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12" r:id="rId3"/>
    <p:sldId id="313" r:id="rId4"/>
    <p:sldId id="257" r:id="rId5"/>
    <p:sldId id="299" r:id="rId6"/>
    <p:sldId id="300" r:id="rId7"/>
    <p:sldId id="301" r:id="rId8"/>
    <p:sldId id="302" r:id="rId9"/>
    <p:sldId id="303" r:id="rId10"/>
    <p:sldId id="304" r:id="rId11"/>
    <p:sldId id="259" r:id="rId12"/>
    <p:sldId id="277" r:id="rId13"/>
    <p:sldId id="260" r:id="rId14"/>
    <p:sldId id="261" r:id="rId15"/>
    <p:sldId id="262" r:id="rId16"/>
    <p:sldId id="263" r:id="rId17"/>
    <p:sldId id="264" r:id="rId18"/>
    <p:sldId id="311" r:id="rId19"/>
    <p:sldId id="265" r:id="rId20"/>
    <p:sldId id="266" r:id="rId21"/>
    <p:sldId id="289" r:id="rId22"/>
    <p:sldId id="258" r:id="rId23"/>
    <p:sldId id="305" r:id="rId24"/>
    <p:sldId id="268" r:id="rId25"/>
    <p:sldId id="267" r:id="rId26"/>
    <p:sldId id="269" r:id="rId27"/>
    <p:sldId id="270" r:id="rId28"/>
    <p:sldId id="271" r:id="rId29"/>
    <p:sldId id="275" r:id="rId30"/>
    <p:sldId id="276" r:id="rId31"/>
    <p:sldId id="273" r:id="rId32"/>
    <p:sldId id="278" r:id="rId33"/>
    <p:sldId id="279" r:id="rId34"/>
    <p:sldId id="280" r:id="rId35"/>
    <p:sldId id="281" r:id="rId36"/>
    <p:sldId id="282" r:id="rId37"/>
    <p:sldId id="283" r:id="rId38"/>
    <p:sldId id="285" r:id="rId39"/>
    <p:sldId id="284" r:id="rId40"/>
    <p:sldId id="286" r:id="rId41"/>
    <p:sldId id="307" r:id="rId42"/>
    <p:sldId id="296" r:id="rId43"/>
    <p:sldId id="294" r:id="rId44"/>
    <p:sldId id="297" r:id="rId45"/>
    <p:sldId id="298" r:id="rId46"/>
    <p:sldId id="295" r:id="rId47"/>
    <p:sldId id="306" r:id="rId48"/>
    <p:sldId id="308" r:id="rId49"/>
    <p:sldId id="310" r:id="rId50"/>
    <p:sldId id="30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96" y="-229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9F640A-0EAE-4B6B-B54C-075E5F5D08B6}" type="datetimeFigureOut">
              <a:rPr lang="en-US" smtClean="0"/>
              <a:pPr/>
              <a:t>9/21/2012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F30021-1968-4B8D-9135-1A84D1132D7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F30021-1968-4B8D-9135-1A84D1132D7E}"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622E77-E22A-4745-9D24-576861774773}" type="datetimeFigureOut">
              <a:rPr lang="en-US" smtClean="0"/>
              <a:pPr/>
              <a:t>9/21/2012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87300-A223-4A93-98F2-FBC58850BE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622E77-E22A-4745-9D24-576861774773}" type="datetimeFigureOut">
              <a:rPr lang="en-US" smtClean="0"/>
              <a:pPr/>
              <a:t>9/21/2012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87300-A223-4A93-98F2-FBC58850BE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622E77-E22A-4745-9D24-576861774773}" type="datetimeFigureOut">
              <a:rPr lang="en-US" smtClean="0"/>
              <a:pPr/>
              <a:t>9/21/2012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87300-A223-4A93-98F2-FBC58850BE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622E77-E22A-4745-9D24-576861774773}" type="datetimeFigureOut">
              <a:rPr lang="en-US" smtClean="0"/>
              <a:pPr/>
              <a:t>9/21/2012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87300-A223-4A93-98F2-FBC58850BE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622E77-E22A-4745-9D24-576861774773}" type="datetimeFigureOut">
              <a:rPr lang="en-US" smtClean="0"/>
              <a:pPr/>
              <a:t>9/21/2012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87300-A223-4A93-98F2-FBC58850BE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622E77-E22A-4745-9D24-576861774773}" type="datetimeFigureOut">
              <a:rPr lang="en-US" smtClean="0"/>
              <a:pPr/>
              <a:t>9/21/2012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B87300-A223-4A93-98F2-FBC58850BE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622E77-E22A-4745-9D24-576861774773}" type="datetimeFigureOut">
              <a:rPr lang="en-US" smtClean="0"/>
              <a:pPr/>
              <a:t>9/21/2012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B87300-A223-4A93-98F2-FBC58850BE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622E77-E22A-4745-9D24-576861774773}" type="datetimeFigureOut">
              <a:rPr lang="en-US" smtClean="0"/>
              <a:pPr/>
              <a:t>9/21/2012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B87300-A223-4A93-98F2-FBC58850BE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622E77-E22A-4745-9D24-576861774773}" type="datetimeFigureOut">
              <a:rPr lang="en-US" smtClean="0"/>
              <a:pPr/>
              <a:t>9/21/2012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B87300-A223-4A93-98F2-FBC58850BE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622E77-E22A-4745-9D24-576861774773}" type="datetimeFigureOut">
              <a:rPr lang="en-US" smtClean="0"/>
              <a:pPr/>
              <a:t>9/21/2012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B87300-A223-4A93-98F2-FBC58850BE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622E77-E22A-4745-9D24-576861774773}" type="datetimeFigureOut">
              <a:rPr lang="en-US" smtClean="0"/>
              <a:pPr/>
              <a:t>9/21/2012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B87300-A223-4A93-98F2-FBC58850BE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22E77-E22A-4745-9D24-576861774773}" type="datetimeFigureOut">
              <a:rPr lang="en-US" smtClean="0"/>
              <a:pPr/>
              <a:t>9/21/2012</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B87300-A223-4A93-98F2-FBC58850BE2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orweblog.oclc.org/archives/001809.html" TargetMode="External"/><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ala.org/nmrt/news/footnotes/february2011/personal_branding_for_new_librarians_yelt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zephoria.org/thoughts/archives/2007/09/07/controlling_you.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hyperlink" Target="http://gapingvoid.com/2007/10/24/more-thoughts-on-social-object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gif"/><Relationship Id="rId2" Type="http://schemas.openxmlformats.org/officeDocument/2006/relationships/image" Target="../media/image23.png"/><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jpe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hyperlink" Target="http://gapingvoid.com/"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vitae.ac.uk/CMS/files/upload/Vitae_Innovate_Open_University_Social_Media_Handbook_2012.pdf"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blogs.lse.ac.uk/impactofsocialsciences/2011/11/21/altmetrics-twitter/" TargetMode="External"/><Relationship Id="rId2" Type="http://schemas.openxmlformats.org/officeDocument/2006/relationships/hyperlink" Target="http://socialsciences.leiden.edu/cwts/news/11th-international-conference-on-sti-cwts.html" TargetMode="External"/><Relationship Id="rId1" Type="http://schemas.openxmlformats.org/officeDocument/2006/relationships/slideLayout" Target="../slideLayouts/slideLayout2.xml"/><Relationship Id="rId5" Type="http://schemas.openxmlformats.org/officeDocument/2006/relationships/hyperlink" Target="http://blogs.lse.ac.uk/impactofsocialsciences/2012/06/18/altmetrics-2-priem-web-native-communication/" TargetMode="External"/><Relationship Id="rId4" Type="http://schemas.openxmlformats.org/officeDocument/2006/relationships/hyperlink" Target="http://www.mendeley.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gapingvoid.com/2012/05/30/saymedia/"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attemptingelegance.com/?p=652"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orweblog.oclc.org/archives/001873.html" TargetMode="Externa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hyperlink" Target="http://www.ala.org/nmrt/news/footnotes/february2011/personal_branding_for_new_librarians_yelton"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9.xml.rels><?xml version="1.0" encoding="UTF-8" standalone="yes"?>
<Relationships xmlns="http://schemas.openxmlformats.org/package/2006/relationships"><Relationship Id="rId3" Type="http://schemas.openxmlformats.org/officeDocument/2006/relationships/hyperlink" Target="http://crln.acrl.org/content/72/1/31.full" TargetMode="External"/><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hyperlink" Target="http://blogs.lse.ac.uk/impactofsocialsciences/2012/08/10/im-an-academic-and-desperately-need-an-online-presence-where-do-i-start/"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tallblog.conted.ox.ac.uk/index.php/2012/07/13/analysing-digital-literacies-four-headline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2"/>
            <a:ext cx="7772400" cy="1470025"/>
          </a:xfrm>
        </p:spPr>
        <p:txBody>
          <a:bodyPr/>
          <a:lstStyle/>
          <a:p>
            <a:r>
              <a:rPr lang="en-US" dirty="0" smtClean="0">
                <a:latin typeface="Segoe UI Semibold" pitchFamily="34" charset="0"/>
              </a:rPr>
              <a:t>Managing our online </a:t>
            </a:r>
            <a:r>
              <a:rPr lang="en-US" dirty="0" err="1" smtClean="0">
                <a:solidFill>
                  <a:schemeClr val="accent6"/>
                </a:solidFill>
                <a:latin typeface="Segoe UI Semibold" pitchFamily="34" charset="0"/>
              </a:rPr>
              <a:t>profe</a:t>
            </a:r>
            <a:r>
              <a:rPr lang="en-US" dirty="0" err="1" smtClean="0">
                <a:latin typeface="Segoe UI Semibold" pitchFamily="34" charset="0"/>
              </a:rPr>
              <a:t>r</a:t>
            </a:r>
            <a:r>
              <a:rPr lang="en-US" dirty="0" err="1" smtClean="0">
                <a:solidFill>
                  <a:schemeClr val="accent6"/>
                </a:solidFill>
                <a:latin typeface="Segoe UI Semibold" pitchFamily="34" charset="0"/>
              </a:rPr>
              <a:t>s</a:t>
            </a:r>
            <a:r>
              <a:rPr lang="en-US" dirty="0" err="1" smtClean="0">
                <a:latin typeface="Segoe UI Semibold" pitchFamily="34" charset="0"/>
              </a:rPr>
              <a:t>o</a:t>
            </a:r>
            <a:r>
              <a:rPr lang="en-US" dirty="0" err="1" smtClean="0">
                <a:solidFill>
                  <a:schemeClr val="accent6"/>
                </a:solidFill>
                <a:latin typeface="Segoe UI Semibold" pitchFamily="34" charset="0"/>
              </a:rPr>
              <a:t>nal</a:t>
            </a:r>
            <a:r>
              <a:rPr lang="en-US" dirty="0" smtClean="0">
                <a:latin typeface="Segoe UI Semibold" pitchFamily="34" charset="0"/>
              </a:rPr>
              <a:t> lives</a:t>
            </a:r>
            <a:endParaRPr lang="en-US" dirty="0">
              <a:latin typeface="Segoe UI Semibold" pitchFamily="34" charset="0"/>
            </a:endParaRPr>
          </a:p>
        </p:txBody>
      </p:sp>
      <p:sp>
        <p:nvSpPr>
          <p:cNvPr id="3" name="Subtitle 2"/>
          <p:cNvSpPr>
            <a:spLocks noGrp="1"/>
          </p:cNvSpPr>
          <p:nvPr>
            <p:ph type="subTitle" idx="1"/>
          </p:nvPr>
        </p:nvSpPr>
        <p:spPr>
          <a:xfrm>
            <a:off x="1371600" y="3505200"/>
            <a:ext cx="6400800" cy="1905000"/>
          </a:xfrm>
        </p:spPr>
        <p:txBody>
          <a:bodyPr>
            <a:normAutofit fontScale="85000" lnSpcReduction="10000"/>
          </a:bodyPr>
          <a:lstStyle/>
          <a:p>
            <a:r>
              <a:rPr lang="en-US" dirty="0" smtClean="0">
                <a:latin typeface="Segoe UI Semibold" pitchFamily="34" charset="0"/>
              </a:rPr>
              <a:t>Random notes</a:t>
            </a:r>
          </a:p>
          <a:p>
            <a:r>
              <a:rPr lang="en-US" dirty="0" smtClean="0">
                <a:latin typeface="Segoe UI Semibold" pitchFamily="34" charset="0"/>
              </a:rPr>
              <a:t>Lorcan Dempsey / </a:t>
            </a:r>
            <a:r>
              <a:rPr lang="en-US" dirty="0" smtClean="0">
                <a:solidFill>
                  <a:schemeClr val="accent6"/>
                </a:solidFill>
                <a:latin typeface="Segoe UI Semibold" pitchFamily="34" charset="0"/>
              </a:rPr>
              <a:t>@</a:t>
            </a:r>
            <a:r>
              <a:rPr lang="en-US" dirty="0" err="1" smtClean="0">
                <a:solidFill>
                  <a:schemeClr val="accent6"/>
                </a:solidFill>
                <a:latin typeface="Segoe UI Semibold" pitchFamily="34" charset="0"/>
              </a:rPr>
              <a:t>LorcanD</a:t>
            </a:r>
            <a:endParaRPr lang="en-US" dirty="0" smtClean="0">
              <a:solidFill>
                <a:schemeClr val="accent6"/>
              </a:solidFill>
              <a:latin typeface="Segoe UI Semibold" pitchFamily="34" charset="0"/>
            </a:endParaRPr>
          </a:p>
          <a:p>
            <a:r>
              <a:rPr lang="en-US" dirty="0" smtClean="0">
                <a:latin typeface="Segoe UI Semibold" pitchFamily="34" charset="0"/>
              </a:rPr>
              <a:t>University of Pittsburgh Library System, </a:t>
            </a:r>
          </a:p>
          <a:p>
            <a:r>
              <a:rPr lang="en-US" dirty="0" smtClean="0">
                <a:latin typeface="Segoe UI Semibold" pitchFamily="34" charset="0"/>
              </a:rPr>
              <a:t>7 Sept 2012</a:t>
            </a:r>
            <a:endParaRPr lang="en-US" dirty="0">
              <a:latin typeface="Segoe UI Semibold" pitchFamily="34" charset="0"/>
            </a:endParaRPr>
          </a:p>
        </p:txBody>
      </p:sp>
      <p:pic>
        <p:nvPicPr>
          <p:cNvPr id="4" name="Picture 3" descr="bw_vert_black.jpg"/>
          <p:cNvPicPr>
            <a:picLocks noChangeAspect="1"/>
          </p:cNvPicPr>
          <p:nvPr/>
        </p:nvPicPr>
        <p:blipFill>
          <a:blip r:embed="rId2" cstate="print"/>
          <a:stretch>
            <a:fillRect/>
          </a:stretch>
        </p:blipFill>
        <p:spPr>
          <a:xfrm>
            <a:off x="7696201" y="5562602"/>
            <a:ext cx="1023939" cy="86119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1295400"/>
            <a:ext cx="3805401" cy="646331"/>
          </a:xfrm>
          <a:prstGeom prst="rect">
            <a:avLst/>
          </a:prstGeom>
          <a:noFill/>
        </p:spPr>
        <p:txBody>
          <a:bodyPr wrap="none" rtlCol="0">
            <a:spAutoFit/>
          </a:bodyPr>
          <a:lstStyle/>
          <a:p>
            <a:r>
              <a:rPr lang="en-US" sz="3600" dirty="0" smtClean="0"/>
              <a:t>Visitor &lt;&gt; resident?</a:t>
            </a:r>
            <a:endParaRPr lang="en-US" sz="3600" dirty="0"/>
          </a:p>
        </p:txBody>
      </p:sp>
      <p:pic>
        <p:nvPicPr>
          <p:cNvPr id="57348" name="Picture 4" descr="Internet Famous"/>
          <p:cNvPicPr>
            <a:picLocks noChangeAspect="1" noChangeArrowheads="1"/>
          </p:cNvPicPr>
          <p:nvPr/>
        </p:nvPicPr>
        <p:blipFill>
          <a:blip r:embed="rId2" cstate="print"/>
          <a:srcRect/>
          <a:stretch>
            <a:fillRect/>
          </a:stretch>
        </p:blipFill>
        <p:spPr bwMode="auto">
          <a:xfrm>
            <a:off x="4495800" y="3200400"/>
            <a:ext cx="4243558" cy="317658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rmAutofit fontScale="90000"/>
          </a:bodyPr>
          <a:lstStyle/>
          <a:p>
            <a:r>
              <a:rPr lang="en-US" dirty="0" smtClean="0">
                <a:latin typeface="Segoe UI Semibold" pitchFamily="34" charset="0"/>
              </a:rPr>
              <a:t>The first page </a:t>
            </a:r>
            <a:br>
              <a:rPr lang="en-US" dirty="0" smtClean="0">
                <a:latin typeface="Segoe UI Semibold" pitchFamily="34" charset="0"/>
              </a:rPr>
            </a:br>
            <a:r>
              <a:rPr lang="en-US" dirty="0" smtClean="0">
                <a:latin typeface="Segoe UI Semibold" pitchFamily="34" charset="0"/>
              </a:rPr>
              <a:t>of Google results </a:t>
            </a:r>
            <a:br>
              <a:rPr lang="en-US" dirty="0" smtClean="0">
                <a:latin typeface="Segoe UI Semibold" pitchFamily="34" charset="0"/>
              </a:rPr>
            </a:br>
            <a:r>
              <a:rPr lang="en-US" dirty="0" smtClean="0">
                <a:latin typeface="Segoe UI Semibold" pitchFamily="34" charset="0"/>
              </a:rPr>
              <a:t>is your real</a:t>
            </a:r>
            <a:br>
              <a:rPr lang="en-US" dirty="0" smtClean="0">
                <a:latin typeface="Segoe UI Semibold" pitchFamily="34" charset="0"/>
              </a:rPr>
            </a:br>
            <a:r>
              <a:rPr lang="en-US" dirty="0" smtClean="0">
                <a:latin typeface="Segoe UI Semibold" pitchFamily="34" charset="0"/>
              </a:rPr>
              <a:t>homepage</a:t>
            </a:r>
            <a:endParaRPr lang="en-US" dirty="0">
              <a:latin typeface="Segoe UI Semibold" pitchFamily="34" charset="0"/>
            </a:endParaRPr>
          </a:p>
        </p:txBody>
      </p:sp>
      <p:sp>
        <p:nvSpPr>
          <p:cNvPr id="4" name="TextBox 3"/>
          <p:cNvSpPr txBox="1"/>
          <p:nvPr/>
        </p:nvSpPr>
        <p:spPr>
          <a:xfrm>
            <a:off x="4038600" y="4495800"/>
            <a:ext cx="867545" cy="1569660"/>
          </a:xfrm>
          <a:prstGeom prst="rect">
            <a:avLst/>
          </a:prstGeom>
          <a:noFill/>
        </p:spPr>
        <p:txBody>
          <a:bodyPr wrap="none" rtlCol="0">
            <a:spAutoFit/>
          </a:bodyPr>
          <a:lstStyle/>
          <a:p>
            <a:r>
              <a:rPr lang="en-US" sz="9600" dirty="0" smtClean="0">
                <a:latin typeface="Segoe UI Semibold" pitchFamily="34" charset="0"/>
              </a:rPr>
              <a:t>2</a:t>
            </a:r>
            <a:endParaRPr lang="en-US" sz="9600" dirty="0">
              <a:latin typeface="Segoe UI Semibold" pitchFamily="34" charset="0"/>
            </a:endParaRPr>
          </a:p>
        </p:txBody>
      </p:sp>
      <p:sp>
        <p:nvSpPr>
          <p:cNvPr id="11" name="TextBox 10"/>
          <p:cNvSpPr txBox="1"/>
          <p:nvPr/>
        </p:nvSpPr>
        <p:spPr>
          <a:xfrm rot="16200000">
            <a:off x="-579589" y="4846791"/>
            <a:ext cx="2442913" cy="369332"/>
          </a:xfrm>
          <a:prstGeom prst="rect">
            <a:avLst/>
          </a:prstGeom>
          <a:noFill/>
          <a:ln>
            <a:solidFill>
              <a:schemeClr val="tx1"/>
            </a:solidFill>
          </a:ln>
        </p:spPr>
        <p:txBody>
          <a:bodyPr wrap="none" rtlCol="0">
            <a:spAutoFit/>
          </a:bodyPr>
          <a:lstStyle/>
          <a:p>
            <a:r>
              <a:rPr lang="en-US" dirty="0" smtClean="0"/>
              <a:t>Tony </a:t>
            </a:r>
            <a:r>
              <a:rPr lang="en-US" dirty="0" err="1" smtClean="0"/>
              <a:t>Hirst</a:t>
            </a:r>
            <a:r>
              <a:rPr lang="en-US" dirty="0" smtClean="0"/>
              <a:t>, </a:t>
            </a:r>
            <a:r>
              <a:rPr lang="en-US" dirty="0" err="1" smtClean="0"/>
              <a:t>Psychemedia</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1C4" descr="PPT1C4.png"/>
          <p:cNvPicPr>
            <a:picLocks noChangeAspect="1"/>
          </p:cNvPicPr>
          <p:nvPr/>
        </p:nvPicPr>
        <p:blipFill>
          <a:blip r:embed="rId2" cstate="print"/>
          <a:stretch>
            <a:fillRect/>
          </a:stretch>
        </p:blipFill>
        <p:spPr>
          <a:xfrm>
            <a:off x="1310835" y="0"/>
            <a:ext cx="6522330" cy="6858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685800" y="1447800"/>
            <a:ext cx="11458576" cy="1657350"/>
          </a:xfrm>
          <a:prstGeom prst="rect">
            <a:avLst/>
          </a:prstGeom>
          <a:noFill/>
          <a:ln w="9525">
            <a:noFill/>
            <a:miter lim="800000"/>
            <a:headEnd/>
            <a:tailEnd/>
          </a:ln>
        </p:spPr>
      </p:pic>
      <p:pic>
        <p:nvPicPr>
          <p:cNvPr id="1028" name="Picture 4"/>
          <p:cNvPicPr>
            <a:picLocks noChangeAspect="1" noChangeArrowheads="1"/>
          </p:cNvPicPr>
          <p:nvPr/>
        </p:nvPicPr>
        <p:blipFill>
          <a:blip r:embed="rId2" cstate="print"/>
          <a:srcRect/>
          <a:stretch>
            <a:fillRect/>
          </a:stretch>
        </p:blipFill>
        <p:spPr bwMode="auto">
          <a:xfrm>
            <a:off x="-2743200" y="4495800"/>
            <a:ext cx="11458576" cy="1657350"/>
          </a:xfrm>
          <a:prstGeom prst="rect">
            <a:avLst/>
          </a:prstGeom>
          <a:noFill/>
          <a:ln w="9525">
            <a:noFill/>
            <a:miter lim="800000"/>
            <a:headEnd/>
            <a:tailEnd/>
          </a:ln>
        </p:spPr>
      </p:pic>
      <p:cxnSp>
        <p:nvCxnSpPr>
          <p:cNvPr id="8" name="Straight Arrow Connector 7"/>
          <p:cNvCxnSpPr/>
          <p:nvPr/>
        </p:nvCxnSpPr>
        <p:spPr>
          <a:xfrm flipV="1">
            <a:off x="1447800" y="2667000"/>
            <a:ext cx="1066800" cy="685800"/>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315200" y="3733800"/>
            <a:ext cx="762000" cy="762000"/>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800" y="1447800"/>
            <a:ext cx="8648700" cy="2400300"/>
          </a:xfrm>
          <a:prstGeom prst="rect">
            <a:avLst/>
          </a:prstGeom>
          <a:noFill/>
          <a:ln w="9525">
            <a:noFill/>
            <a:miter lim="800000"/>
            <a:headEnd/>
            <a:tailEnd/>
          </a:ln>
        </p:spPr>
      </p:pic>
      <p:cxnSp>
        <p:nvCxnSpPr>
          <p:cNvPr id="5" name="Straight Arrow Connector 4"/>
          <p:cNvCxnSpPr/>
          <p:nvPr/>
        </p:nvCxnSpPr>
        <p:spPr>
          <a:xfrm flipV="1">
            <a:off x="990600" y="2057400"/>
            <a:ext cx="1066800" cy="685800"/>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696913" y="765175"/>
            <a:ext cx="7750175" cy="5326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942975" y="1389063"/>
            <a:ext cx="7258050" cy="407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DEF2" descr="PPTDEF2.png"/>
          <p:cNvPicPr>
            <a:picLocks noChangeAspect="1"/>
          </p:cNvPicPr>
          <p:nvPr/>
        </p:nvPicPr>
        <p:blipFill>
          <a:blip r:embed="rId2" cstate="print"/>
          <a:stretch>
            <a:fillRect/>
          </a:stretch>
        </p:blipFill>
        <p:spPr>
          <a:xfrm>
            <a:off x="1447800" y="-609601"/>
            <a:ext cx="6400800" cy="791187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www.gapingvoidart.com/images/haunted_1.gif"/>
          <p:cNvPicPr>
            <a:picLocks noChangeAspect="1" noChangeArrowheads="1"/>
          </p:cNvPicPr>
          <p:nvPr/>
        </p:nvPicPr>
        <p:blipFill>
          <a:blip r:embed="rId2" cstate="print"/>
          <a:srcRect/>
          <a:stretch>
            <a:fillRect/>
          </a:stretch>
        </p:blipFill>
        <p:spPr bwMode="auto">
          <a:xfrm>
            <a:off x="4038600" y="381000"/>
            <a:ext cx="4851680" cy="3810000"/>
          </a:xfrm>
          <a:prstGeom prst="rect">
            <a:avLst/>
          </a:prstGeom>
          <a:noFill/>
        </p:spPr>
      </p:pic>
      <p:sp>
        <p:nvSpPr>
          <p:cNvPr id="5" name="TextBox 4"/>
          <p:cNvSpPr txBox="1"/>
          <p:nvPr/>
        </p:nvSpPr>
        <p:spPr>
          <a:xfrm>
            <a:off x="4038600" y="4724400"/>
            <a:ext cx="2177199" cy="584775"/>
          </a:xfrm>
          <a:prstGeom prst="rect">
            <a:avLst/>
          </a:prstGeom>
          <a:noFill/>
        </p:spPr>
        <p:txBody>
          <a:bodyPr wrap="none" rtlCol="0">
            <a:spAutoFit/>
          </a:bodyPr>
          <a:lstStyle/>
          <a:p>
            <a:r>
              <a:rPr lang="en-US" sz="3200" dirty="0" smtClean="0">
                <a:latin typeface="Segoe UI" pitchFamily="34" charset="0"/>
                <a:ea typeface="Segoe UI" pitchFamily="34" charset="0"/>
                <a:cs typeface="Segoe UI" pitchFamily="34" charset="0"/>
              </a:rPr>
              <a:t>Confession</a:t>
            </a:r>
            <a:endParaRPr lang="en-US" sz="3200" dirty="0">
              <a:latin typeface="Segoe UI" pitchFamily="34" charset="0"/>
              <a:ea typeface="Segoe UI" pitchFamily="34" charset="0"/>
              <a:cs typeface="Segoe UI" pitchFamily="34" charset="0"/>
            </a:endParaRPr>
          </a:p>
        </p:txBody>
      </p:sp>
      <p:sp>
        <p:nvSpPr>
          <p:cNvPr id="6" name="TextBox 5"/>
          <p:cNvSpPr txBox="1"/>
          <p:nvPr/>
        </p:nvSpPr>
        <p:spPr>
          <a:xfrm>
            <a:off x="4114800" y="5410200"/>
            <a:ext cx="2967672" cy="646331"/>
          </a:xfrm>
          <a:prstGeom prst="rect">
            <a:avLst/>
          </a:prstGeom>
          <a:noFill/>
        </p:spPr>
        <p:txBody>
          <a:bodyPr wrap="none" rtlCol="0">
            <a:spAutoFit/>
          </a:bodyPr>
          <a:lstStyle/>
          <a:p>
            <a:r>
              <a:rPr lang="en-US" dirty="0" smtClean="0">
                <a:latin typeface="Segoe UI" pitchFamily="34" charset="0"/>
                <a:ea typeface="Segoe UI" pitchFamily="34" charset="0"/>
                <a:cs typeface="Segoe UI" pitchFamily="34" charset="0"/>
              </a:rPr>
              <a:t>My online identity is pretty </a:t>
            </a:r>
          </a:p>
          <a:p>
            <a:r>
              <a:rPr lang="en-US" dirty="0" smtClean="0">
                <a:latin typeface="Segoe UI" pitchFamily="34" charset="0"/>
                <a:ea typeface="Segoe UI" pitchFamily="34" charset="0"/>
                <a:cs typeface="Segoe UI" pitchFamily="34" charset="0"/>
              </a:rPr>
              <a:t>fragmented </a:t>
            </a:r>
            <a:r>
              <a:rPr lang="en-US" dirty="0" smtClean="0">
                <a:latin typeface="Segoe UI" pitchFamily="34" charset="0"/>
                <a:ea typeface="Segoe UI" pitchFamily="34" charset="0"/>
                <a:cs typeface="Segoe UI" pitchFamily="34" charset="0"/>
                <a:sym typeface="Wingdings" pitchFamily="2" charset="2"/>
              </a:rPr>
              <a:t></a:t>
            </a:r>
            <a:endParaRPr lang="en-US" dirty="0">
              <a:latin typeface="Segoe UI" pitchFamily="34" charset="0"/>
              <a:ea typeface="Segoe UI" pitchFamily="34" charset="0"/>
              <a:cs typeface="Segoe UI" pitchFamily="34" charset="0"/>
            </a:endParaRPr>
          </a:p>
        </p:txBody>
      </p:sp>
      <p:sp>
        <p:nvSpPr>
          <p:cNvPr id="7" name="TextBox 6"/>
          <p:cNvSpPr txBox="1"/>
          <p:nvPr/>
        </p:nvSpPr>
        <p:spPr>
          <a:xfrm rot="16200000">
            <a:off x="-1614465" y="3062265"/>
            <a:ext cx="5704062" cy="646331"/>
          </a:xfrm>
          <a:prstGeom prst="rect">
            <a:avLst/>
          </a:prstGeom>
          <a:noFill/>
          <a:ln>
            <a:solidFill>
              <a:schemeClr val="tx1"/>
            </a:solidFill>
          </a:ln>
        </p:spPr>
        <p:txBody>
          <a:bodyPr wrap="none" rtlCol="0">
            <a:spAutoFit/>
          </a:bodyPr>
          <a:lstStyle/>
          <a:p>
            <a:r>
              <a:rPr lang="en-US" dirty="0" smtClean="0">
                <a:latin typeface="Segoe UI" pitchFamily="34" charset="0"/>
                <a:ea typeface="Segoe UI" pitchFamily="34" charset="0"/>
                <a:cs typeface="Segoe UI" pitchFamily="34" charset="0"/>
              </a:rPr>
              <a:t>Lorcan Dempsey. </a:t>
            </a:r>
            <a:r>
              <a:rPr lang="en-US" dirty="0" smtClean="0">
                <a:latin typeface="Segoe UI" pitchFamily="34" charset="0"/>
                <a:ea typeface="Segoe UI" pitchFamily="34" charset="0"/>
                <a:cs typeface="Segoe UI" pitchFamily="34" charset="0"/>
                <a:hlinkClick r:id="rId3"/>
              </a:rPr>
              <a:t>Centering the decentralized identity</a:t>
            </a:r>
            <a:r>
              <a:rPr lang="en-US" dirty="0" smtClean="0">
                <a:latin typeface="Segoe UI" pitchFamily="34" charset="0"/>
                <a:ea typeface="Segoe UI" pitchFamily="34" charset="0"/>
                <a:cs typeface="Segoe UI" pitchFamily="34" charset="0"/>
              </a:rPr>
              <a:t>. </a:t>
            </a:r>
          </a:p>
          <a:p>
            <a:r>
              <a:rPr lang="en-US" dirty="0" smtClean="0">
                <a:latin typeface="Segoe UI" pitchFamily="34" charset="0"/>
                <a:ea typeface="Segoe UI" pitchFamily="34" charset="0"/>
                <a:cs typeface="Segoe UI" pitchFamily="34" charset="0"/>
              </a:rPr>
              <a:t>December 2008.</a:t>
            </a:r>
            <a:endParaRPr lang="en-US" dirty="0">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990600"/>
            <a:ext cx="6400799" cy="4524315"/>
          </a:xfrm>
          <a:prstGeom prst="rect">
            <a:avLst/>
          </a:prstGeom>
          <a:noFill/>
        </p:spPr>
        <p:txBody>
          <a:bodyPr wrap="square" rtlCol="0">
            <a:spAutoFit/>
          </a:bodyPr>
          <a:lstStyle/>
          <a:p>
            <a:r>
              <a:rPr lang="en-US" dirty="0">
                <a:latin typeface="Segoe UI" pitchFamily="34" charset="0"/>
                <a:ea typeface="Segoe UI" pitchFamily="34" charset="0"/>
                <a:cs typeface="Segoe UI" pitchFamily="34" charset="0"/>
              </a:rPr>
              <a:t>Most of the panelists (including me) have uncommon, perhaps unique, names. </a:t>
            </a:r>
            <a:r>
              <a:rPr lang="en-US" dirty="0">
                <a:solidFill>
                  <a:schemeClr val="accent6"/>
                </a:solidFill>
                <a:latin typeface="Segoe UI" pitchFamily="34" charset="0"/>
                <a:ea typeface="Segoe UI" pitchFamily="34" charset="0"/>
                <a:cs typeface="Segoe UI" pitchFamily="34" charset="0"/>
              </a:rPr>
              <a:t>For me, this means it's really important to take control of what people see about me when they do a web search</a:t>
            </a:r>
            <a:r>
              <a:rPr lang="en-US" dirty="0">
                <a:latin typeface="Segoe UI" pitchFamily="34" charset="0"/>
                <a:ea typeface="Segoe UI" pitchFamily="34" charset="0"/>
                <a:cs typeface="Segoe UI" pitchFamily="34" charset="0"/>
              </a:rPr>
              <a:t>. I want the first few pages of hits to be about what I’m doing now, not when I first got on the Internet at age thirteen. </a:t>
            </a:r>
            <a:r>
              <a:rPr lang="en-US" dirty="0">
                <a:solidFill>
                  <a:schemeClr val="accent6"/>
                </a:solidFill>
                <a:latin typeface="Segoe UI" pitchFamily="34" charset="0"/>
                <a:ea typeface="Segoe UI" pitchFamily="34" charset="0"/>
                <a:cs typeface="Segoe UI" pitchFamily="34" charset="0"/>
              </a:rPr>
              <a:t>And I want them to represent my professional skill set, not my personal life</a:t>
            </a:r>
            <a:r>
              <a:rPr lang="en-US" dirty="0">
                <a:latin typeface="Segoe UI" pitchFamily="34" charset="0"/>
                <a:ea typeface="Segoe UI" pitchFamily="34" charset="0"/>
                <a:cs typeface="Segoe UI" pitchFamily="34" charset="0"/>
              </a:rPr>
              <a:t>. (I'm inspired in this by </a:t>
            </a:r>
            <a:r>
              <a:rPr lang="en-US" dirty="0" err="1">
                <a:latin typeface="Segoe UI" pitchFamily="34" charset="0"/>
                <a:ea typeface="Segoe UI" pitchFamily="34" charset="0"/>
                <a:cs typeface="Segoe UI" pitchFamily="34" charset="0"/>
              </a:rPr>
              <a:t>Danah</a:t>
            </a:r>
            <a:r>
              <a:rPr lang="en-US" dirty="0">
                <a:latin typeface="Segoe UI" pitchFamily="34" charset="0"/>
                <a:ea typeface="Segoe UI" pitchFamily="34" charset="0"/>
                <a:cs typeface="Segoe UI" pitchFamily="34" charset="0"/>
              </a:rPr>
              <a:t> Boyd's excellent post</a:t>
            </a:r>
            <a:r>
              <a:rPr lang="en-US" dirty="0" smtClean="0">
                <a:latin typeface="Segoe UI" pitchFamily="34" charset="0"/>
                <a:ea typeface="Segoe UI" pitchFamily="34" charset="0"/>
                <a:cs typeface="Segoe UI" pitchFamily="34" charset="0"/>
              </a:rPr>
              <a:t>.)</a:t>
            </a:r>
          </a:p>
          <a:p>
            <a:endParaRPr lang="en-US" dirty="0">
              <a:latin typeface="Segoe UI" pitchFamily="34" charset="0"/>
              <a:ea typeface="Segoe UI" pitchFamily="34" charset="0"/>
              <a:cs typeface="Segoe UI" pitchFamily="34" charset="0"/>
            </a:endParaRPr>
          </a:p>
          <a:p>
            <a:r>
              <a:rPr lang="en-US" dirty="0">
                <a:latin typeface="Segoe UI" pitchFamily="34" charset="0"/>
                <a:ea typeface="Segoe UI" pitchFamily="34" charset="0"/>
                <a:cs typeface="Segoe UI" pitchFamily="34" charset="0"/>
              </a:rPr>
              <a:t>If you have a more common name, you have a different set of problems. How can you ensure that people find the right you? My husband has the same name as an artist, a football player, and a real estate agent. This makes it hard to find him in searches, but at least the other individuals don’t embarrass him. </a:t>
            </a:r>
          </a:p>
          <a:p>
            <a:endParaRPr lang="en-US" dirty="0"/>
          </a:p>
        </p:txBody>
      </p:sp>
      <p:sp>
        <p:nvSpPr>
          <p:cNvPr id="5" name="TextBox 4"/>
          <p:cNvSpPr txBox="1"/>
          <p:nvPr/>
        </p:nvSpPr>
        <p:spPr>
          <a:xfrm rot="16200000">
            <a:off x="-2138387" y="3738588"/>
            <a:ext cx="5104795" cy="523220"/>
          </a:xfrm>
          <a:prstGeom prst="rect">
            <a:avLst/>
          </a:prstGeom>
          <a:noFill/>
          <a:ln>
            <a:solidFill>
              <a:schemeClr val="tx1"/>
            </a:solidFill>
          </a:ln>
        </p:spPr>
        <p:txBody>
          <a:bodyPr wrap="none" rtlCol="0">
            <a:spAutoFit/>
          </a:bodyPr>
          <a:lstStyle/>
          <a:p>
            <a:r>
              <a:rPr lang="en-US" sz="1400" dirty="0">
                <a:latin typeface="Segoe UI" pitchFamily="34" charset="0"/>
                <a:ea typeface="Segoe UI" pitchFamily="34" charset="0"/>
                <a:cs typeface="Segoe UI" pitchFamily="34" charset="0"/>
              </a:rPr>
              <a:t>Andromeda </a:t>
            </a:r>
            <a:r>
              <a:rPr lang="en-US" sz="1400" dirty="0" err="1">
                <a:latin typeface="Segoe UI" pitchFamily="34" charset="0"/>
                <a:ea typeface="Segoe UI" pitchFamily="34" charset="0"/>
                <a:cs typeface="Segoe UI" pitchFamily="34" charset="0"/>
              </a:rPr>
              <a:t>Yelton</a:t>
            </a:r>
            <a:r>
              <a:rPr lang="en-US" sz="1400" dirty="0">
                <a:latin typeface="Segoe UI" pitchFamily="34" charset="0"/>
                <a:ea typeface="Segoe UI" pitchFamily="34" charset="0"/>
                <a:cs typeface="Segoe UI" pitchFamily="34" charset="0"/>
                <a:hlinkClick r:id="rId2"/>
              </a:rPr>
              <a:t>. Personal branding for new librarians</a:t>
            </a:r>
            <a:r>
              <a:rPr lang="en-US" sz="1400" dirty="0">
                <a:latin typeface="Segoe UI" pitchFamily="34" charset="0"/>
                <a:ea typeface="Segoe UI" pitchFamily="34" charset="0"/>
                <a:cs typeface="Segoe UI" pitchFamily="34" charset="0"/>
              </a:rPr>
              <a:t>.  </a:t>
            </a:r>
            <a:endParaRPr lang="en-US" sz="1400" dirty="0" smtClean="0">
              <a:latin typeface="Segoe UI" pitchFamily="34" charset="0"/>
              <a:ea typeface="Segoe UI" pitchFamily="34" charset="0"/>
              <a:cs typeface="Segoe UI" pitchFamily="34" charset="0"/>
            </a:endParaRPr>
          </a:p>
          <a:p>
            <a:r>
              <a:rPr lang="en-US" sz="1400" dirty="0" smtClean="0">
                <a:latin typeface="Segoe UI" pitchFamily="34" charset="0"/>
                <a:ea typeface="Segoe UI" pitchFamily="34" charset="0"/>
                <a:cs typeface="Segoe UI" pitchFamily="34" charset="0"/>
              </a:rPr>
              <a:t>ALA.org</a:t>
            </a:r>
            <a:r>
              <a:rPr lang="en-US" sz="1400" dirty="0">
                <a:latin typeface="Segoe UI" pitchFamily="34" charset="0"/>
                <a:ea typeface="Segoe UI" pitchFamily="34" charset="0"/>
                <a:cs typeface="Segoe UI" pitchFamily="34" charset="0"/>
              </a:rPr>
              <a:t>  » NMRT  » News  » February 2011, Volume 40 No. 3</a:t>
            </a:r>
            <a:r>
              <a:rPr lang="en-US" sz="1400" dirty="0">
                <a:solidFill>
                  <a:schemeClr val="accent6"/>
                </a:solidFill>
                <a:latin typeface="Segoe UI" pitchFamily="34" charset="0"/>
                <a:ea typeface="Segoe UI" pitchFamily="34" charset="0"/>
                <a:cs typeface="Segoe UI" pitchFamily="34" charset="0"/>
              </a:rPr>
              <a:t>  </a:t>
            </a:r>
          </a:p>
        </p:txBody>
      </p:sp>
      <p:sp>
        <p:nvSpPr>
          <p:cNvPr id="6" name="TextBox 5"/>
          <p:cNvSpPr txBox="1"/>
          <p:nvPr/>
        </p:nvSpPr>
        <p:spPr>
          <a:xfrm>
            <a:off x="990600" y="381000"/>
            <a:ext cx="909223" cy="2400657"/>
          </a:xfrm>
          <a:prstGeom prst="rect">
            <a:avLst/>
          </a:prstGeom>
          <a:noFill/>
        </p:spPr>
        <p:txBody>
          <a:bodyPr wrap="none" rtlCol="0">
            <a:spAutoFit/>
          </a:bodyPr>
          <a:lstStyle/>
          <a:p>
            <a:r>
              <a:rPr lang="en-US" sz="15000" dirty="0" smtClean="0">
                <a:latin typeface="Segoe UI" pitchFamily="34" charset="0"/>
                <a:ea typeface="Segoe UI" pitchFamily="34" charset="0"/>
                <a:cs typeface="Segoe UI" pitchFamily="34" charset="0"/>
              </a:rPr>
              <a:t>“</a:t>
            </a:r>
            <a:endParaRPr lang="en-US" sz="15000" dirty="0">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Overview/Conclusions .. 5 parts</a:t>
            </a:r>
            <a:endParaRPr lang="en-US" dirty="0"/>
          </a:p>
        </p:txBody>
      </p:sp>
      <p:sp>
        <p:nvSpPr>
          <p:cNvPr id="3" name="Content Placeholder 2"/>
          <p:cNvSpPr>
            <a:spLocks noGrp="1"/>
          </p:cNvSpPr>
          <p:nvPr>
            <p:ph idx="1"/>
          </p:nvPr>
        </p:nvSpPr>
        <p:spPr>
          <a:xfrm>
            <a:off x="457200" y="1447800"/>
            <a:ext cx="8534400" cy="4525963"/>
          </a:xfrm>
        </p:spPr>
        <p:txBody>
          <a:bodyPr>
            <a:noAutofit/>
          </a:bodyPr>
          <a:lstStyle/>
          <a:p>
            <a:pPr marL="514350" indent="-514350">
              <a:buFont typeface="+mj-lt"/>
              <a:buAutoNum type="arabicPeriod"/>
            </a:pPr>
            <a:r>
              <a:rPr lang="en-US" sz="2400" dirty="0" smtClean="0"/>
              <a:t>There are different ways of participating in a network world. This changes all the time. </a:t>
            </a:r>
            <a:r>
              <a:rPr lang="en-US" sz="2400" dirty="0" smtClean="0">
                <a:solidFill>
                  <a:schemeClr val="accent6"/>
                </a:solidFill>
              </a:rPr>
              <a:t>Visitors </a:t>
            </a:r>
            <a:r>
              <a:rPr lang="en-US" sz="2400" dirty="0" err="1" smtClean="0">
                <a:solidFill>
                  <a:schemeClr val="accent6"/>
                </a:solidFill>
              </a:rPr>
              <a:t>vs</a:t>
            </a:r>
            <a:r>
              <a:rPr lang="en-US" sz="2400" dirty="0" smtClean="0">
                <a:solidFill>
                  <a:schemeClr val="accent6"/>
                </a:solidFill>
              </a:rPr>
              <a:t> residents</a:t>
            </a:r>
            <a:r>
              <a:rPr lang="en-US" sz="2400" dirty="0" smtClean="0"/>
              <a:t>.</a:t>
            </a:r>
          </a:p>
          <a:p>
            <a:pPr marL="514350" indent="-514350">
              <a:buFont typeface="+mj-lt"/>
              <a:buAutoNum type="arabicPeriod"/>
            </a:pPr>
            <a:r>
              <a:rPr lang="en-US" sz="2400" dirty="0" smtClean="0"/>
              <a:t>What does the network know about you? </a:t>
            </a:r>
            <a:r>
              <a:rPr lang="en-US" sz="2400" dirty="0" smtClean="0">
                <a:solidFill>
                  <a:schemeClr val="accent6"/>
                </a:solidFill>
              </a:rPr>
              <a:t>The first page of Google results for you is your real home page</a:t>
            </a:r>
            <a:r>
              <a:rPr lang="en-US" sz="2400" dirty="0" smtClean="0"/>
              <a:t>. </a:t>
            </a:r>
          </a:p>
          <a:p>
            <a:pPr marL="514350" indent="-514350">
              <a:buFont typeface="+mj-lt"/>
              <a:buAutoNum type="arabicPeriod"/>
            </a:pPr>
            <a:r>
              <a:rPr lang="en-US" sz="2400" dirty="0" smtClean="0"/>
              <a:t>It is difficult to speak knowledgably about them or provide sensible support for them if you don’t have some experience of network services. </a:t>
            </a:r>
            <a:r>
              <a:rPr lang="en-US" sz="2400" dirty="0" smtClean="0">
                <a:solidFill>
                  <a:schemeClr val="accent6"/>
                </a:solidFill>
              </a:rPr>
              <a:t>Picturing a rhino: experience is the only guide</a:t>
            </a:r>
            <a:r>
              <a:rPr lang="en-US" sz="2400" dirty="0" smtClean="0"/>
              <a:t>.</a:t>
            </a:r>
          </a:p>
          <a:p>
            <a:pPr marL="514350" indent="-514350">
              <a:buFont typeface="+mj-lt"/>
              <a:buAutoNum type="arabicPeriod"/>
            </a:pPr>
            <a:r>
              <a:rPr lang="en-US" sz="2400" dirty="0" smtClean="0"/>
              <a:t>It is useful to track the changing network behaviors of researchers and learners. </a:t>
            </a:r>
            <a:r>
              <a:rPr lang="en-US" sz="2400" dirty="0" smtClean="0">
                <a:solidFill>
                  <a:schemeClr val="accent6"/>
                </a:solidFill>
              </a:rPr>
              <a:t>Research (and learning) (are social)</a:t>
            </a:r>
            <a:r>
              <a:rPr lang="en-US" sz="2400" dirty="0" smtClean="0"/>
              <a:t>.</a:t>
            </a:r>
          </a:p>
          <a:p>
            <a:pPr marL="514350" indent="-514350">
              <a:buFont typeface="+mj-lt"/>
              <a:buAutoNum type="arabicPeriod"/>
            </a:pPr>
            <a:r>
              <a:rPr lang="en-US" sz="2400" dirty="0" smtClean="0"/>
              <a:t>How do you get in the flow of communications and interaction?  Is your expertise visible? Can you help researchers get into the flow and be visible? </a:t>
            </a:r>
            <a:r>
              <a:rPr lang="en-US" sz="2400" dirty="0" smtClean="0">
                <a:solidFill>
                  <a:schemeClr val="accent6"/>
                </a:solidFill>
              </a:rPr>
              <a:t>The power of pull</a:t>
            </a:r>
            <a:r>
              <a:rPr lang="en-US" sz="2400" dirty="0" smtClean="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533400"/>
            <a:ext cx="5638800" cy="6001643"/>
          </a:xfrm>
          <a:prstGeom prst="rect">
            <a:avLst/>
          </a:prstGeom>
        </p:spPr>
        <p:txBody>
          <a:bodyPr wrap="square">
            <a:spAutoFit/>
          </a:bodyPr>
          <a:lstStyle/>
          <a:p>
            <a:r>
              <a:rPr lang="en-US" sz="2400" dirty="0">
                <a:latin typeface="Segoe UI" pitchFamily="34" charset="0"/>
                <a:ea typeface="Segoe UI" pitchFamily="34" charset="0"/>
                <a:cs typeface="Segoe UI" pitchFamily="34" charset="0"/>
              </a:rPr>
              <a:t>But above all else, seriously, create a public Internet identity, maintain it, link to it, build it, love it, hug it, and call it George. I can’t tell you how important this is. </a:t>
            </a:r>
            <a:r>
              <a:rPr lang="en-US" sz="2400" dirty="0" smtClean="0">
                <a:latin typeface="Segoe UI" pitchFamily="34" charset="0"/>
                <a:ea typeface="Segoe UI" pitchFamily="34" charset="0"/>
                <a:cs typeface="Segoe UI" pitchFamily="34" charset="0"/>
              </a:rPr>
              <a:t>…</a:t>
            </a:r>
          </a:p>
          <a:p>
            <a:endParaRPr lang="en-US" sz="2400" dirty="0">
              <a:latin typeface="Segoe UI" pitchFamily="34" charset="0"/>
              <a:ea typeface="Segoe UI" pitchFamily="34" charset="0"/>
              <a:cs typeface="Segoe UI" pitchFamily="34" charset="0"/>
            </a:endParaRPr>
          </a:p>
          <a:p>
            <a:r>
              <a:rPr lang="en-US" sz="2400" dirty="0" smtClean="0">
                <a:latin typeface="Segoe UI" pitchFamily="34" charset="0"/>
                <a:ea typeface="Segoe UI" pitchFamily="34" charset="0"/>
                <a:cs typeface="Segoe UI" pitchFamily="34" charset="0"/>
              </a:rPr>
              <a:t>… Carefully </a:t>
            </a:r>
            <a:r>
              <a:rPr lang="en-US" sz="2400" dirty="0">
                <a:latin typeface="Segoe UI" pitchFamily="34" charset="0"/>
                <a:ea typeface="Segoe UI" pitchFamily="34" charset="0"/>
                <a:cs typeface="Segoe UI" pitchFamily="34" charset="0"/>
              </a:rPr>
              <a:t>crafting and cautiously managing one’s public image is a critical aspect of living in a mediated public world. Every advice column I’ve read warns people of the dangers of living online. I think that this is idiotic. People need to embrace the world we live in and learn to work within its framework. </a:t>
            </a:r>
            <a:r>
              <a:rPr lang="en-US" sz="2400" dirty="0">
                <a:solidFill>
                  <a:schemeClr val="accent6"/>
                </a:solidFill>
                <a:latin typeface="Segoe UI" pitchFamily="34" charset="0"/>
                <a:ea typeface="Segoe UI" pitchFamily="34" charset="0"/>
                <a:cs typeface="Segoe UI" pitchFamily="34" charset="0"/>
              </a:rPr>
              <a:t>Don’t panic about being public – embrace it and handle it with elegance.</a:t>
            </a:r>
          </a:p>
        </p:txBody>
      </p:sp>
      <p:sp>
        <p:nvSpPr>
          <p:cNvPr id="5" name="TextBox 4"/>
          <p:cNvSpPr txBox="1"/>
          <p:nvPr/>
        </p:nvSpPr>
        <p:spPr>
          <a:xfrm rot="16200000">
            <a:off x="-1676370" y="4267170"/>
            <a:ext cx="4242315" cy="584775"/>
          </a:xfrm>
          <a:prstGeom prst="rect">
            <a:avLst/>
          </a:prstGeom>
          <a:noFill/>
          <a:ln>
            <a:solidFill>
              <a:schemeClr val="tx1"/>
            </a:solidFill>
          </a:ln>
        </p:spPr>
        <p:txBody>
          <a:bodyPr wrap="none" rtlCol="0">
            <a:spAutoFit/>
          </a:bodyPr>
          <a:lstStyle/>
          <a:p>
            <a:r>
              <a:rPr lang="en-US" sz="1600" dirty="0" err="1" smtClean="0"/>
              <a:t>danah</a:t>
            </a:r>
            <a:r>
              <a:rPr lang="en-US" sz="1600" dirty="0" smtClean="0"/>
              <a:t> </a:t>
            </a:r>
            <a:r>
              <a:rPr lang="en-US" sz="1600" dirty="0" err="1" smtClean="0"/>
              <a:t>boyd</a:t>
            </a:r>
            <a:r>
              <a:rPr lang="en-US" sz="1600" dirty="0" smtClean="0"/>
              <a:t>. </a:t>
            </a:r>
            <a:r>
              <a:rPr lang="en-US" sz="1600" dirty="0">
                <a:hlinkClick r:id="rId2"/>
              </a:rPr>
              <a:t>controlling your public </a:t>
            </a:r>
            <a:r>
              <a:rPr lang="en-US" sz="1600" dirty="0" smtClean="0">
                <a:hlinkClick r:id="rId2"/>
              </a:rPr>
              <a:t>appearance</a:t>
            </a:r>
            <a:r>
              <a:rPr lang="en-US" sz="1600" dirty="0" smtClean="0"/>
              <a:t>. </a:t>
            </a:r>
          </a:p>
          <a:p>
            <a:r>
              <a:rPr lang="en-US" sz="1600" dirty="0" err="1" smtClean="0"/>
              <a:t>apophenia</a:t>
            </a:r>
            <a:r>
              <a:rPr lang="en-US" sz="1600" dirty="0" smtClean="0"/>
              <a:t> </a:t>
            </a:r>
            <a:r>
              <a:rPr lang="en-US" sz="1600" dirty="0"/>
              <a:t>September 7th, </a:t>
            </a:r>
            <a:r>
              <a:rPr lang="en-US" sz="1600" dirty="0" smtClean="0"/>
              <a:t>2007 </a:t>
            </a:r>
            <a:endParaRPr lang="en-US" sz="1600" dirty="0"/>
          </a:p>
        </p:txBody>
      </p:sp>
      <p:sp>
        <p:nvSpPr>
          <p:cNvPr id="6" name="TextBox 5"/>
          <p:cNvSpPr txBox="1"/>
          <p:nvPr/>
        </p:nvSpPr>
        <p:spPr>
          <a:xfrm>
            <a:off x="1600200" y="0"/>
            <a:ext cx="909223" cy="2400657"/>
          </a:xfrm>
          <a:prstGeom prst="rect">
            <a:avLst/>
          </a:prstGeom>
          <a:noFill/>
        </p:spPr>
        <p:txBody>
          <a:bodyPr wrap="none" rtlCol="0">
            <a:spAutoFit/>
          </a:bodyPr>
          <a:lstStyle/>
          <a:p>
            <a:r>
              <a:rPr lang="en-US" sz="15000" dirty="0" smtClean="0">
                <a:latin typeface="Segoe UI" pitchFamily="34" charset="0"/>
                <a:ea typeface="Segoe UI" pitchFamily="34" charset="0"/>
                <a:cs typeface="Segoe UI" pitchFamily="34" charset="0"/>
              </a:rPr>
              <a:t>“</a:t>
            </a:r>
            <a:endParaRPr lang="en-US" sz="15000" dirty="0">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395288" y="0"/>
            <a:ext cx="8353425" cy="713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066800"/>
            <a:ext cx="4866397" cy="2308324"/>
          </a:xfrm>
          <a:prstGeom prst="rect">
            <a:avLst/>
          </a:prstGeom>
          <a:noFill/>
        </p:spPr>
        <p:txBody>
          <a:bodyPr wrap="none" rtlCol="0">
            <a:spAutoFit/>
          </a:bodyPr>
          <a:lstStyle/>
          <a:p>
            <a:r>
              <a:rPr lang="en-US" sz="3600" dirty="0" smtClean="0">
                <a:latin typeface="Segoe UI" pitchFamily="34" charset="0"/>
                <a:ea typeface="Segoe UI" pitchFamily="34" charset="0"/>
                <a:cs typeface="Segoe UI" pitchFamily="34" charset="0"/>
              </a:rPr>
              <a:t>Life would be simpler </a:t>
            </a:r>
          </a:p>
          <a:p>
            <a:r>
              <a:rPr lang="en-US" sz="3600" dirty="0" smtClean="0">
                <a:latin typeface="Segoe UI" pitchFamily="34" charset="0"/>
                <a:ea typeface="Segoe UI" pitchFamily="34" charset="0"/>
                <a:cs typeface="Segoe UI" pitchFamily="34" charset="0"/>
              </a:rPr>
              <a:t>if </a:t>
            </a:r>
            <a:r>
              <a:rPr lang="en-US" sz="3600" dirty="0" smtClean="0">
                <a:solidFill>
                  <a:schemeClr val="accent6"/>
                </a:solidFill>
                <a:latin typeface="Segoe UI" pitchFamily="34" charset="0"/>
                <a:ea typeface="Segoe UI" pitchFamily="34" charset="0"/>
                <a:cs typeface="Segoe UI" pitchFamily="34" charset="0"/>
              </a:rPr>
              <a:t>Universities</a:t>
            </a:r>
            <a:r>
              <a:rPr lang="en-US" sz="3600" dirty="0" smtClean="0">
                <a:latin typeface="Segoe UI" pitchFamily="34" charset="0"/>
                <a:ea typeface="Segoe UI" pitchFamily="34" charset="0"/>
                <a:cs typeface="Segoe UI" pitchFamily="34" charset="0"/>
              </a:rPr>
              <a:t> only </a:t>
            </a:r>
          </a:p>
          <a:p>
            <a:r>
              <a:rPr lang="en-US" sz="3600" dirty="0" smtClean="0">
                <a:latin typeface="Segoe UI" pitchFamily="34" charset="0"/>
                <a:ea typeface="Segoe UI" pitchFamily="34" charset="0"/>
                <a:cs typeface="Segoe UI" pitchFamily="34" charset="0"/>
              </a:rPr>
              <a:t>employed people with </a:t>
            </a:r>
          </a:p>
          <a:p>
            <a:r>
              <a:rPr lang="en-US" sz="3600" dirty="0" smtClean="0">
                <a:solidFill>
                  <a:schemeClr val="accent6"/>
                </a:solidFill>
                <a:latin typeface="Segoe UI" pitchFamily="34" charset="0"/>
                <a:ea typeface="Segoe UI" pitchFamily="34" charset="0"/>
                <a:cs typeface="Segoe UI" pitchFamily="34" charset="0"/>
              </a:rPr>
              <a:t>unique names</a:t>
            </a:r>
            <a:r>
              <a:rPr lang="en-US" sz="3600" dirty="0" smtClean="0">
                <a:latin typeface="Segoe UI" pitchFamily="34" charset="0"/>
                <a:ea typeface="Segoe UI" pitchFamily="34" charset="0"/>
                <a:cs typeface="Segoe UI" pitchFamily="34" charset="0"/>
              </a:rPr>
              <a:t> </a:t>
            </a:r>
            <a:r>
              <a:rPr lang="en-US" sz="3600" dirty="0" smtClean="0">
                <a:latin typeface="Segoe UI" pitchFamily="34" charset="0"/>
                <a:ea typeface="Segoe UI" pitchFamily="34" charset="0"/>
                <a:cs typeface="Segoe UI" pitchFamily="34" charset="0"/>
                <a:sym typeface="Wingdings" pitchFamily="2" charset="2"/>
              </a:rPr>
              <a:t></a:t>
            </a:r>
            <a:r>
              <a:rPr lang="en-US" sz="3600" dirty="0" smtClean="0">
                <a:latin typeface="Segoe UI" pitchFamily="34" charset="0"/>
                <a:ea typeface="Segoe UI" pitchFamily="34" charset="0"/>
                <a:cs typeface="Segoe UI" pitchFamily="34" charset="0"/>
              </a:rPr>
              <a:t> </a:t>
            </a:r>
            <a:endParaRPr lang="en-US" sz="3600" dirty="0">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r>
              <a:rPr lang="en-US" dirty="0" smtClean="0"/>
              <a:t>Have you a consistent online identity?</a:t>
            </a:r>
          </a:p>
          <a:p>
            <a:r>
              <a:rPr lang="en-US" dirty="0" smtClean="0"/>
              <a:t>Where is it important to have a presence?</a:t>
            </a:r>
          </a:p>
          <a:p>
            <a:endParaRPr lang="en-US" dirty="0" smtClean="0"/>
          </a:p>
          <a:p>
            <a:endParaRPr lang="en-US" dirty="0"/>
          </a:p>
        </p:txBody>
      </p:sp>
      <p:pic>
        <p:nvPicPr>
          <p:cNvPr id="66562" name="Picture 2" descr="Share Myself"/>
          <p:cNvPicPr>
            <a:picLocks noChangeAspect="1" noChangeArrowheads="1"/>
          </p:cNvPicPr>
          <p:nvPr/>
        </p:nvPicPr>
        <p:blipFill>
          <a:blip r:embed="rId2" cstate="print"/>
          <a:srcRect/>
          <a:stretch>
            <a:fillRect/>
          </a:stretch>
        </p:blipFill>
        <p:spPr bwMode="auto">
          <a:xfrm>
            <a:off x="4572000" y="3352800"/>
            <a:ext cx="4071780" cy="3048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fontScale="90000"/>
          </a:bodyPr>
          <a:lstStyle/>
          <a:p>
            <a:r>
              <a:rPr lang="en-US" dirty="0" smtClean="0">
                <a:latin typeface="Segoe UI Semibold" pitchFamily="34" charset="0"/>
              </a:rPr>
              <a:t>Picturing a rhino: </a:t>
            </a:r>
            <a:br>
              <a:rPr lang="en-US" dirty="0" smtClean="0">
                <a:latin typeface="Segoe UI Semibold" pitchFamily="34" charset="0"/>
              </a:rPr>
            </a:br>
            <a:r>
              <a:rPr lang="en-US" dirty="0" smtClean="0">
                <a:latin typeface="Segoe UI Semibold" pitchFamily="34" charset="0"/>
              </a:rPr>
              <a:t>experience is the only guide</a:t>
            </a:r>
            <a:endParaRPr lang="en-US" dirty="0">
              <a:latin typeface="Segoe UI Semibold" pitchFamily="34" charset="0"/>
            </a:endParaRPr>
          </a:p>
        </p:txBody>
      </p:sp>
      <p:sp>
        <p:nvSpPr>
          <p:cNvPr id="4" name="TextBox 3"/>
          <p:cNvSpPr txBox="1"/>
          <p:nvPr/>
        </p:nvSpPr>
        <p:spPr>
          <a:xfrm>
            <a:off x="4038600" y="5135940"/>
            <a:ext cx="867545" cy="1569660"/>
          </a:xfrm>
          <a:prstGeom prst="rect">
            <a:avLst/>
          </a:prstGeom>
          <a:noFill/>
        </p:spPr>
        <p:txBody>
          <a:bodyPr wrap="none" rtlCol="0">
            <a:spAutoFit/>
          </a:bodyPr>
          <a:lstStyle/>
          <a:p>
            <a:r>
              <a:rPr lang="en-US" sz="9600" dirty="0" smtClean="0">
                <a:latin typeface="Segoe UI Semibold" pitchFamily="34" charset="0"/>
              </a:rPr>
              <a:t>3</a:t>
            </a:r>
            <a:endParaRPr lang="en-US" sz="9600" dirty="0">
              <a:latin typeface="Segoe UI Semibold" pitchFamily="34" charset="0"/>
            </a:endParaRPr>
          </a:p>
        </p:txBody>
      </p:sp>
      <p:pic>
        <p:nvPicPr>
          <p:cNvPr id="5122" name="Picture 2" descr="http://orweblog.oclc.org/rhinoceros.jpg"/>
          <p:cNvPicPr>
            <a:picLocks noChangeAspect="1" noChangeArrowheads="1"/>
          </p:cNvPicPr>
          <p:nvPr/>
        </p:nvPicPr>
        <p:blipFill>
          <a:blip r:embed="rId2" cstate="print"/>
          <a:srcRect/>
          <a:stretch>
            <a:fillRect/>
          </a:stretch>
        </p:blipFill>
        <p:spPr bwMode="auto">
          <a:xfrm>
            <a:off x="2438400" y="1905000"/>
            <a:ext cx="4343400" cy="3270967"/>
          </a:xfrm>
          <a:prstGeom prst="rect">
            <a:avLst/>
          </a:prstGeom>
          <a:noFill/>
        </p:spPr>
      </p:pic>
      <p:sp>
        <p:nvSpPr>
          <p:cNvPr id="5" name="Rectangle 4"/>
          <p:cNvSpPr/>
          <p:nvPr/>
        </p:nvSpPr>
        <p:spPr>
          <a:xfrm>
            <a:off x="2286000" y="3105835"/>
            <a:ext cx="7086600" cy="369332"/>
          </a:xfrm>
          <a:prstGeom prst="rect">
            <a:avLst/>
          </a:prstGeom>
        </p:spPr>
        <p:txBody>
          <a:bodyPr wrap="square">
            <a:spAutoFit/>
          </a:bodyPr>
          <a:lstStyle/>
          <a:p>
            <a:r>
              <a:rPr lang="es-ES" b="1" dirty="0" smtClean="0"/>
              <a:t>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0400" y="698242"/>
            <a:ext cx="5257800" cy="5016758"/>
          </a:xfrm>
          <a:prstGeom prst="rect">
            <a:avLst/>
          </a:prstGeom>
        </p:spPr>
        <p:txBody>
          <a:bodyPr wrap="square">
            <a:spAutoFit/>
          </a:bodyPr>
          <a:lstStyle/>
          <a:p>
            <a:r>
              <a:rPr lang="en-US" sz="2000" dirty="0">
                <a:latin typeface="Segoe UI" pitchFamily="34" charset="0"/>
                <a:ea typeface="Segoe UI" pitchFamily="34" charset="0"/>
                <a:cs typeface="Segoe UI" pitchFamily="34" charset="0"/>
              </a:rPr>
              <a:t>I worry about the experiential gap between people who have immersed </a:t>
            </a:r>
            <a:r>
              <a:rPr lang="en-US" sz="2000" dirty="0" smtClean="0">
                <a:latin typeface="Segoe UI" pitchFamily="34" charset="0"/>
                <a:ea typeface="Segoe UI" pitchFamily="34" charset="0"/>
                <a:cs typeface="Segoe UI" pitchFamily="34" charset="0"/>
              </a:rPr>
              <a:t>themselves </a:t>
            </a:r>
            <a:r>
              <a:rPr lang="en-US" sz="2000" dirty="0">
                <a:latin typeface="Segoe UI" pitchFamily="34" charset="0"/>
                <a:ea typeface="Segoe UI" pitchFamily="34" charset="0"/>
                <a:cs typeface="Segoe UI" pitchFamily="34" charset="0"/>
              </a:rPr>
              <a:t>in games, and people who have only heard secondhand reports, because the gap makes it difficult to discuss the meaning of games in a coherent way. </a:t>
            </a:r>
            <a:endParaRPr lang="en-US" sz="2000" dirty="0" smtClean="0">
              <a:latin typeface="Segoe UI" pitchFamily="34" charset="0"/>
              <a:ea typeface="Segoe UI" pitchFamily="34" charset="0"/>
              <a:cs typeface="Segoe UI" pitchFamily="34" charset="0"/>
            </a:endParaRPr>
          </a:p>
          <a:p>
            <a:endParaRPr lang="en-US" sz="2000" dirty="0">
              <a:latin typeface="Segoe UI" pitchFamily="34" charset="0"/>
              <a:ea typeface="Segoe UI" pitchFamily="34" charset="0"/>
              <a:cs typeface="Segoe UI" pitchFamily="34" charset="0"/>
            </a:endParaRPr>
          </a:p>
          <a:p>
            <a:r>
              <a:rPr lang="en-US" sz="2000" dirty="0" smtClean="0">
                <a:latin typeface="Segoe UI" pitchFamily="34" charset="0"/>
                <a:ea typeface="Segoe UI" pitchFamily="34" charset="0"/>
                <a:cs typeface="Segoe UI" pitchFamily="34" charset="0"/>
              </a:rPr>
              <a:t>It </a:t>
            </a:r>
            <a:r>
              <a:rPr lang="en-US" sz="2000" dirty="0">
                <a:latin typeface="Segoe UI" pitchFamily="34" charset="0"/>
                <a:ea typeface="Segoe UI" pitchFamily="34" charset="0"/>
                <a:cs typeface="Segoe UI" pitchFamily="34" charset="0"/>
              </a:rPr>
              <a:t>reminds me of the way the social critic Jane Jacobs felt about the thriving urban neighborhoods she documented in the sixties: "People who know well such animated city streets will know how it is. People who do not will always have it </a:t>
            </a:r>
            <a:r>
              <a:rPr lang="en-US" sz="2000" dirty="0">
                <a:solidFill>
                  <a:schemeClr val="accent6"/>
                </a:solidFill>
                <a:latin typeface="Segoe UI" pitchFamily="34" charset="0"/>
                <a:ea typeface="Segoe UI" pitchFamily="34" charset="0"/>
                <a:cs typeface="Segoe UI" pitchFamily="34" charset="0"/>
              </a:rPr>
              <a:t>a little </a:t>
            </a:r>
            <a:r>
              <a:rPr lang="en-US" sz="2000" dirty="0" smtClean="0">
                <a:solidFill>
                  <a:schemeClr val="accent6"/>
                </a:solidFill>
                <a:latin typeface="Segoe UI" pitchFamily="34" charset="0"/>
                <a:ea typeface="Segoe UI" pitchFamily="34" charset="0"/>
                <a:cs typeface="Segoe UI" pitchFamily="34" charset="0"/>
              </a:rPr>
              <a:t>wrong </a:t>
            </a:r>
            <a:r>
              <a:rPr lang="en-US" sz="2000" dirty="0">
                <a:solidFill>
                  <a:schemeClr val="accent6"/>
                </a:solidFill>
                <a:latin typeface="Segoe UI" pitchFamily="34" charset="0"/>
                <a:ea typeface="Segoe UI" pitchFamily="34" charset="0"/>
                <a:cs typeface="Segoe UI" pitchFamily="34" charset="0"/>
              </a:rPr>
              <a:t>in their heads</a:t>
            </a:r>
            <a:r>
              <a:rPr lang="en-US" sz="2000" dirty="0">
                <a:latin typeface="Segoe UI" pitchFamily="34" charset="0"/>
                <a:ea typeface="Segoe UI" pitchFamily="34" charset="0"/>
                <a:cs typeface="Segoe UI" pitchFamily="34" charset="0"/>
              </a:rPr>
              <a:t> - like the old prints of rhinoceroses made from travelers' descriptions of the rhinoceroses."</a:t>
            </a:r>
          </a:p>
        </p:txBody>
      </p:sp>
      <p:sp>
        <p:nvSpPr>
          <p:cNvPr id="6" name="Rectangle 5"/>
          <p:cNvSpPr/>
          <p:nvPr/>
        </p:nvSpPr>
        <p:spPr>
          <a:xfrm rot="16200000">
            <a:off x="-1489502" y="3851702"/>
            <a:ext cx="4572000" cy="830997"/>
          </a:xfrm>
          <a:prstGeom prst="rect">
            <a:avLst/>
          </a:prstGeom>
          <a:ln>
            <a:solidFill>
              <a:schemeClr val="tx1"/>
            </a:solidFill>
          </a:ln>
        </p:spPr>
        <p:txBody>
          <a:bodyPr>
            <a:spAutoFit/>
          </a:bodyPr>
          <a:lstStyle/>
          <a:p>
            <a:r>
              <a:rPr lang="en-US" sz="1600" dirty="0">
                <a:latin typeface="Segoe UI" pitchFamily="34" charset="0"/>
                <a:ea typeface="Segoe UI" pitchFamily="34" charset="0"/>
                <a:cs typeface="Segoe UI" pitchFamily="34" charset="0"/>
              </a:rPr>
              <a:t>Johnson, Steven. </a:t>
            </a:r>
            <a:r>
              <a:rPr lang="en-US" sz="1600" i="1" dirty="0">
                <a:latin typeface="Segoe UI" pitchFamily="34" charset="0"/>
                <a:ea typeface="Segoe UI" pitchFamily="34" charset="0"/>
                <a:cs typeface="Segoe UI" pitchFamily="34" charset="0"/>
              </a:rPr>
              <a:t>Everything Bad Is Good for You: How Today's Popular Culture Is Actually Making Us Smarter</a:t>
            </a:r>
            <a:r>
              <a:rPr lang="en-US" sz="1600" dirty="0">
                <a:latin typeface="Segoe UI" pitchFamily="34" charset="0"/>
                <a:ea typeface="Segoe UI" pitchFamily="34" charset="0"/>
                <a:cs typeface="Segoe UI" pitchFamily="34" charset="0"/>
              </a:rPr>
              <a:t>. New York: Riverhead Books, 2005.</a:t>
            </a:r>
          </a:p>
        </p:txBody>
      </p:sp>
      <p:sp>
        <p:nvSpPr>
          <p:cNvPr id="5" name="TextBox 4"/>
          <p:cNvSpPr txBox="1"/>
          <p:nvPr/>
        </p:nvSpPr>
        <p:spPr>
          <a:xfrm>
            <a:off x="2133600" y="304800"/>
            <a:ext cx="909223" cy="2400657"/>
          </a:xfrm>
          <a:prstGeom prst="rect">
            <a:avLst/>
          </a:prstGeom>
          <a:noFill/>
        </p:spPr>
        <p:txBody>
          <a:bodyPr wrap="none" rtlCol="0">
            <a:spAutoFit/>
          </a:bodyPr>
          <a:lstStyle/>
          <a:p>
            <a:r>
              <a:rPr lang="en-US" sz="15000" dirty="0" smtClean="0">
                <a:latin typeface="Segoe UI" pitchFamily="34" charset="0"/>
                <a:ea typeface="Segoe UI" pitchFamily="34" charset="0"/>
                <a:cs typeface="Segoe UI" pitchFamily="34" charset="0"/>
              </a:rPr>
              <a:t>“</a:t>
            </a:r>
            <a:endParaRPr lang="en-US" sz="15000" dirty="0">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1" y="1"/>
            <a:ext cx="7315200" cy="3556448"/>
          </a:xfrm>
          <a:prstGeom prst="rect">
            <a:avLst/>
          </a:prstGeom>
          <a:noFill/>
          <a:ln w="9525">
            <a:solidFill>
              <a:schemeClr val="accent6"/>
            </a:solidFill>
            <a:miter lim="800000"/>
            <a:headEnd/>
            <a:tailEnd/>
          </a:ln>
        </p:spPr>
      </p:pic>
      <p:pic>
        <p:nvPicPr>
          <p:cNvPr id="26627" name="Picture 3"/>
          <p:cNvPicPr>
            <a:picLocks noChangeAspect="1" noChangeArrowheads="1"/>
          </p:cNvPicPr>
          <p:nvPr/>
        </p:nvPicPr>
        <p:blipFill>
          <a:blip r:embed="rId3" cstate="print"/>
          <a:srcRect/>
          <a:stretch>
            <a:fillRect/>
          </a:stretch>
        </p:blipFill>
        <p:spPr bwMode="auto">
          <a:xfrm>
            <a:off x="1" y="3581400"/>
            <a:ext cx="7620000" cy="1940685"/>
          </a:xfrm>
          <a:prstGeom prst="rect">
            <a:avLst/>
          </a:prstGeom>
          <a:noFill/>
          <a:ln w="9525">
            <a:solidFill>
              <a:schemeClr val="accent6"/>
            </a:solidFill>
            <a:miter lim="800000"/>
            <a:headEnd/>
            <a:tailEnd/>
          </a:ln>
        </p:spPr>
      </p:pic>
      <p:pic>
        <p:nvPicPr>
          <p:cNvPr id="26628" name="Picture 4"/>
          <p:cNvPicPr>
            <a:picLocks noChangeAspect="1" noChangeArrowheads="1"/>
          </p:cNvPicPr>
          <p:nvPr/>
        </p:nvPicPr>
        <p:blipFill>
          <a:blip r:embed="rId4" cstate="print"/>
          <a:srcRect/>
          <a:stretch>
            <a:fillRect/>
          </a:stretch>
        </p:blipFill>
        <p:spPr bwMode="auto">
          <a:xfrm>
            <a:off x="3990869" y="0"/>
            <a:ext cx="5153131" cy="5562600"/>
          </a:xfrm>
          <a:prstGeom prst="rect">
            <a:avLst/>
          </a:prstGeom>
          <a:noFill/>
          <a:ln w="9525">
            <a:solidFill>
              <a:schemeClr val="accent6"/>
            </a:solidFill>
            <a:miter lim="800000"/>
            <a:headEnd/>
            <a:tailEnd/>
          </a:ln>
        </p:spPr>
      </p:pic>
      <p:pic>
        <p:nvPicPr>
          <p:cNvPr id="26629" name="Picture 5"/>
          <p:cNvPicPr>
            <a:picLocks noChangeAspect="1" noChangeArrowheads="1"/>
          </p:cNvPicPr>
          <p:nvPr/>
        </p:nvPicPr>
        <p:blipFill>
          <a:blip r:embed="rId5" cstate="print"/>
          <a:srcRect/>
          <a:stretch>
            <a:fillRect/>
          </a:stretch>
        </p:blipFill>
        <p:spPr bwMode="auto">
          <a:xfrm>
            <a:off x="0" y="5141646"/>
            <a:ext cx="5791200" cy="1716354"/>
          </a:xfrm>
          <a:prstGeom prst="rect">
            <a:avLst/>
          </a:prstGeom>
          <a:noFill/>
          <a:ln w="9525">
            <a:solidFill>
              <a:schemeClr val="accent6"/>
            </a:solidFill>
            <a:miter lim="800000"/>
            <a:headEnd/>
            <a:tailEnd/>
          </a:ln>
        </p:spPr>
      </p:pic>
      <p:pic>
        <p:nvPicPr>
          <p:cNvPr id="26631" name="Picture 7" descr="Klout"/>
          <p:cNvPicPr>
            <a:picLocks noChangeAspect="1" noChangeArrowheads="1"/>
          </p:cNvPicPr>
          <p:nvPr/>
        </p:nvPicPr>
        <p:blipFill>
          <a:blip r:embed="rId6" cstate="print"/>
          <a:srcRect/>
          <a:stretch>
            <a:fillRect/>
          </a:stretch>
        </p:blipFill>
        <p:spPr bwMode="auto">
          <a:xfrm>
            <a:off x="6781800" y="5532437"/>
            <a:ext cx="1325563" cy="13255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reddit logo Reddit Gets a CEO, Kills Site Search, and Adds All View picture"/>
          <p:cNvPicPr>
            <a:picLocks noChangeAspect="1" noChangeArrowheads="1"/>
          </p:cNvPicPr>
          <p:nvPr/>
        </p:nvPicPr>
        <p:blipFill>
          <a:blip r:embed="rId3" cstate="print"/>
          <a:srcRect/>
          <a:stretch>
            <a:fillRect/>
          </a:stretch>
        </p:blipFill>
        <p:spPr bwMode="auto">
          <a:xfrm>
            <a:off x="381000" y="1371600"/>
            <a:ext cx="1824455" cy="609600"/>
          </a:xfrm>
          <a:prstGeom prst="rect">
            <a:avLst/>
          </a:prstGeom>
          <a:noFill/>
        </p:spPr>
      </p:pic>
      <p:pic>
        <p:nvPicPr>
          <p:cNvPr id="29700" name="Picture 4" descr="https://si0.twimg.com/a/1346884958/images/resources/twitter-bird-dark-bgs.png"/>
          <p:cNvPicPr>
            <a:picLocks noChangeAspect="1" noChangeArrowheads="1"/>
          </p:cNvPicPr>
          <p:nvPr/>
        </p:nvPicPr>
        <p:blipFill>
          <a:blip r:embed="rId4" cstate="print"/>
          <a:srcRect/>
          <a:stretch>
            <a:fillRect/>
          </a:stretch>
        </p:blipFill>
        <p:spPr bwMode="auto">
          <a:xfrm>
            <a:off x="2362200" y="304800"/>
            <a:ext cx="2667000" cy="2667001"/>
          </a:xfrm>
          <a:prstGeom prst="rect">
            <a:avLst/>
          </a:prstGeom>
          <a:noFill/>
        </p:spPr>
      </p:pic>
      <p:pic>
        <p:nvPicPr>
          <p:cNvPr id="29702" name="Picture 6" descr="Instagram - Fast, beautiful photo sharing for your iPhone"/>
          <p:cNvPicPr>
            <a:picLocks noChangeAspect="1" noChangeArrowheads="1"/>
          </p:cNvPicPr>
          <p:nvPr/>
        </p:nvPicPr>
        <p:blipFill>
          <a:blip r:embed="rId5" cstate="print"/>
          <a:srcRect/>
          <a:stretch>
            <a:fillRect/>
          </a:stretch>
        </p:blipFill>
        <p:spPr bwMode="auto">
          <a:xfrm>
            <a:off x="5105400" y="1295400"/>
            <a:ext cx="3657600" cy="788988"/>
          </a:xfrm>
          <a:prstGeom prst="rect">
            <a:avLst/>
          </a:prstGeom>
          <a:noFill/>
        </p:spPr>
      </p:pic>
      <p:pic>
        <p:nvPicPr>
          <p:cNvPr id="29704" name="Picture 8" descr="https://twimg0-a.akamaihd.net/profile_images/2202818839/php5Nv2nEPM.jpg"/>
          <p:cNvPicPr>
            <a:picLocks noChangeAspect="1" noChangeArrowheads="1"/>
          </p:cNvPicPr>
          <p:nvPr/>
        </p:nvPicPr>
        <p:blipFill>
          <a:blip r:embed="rId6" cstate="print"/>
          <a:srcRect/>
          <a:stretch>
            <a:fillRect/>
          </a:stretch>
        </p:blipFill>
        <p:spPr bwMode="auto">
          <a:xfrm>
            <a:off x="6096000" y="3352800"/>
            <a:ext cx="2366706" cy="31623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2413338"/>
            <a:ext cx="4572000" cy="2031325"/>
          </a:xfrm>
          <a:prstGeom prst="rect">
            <a:avLst/>
          </a:prstGeom>
        </p:spPr>
        <p:txBody>
          <a:bodyPr>
            <a:spAutoFit/>
          </a:bodyPr>
          <a:lstStyle/>
          <a:p>
            <a:r>
              <a:rPr lang="en-US" dirty="0"/>
              <a:t>The most </a:t>
            </a:r>
            <a:r>
              <a:rPr lang="en-US" dirty="0" smtClean="0"/>
              <a:t>important </a:t>
            </a:r>
            <a:r>
              <a:rPr lang="en-US" dirty="0"/>
              <a:t>word on the </a:t>
            </a:r>
            <a:r>
              <a:rPr lang="en-US" dirty="0" smtClean="0"/>
              <a:t>internet </a:t>
            </a:r>
            <a:r>
              <a:rPr lang="en-US" dirty="0"/>
              <a:t>is not “Search”. The most </a:t>
            </a:r>
            <a:r>
              <a:rPr lang="en-US" dirty="0" smtClean="0"/>
              <a:t>important </a:t>
            </a:r>
            <a:r>
              <a:rPr lang="en-US" dirty="0"/>
              <a:t>word on the </a:t>
            </a:r>
            <a:r>
              <a:rPr lang="en-US" dirty="0" smtClean="0"/>
              <a:t>internet </a:t>
            </a:r>
            <a:r>
              <a:rPr lang="en-US" dirty="0"/>
              <a:t>is “Share”. </a:t>
            </a:r>
            <a:r>
              <a:rPr lang="en-US" dirty="0" smtClean="0"/>
              <a:t>Sharing </a:t>
            </a:r>
            <a:r>
              <a:rPr lang="en-US" dirty="0"/>
              <a:t>is the </a:t>
            </a:r>
            <a:r>
              <a:rPr lang="en-US" dirty="0" smtClean="0"/>
              <a:t>driver</a:t>
            </a:r>
            <a:r>
              <a:rPr lang="en-US" dirty="0"/>
              <a:t>. </a:t>
            </a:r>
            <a:r>
              <a:rPr lang="en-US" dirty="0" smtClean="0"/>
              <a:t>Sharing </a:t>
            </a:r>
            <a:r>
              <a:rPr lang="en-US" dirty="0"/>
              <a:t>is the DNA. We use Social Objects to share </a:t>
            </a:r>
            <a:r>
              <a:rPr lang="en-US" dirty="0" smtClean="0"/>
              <a:t>ourselves </a:t>
            </a:r>
            <a:r>
              <a:rPr lang="en-US" dirty="0"/>
              <a:t>with other </a:t>
            </a:r>
            <a:r>
              <a:rPr lang="en-US" dirty="0" smtClean="0"/>
              <a:t>people</a:t>
            </a:r>
            <a:r>
              <a:rPr lang="en-US" dirty="0"/>
              <a:t>. We’re </a:t>
            </a:r>
            <a:r>
              <a:rPr lang="en-US" dirty="0" smtClean="0"/>
              <a:t>primates</a:t>
            </a:r>
            <a:r>
              <a:rPr lang="en-US" dirty="0"/>
              <a:t>. we like to groom each other. It’s in our nature.</a:t>
            </a:r>
          </a:p>
        </p:txBody>
      </p:sp>
      <p:sp>
        <p:nvSpPr>
          <p:cNvPr id="5" name="TextBox 4"/>
          <p:cNvSpPr txBox="1"/>
          <p:nvPr/>
        </p:nvSpPr>
        <p:spPr>
          <a:xfrm rot="5400000">
            <a:off x="6153345" y="3524055"/>
            <a:ext cx="4826642" cy="369332"/>
          </a:xfrm>
          <a:prstGeom prst="rect">
            <a:avLst/>
          </a:prstGeom>
          <a:noFill/>
          <a:ln>
            <a:solidFill>
              <a:schemeClr val="tx1"/>
            </a:solidFill>
          </a:ln>
        </p:spPr>
        <p:txBody>
          <a:bodyPr wrap="none" rtlCol="0">
            <a:spAutoFit/>
          </a:bodyPr>
          <a:lstStyle/>
          <a:p>
            <a:r>
              <a:rPr lang="en-US" dirty="0" smtClean="0">
                <a:hlinkClick r:id="rId2"/>
              </a:rPr>
              <a:t>More thoughts on social objects</a:t>
            </a:r>
            <a:r>
              <a:rPr lang="en-US" dirty="0" smtClean="0"/>
              <a:t>. Hugh MacLeod. </a:t>
            </a:r>
            <a:endParaRPr lang="en-US" dirty="0"/>
          </a:p>
        </p:txBody>
      </p:sp>
      <p:sp>
        <p:nvSpPr>
          <p:cNvPr id="6" name="TextBox 5"/>
          <p:cNvSpPr txBox="1"/>
          <p:nvPr/>
        </p:nvSpPr>
        <p:spPr>
          <a:xfrm>
            <a:off x="1371600" y="1981200"/>
            <a:ext cx="909223" cy="2400657"/>
          </a:xfrm>
          <a:prstGeom prst="rect">
            <a:avLst/>
          </a:prstGeom>
          <a:noFill/>
        </p:spPr>
        <p:txBody>
          <a:bodyPr wrap="none" rtlCol="0">
            <a:spAutoFit/>
          </a:bodyPr>
          <a:lstStyle/>
          <a:p>
            <a:r>
              <a:rPr lang="en-US" sz="15000" dirty="0" smtClean="0">
                <a:latin typeface="Segoe UI" pitchFamily="34" charset="0"/>
                <a:ea typeface="Segoe UI" pitchFamily="34" charset="0"/>
                <a:cs typeface="Segoe UI" pitchFamily="34" charset="0"/>
              </a:rPr>
              <a:t>“</a:t>
            </a:r>
            <a:endParaRPr lang="en-US" sz="15000" dirty="0">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p:cNvPicPr>
            <a:picLocks noChangeAspect="1" noChangeArrowheads="1"/>
          </p:cNvPicPr>
          <p:nvPr/>
        </p:nvPicPr>
        <p:blipFill>
          <a:blip r:embed="rId2" cstate="print"/>
          <a:srcRect/>
          <a:stretch>
            <a:fillRect/>
          </a:stretch>
        </p:blipFill>
        <p:spPr bwMode="auto">
          <a:xfrm>
            <a:off x="4343400" y="2819400"/>
            <a:ext cx="1828800" cy="659364"/>
          </a:xfrm>
          <a:prstGeom prst="rect">
            <a:avLst/>
          </a:prstGeom>
          <a:noFill/>
          <a:ln w="9525">
            <a:noFill/>
            <a:miter lim="800000"/>
            <a:headEnd/>
            <a:tailEnd/>
          </a:ln>
        </p:spPr>
      </p:pic>
      <p:grpSp>
        <p:nvGrpSpPr>
          <p:cNvPr id="3" name="Group 20"/>
          <p:cNvGrpSpPr/>
          <p:nvPr/>
        </p:nvGrpSpPr>
        <p:grpSpPr>
          <a:xfrm>
            <a:off x="685800" y="609600"/>
            <a:ext cx="3333750" cy="1097683"/>
            <a:chOff x="1143000" y="457200"/>
            <a:chExt cx="3333750" cy="1097683"/>
          </a:xfrm>
        </p:grpSpPr>
        <p:pic>
          <p:nvPicPr>
            <p:cNvPr id="12" name="Picture 2"/>
            <p:cNvPicPr>
              <a:picLocks noChangeAspect="1" noChangeArrowheads="1"/>
            </p:cNvPicPr>
            <p:nvPr/>
          </p:nvPicPr>
          <p:blipFill>
            <a:blip r:embed="rId3" cstate="print"/>
            <a:srcRect/>
            <a:stretch>
              <a:fillRect/>
            </a:stretch>
          </p:blipFill>
          <p:spPr bwMode="auto">
            <a:xfrm>
              <a:off x="2895600" y="609600"/>
              <a:ext cx="1581150" cy="475685"/>
            </a:xfrm>
            <a:prstGeom prst="rect">
              <a:avLst/>
            </a:prstGeom>
            <a:noFill/>
            <a:ln w="9525">
              <a:noFill/>
              <a:miter lim="800000"/>
              <a:headEnd/>
              <a:tailEnd/>
            </a:ln>
          </p:spPr>
        </p:pic>
        <p:pic>
          <p:nvPicPr>
            <p:cNvPr id="13" name="Picture 3"/>
            <p:cNvPicPr>
              <a:picLocks noChangeAspect="1" noChangeArrowheads="1"/>
            </p:cNvPicPr>
            <p:nvPr/>
          </p:nvPicPr>
          <p:blipFill>
            <a:blip r:embed="rId4" cstate="print"/>
            <a:srcRect/>
            <a:stretch>
              <a:fillRect/>
            </a:stretch>
          </p:blipFill>
          <p:spPr bwMode="auto">
            <a:xfrm>
              <a:off x="1143000" y="457200"/>
              <a:ext cx="1433512" cy="335652"/>
            </a:xfrm>
            <a:prstGeom prst="rect">
              <a:avLst/>
            </a:prstGeom>
            <a:noFill/>
            <a:ln w="9525">
              <a:noFill/>
              <a:miter lim="800000"/>
              <a:headEnd/>
              <a:tailEnd/>
            </a:ln>
          </p:spPr>
        </p:pic>
        <p:pic>
          <p:nvPicPr>
            <p:cNvPr id="14" name="Picture 4"/>
            <p:cNvPicPr>
              <a:picLocks noChangeAspect="1" noChangeArrowheads="1"/>
            </p:cNvPicPr>
            <p:nvPr/>
          </p:nvPicPr>
          <p:blipFill>
            <a:blip r:embed="rId5" cstate="print"/>
            <a:srcRect/>
            <a:stretch>
              <a:fillRect/>
            </a:stretch>
          </p:blipFill>
          <p:spPr bwMode="auto">
            <a:xfrm>
              <a:off x="1600200" y="1219200"/>
              <a:ext cx="1524000" cy="335683"/>
            </a:xfrm>
            <a:prstGeom prst="rect">
              <a:avLst/>
            </a:prstGeom>
            <a:noFill/>
            <a:ln w="9525">
              <a:noFill/>
              <a:miter lim="800000"/>
              <a:headEnd/>
              <a:tailEnd/>
            </a:ln>
          </p:spPr>
        </p:pic>
      </p:grpSp>
      <p:grpSp>
        <p:nvGrpSpPr>
          <p:cNvPr id="19" name="Group 21"/>
          <p:cNvGrpSpPr/>
          <p:nvPr/>
        </p:nvGrpSpPr>
        <p:grpSpPr>
          <a:xfrm>
            <a:off x="685800" y="4800600"/>
            <a:ext cx="2908742" cy="1558159"/>
            <a:chOff x="228600" y="2514600"/>
            <a:chExt cx="2908742" cy="1558159"/>
          </a:xfrm>
        </p:grpSpPr>
        <p:pic>
          <p:nvPicPr>
            <p:cNvPr id="15" name="Picture 2"/>
            <p:cNvPicPr>
              <a:picLocks noChangeAspect="1" noChangeArrowheads="1"/>
            </p:cNvPicPr>
            <p:nvPr/>
          </p:nvPicPr>
          <p:blipFill>
            <a:blip r:embed="rId6" cstate="print"/>
            <a:srcRect/>
            <a:stretch>
              <a:fillRect/>
            </a:stretch>
          </p:blipFill>
          <p:spPr bwMode="auto">
            <a:xfrm>
              <a:off x="762000" y="2514600"/>
              <a:ext cx="888124" cy="304800"/>
            </a:xfrm>
            <a:prstGeom prst="rect">
              <a:avLst/>
            </a:prstGeom>
            <a:noFill/>
            <a:ln w="9525">
              <a:noFill/>
              <a:miter lim="800000"/>
              <a:headEnd/>
              <a:tailEnd/>
            </a:ln>
          </p:spPr>
        </p:pic>
        <p:pic>
          <p:nvPicPr>
            <p:cNvPr id="16" name="Picture 3"/>
            <p:cNvPicPr>
              <a:picLocks noChangeAspect="1" noChangeArrowheads="1"/>
            </p:cNvPicPr>
            <p:nvPr/>
          </p:nvPicPr>
          <p:blipFill>
            <a:blip r:embed="rId7" cstate="print"/>
            <a:srcRect/>
            <a:stretch>
              <a:fillRect/>
            </a:stretch>
          </p:blipFill>
          <p:spPr bwMode="auto">
            <a:xfrm>
              <a:off x="228600" y="3124200"/>
              <a:ext cx="1334813" cy="373117"/>
            </a:xfrm>
            <a:prstGeom prst="rect">
              <a:avLst/>
            </a:prstGeom>
            <a:noFill/>
            <a:ln w="9525">
              <a:noFill/>
              <a:miter lim="800000"/>
              <a:headEnd/>
              <a:tailEnd/>
            </a:ln>
          </p:spPr>
        </p:pic>
        <p:pic>
          <p:nvPicPr>
            <p:cNvPr id="17" name="Picture 4"/>
            <p:cNvPicPr>
              <a:picLocks noChangeAspect="1" noChangeArrowheads="1"/>
            </p:cNvPicPr>
            <p:nvPr/>
          </p:nvPicPr>
          <p:blipFill>
            <a:blip r:embed="rId8" cstate="print"/>
            <a:srcRect/>
            <a:stretch>
              <a:fillRect/>
            </a:stretch>
          </p:blipFill>
          <p:spPr bwMode="auto">
            <a:xfrm>
              <a:off x="304800" y="3810000"/>
              <a:ext cx="2832542" cy="262759"/>
            </a:xfrm>
            <a:prstGeom prst="rect">
              <a:avLst/>
            </a:prstGeom>
            <a:noFill/>
            <a:ln w="9525">
              <a:noFill/>
              <a:miter lim="800000"/>
              <a:headEnd/>
              <a:tailEnd/>
            </a:ln>
          </p:spPr>
        </p:pic>
      </p:grpSp>
      <p:pic>
        <p:nvPicPr>
          <p:cNvPr id="5" name="Picture 3"/>
          <p:cNvPicPr>
            <a:picLocks noChangeAspect="1" noChangeArrowheads="1"/>
          </p:cNvPicPr>
          <p:nvPr/>
        </p:nvPicPr>
        <p:blipFill>
          <a:blip r:embed="rId9" cstate="print"/>
          <a:srcRect/>
          <a:stretch>
            <a:fillRect/>
          </a:stretch>
        </p:blipFill>
        <p:spPr bwMode="auto">
          <a:xfrm>
            <a:off x="6858000" y="1295399"/>
            <a:ext cx="1676400" cy="350520"/>
          </a:xfrm>
          <a:prstGeom prst="rect">
            <a:avLst/>
          </a:prstGeom>
          <a:noFill/>
          <a:ln w="9525">
            <a:noFill/>
            <a:miter lim="800000"/>
            <a:headEnd/>
            <a:tailEnd/>
          </a:ln>
        </p:spPr>
      </p:pic>
      <p:pic>
        <p:nvPicPr>
          <p:cNvPr id="6" name="Picture 4"/>
          <p:cNvPicPr>
            <a:picLocks noChangeAspect="1" noChangeArrowheads="1"/>
          </p:cNvPicPr>
          <p:nvPr/>
        </p:nvPicPr>
        <p:blipFill>
          <a:blip r:embed="rId10" cstate="print"/>
          <a:srcRect/>
          <a:stretch>
            <a:fillRect/>
          </a:stretch>
        </p:blipFill>
        <p:spPr bwMode="auto">
          <a:xfrm>
            <a:off x="7391400" y="2438399"/>
            <a:ext cx="962526" cy="228600"/>
          </a:xfrm>
          <a:prstGeom prst="rect">
            <a:avLst/>
          </a:prstGeom>
          <a:noFill/>
          <a:ln w="9525">
            <a:noFill/>
            <a:miter lim="800000"/>
            <a:headEnd/>
            <a:tailEnd/>
          </a:ln>
        </p:spPr>
      </p:pic>
      <p:pic>
        <p:nvPicPr>
          <p:cNvPr id="7" name="Picture 7"/>
          <p:cNvPicPr>
            <a:picLocks noChangeAspect="1" noChangeArrowheads="1"/>
          </p:cNvPicPr>
          <p:nvPr/>
        </p:nvPicPr>
        <p:blipFill>
          <a:blip r:embed="rId11" cstate="print"/>
          <a:srcRect/>
          <a:stretch>
            <a:fillRect/>
          </a:stretch>
        </p:blipFill>
        <p:spPr bwMode="auto">
          <a:xfrm>
            <a:off x="4876800" y="1828800"/>
            <a:ext cx="2833148" cy="533401"/>
          </a:xfrm>
          <a:prstGeom prst="rect">
            <a:avLst/>
          </a:prstGeom>
          <a:noFill/>
          <a:ln w="9525">
            <a:noFill/>
            <a:miter lim="800000"/>
            <a:headEnd/>
            <a:tailEnd/>
          </a:ln>
        </p:spPr>
      </p:pic>
      <p:pic>
        <p:nvPicPr>
          <p:cNvPr id="8" name="Picture 6"/>
          <p:cNvPicPr>
            <a:picLocks noChangeAspect="1" noChangeArrowheads="1"/>
          </p:cNvPicPr>
          <p:nvPr/>
        </p:nvPicPr>
        <p:blipFill>
          <a:blip r:embed="rId12" cstate="print"/>
          <a:srcRect/>
          <a:stretch>
            <a:fillRect/>
          </a:stretch>
        </p:blipFill>
        <p:spPr bwMode="auto">
          <a:xfrm>
            <a:off x="6553200" y="3047999"/>
            <a:ext cx="2186214" cy="381000"/>
          </a:xfrm>
          <a:prstGeom prst="rect">
            <a:avLst/>
          </a:prstGeom>
          <a:noFill/>
          <a:ln w="9525">
            <a:noFill/>
            <a:miter lim="800000"/>
            <a:headEnd/>
            <a:tailEnd/>
          </a:ln>
        </p:spPr>
      </p:pic>
      <p:pic>
        <p:nvPicPr>
          <p:cNvPr id="104451" name="Picture 3"/>
          <p:cNvPicPr>
            <a:picLocks noChangeAspect="1" noChangeArrowheads="1"/>
          </p:cNvPicPr>
          <p:nvPr/>
        </p:nvPicPr>
        <p:blipFill>
          <a:blip r:embed="rId13" cstate="print"/>
          <a:srcRect/>
          <a:stretch>
            <a:fillRect/>
          </a:stretch>
        </p:blipFill>
        <p:spPr bwMode="auto">
          <a:xfrm>
            <a:off x="5181600" y="609600"/>
            <a:ext cx="2133600" cy="533400"/>
          </a:xfrm>
          <a:prstGeom prst="rect">
            <a:avLst/>
          </a:prstGeom>
          <a:noFill/>
          <a:ln w="9525">
            <a:noFill/>
            <a:miter lim="800000"/>
            <a:headEnd/>
            <a:tailEnd/>
          </a:ln>
        </p:spPr>
      </p:pic>
      <p:pic>
        <p:nvPicPr>
          <p:cNvPr id="30722" name="Picture 2"/>
          <p:cNvPicPr>
            <a:picLocks noChangeAspect="1" noChangeArrowheads="1"/>
          </p:cNvPicPr>
          <p:nvPr/>
        </p:nvPicPr>
        <p:blipFill>
          <a:blip r:embed="rId14" cstate="print"/>
          <a:srcRect/>
          <a:stretch>
            <a:fillRect/>
          </a:stretch>
        </p:blipFill>
        <p:spPr bwMode="auto">
          <a:xfrm>
            <a:off x="5486400" y="4419600"/>
            <a:ext cx="3446462" cy="629871"/>
          </a:xfrm>
          <a:prstGeom prst="rect">
            <a:avLst/>
          </a:prstGeom>
          <a:noFill/>
          <a:ln w="9525">
            <a:noFill/>
            <a:miter lim="800000"/>
            <a:headEnd/>
            <a:tailEnd/>
          </a:ln>
        </p:spPr>
      </p:pic>
      <p:pic>
        <p:nvPicPr>
          <p:cNvPr id="30724" name="Picture 4" descr="http://cfassets0.academia.edu/images/home2/academia-edu.jpg?c955c2b2909a6b3b334a33da57bb307a"/>
          <p:cNvPicPr>
            <a:picLocks noChangeAspect="1" noChangeArrowheads="1"/>
          </p:cNvPicPr>
          <p:nvPr/>
        </p:nvPicPr>
        <p:blipFill>
          <a:blip r:embed="rId15" cstate="print"/>
          <a:srcRect/>
          <a:stretch>
            <a:fillRect/>
          </a:stretch>
        </p:blipFill>
        <p:spPr bwMode="auto">
          <a:xfrm>
            <a:off x="3581400" y="3657600"/>
            <a:ext cx="3066168" cy="609600"/>
          </a:xfrm>
          <a:prstGeom prst="rect">
            <a:avLst/>
          </a:prstGeom>
          <a:noFill/>
        </p:spPr>
      </p:pic>
      <p:pic>
        <p:nvPicPr>
          <p:cNvPr id="30725" name="Picture 5"/>
          <p:cNvPicPr>
            <a:picLocks noChangeAspect="1" noChangeArrowheads="1"/>
          </p:cNvPicPr>
          <p:nvPr/>
        </p:nvPicPr>
        <p:blipFill>
          <a:blip r:embed="rId16" cstate="print"/>
          <a:srcRect/>
          <a:stretch>
            <a:fillRect/>
          </a:stretch>
        </p:blipFill>
        <p:spPr bwMode="auto">
          <a:xfrm>
            <a:off x="5257800" y="5334000"/>
            <a:ext cx="1905000" cy="844147"/>
          </a:xfrm>
          <a:prstGeom prst="rect">
            <a:avLst/>
          </a:prstGeom>
          <a:noFill/>
          <a:ln w="9525">
            <a:noFill/>
            <a:miter lim="800000"/>
            <a:headEnd/>
            <a:tailEnd/>
          </a:ln>
        </p:spPr>
      </p:pic>
      <p:pic>
        <p:nvPicPr>
          <p:cNvPr id="30728" name="Picture 8" descr="YouTube home"/>
          <p:cNvPicPr>
            <a:picLocks noChangeAspect="1" noChangeArrowheads="1"/>
          </p:cNvPicPr>
          <p:nvPr/>
        </p:nvPicPr>
        <p:blipFill>
          <a:blip r:embed="rId17"/>
          <a:srcRect/>
          <a:stretch>
            <a:fillRect/>
          </a:stretch>
        </p:blipFill>
        <p:spPr bwMode="auto">
          <a:xfrm>
            <a:off x="155575" y="-136525"/>
            <a:ext cx="11113" cy="11112"/>
          </a:xfrm>
          <a:prstGeom prst="rect">
            <a:avLst/>
          </a:prstGeom>
          <a:noFill/>
        </p:spPr>
      </p:pic>
      <p:pic>
        <p:nvPicPr>
          <p:cNvPr id="30730" name="Picture 10" descr="YouTube home"/>
          <p:cNvPicPr>
            <a:picLocks noChangeAspect="1" noChangeArrowheads="1"/>
          </p:cNvPicPr>
          <p:nvPr/>
        </p:nvPicPr>
        <p:blipFill>
          <a:blip r:embed="rId17"/>
          <a:srcRect/>
          <a:stretch>
            <a:fillRect/>
          </a:stretch>
        </p:blipFill>
        <p:spPr bwMode="auto">
          <a:xfrm>
            <a:off x="155575" y="-136525"/>
            <a:ext cx="11113" cy="11112"/>
          </a:xfrm>
          <a:prstGeom prst="rect">
            <a:avLst/>
          </a:prstGeom>
          <a:noFill/>
        </p:spPr>
      </p:pic>
      <p:grpSp>
        <p:nvGrpSpPr>
          <p:cNvPr id="33" name="Group 32"/>
          <p:cNvGrpSpPr/>
          <p:nvPr/>
        </p:nvGrpSpPr>
        <p:grpSpPr>
          <a:xfrm>
            <a:off x="609600" y="2819400"/>
            <a:ext cx="2332037" cy="1154113"/>
            <a:chOff x="609600" y="2819400"/>
            <a:chExt cx="2332037" cy="1154113"/>
          </a:xfrm>
        </p:grpSpPr>
        <p:pic>
          <p:nvPicPr>
            <p:cNvPr id="30726" name="Picture 6"/>
            <p:cNvPicPr>
              <a:picLocks noChangeAspect="1" noChangeArrowheads="1"/>
            </p:cNvPicPr>
            <p:nvPr/>
          </p:nvPicPr>
          <p:blipFill>
            <a:blip r:embed="rId18" cstate="print"/>
            <a:srcRect/>
            <a:stretch>
              <a:fillRect/>
            </a:stretch>
          </p:blipFill>
          <p:spPr bwMode="auto">
            <a:xfrm>
              <a:off x="609600" y="2819400"/>
              <a:ext cx="2332037" cy="468313"/>
            </a:xfrm>
            <a:prstGeom prst="rect">
              <a:avLst/>
            </a:prstGeom>
            <a:noFill/>
            <a:ln w="9525">
              <a:noFill/>
              <a:miter lim="800000"/>
              <a:headEnd/>
              <a:tailEnd/>
            </a:ln>
          </p:spPr>
        </p:pic>
        <p:pic>
          <p:nvPicPr>
            <p:cNvPr id="30731" name="Picture 11"/>
            <p:cNvPicPr>
              <a:picLocks noChangeAspect="1" noChangeArrowheads="1"/>
            </p:cNvPicPr>
            <p:nvPr/>
          </p:nvPicPr>
          <p:blipFill>
            <a:blip r:embed="rId19" cstate="print"/>
            <a:srcRect/>
            <a:stretch>
              <a:fillRect/>
            </a:stretch>
          </p:blipFill>
          <p:spPr bwMode="auto">
            <a:xfrm>
              <a:off x="609600" y="3505200"/>
              <a:ext cx="1108075" cy="468313"/>
            </a:xfrm>
            <a:prstGeom prst="rect">
              <a:avLst/>
            </a:prstGeom>
            <a:noFill/>
            <a:ln w="9525">
              <a:noFill/>
              <a:miter lim="800000"/>
              <a:headEnd/>
              <a:tailEnd/>
            </a:ln>
          </p:spPr>
        </p:pic>
        <p:pic>
          <p:nvPicPr>
            <p:cNvPr id="30732" name="Picture 12"/>
            <p:cNvPicPr>
              <a:picLocks noChangeAspect="1" noChangeArrowheads="1"/>
            </p:cNvPicPr>
            <p:nvPr/>
          </p:nvPicPr>
          <p:blipFill>
            <a:blip r:embed="rId20" cstate="print"/>
            <a:srcRect/>
            <a:stretch>
              <a:fillRect/>
            </a:stretch>
          </p:blipFill>
          <p:spPr bwMode="auto">
            <a:xfrm>
              <a:off x="1905000" y="3505200"/>
              <a:ext cx="936625" cy="411163"/>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514600"/>
            <a:ext cx="5693675" cy="646331"/>
          </a:xfrm>
          <a:prstGeom prst="rect">
            <a:avLst/>
          </a:prstGeom>
          <a:noFill/>
          <a:ln>
            <a:solidFill>
              <a:schemeClr val="tx1"/>
            </a:solidFill>
          </a:ln>
        </p:spPr>
        <p:txBody>
          <a:bodyPr wrap="none" rtlCol="0">
            <a:spAutoFit/>
          </a:bodyPr>
          <a:lstStyle/>
          <a:p>
            <a:r>
              <a:rPr lang="en-US" dirty="0" smtClean="0"/>
              <a:t>Cartoons by Hugh MacLeod. From the </a:t>
            </a:r>
            <a:r>
              <a:rPr lang="en-US" dirty="0" err="1" smtClean="0"/>
              <a:t>Gapingvoid</a:t>
            </a:r>
            <a:r>
              <a:rPr lang="en-US" dirty="0" smtClean="0"/>
              <a:t> website.</a:t>
            </a:r>
          </a:p>
          <a:p>
            <a:r>
              <a:rPr lang="en-US" dirty="0" smtClean="0">
                <a:hlinkClick r:id="rId2"/>
              </a:rPr>
              <a:t>http://gapingvoid.com/</a:t>
            </a:r>
            <a:endParaRPr lang="en-US" dirty="0" smtClean="0"/>
          </a:p>
        </p:txBody>
      </p:sp>
      <p:sp>
        <p:nvSpPr>
          <p:cNvPr id="3" name="TextBox 2"/>
          <p:cNvSpPr txBox="1"/>
          <p:nvPr/>
        </p:nvSpPr>
        <p:spPr>
          <a:xfrm>
            <a:off x="2971800" y="4343400"/>
            <a:ext cx="2746970" cy="369332"/>
          </a:xfrm>
          <a:prstGeom prst="rect">
            <a:avLst/>
          </a:prstGeom>
          <a:noFill/>
        </p:spPr>
        <p:txBody>
          <a:bodyPr wrap="none" rtlCol="0">
            <a:spAutoFit/>
          </a:bodyPr>
          <a:lstStyle/>
          <a:p>
            <a:r>
              <a:rPr lang="en-US" dirty="0" smtClean="0">
                <a:solidFill>
                  <a:schemeClr val="accent6"/>
                </a:solidFill>
              </a:rPr>
              <a:t>Emphasis</a:t>
            </a:r>
            <a:r>
              <a:rPr lang="en-US" dirty="0" smtClean="0"/>
              <a:t> in quotes mine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a:t>
            </a:r>
            <a:endParaRPr lang="en-US" dirty="0"/>
          </a:p>
        </p:txBody>
      </p:sp>
      <p:sp>
        <p:nvSpPr>
          <p:cNvPr id="3" name="Content Placeholder 2"/>
          <p:cNvSpPr>
            <a:spLocks noGrp="1"/>
          </p:cNvSpPr>
          <p:nvPr>
            <p:ph idx="1"/>
          </p:nvPr>
        </p:nvSpPr>
        <p:spPr>
          <a:xfrm>
            <a:off x="990600" y="1981200"/>
            <a:ext cx="7239000" cy="3840165"/>
          </a:xfrm>
        </p:spPr>
        <p:txBody>
          <a:bodyPr>
            <a:normAutofit fontScale="85000" lnSpcReduction="20000"/>
          </a:bodyPr>
          <a:lstStyle/>
          <a:p>
            <a:pPr>
              <a:buNone/>
            </a:pPr>
            <a:r>
              <a:rPr lang="en-US" dirty="0" smtClean="0"/>
              <a:t>Profiles</a:t>
            </a:r>
            <a:br>
              <a:rPr lang="en-US" dirty="0" smtClean="0"/>
            </a:br>
            <a:endParaRPr lang="en-US" dirty="0" smtClean="0"/>
          </a:p>
          <a:p>
            <a:pPr>
              <a:buNone/>
            </a:pPr>
            <a:r>
              <a:rPr lang="en-US" dirty="0" smtClean="0"/>
              <a:t>Sharing around social objects ..</a:t>
            </a:r>
          </a:p>
          <a:p>
            <a:pPr lvl="1">
              <a:buNone/>
            </a:pPr>
            <a:r>
              <a:rPr lang="en-US" dirty="0" smtClean="0"/>
              <a:t>Papers, collections, careers, …</a:t>
            </a:r>
            <a:br>
              <a:rPr lang="en-US" dirty="0" smtClean="0"/>
            </a:br>
            <a:endParaRPr lang="en-US" dirty="0" smtClean="0"/>
          </a:p>
          <a:p>
            <a:pPr>
              <a:buNone/>
            </a:pPr>
            <a:r>
              <a:rPr lang="en-US" dirty="0" smtClean="0"/>
              <a:t>Network level</a:t>
            </a:r>
            <a:br>
              <a:rPr lang="en-US" dirty="0" smtClean="0"/>
            </a:br>
            <a:endParaRPr lang="en-US" dirty="0" smtClean="0"/>
          </a:p>
          <a:p>
            <a:pPr>
              <a:buNone/>
            </a:pPr>
            <a:r>
              <a:rPr lang="en-US" dirty="0" smtClean="0"/>
              <a:t>Analytics </a:t>
            </a:r>
          </a:p>
          <a:p>
            <a:pPr lvl="1">
              <a:buNone/>
            </a:pPr>
            <a:r>
              <a:rPr lang="en-US" dirty="0" smtClean="0"/>
              <a:t>Assessment</a:t>
            </a:r>
          </a:p>
          <a:p>
            <a:pPr lvl="1">
              <a:buNone/>
            </a:pPr>
            <a:r>
              <a:rPr lang="en-US" dirty="0"/>
              <a:t>R</a:t>
            </a:r>
            <a:r>
              <a:rPr lang="en-US" dirty="0" smtClean="0"/>
              <a:t>ecommendation</a:t>
            </a:r>
            <a:endParaRPr lang="en-US" dirty="0"/>
          </a:p>
        </p:txBody>
      </p:sp>
      <p:pic>
        <p:nvPicPr>
          <p:cNvPr id="50177" name="Picture 1"/>
          <p:cNvPicPr>
            <a:picLocks noChangeAspect="1" noChangeArrowheads="1"/>
          </p:cNvPicPr>
          <p:nvPr/>
        </p:nvPicPr>
        <p:blipFill>
          <a:blip r:embed="rId2" cstate="print"/>
          <a:srcRect/>
          <a:stretch>
            <a:fillRect/>
          </a:stretch>
        </p:blipFill>
        <p:spPr bwMode="auto">
          <a:xfrm>
            <a:off x="5753884" y="3141662"/>
            <a:ext cx="3390116" cy="3716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1905000"/>
            <a:ext cx="8229600" cy="2743198"/>
          </a:xfrm>
        </p:spPr>
        <p:txBody>
          <a:bodyPr/>
          <a:lstStyle/>
          <a:p>
            <a:r>
              <a:rPr lang="en-US" dirty="0" smtClean="0"/>
              <a:t>Do you know which services your researchers/faculty/students use?</a:t>
            </a:r>
          </a:p>
          <a:p>
            <a:pPr>
              <a:buNone/>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752600"/>
          </a:xfrm>
        </p:spPr>
        <p:txBody>
          <a:bodyPr>
            <a:normAutofit fontScale="90000"/>
          </a:bodyPr>
          <a:lstStyle/>
          <a:p>
            <a:r>
              <a:rPr lang="en-US" dirty="0" smtClean="0">
                <a:latin typeface="Segoe UI Semibold" pitchFamily="34" charset="0"/>
              </a:rPr>
              <a:t>Research </a:t>
            </a:r>
            <a:br>
              <a:rPr lang="en-US" dirty="0" smtClean="0">
                <a:latin typeface="Segoe UI Semibold" pitchFamily="34" charset="0"/>
              </a:rPr>
            </a:br>
            <a:r>
              <a:rPr lang="en-US" dirty="0" smtClean="0">
                <a:latin typeface="Segoe UI Semibold" pitchFamily="34" charset="0"/>
              </a:rPr>
              <a:t>(and learning) </a:t>
            </a:r>
            <a:br>
              <a:rPr lang="en-US" dirty="0" smtClean="0">
                <a:latin typeface="Segoe UI Semibold" pitchFamily="34" charset="0"/>
              </a:rPr>
            </a:br>
            <a:r>
              <a:rPr lang="en-US" dirty="0" smtClean="0">
                <a:latin typeface="Segoe UI Semibold" pitchFamily="34" charset="0"/>
              </a:rPr>
              <a:t>(are social)</a:t>
            </a:r>
            <a:endParaRPr lang="en-US" dirty="0">
              <a:latin typeface="Segoe UI Semibold" pitchFamily="34" charset="0"/>
            </a:endParaRPr>
          </a:p>
        </p:txBody>
      </p:sp>
      <p:sp>
        <p:nvSpPr>
          <p:cNvPr id="4" name="TextBox 3"/>
          <p:cNvSpPr txBox="1"/>
          <p:nvPr/>
        </p:nvSpPr>
        <p:spPr>
          <a:xfrm>
            <a:off x="4038600" y="4495800"/>
            <a:ext cx="867545" cy="1569660"/>
          </a:xfrm>
          <a:prstGeom prst="rect">
            <a:avLst/>
          </a:prstGeom>
          <a:noFill/>
        </p:spPr>
        <p:txBody>
          <a:bodyPr wrap="none" rtlCol="0">
            <a:spAutoFit/>
          </a:bodyPr>
          <a:lstStyle/>
          <a:p>
            <a:r>
              <a:rPr lang="en-US" sz="9600" dirty="0" smtClean="0">
                <a:latin typeface="Segoe UI Semibold" pitchFamily="34" charset="0"/>
              </a:rPr>
              <a:t>3</a:t>
            </a:r>
            <a:endParaRPr lang="en-US" sz="9600" dirty="0">
              <a:latin typeface="Segoe UI Semibold"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PPT7E" descr="PPT7E.png"/>
          <p:cNvPicPr>
            <a:picLocks noChangeAspect="1"/>
          </p:cNvPicPr>
          <p:nvPr/>
        </p:nvPicPr>
        <p:blipFill>
          <a:blip r:embed="rId2" cstate="print"/>
          <a:stretch>
            <a:fillRect/>
          </a:stretch>
        </p:blipFill>
        <p:spPr>
          <a:xfrm>
            <a:off x="4020207" y="0"/>
            <a:ext cx="5123793" cy="6858000"/>
          </a:xfrm>
          <a:prstGeom prst="rect">
            <a:avLst/>
          </a:prstGeom>
        </p:spPr>
      </p:pic>
      <p:sp>
        <p:nvSpPr>
          <p:cNvPr id="5" name="TextBox 4"/>
          <p:cNvSpPr txBox="1"/>
          <p:nvPr/>
        </p:nvSpPr>
        <p:spPr>
          <a:xfrm rot="16200000">
            <a:off x="-2541262" y="3326346"/>
            <a:ext cx="6609502" cy="261610"/>
          </a:xfrm>
          <a:prstGeom prst="rect">
            <a:avLst/>
          </a:prstGeom>
          <a:noFill/>
          <a:ln>
            <a:solidFill>
              <a:schemeClr val="tx1"/>
            </a:solidFill>
          </a:ln>
        </p:spPr>
        <p:txBody>
          <a:bodyPr wrap="none" rtlCol="0">
            <a:spAutoFit/>
          </a:bodyPr>
          <a:lstStyle/>
          <a:p>
            <a:r>
              <a:rPr lang="en-US" sz="1100" dirty="0" smtClean="0">
                <a:hlinkClick r:id="rId3"/>
              </a:rPr>
              <a:t>http://www.vitae.ac.uk/CMS/files/upload/Vitae_Innovate_Open_University_Social_Media_Handbook_2012.pdf</a:t>
            </a:r>
            <a:endParaRPr lang="en-US" sz="1100" dirty="0"/>
          </a:p>
        </p:txBody>
      </p:sp>
      <p:sp>
        <p:nvSpPr>
          <p:cNvPr id="6" name="TextBox 5"/>
          <p:cNvSpPr txBox="1"/>
          <p:nvPr/>
        </p:nvSpPr>
        <p:spPr>
          <a:xfrm>
            <a:off x="1143000" y="457200"/>
            <a:ext cx="2362200" cy="1754326"/>
          </a:xfrm>
          <a:prstGeom prst="rect">
            <a:avLst/>
          </a:prstGeom>
          <a:noFill/>
          <a:ln>
            <a:solidFill>
              <a:schemeClr val="tx1"/>
            </a:solidFill>
          </a:ln>
        </p:spPr>
        <p:txBody>
          <a:bodyPr wrap="square" rtlCol="0">
            <a:spAutoFit/>
          </a:bodyPr>
          <a:lstStyle/>
          <a:p>
            <a:pPr>
              <a:buFont typeface="Arial" pitchFamily="34" charset="0"/>
              <a:buChar char="•"/>
            </a:pPr>
            <a:r>
              <a:rPr lang="en-US" dirty="0" smtClean="0"/>
              <a:t>Research into   </a:t>
            </a:r>
            <a:br>
              <a:rPr lang="en-US" dirty="0" smtClean="0"/>
            </a:br>
            <a:r>
              <a:rPr lang="en-US" dirty="0" smtClean="0"/>
              <a:t>     behaviors/attitudes</a:t>
            </a:r>
          </a:p>
          <a:p>
            <a:pPr>
              <a:buFont typeface="Arial" pitchFamily="34" charset="0"/>
              <a:buChar char="•"/>
            </a:pPr>
            <a:r>
              <a:rPr lang="en-US" dirty="0" smtClean="0"/>
              <a:t>Tips</a:t>
            </a:r>
          </a:p>
          <a:p>
            <a:pPr>
              <a:buFont typeface="Arial" pitchFamily="34" charset="0"/>
              <a:buChar char="•"/>
            </a:pPr>
            <a:r>
              <a:rPr lang="en-US" dirty="0" smtClean="0"/>
              <a:t>Overview of tools</a:t>
            </a:r>
          </a:p>
          <a:p>
            <a:pPr>
              <a:buFont typeface="Arial" pitchFamily="34" charset="0"/>
              <a:buChar char="•"/>
            </a:pPr>
            <a:r>
              <a:rPr lang="en-US" dirty="0" smtClean="0"/>
              <a:t>Good research </a:t>
            </a:r>
            <a:br>
              <a:rPr lang="en-US" dirty="0" smtClean="0"/>
            </a:br>
            <a:r>
              <a:rPr lang="en-US" dirty="0" smtClean="0"/>
              <a:t>     practice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career researchers</a:t>
            </a:r>
            <a:endParaRPr lang="en-US" dirty="0"/>
          </a:p>
        </p:txBody>
      </p:sp>
      <p:sp>
        <p:nvSpPr>
          <p:cNvPr id="3" name="Content Placeholder 2"/>
          <p:cNvSpPr>
            <a:spLocks noGrp="1"/>
          </p:cNvSpPr>
          <p:nvPr>
            <p:ph idx="1"/>
          </p:nvPr>
        </p:nvSpPr>
        <p:spPr>
          <a:xfrm>
            <a:off x="1371600" y="1600202"/>
            <a:ext cx="7315200" cy="4525963"/>
          </a:xfrm>
        </p:spPr>
        <p:txBody>
          <a:bodyPr>
            <a:normAutofit fontScale="77500" lnSpcReduction="20000"/>
          </a:bodyPr>
          <a:lstStyle/>
          <a:p>
            <a:pPr>
              <a:buNone/>
            </a:pPr>
            <a:r>
              <a:rPr lang="en-US" dirty="0" smtClean="0"/>
              <a:t>Face to face interaction is key</a:t>
            </a:r>
          </a:p>
          <a:p>
            <a:pPr>
              <a:buNone/>
            </a:pPr>
            <a:endParaRPr lang="en-US" dirty="0" smtClean="0"/>
          </a:p>
          <a:p>
            <a:pPr>
              <a:buNone/>
            </a:pPr>
            <a:r>
              <a:rPr lang="en-US" dirty="0" smtClean="0"/>
              <a:t>Email is most important tool</a:t>
            </a:r>
          </a:p>
          <a:p>
            <a:pPr>
              <a:buNone/>
            </a:pPr>
            <a:endParaRPr lang="en-US" dirty="0" smtClean="0"/>
          </a:p>
          <a:p>
            <a:pPr>
              <a:buNone/>
            </a:pPr>
            <a:r>
              <a:rPr lang="en-US" dirty="0" smtClean="0"/>
              <a:t>Wide scale adoption of social media tools</a:t>
            </a:r>
          </a:p>
          <a:p>
            <a:pPr>
              <a:buNone/>
            </a:pPr>
            <a:endParaRPr lang="en-US" dirty="0" smtClean="0"/>
          </a:p>
          <a:p>
            <a:pPr>
              <a:buNone/>
            </a:pPr>
            <a:r>
              <a:rPr lang="en-US" dirty="0" smtClean="0"/>
              <a:t>Researchers introduce each other to technologies</a:t>
            </a:r>
          </a:p>
          <a:p>
            <a:pPr>
              <a:buNone/>
            </a:pPr>
            <a:endParaRPr lang="en-US" dirty="0"/>
          </a:p>
          <a:p>
            <a:pPr>
              <a:buNone/>
            </a:pPr>
            <a:r>
              <a:rPr lang="en-US" dirty="0" smtClean="0"/>
              <a:t>Sometimes supervisors block the adoption of new technologies</a:t>
            </a:r>
          </a:p>
          <a:p>
            <a:pPr>
              <a:buNone/>
            </a:pPr>
            <a:endParaRPr lang="en-US" dirty="0" smtClean="0"/>
          </a:p>
          <a:p>
            <a:pPr>
              <a:buNone/>
            </a:pPr>
            <a:r>
              <a:rPr lang="en-US" dirty="0" smtClean="0"/>
              <a:t>…….&gt;&gt;&gt;&gt;</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609600"/>
            <a:ext cx="5257800" cy="5632311"/>
          </a:xfrm>
          <a:prstGeom prst="rect">
            <a:avLst/>
          </a:prstGeom>
          <a:noFill/>
        </p:spPr>
        <p:txBody>
          <a:bodyPr wrap="square" rtlCol="0">
            <a:spAutoFit/>
          </a:bodyPr>
          <a:lstStyle/>
          <a:p>
            <a:r>
              <a:rPr lang="en-US" sz="2400" dirty="0" smtClean="0">
                <a:latin typeface="Segoe UI" pitchFamily="34" charset="0"/>
                <a:ea typeface="Segoe UI" pitchFamily="34" charset="0"/>
                <a:cs typeface="Segoe UI" pitchFamily="34" charset="0"/>
              </a:rPr>
              <a:t>Our research has shown that researchers are using social media tools for research discourse related to six functions: </a:t>
            </a:r>
            <a:br>
              <a:rPr lang="en-US" sz="2400" dirty="0" smtClean="0">
                <a:latin typeface="Segoe UI" pitchFamily="34" charset="0"/>
                <a:ea typeface="Segoe UI" pitchFamily="34" charset="0"/>
                <a:cs typeface="Segoe UI" pitchFamily="34" charset="0"/>
              </a:rPr>
            </a:br>
            <a:r>
              <a:rPr lang="en-US" sz="2400" dirty="0" smtClean="0">
                <a:solidFill>
                  <a:schemeClr val="accent6"/>
                </a:solidFill>
                <a:latin typeface="Segoe UI" pitchFamily="34" charset="0"/>
                <a:ea typeface="Segoe UI" pitchFamily="34" charset="0"/>
                <a:cs typeface="Segoe UI" pitchFamily="34" charset="0"/>
              </a:rPr>
              <a:t>formal</a:t>
            </a:r>
            <a:r>
              <a:rPr lang="en-US" sz="2400" dirty="0" smtClean="0">
                <a:latin typeface="Segoe UI" pitchFamily="34" charset="0"/>
                <a:ea typeface="Segoe UI" pitchFamily="34" charset="0"/>
                <a:cs typeface="Segoe UI" pitchFamily="34" charset="0"/>
              </a:rPr>
              <a:t> </a:t>
            </a:r>
            <a:r>
              <a:rPr lang="en-US" sz="2400" dirty="0" smtClean="0">
                <a:solidFill>
                  <a:schemeClr val="accent6"/>
                </a:solidFill>
                <a:latin typeface="Segoe UI" pitchFamily="34" charset="0"/>
                <a:ea typeface="Segoe UI" pitchFamily="34" charset="0"/>
                <a:cs typeface="Segoe UI" pitchFamily="34" charset="0"/>
              </a:rPr>
              <a:t>dialogue </a:t>
            </a:r>
            <a:r>
              <a:rPr lang="en-US" sz="2400" dirty="0" smtClean="0">
                <a:latin typeface="Segoe UI" pitchFamily="34" charset="0"/>
                <a:ea typeface="Segoe UI" pitchFamily="34" charset="0"/>
                <a:cs typeface="Segoe UI" pitchFamily="34" charset="0"/>
              </a:rPr>
              <a:t>with supervisors, </a:t>
            </a:r>
            <a:br>
              <a:rPr lang="en-US" sz="2400" dirty="0" smtClean="0">
                <a:latin typeface="Segoe UI" pitchFamily="34" charset="0"/>
                <a:ea typeface="Segoe UI" pitchFamily="34" charset="0"/>
                <a:cs typeface="Segoe UI" pitchFamily="34" charset="0"/>
              </a:rPr>
            </a:br>
            <a:r>
              <a:rPr lang="en-US" sz="2400" dirty="0" smtClean="0">
                <a:solidFill>
                  <a:schemeClr val="accent6"/>
                </a:solidFill>
                <a:latin typeface="Segoe UI" pitchFamily="34" charset="0"/>
                <a:ea typeface="Segoe UI" pitchFamily="34" charset="0"/>
                <a:cs typeface="Segoe UI" pitchFamily="34" charset="0"/>
              </a:rPr>
              <a:t>informal</a:t>
            </a:r>
            <a:r>
              <a:rPr lang="en-US" sz="2400" dirty="0" smtClean="0">
                <a:latin typeface="Segoe UI" pitchFamily="34" charset="0"/>
                <a:ea typeface="Segoe UI" pitchFamily="34" charset="0"/>
                <a:cs typeface="Segoe UI" pitchFamily="34" charset="0"/>
              </a:rPr>
              <a:t> </a:t>
            </a:r>
            <a:r>
              <a:rPr lang="en-US" sz="2400" dirty="0" smtClean="0">
                <a:solidFill>
                  <a:schemeClr val="accent6"/>
                </a:solidFill>
                <a:latin typeface="Segoe UI" pitchFamily="34" charset="0"/>
                <a:ea typeface="Segoe UI" pitchFamily="34" charset="0"/>
                <a:cs typeface="Segoe UI" pitchFamily="34" charset="0"/>
              </a:rPr>
              <a:t>interactions</a:t>
            </a:r>
            <a:r>
              <a:rPr lang="en-US" sz="2400" dirty="0" smtClean="0">
                <a:latin typeface="Segoe UI" pitchFamily="34" charset="0"/>
                <a:ea typeface="Segoe UI" pitchFamily="34" charset="0"/>
                <a:cs typeface="Segoe UI" pitchFamily="34" charset="0"/>
              </a:rPr>
              <a:t> with peers and supervisors, </a:t>
            </a:r>
            <a:br>
              <a:rPr lang="en-US" sz="2400" dirty="0" smtClean="0">
                <a:latin typeface="Segoe UI" pitchFamily="34" charset="0"/>
                <a:ea typeface="Segoe UI" pitchFamily="34" charset="0"/>
                <a:cs typeface="Segoe UI" pitchFamily="34" charset="0"/>
              </a:rPr>
            </a:br>
            <a:r>
              <a:rPr lang="en-US" sz="2400" dirty="0" smtClean="0">
                <a:solidFill>
                  <a:schemeClr val="accent6"/>
                </a:solidFill>
                <a:latin typeface="Segoe UI" pitchFamily="34" charset="0"/>
                <a:ea typeface="Segoe UI" pitchFamily="34" charset="0"/>
                <a:cs typeface="Segoe UI" pitchFamily="34" charset="0"/>
              </a:rPr>
              <a:t>document</a:t>
            </a:r>
            <a:r>
              <a:rPr lang="en-US" sz="2400" dirty="0" smtClean="0">
                <a:latin typeface="Segoe UI" pitchFamily="34" charset="0"/>
                <a:ea typeface="Segoe UI" pitchFamily="34" charset="0"/>
                <a:cs typeface="Segoe UI" pitchFamily="34" charset="0"/>
              </a:rPr>
              <a:t> authoring, exchange with supervisors and storage, </a:t>
            </a:r>
            <a:br>
              <a:rPr lang="en-US" sz="2400" dirty="0" smtClean="0">
                <a:latin typeface="Segoe UI" pitchFamily="34" charset="0"/>
                <a:ea typeface="Segoe UI" pitchFamily="34" charset="0"/>
                <a:cs typeface="Segoe UI" pitchFamily="34" charset="0"/>
              </a:rPr>
            </a:br>
            <a:r>
              <a:rPr lang="en-US" sz="2400" dirty="0" smtClean="0">
                <a:solidFill>
                  <a:schemeClr val="accent6"/>
                </a:solidFill>
                <a:latin typeface="Segoe UI" pitchFamily="34" charset="0"/>
                <a:ea typeface="Segoe UI" pitchFamily="34" charset="0"/>
                <a:cs typeface="Segoe UI" pitchFamily="34" charset="0"/>
              </a:rPr>
              <a:t>space for reflection</a:t>
            </a:r>
            <a:r>
              <a:rPr lang="en-US" sz="2400" dirty="0" smtClean="0">
                <a:latin typeface="Segoe UI" pitchFamily="34" charset="0"/>
                <a:ea typeface="Segoe UI" pitchFamily="34" charset="0"/>
                <a:cs typeface="Segoe UI" pitchFamily="34" charset="0"/>
              </a:rPr>
              <a:t>, </a:t>
            </a:r>
            <a:br>
              <a:rPr lang="en-US" sz="2400" dirty="0" smtClean="0">
                <a:latin typeface="Segoe UI" pitchFamily="34" charset="0"/>
                <a:ea typeface="Segoe UI" pitchFamily="34" charset="0"/>
                <a:cs typeface="Segoe UI" pitchFamily="34" charset="0"/>
              </a:rPr>
            </a:br>
            <a:r>
              <a:rPr lang="en-US" sz="2400" dirty="0" smtClean="0">
                <a:latin typeface="Segoe UI" pitchFamily="34" charset="0"/>
                <a:ea typeface="Segoe UI" pitchFamily="34" charset="0"/>
                <a:cs typeface="Segoe UI" pitchFamily="34" charset="0"/>
              </a:rPr>
              <a:t>working with ideas and the process, </a:t>
            </a:r>
            <a:br>
              <a:rPr lang="en-US" sz="2400" dirty="0" smtClean="0">
                <a:latin typeface="Segoe UI" pitchFamily="34" charset="0"/>
                <a:ea typeface="Segoe UI" pitchFamily="34" charset="0"/>
                <a:cs typeface="Segoe UI" pitchFamily="34" charset="0"/>
              </a:rPr>
            </a:br>
            <a:r>
              <a:rPr lang="en-US" sz="2400" dirty="0" smtClean="0">
                <a:solidFill>
                  <a:schemeClr val="accent6"/>
                </a:solidFill>
                <a:latin typeface="Segoe UI" pitchFamily="34" charset="0"/>
                <a:ea typeface="Segoe UI" pitchFamily="34" charset="0"/>
                <a:cs typeface="Segoe UI" pitchFamily="34" charset="0"/>
              </a:rPr>
              <a:t>engaging with the community </a:t>
            </a:r>
            <a:r>
              <a:rPr lang="en-US" sz="2400" dirty="0" smtClean="0">
                <a:latin typeface="Segoe UI" pitchFamily="34" charset="0"/>
                <a:ea typeface="Segoe UI" pitchFamily="34" charset="0"/>
                <a:cs typeface="Segoe UI" pitchFamily="34" charset="0"/>
              </a:rPr>
              <a:t>at large </a:t>
            </a:r>
            <a:br>
              <a:rPr lang="en-US" sz="2400" dirty="0" smtClean="0">
                <a:latin typeface="Segoe UI" pitchFamily="34" charset="0"/>
                <a:ea typeface="Segoe UI" pitchFamily="34" charset="0"/>
                <a:cs typeface="Segoe UI" pitchFamily="34" charset="0"/>
              </a:rPr>
            </a:br>
            <a:r>
              <a:rPr lang="en-US" sz="2400" dirty="0" smtClean="0">
                <a:latin typeface="Segoe UI" pitchFamily="34" charset="0"/>
                <a:ea typeface="Segoe UI" pitchFamily="34" charset="0"/>
                <a:cs typeface="Segoe UI" pitchFamily="34" charset="0"/>
              </a:rPr>
              <a:t>and for </a:t>
            </a:r>
            <a:r>
              <a:rPr lang="en-US" sz="2400" dirty="0" smtClean="0">
                <a:solidFill>
                  <a:schemeClr val="accent6"/>
                </a:solidFill>
                <a:latin typeface="Segoe UI" pitchFamily="34" charset="0"/>
                <a:ea typeface="Segoe UI" pitchFamily="34" charset="0"/>
                <a:cs typeface="Segoe UI" pitchFamily="34" charset="0"/>
              </a:rPr>
              <a:t>keeping themselves informed</a:t>
            </a:r>
            <a:r>
              <a:rPr lang="en-US" sz="2400" dirty="0" smtClean="0">
                <a:latin typeface="Segoe UI" pitchFamily="34" charset="0"/>
                <a:ea typeface="Segoe UI" pitchFamily="34" charset="0"/>
                <a:cs typeface="Segoe UI" pitchFamily="34" charset="0"/>
              </a:rPr>
              <a:t>. </a:t>
            </a:r>
            <a:endParaRPr lang="en-US" sz="2400" dirty="0">
              <a:latin typeface="Segoe UI" pitchFamily="34" charset="0"/>
              <a:ea typeface="Segoe UI" pitchFamily="34" charset="0"/>
              <a:cs typeface="Segoe UI" pitchFamily="34" charset="0"/>
            </a:endParaRPr>
          </a:p>
        </p:txBody>
      </p:sp>
      <p:sp>
        <p:nvSpPr>
          <p:cNvPr id="5" name="TextBox 4"/>
          <p:cNvSpPr txBox="1"/>
          <p:nvPr/>
        </p:nvSpPr>
        <p:spPr>
          <a:xfrm>
            <a:off x="990600" y="304800"/>
            <a:ext cx="909223" cy="2400657"/>
          </a:xfrm>
          <a:prstGeom prst="rect">
            <a:avLst/>
          </a:prstGeom>
          <a:noFill/>
        </p:spPr>
        <p:txBody>
          <a:bodyPr wrap="none" rtlCol="0">
            <a:spAutoFit/>
          </a:bodyPr>
          <a:lstStyle/>
          <a:p>
            <a:r>
              <a:rPr lang="en-US" sz="15000" dirty="0" smtClean="0">
                <a:latin typeface="Segoe UI" pitchFamily="34" charset="0"/>
                <a:ea typeface="Segoe UI" pitchFamily="34" charset="0"/>
                <a:cs typeface="Segoe UI" pitchFamily="34" charset="0"/>
              </a:rPr>
              <a:t>“</a:t>
            </a:r>
            <a:endParaRPr lang="en-US" sz="15000" dirty="0">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2057400"/>
            <a:ext cx="4495800" cy="2677656"/>
          </a:xfrm>
          <a:prstGeom prst="rect">
            <a:avLst/>
          </a:prstGeom>
          <a:noFill/>
        </p:spPr>
        <p:txBody>
          <a:bodyPr wrap="square" rtlCol="0">
            <a:spAutoFit/>
          </a:bodyPr>
          <a:lstStyle/>
          <a:p>
            <a:r>
              <a:rPr lang="en-US" sz="2400" dirty="0" smtClean="0">
                <a:latin typeface="Segoe UI" pitchFamily="34" charset="0"/>
                <a:ea typeface="Segoe UI" pitchFamily="34" charset="0"/>
                <a:cs typeface="Segoe UI" pitchFamily="34" charset="0"/>
              </a:rPr>
              <a:t>Instead of setting up websites on institutional servers, researchers are now using </a:t>
            </a:r>
            <a:r>
              <a:rPr lang="en-US" sz="2400" dirty="0" err="1" smtClean="0">
                <a:latin typeface="Segoe UI" pitchFamily="34" charset="0"/>
                <a:ea typeface="Segoe UI" pitchFamily="34" charset="0"/>
                <a:cs typeface="Segoe UI" pitchFamily="34" charset="0"/>
              </a:rPr>
              <a:t>Linkedin</a:t>
            </a:r>
            <a:r>
              <a:rPr lang="en-US" sz="2400" dirty="0" smtClean="0">
                <a:latin typeface="Segoe UI" pitchFamily="34" charset="0"/>
                <a:ea typeface="Segoe UI" pitchFamily="34" charset="0"/>
                <a:cs typeface="Segoe UI" pitchFamily="34" charset="0"/>
              </a:rPr>
              <a:t> and sites such as Academia.edu, and even blogs to set up their professional presence on the web. </a:t>
            </a:r>
            <a:endParaRPr lang="en-US" sz="2400" dirty="0">
              <a:latin typeface="Segoe UI" pitchFamily="34" charset="0"/>
              <a:ea typeface="Segoe UI" pitchFamily="34" charset="0"/>
              <a:cs typeface="Segoe UI" pitchFamily="34" charset="0"/>
            </a:endParaRPr>
          </a:p>
        </p:txBody>
      </p:sp>
      <p:sp>
        <p:nvSpPr>
          <p:cNvPr id="5" name="TextBox 4"/>
          <p:cNvSpPr txBox="1"/>
          <p:nvPr/>
        </p:nvSpPr>
        <p:spPr>
          <a:xfrm>
            <a:off x="1143000" y="1447800"/>
            <a:ext cx="909223" cy="2400657"/>
          </a:xfrm>
          <a:prstGeom prst="rect">
            <a:avLst/>
          </a:prstGeom>
          <a:noFill/>
        </p:spPr>
        <p:txBody>
          <a:bodyPr wrap="none" rtlCol="0">
            <a:spAutoFit/>
          </a:bodyPr>
          <a:lstStyle/>
          <a:p>
            <a:r>
              <a:rPr lang="en-US" sz="15000" dirty="0" smtClean="0">
                <a:latin typeface="Segoe UI" pitchFamily="34" charset="0"/>
                <a:ea typeface="Segoe UI" pitchFamily="34" charset="0"/>
                <a:cs typeface="Segoe UI" pitchFamily="34" charset="0"/>
              </a:rPr>
              <a:t>“</a:t>
            </a:r>
            <a:endParaRPr lang="en-US" sz="15000" dirty="0">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914400"/>
            <a:ext cx="4495800" cy="5262979"/>
          </a:xfrm>
          <a:prstGeom prst="rect">
            <a:avLst/>
          </a:prstGeom>
          <a:noFill/>
        </p:spPr>
        <p:txBody>
          <a:bodyPr wrap="square" rtlCol="0">
            <a:spAutoFit/>
          </a:bodyPr>
          <a:lstStyle/>
          <a:p>
            <a:r>
              <a:rPr lang="en-US" sz="2400" dirty="0" smtClean="0">
                <a:latin typeface="Segoe UI" pitchFamily="34" charset="0"/>
                <a:ea typeface="Segoe UI" pitchFamily="34" charset="0"/>
                <a:cs typeface="Segoe UI" pitchFamily="34" charset="0"/>
              </a:rPr>
              <a:t>Researchers prefer to adopt open source and social media technologies that are available in the public domain </a:t>
            </a:r>
            <a:r>
              <a:rPr lang="en-US" sz="2400" dirty="0" smtClean="0">
                <a:solidFill>
                  <a:schemeClr val="accent6"/>
                </a:solidFill>
                <a:latin typeface="Segoe UI" pitchFamily="34" charset="0"/>
                <a:ea typeface="Segoe UI" pitchFamily="34" charset="0"/>
                <a:cs typeface="Segoe UI" pitchFamily="34" charset="0"/>
              </a:rPr>
              <a:t>rather than institutional license-based applications</a:t>
            </a:r>
            <a:r>
              <a:rPr lang="en-US" sz="2400" dirty="0" smtClean="0">
                <a:latin typeface="Segoe UI" pitchFamily="34" charset="0"/>
                <a:ea typeface="Segoe UI" pitchFamily="34" charset="0"/>
                <a:cs typeface="Segoe UI" pitchFamily="34" charset="0"/>
              </a:rPr>
              <a:t> ….. First the social media technologies facilitate networking and community building. Second, researchers prefer to use technologies that will enable them access to resources and their own materials beyond their institution-based PhD research. </a:t>
            </a:r>
            <a:endParaRPr lang="en-US" sz="2400" dirty="0">
              <a:latin typeface="Segoe UI" pitchFamily="34" charset="0"/>
              <a:ea typeface="Segoe UI" pitchFamily="34" charset="0"/>
              <a:cs typeface="Segoe UI" pitchFamily="34" charset="0"/>
            </a:endParaRPr>
          </a:p>
        </p:txBody>
      </p:sp>
      <p:sp>
        <p:nvSpPr>
          <p:cNvPr id="5" name="TextBox 4"/>
          <p:cNvSpPr txBox="1"/>
          <p:nvPr/>
        </p:nvSpPr>
        <p:spPr>
          <a:xfrm>
            <a:off x="1143000" y="304800"/>
            <a:ext cx="909223" cy="2400657"/>
          </a:xfrm>
          <a:prstGeom prst="rect">
            <a:avLst/>
          </a:prstGeom>
          <a:noFill/>
        </p:spPr>
        <p:txBody>
          <a:bodyPr wrap="none" rtlCol="0">
            <a:spAutoFit/>
          </a:bodyPr>
          <a:lstStyle/>
          <a:p>
            <a:r>
              <a:rPr lang="en-US" sz="15000" dirty="0" smtClean="0">
                <a:latin typeface="Segoe UI" pitchFamily="34" charset="0"/>
                <a:ea typeface="Segoe UI" pitchFamily="34" charset="0"/>
                <a:cs typeface="Segoe UI" pitchFamily="34" charset="0"/>
              </a:rPr>
              <a:t>“</a:t>
            </a:r>
            <a:endParaRPr lang="en-US" sz="15000" dirty="0">
              <a:latin typeface="Segoe UI" pitchFamily="34" charset="0"/>
              <a:ea typeface="Segoe UI" pitchFamily="34" charset="0"/>
              <a:cs typeface="Segoe UI" pitchFamily="34" charset="0"/>
            </a:endParaRPr>
          </a:p>
        </p:txBody>
      </p:sp>
      <p:sp>
        <p:nvSpPr>
          <p:cNvPr id="6" name="TextBox 5"/>
          <p:cNvSpPr txBox="1"/>
          <p:nvPr/>
        </p:nvSpPr>
        <p:spPr>
          <a:xfrm>
            <a:off x="5486400" y="6248400"/>
            <a:ext cx="3126625" cy="369332"/>
          </a:xfrm>
          <a:prstGeom prst="rect">
            <a:avLst/>
          </a:prstGeom>
          <a:noFill/>
        </p:spPr>
        <p:txBody>
          <a:bodyPr wrap="none" rtlCol="0">
            <a:spAutoFit/>
          </a:bodyPr>
          <a:lstStyle/>
          <a:p>
            <a:r>
              <a:rPr lang="en-US" dirty="0" smtClean="0"/>
              <a:t>e.g. </a:t>
            </a:r>
            <a:r>
              <a:rPr lang="en-US" dirty="0" err="1" smtClean="0"/>
              <a:t>Mendeley</a:t>
            </a:r>
            <a:r>
              <a:rPr lang="en-US" dirty="0" smtClean="0"/>
              <a:t>, </a:t>
            </a:r>
            <a:r>
              <a:rPr lang="en-US" dirty="0" err="1" smtClean="0"/>
              <a:t>Zotero</a:t>
            </a:r>
            <a:r>
              <a:rPr lang="en-US" dirty="0" smtClean="0"/>
              <a:t>, Endnote</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1676400" y="4724400"/>
            <a:ext cx="4474041" cy="2133600"/>
          </a:xfrm>
          <a:prstGeom prst="rect">
            <a:avLst/>
          </a:prstGeom>
          <a:noFill/>
          <a:ln w="9525">
            <a:noFill/>
            <a:miter lim="800000"/>
            <a:headEnd/>
            <a:tailEnd/>
          </a:ln>
        </p:spPr>
      </p:pic>
      <p:pic>
        <p:nvPicPr>
          <p:cNvPr id="33795" name="Picture 3"/>
          <p:cNvPicPr>
            <a:picLocks noChangeAspect="1" noChangeArrowheads="1"/>
          </p:cNvPicPr>
          <p:nvPr/>
        </p:nvPicPr>
        <p:blipFill>
          <a:blip r:embed="rId3" cstate="print"/>
          <a:srcRect/>
          <a:stretch>
            <a:fillRect/>
          </a:stretch>
        </p:blipFill>
        <p:spPr bwMode="auto">
          <a:xfrm>
            <a:off x="1752600" y="0"/>
            <a:ext cx="5630503" cy="3490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533400"/>
            <a:ext cx="7543800" cy="5909310"/>
          </a:xfrm>
          <a:prstGeom prst="rect">
            <a:avLst/>
          </a:prstGeom>
        </p:spPr>
        <p:txBody>
          <a:bodyPr wrap="square">
            <a:spAutoFit/>
          </a:bodyPr>
          <a:lstStyle/>
          <a:p>
            <a:pPr fontAlgn="base"/>
            <a:r>
              <a:rPr lang="en-US" dirty="0" smtClean="0"/>
              <a:t>But </a:t>
            </a:r>
            <a:r>
              <a:rPr lang="en-US" dirty="0"/>
              <a:t>before we can start to seriously examine scholars’ personal </a:t>
            </a:r>
            <a:r>
              <a:rPr lang="en-US" dirty="0" err="1"/>
              <a:t>altmetrics</a:t>
            </a:r>
            <a:r>
              <a:rPr lang="en-US" dirty="0"/>
              <a:t>, we need to get a sense of how wide and established their presence on the social Web is, and how measures of social Web impact relate to their more traditional counterparts. To answer this, we sampled the 57 presenters from </a:t>
            </a:r>
            <a:r>
              <a:rPr lang="en-US" dirty="0" smtClean="0"/>
              <a:t>the </a:t>
            </a:r>
            <a:r>
              <a:rPr lang="en-US" dirty="0" smtClean="0">
                <a:hlinkClick r:id="rId2"/>
              </a:rPr>
              <a:t>2010 </a:t>
            </a:r>
            <a:r>
              <a:rPr lang="en-US" dirty="0">
                <a:hlinkClick r:id="rId2"/>
              </a:rPr>
              <a:t>Leiden STI </a:t>
            </a:r>
            <a:r>
              <a:rPr lang="en-US" dirty="0" smtClean="0"/>
              <a:t> Conference</a:t>
            </a:r>
            <a:r>
              <a:rPr lang="en-US" dirty="0"/>
              <a:t>, gathering publication and citations counts as well as data from the presenters’ Web footprints</a:t>
            </a:r>
            <a:r>
              <a:rPr lang="en-US" dirty="0" smtClean="0"/>
              <a:t>.</a:t>
            </a:r>
          </a:p>
          <a:p>
            <a:pPr fontAlgn="base"/>
            <a:endParaRPr lang="en-US" dirty="0"/>
          </a:p>
          <a:p>
            <a:pPr fontAlgn="base"/>
            <a:r>
              <a:rPr lang="en-US" dirty="0"/>
              <a:t>Looking just at authors, we found Web presence widespread and diverse: </a:t>
            </a:r>
            <a:r>
              <a:rPr lang="en-US" b="1" dirty="0">
                <a:solidFill>
                  <a:schemeClr val="accent6"/>
                </a:solidFill>
              </a:rPr>
              <a:t>84 per cent of scholars had homepages, 70 per cent were on LinkedIn, 23 per cent had public Google Scholar profiles, and 16 per cent were on Twitter</a:t>
            </a:r>
            <a:r>
              <a:rPr lang="en-US" dirty="0"/>
              <a:t> (this last number is well higher than more conservative, </a:t>
            </a:r>
            <a:r>
              <a:rPr lang="en-US" dirty="0">
                <a:hlinkClick r:id="rId3"/>
              </a:rPr>
              <a:t>earlier estimates</a:t>
            </a:r>
            <a:r>
              <a:rPr lang="en-US" dirty="0" smtClean="0"/>
              <a:t>).</a:t>
            </a:r>
          </a:p>
          <a:p>
            <a:pPr fontAlgn="base"/>
            <a:endParaRPr lang="en-US" dirty="0" smtClean="0"/>
          </a:p>
          <a:p>
            <a:pPr fontAlgn="base"/>
            <a:r>
              <a:rPr lang="en-US" dirty="0"/>
              <a:t>We also delved deeper by looking at publications of our sampled scholars. After assembling all 1,136 articles they’d written (subject to some methodological details), we looked at how much activity these articles were attracting in various ecosystems. The coverage of the social reference manager </a:t>
            </a:r>
            <a:r>
              <a:rPr lang="en-US" dirty="0" err="1" smtClean="0">
                <a:hlinkClick r:id="rId4"/>
              </a:rPr>
              <a:t>Mendeley</a:t>
            </a:r>
            <a:r>
              <a:rPr lang="en-US" dirty="0" smtClean="0"/>
              <a:t> was </a:t>
            </a:r>
            <a:r>
              <a:rPr lang="en-US" dirty="0"/>
              <a:t>the biggest story here: </a:t>
            </a:r>
            <a:r>
              <a:rPr lang="en-US" b="1" dirty="0">
                <a:solidFill>
                  <a:schemeClr val="accent6"/>
                </a:solidFill>
              </a:rPr>
              <a:t>82 per cent of our documents had at least one </a:t>
            </a:r>
            <a:r>
              <a:rPr lang="en-US" b="1" dirty="0" err="1">
                <a:solidFill>
                  <a:schemeClr val="accent6"/>
                </a:solidFill>
              </a:rPr>
              <a:t>Mendeley</a:t>
            </a:r>
            <a:r>
              <a:rPr lang="en-US" b="1" dirty="0">
                <a:solidFill>
                  <a:schemeClr val="accent6"/>
                </a:solidFill>
              </a:rPr>
              <a:t> bookmark, which compares quite favorably to 85 per cent coverage from Scopus. Interestingly, it is better coverage than Thompson ISI’s Web of Science (which uses the same data as the Impact Factor); only 74 per cent of sampled articles cited were in </a:t>
            </a:r>
            <a:r>
              <a:rPr lang="en-US" b="1" dirty="0" err="1">
                <a:solidFill>
                  <a:schemeClr val="accent6"/>
                </a:solidFill>
              </a:rPr>
              <a:t>WoS</a:t>
            </a:r>
            <a:r>
              <a:rPr lang="en-US" b="1" dirty="0">
                <a:solidFill>
                  <a:schemeClr val="accent6"/>
                </a:solidFill>
              </a:rPr>
              <a:t>.</a:t>
            </a:r>
          </a:p>
        </p:txBody>
      </p:sp>
      <p:sp>
        <p:nvSpPr>
          <p:cNvPr id="5" name="TextBox 4"/>
          <p:cNvSpPr txBox="1"/>
          <p:nvPr/>
        </p:nvSpPr>
        <p:spPr>
          <a:xfrm rot="5400000">
            <a:off x="-3011440" y="3107752"/>
            <a:ext cx="6801157" cy="646331"/>
          </a:xfrm>
          <a:prstGeom prst="rect">
            <a:avLst/>
          </a:prstGeom>
          <a:noFill/>
          <a:ln>
            <a:solidFill>
              <a:schemeClr val="tx1"/>
            </a:solidFill>
          </a:ln>
        </p:spPr>
        <p:txBody>
          <a:bodyPr wrap="none" rtlCol="0">
            <a:spAutoFit/>
          </a:bodyPr>
          <a:lstStyle/>
          <a:p>
            <a:r>
              <a:rPr lang="en-US" dirty="0" err="1" smtClean="0"/>
              <a:t>Priem</a:t>
            </a:r>
            <a:r>
              <a:rPr lang="en-US" dirty="0" smtClean="0"/>
              <a:t> at al.</a:t>
            </a:r>
          </a:p>
          <a:p>
            <a:r>
              <a:rPr lang="en-US" dirty="0" smtClean="0"/>
              <a:t> </a:t>
            </a:r>
            <a:r>
              <a:rPr lang="en-US" dirty="0" smtClean="0">
                <a:hlinkClick r:id="rId5"/>
              </a:rPr>
              <a:t>Scholars are quickly moving to a world of web-native communication</a:t>
            </a:r>
            <a:r>
              <a:rPr lang="en-US" dirty="0" smtClean="0"/>
              <a:t>.</a:t>
            </a:r>
            <a:endParaRPr lang="en-US" dirty="0"/>
          </a:p>
        </p:txBody>
      </p:sp>
      <p:sp>
        <p:nvSpPr>
          <p:cNvPr id="6" name="TextBox 5"/>
          <p:cNvSpPr txBox="1"/>
          <p:nvPr/>
        </p:nvSpPr>
        <p:spPr>
          <a:xfrm>
            <a:off x="614777" y="0"/>
            <a:ext cx="909223" cy="2400657"/>
          </a:xfrm>
          <a:prstGeom prst="rect">
            <a:avLst/>
          </a:prstGeom>
          <a:noFill/>
        </p:spPr>
        <p:txBody>
          <a:bodyPr wrap="none" rtlCol="0">
            <a:spAutoFit/>
          </a:bodyPr>
          <a:lstStyle/>
          <a:p>
            <a:r>
              <a:rPr lang="en-US" sz="15000" dirty="0" smtClean="0">
                <a:latin typeface="Segoe UI" pitchFamily="34" charset="0"/>
                <a:ea typeface="Segoe UI" pitchFamily="34" charset="0"/>
                <a:cs typeface="Segoe UI" pitchFamily="34" charset="0"/>
              </a:rPr>
              <a:t>“</a:t>
            </a:r>
            <a:endParaRPr lang="en-US" sz="15000" dirty="0">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gapingvoid.com/wp-content/uploads/2012/05/6a0134874add3b970c0168ebf03299970c-600wi1.jpeg"/>
          <p:cNvPicPr>
            <a:picLocks noChangeAspect="1" noChangeArrowheads="1"/>
          </p:cNvPicPr>
          <p:nvPr/>
        </p:nvPicPr>
        <p:blipFill>
          <a:blip r:embed="rId2" cstate="print"/>
          <a:srcRect/>
          <a:stretch>
            <a:fillRect/>
          </a:stretch>
        </p:blipFill>
        <p:spPr bwMode="auto">
          <a:xfrm>
            <a:off x="1828800" y="-219074"/>
            <a:ext cx="5715000" cy="7077075"/>
          </a:xfrm>
          <a:prstGeom prst="rect">
            <a:avLst/>
          </a:prstGeom>
          <a:noFill/>
        </p:spPr>
      </p:pic>
      <p:sp>
        <p:nvSpPr>
          <p:cNvPr id="6" name="Rectangle 5"/>
          <p:cNvSpPr/>
          <p:nvPr/>
        </p:nvSpPr>
        <p:spPr>
          <a:xfrm>
            <a:off x="2362200" y="2667001"/>
            <a:ext cx="838200" cy="22098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Rectangle 6"/>
          <p:cNvSpPr/>
          <p:nvPr/>
        </p:nvSpPr>
        <p:spPr>
          <a:xfrm>
            <a:off x="3581400" y="990601"/>
            <a:ext cx="838200" cy="10668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52800" y="3276601"/>
            <a:ext cx="1219200" cy="8382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0" y="5181601"/>
            <a:ext cx="1143000" cy="1295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105400" y="76200"/>
            <a:ext cx="1447800" cy="914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019800" y="4876800"/>
            <a:ext cx="990600" cy="1524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6200000">
            <a:off x="-2717512" y="3098512"/>
            <a:ext cx="6629400" cy="584775"/>
          </a:xfrm>
          <a:prstGeom prst="rect">
            <a:avLst/>
          </a:prstGeom>
          <a:ln>
            <a:solidFill>
              <a:schemeClr val="tx1"/>
            </a:solidFill>
          </a:ln>
        </p:spPr>
        <p:txBody>
          <a:bodyPr wrap="square">
            <a:spAutoFit/>
          </a:bodyPr>
          <a:lstStyle/>
          <a:p>
            <a:pPr fontAlgn="base"/>
            <a:r>
              <a:rPr lang="en-US" sz="1600" dirty="0" smtClean="0">
                <a:latin typeface="Segoe UI" pitchFamily="34" charset="0"/>
                <a:ea typeface="Segoe UI" pitchFamily="34" charset="0"/>
                <a:cs typeface="Segoe UI" pitchFamily="34" charset="0"/>
              </a:rPr>
              <a:t>“It’s a Post-</a:t>
            </a:r>
            <a:r>
              <a:rPr lang="en-US" sz="1600" dirty="0" err="1" smtClean="0">
                <a:latin typeface="Segoe UI" pitchFamily="34" charset="0"/>
                <a:ea typeface="Segoe UI" pitchFamily="34" charset="0"/>
                <a:cs typeface="Segoe UI" pitchFamily="34" charset="0"/>
              </a:rPr>
              <a:t>Facebook</a:t>
            </a:r>
            <a:r>
              <a:rPr lang="en-US" sz="1600" dirty="0" smtClean="0">
                <a:latin typeface="Segoe UI" pitchFamily="34" charset="0"/>
                <a:ea typeface="Segoe UI" pitchFamily="34" charset="0"/>
                <a:cs typeface="Segoe UI" pitchFamily="34" charset="0"/>
              </a:rPr>
              <a:t>-IPO and Post-Web 2.0 world – But What Is It?”</a:t>
            </a:r>
          </a:p>
          <a:p>
            <a:pPr fontAlgn="base"/>
            <a:r>
              <a:rPr lang="en-US" sz="1600" dirty="0" smtClean="0">
                <a:hlinkClick r:id="rId3"/>
              </a:rPr>
              <a:t>http://gapingvoid.com/2012/05/30/saymedia/</a:t>
            </a:r>
            <a:endParaRPr lang="en-US" sz="1600" dirty="0">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5" grpId="0" animBg="1"/>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7652" name="Picture 4" descr="http://www.gapingvoidart.com/images/business-is_1.gif"/>
          <p:cNvPicPr>
            <a:picLocks noChangeAspect="1" noChangeArrowheads="1"/>
          </p:cNvPicPr>
          <p:nvPr/>
        </p:nvPicPr>
        <p:blipFill>
          <a:blip r:embed="rId2" cstate="print"/>
          <a:srcRect/>
          <a:stretch>
            <a:fillRect/>
          </a:stretch>
        </p:blipFill>
        <p:spPr bwMode="auto">
          <a:xfrm>
            <a:off x="304800" y="228600"/>
            <a:ext cx="8431883" cy="63246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9400" y="2362200"/>
            <a:ext cx="4572000" cy="1754326"/>
          </a:xfrm>
          <a:prstGeom prst="rect">
            <a:avLst/>
          </a:prstGeom>
        </p:spPr>
        <p:txBody>
          <a:bodyPr>
            <a:spAutoFit/>
          </a:bodyPr>
          <a:lstStyle/>
          <a:p>
            <a:r>
              <a:rPr lang="en-US" dirty="0">
                <a:latin typeface="Segoe UI" pitchFamily="34" charset="0"/>
                <a:ea typeface="Segoe UI" pitchFamily="34" charset="0"/>
                <a:cs typeface="Segoe UI" pitchFamily="34" charset="0"/>
              </a:rPr>
              <a:t>Our users are also exploring and inhabiting these spaces, building online presence and identity, and how can you serve users you do not understand?  One way to understand them is by going to where they are, and they are online.</a:t>
            </a:r>
          </a:p>
        </p:txBody>
      </p:sp>
      <p:sp>
        <p:nvSpPr>
          <p:cNvPr id="5" name="TextBox 4"/>
          <p:cNvSpPr txBox="1"/>
          <p:nvPr/>
        </p:nvSpPr>
        <p:spPr>
          <a:xfrm rot="16200000">
            <a:off x="-1855581" y="3227181"/>
            <a:ext cx="5210337" cy="584775"/>
          </a:xfrm>
          <a:prstGeom prst="rect">
            <a:avLst/>
          </a:prstGeom>
          <a:noFill/>
          <a:ln>
            <a:solidFill>
              <a:schemeClr val="tx1"/>
            </a:solidFill>
          </a:ln>
        </p:spPr>
        <p:txBody>
          <a:bodyPr wrap="none" rtlCol="0">
            <a:spAutoFit/>
          </a:bodyPr>
          <a:lstStyle/>
          <a:p>
            <a:r>
              <a:rPr lang="en-US" sz="1600" dirty="0" err="1" smtClean="0">
                <a:latin typeface="Segoe UI" pitchFamily="34" charset="0"/>
                <a:ea typeface="Segoe UI" pitchFamily="34" charset="0"/>
                <a:cs typeface="Segoe UI" pitchFamily="34" charset="0"/>
              </a:rPr>
              <a:t>Jenica</a:t>
            </a:r>
            <a:r>
              <a:rPr lang="en-US" sz="1600" dirty="0" smtClean="0">
                <a:latin typeface="Segoe UI" pitchFamily="34" charset="0"/>
                <a:ea typeface="Segoe UI" pitchFamily="34" charset="0"/>
                <a:cs typeface="Segoe UI" pitchFamily="34" charset="0"/>
              </a:rPr>
              <a:t> Rogers. IOLUG speaker’s notes on online identity.</a:t>
            </a:r>
          </a:p>
          <a:p>
            <a:r>
              <a:rPr lang="en-US" sz="1600" dirty="0" smtClean="0">
                <a:latin typeface="Segoe UI" pitchFamily="34" charset="0"/>
                <a:ea typeface="Segoe UI" pitchFamily="34" charset="0"/>
                <a:cs typeface="Segoe UI" pitchFamily="34" charset="0"/>
              </a:rPr>
              <a:t> </a:t>
            </a:r>
            <a:r>
              <a:rPr lang="en-US" sz="1600" dirty="0" smtClean="0">
                <a:latin typeface="Segoe UI" pitchFamily="34" charset="0"/>
                <a:ea typeface="Segoe UI" pitchFamily="34" charset="0"/>
                <a:cs typeface="Segoe UI" pitchFamily="34" charset="0"/>
                <a:hlinkClick r:id="rId2"/>
              </a:rPr>
              <a:t>Attempting Elegance</a:t>
            </a:r>
            <a:r>
              <a:rPr lang="en-US" sz="1600" dirty="0" smtClean="0">
                <a:latin typeface="Segoe UI" pitchFamily="34" charset="0"/>
                <a:ea typeface="Segoe UI" pitchFamily="34" charset="0"/>
                <a:cs typeface="Segoe UI" pitchFamily="34" charset="0"/>
              </a:rPr>
              <a:t>. Jan 5 2010 </a:t>
            </a:r>
            <a:endParaRPr lang="en-US" sz="1600" dirty="0">
              <a:latin typeface="Segoe UI" pitchFamily="34" charset="0"/>
              <a:ea typeface="Segoe UI" pitchFamily="34" charset="0"/>
              <a:cs typeface="Segoe UI" pitchFamily="34" charset="0"/>
            </a:endParaRPr>
          </a:p>
        </p:txBody>
      </p:sp>
      <p:sp>
        <p:nvSpPr>
          <p:cNvPr id="6" name="TextBox 5"/>
          <p:cNvSpPr txBox="1"/>
          <p:nvPr/>
        </p:nvSpPr>
        <p:spPr>
          <a:xfrm>
            <a:off x="1905000" y="1828800"/>
            <a:ext cx="909223" cy="2400657"/>
          </a:xfrm>
          <a:prstGeom prst="rect">
            <a:avLst/>
          </a:prstGeom>
          <a:noFill/>
        </p:spPr>
        <p:txBody>
          <a:bodyPr wrap="none" rtlCol="0">
            <a:spAutoFit/>
          </a:bodyPr>
          <a:lstStyle/>
          <a:p>
            <a:r>
              <a:rPr lang="en-US" sz="15000" dirty="0" smtClean="0">
                <a:latin typeface="Segoe UI" pitchFamily="34" charset="0"/>
                <a:ea typeface="Segoe UI" pitchFamily="34" charset="0"/>
                <a:cs typeface="Segoe UI" pitchFamily="34" charset="0"/>
              </a:rPr>
              <a:t>“</a:t>
            </a:r>
            <a:endParaRPr lang="en-US" sz="15000" dirty="0">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dirty="0" smtClean="0">
                <a:latin typeface="Segoe UI Semibold" pitchFamily="34" charset="0"/>
              </a:rPr>
              <a:t>The power of pull</a:t>
            </a:r>
            <a:endParaRPr lang="en-US" dirty="0">
              <a:latin typeface="Segoe UI Semibold" pitchFamily="34" charset="0"/>
            </a:endParaRPr>
          </a:p>
        </p:txBody>
      </p:sp>
      <p:sp>
        <p:nvSpPr>
          <p:cNvPr id="4" name="TextBox 3"/>
          <p:cNvSpPr txBox="1"/>
          <p:nvPr/>
        </p:nvSpPr>
        <p:spPr>
          <a:xfrm>
            <a:off x="3886200" y="4953000"/>
            <a:ext cx="867545" cy="1569660"/>
          </a:xfrm>
          <a:prstGeom prst="rect">
            <a:avLst/>
          </a:prstGeom>
          <a:noFill/>
        </p:spPr>
        <p:txBody>
          <a:bodyPr wrap="none" rtlCol="0">
            <a:spAutoFit/>
          </a:bodyPr>
          <a:lstStyle/>
          <a:p>
            <a:r>
              <a:rPr lang="en-US" sz="9600" dirty="0" smtClean="0">
                <a:latin typeface="Segoe UI Semibold" pitchFamily="34" charset="0"/>
              </a:rPr>
              <a:t>5</a:t>
            </a:r>
            <a:endParaRPr lang="en-US" sz="9600" dirty="0">
              <a:latin typeface="Segoe UI Semibold" pitchFamily="34" charset="0"/>
            </a:endParaRPr>
          </a:p>
        </p:txBody>
      </p:sp>
      <p:pic>
        <p:nvPicPr>
          <p:cNvPr id="6" name="Picture 2" descr="The power of pull : how small moves, smartly made, can set big things in motion"/>
          <p:cNvPicPr>
            <a:picLocks noChangeAspect="1" noChangeArrowheads="1"/>
          </p:cNvPicPr>
          <p:nvPr/>
        </p:nvPicPr>
        <p:blipFill>
          <a:blip r:embed="rId2" cstate="print"/>
          <a:srcRect/>
          <a:stretch>
            <a:fillRect/>
          </a:stretch>
        </p:blipFill>
        <p:spPr bwMode="auto">
          <a:xfrm>
            <a:off x="3276600" y="1981200"/>
            <a:ext cx="1905000" cy="288396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86200" y="1752600"/>
            <a:ext cx="4572000" cy="4401205"/>
          </a:xfrm>
          <a:prstGeom prst="rect">
            <a:avLst/>
          </a:prstGeom>
        </p:spPr>
        <p:txBody>
          <a:bodyPr>
            <a:spAutoFit/>
          </a:bodyPr>
          <a:lstStyle/>
          <a:p>
            <a:r>
              <a:rPr lang="en-US" sz="2000" dirty="0"/>
              <a:t>We all talk loosely about information overload and assume that this is the real problem. In fact, we live in a world of increasing knowledge scarcity. The most valuable knowledge is in very short supply and is extremely hard to access. </a:t>
            </a:r>
            <a:endParaRPr lang="en-US" sz="2000" dirty="0" smtClean="0"/>
          </a:p>
          <a:p>
            <a:endParaRPr lang="en-US" sz="2000" dirty="0"/>
          </a:p>
          <a:p>
            <a:r>
              <a:rPr lang="en-US" sz="2000" dirty="0" smtClean="0"/>
              <a:t>Information </a:t>
            </a:r>
            <a:r>
              <a:rPr lang="en-US" sz="2000" dirty="0"/>
              <a:t>overload is a distraction. As we discussed in earlier chapters, in a world of accelerating change</a:t>
            </a:r>
            <a:r>
              <a:rPr lang="en-US" sz="2000" dirty="0">
                <a:solidFill>
                  <a:schemeClr val="accent6"/>
                </a:solidFill>
              </a:rPr>
              <a:t>, the most valuable knowledge is highly distributed and may be embedded in the heads of people who are not well known </a:t>
            </a:r>
            <a:r>
              <a:rPr lang="en-US" sz="2000" dirty="0"/>
              <a:t>and who are difficult to identify.</a:t>
            </a:r>
          </a:p>
        </p:txBody>
      </p:sp>
      <p:pic>
        <p:nvPicPr>
          <p:cNvPr id="55298" name="Picture 2" descr="The power of pull : how small moves, smartly made, can set big things in motion"/>
          <p:cNvPicPr>
            <a:picLocks noChangeAspect="1" noChangeArrowheads="1"/>
          </p:cNvPicPr>
          <p:nvPr/>
        </p:nvPicPr>
        <p:blipFill>
          <a:blip r:embed="rId2" cstate="print"/>
          <a:srcRect/>
          <a:stretch>
            <a:fillRect/>
          </a:stretch>
        </p:blipFill>
        <p:spPr bwMode="auto">
          <a:xfrm>
            <a:off x="914400" y="1828800"/>
            <a:ext cx="1905000" cy="2883960"/>
          </a:xfrm>
          <a:prstGeom prst="rect">
            <a:avLst/>
          </a:prstGeom>
          <a:noFill/>
        </p:spPr>
      </p:pic>
      <p:sp>
        <p:nvSpPr>
          <p:cNvPr id="9" name="TextBox 8"/>
          <p:cNvSpPr txBox="1"/>
          <p:nvPr/>
        </p:nvSpPr>
        <p:spPr>
          <a:xfrm>
            <a:off x="2971800" y="1371600"/>
            <a:ext cx="909223" cy="2400657"/>
          </a:xfrm>
          <a:prstGeom prst="rect">
            <a:avLst/>
          </a:prstGeom>
          <a:noFill/>
        </p:spPr>
        <p:txBody>
          <a:bodyPr wrap="none" rtlCol="0">
            <a:spAutoFit/>
          </a:bodyPr>
          <a:lstStyle/>
          <a:p>
            <a:r>
              <a:rPr lang="en-US" sz="15000" dirty="0" smtClean="0">
                <a:latin typeface="Segoe UI" pitchFamily="34" charset="0"/>
                <a:ea typeface="Segoe UI" pitchFamily="34" charset="0"/>
                <a:cs typeface="Segoe UI" pitchFamily="34" charset="0"/>
              </a:rPr>
              <a:t>“</a:t>
            </a:r>
            <a:endParaRPr lang="en-US" sz="15000" dirty="0">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7612" y="1143000"/>
            <a:ext cx="4040188" cy="639762"/>
          </a:xfrm>
        </p:spPr>
        <p:txBody>
          <a:bodyPr/>
          <a:lstStyle/>
          <a:p>
            <a:r>
              <a:rPr lang="en-US" dirty="0" smtClean="0"/>
              <a:t>Dan </a:t>
            </a:r>
            <a:r>
              <a:rPr lang="en-US" dirty="0" err="1" smtClean="0"/>
              <a:t>Chudnov</a:t>
            </a:r>
            <a:endParaRPr lang="en-US" dirty="0"/>
          </a:p>
        </p:txBody>
      </p:sp>
      <p:sp>
        <p:nvSpPr>
          <p:cNvPr id="4" name="Content Placeholder 3"/>
          <p:cNvSpPr>
            <a:spLocks noGrp="1"/>
          </p:cNvSpPr>
          <p:nvPr>
            <p:ph sz="half" idx="2"/>
          </p:nvPr>
        </p:nvSpPr>
        <p:spPr>
          <a:xfrm>
            <a:off x="1217612" y="1782762"/>
            <a:ext cx="4040188" cy="3951288"/>
          </a:xfrm>
        </p:spPr>
        <p:txBody>
          <a:bodyPr/>
          <a:lstStyle/>
          <a:p>
            <a:endParaRPr lang="en-US" dirty="0" smtClean="0"/>
          </a:p>
          <a:p>
            <a:endParaRPr lang="en-US" dirty="0"/>
          </a:p>
          <a:p>
            <a:r>
              <a:rPr lang="en-US" dirty="0" smtClean="0"/>
              <a:t>People are </a:t>
            </a:r>
            <a:br>
              <a:rPr lang="en-US" dirty="0" smtClean="0"/>
            </a:br>
            <a:r>
              <a:rPr lang="en-US" dirty="0" smtClean="0"/>
              <a:t>entry points too</a:t>
            </a:r>
            <a:endParaRPr lang="en-US" dirty="0"/>
          </a:p>
        </p:txBody>
      </p:sp>
      <p:sp>
        <p:nvSpPr>
          <p:cNvPr id="5" name="Text Placeholder 4"/>
          <p:cNvSpPr>
            <a:spLocks noGrp="1"/>
          </p:cNvSpPr>
          <p:nvPr>
            <p:ph type="body" sz="quarter" idx="3"/>
          </p:nvPr>
        </p:nvSpPr>
        <p:spPr>
          <a:xfrm>
            <a:off x="4648200" y="1341437"/>
            <a:ext cx="4041775" cy="639762"/>
          </a:xfrm>
        </p:spPr>
        <p:txBody>
          <a:bodyPr>
            <a:normAutofit fontScale="92500" lnSpcReduction="20000"/>
          </a:bodyPr>
          <a:lstStyle/>
          <a:p>
            <a:r>
              <a:rPr lang="en-US" dirty="0" smtClean="0"/>
              <a:t>Cody Hanson – signed </a:t>
            </a:r>
            <a:r>
              <a:rPr lang="en-US" dirty="0" err="1" smtClean="0"/>
              <a:t>vs</a:t>
            </a:r>
            <a:r>
              <a:rPr lang="en-US" dirty="0" smtClean="0"/>
              <a:t> anonymous</a:t>
            </a:r>
            <a:endParaRPr lang="en-US" dirty="0"/>
          </a:p>
        </p:txBody>
      </p:sp>
      <p:sp>
        <p:nvSpPr>
          <p:cNvPr id="6" name="Content Placeholder 5"/>
          <p:cNvSpPr>
            <a:spLocks noGrp="1"/>
          </p:cNvSpPr>
          <p:nvPr>
            <p:ph sz="quarter" idx="4"/>
          </p:nvPr>
        </p:nvSpPr>
        <p:spPr>
          <a:xfrm>
            <a:off x="4645027" y="1839912"/>
            <a:ext cx="4041775" cy="3951288"/>
          </a:xfrm>
        </p:spPr>
        <p:txBody>
          <a:bodyPr>
            <a:normAutofit/>
          </a:bodyPr>
          <a:lstStyle/>
          <a:p>
            <a:endParaRPr lang="en-US" dirty="0" smtClean="0"/>
          </a:p>
          <a:p>
            <a:endParaRPr lang="en-US" dirty="0"/>
          </a:p>
          <a:p>
            <a:r>
              <a:rPr lang="en-US" dirty="0"/>
              <a:t>Make personal and public recommendations of sources and articles</a:t>
            </a:r>
          </a:p>
          <a:p>
            <a:r>
              <a:rPr lang="en-US" dirty="0"/>
              <a:t>Expose our selection processes</a:t>
            </a:r>
          </a:p>
          <a:p>
            <a:r>
              <a:rPr lang="en-US" dirty="0"/>
              <a:t>Expose our expertise</a:t>
            </a:r>
          </a:p>
          <a:p>
            <a:pPr>
              <a:buNone/>
            </a:pPr>
            <a:endParaRPr lang="en-US" dirty="0"/>
          </a:p>
        </p:txBody>
      </p:sp>
      <p:sp>
        <p:nvSpPr>
          <p:cNvPr id="7" name="TextBox 6"/>
          <p:cNvSpPr txBox="1"/>
          <p:nvPr/>
        </p:nvSpPr>
        <p:spPr>
          <a:xfrm rot="5400000">
            <a:off x="-1807324" y="3407524"/>
            <a:ext cx="4715202" cy="338554"/>
          </a:xfrm>
          <a:prstGeom prst="rect">
            <a:avLst/>
          </a:prstGeom>
          <a:noFill/>
          <a:ln>
            <a:solidFill>
              <a:schemeClr val="tx1"/>
            </a:solidFill>
          </a:ln>
        </p:spPr>
        <p:txBody>
          <a:bodyPr wrap="none" rtlCol="0">
            <a:spAutoFit/>
          </a:bodyPr>
          <a:lstStyle/>
          <a:p>
            <a:r>
              <a:rPr lang="en-US" sz="1600" dirty="0" smtClean="0">
                <a:latin typeface="Segoe UI" pitchFamily="34" charset="0"/>
                <a:ea typeface="Segoe UI" pitchFamily="34" charset="0"/>
                <a:cs typeface="Segoe UI" pitchFamily="34" charset="0"/>
              </a:rPr>
              <a:t>People as entry points. </a:t>
            </a:r>
            <a:r>
              <a:rPr lang="en-US" sz="1600" dirty="0" smtClean="0">
                <a:latin typeface="Segoe UI" pitchFamily="34" charset="0"/>
                <a:ea typeface="Segoe UI" pitchFamily="34" charset="0"/>
                <a:cs typeface="Segoe UI" pitchFamily="34" charset="0"/>
                <a:hlinkClick r:id="rId2"/>
              </a:rPr>
              <a:t>Lorcan Dempsey’s Weblog</a:t>
            </a:r>
            <a:r>
              <a:rPr lang="en-US" sz="1600" dirty="0" smtClean="0">
                <a:latin typeface="Segoe UI" pitchFamily="34" charset="0"/>
                <a:ea typeface="Segoe UI" pitchFamily="34" charset="0"/>
                <a:cs typeface="Segoe UI" pitchFamily="34" charset="0"/>
              </a:rPr>
              <a:t>.</a:t>
            </a:r>
            <a:endParaRPr lang="en-US" sz="1600" dirty="0">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0" y="990600"/>
            <a:ext cx="5029200" cy="5078313"/>
          </a:xfrm>
          <a:prstGeom prst="rect">
            <a:avLst/>
          </a:prstGeom>
        </p:spPr>
        <p:txBody>
          <a:bodyPr wrap="square">
            <a:spAutoFit/>
          </a:bodyPr>
          <a:lstStyle/>
          <a:p>
            <a:r>
              <a:rPr lang="en-US" i="1" dirty="0" smtClean="0"/>
              <a:t>… </a:t>
            </a:r>
            <a:r>
              <a:rPr lang="en-US" i="1" dirty="0" smtClean="0">
                <a:solidFill>
                  <a:schemeClr val="accent6"/>
                </a:solidFill>
              </a:rPr>
              <a:t>access</a:t>
            </a:r>
            <a:r>
              <a:rPr lang="en-US" dirty="0"/>
              <a:t>, the ability to find people and resources when they are needed. </a:t>
            </a:r>
            <a:endParaRPr lang="en-US" dirty="0" smtClean="0"/>
          </a:p>
          <a:p>
            <a:endParaRPr lang="en-US" dirty="0" smtClean="0"/>
          </a:p>
          <a:p>
            <a:r>
              <a:rPr lang="en-US" dirty="0" smtClean="0"/>
              <a:t>… the </a:t>
            </a:r>
            <a:r>
              <a:rPr lang="en-US" dirty="0"/>
              <a:t>ability to</a:t>
            </a:r>
            <a:r>
              <a:rPr lang="en-US" dirty="0">
                <a:solidFill>
                  <a:schemeClr val="accent6"/>
                </a:solidFill>
              </a:rPr>
              <a:t> </a:t>
            </a:r>
            <a:r>
              <a:rPr lang="en-US" i="1" dirty="0">
                <a:solidFill>
                  <a:schemeClr val="accent6"/>
                </a:solidFill>
              </a:rPr>
              <a:t>attract</a:t>
            </a:r>
            <a:r>
              <a:rPr lang="en-US" dirty="0"/>
              <a:t> valuable and relevant people and resources to you. Social networking, conferences, location in relevant geographic spikes (Nashville for country music) are important here, as is the ability to be open to and develop relationships through serendipitous encounter. </a:t>
            </a:r>
            <a:endParaRPr lang="en-US" dirty="0" smtClean="0"/>
          </a:p>
          <a:p>
            <a:endParaRPr lang="en-US" dirty="0" smtClean="0"/>
          </a:p>
          <a:p>
            <a:r>
              <a:rPr lang="en-US" dirty="0" smtClean="0"/>
              <a:t>… the </a:t>
            </a:r>
            <a:r>
              <a:rPr lang="en-US" dirty="0"/>
              <a:t>ability to </a:t>
            </a:r>
            <a:r>
              <a:rPr lang="en-US" i="1" dirty="0">
                <a:solidFill>
                  <a:schemeClr val="accent6"/>
                </a:solidFill>
              </a:rPr>
              <a:t>achieve</a:t>
            </a:r>
            <a:r>
              <a:rPr lang="en-US" dirty="0"/>
              <a:t> more by learning more effectively and translating that learning into improved performance. Interestingly, the authors discuss 'creation spaces' which support this third level. Examples include the social interaction on World of </a:t>
            </a:r>
            <a:r>
              <a:rPr lang="en-US" dirty="0" err="1"/>
              <a:t>Warcraft</a:t>
            </a:r>
            <a:r>
              <a:rPr lang="en-US" dirty="0"/>
              <a:t> and the SAP Developer Network which provide support for shared attention to problems.</a:t>
            </a:r>
          </a:p>
        </p:txBody>
      </p:sp>
      <p:pic>
        <p:nvPicPr>
          <p:cNvPr id="8" name="Picture 2" descr="The power of pull : how small moves, smartly made, can set big things in motion"/>
          <p:cNvPicPr>
            <a:picLocks noChangeAspect="1" noChangeArrowheads="1"/>
          </p:cNvPicPr>
          <p:nvPr/>
        </p:nvPicPr>
        <p:blipFill>
          <a:blip r:embed="rId2" cstate="print"/>
          <a:srcRect/>
          <a:stretch>
            <a:fillRect/>
          </a:stretch>
        </p:blipFill>
        <p:spPr bwMode="auto">
          <a:xfrm>
            <a:off x="457200" y="3048000"/>
            <a:ext cx="1905000" cy="2883960"/>
          </a:xfrm>
          <a:prstGeom prst="rect">
            <a:avLst/>
          </a:prstGeom>
          <a:noFill/>
        </p:spPr>
      </p:pic>
      <p:sp>
        <p:nvSpPr>
          <p:cNvPr id="4" name="TextBox 3"/>
          <p:cNvSpPr txBox="1"/>
          <p:nvPr/>
        </p:nvSpPr>
        <p:spPr>
          <a:xfrm>
            <a:off x="1905000" y="609600"/>
            <a:ext cx="909223" cy="2400657"/>
          </a:xfrm>
          <a:prstGeom prst="rect">
            <a:avLst/>
          </a:prstGeom>
          <a:noFill/>
        </p:spPr>
        <p:txBody>
          <a:bodyPr wrap="none" rtlCol="0">
            <a:spAutoFit/>
          </a:bodyPr>
          <a:lstStyle/>
          <a:p>
            <a:r>
              <a:rPr lang="en-US" sz="15000" dirty="0" smtClean="0">
                <a:latin typeface="Segoe UI" pitchFamily="34" charset="0"/>
                <a:ea typeface="Segoe UI" pitchFamily="34" charset="0"/>
                <a:cs typeface="Segoe UI" pitchFamily="34" charset="0"/>
              </a:rPr>
              <a:t>“</a:t>
            </a:r>
            <a:endParaRPr lang="en-US" sz="15000" dirty="0">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nagit_PPT2A50" descr="PPT2A50.png"/>
          <p:cNvPicPr>
            <a:picLocks noChangeAspect="1"/>
          </p:cNvPicPr>
          <p:nvPr/>
        </p:nvPicPr>
        <p:blipFill>
          <a:blip r:embed="rId2" cstate="print"/>
          <a:stretch>
            <a:fillRect/>
          </a:stretch>
        </p:blipFill>
        <p:spPr>
          <a:xfrm>
            <a:off x="0" y="670871"/>
            <a:ext cx="9144000" cy="5516258"/>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1066800"/>
            <a:ext cx="6400799" cy="5078313"/>
          </a:xfrm>
          <a:prstGeom prst="rect">
            <a:avLst/>
          </a:prstGeom>
          <a:noFill/>
        </p:spPr>
        <p:txBody>
          <a:bodyPr wrap="square" rtlCol="0">
            <a:spAutoFit/>
          </a:bodyPr>
          <a:lstStyle/>
          <a:p>
            <a:r>
              <a:rPr lang="en-US" dirty="0" smtClean="0">
                <a:latin typeface="Segoe UI" pitchFamily="34" charset="0"/>
                <a:ea typeface="Segoe UI" pitchFamily="34" charset="0"/>
                <a:cs typeface="Segoe UI" pitchFamily="34" charset="0"/>
              </a:rPr>
              <a:t>For Brett, personal branding is about finding the people he wants to know and work with, and cultivating conversations. The brand is the network. I found this a fascinating change of perspective since personal branding is normally thought of as flashy and self-focused.  …. </a:t>
            </a:r>
          </a:p>
          <a:p>
            <a:endParaRPr lang="en-US" dirty="0">
              <a:latin typeface="Segoe UI" pitchFamily="34" charset="0"/>
              <a:ea typeface="Segoe UI" pitchFamily="34" charset="0"/>
              <a:cs typeface="Segoe UI" pitchFamily="34" charset="0"/>
            </a:endParaRPr>
          </a:p>
          <a:p>
            <a:r>
              <a:rPr lang="en-US" dirty="0" smtClean="0">
                <a:latin typeface="Segoe UI" pitchFamily="34" charset="0"/>
                <a:ea typeface="Segoe UI" pitchFamily="34" charset="0"/>
                <a:cs typeface="Segoe UI" pitchFamily="34" charset="0"/>
              </a:rPr>
              <a:t>…. Professors, vendors, colleagues, and prospective employers will </a:t>
            </a:r>
            <a:r>
              <a:rPr lang="en-US" dirty="0" err="1" smtClean="0">
                <a:latin typeface="Segoe UI" pitchFamily="34" charset="0"/>
                <a:ea typeface="Segoe UI" pitchFamily="34" charset="0"/>
                <a:cs typeface="Segoe UI" pitchFamily="34" charset="0"/>
              </a:rPr>
              <a:t>google</a:t>
            </a:r>
            <a:r>
              <a:rPr lang="en-US" dirty="0" smtClean="0">
                <a:latin typeface="Segoe UI" pitchFamily="34" charset="0"/>
                <a:ea typeface="Segoe UI" pitchFamily="34" charset="0"/>
                <a:cs typeface="Segoe UI" pitchFamily="34" charset="0"/>
              </a:rPr>
              <a:t> you. They’re going to find something about you. The question is: Does it represent you?</a:t>
            </a:r>
          </a:p>
          <a:p>
            <a:endParaRPr lang="en-US" dirty="0">
              <a:latin typeface="Segoe UI" pitchFamily="34" charset="0"/>
              <a:ea typeface="Segoe UI" pitchFamily="34" charset="0"/>
              <a:cs typeface="Segoe UI" pitchFamily="34" charset="0"/>
            </a:endParaRPr>
          </a:p>
          <a:p>
            <a:r>
              <a:rPr lang="en-US" dirty="0" smtClean="0">
                <a:latin typeface="Segoe UI" pitchFamily="34" charset="0"/>
                <a:ea typeface="Segoe UI" pitchFamily="34" charset="0"/>
                <a:cs typeface="Segoe UI" pitchFamily="34" charset="0"/>
              </a:rPr>
              <a:t>….</a:t>
            </a:r>
          </a:p>
          <a:p>
            <a:endParaRPr lang="en-US" dirty="0">
              <a:latin typeface="Segoe UI" pitchFamily="34" charset="0"/>
              <a:ea typeface="Segoe UI" pitchFamily="34" charset="0"/>
              <a:cs typeface="Segoe UI" pitchFamily="34" charset="0"/>
            </a:endParaRPr>
          </a:p>
          <a:p>
            <a:r>
              <a:rPr lang="en-US" dirty="0" smtClean="0">
                <a:latin typeface="Segoe UI" pitchFamily="34" charset="0"/>
                <a:ea typeface="Segoe UI" pitchFamily="34" charset="0"/>
                <a:cs typeface="Segoe UI" pitchFamily="34" charset="0"/>
              </a:rPr>
              <a:t>To me, personal branding is the notion that your career is more than your institution, especially for those of us who don’t have institutions yet. It’s up to me to provide my own professional development opportunities, </a:t>
            </a:r>
            <a:r>
              <a:rPr lang="en-US" dirty="0" smtClean="0">
                <a:solidFill>
                  <a:schemeClr val="accent6"/>
                </a:solidFill>
                <a:latin typeface="Segoe UI" pitchFamily="34" charset="0"/>
                <a:ea typeface="Segoe UI" pitchFamily="34" charset="0"/>
                <a:cs typeface="Segoe UI" pitchFamily="34" charset="0"/>
              </a:rPr>
              <a:t>name recognition</a:t>
            </a:r>
            <a:r>
              <a:rPr lang="en-US" dirty="0" smtClean="0">
                <a:latin typeface="Segoe UI" pitchFamily="34" charset="0"/>
                <a:ea typeface="Segoe UI" pitchFamily="34" charset="0"/>
                <a:cs typeface="Segoe UI" pitchFamily="34" charset="0"/>
              </a:rPr>
              <a:t>, and advancement.</a:t>
            </a:r>
            <a:endParaRPr lang="en-US" dirty="0">
              <a:latin typeface="Segoe UI" pitchFamily="34" charset="0"/>
              <a:ea typeface="Segoe UI" pitchFamily="34" charset="0"/>
              <a:cs typeface="Segoe UI" pitchFamily="34" charset="0"/>
            </a:endParaRPr>
          </a:p>
          <a:p>
            <a:endParaRPr lang="en-US" dirty="0"/>
          </a:p>
        </p:txBody>
      </p:sp>
      <p:sp>
        <p:nvSpPr>
          <p:cNvPr id="5" name="TextBox 4"/>
          <p:cNvSpPr txBox="1"/>
          <p:nvPr/>
        </p:nvSpPr>
        <p:spPr>
          <a:xfrm rot="16200000">
            <a:off x="-2138387" y="3738588"/>
            <a:ext cx="5104795" cy="523220"/>
          </a:xfrm>
          <a:prstGeom prst="rect">
            <a:avLst/>
          </a:prstGeom>
          <a:noFill/>
          <a:ln>
            <a:solidFill>
              <a:schemeClr val="tx1"/>
            </a:solidFill>
          </a:ln>
        </p:spPr>
        <p:txBody>
          <a:bodyPr wrap="none" rtlCol="0">
            <a:spAutoFit/>
          </a:bodyPr>
          <a:lstStyle/>
          <a:p>
            <a:r>
              <a:rPr lang="en-US" sz="1400" dirty="0">
                <a:latin typeface="Segoe UI" pitchFamily="34" charset="0"/>
                <a:ea typeface="Segoe UI" pitchFamily="34" charset="0"/>
                <a:cs typeface="Segoe UI" pitchFamily="34" charset="0"/>
              </a:rPr>
              <a:t>Andromeda </a:t>
            </a:r>
            <a:r>
              <a:rPr lang="en-US" sz="1400" dirty="0" err="1">
                <a:latin typeface="Segoe UI" pitchFamily="34" charset="0"/>
                <a:ea typeface="Segoe UI" pitchFamily="34" charset="0"/>
                <a:cs typeface="Segoe UI" pitchFamily="34" charset="0"/>
              </a:rPr>
              <a:t>Yelton</a:t>
            </a:r>
            <a:r>
              <a:rPr lang="en-US" sz="1400" dirty="0">
                <a:latin typeface="Segoe UI" pitchFamily="34" charset="0"/>
                <a:ea typeface="Segoe UI" pitchFamily="34" charset="0"/>
                <a:cs typeface="Segoe UI" pitchFamily="34" charset="0"/>
                <a:hlinkClick r:id="rId2"/>
              </a:rPr>
              <a:t>. Personal branding for new librarians</a:t>
            </a:r>
            <a:r>
              <a:rPr lang="en-US" sz="1400" dirty="0">
                <a:latin typeface="Segoe UI" pitchFamily="34" charset="0"/>
                <a:ea typeface="Segoe UI" pitchFamily="34" charset="0"/>
                <a:cs typeface="Segoe UI" pitchFamily="34" charset="0"/>
              </a:rPr>
              <a:t>.  </a:t>
            </a:r>
            <a:endParaRPr lang="en-US" sz="1400" dirty="0" smtClean="0">
              <a:latin typeface="Segoe UI" pitchFamily="34" charset="0"/>
              <a:ea typeface="Segoe UI" pitchFamily="34" charset="0"/>
              <a:cs typeface="Segoe UI" pitchFamily="34" charset="0"/>
            </a:endParaRPr>
          </a:p>
          <a:p>
            <a:r>
              <a:rPr lang="en-US" sz="1400" dirty="0" smtClean="0">
                <a:latin typeface="Segoe UI" pitchFamily="34" charset="0"/>
                <a:ea typeface="Segoe UI" pitchFamily="34" charset="0"/>
                <a:cs typeface="Segoe UI" pitchFamily="34" charset="0"/>
              </a:rPr>
              <a:t>ALA.org</a:t>
            </a:r>
            <a:r>
              <a:rPr lang="en-US" sz="1400" dirty="0">
                <a:latin typeface="Segoe UI" pitchFamily="34" charset="0"/>
                <a:ea typeface="Segoe UI" pitchFamily="34" charset="0"/>
                <a:cs typeface="Segoe UI" pitchFamily="34" charset="0"/>
              </a:rPr>
              <a:t>  » NMRT  » News  » February 2011, Volume 40 No. 3</a:t>
            </a:r>
            <a:r>
              <a:rPr lang="en-US" sz="1400" dirty="0">
                <a:solidFill>
                  <a:schemeClr val="accent6"/>
                </a:solidFill>
                <a:latin typeface="Segoe UI" pitchFamily="34" charset="0"/>
                <a:ea typeface="Segoe UI" pitchFamily="34" charset="0"/>
                <a:cs typeface="Segoe UI" pitchFamily="34" charset="0"/>
              </a:rPr>
              <a:t>  </a:t>
            </a:r>
          </a:p>
        </p:txBody>
      </p:sp>
      <p:sp>
        <p:nvSpPr>
          <p:cNvPr id="6" name="TextBox 5"/>
          <p:cNvSpPr txBox="1"/>
          <p:nvPr/>
        </p:nvSpPr>
        <p:spPr>
          <a:xfrm>
            <a:off x="1066800" y="609600"/>
            <a:ext cx="909223" cy="2400657"/>
          </a:xfrm>
          <a:prstGeom prst="rect">
            <a:avLst/>
          </a:prstGeom>
          <a:noFill/>
        </p:spPr>
        <p:txBody>
          <a:bodyPr wrap="none" rtlCol="0">
            <a:spAutoFit/>
          </a:bodyPr>
          <a:lstStyle/>
          <a:p>
            <a:r>
              <a:rPr lang="en-US" sz="15000" dirty="0" smtClean="0">
                <a:latin typeface="Segoe UI" pitchFamily="34" charset="0"/>
                <a:ea typeface="Segoe UI" pitchFamily="34" charset="0"/>
                <a:cs typeface="Segoe UI" pitchFamily="34" charset="0"/>
              </a:rPr>
              <a:t>“</a:t>
            </a:r>
            <a:endParaRPr lang="en-US" sz="15000" dirty="0">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lstStyle/>
          <a:p>
            <a:r>
              <a:rPr lang="en-US" dirty="0" smtClean="0"/>
              <a:t>Can you be easily found?</a:t>
            </a:r>
          </a:p>
          <a:p>
            <a:r>
              <a:rPr lang="en-US" dirty="0" smtClean="0"/>
              <a:t>Is your expertise visible?</a:t>
            </a:r>
          </a:p>
          <a:p>
            <a:r>
              <a:rPr lang="en-US" dirty="0" smtClean="0"/>
              <a:t>Is your work visible?</a:t>
            </a:r>
          </a:p>
          <a:p>
            <a:endParaRPr lang="en-US" dirty="0"/>
          </a:p>
          <a:p>
            <a:r>
              <a:rPr lang="en-US" dirty="0" smtClean="0"/>
              <a:t>Can you help faculty be easily found?</a:t>
            </a:r>
          </a:p>
          <a:p>
            <a:r>
              <a:rPr lang="en-US" dirty="0" smtClean="0"/>
              <a:t>Can you help faculty make their work more visible?</a:t>
            </a:r>
            <a:endParaRPr lang="en-US" dirty="0"/>
          </a:p>
        </p:txBody>
      </p:sp>
      <p:pic>
        <p:nvPicPr>
          <p:cNvPr id="4" name="Picture 7"/>
          <p:cNvPicPr>
            <a:picLocks noChangeAspect="1" noChangeArrowheads="1"/>
          </p:cNvPicPr>
          <p:nvPr/>
        </p:nvPicPr>
        <p:blipFill>
          <a:blip r:embed="rId2" cstate="print"/>
          <a:srcRect/>
          <a:stretch>
            <a:fillRect/>
          </a:stretch>
        </p:blipFill>
        <p:spPr bwMode="auto">
          <a:xfrm>
            <a:off x="5486400" y="5791200"/>
            <a:ext cx="2209800" cy="416042"/>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3200400" y="5791200"/>
            <a:ext cx="2133600" cy="389934"/>
          </a:xfrm>
          <a:prstGeom prst="rect">
            <a:avLst/>
          </a:prstGeom>
          <a:noFill/>
          <a:ln w="9525">
            <a:noFill/>
            <a:miter lim="800000"/>
            <a:headEnd/>
            <a:tailEnd/>
          </a:ln>
        </p:spPr>
      </p:pic>
      <p:pic>
        <p:nvPicPr>
          <p:cNvPr id="6" name="Picture 4" descr="http://cfassets0.academia.edu/images/home2/academia-edu.jpg?c955c2b2909a6b3b334a33da57bb307a"/>
          <p:cNvPicPr>
            <a:picLocks noChangeAspect="1" noChangeArrowheads="1"/>
          </p:cNvPicPr>
          <p:nvPr/>
        </p:nvPicPr>
        <p:blipFill>
          <a:blip r:embed="rId4" cstate="print"/>
          <a:srcRect/>
          <a:stretch>
            <a:fillRect/>
          </a:stretch>
        </p:blipFill>
        <p:spPr bwMode="auto">
          <a:xfrm>
            <a:off x="990600" y="5791200"/>
            <a:ext cx="1981200" cy="393892"/>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power of pull : how small moves, smartly made, can set big things in motion"/>
          <p:cNvPicPr>
            <a:picLocks noChangeAspect="1" noChangeArrowheads="1"/>
          </p:cNvPicPr>
          <p:nvPr/>
        </p:nvPicPr>
        <p:blipFill>
          <a:blip r:embed="rId2" cstate="print"/>
          <a:srcRect/>
          <a:stretch>
            <a:fillRect/>
          </a:stretch>
        </p:blipFill>
        <p:spPr bwMode="auto">
          <a:xfrm>
            <a:off x="304800" y="457200"/>
            <a:ext cx="1905000" cy="2883960"/>
          </a:xfrm>
          <a:prstGeom prst="rect">
            <a:avLst/>
          </a:prstGeom>
          <a:noFill/>
        </p:spPr>
      </p:pic>
      <p:sp>
        <p:nvSpPr>
          <p:cNvPr id="3" name="TextBox 2"/>
          <p:cNvSpPr txBox="1"/>
          <p:nvPr/>
        </p:nvSpPr>
        <p:spPr>
          <a:xfrm>
            <a:off x="2743200" y="762000"/>
            <a:ext cx="6162264" cy="1692771"/>
          </a:xfrm>
          <a:prstGeom prst="rect">
            <a:avLst/>
          </a:prstGeom>
          <a:noFill/>
          <a:ln>
            <a:solidFill>
              <a:schemeClr val="tx1"/>
            </a:solidFill>
          </a:ln>
        </p:spPr>
        <p:txBody>
          <a:bodyPr wrap="none" rtlCol="0">
            <a:spAutoFit/>
          </a:bodyPr>
          <a:lstStyle/>
          <a:p>
            <a:r>
              <a:rPr lang="en-US" dirty="0" smtClean="0">
                <a:latin typeface="Segoe UI" pitchFamily="34" charset="0"/>
                <a:ea typeface="Segoe UI" pitchFamily="34" charset="0"/>
                <a:cs typeface="Segoe UI" pitchFamily="34" charset="0"/>
              </a:rPr>
              <a:t>Ten simple steps to create and manage your </a:t>
            </a:r>
          </a:p>
          <a:p>
            <a:r>
              <a:rPr lang="en-US" dirty="0" smtClean="0">
                <a:latin typeface="Segoe UI" pitchFamily="34" charset="0"/>
                <a:ea typeface="Segoe UI" pitchFamily="34" charset="0"/>
                <a:cs typeface="Segoe UI" pitchFamily="34" charset="0"/>
              </a:rPr>
              <a:t>professional online identity:</a:t>
            </a:r>
          </a:p>
          <a:p>
            <a:r>
              <a:rPr lang="en-US" dirty="0" smtClean="0">
                <a:latin typeface="Segoe UI" pitchFamily="34" charset="0"/>
                <a:ea typeface="Segoe UI" pitchFamily="34" charset="0"/>
                <a:cs typeface="Segoe UI" pitchFamily="34" charset="0"/>
              </a:rPr>
              <a:t>How to use portfolios and profiles</a:t>
            </a:r>
          </a:p>
          <a:p>
            <a:r>
              <a:rPr lang="en-US" b="1" dirty="0" smtClean="0">
                <a:latin typeface="Segoe UI" pitchFamily="34" charset="0"/>
                <a:ea typeface="Segoe UI" pitchFamily="34" charset="0"/>
                <a:cs typeface="Segoe UI" pitchFamily="34" charset="0"/>
              </a:rPr>
              <a:t>Susanne </a:t>
            </a:r>
            <a:r>
              <a:rPr lang="en-US" b="1" dirty="0" err="1" smtClean="0">
                <a:latin typeface="Segoe UI" pitchFamily="34" charset="0"/>
                <a:ea typeface="Segoe UI" pitchFamily="34" charset="0"/>
                <a:cs typeface="Segoe UI" pitchFamily="34" charset="0"/>
              </a:rPr>
              <a:t>Markgren</a:t>
            </a:r>
            <a:endParaRPr lang="en-US" b="1" dirty="0" smtClean="0">
              <a:latin typeface="Segoe UI" pitchFamily="34" charset="0"/>
              <a:ea typeface="Segoe UI" pitchFamily="34" charset="0"/>
              <a:cs typeface="Segoe UI" pitchFamily="34" charset="0"/>
            </a:endParaRPr>
          </a:p>
          <a:p>
            <a:r>
              <a:rPr lang="en-US" sz="1600" dirty="0">
                <a:latin typeface="Segoe UI" pitchFamily="34" charset="0"/>
                <a:ea typeface="Segoe UI" pitchFamily="34" charset="0"/>
                <a:cs typeface="Segoe UI" pitchFamily="34" charset="0"/>
              </a:rPr>
              <a:t>January 2011</a:t>
            </a:r>
            <a:r>
              <a:rPr lang="en-US" sz="1600" i="1" dirty="0" smtClean="0">
                <a:latin typeface="Segoe UI" pitchFamily="34" charset="0"/>
                <a:ea typeface="Segoe UI" pitchFamily="34" charset="0"/>
                <a:cs typeface="Segoe UI" pitchFamily="34" charset="0"/>
              </a:rPr>
              <a:t>College &amp; Research Libraries </a:t>
            </a:r>
            <a:r>
              <a:rPr lang="en-US" sz="1600" dirty="0" smtClean="0">
                <a:latin typeface="Segoe UI" pitchFamily="34" charset="0"/>
                <a:ea typeface="Segoe UI" pitchFamily="34" charset="0"/>
                <a:cs typeface="Segoe UI" pitchFamily="34" charset="0"/>
              </a:rPr>
              <a:t>News vol</a:t>
            </a:r>
            <a:r>
              <a:rPr lang="en-US" sz="1600" dirty="0">
                <a:latin typeface="Segoe UI" pitchFamily="34" charset="0"/>
                <a:ea typeface="Segoe UI" pitchFamily="34" charset="0"/>
                <a:cs typeface="Segoe UI" pitchFamily="34" charset="0"/>
              </a:rPr>
              <a:t>. 72 no. 1 </a:t>
            </a:r>
            <a:r>
              <a:rPr lang="en-US" sz="1600" dirty="0" smtClean="0">
                <a:latin typeface="Segoe UI" pitchFamily="34" charset="0"/>
                <a:ea typeface="Segoe UI" pitchFamily="34" charset="0"/>
                <a:cs typeface="Segoe UI" pitchFamily="34" charset="0"/>
              </a:rPr>
              <a:t>31-35</a:t>
            </a:r>
          </a:p>
          <a:p>
            <a:r>
              <a:rPr lang="en-US" sz="1600" dirty="0" smtClean="0">
                <a:latin typeface="Segoe UI" pitchFamily="34" charset="0"/>
                <a:ea typeface="Segoe UI" pitchFamily="34" charset="0"/>
                <a:cs typeface="Segoe UI" pitchFamily="34" charset="0"/>
                <a:hlinkClick r:id="rId3"/>
              </a:rPr>
              <a:t>Link</a:t>
            </a:r>
            <a:endParaRPr lang="en-US" dirty="0">
              <a:latin typeface="Segoe UI" pitchFamily="34" charset="0"/>
              <a:ea typeface="Segoe UI" pitchFamily="34" charset="0"/>
              <a:cs typeface="Segoe UI" pitchFamily="34" charset="0"/>
            </a:endParaRPr>
          </a:p>
        </p:txBody>
      </p:sp>
      <p:sp>
        <p:nvSpPr>
          <p:cNvPr id="4" name="Rectangle 3"/>
          <p:cNvSpPr/>
          <p:nvPr/>
        </p:nvSpPr>
        <p:spPr>
          <a:xfrm>
            <a:off x="533400" y="4419600"/>
            <a:ext cx="4572000" cy="1477328"/>
          </a:xfrm>
          <a:prstGeom prst="rect">
            <a:avLst/>
          </a:prstGeom>
          <a:ln>
            <a:solidFill>
              <a:schemeClr val="tx1"/>
            </a:solidFill>
          </a:ln>
        </p:spPr>
        <p:txBody>
          <a:bodyPr>
            <a:spAutoFit/>
          </a:bodyPr>
          <a:lstStyle/>
          <a:p>
            <a:pPr fontAlgn="base"/>
            <a:r>
              <a:rPr lang="en-US" dirty="0">
                <a:latin typeface="Segoe UI" pitchFamily="34" charset="0"/>
                <a:ea typeface="Segoe UI" pitchFamily="34" charset="0"/>
                <a:cs typeface="Segoe UI" pitchFamily="34" charset="0"/>
              </a:rPr>
              <a:t>I’m an academic and desperately need an online presence, where do I start</a:t>
            </a:r>
            <a:r>
              <a:rPr lang="en-US" dirty="0" smtClean="0">
                <a:latin typeface="Segoe UI" pitchFamily="34" charset="0"/>
                <a:ea typeface="Segoe UI" pitchFamily="34" charset="0"/>
                <a:cs typeface="Segoe UI" pitchFamily="34" charset="0"/>
              </a:rPr>
              <a:t>?</a:t>
            </a:r>
          </a:p>
          <a:p>
            <a:pPr fontAlgn="base"/>
            <a:r>
              <a:rPr lang="en-US" b="1" dirty="0" err="1" smtClean="0">
                <a:latin typeface="Segoe UI" pitchFamily="34" charset="0"/>
                <a:ea typeface="Segoe UI" pitchFamily="34" charset="0"/>
                <a:cs typeface="Segoe UI" pitchFamily="34" charset="0"/>
              </a:rPr>
              <a:t>Salma</a:t>
            </a:r>
            <a:r>
              <a:rPr lang="en-US" b="1" dirty="0" smtClean="0">
                <a:latin typeface="Segoe UI" pitchFamily="34" charset="0"/>
                <a:ea typeface="Segoe UI" pitchFamily="34" charset="0"/>
                <a:cs typeface="Segoe UI" pitchFamily="34" charset="0"/>
              </a:rPr>
              <a:t> Patel</a:t>
            </a:r>
          </a:p>
          <a:p>
            <a:pPr fontAlgn="base"/>
            <a:r>
              <a:rPr lang="en-US" dirty="0" smtClean="0">
                <a:latin typeface="Segoe UI" pitchFamily="34" charset="0"/>
                <a:ea typeface="Segoe UI" pitchFamily="34" charset="0"/>
                <a:cs typeface="Segoe UI" pitchFamily="34" charset="0"/>
              </a:rPr>
              <a:t>Impact of social sciences: maximizing the impact of academic research.  </a:t>
            </a:r>
            <a:r>
              <a:rPr lang="en-US" dirty="0" smtClean="0">
                <a:latin typeface="Segoe UI" pitchFamily="34" charset="0"/>
                <a:ea typeface="Segoe UI" pitchFamily="34" charset="0"/>
                <a:cs typeface="Segoe UI" pitchFamily="34" charset="0"/>
                <a:hlinkClick r:id="rId4"/>
              </a:rPr>
              <a:t>Link</a:t>
            </a:r>
            <a:endParaRPr lang="en-US" dirty="0">
              <a:latin typeface="Segoe UI" pitchFamily="34" charset="0"/>
              <a:ea typeface="Segoe UI" pitchFamily="34" charset="0"/>
              <a:cs typeface="Segoe UI" pitchFamily="34" charset="0"/>
            </a:endParaRPr>
          </a:p>
        </p:txBody>
      </p:sp>
      <p:pic>
        <p:nvPicPr>
          <p:cNvPr id="5" name="Snagit_PPT7E" descr="PPT7E.png"/>
          <p:cNvPicPr>
            <a:picLocks noChangeAspect="1"/>
          </p:cNvPicPr>
          <p:nvPr/>
        </p:nvPicPr>
        <p:blipFill>
          <a:blip r:embed="rId5" cstate="print"/>
          <a:stretch>
            <a:fillRect/>
          </a:stretch>
        </p:blipFill>
        <p:spPr>
          <a:xfrm>
            <a:off x="6248400" y="3048000"/>
            <a:ext cx="2514600" cy="336569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rmAutofit fontScale="90000"/>
          </a:bodyPr>
          <a:lstStyle/>
          <a:p>
            <a:r>
              <a:rPr lang="en-US" dirty="0" smtClean="0">
                <a:latin typeface="Segoe UI Semibold" pitchFamily="34" charset="0"/>
              </a:rPr>
              <a:t>Visitors and residents</a:t>
            </a:r>
            <a:br>
              <a:rPr lang="en-US" dirty="0" smtClean="0">
                <a:latin typeface="Segoe UI Semibold" pitchFamily="34" charset="0"/>
              </a:rPr>
            </a:br>
            <a:r>
              <a:rPr lang="en-US" dirty="0" smtClean="0">
                <a:latin typeface="Segoe UI Semibold" pitchFamily="34" charset="0"/>
              </a:rPr>
              <a:t>(4 headlines)</a:t>
            </a:r>
            <a:endParaRPr lang="en-US" dirty="0">
              <a:latin typeface="Segoe UI Semibold" pitchFamily="34" charset="0"/>
            </a:endParaRPr>
          </a:p>
        </p:txBody>
      </p:sp>
      <p:sp>
        <p:nvSpPr>
          <p:cNvPr id="4" name="TextBox 3"/>
          <p:cNvSpPr txBox="1"/>
          <p:nvPr/>
        </p:nvSpPr>
        <p:spPr>
          <a:xfrm>
            <a:off x="4038600" y="4495800"/>
            <a:ext cx="867545" cy="1569660"/>
          </a:xfrm>
          <a:prstGeom prst="rect">
            <a:avLst/>
          </a:prstGeom>
          <a:noFill/>
        </p:spPr>
        <p:txBody>
          <a:bodyPr wrap="none" rtlCol="0">
            <a:spAutoFit/>
          </a:bodyPr>
          <a:lstStyle/>
          <a:p>
            <a:r>
              <a:rPr lang="en-US" sz="9600" dirty="0" smtClean="0">
                <a:latin typeface="Segoe UI Semibold" pitchFamily="34" charset="0"/>
              </a:rPr>
              <a:t>1</a:t>
            </a:r>
            <a:endParaRPr lang="en-US" sz="9600" dirty="0">
              <a:latin typeface="Segoe UI Semibold" pitchFamily="34" charset="0"/>
            </a:endParaRPr>
          </a:p>
        </p:txBody>
      </p:sp>
      <p:sp>
        <p:nvSpPr>
          <p:cNvPr id="11" name="TextBox 10"/>
          <p:cNvSpPr txBox="1"/>
          <p:nvPr/>
        </p:nvSpPr>
        <p:spPr>
          <a:xfrm rot="16200000">
            <a:off x="-2037368" y="3256568"/>
            <a:ext cx="5510868" cy="369332"/>
          </a:xfrm>
          <a:prstGeom prst="rect">
            <a:avLst/>
          </a:prstGeom>
          <a:noFill/>
          <a:ln>
            <a:solidFill>
              <a:schemeClr val="tx1"/>
            </a:solidFill>
          </a:ln>
        </p:spPr>
        <p:txBody>
          <a:bodyPr wrap="none" rtlCol="0">
            <a:spAutoFit/>
          </a:bodyPr>
          <a:lstStyle/>
          <a:p>
            <a:r>
              <a:rPr lang="en-US" dirty="0" smtClean="0"/>
              <a:t>David White, </a:t>
            </a:r>
            <a:r>
              <a:rPr lang="en-US" dirty="0" err="1">
                <a:hlinkClick r:id="rId2" tooltip="Permanent Link: Analysing digital literacies – four headlines"/>
              </a:rPr>
              <a:t>Analysing</a:t>
            </a:r>
            <a:r>
              <a:rPr lang="en-US" dirty="0">
                <a:hlinkClick r:id="rId2" tooltip="Permanent Link: Analysing digital literacies – four headlines"/>
              </a:rPr>
              <a:t> digital </a:t>
            </a:r>
            <a:r>
              <a:rPr lang="en-US" dirty="0" err="1">
                <a:hlinkClick r:id="rId2" tooltip="Permanent Link: Analysing digital literacies – four headlines"/>
              </a:rPr>
              <a:t>literacies</a:t>
            </a:r>
            <a:r>
              <a:rPr lang="en-US" dirty="0">
                <a:hlinkClick r:id="rId2" tooltip="Permanent Link: Analysing digital literacies – four headlines"/>
              </a:rPr>
              <a:t> – four </a:t>
            </a:r>
            <a:r>
              <a:rPr lang="en-US" dirty="0" smtClean="0">
                <a:hlinkClick r:id="rId2" tooltip="Permanent Link: Analysing digital literacies – four headlines"/>
              </a:rPr>
              <a:t>headlines</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Takeaways?</a:t>
            </a:r>
            <a:endParaRPr lang="en-US" dirty="0"/>
          </a:p>
        </p:txBody>
      </p:sp>
      <p:pic>
        <p:nvPicPr>
          <p:cNvPr id="67588" name="Picture 4" descr="http://www.gapingvoidart.com/images/conquer-new-worlds_1.gif"/>
          <p:cNvPicPr>
            <a:picLocks noChangeAspect="1" noChangeArrowheads="1"/>
          </p:cNvPicPr>
          <p:nvPr/>
        </p:nvPicPr>
        <p:blipFill>
          <a:blip r:embed="rId2" cstate="print"/>
          <a:srcRect/>
          <a:stretch>
            <a:fillRect/>
          </a:stretch>
        </p:blipFill>
        <p:spPr bwMode="auto">
          <a:xfrm>
            <a:off x="4267199" y="0"/>
            <a:ext cx="4897203"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76600" y="533400"/>
            <a:ext cx="5105400" cy="5632311"/>
          </a:xfrm>
          <a:prstGeom prst="rect">
            <a:avLst/>
          </a:prstGeom>
        </p:spPr>
        <p:txBody>
          <a:bodyPr wrap="square">
            <a:spAutoFit/>
          </a:bodyPr>
          <a:lstStyle/>
          <a:p>
            <a:r>
              <a:rPr lang="en-US" sz="2400" dirty="0">
                <a:latin typeface="Segoe UI" pitchFamily="34" charset="0"/>
                <a:ea typeface="Segoe UI" pitchFamily="34" charset="0"/>
                <a:cs typeface="Segoe UI" pitchFamily="34" charset="0"/>
              </a:rPr>
              <a:t>This is the overarching perspective with </a:t>
            </a:r>
            <a:r>
              <a:rPr lang="en-US" sz="2400" dirty="0">
                <a:solidFill>
                  <a:schemeClr val="accent3"/>
                </a:solidFill>
                <a:latin typeface="Segoe UI" pitchFamily="34" charset="0"/>
                <a:ea typeface="Segoe UI" pitchFamily="34" charset="0"/>
                <a:cs typeface="Segoe UI" pitchFamily="34" charset="0"/>
              </a:rPr>
              <a:t>Visitor (web perceived as a collection of tools</a:t>
            </a:r>
            <a:r>
              <a:rPr lang="en-US" sz="2400" dirty="0">
                <a:latin typeface="Segoe UI" pitchFamily="34" charset="0"/>
                <a:ea typeface="Segoe UI" pitchFamily="34" charset="0"/>
                <a:cs typeface="Segoe UI" pitchFamily="34" charset="0"/>
              </a:rPr>
              <a:t>) and </a:t>
            </a:r>
            <a:r>
              <a:rPr lang="en-US" sz="2400" dirty="0">
                <a:solidFill>
                  <a:schemeClr val="bg2">
                    <a:lumMod val="40000"/>
                    <a:lumOff val="60000"/>
                  </a:schemeClr>
                </a:solidFill>
                <a:latin typeface="Segoe UI" pitchFamily="34" charset="0"/>
                <a:ea typeface="Segoe UI" pitchFamily="34" charset="0"/>
                <a:cs typeface="Segoe UI" pitchFamily="34" charset="0"/>
              </a:rPr>
              <a:t>Resident (web perceived as a series of co-present spaces</a:t>
            </a:r>
            <a:r>
              <a:rPr lang="en-US" sz="2400" dirty="0">
                <a:latin typeface="Segoe UI" pitchFamily="34" charset="0"/>
                <a:ea typeface="Segoe UI" pitchFamily="34" charset="0"/>
                <a:cs typeface="Segoe UI" pitchFamily="34" charset="0"/>
              </a:rPr>
              <a:t>) as the </a:t>
            </a:r>
            <a:r>
              <a:rPr lang="en-US" sz="2400" dirty="0" smtClean="0">
                <a:latin typeface="Segoe UI" pitchFamily="34" charset="0"/>
                <a:ea typeface="Segoe UI" pitchFamily="34" charset="0"/>
                <a:cs typeface="Segoe UI" pitchFamily="34" charset="0"/>
              </a:rPr>
              <a:t>principal </a:t>
            </a:r>
            <a:r>
              <a:rPr lang="en-US" sz="2400" dirty="0">
                <a:latin typeface="Segoe UI" pitchFamily="34" charset="0"/>
                <a:ea typeface="Segoe UI" pitchFamily="34" charset="0"/>
                <a:cs typeface="Segoe UI" pitchFamily="34" charset="0"/>
              </a:rPr>
              <a:t>genres placed at either end of a continuum of engagement </a:t>
            </a:r>
            <a:r>
              <a:rPr lang="en-US" sz="2400" dirty="0" smtClean="0">
                <a:latin typeface="Segoe UI" pitchFamily="34" charset="0"/>
                <a:ea typeface="Segoe UI" pitchFamily="34" charset="0"/>
                <a:cs typeface="Segoe UI" pitchFamily="34" charset="0"/>
              </a:rPr>
              <a:t>…. </a:t>
            </a:r>
          </a:p>
          <a:p>
            <a:endParaRPr lang="en-US" sz="2400" dirty="0">
              <a:latin typeface="Segoe UI" pitchFamily="34" charset="0"/>
              <a:ea typeface="Segoe UI" pitchFamily="34" charset="0"/>
              <a:cs typeface="Segoe UI" pitchFamily="34" charset="0"/>
            </a:endParaRPr>
          </a:p>
          <a:p>
            <a:r>
              <a:rPr lang="en-US" sz="2400" dirty="0" smtClean="0">
                <a:latin typeface="Segoe UI" pitchFamily="34" charset="0"/>
                <a:ea typeface="Segoe UI" pitchFamily="34" charset="0"/>
                <a:cs typeface="Segoe UI" pitchFamily="34" charset="0"/>
              </a:rPr>
              <a:t>With </a:t>
            </a:r>
            <a:r>
              <a:rPr lang="en-US" sz="2400" dirty="0">
                <a:latin typeface="Segoe UI" pitchFamily="34" charset="0"/>
                <a:ea typeface="Segoe UI" pitchFamily="34" charset="0"/>
                <a:cs typeface="Segoe UI" pitchFamily="34" charset="0"/>
              </a:rPr>
              <a:t>regard to digital </a:t>
            </a:r>
            <a:r>
              <a:rPr lang="en-US" sz="2400" dirty="0" err="1">
                <a:latin typeface="Segoe UI" pitchFamily="34" charset="0"/>
                <a:ea typeface="Segoe UI" pitchFamily="34" charset="0"/>
                <a:cs typeface="Segoe UI" pitchFamily="34" charset="0"/>
              </a:rPr>
              <a:t>literacies</a:t>
            </a:r>
            <a:r>
              <a:rPr lang="en-US" sz="2400" dirty="0">
                <a:latin typeface="Segoe UI" pitchFamily="34" charset="0"/>
                <a:ea typeface="Segoe UI" pitchFamily="34" charset="0"/>
                <a:cs typeface="Segoe UI" pitchFamily="34" charset="0"/>
              </a:rPr>
              <a:t> it’s possible to equate the </a:t>
            </a:r>
            <a:r>
              <a:rPr lang="en-US" sz="2400" dirty="0">
                <a:solidFill>
                  <a:schemeClr val="accent3"/>
                </a:solidFill>
                <a:latin typeface="Segoe UI" pitchFamily="34" charset="0"/>
                <a:ea typeface="Segoe UI" pitchFamily="34" charset="0"/>
                <a:cs typeface="Segoe UI" pitchFamily="34" charset="0"/>
              </a:rPr>
              <a:t>‘skills’ based </a:t>
            </a:r>
            <a:r>
              <a:rPr lang="en-US" sz="2400" dirty="0">
                <a:latin typeface="Segoe UI" pitchFamily="34" charset="0"/>
                <a:ea typeface="Segoe UI" pitchFamily="34" charset="0"/>
                <a:cs typeface="Segoe UI" pitchFamily="34" charset="0"/>
              </a:rPr>
              <a:t>(learning the essential functionality of technology) approaches with </a:t>
            </a:r>
            <a:r>
              <a:rPr lang="en-US" sz="2400" dirty="0">
                <a:solidFill>
                  <a:schemeClr val="accent3"/>
                </a:solidFill>
                <a:latin typeface="Segoe UI" pitchFamily="34" charset="0"/>
                <a:ea typeface="Segoe UI" pitchFamily="34" charset="0"/>
                <a:cs typeface="Segoe UI" pitchFamily="34" charset="0"/>
              </a:rPr>
              <a:t>Visitor</a:t>
            </a:r>
            <a:r>
              <a:rPr lang="en-US" sz="2400" dirty="0">
                <a:latin typeface="Segoe UI" pitchFamily="34" charset="0"/>
                <a:ea typeface="Segoe UI" pitchFamily="34" charset="0"/>
                <a:cs typeface="Segoe UI" pitchFamily="34" charset="0"/>
              </a:rPr>
              <a:t> and the more </a:t>
            </a:r>
            <a:r>
              <a:rPr lang="en-US" sz="2400" dirty="0">
                <a:solidFill>
                  <a:schemeClr val="bg2">
                    <a:lumMod val="40000"/>
                    <a:lumOff val="60000"/>
                  </a:schemeClr>
                </a:solidFill>
                <a:latin typeface="Segoe UI" pitchFamily="34" charset="0"/>
                <a:ea typeface="Segoe UI" pitchFamily="34" charset="0"/>
                <a:cs typeface="Segoe UI" pitchFamily="34" charset="0"/>
              </a:rPr>
              <a:t>experiential/personal-professional identity </a:t>
            </a:r>
            <a:r>
              <a:rPr lang="en-US" sz="2400" dirty="0">
                <a:latin typeface="Segoe UI" pitchFamily="34" charset="0"/>
                <a:ea typeface="Segoe UI" pitchFamily="34" charset="0"/>
                <a:cs typeface="Segoe UI" pitchFamily="34" charset="0"/>
              </a:rPr>
              <a:t>approaches with </a:t>
            </a:r>
            <a:r>
              <a:rPr lang="en-US" sz="2400" dirty="0">
                <a:solidFill>
                  <a:schemeClr val="bg2">
                    <a:lumMod val="40000"/>
                    <a:lumOff val="60000"/>
                  </a:schemeClr>
                </a:solidFill>
                <a:latin typeface="Segoe UI" pitchFamily="34" charset="0"/>
                <a:ea typeface="Segoe UI" pitchFamily="34" charset="0"/>
                <a:cs typeface="Segoe UI" pitchFamily="34" charset="0"/>
              </a:rPr>
              <a:t>Resident</a:t>
            </a:r>
            <a:r>
              <a:rPr lang="en-US" sz="2400" dirty="0">
                <a:latin typeface="Segoe UI" pitchFamily="34" charset="0"/>
                <a:ea typeface="Segoe UI" pitchFamily="34" charset="0"/>
                <a:cs typeface="Segoe UI" pitchFamily="34" charset="0"/>
              </a:rPr>
              <a:t>. </a:t>
            </a:r>
          </a:p>
        </p:txBody>
      </p:sp>
      <p:sp>
        <p:nvSpPr>
          <p:cNvPr id="6" name="TextBox 5"/>
          <p:cNvSpPr txBox="1"/>
          <p:nvPr/>
        </p:nvSpPr>
        <p:spPr>
          <a:xfrm>
            <a:off x="2057400" y="152400"/>
            <a:ext cx="909223" cy="2400657"/>
          </a:xfrm>
          <a:prstGeom prst="rect">
            <a:avLst/>
          </a:prstGeom>
          <a:noFill/>
        </p:spPr>
        <p:txBody>
          <a:bodyPr wrap="none" rtlCol="0">
            <a:spAutoFit/>
          </a:bodyPr>
          <a:lstStyle/>
          <a:p>
            <a:r>
              <a:rPr lang="en-US" sz="15000" dirty="0" smtClean="0">
                <a:latin typeface="Segoe UI" pitchFamily="34" charset="0"/>
                <a:ea typeface="Segoe UI" pitchFamily="34" charset="0"/>
                <a:cs typeface="Segoe UI" pitchFamily="34" charset="0"/>
              </a:rPr>
              <a:t>“</a:t>
            </a:r>
            <a:endParaRPr lang="en-US" sz="15000" dirty="0">
              <a:latin typeface="Segoe UI" pitchFamily="34" charset="0"/>
              <a:ea typeface="Segoe UI" pitchFamily="34" charset="0"/>
              <a:cs typeface="Segoe UI" pitchFamily="34" charset="0"/>
            </a:endParaRPr>
          </a:p>
        </p:txBody>
      </p:sp>
      <p:sp>
        <p:nvSpPr>
          <p:cNvPr id="7" name="TextBox 6"/>
          <p:cNvSpPr txBox="1"/>
          <p:nvPr/>
        </p:nvSpPr>
        <p:spPr>
          <a:xfrm>
            <a:off x="457200" y="2362200"/>
            <a:ext cx="1431867" cy="523220"/>
          </a:xfrm>
          <a:prstGeom prst="rect">
            <a:avLst/>
          </a:prstGeom>
          <a:noFill/>
          <a:ln>
            <a:solidFill>
              <a:schemeClr val="tx1"/>
            </a:solidFill>
          </a:ln>
        </p:spPr>
        <p:txBody>
          <a:bodyPr wrap="none" rtlCol="0">
            <a:spAutoFit/>
          </a:bodyPr>
          <a:lstStyle/>
          <a:p>
            <a:r>
              <a:rPr lang="en-US" sz="2800" dirty="0" smtClean="0"/>
              <a:t>1. Genre</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1066800"/>
            <a:ext cx="6096000" cy="4525963"/>
          </a:xfrm>
        </p:spPr>
        <p:txBody>
          <a:bodyPr>
            <a:normAutofit/>
          </a:bodyPr>
          <a:lstStyle/>
          <a:p>
            <a:r>
              <a:rPr lang="en-US" sz="2400" dirty="0">
                <a:latin typeface="Segoe UI" pitchFamily="34" charset="0"/>
                <a:ea typeface="Segoe UI" pitchFamily="34" charset="0"/>
                <a:cs typeface="Segoe UI" pitchFamily="34" charset="0"/>
              </a:rPr>
              <a:t>Views on the authority and role of Wikipedia and other non-traditional sources.</a:t>
            </a:r>
          </a:p>
          <a:p>
            <a:r>
              <a:rPr lang="en-US" sz="2400" dirty="0">
                <a:latin typeface="Segoe UI" pitchFamily="34" charset="0"/>
                <a:ea typeface="Segoe UI" pitchFamily="34" charset="0"/>
                <a:cs typeface="Segoe UI" pitchFamily="34" charset="0"/>
              </a:rPr>
              <a:t>Views on the legitimacy and validity of academic blogs and blogging.</a:t>
            </a:r>
          </a:p>
          <a:p>
            <a:r>
              <a:rPr lang="en-US" sz="2400" dirty="0">
                <a:latin typeface="Segoe UI" pitchFamily="34" charset="0"/>
                <a:ea typeface="Segoe UI" pitchFamily="34" charset="0"/>
                <a:cs typeface="Segoe UI" pitchFamily="34" charset="0"/>
              </a:rPr>
              <a:t>Views on the role of social media as a valid space for learning.</a:t>
            </a:r>
          </a:p>
          <a:p>
            <a:r>
              <a:rPr lang="en-US" sz="2400" dirty="0">
                <a:latin typeface="Segoe UI" pitchFamily="34" charset="0"/>
                <a:ea typeface="Segoe UI" pitchFamily="34" charset="0"/>
                <a:cs typeface="Segoe UI" pitchFamily="34" charset="0"/>
              </a:rPr>
              <a:t>Views on the relative authority of various media e.g. the ‘a printed book always has more authority than a blog post’ stand-point.</a:t>
            </a:r>
          </a:p>
          <a:p>
            <a:endParaRPr lang="en-US" dirty="0"/>
          </a:p>
        </p:txBody>
      </p:sp>
      <p:sp>
        <p:nvSpPr>
          <p:cNvPr id="4" name="TextBox 3"/>
          <p:cNvSpPr txBox="1"/>
          <p:nvPr/>
        </p:nvSpPr>
        <p:spPr>
          <a:xfrm>
            <a:off x="381000" y="6096000"/>
            <a:ext cx="1473288" cy="400110"/>
          </a:xfrm>
          <a:prstGeom prst="rect">
            <a:avLst/>
          </a:prstGeom>
          <a:noFill/>
          <a:ln>
            <a:solidFill>
              <a:schemeClr val="tx1"/>
            </a:solidFill>
          </a:ln>
        </p:spPr>
        <p:txBody>
          <a:bodyPr wrap="none" rtlCol="0">
            <a:spAutoFit/>
          </a:bodyPr>
          <a:lstStyle/>
          <a:p>
            <a:r>
              <a:rPr lang="en-US" sz="2000" dirty="0" smtClean="0">
                <a:latin typeface="Segoe UI" pitchFamily="34" charset="0"/>
                <a:ea typeface="Segoe UI" pitchFamily="34" charset="0"/>
                <a:cs typeface="Segoe UI" pitchFamily="34" charset="0"/>
              </a:rPr>
              <a:t>2. Attitudes</a:t>
            </a:r>
            <a:endParaRPr lang="en-US" sz="2000" dirty="0">
              <a:latin typeface="Segoe UI" pitchFamily="34" charset="0"/>
              <a:ea typeface="Segoe UI" pitchFamily="34" charset="0"/>
              <a:cs typeface="Segoe UI" pitchFamily="34" charset="0"/>
            </a:endParaRPr>
          </a:p>
        </p:txBody>
      </p:sp>
      <p:sp>
        <p:nvSpPr>
          <p:cNvPr id="5" name="TextBox 4"/>
          <p:cNvSpPr txBox="1"/>
          <p:nvPr/>
        </p:nvSpPr>
        <p:spPr>
          <a:xfrm>
            <a:off x="228600" y="3657600"/>
            <a:ext cx="1992790" cy="1754326"/>
          </a:xfrm>
          <a:prstGeom prst="rect">
            <a:avLst/>
          </a:prstGeom>
          <a:noFill/>
          <a:ln>
            <a:solidFill>
              <a:schemeClr val="tx1"/>
            </a:solidFill>
          </a:ln>
        </p:spPr>
        <p:txBody>
          <a:bodyPr wrap="none" rtlCol="0">
            <a:spAutoFit/>
          </a:bodyPr>
          <a:lstStyle/>
          <a:p>
            <a:r>
              <a:rPr lang="en-US" dirty="0" smtClean="0"/>
              <a:t>Taking the </a:t>
            </a:r>
          </a:p>
          <a:p>
            <a:r>
              <a:rPr lang="en-US" dirty="0" smtClean="0"/>
              <a:t>temperature .. </a:t>
            </a:r>
          </a:p>
          <a:p>
            <a:r>
              <a:rPr lang="en-US" dirty="0" smtClean="0"/>
              <a:t>Self reflection</a:t>
            </a:r>
          </a:p>
          <a:p>
            <a:endParaRPr lang="en-US" dirty="0"/>
          </a:p>
          <a:p>
            <a:r>
              <a:rPr lang="en-US" dirty="0" smtClean="0"/>
              <a:t>How do others see </a:t>
            </a:r>
          </a:p>
          <a:p>
            <a:r>
              <a:rPr lang="en-US" dirty="0" smtClean="0"/>
              <a:t>you?</a:t>
            </a:r>
            <a:endParaRPr lang="en-US" dirty="0"/>
          </a:p>
        </p:txBody>
      </p:sp>
      <p:sp>
        <p:nvSpPr>
          <p:cNvPr id="6" name="TextBox 5"/>
          <p:cNvSpPr txBox="1"/>
          <p:nvPr/>
        </p:nvSpPr>
        <p:spPr>
          <a:xfrm>
            <a:off x="2057400" y="152400"/>
            <a:ext cx="909223" cy="2400657"/>
          </a:xfrm>
          <a:prstGeom prst="rect">
            <a:avLst/>
          </a:prstGeom>
          <a:noFill/>
        </p:spPr>
        <p:txBody>
          <a:bodyPr wrap="none" rtlCol="0">
            <a:spAutoFit/>
          </a:bodyPr>
          <a:lstStyle/>
          <a:p>
            <a:r>
              <a:rPr lang="en-US" sz="15000" dirty="0" smtClean="0">
                <a:latin typeface="Segoe UI" pitchFamily="34" charset="0"/>
                <a:ea typeface="Segoe UI" pitchFamily="34" charset="0"/>
                <a:cs typeface="Segoe UI" pitchFamily="34" charset="0"/>
              </a:rPr>
              <a:t>“</a:t>
            </a:r>
            <a:endParaRPr lang="en-US" sz="15000" dirty="0">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457200"/>
            <a:ext cx="6248400" cy="5943600"/>
          </a:xfrm>
        </p:spPr>
        <p:txBody>
          <a:bodyPr>
            <a:normAutofit fontScale="70000" lnSpcReduction="20000"/>
          </a:bodyPr>
          <a:lstStyle/>
          <a:p>
            <a:r>
              <a:rPr lang="en-US" dirty="0">
                <a:solidFill>
                  <a:schemeClr val="accent6"/>
                </a:solidFill>
                <a:latin typeface="Segoe UI" pitchFamily="34" charset="0"/>
                <a:ea typeface="Segoe UI" pitchFamily="34" charset="0"/>
                <a:cs typeface="Segoe UI" pitchFamily="34" charset="0"/>
              </a:rPr>
              <a:t>Geographically relocating </a:t>
            </a:r>
            <a:r>
              <a:rPr lang="en-US" dirty="0">
                <a:latin typeface="Segoe UI" pitchFamily="34" charset="0"/>
                <a:ea typeface="Segoe UI" pitchFamily="34" charset="0"/>
                <a:cs typeface="Segoe UI" pitchFamily="34" charset="0"/>
              </a:rPr>
              <a:t>– engaging with social media to keep in contact with remote friends and family or students from a previous institution.</a:t>
            </a:r>
          </a:p>
          <a:p>
            <a:r>
              <a:rPr lang="en-US" dirty="0">
                <a:solidFill>
                  <a:schemeClr val="accent6"/>
                </a:solidFill>
                <a:latin typeface="Segoe UI" pitchFamily="34" charset="0"/>
                <a:ea typeface="Segoe UI" pitchFamily="34" charset="0"/>
                <a:cs typeface="Segoe UI" pitchFamily="34" charset="0"/>
              </a:rPr>
              <a:t>Course requirements </a:t>
            </a:r>
            <a:r>
              <a:rPr lang="en-US" dirty="0">
                <a:latin typeface="Segoe UI" pitchFamily="34" charset="0"/>
                <a:ea typeface="Segoe UI" pitchFamily="34" charset="0"/>
                <a:cs typeface="Segoe UI" pitchFamily="34" charset="0"/>
              </a:rPr>
              <a:t>– assessment being attached to a Resident mode of engagement such as blogging.</a:t>
            </a:r>
          </a:p>
          <a:p>
            <a:r>
              <a:rPr lang="en-US" dirty="0">
                <a:solidFill>
                  <a:schemeClr val="accent6"/>
                </a:solidFill>
                <a:latin typeface="Segoe UI" pitchFamily="34" charset="0"/>
                <a:ea typeface="Segoe UI" pitchFamily="34" charset="0"/>
                <a:cs typeface="Segoe UI" pitchFamily="34" charset="0"/>
              </a:rPr>
              <a:t>Social tipping point </a:t>
            </a:r>
            <a:r>
              <a:rPr lang="en-US" dirty="0">
                <a:latin typeface="Segoe UI" pitchFamily="34" charset="0"/>
                <a:ea typeface="Segoe UI" pitchFamily="34" charset="0"/>
                <a:cs typeface="Segoe UI" pitchFamily="34" charset="0"/>
              </a:rPr>
              <a:t>– participants discover that the majority of their peer group are </a:t>
            </a:r>
            <a:r>
              <a:rPr lang="en-US" dirty="0" err="1">
                <a:latin typeface="Segoe UI" pitchFamily="34" charset="0"/>
                <a:ea typeface="Segoe UI" pitchFamily="34" charset="0"/>
                <a:cs typeface="Segoe UI" pitchFamily="34" charset="0"/>
              </a:rPr>
              <a:t>organising</a:t>
            </a:r>
            <a:r>
              <a:rPr lang="en-US" dirty="0">
                <a:latin typeface="Segoe UI" pitchFamily="34" charset="0"/>
                <a:ea typeface="Segoe UI" pitchFamily="34" charset="0"/>
                <a:cs typeface="Segoe UI" pitchFamily="34" charset="0"/>
              </a:rPr>
              <a:t> social events via social media and so they have to create a profile to ‘stay in the loop’</a:t>
            </a:r>
          </a:p>
          <a:p>
            <a:r>
              <a:rPr lang="en-US" dirty="0">
                <a:solidFill>
                  <a:schemeClr val="accent6"/>
                </a:solidFill>
                <a:latin typeface="Segoe UI" pitchFamily="34" charset="0"/>
                <a:ea typeface="Segoe UI" pitchFamily="34" charset="0"/>
                <a:cs typeface="Segoe UI" pitchFamily="34" charset="0"/>
              </a:rPr>
              <a:t>Professional identity </a:t>
            </a:r>
            <a:r>
              <a:rPr lang="en-US" dirty="0">
                <a:latin typeface="Segoe UI" pitchFamily="34" charset="0"/>
                <a:ea typeface="Segoe UI" pitchFamily="34" charset="0"/>
                <a:cs typeface="Segoe UI" pitchFamily="34" charset="0"/>
              </a:rPr>
              <a:t>– participants decide that it is of value to be ‘active’ online and to develop a visible online profile around their professional role.</a:t>
            </a:r>
          </a:p>
          <a:p>
            <a:r>
              <a:rPr lang="en-US" dirty="0" smtClean="0">
                <a:solidFill>
                  <a:schemeClr val="accent6"/>
                </a:solidFill>
                <a:latin typeface="Segoe UI" pitchFamily="34" charset="0"/>
                <a:ea typeface="Segoe UI" pitchFamily="34" charset="0"/>
                <a:cs typeface="Segoe UI" pitchFamily="34" charset="0"/>
              </a:rPr>
              <a:t>Efficiency </a:t>
            </a:r>
            <a:r>
              <a:rPr lang="en-US" dirty="0">
                <a:latin typeface="Segoe UI" pitchFamily="34" charset="0"/>
                <a:ea typeface="Segoe UI" pitchFamily="34" charset="0"/>
                <a:cs typeface="Segoe UI" pitchFamily="34" charset="0"/>
              </a:rPr>
              <a:t>– participants discover that a Resident approach is ultimately a reasonably efficient/effective way to gather trusted sources and to further their thinking</a:t>
            </a:r>
            <a:r>
              <a:rPr lang="en-US" dirty="0" smtClean="0">
                <a:latin typeface="Segoe UI" pitchFamily="34" charset="0"/>
                <a:ea typeface="Segoe UI" pitchFamily="34" charset="0"/>
                <a:cs typeface="Segoe UI" pitchFamily="34" charset="0"/>
              </a:rPr>
              <a:t>.</a:t>
            </a:r>
            <a:endParaRPr lang="en-US" dirty="0">
              <a:latin typeface="Segoe UI" pitchFamily="34" charset="0"/>
              <a:ea typeface="Segoe UI" pitchFamily="34" charset="0"/>
              <a:cs typeface="Segoe UI" pitchFamily="34" charset="0"/>
            </a:endParaRPr>
          </a:p>
        </p:txBody>
      </p:sp>
      <p:sp>
        <p:nvSpPr>
          <p:cNvPr id="4" name="TextBox 3"/>
          <p:cNvSpPr txBox="1"/>
          <p:nvPr/>
        </p:nvSpPr>
        <p:spPr>
          <a:xfrm>
            <a:off x="1752600" y="0"/>
            <a:ext cx="909223" cy="2400657"/>
          </a:xfrm>
          <a:prstGeom prst="rect">
            <a:avLst/>
          </a:prstGeom>
          <a:noFill/>
        </p:spPr>
        <p:txBody>
          <a:bodyPr wrap="none" rtlCol="0">
            <a:spAutoFit/>
          </a:bodyPr>
          <a:lstStyle/>
          <a:p>
            <a:r>
              <a:rPr lang="en-US" sz="15000" dirty="0" smtClean="0">
                <a:latin typeface="Segoe UI" pitchFamily="34" charset="0"/>
                <a:ea typeface="Segoe UI" pitchFamily="34" charset="0"/>
                <a:cs typeface="Segoe UI" pitchFamily="34" charset="0"/>
              </a:rPr>
              <a:t>“</a:t>
            </a:r>
            <a:endParaRPr lang="en-US" sz="15000" dirty="0">
              <a:latin typeface="Segoe UI" pitchFamily="34" charset="0"/>
              <a:ea typeface="Segoe UI" pitchFamily="34" charset="0"/>
              <a:cs typeface="Segoe UI" pitchFamily="34" charset="0"/>
            </a:endParaRPr>
          </a:p>
        </p:txBody>
      </p:sp>
      <p:sp>
        <p:nvSpPr>
          <p:cNvPr id="5" name="TextBox 4"/>
          <p:cNvSpPr txBox="1"/>
          <p:nvPr/>
        </p:nvSpPr>
        <p:spPr>
          <a:xfrm>
            <a:off x="381000" y="5638800"/>
            <a:ext cx="2056204" cy="954107"/>
          </a:xfrm>
          <a:prstGeom prst="rect">
            <a:avLst/>
          </a:prstGeom>
          <a:noFill/>
          <a:ln>
            <a:solidFill>
              <a:schemeClr val="tx1"/>
            </a:solidFill>
          </a:ln>
        </p:spPr>
        <p:txBody>
          <a:bodyPr wrap="none" rtlCol="0">
            <a:spAutoFit/>
          </a:bodyPr>
          <a:lstStyle/>
          <a:p>
            <a:r>
              <a:rPr lang="en-US" sz="2800" dirty="0"/>
              <a:t>3</a:t>
            </a:r>
            <a:r>
              <a:rPr lang="en-US" sz="2800" dirty="0" smtClean="0"/>
              <a:t>. Transition </a:t>
            </a:r>
          </a:p>
          <a:p>
            <a:r>
              <a:rPr lang="en-US" sz="2800" dirty="0" smtClean="0"/>
              <a:t>point</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Visitor</a:t>
            </a:r>
            <a:endParaRPr lang="en-US" dirty="0"/>
          </a:p>
        </p:txBody>
      </p:sp>
      <p:sp>
        <p:nvSpPr>
          <p:cNvPr id="6" name="Content Placeholder 5"/>
          <p:cNvSpPr>
            <a:spLocks noGrp="1"/>
          </p:cNvSpPr>
          <p:nvPr>
            <p:ph sz="half" idx="2"/>
          </p:nvPr>
        </p:nvSpPr>
        <p:spPr/>
        <p:txBody>
          <a:bodyPr>
            <a:normAutofit/>
          </a:bodyPr>
          <a:lstStyle/>
          <a:p>
            <a:r>
              <a:rPr lang="en-US" dirty="0"/>
              <a:t>There is a desire to keep their time and their roles </a:t>
            </a:r>
            <a:r>
              <a:rPr lang="en-US" dirty="0" err="1"/>
              <a:t>compartmentalised</a:t>
            </a:r>
            <a:r>
              <a:rPr lang="en-US" dirty="0"/>
              <a:t> so that work and personal activities remain distinct making it easier to predict the time and effort that will be required when they log on. </a:t>
            </a:r>
          </a:p>
        </p:txBody>
      </p:sp>
      <p:sp>
        <p:nvSpPr>
          <p:cNvPr id="7" name="Text Placeholder 6"/>
          <p:cNvSpPr>
            <a:spLocks noGrp="1"/>
          </p:cNvSpPr>
          <p:nvPr>
            <p:ph type="body" sz="quarter" idx="3"/>
          </p:nvPr>
        </p:nvSpPr>
        <p:spPr/>
        <p:txBody>
          <a:bodyPr/>
          <a:lstStyle/>
          <a:p>
            <a:r>
              <a:rPr lang="en-US" dirty="0" smtClean="0"/>
              <a:t>Resident</a:t>
            </a:r>
            <a:endParaRPr lang="en-US" dirty="0"/>
          </a:p>
        </p:txBody>
      </p:sp>
      <p:sp>
        <p:nvSpPr>
          <p:cNvPr id="8" name="Content Placeholder 7"/>
          <p:cNvSpPr>
            <a:spLocks noGrp="1"/>
          </p:cNvSpPr>
          <p:nvPr>
            <p:ph sz="quarter" idx="4"/>
          </p:nvPr>
        </p:nvSpPr>
        <p:spPr/>
        <p:txBody>
          <a:bodyPr>
            <a:normAutofit lnSpcReduction="10000"/>
          </a:bodyPr>
          <a:lstStyle/>
          <a:p>
            <a:r>
              <a:rPr lang="en-US" dirty="0"/>
              <a:t>The principle management issues for the Resident mode are likely to be around addiction, distraction and the artful maintenance of the blurred boundaries between differing roles and personas e.g. the perennial ‘do I friend my students?’ conundrum.</a:t>
            </a:r>
          </a:p>
        </p:txBody>
      </p:sp>
      <p:sp>
        <p:nvSpPr>
          <p:cNvPr id="10" name="TextBox 9"/>
          <p:cNvSpPr txBox="1"/>
          <p:nvPr/>
        </p:nvSpPr>
        <p:spPr>
          <a:xfrm>
            <a:off x="3124200" y="685800"/>
            <a:ext cx="2494722" cy="523220"/>
          </a:xfrm>
          <a:prstGeom prst="rect">
            <a:avLst/>
          </a:prstGeom>
          <a:noFill/>
          <a:ln>
            <a:solidFill>
              <a:schemeClr val="tx1"/>
            </a:solidFill>
          </a:ln>
        </p:spPr>
        <p:txBody>
          <a:bodyPr wrap="none" rtlCol="0">
            <a:spAutoFit/>
          </a:bodyPr>
          <a:lstStyle/>
          <a:p>
            <a:r>
              <a:rPr lang="en-US" sz="2800" dirty="0"/>
              <a:t>4</a:t>
            </a:r>
            <a:r>
              <a:rPr lang="en-US" sz="2800" dirty="0" smtClean="0"/>
              <a:t>. Management</a:t>
            </a:r>
            <a:endParaRPr lang="en-US" sz="2800" dirty="0"/>
          </a:p>
        </p:txBody>
      </p:sp>
      <p:sp>
        <p:nvSpPr>
          <p:cNvPr id="11" name="TextBox 10"/>
          <p:cNvSpPr txBox="1"/>
          <p:nvPr/>
        </p:nvSpPr>
        <p:spPr>
          <a:xfrm>
            <a:off x="4114800" y="2133600"/>
            <a:ext cx="909223" cy="2400657"/>
          </a:xfrm>
          <a:prstGeom prst="rect">
            <a:avLst/>
          </a:prstGeom>
          <a:noFill/>
        </p:spPr>
        <p:txBody>
          <a:bodyPr wrap="none" rtlCol="0">
            <a:spAutoFit/>
          </a:bodyPr>
          <a:lstStyle/>
          <a:p>
            <a:r>
              <a:rPr lang="en-US" sz="15000" dirty="0" smtClean="0">
                <a:latin typeface="Segoe UI" pitchFamily="34" charset="0"/>
                <a:ea typeface="Segoe UI" pitchFamily="34" charset="0"/>
                <a:cs typeface="Segoe UI" pitchFamily="34" charset="0"/>
              </a:rPr>
              <a:t>“</a:t>
            </a:r>
            <a:endParaRPr lang="en-US" sz="15000" dirty="0">
              <a:latin typeface="Segoe UI" pitchFamily="34" charset="0"/>
              <a:ea typeface="Segoe UI" pitchFamily="34" charset="0"/>
              <a:cs typeface="Segoe UI" pitchFamily="34" charset="0"/>
            </a:endParaRPr>
          </a:p>
        </p:txBody>
      </p:sp>
      <p:sp>
        <p:nvSpPr>
          <p:cNvPr id="12" name="TextBox 11"/>
          <p:cNvSpPr txBox="1"/>
          <p:nvPr/>
        </p:nvSpPr>
        <p:spPr>
          <a:xfrm>
            <a:off x="0" y="2133600"/>
            <a:ext cx="909223" cy="2400657"/>
          </a:xfrm>
          <a:prstGeom prst="rect">
            <a:avLst/>
          </a:prstGeom>
          <a:noFill/>
        </p:spPr>
        <p:txBody>
          <a:bodyPr wrap="none" rtlCol="0">
            <a:spAutoFit/>
          </a:bodyPr>
          <a:lstStyle/>
          <a:p>
            <a:r>
              <a:rPr lang="en-US" sz="15000" dirty="0" smtClean="0">
                <a:latin typeface="Segoe UI" pitchFamily="34" charset="0"/>
                <a:ea typeface="Segoe UI" pitchFamily="34" charset="0"/>
                <a:cs typeface="Segoe UI" pitchFamily="34" charset="0"/>
              </a:rPr>
              <a:t>“</a:t>
            </a:r>
            <a:endParaRPr lang="en-US" sz="15000" dirty="0">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3F3F3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3F3F3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1381</TotalTime>
  <Words>1742</Words>
  <Application>Microsoft Office PowerPoint</Application>
  <PresentationFormat>On-screen Show (4:3)</PresentationFormat>
  <Paragraphs>186</Paragraphs>
  <Slides>50</Slides>
  <Notes>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Managing our online profersonal lives</vt:lpstr>
      <vt:lpstr>Overview/Conclusions .. 5 parts</vt:lpstr>
      <vt:lpstr>Slide 3</vt:lpstr>
      <vt:lpstr>Slide 4</vt:lpstr>
      <vt:lpstr>Visitors and residents (4 headlines)</vt:lpstr>
      <vt:lpstr>Slide 6</vt:lpstr>
      <vt:lpstr>Slide 7</vt:lpstr>
      <vt:lpstr>Slide 8</vt:lpstr>
      <vt:lpstr>Slide 9</vt:lpstr>
      <vt:lpstr>Slide 10</vt:lpstr>
      <vt:lpstr>The first page  of Google results  is your real homepage</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Picturing a rhino:  experience is the only guide</vt:lpstr>
      <vt:lpstr>Slide 25</vt:lpstr>
      <vt:lpstr>Slide 26</vt:lpstr>
      <vt:lpstr>Slide 27</vt:lpstr>
      <vt:lpstr>Slide 28</vt:lpstr>
      <vt:lpstr>Slide 29</vt:lpstr>
      <vt:lpstr>Characteristics?</vt:lpstr>
      <vt:lpstr>Slide 31</vt:lpstr>
      <vt:lpstr>Research  (and learning)  (are social)</vt:lpstr>
      <vt:lpstr>Slide 33</vt:lpstr>
      <vt:lpstr>Early career researchers</vt:lpstr>
      <vt:lpstr>Slide 35</vt:lpstr>
      <vt:lpstr>Slide 36</vt:lpstr>
      <vt:lpstr>Slide 37</vt:lpstr>
      <vt:lpstr>Slide 38</vt:lpstr>
      <vt:lpstr>Slide 39</vt:lpstr>
      <vt:lpstr>Slide 40</vt:lpstr>
      <vt:lpstr>Slide 41</vt:lpstr>
      <vt:lpstr>The power of pull</vt:lpstr>
      <vt:lpstr>Slide 43</vt:lpstr>
      <vt:lpstr>Slide 44</vt:lpstr>
      <vt:lpstr>Slide 45</vt:lpstr>
      <vt:lpstr>Slide 46</vt:lpstr>
      <vt:lpstr>Slide 47</vt:lpstr>
      <vt:lpstr>Slide 48</vt:lpstr>
      <vt:lpstr>Slide 49</vt:lpstr>
      <vt:lpstr>Takeaways?</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our online profersonal lives</dc:title>
  <dc:creator>dempseyl</dc:creator>
  <cp:lastModifiedBy>dempseyl</cp:lastModifiedBy>
  <cp:revision>15</cp:revision>
  <dcterms:created xsi:type="dcterms:W3CDTF">2012-09-06T14:45:00Z</dcterms:created>
  <dcterms:modified xsi:type="dcterms:W3CDTF">2012-09-21T16:29:01Z</dcterms:modified>
</cp:coreProperties>
</file>