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59"/>
  </p:notesMasterIdLst>
  <p:sldIdLst>
    <p:sldId id="256" r:id="rId7"/>
    <p:sldId id="257" r:id="rId8"/>
    <p:sldId id="258" r:id="rId9"/>
    <p:sldId id="268" r:id="rId10"/>
    <p:sldId id="275" r:id="rId11"/>
    <p:sldId id="276" r:id="rId12"/>
    <p:sldId id="277" r:id="rId13"/>
    <p:sldId id="278" r:id="rId14"/>
    <p:sldId id="279" r:id="rId15"/>
    <p:sldId id="306" r:id="rId16"/>
    <p:sldId id="307" r:id="rId17"/>
    <p:sldId id="308" r:id="rId18"/>
    <p:sldId id="309" r:id="rId19"/>
    <p:sldId id="310" r:id="rId20"/>
    <p:sldId id="269" r:id="rId21"/>
    <p:sldId id="262" r:id="rId22"/>
    <p:sldId id="263" r:id="rId23"/>
    <p:sldId id="264" r:id="rId24"/>
    <p:sldId id="281" r:id="rId25"/>
    <p:sldId id="282" r:id="rId26"/>
    <p:sldId id="271" r:id="rId27"/>
    <p:sldId id="274" r:id="rId28"/>
    <p:sldId id="265" r:id="rId29"/>
    <p:sldId id="299" r:id="rId30"/>
    <p:sldId id="311" r:id="rId31"/>
    <p:sldId id="312" r:id="rId32"/>
    <p:sldId id="314" r:id="rId33"/>
    <p:sldId id="313" r:id="rId34"/>
    <p:sldId id="328" r:id="rId35"/>
    <p:sldId id="315" r:id="rId36"/>
    <p:sldId id="318" r:id="rId37"/>
    <p:sldId id="316" r:id="rId38"/>
    <p:sldId id="317" r:id="rId39"/>
    <p:sldId id="288" r:id="rId40"/>
    <p:sldId id="302" r:id="rId41"/>
    <p:sldId id="303" r:id="rId42"/>
    <p:sldId id="289" r:id="rId43"/>
    <p:sldId id="290" r:id="rId44"/>
    <p:sldId id="291" r:id="rId45"/>
    <p:sldId id="292" r:id="rId46"/>
    <p:sldId id="297" r:id="rId47"/>
    <p:sldId id="300" r:id="rId48"/>
    <p:sldId id="304" r:id="rId49"/>
    <p:sldId id="305" r:id="rId50"/>
    <p:sldId id="324" r:id="rId51"/>
    <p:sldId id="325" r:id="rId52"/>
    <p:sldId id="319" r:id="rId53"/>
    <p:sldId id="320" r:id="rId54"/>
    <p:sldId id="321" r:id="rId55"/>
    <p:sldId id="322" r:id="rId56"/>
    <p:sldId id="323" r:id="rId57"/>
    <p:sldId id="32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60"/>
  </p:normalViewPr>
  <p:slideViewPr>
    <p:cSldViewPr>
      <p:cViewPr varScale="1">
        <p:scale>
          <a:sx n="69" d="100"/>
          <a:sy n="69" d="100"/>
        </p:scale>
        <p:origin x="-63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4CEC5B-9868-4C31-927E-C3A2988F5286}" type="datetimeFigureOut">
              <a:rPr lang="en-US" smtClean="0"/>
              <a:pPr/>
              <a:t>2/15/2010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70B7A4-CB9E-4BB1-A245-3D7BF13104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6B007-19D2-4E16-A2D4-BA37DBDDC1A4}" type="slidenum">
              <a:rPr lang="en-US"/>
              <a:pPr/>
              <a:t>5</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sz="1000"/>
              <a:t>Coverage of MNU-owned content in the Hathi repository is growing – not because Minnesota is depositing content, but because MNU holds a significant proportion of the titles that are being digitized and contributed by other research libraries.  Yet only a small part of the Hathi corpus (10-12% of titles, according to our analysis) is available as public domain content.  </a:t>
            </a:r>
          </a:p>
          <a:p>
            <a:r>
              <a:rPr lang="en-US" sz="1000"/>
              <a:t>Can Minnesota realize the potential space savings that participation in Hathi might offer without jeopardizing its role as a leading provider of academic library content?  </a:t>
            </a:r>
            <a:r>
              <a:rPr lang="en-US" sz="1000" b="1"/>
              <a:t>MNU has ranked first among ARL lenders for a decade or more</a:t>
            </a:r>
            <a:r>
              <a:rPr lang="en-US" sz="1000"/>
              <a:t>.  How will its role as a delivery hub be affected by the increased discoverability of the Google Books corpus?  What is the library’s responsibility as a provider of print ‘surrogates’ in the current scholarly environment?</a:t>
            </a:r>
          </a:p>
          <a:p>
            <a:r>
              <a:rPr lang="en-US" sz="1000"/>
              <a:t>This is largely a question of supply and demand.  Assuming the price point for licensed access to the GBS corpus is reasonable, we can anticipate that demand for print access will decline as students and faculty at ARL libraries move their scholarly work online.  One can infer that both the preservation value and scholarly demand for print versions will decline over time, reducing the need for redundant physical inventory.</a:t>
            </a:r>
          </a:p>
          <a:p>
            <a:r>
              <a:rPr lang="en-US" sz="1000" b="1"/>
              <a:t>This raises the question of how much redundancy in print collections exists for titles currently preserved in the Hathi repository.</a:t>
            </a:r>
            <a:r>
              <a:rPr lang="en-US" sz="1000"/>
              <a:t>  (i.e. how ‘safe’ is it for Minnesota to reduce its print holdings in view of Hathi coverage?)</a:t>
            </a:r>
          </a:p>
          <a:p>
            <a:endParaRPr lang="en-US" sz="1000"/>
          </a:p>
          <a:p>
            <a:r>
              <a:rPr lang="en-US" sz="1000"/>
              <a:t>NB:  space savings calculation based on avg monograph size of .75 inches; this is the figure Hathi uses in its calculations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F9327-EEE1-4630-9F1B-CB7F870C0D81}" type="slidenum">
              <a:rPr lang="en-US"/>
              <a:pPr/>
              <a:t>6</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t>Minnesota is unlikely to divest holdings for which there is limited systemwide supply, since this would not only erode its role as a just-in-case provider of print editions but also compromise community preservation goals.  On the other hand, the university could reasonably seek to reduce holdings for which digital access and preservation is assured, and for which systemwide supply is relatively abundant.  </a:t>
            </a:r>
          </a:p>
          <a:p>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BF569A-8613-4D97-9E7A-1B89BE85FAD4}" type="slidenum">
              <a:rPr lang="en-US"/>
              <a:pPr/>
              <a:t>7</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Where Minnesota choose to draw the lines will be determined in large measure by the university’s business model.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AA93A-121D-49BB-900F-3871B559ECA4}" type="slidenum">
              <a:rPr lang="en-US"/>
              <a:pPr/>
              <a:t>8</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t>By outsourcing management of content that no longer delivers distinctive local value, Minnesota can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A83F9-2F49-44D1-8173-15E1E2ACCC98}" type="slidenum">
              <a:rPr lang="en-US"/>
              <a:pPr/>
              <a:t>9</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[naming potential service partners is the wrong thing to do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0"/>
            <a:ext cx="7772400" cy="1470025"/>
          </a:xfrm>
        </p:spPr>
        <p:txBody>
          <a:bodyPr>
            <a:noAutofit/>
          </a:bodyPr>
          <a:lstStyle>
            <a:lvl1pPr>
              <a:defRPr sz="16600">
                <a:solidFill>
                  <a:schemeClr val="accent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A1C93C-B721-4AA4-9956-AFD6A472A8B6}" type="datetimeFigureOut">
              <a:rPr lang="en-US" smtClean="0"/>
              <a:pPr/>
              <a:t>2/15/2010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8443D-9A9F-4CD3-8C19-FD73068F57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1C93C-B721-4AA4-9956-AFD6A472A8B6}" type="datetimeFigureOut">
              <a:rPr lang="en-US" smtClean="0"/>
              <a:pPr/>
              <a:t>2/15/2010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8443D-9A9F-4CD3-8C19-FD73068F57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1C93C-B721-4AA4-9956-AFD6A472A8B6}" type="datetimeFigureOut">
              <a:rPr lang="en-US" smtClean="0"/>
              <a:pPr/>
              <a:t>2/15/2010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8443D-9A9F-4CD3-8C19-FD73068F57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l" rtl="0"/>
            <a:fld id="{E9C8B99A-413A-4394-A4B5-10CA84993AE1}" type="datetimeFigureOut">
              <a:rPr lang="en-US" kern="1200">
                <a:solidFill>
                  <a:srgbClr val="7F7F7F"/>
                </a:solidFill>
                <a:latin typeface="Verdana"/>
                <a:ea typeface="+mn-ea"/>
                <a:cs typeface="+mn-cs"/>
              </a:rPr>
              <a:pPr algn="l" rtl="0"/>
              <a:t>2/15/2010</a:t>
            </a:fld>
            <a:endParaRPr lang="en-US" kern="1200">
              <a:solidFill>
                <a:srgbClr val="7F7F7F"/>
              </a:solidFill>
              <a:latin typeface="Verdana"/>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l" rtl="0"/>
            <a:endParaRPr lang="en-US" kern="1200">
              <a:solidFill>
                <a:srgbClr val="7F7F7F"/>
              </a:solidFill>
              <a:latin typeface="Verdana"/>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rtl="0"/>
            <a:fld id="{0CF56FF7-1B7E-487D-A836-694A1680840C}" type="slidenum">
              <a:rPr lang="en-US" kern="1200">
                <a:solidFill>
                  <a:srgbClr val="7F7F7F"/>
                </a:solidFill>
                <a:latin typeface="Verdana"/>
                <a:ea typeface="+mn-ea"/>
                <a:cs typeface="+mn-cs"/>
              </a:rPr>
              <a:pPr algn="l" rtl="0"/>
              <a:t>‹#›</a:t>
            </a:fld>
            <a:endParaRPr lang="en-US" kern="1200">
              <a:solidFill>
                <a:srgbClr val="7F7F7F"/>
              </a:solidFill>
              <a:latin typeface="Verdana"/>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38800"/>
            <a:ext cx="8229600" cy="990600"/>
          </a:xfrm>
        </p:spPr>
        <p:txBody>
          <a:bodyPr>
            <a:normAutofit/>
          </a:bodyPr>
          <a:lstStyle>
            <a:lvl1pPr algn="l">
              <a:defRPr sz="3200" b="1" cap="small"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762000"/>
            <a:ext cx="82296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l" rtl="0"/>
            <a:fld id="{E9C8B99A-413A-4394-A4B5-10CA84993AE1}" type="datetimeFigureOut">
              <a:rPr lang="en-US" kern="1200">
                <a:solidFill>
                  <a:srgbClr val="7F7F7F"/>
                </a:solidFill>
                <a:latin typeface="Verdana"/>
                <a:ea typeface="+mn-ea"/>
                <a:cs typeface="+mn-cs"/>
              </a:rPr>
              <a:pPr algn="l" rtl="0"/>
              <a:t>2/15/2010</a:t>
            </a:fld>
            <a:endParaRPr lang="en-US" kern="1200">
              <a:solidFill>
                <a:srgbClr val="7F7F7F"/>
              </a:solidFill>
              <a:latin typeface="Verdana"/>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l" rtl="0"/>
            <a:endParaRPr lang="en-US" kern="1200">
              <a:solidFill>
                <a:srgbClr val="7F7F7F"/>
              </a:solidFill>
              <a:latin typeface="Verdana"/>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rtl="0"/>
            <a:fld id="{0CF56FF7-1B7E-487D-A836-694A1680840C}" type="slidenum">
              <a:rPr lang="en-US" kern="1200">
                <a:solidFill>
                  <a:srgbClr val="7F7F7F"/>
                </a:solidFill>
                <a:latin typeface="Verdana"/>
                <a:ea typeface="+mn-ea"/>
                <a:cs typeface="+mn-cs"/>
              </a:rPr>
              <a:pPr algn="l" rtl="0"/>
              <a:t>‹#›</a:t>
            </a:fld>
            <a:endParaRPr lang="en-US" kern="1200">
              <a:solidFill>
                <a:srgbClr val="7F7F7F"/>
              </a:solidFill>
              <a:latin typeface="Verdana"/>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l" rtl="0"/>
            <a:fld id="{E9C8B99A-413A-4394-A4B5-10CA84993AE1}" type="datetimeFigureOut">
              <a:rPr lang="en-US" kern="1200">
                <a:solidFill>
                  <a:srgbClr val="7F7F7F"/>
                </a:solidFill>
                <a:latin typeface="Verdana"/>
                <a:ea typeface="+mn-ea"/>
                <a:cs typeface="+mn-cs"/>
              </a:rPr>
              <a:pPr algn="l" rtl="0"/>
              <a:t>2/15/2010</a:t>
            </a:fld>
            <a:endParaRPr lang="en-US" kern="1200">
              <a:solidFill>
                <a:srgbClr val="7F7F7F"/>
              </a:solidFill>
              <a:latin typeface="Verdana"/>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l" rtl="0"/>
            <a:endParaRPr lang="en-US" kern="1200">
              <a:solidFill>
                <a:srgbClr val="7F7F7F"/>
              </a:solidFill>
              <a:latin typeface="Verdana"/>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rtl="0"/>
            <a:fld id="{0CF56FF7-1B7E-487D-A836-694A1680840C}" type="slidenum">
              <a:rPr lang="en-US" kern="1200">
                <a:solidFill>
                  <a:srgbClr val="7F7F7F"/>
                </a:solidFill>
                <a:latin typeface="Verdana"/>
                <a:ea typeface="+mn-ea"/>
                <a:cs typeface="+mn-cs"/>
              </a:rPr>
              <a:pPr algn="l" rtl="0"/>
              <a:t>‹#›</a:t>
            </a:fld>
            <a:endParaRPr lang="en-US" kern="1200">
              <a:solidFill>
                <a:srgbClr val="7F7F7F"/>
              </a:solidFill>
              <a:latin typeface="Verdana"/>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lgn="l" rtl="0"/>
            <a:fld id="{E9C8B99A-413A-4394-A4B5-10CA84993AE1}" type="datetimeFigureOut">
              <a:rPr lang="en-US" kern="1200">
                <a:solidFill>
                  <a:srgbClr val="7F7F7F"/>
                </a:solidFill>
                <a:latin typeface="Verdana"/>
                <a:ea typeface="+mn-ea"/>
                <a:cs typeface="+mn-cs"/>
              </a:rPr>
              <a:pPr algn="l" rtl="0"/>
              <a:t>2/15/2010</a:t>
            </a:fld>
            <a:endParaRPr lang="en-US" kern="1200">
              <a:solidFill>
                <a:srgbClr val="7F7F7F"/>
              </a:solidFill>
              <a:latin typeface="Verdana"/>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lgn="l" rtl="0"/>
            <a:endParaRPr lang="en-US" kern="1200">
              <a:solidFill>
                <a:srgbClr val="7F7F7F"/>
              </a:solidFill>
              <a:latin typeface="Verdana"/>
              <a:ea typeface="+mn-ea"/>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lgn="l" rtl="0"/>
            <a:fld id="{0CF56FF7-1B7E-487D-A836-694A1680840C}" type="slidenum">
              <a:rPr lang="en-US" kern="1200">
                <a:solidFill>
                  <a:srgbClr val="7F7F7F"/>
                </a:solidFill>
                <a:latin typeface="Verdana"/>
                <a:ea typeface="+mn-ea"/>
                <a:cs typeface="+mn-cs"/>
              </a:rPr>
              <a:pPr algn="l" rtl="0"/>
              <a:t>‹#›</a:t>
            </a:fld>
            <a:endParaRPr lang="en-US" kern="1200">
              <a:solidFill>
                <a:srgbClr val="7F7F7F"/>
              </a:solidFill>
              <a:latin typeface="Verdana"/>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lgn="l" rtl="0"/>
            <a:fld id="{E9C8B99A-413A-4394-A4B5-10CA84993AE1}" type="datetimeFigureOut">
              <a:rPr lang="en-US" kern="1200">
                <a:solidFill>
                  <a:srgbClr val="7F7F7F"/>
                </a:solidFill>
                <a:latin typeface="Verdana"/>
                <a:ea typeface="+mn-ea"/>
                <a:cs typeface="+mn-cs"/>
              </a:rPr>
              <a:pPr algn="l" rtl="0"/>
              <a:t>2/15/2010</a:t>
            </a:fld>
            <a:endParaRPr lang="en-US" kern="1200">
              <a:solidFill>
                <a:srgbClr val="7F7F7F"/>
              </a:solidFill>
              <a:latin typeface="Verdana"/>
              <a:ea typeface="+mn-ea"/>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lgn="l" rtl="0"/>
            <a:endParaRPr lang="en-US" kern="1200">
              <a:solidFill>
                <a:srgbClr val="7F7F7F"/>
              </a:solidFill>
              <a:latin typeface="Verdana"/>
              <a:ea typeface="+mn-ea"/>
              <a:cs typeface="+mn-cs"/>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lgn="l" rtl="0"/>
            <a:fld id="{0CF56FF7-1B7E-487D-A836-694A1680840C}" type="slidenum">
              <a:rPr lang="en-US" kern="1200">
                <a:solidFill>
                  <a:srgbClr val="7F7F7F"/>
                </a:solidFill>
                <a:latin typeface="Verdana"/>
                <a:ea typeface="+mn-ea"/>
                <a:cs typeface="+mn-cs"/>
              </a:rPr>
              <a:pPr algn="l" rtl="0"/>
              <a:t>‹#›</a:t>
            </a:fld>
            <a:endParaRPr lang="en-US" kern="1200">
              <a:solidFill>
                <a:srgbClr val="7F7F7F"/>
              </a:solidFill>
              <a:latin typeface="Verdana"/>
              <a:ea typeface="+mn-ea"/>
              <a:cs typeface="+mn-cs"/>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lgn="l" rtl="0"/>
            <a:fld id="{E9C8B99A-413A-4394-A4B5-10CA84993AE1}" type="datetimeFigureOut">
              <a:rPr lang="en-US" kern="1200">
                <a:solidFill>
                  <a:srgbClr val="7F7F7F"/>
                </a:solidFill>
                <a:latin typeface="Verdana"/>
                <a:ea typeface="+mn-ea"/>
                <a:cs typeface="+mn-cs"/>
              </a:rPr>
              <a:pPr algn="l" rtl="0"/>
              <a:t>2/15/2010</a:t>
            </a:fld>
            <a:endParaRPr lang="en-US" kern="1200">
              <a:solidFill>
                <a:srgbClr val="7F7F7F"/>
              </a:solidFill>
              <a:latin typeface="Verdana"/>
              <a:ea typeface="+mn-ea"/>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lgn="l" rtl="0"/>
            <a:endParaRPr lang="en-US" kern="1200">
              <a:solidFill>
                <a:srgbClr val="7F7F7F"/>
              </a:solidFill>
              <a:latin typeface="Verdana"/>
              <a:ea typeface="+mn-ea"/>
              <a:cs typeface="+mn-cs"/>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lgn="l" rtl="0"/>
            <a:fld id="{0CF56FF7-1B7E-487D-A836-694A1680840C}" type="slidenum">
              <a:rPr lang="en-US" kern="1200">
                <a:solidFill>
                  <a:srgbClr val="7F7F7F"/>
                </a:solidFill>
                <a:latin typeface="Verdana"/>
                <a:ea typeface="+mn-ea"/>
                <a:cs typeface="+mn-cs"/>
              </a:rPr>
              <a:pPr algn="l" rtl="0"/>
              <a:t>‹#›</a:t>
            </a:fld>
            <a:endParaRPr lang="en-US" kern="1200">
              <a:solidFill>
                <a:srgbClr val="7F7F7F"/>
              </a:solidFill>
              <a:latin typeface="Verdana"/>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lgn="l" rtl="0"/>
            <a:fld id="{E9C8B99A-413A-4394-A4B5-10CA84993AE1}" type="datetimeFigureOut">
              <a:rPr lang="en-US" kern="1200">
                <a:solidFill>
                  <a:srgbClr val="7F7F7F"/>
                </a:solidFill>
                <a:latin typeface="Verdana"/>
                <a:ea typeface="+mn-ea"/>
                <a:cs typeface="+mn-cs"/>
              </a:rPr>
              <a:pPr algn="l" rtl="0"/>
              <a:t>2/15/2010</a:t>
            </a:fld>
            <a:endParaRPr lang="en-US" kern="1200">
              <a:solidFill>
                <a:srgbClr val="7F7F7F"/>
              </a:solidFill>
              <a:latin typeface="Verdana"/>
              <a:ea typeface="+mn-ea"/>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lgn="l" rtl="0"/>
            <a:endParaRPr lang="en-US" kern="1200">
              <a:solidFill>
                <a:srgbClr val="7F7F7F"/>
              </a:solidFill>
              <a:latin typeface="Verdana"/>
              <a:ea typeface="+mn-ea"/>
              <a:cs typeface="+mn-cs"/>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lgn="l" rtl="0"/>
            <a:fld id="{0CF56FF7-1B7E-487D-A836-694A1680840C}" type="slidenum">
              <a:rPr lang="en-US" kern="1200">
                <a:solidFill>
                  <a:srgbClr val="7F7F7F"/>
                </a:solidFill>
                <a:latin typeface="Verdana"/>
                <a:ea typeface="+mn-ea"/>
                <a:cs typeface="+mn-cs"/>
              </a:rPr>
              <a:pPr algn="l" rtl="0"/>
              <a:t>‹#›</a:t>
            </a:fld>
            <a:endParaRPr lang="en-US" kern="1200">
              <a:solidFill>
                <a:srgbClr val="7F7F7F"/>
              </a:solidFill>
              <a:latin typeface="Verdana"/>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lgn="l" rtl="0"/>
            <a:fld id="{E9C8B99A-413A-4394-A4B5-10CA84993AE1}" type="datetimeFigureOut">
              <a:rPr lang="en-US" kern="1200">
                <a:solidFill>
                  <a:srgbClr val="7F7F7F"/>
                </a:solidFill>
                <a:latin typeface="Verdana"/>
                <a:ea typeface="+mn-ea"/>
                <a:cs typeface="+mn-cs"/>
              </a:rPr>
              <a:pPr algn="l" rtl="0"/>
              <a:t>2/15/2010</a:t>
            </a:fld>
            <a:endParaRPr lang="en-US" kern="1200">
              <a:solidFill>
                <a:srgbClr val="7F7F7F"/>
              </a:solidFill>
              <a:latin typeface="Verdana"/>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lgn="l" rtl="0"/>
            <a:endParaRPr lang="en-US" kern="1200">
              <a:solidFill>
                <a:srgbClr val="7F7F7F"/>
              </a:solidFill>
              <a:latin typeface="Verdana"/>
              <a:ea typeface="+mn-ea"/>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lgn="l" rtl="0"/>
            <a:fld id="{0CF56FF7-1B7E-487D-A836-694A1680840C}" type="slidenum">
              <a:rPr lang="en-US" kern="1200">
                <a:solidFill>
                  <a:srgbClr val="7F7F7F"/>
                </a:solidFill>
                <a:latin typeface="Verdana"/>
                <a:ea typeface="+mn-ea"/>
                <a:cs typeface="+mn-cs"/>
              </a:rPr>
              <a:pPr algn="l" rtl="0"/>
              <a:t>‹#›</a:t>
            </a:fld>
            <a:endParaRPr lang="en-US" kern="1200">
              <a:solidFill>
                <a:srgbClr val="7F7F7F"/>
              </a:solidFill>
              <a:latin typeface="Verdana"/>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10200"/>
            <a:ext cx="8229600" cy="1143000"/>
          </a:xfrm>
        </p:spPr>
        <p:txBody>
          <a:bodyPr>
            <a:noAutofit/>
          </a:bodyPr>
          <a:lstStyle>
            <a:lvl1pPr algn="l">
              <a:defRPr sz="5400">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533400"/>
            <a:ext cx="8229600" cy="4525963"/>
          </a:xfrm>
        </p:spPr>
        <p:txBody>
          <a:bodyPr/>
          <a:lstStyle>
            <a:lvl1pPr>
              <a:buClr>
                <a:schemeClr val="tx2"/>
              </a:buClr>
              <a:buFont typeface="Calibri" pitchFamily="34" charset="0"/>
              <a:buChar char="*"/>
              <a:defRPr/>
            </a:lvl1pPr>
            <a:lvl2pPr>
              <a:buClr>
                <a:schemeClr val="accent3"/>
              </a:buClr>
              <a:buFont typeface="Arial"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4965792"/>
            <a:ext cx="6477000" cy="630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71600" y="380999"/>
            <a:ext cx="6477000" cy="4575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71600" y="5505888"/>
            <a:ext cx="6477000" cy="8949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l" rtl="0"/>
            <a:fld id="{E9C8B99A-413A-4394-A4B5-10CA84993AE1}" type="datetimeFigureOut">
              <a:rPr lang="en-US" kern="1200">
                <a:solidFill>
                  <a:srgbClr val="7F7F7F"/>
                </a:solidFill>
                <a:latin typeface="Verdana"/>
                <a:ea typeface="+mn-ea"/>
                <a:cs typeface="+mn-cs"/>
              </a:rPr>
              <a:pPr algn="l" rtl="0"/>
              <a:t>2/15/2010</a:t>
            </a:fld>
            <a:endParaRPr lang="en-US" kern="1200">
              <a:solidFill>
                <a:srgbClr val="7F7F7F"/>
              </a:solidFill>
              <a:latin typeface="Verdana"/>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l" rtl="0"/>
            <a:endParaRPr lang="en-US" kern="1200">
              <a:solidFill>
                <a:srgbClr val="7F7F7F"/>
              </a:solidFill>
              <a:latin typeface="Verdana"/>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rtl="0"/>
            <a:fld id="{0CF56FF7-1B7E-487D-A836-694A1680840C}" type="slidenum">
              <a:rPr lang="en-US" kern="1200">
                <a:solidFill>
                  <a:srgbClr val="7F7F7F"/>
                </a:solidFill>
                <a:latin typeface="Verdana"/>
                <a:ea typeface="+mn-ea"/>
                <a:cs typeface="+mn-cs"/>
              </a:rPr>
              <a:pPr algn="l" rtl="0"/>
              <a:t>‹#›</a:t>
            </a:fld>
            <a:endParaRPr lang="en-US" kern="1200">
              <a:solidFill>
                <a:srgbClr val="7F7F7F"/>
              </a:solidFill>
              <a:latin typeface="Verdana"/>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l" rtl="0"/>
            <a:fld id="{E9C8B99A-413A-4394-A4B5-10CA84993AE1}" type="datetimeFigureOut">
              <a:rPr lang="en-US" kern="1200">
                <a:solidFill>
                  <a:srgbClr val="7F7F7F"/>
                </a:solidFill>
                <a:latin typeface="Verdana"/>
                <a:ea typeface="+mn-ea"/>
                <a:cs typeface="+mn-cs"/>
              </a:rPr>
              <a:pPr algn="l" rtl="0"/>
              <a:t>2/15/2010</a:t>
            </a:fld>
            <a:endParaRPr lang="en-US" kern="1200">
              <a:solidFill>
                <a:srgbClr val="7F7F7F"/>
              </a:solidFill>
              <a:latin typeface="Verdana"/>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l" rtl="0"/>
            <a:endParaRPr lang="en-US" kern="1200">
              <a:solidFill>
                <a:srgbClr val="7F7F7F"/>
              </a:solidFill>
              <a:latin typeface="Verdana"/>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rtl="0"/>
            <a:fld id="{0CF56FF7-1B7E-487D-A836-694A1680840C}" type="slidenum">
              <a:rPr lang="en-US" kern="1200">
                <a:solidFill>
                  <a:srgbClr val="7F7F7F"/>
                </a:solidFill>
                <a:latin typeface="Verdana"/>
                <a:ea typeface="+mn-ea"/>
                <a:cs typeface="+mn-cs"/>
              </a:rPr>
              <a:pPr algn="l" rtl="0"/>
              <a:t>‹#›</a:t>
            </a:fld>
            <a:endParaRPr lang="en-US" kern="1200">
              <a:solidFill>
                <a:srgbClr val="7F7F7F"/>
              </a:solidFill>
              <a:latin typeface="Verdana"/>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0"/>
            <a:ext cx="7772400" cy="1470025"/>
          </a:xfrm>
        </p:spPr>
        <p:txBody>
          <a:bodyPr>
            <a:noAutofit/>
          </a:bodyPr>
          <a:lstStyle>
            <a:lvl1pPr>
              <a:defRPr sz="16600">
                <a:solidFill>
                  <a:schemeClr val="accent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10200"/>
            <a:ext cx="8229600" cy="1143000"/>
          </a:xfrm>
        </p:spPr>
        <p:txBody>
          <a:bodyPr>
            <a:noAutofit/>
          </a:bodyPr>
          <a:lstStyle>
            <a:lvl1pPr algn="l">
              <a:defRPr sz="5400">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533400"/>
            <a:ext cx="8229600" cy="4525963"/>
          </a:xfrm>
        </p:spPr>
        <p:txBody>
          <a:bodyPr/>
          <a:lstStyle>
            <a:lvl1pPr>
              <a:buClr>
                <a:schemeClr val="tx2"/>
              </a:buClr>
              <a:buFont typeface="Calibri" pitchFamily="34" charset="0"/>
              <a:buChar char="*"/>
              <a:defRPr/>
            </a:lvl1pPr>
            <a:lvl2pPr>
              <a:buClr>
                <a:schemeClr val="accent3"/>
              </a:buClr>
              <a:buFont typeface="Arial"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A1C93C-B721-4AA4-9956-AFD6A472A8B6}" type="datetimeFigureOut">
              <a:rPr lang="en-US" smtClean="0"/>
              <a:pPr/>
              <a:t>2/15/2010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8443D-9A9F-4CD3-8C19-FD73068F57D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0"/>
            <a:ext cx="7772400" cy="1470025"/>
          </a:xfrm>
        </p:spPr>
        <p:txBody>
          <a:bodyPr>
            <a:noAutofit/>
          </a:bodyPr>
          <a:lstStyle>
            <a:lvl1pPr>
              <a:defRPr sz="16600">
                <a:solidFill>
                  <a:schemeClr val="accent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10200"/>
            <a:ext cx="8229600" cy="1143000"/>
          </a:xfrm>
        </p:spPr>
        <p:txBody>
          <a:bodyPr>
            <a:noAutofit/>
          </a:bodyPr>
          <a:lstStyle>
            <a:lvl1pPr algn="l">
              <a:defRPr sz="5400">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533400"/>
            <a:ext cx="8229600" cy="4525963"/>
          </a:xfrm>
        </p:spPr>
        <p:txBody>
          <a:bodyPr/>
          <a:lstStyle>
            <a:lvl1pPr>
              <a:buClr>
                <a:schemeClr val="tx2"/>
              </a:buClr>
              <a:buFont typeface="Calibri" pitchFamily="34" charset="0"/>
              <a:buChar char="*"/>
              <a:defRPr/>
            </a:lvl1pPr>
            <a:lvl2pPr>
              <a:buClr>
                <a:schemeClr val="accent3"/>
              </a:buClr>
              <a:buFont typeface="Arial"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A1C93C-B721-4AA4-9956-AFD6A472A8B6}" type="datetimeFigureOut">
              <a:rPr lang="en-US" smtClean="0"/>
              <a:pPr/>
              <a:t>2/15/2010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68443D-9A9F-4CD3-8C19-FD73068F57D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2859088"/>
          </a:xfrm>
          <a:prstGeom prst="rect">
            <a:avLst/>
          </a:prstGeom>
          <a:gradFill rotWithShape="1">
            <a:gsLst>
              <a:gs pos="0">
                <a:srgbClr val="C74A1B"/>
              </a:gs>
              <a:gs pos="100000">
                <a:srgbClr val="FF7600"/>
              </a:gs>
            </a:gsLst>
            <a:lin ang="5400000" scaled="1"/>
          </a:gradFill>
          <a:ln w="9525">
            <a:noFill/>
            <a:miter lim="800000"/>
            <a:headEnd/>
            <a:tailEnd/>
          </a:ln>
          <a:effectLst/>
        </p:spPr>
        <p:txBody>
          <a:bodyPr wrap="none" anchor="ctr"/>
          <a:lstStyle/>
          <a:p>
            <a:pPr algn="l" rtl="0" fontAlgn="base">
              <a:lnSpc>
                <a:spcPct val="120000"/>
              </a:lnSpc>
              <a:spcBef>
                <a:spcPct val="50000"/>
              </a:spcBef>
              <a:spcAft>
                <a:spcPct val="0"/>
              </a:spcAft>
              <a:defRPr/>
            </a:pPr>
            <a:endParaRPr lang="en-US" sz="2400" b="1" kern="1200">
              <a:solidFill>
                <a:srgbClr val="000000"/>
              </a:solidFill>
              <a:latin typeface="Trebuchet MS" pitchFamily="34" charset="0"/>
              <a:ea typeface="+mn-ea"/>
              <a:cs typeface="+mn-cs"/>
            </a:endParaRPr>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gn="l" rtl="0" fontAlgn="base">
              <a:lnSpc>
                <a:spcPct val="120000"/>
              </a:lnSpc>
              <a:spcBef>
                <a:spcPct val="50000"/>
              </a:spcBef>
              <a:spcAft>
                <a:spcPct val="0"/>
              </a:spcAft>
              <a:defRPr/>
            </a:pPr>
            <a:endParaRPr lang="en-US" sz="2400" b="1" kern="1200">
              <a:solidFill>
                <a:srgbClr val="000000"/>
              </a:solidFill>
              <a:latin typeface="Trebuchet MS" pitchFamily="34" charset="0"/>
              <a:ea typeface="+mn-ea"/>
              <a:cs typeface="+mn-cs"/>
            </a:endParaRPr>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gn="l" rtl="0" fontAlgn="base">
              <a:lnSpc>
                <a:spcPct val="120000"/>
              </a:lnSpc>
              <a:spcBef>
                <a:spcPct val="50000"/>
              </a:spcBef>
              <a:spcAft>
                <a:spcPct val="0"/>
              </a:spcAft>
              <a:defRPr/>
            </a:pPr>
            <a:endParaRPr lang="en-US" sz="2400" b="1" kern="1200">
              <a:solidFill>
                <a:srgbClr val="000000"/>
              </a:solidFill>
              <a:latin typeface="Trebuchet MS" pitchFamily="34" charset="0"/>
              <a:ea typeface="+mn-ea"/>
              <a:cs typeface="+mn-cs"/>
            </a:endParaRPr>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gn="l" rtl="0" fontAlgn="base">
              <a:lnSpc>
                <a:spcPct val="120000"/>
              </a:lnSpc>
              <a:spcBef>
                <a:spcPct val="50000"/>
              </a:spcBef>
              <a:spcAft>
                <a:spcPct val="0"/>
              </a:spcAft>
              <a:defRPr/>
            </a:pPr>
            <a:endParaRPr lang="en-US" sz="2400" b="1" kern="1200">
              <a:solidFill>
                <a:srgbClr val="000000"/>
              </a:solidFill>
              <a:latin typeface="Trebuchet MS" pitchFamily="34" charset="0"/>
              <a:ea typeface="+mn-ea"/>
              <a:cs typeface="+mn-cs"/>
            </a:endParaRPr>
          </a:p>
        </p:txBody>
      </p:sp>
      <p:pic>
        <p:nvPicPr>
          <p:cNvPr id="8" name="Picture 13" descr="logo with tag"/>
          <p:cNvPicPr>
            <a:picLocks noChangeAspect="1" noChangeArrowheads="1"/>
          </p:cNvPicPr>
          <p:nvPr/>
        </p:nvPicPr>
        <p:blipFill>
          <a:blip r:embed="rId2"/>
          <a:srcRect/>
          <a:stretch>
            <a:fillRect/>
          </a:stretch>
        </p:blipFill>
        <p:spPr bwMode="auto">
          <a:xfrm>
            <a:off x="3244850" y="5570538"/>
            <a:ext cx="3138488" cy="854075"/>
          </a:xfrm>
          <a:prstGeom prst="rect">
            <a:avLst/>
          </a:prstGeom>
          <a:noFill/>
          <a:ln w="9525">
            <a:noFill/>
            <a:miter lim="800000"/>
            <a:headEnd/>
            <a:tailEnd/>
          </a:ln>
        </p:spPr>
      </p:pic>
      <p:grpSp>
        <p:nvGrpSpPr>
          <p:cNvPr id="2" name="Group 21"/>
          <p:cNvGrpSpPr>
            <a:grpSpLocks/>
          </p:cNvGrpSpPr>
          <p:nvPr/>
        </p:nvGrpSpPr>
        <p:grpSpPr bwMode="auto">
          <a:xfrm>
            <a:off x="0" y="0"/>
            <a:ext cx="9144000" cy="6858000"/>
            <a:chOff x="0" y="0"/>
            <a:chExt cx="5760" cy="4320"/>
          </a:xfrm>
        </p:grpSpPr>
        <p:pic>
          <p:nvPicPr>
            <p:cNvPr id="10" name="Picture 17" descr="lite border top"/>
            <p:cNvPicPr>
              <a:picLocks noChangeAspect="1" noChangeArrowheads="1"/>
            </p:cNvPicPr>
            <p:nvPr userDrawn="1"/>
          </p:nvPicPr>
          <p:blipFill>
            <a:blip r:embed="rId3"/>
            <a:srcRect/>
            <a:stretch>
              <a:fillRect/>
            </a:stretch>
          </p:blipFill>
          <p:spPr bwMode="auto">
            <a:xfrm>
              <a:off x="0" y="0"/>
              <a:ext cx="5760" cy="90"/>
            </a:xfrm>
            <a:prstGeom prst="rect">
              <a:avLst/>
            </a:prstGeom>
            <a:noFill/>
            <a:ln w="9525">
              <a:noFill/>
              <a:miter lim="800000"/>
              <a:headEnd/>
              <a:tailEnd/>
            </a:ln>
          </p:spPr>
        </p:pic>
        <p:pic>
          <p:nvPicPr>
            <p:cNvPr id="11" name="Picture 18" descr="lite border bottom"/>
            <p:cNvPicPr>
              <a:picLocks noChangeAspect="1" noChangeArrowheads="1"/>
            </p:cNvPicPr>
            <p:nvPr userDrawn="1"/>
          </p:nvPicPr>
          <p:blipFill>
            <a:blip r:embed="rId4"/>
            <a:srcRect/>
            <a:stretch>
              <a:fillRect/>
            </a:stretch>
          </p:blipFill>
          <p:spPr bwMode="auto">
            <a:xfrm>
              <a:off x="0" y="4230"/>
              <a:ext cx="5760" cy="90"/>
            </a:xfrm>
            <a:prstGeom prst="rect">
              <a:avLst/>
            </a:prstGeom>
            <a:noFill/>
            <a:ln w="9525">
              <a:noFill/>
              <a:miter lim="800000"/>
              <a:headEnd/>
              <a:tailEnd/>
            </a:ln>
          </p:spPr>
        </p:pic>
        <p:pic>
          <p:nvPicPr>
            <p:cNvPr id="12" name="Picture 19" descr="lite border left"/>
            <p:cNvPicPr>
              <a:picLocks noChangeAspect="1" noChangeArrowheads="1"/>
            </p:cNvPicPr>
            <p:nvPr userDrawn="1"/>
          </p:nvPicPr>
          <p:blipFill>
            <a:blip r:embed="rId5"/>
            <a:srcRect/>
            <a:stretch>
              <a:fillRect/>
            </a:stretch>
          </p:blipFill>
          <p:spPr bwMode="auto">
            <a:xfrm>
              <a:off x="0" y="0"/>
              <a:ext cx="281" cy="4320"/>
            </a:xfrm>
            <a:prstGeom prst="rect">
              <a:avLst/>
            </a:prstGeom>
            <a:noFill/>
            <a:ln w="9525">
              <a:noFill/>
              <a:miter lim="800000"/>
              <a:headEnd/>
              <a:tailEnd/>
            </a:ln>
          </p:spPr>
        </p:pic>
        <p:pic>
          <p:nvPicPr>
            <p:cNvPr id="13" name="Picture 20" descr="lite border right"/>
            <p:cNvPicPr>
              <a:picLocks noChangeAspect="1" noChangeArrowheads="1"/>
            </p:cNvPicPr>
            <p:nvPr userDrawn="1"/>
          </p:nvPicPr>
          <p:blipFill>
            <a:blip r:embed="rId6"/>
            <a:srcRect/>
            <a:stretch>
              <a:fillRect/>
            </a:stretch>
          </p:blipFill>
          <p:spPr bwMode="auto">
            <a:xfrm>
              <a:off x="5479" y="0"/>
              <a:ext cx="281" cy="4320"/>
            </a:xfrm>
            <a:prstGeom prst="rect">
              <a:avLst/>
            </a:prstGeom>
            <a:noFill/>
            <a:ln w="9525">
              <a:noFill/>
              <a:miter lim="800000"/>
              <a:headEnd/>
              <a:tailEnd/>
            </a:ln>
          </p:spPr>
        </p:pic>
      </p:grpSp>
      <p:sp>
        <p:nvSpPr>
          <p:cNvPr id="14" name="Oval 22"/>
          <p:cNvSpPr>
            <a:spLocks noChangeArrowheads="1"/>
          </p:cNvSpPr>
          <p:nvPr/>
        </p:nvSpPr>
        <p:spPr bwMode="auto">
          <a:xfrm>
            <a:off x="1006475" y="1289050"/>
            <a:ext cx="1854200" cy="1854200"/>
          </a:xfrm>
          <a:prstGeom prst="ellipse">
            <a:avLst/>
          </a:prstGeom>
          <a:solidFill>
            <a:schemeClr val="folHlink"/>
          </a:solidFill>
          <a:ln w="88900">
            <a:solidFill>
              <a:srgbClr val="FFFFFF"/>
            </a:solidFill>
            <a:round/>
            <a:headEnd/>
            <a:tailEnd/>
          </a:ln>
          <a:effectLst/>
        </p:spPr>
        <p:txBody>
          <a:bodyPr wrap="none" anchor="ctr"/>
          <a:lstStyle/>
          <a:p>
            <a:pPr algn="l" rtl="0" fontAlgn="base">
              <a:lnSpc>
                <a:spcPct val="120000"/>
              </a:lnSpc>
              <a:spcBef>
                <a:spcPct val="50000"/>
              </a:spcBef>
              <a:spcAft>
                <a:spcPct val="0"/>
              </a:spcAft>
              <a:defRPr/>
            </a:pPr>
            <a:endParaRPr lang="en-US" sz="2400" b="1" kern="1200">
              <a:solidFill>
                <a:srgbClr val="000000"/>
              </a:solidFill>
              <a:latin typeface="Trebuchet MS" pitchFamily="34" charset="0"/>
              <a:ea typeface="+mn-ea"/>
              <a:cs typeface="+mn-cs"/>
            </a:endParaRPr>
          </a:p>
        </p:txBody>
      </p:sp>
      <p:sp>
        <p:nvSpPr>
          <p:cNvPr id="6146" name="Rectangle 2"/>
          <p:cNvSpPr>
            <a:spLocks noGrp="1" noChangeArrowheads="1"/>
          </p:cNvSpPr>
          <p:nvPr>
            <p:ph type="ctrTitle"/>
          </p:nvPr>
        </p:nvSpPr>
        <p:spPr>
          <a:xfrm>
            <a:off x="3573463" y="862013"/>
            <a:ext cx="4808537" cy="1751012"/>
          </a:xfrm>
        </p:spPr>
        <p:txBody>
          <a:bodyPr lIns="0" rIns="0" anchor="b"/>
          <a:lstStyle>
            <a:lvl1pPr>
              <a:defRPr sz="3000"/>
            </a:lvl1pPr>
          </a:lstStyle>
          <a:p>
            <a:r>
              <a:rPr lang="en-US" smtClean="0"/>
              <a:t>Click to edit Master title style</a:t>
            </a:r>
            <a:endParaRPr lang="en-US"/>
          </a:p>
        </p:txBody>
      </p:sp>
      <p:sp>
        <p:nvSpPr>
          <p:cNvPr id="6147" name="Rectangle 3"/>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smtClean="0"/>
              <a:t>Click to edit Master subtitle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A1C93C-B721-4AA4-9956-AFD6A472A8B6}" type="datetimeFigureOut">
              <a:rPr lang="en-US" smtClean="0"/>
              <a:pPr/>
              <a:t>2/15/2010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68443D-9A9F-4CD3-8C19-FD73068F57DE}"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0"/>
            <a:ext cx="7772400" cy="1470025"/>
          </a:xfrm>
        </p:spPr>
        <p:txBody>
          <a:bodyPr>
            <a:noAutofit/>
          </a:bodyPr>
          <a:lstStyle>
            <a:lvl1pPr>
              <a:defRPr sz="16600">
                <a:solidFill>
                  <a:schemeClr val="accent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10200"/>
            <a:ext cx="8229600" cy="1143000"/>
          </a:xfrm>
        </p:spPr>
        <p:txBody>
          <a:bodyPr>
            <a:noAutofit/>
          </a:bodyPr>
          <a:lstStyle>
            <a:lvl1pPr algn="l">
              <a:defRPr sz="5400">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533400"/>
            <a:ext cx="8229600" cy="4525963"/>
          </a:xfrm>
        </p:spPr>
        <p:txBody>
          <a:bodyPr/>
          <a:lstStyle>
            <a:lvl1pPr>
              <a:buClr>
                <a:schemeClr val="tx2"/>
              </a:buClr>
              <a:buFont typeface="Calibri" pitchFamily="34" charset="0"/>
              <a:buChar char="*"/>
              <a:defRPr/>
            </a:lvl1pPr>
            <a:lvl2pPr>
              <a:buClr>
                <a:schemeClr val="accent3"/>
              </a:buClr>
              <a:buFont typeface="Arial"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A1C93C-B721-4AA4-9956-AFD6A472A8B6}" type="datetimeFigureOut">
              <a:rPr lang="en-US" smtClean="0"/>
              <a:pPr/>
              <a:t>2/15/2010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68443D-9A9F-4CD3-8C19-FD73068F57DE}"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08A1C93C-B721-4AA4-9956-AFD6A472A8B6}" type="datetimeFigureOut">
              <a:rPr lang="en-US" sz="1200" kern="1200">
                <a:solidFill>
                  <a:prstClr val="black">
                    <a:tint val="75000"/>
                  </a:prstClr>
                </a:solidFill>
                <a:latin typeface="Calibri"/>
                <a:ea typeface="+mn-ea"/>
                <a:cs typeface="+mn-cs"/>
              </a:rPr>
              <a:pPr algn="l" rtl="0"/>
              <a:t>2/15/2010</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E68443D-9A9F-4CD3-8C19-FD73068F57DE}"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1C93C-B721-4AA4-9956-AFD6A472A8B6}" type="datetimeFigureOut">
              <a:rPr lang="en-US" smtClean="0"/>
              <a:pPr/>
              <a:t>2/15/2010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68443D-9A9F-4CD3-8C19-FD73068F57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1C93C-B721-4AA4-9956-AFD6A472A8B6}" type="datetimeFigureOut">
              <a:rPr lang="en-US" smtClean="0"/>
              <a:pPr/>
              <a:t>2/15/2010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68443D-9A9F-4CD3-8C19-FD73068F57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1C93C-B721-4AA4-9956-AFD6A472A8B6}" type="datetimeFigureOut">
              <a:rPr lang="en-US" smtClean="0"/>
              <a:pPr/>
              <a:t>2/15/2010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68443D-9A9F-4CD3-8C19-FD73068F57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5.png"/><Relationship Id="rId2" Type="http://schemas.openxmlformats.org/officeDocument/2006/relationships/slideLayout" Target="../slideLayouts/slideLayout46.xml"/><Relationship Id="rId16"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1C93C-B721-4AA4-9956-AFD6A472A8B6}" type="datetimeFigureOut">
              <a:rPr lang="en-US" smtClean="0"/>
              <a:pPr/>
              <a:t>2/15/2010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8443D-9A9F-4CD3-8C19-FD73068F57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410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762000"/>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08A1C93C-B721-4AA4-9956-AFD6A472A8B6}" type="datetimeFigureOut">
              <a:rPr lang="en-US" kern="1200" smtClean="0">
                <a:solidFill>
                  <a:prstClr val="black">
                    <a:tint val="75000"/>
                  </a:prstClr>
                </a:solidFill>
                <a:latin typeface="Calibri"/>
                <a:ea typeface="+mn-ea"/>
                <a:cs typeface="+mn-cs"/>
              </a:rPr>
              <a:pPr rtl="0"/>
              <a:t>2/15/2010</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DE68443D-9A9F-4CD3-8C19-FD73068F57DE}" type="slidenum">
              <a:rPr lang="en-US" kern="1200" smtClean="0">
                <a:solidFill>
                  <a:prstClr val="black">
                    <a:tint val="75000"/>
                  </a:prstClr>
                </a:solidFill>
                <a:latin typeface="Calibri"/>
                <a:ea typeface="+mn-ea"/>
                <a:cs typeface="+mn-cs"/>
              </a:rPr>
              <a:pPr rtl="0"/>
              <a:t>‹#›</a:t>
            </a:fld>
            <a:endParaRPr lang="en-US"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08A1C93C-B721-4AA4-9956-AFD6A472A8B6}" type="datetimeFigureOut">
              <a:rPr lang="en-US" kern="1200" smtClean="0">
                <a:solidFill>
                  <a:prstClr val="black">
                    <a:tint val="75000"/>
                  </a:prstClr>
                </a:solidFill>
                <a:latin typeface="Calibri"/>
                <a:ea typeface="+mn-ea"/>
                <a:cs typeface="+mn-cs"/>
              </a:rPr>
              <a:pPr rtl="0"/>
              <a:t>2/15/2010</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DE68443D-9A9F-4CD3-8C19-FD73068F57DE}" type="slidenum">
              <a:rPr lang="en-US" kern="1200" smtClean="0">
                <a:solidFill>
                  <a:prstClr val="black">
                    <a:tint val="75000"/>
                  </a:prstClr>
                </a:solidFill>
                <a:latin typeface="Calibri"/>
                <a:ea typeface="+mn-ea"/>
                <a:cs typeface="+mn-cs"/>
              </a:rPr>
              <a:pPr rtl="0"/>
              <a:t>‹#›</a:t>
            </a:fld>
            <a:endParaRPr lang="en-US"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431925"/>
          </a:xfrm>
          <a:prstGeom prst="rect">
            <a:avLst/>
          </a:prstGeom>
          <a:gradFill rotWithShape="1">
            <a:gsLst>
              <a:gs pos="0">
                <a:srgbClr val="C74A1B"/>
              </a:gs>
              <a:gs pos="100000">
                <a:srgbClr val="FF7600"/>
              </a:gs>
            </a:gsLst>
            <a:lin ang="5400000" scaled="1"/>
          </a:gradFill>
          <a:ln w="9525">
            <a:noFill/>
            <a:miter lim="800000"/>
            <a:headEnd/>
            <a:tailEnd/>
          </a:ln>
          <a:effectLst/>
        </p:spPr>
        <p:txBody>
          <a:bodyPr wrap="none" anchor="ctr"/>
          <a:lstStyle/>
          <a:p>
            <a:pPr algn="l" rtl="0" fontAlgn="base">
              <a:lnSpc>
                <a:spcPct val="120000"/>
              </a:lnSpc>
              <a:spcBef>
                <a:spcPct val="50000"/>
              </a:spcBef>
              <a:spcAft>
                <a:spcPct val="0"/>
              </a:spcAft>
              <a:defRPr/>
            </a:pPr>
            <a:endParaRPr lang="en-US" sz="2400" b="1" kern="1200">
              <a:solidFill>
                <a:srgbClr val="000000"/>
              </a:solidFill>
              <a:latin typeface="Trebuchet MS" pitchFamily="34" charset="0"/>
              <a:ea typeface="+mn-ea"/>
              <a:cs typeface="+mn-cs"/>
            </a:endParaRPr>
          </a:p>
        </p:txBody>
      </p:sp>
      <p:sp>
        <p:nvSpPr>
          <p:cNvPr id="1026" name="Rectangle 2"/>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3"/>
          <p:cNvSpPr>
            <a:spLocks noGrp="1" noChangeArrowheads="1"/>
          </p:cNvSpPr>
          <p:nvPr>
            <p:ph type="body" idx="1"/>
          </p:nvPr>
        </p:nvSpPr>
        <p:spPr bwMode="auto">
          <a:xfrm>
            <a:off x="720725" y="1936750"/>
            <a:ext cx="7702550" cy="420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1" name="Picture 10" descr="logo white small"/>
          <p:cNvPicPr>
            <a:picLocks noChangeAspect="1" noChangeArrowheads="1"/>
          </p:cNvPicPr>
          <p:nvPr/>
        </p:nvPicPr>
        <p:blipFill>
          <a:blip r:embed="rId13"/>
          <a:srcRect/>
          <a:stretch>
            <a:fillRect/>
          </a:stretch>
        </p:blipFill>
        <p:spPr bwMode="auto">
          <a:xfrm>
            <a:off x="7686675" y="628650"/>
            <a:ext cx="996950" cy="374650"/>
          </a:xfrm>
          <a:prstGeom prst="rect">
            <a:avLst/>
          </a:prstGeom>
          <a:noFill/>
          <a:ln w="9525">
            <a:noFill/>
            <a:miter lim="800000"/>
            <a:headEnd/>
            <a:tailEnd/>
          </a:ln>
        </p:spPr>
      </p:pic>
      <p:grpSp>
        <p:nvGrpSpPr>
          <p:cNvPr id="2" name="Group 15"/>
          <p:cNvGrpSpPr>
            <a:grpSpLocks/>
          </p:cNvGrpSpPr>
          <p:nvPr/>
        </p:nvGrpSpPr>
        <p:grpSpPr bwMode="auto">
          <a:xfrm>
            <a:off x="0" y="0"/>
            <a:ext cx="9144000" cy="6858000"/>
            <a:chOff x="0" y="0"/>
            <a:chExt cx="5760" cy="4320"/>
          </a:xfrm>
        </p:grpSpPr>
        <p:pic>
          <p:nvPicPr>
            <p:cNvPr id="4103" name="Picture 11" descr="lite border top"/>
            <p:cNvPicPr>
              <a:picLocks noChangeAspect="1" noChangeArrowheads="1"/>
            </p:cNvPicPr>
            <p:nvPr userDrawn="1"/>
          </p:nvPicPr>
          <p:blipFill>
            <a:blip r:embed="rId14"/>
            <a:srcRect/>
            <a:stretch>
              <a:fillRect/>
            </a:stretch>
          </p:blipFill>
          <p:spPr bwMode="auto">
            <a:xfrm>
              <a:off x="0" y="0"/>
              <a:ext cx="5760" cy="90"/>
            </a:xfrm>
            <a:prstGeom prst="rect">
              <a:avLst/>
            </a:prstGeom>
            <a:noFill/>
            <a:ln w="9525">
              <a:noFill/>
              <a:miter lim="800000"/>
              <a:headEnd/>
              <a:tailEnd/>
            </a:ln>
          </p:spPr>
        </p:pic>
        <p:pic>
          <p:nvPicPr>
            <p:cNvPr id="4104" name="Picture 12" descr="lite border bottom"/>
            <p:cNvPicPr>
              <a:picLocks noChangeAspect="1" noChangeArrowheads="1"/>
            </p:cNvPicPr>
            <p:nvPr userDrawn="1"/>
          </p:nvPicPr>
          <p:blipFill>
            <a:blip r:embed="rId15"/>
            <a:srcRect/>
            <a:stretch>
              <a:fillRect/>
            </a:stretch>
          </p:blipFill>
          <p:spPr bwMode="auto">
            <a:xfrm>
              <a:off x="0" y="4230"/>
              <a:ext cx="5760" cy="90"/>
            </a:xfrm>
            <a:prstGeom prst="rect">
              <a:avLst/>
            </a:prstGeom>
            <a:noFill/>
            <a:ln w="9525">
              <a:noFill/>
              <a:miter lim="800000"/>
              <a:headEnd/>
              <a:tailEnd/>
            </a:ln>
          </p:spPr>
        </p:pic>
        <p:pic>
          <p:nvPicPr>
            <p:cNvPr id="4105" name="Picture 13" descr="lite border left"/>
            <p:cNvPicPr>
              <a:picLocks noChangeAspect="1" noChangeArrowheads="1"/>
            </p:cNvPicPr>
            <p:nvPr userDrawn="1"/>
          </p:nvPicPr>
          <p:blipFill>
            <a:blip r:embed="rId16"/>
            <a:srcRect/>
            <a:stretch>
              <a:fillRect/>
            </a:stretch>
          </p:blipFill>
          <p:spPr bwMode="auto">
            <a:xfrm>
              <a:off x="0" y="0"/>
              <a:ext cx="281" cy="4320"/>
            </a:xfrm>
            <a:prstGeom prst="rect">
              <a:avLst/>
            </a:prstGeom>
            <a:noFill/>
            <a:ln w="9525">
              <a:noFill/>
              <a:miter lim="800000"/>
              <a:headEnd/>
              <a:tailEnd/>
            </a:ln>
          </p:spPr>
        </p:pic>
        <p:pic>
          <p:nvPicPr>
            <p:cNvPr id="4106" name="Picture 14" descr="lite border right"/>
            <p:cNvPicPr>
              <a:picLocks noChangeAspect="1" noChangeArrowheads="1"/>
            </p:cNvPicPr>
            <p:nvPr userDrawn="1"/>
          </p:nvPicPr>
          <p:blipFill>
            <a:blip r:embed="rId17"/>
            <a:srcRect/>
            <a:stretch>
              <a:fillRect/>
            </a:stretch>
          </p:blipFill>
          <p:spPr bwMode="auto">
            <a:xfrm>
              <a:off x="5479" y="0"/>
              <a:ext cx="281" cy="432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2500" b="1">
          <a:solidFill>
            <a:schemeClr val="tx2"/>
          </a:solidFill>
          <a:latin typeface="+mj-lt"/>
          <a:ea typeface="+mj-ea"/>
          <a:cs typeface="+mj-cs"/>
        </a:defRPr>
      </a:lvl1pPr>
      <a:lvl2pPr algn="l" rtl="0" eaLnBrk="0" fontAlgn="base" hangingPunct="0">
        <a:spcBef>
          <a:spcPct val="0"/>
        </a:spcBef>
        <a:spcAft>
          <a:spcPct val="0"/>
        </a:spcAft>
        <a:defRPr sz="2500" b="1">
          <a:solidFill>
            <a:schemeClr val="tx2"/>
          </a:solidFill>
          <a:latin typeface="Trebuchet MS" pitchFamily="34" charset="0"/>
        </a:defRPr>
      </a:lvl2pPr>
      <a:lvl3pPr algn="l" rtl="0" eaLnBrk="0" fontAlgn="base" hangingPunct="0">
        <a:spcBef>
          <a:spcPct val="0"/>
        </a:spcBef>
        <a:spcAft>
          <a:spcPct val="0"/>
        </a:spcAft>
        <a:defRPr sz="2500" b="1">
          <a:solidFill>
            <a:schemeClr val="tx2"/>
          </a:solidFill>
          <a:latin typeface="Trebuchet MS" pitchFamily="34" charset="0"/>
        </a:defRPr>
      </a:lvl3pPr>
      <a:lvl4pPr algn="l" rtl="0" eaLnBrk="0" fontAlgn="base" hangingPunct="0">
        <a:spcBef>
          <a:spcPct val="0"/>
        </a:spcBef>
        <a:spcAft>
          <a:spcPct val="0"/>
        </a:spcAft>
        <a:defRPr sz="2500" b="1">
          <a:solidFill>
            <a:schemeClr val="tx2"/>
          </a:solidFill>
          <a:latin typeface="Trebuchet MS" pitchFamily="34" charset="0"/>
        </a:defRPr>
      </a:lvl4pPr>
      <a:lvl5pPr algn="l" rtl="0" eaLnBrk="0" fontAlgn="base" hangingPunct="0">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0" fontAlgn="base" hangingPunct="0">
        <a:lnSpc>
          <a:spcPct val="120000"/>
        </a:lnSpc>
        <a:spcBef>
          <a:spcPct val="50000"/>
        </a:spcBef>
        <a:spcAft>
          <a:spcPct val="0"/>
        </a:spcAft>
        <a:buClr>
          <a:srgbClr val="FF7600"/>
        </a:buClr>
        <a:defRPr sz="21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rgbClr val="FF7600"/>
        </a:buClr>
        <a:buChar char="•"/>
        <a:defRPr sz="1900" b="1">
          <a:solidFill>
            <a:schemeClr val="tx1"/>
          </a:solidFill>
          <a:latin typeface="+mn-lt"/>
        </a:defRPr>
      </a:lvl2pPr>
      <a:lvl3pPr marL="1150938" indent="-223838" algn="l" rtl="0" eaLnBrk="0" fontAlgn="base" hangingPunct="0">
        <a:lnSpc>
          <a:spcPct val="120000"/>
        </a:lnSpc>
        <a:spcBef>
          <a:spcPct val="50000"/>
        </a:spcBef>
        <a:spcAft>
          <a:spcPct val="0"/>
        </a:spcAft>
        <a:buClr>
          <a:srgbClr val="FF7600"/>
        </a:buClr>
        <a:buChar char="•"/>
        <a:defRPr sz="1700" b="1">
          <a:solidFill>
            <a:schemeClr val="tx1"/>
          </a:solidFill>
          <a:latin typeface="+mn-lt"/>
        </a:defRPr>
      </a:lvl3pPr>
      <a:lvl4pPr marL="1608138" indent="-223838" algn="l" rtl="0" eaLnBrk="0" fontAlgn="base" hangingPunct="0">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rgbClr val="FF7600"/>
        </a:buClr>
        <a:buChar char="•"/>
        <a:defRPr sz="1300" b="1">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08A1C93C-B721-4AA4-9956-AFD6A472A8B6}" type="datetimeFigureOut">
              <a:rPr lang="en-US" kern="1200" smtClean="0">
                <a:solidFill>
                  <a:prstClr val="black">
                    <a:tint val="75000"/>
                  </a:prstClr>
                </a:solidFill>
                <a:latin typeface="Calibri"/>
                <a:ea typeface="+mn-ea"/>
                <a:cs typeface="+mn-cs"/>
              </a:rPr>
              <a:pPr rtl="0"/>
              <a:t>2/15/2010</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DE68443D-9A9F-4CD3-8C19-FD73068F57DE}" type="slidenum">
              <a:rPr lang="en-US" kern="1200" smtClean="0">
                <a:solidFill>
                  <a:prstClr val="black">
                    <a:tint val="75000"/>
                  </a:prstClr>
                </a:solidFill>
                <a:latin typeface="Calibri"/>
                <a:ea typeface="+mn-ea"/>
                <a:cs typeface="+mn-cs"/>
              </a:rPr>
              <a:pPr rtl="0"/>
              <a:t>‹#›</a:t>
            </a:fld>
            <a:endParaRPr lang="en-US"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oclc.org/research" TargetMode="External"/><Relationship Id="rId2" Type="http://schemas.openxmlformats.org/officeDocument/2006/relationships/hyperlink" Target="mailto:dempseyl@oclc.org"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www.twitter.com/lorcanD" TargetMode="External"/><Relationship Id="rId4" Type="http://schemas.openxmlformats.org/officeDocument/2006/relationships/hyperlink" Target="http://orweblog.oclc.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66255"/>
            <a:ext cx="8458200" cy="1470025"/>
          </a:xfrm>
        </p:spPr>
        <p:txBody>
          <a:bodyPr>
            <a:noAutofit/>
          </a:bodyPr>
          <a:lstStyle/>
          <a:p>
            <a:r>
              <a:rPr lang="en-US" sz="16600" dirty="0"/>
              <a:t>d</a:t>
            </a:r>
            <a:r>
              <a:rPr lang="en-US" sz="16600" dirty="0" smtClean="0">
                <a:solidFill>
                  <a:schemeClr val="tx2"/>
                </a:solidFill>
              </a:rPr>
              <a:t>i</a:t>
            </a:r>
            <a:r>
              <a:rPr lang="en-US" sz="16600" dirty="0" smtClean="0"/>
              <a:t>scovery</a:t>
            </a:r>
            <a:endParaRPr lang="en-US" sz="16600" dirty="0"/>
          </a:p>
        </p:txBody>
      </p:sp>
      <p:sp>
        <p:nvSpPr>
          <p:cNvPr id="3" name="Subtitle 2"/>
          <p:cNvSpPr>
            <a:spLocks noGrp="1"/>
          </p:cNvSpPr>
          <p:nvPr>
            <p:ph type="subTitle" idx="1"/>
          </p:nvPr>
        </p:nvSpPr>
        <p:spPr>
          <a:xfrm>
            <a:off x="1371600" y="4800600"/>
            <a:ext cx="6400800" cy="1219200"/>
          </a:xfrm>
        </p:spPr>
        <p:txBody>
          <a:bodyPr>
            <a:normAutofit fontScale="92500" lnSpcReduction="20000"/>
          </a:bodyPr>
          <a:lstStyle/>
          <a:p>
            <a:r>
              <a:rPr lang="en-US" dirty="0" err="1" smtClean="0"/>
              <a:t>Lorcan</a:t>
            </a:r>
            <a:r>
              <a:rPr lang="en-US" dirty="0" smtClean="0"/>
              <a:t> Dempsey</a:t>
            </a:r>
            <a:br>
              <a:rPr lang="en-US" dirty="0" smtClean="0"/>
            </a:br>
            <a:r>
              <a:rPr lang="en-US" dirty="0" smtClean="0"/>
              <a:t>O</a:t>
            </a:r>
            <a:r>
              <a:rPr lang="en-US" dirty="0" smtClean="0">
                <a:solidFill>
                  <a:schemeClr val="tx2"/>
                </a:solidFill>
              </a:rPr>
              <a:t>C</a:t>
            </a:r>
            <a:r>
              <a:rPr lang="en-US" dirty="0" smtClean="0"/>
              <a:t>LC</a:t>
            </a:r>
          </a:p>
          <a:p>
            <a:r>
              <a:rPr lang="en-US" sz="2200" dirty="0" smtClean="0"/>
              <a:t>U Minnesota Nov 23 2009</a:t>
            </a:r>
            <a:endParaRPr lang="en-US" sz="2200" dirty="0"/>
          </a:p>
        </p:txBody>
      </p:sp>
      <p:sp>
        <p:nvSpPr>
          <p:cNvPr id="4" name="Title 1"/>
          <p:cNvSpPr txBox="1">
            <a:spLocks/>
          </p:cNvSpPr>
          <p:nvPr/>
        </p:nvSpPr>
        <p:spPr>
          <a:xfrm>
            <a:off x="110835" y="2978725"/>
            <a:ext cx="91440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600" b="0" i="0" u="none" strike="noStrike" kern="1200" cap="none" spc="0" normalizeH="0" baseline="0" noProof="0" dirty="0" smtClean="0">
                <a:ln>
                  <a:noFill/>
                </a:ln>
                <a:solidFill>
                  <a:schemeClr val="accent3"/>
                </a:solidFill>
                <a:effectLst/>
                <a:uLnTx/>
                <a:uFillTx/>
                <a:latin typeface="+mj-lt"/>
                <a:ea typeface="+mj-ea"/>
                <a:cs typeface="+mj-cs"/>
              </a:rPr>
              <a:t>disc</a:t>
            </a:r>
            <a:r>
              <a:rPr kumimoji="0" lang="en-US" sz="16600" b="0" i="0" u="none" strike="noStrike" kern="1200" cap="none" spc="0" normalizeH="0" baseline="0" noProof="0" dirty="0" smtClean="0">
                <a:ln>
                  <a:noFill/>
                </a:ln>
                <a:solidFill>
                  <a:schemeClr val="tx2"/>
                </a:solidFill>
                <a:effectLst/>
                <a:uLnTx/>
                <a:uFillTx/>
                <a:latin typeface="+mj-lt"/>
                <a:ea typeface="+mj-ea"/>
                <a:cs typeface="+mj-cs"/>
              </a:rPr>
              <a:t>l</a:t>
            </a:r>
            <a:r>
              <a:rPr kumimoji="0" lang="en-US" sz="16600" b="0" i="0" u="none" strike="noStrike" kern="1200" cap="none" spc="0" normalizeH="0" baseline="0" noProof="0" dirty="0" smtClean="0">
                <a:ln>
                  <a:noFill/>
                </a:ln>
                <a:solidFill>
                  <a:schemeClr val="accent3"/>
                </a:solidFill>
                <a:effectLst/>
                <a:uLnTx/>
                <a:uFillTx/>
                <a:latin typeface="+mj-lt"/>
                <a:ea typeface="+mj-ea"/>
                <a:cs typeface="+mj-cs"/>
              </a:rPr>
              <a:t>osure</a:t>
            </a:r>
            <a:endParaRPr kumimoji="0" lang="en-US" sz="16600" b="0" i="0" u="none" strike="noStrike" kern="1200" cap="none" spc="0" normalizeH="0" baseline="0" noProof="0" dirty="0">
              <a:ln>
                <a:noFill/>
              </a:ln>
              <a:solidFill>
                <a:schemeClr val="accent3"/>
              </a:solidFill>
              <a:effectLst/>
              <a:uLnTx/>
              <a:uFillTx/>
              <a:latin typeface="+mj-lt"/>
              <a:ea typeface="+mj-ea"/>
              <a:cs typeface="+mj-cs"/>
            </a:endParaRPr>
          </a:p>
        </p:txBody>
      </p:sp>
      <p:sp>
        <p:nvSpPr>
          <p:cNvPr id="5" name="Title 1"/>
          <p:cNvSpPr txBox="1">
            <a:spLocks/>
          </p:cNvSpPr>
          <p:nvPr/>
        </p:nvSpPr>
        <p:spPr>
          <a:xfrm>
            <a:off x="242455" y="1572490"/>
            <a:ext cx="84582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600" b="0" i="0" u="none" strike="noStrike" kern="1200" cap="none" spc="0" normalizeH="0" baseline="0" noProof="0" dirty="0" smtClean="0">
                <a:ln>
                  <a:noFill/>
                </a:ln>
                <a:solidFill>
                  <a:schemeClr val="tx2"/>
                </a:solidFill>
                <a:effectLst/>
                <a:uLnTx/>
                <a:uFillTx/>
                <a:latin typeface="+mj-lt"/>
                <a:ea typeface="+mj-ea"/>
                <a:cs typeface="+mj-cs"/>
              </a:rPr>
              <a:t>d</a:t>
            </a:r>
            <a:r>
              <a:rPr kumimoji="0" lang="en-US" sz="16600" b="0" i="0" u="none" strike="noStrike" kern="1200" cap="none" spc="0" normalizeH="0" baseline="0" noProof="0" dirty="0" smtClean="0">
                <a:ln>
                  <a:noFill/>
                </a:ln>
                <a:solidFill>
                  <a:schemeClr val="accent3"/>
                </a:solidFill>
                <a:effectLst/>
                <a:uLnTx/>
                <a:uFillTx/>
                <a:latin typeface="+mj-lt"/>
                <a:ea typeface="+mj-ea"/>
                <a:cs typeface="+mj-cs"/>
              </a:rPr>
              <a:t>el</a:t>
            </a:r>
            <a:r>
              <a:rPr kumimoji="0" lang="en-US" sz="16600" b="0" i="0" u="none" strike="noStrike" kern="1200" cap="none" spc="0" normalizeH="0" baseline="0" noProof="0" dirty="0" smtClean="0">
                <a:ln>
                  <a:noFill/>
                </a:ln>
                <a:solidFill>
                  <a:schemeClr val="tx2"/>
                </a:solidFill>
                <a:effectLst/>
                <a:uLnTx/>
                <a:uFillTx/>
                <a:latin typeface="+mj-lt"/>
                <a:ea typeface="+mj-ea"/>
                <a:cs typeface="+mj-cs"/>
              </a:rPr>
              <a:t>i</a:t>
            </a:r>
            <a:r>
              <a:rPr kumimoji="0" lang="en-US" sz="16600" b="0" i="0" u="none" strike="noStrike" kern="1200" cap="none" spc="0" normalizeH="0" baseline="0" noProof="0" dirty="0" smtClean="0">
                <a:ln>
                  <a:noFill/>
                </a:ln>
                <a:solidFill>
                  <a:schemeClr val="accent3"/>
                </a:solidFill>
                <a:effectLst/>
                <a:uLnTx/>
                <a:uFillTx/>
                <a:latin typeface="+mj-lt"/>
                <a:ea typeface="+mj-ea"/>
                <a:cs typeface="+mj-cs"/>
              </a:rPr>
              <a:t>very</a:t>
            </a:r>
            <a:endParaRPr kumimoji="0" lang="en-US" sz="16600" b="0" i="0" u="none" strike="noStrike" kern="1200" cap="none" spc="0" normalizeH="0" baseline="0" noProof="0" dirty="0">
              <a:ln>
                <a:noFill/>
              </a:ln>
              <a:solidFill>
                <a:schemeClr val="accent3"/>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lstStyle/>
          <a:p>
            <a:r>
              <a:rPr lang="en-US" dirty="0" smtClean="0"/>
              <a:t>interlude</a:t>
            </a:r>
            <a:endParaRPr lang="en-US" dirty="0"/>
          </a:p>
        </p:txBody>
      </p:sp>
      <p:sp>
        <p:nvSpPr>
          <p:cNvPr id="4" name="Subtitle 3"/>
          <p:cNvSpPr>
            <a:spLocks noGrp="1"/>
          </p:cNvSpPr>
          <p:nvPr>
            <p:ph type="subTitle" idx="1"/>
          </p:nvPr>
        </p:nvSpPr>
        <p:spPr/>
        <p:txBody>
          <a:bodyPr>
            <a:normAutofit fontScale="92500" lnSpcReduction="10000"/>
          </a:bodyPr>
          <a:lstStyle/>
          <a:p>
            <a:r>
              <a:rPr lang="en-US" dirty="0" smtClean="0"/>
              <a:t>Network reconfiguration</a:t>
            </a:r>
            <a:br>
              <a:rPr lang="en-US" dirty="0" smtClean="0"/>
            </a:br>
            <a:r>
              <a:rPr lang="en-US" dirty="0" smtClean="0"/>
              <a:t/>
            </a:r>
            <a:br>
              <a:rPr lang="en-US" dirty="0" smtClean="0"/>
            </a:br>
            <a:r>
              <a:rPr lang="en-US" dirty="0" err="1" smtClean="0"/>
              <a:t>cf</a:t>
            </a:r>
            <a:r>
              <a:rPr lang="en-US" dirty="0" smtClean="0"/>
              <a:t> bookstores, travel agents, newspapers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8937625" cy="1865313"/>
          </a:xfrm>
          <a:prstGeom prst="rect">
            <a:avLst/>
          </a:prstGeom>
          <a:noFill/>
        </p:spPr>
        <p:txBody>
          <a:bodyPr wrap="none">
            <a:spAutoFit/>
          </a:bodyPr>
          <a:lstStyle/>
          <a:p>
            <a:pPr algn="ctr" rtl="0" fontAlgn="base">
              <a:lnSpc>
                <a:spcPct val="120000"/>
              </a:lnSpc>
              <a:spcBef>
                <a:spcPct val="50000"/>
              </a:spcBef>
              <a:spcAft>
                <a:spcPct val="0"/>
              </a:spcAft>
              <a:defRPr/>
            </a:pPr>
            <a:r>
              <a:rPr lang="en-US" sz="2400" b="1" kern="1200" dirty="0">
                <a:solidFill>
                  <a:srgbClr val="000000"/>
                </a:solidFill>
                <a:latin typeface="Trebuchet MS" pitchFamily="34" charset="0"/>
                <a:ea typeface="+mn-ea"/>
                <a:cs typeface="+mn-cs"/>
              </a:rPr>
              <a:t>Consumer switch</a:t>
            </a:r>
            <a:br>
              <a:rPr lang="en-US" sz="2400" b="1" kern="1200" dirty="0">
                <a:solidFill>
                  <a:srgbClr val="000000"/>
                </a:solidFill>
                <a:latin typeface="Trebuchet MS" pitchFamily="34" charset="0"/>
                <a:ea typeface="+mn-ea"/>
                <a:cs typeface="+mn-cs"/>
              </a:rPr>
            </a:br>
            <a:r>
              <a:rPr lang="en-US" sz="2400" kern="1200" dirty="0">
                <a:solidFill>
                  <a:srgbClr val="E76A00"/>
                </a:solidFill>
                <a:latin typeface="Trebuchet MS" pitchFamily="34" charset="0"/>
                <a:ea typeface="+mn-ea"/>
                <a:cs typeface="+mn-cs"/>
              </a:rPr>
              <a:t>Then:</a:t>
            </a:r>
            <a:r>
              <a:rPr lang="en-US" sz="2400" b="1" kern="1200" dirty="0">
                <a:solidFill>
                  <a:srgbClr val="000000"/>
                </a:solidFill>
                <a:latin typeface="Trebuchet MS" pitchFamily="34" charset="0"/>
                <a:ea typeface="+mn-ea"/>
                <a:cs typeface="+mn-cs"/>
              </a:rPr>
              <a:t> More investment in business/education environments.</a:t>
            </a:r>
            <a:br>
              <a:rPr lang="en-US" sz="2400" b="1" kern="1200" dirty="0">
                <a:solidFill>
                  <a:srgbClr val="000000"/>
                </a:solidFill>
                <a:latin typeface="Trebuchet MS" pitchFamily="34" charset="0"/>
                <a:ea typeface="+mn-ea"/>
                <a:cs typeface="+mn-cs"/>
              </a:rPr>
            </a:br>
            <a:r>
              <a:rPr lang="en-US" sz="2400" kern="1200" dirty="0">
                <a:solidFill>
                  <a:srgbClr val="E76A00"/>
                </a:solidFill>
                <a:latin typeface="Trebuchet MS" pitchFamily="34" charset="0"/>
                <a:ea typeface="+mn-ea"/>
                <a:cs typeface="+mn-cs"/>
              </a:rPr>
              <a:t>Now: </a:t>
            </a:r>
            <a:r>
              <a:rPr lang="en-US" sz="2400" b="1" kern="1200" dirty="0">
                <a:solidFill>
                  <a:srgbClr val="000000"/>
                </a:solidFill>
                <a:latin typeface="Trebuchet MS" pitchFamily="34" charset="0"/>
                <a:ea typeface="+mn-ea"/>
                <a:cs typeface="+mn-cs"/>
              </a:rPr>
              <a:t>More investment in consumer environments. </a:t>
            </a:r>
            <a:br>
              <a:rPr lang="en-US" sz="2400" b="1" kern="1200" dirty="0">
                <a:solidFill>
                  <a:srgbClr val="000000"/>
                </a:solidFill>
                <a:latin typeface="Trebuchet MS" pitchFamily="34" charset="0"/>
                <a:ea typeface="+mn-ea"/>
                <a:cs typeface="+mn-cs"/>
              </a:rPr>
            </a:br>
            <a:endParaRPr lang="en-US" sz="2400" b="1" kern="1200" dirty="0">
              <a:solidFill>
                <a:srgbClr val="000000"/>
              </a:solidFill>
              <a:latin typeface="Trebuchet MS" pitchFamily="34" charset="0"/>
              <a:ea typeface="+mn-ea"/>
              <a:cs typeface="+mn-cs"/>
            </a:endParaRPr>
          </a:p>
        </p:txBody>
      </p:sp>
      <p:sp>
        <p:nvSpPr>
          <p:cNvPr id="5" name="TextBox 4"/>
          <p:cNvSpPr txBox="1"/>
          <p:nvPr/>
        </p:nvSpPr>
        <p:spPr>
          <a:xfrm>
            <a:off x="866775" y="2362200"/>
            <a:ext cx="6835775" cy="2308225"/>
          </a:xfrm>
          <a:prstGeom prst="rect">
            <a:avLst/>
          </a:prstGeom>
          <a:noFill/>
        </p:spPr>
        <p:txBody>
          <a:bodyPr wrap="none">
            <a:spAutoFit/>
          </a:bodyPr>
          <a:lstStyle/>
          <a:p>
            <a:pPr algn="ctr" rtl="0" fontAlgn="base">
              <a:lnSpc>
                <a:spcPct val="120000"/>
              </a:lnSpc>
              <a:spcBef>
                <a:spcPct val="50000"/>
              </a:spcBef>
              <a:spcAft>
                <a:spcPct val="0"/>
              </a:spcAft>
              <a:defRPr/>
            </a:pPr>
            <a:r>
              <a:rPr lang="en-US" sz="2400" b="1" kern="1200" dirty="0">
                <a:solidFill>
                  <a:srgbClr val="000000"/>
                </a:solidFill>
                <a:latin typeface="Trebuchet MS" pitchFamily="34" charset="0"/>
                <a:ea typeface="+mn-ea"/>
                <a:cs typeface="+mn-cs"/>
              </a:rPr>
              <a:t>Workflow switch</a:t>
            </a:r>
            <a:br>
              <a:rPr lang="en-US" sz="2400" b="1" kern="1200" dirty="0">
                <a:solidFill>
                  <a:srgbClr val="000000"/>
                </a:solidFill>
                <a:latin typeface="Trebuchet MS" pitchFamily="34" charset="0"/>
                <a:ea typeface="+mn-ea"/>
                <a:cs typeface="+mn-cs"/>
              </a:rPr>
            </a:br>
            <a:r>
              <a:rPr lang="en-US" sz="2400" kern="1200" dirty="0">
                <a:solidFill>
                  <a:srgbClr val="E76A00"/>
                </a:solidFill>
                <a:latin typeface="Trebuchet MS" pitchFamily="34" charset="0"/>
                <a:ea typeface="+mn-ea"/>
                <a:cs typeface="+mn-cs"/>
              </a:rPr>
              <a:t>Then:</a:t>
            </a:r>
            <a:r>
              <a:rPr lang="en-US" sz="2400" b="1" kern="1200" dirty="0">
                <a:solidFill>
                  <a:srgbClr val="000000"/>
                </a:solidFill>
                <a:latin typeface="Trebuchet MS" pitchFamily="34" charset="0"/>
                <a:ea typeface="+mn-ea"/>
                <a:cs typeface="+mn-cs"/>
              </a:rPr>
              <a:t> Expect workflows to be built around my</a:t>
            </a:r>
            <a:br>
              <a:rPr lang="en-US" sz="2400" b="1" kern="1200" dirty="0">
                <a:solidFill>
                  <a:srgbClr val="000000"/>
                </a:solidFill>
                <a:latin typeface="Trebuchet MS" pitchFamily="34" charset="0"/>
                <a:ea typeface="+mn-ea"/>
                <a:cs typeface="+mn-cs"/>
              </a:rPr>
            </a:br>
            <a:r>
              <a:rPr lang="en-US" sz="2400" b="1" kern="1200" dirty="0">
                <a:solidFill>
                  <a:srgbClr val="000000"/>
                </a:solidFill>
                <a:latin typeface="Trebuchet MS" pitchFamily="34" charset="0"/>
                <a:ea typeface="+mn-ea"/>
                <a:cs typeface="+mn-cs"/>
              </a:rPr>
              <a:t>service. </a:t>
            </a:r>
            <a:br>
              <a:rPr lang="en-US" sz="2400" b="1" kern="1200" dirty="0">
                <a:solidFill>
                  <a:srgbClr val="000000"/>
                </a:solidFill>
                <a:latin typeface="Trebuchet MS" pitchFamily="34" charset="0"/>
                <a:ea typeface="+mn-ea"/>
                <a:cs typeface="+mn-cs"/>
              </a:rPr>
            </a:br>
            <a:r>
              <a:rPr lang="en-US" sz="2400" kern="1200" dirty="0">
                <a:solidFill>
                  <a:srgbClr val="E76A00"/>
                </a:solidFill>
                <a:latin typeface="Trebuchet MS" pitchFamily="34" charset="0"/>
                <a:ea typeface="+mn-ea"/>
                <a:cs typeface="+mn-cs"/>
              </a:rPr>
              <a:t>Now:</a:t>
            </a:r>
            <a:r>
              <a:rPr lang="en-US" sz="2400" b="1" kern="1200" dirty="0">
                <a:solidFill>
                  <a:srgbClr val="000000"/>
                </a:solidFill>
                <a:latin typeface="Trebuchet MS" pitchFamily="34" charset="0"/>
                <a:ea typeface="+mn-ea"/>
                <a:cs typeface="+mn-cs"/>
              </a:rPr>
              <a:t> Build services around workflows</a:t>
            </a:r>
            <a:br>
              <a:rPr lang="en-US" sz="2400" b="1" kern="1200" dirty="0">
                <a:solidFill>
                  <a:srgbClr val="000000"/>
                </a:solidFill>
                <a:latin typeface="Trebuchet MS" pitchFamily="34" charset="0"/>
                <a:ea typeface="+mn-ea"/>
                <a:cs typeface="+mn-cs"/>
              </a:rPr>
            </a:br>
            <a:endParaRPr lang="en-US" sz="2400" b="1" kern="1200" dirty="0">
              <a:solidFill>
                <a:srgbClr val="000000"/>
              </a:solidFill>
              <a:latin typeface="Trebuchet MS" pitchFamily="34" charset="0"/>
              <a:ea typeface="+mn-ea"/>
              <a:cs typeface="+mn-cs"/>
            </a:endParaRPr>
          </a:p>
        </p:txBody>
      </p:sp>
      <p:sp>
        <p:nvSpPr>
          <p:cNvPr id="6" name="TextBox 5"/>
          <p:cNvSpPr txBox="1"/>
          <p:nvPr/>
        </p:nvSpPr>
        <p:spPr>
          <a:xfrm>
            <a:off x="914400" y="4803775"/>
            <a:ext cx="6770688" cy="1825625"/>
          </a:xfrm>
          <a:prstGeom prst="rect">
            <a:avLst/>
          </a:prstGeom>
          <a:noFill/>
        </p:spPr>
        <p:txBody>
          <a:bodyPr wrap="none">
            <a:spAutoFit/>
          </a:bodyPr>
          <a:lstStyle/>
          <a:p>
            <a:pPr algn="ctr" rtl="0" fontAlgn="base">
              <a:lnSpc>
                <a:spcPct val="120000"/>
              </a:lnSpc>
              <a:spcBef>
                <a:spcPct val="50000"/>
              </a:spcBef>
              <a:spcAft>
                <a:spcPct val="0"/>
              </a:spcAft>
              <a:defRPr/>
            </a:pPr>
            <a:r>
              <a:rPr lang="en-US" sz="2400" b="1" kern="1200" dirty="0">
                <a:solidFill>
                  <a:srgbClr val="000000"/>
                </a:solidFill>
                <a:latin typeface="Trebuchet MS" pitchFamily="34" charset="0"/>
                <a:ea typeface="+mn-ea"/>
                <a:cs typeface="+mn-cs"/>
              </a:rPr>
              <a:t>Attention switch</a:t>
            </a:r>
            <a:br>
              <a:rPr lang="en-US" sz="2400" b="1" kern="1200" dirty="0">
                <a:solidFill>
                  <a:srgbClr val="000000"/>
                </a:solidFill>
                <a:latin typeface="Trebuchet MS" pitchFamily="34" charset="0"/>
                <a:ea typeface="+mn-ea"/>
                <a:cs typeface="+mn-cs"/>
              </a:rPr>
            </a:br>
            <a:r>
              <a:rPr lang="en-US" sz="2400" kern="1200" dirty="0">
                <a:solidFill>
                  <a:srgbClr val="E76A00"/>
                </a:solidFill>
                <a:latin typeface="Trebuchet MS" pitchFamily="34" charset="0"/>
                <a:ea typeface="+mn-ea"/>
                <a:cs typeface="+mn-cs"/>
              </a:rPr>
              <a:t>Then:</a:t>
            </a:r>
            <a:r>
              <a:rPr lang="en-US" sz="2400" b="1" kern="1200" dirty="0">
                <a:solidFill>
                  <a:srgbClr val="000000"/>
                </a:solidFill>
                <a:latin typeface="Trebuchet MS" pitchFamily="34" charset="0"/>
                <a:ea typeface="+mn-ea"/>
                <a:cs typeface="+mn-cs"/>
              </a:rPr>
              <a:t> Resources scarce; attention abundant. </a:t>
            </a:r>
            <a:br>
              <a:rPr lang="en-US" sz="2400" b="1" kern="1200" dirty="0">
                <a:solidFill>
                  <a:srgbClr val="000000"/>
                </a:solidFill>
                <a:latin typeface="Trebuchet MS" pitchFamily="34" charset="0"/>
                <a:ea typeface="+mn-ea"/>
                <a:cs typeface="+mn-cs"/>
              </a:rPr>
            </a:br>
            <a:r>
              <a:rPr lang="en-US" sz="2400" kern="1200" dirty="0">
                <a:solidFill>
                  <a:srgbClr val="E76A00"/>
                </a:solidFill>
                <a:latin typeface="Trebuchet MS" pitchFamily="34" charset="0"/>
                <a:ea typeface="+mn-ea"/>
                <a:cs typeface="+mn-cs"/>
              </a:rPr>
              <a:t>Now: </a:t>
            </a:r>
            <a:r>
              <a:rPr lang="en-US" sz="2400" b="1" kern="1200" dirty="0">
                <a:solidFill>
                  <a:srgbClr val="000000"/>
                </a:solidFill>
                <a:latin typeface="Trebuchet MS" pitchFamily="34" charset="0"/>
                <a:ea typeface="+mn-ea"/>
                <a:cs typeface="+mn-cs"/>
              </a:rPr>
              <a:t>Attention scarce; resources abundant.</a:t>
            </a:r>
            <a:br>
              <a:rPr lang="en-US" sz="2400" b="1" kern="1200" dirty="0">
                <a:solidFill>
                  <a:srgbClr val="000000"/>
                </a:solidFill>
                <a:latin typeface="Trebuchet MS" pitchFamily="34" charset="0"/>
                <a:ea typeface="+mn-ea"/>
                <a:cs typeface="+mn-cs"/>
              </a:rPr>
            </a:br>
            <a:endParaRPr lang="en-US" sz="2400" b="1" kern="1200" dirty="0">
              <a:solidFill>
                <a:srgbClr val="000000"/>
              </a:solidFill>
              <a:latin typeface="Trebuchet MS"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896359" y="470364"/>
            <a:ext cx="7104641" cy="46350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752600"/>
            <a:ext cx="7994368" cy="3046988"/>
          </a:xfrm>
          <a:prstGeom prst="rect">
            <a:avLst/>
          </a:prstGeom>
          <a:noFill/>
        </p:spPr>
        <p:txBody>
          <a:bodyPr wrap="none" rtlCol="0">
            <a:spAutoFit/>
          </a:bodyPr>
          <a:lstStyle/>
          <a:p>
            <a:r>
              <a:rPr lang="en-US" sz="2400" dirty="0" smtClean="0"/>
              <a:t>In an environment of </a:t>
            </a:r>
            <a:r>
              <a:rPr lang="en-US" sz="3200" b="1" dirty="0" smtClean="0">
                <a:solidFill>
                  <a:schemeClr val="tx2"/>
                </a:solidFill>
              </a:rPr>
              <a:t>scarce</a:t>
            </a:r>
            <a:r>
              <a:rPr lang="en-US" sz="2400" dirty="0" smtClean="0"/>
              <a:t> </a:t>
            </a:r>
            <a:r>
              <a:rPr lang="en-US" sz="6000" dirty="0" smtClean="0"/>
              <a:t>attention </a:t>
            </a:r>
            <a:r>
              <a:rPr lang="en-US" sz="3200" b="1" dirty="0" smtClean="0">
                <a:solidFill>
                  <a:schemeClr val="tx2"/>
                </a:solidFill>
              </a:rPr>
              <a:t>high</a:t>
            </a:r>
            <a:r>
              <a:rPr lang="en-US" sz="7200" b="1" dirty="0" smtClean="0">
                <a:solidFill>
                  <a:schemeClr val="tx2"/>
                </a:solidFill>
              </a:rPr>
              <a:t> </a:t>
            </a:r>
            <a:r>
              <a:rPr lang="en-US" sz="6000" dirty="0" smtClean="0"/>
              <a:t/>
            </a:r>
            <a:br>
              <a:rPr lang="en-US" sz="6000" dirty="0" smtClean="0"/>
            </a:br>
            <a:r>
              <a:rPr lang="en-US" sz="6000" dirty="0" smtClean="0"/>
              <a:t>transaction costs </a:t>
            </a:r>
            <a:r>
              <a:rPr lang="en-US" sz="2400" dirty="0" smtClean="0"/>
              <a:t>equals</a:t>
            </a:r>
            <a:r>
              <a:rPr lang="en-US" sz="6000" dirty="0" smtClean="0"/>
              <a:t> </a:t>
            </a:r>
            <a:br>
              <a:rPr lang="en-US" sz="6000" dirty="0" smtClean="0"/>
            </a:br>
            <a:r>
              <a:rPr lang="en-US" sz="3600" b="1" dirty="0" smtClean="0">
                <a:solidFill>
                  <a:schemeClr val="tx2"/>
                </a:solidFill>
              </a:rPr>
              <a:t>low/no</a:t>
            </a:r>
            <a:r>
              <a:rPr lang="en-US" sz="6000" dirty="0" smtClean="0"/>
              <a:t> availability. </a:t>
            </a:r>
            <a:endParaRPr lang="en-US" sz="6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Visitors and residents: Dave White</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997724" y="533400"/>
            <a:ext cx="714855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90600"/>
            <a:ext cx="7772400" cy="1470025"/>
          </a:xfrm>
        </p:spPr>
        <p:txBody>
          <a:bodyPr/>
          <a:lstStyle/>
          <a:p>
            <a:r>
              <a:rPr lang="en-US" sz="15000" dirty="0" smtClean="0"/>
              <a:t>emerging</a:t>
            </a:r>
            <a:br>
              <a:rPr lang="en-US" sz="15000" dirty="0" smtClean="0"/>
            </a:br>
            <a:r>
              <a:rPr lang="en-US" sz="15000" dirty="0" smtClean="0"/>
              <a:t>pattern</a:t>
            </a:r>
            <a:endParaRPr lang="en-US" sz="15000" dirty="0"/>
          </a:p>
        </p:txBody>
      </p:sp>
      <p:sp>
        <p:nvSpPr>
          <p:cNvPr id="5" name="Subtitle 4"/>
          <p:cNvSpPr>
            <a:spLocks noGrp="1"/>
          </p:cNvSpPr>
          <p:nvPr>
            <p:ph type="subTitle" idx="1"/>
          </p:nvPr>
        </p:nvSpPr>
        <p:spPr>
          <a:xfrm>
            <a:off x="1219200" y="4419600"/>
            <a:ext cx="6400800" cy="1752600"/>
          </a:xfrm>
        </p:spPr>
        <p:txBody>
          <a:bodyPr/>
          <a:lstStyle/>
          <a:p>
            <a:r>
              <a:rPr lang="en-US" dirty="0" smtClean="0"/>
              <a:t>An institutional view: moving beyond materials workflow silos?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0" y="1844675"/>
            <a:ext cx="9144000" cy="0"/>
          </a:xfrm>
          <a:prstGeom prst="line">
            <a:avLst/>
          </a:prstGeom>
          <a:noFill/>
          <a:ln w="9525">
            <a:solidFill>
              <a:schemeClr val="tx1"/>
            </a:solidFill>
            <a:prstDash val="dash"/>
            <a:round/>
            <a:headEnd/>
            <a:tailEnd/>
          </a:ln>
        </p:spPr>
        <p:txBody>
          <a:bodyPr/>
          <a:lstStyle/>
          <a:p>
            <a:pPr algn="l" rtl="0"/>
            <a:endParaRPr lang="en-US" sz="1600" kern="1200">
              <a:solidFill>
                <a:srgbClr val="7F7F7F"/>
              </a:solidFill>
              <a:latin typeface="Verdana"/>
              <a:ea typeface="+mn-ea"/>
              <a:cs typeface="+mn-cs"/>
            </a:endParaRPr>
          </a:p>
        </p:txBody>
      </p:sp>
      <p:sp>
        <p:nvSpPr>
          <p:cNvPr id="10243" name="Line 3"/>
          <p:cNvSpPr>
            <a:spLocks noChangeShapeType="1"/>
          </p:cNvSpPr>
          <p:nvPr/>
        </p:nvSpPr>
        <p:spPr bwMode="auto">
          <a:xfrm>
            <a:off x="34925" y="4868863"/>
            <a:ext cx="9109075" cy="0"/>
          </a:xfrm>
          <a:prstGeom prst="line">
            <a:avLst/>
          </a:prstGeom>
          <a:noFill/>
          <a:ln w="9525">
            <a:solidFill>
              <a:schemeClr val="tx1"/>
            </a:solidFill>
            <a:prstDash val="dash"/>
            <a:round/>
            <a:headEnd/>
            <a:tailEnd/>
          </a:ln>
        </p:spPr>
        <p:txBody>
          <a:bodyPr/>
          <a:lstStyle/>
          <a:p>
            <a:pPr algn="l" rtl="0"/>
            <a:endParaRPr lang="en-US" sz="1600" kern="1200">
              <a:solidFill>
                <a:srgbClr val="7F7F7F"/>
              </a:solidFill>
              <a:latin typeface="Verdana"/>
              <a:ea typeface="+mn-ea"/>
              <a:cs typeface="+mn-cs"/>
            </a:endParaRPr>
          </a:p>
        </p:txBody>
      </p:sp>
      <p:sp>
        <p:nvSpPr>
          <p:cNvPr id="10244" name="Text Box 4"/>
          <p:cNvSpPr txBox="1">
            <a:spLocks noChangeArrowheads="1"/>
          </p:cNvSpPr>
          <p:nvPr/>
        </p:nvSpPr>
        <p:spPr bwMode="auto">
          <a:xfrm>
            <a:off x="122238" y="188913"/>
            <a:ext cx="1487523" cy="584775"/>
          </a:xfrm>
          <a:prstGeom prst="rect">
            <a:avLst/>
          </a:prstGeom>
          <a:noFill/>
          <a:ln w="9525">
            <a:noFill/>
            <a:miter lim="800000"/>
            <a:headEnd/>
            <a:tailEnd/>
          </a:ln>
        </p:spPr>
        <p:txBody>
          <a:bodyPr wrap="none">
            <a:spAutoFit/>
          </a:bodyPr>
          <a:lstStyle/>
          <a:p>
            <a:pPr algn="l" rtl="0"/>
            <a:r>
              <a:rPr lang="en-GB" sz="1600" kern="1200">
                <a:solidFill>
                  <a:srgbClr val="7F7F7F"/>
                </a:solidFill>
                <a:latin typeface="Verdana"/>
                <a:ea typeface="+mn-ea"/>
                <a:cs typeface="+mn-cs"/>
              </a:rPr>
              <a:t>User</a:t>
            </a:r>
            <a:br>
              <a:rPr lang="en-GB" sz="1600" kern="1200">
                <a:solidFill>
                  <a:srgbClr val="7F7F7F"/>
                </a:solidFill>
                <a:latin typeface="Verdana"/>
                <a:ea typeface="+mn-ea"/>
                <a:cs typeface="+mn-cs"/>
              </a:rPr>
            </a:br>
            <a:r>
              <a:rPr lang="en-GB" sz="1600" kern="1200">
                <a:solidFill>
                  <a:srgbClr val="7F7F7F"/>
                </a:solidFill>
                <a:latin typeface="Verdana"/>
                <a:ea typeface="+mn-ea"/>
                <a:cs typeface="+mn-cs"/>
              </a:rPr>
              <a:t>environment</a:t>
            </a:r>
            <a:endParaRPr lang="en-US" sz="1600" kern="1200">
              <a:solidFill>
                <a:srgbClr val="7F7F7F"/>
              </a:solidFill>
              <a:latin typeface="Verdana"/>
              <a:ea typeface="+mn-ea"/>
              <a:cs typeface="+mn-cs"/>
            </a:endParaRPr>
          </a:p>
        </p:txBody>
      </p:sp>
      <p:sp>
        <p:nvSpPr>
          <p:cNvPr id="10245" name="Text Box 5"/>
          <p:cNvSpPr txBox="1">
            <a:spLocks noChangeArrowheads="1"/>
          </p:cNvSpPr>
          <p:nvPr/>
        </p:nvSpPr>
        <p:spPr bwMode="auto">
          <a:xfrm>
            <a:off x="107950" y="2054225"/>
            <a:ext cx="1114408" cy="584775"/>
          </a:xfrm>
          <a:prstGeom prst="rect">
            <a:avLst/>
          </a:prstGeom>
          <a:noFill/>
          <a:ln w="9525">
            <a:noFill/>
            <a:miter lim="800000"/>
            <a:headEnd/>
            <a:tailEnd/>
          </a:ln>
        </p:spPr>
        <p:txBody>
          <a:bodyPr wrap="none">
            <a:spAutoFit/>
          </a:bodyPr>
          <a:lstStyle/>
          <a:p>
            <a:pPr algn="l" rtl="0"/>
            <a:r>
              <a:rPr lang="en-GB" sz="1600" kern="1200" dirty="0">
                <a:solidFill>
                  <a:srgbClr val="7F7F7F"/>
                </a:solidFill>
                <a:latin typeface="Verdana"/>
                <a:ea typeface="+mn-ea"/>
                <a:cs typeface="+mn-cs"/>
              </a:rPr>
              <a:t>Materials</a:t>
            </a:r>
          </a:p>
          <a:p>
            <a:pPr algn="l" rtl="0"/>
            <a:r>
              <a:rPr lang="en-GB" sz="1600" kern="1200" dirty="0">
                <a:solidFill>
                  <a:srgbClr val="7F7F7F"/>
                </a:solidFill>
                <a:latin typeface="Verdana"/>
                <a:ea typeface="+mn-ea"/>
                <a:cs typeface="+mn-cs"/>
              </a:rPr>
              <a:t>workflow</a:t>
            </a:r>
            <a:endParaRPr lang="en-US" sz="1600" kern="1200" dirty="0">
              <a:solidFill>
                <a:srgbClr val="7F7F7F"/>
              </a:solidFill>
              <a:latin typeface="Verdana"/>
              <a:ea typeface="+mn-ea"/>
              <a:cs typeface="+mn-cs"/>
            </a:endParaRPr>
          </a:p>
        </p:txBody>
      </p:sp>
      <p:sp>
        <p:nvSpPr>
          <p:cNvPr id="10246" name="Text Box 6"/>
          <p:cNvSpPr txBox="1">
            <a:spLocks noChangeArrowheads="1"/>
          </p:cNvSpPr>
          <p:nvPr/>
        </p:nvSpPr>
        <p:spPr bwMode="auto">
          <a:xfrm>
            <a:off x="107950" y="5006975"/>
            <a:ext cx="1516762" cy="584775"/>
          </a:xfrm>
          <a:prstGeom prst="rect">
            <a:avLst/>
          </a:prstGeom>
          <a:noFill/>
          <a:ln w="9525">
            <a:noFill/>
            <a:miter lim="800000"/>
            <a:headEnd/>
            <a:tailEnd/>
          </a:ln>
        </p:spPr>
        <p:txBody>
          <a:bodyPr wrap="none">
            <a:spAutoFit/>
          </a:bodyPr>
          <a:lstStyle/>
          <a:p>
            <a:pPr algn="l" rtl="0"/>
            <a:r>
              <a:rPr lang="en-GB" sz="1600" kern="1200">
                <a:solidFill>
                  <a:srgbClr val="7F7F7F"/>
                </a:solidFill>
                <a:latin typeface="Verdana"/>
                <a:ea typeface="+mn-ea"/>
                <a:cs typeface="+mn-cs"/>
              </a:rPr>
              <a:t>Management</a:t>
            </a:r>
            <a:br>
              <a:rPr lang="en-GB" sz="1600" kern="1200">
                <a:solidFill>
                  <a:srgbClr val="7F7F7F"/>
                </a:solidFill>
                <a:latin typeface="Verdana"/>
                <a:ea typeface="+mn-ea"/>
                <a:cs typeface="+mn-cs"/>
              </a:rPr>
            </a:br>
            <a:r>
              <a:rPr lang="en-GB" sz="1600" kern="1200">
                <a:solidFill>
                  <a:srgbClr val="7F7F7F"/>
                </a:solidFill>
                <a:latin typeface="Verdana"/>
                <a:ea typeface="+mn-ea"/>
                <a:cs typeface="+mn-cs"/>
              </a:rPr>
              <a:t>environment</a:t>
            </a:r>
            <a:endParaRPr lang="en-US" sz="1600" kern="1200">
              <a:solidFill>
                <a:srgbClr val="7F7F7F"/>
              </a:solidFill>
              <a:latin typeface="Verdana"/>
              <a:ea typeface="+mn-ea"/>
              <a:cs typeface="+mn-cs"/>
            </a:endParaRPr>
          </a:p>
        </p:txBody>
      </p:sp>
      <p:sp>
        <p:nvSpPr>
          <p:cNvPr id="15371" name="AutoShape 10"/>
          <p:cNvSpPr>
            <a:spLocks noChangeArrowheads="1"/>
          </p:cNvSpPr>
          <p:nvPr/>
        </p:nvSpPr>
        <p:spPr bwMode="auto">
          <a:xfrm>
            <a:off x="1908175" y="260350"/>
            <a:ext cx="6169025" cy="1008063"/>
          </a:xfrm>
          <a:prstGeom prst="upArrow">
            <a:avLst>
              <a:gd name="adj1" fmla="val 77907"/>
              <a:gd name="adj2" fmla="val 54958"/>
            </a:avLst>
          </a:prstGeom>
          <a:solidFill>
            <a:schemeClr val="accent6">
              <a:lumMod val="75000"/>
            </a:schemeClr>
          </a:solidFill>
          <a:ln w="9525">
            <a:noFill/>
            <a:miter lim="800000"/>
            <a:headEnd/>
            <a:tailEnd/>
          </a:ln>
        </p:spPr>
        <p:txBody>
          <a:bodyPr vert="eaVert" wrap="none" anchor="ctr"/>
          <a:lstStyle/>
          <a:p>
            <a:pPr algn="ctr" rtl="0">
              <a:defRPr/>
            </a:pPr>
            <a:endParaRPr lang="en-US" sz="1600" kern="1200">
              <a:solidFill>
                <a:prstClr val="white"/>
              </a:solidFill>
              <a:latin typeface="Verdana"/>
              <a:ea typeface="+mn-ea"/>
              <a:cs typeface="+mn-cs"/>
            </a:endParaRPr>
          </a:p>
        </p:txBody>
      </p:sp>
      <p:sp>
        <p:nvSpPr>
          <p:cNvPr id="10248" name="Text Box 11"/>
          <p:cNvSpPr txBox="1">
            <a:spLocks noChangeArrowheads="1"/>
          </p:cNvSpPr>
          <p:nvPr/>
        </p:nvSpPr>
        <p:spPr bwMode="auto">
          <a:xfrm>
            <a:off x="4213225" y="692150"/>
            <a:ext cx="2061783" cy="338554"/>
          </a:xfrm>
          <a:prstGeom prst="rect">
            <a:avLst/>
          </a:prstGeom>
          <a:noFill/>
          <a:ln w="9525">
            <a:noFill/>
            <a:miter lim="800000"/>
            <a:headEnd/>
            <a:tailEnd/>
          </a:ln>
        </p:spPr>
        <p:txBody>
          <a:bodyPr wrap="none">
            <a:spAutoFit/>
          </a:bodyPr>
          <a:lstStyle/>
          <a:p>
            <a:pPr algn="l" rtl="0"/>
            <a:r>
              <a:rPr lang="en-GB" sz="1600" b="1" kern="1200">
                <a:solidFill>
                  <a:prstClr val="white"/>
                </a:solidFill>
                <a:latin typeface="Verdana"/>
                <a:ea typeface="+mn-ea"/>
                <a:cs typeface="+mn-cs"/>
              </a:rPr>
              <a:t>End User Access</a:t>
            </a:r>
            <a:endParaRPr lang="en-US" sz="1600" b="1" kern="1200">
              <a:solidFill>
                <a:prstClr val="white"/>
              </a:solidFill>
              <a:latin typeface="Verdana"/>
              <a:ea typeface="+mn-ea"/>
              <a:cs typeface="+mn-cs"/>
            </a:endParaRPr>
          </a:p>
        </p:txBody>
      </p:sp>
      <p:sp>
        <p:nvSpPr>
          <p:cNvPr id="10249" name="Text Box 13"/>
          <p:cNvSpPr txBox="1">
            <a:spLocks noChangeArrowheads="1"/>
          </p:cNvSpPr>
          <p:nvPr/>
        </p:nvSpPr>
        <p:spPr bwMode="auto">
          <a:xfrm>
            <a:off x="4206875" y="5942013"/>
            <a:ext cx="1672253" cy="338554"/>
          </a:xfrm>
          <a:prstGeom prst="rect">
            <a:avLst/>
          </a:prstGeom>
          <a:noFill/>
          <a:ln w="9525">
            <a:noFill/>
            <a:miter lim="800000"/>
            <a:headEnd/>
            <a:tailEnd/>
          </a:ln>
        </p:spPr>
        <p:txBody>
          <a:bodyPr wrap="none">
            <a:spAutoFit/>
          </a:bodyPr>
          <a:lstStyle/>
          <a:p>
            <a:pPr algn="l" rtl="0"/>
            <a:r>
              <a:rPr lang="en-GB" sz="1600" b="1" kern="1200">
                <a:solidFill>
                  <a:prstClr val="white"/>
                </a:solidFill>
                <a:latin typeface="Verdana"/>
                <a:ea typeface="+mn-ea"/>
                <a:cs typeface="+mn-cs"/>
              </a:rPr>
              <a:t>Management</a:t>
            </a:r>
            <a:endParaRPr lang="en-US" sz="1600" b="1" kern="1200">
              <a:solidFill>
                <a:prstClr val="white"/>
              </a:solidFill>
              <a:latin typeface="Verdana"/>
              <a:ea typeface="+mn-ea"/>
              <a:cs typeface="+mn-cs"/>
            </a:endParaRPr>
          </a:p>
        </p:txBody>
      </p:sp>
      <p:sp>
        <p:nvSpPr>
          <p:cNvPr id="15368" name="Rectangle 7"/>
          <p:cNvSpPr>
            <a:spLocks noChangeArrowheads="1"/>
          </p:cNvSpPr>
          <p:nvPr/>
        </p:nvSpPr>
        <p:spPr bwMode="auto">
          <a:xfrm>
            <a:off x="5105400" y="1371600"/>
            <a:ext cx="1066800" cy="4103688"/>
          </a:xfrm>
          <a:prstGeom prst="rect">
            <a:avLst/>
          </a:prstGeom>
          <a:solidFill>
            <a:schemeClr val="bg1">
              <a:lumMod val="65000"/>
            </a:schemeClr>
          </a:solidFill>
          <a:ln w="9525">
            <a:noFill/>
            <a:miter lim="800000"/>
            <a:headEnd/>
            <a:tailEnd/>
          </a:ln>
        </p:spPr>
        <p:txBody>
          <a:bodyPr wrap="none" tIns="540000"/>
          <a:lstStyle/>
          <a:p>
            <a:pPr algn="ctr" rtl="0">
              <a:defRPr/>
            </a:pPr>
            <a:r>
              <a:rPr lang="en-GB" sz="1600" b="1" kern="1200" dirty="0">
                <a:solidFill>
                  <a:prstClr val="white"/>
                </a:solidFill>
                <a:latin typeface="Verdana"/>
                <a:ea typeface="+mn-ea"/>
                <a:cs typeface="+mn-cs"/>
              </a:rPr>
              <a:t>Digitised/</a:t>
            </a:r>
          </a:p>
          <a:p>
            <a:pPr algn="ctr" rtl="0">
              <a:defRPr/>
            </a:pPr>
            <a:r>
              <a:rPr lang="en-GB" sz="1600" b="1" kern="1200" dirty="0">
                <a:solidFill>
                  <a:prstClr val="white"/>
                </a:solidFill>
                <a:latin typeface="Verdana"/>
                <a:ea typeface="+mn-ea"/>
                <a:cs typeface="+mn-cs"/>
              </a:rPr>
              <a:t>Digital</a:t>
            </a:r>
            <a:endParaRPr lang="en-US" sz="1600" b="1" kern="1200" dirty="0">
              <a:solidFill>
                <a:prstClr val="white"/>
              </a:solidFill>
              <a:latin typeface="Verdana"/>
              <a:ea typeface="+mn-ea"/>
              <a:cs typeface="+mn-cs"/>
            </a:endParaRPr>
          </a:p>
        </p:txBody>
      </p:sp>
      <p:sp>
        <p:nvSpPr>
          <p:cNvPr id="15369" name="Rectangle 8"/>
          <p:cNvSpPr>
            <a:spLocks noChangeArrowheads="1"/>
          </p:cNvSpPr>
          <p:nvPr/>
        </p:nvSpPr>
        <p:spPr bwMode="auto">
          <a:xfrm>
            <a:off x="2590800" y="1371600"/>
            <a:ext cx="990600" cy="4103688"/>
          </a:xfrm>
          <a:prstGeom prst="rect">
            <a:avLst/>
          </a:prstGeom>
          <a:solidFill>
            <a:schemeClr val="bg1">
              <a:lumMod val="65000"/>
            </a:schemeClr>
          </a:solidFill>
          <a:ln w="9525">
            <a:noFill/>
            <a:miter lim="800000"/>
            <a:headEnd/>
            <a:tailEnd/>
          </a:ln>
        </p:spPr>
        <p:txBody>
          <a:bodyPr wrap="none" tIns="540000"/>
          <a:lstStyle/>
          <a:p>
            <a:pPr algn="ctr" rtl="0">
              <a:defRPr/>
            </a:pPr>
            <a:r>
              <a:rPr lang="en-US" sz="1600" b="1" kern="1200" dirty="0">
                <a:solidFill>
                  <a:prstClr val="white"/>
                </a:solidFill>
                <a:latin typeface="Verdana"/>
                <a:ea typeface="+mn-ea"/>
                <a:cs typeface="+mn-cs"/>
              </a:rPr>
              <a:t>Bought/</a:t>
            </a:r>
            <a:br>
              <a:rPr lang="en-US" sz="1600" b="1" kern="1200" dirty="0">
                <a:solidFill>
                  <a:prstClr val="white"/>
                </a:solidFill>
                <a:latin typeface="Verdana"/>
                <a:ea typeface="+mn-ea"/>
                <a:cs typeface="+mn-cs"/>
              </a:rPr>
            </a:br>
            <a:r>
              <a:rPr lang="en-US" sz="1600" b="1" kern="1200" dirty="0">
                <a:solidFill>
                  <a:prstClr val="white"/>
                </a:solidFill>
                <a:latin typeface="Verdana"/>
                <a:ea typeface="+mn-ea"/>
                <a:cs typeface="+mn-cs"/>
              </a:rPr>
              <a:t>Physical</a:t>
            </a:r>
          </a:p>
        </p:txBody>
      </p:sp>
      <p:sp>
        <p:nvSpPr>
          <p:cNvPr id="15370" name="Rectangle 9"/>
          <p:cNvSpPr>
            <a:spLocks noChangeArrowheads="1"/>
          </p:cNvSpPr>
          <p:nvPr/>
        </p:nvSpPr>
        <p:spPr bwMode="auto">
          <a:xfrm>
            <a:off x="3733800" y="1371600"/>
            <a:ext cx="1219200" cy="4103688"/>
          </a:xfrm>
          <a:prstGeom prst="rect">
            <a:avLst/>
          </a:prstGeom>
          <a:solidFill>
            <a:schemeClr val="bg1">
              <a:lumMod val="65000"/>
            </a:schemeClr>
          </a:solidFill>
          <a:ln w="9525">
            <a:noFill/>
            <a:miter lim="800000"/>
            <a:headEnd/>
            <a:tailEnd/>
          </a:ln>
        </p:spPr>
        <p:txBody>
          <a:bodyPr wrap="none" tIns="540000"/>
          <a:lstStyle/>
          <a:p>
            <a:pPr algn="ctr" rtl="0">
              <a:defRPr/>
            </a:pPr>
            <a:r>
              <a:rPr lang="en-GB" sz="1600" b="1" kern="1200" dirty="0" err="1">
                <a:solidFill>
                  <a:prstClr val="white"/>
                </a:solidFill>
                <a:latin typeface="Verdana"/>
                <a:ea typeface="+mn-ea"/>
                <a:cs typeface="+mn-cs"/>
              </a:rPr>
              <a:t>Elctronic</a:t>
            </a:r>
            <a:r>
              <a:rPr lang="en-GB" sz="1600" b="1" kern="1200" dirty="0">
                <a:solidFill>
                  <a:prstClr val="white"/>
                </a:solidFill>
                <a:latin typeface="Verdana"/>
                <a:ea typeface="+mn-ea"/>
                <a:cs typeface="+mn-cs"/>
              </a:rPr>
              <a:t>/</a:t>
            </a:r>
            <a:br>
              <a:rPr lang="en-GB" sz="1600" b="1" kern="1200" dirty="0">
                <a:solidFill>
                  <a:prstClr val="white"/>
                </a:solidFill>
                <a:latin typeface="Verdana"/>
                <a:ea typeface="+mn-ea"/>
                <a:cs typeface="+mn-cs"/>
              </a:rPr>
            </a:br>
            <a:r>
              <a:rPr lang="en-GB" sz="1600" b="1" kern="1200" dirty="0">
                <a:solidFill>
                  <a:prstClr val="white"/>
                </a:solidFill>
                <a:latin typeface="Verdana"/>
                <a:ea typeface="+mn-ea"/>
                <a:cs typeface="+mn-cs"/>
              </a:rPr>
              <a:t>Licensed</a:t>
            </a:r>
            <a:endParaRPr lang="en-US" sz="1600" b="1" kern="1200" dirty="0">
              <a:solidFill>
                <a:prstClr val="white"/>
              </a:solidFill>
              <a:latin typeface="Verdana"/>
              <a:ea typeface="+mn-ea"/>
              <a:cs typeface="+mn-cs"/>
            </a:endParaRPr>
          </a:p>
        </p:txBody>
      </p:sp>
      <p:sp>
        <p:nvSpPr>
          <p:cNvPr id="15377" name="Rectangle 7"/>
          <p:cNvSpPr>
            <a:spLocks noChangeArrowheads="1"/>
          </p:cNvSpPr>
          <p:nvPr/>
        </p:nvSpPr>
        <p:spPr bwMode="auto">
          <a:xfrm>
            <a:off x="6324600" y="1371600"/>
            <a:ext cx="1066800" cy="4103688"/>
          </a:xfrm>
          <a:prstGeom prst="rect">
            <a:avLst/>
          </a:prstGeom>
          <a:solidFill>
            <a:schemeClr val="bg1">
              <a:lumMod val="65000"/>
            </a:schemeClr>
          </a:solidFill>
          <a:ln w="9525">
            <a:noFill/>
            <a:miter lim="800000"/>
            <a:headEnd/>
            <a:tailEnd/>
          </a:ln>
        </p:spPr>
        <p:txBody>
          <a:bodyPr wrap="none" tIns="540000"/>
          <a:lstStyle/>
          <a:p>
            <a:pPr algn="ctr" rtl="0">
              <a:defRPr/>
            </a:pPr>
            <a:r>
              <a:rPr lang="en-GB" sz="1600" b="1" kern="1200" dirty="0">
                <a:solidFill>
                  <a:prstClr val="white"/>
                </a:solidFill>
                <a:latin typeface="Verdana"/>
                <a:ea typeface="+mn-ea"/>
                <a:cs typeface="+mn-cs"/>
              </a:rPr>
              <a:t>Special</a:t>
            </a:r>
            <a:br>
              <a:rPr lang="en-GB" sz="1600" b="1" kern="1200" dirty="0">
                <a:solidFill>
                  <a:prstClr val="white"/>
                </a:solidFill>
                <a:latin typeface="Verdana"/>
                <a:ea typeface="+mn-ea"/>
                <a:cs typeface="+mn-cs"/>
              </a:rPr>
            </a:br>
            <a:r>
              <a:rPr lang="en-GB" sz="1600" b="1" kern="1200" dirty="0" err="1">
                <a:solidFill>
                  <a:prstClr val="white"/>
                </a:solidFill>
                <a:latin typeface="Verdana"/>
                <a:ea typeface="+mn-ea"/>
                <a:cs typeface="+mn-cs"/>
              </a:rPr>
              <a:t>colls</a:t>
            </a:r>
            <a:r>
              <a:rPr lang="en-GB" sz="1600" b="1" kern="1200" dirty="0">
                <a:solidFill>
                  <a:prstClr val="white"/>
                </a:solidFill>
                <a:latin typeface="Verdana"/>
                <a:ea typeface="+mn-ea"/>
                <a:cs typeface="+mn-cs"/>
              </a:rPr>
              <a:t>/</a:t>
            </a:r>
            <a:br>
              <a:rPr lang="en-GB" sz="1600" b="1" kern="1200" dirty="0">
                <a:solidFill>
                  <a:prstClr val="white"/>
                </a:solidFill>
                <a:latin typeface="Verdana"/>
                <a:ea typeface="+mn-ea"/>
                <a:cs typeface="+mn-cs"/>
              </a:rPr>
            </a:br>
            <a:r>
              <a:rPr lang="en-GB" sz="1600" b="1" kern="1200" dirty="0">
                <a:solidFill>
                  <a:prstClr val="white"/>
                </a:solidFill>
                <a:latin typeface="Verdana"/>
                <a:ea typeface="+mn-ea"/>
                <a:cs typeface="+mn-cs"/>
              </a:rPr>
              <a:t>Archives</a:t>
            </a:r>
            <a:endParaRPr lang="en-US" sz="1600" b="1" kern="1200" dirty="0">
              <a:solidFill>
                <a:prstClr val="white"/>
              </a:solidFill>
              <a:latin typeface="Verdana"/>
              <a:ea typeface="+mn-ea"/>
              <a:cs typeface="+mn-cs"/>
            </a:endParaRPr>
          </a:p>
        </p:txBody>
      </p:sp>
      <p:sp>
        <p:nvSpPr>
          <p:cNvPr id="20" name="AutoShape 10"/>
          <p:cNvSpPr>
            <a:spLocks noChangeArrowheads="1"/>
          </p:cNvSpPr>
          <p:nvPr/>
        </p:nvSpPr>
        <p:spPr bwMode="auto">
          <a:xfrm>
            <a:off x="1905000" y="5638800"/>
            <a:ext cx="6169025" cy="1008063"/>
          </a:xfrm>
          <a:prstGeom prst="upArrow">
            <a:avLst>
              <a:gd name="adj1" fmla="val 77907"/>
              <a:gd name="adj2" fmla="val 54958"/>
            </a:avLst>
          </a:prstGeom>
          <a:solidFill>
            <a:schemeClr val="accent6">
              <a:lumMod val="75000"/>
            </a:schemeClr>
          </a:solidFill>
          <a:ln w="9525">
            <a:noFill/>
            <a:miter lim="800000"/>
            <a:headEnd/>
            <a:tailEnd/>
          </a:ln>
        </p:spPr>
        <p:txBody>
          <a:bodyPr vert="eaVert" wrap="none" anchor="ctr"/>
          <a:lstStyle/>
          <a:p>
            <a:pPr algn="ctr" rtl="0">
              <a:defRPr/>
            </a:pPr>
            <a:endParaRPr lang="en-US" kern="1200">
              <a:solidFill>
                <a:prstClr val="white"/>
              </a:solidFill>
              <a:latin typeface="Verdana"/>
              <a:ea typeface="+mn-ea"/>
              <a:cs typeface="+mn-cs"/>
            </a:endParaRPr>
          </a:p>
        </p:txBody>
      </p:sp>
      <p:sp>
        <p:nvSpPr>
          <p:cNvPr id="10255" name="Text Box 11"/>
          <p:cNvSpPr txBox="1">
            <a:spLocks noChangeArrowheads="1"/>
          </p:cNvSpPr>
          <p:nvPr/>
        </p:nvSpPr>
        <p:spPr bwMode="auto">
          <a:xfrm>
            <a:off x="4119563" y="6019800"/>
            <a:ext cx="1672253" cy="338554"/>
          </a:xfrm>
          <a:prstGeom prst="rect">
            <a:avLst/>
          </a:prstGeom>
          <a:noFill/>
          <a:ln w="9525">
            <a:noFill/>
            <a:miter lim="800000"/>
            <a:headEnd/>
            <a:tailEnd/>
          </a:ln>
        </p:spPr>
        <p:txBody>
          <a:bodyPr wrap="none">
            <a:spAutoFit/>
          </a:bodyPr>
          <a:lstStyle/>
          <a:p>
            <a:pPr algn="l" rtl="0"/>
            <a:r>
              <a:rPr lang="en-GB" sz="1600" b="1" kern="1200">
                <a:solidFill>
                  <a:prstClr val="white"/>
                </a:solidFill>
                <a:latin typeface="Verdana"/>
                <a:ea typeface="+mn-ea"/>
                <a:cs typeface="+mn-cs"/>
              </a:rPr>
              <a:t>Management</a:t>
            </a:r>
            <a:endParaRPr lang="en-US" sz="1600" b="1" kern="1200">
              <a:solidFill>
                <a:prstClr val="white"/>
              </a:solidFill>
              <a:latin typeface="Verdan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9">
                                            <p:bg/>
                                          </p:spTgt>
                                        </p:tgtEl>
                                        <p:attrNameLst>
                                          <p:attrName>style.visibility</p:attrName>
                                        </p:attrNameLst>
                                      </p:cBhvr>
                                      <p:to>
                                        <p:strVal val="visible"/>
                                      </p:to>
                                    </p:set>
                                    <p:animEffect transition="in" filter="fade">
                                      <p:cBhvr>
                                        <p:cTn id="7" dur="2000"/>
                                        <p:tgtEl>
                                          <p:spTgt spid="1536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9">
                                            <p:txEl>
                                              <p:pRg st="0" end="0"/>
                                            </p:txEl>
                                          </p:spTgt>
                                        </p:tgtEl>
                                        <p:attrNameLst>
                                          <p:attrName>style.visibility</p:attrName>
                                        </p:attrNameLst>
                                      </p:cBhvr>
                                      <p:to>
                                        <p:strVal val="visible"/>
                                      </p:to>
                                    </p:set>
                                    <p:animEffect transition="in" filter="fade">
                                      <p:cBhvr>
                                        <p:cTn id="10" dur="2000"/>
                                        <p:tgtEl>
                                          <p:spTgt spid="1536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370">
                                            <p:bg/>
                                          </p:spTgt>
                                        </p:tgtEl>
                                        <p:attrNameLst>
                                          <p:attrName>style.visibility</p:attrName>
                                        </p:attrNameLst>
                                      </p:cBhvr>
                                      <p:to>
                                        <p:strVal val="visible"/>
                                      </p:to>
                                    </p:set>
                                    <p:animEffect transition="in" filter="fade">
                                      <p:cBhvr>
                                        <p:cTn id="15" dur="2000"/>
                                        <p:tgtEl>
                                          <p:spTgt spid="15370">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370">
                                            <p:txEl>
                                              <p:pRg st="0" end="0"/>
                                            </p:txEl>
                                          </p:spTgt>
                                        </p:tgtEl>
                                        <p:attrNameLst>
                                          <p:attrName>style.visibility</p:attrName>
                                        </p:attrNameLst>
                                      </p:cBhvr>
                                      <p:to>
                                        <p:strVal val="visible"/>
                                      </p:to>
                                    </p:set>
                                    <p:animEffect transition="in" filter="fade">
                                      <p:cBhvr>
                                        <p:cTn id="18" dur="2000"/>
                                        <p:tgtEl>
                                          <p:spTgt spid="1537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368">
                                            <p:bg/>
                                          </p:spTgt>
                                        </p:tgtEl>
                                        <p:attrNameLst>
                                          <p:attrName>style.visibility</p:attrName>
                                        </p:attrNameLst>
                                      </p:cBhvr>
                                      <p:to>
                                        <p:strVal val="visible"/>
                                      </p:to>
                                    </p:set>
                                    <p:animEffect transition="in" filter="fade">
                                      <p:cBhvr>
                                        <p:cTn id="23" dur="2000"/>
                                        <p:tgtEl>
                                          <p:spTgt spid="15368">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368">
                                            <p:txEl>
                                              <p:pRg st="0" end="0"/>
                                            </p:txEl>
                                          </p:spTgt>
                                        </p:tgtEl>
                                        <p:attrNameLst>
                                          <p:attrName>style.visibility</p:attrName>
                                        </p:attrNameLst>
                                      </p:cBhvr>
                                      <p:to>
                                        <p:strVal val="visible"/>
                                      </p:to>
                                    </p:set>
                                    <p:animEffect transition="in" filter="fade">
                                      <p:cBhvr>
                                        <p:cTn id="26" dur="2000"/>
                                        <p:tgtEl>
                                          <p:spTgt spid="15368">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368">
                                            <p:txEl>
                                              <p:pRg st="1" end="1"/>
                                            </p:txEl>
                                          </p:spTgt>
                                        </p:tgtEl>
                                        <p:attrNameLst>
                                          <p:attrName>style.visibility</p:attrName>
                                        </p:attrNameLst>
                                      </p:cBhvr>
                                      <p:to>
                                        <p:strVal val="visible"/>
                                      </p:to>
                                    </p:set>
                                    <p:animEffect transition="in" filter="fade">
                                      <p:cBhvr>
                                        <p:cTn id="29" dur="2000"/>
                                        <p:tgtEl>
                                          <p:spTgt spid="1536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377">
                                            <p:bg/>
                                          </p:spTgt>
                                        </p:tgtEl>
                                        <p:attrNameLst>
                                          <p:attrName>style.visibility</p:attrName>
                                        </p:attrNameLst>
                                      </p:cBhvr>
                                      <p:to>
                                        <p:strVal val="visible"/>
                                      </p:to>
                                    </p:set>
                                    <p:animEffect transition="in" filter="fade">
                                      <p:cBhvr>
                                        <p:cTn id="34" dur="2000"/>
                                        <p:tgtEl>
                                          <p:spTgt spid="15377">
                                            <p:bg/>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377">
                                            <p:txEl>
                                              <p:pRg st="0" end="0"/>
                                            </p:txEl>
                                          </p:spTgt>
                                        </p:tgtEl>
                                        <p:attrNameLst>
                                          <p:attrName>style.visibility</p:attrName>
                                        </p:attrNameLst>
                                      </p:cBhvr>
                                      <p:to>
                                        <p:strVal val="visible"/>
                                      </p:to>
                                    </p:set>
                                    <p:animEffect transition="in" filter="fade">
                                      <p:cBhvr>
                                        <p:cTn id="37" dur="2000"/>
                                        <p:tgtEl>
                                          <p:spTgt spid="153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uild="allAtOnce" animBg="1"/>
      <p:bldP spid="15369" grpId="0" build="allAtOnce" animBg="1"/>
      <p:bldP spid="15370" grpId="0" build="allAtOnce" animBg="1"/>
      <p:bldP spid="15377"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3"/>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algn="l" rtl="0"/>
            <a:endParaRPr lang="en-US" sz="1600" kern="1200">
              <a:solidFill>
                <a:srgbClr val="7F7F7F"/>
              </a:solidFill>
              <a:latin typeface="Verdana"/>
              <a:ea typeface="+mn-ea"/>
              <a:cs typeface="+mn-cs"/>
            </a:endParaRPr>
          </a:p>
        </p:txBody>
      </p:sp>
      <p:sp>
        <p:nvSpPr>
          <p:cNvPr id="11267" name="Line 2"/>
          <p:cNvSpPr>
            <a:spLocks noChangeShapeType="1"/>
          </p:cNvSpPr>
          <p:nvPr/>
        </p:nvSpPr>
        <p:spPr bwMode="auto">
          <a:xfrm>
            <a:off x="0" y="1844675"/>
            <a:ext cx="9144000" cy="0"/>
          </a:xfrm>
          <a:prstGeom prst="line">
            <a:avLst/>
          </a:prstGeom>
          <a:noFill/>
          <a:ln w="9525">
            <a:solidFill>
              <a:schemeClr val="tx1"/>
            </a:solidFill>
            <a:prstDash val="dash"/>
            <a:round/>
            <a:headEnd/>
            <a:tailEnd/>
          </a:ln>
        </p:spPr>
        <p:txBody>
          <a:bodyPr/>
          <a:lstStyle/>
          <a:p>
            <a:pPr algn="l" rtl="0"/>
            <a:endParaRPr lang="en-US" sz="1600" kern="1200">
              <a:solidFill>
                <a:srgbClr val="7F7F7F"/>
              </a:solidFill>
              <a:latin typeface="Verdana"/>
              <a:ea typeface="+mn-ea"/>
              <a:cs typeface="+mn-cs"/>
            </a:endParaRPr>
          </a:p>
        </p:txBody>
      </p:sp>
      <p:sp>
        <p:nvSpPr>
          <p:cNvPr id="11268" name="Line 3"/>
          <p:cNvSpPr>
            <a:spLocks noChangeShapeType="1"/>
          </p:cNvSpPr>
          <p:nvPr/>
        </p:nvSpPr>
        <p:spPr bwMode="auto">
          <a:xfrm>
            <a:off x="34925" y="4868863"/>
            <a:ext cx="9109075" cy="0"/>
          </a:xfrm>
          <a:prstGeom prst="line">
            <a:avLst/>
          </a:prstGeom>
          <a:noFill/>
          <a:ln w="9525">
            <a:solidFill>
              <a:schemeClr val="tx1"/>
            </a:solidFill>
            <a:prstDash val="dash"/>
            <a:round/>
            <a:headEnd/>
            <a:tailEnd/>
          </a:ln>
        </p:spPr>
        <p:txBody>
          <a:bodyPr/>
          <a:lstStyle/>
          <a:p>
            <a:pPr algn="l" rtl="0"/>
            <a:endParaRPr lang="en-US" sz="1600" kern="1200">
              <a:solidFill>
                <a:srgbClr val="7F7F7F"/>
              </a:solidFill>
              <a:latin typeface="Verdana"/>
              <a:ea typeface="+mn-ea"/>
              <a:cs typeface="+mn-cs"/>
            </a:endParaRPr>
          </a:p>
        </p:txBody>
      </p:sp>
      <p:sp>
        <p:nvSpPr>
          <p:cNvPr id="11269" name="Text Box 4"/>
          <p:cNvSpPr txBox="1">
            <a:spLocks noChangeArrowheads="1"/>
          </p:cNvSpPr>
          <p:nvPr/>
        </p:nvSpPr>
        <p:spPr bwMode="auto">
          <a:xfrm>
            <a:off x="122238" y="188913"/>
            <a:ext cx="1487523" cy="584775"/>
          </a:xfrm>
          <a:prstGeom prst="rect">
            <a:avLst/>
          </a:prstGeom>
          <a:noFill/>
          <a:ln w="9525">
            <a:noFill/>
            <a:miter lim="800000"/>
            <a:headEnd/>
            <a:tailEnd/>
          </a:ln>
        </p:spPr>
        <p:txBody>
          <a:bodyPr wrap="none">
            <a:spAutoFit/>
          </a:bodyPr>
          <a:lstStyle/>
          <a:p>
            <a:pPr algn="l" rtl="0"/>
            <a:r>
              <a:rPr lang="en-GB" sz="1600" kern="1200">
                <a:solidFill>
                  <a:srgbClr val="7F7F7F"/>
                </a:solidFill>
                <a:latin typeface="Verdana"/>
                <a:ea typeface="+mn-ea"/>
                <a:cs typeface="+mn-cs"/>
              </a:rPr>
              <a:t>User</a:t>
            </a:r>
            <a:br>
              <a:rPr lang="en-GB" sz="1600" kern="1200">
                <a:solidFill>
                  <a:srgbClr val="7F7F7F"/>
                </a:solidFill>
                <a:latin typeface="Verdana"/>
                <a:ea typeface="+mn-ea"/>
                <a:cs typeface="+mn-cs"/>
              </a:rPr>
            </a:br>
            <a:r>
              <a:rPr lang="en-GB" sz="1600" kern="1200">
                <a:solidFill>
                  <a:srgbClr val="7F7F7F"/>
                </a:solidFill>
                <a:latin typeface="Verdana"/>
                <a:ea typeface="+mn-ea"/>
                <a:cs typeface="+mn-cs"/>
              </a:rPr>
              <a:t>environment</a:t>
            </a:r>
            <a:endParaRPr lang="en-US" sz="1600" kern="1200">
              <a:solidFill>
                <a:srgbClr val="7F7F7F"/>
              </a:solidFill>
              <a:latin typeface="Verdana"/>
              <a:ea typeface="+mn-ea"/>
              <a:cs typeface="+mn-cs"/>
            </a:endParaRPr>
          </a:p>
        </p:txBody>
      </p:sp>
      <p:sp>
        <p:nvSpPr>
          <p:cNvPr id="11270" name="Text Box 5"/>
          <p:cNvSpPr txBox="1">
            <a:spLocks noChangeArrowheads="1"/>
          </p:cNvSpPr>
          <p:nvPr/>
        </p:nvSpPr>
        <p:spPr bwMode="auto">
          <a:xfrm>
            <a:off x="107950" y="2054225"/>
            <a:ext cx="1123834" cy="830997"/>
          </a:xfrm>
          <a:prstGeom prst="rect">
            <a:avLst/>
          </a:prstGeom>
          <a:noFill/>
          <a:ln w="9525">
            <a:noFill/>
            <a:miter lim="800000"/>
            <a:headEnd/>
            <a:tailEnd/>
          </a:ln>
        </p:spPr>
        <p:txBody>
          <a:bodyPr wrap="none">
            <a:spAutoFit/>
          </a:bodyPr>
          <a:lstStyle/>
          <a:p>
            <a:pPr algn="l" rtl="0"/>
            <a:r>
              <a:rPr lang="en-GB" sz="1600" kern="1200">
                <a:solidFill>
                  <a:srgbClr val="7F7F7F"/>
                </a:solidFill>
                <a:latin typeface="Verdana"/>
                <a:ea typeface="+mn-ea"/>
                <a:cs typeface="+mn-cs"/>
              </a:rPr>
              <a:t>Library &amp;</a:t>
            </a:r>
          </a:p>
          <a:p>
            <a:pPr algn="l" rtl="0"/>
            <a:r>
              <a:rPr lang="en-GB" sz="1600" kern="1200">
                <a:solidFill>
                  <a:srgbClr val="7F7F7F"/>
                </a:solidFill>
                <a:latin typeface="Verdana"/>
                <a:ea typeface="+mn-ea"/>
                <a:cs typeface="+mn-cs"/>
              </a:rPr>
              <a:t>Network</a:t>
            </a:r>
          </a:p>
          <a:p>
            <a:pPr algn="l" rtl="0"/>
            <a:r>
              <a:rPr lang="en-GB" sz="1600" kern="1200">
                <a:solidFill>
                  <a:srgbClr val="7F7F7F"/>
                </a:solidFill>
                <a:latin typeface="Verdana"/>
                <a:ea typeface="+mn-ea"/>
                <a:cs typeface="+mn-cs"/>
              </a:rPr>
              <a:t>Resource</a:t>
            </a:r>
            <a:endParaRPr lang="en-US" sz="1600" kern="1200">
              <a:solidFill>
                <a:srgbClr val="7F7F7F"/>
              </a:solidFill>
              <a:latin typeface="Verdana"/>
              <a:ea typeface="+mn-ea"/>
              <a:cs typeface="+mn-cs"/>
            </a:endParaRPr>
          </a:p>
        </p:txBody>
      </p:sp>
      <p:sp>
        <p:nvSpPr>
          <p:cNvPr id="11271" name="Text Box 6"/>
          <p:cNvSpPr txBox="1">
            <a:spLocks noChangeArrowheads="1"/>
          </p:cNvSpPr>
          <p:nvPr/>
        </p:nvSpPr>
        <p:spPr bwMode="auto">
          <a:xfrm>
            <a:off x="107950" y="5006975"/>
            <a:ext cx="1516762" cy="584775"/>
          </a:xfrm>
          <a:prstGeom prst="rect">
            <a:avLst/>
          </a:prstGeom>
          <a:noFill/>
          <a:ln w="9525">
            <a:noFill/>
            <a:miter lim="800000"/>
            <a:headEnd/>
            <a:tailEnd/>
          </a:ln>
        </p:spPr>
        <p:txBody>
          <a:bodyPr wrap="none">
            <a:spAutoFit/>
          </a:bodyPr>
          <a:lstStyle/>
          <a:p>
            <a:pPr algn="l" rtl="0"/>
            <a:r>
              <a:rPr lang="en-GB" sz="1600" kern="1200">
                <a:solidFill>
                  <a:srgbClr val="7F7F7F"/>
                </a:solidFill>
                <a:latin typeface="Verdana"/>
                <a:ea typeface="+mn-ea"/>
                <a:cs typeface="+mn-cs"/>
              </a:rPr>
              <a:t>Management</a:t>
            </a:r>
            <a:br>
              <a:rPr lang="en-GB" sz="1600" kern="1200">
                <a:solidFill>
                  <a:srgbClr val="7F7F7F"/>
                </a:solidFill>
                <a:latin typeface="Verdana"/>
                <a:ea typeface="+mn-ea"/>
                <a:cs typeface="+mn-cs"/>
              </a:rPr>
            </a:br>
            <a:r>
              <a:rPr lang="en-GB" sz="1600" kern="1200">
                <a:solidFill>
                  <a:srgbClr val="7F7F7F"/>
                </a:solidFill>
                <a:latin typeface="Verdana"/>
                <a:ea typeface="+mn-ea"/>
                <a:cs typeface="+mn-cs"/>
              </a:rPr>
              <a:t>environment</a:t>
            </a:r>
            <a:endParaRPr lang="en-US" sz="1600" kern="1200">
              <a:solidFill>
                <a:srgbClr val="7F7F7F"/>
              </a:solidFill>
              <a:latin typeface="Verdana"/>
              <a:ea typeface="+mn-ea"/>
              <a:cs typeface="+mn-cs"/>
            </a:endParaRPr>
          </a:p>
        </p:txBody>
      </p:sp>
      <p:sp>
        <p:nvSpPr>
          <p:cNvPr id="15371" name="AutoShape 10"/>
          <p:cNvSpPr>
            <a:spLocks noChangeArrowheads="1"/>
          </p:cNvSpPr>
          <p:nvPr/>
        </p:nvSpPr>
        <p:spPr bwMode="auto">
          <a:xfrm>
            <a:off x="1908175" y="260350"/>
            <a:ext cx="6169025" cy="1008063"/>
          </a:xfrm>
          <a:prstGeom prst="upArrow">
            <a:avLst>
              <a:gd name="adj1" fmla="val 77907"/>
              <a:gd name="adj2" fmla="val 54958"/>
            </a:avLst>
          </a:prstGeom>
          <a:solidFill>
            <a:schemeClr val="accent6">
              <a:lumMod val="75000"/>
            </a:schemeClr>
          </a:solidFill>
          <a:ln w="9525">
            <a:noFill/>
            <a:miter lim="800000"/>
            <a:headEnd/>
            <a:tailEnd/>
          </a:ln>
        </p:spPr>
        <p:txBody>
          <a:bodyPr vert="eaVert" wrap="none" anchor="ctr"/>
          <a:lstStyle/>
          <a:p>
            <a:pPr algn="ctr" rtl="0">
              <a:defRPr/>
            </a:pPr>
            <a:endParaRPr lang="en-US" sz="1600" kern="1200">
              <a:solidFill>
                <a:prstClr val="white"/>
              </a:solidFill>
              <a:latin typeface="Verdana"/>
              <a:ea typeface="+mn-ea"/>
              <a:cs typeface="+mn-cs"/>
            </a:endParaRPr>
          </a:p>
        </p:txBody>
      </p:sp>
      <p:sp>
        <p:nvSpPr>
          <p:cNvPr id="11273" name="Text Box 11"/>
          <p:cNvSpPr txBox="1">
            <a:spLocks noChangeArrowheads="1"/>
          </p:cNvSpPr>
          <p:nvPr/>
        </p:nvSpPr>
        <p:spPr bwMode="auto">
          <a:xfrm>
            <a:off x="4213225" y="692150"/>
            <a:ext cx="2061783" cy="338554"/>
          </a:xfrm>
          <a:prstGeom prst="rect">
            <a:avLst/>
          </a:prstGeom>
          <a:noFill/>
          <a:ln w="9525">
            <a:noFill/>
            <a:miter lim="800000"/>
            <a:headEnd/>
            <a:tailEnd/>
          </a:ln>
        </p:spPr>
        <p:txBody>
          <a:bodyPr wrap="none">
            <a:spAutoFit/>
          </a:bodyPr>
          <a:lstStyle/>
          <a:p>
            <a:pPr algn="l" rtl="0"/>
            <a:r>
              <a:rPr lang="en-GB" sz="1600" b="1" kern="1200">
                <a:solidFill>
                  <a:prstClr val="white"/>
                </a:solidFill>
                <a:latin typeface="Verdana"/>
                <a:ea typeface="+mn-ea"/>
                <a:cs typeface="+mn-cs"/>
              </a:rPr>
              <a:t>End User Access</a:t>
            </a:r>
            <a:endParaRPr lang="en-US" sz="1600" b="1" kern="1200">
              <a:solidFill>
                <a:prstClr val="white"/>
              </a:solidFill>
              <a:latin typeface="Verdana"/>
              <a:ea typeface="+mn-ea"/>
              <a:cs typeface="+mn-cs"/>
            </a:endParaRPr>
          </a:p>
        </p:txBody>
      </p:sp>
      <p:sp>
        <p:nvSpPr>
          <p:cNvPr id="15373" name="AutoShape 12"/>
          <p:cNvSpPr>
            <a:spLocks noChangeArrowheads="1"/>
          </p:cNvSpPr>
          <p:nvPr/>
        </p:nvSpPr>
        <p:spPr bwMode="auto">
          <a:xfrm>
            <a:off x="1908175" y="5516563"/>
            <a:ext cx="6169025" cy="1008062"/>
          </a:xfrm>
          <a:prstGeom prst="upArrow">
            <a:avLst>
              <a:gd name="adj1" fmla="val 77907"/>
              <a:gd name="adj2" fmla="val 54958"/>
            </a:avLst>
          </a:prstGeom>
          <a:solidFill>
            <a:schemeClr val="accent6">
              <a:lumMod val="75000"/>
            </a:schemeClr>
          </a:solidFill>
          <a:ln w="9525">
            <a:noFill/>
            <a:miter lim="800000"/>
            <a:headEnd/>
            <a:tailEnd/>
          </a:ln>
        </p:spPr>
        <p:txBody>
          <a:bodyPr vert="eaVert" wrap="none" anchor="ctr"/>
          <a:lstStyle/>
          <a:p>
            <a:pPr algn="ctr" rtl="0">
              <a:defRPr/>
            </a:pPr>
            <a:endParaRPr lang="en-US" sz="1600" kern="1200">
              <a:solidFill>
                <a:prstClr val="white"/>
              </a:solidFill>
              <a:latin typeface="Verdana"/>
              <a:ea typeface="+mn-ea"/>
              <a:cs typeface="+mn-cs"/>
            </a:endParaRPr>
          </a:p>
        </p:txBody>
      </p:sp>
      <p:sp>
        <p:nvSpPr>
          <p:cNvPr id="11275" name="Text Box 13"/>
          <p:cNvSpPr txBox="1">
            <a:spLocks noChangeArrowheads="1"/>
          </p:cNvSpPr>
          <p:nvPr/>
        </p:nvSpPr>
        <p:spPr bwMode="auto">
          <a:xfrm>
            <a:off x="4206875" y="5942013"/>
            <a:ext cx="1672253" cy="338554"/>
          </a:xfrm>
          <a:prstGeom prst="rect">
            <a:avLst/>
          </a:prstGeom>
          <a:noFill/>
          <a:ln w="9525">
            <a:noFill/>
            <a:miter lim="800000"/>
            <a:headEnd/>
            <a:tailEnd/>
          </a:ln>
        </p:spPr>
        <p:txBody>
          <a:bodyPr wrap="none">
            <a:spAutoFit/>
          </a:bodyPr>
          <a:lstStyle/>
          <a:p>
            <a:pPr algn="l" rtl="0"/>
            <a:r>
              <a:rPr lang="en-GB" sz="1600" b="1" kern="1200">
                <a:solidFill>
                  <a:prstClr val="white"/>
                </a:solidFill>
                <a:latin typeface="Verdana"/>
                <a:ea typeface="+mn-ea"/>
                <a:cs typeface="+mn-cs"/>
              </a:rPr>
              <a:t>Management</a:t>
            </a:r>
            <a:endParaRPr lang="en-US" sz="1600" b="1" kern="1200">
              <a:solidFill>
                <a:prstClr val="white"/>
              </a:solidFill>
              <a:latin typeface="Verdana"/>
              <a:ea typeface="+mn-ea"/>
              <a:cs typeface="+mn-cs"/>
            </a:endParaRPr>
          </a:p>
        </p:txBody>
      </p:sp>
      <p:sp>
        <p:nvSpPr>
          <p:cNvPr id="15368" name="Rectangle 7"/>
          <p:cNvSpPr>
            <a:spLocks noChangeArrowheads="1"/>
          </p:cNvSpPr>
          <p:nvPr/>
        </p:nvSpPr>
        <p:spPr bwMode="auto">
          <a:xfrm>
            <a:off x="5105400" y="1371600"/>
            <a:ext cx="1066800" cy="4103688"/>
          </a:xfrm>
          <a:prstGeom prst="rect">
            <a:avLst/>
          </a:prstGeom>
          <a:solidFill>
            <a:schemeClr val="bg1">
              <a:lumMod val="65000"/>
            </a:schemeClr>
          </a:solidFill>
          <a:ln w="9525">
            <a:noFill/>
            <a:miter lim="800000"/>
            <a:headEnd/>
            <a:tailEnd/>
          </a:ln>
        </p:spPr>
        <p:txBody>
          <a:bodyPr wrap="none" tIns="540000"/>
          <a:lstStyle/>
          <a:p>
            <a:pPr algn="ctr" rtl="0">
              <a:defRPr/>
            </a:pPr>
            <a:r>
              <a:rPr lang="en-GB" sz="1600" b="1" kern="1200" dirty="0">
                <a:solidFill>
                  <a:prstClr val="white"/>
                </a:solidFill>
                <a:latin typeface="Verdana"/>
                <a:ea typeface="+mn-ea"/>
                <a:cs typeface="+mn-cs"/>
              </a:rPr>
              <a:t>Digitised/</a:t>
            </a:r>
          </a:p>
          <a:p>
            <a:pPr algn="ctr" rtl="0">
              <a:defRPr/>
            </a:pPr>
            <a:r>
              <a:rPr lang="en-GB" sz="1600" b="1" kern="1200" dirty="0">
                <a:solidFill>
                  <a:prstClr val="white"/>
                </a:solidFill>
                <a:latin typeface="Verdana"/>
                <a:ea typeface="+mn-ea"/>
                <a:cs typeface="+mn-cs"/>
              </a:rPr>
              <a:t>Digital</a:t>
            </a:r>
            <a:endParaRPr lang="en-US" sz="1600" b="1" kern="1200" dirty="0">
              <a:solidFill>
                <a:prstClr val="white"/>
              </a:solidFill>
              <a:latin typeface="Verdana"/>
              <a:ea typeface="+mn-ea"/>
              <a:cs typeface="+mn-cs"/>
            </a:endParaRPr>
          </a:p>
        </p:txBody>
      </p:sp>
      <p:sp>
        <p:nvSpPr>
          <p:cNvPr id="15369" name="Rectangle 8"/>
          <p:cNvSpPr>
            <a:spLocks noChangeArrowheads="1"/>
          </p:cNvSpPr>
          <p:nvPr/>
        </p:nvSpPr>
        <p:spPr bwMode="auto">
          <a:xfrm>
            <a:off x="2590800" y="1371600"/>
            <a:ext cx="990600" cy="4103688"/>
          </a:xfrm>
          <a:prstGeom prst="rect">
            <a:avLst/>
          </a:prstGeom>
          <a:solidFill>
            <a:schemeClr val="bg1">
              <a:lumMod val="65000"/>
            </a:schemeClr>
          </a:solidFill>
          <a:ln w="9525">
            <a:noFill/>
            <a:miter lim="800000"/>
            <a:headEnd/>
            <a:tailEnd/>
          </a:ln>
        </p:spPr>
        <p:txBody>
          <a:bodyPr wrap="none" tIns="540000"/>
          <a:lstStyle/>
          <a:p>
            <a:pPr algn="ctr" rtl="0">
              <a:defRPr/>
            </a:pPr>
            <a:r>
              <a:rPr lang="en-US" sz="1600" b="1" kern="1200" dirty="0">
                <a:solidFill>
                  <a:prstClr val="white"/>
                </a:solidFill>
                <a:latin typeface="Verdana"/>
                <a:ea typeface="+mn-ea"/>
                <a:cs typeface="+mn-cs"/>
              </a:rPr>
              <a:t>Bought/</a:t>
            </a:r>
            <a:br>
              <a:rPr lang="en-US" sz="1600" b="1" kern="1200" dirty="0">
                <a:solidFill>
                  <a:prstClr val="white"/>
                </a:solidFill>
                <a:latin typeface="Verdana"/>
                <a:ea typeface="+mn-ea"/>
                <a:cs typeface="+mn-cs"/>
              </a:rPr>
            </a:br>
            <a:r>
              <a:rPr lang="en-US" sz="1600" b="1" kern="1200" dirty="0">
                <a:solidFill>
                  <a:prstClr val="white"/>
                </a:solidFill>
                <a:latin typeface="Verdana"/>
                <a:ea typeface="+mn-ea"/>
                <a:cs typeface="+mn-cs"/>
              </a:rPr>
              <a:t>Physical</a:t>
            </a:r>
          </a:p>
        </p:txBody>
      </p:sp>
      <p:sp>
        <p:nvSpPr>
          <p:cNvPr id="15370" name="Rectangle 9"/>
          <p:cNvSpPr>
            <a:spLocks noChangeArrowheads="1"/>
          </p:cNvSpPr>
          <p:nvPr/>
        </p:nvSpPr>
        <p:spPr bwMode="auto">
          <a:xfrm>
            <a:off x="3733800" y="1371600"/>
            <a:ext cx="1219200" cy="4103688"/>
          </a:xfrm>
          <a:prstGeom prst="rect">
            <a:avLst/>
          </a:prstGeom>
          <a:solidFill>
            <a:schemeClr val="bg1">
              <a:lumMod val="65000"/>
            </a:schemeClr>
          </a:solidFill>
          <a:ln w="9525">
            <a:noFill/>
            <a:miter lim="800000"/>
            <a:headEnd/>
            <a:tailEnd/>
          </a:ln>
        </p:spPr>
        <p:txBody>
          <a:bodyPr wrap="none" tIns="540000"/>
          <a:lstStyle/>
          <a:p>
            <a:pPr algn="ctr" rtl="0">
              <a:defRPr/>
            </a:pPr>
            <a:r>
              <a:rPr lang="en-GB" sz="1600" b="1" kern="1200" dirty="0" err="1">
                <a:solidFill>
                  <a:prstClr val="white"/>
                </a:solidFill>
                <a:latin typeface="Verdana"/>
                <a:ea typeface="+mn-ea"/>
                <a:cs typeface="+mn-cs"/>
              </a:rPr>
              <a:t>Elctronic</a:t>
            </a:r>
            <a:r>
              <a:rPr lang="en-GB" sz="1600" b="1" kern="1200" dirty="0">
                <a:solidFill>
                  <a:prstClr val="white"/>
                </a:solidFill>
                <a:latin typeface="Verdana"/>
                <a:ea typeface="+mn-ea"/>
                <a:cs typeface="+mn-cs"/>
              </a:rPr>
              <a:t>/</a:t>
            </a:r>
            <a:br>
              <a:rPr lang="en-GB" sz="1600" b="1" kern="1200" dirty="0">
                <a:solidFill>
                  <a:prstClr val="white"/>
                </a:solidFill>
                <a:latin typeface="Verdana"/>
                <a:ea typeface="+mn-ea"/>
                <a:cs typeface="+mn-cs"/>
              </a:rPr>
            </a:br>
            <a:r>
              <a:rPr lang="en-GB" sz="1600" b="1" kern="1200" dirty="0">
                <a:solidFill>
                  <a:prstClr val="white"/>
                </a:solidFill>
                <a:latin typeface="Verdana"/>
                <a:ea typeface="+mn-ea"/>
                <a:cs typeface="+mn-cs"/>
              </a:rPr>
              <a:t>Licensed</a:t>
            </a:r>
            <a:endParaRPr lang="en-US" sz="1600" b="1" kern="1200" dirty="0">
              <a:solidFill>
                <a:prstClr val="white"/>
              </a:solidFill>
              <a:latin typeface="Verdana"/>
              <a:ea typeface="+mn-ea"/>
              <a:cs typeface="+mn-cs"/>
            </a:endParaRPr>
          </a:p>
        </p:txBody>
      </p:sp>
      <p:sp>
        <p:nvSpPr>
          <p:cNvPr id="15377" name="Rectangle 7"/>
          <p:cNvSpPr>
            <a:spLocks noChangeArrowheads="1"/>
          </p:cNvSpPr>
          <p:nvPr/>
        </p:nvSpPr>
        <p:spPr bwMode="auto">
          <a:xfrm>
            <a:off x="6324600" y="1371600"/>
            <a:ext cx="1066800" cy="4103688"/>
          </a:xfrm>
          <a:prstGeom prst="rect">
            <a:avLst/>
          </a:prstGeom>
          <a:solidFill>
            <a:schemeClr val="bg1">
              <a:lumMod val="65000"/>
            </a:schemeClr>
          </a:solidFill>
          <a:ln w="9525">
            <a:noFill/>
            <a:miter lim="800000"/>
            <a:headEnd/>
            <a:tailEnd/>
          </a:ln>
        </p:spPr>
        <p:txBody>
          <a:bodyPr wrap="none" tIns="540000"/>
          <a:lstStyle/>
          <a:p>
            <a:pPr algn="ctr" rtl="0">
              <a:defRPr/>
            </a:pPr>
            <a:r>
              <a:rPr lang="en-GB" sz="1600" b="1" kern="1200" dirty="0">
                <a:solidFill>
                  <a:prstClr val="white"/>
                </a:solidFill>
                <a:latin typeface="Verdana"/>
                <a:ea typeface="+mn-ea"/>
                <a:cs typeface="+mn-cs"/>
              </a:rPr>
              <a:t>Special</a:t>
            </a:r>
            <a:br>
              <a:rPr lang="en-GB" sz="1600" b="1" kern="1200" dirty="0">
                <a:solidFill>
                  <a:prstClr val="white"/>
                </a:solidFill>
                <a:latin typeface="Verdana"/>
                <a:ea typeface="+mn-ea"/>
                <a:cs typeface="+mn-cs"/>
              </a:rPr>
            </a:br>
            <a:r>
              <a:rPr lang="en-GB" sz="1600" b="1" kern="1200" dirty="0" err="1">
                <a:solidFill>
                  <a:prstClr val="white"/>
                </a:solidFill>
                <a:latin typeface="Verdana"/>
                <a:ea typeface="+mn-ea"/>
                <a:cs typeface="+mn-cs"/>
              </a:rPr>
              <a:t>colls</a:t>
            </a:r>
            <a:r>
              <a:rPr lang="en-GB" sz="1600" b="1" kern="1200" dirty="0">
                <a:solidFill>
                  <a:prstClr val="white"/>
                </a:solidFill>
                <a:latin typeface="Verdana"/>
                <a:ea typeface="+mn-ea"/>
                <a:cs typeface="+mn-cs"/>
              </a:rPr>
              <a:t>/</a:t>
            </a:r>
            <a:br>
              <a:rPr lang="en-GB" sz="1600" b="1" kern="1200" dirty="0">
                <a:solidFill>
                  <a:prstClr val="white"/>
                </a:solidFill>
                <a:latin typeface="Verdana"/>
                <a:ea typeface="+mn-ea"/>
                <a:cs typeface="+mn-cs"/>
              </a:rPr>
            </a:br>
            <a:r>
              <a:rPr lang="en-GB" sz="1600" b="1" kern="1200" dirty="0">
                <a:solidFill>
                  <a:prstClr val="white"/>
                </a:solidFill>
                <a:latin typeface="Verdana"/>
                <a:ea typeface="+mn-ea"/>
                <a:cs typeface="+mn-cs"/>
              </a:rPr>
              <a:t>Archives</a:t>
            </a:r>
            <a:endParaRPr lang="en-US" sz="1600" b="1" kern="1200" dirty="0">
              <a:solidFill>
                <a:prstClr val="white"/>
              </a:solidFill>
              <a:latin typeface="Verdana"/>
              <a:ea typeface="+mn-ea"/>
              <a:cs typeface="+mn-cs"/>
            </a:endParaRPr>
          </a:p>
        </p:txBody>
      </p:sp>
      <p:sp>
        <p:nvSpPr>
          <p:cNvPr id="16" name="Rectangle 7"/>
          <p:cNvSpPr>
            <a:spLocks noChangeArrowheads="1"/>
          </p:cNvSpPr>
          <p:nvPr/>
        </p:nvSpPr>
        <p:spPr bwMode="auto">
          <a:xfrm>
            <a:off x="2555875" y="115888"/>
            <a:ext cx="4835525" cy="790575"/>
          </a:xfrm>
          <a:prstGeom prst="rect">
            <a:avLst/>
          </a:prstGeom>
          <a:solidFill>
            <a:schemeClr val="bg2">
              <a:lumMod val="85000"/>
            </a:schemeClr>
          </a:solidFill>
          <a:ln w="9525" algn="ctr">
            <a:solidFill>
              <a:schemeClr val="accent6">
                <a:lumMod val="60000"/>
                <a:lumOff val="40000"/>
              </a:schemeClr>
            </a:solidFill>
            <a:miter lim="800000"/>
            <a:headEnd/>
            <a:tailEnd/>
          </a:ln>
        </p:spPr>
        <p:txBody>
          <a:bodyPr wrap="none"/>
          <a:lstStyle/>
          <a:p>
            <a:pPr algn="ctr" rtl="0">
              <a:defRPr/>
            </a:pPr>
            <a:r>
              <a:rPr lang="en-GB" sz="2000" b="1" kern="1200" dirty="0">
                <a:solidFill>
                  <a:srgbClr val="F79646"/>
                </a:solidFill>
                <a:latin typeface="Verdana"/>
                <a:ea typeface="+mn-ea"/>
                <a:cs typeface="+mn-cs"/>
              </a:rPr>
              <a:t>Find It</a:t>
            </a:r>
            <a:endParaRPr lang="en-US" sz="2000" b="1" kern="1200" dirty="0">
              <a:solidFill>
                <a:srgbClr val="F79646"/>
              </a:solidFill>
              <a:latin typeface="Verdana"/>
              <a:ea typeface="+mn-ea"/>
              <a:cs typeface="+mn-cs"/>
            </a:endParaRPr>
          </a:p>
        </p:txBody>
      </p:sp>
      <p:sp>
        <p:nvSpPr>
          <p:cNvPr id="17" name="Rectangle 2"/>
          <p:cNvSpPr>
            <a:spLocks noChangeArrowheads="1"/>
          </p:cNvSpPr>
          <p:nvPr/>
        </p:nvSpPr>
        <p:spPr bwMode="auto">
          <a:xfrm>
            <a:off x="2555875" y="981075"/>
            <a:ext cx="4835525" cy="790575"/>
          </a:xfrm>
          <a:prstGeom prst="rect">
            <a:avLst/>
          </a:prstGeom>
          <a:solidFill>
            <a:schemeClr val="bg2">
              <a:lumMod val="85000"/>
            </a:schemeClr>
          </a:solidFill>
          <a:ln w="9525" algn="ctr">
            <a:solidFill>
              <a:schemeClr val="accent6">
                <a:lumMod val="60000"/>
                <a:lumOff val="40000"/>
              </a:schemeClr>
            </a:solidFill>
            <a:miter lim="800000"/>
            <a:headEnd/>
            <a:tailEnd/>
          </a:ln>
        </p:spPr>
        <p:txBody>
          <a:bodyPr wrap="none"/>
          <a:lstStyle/>
          <a:p>
            <a:pPr algn="ctr" rtl="0">
              <a:defRPr/>
            </a:pPr>
            <a:r>
              <a:rPr lang="en-GB" sz="2000" b="1" kern="1200" dirty="0">
                <a:solidFill>
                  <a:srgbClr val="F79646"/>
                </a:solidFill>
                <a:latin typeface="Verdana"/>
                <a:ea typeface="+mn-ea"/>
                <a:cs typeface="+mn-cs"/>
              </a:rPr>
              <a:t>Get It</a:t>
            </a:r>
            <a:endParaRPr lang="en-US" sz="2000" b="1" kern="1200" dirty="0">
              <a:solidFill>
                <a:srgbClr val="F79646"/>
              </a:solidFill>
              <a:latin typeface="Verdana"/>
              <a:ea typeface="+mn-ea"/>
              <a:cs typeface="+mn-cs"/>
            </a:endParaRPr>
          </a:p>
        </p:txBody>
      </p:sp>
      <p:sp>
        <p:nvSpPr>
          <p:cNvPr id="20" name="Rectangle 8"/>
          <p:cNvSpPr>
            <a:spLocks noChangeArrowheads="1"/>
          </p:cNvSpPr>
          <p:nvPr/>
        </p:nvSpPr>
        <p:spPr bwMode="auto">
          <a:xfrm>
            <a:off x="2555875" y="5105400"/>
            <a:ext cx="4835525" cy="1295400"/>
          </a:xfrm>
          <a:prstGeom prst="rect">
            <a:avLst/>
          </a:prstGeom>
          <a:solidFill>
            <a:schemeClr val="bg2">
              <a:lumMod val="85000"/>
            </a:schemeClr>
          </a:solidFill>
          <a:ln w="9525">
            <a:solidFill>
              <a:schemeClr val="accent6">
                <a:lumMod val="60000"/>
                <a:lumOff val="40000"/>
              </a:schemeClr>
            </a:solidFill>
            <a:miter lim="800000"/>
            <a:headEnd/>
            <a:tailEnd/>
          </a:ln>
        </p:spPr>
        <p:txBody>
          <a:bodyPr wrap="none" anchor="b"/>
          <a:lstStyle/>
          <a:p>
            <a:pPr algn="ctr" rtl="0">
              <a:defRPr/>
            </a:pPr>
            <a:r>
              <a:rPr lang="en-GB" sz="2000" b="1" kern="1200" dirty="0">
                <a:solidFill>
                  <a:srgbClr val="F79646"/>
                </a:solidFill>
                <a:latin typeface="Verdana"/>
                <a:ea typeface="+mn-ea"/>
                <a:cs typeface="+mn-cs"/>
              </a:rPr>
              <a:t>Manage It</a:t>
            </a:r>
            <a:endParaRPr lang="en-US" sz="2000" b="1" kern="1200" dirty="0">
              <a:solidFill>
                <a:srgbClr val="F79646"/>
              </a:solidFill>
              <a:latin typeface="Verdana"/>
              <a:ea typeface="+mn-ea"/>
              <a:cs typeface="+mn-cs"/>
            </a:endParaRPr>
          </a:p>
        </p:txBody>
      </p:sp>
      <p:grpSp>
        <p:nvGrpSpPr>
          <p:cNvPr id="2" name="Group 22"/>
          <p:cNvGrpSpPr>
            <a:grpSpLocks/>
          </p:cNvGrpSpPr>
          <p:nvPr/>
        </p:nvGrpSpPr>
        <p:grpSpPr bwMode="auto">
          <a:xfrm>
            <a:off x="2590800" y="2819400"/>
            <a:ext cx="4800600" cy="838200"/>
            <a:chOff x="2590800" y="2819400"/>
            <a:chExt cx="4800599" cy="838200"/>
          </a:xfrm>
        </p:grpSpPr>
        <p:sp>
          <p:nvSpPr>
            <p:cNvPr id="18" name="Rectangle 12"/>
            <p:cNvSpPr>
              <a:spLocks noChangeArrowheads="1"/>
            </p:cNvSpPr>
            <p:nvPr/>
          </p:nvSpPr>
          <p:spPr bwMode="auto">
            <a:xfrm>
              <a:off x="2590800" y="2819400"/>
              <a:ext cx="4800599" cy="838200"/>
            </a:xfrm>
            <a:prstGeom prst="rect">
              <a:avLst/>
            </a:prstGeom>
            <a:solidFill>
              <a:schemeClr val="bg2">
                <a:lumMod val="85000"/>
              </a:schemeClr>
            </a:solidFill>
            <a:ln w="9525" algn="ctr">
              <a:solidFill>
                <a:schemeClr val="accent6">
                  <a:lumMod val="60000"/>
                  <a:lumOff val="40000"/>
                </a:schemeClr>
              </a:solidFill>
              <a:miter lim="800000"/>
              <a:headEnd/>
              <a:tailEnd/>
            </a:ln>
          </p:spPr>
          <p:txBody>
            <a:bodyPr wrap="none"/>
            <a:lstStyle/>
            <a:p>
              <a:pPr algn="ctr" rtl="0">
                <a:defRPr/>
              </a:pPr>
              <a:endParaRPr lang="en-US" sz="1600" kern="1200">
                <a:solidFill>
                  <a:prstClr val="white"/>
                </a:solidFill>
                <a:latin typeface="Verdana"/>
                <a:ea typeface="+mn-ea"/>
                <a:cs typeface="+mn-cs"/>
              </a:endParaRPr>
            </a:p>
          </p:txBody>
        </p:sp>
        <p:sp>
          <p:nvSpPr>
            <p:cNvPr id="21" name="Text Box 25"/>
            <p:cNvSpPr txBox="1">
              <a:spLocks noChangeArrowheads="1"/>
            </p:cNvSpPr>
            <p:nvPr/>
          </p:nvSpPr>
          <p:spPr bwMode="auto">
            <a:xfrm>
              <a:off x="4343400" y="3025775"/>
              <a:ext cx="1526380" cy="400110"/>
            </a:xfrm>
            <a:prstGeom prst="rect">
              <a:avLst/>
            </a:prstGeom>
            <a:solidFill>
              <a:schemeClr val="bg2">
                <a:lumMod val="85000"/>
              </a:schemeClr>
            </a:solidFill>
            <a:ln w="9525">
              <a:noFill/>
              <a:miter lim="800000"/>
              <a:headEnd/>
              <a:tailEnd/>
            </a:ln>
            <a:effectLst/>
          </p:spPr>
          <p:txBody>
            <a:bodyPr wrap="none">
              <a:spAutoFit/>
            </a:bodyPr>
            <a:lstStyle/>
            <a:p>
              <a:pPr algn="l" rtl="0">
                <a:defRPr/>
              </a:pPr>
              <a:r>
                <a:rPr lang="en-US" sz="2000" b="1" kern="1200" dirty="0">
                  <a:solidFill>
                    <a:srgbClr val="F79646"/>
                  </a:solidFill>
                  <a:latin typeface="Verdana"/>
                  <a:ea typeface="+mn-ea"/>
                  <a:cs typeface="+mn-cs"/>
                </a:rPr>
                <a:t>Metadata</a:t>
              </a:r>
            </a:p>
          </p:txBody>
        </p:sp>
      </p:grpSp>
      <p:grpSp>
        <p:nvGrpSpPr>
          <p:cNvPr id="3" name="Group 23"/>
          <p:cNvGrpSpPr>
            <a:grpSpLocks/>
          </p:cNvGrpSpPr>
          <p:nvPr/>
        </p:nvGrpSpPr>
        <p:grpSpPr bwMode="auto">
          <a:xfrm>
            <a:off x="2555875" y="3886200"/>
            <a:ext cx="4835525" cy="838200"/>
            <a:chOff x="2555875" y="3886199"/>
            <a:chExt cx="4835525" cy="838201"/>
          </a:xfrm>
        </p:grpSpPr>
        <p:sp>
          <p:nvSpPr>
            <p:cNvPr id="19" name="Rectangle 13"/>
            <p:cNvSpPr>
              <a:spLocks noChangeArrowheads="1"/>
            </p:cNvSpPr>
            <p:nvPr/>
          </p:nvSpPr>
          <p:spPr bwMode="auto">
            <a:xfrm>
              <a:off x="2555875" y="3886199"/>
              <a:ext cx="4835525" cy="838201"/>
            </a:xfrm>
            <a:prstGeom prst="rect">
              <a:avLst/>
            </a:prstGeom>
            <a:solidFill>
              <a:schemeClr val="bg2">
                <a:lumMod val="85000"/>
              </a:schemeClr>
            </a:solidFill>
            <a:ln w="9525" algn="ctr">
              <a:solidFill>
                <a:schemeClr val="accent6">
                  <a:lumMod val="60000"/>
                  <a:lumOff val="40000"/>
                </a:schemeClr>
              </a:solidFill>
              <a:miter lim="800000"/>
              <a:headEnd/>
              <a:tailEnd/>
            </a:ln>
          </p:spPr>
          <p:txBody>
            <a:bodyPr wrap="none"/>
            <a:lstStyle/>
            <a:p>
              <a:pPr algn="ctr" rtl="0">
                <a:defRPr/>
              </a:pPr>
              <a:endParaRPr lang="en-US" sz="1600" kern="1200">
                <a:solidFill>
                  <a:prstClr val="white"/>
                </a:solidFill>
                <a:latin typeface="Verdana"/>
                <a:ea typeface="+mn-ea"/>
                <a:cs typeface="+mn-cs"/>
              </a:endParaRPr>
            </a:p>
          </p:txBody>
        </p:sp>
        <p:sp>
          <p:nvSpPr>
            <p:cNvPr id="22" name="Text Box 26"/>
            <p:cNvSpPr txBox="1">
              <a:spLocks noChangeArrowheads="1"/>
            </p:cNvSpPr>
            <p:nvPr/>
          </p:nvSpPr>
          <p:spPr bwMode="auto">
            <a:xfrm>
              <a:off x="4343400" y="4190999"/>
              <a:ext cx="1316386" cy="400110"/>
            </a:xfrm>
            <a:prstGeom prst="rect">
              <a:avLst/>
            </a:prstGeom>
            <a:solidFill>
              <a:schemeClr val="bg2">
                <a:lumMod val="85000"/>
              </a:schemeClr>
            </a:solidFill>
            <a:ln w="9525">
              <a:noFill/>
              <a:miter lim="800000"/>
              <a:headEnd/>
              <a:tailEnd/>
            </a:ln>
            <a:effectLst/>
          </p:spPr>
          <p:txBody>
            <a:bodyPr wrap="none">
              <a:spAutoFit/>
            </a:bodyPr>
            <a:lstStyle/>
            <a:p>
              <a:pPr algn="l" rtl="0">
                <a:defRPr/>
              </a:pPr>
              <a:r>
                <a:rPr lang="en-US" sz="2000" b="1" kern="1200" dirty="0">
                  <a:solidFill>
                    <a:srgbClr val="F79646"/>
                  </a:solidFill>
                  <a:latin typeface="Verdana"/>
                  <a:ea typeface="+mn-ea"/>
                  <a:cs typeface="+mn-cs"/>
                </a:rPr>
                <a:t>Content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0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10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10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1000"/>
                                        <p:tgtEl>
                                          <p:spTgt spid="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3"/>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algn="l" rtl="0"/>
            <a:endParaRPr lang="en-US" sz="1600" kern="1200">
              <a:solidFill>
                <a:srgbClr val="7F7F7F"/>
              </a:solidFill>
              <a:latin typeface="Verdana"/>
              <a:ea typeface="+mn-ea"/>
              <a:cs typeface="+mn-cs"/>
            </a:endParaRPr>
          </a:p>
        </p:txBody>
      </p:sp>
      <p:sp>
        <p:nvSpPr>
          <p:cNvPr id="12291" name="Line 2"/>
          <p:cNvSpPr>
            <a:spLocks noChangeShapeType="1"/>
          </p:cNvSpPr>
          <p:nvPr/>
        </p:nvSpPr>
        <p:spPr bwMode="auto">
          <a:xfrm>
            <a:off x="0" y="1844675"/>
            <a:ext cx="9144000" cy="0"/>
          </a:xfrm>
          <a:prstGeom prst="line">
            <a:avLst/>
          </a:prstGeom>
          <a:noFill/>
          <a:ln w="9525">
            <a:solidFill>
              <a:schemeClr val="tx1"/>
            </a:solidFill>
            <a:prstDash val="dash"/>
            <a:round/>
            <a:headEnd/>
            <a:tailEnd/>
          </a:ln>
        </p:spPr>
        <p:txBody>
          <a:bodyPr/>
          <a:lstStyle/>
          <a:p>
            <a:pPr algn="l" rtl="0"/>
            <a:endParaRPr lang="en-US" sz="1600" kern="1200">
              <a:solidFill>
                <a:srgbClr val="7F7F7F"/>
              </a:solidFill>
              <a:latin typeface="Verdana"/>
              <a:ea typeface="+mn-ea"/>
              <a:cs typeface="+mn-cs"/>
            </a:endParaRPr>
          </a:p>
        </p:txBody>
      </p:sp>
      <p:sp>
        <p:nvSpPr>
          <p:cNvPr id="12292" name="Line 3"/>
          <p:cNvSpPr>
            <a:spLocks noChangeShapeType="1"/>
          </p:cNvSpPr>
          <p:nvPr/>
        </p:nvSpPr>
        <p:spPr bwMode="auto">
          <a:xfrm>
            <a:off x="34925" y="4868863"/>
            <a:ext cx="9109075" cy="0"/>
          </a:xfrm>
          <a:prstGeom prst="line">
            <a:avLst/>
          </a:prstGeom>
          <a:noFill/>
          <a:ln w="9525">
            <a:solidFill>
              <a:schemeClr val="tx1"/>
            </a:solidFill>
            <a:prstDash val="dash"/>
            <a:round/>
            <a:headEnd/>
            <a:tailEnd/>
          </a:ln>
        </p:spPr>
        <p:txBody>
          <a:bodyPr/>
          <a:lstStyle/>
          <a:p>
            <a:pPr algn="l" rtl="0"/>
            <a:endParaRPr lang="en-US" sz="1600" kern="1200">
              <a:solidFill>
                <a:srgbClr val="7F7F7F"/>
              </a:solidFill>
              <a:latin typeface="Verdana"/>
              <a:ea typeface="+mn-ea"/>
              <a:cs typeface="+mn-cs"/>
            </a:endParaRPr>
          </a:p>
        </p:txBody>
      </p:sp>
      <p:sp>
        <p:nvSpPr>
          <p:cNvPr id="12293" name="Text Box 4"/>
          <p:cNvSpPr txBox="1">
            <a:spLocks noChangeArrowheads="1"/>
          </p:cNvSpPr>
          <p:nvPr/>
        </p:nvSpPr>
        <p:spPr bwMode="auto">
          <a:xfrm>
            <a:off x="122238" y="188913"/>
            <a:ext cx="1487523" cy="584775"/>
          </a:xfrm>
          <a:prstGeom prst="rect">
            <a:avLst/>
          </a:prstGeom>
          <a:noFill/>
          <a:ln w="9525">
            <a:noFill/>
            <a:miter lim="800000"/>
            <a:headEnd/>
            <a:tailEnd/>
          </a:ln>
        </p:spPr>
        <p:txBody>
          <a:bodyPr wrap="none">
            <a:spAutoFit/>
          </a:bodyPr>
          <a:lstStyle/>
          <a:p>
            <a:pPr algn="l" rtl="0"/>
            <a:r>
              <a:rPr lang="en-GB" sz="1600" kern="1200">
                <a:solidFill>
                  <a:srgbClr val="7F7F7F"/>
                </a:solidFill>
                <a:latin typeface="Verdana"/>
                <a:ea typeface="+mn-ea"/>
                <a:cs typeface="+mn-cs"/>
              </a:rPr>
              <a:t>User</a:t>
            </a:r>
            <a:br>
              <a:rPr lang="en-GB" sz="1600" kern="1200">
                <a:solidFill>
                  <a:srgbClr val="7F7F7F"/>
                </a:solidFill>
                <a:latin typeface="Verdana"/>
                <a:ea typeface="+mn-ea"/>
                <a:cs typeface="+mn-cs"/>
              </a:rPr>
            </a:br>
            <a:r>
              <a:rPr lang="en-GB" sz="1600" kern="1200">
                <a:solidFill>
                  <a:srgbClr val="7F7F7F"/>
                </a:solidFill>
                <a:latin typeface="Verdana"/>
                <a:ea typeface="+mn-ea"/>
                <a:cs typeface="+mn-cs"/>
              </a:rPr>
              <a:t>environment</a:t>
            </a:r>
            <a:endParaRPr lang="en-US" sz="1600" kern="1200">
              <a:solidFill>
                <a:srgbClr val="7F7F7F"/>
              </a:solidFill>
              <a:latin typeface="Verdana"/>
              <a:ea typeface="+mn-ea"/>
              <a:cs typeface="+mn-cs"/>
            </a:endParaRPr>
          </a:p>
        </p:txBody>
      </p:sp>
      <p:sp>
        <p:nvSpPr>
          <p:cNvPr id="12294" name="Text Box 5"/>
          <p:cNvSpPr txBox="1">
            <a:spLocks noChangeArrowheads="1"/>
          </p:cNvSpPr>
          <p:nvPr/>
        </p:nvSpPr>
        <p:spPr bwMode="auto">
          <a:xfrm>
            <a:off x="107950" y="2054225"/>
            <a:ext cx="1123834" cy="830997"/>
          </a:xfrm>
          <a:prstGeom prst="rect">
            <a:avLst/>
          </a:prstGeom>
          <a:noFill/>
          <a:ln w="9525">
            <a:noFill/>
            <a:miter lim="800000"/>
            <a:headEnd/>
            <a:tailEnd/>
          </a:ln>
        </p:spPr>
        <p:txBody>
          <a:bodyPr wrap="none">
            <a:spAutoFit/>
          </a:bodyPr>
          <a:lstStyle/>
          <a:p>
            <a:pPr algn="l" rtl="0"/>
            <a:r>
              <a:rPr lang="en-GB" sz="1600" kern="1200">
                <a:solidFill>
                  <a:srgbClr val="7F7F7F"/>
                </a:solidFill>
                <a:latin typeface="Verdana"/>
                <a:ea typeface="+mn-ea"/>
                <a:cs typeface="+mn-cs"/>
              </a:rPr>
              <a:t>Library &amp;</a:t>
            </a:r>
          </a:p>
          <a:p>
            <a:pPr algn="l" rtl="0"/>
            <a:r>
              <a:rPr lang="en-GB" sz="1600" kern="1200">
                <a:solidFill>
                  <a:srgbClr val="7F7F7F"/>
                </a:solidFill>
                <a:latin typeface="Verdana"/>
                <a:ea typeface="+mn-ea"/>
                <a:cs typeface="+mn-cs"/>
              </a:rPr>
              <a:t>Network</a:t>
            </a:r>
          </a:p>
          <a:p>
            <a:pPr algn="l" rtl="0"/>
            <a:r>
              <a:rPr lang="en-GB" sz="1600" kern="1200">
                <a:solidFill>
                  <a:srgbClr val="7F7F7F"/>
                </a:solidFill>
                <a:latin typeface="Verdana"/>
                <a:ea typeface="+mn-ea"/>
                <a:cs typeface="+mn-cs"/>
              </a:rPr>
              <a:t>Resource</a:t>
            </a:r>
            <a:endParaRPr lang="en-US" sz="1600" kern="1200">
              <a:solidFill>
                <a:srgbClr val="7F7F7F"/>
              </a:solidFill>
              <a:latin typeface="Verdana"/>
              <a:ea typeface="+mn-ea"/>
              <a:cs typeface="+mn-cs"/>
            </a:endParaRPr>
          </a:p>
        </p:txBody>
      </p:sp>
      <p:sp>
        <p:nvSpPr>
          <p:cNvPr id="12295" name="Text Box 6"/>
          <p:cNvSpPr txBox="1">
            <a:spLocks noChangeArrowheads="1"/>
          </p:cNvSpPr>
          <p:nvPr/>
        </p:nvSpPr>
        <p:spPr bwMode="auto">
          <a:xfrm>
            <a:off x="107950" y="5006975"/>
            <a:ext cx="1516762" cy="584775"/>
          </a:xfrm>
          <a:prstGeom prst="rect">
            <a:avLst/>
          </a:prstGeom>
          <a:noFill/>
          <a:ln w="9525">
            <a:noFill/>
            <a:miter lim="800000"/>
            <a:headEnd/>
            <a:tailEnd/>
          </a:ln>
        </p:spPr>
        <p:txBody>
          <a:bodyPr wrap="none">
            <a:spAutoFit/>
          </a:bodyPr>
          <a:lstStyle/>
          <a:p>
            <a:pPr algn="l" rtl="0"/>
            <a:r>
              <a:rPr lang="en-GB" sz="1600" kern="1200">
                <a:solidFill>
                  <a:srgbClr val="7F7F7F"/>
                </a:solidFill>
                <a:latin typeface="Verdana"/>
                <a:ea typeface="+mn-ea"/>
                <a:cs typeface="+mn-cs"/>
              </a:rPr>
              <a:t>Management</a:t>
            </a:r>
            <a:br>
              <a:rPr lang="en-GB" sz="1600" kern="1200">
                <a:solidFill>
                  <a:srgbClr val="7F7F7F"/>
                </a:solidFill>
                <a:latin typeface="Verdana"/>
                <a:ea typeface="+mn-ea"/>
                <a:cs typeface="+mn-cs"/>
              </a:rPr>
            </a:br>
            <a:r>
              <a:rPr lang="en-GB" sz="1600" kern="1200">
                <a:solidFill>
                  <a:srgbClr val="7F7F7F"/>
                </a:solidFill>
                <a:latin typeface="Verdana"/>
                <a:ea typeface="+mn-ea"/>
                <a:cs typeface="+mn-cs"/>
              </a:rPr>
              <a:t>environment</a:t>
            </a:r>
            <a:endParaRPr lang="en-US" sz="1600" kern="1200">
              <a:solidFill>
                <a:srgbClr val="7F7F7F"/>
              </a:solidFill>
              <a:latin typeface="Verdana"/>
              <a:ea typeface="+mn-ea"/>
              <a:cs typeface="+mn-cs"/>
            </a:endParaRPr>
          </a:p>
        </p:txBody>
      </p:sp>
      <p:sp>
        <p:nvSpPr>
          <p:cNvPr id="15371" name="AutoShape 10"/>
          <p:cNvSpPr>
            <a:spLocks noChangeArrowheads="1"/>
          </p:cNvSpPr>
          <p:nvPr/>
        </p:nvSpPr>
        <p:spPr bwMode="auto">
          <a:xfrm>
            <a:off x="1908175" y="260350"/>
            <a:ext cx="6169025" cy="1008063"/>
          </a:xfrm>
          <a:prstGeom prst="upArrow">
            <a:avLst>
              <a:gd name="adj1" fmla="val 77907"/>
              <a:gd name="adj2" fmla="val 54958"/>
            </a:avLst>
          </a:prstGeom>
          <a:solidFill>
            <a:schemeClr val="accent6">
              <a:lumMod val="75000"/>
            </a:schemeClr>
          </a:solidFill>
          <a:ln w="9525">
            <a:noFill/>
            <a:miter lim="800000"/>
            <a:headEnd/>
            <a:tailEnd/>
          </a:ln>
        </p:spPr>
        <p:txBody>
          <a:bodyPr vert="eaVert" wrap="none" anchor="ctr"/>
          <a:lstStyle/>
          <a:p>
            <a:pPr algn="ctr" rtl="0">
              <a:defRPr/>
            </a:pPr>
            <a:endParaRPr lang="en-US" sz="1600" kern="1200">
              <a:solidFill>
                <a:prstClr val="white"/>
              </a:solidFill>
              <a:latin typeface="Verdana"/>
              <a:ea typeface="+mn-ea"/>
              <a:cs typeface="+mn-cs"/>
            </a:endParaRPr>
          </a:p>
        </p:txBody>
      </p:sp>
      <p:sp>
        <p:nvSpPr>
          <p:cNvPr id="12297" name="Text Box 11"/>
          <p:cNvSpPr txBox="1">
            <a:spLocks noChangeArrowheads="1"/>
          </p:cNvSpPr>
          <p:nvPr/>
        </p:nvSpPr>
        <p:spPr bwMode="auto">
          <a:xfrm>
            <a:off x="4213225" y="692150"/>
            <a:ext cx="2061783" cy="338554"/>
          </a:xfrm>
          <a:prstGeom prst="rect">
            <a:avLst/>
          </a:prstGeom>
          <a:noFill/>
          <a:ln w="9525">
            <a:noFill/>
            <a:miter lim="800000"/>
            <a:headEnd/>
            <a:tailEnd/>
          </a:ln>
        </p:spPr>
        <p:txBody>
          <a:bodyPr wrap="none">
            <a:spAutoFit/>
          </a:bodyPr>
          <a:lstStyle/>
          <a:p>
            <a:pPr algn="l" rtl="0"/>
            <a:r>
              <a:rPr lang="en-GB" sz="1600" b="1" kern="1200">
                <a:solidFill>
                  <a:prstClr val="white"/>
                </a:solidFill>
                <a:latin typeface="Verdana"/>
                <a:ea typeface="+mn-ea"/>
                <a:cs typeface="+mn-cs"/>
              </a:rPr>
              <a:t>End User Access</a:t>
            </a:r>
            <a:endParaRPr lang="en-US" sz="1600" b="1" kern="1200">
              <a:solidFill>
                <a:prstClr val="white"/>
              </a:solidFill>
              <a:latin typeface="Verdana"/>
              <a:ea typeface="+mn-ea"/>
              <a:cs typeface="+mn-cs"/>
            </a:endParaRPr>
          </a:p>
        </p:txBody>
      </p:sp>
      <p:sp>
        <p:nvSpPr>
          <p:cNvPr id="15373" name="AutoShape 12"/>
          <p:cNvSpPr>
            <a:spLocks noChangeArrowheads="1"/>
          </p:cNvSpPr>
          <p:nvPr/>
        </p:nvSpPr>
        <p:spPr bwMode="auto">
          <a:xfrm>
            <a:off x="1908175" y="5516563"/>
            <a:ext cx="6169025" cy="1008062"/>
          </a:xfrm>
          <a:prstGeom prst="upArrow">
            <a:avLst>
              <a:gd name="adj1" fmla="val 77907"/>
              <a:gd name="adj2" fmla="val 54958"/>
            </a:avLst>
          </a:prstGeom>
          <a:solidFill>
            <a:schemeClr val="accent6">
              <a:lumMod val="75000"/>
            </a:schemeClr>
          </a:solidFill>
          <a:ln w="9525">
            <a:noFill/>
            <a:miter lim="800000"/>
            <a:headEnd/>
            <a:tailEnd/>
          </a:ln>
        </p:spPr>
        <p:txBody>
          <a:bodyPr vert="eaVert" wrap="none" anchor="ctr"/>
          <a:lstStyle/>
          <a:p>
            <a:pPr algn="ctr" rtl="0">
              <a:defRPr/>
            </a:pPr>
            <a:endParaRPr lang="en-US" sz="1600" kern="1200">
              <a:solidFill>
                <a:prstClr val="white"/>
              </a:solidFill>
              <a:latin typeface="Verdana"/>
              <a:ea typeface="+mn-ea"/>
              <a:cs typeface="+mn-cs"/>
            </a:endParaRPr>
          </a:p>
        </p:txBody>
      </p:sp>
      <p:sp>
        <p:nvSpPr>
          <p:cNvPr id="12299" name="Text Box 13"/>
          <p:cNvSpPr txBox="1">
            <a:spLocks noChangeArrowheads="1"/>
          </p:cNvSpPr>
          <p:nvPr/>
        </p:nvSpPr>
        <p:spPr bwMode="auto">
          <a:xfrm>
            <a:off x="4206875" y="5942013"/>
            <a:ext cx="1672253" cy="338554"/>
          </a:xfrm>
          <a:prstGeom prst="rect">
            <a:avLst/>
          </a:prstGeom>
          <a:noFill/>
          <a:ln w="9525">
            <a:noFill/>
            <a:miter lim="800000"/>
            <a:headEnd/>
            <a:tailEnd/>
          </a:ln>
        </p:spPr>
        <p:txBody>
          <a:bodyPr wrap="none">
            <a:spAutoFit/>
          </a:bodyPr>
          <a:lstStyle/>
          <a:p>
            <a:pPr algn="l" rtl="0"/>
            <a:r>
              <a:rPr lang="en-GB" sz="1600" b="1" kern="1200">
                <a:solidFill>
                  <a:prstClr val="white"/>
                </a:solidFill>
                <a:latin typeface="Verdana"/>
                <a:ea typeface="+mn-ea"/>
                <a:cs typeface="+mn-cs"/>
              </a:rPr>
              <a:t>Management</a:t>
            </a:r>
            <a:endParaRPr lang="en-US" sz="1600" b="1" kern="1200">
              <a:solidFill>
                <a:prstClr val="white"/>
              </a:solidFill>
              <a:latin typeface="Verdana"/>
              <a:ea typeface="+mn-ea"/>
              <a:cs typeface="+mn-cs"/>
            </a:endParaRPr>
          </a:p>
        </p:txBody>
      </p:sp>
      <p:sp>
        <p:nvSpPr>
          <p:cNvPr id="15368" name="Rectangle 7"/>
          <p:cNvSpPr>
            <a:spLocks noChangeArrowheads="1"/>
          </p:cNvSpPr>
          <p:nvPr/>
        </p:nvSpPr>
        <p:spPr bwMode="auto">
          <a:xfrm>
            <a:off x="5105400" y="1371600"/>
            <a:ext cx="1066800" cy="4103688"/>
          </a:xfrm>
          <a:prstGeom prst="rect">
            <a:avLst/>
          </a:prstGeom>
          <a:solidFill>
            <a:schemeClr val="bg1">
              <a:lumMod val="65000"/>
            </a:schemeClr>
          </a:solidFill>
          <a:ln w="9525">
            <a:noFill/>
            <a:miter lim="800000"/>
            <a:headEnd/>
            <a:tailEnd/>
          </a:ln>
        </p:spPr>
        <p:txBody>
          <a:bodyPr wrap="none" tIns="540000"/>
          <a:lstStyle/>
          <a:p>
            <a:pPr algn="ctr" rtl="0">
              <a:defRPr/>
            </a:pPr>
            <a:r>
              <a:rPr lang="en-GB" sz="1600" b="1" kern="1200" dirty="0">
                <a:solidFill>
                  <a:prstClr val="white"/>
                </a:solidFill>
                <a:latin typeface="Verdana"/>
                <a:ea typeface="+mn-ea"/>
                <a:cs typeface="+mn-cs"/>
              </a:rPr>
              <a:t>Digitised/</a:t>
            </a:r>
          </a:p>
          <a:p>
            <a:pPr algn="ctr" rtl="0">
              <a:defRPr/>
            </a:pPr>
            <a:r>
              <a:rPr lang="en-GB" sz="1600" b="1" kern="1200" dirty="0">
                <a:solidFill>
                  <a:prstClr val="white"/>
                </a:solidFill>
                <a:latin typeface="Verdana"/>
                <a:ea typeface="+mn-ea"/>
                <a:cs typeface="+mn-cs"/>
              </a:rPr>
              <a:t>Digital</a:t>
            </a:r>
            <a:endParaRPr lang="en-US" sz="1600" b="1" kern="1200" dirty="0">
              <a:solidFill>
                <a:prstClr val="white"/>
              </a:solidFill>
              <a:latin typeface="Verdana"/>
              <a:ea typeface="+mn-ea"/>
              <a:cs typeface="+mn-cs"/>
            </a:endParaRPr>
          </a:p>
        </p:txBody>
      </p:sp>
      <p:sp>
        <p:nvSpPr>
          <p:cNvPr id="15369" name="Rectangle 8"/>
          <p:cNvSpPr>
            <a:spLocks noChangeArrowheads="1"/>
          </p:cNvSpPr>
          <p:nvPr/>
        </p:nvSpPr>
        <p:spPr bwMode="auto">
          <a:xfrm>
            <a:off x="2590800" y="1371600"/>
            <a:ext cx="990600" cy="4103688"/>
          </a:xfrm>
          <a:prstGeom prst="rect">
            <a:avLst/>
          </a:prstGeom>
          <a:solidFill>
            <a:schemeClr val="bg1">
              <a:lumMod val="65000"/>
            </a:schemeClr>
          </a:solidFill>
          <a:ln w="9525">
            <a:noFill/>
            <a:miter lim="800000"/>
            <a:headEnd/>
            <a:tailEnd/>
          </a:ln>
        </p:spPr>
        <p:txBody>
          <a:bodyPr wrap="none" tIns="540000"/>
          <a:lstStyle/>
          <a:p>
            <a:pPr algn="ctr" rtl="0">
              <a:defRPr/>
            </a:pPr>
            <a:r>
              <a:rPr lang="en-US" sz="1600" b="1" kern="1200" dirty="0">
                <a:solidFill>
                  <a:prstClr val="white"/>
                </a:solidFill>
                <a:latin typeface="Verdana"/>
                <a:ea typeface="+mn-ea"/>
                <a:cs typeface="+mn-cs"/>
              </a:rPr>
              <a:t>Bought/</a:t>
            </a:r>
            <a:br>
              <a:rPr lang="en-US" sz="1600" b="1" kern="1200" dirty="0">
                <a:solidFill>
                  <a:prstClr val="white"/>
                </a:solidFill>
                <a:latin typeface="Verdana"/>
                <a:ea typeface="+mn-ea"/>
                <a:cs typeface="+mn-cs"/>
              </a:rPr>
            </a:br>
            <a:r>
              <a:rPr lang="en-US" sz="1600" b="1" kern="1200" dirty="0">
                <a:solidFill>
                  <a:prstClr val="white"/>
                </a:solidFill>
                <a:latin typeface="Verdana"/>
                <a:ea typeface="+mn-ea"/>
                <a:cs typeface="+mn-cs"/>
              </a:rPr>
              <a:t>Physical</a:t>
            </a:r>
          </a:p>
        </p:txBody>
      </p:sp>
      <p:sp>
        <p:nvSpPr>
          <p:cNvPr id="15370" name="Rectangle 9"/>
          <p:cNvSpPr>
            <a:spLocks noChangeArrowheads="1"/>
          </p:cNvSpPr>
          <p:nvPr/>
        </p:nvSpPr>
        <p:spPr bwMode="auto">
          <a:xfrm>
            <a:off x="3733800" y="1371600"/>
            <a:ext cx="1219200" cy="4103688"/>
          </a:xfrm>
          <a:prstGeom prst="rect">
            <a:avLst/>
          </a:prstGeom>
          <a:solidFill>
            <a:schemeClr val="bg1">
              <a:lumMod val="65000"/>
            </a:schemeClr>
          </a:solidFill>
          <a:ln w="9525">
            <a:noFill/>
            <a:miter lim="800000"/>
            <a:headEnd/>
            <a:tailEnd/>
          </a:ln>
        </p:spPr>
        <p:txBody>
          <a:bodyPr wrap="none" tIns="540000"/>
          <a:lstStyle/>
          <a:p>
            <a:pPr algn="ctr" rtl="0">
              <a:defRPr/>
            </a:pPr>
            <a:r>
              <a:rPr lang="en-GB" sz="1600" b="1" kern="1200" dirty="0" err="1">
                <a:solidFill>
                  <a:prstClr val="white"/>
                </a:solidFill>
                <a:latin typeface="Verdana"/>
                <a:ea typeface="+mn-ea"/>
                <a:cs typeface="+mn-cs"/>
              </a:rPr>
              <a:t>Elctronic</a:t>
            </a:r>
            <a:r>
              <a:rPr lang="en-GB" sz="1600" b="1" kern="1200" dirty="0">
                <a:solidFill>
                  <a:prstClr val="white"/>
                </a:solidFill>
                <a:latin typeface="Verdana"/>
                <a:ea typeface="+mn-ea"/>
                <a:cs typeface="+mn-cs"/>
              </a:rPr>
              <a:t>/</a:t>
            </a:r>
            <a:br>
              <a:rPr lang="en-GB" sz="1600" b="1" kern="1200" dirty="0">
                <a:solidFill>
                  <a:prstClr val="white"/>
                </a:solidFill>
                <a:latin typeface="Verdana"/>
                <a:ea typeface="+mn-ea"/>
                <a:cs typeface="+mn-cs"/>
              </a:rPr>
            </a:br>
            <a:r>
              <a:rPr lang="en-GB" sz="1600" b="1" kern="1200" dirty="0">
                <a:solidFill>
                  <a:prstClr val="white"/>
                </a:solidFill>
                <a:latin typeface="Verdana"/>
                <a:ea typeface="+mn-ea"/>
                <a:cs typeface="+mn-cs"/>
              </a:rPr>
              <a:t>Licensed</a:t>
            </a:r>
            <a:endParaRPr lang="en-US" sz="1600" b="1" kern="1200" dirty="0">
              <a:solidFill>
                <a:prstClr val="white"/>
              </a:solidFill>
              <a:latin typeface="Verdana"/>
              <a:ea typeface="+mn-ea"/>
              <a:cs typeface="+mn-cs"/>
            </a:endParaRPr>
          </a:p>
        </p:txBody>
      </p:sp>
      <p:sp>
        <p:nvSpPr>
          <p:cNvPr id="15377" name="Rectangle 7"/>
          <p:cNvSpPr>
            <a:spLocks noChangeArrowheads="1"/>
          </p:cNvSpPr>
          <p:nvPr/>
        </p:nvSpPr>
        <p:spPr bwMode="auto">
          <a:xfrm>
            <a:off x="6324600" y="1371600"/>
            <a:ext cx="1066800" cy="4103688"/>
          </a:xfrm>
          <a:prstGeom prst="rect">
            <a:avLst/>
          </a:prstGeom>
          <a:solidFill>
            <a:schemeClr val="bg1">
              <a:lumMod val="65000"/>
            </a:schemeClr>
          </a:solidFill>
          <a:ln w="9525">
            <a:noFill/>
            <a:miter lim="800000"/>
            <a:headEnd/>
            <a:tailEnd/>
          </a:ln>
        </p:spPr>
        <p:txBody>
          <a:bodyPr wrap="none" tIns="540000"/>
          <a:lstStyle/>
          <a:p>
            <a:pPr algn="ctr" rtl="0">
              <a:defRPr/>
            </a:pPr>
            <a:r>
              <a:rPr lang="en-GB" sz="1600" b="1" kern="1200" dirty="0">
                <a:solidFill>
                  <a:prstClr val="white"/>
                </a:solidFill>
                <a:latin typeface="Verdana"/>
                <a:ea typeface="+mn-ea"/>
                <a:cs typeface="+mn-cs"/>
              </a:rPr>
              <a:t>Special</a:t>
            </a:r>
            <a:br>
              <a:rPr lang="en-GB" sz="1600" b="1" kern="1200" dirty="0">
                <a:solidFill>
                  <a:prstClr val="white"/>
                </a:solidFill>
                <a:latin typeface="Verdana"/>
                <a:ea typeface="+mn-ea"/>
                <a:cs typeface="+mn-cs"/>
              </a:rPr>
            </a:br>
            <a:r>
              <a:rPr lang="en-GB" sz="1600" b="1" kern="1200" dirty="0" err="1">
                <a:solidFill>
                  <a:prstClr val="white"/>
                </a:solidFill>
                <a:latin typeface="Verdana"/>
                <a:ea typeface="+mn-ea"/>
                <a:cs typeface="+mn-cs"/>
              </a:rPr>
              <a:t>colls</a:t>
            </a:r>
            <a:r>
              <a:rPr lang="en-GB" sz="1600" b="1" kern="1200" dirty="0">
                <a:solidFill>
                  <a:prstClr val="white"/>
                </a:solidFill>
                <a:latin typeface="Verdana"/>
                <a:ea typeface="+mn-ea"/>
                <a:cs typeface="+mn-cs"/>
              </a:rPr>
              <a:t>/</a:t>
            </a:r>
            <a:br>
              <a:rPr lang="en-GB" sz="1600" b="1" kern="1200" dirty="0">
                <a:solidFill>
                  <a:prstClr val="white"/>
                </a:solidFill>
                <a:latin typeface="Verdana"/>
                <a:ea typeface="+mn-ea"/>
                <a:cs typeface="+mn-cs"/>
              </a:rPr>
            </a:br>
            <a:r>
              <a:rPr lang="en-GB" sz="1600" b="1" kern="1200" dirty="0">
                <a:solidFill>
                  <a:prstClr val="white"/>
                </a:solidFill>
                <a:latin typeface="Verdana"/>
                <a:ea typeface="+mn-ea"/>
                <a:cs typeface="+mn-cs"/>
              </a:rPr>
              <a:t>Archives</a:t>
            </a:r>
            <a:endParaRPr lang="en-US" sz="1600" b="1" kern="1200" dirty="0">
              <a:solidFill>
                <a:prstClr val="white"/>
              </a:solidFill>
              <a:latin typeface="Verdana"/>
              <a:ea typeface="+mn-ea"/>
              <a:cs typeface="+mn-cs"/>
            </a:endParaRPr>
          </a:p>
        </p:txBody>
      </p:sp>
      <p:sp>
        <p:nvSpPr>
          <p:cNvPr id="16" name="Rectangle 7"/>
          <p:cNvSpPr>
            <a:spLocks noChangeArrowheads="1"/>
          </p:cNvSpPr>
          <p:nvPr/>
        </p:nvSpPr>
        <p:spPr bwMode="auto">
          <a:xfrm>
            <a:off x="2555875" y="115888"/>
            <a:ext cx="4835525" cy="790575"/>
          </a:xfrm>
          <a:prstGeom prst="rect">
            <a:avLst/>
          </a:prstGeom>
          <a:solidFill>
            <a:schemeClr val="bg2">
              <a:lumMod val="85000"/>
            </a:schemeClr>
          </a:solidFill>
          <a:ln w="9525" algn="ctr">
            <a:solidFill>
              <a:schemeClr val="accent6">
                <a:lumMod val="60000"/>
                <a:lumOff val="40000"/>
              </a:schemeClr>
            </a:solidFill>
            <a:miter lim="800000"/>
            <a:headEnd/>
            <a:tailEnd/>
          </a:ln>
        </p:spPr>
        <p:txBody>
          <a:bodyPr wrap="none"/>
          <a:lstStyle/>
          <a:p>
            <a:pPr algn="ctr" rtl="0">
              <a:defRPr/>
            </a:pPr>
            <a:r>
              <a:rPr lang="en-GB" sz="2000" b="1" kern="1200" dirty="0">
                <a:solidFill>
                  <a:srgbClr val="F79646"/>
                </a:solidFill>
                <a:latin typeface="Verdana"/>
                <a:ea typeface="+mn-ea"/>
                <a:cs typeface="+mn-cs"/>
              </a:rPr>
              <a:t>Find It</a:t>
            </a:r>
            <a:endParaRPr lang="en-US" sz="2000" b="1" kern="1200" dirty="0">
              <a:solidFill>
                <a:srgbClr val="F79646"/>
              </a:solidFill>
              <a:latin typeface="Verdana"/>
              <a:ea typeface="+mn-ea"/>
              <a:cs typeface="+mn-cs"/>
            </a:endParaRPr>
          </a:p>
        </p:txBody>
      </p:sp>
      <p:sp>
        <p:nvSpPr>
          <p:cNvPr id="17" name="Rectangle 2"/>
          <p:cNvSpPr>
            <a:spLocks noChangeArrowheads="1"/>
          </p:cNvSpPr>
          <p:nvPr/>
        </p:nvSpPr>
        <p:spPr bwMode="auto">
          <a:xfrm>
            <a:off x="2555875" y="981075"/>
            <a:ext cx="4835525" cy="790575"/>
          </a:xfrm>
          <a:prstGeom prst="rect">
            <a:avLst/>
          </a:prstGeom>
          <a:solidFill>
            <a:schemeClr val="bg2">
              <a:lumMod val="85000"/>
            </a:schemeClr>
          </a:solidFill>
          <a:ln w="9525" algn="ctr">
            <a:solidFill>
              <a:schemeClr val="accent6">
                <a:lumMod val="60000"/>
                <a:lumOff val="40000"/>
              </a:schemeClr>
            </a:solidFill>
            <a:miter lim="800000"/>
            <a:headEnd/>
            <a:tailEnd/>
          </a:ln>
        </p:spPr>
        <p:txBody>
          <a:bodyPr wrap="none"/>
          <a:lstStyle/>
          <a:p>
            <a:pPr algn="ctr" rtl="0">
              <a:defRPr/>
            </a:pPr>
            <a:r>
              <a:rPr lang="en-GB" sz="2000" b="1" kern="1200" dirty="0">
                <a:solidFill>
                  <a:srgbClr val="F79646"/>
                </a:solidFill>
                <a:latin typeface="Verdana"/>
                <a:ea typeface="+mn-ea"/>
                <a:cs typeface="+mn-cs"/>
              </a:rPr>
              <a:t>Get It</a:t>
            </a:r>
            <a:endParaRPr lang="en-US" sz="2000" b="1" kern="1200" dirty="0">
              <a:solidFill>
                <a:srgbClr val="F79646"/>
              </a:solidFill>
              <a:latin typeface="Verdana"/>
              <a:ea typeface="+mn-ea"/>
              <a:cs typeface="+mn-cs"/>
            </a:endParaRPr>
          </a:p>
        </p:txBody>
      </p:sp>
      <p:sp>
        <p:nvSpPr>
          <p:cNvPr id="18" name="Rectangle 12"/>
          <p:cNvSpPr>
            <a:spLocks noChangeArrowheads="1"/>
          </p:cNvSpPr>
          <p:nvPr/>
        </p:nvSpPr>
        <p:spPr bwMode="auto">
          <a:xfrm>
            <a:off x="2590800" y="2819400"/>
            <a:ext cx="4800600" cy="838200"/>
          </a:xfrm>
          <a:prstGeom prst="rect">
            <a:avLst/>
          </a:prstGeom>
          <a:solidFill>
            <a:schemeClr val="bg2">
              <a:lumMod val="85000"/>
            </a:schemeClr>
          </a:solidFill>
          <a:ln w="9525" algn="ctr">
            <a:solidFill>
              <a:schemeClr val="accent6">
                <a:lumMod val="60000"/>
                <a:lumOff val="40000"/>
              </a:schemeClr>
            </a:solidFill>
            <a:miter lim="800000"/>
            <a:headEnd/>
            <a:tailEnd/>
          </a:ln>
        </p:spPr>
        <p:txBody>
          <a:bodyPr wrap="none"/>
          <a:lstStyle/>
          <a:p>
            <a:pPr algn="ctr" rtl="0">
              <a:defRPr/>
            </a:pPr>
            <a:endParaRPr lang="en-US" sz="1600" kern="1200">
              <a:solidFill>
                <a:prstClr val="white"/>
              </a:solidFill>
              <a:latin typeface="Verdana"/>
              <a:ea typeface="+mn-ea"/>
              <a:cs typeface="+mn-cs"/>
            </a:endParaRPr>
          </a:p>
        </p:txBody>
      </p:sp>
      <p:sp>
        <p:nvSpPr>
          <p:cNvPr id="19" name="Rectangle 13"/>
          <p:cNvSpPr>
            <a:spLocks noChangeArrowheads="1"/>
          </p:cNvSpPr>
          <p:nvPr/>
        </p:nvSpPr>
        <p:spPr bwMode="auto">
          <a:xfrm>
            <a:off x="2590800" y="3886200"/>
            <a:ext cx="4800600" cy="838200"/>
          </a:xfrm>
          <a:prstGeom prst="rect">
            <a:avLst/>
          </a:prstGeom>
          <a:solidFill>
            <a:schemeClr val="bg2">
              <a:lumMod val="85000"/>
            </a:schemeClr>
          </a:solidFill>
          <a:ln w="9525" algn="ctr">
            <a:solidFill>
              <a:schemeClr val="accent6">
                <a:lumMod val="60000"/>
                <a:lumOff val="40000"/>
              </a:schemeClr>
            </a:solidFill>
            <a:miter lim="800000"/>
            <a:headEnd/>
            <a:tailEnd/>
          </a:ln>
        </p:spPr>
        <p:txBody>
          <a:bodyPr wrap="none"/>
          <a:lstStyle/>
          <a:p>
            <a:pPr algn="ctr" rtl="0">
              <a:defRPr/>
            </a:pPr>
            <a:endParaRPr lang="en-US" sz="1600" kern="1200">
              <a:solidFill>
                <a:prstClr val="white"/>
              </a:solidFill>
              <a:latin typeface="Verdana"/>
              <a:ea typeface="+mn-ea"/>
              <a:cs typeface="+mn-cs"/>
            </a:endParaRPr>
          </a:p>
        </p:txBody>
      </p:sp>
      <p:sp>
        <p:nvSpPr>
          <p:cNvPr id="20" name="Rectangle 8"/>
          <p:cNvSpPr>
            <a:spLocks noChangeArrowheads="1"/>
          </p:cNvSpPr>
          <p:nvPr/>
        </p:nvSpPr>
        <p:spPr bwMode="auto">
          <a:xfrm>
            <a:off x="2555875" y="5105400"/>
            <a:ext cx="4835525" cy="1295400"/>
          </a:xfrm>
          <a:prstGeom prst="rect">
            <a:avLst/>
          </a:prstGeom>
          <a:solidFill>
            <a:schemeClr val="bg2">
              <a:lumMod val="85000"/>
            </a:schemeClr>
          </a:solidFill>
          <a:ln w="9525">
            <a:solidFill>
              <a:schemeClr val="accent6">
                <a:lumMod val="60000"/>
                <a:lumOff val="40000"/>
              </a:schemeClr>
            </a:solidFill>
            <a:miter lim="800000"/>
            <a:headEnd/>
            <a:tailEnd/>
          </a:ln>
        </p:spPr>
        <p:txBody>
          <a:bodyPr wrap="none" anchor="b"/>
          <a:lstStyle/>
          <a:p>
            <a:pPr algn="ctr" rtl="0">
              <a:defRPr/>
            </a:pPr>
            <a:r>
              <a:rPr lang="en-GB" sz="2000" b="1" kern="1200" dirty="0">
                <a:solidFill>
                  <a:srgbClr val="F79646"/>
                </a:solidFill>
                <a:latin typeface="Verdana"/>
                <a:ea typeface="+mn-ea"/>
                <a:cs typeface="+mn-cs"/>
              </a:rPr>
              <a:t>Manage It</a:t>
            </a:r>
            <a:endParaRPr lang="en-US" sz="2000" b="1" kern="1200" dirty="0">
              <a:solidFill>
                <a:srgbClr val="F79646"/>
              </a:solidFill>
              <a:latin typeface="Verdana"/>
              <a:ea typeface="+mn-ea"/>
              <a:cs typeface="+mn-cs"/>
            </a:endParaRPr>
          </a:p>
        </p:txBody>
      </p:sp>
      <p:sp>
        <p:nvSpPr>
          <p:cNvPr id="21" name="Text Box 25"/>
          <p:cNvSpPr txBox="1">
            <a:spLocks noChangeArrowheads="1"/>
          </p:cNvSpPr>
          <p:nvPr/>
        </p:nvSpPr>
        <p:spPr bwMode="auto">
          <a:xfrm>
            <a:off x="4267200" y="2860675"/>
            <a:ext cx="1526380" cy="400110"/>
          </a:xfrm>
          <a:prstGeom prst="rect">
            <a:avLst/>
          </a:prstGeom>
          <a:solidFill>
            <a:schemeClr val="bg2">
              <a:lumMod val="85000"/>
            </a:schemeClr>
          </a:solidFill>
          <a:ln w="9525">
            <a:noFill/>
            <a:miter lim="800000"/>
            <a:headEnd/>
            <a:tailEnd/>
          </a:ln>
          <a:effectLst/>
        </p:spPr>
        <p:txBody>
          <a:bodyPr wrap="none">
            <a:spAutoFit/>
          </a:bodyPr>
          <a:lstStyle/>
          <a:p>
            <a:pPr algn="l" rtl="0">
              <a:defRPr/>
            </a:pPr>
            <a:r>
              <a:rPr lang="en-US" sz="2000" b="1" kern="1200" dirty="0">
                <a:solidFill>
                  <a:srgbClr val="F79646"/>
                </a:solidFill>
                <a:latin typeface="Verdana"/>
                <a:ea typeface="+mn-ea"/>
                <a:cs typeface="+mn-cs"/>
              </a:rPr>
              <a:t>Metadata</a:t>
            </a:r>
          </a:p>
        </p:txBody>
      </p:sp>
      <p:sp>
        <p:nvSpPr>
          <p:cNvPr id="22" name="Text Box 26"/>
          <p:cNvSpPr txBox="1">
            <a:spLocks noChangeArrowheads="1"/>
          </p:cNvSpPr>
          <p:nvPr/>
        </p:nvSpPr>
        <p:spPr bwMode="auto">
          <a:xfrm>
            <a:off x="4343400" y="3932238"/>
            <a:ext cx="1316386" cy="400110"/>
          </a:xfrm>
          <a:prstGeom prst="rect">
            <a:avLst/>
          </a:prstGeom>
          <a:solidFill>
            <a:schemeClr val="bg2">
              <a:lumMod val="85000"/>
            </a:schemeClr>
          </a:solidFill>
          <a:ln w="9525">
            <a:noFill/>
            <a:miter lim="800000"/>
            <a:headEnd/>
            <a:tailEnd/>
          </a:ln>
          <a:effectLst/>
        </p:spPr>
        <p:txBody>
          <a:bodyPr wrap="none">
            <a:spAutoFit/>
          </a:bodyPr>
          <a:lstStyle/>
          <a:p>
            <a:pPr algn="l" rtl="0">
              <a:defRPr/>
            </a:pPr>
            <a:r>
              <a:rPr lang="en-US" sz="2000" b="1" kern="1200" dirty="0">
                <a:solidFill>
                  <a:srgbClr val="F79646"/>
                </a:solidFill>
                <a:latin typeface="Verdana"/>
                <a:ea typeface="+mn-ea"/>
                <a:cs typeface="+mn-cs"/>
              </a:rPr>
              <a:t>Content</a:t>
            </a:r>
          </a:p>
        </p:txBody>
      </p:sp>
      <p:sp>
        <p:nvSpPr>
          <p:cNvPr id="28" name="Text Box 23"/>
          <p:cNvSpPr txBox="1">
            <a:spLocks noChangeArrowheads="1"/>
          </p:cNvSpPr>
          <p:nvPr/>
        </p:nvSpPr>
        <p:spPr bwMode="auto">
          <a:xfrm>
            <a:off x="2590800" y="1371600"/>
            <a:ext cx="1143000" cy="307777"/>
          </a:xfrm>
          <a:prstGeom prst="rect">
            <a:avLst/>
          </a:prstGeom>
          <a:solidFill>
            <a:schemeClr val="bg1"/>
          </a:solidFill>
          <a:ln w="9525">
            <a:solidFill>
              <a:schemeClr val="accent6"/>
            </a:solidFill>
            <a:miter lim="800000"/>
            <a:headEnd/>
            <a:tailEnd/>
          </a:ln>
          <a:effectLst/>
        </p:spPr>
        <p:txBody>
          <a:bodyPr wrap="square">
            <a:spAutoFit/>
          </a:bodyPr>
          <a:lstStyle/>
          <a:p>
            <a:pPr algn="l" rtl="0">
              <a:defRPr/>
            </a:pPr>
            <a:r>
              <a:rPr lang="en-US" sz="1400" b="1" kern="1200" dirty="0">
                <a:solidFill>
                  <a:srgbClr val="F79646"/>
                </a:solidFill>
                <a:latin typeface="Verdana"/>
                <a:ea typeface="+mn-ea"/>
                <a:cs typeface="+mn-cs"/>
              </a:rPr>
              <a:t>ILL/CIRC</a:t>
            </a:r>
          </a:p>
        </p:txBody>
      </p:sp>
      <p:sp>
        <p:nvSpPr>
          <p:cNvPr id="29" name="Text Box 24"/>
          <p:cNvSpPr txBox="1">
            <a:spLocks noChangeArrowheads="1"/>
          </p:cNvSpPr>
          <p:nvPr/>
        </p:nvSpPr>
        <p:spPr bwMode="auto">
          <a:xfrm>
            <a:off x="3733800" y="1371600"/>
            <a:ext cx="18288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LINK RESOLVER</a:t>
            </a:r>
          </a:p>
        </p:txBody>
      </p:sp>
      <p:sp>
        <p:nvSpPr>
          <p:cNvPr id="33" name="Text Box 24"/>
          <p:cNvSpPr txBox="1">
            <a:spLocks noChangeArrowheads="1"/>
          </p:cNvSpPr>
          <p:nvPr/>
        </p:nvSpPr>
        <p:spPr bwMode="auto">
          <a:xfrm>
            <a:off x="5638800" y="1371600"/>
            <a:ext cx="17526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SPECIAL</a:t>
            </a:r>
          </a:p>
        </p:txBody>
      </p:sp>
      <p:sp>
        <p:nvSpPr>
          <p:cNvPr id="34" name="Text Box 24"/>
          <p:cNvSpPr txBox="1">
            <a:spLocks noChangeArrowheads="1"/>
          </p:cNvSpPr>
          <p:nvPr/>
        </p:nvSpPr>
        <p:spPr bwMode="auto">
          <a:xfrm>
            <a:off x="6248400" y="5181600"/>
            <a:ext cx="11430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SPECIAL</a:t>
            </a:r>
          </a:p>
        </p:txBody>
      </p:sp>
      <p:sp>
        <p:nvSpPr>
          <p:cNvPr id="35" name="Text Box 25"/>
          <p:cNvSpPr txBox="1">
            <a:spLocks noChangeArrowheads="1"/>
          </p:cNvSpPr>
          <p:nvPr/>
        </p:nvSpPr>
        <p:spPr bwMode="auto">
          <a:xfrm>
            <a:off x="2574925" y="5181600"/>
            <a:ext cx="9144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ILS</a:t>
            </a:r>
          </a:p>
        </p:txBody>
      </p:sp>
      <p:sp>
        <p:nvSpPr>
          <p:cNvPr id="36" name="Text Box 27"/>
          <p:cNvSpPr txBox="1">
            <a:spLocks noChangeArrowheads="1"/>
          </p:cNvSpPr>
          <p:nvPr/>
        </p:nvSpPr>
        <p:spPr bwMode="auto">
          <a:xfrm>
            <a:off x="3763963" y="5181600"/>
            <a:ext cx="1006475"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ERM</a:t>
            </a:r>
          </a:p>
        </p:txBody>
      </p:sp>
      <p:sp>
        <p:nvSpPr>
          <p:cNvPr id="37" name="Text Box 28"/>
          <p:cNvSpPr txBox="1">
            <a:spLocks noChangeArrowheads="1"/>
          </p:cNvSpPr>
          <p:nvPr/>
        </p:nvSpPr>
        <p:spPr bwMode="auto">
          <a:xfrm>
            <a:off x="4784725" y="5181600"/>
            <a:ext cx="1524000" cy="307777"/>
          </a:xfrm>
          <a:prstGeom prst="rect">
            <a:avLst/>
          </a:prstGeom>
          <a:solidFill>
            <a:schemeClr val="bg1"/>
          </a:solidFill>
          <a:ln w="9525">
            <a:solidFill>
              <a:schemeClr val="accent6"/>
            </a:solidFill>
            <a:miter lim="800000"/>
            <a:headEnd/>
            <a:tailEnd/>
          </a:ln>
          <a:effectLst/>
        </p:spPr>
        <p:txBody>
          <a:bodyPr>
            <a:spAutoFit/>
          </a:bodyPr>
          <a:lstStyle/>
          <a:p>
            <a:pPr algn="ctr" rtl="0">
              <a:defRPr/>
            </a:pPr>
            <a:r>
              <a:rPr lang="en-US" sz="1400" b="1" kern="1200" dirty="0">
                <a:solidFill>
                  <a:srgbClr val="F79646"/>
                </a:solidFill>
                <a:latin typeface="Verdana"/>
                <a:ea typeface="+mn-ea"/>
                <a:cs typeface="+mn-cs"/>
              </a:rPr>
              <a:t>REPOSITORY</a:t>
            </a:r>
          </a:p>
        </p:txBody>
      </p:sp>
      <p:sp>
        <p:nvSpPr>
          <p:cNvPr id="38" name="Text Box 24"/>
          <p:cNvSpPr txBox="1">
            <a:spLocks noChangeArrowheads="1"/>
          </p:cNvSpPr>
          <p:nvPr/>
        </p:nvSpPr>
        <p:spPr bwMode="auto">
          <a:xfrm>
            <a:off x="2590800" y="636588"/>
            <a:ext cx="8382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OPAC</a:t>
            </a:r>
          </a:p>
        </p:txBody>
      </p:sp>
      <p:sp>
        <p:nvSpPr>
          <p:cNvPr id="39" name="Text Box 24"/>
          <p:cNvSpPr txBox="1">
            <a:spLocks noChangeArrowheads="1"/>
          </p:cNvSpPr>
          <p:nvPr/>
        </p:nvSpPr>
        <p:spPr bwMode="auto">
          <a:xfrm>
            <a:off x="3429000" y="636588"/>
            <a:ext cx="13716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err="1">
                <a:solidFill>
                  <a:srgbClr val="F79646"/>
                </a:solidFill>
                <a:latin typeface="Verdana"/>
                <a:ea typeface="+mn-ea"/>
                <a:cs typeface="+mn-cs"/>
              </a:rPr>
              <a:t>MetaSearch</a:t>
            </a:r>
            <a:endParaRPr lang="en-US" sz="1400" b="1" kern="1200" dirty="0">
              <a:solidFill>
                <a:srgbClr val="F79646"/>
              </a:solidFill>
              <a:latin typeface="Verdana"/>
              <a:ea typeface="+mn-ea"/>
              <a:cs typeface="+mn-cs"/>
            </a:endParaRPr>
          </a:p>
        </p:txBody>
      </p:sp>
      <p:sp>
        <p:nvSpPr>
          <p:cNvPr id="40" name="Text Box 24"/>
          <p:cNvSpPr txBox="1">
            <a:spLocks noChangeArrowheads="1"/>
          </p:cNvSpPr>
          <p:nvPr/>
        </p:nvSpPr>
        <p:spPr bwMode="auto">
          <a:xfrm>
            <a:off x="6400800" y="636588"/>
            <a:ext cx="9906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Website</a:t>
            </a:r>
          </a:p>
        </p:txBody>
      </p:sp>
      <p:sp>
        <p:nvSpPr>
          <p:cNvPr id="41" name="Text Box 24"/>
          <p:cNvSpPr txBox="1">
            <a:spLocks noChangeArrowheads="1"/>
          </p:cNvSpPr>
          <p:nvPr/>
        </p:nvSpPr>
        <p:spPr bwMode="auto">
          <a:xfrm>
            <a:off x="4800600" y="636588"/>
            <a:ext cx="8382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A-Z</a:t>
            </a:r>
          </a:p>
        </p:txBody>
      </p:sp>
      <p:sp>
        <p:nvSpPr>
          <p:cNvPr id="42" name="Text Box 24"/>
          <p:cNvSpPr txBox="1">
            <a:spLocks noChangeArrowheads="1"/>
          </p:cNvSpPr>
          <p:nvPr/>
        </p:nvSpPr>
        <p:spPr bwMode="auto">
          <a:xfrm>
            <a:off x="5334000" y="636588"/>
            <a:ext cx="10668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err="1">
                <a:solidFill>
                  <a:srgbClr val="F79646"/>
                </a:solidFill>
                <a:latin typeface="Verdana"/>
                <a:ea typeface="+mn-ea"/>
                <a:cs typeface="+mn-cs"/>
              </a:rPr>
              <a:t>NxtGen</a:t>
            </a:r>
            <a:endParaRPr lang="en-US" sz="1400" b="1" kern="1200" dirty="0">
              <a:solidFill>
                <a:srgbClr val="F79646"/>
              </a:solidFill>
              <a:latin typeface="Verdana"/>
              <a:ea typeface="+mn-ea"/>
              <a:cs typeface="+mn-cs"/>
            </a:endParaRPr>
          </a:p>
        </p:txBody>
      </p:sp>
      <p:sp>
        <p:nvSpPr>
          <p:cNvPr id="43" name="Text Box 25"/>
          <p:cNvSpPr txBox="1">
            <a:spLocks noChangeArrowheads="1"/>
          </p:cNvSpPr>
          <p:nvPr/>
        </p:nvSpPr>
        <p:spPr bwMode="auto">
          <a:xfrm>
            <a:off x="2590800" y="3276600"/>
            <a:ext cx="9144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MARC</a:t>
            </a:r>
          </a:p>
        </p:txBody>
      </p:sp>
      <p:sp>
        <p:nvSpPr>
          <p:cNvPr id="44" name="Text Box 25"/>
          <p:cNvSpPr txBox="1">
            <a:spLocks noChangeArrowheads="1"/>
          </p:cNvSpPr>
          <p:nvPr/>
        </p:nvSpPr>
        <p:spPr bwMode="auto">
          <a:xfrm>
            <a:off x="5562600" y="3276600"/>
            <a:ext cx="9144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DC</a:t>
            </a:r>
          </a:p>
        </p:txBody>
      </p:sp>
      <p:sp>
        <p:nvSpPr>
          <p:cNvPr id="45" name="Text Box 25"/>
          <p:cNvSpPr txBox="1">
            <a:spLocks noChangeArrowheads="1"/>
          </p:cNvSpPr>
          <p:nvPr/>
        </p:nvSpPr>
        <p:spPr bwMode="auto">
          <a:xfrm>
            <a:off x="6477000" y="3276600"/>
            <a:ext cx="9144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EAD</a:t>
            </a:r>
          </a:p>
        </p:txBody>
      </p:sp>
      <p:sp>
        <p:nvSpPr>
          <p:cNvPr id="46" name="Text Box 25"/>
          <p:cNvSpPr txBox="1">
            <a:spLocks noChangeArrowheads="1"/>
          </p:cNvSpPr>
          <p:nvPr/>
        </p:nvSpPr>
        <p:spPr bwMode="auto">
          <a:xfrm>
            <a:off x="3505200" y="3276600"/>
            <a:ext cx="9144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A&amp;I</a:t>
            </a:r>
          </a:p>
        </p:txBody>
      </p:sp>
      <p:sp>
        <p:nvSpPr>
          <p:cNvPr id="47" name="Text Box 25"/>
          <p:cNvSpPr txBox="1">
            <a:spLocks noChangeArrowheads="1"/>
          </p:cNvSpPr>
          <p:nvPr/>
        </p:nvSpPr>
        <p:spPr bwMode="auto">
          <a:xfrm>
            <a:off x="4419600" y="3276600"/>
            <a:ext cx="11430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XXX</a:t>
            </a:r>
          </a:p>
        </p:txBody>
      </p:sp>
      <p:sp>
        <p:nvSpPr>
          <p:cNvPr id="48" name="Text Box 25"/>
          <p:cNvSpPr txBox="1">
            <a:spLocks noChangeArrowheads="1"/>
          </p:cNvSpPr>
          <p:nvPr/>
        </p:nvSpPr>
        <p:spPr bwMode="auto">
          <a:xfrm>
            <a:off x="2590800" y="4343400"/>
            <a:ext cx="9144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endParaRPr lang="en-US" sz="1400" b="1" kern="1200" dirty="0">
              <a:solidFill>
                <a:srgbClr val="F79646"/>
              </a:solidFill>
              <a:latin typeface="Verdana"/>
              <a:ea typeface="+mn-ea"/>
              <a:cs typeface="+mn-cs"/>
            </a:endParaRPr>
          </a:p>
        </p:txBody>
      </p:sp>
      <p:sp>
        <p:nvSpPr>
          <p:cNvPr id="49" name="Text Box 25"/>
          <p:cNvSpPr txBox="1">
            <a:spLocks noChangeArrowheads="1"/>
          </p:cNvSpPr>
          <p:nvPr/>
        </p:nvSpPr>
        <p:spPr bwMode="auto">
          <a:xfrm>
            <a:off x="4572000" y="4343400"/>
            <a:ext cx="9144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endParaRPr lang="en-US" sz="1400" b="1" kern="1200" dirty="0">
              <a:solidFill>
                <a:srgbClr val="F79646"/>
              </a:solidFill>
              <a:latin typeface="Verdana"/>
              <a:ea typeface="+mn-ea"/>
              <a:cs typeface="+mn-cs"/>
            </a:endParaRPr>
          </a:p>
        </p:txBody>
      </p:sp>
      <p:sp>
        <p:nvSpPr>
          <p:cNvPr id="50" name="Text Box 25"/>
          <p:cNvSpPr txBox="1">
            <a:spLocks noChangeArrowheads="1"/>
          </p:cNvSpPr>
          <p:nvPr/>
        </p:nvSpPr>
        <p:spPr bwMode="auto">
          <a:xfrm>
            <a:off x="5486400" y="4343400"/>
            <a:ext cx="9144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endParaRPr lang="en-US" sz="1400" b="1" kern="1200" dirty="0">
              <a:solidFill>
                <a:srgbClr val="F79646"/>
              </a:solidFill>
              <a:latin typeface="Verdana"/>
              <a:ea typeface="+mn-ea"/>
              <a:cs typeface="+mn-cs"/>
            </a:endParaRPr>
          </a:p>
        </p:txBody>
      </p:sp>
      <p:sp>
        <p:nvSpPr>
          <p:cNvPr id="51" name="Text Box 25"/>
          <p:cNvSpPr txBox="1">
            <a:spLocks noChangeArrowheads="1"/>
          </p:cNvSpPr>
          <p:nvPr/>
        </p:nvSpPr>
        <p:spPr bwMode="auto">
          <a:xfrm>
            <a:off x="6400800" y="4343400"/>
            <a:ext cx="9906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endParaRPr lang="en-US" sz="1400" b="1" kern="1200" dirty="0">
              <a:solidFill>
                <a:srgbClr val="F79646"/>
              </a:solidFill>
              <a:latin typeface="Verdana"/>
              <a:ea typeface="+mn-ea"/>
              <a:cs typeface="+mn-cs"/>
            </a:endParaRPr>
          </a:p>
        </p:txBody>
      </p:sp>
      <p:sp>
        <p:nvSpPr>
          <p:cNvPr id="52" name="Text Box 25"/>
          <p:cNvSpPr txBox="1">
            <a:spLocks noChangeArrowheads="1"/>
          </p:cNvSpPr>
          <p:nvPr/>
        </p:nvSpPr>
        <p:spPr bwMode="auto">
          <a:xfrm>
            <a:off x="3505200" y="4343400"/>
            <a:ext cx="10668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endParaRPr lang="en-US" sz="1400" b="1" kern="1200" dirty="0">
              <a:solidFill>
                <a:srgbClr val="F79646"/>
              </a:solidFill>
              <a:latin typeface="Verdana"/>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3"/>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algn="l" rtl="0"/>
            <a:endParaRPr lang="en-US" sz="1600" kern="1200">
              <a:solidFill>
                <a:srgbClr val="7F7F7F"/>
              </a:solidFill>
              <a:latin typeface="Verdana"/>
              <a:ea typeface="+mn-ea"/>
              <a:cs typeface="+mn-cs"/>
            </a:endParaRPr>
          </a:p>
        </p:txBody>
      </p:sp>
      <p:sp>
        <p:nvSpPr>
          <p:cNvPr id="12291" name="Line 2"/>
          <p:cNvSpPr>
            <a:spLocks noChangeShapeType="1"/>
          </p:cNvSpPr>
          <p:nvPr/>
        </p:nvSpPr>
        <p:spPr bwMode="auto">
          <a:xfrm>
            <a:off x="0" y="1844675"/>
            <a:ext cx="9144000" cy="0"/>
          </a:xfrm>
          <a:prstGeom prst="line">
            <a:avLst/>
          </a:prstGeom>
          <a:noFill/>
          <a:ln w="9525">
            <a:solidFill>
              <a:schemeClr val="tx1"/>
            </a:solidFill>
            <a:prstDash val="dash"/>
            <a:round/>
            <a:headEnd/>
            <a:tailEnd/>
          </a:ln>
        </p:spPr>
        <p:txBody>
          <a:bodyPr/>
          <a:lstStyle/>
          <a:p>
            <a:pPr algn="l" rtl="0"/>
            <a:endParaRPr lang="en-US" sz="1600" kern="1200">
              <a:solidFill>
                <a:srgbClr val="7F7F7F"/>
              </a:solidFill>
              <a:latin typeface="Verdana"/>
              <a:ea typeface="+mn-ea"/>
              <a:cs typeface="+mn-cs"/>
            </a:endParaRPr>
          </a:p>
        </p:txBody>
      </p:sp>
      <p:sp>
        <p:nvSpPr>
          <p:cNvPr id="12292" name="Line 3"/>
          <p:cNvSpPr>
            <a:spLocks noChangeShapeType="1"/>
          </p:cNvSpPr>
          <p:nvPr/>
        </p:nvSpPr>
        <p:spPr bwMode="auto">
          <a:xfrm>
            <a:off x="34925" y="4868863"/>
            <a:ext cx="9109075" cy="0"/>
          </a:xfrm>
          <a:prstGeom prst="line">
            <a:avLst/>
          </a:prstGeom>
          <a:noFill/>
          <a:ln w="9525">
            <a:solidFill>
              <a:schemeClr val="tx1"/>
            </a:solidFill>
            <a:prstDash val="dash"/>
            <a:round/>
            <a:headEnd/>
            <a:tailEnd/>
          </a:ln>
        </p:spPr>
        <p:txBody>
          <a:bodyPr/>
          <a:lstStyle/>
          <a:p>
            <a:pPr algn="l" rtl="0"/>
            <a:endParaRPr lang="en-US" sz="1600" kern="1200">
              <a:solidFill>
                <a:srgbClr val="7F7F7F"/>
              </a:solidFill>
              <a:latin typeface="Verdana"/>
              <a:ea typeface="+mn-ea"/>
              <a:cs typeface="+mn-cs"/>
            </a:endParaRPr>
          </a:p>
        </p:txBody>
      </p:sp>
      <p:sp>
        <p:nvSpPr>
          <p:cNvPr id="12293" name="Text Box 4"/>
          <p:cNvSpPr txBox="1">
            <a:spLocks noChangeArrowheads="1"/>
          </p:cNvSpPr>
          <p:nvPr/>
        </p:nvSpPr>
        <p:spPr bwMode="auto">
          <a:xfrm>
            <a:off x="122238" y="188913"/>
            <a:ext cx="1487523" cy="584775"/>
          </a:xfrm>
          <a:prstGeom prst="rect">
            <a:avLst/>
          </a:prstGeom>
          <a:noFill/>
          <a:ln w="9525">
            <a:noFill/>
            <a:miter lim="800000"/>
            <a:headEnd/>
            <a:tailEnd/>
          </a:ln>
        </p:spPr>
        <p:txBody>
          <a:bodyPr wrap="none">
            <a:spAutoFit/>
          </a:bodyPr>
          <a:lstStyle/>
          <a:p>
            <a:pPr algn="l" rtl="0"/>
            <a:r>
              <a:rPr lang="en-GB" sz="1600" kern="1200">
                <a:solidFill>
                  <a:srgbClr val="7F7F7F"/>
                </a:solidFill>
                <a:latin typeface="Verdana"/>
                <a:ea typeface="+mn-ea"/>
                <a:cs typeface="+mn-cs"/>
              </a:rPr>
              <a:t>User</a:t>
            </a:r>
            <a:br>
              <a:rPr lang="en-GB" sz="1600" kern="1200">
                <a:solidFill>
                  <a:srgbClr val="7F7F7F"/>
                </a:solidFill>
                <a:latin typeface="Verdana"/>
                <a:ea typeface="+mn-ea"/>
                <a:cs typeface="+mn-cs"/>
              </a:rPr>
            </a:br>
            <a:r>
              <a:rPr lang="en-GB" sz="1600" kern="1200">
                <a:solidFill>
                  <a:srgbClr val="7F7F7F"/>
                </a:solidFill>
                <a:latin typeface="Verdana"/>
                <a:ea typeface="+mn-ea"/>
                <a:cs typeface="+mn-cs"/>
              </a:rPr>
              <a:t>environment</a:t>
            </a:r>
            <a:endParaRPr lang="en-US" sz="1600" kern="1200">
              <a:solidFill>
                <a:srgbClr val="7F7F7F"/>
              </a:solidFill>
              <a:latin typeface="Verdana"/>
              <a:ea typeface="+mn-ea"/>
              <a:cs typeface="+mn-cs"/>
            </a:endParaRPr>
          </a:p>
        </p:txBody>
      </p:sp>
      <p:sp>
        <p:nvSpPr>
          <p:cNvPr id="12295" name="Text Box 6"/>
          <p:cNvSpPr txBox="1">
            <a:spLocks noChangeArrowheads="1"/>
          </p:cNvSpPr>
          <p:nvPr/>
        </p:nvSpPr>
        <p:spPr bwMode="auto">
          <a:xfrm>
            <a:off x="107950" y="5006975"/>
            <a:ext cx="1516762" cy="584775"/>
          </a:xfrm>
          <a:prstGeom prst="rect">
            <a:avLst/>
          </a:prstGeom>
          <a:noFill/>
          <a:ln w="9525">
            <a:noFill/>
            <a:miter lim="800000"/>
            <a:headEnd/>
            <a:tailEnd/>
          </a:ln>
        </p:spPr>
        <p:txBody>
          <a:bodyPr wrap="none">
            <a:spAutoFit/>
          </a:bodyPr>
          <a:lstStyle/>
          <a:p>
            <a:pPr algn="l" rtl="0"/>
            <a:r>
              <a:rPr lang="en-GB" sz="1600" kern="1200">
                <a:solidFill>
                  <a:srgbClr val="7F7F7F"/>
                </a:solidFill>
                <a:latin typeface="Verdana"/>
                <a:ea typeface="+mn-ea"/>
                <a:cs typeface="+mn-cs"/>
              </a:rPr>
              <a:t>Management</a:t>
            </a:r>
            <a:br>
              <a:rPr lang="en-GB" sz="1600" kern="1200">
                <a:solidFill>
                  <a:srgbClr val="7F7F7F"/>
                </a:solidFill>
                <a:latin typeface="Verdana"/>
                <a:ea typeface="+mn-ea"/>
                <a:cs typeface="+mn-cs"/>
              </a:rPr>
            </a:br>
            <a:r>
              <a:rPr lang="en-GB" sz="1600" kern="1200">
                <a:solidFill>
                  <a:srgbClr val="7F7F7F"/>
                </a:solidFill>
                <a:latin typeface="Verdana"/>
                <a:ea typeface="+mn-ea"/>
                <a:cs typeface="+mn-cs"/>
              </a:rPr>
              <a:t>environment</a:t>
            </a:r>
            <a:endParaRPr lang="en-US" sz="1600" kern="1200">
              <a:solidFill>
                <a:srgbClr val="7F7F7F"/>
              </a:solidFill>
              <a:latin typeface="Verdana"/>
              <a:ea typeface="+mn-ea"/>
              <a:cs typeface="+mn-cs"/>
            </a:endParaRPr>
          </a:p>
        </p:txBody>
      </p:sp>
      <p:sp>
        <p:nvSpPr>
          <p:cNvPr id="15371" name="AutoShape 10"/>
          <p:cNvSpPr>
            <a:spLocks noChangeArrowheads="1"/>
          </p:cNvSpPr>
          <p:nvPr/>
        </p:nvSpPr>
        <p:spPr bwMode="auto">
          <a:xfrm>
            <a:off x="1908175" y="260350"/>
            <a:ext cx="6169025" cy="1008063"/>
          </a:xfrm>
          <a:prstGeom prst="upArrow">
            <a:avLst>
              <a:gd name="adj1" fmla="val 77907"/>
              <a:gd name="adj2" fmla="val 54958"/>
            </a:avLst>
          </a:prstGeom>
          <a:solidFill>
            <a:schemeClr val="accent6">
              <a:lumMod val="75000"/>
            </a:schemeClr>
          </a:solidFill>
          <a:ln w="9525">
            <a:noFill/>
            <a:miter lim="800000"/>
            <a:headEnd/>
            <a:tailEnd/>
          </a:ln>
        </p:spPr>
        <p:txBody>
          <a:bodyPr vert="eaVert" wrap="none" anchor="ctr"/>
          <a:lstStyle/>
          <a:p>
            <a:pPr algn="ctr" rtl="0">
              <a:defRPr/>
            </a:pPr>
            <a:endParaRPr lang="en-US" sz="1600" kern="1200">
              <a:solidFill>
                <a:prstClr val="white"/>
              </a:solidFill>
              <a:latin typeface="Verdana"/>
              <a:ea typeface="+mn-ea"/>
              <a:cs typeface="+mn-cs"/>
            </a:endParaRPr>
          </a:p>
        </p:txBody>
      </p:sp>
      <p:sp>
        <p:nvSpPr>
          <p:cNvPr id="12297" name="Text Box 11"/>
          <p:cNvSpPr txBox="1">
            <a:spLocks noChangeArrowheads="1"/>
          </p:cNvSpPr>
          <p:nvPr/>
        </p:nvSpPr>
        <p:spPr bwMode="auto">
          <a:xfrm>
            <a:off x="4213225" y="692150"/>
            <a:ext cx="2061783" cy="338554"/>
          </a:xfrm>
          <a:prstGeom prst="rect">
            <a:avLst/>
          </a:prstGeom>
          <a:noFill/>
          <a:ln w="9525">
            <a:noFill/>
            <a:miter lim="800000"/>
            <a:headEnd/>
            <a:tailEnd/>
          </a:ln>
        </p:spPr>
        <p:txBody>
          <a:bodyPr wrap="none">
            <a:spAutoFit/>
          </a:bodyPr>
          <a:lstStyle/>
          <a:p>
            <a:pPr algn="l" rtl="0"/>
            <a:r>
              <a:rPr lang="en-GB" sz="1600" b="1" kern="1200">
                <a:solidFill>
                  <a:prstClr val="white"/>
                </a:solidFill>
                <a:latin typeface="Verdana"/>
                <a:ea typeface="+mn-ea"/>
                <a:cs typeface="+mn-cs"/>
              </a:rPr>
              <a:t>End User Access</a:t>
            </a:r>
            <a:endParaRPr lang="en-US" sz="1600" b="1" kern="1200">
              <a:solidFill>
                <a:prstClr val="white"/>
              </a:solidFill>
              <a:latin typeface="Verdana"/>
              <a:ea typeface="+mn-ea"/>
              <a:cs typeface="+mn-cs"/>
            </a:endParaRPr>
          </a:p>
        </p:txBody>
      </p:sp>
      <p:sp>
        <p:nvSpPr>
          <p:cNvPr id="15373" name="AutoShape 12"/>
          <p:cNvSpPr>
            <a:spLocks noChangeArrowheads="1"/>
          </p:cNvSpPr>
          <p:nvPr/>
        </p:nvSpPr>
        <p:spPr bwMode="auto">
          <a:xfrm>
            <a:off x="1908175" y="5516563"/>
            <a:ext cx="6169025" cy="1008062"/>
          </a:xfrm>
          <a:prstGeom prst="upArrow">
            <a:avLst>
              <a:gd name="adj1" fmla="val 77907"/>
              <a:gd name="adj2" fmla="val 54958"/>
            </a:avLst>
          </a:prstGeom>
          <a:solidFill>
            <a:schemeClr val="accent6">
              <a:lumMod val="75000"/>
            </a:schemeClr>
          </a:solidFill>
          <a:ln w="9525">
            <a:noFill/>
            <a:miter lim="800000"/>
            <a:headEnd/>
            <a:tailEnd/>
          </a:ln>
        </p:spPr>
        <p:txBody>
          <a:bodyPr vert="eaVert" wrap="none" anchor="ctr"/>
          <a:lstStyle/>
          <a:p>
            <a:pPr algn="ctr" rtl="0">
              <a:defRPr/>
            </a:pPr>
            <a:endParaRPr lang="en-US" sz="1600" kern="1200">
              <a:solidFill>
                <a:prstClr val="white"/>
              </a:solidFill>
              <a:latin typeface="Verdana"/>
              <a:ea typeface="+mn-ea"/>
              <a:cs typeface="+mn-cs"/>
            </a:endParaRPr>
          </a:p>
        </p:txBody>
      </p:sp>
      <p:sp>
        <p:nvSpPr>
          <p:cNvPr id="12299" name="Text Box 13"/>
          <p:cNvSpPr txBox="1">
            <a:spLocks noChangeArrowheads="1"/>
          </p:cNvSpPr>
          <p:nvPr/>
        </p:nvSpPr>
        <p:spPr bwMode="auto">
          <a:xfrm>
            <a:off x="4206875" y="5942013"/>
            <a:ext cx="1672253" cy="338554"/>
          </a:xfrm>
          <a:prstGeom prst="rect">
            <a:avLst/>
          </a:prstGeom>
          <a:noFill/>
          <a:ln w="9525">
            <a:noFill/>
            <a:miter lim="800000"/>
            <a:headEnd/>
            <a:tailEnd/>
          </a:ln>
        </p:spPr>
        <p:txBody>
          <a:bodyPr wrap="none">
            <a:spAutoFit/>
          </a:bodyPr>
          <a:lstStyle/>
          <a:p>
            <a:pPr algn="l" rtl="0"/>
            <a:r>
              <a:rPr lang="en-GB" sz="1600" b="1" kern="1200">
                <a:solidFill>
                  <a:prstClr val="white"/>
                </a:solidFill>
                <a:latin typeface="Verdana"/>
                <a:ea typeface="+mn-ea"/>
                <a:cs typeface="+mn-cs"/>
              </a:rPr>
              <a:t>Management</a:t>
            </a:r>
            <a:endParaRPr lang="en-US" sz="1600" b="1" kern="1200">
              <a:solidFill>
                <a:prstClr val="white"/>
              </a:solidFill>
              <a:latin typeface="Verdana"/>
              <a:ea typeface="+mn-ea"/>
              <a:cs typeface="+mn-cs"/>
            </a:endParaRPr>
          </a:p>
        </p:txBody>
      </p:sp>
      <p:sp>
        <p:nvSpPr>
          <p:cNvPr id="15368" name="Rectangle 7"/>
          <p:cNvSpPr>
            <a:spLocks noChangeArrowheads="1"/>
          </p:cNvSpPr>
          <p:nvPr/>
        </p:nvSpPr>
        <p:spPr bwMode="auto">
          <a:xfrm>
            <a:off x="5105400" y="1371600"/>
            <a:ext cx="1066800" cy="4103688"/>
          </a:xfrm>
          <a:prstGeom prst="rect">
            <a:avLst/>
          </a:prstGeom>
          <a:solidFill>
            <a:schemeClr val="bg1">
              <a:lumMod val="65000"/>
            </a:schemeClr>
          </a:solidFill>
          <a:ln w="9525">
            <a:noFill/>
            <a:miter lim="800000"/>
            <a:headEnd/>
            <a:tailEnd/>
          </a:ln>
        </p:spPr>
        <p:txBody>
          <a:bodyPr wrap="none" tIns="540000"/>
          <a:lstStyle/>
          <a:p>
            <a:pPr algn="ctr" rtl="0">
              <a:defRPr/>
            </a:pPr>
            <a:r>
              <a:rPr lang="en-GB" sz="1600" b="1" kern="1200" dirty="0">
                <a:solidFill>
                  <a:prstClr val="white"/>
                </a:solidFill>
                <a:latin typeface="Verdana"/>
                <a:ea typeface="+mn-ea"/>
                <a:cs typeface="+mn-cs"/>
              </a:rPr>
              <a:t>Digitised/</a:t>
            </a:r>
          </a:p>
          <a:p>
            <a:pPr algn="ctr" rtl="0">
              <a:defRPr/>
            </a:pPr>
            <a:r>
              <a:rPr lang="en-GB" sz="1600" b="1" kern="1200" dirty="0">
                <a:solidFill>
                  <a:prstClr val="white"/>
                </a:solidFill>
                <a:latin typeface="Verdana"/>
                <a:ea typeface="+mn-ea"/>
                <a:cs typeface="+mn-cs"/>
              </a:rPr>
              <a:t>Digital</a:t>
            </a:r>
            <a:endParaRPr lang="en-US" sz="1600" b="1" kern="1200" dirty="0">
              <a:solidFill>
                <a:prstClr val="white"/>
              </a:solidFill>
              <a:latin typeface="Verdana"/>
              <a:ea typeface="+mn-ea"/>
              <a:cs typeface="+mn-cs"/>
            </a:endParaRPr>
          </a:p>
        </p:txBody>
      </p:sp>
      <p:sp>
        <p:nvSpPr>
          <p:cNvPr id="15369" name="Rectangle 8"/>
          <p:cNvSpPr>
            <a:spLocks noChangeArrowheads="1"/>
          </p:cNvSpPr>
          <p:nvPr/>
        </p:nvSpPr>
        <p:spPr bwMode="auto">
          <a:xfrm>
            <a:off x="2590800" y="1371600"/>
            <a:ext cx="990600" cy="4103688"/>
          </a:xfrm>
          <a:prstGeom prst="rect">
            <a:avLst/>
          </a:prstGeom>
          <a:solidFill>
            <a:schemeClr val="bg1">
              <a:lumMod val="65000"/>
            </a:schemeClr>
          </a:solidFill>
          <a:ln w="9525">
            <a:noFill/>
            <a:miter lim="800000"/>
            <a:headEnd/>
            <a:tailEnd/>
          </a:ln>
        </p:spPr>
        <p:txBody>
          <a:bodyPr wrap="none" tIns="540000"/>
          <a:lstStyle/>
          <a:p>
            <a:pPr algn="ctr" rtl="0">
              <a:defRPr/>
            </a:pPr>
            <a:r>
              <a:rPr lang="en-US" sz="1600" b="1" kern="1200" dirty="0">
                <a:solidFill>
                  <a:prstClr val="white"/>
                </a:solidFill>
                <a:latin typeface="Verdana"/>
                <a:ea typeface="+mn-ea"/>
                <a:cs typeface="+mn-cs"/>
              </a:rPr>
              <a:t>Bought/</a:t>
            </a:r>
            <a:br>
              <a:rPr lang="en-US" sz="1600" b="1" kern="1200" dirty="0">
                <a:solidFill>
                  <a:prstClr val="white"/>
                </a:solidFill>
                <a:latin typeface="Verdana"/>
                <a:ea typeface="+mn-ea"/>
                <a:cs typeface="+mn-cs"/>
              </a:rPr>
            </a:br>
            <a:r>
              <a:rPr lang="en-US" sz="1600" b="1" kern="1200" dirty="0">
                <a:solidFill>
                  <a:prstClr val="white"/>
                </a:solidFill>
                <a:latin typeface="Verdana"/>
                <a:ea typeface="+mn-ea"/>
                <a:cs typeface="+mn-cs"/>
              </a:rPr>
              <a:t>Physical</a:t>
            </a:r>
          </a:p>
        </p:txBody>
      </p:sp>
      <p:sp>
        <p:nvSpPr>
          <p:cNvPr id="15370" name="Rectangle 9"/>
          <p:cNvSpPr>
            <a:spLocks noChangeArrowheads="1"/>
          </p:cNvSpPr>
          <p:nvPr/>
        </p:nvSpPr>
        <p:spPr bwMode="auto">
          <a:xfrm>
            <a:off x="3733800" y="1371600"/>
            <a:ext cx="1219200" cy="4103688"/>
          </a:xfrm>
          <a:prstGeom prst="rect">
            <a:avLst/>
          </a:prstGeom>
          <a:solidFill>
            <a:schemeClr val="bg1">
              <a:lumMod val="65000"/>
            </a:schemeClr>
          </a:solidFill>
          <a:ln w="9525">
            <a:noFill/>
            <a:miter lim="800000"/>
            <a:headEnd/>
            <a:tailEnd/>
          </a:ln>
        </p:spPr>
        <p:txBody>
          <a:bodyPr wrap="none" tIns="540000"/>
          <a:lstStyle/>
          <a:p>
            <a:pPr algn="ctr" rtl="0">
              <a:defRPr/>
            </a:pPr>
            <a:r>
              <a:rPr lang="en-GB" sz="1600" b="1" kern="1200" dirty="0" err="1">
                <a:solidFill>
                  <a:prstClr val="white"/>
                </a:solidFill>
                <a:latin typeface="Verdana"/>
                <a:ea typeface="+mn-ea"/>
                <a:cs typeface="+mn-cs"/>
              </a:rPr>
              <a:t>Elctronic</a:t>
            </a:r>
            <a:r>
              <a:rPr lang="en-GB" sz="1600" b="1" kern="1200" dirty="0">
                <a:solidFill>
                  <a:prstClr val="white"/>
                </a:solidFill>
                <a:latin typeface="Verdana"/>
                <a:ea typeface="+mn-ea"/>
                <a:cs typeface="+mn-cs"/>
              </a:rPr>
              <a:t>/</a:t>
            </a:r>
            <a:br>
              <a:rPr lang="en-GB" sz="1600" b="1" kern="1200" dirty="0">
                <a:solidFill>
                  <a:prstClr val="white"/>
                </a:solidFill>
                <a:latin typeface="Verdana"/>
                <a:ea typeface="+mn-ea"/>
                <a:cs typeface="+mn-cs"/>
              </a:rPr>
            </a:br>
            <a:r>
              <a:rPr lang="en-GB" sz="1600" b="1" kern="1200" dirty="0">
                <a:solidFill>
                  <a:prstClr val="white"/>
                </a:solidFill>
                <a:latin typeface="Verdana"/>
                <a:ea typeface="+mn-ea"/>
                <a:cs typeface="+mn-cs"/>
              </a:rPr>
              <a:t>Licensed</a:t>
            </a:r>
            <a:endParaRPr lang="en-US" sz="1600" b="1" kern="1200" dirty="0">
              <a:solidFill>
                <a:prstClr val="white"/>
              </a:solidFill>
              <a:latin typeface="Verdana"/>
              <a:ea typeface="+mn-ea"/>
              <a:cs typeface="+mn-cs"/>
            </a:endParaRPr>
          </a:p>
        </p:txBody>
      </p:sp>
      <p:sp>
        <p:nvSpPr>
          <p:cNvPr id="15377" name="Rectangle 7"/>
          <p:cNvSpPr>
            <a:spLocks noChangeArrowheads="1"/>
          </p:cNvSpPr>
          <p:nvPr/>
        </p:nvSpPr>
        <p:spPr bwMode="auto">
          <a:xfrm>
            <a:off x="6324600" y="1371600"/>
            <a:ext cx="1066800" cy="4103688"/>
          </a:xfrm>
          <a:prstGeom prst="rect">
            <a:avLst/>
          </a:prstGeom>
          <a:solidFill>
            <a:schemeClr val="bg1">
              <a:lumMod val="65000"/>
            </a:schemeClr>
          </a:solidFill>
          <a:ln w="9525">
            <a:noFill/>
            <a:miter lim="800000"/>
            <a:headEnd/>
            <a:tailEnd/>
          </a:ln>
        </p:spPr>
        <p:txBody>
          <a:bodyPr wrap="none" tIns="540000"/>
          <a:lstStyle/>
          <a:p>
            <a:pPr algn="ctr" rtl="0">
              <a:defRPr/>
            </a:pPr>
            <a:r>
              <a:rPr lang="en-GB" sz="1600" b="1" kern="1200" dirty="0">
                <a:solidFill>
                  <a:prstClr val="white"/>
                </a:solidFill>
                <a:latin typeface="Verdana"/>
                <a:ea typeface="+mn-ea"/>
                <a:cs typeface="+mn-cs"/>
              </a:rPr>
              <a:t>Special</a:t>
            </a:r>
            <a:br>
              <a:rPr lang="en-GB" sz="1600" b="1" kern="1200" dirty="0">
                <a:solidFill>
                  <a:prstClr val="white"/>
                </a:solidFill>
                <a:latin typeface="Verdana"/>
                <a:ea typeface="+mn-ea"/>
                <a:cs typeface="+mn-cs"/>
              </a:rPr>
            </a:br>
            <a:r>
              <a:rPr lang="en-GB" sz="1600" b="1" kern="1200" dirty="0" err="1">
                <a:solidFill>
                  <a:prstClr val="white"/>
                </a:solidFill>
                <a:latin typeface="Verdana"/>
                <a:ea typeface="+mn-ea"/>
                <a:cs typeface="+mn-cs"/>
              </a:rPr>
              <a:t>colls</a:t>
            </a:r>
            <a:r>
              <a:rPr lang="en-GB" sz="1600" b="1" kern="1200" dirty="0">
                <a:solidFill>
                  <a:prstClr val="white"/>
                </a:solidFill>
                <a:latin typeface="Verdana"/>
                <a:ea typeface="+mn-ea"/>
                <a:cs typeface="+mn-cs"/>
              </a:rPr>
              <a:t>/</a:t>
            </a:r>
            <a:br>
              <a:rPr lang="en-GB" sz="1600" b="1" kern="1200" dirty="0">
                <a:solidFill>
                  <a:prstClr val="white"/>
                </a:solidFill>
                <a:latin typeface="Verdana"/>
                <a:ea typeface="+mn-ea"/>
                <a:cs typeface="+mn-cs"/>
              </a:rPr>
            </a:br>
            <a:r>
              <a:rPr lang="en-GB" sz="1600" b="1" kern="1200" dirty="0">
                <a:solidFill>
                  <a:prstClr val="white"/>
                </a:solidFill>
                <a:latin typeface="Verdana"/>
                <a:ea typeface="+mn-ea"/>
                <a:cs typeface="+mn-cs"/>
              </a:rPr>
              <a:t>Archives</a:t>
            </a:r>
            <a:endParaRPr lang="en-US" sz="1600" b="1" kern="1200" dirty="0">
              <a:solidFill>
                <a:prstClr val="white"/>
              </a:solidFill>
              <a:latin typeface="Verdana"/>
              <a:ea typeface="+mn-ea"/>
              <a:cs typeface="+mn-cs"/>
            </a:endParaRPr>
          </a:p>
        </p:txBody>
      </p:sp>
      <p:sp>
        <p:nvSpPr>
          <p:cNvPr id="16" name="Rectangle 7"/>
          <p:cNvSpPr>
            <a:spLocks noChangeArrowheads="1"/>
          </p:cNvSpPr>
          <p:nvPr/>
        </p:nvSpPr>
        <p:spPr bwMode="auto">
          <a:xfrm>
            <a:off x="2555875" y="115888"/>
            <a:ext cx="4835525" cy="790575"/>
          </a:xfrm>
          <a:prstGeom prst="rect">
            <a:avLst/>
          </a:prstGeom>
          <a:solidFill>
            <a:schemeClr val="bg2">
              <a:lumMod val="85000"/>
            </a:schemeClr>
          </a:solidFill>
          <a:ln w="9525" algn="ctr">
            <a:solidFill>
              <a:schemeClr val="accent6">
                <a:lumMod val="60000"/>
                <a:lumOff val="40000"/>
              </a:schemeClr>
            </a:solidFill>
            <a:miter lim="800000"/>
            <a:headEnd/>
            <a:tailEnd/>
          </a:ln>
        </p:spPr>
        <p:txBody>
          <a:bodyPr wrap="none"/>
          <a:lstStyle/>
          <a:p>
            <a:pPr algn="ctr" rtl="0">
              <a:defRPr/>
            </a:pPr>
            <a:r>
              <a:rPr lang="en-GB" sz="2000" b="1" kern="1200" dirty="0">
                <a:solidFill>
                  <a:srgbClr val="F79646"/>
                </a:solidFill>
                <a:latin typeface="Verdana"/>
                <a:ea typeface="+mn-ea"/>
                <a:cs typeface="+mn-cs"/>
              </a:rPr>
              <a:t>Find It</a:t>
            </a:r>
            <a:endParaRPr lang="en-US" sz="2000" b="1" kern="1200" dirty="0">
              <a:solidFill>
                <a:srgbClr val="F79646"/>
              </a:solidFill>
              <a:latin typeface="Verdana"/>
              <a:ea typeface="+mn-ea"/>
              <a:cs typeface="+mn-cs"/>
            </a:endParaRPr>
          </a:p>
        </p:txBody>
      </p:sp>
      <p:sp>
        <p:nvSpPr>
          <p:cNvPr id="17" name="Rectangle 2"/>
          <p:cNvSpPr>
            <a:spLocks noChangeArrowheads="1"/>
          </p:cNvSpPr>
          <p:nvPr/>
        </p:nvSpPr>
        <p:spPr bwMode="auto">
          <a:xfrm>
            <a:off x="2555875" y="981075"/>
            <a:ext cx="4835525" cy="790575"/>
          </a:xfrm>
          <a:prstGeom prst="rect">
            <a:avLst/>
          </a:prstGeom>
          <a:solidFill>
            <a:schemeClr val="bg2">
              <a:lumMod val="85000"/>
            </a:schemeClr>
          </a:solidFill>
          <a:ln w="9525" algn="ctr">
            <a:solidFill>
              <a:schemeClr val="accent6">
                <a:lumMod val="60000"/>
                <a:lumOff val="40000"/>
              </a:schemeClr>
            </a:solidFill>
            <a:miter lim="800000"/>
            <a:headEnd/>
            <a:tailEnd/>
          </a:ln>
        </p:spPr>
        <p:txBody>
          <a:bodyPr wrap="none"/>
          <a:lstStyle/>
          <a:p>
            <a:pPr algn="ctr" rtl="0">
              <a:defRPr/>
            </a:pPr>
            <a:r>
              <a:rPr lang="en-GB" sz="2000" b="1" kern="1200" dirty="0">
                <a:solidFill>
                  <a:srgbClr val="F79646"/>
                </a:solidFill>
                <a:latin typeface="Verdana"/>
                <a:ea typeface="+mn-ea"/>
                <a:cs typeface="+mn-cs"/>
              </a:rPr>
              <a:t>Get It</a:t>
            </a:r>
            <a:endParaRPr lang="en-US" sz="2000" b="1" kern="1200" dirty="0">
              <a:solidFill>
                <a:srgbClr val="F79646"/>
              </a:solidFill>
              <a:latin typeface="Verdana"/>
              <a:ea typeface="+mn-ea"/>
              <a:cs typeface="+mn-cs"/>
            </a:endParaRPr>
          </a:p>
        </p:txBody>
      </p:sp>
      <p:sp>
        <p:nvSpPr>
          <p:cNvPr id="18" name="Rectangle 12"/>
          <p:cNvSpPr>
            <a:spLocks noChangeArrowheads="1"/>
          </p:cNvSpPr>
          <p:nvPr/>
        </p:nvSpPr>
        <p:spPr bwMode="auto">
          <a:xfrm>
            <a:off x="2590800" y="2819400"/>
            <a:ext cx="4800600" cy="838200"/>
          </a:xfrm>
          <a:prstGeom prst="rect">
            <a:avLst/>
          </a:prstGeom>
          <a:solidFill>
            <a:schemeClr val="bg2">
              <a:lumMod val="85000"/>
            </a:schemeClr>
          </a:solidFill>
          <a:ln w="9525" algn="ctr">
            <a:solidFill>
              <a:schemeClr val="accent6">
                <a:lumMod val="60000"/>
                <a:lumOff val="40000"/>
              </a:schemeClr>
            </a:solidFill>
            <a:miter lim="800000"/>
            <a:headEnd/>
            <a:tailEnd/>
          </a:ln>
        </p:spPr>
        <p:txBody>
          <a:bodyPr wrap="none"/>
          <a:lstStyle/>
          <a:p>
            <a:pPr algn="ctr" rtl="0">
              <a:defRPr/>
            </a:pPr>
            <a:endParaRPr lang="en-US" sz="1600" kern="1200">
              <a:solidFill>
                <a:prstClr val="white"/>
              </a:solidFill>
              <a:latin typeface="Verdana"/>
              <a:ea typeface="+mn-ea"/>
              <a:cs typeface="+mn-cs"/>
            </a:endParaRPr>
          </a:p>
        </p:txBody>
      </p:sp>
      <p:sp>
        <p:nvSpPr>
          <p:cNvPr id="19" name="Rectangle 13"/>
          <p:cNvSpPr>
            <a:spLocks noChangeArrowheads="1"/>
          </p:cNvSpPr>
          <p:nvPr/>
        </p:nvSpPr>
        <p:spPr bwMode="auto">
          <a:xfrm>
            <a:off x="2590800" y="3886200"/>
            <a:ext cx="4800600" cy="838200"/>
          </a:xfrm>
          <a:prstGeom prst="rect">
            <a:avLst/>
          </a:prstGeom>
          <a:solidFill>
            <a:schemeClr val="bg2">
              <a:lumMod val="85000"/>
            </a:schemeClr>
          </a:solidFill>
          <a:ln w="9525" algn="ctr">
            <a:solidFill>
              <a:schemeClr val="accent6">
                <a:lumMod val="60000"/>
                <a:lumOff val="40000"/>
              </a:schemeClr>
            </a:solidFill>
            <a:miter lim="800000"/>
            <a:headEnd/>
            <a:tailEnd/>
          </a:ln>
        </p:spPr>
        <p:txBody>
          <a:bodyPr wrap="none"/>
          <a:lstStyle/>
          <a:p>
            <a:pPr algn="ctr" rtl="0">
              <a:defRPr/>
            </a:pPr>
            <a:endParaRPr lang="en-US" sz="1600" kern="1200">
              <a:solidFill>
                <a:prstClr val="white"/>
              </a:solidFill>
              <a:latin typeface="Verdana"/>
              <a:ea typeface="+mn-ea"/>
              <a:cs typeface="+mn-cs"/>
            </a:endParaRPr>
          </a:p>
        </p:txBody>
      </p:sp>
      <p:sp>
        <p:nvSpPr>
          <p:cNvPr id="20" name="Rectangle 8"/>
          <p:cNvSpPr>
            <a:spLocks noChangeArrowheads="1"/>
          </p:cNvSpPr>
          <p:nvPr/>
        </p:nvSpPr>
        <p:spPr bwMode="auto">
          <a:xfrm>
            <a:off x="2555875" y="5105400"/>
            <a:ext cx="4835525" cy="1295400"/>
          </a:xfrm>
          <a:prstGeom prst="rect">
            <a:avLst/>
          </a:prstGeom>
          <a:solidFill>
            <a:schemeClr val="bg2">
              <a:lumMod val="85000"/>
            </a:schemeClr>
          </a:solidFill>
          <a:ln w="9525">
            <a:solidFill>
              <a:schemeClr val="accent6">
                <a:lumMod val="60000"/>
                <a:lumOff val="40000"/>
              </a:schemeClr>
            </a:solidFill>
            <a:miter lim="800000"/>
            <a:headEnd/>
            <a:tailEnd/>
          </a:ln>
        </p:spPr>
        <p:txBody>
          <a:bodyPr wrap="none" anchor="b"/>
          <a:lstStyle/>
          <a:p>
            <a:pPr algn="ctr" rtl="0">
              <a:defRPr/>
            </a:pPr>
            <a:r>
              <a:rPr lang="en-GB" sz="2000" b="1" kern="1200" dirty="0">
                <a:solidFill>
                  <a:srgbClr val="F79646"/>
                </a:solidFill>
                <a:latin typeface="Verdana"/>
                <a:ea typeface="+mn-ea"/>
                <a:cs typeface="+mn-cs"/>
              </a:rPr>
              <a:t>Manage It</a:t>
            </a:r>
            <a:endParaRPr lang="en-US" sz="2000" b="1" kern="1200" dirty="0">
              <a:solidFill>
                <a:srgbClr val="F79646"/>
              </a:solidFill>
              <a:latin typeface="Verdana"/>
              <a:ea typeface="+mn-ea"/>
              <a:cs typeface="+mn-cs"/>
            </a:endParaRPr>
          </a:p>
        </p:txBody>
      </p:sp>
      <p:sp>
        <p:nvSpPr>
          <p:cNvPr id="21" name="Text Box 25"/>
          <p:cNvSpPr txBox="1">
            <a:spLocks noChangeArrowheads="1"/>
          </p:cNvSpPr>
          <p:nvPr/>
        </p:nvSpPr>
        <p:spPr bwMode="auto">
          <a:xfrm>
            <a:off x="4267200" y="2860675"/>
            <a:ext cx="1526380" cy="400110"/>
          </a:xfrm>
          <a:prstGeom prst="rect">
            <a:avLst/>
          </a:prstGeom>
          <a:solidFill>
            <a:schemeClr val="bg2">
              <a:lumMod val="85000"/>
            </a:schemeClr>
          </a:solidFill>
          <a:ln w="9525">
            <a:noFill/>
            <a:miter lim="800000"/>
            <a:headEnd/>
            <a:tailEnd/>
          </a:ln>
          <a:effectLst/>
        </p:spPr>
        <p:txBody>
          <a:bodyPr wrap="none">
            <a:spAutoFit/>
          </a:bodyPr>
          <a:lstStyle/>
          <a:p>
            <a:pPr algn="l" rtl="0">
              <a:defRPr/>
            </a:pPr>
            <a:r>
              <a:rPr lang="en-US" sz="2000" b="1" kern="1200" dirty="0">
                <a:solidFill>
                  <a:srgbClr val="F79646"/>
                </a:solidFill>
                <a:latin typeface="Verdana"/>
                <a:ea typeface="+mn-ea"/>
                <a:cs typeface="+mn-cs"/>
              </a:rPr>
              <a:t>Metadata</a:t>
            </a:r>
          </a:p>
        </p:txBody>
      </p:sp>
      <p:sp>
        <p:nvSpPr>
          <p:cNvPr id="22" name="Text Box 26"/>
          <p:cNvSpPr txBox="1">
            <a:spLocks noChangeArrowheads="1"/>
          </p:cNvSpPr>
          <p:nvPr/>
        </p:nvSpPr>
        <p:spPr bwMode="auto">
          <a:xfrm>
            <a:off x="4343400" y="3932238"/>
            <a:ext cx="1316386" cy="400110"/>
          </a:xfrm>
          <a:prstGeom prst="rect">
            <a:avLst/>
          </a:prstGeom>
          <a:solidFill>
            <a:schemeClr val="bg2">
              <a:lumMod val="85000"/>
            </a:schemeClr>
          </a:solidFill>
          <a:ln w="9525">
            <a:noFill/>
            <a:miter lim="800000"/>
            <a:headEnd/>
            <a:tailEnd/>
          </a:ln>
          <a:effectLst/>
        </p:spPr>
        <p:txBody>
          <a:bodyPr wrap="none">
            <a:spAutoFit/>
          </a:bodyPr>
          <a:lstStyle/>
          <a:p>
            <a:pPr algn="l" rtl="0">
              <a:defRPr/>
            </a:pPr>
            <a:r>
              <a:rPr lang="en-US" sz="2000" b="1" kern="1200" dirty="0">
                <a:solidFill>
                  <a:srgbClr val="F79646"/>
                </a:solidFill>
                <a:latin typeface="Verdana"/>
                <a:ea typeface="+mn-ea"/>
                <a:cs typeface="+mn-cs"/>
              </a:rPr>
              <a:t>Content</a:t>
            </a:r>
          </a:p>
        </p:txBody>
      </p:sp>
      <p:sp>
        <p:nvSpPr>
          <p:cNvPr id="28" name="Text Box 23"/>
          <p:cNvSpPr txBox="1">
            <a:spLocks noChangeArrowheads="1"/>
          </p:cNvSpPr>
          <p:nvPr/>
        </p:nvSpPr>
        <p:spPr bwMode="auto">
          <a:xfrm>
            <a:off x="2590800" y="1371600"/>
            <a:ext cx="1143000" cy="307777"/>
          </a:xfrm>
          <a:prstGeom prst="rect">
            <a:avLst/>
          </a:prstGeom>
          <a:solidFill>
            <a:schemeClr val="bg1"/>
          </a:solidFill>
          <a:ln w="9525">
            <a:solidFill>
              <a:schemeClr val="accent6"/>
            </a:solidFill>
            <a:miter lim="800000"/>
            <a:headEnd/>
            <a:tailEnd/>
          </a:ln>
          <a:effectLst/>
        </p:spPr>
        <p:txBody>
          <a:bodyPr wrap="square">
            <a:spAutoFit/>
          </a:bodyPr>
          <a:lstStyle/>
          <a:p>
            <a:pPr algn="l" rtl="0">
              <a:defRPr/>
            </a:pPr>
            <a:r>
              <a:rPr lang="en-US" sz="1400" b="1" kern="1200" dirty="0">
                <a:solidFill>
                  <a:srgbClr val="F79646"/>
                </a:solidFill>
                <a:latin typeface="Verdana"/>
                <a:ea typeface="+mn-ea"/>
                <a:cs typeface="+mn-cs"/>
              </a:rPr>
              <a:t>ILL/CIRC</a:t>
            </a:r>
          </a:p>
        </p:txBody>
      </p:sp>
      <p:sp>
        <p:nvSpPr>
          <p:cNvPr id="29" name="Text Box 24"/>
          <p:cNvSpPr txBox="1">
            <a:spLocks noChangeArrowheads="1"/>
          </p:cNvSpPr>
          <p:nvPr/>
        </p:nvSpPr>
        <p:spPr bwMode="auto">
          <a:xfrm>
            <a:off x="3733800" y="1371600"/>
            <a:ext cx="18288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LINK RESOLVER</a:t>
            </a:r>
          </a:p>
        </p:txBody>
      </p:sp>
      <p:sp>
        <p:nvSpPr>
          <p:cNvPr id="33" name="Text Box 24"/>
          <p:cNvSpPr txBox="1">
            <a:spLocks noChangeArrowheads="1"/>
          </p:cNvSpPr>
          <p:nvPr/>
        </p:nvSpPr>
        <p:spPr bwMode="auto">
          <a:xfrm>
            <a:off x="5638800" y="1371600"/>
            <a:ext cx="17526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SPECIAL</a:t>
            </a:r>
          </a:p>
        </p:txBody>
      </p:sp>
      <p:sp>
        <p:nvSpPr>
          <p:cNvPr id="34" name="Text Box 24"/>
          <p:cNvSpPr txBox="1">
            <a:spLocks noChangeArrowheads="1"/>
          </p:cNvSpPr>
          <p:nvPr/>
        </p:nvSpPr>
        <p:spPr bwMode="auto">
          <a:xfrm>
            <a:off x="6248400" y="5181600"/>
            <a:ext cx="11430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SPECIAL</a:t>
            </a:r>
          </a:p>
        </p:txBody>
      </p:sp>
      <p:sp>
        <p:nvSpPr>
          <p:cNvPr id="35" name="Text Box 25"/>
          <p:cNvSpPr txBox="1">
            <a:spLocks noChangeArrowheads="1"/>
          </p:cNvSpPr>
          <p:nvPr/>
        </p:nvSpPr>
        <p:spPr bwMode="auto">
          <a:xfrm>
            <a:off x="2574925" y="5181600"/>
            <a:ext cx="9144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ILS</a:t>
            </a:r>
          </a:p>
        </p:txBody>
      </p:sp>
      <p:sp>
        <p:nvSpPr>
          <p:cNvPr id="36" name="Text Box 27"/>
          <p:cNvSpPr txBox="1">
            <a:spLocks noChangeArrowheads="1"/>
          </p:cNvSpPr>
          <p:nvPr/>
        </p:nvSpPr>
        <p:spPr bwMode="auto">
          <a:xfrm>
            <a:off x="3763963" y="5181600"/>
            <a:ext cx="1006475"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ERM</a:t>
            </a:r>
          </a:p>
        </p:txBody>
      </p:sp>
      <p:sp>
        <p:nvSpPr>
          <p:cNvPr id="37" name="Text Box 28"/>
          <p:cNvSpPr txBox="1">
            <a:spLocks noChangeArrowheads="1"/>
          </p:cNvSpPr>
          <p:nvPr/>
        </p:nvSpPr>
        <p:spPr bwMode="auto">
          <a:xfrm>
            <a:off x="4784725" y="5181600"/>
            <a:ext cx="1524000" cy="307777"/>
          </a:xfrm>
          <a:prstGeom prst="rect">
            <a:avLst/>
          </a:prstGeom>
          <a:solidFill>
            <a:schemeClr val="bg1"/>
          </a:solidFill>
          <a:ln w="9525">
            <a:solidFill>
              <a:schemeClr val="accent6"/>
            </a:solidFill>
            <a:miter lim="800000"/>
            <a:headEnd/>
            <a:tailEnd/>
          </a:ln>
          <a:effectLst/>
        </p:spPr>
        <p:txBody>
          <a:bodyPr>
            <a:spAutoFit/>
          </a:bodyPr>
          <a:lstStyle/>
          <a:p>
            <a:pPr algn="ctr" rtl="0">
              <a:defRPr/>
            </a:pPr>
            <a:r>
              <a:rPr lang="en-US" sz="1400" b="1" kern="1200" dirty="0">
                <a:solidFill>
                  <a:srgbClr val="F79646"/>
                </a:solidFill>
                <a:latin typeface="Verdana"/>
                <a:ea typeface="+mn-ea"/>
                <a:cs typeface="+mn-cs"/>
              </a:rPr>
              <a:t>REPOSITORY</a:t>
            </a:r>
          </a:p>
        </p:txBody>
      </p:sp>
      <p:sp>
        <p:nvSpPr>
          <p:cNvPr id="38" name="Text Box 24"/>
          <p:cNvSpPr txBox="1">
            <a:spLocks noChangeArrowheads="1"/>
          </p:cNvSpPr>
          <p:nvPr/>
        </p:nvSpPr>
        <p:spPr bwMode="auto">
          <a:xfrm>
            <a:off x="2590800" y="636588"/>
            <a:ext cx="8382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OPAC</a:t>
            </a:r>
          </a:p>
        </p:txBody>
      </p:sp>
      <p:sp>
        <p:nvSpPr>
          <p:cNvPr id="39" name="Text Box 24"/>
          <p:cNvSpPr txBox="1">
            <a:spLocks noChangeArrowheads="1"/>
          </p:cNvSpPr>
          <p:nvPr/>
        </p:nvSpPr>
        <p:spPr bwMode="auto">
          <a:xfrm>
            <a:off x="3429000" y="636588"/>
            <a:ext cx="13716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err="1">
                <a:solidFill>
                  <a:srgbClr val="F79646"/>
                </a:solidFill>
                <a:latin typeface="Verdana"/>
                <a:ea typeface="+mn-ea"/>
                <a:cs typeface="+mn-cs"/>
              </a:rPr>
              <a:t>MetaSearch</a:t>
            </a:r>
            <a:endParaRPr lang="en-US" sz="1400" b="1" kern="1200" dirty="0">
              <a:solidFill>
                <a:srgbClr val="F79646"/>
              </a:solidFill>
              <a:latin typeface="Verdana"/>
              <a:ea typeface="+mn-ea"/>
              <a:cs typeface="+mn-cs"/>
            </a:endParaRPr>
          </a:p>
        </p:txBody>
      </p:sp>
      <p:sp>
        <p:nvSpPr>
          <p:cNvPr id="40" name="Text Box 24"/>
          <p:cNvSpPr txBox="1">
            <a:spLocks noChangeArrowheads="1"/>
          </p:cNvSpPr>
          <p:nvPr/>
        </p:nvSpPr>
        <p:spPr bwMode="auto">
          <a:xfrm>
            <a:off x="6400800" y="636588"/>
            <a:ext cx="9906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Website</a:t>
            </a:r>
          </a:p>
        </p:txBody>
      </p:sp>
      <p:sp>
        <p:nvSpPr>
          <p:cNvPr id="41" name="Text Box 24"/>
          <p:cNvSpPr txBox="1">
            <a:spLocks noChangeArrowheads="1"/>
          </p:cNvSpPr>
          <p:nvPr/>
        </p:nvSpPr>
        <p:spPr bwMode="auto">
          <a:xfrm>
            <a:off x="4800600" y="636588"/>
            <a:ext cx="8382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A-Z</a:t>
            </a:r>
          </a:p>
        </p:txBody>
      </p:sp>
      <p:sp>
        <p:nvSpPr>
          <p:cNvPr id="42" name="Text Box 24"/>
          <p:cNvSpPr txBox="1">
            <a:spLocks noChangeArrowheads="1"/>
          </p:cNvSpPr>
          <p:nvPr/>
        </p:nvSpPr>
        <p:spPr bwMode="auto">
          <a:xfrm>
            <a:off x="5334000" y="636588"/>
            <a:ext cx="10668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err="1">
                <a:solidFill>
                  <a:srgbClr val="F79646"/>
                </a:solidFill>
                <a:latin typeface="Verdana"/>
                <a:ea typeface="+mn-ea"/>
                <a:cs typeface="+mn-cs"/>
              </a:rPr>
              <a:t>NxtGen</a:t>
            </a:r>
            <a:endParaRPr lang="en-US" sz="1400" b="1" kern="1200" dirty="0">
              <a:solidFill>
                <a:srgbClr val="F79646"/>
              </a:solidFill>
              <a:latin typeface="Verdana"/>
              <a:ea typeface="+mn-ea"/>
              <a:cs typeface="+mn-cs"/>
            </a:endParaRPr>
          </a:p>
        </p:txBody>
      </p:sp>
      <p:sp>
        <p:nvSpPr>
          <p:cNvPr id="43" name="Text Box 25"/>
          <p:cNvSpPr txBox="1">
            <a:spLocks noChangeArrowheads="1"/>
          </p:cNvSpPr>
          <p:nvPr/>
        </p:nvSpPr>
        <p:spPr bwMode="auto">
          <a:xfrm>
            <a:off x="2590800" y="3276600"/>
            <a:ext cx="9144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MARC</a:t>
            </a:r>
          </a:p>
        </p:txBody>
      </p:sp>
      <p:sp>
        <p:nvSpPr>
          <p:cNvPr id="44" name="Text Box 25"/>
          <p:cNvSpPr txBox="1">
            <a:spLocks noChangeArrowheads="1"/>
          </p:cNvSpPr>
          <p:nvPr/>
        </p:nvSpPr>
        <p:spPr bwMode="auto">
          <a:xfrm>
            <a:off x="5562600" y="3276600"/>
            <a:ext cx="9144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DC</a:t>
            </a:r>
          </a:p>
        </p:txBody>
      </p:sp>
      <p:sp>
        <p:nvSpPr>
          <p:cNvPr id="45" name="Text Box 25"/>
          <p:cNvSpPr txBox="1">
            <a:spLocks noChangeArrowheads="1"/>
          </p:cNvSpPr>
          <p:nvPr/>
        </p:nvSpPr>
        <p:spPr bwMode="auto">
          <a:xfrm>
            <a:off x="6477000" y="3276600"/>
            <a:ext cx="9144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EAD</a:t>
            </a:r>
          </a:p>
        </p:txBody>
      </p:sp>
      <p:sp>
        <p:nvSpPr>
          <p:cNvPr id="46" name="Text Box 25"/>
          <p:cNvSpPr txBox="1">
            <a:spLocks noChangeArrowheads="1"/>
          </p:cNvSpPr>
          <p:nvPr/>
        </p:nvSpPr>
        <p:spPr bwMode="auto">
          <a:xfrm>
            <a:off x="3505200" y="3276600"/>
            <a:ext cx="9144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A&amp;I</a:t>
            </a:r>
          </a:p>
        </p:txBody>
      </p:sp>
      <p:sp>
        <p:nvSpPr>
          <p:cNvPr id="47" name="Text Box 25"/>
          <p:cNvSpPr txBox="1">
            <a:spLocks noChangeArrowheads="1"/>
          </p:cNvSpPr>
          <p:nvPr/>
        </p:nvSpPr>
        <p:spPr bwMode="auto">
          <a:xfrm>
            <a:off x="4419600" y="3276600"/>
            <a:ext cx="11430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r>
              <a:rPr lang="en-US" sz="1400" b="1" kern="1200" dirty="0">
                <a:solidFill>
                  <a:srgbClr val="F79646"/>
                </a:solidFill>
                <a:latin typeface="Verdana"/>
                <a:ea typeface="+mn-ea"/>
                <a:cs typeface="+mn-cs"/>
              </a:rPr>
              <a:t>XXX</a:t>
            </a:r>
          </a:p>
        </p:txBody>
      </p:sp>
      <p:sp>
        <p:nvSpPr>
          <p:cNvPr id="48" name="Text Box 25"/>
          <p:cNvSpPr txBox="1">
            <a:spLocks noChangeArrowheads="1"/>
          </p:cNvSpPr>
          <p:nvPr/>
        </p:nvSpPr>
        <p:spPr bwMode="auto">
          <a:xfrm>
            <a:off x="2590800" y="4343400"/>
            <a:ext cx="9144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endParaRPr lang="en-US" sz="1400" b="1" kern="1200" dirty="0">
              <a:solidFill>
                <a:srgbClr val="F79646"/>
              </a:solidFill>
              <a:latin typeface="Verdana"/>
              <a:ea typeface="+mn-ea"/>
              <a:cs typeface="+mn-cs"/>
            </a:endParaRPr>
          </a:p>
        </p:txBody>
      </p:sp>
      <p:sp>
        <p:nvSpPr>
          <p:cNvPr id="49" name="Text Box 25"/>
          <p:cNvSpPr txBox="1">
            <a:spLocks noChangeArrowheads="1"/>
          </p:cNvSpPr>
          <p:nvPr/>
        </p:nvSpPr>
        <p:spPr bwMode="auto">
          <a:xfrm>
            <a:off x="4572000" y="4343400"/>
            <a:ext cx="9144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endParaRPr lang="en-US" sz="1400" b="1" kern="1200" dirty="0">
              <a:solidFill>
                <a:srgbClr val="F79646"/>
              </a:solidFill>
              <a:latin typeface="Verdana"/>
              <a:ea typeface="+mn-ea"/>
              <a:cs typeface="+mn-cs"/>
            </a:endParaRPr>
          </a:p>
        </p:txBody>
      </p:sp>
      <p:sp>
        <p:nvSpPr>
          <p:cNvPr id="50" name="Text Box 25"/>
          <p:cNvSpPr txBox="1">
            <a:spLocks noChangeArrowheads="1"/>
          </p:cNvSpPr>
          <p:nvPr/>
        </p:nvSpPr>
        <p:spPr bwMode="auto">
          <a:xfrm>
            <a:off x="5486400" y="4343400"/>
            <a:ext cx="9144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endParaRPr lang="en-US" sz="1400" b="1" kern="1200" dirty="0">
              <a:solidFill>
                <a:srgbClr val="F79646"/>
              </a:solidFill>
              <a:latin typeface="Verdana"/>
              <a:ea typeface="+mn-ea"/>
              <a:cs typeface="+mn-cs"/>
            </a:endParaRPr>
          </a:p>
        </p:txBody>
      </p:sp>
      <p:sp>
        <p:nvSpPr>
          <p:cNvPr id="51" name="Text Box 25"/>
          <p:cNvSpPr txBox="1">
            <a:spLocks noChangeArrowheads="1"/>
          </p:cNvSpPr>
          <p:nvPr/>
        </p:nvSpPr>
        <p:spPr bwMode="auto">
          <a:xfrm>
            <a:off x="6400800" y="4343400"/>
            <a:ext cx="9906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endParaRPr lang="en-US" sz="1400" b="1" kern="1200" dirty="0">
              <a:solidFill>
                <a:srgbClr val="F79646"/>
              </a:solidFill>
              <a:latin typeface="Verdana"/>
              <a:ea typeface="+mn-ea"/>
              <a:cs typeface="+mn-cs"/>
            </a:endParaRPr>
          </a:p>
        </p:txBody>
      </p:sp>
      <p:sp>
        <p:nvSpPr>
          <p:cNvPr id="52" name="Text Box 25"/>
          <p:cNvSpPr txBox="1">
            <a:spLocks noChangeArrowheads="1"/>
          </p:cNvSpPr>
          <p:nvPr/>
        </p:nvSpPr>
        <p:spPr bwMode="auto">
          <a:xfrm>
            <a:off x="3505200" y="4343400"/>
            <a:ext cx="1066800" cy="307777"/>
          </a:xfrm>
          <a:prstGeom prst="rect">
            <a:avLst/>
          </a:prstGeom>
          <a:solidFill>
            <a:schemeClr val="bg1"/>
          </a:solidFill>
          <a:ln w="9525">
            <a:solidFill>
              <a:schemeClr val="accent6"/>
            </a:solidFill>
            <a:miter lim="800000"/>
            <a:headEnd/>
            <a:tailEnd/>
          </a:ln>
          <a:effectLst/>
        </p:spPr>
        <p:txBody>
          <a:bodyPr>
            <a:spAutoFit/>
          </a:bodyPr>
          <a:lstStyle/>
          <a:p>
            <a:pPr algn="l" rtl="0">
              <a:defRPr/>
            </a:pPr>
            <a:endParaRPr lang="en-US" sz="1400" b="1" kern="1200" dirty="0">
              <a:solidFill>
                <a:srgbClr val="F79646"/>
              </a:solidFill>
              <a:latin typeface="Verdana"/>
              <a:ea typeface="+mn-ea"/>
              <a:cs typeface="+mn-cs"/>
            </a:endParaRPr>
          </a:p>
        </p:txBody>
      </p:sp>
      <p:sp>
        <p:nvSpPr>
          <p:cNvPr id="54" name="Rounded Rectangle 53"/>
          <p:cNvSpPr/>
          <p:nvPr/>
        </p:nvSpPr>
        <p:spPr>
          <a:xfrm>
            <a:off x="2438400" y="0"/>
            <a:ext cx="5181600" cy="259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End-user environment</a:t>
            </a:r>
            <a:br>
              <a:rPr lang="en-US" dirty="0" smtClean="0"/>
            </a:br>
            <a:r>
              <a:rPr lang="en-US" dirty="0" smtClean="0"/>
              <a:t>integrated discovery</a:t>
            </a:r>
            <a:endParaRPr lang="en-US" dirty="0"/>
          </a:p>
        </p:txBody>
      </p:sp>
      <p:sp>
        <p:nvSpPr>
          <p:cNvPr id="55" name="Rounded Rectangle 54"/>
          <p:cNvSpPr/>
          <p:nvPr/>
        </p:nvSpPr>
        <p:spPr>
          <a:xfrm>
            <a:off x="2438400" y="4038600"/>
            <a:ext cx="5181600" cy="259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Management environment</a:t>
            </a:r>
          </a:p>
          <a:p>
            <a:pPr algn="ctr"/>
            <a:r>
              <a:rPr lang="en-US" dirty="0" smtClean="0"/>
              <a:t>Integrated resource management</a:t>
            </a:r>
            <a:endParaRPr lang="en-US" dirty="0"/>
          </a:p>
        </p:txBody>
      </p:sp>
      <p:sp>
        <p:nvSpPr>
          <p:cNvPr id="56" name="Up-Down Arrow 55"/>
          <p:cNvSpPr/>
          <p:nvPr/>
        </p:nvSpPr>
        <p:spPr>
          <a:xfrm>
            <a:off x="2971800" y="2590800"/>
            <a:ext cx="1219200" cy="1447800"/>
          </a:xfrm>
          <a:prstGeom prst="upDownArrow">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Up-Down Arrow 56"/>
          <p:cNvSpPr/>
          <p:nvPr/>
        </p:nvSpPr>
        <p:spPr>
          <a:xfrm>
            <a:off x="4419600" y="2590800"/>
            <a:ext cx="1219200" cy="1447800"/>
          </a:xfrm>
          <a:prstGeom prst="upDownArrow">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Up-Down Arrow 57"/>
          <p:cNvSpPr/>
          <p:nvPr/>
        </p:nvSpPr>
        <p:spPr>
          <a:xfrm>
            <a:off x="5791200" y="2590800"/>
            <a:ext cx="1219200" cy="1447800"/>
          </a:xfrm>
          <a:prstGeom prst="upDownArrow">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Autofit/>
          </a:bodyPr>
          <a:lstStyle/>
          <a:p>
            <a:r>
              <a:rPr lang="en-US" sz="7200" dirty="0" smtClean="0"/>
              <a:t>overview: 3 pictures and some context</a:t>
            </a:r>
            <a:endParaRPr lang="en-US" sz="7200" dirty="0"/>
          </a:p>
        </p:txBody>
      </p:sp>
      <p:sp>
        <p:nvSpPr>
          <p:cNvPr id="3" name="Content Placeholder 2"/>
          <p:cNvSpPr>
            <a:spLocks noGrp="1"/>
          </p:cNvSpPr>
          <p:nvPr>
            <p:ph idx="1"/>
          </p:nvPr>
        </p:nvSpPr>
        <p:spPr>
          <a:xfrm>
            <a:off x="457200" y="152400"/>
            <a:ext cx="8458200" cy="4724399"/>
          </a:xfrm>
        </p:spPr>
        <p:txBody>
          <a:bodyPr>
            <a:normAutofit fontScale="70000" lnSpcReduction="20000"/>
          </a:bodyPr>
          <a:lstStyle/>
          <a:p>
            <a:pPr marL="514350" indent="-514350">
              <a:buClr>
                <a:schemeClr val="tx2"/>
              </a:buClr>
              <a:buFont typeface="+mj-lt"/>
              <a:buAutoNum type="arabicPeriod"/>
            </a:pPr>
            <a:endParaRPr lang="en-US" dirty="0" smtClean="0"/>
          </a:p>
          <a:p>
            <a:pPr marL="514350" indent="-514350">
              <a:buClr>
                <a:schemeClr val="tx2"/>
              </a:buClr>
              <a:buFont typeface="+mj-lt"/>
              <a:buAutoNum type="arabicPeriod"/>
            </a:pPr>
            <a:r>
              <a:rPr lang="en-US" dirty="0" smtClean="0"/>
              <a:t>U Minnesota: some numbers</a:t>
            </a:r>
          </a:p>
          <a:p>
            <a:pPr marL="514350" indent="-514350">
              <a:buClr>
                <a:schemeClr val="tx2"/>
              </a:buClr>
              <a:buFont typeface="+mj-lt"/>
              <a:buAutoNum type="arabicPeriod"/>
            </a:pPr>
            <a:r>
              <a:rPr lang="en-US" dirty="0" smtClean="0"/>
              <a:t>Interlude: network reconfiguration</a:t>
            </a:r>
          </a:p>
          <a:p>
            <a:pPr marL="514350" indent="-514350">
              <a:buClr>
                <a:schemeClr val="tx2"/>
              </a:buClr>
              <a:buFont typeface="+mj-lt"/>
              <a:buAutoNum type="arabicPeriod"/>
            </a:pPr>
            <a:endParaRPr lang="en-US" dirty="0" smtClean="0"/>
          </a:p>
          <a:p>
            <a:pPr marL="514350" indent="-514350">
              <a:buClr>
                <a:schemeClr val="tx2"/>
              </a:buClr>
              <a:buFont typeface="+mj-lt"/>
              <a:buAutoNum type="arabicPeriod"/>
            </a:pPr>
            <a:r>
              <a:rPr lang="en-US" dirty="0" smtClean="0"/>
              <a:t>Picture 1: an emerging systems pattern: a materials workflow perspective ..</a:t>
            </a:r>
          </a:p>
          <a:p>
            <a:pPr marL="514350" indent="-514350">
              <a:buClr>
                <a:schemeClr val="tx2"/>
              </a:buClr>
              <a:buFont typeface="+mj-lt"/>
              <a:buAutoNum type="arabicPeriod"/>
            </a:pPr>
            <a:r>
              <a:rPr lang="en-US" dirty="0" smtClean="0"/>
              <a:t>Picture 2: a period of transition: collection directions ..</a:t>
            </a:r>
            <a:br>
              <a:rPr lang="en-US" dirty="0" smtClean="0"/>
            </a:br>
            <a:endParaRPr lang="en-US" dirty="0" smtClean="0"/>
          </a:p>
          <a:p>
            <a:pPr marL="514350" indent="-514350">
              <a:buClr>
                <a:schemeClr val="tx2"/>
              </a:buClr>
              <a:buFont typeface="+mj-lt"/>
              <a:buAutoNum type="arabicPeriod"/>
            </a:pPr>
            <a:r>
              <a:rPr lang="en-US" dirty="0" smtClean="0"/>
              <a:t>Interlude: network reconfigurations</a:t>
            </a:r>
            <a:br>
              <a:rPr lang="en-US" dirty="0" smtClean="0"/>
            </a:br>
            <a:endParaRPr lang="en-US" dirty="0" smtClean="0"/>
          </a:p>
          <a:p>
            <a:pPr marL="514350" indent="-514350">
              <a:buClr>
                <a:schemeClr val="tx2"/>
              </a:buClr>
              <a:buFont typeface="+mj-lt"/>
              <a:buAutoNum type="arabicPeriod"/>
            </a:pPr>
            <a:r>
              <a:rPr lang="en-US" dirty="0" smtClean="0"/>
              <a:t>Picture 3: extending the network picture: a disrupting ecology  ..</a:t>
            </a:r>
          </a:p>
          <a:p>
            <a:pPr marL="514350" indent="-514350">
              <a:buClr>
                <a:schemeClr val="tx2"/>
              </a:buClr>
              <a:buFont typeface="+mj-lt"/>
              <a:buAutoNum type="arabicPeriod"/>
            </a:pPr>
            <a:endParaRPr lang="en-US" dirty="0" smtClean="0"/>
          </a:p>
          <a:p>
            <a:pPr marL="514350" indent="-514350">
              <a:buClr>
                <a:schemeClr val="tx2"/>
              </a:buClr>
              <a:buFont typeface="+mj-lt"/>
              <a:buAutoNum type="arabicPeriod"/>
            </a:pPr>
            <a:r>
              <a:rPr lang="en-US" dirty="0" smtClean="0"/>
              <a:t>Conclusion: some tentative directions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7" name="Picture 3"/>
          <p:cNvPicPr>
            <a:picLocks noGrp="1" noChangeAspect="1" noChangeArrowheads="1"/>
          </p:cNvPicPr>
          <p:nvPr>
            <p:ph idx="1"/>
          </p:nvPr>
        </p:nvPicPr>
        <p:blipFill>
          <a:blip r:embed="rId2"/>
          <a:srcRect/>
          <a:stretch>
            <a:fillRect/>
          </a:stretch>
        </p:blipFill>
        <p:spPr bwMode="auto">
          <a:xfrm>
            <a:off x="304800" y="403860"/>
            <a:ext cx="8597900" cy="51587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219200"/>
            <a:ext cx="9144000" cy="1470025"/>
          </a:xfrm>
        </p:spPr>
        <p:txBody>
          <a:bodyPr/>
          <a:lstStyle/>
          <a:p>
            <a:r>
              <a:rPr lang="en-US" dirty="0" smtClean="0"/>
              <a:t>collection directions</a:t>
            </a:r>
            <a:endParaRPr lang="en-US" dirty="0"/>
          </a:p>
        </p:txBody>
      </p:sp>
      <p:sp>
        <p:nvSpPr>
          <p:cNvPr id="5" name="Subtitle 4"/>
          <p:cNvSpPr>
            <a:spLocks noGrp="1"/>
          </p:cNvSpPr>
          <p:nvPr>
            <p:ph type="subTitle" idx="1"/>
          </p:nvPr>
        </p:nvSpPr>
        <p:spPr>
          <a:xfrm>
            <a:off x="1371600" y="5029200"/>
            <a:ext cx="6400800" cy="1219200"/>
          </a:xfrm>
        </p:spPr>
        <p:txBody>
          <a:bodyPr/>
          <a:lstStyle/>
          <a:p>
            <a:r>
              <a:rPr lang="en-US" dirty="0" smtClean="0"/>
              <a:t>Outside in and inside out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Collections grid</a:t>
            </a:r>
            <a:endParaRPr lang="en-US" dirty="0"/>
          </a:p>
        </p:txBody>
      </p:sp>
      <p:sp>
        <p:nvSpPr>
          <p:cNvPr id="9" name="Text Box 3"/>
          <p:cNvSpPr txBox="1">
            <a:spLocks noChangeArrowheads="1"/>
          </p:cNvSpPr>
          <p:nvPr/>
        </p:nvSpPr>
        <p:spPr bwMode="auto">
          <a:xfrm>
            <a:off x="3382963" y="533400"/>
            <a:ext cx="519112" cy="304800"/>
          </a:xfrm>
          <a:prstGeom prst="rect">
            <a:avLst/>
          </a:prstGeom>
          <a:noFill/>
          <a:ln w="9525">
            <a:noFill/>
            <a:miter lim="800000"/>
            <a:headEnd/>
            <a:tailEnd/>
          </a:ln>
        </p:spPr>
        <p:txBody>
          <a:bodyPr wrap="none">
            <a:spAutoFit/>
          </a:bodyPr>
          <a:lstStyle/>
          <a:p>
            <a:r>
              <a:rPr lang="en-US" sz="1400">
                <a:latin typeface="Arial" charset="0"/>
              </a:rPr>
              <a:t>high</a:t>
            </a:r>
          </a:p>
        </p:txBody>
      </p:sp>
      <p:sp>
        <p:nvSpPr>
          <p:cNvPr id="10" name="Text Box 4"/>
          <p:cNvSpPr txBox="1">
            <a:spLocks noChangeArrowheads="1"/>
          </p:cNvSpPr>
          <p:nvPr/>
        </p:nvSpPr>
        <p:spPr bwMode="auto">
          <a:xfrm>
            <a:off x="5230813" y="533400"/>
            <a:ext cx="530225" cy="304800"/>
          </a:xfrm>
          <a:prstGeom prst="rect">
            <a:avLst/>
          </a:prstGeom>
          <a:noFill/>
          <a:ln w="9525">
            <a:noFill/>
            <a:miter lim="800000"/>
            <a:headEnd/>
            <a:tailEnd/>
          </a:ln>
        </p:spPr>
        <p:txBody>
          <a:bodyPr>
            <a:spAutoFit/>
          </a:bodyPr>
          <a:lstStyle/>
          <a:p>
            <a:r>
              <a:rPr lang="en-US" sz="1400">
                <a:latin typeface="Arial" charset="0"/>
              </a:rPr>
              <a:t>low</a:t>
            </a:r>
          </a:p>
        </p:txBody>
      </p:sp>
      <p:sp>
        <p:nvSpPr>
          <p:cNvPr id="11" name="Text Box 5"/>
          <p:cNvSpPr txBox="1">
            <a:spLocks noChangeArrowheads="1"/>
          </p:cNvSpPr>
          <p:nvPr/>
        </p:nvSpPr>
        <p:spPr bwMode="auto">
          <a:xfrm rot="-5400000">
            <a:off x="2549525" y="1703388"/>
            <a:ext cx="450850" cy="304800"/>
          </a:xfrm>
          <a:prstGeom prst="rect">
            <a:avLst/>
          </a:prstGeom>
          <a:noFill/>
          <a:ln w="9525">
            <a:noFill/>
            <a:miter lim="800000"/>
            <a:headEnd/>
            <a:tailEnd/>
          </a:ln>
        </p:spPr>
        <p:txBody>
          <a:bodyPr wrap="none">
            <a:spAutoFit/>
          </a:bodyPr>
          <a:lstStyle/>
          <a:p>
            <a:r>
              <a:rPr lang="en-US" sz="1400">
                <a:latin typeface="Arial" charset="0"/>
              </a:rPr>
              <a:t>low</a:t>
            </a:r>
          </a:p>
        </p:txBody>
      </p:sp>
      <p:sp>
        <p:nvSpPr>
          <p:cNvPr id="12" name="Text Box 6"/>
          <p:cNvSpPr txBox="1">
            <a:spLocks noChangeArrowheads="1"/>
          </p:cNvSpPr>
          <p:nvPr/>
        </p:nvSpPr>
        <p:spPr bwMode="auto">
          <a:xfrm rot="-5400000">
            <a:off x="2515394" y="3779044"/>
            <a:ext cx="519112" cy="304800"/>
          </a:xfrm>
          <a:prstGeom prst="rect">
            <a:avLst/>
          </a:prstGeom>
          <a:noFill/>
          <a:ln w="9525">
            <a:noFill/>
            <a:miter lim="800000"/>
            <a:headEnd/>
            <a:tailEnd/>
          </a:ln>
        </p:spPr>
        <p:txBody>
          <a:bodyPr wrap="none">
            <a:spAutoFit/>
          </a:bodyPr>
          <a:lstStyle/>
          <a:p>
            <a:r>
              <a:rPr lang="en-US" sz="1400">
                <a:latin typeface="Arial" charset="0"/>
              </a:rPr>
              <a:t>high</a:t>
            </a:r>
          </a:p>
        </p:txBody>
      </p:sp>
      <p:sp>
        <p:nvSpPr>
          <p:cNvPr id="13" name="Text Box 11"/>
          <p:cNvSpPr txBox="1">
            <a:spLocks noChangeArrowheads="1"/>
          </p:cNvSpPr>
          <p:nvPr/>
        </p:nvSpPr>
        <p:spPr bwMode="auto">
          <a:xfrm>
            <a:off x="3746500" y="76200"/>
            <a:ext cx="1831975" cy="396875"/>
          </a:xfrm>
          <a:prstGeom prst="rect">
            <a:avLst/>
          </a:prstGeom>
          <a:noFill/>
          <a:ln w="9525">
            <a:noFill/>
            <a:miter lim="800000"/>
            <a:headEnd/>
            <a:tailEnd/>
          </a:ln>
        </p:spPr>
        <p:txBody>
          <a:bodyPr>
            <a:spAutoFit/>
          </a:bodyPr>
          <a:lstStyle/>
          <a:p>
            <a:pPr algn="ctr"/>
            <a:r>
              <a:rPr lang="en-US" sz="2000" b="1" dirty="0">
                <a:solidFill>
                  <a:schemeClr val="tx2"/>
                </a:solidFill>
                <a:latin typeface="Arial" charset="0"/>
              </a:rPr>
              <a:t>Stewardship</a:t>
            </a:r>
          </a:p>
        </p:txBody>
      </p:sp>
      <p:sp>
        <p:nvSpPr>
          <p:cNvPr id="14" name="Text Box 12"/>
          <p:cNvSpPr txBox="1">
            <a:spLocks noChangeArrowheads="1"/>
          </p:cNvSpPr>
          <p:nvPr/>
        </p:nvSpPr>
        <p:spPr bwMode="auto">
          <a:xfrm rot="-5400000">
            <a:off x="1524795" y="2633811"/>
            <a:ext cx="1919288" cy="461665"/>
          </a:xfrm>
          <a:prstGeom prst="rect">
            <a:avLst/>
          </a:prstGeom>
          <a:noFill/>
          <a:ln w="9525">
            <a:noFill/>
            <a:miter lim="800000"/>
            <a:headEnd/>
            <a:tailEnd/>
          </a:ln>
        </p:spPr>
        <p:txBody>
          <a:bodyPr wrap="square">
            <a:spAutoFit/>
          </a:bodyPr>
          <a:lstStyle/>
          <a:p>
            <a:r>
              <a:rPr lang="en-US" sz="2400" b="1" dirty="0">
                <a:solidFill>
                  <a:schemeClr val="tx2"/>
                </a:solidFill>
                <a:latin typeface="Arial" charset="0"/>
              </a:rPr>
              <a:t>Uniqueness</a:t>
            </a:r>
          </a:p>
        </p:txBody>
      </p:sp>
      <p:sp>
        <p:nvSpPr>
          <p:cNvPr id="15" name="Rectangle 7"/>
          <p:cNvSpPr>
            <a:spLocks noChangeArrowheads="1"/>
          </p:cNvSpPr>
          <p:nvPr/>
        </p:nvSpPr>
        <p:spPr bwMode="auto">
          <a:xfrm>
            <a:off x="3095625" y="898525"/>
            <a:ext cx="3487738" cy="4206875"/>
          </a:xfrm>
          <a:prstGeom prst="rect">
            <a:avLst/>
          </a:prstGeom>
          <a:solidFill>
            <a:schemeClr val="bg1"/>
          </a:solidFill>
          <a:ln w="57150">
            <a:solidFill>
              <a:schemeClr val="tx1"/>
            </a:solidFill>
            <a:miter lim="800000"/>
            <a:headEnd/>
            <a:tailEnd/>
          </a:ln>
        </p:spPr>
        <p:txBody>
          <a:bodyPr wrap="none" anchor="ctr"/>
          <a:lstStyle/>
          <a:p>
            <a:endParaRPr lang="en-US"/>
          </a:p>
        </p:txBody>
      </p:sp>
      <p:grpSp>
        <p:nvGrpSpPr>
          <p:cNvPr id="2" name="Group 8"/>
          <p:cNvGrpSpPr>
            <a:grpSpLocks/>
          </p:cNvGrpSpPr>
          <p:nvPr/>
        </p:nvGrpSpPr>
        <p:grpSpPr bwMode="auto">
          <a:xfrm>
            <a:off x="3108325" y="898525"/>
            <a:ext cx="3475038" cy="4206875"/>
            <a:chOff x="2208" y="1008"/>
            <a:chExt cx="3024" cy="2736"/>
          </a:xfrm>
        </p:grpSpPr>
        <p:sp>
          <p:nvSpPr>
            <p:cNvPr id="17" name="Line 9"/>
            <p:cNvSpPr>
              <a:spLocks noChangeShapeType="1"/>
            </p:cNvSpPr>
            <p:nvPr/>
          </p:nvSpPr>
          <p:spPr bwMode="auto">
            <a:xfrm>
              <a:off x="3696" y="1008"/>
              <a:ext cx="0" cy="2736"/>
            </a:xfrm>
            <a:prstGeom prst="line">
              <a:avLst/>
            </a:prstGeom>
            <a:noFill/>
            <a:ln w="57150">
              <a:solidFill>
                <a:schemeClr val="tx1"/>
              </a:solidFill>
              <a:round/>
              <a:headEnd/>
              <a:tailEnd/>
            </a:ln>
          </p:spPr>
          <p:txBody>
            <a:bodyPr/>
            <a:lstStyle/>
            <a:p>
              <a:endParaRPr lang="en-US"/>
            </a:p>
          </p:txBody>
        </p:sp>
        <p:sp>
          <p:nvSpPr>
            <p:cNvPr id="18" name="Line 10"/>
            <p:cNvSpPr>
              <a:spLocks noChangeShapeType="1"/>
            </p:cNvSpPr>
            <p:nvPr/>
          </p:nvSpPr>
          <p:spPr bwMode="auto">
            <a:xfrm flipV="1">
              <a:off x="2208" y="2352"/>
              <a:ext cx="3024" cy="0"/>
            </a:xfrm>
            <a:prstGeom prst="line">
              <a:avLst/>
            </a:prstGeom>
            <a:noFill/>
            <a:ln w="57150">
              <a:solidFill>
                <a:schemeClr val="tx1"/>
              </a:solidFill>
              <a:round/>
              <a:headEnd/>
              <a:tailEnd/>
            </a:ln>
          </p:spPr>
          <p:txBody>
            <a:bodyPr/>
            <a:lstStyle/>
            <a:p>
              <a:endParaRPr lang="en-US"/>
            </a:p>
          </p:txBody>
        </p:sp>
      </p:grpSp>
      <p:grpSp>
        <p:nvGrpSpPr>
          <p:cNvPr id="3" name="Group 27"/>
          <p:cNvGrpSpPr/>
          <p:nvPr/>
        </p:nvGrpSpPr>
        <p:grpSpPr>
          <a:xfrm>
            <a:off x="4991100" y="914400"/>
            <a:ext cx="3970338" cy="1668463"/>
            <a:chOff x="4991100" y="914400"/>
            <a:chExt cx="3970338" cy="1668463"/>
          </a:xfrm>
        </p:grpSpPr>
        <p:sp>
          <p:nvSpPr>
            <p:cNvPr id="22" name="Text Box 35"/>
            <p:cNvSpPr txBox="1">
              <a:spLocks noChangeArrowheads="1"/>
            </p:cNvSpPr>
            <p:nvPr/>
          </p:nvSpPr>
          <p:spPr bwMode="auto">
            <a:xfrm>
              <a:off x="6765925" y="914400"/>
              <a:ext cx="2195513" cy="1231106"/>
            </a:xfrm>
            <a:prstGeom prst="rect">
              <a:avLst/>
            </a:prstGeom>
            <a:noFill/>
            <a:ln w="9525">
              <a:noFill/>
              <a:miter lim="800000"/>
              <a:headEnd/>
              <a:tailEnd/>
            </a:ln>
            <a:effectLst/>
          </p:spPr>
          <p:txBody>
            <a:bodyPr>
              <a:spAutoFit/>
            </a:bodyPr>
            <a:lstStyle/>
            <a:p>
              <a:pPr>
                <a:spcBef>
                  <a:spcPct val="50000"/>
                </a:spcBef>
              </a:pPr>
              <a:r>
                <a:rPr lang="en-US" sz="1400" b="1" dirty="0">
                  <a:solidFill>
                    <a:srgbClr val="FF6600"/>
                  </a:solidFill>
                  <a:latin typeface="Arial" charset="0"/>
                </a:rPr>
                <a:t>Low-Low</a:t>
              </a:r>
            </a:p>
            <a:p>
              <a:r>
                <a:rPr lang="en-US" sz="1600" b="1" dirty="0">
                  <a:latin typeface="Arial" charset="0"/>
                </a:rPr>
                <a:t>Freely-accessible web resources</a:t>
              </a:r>
            </a:p>
            <a:p>
              <a:r>
                <a:rPr lang="en-US" sz="1400" dirty="0">
                  <a:latin typeface="Arial" charset="0"/>
                </a:rPr>
                <a:t>Open source software</a:t>
              </a:r>
            </a:p>
            <a:p>
              <a:r>
                <a:rPr lang="en-US" sz="1400" dirty="0">
                  <a:latin typeface="Arial" charset="0"/>
                </a:rPr>
                <a:t>Newsgroup archives</a:t>
              </a:r>
            </a:p>
          </p:txBody>
        </p:sp>
        <p:pic>
          <p:nvPicPr>
            <p:cNvPr id="23" name="Picture 44" descr="WebResources2"/>
            <p:cNvPicPr>
              <a:picLocks noChangeAspect="1" noChangeArrowheads="1"/>
            </p:cNvPicPr>
            <p:nvPr/>
          </p:nvPicPr>
          <p:blipFill>
            <a:blip r:embed="rId2"/>
            <a:srcRect/>
            <a:stretch>
              <a:fillRect/>
            </a:stretch>
          </p:blipFill>
          <p:spPr bwMode="auto">
            <a:xfrm>
              <a:off x="4991100" y="1355725"/>
              <a:ext cx="1227138" cy="1227138"/>
            </a:xfrm>
            <a:prstGeom prst="rect">
              <a:avLst/>
            </a:prstGeom>
            <a:noFill/>
          </p:spPr>
        </p:pic>
      </p:grpSp>
      <p:grpSp>
        <p:nvGrpSpPr>
          <p:cNvPr id="4" name="Group 32"/>
          <p:cNvGrpSpPr/>
          <p:nvPr/>
        </p:nvGrpSpPr>
        <p:grpSpPr>
          <a:xfrm>
            <a:off x="182563" y="838200"/>
            <a:ext cx="4664075" cy="2133600"/>
            <a:chOff x="182563" y="838200"/>
            <a:chExt cx="4664075" cy="2133600"/>
          </a:xfrm>
        </p:grpSpPr>
        <p:cxnSp>
          <p:nvCxnSpPr>
            <p:cNvPr id="32" name="Straight Connector 31"/>
            <p:cNvCxnSpPr/>
            <p:nvPr/>
          </p:nvCxnSpPr>
          <p:spPr>
            <a:xfrm rot="16200000" flipH="1">
              <a:off x="2933700" y="1104900"/>
              <a:ext cx="2057400" cy="1676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26"/>
            <p:cNvGrpSpPr/>
            <p:nvPr/>
          </p:nvGrpSpPr>
          <p:grpSpPr>
            <a:xfrm>
              <a:off x="182563" y="838200"/>
              <a:ext cx="4664075" cy="1720850"/>
              <a:chOff x="182563" y="838200"/>
              <a:chExt cx="4664075" cy="1720850"/>
            </a:xfrm>
          </p:grpSpPr>
          <p:sp>
            <p:nvSpPr>
              <p:cNvPr id="19" name="Text Box 32"/>
              <p:cNvSpPr txBox="1">
                <a:spLocks noChangeArrowheads="1"/>
              </p:cNvSpPr>
              <p:nvPr/>
            </p:nvSpPr>
            <p:spPr bwMode="auto">
              <a:xfrm>
                <a:off x="182563" y="838200"/>
                <a:ext cx="2103437" cy="1631216"/>
              </a:xfrm>
              <a:prstGeom prst="rect">
                <a:avLst/>
              </a:prstGeom>
              <a:noFill/>
              <a:ln w="9525">
                <a:noFill/>
                <a:miter lim="800000"/>
                <a:headEnd/>
                <a:tailEnd/>
              </a:ln>
              <a:effectLst/>
            </p:spPr>
            <p:txBody>
              <a:bodyPr>
                <a:spAutoFit/>
              </a:bodyPr>
              <a:lstStyle/>
              <a:p>
                <a:pPr>
                  <a:spcBef>
                    <a:spcPct val="50000"/>
                  </a:spcBef>
                </a:pPr>
                <a:r>
                  <a:rPr lang="en-US" sz="1400" b="1" dirty="0">
                    <a:solidFill>
                      <a:srgbClr val="FF6600"/>
                    </a:solidFill>
                    <a:latin typeface="Arial" charset="0"/>
                  </a:rPr>
                  <a:t>Low-High</a:t>
                </a:r>
              </a:p>
              <a:p>
                <a:r>
                  <a:rPr lang="en-US" sz="1600" b="1" dirty="0">
                    <a:latin typeface="Arial" charset="0"/>
                  </a:rPr>
                  <a:t>Books &amp; Journals</a:t>
                </a:r>
              </a:p>
              <a:p>
                <a:r>
                  <a:rPr lang="en-US" sz="1400" dirty="0">
                    <a:latin typeface="Arial" charset="0"/>
                  </a:rPr>
                  <a:t>Newspapers</a:t>
                </a:r>
              </a:p>
              <a:p>
                <a:r>
                  <a:rPr lang="en-US" sz="1400" dirty="0">
                    <a:latin typeface="Arial" charset="0"/>
                  </a:rPr>
                  <a:t>Gov Documents</a:t>
                </a:r>
              </a:p>
              <a:p>
                <a:r>
                  <a:rPr lang="en-US" sz="1400" dirty="0">
                    <a:latin typeface="Arial" charset="0"/>
                  </a:rPr>
                  <a:t>CD &amp; DVD</a:t>
                </a:r>
              </a:p>
              <a:p>
                <a:r>
                  <a:rPr lang="en-US" sz="1400" dirty="0">
                    <a:latin typeface="Arial" charset="0"/>
                  </a:rPr>
                  <a:t>Maps</a:t>
                </a:r>
              </a:p>
              <a:p>
                <a:r>
                  <a:rPr lang="en-US" sz="1400" dirty="0">
                    <a:latin typeface="Arial" charset="0"/>
                  </a:rPr>
                  <a:t>Scores</a:t>
                </a:r>
                <a:endParaRPr lang="en-US" sz="1400" b="1" dirty="0">
                  <a:solidFill>
                    <a:schemeClr val="accent2"/>
                  </a:solidFill>
                  <a:latin typeface="Arial" charset="0"/>
                </a:endParaRPr>
              </a:p>
            </p:txBody>
          </p:sp>
          <p:pic>
            <p:nvPicPr>
              <p:cNvPr id="24" name="Picture 48" descr="booksjournals"/>
              <p:cNvPicPr>
                <a:picLocks noChangeAspect="1" noChangeArrowheads="1"/>
              </p:cNvPicPr>
              <p:nvPr/>
            </p:nvPicPr>
            <p:blipFill>
              <a:blip r:embed="rId3"/>
              <a:srcRect/>
              <a:stretch>
                <a:fillRect/>
              </a:stretch>
            </p:blipFill>
            <p:spPr bwMode="auto">
              <a:xfrm>
                <a:off x="3108325" y="1400175"/>
                <a:ext cx="1738313" cy="1158875"/>
              </a:xfrm>
              <a:prstGeom prst="rect">
                <a:avLst/>
              </a:prstGeom>
              <a:noFill/>
            </p:spPr>
          </p:pic>
        </p:grpSp>
      </p:grpSp>
      <p:grpSp>
        <p:nvGrpSpPr>
          <p:cNvPr id="6" name="Group 28"/>
          <p:cNvGrpSpPr/>
          <p:nvPr/>
        </p:nvGrpSpPr>
        <p:grpSpPr>
          <a:xfrm>
            <a:off x="4937125" y="3311525"/>
            <a:ext cx="4024313" cy="2554545"/>
            <a:chOff x="4937125" y="3311525"/>
            <a:chExt cx="4024313" cy="2554545"/>
          </a:xfrm>
        </p:grpSpPr>
        <p:sp>
          <p:nvSpPr>
            <p:cNvPr id="21" name="Text Box 34"/>
            <p:cNvSpPr txBox="1">
              <a:spLocks noChangeArrowheads="1"/>
            </p:cNvSpPr>
            <p:nvPr/>
          </p:nvSpPr>
          <p:spPr bwMode="auto">
            <a:xfrm>
              <a:off x="6675438" y="3311525"/>
              <a:ext cx="2286000" cy="2554545"/>
            </a:xfrm>
            <a:prstGeom prst="rect">
              <a:avLst/>
            </a:prstGeom>
            <a:noFill/>
            <a:ln w="9525">
              <a:noFill/>
              <a:miter lim="800000"/>
              <a:headEnd/>
              <a:tailEnd/>
            </a:ln>
            <a:effectLst/>
          </p:spPr>
          <p:txBody>
            <a:bodyPr>
              <a:spAutoFit/>
            </a:bodyPr>
            <a:lstStyle/>
            <a:p>
              <a:pPr>
                <a:spcBef>
                  <a:spcPct val="50000"/>
                </a:spcBef>
              </a:pPr>
              <a:r>
                <a:rPr lang="en-US" sz="1400" b="1" dirty="0">
                  <a:solidFill>
                    <a:srgbClr val="FF6600"/>
                  </a:solidFill>
                  <a:latin typeface="Arial" charset="0"/>
                </a:rPr>
                <a:t>High-Low</a:t>
              </a:r>
            </a:p>
            <a:p>
              <a:r>
                <a:rPr lang="en-US" sz="1600" b="1" dirty="0">
                  <a:latin typeface="Arial" charset="0"/>
                </a:rPr>
                <a:t>Research &amp; Learning Materials</a:t>
              </a:r>
              <a:r>
                <a:rPr lang="en-US" sz="1600" dirty="0">
                  <a:latin typeface="Arial" charset="0"/>
                </a:rPr>
                <a:t> </a:t>
              </a:r>
              <a:endParaRPr lang="en-US" sz="1600" dirty="0" smtClean="0">
                <a:latin typeface="Arial" charset="0"/>
              </a:endParaRPr>
            </a:p>
            <a:p>
              <a:r>
                <a:rPr lang="en-US" sz="1600" b="1" dirty="0" smtClean="0">
                  <a:latin typeface="Arial" charset="0"/>
                </a:rPr>
                <a:t>Institutional records</a:t>
              </a:r>
              <a:endParaRPr lang="en-US" sz="1600" b="1" dirty="0">
                <a:latin typeface="Arial" charset="0"/>
              </a:endParaRPr>
            </a:p>
            <a:p>
              <a:r>
                <a:rPr lang="en-US" sz="1400" dirty="0" err="1">
                  <a:latin typeface="Arial" charset="0"/>
                </a:rPr>
                <a:t>ePrints</a:t>
              </a:r>
              <a:r>
                <a:rPr lang="en-US" sz="1400" dirty="0">
                  <a:latin typeface="Arial" charset="0"/>
                </a:rPr>
                <a:t>/tech reports</a:t>
              </a:r>
            </a:p>
            <a:p>
              <a:r>
                <a:rPr lang="en-US" sz="1400" dirty="0">
                  <a:latin typeface="Arial" charset="0"/>
                </a:rPr>
                <a:t>Learning objects</a:t>
              </a:r>
            </a:p>
            <a:p>
              <a:r>
                <a:rPr lang="en-US" sz="1400" dirty="0">
                  <a:latin typeface="Arial" charset="0"/>
                </a:rPr>
                <a:t>Courseware</a:t>
              </a:r>
            </a:p>
            <a:p>
              <a:r>
                <a:rPr lang="en-US" sz="1400" dirty="0">
                  <a:latin typeface="Arial" charset="0"/>
                </a:rPr>
                <a:t>E-portfolios</a:t>
              </a:r>
            </a:p>
            <a:p>
              <a:r>
                <a:rPr lang="en-US" sz="1400" dirty="0">
                  <a:latin typeface="Arial" charset="0"/>
                </a:rPr>
                <a:t>Research </a:t>
              </a:r>
              <a:r>
                <a:rPr lang="en-US" sz="1400" dirty="0" smtClean="0">
                  <a:latin typeface="Arial" charset="0"/>
                </a:rPr>
                <a:t>data</a:t>
              </a:r>
            </a:p>
            <a:p>
              <a:r>
                <a:rPr lang="en-US" sz="1400" dirty="0" smtClean="0">
                  <a:solidFill>
                    <a:schemeClr val="tx2"/>
                  </a:solidFill>
                  <a:latin typeface="Arial" charset="0"/>
                </a:rPr>
                <a:t>Prospectus</a:t>
              </a:r>
            </a:p>
            <a:p>
              <a:r>
                <a:rPr lang="en-US" sz="1400" dirty="0" err="1" smtClean="0">
                  <a:solidFill>
                    <a:schemeClr val="tx2"/>
                  </a:solidFill>
                  <a:latin typeface="Arial" charset="0"/>
                </a:rPr>
                <a:t>Insitutional</a:t>
              </a:r>
              <a:r>
                <a:rPr lang="en-US" sz="1400" dirty="0" smtClean="0">
                  <a:solidFill>
                    <a:schemeClr val="tx2"/>
                  </a:solidFill>
                  <a:latin typeface="Arial" charset="0"/>
                </a:rPr>
                <a:t> website</a:t>
              </a:r>
              <a:endParaRPr lang="en-US" sz="1400" dirty="0">
                <a:solidFill>
                  <a:schemeClr val="tx2"/>
                </a:solidFill>
                <a:latin typeface="Arial" charset="0"/>
              </a:endParaRPr>
            </a:p>
          </p:txBody>
        </p:sp>
        <p:pic>
          <p:nvPicPr>
            <p:cNvPr id="25" name="Picture 50" descr="researchandlearning2"/>
            <p:cNvPicPr>
              <a:picLocks noChangeAspect="1" noChangeArrowheads="1"/>
            </p:cNvPicPr>
            <p:nvPr/>
          </p:nvPicPr>
          <p:blipFill>
            <a:blip r:embed="rId4"/>
            <a:srcRect/>
            <a:stretch>
              <a:fillRect/>
            </a:stretch>
          </p:blipFill>
          <p:spPr bwMode="auto">
            <a:xfrm>
              <a:off x="4937125" y="3551238"/>
              <a:ext cx="1555750" cy="1036637"/>
            </a:xfrm>
            <a:prstGeom prst="rect">
              <a:avLst/>
            </a:prstGeom>
            <a:noFill/>
          </p:spPr>
        </p:pic>
      </p:grpSp>
      <p:grpSp>
        <p:nvGrpSpPr>
          <p:cNvPr id="8" name="Group 29"/>
          <p:cNvGrpSpPr/>
          <p:nvPr/>
        </p:nvGrpSpPr>
        <p:grpSpPr>
          <a:xfrm>
            <a:off x="182563" y="3459163"/>
            <a:ext cx="4479925" cy="1631216"/>
            <a:chOff x="182563" y="3459163"/>
            <a:chExt cx="4479925" cy="1631216"/>
          </a:xfrm>
        </p:grpSpPr>
        <p:sp>
          <p:nvSpPr>
            <p:cNvPr id="20" name="Text Box 33"/>
            <p:cNvSpPr txBox="1">
              <a:spLocks noChangeArrowheads="1"/>
            </p:cNvSpPr>
            <p:nvPr/>
          </p:nvSpPr>
          <p:spPr bwMode="auto">
            <a:xfrm>
              <a:off x="182563" y="3459163"/>
              <a:ext cx="2835275" cy="1631216"/>
            </a:xfrm>
            <a:prstGeom prst="rect">
              <a:avLst/>
            </a:prstGeom>
            <a:noFill/>
            <a:ln w="9525">
              <a:noFill/>
              <a:miter lim="800000"/>
              <a:headEnd/>
              <a:tailEnd/>
            </a:ln>
            <a:effectLst/>
          </p:spPr>
          <p:txBody>
            <a:bodyPr>
              <a:spAutoFit/>
            </a:bodyPr>
            <a:lstStyle/>
            <a:p>
              <a:pPr>
                <a:spcBef>
                  <a:spcPct val="50000"/>
                </a:spcBef>
              </a:pPr>
              <a:r>
                <a:rPr lang="en-US" sz="1400" b="1" dirty="0">
                  <a:solidFill>
                    <a:srgbClr val="FF6600"/>
                  </a:solidFill>
                  <a:latin typeface="Arial" charset="0"/>
                </a:rPr>
                <a:t>High-High</a:t>
              </a:r>
            </a:p>
            <a:p>
              <a:r>
                <a:rPr lang="en-US" sz="1600" b="1" dirty="0">
                  <a:latin typeface="Arial" charset="0"/>
                </a:rPr>
                <a:t>Special  Collections</a:t>
              </a:r>
            </a:p>
            <a:p>
              <a:r>
                <a:rPr lang="en-US" sz="1400" dirty="0">
                  <a:latin typeface="Arial" charset="0"/>
                </a:rPr>
                <a:t>Rare books</a:t>
              </a:r>
            </a:p>
            <a:p>
              <a:r>
                <a:rPr lang="en-US" sz="1400" dirty="0">
                  <a:latin typeface="Arial" charset="0"/>
                </a:rPr>
                <a:t>Local/Historical Newspapers</a:t>
              </a:r>
            </a:p>
            <a:p>
              <a:r>
                <a:rPr lang="en-US" sz="1400" dirty="0">
                  <a:latin typeface="Arial" charset="0"/>
                </a:rPr>
                <a:t>Local History Materials</a:t>
              </a:r>
            </a:p>
            <a:p>
              <a:r>
                <a:rPr lang="en-US" sz="1400" dirty="0">
                  <a:latin typeface="Arial" charset="0"/>
                </a:rPr>
                <a:t>Archives &amp; Manuscripts</a:t>
              </a:r>
            </a:p>
            <a:p>
              <a:r>
                <a:rPr lang="en-US" sz="1400" dirty="0">
                  <a:latin typeface="Arial" charset="0"/>
                </a:rPr>
                <a:t>Theses &amp; dissertations</a:t>
              </a:r>
            </a:p>
          </p:txBody>
        </p:sp>
        <p:pic>
          <p:nvPicPr>
            <p:cNvPr id="26" name="Picture 51" descr="specialcollections2"/>
            <p:cNvPicPr>
              <a:picLocks noChangeAspect="1" noChangeArrowheads="1"/>
            </p:cNvPicPr>
            <p:nvPr/>
          </p:nvPicPr>
          <p:blipFill>
            <a:blip r:embed="rId5"/>
            <a:srcRect/>
            <a:stretch>
              <a:fillRect/>
            </a:stretch>
          </p:blipFill>
          <p:spPr bwMode="auto">
            <a:xfrm>
              <a:off x="3200400" y="3641725"/>
              <a:ext cx="1462088" cy="974725"/>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strVal val="#ppt_w*0.70"/>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Collections grid</a:t>
            </a:r>
            <a:endParaRPr lang="en-US" dirty="0"/>
          </a:p>
        </p:txBody>
      </p:sp>
      <p:sp>
        <p:nvSpPr>
          <p:cNvPr id="9" name="Text Box 3"/>
          <p:cNvSpPr txBox="1">
            <a:spLocks noChangeArrowheads="1"/>
          </p:cNvSpPr>
          <p:nvPr/>
        </p:nvSpPr>
        <p:spPr bwMode="auto">
          <a:xfrm>
            <a:off x="3382963" y="533400"/>
            <a:ext cx="519112" cy="304800"/>
          </a:xfrm>
          <a:prstGeom prst="rect">
            <a:avLst/>
          </a:prstGeom>
          <a:noFill/>
          <a:ln w="9525">
            <a:noFill/>
            <a:miter lim="800000"/>
            <a:headEnd/>
            <a:tailEnd/>
          </a:ln>
        </p:spPr>
        <p:txBody>
          <a:bodyPr wrap="none">
            <a:spAutoFit/>
          </a:bodyPr>
          <a:lstStyle/>
          <a:p>
            <a:r>
              <a:rPr lang="en-US" sz="1400">
                <a:latin typeface="Arial" charset="0"/>
              </a:rPr>
              <a:t>high</a:t>
            </a:r>
          </a:p>
        </p:txBody>
      </p:sp>
      <p:sp>
        <p:nvSpPr>
          <p:cNvPr id="10" name="Text Box 4"/>
          <p:cNvSpPr txBox="1">
            <a:spLocks noChangeArrowheads="1"/>
          </p:cNvSpPr>
          <p:nvPr/>
        </p:nvSpPr>
        <p:spPr bwMode="auto">
          <a:xfrm>
            <a:off x="5230813" y="533400"/>
            <a:ext cx="530225" cy="304800"/>
          </a:xfrm>
          <a:prstGeom prst="rect">
            <a:avLst/>
          </a:prstGeom>
          <a:noFill/>
          <a:ln w="9525">
            <a:noFill/>
            <a:miter lim="800000"/>
            <a:headEnd/>
            <a:tailEnd/>
          </a:ln>
        </p:spPr>
        <p:txBody>
          <a:bodyPr>
            <a:spAutoFit/>
          </a:bodyPr>
          <a:lstStyle/>
          <a:p>
            <a:r>
              <a:rPr lang="en-US" sz="1400">
                <a:latin typeface="Arial" charset="0"/>
              </a:rPr>
              <a:t>low</a:t>
            </a:r>
          </a:p>
        </p:txBody>
      </p:sp>
      <p:sp>
        <p:nvSpPr>
          <p:cNvPr id="11" name="Text Box 5"/>
          <p:cNvSpPr txBox="1">
            <a:spLocks noChangeArrowheads="1"/>
          </p:cNvSpPr>
          <p:nvPr/>
        </p:nvSpPr>
        <p:spPr bwMode="auto">
          <a:xfrm rot="-5400000">
            <a:off x="2549525" y="1703388"/>
            <a:ext cx="450850" cy="304800"/>
          </a:xfrm>
          <a:prstGeom prst="rect">
            <a:avLst/>
          </a:prstGeom>
          <a:noFill/>
          <a:ln w="9525">
            <a:noFill/>
            <a:miter lim="800000"/>
            <a:headEnd/>
            <a:tailEnd/>
          </a:ln>
        </p:spPr>
        <p:txBody>
          <a:bodyPr wrap="none">
            <a:spAutoFit/>
          </a:bodyPr>
          <a:lstStyle/>
          <a:p>
            <a:r>
              <a:rPr lang="en-US" sz="1400">
                <a:latin typeface="Arial" charset="0"/>
              </a:rPr>
              <a:t>low</a:t>
            </a:r>
          </a:p>
        </p:txBody>
      </p:sp>
      <p:sp>
        <p:nvSpPr>
          <p:cNvPr id="12" name="Text Box 6"/>
          <p:cNvSpPr txBox="1">
            <a:spLocks noChangeArrowheads="1"/>
          </p:cNvSpPr>
          <p:nvPr/>
        </p:nvSpPr>
        <p:spPr bwMode="auto">
          <a:xfrm rot="-5400000">
            <a:off x="2515394" y="3779044"/>
            <a:ext cx="519112" cy="304800"/>
          </a:xfrm>
          <a:prstGeom prst="rect">
            <a:avLst/>
          </a:prstGeom>
          <a:noFill/>
          <a:ln w="9525">
            <a:noFill/>
            <a:miter lim="800000"/>
            <a:headEnd/>
            <a:tailEnd/>
          </a:ln>
        </p:spPr>
        <p:txBody>
          <a:bodyPr wrap="none">
            <a:spAutoFit/>
          </a:bodyPr>
          <a:lstStyle/>
          <a:p>
            <a:r>
              <a:rPr lang="en-US" sz="1400">
                <a:latin typeface="Arial" charset="0"/>
              </a:rPr>
              <a:t>high</a:t>
            </a:r>
          </a:p>
        </p:txBody>
      </p:sp>
      <p:sp>
        <p:nvSpPr>
          <p:cNvPr id="13" name="Text Box 11"/>
          <p:cNvSpPr txBox="1">
            <a:spLocks noChangeArrowheads="1"/>
          </p:cNvSpPr>
          <p:nvPr/>
        </p:nvSpPr>
        <p:spPr bwMode="auto">
          <a:xfrm>
            <a:off x="3746500" y="76200"/>
            <a:ext cx="1831975" cy="396875"/>
          </a:xfrm>
          <a:prstGeom prst="rect">
            <a:avLst/>
          </a:prstGeom>
          <a:noFill/>
          <a:ln w="9525">
            <a:noFill/>
            <a:miter lim="800000"/>
            <a:headEnd/>
            <a:tailEnd/>
          </a:ln>
        </p:spPr>
        <p:txBody>
          <a:bodyPr>
            <a:spAutoFit/>
          </a:bodyPr>
          <a:lstStyle/>
          <a:p>
            <a:pPr algn="ctr"/>
            <a:r>
              <a:rPr lang="en-US" sz="2000" b="1" dirty="0">
                <a:solidFill>
                  <a:schemeClr val="tx2"/>
                </a:solidFill>
                <a:latin typeface="Arial" charset="0"/>
              </a:rPr>
              <a:t>Stewardship</a:t>
            </a:r>
          </a:p>
        </p:txBody>
      </p:sp>
      <p:sp>
        <p:nvSpPr>
          <p:cNvPr id="14" name="Text Box 12"/>
          <p:cNvSpPr txBox="1">
            <a:spLocks noChangeArrowheads="1"/>
          </p:cNvSpPr>
          <p:nvPr/>
        </p:nvSpPr>
        <p:spPr bwMode="auto">
          <a:xfrm rot="-5400000">
            <a:off x="1524795" y="2633811"/>
            <a:ext cx="1919288" cy="461665"/>
          </a:xfrm>
          <a:prstGeom prst="rect">
            <a:avLst/>
          </a:prstGeom>
          <a:noFill/>
          <a:ln w="9525">
            <a:noFill/>
            <a:miter lim="800000"/>
            <a:headEnd/>
            <a:tailEnd/>
          </a:ln>
        </p:spPr>
        <p:txBody>
          <a:bodyPr wrap="square">
            <a:spAutoFit/>
          </a:bodyPr>
          <a:lstStyle/>
          <a:p>
            <a:r>
              <a:rPr lang="en-US" sz="2400" b="1" dirty="0">
                <a:solidFill>
                  <a:schemeClr val="tx2"/>
                </a:solidFill>
                <a:latin typeface="Arial" charset="0"/>
              </a:rPr>
              <a:t>Uniqueness</a:t>
            </a:r>
          </a:p>
        </p:txBody>
      </p:sp>
      <p:sp>
        <p:nvSpPr>
          <p:cNvPr id="15" name="Rectangle 7"/>
          <p:cNvSpPr>
            <a:spLocks noChangeArrowheads="1"/>
          </p:cNvSpPr>
          <p:nvPr/>
        </p:nvSpPr>
        <p:spPr bwMode="auto">
          <a:xfrm>
            <a:off x="3095625" y="898525"/>
            <a:ext cx="3487738" cy="4206875"/>
          </a:xfrm>
          <a:prstGeom prst="rect">
            <a:avLst/>
          </a:prstGeom>
          <a:solidFill>
            <a:schemeClr val="bg1"/>
          </a:solidFill>
          <a:ln w="57150">
            <a:solidFill>
              <a:schemeClr val="tx1"/>
            </a:solidFill>
            <a:miter lim="800000"/>
            <a:headEnd/>
            <a:tailEnd/>
          </a:ln>
        </p:spPr>
        <p:txBody>
          <a:bodyPr wrap="none" anchor="ctr"/>
          <a:lstStyle/>
          <a:p>
            <a:endParaRPr lang="en-US"/>
          </a:p>
        </p:txBody>
      </p:sp>
      <p:grpSp>
        <p:nvGrpSpPr>
          <p:cNvPr id="2" name="Group 8"/>
          <p:cNvGrpSpPr>
            <a:grpSpLocks/>
          </p:cNvGrpSpPr>
          <p:nvPr/>
        </p:nvGrpSpPr>
        <p:grpSpPr bwMode="auto">
          <a:xfrm>
            <a:off x="3108325" y="898525"/>
            <a:ext cx="3475038" cy="4206875"/>
            <a:chOff x="2208" y="1008"/>
            <a:chExt cx="3024" cy="2736"/>
          </a:xfrm>
        </p:grpSpPr>
        <p:sp>
          <p:nvSpPr>
            <p:cNvPr id="17" name="Line 9"/>
            <p:cNvSpPr>
              <a:spLocks noChangeShapeType="1"/>
            </p:cNvSpPr>
            <p:nvPr/>
          </p:nvSpPr>
          <p:spPr bwMode="auto">
            <a:xfrm>
              <a:off x="3696" y="1008"/>
              <a:ext cx="0" cy="2736"/>
            </a:xfrm>
            <a:prstGeom prst="line">
              <a:avLst/>
            </a:prstGeom>
            <a:noFill/>
            <a:ln w="57150">
              <a:solidFill>
                <a:schemeClr val="tx1"/>
              </a:solidFill>
              <a:round/>
              <a:headEnd/>
              <a:tailEnd/>
            </a:ln>
          </p:spPr>
          <p:txBody>
            <a:bodyPr/>
            <a:lstStyle/>
            <a:p>
              <a:endParaRPr lang="en-US"/>
            </a:p>
          </p:txBody>
        </p:sp>
        <p:sp>
          <p:nvSpPr>
            <p:cNvPr id="18" name="Line 10"/>
            <p:cNvSpPr>
              <a:spLocks noChangeShapeType="1"/>
            </p:cNvSpPr>
            <p:nvPr/>
          </p:nvSpPr>
          <p:spPr bwMode="auto">
            <a:xfrm flipV="1">
              <a:off x="2208" y="2352"/>
              <a:ext cx="3024" cy="0"/>
            </a:xfrm>
            <a:prstGeom prst="line">
              <a:avLst/>
            </a:prstGeom>
            <a:noFill/>
            <a:ln w="57150">
              <a:solidFill>
                <a:schemeClr val="tx1"/>
              </a:solidFill>
              <a:round/>
              <a:headEnd/>
              <a:tailEnd/>
            </a:ln>
          </p:spPr>
          <p:txBody>
            <a:bodyPr/>
            <a:lstStyle/>
            <a:p>
              <a:endParaRPr lang="en-US"/>
            </a:p>
          </p:txBody>
        </p:sp>
      </p:grpSp>
      <p:pic>
        <p:nvPicPr>
          <p:cNvPr id="23" name="Picture 44" descr="WebResources2"/>
          <p:cNvPicPr>
            <a:picLocks noChangeAspect="1" noChangeArrowheads="1"/>
          </p:cNvPicPr>
          <p:nvPr/>
        </p:nvPicPr>
        <p:blipFill>
          <a:blip r:embed="rId2"/>
          <a:srcRect/>
          <a:stretch>
            <a:fillRect/>
          </a:stretch>
        </p:blipFill>
        <p:spPr bwMode="auto">
          <a:xfrm>
            <a:off x="4991100" y="1355725"/>
            <a:ext cx="1227138" cy="1227138"/>
          </a:xfrm>
          <a:prstGeom prst="rect">
            <a:avLst/>
          </a:prstGeom>
          <a:noFill/>
        </p:spPr>
      </p:pic>
      <p:grpSp>
        <p:nvGrpSpPr>
          <p:cNvPr id="4" name="Group 32"/>
          <p:cNvGrpSpPr/>
          <p:nvPr/>
        </p:nvGrpSpPr>
        <p:grpSpPr>
          <a:xfrm>
            <a:off x="3108325" y="914400"/>
            <a:ext cx="1738313" cy="2057400"/>
            <a:chOff x="3108325" y="914400"/>
            <a:chExt cx="1738313" cy="2057400"/>
          </a:xfrm>
        </p:grpSpPr>
        <p:cxnSp>
          <p:nvCxnSpPr>
            <p:cNvPr id="32" name="Straight Connector 31"/>
            <p:cNvCxnSpPr/>
            <p:nvPr/>
          </p:nvCxnSpPr>
          <p:spPr>
            <a:xfrm rot="16200000" flipH="1">
              <a:off x="2933700" y="1104900"/>
              <a:ext cx="2057400" cy="167640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48" descr="booksjournals"/>
            <p:cNvPicPr>
              <a:picLocks noChangeAspect="1" noChangeArrowheads="1"/>
            </p:cNvPicPr>
            <p:nvPr/>
          </p:nvPicPr>
          <p:blipFill>
            <a:blip r:embed="rId3"/>
            <a:srcRect/>
            <a:stretch>
              <a:fillRect/>
            </a:stretch>
          </p:blipFill>
          <p:spPr bwMode="auto">
            <a:xfrm>
              <a:off x="3108325" y="1400175"/>
              <a:ext cx="1738313" cy="1158875"/>
            </a:xfrm>
            <a:prstGeom prst="rect">
              <a:avLst/>
            </a:prstGeom>
            <a:noFill/>
          </p:spPr>
        </p:pic>
      </p:grpSp>
      <p:pic>
        <p:nvPicPr>
          <p:cNvPr id="25" name="Picture 50" descr="researchandlearning2"/>
          <p:cNvPicPr>
            <a:picLocks noChangeAspect="1" noChangeArrowheads="1"/>
          </p:cNvPicPr>
          <p:nvPr/>
        </p:nvPicPr>
        <p:blipFill>
          <a:blip r:embed="rId4"/>
          <a:srcRect/>
          <a:stretch>
            <a:fillRect/>
          </a:stretch>
        </p:blipFill>
        <p:spPr bwMode="auto">
          <a:xfrm>
            <a:off x="4937125" y="3551238"/>
            <a:ext cx="1555750" cy="1036637"/>
          </a:xfrm>
          <a:prstGeom prst="rect">
            <a:avLst/>
          </a:prstGeom>
          <a:noFill/>
        </p:spPr>
      </p:pic>
      <p:pic>
        <p:nvPicPr>
          <p:cNvPr id="26" name="Picture 51" descr="specialcollections2"/>
          <p:cNvPicPr>
            <a:picLocks noChangeAspect="1" noChangeArrowheads="1"/>
          </p:cNvPicPr>
          <p:nvPr/>
        </p:nvPicPr>
        <p:blipFill>
          <a:blip r:embed="rId5"/>
          <a:srcRect/>
          <a:stretch>
            <a:fillRect/>
          </a:stretch>
        </p:blipFill>
        <p:spPr bwMode="auto">
          <a:xfrm>
            <a:off x="3200400" y="3641725"/>
            <a:ext cx="1462088" cy="974725"/>
          </a:xfrm>
          <a:prstGeom prst="rect">
            <a:avLst/>
          </a:prstGeom>
          <a:noFill/>
        </p:spPr>
      </p:pic>
      <p:sp>
        <p:nvSpPr>
          <p:cNvPr id="27" name="TextBox 26"/>
          <p:cNvSpPr txBox="1"/>
          <p:nvPr/>
        </p:nvSpPr>
        <p:spPr>
          <a:xfrm>
            <a:off x="0" y="609600"/>
            <a:ext cx="4572000" cy="1200329"/>
          </a:xfrm>
          <a:prstGeom prst="rect">
            <a:avLst/>
          </a:prstGeom>
          <a:solidFill>
            <a:schemeClr val="accent2"/>
          </a:solidFill>
        </p:spPr>
        <p:txBody>
          <a:bodyPr wrap="square" rtlCol="0">
            <a:spAutoFit/>
          </a:bodyPr>
          <a:lstStyle/>
          <a:p>
            <a:r>
              <a:rPr lang="en-US" sz="2400" b="1" dirty="0" smtClean="0">
                <a:solidFill>
                  <a:schemeClr val="bg1"/>
                </a:solidFill>
              </a:rPr>
              <a:t>Licensed: concentration?</a:t>
            </a:r>
          </a:p>
          <a:p>
            <a:r>
              <a:rPr lang="en-US" sz="2400" b="1" dirty="0" smtClean="0">
                <a:solidFill>
                  <a:schemeClr val="bg1"/>
                </a:solidFill>
              </a:rPr>
              <a:t>Small no. of suppliers?</a:t>
            </a:r>
          </a:p>
          <a:p>
            <a:r>
              <a:rPr lang="en-US" sz="2400" b="1" dirty="0" smtClean="0">
                <a:solidFill>
                  <a:schemeClr val="bg1"/>
                </a:solidFill>
              </a:rPr>
              <a:t>‘Professional’ services</a:t>
            </a:r>
          </a:p>
        </p:txBody>
      </p:sp>
      <p:sp>
        <p:nvSpPr>
          <p:cNvPr id="28" name="TextBox 27"/>
          <p:cNvSpPr txBox="1"/>
          <p:nvPr/>
        </p:nvSpPr>
        <p:spPr>
          <a:xfrm>
            <a:off x="0" y="2286000"/>
            <a:ext cx="4800600" cy="830997"/>
          </a:xfrm>
          <a:prstGeom prst="rect">
            <a:avLst/>
          </a:prstGeom>
          <a:solidFill>
            <a:schemeClr val="accent2"/>
          </a:solidFill>
        </p:spPr>
        <p:txBody>
          <a:bodyPr wrap="square" rtlCol="0">
            <a:spAutoFit/>
          </a:bodyPr>
          <a:lstStyle/>
          <a:p>
            <a:r>
              <a:rPr lang="en-US" sz="2400" b="1" dirty="0" smtClean="0">
                <a:solidFill>
                  <a:schemeClr val="bg1"/>
                </a:solidFill>
              </a:rPr>
              <a:t>Bought: move to licensed?</a:t>
            </a:r>
            <a:br>
              <a:rPr lang="en-US" sz="2400" b="1" dirty="0" smtClean="0">
                <a:solidFill>
                  <a:schemeClr val="bg1"/>
                </a:solidFill>
              </a:rPr>
            </a:br>
            <a:r>
              <a:rPr lang="en-US" sz="2400" b="1" dirty="0" smtClean="0">
                <a:solidFill>
                  <a:schemeClr val="bg1"/>
                </a:solidFill>
              </a:rPr>
              <a:t>Space, GBS, usage, …</a:t>
            </a:r>
            <a:endParaRPr lang="en-US" sz="2400" b="1" dirty="0">
              <a:solidFill>
                <a:schemeClr val="bg1"/>
              </a:solidFill>
            </a:endParaRPr>
          </a:p>
        </p:txBody>
      </p:sp>
      <p:sp>
        <p:nvSpPr>
          <p:cNvPr id="29" name="TextBox 28"/>
          <p:cNvSpPr txBox="1"/>
          <p:nvPr/>
        </p:nvSpPr>
        <p:spPr>
          <a:xfrm>
            <a:off x="0" y="4191000"/>
            <a:ext cx="3429000" cy="830997"/>
          </a:xfrm>
          <a:prstGeom prst="rect">
            <a:avLst/>
          </a:prstGeom>
          <a:solidFill>
            <a:schemeClr val="accent2"/>
          </a:solidFill>
        </p:spPr>
        <p:txBody>
          <a:bodyPr wrap="square" rtlCol="0">
            <a:spAutoFit/>
          </a:bodyPr>
          <a:lstStyle/>
          <a:p>
            <a:r>
              <a:rPr lang="en-US" sz="2400" b="1" dirty="0" smtClean="0">
                <a:solidFill>
                  <a:schemeClr val="bg1"/>
                </a:solidFill>
              </a:rPr>
              <a:t>Special to whom?</a:t>
            </a:r>
          </a:p>
          <a:p>
            <a:r>
              <a:rPr lang="en-US" sz="2400" b="1" dirty="0" smtClean="0">
                <a:solidFill>
                  <a:schemeClr val="bg1"/>
                </a:solidFill>
              </a:rPr>
              <a:t>Distinctive? </a:t>
            </a:r>
            <a:endParaRPr lang="en-US" sz="2400" b="1" dirty="0">
              <a:solidFill>
                <a:schemeClr val="bg1"/>
              </a:solidFill>
            </a:endParaRPr>
          </a:p>
        </p:txBody>
      </p:sp>
      <p:sp>
        <p:nvSpPr>
          <p:cNvPr id="30" name="TextBox 29"/>
          <p:cNvSpPr txBox="1"/>
          <p:nvPr/>
        </p:nvSpPr>
        <p:spPr>
          <a:xfrm>
            <a:off x="5715000" y="3276600"/>
            <a:ext cx="3429000" cy="1200329"/>
          </a:xfrm>
          <a:prstGeom prst="rect">
            <a:avLst/>
          </a:prstGeom>
          <a:solidFill>
            <a:schemeClr val="accent2"/>
          </a:solidFill>
        </p:spPr>
        <p:txBody>
          <a:bodyPr wrap="square" rtlCol="0">
            <a:spAutoFit/>
          </a:bodyPr>
          <a:lstStyle/>
          <a:p>
            <a:r>
              <a:rPr lang="en-US" sz="2400" b="1" dirty="0" smtClean="0">
                <a:solidFill>
                  <a:schemeClr val="bg1"/>
                </a:solidFill>
              </a:rPr>
              <a:t>Institutionally important</a:t>
            </a:r>
            <a:br>
              <a:rPr lang="en-US" sz="2400" b="1" dirty="0" smtClean="0">
                <a:solidFill>
                  <a:schemeClr val="bg1"/>
                </a:solidFill>
              </a:rPr>
            </a:br>
            <a:r>
              <a:rPr lang="en-US" sz="2400" b="1" dirty="0" smtClean="0">
                <a:solidFill>
                  <a:schemeClr val="bg1"/>
                </a:solidFill>
              </a:rPr>
              <a:t>Future ‘special’</a:t>
            </a:r>
            <a:endParaRPr lang="en-US" sz="2400" b="1" dirty="0">
              <a:solidFill>
                <a:schemeClr val="bg1"/>
              </a:solidFill>
            </a:endParaRPr>
          </a:p>
        </p:txBody>
      </p:sp>
      <p:sp>
        <p:nvSpPr>
          <p:cNvPr id="31" name="TextBox 30"/>
          <p:cNvSpPr txBox="1"/>
          <p:nvPr/>
        </p:nvSpPr>
        <p:spPr>
          <a:xfrm>
            <a:off x="5715000" y="914400"/>
            <a:ext cx="3429000" cy="461665"/>
          </a:xfrm>
          <a:prstGeom prst="rect">
            <a:avLst/>
          </a:prstGeom>
          <a:solidFill>
            <a:schemeClr val="accent2"/>
          </a:solidFill>
        </p:spPr>
        <p:txBody>
          <a:bodyPr wrap="square" rtlCol="0">
            <a:spAutoFit/>
          </a:bodyPr>
          <a:lstStyle/>
          <a:p>
            <a:r>
              <a:rPr lang="en-US" sz="2400" b="1" dirty="0" smtClean="0">
                <a:solidFill>
                  <a:schemeClr val="bg1"/>
                </a:solidFill>
              </a:rPr>
              <a:t>Selective archives.</a:t>
            </a:r>
            <a:endParaRPr 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Box 7"/>
          <p:cNvSpPr txBox="1">
            <a:spLocks noChangeArrowheads="1"/>
          </p:cNvSpPr>
          <p:nvPr/>
        </p:nvSpPr>
        <p:spPr bwMode="auto">
          <a:xfrm>
            <a:off x="381000" y="0"/>
            <a:ext cx="7620000" cy="2650243"/>
          </a:xfrm>
          <a:prstGeom prst="rect">
            <a:avLst/>
          </a:prstGeom>
          <a:noFill/>
          <a:ln w="9525">
            <a:solidFill>
              <a:srgbClr val="FF6600"/>
            </a:solidFill>
            <a:miter lim="800000"/>
            <a:headEnd/>
            <a:tailEnd/>
          </a:ln>
        </p:spPr>
        <p:txBody>
          <a:bodyPr wrap="square" lIns="64291" tIns="32146" rIns="64291" bIns="32146">
            <a:spAutoFit/>
          </a:bodyPr>
          <a:lstStyle/>
          <a:p>
            <a:pPr>
              <a:lnSpc>
                <a:spcPct val="120000"/>
              </a:lnSpc>
              <a:spcBef>
                <a:spcPct val="50000"/>
              </a:spcBef>
            </a:pPr>
            <a:r>
              <a:rPr lang="en-US" sz="2400" b="1" dirty="0"/>
              <a:t>Outside in: </a:t>
            </a:r>
            <a:r>
              <a:rPr lang="en-US" sz="2400" dirty="0" smtClean="0"/>
              <a:t>consolidation of bought</a:t>
            </a:r>
            <a:r>
              <a:rPr lang="en-US" sz="2400" dirty="0"/>
              <a:t>, </a:t>
            </a:r>
            <a:r>
              <a:rPr lang="en-US" sz="2400" dirty="0" smtClean="0"/>
              <a:t>licensed?</a:t>
            </a:r>
            <a:br>
              <a:rPr lang="en-US" sz="2400" dirty="0" smtClean="0"/>
            </a:br>
            <a:r>
              <a:rPr lang="en-US" sz="2400" dirty="0" smtClean="0"/>
              <a:t>Integration less difficult?</a:t>
            </a:r>
          </a:p>
          <a:p>
            <a:pPr>
              <a:lnSpc>
                <a:spcPct val="120000"/>
              </a:lnSpc>
              <a:spcBef>
                <a:spcPct val="50000"/>
              </a:spcBef>
            </a:pPr>
            <a:r>
              <a:rPr lang="en-US" sz="2400" b="1" dirty="0" smtClean="0">
                <a:solidFill>
                  <a:schemeClr val="accent6"/>
                </a:solidFill>
              </a:rPr>
              <a:t>Discover, deliver</a:t>
            </a:r>
          </a:p>
          <a:p>
            <a:pPr>
              <a:lnSpc>
                <a:spcPct val="120000"/>
              </a:lnSpc>
              <a:spcBef>
                <a:spcPct val="50000"/>
              </a:spcBef>
            </a:pPr>
            <a:r>
              <a:rPr lang="en-US" sz="2400" b="1" dirty="0" smtClean="0">
                <a:solidFill>
                  <a:schemeClr val="accent6"/>
                </a:solidFill>
              </a:rPr>
              <a:t>Disclose holdings</a:t>
            </a:r>
            <a:br>
              <a:rPr lang="en-US" sz="2400" b="1" dirty="0" smtClean="0">
                <a:solidFill>
                  <a:schemeClr val="accent6"/>
                </a:solidFill>
              </a:rPr>
            </a:br>
            <a:r>
              <a:rPr lang="en-US" sz="2400" b="1" dirty="0" smtClean="0">
                <a:solidFill>
                  <a:schemeClr val="accent6"/>
                </a:solidFill>
              </a:rPr>
              <a:t>Manage claims</a:t>
            </a:r>
            <a:endParaRPr lang="en-US" sz="2400" b="1" dirty="0">
              <a:solidFill>
                <a:schemeClr val="accent6"/>
              </a:solidFill>
            </a:endParaRPr>
          </a:p>
        </p:txBody>
      </p:sp>
      <p:sp>
        <p:nvSpPr>
          <p:cNvPr id="18439" name="TextBox 8"/>
          <p:cNvSpPr txBox="1">
            <a:spLocks noChangeArrowheads="1"/>
          </p:cNvSpPr>
          <p:nvPr/>
        </p:nvSpPr>
        <p:spPr bwMode="auto">
          <a:xfrm>
            <a:off x="304800" y="4114800"/>
            <a:ext cx="8624887" cy="2465577"/>
          </a:xfrm>
          <a:prstGeom prst="rect">
            <a:avLst/>
          </a:prstGeom>
          <a:noFill/>
          <a:ln w="9525">
            <a:solidFill>
              <a:srgbClr val="FF6600"/>
            </a:solidFill>
            <a:miter lim="800000"/>
            <a:headEnd/>
            <a:tailEnd/>
          </a:ln>
        </p:spPr>
        <p:txBody>
          <a:bodyPr lIns="64291" tIns="32146" rIns="64291" bIns="32146">
            <a:spAutoFit/>
          </a:bodyPr>
          <a:lstStyle/>
          <a:p>
            <a:pPr>
              <a:lnSpc>
                <a:spcPct val="120000"/>
              </a:lnSpc>
              <a:spcBef>
                <a:spcPct val="50000"/>
              </a:spcBef>
            </a:pPr>
            <a:r>
              <a:rPr lang="en-US" sz="2400" b="1" dirty="0"/>
              <a:t>Inside out: </a:t>
            </a:r>
            <a:r>
              <a:rPr lang="en-US" sz="2400" b="1" dirty="0" smtClean="0"/>
              <a:t/>
            </a:r>
            <a:br>
              <a:rPr lang="en-US" sz="2400" b="1" dirty="0" smtClean="0"/>
            </a:br>
            <a:r>
              <a:rPr lang="en-US" sz="2400" dirty="0" smtClean="0"/>
              <a:t>reputation</a:t>
            </a:r>
            <a:r>
              <a:rPr lang="en-US" sz="2400" dirty="0"/>
              <a:t>, institutional assets, </a:t>
            </a:r>
            <a:r>
              <a:rPr lang="en-US" sz="2400" dirty="0" smtClean="0"/>
              <a:t>institutional record,</a:t>
            </a:r>
            <a:br>
              <a:rPr lang="en-US" sz="2400" dirty="0" smtClean="0"/>
            </a:br>
            <a:r>
              <a:rPr lang="en-US" sz="2400" dirty="0" smtClean="0"/>
              <a:t>distinctive, …</a:t>
            </a:r>
          </a:p>
          <a:p>
            <a:pPr>
              <a:lnSpc>
                <a:spcPct val="120000"/>
              </a:lnSpc>
              <a:spcBef>
                <a:spcPct val="50000"/>
              </a:spcBef>
            </a:pPr>
            <a:r>
              <a:rPr lang="en-US" sz="2400" b="1" dirty="0" smtClean="0">
                <a:solidFill>
                  <a:schemeClr val="accent6"/>
                </a:solidFill>
              </a:rPr>
              <a:t>Disclose. Array alongside other </a:t>
            </a:r>
            <a:r>
              <a:rPr lang="en-US" sz="2400" b="1" dirty="0" err="1" smtClean="0">
                <a:solidFill>
                  <a:schemeClr val="accent6"/>
                </a:solidFill>
              </a:rPr>
              <a:t>insitutions</a:t>
            </a:r>
            <a:r>
              <a:rPr lang="en-US" sz="2400" b="1" dirty="0" smtClean="0">
                <a:solidFill>
                  <a:schemeClr val="accent6"/>
                </a:solidFill>
              </a:rPr>
              <a:t>? Make sense as individual destinations? …</a:t>
            </a:r>
            <a:endParaRPr lang="en-US" sz="2400" b="1" dirty="0">
              <a:solidFill>
                <a:schemeClr val="accent6"/>
              </a:solidFill>
            </a:endParaRPr>
          </a:p>
        </p:txBody>
      </p:sp>
      <p:pic>
        <p:nvPicPr>
          <p:cNvPr id="18441" name="Picture 2"/>
          <p:cNvPicPr>
            <a:picLocks noChangeAspect="1" noChangeArrowheads="1"/>
          </p:cNvPicPr>
          <p:nvPr/>
        </p:nvPicPr>
        <p:blipFill>
          <a:blip r:embed="rId2"/>
          <a:srcRect/>
          <a:stretch>
            <a:fillRect/>
          </a:stretch>
        </p:blipFill>
        <p:spPr bwMode="auto">
          <a:xfrm>
            <a:off x="3581400" y="1319213"/>
            <a:ext cx="2681288" cy="3176587"/>
          </a:xfrm>
          <a:prstGeom prst="rect">
            <a:avLst/>
          </a:prstGeom>
          <a:noFill/>
          <a:ln w="9525">
            <a:noFill/>
            <a:miter lim="800000"/>
            <a:headEnd/>
            <a:tailEnd/>
          </a:ln>
        </p:spPr>
      </p:pic>
      <p:cxnSp>
        <p:nvCxnSpPr>
          <p:cNvPr id="18442" name="Straight Connector 11"/>
          <p:cNvCxnSpPr>
            <a:cxnSpLocks noChangeShapeType="1"/>
          </p:cNvCxnSpPr>
          <p:nvPr/>
        </p:nvCxnSpPr>
        <p:spPr bwMode="auto">
          <a:xfrm>
            <a:off x="1357313" y="2880158"/>
            <a:ext cx="7178675" cy="1587"/>
          </a:xfrm>
          <a:prstGeom prst="line">
            <a:avLst/>
          </a:prstGeom>
          <a:noFill/>
          <a:ln w="57150" algn="ctr">
            <a:solidFill>
              <a:srgbClr val="FF6600"/>
            </a:solidFill>
            <a:round/>
            <a:headEnd/>
            <a:tailEnd/>
          </a:ln>
        </p:spPr>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19200"/>
            <a:ext cx="8839200" cy="1470025"/>
          </a:xfrm>
        </p:spPr>
        <p:txBody>
          <a:bodyPr/>
          <a:lstStyle/>
          <a:p>
            <a:r>
              <a:rPr lang="en-US" dirty="0" smtClean="0"/>
              <a:t>network</a:t>
            </a:r>
            <a:br>
              <a:rPr lang="en-US" dirty="0" smtClean="0"/>
            </a:br>
            <a:r>
              <a:rPr lang="en-US" dirty="0" err="1" smtClean="0"/>
              <a:t>reconfig</a:t>
            </a:r>
            <a:endParaRPr lang="en-US" dirty="0"/>
          </a:p>
        </p:txBody>
      </p:sp>
      <p:sp>
        <p:nvSpPr>
          <p:cNvPr id="3" name="Subtitle 2"/>
          <p:cNvSpPr>
            <a:spLocks noGrp="1"/>
          </p:cNvSpPr>
          <p:nvPr>
            <p:ph type="subTitle" idx="1"/>
          </p:nvPr>
        </p:nvSpPr>
        <p:spPr>
          <a:xfrm>
            <a:off x="1295400" y="5029200"/>
            <a:ext cx="6400800" cy="1066800"/>
          </a:xfrm>
        </p:spPr>
        <p:txBody>
          <a:bodyPr/>
          <a:lstStyle/>
          <a:p>
            <a:r>
              <a:rPr lang="en-US" dirty="0" smtClean="0"/>
              <a:t>challenge of institution scale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pressures</a:t>
            </a:r>
            <a:endParaRPr lang="en-US" dirty="0"/>
          </a:p>
        </p:txBody>
      </p:sp>
      <p:sp>
        <p:nvSpPr>
          <p:cNvPr id="3" name="Content Placeholder 2"/>
          <p:cNvSpPr>
            <a:spLocks noGrp="1"/>
          </p:cNvSpPr>
          <p:nvPr>
            <p:ph idx="1"/>
          </p:nvPr>
        </p:nvSpPr>
        <p:spPr/>
        <p:txBody>
          <a:bodyPr/>
          <a:lstStyle/>
          <a:p>
            <a:r>
              <a:rPr lang="en-US" dirty="0" smtClean="0"/>
              <a:t>User-centric</a:t>
            </a:r>
          </a:p>
          <a:p>
            <a:r>
              <a:rPr lang="en-US" dirty="0" smtClean="0"/>
              <a:t>Network level</a:t>
            </a:r>
          </a:p>
          <a:p>
            <a:r>
              <a:rPr lang="en-US" dirty="0" err="1" smtClean="0"/>
              <a:t>Multiscalar</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User-centric</a:t>
            </a:r>
            <a:endParaRPr lang="en-US" dirty="0"/>
          </a:p>
        </p:txBody>
      </p:sp>
      <p:sp>
        <p:nvSpPr>
          <p:cNvPr id="4" name="Oval 3"/>
          <p:cNvSpPr/>
          <p:nvPr/>
        </p:nvSpPr>
        <p:spPr>
          <a:xfrm>
            <a:off x="1066800" y="761206"/>
            <a:ext cx="457200" cy="3048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Verdana"/>
              <a:ea typeface="+mn-ea"/>
              <a:cs typeface="+mn-cs"/>
            </a:endParaRPr>
          </a:p>
        </p:txBody>
      </p:sp>
      <p:sp>
        <p:nvSpPr>
          <p:cNvPr id="5" name="Oval 4"/>
          <p:cNvSpPr/>
          <p:nvPr/>
        </p:nvSpPr>
        <p:spPr>
          <a:xfrm>
            <a:off x="1752600" y="1599406"/>
            <a:ext cx="457200" cy="3048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Verdana"/>
              <a:ea typeface="+mn-ea"/>
              <a:cs typeface="+mn-cs"/>
            </a:endParaRPr>
          </a:p>
        </p:txBody>
      </p:sp>
      <p:sp>
        <p:nvSpPr>
          <p:cNvPr id="6" name="Oval 5"/>
          <p:cNvSpPr/>
          <p:nvPr/>
        </p:nvSpPr>
        <p:spPr>
          <a:xfrm>
            <a:off x="2590800" y="2513806"/>
            <a:ext cx="457200" cy="3048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Verdana"/>
              <a:ea typeface="+mn-ea"/>
              <a:cs typeface="+mn-cs"/>
            </a:endParaRPr>
          </a:p>
        </p:txBody>
      </p:sp>
      <p:sp>
        <p:nvSpPr>
          <p:cNvPr id="7" name="TextBox 6"/>
          <p:cNvSpPr txBox="1"/>
          <p:nvPr/>
        </p:nvSpPr>
        <p:spPr>
          <a:xfrm>
            <a:off x="3581400" y="685006"/>
            <a:ext cx="1516762" cy="369332"/>
          </a:xfrm>
          <a:prstGeom prst="rect">
            <a:avLst/>
          </a:prstGeom>
          <a:noFill/>
        </p:spPr>
        <p:txBody>
          <a:bodyPr wrap="none" rtlCol="0">
            <a:spAutoFit/>
          </a:bodyPr>
          <a:lstStyle/>
          <a:p>
            <a:pPr algn="l" rtl="0"/>
            <a:r>
              <a:rPr lang="en-US" kern="1200" dirty="0">
                <a:solidFill>
                  <a:srgbClr val="7F7F7F"/>
                </a:solidFill>
                <a:latin typeface="Verdana"/>
                <a:ea typeface="+mn-ea"/>
                <a:cs typeface="+mn-cs"/>
              </a:rPr>
              <a:t>Site-centric</a:t>
            </a:r>
          </a:p>
        </p:txBody>
      </p:sp>
      <p:sp>
        <p:nvSpPr>
          <p:cNvPr id="8" name="TextBox 7"/>
          <p:cNvSpPr txBox="1"/>
          <p:nvPr/>
        </p:nvSpPr>
        <p:spPr>
          <a:xfrm>
            <a:off x="3962400" y="1523206"/>
            <a:ext cx="2020040" cy="369332"/>
          </a:xfrm>
          <a:prstGeom prst="rect">
            <a:avLst/>
          </a:prstGeom>
          <a:noFill/>
        </p:spPr>
        <p:txBody>
          <a:bodyPr wrap="none" rtlCol="0">
            <a:spAutoFit/>
          </a:bodyPr>
          <a:lstStyle/>
          <a:p>
            <a:pPr algn="l" rtl="0"/>
            <a:r>
              <a:rPr lang="en-US" kern="1200" dirty="0">
                <a:solidFill>
                  <a:srgbClr val="7F7F7F"/>
                </a:solidFill>
                <a:latin typeface="Verdana"/>
                <a:ea typeface="+mn-ea"/>
                <a:cs typeface="+mn-cs"/>
              </a:rPr>
              <a:t>Network-centric</a:t>
            </a:r>
          </a:p>
        </p:txBody>
      </p:sp>
      <p:sp>
        <p:nvSpPr>
          <p:cNvPr id="9" name="TextBox 8"/>
          <p:cNvSpPr txBox="1"/>
          <p:nvPr/>
        </p:nvSpPr>
        <p:spPr>
          <a:xfrm>
            <a:off x="4572000" y="2437606"/>
            <a:ext cx="1588255" cy="369332"/>
          </a:xfrm>
          <a:prstGeom prst="rect">
            <a:avLst/>
          </a:prstGeom>
          <a:noFill/>
        </p:spPr>
        <p:txBody>
          <a:bodyPr wrap="none" rtlCol="0">
            <a:spAutoFit/>
          </a:bodyPr>
          <a:lstStyle/>
          <a:p>
            <a:pPr algn="l" rtl="0"/>
            <a:r>
              <a:rPr lang="en-US" kern="1200" dirty="0">
                <a:solidFill>
                  <a:srgbClr val="7F7F7F"/>
                </a:solidFill>
                <a:latin typeface="Verdana"/>
                <a:ea typeface="+mn-ea"/>
                <a:cs typeface="+mn-cs"/>
              </a:rPr>
              <a:t>User-centric</a:t>
            </a:r>
          </a:p>
        </p:txBody>
      </p:sp>
      <p:cxnSp>
        <p:nvCxnSpPr>
          <p:cNvPr id="11" name="Straight Arrow Connector 10"/>
          <p:cNvCxnSpPr/>
          <p:nvPr/>
        </p:nvCxnSpPr>
        <p:spPr>
          <a:xfrm rot="5400000">
            <a:off x="6438900" y="1637506"/>
            <a:ext cx="2209800" cy="1588"/>
          </a:xfrm>
          <a:prstGeom prst="straightConnector1">
            <a:avLst/>
          </a:prstGeom>
          <a:ln w="76200">
            <a:solidFill>
              <a:schemeClr val="accent6"/>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srcRect/>
          <a:stretch>
            <a:fillRect/>
          </a:stretch>
        </p:blipFill>
        <p:spPr bwMode="auto">
          <a:xfrm>
            <a:off x="3810000" y="3276600"/>
            <a:ext cx="4962525" cy="3314700"/>
          </a:xfrm>
          <a:prstGeom prst="rect">
            <a:avLst/>
          </a:prstGeom>
          <a:noFill/>
          <a:ln w="9525">
            <a:noFill/>
            <a:miter lim="800000"/>
            <a:headEnd/>
            <a:tailEnd/>
          </a:ln>
          <a:effectLst/>
        </p:spPr>
      </p:pic>
      <p:sp>
        <p:nvSpPr>
          <p:cNvPr id="13" name="TextBox 12"/>
          <p:cNvSpPr txBox="1"/>
          <p:nvPr/>
        </p:nvSpPr>
        <p:spPr>
          <a:xfrm>
            <a:off x="914400" y="4038600"/>
            <a:ext cx="2198038" cy="369332"/>
          </a:xfrm>
          <a:prstGeom prst="rect">
            <a:avLst/>
          </a:prstGeom>
          <a:noFill/>
        </p:spPr>
        <p:txBody>
          <a:bodyPr wrap="none" rtlCol="0">
            <a:spAutoFit/>
          </a:bodyPr>
          <a:lstStyle/>
          <a:p>
            <a:pPr algn="l" rtl="0"/>
            <a:r>
              <a:rPr lang="en-US" kern="1200" dirty="0">
                <a:solidFill>
                  <a:srgbClr val="7F7F7F"/>
                </a:solidFill>
                <a:latin typeface="Verdana"/>
                <a:ea typeface="+mn-ea"/>
                <a:cs typeface="+mn-cs"/>
              </a:rPr>
              <a:t>NYT headlines -&gt;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User-centric</a:t>
            </a:r>
            <a:endParaRPr lang="en-US" dirty="0"/>
          </a:p>
        </p:txBody>
      </p:sp>
      <p:sp>
        <p:nvSpPr>
          <p:cNvPr id="8" name="Content Placeholder 7"/>
          <p:cNvSpPr>
            <a:spLocks noGrp="1"/>
          </p:cNvSpPr>
          <p:nvPr>
            <p:ph idx="1"/>
          </p:nvPr>
        </p:nvSpPr>
        <p:spPr>
          <a:xfrm>
            <a:off x="457200" y="685800"/>
            <a:ext cx="8229600" cy="1828800"/>
          </a:xfrm>
        </p:spPr>
        <p:txBody>
          <a:bodyPr/>
          <a:lstStyle/>
          <a:p>
            <a:r>
              <a:rPr lang="en-US" dirty="0" smtClean="0"/>
              <a:t>Socialized, </a:t>
            </a:r>
            <a:r>
              <a:rPr lang="en-US" dirty="0" err="1" smtClean="0"/>
              <a:t>realtime</a:t>
            </a:r>
            <a:r>
              <a:rPr lang="en-US" dirty="0" smtClean="0"/>
              <a:t>, and mobile …</a:t>
            </a:r>
          </a:p>
          <a:p>
            <a:pPr lvl="1"/>
            <a:r>
              <a:rPr lang="en-US" dirty="0" smtClean="0"/>
              <a:t>registration</a:t>
            </a:r>
          </a:p>
          <a:p>
            <a:r>
              <a:rPr lang="en-US" dirty="0" smtClean="0"/>
              <a:t>Identity services (</a:t>
            </a:r>
            <a:r>
              <a:rPr lang="en-US" dirty="0" err="1" smtClean="0"/>
              <a:t>Facebook</a:t>
            </a:r>
            <a:r>
              <a:rPr lang="en-US" dirty="0" smtClean="0"/>
              <a:t>?)</a:t>
            </a:r>
            <a:endParaRPr lang="en-US" dirty="0"/>
          </a:p>
        </p:txBody>
      </p:sp>
      <p:sp>
        <p:nvSpPr>
          <p:cNvPr id="9" name="TextBox 8"/>
          <p:cNvSpPr txBox="1"/>
          <p:nvPr/>
        </p:nvSpPr>
        <p:spPr>
          <a:xfrm>
            <a:off x="1295400" y="2544901"/>
            <a:ext cx="5871544" cy="3170099"/>
          </a:xfrm>
          <a:prstGeom prst="rect">
            <a:avLst/>
          </a:prstGeom>
          <a:noFill/>
        </p:spPr>
        <p:txBody>
          <a:bodyPr wrap="none" rtlCol="0">
            <a:spAutoFit/>
          </a:bodyPr>
          <a:lstStyle/>
          <a:p>
            <a:pPr algn="l" rtl="0"/>
            <a:r>
              <a:rPr lang="en-US" sz="2000" kern="1200" dirty="0">
                <a:solidFill>
                  <a:srgbClr val="7F7F7F"/>
                </a:solidFill>
                <a:latin typeface="Verdana"/>
                <a:ea typeface="+mn-ea"/>
                <a:cs typeface="+mn-cs"/>
              </a:rPr>
              <a:t>Be the trusted Identity Service for as many </a:t>
            </a:r>
            <a:br>
              <a:rPr lang="en-US" sz="2000" kern="1200" dirty="0">
                <a:solidFill>
                  <a:srgbClr val="7F7F7F"/>
                </a:solidFill>
                <a:latin typeface="Verdana"/>
                <a:ea typeface="+mn-ea"/>
                <a:cs typeface="+mn-cs"/>
              </a:rPr>
            </a:br>
            <a:r>
              <a:rPr lang="en-US" sz="2000" kern="1200" dirty="0">
                <a:solidFill>
                  <a:srgbClr val="7F7F7F"/>
                </a:solidFill>
                <a:latin typeface="Verdana"/>
                <a:ea typeface="+mn-ea"/>
                <a:cs typeface="+mn-cs"/>
              </a:rPr>
              <a:t>people as possible</a:t>
            </a:r>
          </a:p>
          <a:p>
            <a:pPr marL="457200" lvl="1" algn="l" rtl="0">
              <a:buFont typeface="Arial" pitchFamily="34" charset="0"/>
              <a:buChar char="•"/>
            </a:pPr>
            <a:r>
              <a:rPr lang="en-US" sz="2000" kern="1200" dirty="0">
                <a:solidFill>
                  <a:srgbClr val="7F7F7F"/>
                </a:solidFill>
                <a:latin typeface="Verdana"/>
                <a:ea typeface="+mn-ea"/>
                <a:cs typeface="+mn-cs"/>
              </a:rPr>
              <a:t> give them identifiers</a:t>
            </a:r>
          </a:p>
          <a:p>
            <a:pPr marL="457200" lvl="1" algn="l" rtl="0">
              <a:buFont typeface="Arial" pitchFamily="34" charset="0"/>
              <a:buChar char="•"/>
            </a:pPr>
            <a:r>
              <a:rPr lang="en-US" sz="2000" kern="1200" dirty="0">
                <a:solidFill>
                  <a:srgbClr val="7F7F7F"/>
                </a:solidFill>
                <a:latin typeface="Verdana"/>
                <a:ea typeface="+mn-ea"/>
                <a:cs typeface="+mn-cs"/>
              </a:rPr>
              <a:t> authenticate them</a:t>
            </a:r>
          </a:p>
          <a:p>
            <a:pPr marL="457200" lvl="1" algn="l" rtl="0">
              <a:buFont typeface="Arial" pitchFamily="34" charset="0"/>
              <a:buChar char="•"/>
            </a:pPr>
            <a:r>
              <a:rPr lang="en-US" sz="2000" kern="1200" dirty="0">
                <a:solidFill>
                  <a:srgbClr val="7F7F7F"/>
                </a:solidFill>
                <a:latin typeface="Verdana"/>
                <a:ea typeface="+mn-ea"/>
                <a:cs typeface="+mn-cs"/>
              </a:rPr>
              <a:t> provide claims about them</a:t>
            </a:r>
          </a:p>
          <a:p>
            <a:pPr marL="914400" lvl="2" algn="l" rtl="0">
              <a:buFont typeface="Arial" pitchFamily="34" charset="0"/>
              <a:buChar char="•"/>
            </a:pPr>
            <a:r>
              <a:rPr lang="en-US" sz="2000" kern="1200" dirty="0">
                <a:solidFill>
                  <a:srgbClr val="7F7F7F"/>
                </a:solidFill>
                <a:latin typeface="Verdana"/>
                <a:ea typeface="+mn-ea"/>
                <a:cs typeface="+mn-cs"/>
              </a:rPr>
              <a:t> who they are</a:t>
            </a:r>
          </a:p>
          <a:p>
            <a:pPr marL="914400" lvl="2" algn="l" rtl="0">
              <a:buFont typeface="Arial" pitchFamily="34" charset="0"/>
              <a:buChar char="•"/>
            </a:pPr>
            <a:r>
              <a:rPr lang="en-US" sz="2000" kern="1200" dirty="0">
                <a:solidFill>
                  <a:srgbClr val="7F7F7F"/>
                </a:solidFill>
                <a:latin typeface="Verdana"/>
                <a:ea typeface="+mn-ea"/>
                <a:cs typeface="+mn-cs"/>
              </a:rPr>
              <a:t> what they do</a:t>
            </a:r>
          </a:p>
          <a:p>
            <a:pPr marL="914400" lvl="2" algn="l" rtl="0">
              <a:buFont typeface="Arial" pitchFamily="34" charset="0"/>
              <a:buChar char="•"/>
            </a:pPr>
            <a:r>
              <a:rPr lang="en-US" sz="2000" kern="1200" dirty="0">
                <a:solidFill>
                  <a:srgbClr val="7F7F7F"/>
                </a:solidFill>
                <a:latin typeface="Verdana"/>
                <a:ea typeface="+mn-ea"/>
                <a:cs typeface="+mn-cs"/>
              </a:rPr>
              <a:t> what they want</a:t>
            </a:r>
          </a:p>
          <a:p>
            <a:pPr marL="457200" lvl="1" algn="l" rtl="0">
              <a:buFont typeface="Arial" pitchFamily="34" charset="0"/>
              <a:buChar char="•"/>
            </a:pPr>
            <a:r>
              <a:rPr lang="en-US" sz="2000" kern="1200" dirty="0">
                <a:solidFill>
                  <a:srgbClr val="7F7F7F"/>
                </a:solidFill>
                <a:latin typeface="Verdana"/>
                <a:ea typeface="+mn-ea"/>
                <a:cs typeface="+mn-cs"/>
              </a:rPr>
              <a:t> Act as their Agent</a:t>
            </a:r>
          </a:p>
          <a:p>
            <a:pPr algn="r" rtl="0"/>
            <a:r>
              <a:rPr lang="en-US" sz="2000" kern="1200" dirty="0">
                <a:solidFill>
                  <a:srgbClr val="F79646"/>
                </a:solidFill>
                <a:latin typeface="Verdana"/>
                <a:ea typeface="+mn-ea"/>
                <a:cs typeface="+mn-cs"/>
              </a:rPr>
              <a:t>(Andy Dale, OCLC)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 with FB SSO</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825500" y="762000"/>
            <a:ext cx="7493000" cy="4495800"/>
          </a:xfrm>
          <a:prstGeom prst="rect">
            <a:avLst/>
          </a:prstGeom>
          <a:noFill/>
          <a:ln w="9525">
            <a:noFill/>
            <a:miter lim="800000"/>
            <a:headEnd/>
            <a:tailEnd/>
          </a:ln>
        </p:spPr>
      </p:pic>
      <p:sp>
        <p:nvSpPr>
          <p:cNvPr id="5" name="Rounded Rectangle 4"/>
          <p:cNvSpPr/>
          <p:nvPr/>
        </p:nvSpPr>
        <p:spPr>
          <a:xfrm>
            <a:off x="1524000" y="533400"/>
            <a:ext cx="5410200" cy="1066800"/>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0"/>
            <a:ext cx="7772400" cy="1470025"/>
          </a:xfrm>
        </p:spPr>
        <p:txBody>
          <a:bodyPr>
            <a:noAutofit/>
          </a:bodyPr>
          <a:lstStyle/>
          <a:p>
            <a:r>
              <a:rPr lang="en-US" sz="16600" dirty="0" smtClean="0"/>
              <a:t>numbers</a:t>
            </a:r>
            <a:endParaRPr lang="en-US" sz="16600" dirty="0"/>
          </a:p>
        </p:txBody>
      </p:sp>
      <p:sp>
        <p:nvSpPr>
          <p:cNvPr id="5" name="Subtitle 4"/>
          <p:cNvSpPr>
            <a:spLocks noGrp="1"/>
          </p:cNvSpPr>
          <p:nvPr>
            <p:ph type="subTitle" idx="1"/>
          </p:nvPr>
        </p:nvSpPr>
        <p:spPr/>
        <p:txBody>
          <a:bodyPr/>
          <a:lstStyle/>
          <a:p>
            <a:r>
              <a:rPr lang="en-US" dirty="0" smtClean="0"/>
              <a:t>With thanks to Brian Lavoie and Constance </a:t>
            </a:r>
            <a:r>
              <a:rPr lang="en-US" dirty="0" err="1" smtClean="0"/>
              <a:t>Malpas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Institution scale: stuck in the middle?</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1752600" y="533400"/>
            <a:ext cx="5533334" cy="3352381"/>
          </a:xfrm>
          <a:prstGeom prst="rect">
            <a:avLst/>
          </a:prstGeom>
          <a:noFill/>
          <a:ln w="9525">
            <a:noFill/>
            <a:miter lim="800000"/>
            <a:headEnd/>
            <a:tailEnd/>
          </a:ln>
        </p:spPr>
      </p:pic>
      <p:sp>
        <p:nvSpPr>
          <p:cNvPr id="4" name="TextBox 3"/>
          <p:cNvSpPr txBox="1"/>
          <p:nvPr/>
        </p:nvSpPr>
        <p:spPr>
          <a:xfrm>
            <a:off x="1676400" y="5029200"/>
            <a:ext cx="5632696" cy="461665"/>
          </a:xfrm>
          <a:prstGeom prst="rect">
            <a:avLst/>
          </a:prstGeom>
          <a:noFill/>
        </p:spPr>
        <p:txBody>
          <a:bodyPr wrap="none" rtlCol="0">
            <a:spAutoFit/>
          </a:bodyPr>
          <a:lstStyle/>
          <a:p>
            <a:pPr algn="l" rtl="0"/>
            <a:r>
              <a:rPr lang="en-US" sz="2400" kern="1200" dirty="0">
                <a:solidFill>
                  <a:srgbClr val="7F7F7F"/>
                </a:solidFill>
                <a:latin typeface="Verdana"/>
                <a:ea typeface="+mn-ea"/>
                <a:cs typeface="+mn-cs"/>
              </a:rPr>
              <a:t>Cloud and </a:t>
            </a:r>
            <a:r>
              <a:rPr lang="en-US" sz="2400" kern="1200" dirty="0" smtClean="0">
                <a:solidFill>
                  <a:srgbClr val="7F7F7F"/>
                </a:solidFill>
                <a:latin typeface="Verdana"/>
                <a:ea typeface="+mn-ea"/>
                <a:cs typeface="+mn-cs"/>
              </a:rPr>
              <a:t>mobile: natural partners</a:t>
            </a:r>
            <a:endParaRPr lang="en-US" sz="2400" kern="1200" dirty="0">
              <a:solidFill>
                <a:srgbClr val="7F7F7F"/>
              </a:solidFill>
              <a:latin typeface="Verdana"/>
              <a:ea typeface="+mn-ea"/>
              <a:cs typeface="+mn-cs"/>
            </a:endParaRPr>
          </a:p>
        </p:txBody>
      </p:sp>
      <p:sp>
        <p:nvSpPr>
          <p:cNvPr id="5" name="TextBox 4"/>
          <p:cNvSpPr txBox="1"/>
          <p:nvPr/>
        </p:nvSpPr>
        <p:spPr>
          <a:xfrm>
            <a:off x="2743200" y="4343400"/>
            <a:ext cx="3844322" cy="461665"/>
          </a:xfrm>
          <a:prstGeom prst="rect">
            <a:avLst/>
          </a:prstGeom>
          <a:noFill/>
        </p:spPr>
        <p:txBody>
          <a:bodyPr wrap="none" rtlCol="0">
            <a:spAutoFit/>
          </a:bodyPr>
          <a:lstStyle/>
          <a:p>
            <a:pPr algn="l" rtl="0"/>
            <a:r>
              <a:rPr lang="en-US" sz="2400" kern="1200" dirty="0">
                <a:solidFill>
                  <a:srgbClr val="7F7F7F"/>
                </a:solidFill>
                <a:latin typeface="Verdana"/>
                <a:ea typeface="+mn-ea"/>
                <a:cs typeface="+mn-cs"/>
              </a:rPr>
              <a:t>Social, </a:t>
            </a:r>
            <a:r>
              <a:rPr lang="en-US" sz="2400" kern="1200" dirty="0" err="1">
                <a:solidFill>
                  <a:srgbClr val="7F7F7F"/>
                </a:solidFill>
                <a:latin typeface="Verdana"/>
                <a:ea typeface="+mn-ea"/>
                <a:cs typeface="+mn-cs"/>
              </a:rPr>
              <a:t>realtime</a:t>
            </a:r>
            <a:r>
              <a:rPr lang="en-US" sz="2400" kern="1200" dirty="0">
                <a:solidFill>
                  <a:srgbClr val="7F7F7F"/>
                </a:solidFill>
                <a:latin typeface="Verdana"/>
                <a:ea typeface="+mn-ea"/>
                <a:cs typeface="+mn-cs"/>
              </a:rPr>
              <a:t>, mobile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level</a:t>
            </a:r>
            <a:endParaRPr lang="en-US" dirty="0"/>
          </a:p>
        </p:txBody>
      </p:sp>
      <p:sp>
        <p:nvSpPr>
          <p:cNvPr id="3" name="Content Placeholder 2"/>
          <p:cNvSpPr>
            <a:spLocks noGrp="1"/>
          </p:cNvSpPr>
          <p:nvPr>
            <p:ph idx="1"/>
          </p:nvPr>
        </p:nvSpPr>
        <p:spPr/>
        <p:txBody>
          <a:bodyPr>
            <a:normAutofit lnSpcReduction="10000"/>
          </a:bodyPr>
          <a:lstStyle/>
          <a:p>
            <a:r>
              <a:rPr lang="en-US" dirty="0" smtClean="0"/>
              <a:t>Network is the unit of attention ..</a:t>
            </a:r>
          </a:p>
          <a:p>
            <a:r>
              <a:rPr lang="en-US" dirty="0" smtClean="0"/>
              <a:t>Data aggregation</a:t>
            </a:r>
          </a:p>
          <a:p>
            <a:r>
              <a:rPr lang="en-US" dirty="0" smtClean="0"/>
              <a:t>Gravitational pull</a:t>
            </a:r>
          </a:p>
          <a:p>
            <a:r>
              <a:rPr lang="en-US" dirty="0" smtClean="0"/>
              <a:t>Network effects</a:t>
            </a:r>
          </a:p>
          <a:p>
            <a:r>
              <a:rPr lang="en-US" dirty="0" smtClean="0"/>
              <a:t>Long tail (match supply and demand)</a:t>
            </a:r>
          </a:p>
          <a:p>
            <a:endParaRPr lang="en-US" dirty="0" smtClean="0"/>
          </a:p>
          <a:p>
            <a:r>
              <a:rPr lang="en-US" dirty="0" smtClean="0"/>
              <a:t>Niche – </a:t>
            </a:r>
            <a:br>
              <a:rPr lang="en-US" dirty="0" smtClean="0"/>
            </a:br>
            <a:r>
              <a:rPr lang="en-US" dirty="0" smtClean="0"/>
              <a:t>added value</a:t>
            </a:r>
            <a:endParaRPr lang="en-US" dirty="0"/>
          </a:p>
        </p:txBody>
      </p:sp>
      <p:pic>
        <p:nvPicPr>
          <p:cNvPr id="2050" name="Picture 2" descr="http://www.irishtimes.com/newspaper/images/tile/2009/1114/1224258789746_1.jpg"/>
          <p:cNvPicPr>
            <a:picLocks noChangeAspect="1" noChangeArrowheads="1"/>
          </p:cNvPicPr>
          <p:nvPr/>
        </p:nvPicPr>
        <p:blipFill>
          <a:blip r:embed="rId2"/>
          <a:srcRect/>
          <a:stretch>
            <a:fillRect/>
          </a:stretch>
        </p:blipFill>
        <p:spPr bwMode="auto">
          <a:xfrm>
            <a:off x="4267200" y="3576320"/>
            <a:ext cx="4343400" cy="275082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Multiscalar</a:t>
            </a:r>
            <a:endParaRPr lang="en-US" dirty="0"/>
          </a:p>
        </p:txBody>
      </p:sp>
      <p:sp>
        <p:nvSpPr>
          <p:cNvPr id="8" name="Content Placeholder 7"/>
          <p:cNvSpPr>
            <a:spLocks noGrp="1"/>
          </p:cNvSpPr>
          <p:nvPr>
            <p:ph idx="1"/>
          </p:nvPr>
        </p:nvSpPr>
        <p:spPr>
          <a:xfrm>
            <a:off x="457200" y="533400"/>
            <a:ext cx="3581400" cy="4525963"/>
          </a:xfrm>
        </p:spPr>
        <p:txBody>
          <a:bodyPr/>
          <a:lstStyle/>
          <a:p>
            <a:r>
              <a:rPr lang="en-US" dirty="0" smtClean="0"/>
              <a:t>Personal</a:t>
            </a:r>
          </a:p>
          <a:p>
            <a:r>
              <a:rPr lang="en-US" dirty="0" smtClean="0"/>
              <a:t>Departmental</a:t>
            </a:r>
          </a:p>
          <a:p>
            <a:r>
              <a:rPr lang="en-US" dirty="0" smtClean="0"/>
              <a:t>Disciplinary</a:t>
            </a:r>
            <a:endParaRPr lang="en-US" dirty="0"/>
          </a:p>
        </p:txBody>
      </p:sp>
      <p:sp>
        <p:nvSpPr>
          <p:cNvPr id="9" name="Content Placeholder 7"/>
          <p:cNvSpPr txBox="1">
            <a:spLocks/>
          </p:cNvSpPr>
          <p:nvPr/>
        </p:nvSpPr>
        <p:spPr>
          <a:xfrm>
            <a:off x="4724400" y="533400"/>
            <a:ext cx="3581400" cy="2133600"/>
          </a:xfrm>
          <a:prstGeom prst="rect">
            <a:avLst/>
          </a:prstGeom>
        </p:spPr>
        <p:txBody>
          <a:bodyPr vert="horz" lIns="91440" tIns="45720" rIns="91440" bIns="45720" rtlCol="0">
            <a:normAutofit/>
          </a:bodyPr>
          <a:lstStyle/>
          <a:p>
            <a:pPr marL="342900" indent="-342900" algn="l" rtl="0">
              <a:spcBef>
                <a:spcPct val="20000"/>
              </a:spcBef>
              <a:buClr>
                <a:srgbClr val="FF9900"/>
              </a:buClr>
              <a:buFont typeface="Calibri" pitchFamily="34" charset="0"/>
              <a:buChar char="*"/>
              <a:defRPr/>
            </a:pPr>
            <a:r>
              <a:rPr lang="en-US" sz="3200" kern="1200" dirty="0">
                <a:solidFill>
                  <a:prstClr val="black"/>
                </a:solidFill>
                <a:latin typeface="Calibri"/>
                <a:ea typeface="+mn-ea"/>
                <a:cs typeface="+mn-cs"/>
              </a:rPr>
              <a:t>Library</a:t>
            </a:r>
          </a:p>
          <a:p>
            <a:pPr marL="342900" indent="-342900" algn="l" rtl="0">
              <a:spcBef>
                <a:spcPct val="20000"/>
              </a:spcBef>
              <a:buClr>
                <a:srgbClr val="FF9900"/>
              </a:buClr>
              <a:buFont typeface="Calibri" pitchFamily="34" charset="0"/>
              <a:buChar char="*"/>
              <a:defRPr/>
            </a:pPr>
            <a:r>
              <a:rPr lang="en-US" sz="3200" kern="1200" dirty="0" err="1">
                <a:solidFill>
                  <a:prstClr val="black"/>
                </a:solidFill>
                <a:latin typeface="Calibri"/>
                <a:ea typeface="+mn-ea"/>
                <a:cs typeface="+mn-cs"/>
              </a:rPr>
              <a:t>Consortial</a:t>
            </a:r>
            <a:endParaRPr lang="en-US" sz="3200" kern="1200" dirty="0">
              <a:solidFill>
                <a:prstClr val="black"/>
              </a:solidFill>
              <a:latin typeface="Calibri"/>
              <a:ea typeface="+mn-ea"/>
              <a:cs typeface="+mn-cs"/>
            </a:endParaRPr>
          </a:p>
          <a:p>
            <a:pPr marL="342900" indent="-342900" algn="l" rtl="0">
              <a:spcBef>
                <a:spcPct val="20000"/>
              </a:spcBef>
              <a:buClr>
                <a:srgbClr val="FF9900"/>
              </a:buClr>
              <a:buFont typeface="Calibri" pitchFamily="34" charset="0"/>
              <a:buChar char="*"/>
              <a:defRPr/>
            </a:pPr>
            <a:r>
              <a:rPr lang="en-US" sz="3200" kern="1200" dirty="0" err="1">
                <a:solidFill>
                  <a:prstClr val="black"/>
                </a:solidFill>
                <a:latin typeface="Calibri"/>
                <a:ea typeface="+mn-ea"/>
                <a:cs typeface="+mn-cs"/>
              </a:rPr>
              <a:t>Systemwide</a:t>
            </a:r>
            <a:endParaRPr lang="en-US" sz="3200" kern="1200" dirty="0">
              <a:solidFill>
                <a:prstClr val="black"/>
              </a:solidFill>
              <a:latin typeface="Calibri"/>
              <a:ea typeface="+mn-ea"/>
              <a:cs typeface="+mn-cs"/>
            </a:endParaRPr>
          </a:p>
        </p:txBody>
      </p:sp>
      <p:sp>
        <p:nvSpPr>
          <p:cNvPr id="10" name="Content Placeholder 7"/>
          <p:cNvSpPr txBox="1">
            <a:spLocks/>
          </p:cNvSpPr>
          <p:nvPr/>
        </p:nvSpPr>
        <p:spPr>
          <a:xfrm>
            <a:off x="2362200" y="2971800"/>
            <a:ext cx="3581400" cy="762000"/>
          </a:xfrm>
          <a:prstGeom prst="rect">
            <a:avLst/>
          </a:prstGeom>
        </p:spPr>
        <p:txBody>
          <a:bodyPr vert="horz" lIns="91440" tIns="45720" rIns="91440" bIns="45720" rtlCol="0">
            <a:normAutofit/>
          </a:bodyPr>
          <a:lstStyle/>
          <a:p>
            <a:pPr marL="342900" indent="-342900" algn="l" rtl="0">
              <a:spcBef>
                <a:spcPct val="20000"/>
              </a:spcBef>
              <a:buClr>
                <a:srgbClr val="FF9900"/>
              </a:buClr>
              <a:buFont typeface="Calibri" pitchFamily="34" charset="0"/>
              <a:buChar char="*"/>
              <a:defRPr/>
            </a:pPr>
            <a:r>
              <a:rPr lang="en-US" sz="3200" kern="1200" dirty="0">
                <a:solidFill>
                  <a:prstClr val="black"/>
                </a:solidFill>
                <a:latin typeface="Calibri"/>
                <a:ea typeface="+mn-ea"/>
                <a:cs typeface="+mn-cs"/>
              </a:rPr>
              <a:t>Network level</a:t>
            </a:r>
          </a:p>
        </p:txBody>
      </p:sp>
      <p:sp>
        <p:nvSpPr>
          <p:cNvPr id="11" name="TextBox 10"/>
          <p:cNvSpPr txBox="1"/>
          <p:nvPr/>
        </p:nvSpPr>
        <p:spPr>
          <a:xfrm>
            <a:off x="4953000" y="3886200"/>
            <a:ext cx="3178755" cy="923330"/>
          </a:xfrm>
          <a:prstGeom prst="rect">
            <a:avLst/>
          </a:prstGeom>
          <a:noFill/>
          <a:ln>
            <a:solidFill>
              <a:schemeClr val="tx2"/>
            </a:solidFill>
          </a:ln>
        </p:spPr>
        <p:txBody>
          <a:bodyPr wrap="none" rtlCol="0">
            <a:spAutoFit/>
          </a:bodyPr>
          <a:lstStyle/>
          <a:p>
            <a:pPr algn="l" rtl="0"/>
            <a:r>
              <a:rPr lang="en-US" kern="1200" dirty="0">
                <a:solidFill>
                  <a:prstClr val="black"/>
                </a:solidFill>
                <a:latin typeface="Calibri"/>
                <a:ea typeface="+mn-ea"/>
                <a:cs typeface="+mn-cs"/>
              </a:rPr>
              <a:t>Bookmarking?</a:t>
            </a:r>
          </a:p>
          <a:p>
            <a:pPr algn="l" rtl="0"/>
            <a:r>
              <a:rPr lang="en-US" kern="1200" dirty="0">
                <a:solidFill>
                  <a:prstClr val="black"/>
                </a:solidFill>
                <a:latin typeface="Calibri"/>
                <a:ea typeface="+mn-ea"/>
                <a:cs typeface="+mn-cs"/>
              </a:rPr>
              <a:t>Researcher pages?</a:t>
            </a:r>
          </a:p>
          <a:p>
            <a:pPr algn="l" rtl="0"/>
            <a:r>
              <a:rPr lang="en-US" kern="1200" dirty="0">
                <a:solidFill>
                  <a:prstClr val="black"/>
                </a:solidFill>
                <a:latin typeface="Calibri"/>
                <a:ea typeface="+mn-ea"/>
                <a:cs typeface="+mn-cs"/>
              </a:rPr>
              <a:t>Deposit papers? Research data?</a:t>
            </a:r>
          </a:p>
        </p:txBody>
      </p:sp>
      <p:sp>
        <p:nvSpPr>
          <p:cNvPr id="12" name="TextBox 11"/>
          <p:cNvSpPr txBox="1"/>
          <p:nvPr/>
        </p:nvSpPr>
        <p:spPr>
          <a:xfrm>
            <a:off x="5001490" y="4876800"/>
            <a:ext cx="3100208" cy="646331"/>
          </a:xfrm>
          <a:prstGeom prst="rect">
            <a:avLst/>
          </a:prstGeom>
          <a:noFill/>
          <a:ln>
            <a:solidFill>
              <a:schemeClr val="tx2"/>
            </a:solidFill>
          </a:ln>
        </p:spPr>
        <p:txBody>
          <a:bodyPr wrap="none" rtlCol="0">
            <a:spAutoFit/>
          </a:bodyPr>
          <a:lstStyle/>
          <a:p>
            <a:pPr algn="l" rtl="0"/>
            <a:r>
              <a:rPr lang="en-US" kern="1200" dirty="0">
                <a:solidFill>
                  <a:prstClr val="black"/>
                </a:solidFill>
                <a:latin typeface="Calibri"/>
                <a:ea typeface="+mn-ea"/>
                <a:cs typeface="+mn-cs"/>
              </a:rPr>
              <a:t>Identity and federation </a:t>
            </a:r>
            <a:r>
              <a:rPr lang="en-US" kern="1200" dirty="0" smtClean="0">
                <a:solidFill>
                  <a:prstClr val="black"/>
                </a:solidFill>
                <a:latin typeface="Calibri"/>
                <a:ea typeface="+mn-ea"/>
                <a:cs typeface="+mn-cs"/>
              </a:rPr>
              <a:t>lacking </a:t>
            </a:r>
            <a:br>
              <a:rPr lang="en-US" kern="1200" dirty="0" smtClean="0">
                <a:solidFill>
                  <a:prstClr val="black"/>
                </a:solidFill>
                <a:latin typeface="Calibri"/>
                <a:ea typeface="+mn-ea"/>
                <a:cs typeface="+mn-cs"/>
              </a:rPr>
            </a:br>
            <a:r>
              <a:rPr lang="en-US" kern="1200" dirty="0" smtClean="0">
                <a:solidFill>
                  <a:prstClr val="black"/>
                </a:solidFill>
                <a:latin typeface="Calibri"/>
                <a:ea typeface="+mn-ea"/>
                <a:cs typeface="+mn-cs"/>
              </a:rPr>
              <a:t>across scales..</a:t>
            </a:r>
            <a:endParaRPr lang="en-US" kern="1200" dirty="0">
              <a:solidFill>
                <a:prstClr val="black"/>
              </a:solidFill>
              <a:latin typeface="Calibri"/>
              <a:ea typeface="+mn-ea"/>
              <a:cs typeface="+mn-cs"/>
            </a:endParaRPr>
          </a:p>
        </p:txBody>
      </p:sp>
      <p:sp>
        <p:nvSpPr>
          <p:cNvPr id="13" name="TextBox 12"/>
          <p:cNvSpPr txBox="1"/>
          <p:nvPr/>
        </p:nvSpPr>
        <p:spPr>
          <a:xfrm>
            <a:off x="5029200" y="5590310"/>
            <a:ext cx="3048000" cy="646331"/>
          </a:xfrm>
          <a:prstGeom prst="rect">
            <a:avLst/>
          </a:prstGeom>
          <a:noFill/>
          <a:ln>
            <a:solidFill>
              <a:schemeClr val="tx2"/>
            </a:solidFill>
          </a:ln>
        </p:spPr>
        <p:txBody>
          <a:bodyPr wrap="square" rtlCol="0">
            <a:spAutoFit/>
          </a:bodyPr>
          <a:lstStyle/>
          <a:p>
            <a:pPr algn="l" rtl="0"/>
            <a:r>
              <a:rPr lang="en-US" kern="1200" dirty="0" err="1" smtClean="0">
                <a:solidFill>
                  <a:prstClr val="black"/>
                </a:solidFill>
                <a:latin typeface="Calibri"/>
                <a:ea typeface="+mn-ea"/>
                <a:cs typeface="+mn-cs"/>
              </a:rPr>
              <a:t>AgEcon</a:t>
            </a:r>
            <a:r>
              <a:rPr lang="en-US" kern="1200" dirty="0" smtClean="0">
                <a:solidFill>
                  <a:prstClr val="black"/>
                </a:solidFill>
                <a:latin typeface="Calibri"/>
                <a:ea typeface="+mn-ea"/>
                <a:cs typeface="+mn-cs"/>
              </a:rPr>
              <a:t> search + </a:t>
            </a:r>
            <a:r>
              <a:rPr lang="en-US" kern="1200" dirty="0" err="1" smtClean="0">
                <a:solidFill>
                  <a:prstClr val="black"/>
                </a:solidFill>
                <a:latin typeface="Calibri"/>
                <a:ea typeface="+mn-ea"/>
                <a:cs typeface="+mn-cs"/>
              </a:rPr>
              <a:t>EthicShare</a:t>
            </a:r>
            <a:r>
              <a:rPr lang="en-US" kern="1200" dirty="0" smtClean="0">
                <a:solidFill>
                  <a:prstClr val="black"/>
                </a:solidFill>
                <a:latin typeface="Calibri"/>
                <a:ea typeface="+mn-ea"/>
                <a:cs typeface="+mn-cs"/>
              </a:rPr>
              <a:t> </a:t>
            </a:r>
            <a:r>
              <a:rPr lang="en-US" kern="1200" dirty="0" err="1" smtClean="0">
                <a:solidFill>
                  <a:prstClr val="black"/>
                </a:solidFill>
                <a:latin typeface="Calibri"/>
                <a:ea typeface="+mn-ea"/>
                <a:cs typeface="+mn-cs"/>
              </a:rPr>
              <a:t>vs</a:t>
            </a:r>
            <a:r>
              <a:rPr lang="en-US" kern="1200" dirty="0" smtClean="0">
                <a:solidFill>
                  <a:prstClr val="black"/>
                </a:solidFill>
                <a:latin typeface="Calibri"/>
                <a:ea typeface="+mn-ea"/>
                <a:cs typeface="+mn-cs"/>
              </a:rPr>
              <a:t/>
            </a:r>
            <a:br>
              <a:rPr lang="en-US" kern="1200" dirty="0" smtClean="0">
                <a:solidFill>
                  <a:prstClr val="black"/>
                </a:solidFill>
                <a:latin typeface="Calibri"/>
                <a:ea typeface="+mn-ea"/>
                <a:cs typeface="+mn-cs"/>
              </a:rPr>
            </a:br>
            <a:r>
              <a:rPr lang="en-US" kern="1200" dirty="0" smtClean="0">
                <a:solidFill>
                  <a:prstClr val="black"/>
                </a:solidFill>
                <a:latin typeface="Calibri"/>
                <a:ea typeface="+mn-ea"/>
                <a:cs typeface="+mn-cs"/>
              </a:rPr>
              <a:t>Conservancy + media archive</a:t>
            </a:r>
            <a:endParaRPr lang="en-US" kern="1200" dirty="0">
              <a:solidFill>
                <a:prstClr val="black"/>
              </a:solidFill>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choices …. </a:t>
            </a:r>
            <a:endParaRPr lang="en-US" dirty="0"/>
          </a:p>
        </p:txBody>
      </p:sp>
      <p:graphicFrame>
        <p:nvGraphicFramePr>
          <p:cNvPr id="4" name="Table 3"/>
          <p:cNvGraphicFramePr>
            <a:graphicFrameLocks noGrp="1"/>
          </p:cNvGraphicFramePr>
          <p:nvPr/>
        </p:nvGraphicFramePr>
        <p:xfrm>
          <a:off x="228600" y="914400"/>
          <a:ext cx="8610602" cy="1828800"/>
        </p:xfrm>
        <a:graphic>
          <a:graphicData uri="http://schemas.openxmlformats.org/drawingml/2006/table">
            <a:tbl>
              <a:tblPr firstRow="1" bandRow="1">
                <a:tableStyleId>{5C22544A-7EE6-4342-B048-85BDC9FD1C3A}</a:tableStyleId>
              </a:tblPr>
              <a:tblGrid>
                <a:gridCol w="1230086"/>
                <a:gridCol w="1230086"/>
                <a:gridCol w="1230086"/>
                <a:gridCol w="1230086"/>
                <a:gridCol w="1230086"/>
                <a:gridCol w="1230086"/>
                <a:gridCol w="1230086"/>
              </a:tblGrid>
              <a:tr h="370840">
                <a:tc>
                  <a:txBody>
                    <a:bodyPr/>
                    <a:lstStyle/>
                    <a:p>
                      <a:endParaRPr lang="en-US" dirty="0"/>
                    </a:p>
                  </a:txBody>
                  <a:tcPr/>
                </a:tc>
                <a:tc>
                  <a:txBody>
                    <a:bodyPr/>
                    <a:lstStyle/>
                    <a:p>
                      <a:r>
                        <a:rPr lang="en-US" b="1" dirty="0" smtClean="0">
                          <a:solidFill>
                            <a:schemeClr val="tx1"/>
                          </a:solidFill>
                        </a:rPr>
                        <a:t>Local</a:t>
                      </a:r>
                      <a:endParaRPr lang="en-US" b="1" dirty="0">
                        <a:solidFill>
                          <a:schemeClr val="tx1"/>
                        </a:solidFill>
                      </a:endParaRPr>
                    </a:p>
                  </a:txBody>
                  <a:tcPr>
                    <a:solidFill>
                      <a:srgbClr val="FFC000"/>
                    </a:solidFill>
                  </a:tcPr>
                </a:tc>
                <a:tc>
                  <a:txBody>
                    <a:bodyPr/>
                    <a:lstStyle/>
                    <a:p>
                      <a:r>
                        <a:rPr lang="en-US" dirty="0" err="1" smtClean="0">
                          <a:solidFill>
                            <a:schemeClr val="tx1"/>
                          </a:solidFill>
                        </a:rPr>
                        <a:t>Collab-orative</a:t>
                      </a:r>
                      <a:endParaRPr lang="en-US" dirty="0">
                        <a:solidFill>
                          <a:schemeClr val="tx1"/>
                        </a:solidFill>
                      </a:endParaRPr>
                    </a:p>
                  </a:txBody>
                  <a:tcPr/>
                </a:tc>
                <a:tc>
                  <a:txBody>
                    <a:bodyPr/>
                    <a:lstStyle/>
                    <a:p>
                      <a:r>
                        <a:rPr lang="en-US" dirty="0" err="1" smtClean="0">
                          <a:solidFill>
                            <a:schemeClr val="tx1"/>
                          </a:solidFill>
                        </a:rPr>
                        <a:t>Comm-ercial</a:t>
                      </a:r>
                      <a:endParaRPr lang="en-US" dirty="0">
                        <a:solidFill>
                          <a:schemeClr val="tx1"/>
                        </a:solidFill>
                      </a:endParaRPr>
                    </a:p>
                  </a:txBody>
                  <a:tcPr/>
                </a:tc>
                <a:tc>
                  <a:txBody>
                    <a:bodyPr/>
                    <a:lstStyle/>
                    <a:p>
                      <a:r>
                        <a:rPr lang="en-US" dirty="0" smtClean="0">
                          <a:solidFill>
                            <a:schemeClr val="tx1"/>
                          </a:solidFill>
                        </a:rPr>
                        <a:t>Public</a:t>
                      </a:r>
                      <a:endParaRPr lang="en-US" dirty="0">
                        <a:solidFill>
                          <a:schemeClr val="tx1"/>
                        </a:solidFill>
                      </a:endParaRPr>
                    </a:p>
                  </a:txBody>
                  <a:tcPr/>
                </a:tc>
                <a:tc>
                  <a:txBody>
                    <a:bodyPr/>
                    <a:lstStyle/>
                    <a:p>
                      <a:r>
                        <a:rPr lang="en-US" dirty="0" smtClean="0">
                          <a:solidFill>
                            <a:schemeClr val="tx1"/>
                          </a:solidFill>
                        </a:rPr>
                        <a:t>Leverage infra-structure</a:t>
                      </a:r>
                      <a:endParaRPr lang="en-US" dirty="0">
                        <a:solidFill>
                          <a:schemeClr val="tx1"/>
                        </a:solidFill>
                      </a:endParaRPr>
                    </a:p>
                  </a:txBody>
                  <a:tcPr/>
                </a:tc>
                <a:tc>
                  <a:txBody>
                    <a:bodyPr/>
                    <a:lstStyle/>
                    <a:p>
                      <a:endParaRPr lang="en-US"/>
                    </a:p>
                  </a:txBody>
                  <a:tcPr/>
                </a:tc>
              </a:tr>
              <a:tr h="370840">
                <a:tc>
                  <a:txBody>
                    <a:bodyPr/>
                    <a:lstStyle/>
                    <a:p>
                      <a:endParaRPr lang="en-US"/>
                    </a:p>
                  </a:txBody>
                  <a:tcPr/>
                </a:tc>
                <a:tc>
                  <a:txBody>
                    <a:bodyPr/>
                    <a:lstStyle/>
                    <a:p>
                      <a:r>
                        <a:rPr lang="en-US" dirty="0" err="1" smtClean="0"/>
                        <a:t>mnCat</a:t>
                      </a:r>
                      <a:endParaRPr lang="en-US" dirty="0"/>
                    </a:p>
                  </a:txBody>
                  <a:tcPr>
                    <a:solidFill>
                      <a:srgbClr val="FFC000"/>
                    </a:solidFill>
                  </a:tcPr>
                </a:tc>
                <a:tc>
                  <a:txBody>
                    <a:bodyPr/>
                    <a:lstStyle/>
                    <a:p>
                      <a:r>
                        <a:rPr lang="en-US" dirty="0" err="1" smtClean="0"/>
                        <a:t>Hathi</a:t>
                      </a:r>
                      <a:r>
                        <a:rPr lang="en-US" baseline="0" dirty="0" smtClean="0"/>
                        <a:t> Trust</a:t>
                      </a:r>
                      <a:endParaRPr lang="en-US" dirty="0"/>
                    </a:p>
                  </a:txBody>
                  <a:tcPr/>
                </a:tc>
                <a:tc>
                  <a:txBody>
                    <a:bodyPr/>
                    <a:lstStyle/>
                    <a:p>
                      <a:r>
                        <a:rPr lang="en-US" dirty="0" smtClean="0"/>
                        <a:t>Summon</a:t>
                      </a:r>
                      <a:endParaRPr lang="en-US" dirty="0"/>
                    </a:p>
                  </a:txBody>
                  <a:tcPr/>
                </a:tc>
                <a:tc>
                  <a:txBody>
                    <a:bodyPr/>
                    <a:lstStyle/>
                    <a:p>
                      <a:r>
                        <a:rPr lang="en-US" dirty="0" err="1" smtClean="0"/>
                        <a:t>OhioLink</a:t>
                      </a:r>
                      <a:r>
                        <a:rPr lang="en-US" dirty="0" smtClean="0"/>
                        <a:t/>
                      </a:r>
                      <a:br>
                        <a:rPr lang="en-US" dirty="0" smtClean="0"/>
                      </a:br>
                      <a:r>
                        <a:rPr lang="en-US" dirty="0" smtClean="0"/>
                        <a:t>JISC</a:t>
                      </a:r>
                      <a:br>
                        <a:rPr lang="en-US" dirty="0" smtClean="0"/>
                      </a:br>
                      <a:r>
                        <a:rPr lang="en-US" dirty="0" smtClean="0"/>
                        <a:t>CDL</a:t>
                      </a:r>
                      <a:endParaRPr lang="en-US" dirty="0"/>
                    </a:p>
                  </a:txBody>
                  <a:tcPr/>
                </a:tc>
                <a:tc>
                  <a:txBody>
                    <a:bodyPr/>
                    <a:lstStyle/>
                    <a:p>
                      <a:r>
                        <a:rPr lang="en-US" dirty="0" smtClean="0"/>
                        <a:t>Google Scholar</a:t>
                      </a:r>
                      <a:br>
                        <a:rPr lang="en-US" dirty="0" smtClean="0"/>
                      </a:br>
                      <a:endParaRPr lang="en-US" dirty="0"/>
                    </a:p>
                  </a:txBody>
                  <a:tcPr/>
                </a:tc>
                <a:tc>
                  <a:txBody>
                    <a:bodyPr/>
                    <a:lstStyle/>
                    <a:p>
                      <a:endParaRPr lang="en-US" dirty="0"/>
                    </a:p>
                  </a:txBody>
                  <a:tcPr/>
                </a:tc>
              </a:tr>
            </a:tbl>
          </a:graphicData>
        </a:graphic>
      </p:graphicFrame>
      <p:sp>
        <p:nvSpPr>
          <p:cNvPr id="5" name="TextBox 4"/>
          <p:cNvSpPr txBox="1"/>
          <p:nvPr/>
        </p:nvSpPr>
        <p:spPr>
          <a:xfrm>
            <a:off x="1447800" y="3886200"/>
            <a:ext cx="6590137" cy="1200329"/>
          </a:xfrm>
          <a:prstGeom prst="rect">
            <a:avLst/>
          </a:prstGeom>
          <a:noFill/>
        </p:spPr>
        <p:txBody>
          <a:bodyPr wrap="none" rtlCol="0">
            <a:spAutoFit/>
          </a:bodyPr>
          <a:lstStyle/>
          <a:p>
            <a:r>
              <a:rPr lang="en-US" sz="2400" dirty="0" smtClean="0"/>
              <a:t>Focus on distinctive local impact? Engagement?</a:t>
            </a:r>
          </a:p>
          <a:p>
            <a:endParaRPr lang="en-US" sz="2400" dirty="0" smtClean="0"/>
          </a:p>
          <a:p>
            <a:r>
              <a:rPr lang="en-US" sz="2400" dirty="0" err="1" smtClean="0"/>
              <a:t>Externalise</a:t>
            </a:r>
            <a:r>
              <a:rPr lang="en-US" sz="2400" dirty="0" smtClean="0"/>
              <a:t> infrastructure? Common requirements?</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1066800"/>
            <a:ext cx="9144000" cy="1470025"/>
          </a:xfrm>
        </p:spPr>
        <p:txBody>
          <a:bodyPr/>
          <a:lstStyle/>
          <a:p>
            <a:r>
              <a:rPr lang="en-US" sz="15000" dirty="0" smtClean="0"/>
              <a:t>extending the picture</a:t>
            </a:r>
            <a:endParaRPr lang="en-US" sz="15000" dirty="0"/>
          </a:p>
        </p:txBody>
      </p:sp>
      <p:sp>
        <p:nvSpPr>
          <p:cNvPr id="7" name="Subtitle 6"/>
          <p:cNvSpPr>
            <a:spLocks noGrp="1"/>
          </p:cNvSpPr>
          <p:nvPr>
            <p:ph type="subTitle" idx="1"/>
          </p:nvPr>
        </p:nvSpPr>
        <p:spPr>
          <a:xfrm>
            <a:off x="1371600" y="5029200"/>
            <a:ext cx="6400800" cy="1371600"/>
          </a:xfrm>
        </p:spPr>
        <p:txBody>
          <a:bodyPr/>
          <a:lstStyle/>
          <a:p>
            <a:r>
              <a:rPr lang="en-US" dirty="0" smtClean="0"/>
              <a:t>But … readers do not integrate at institutional level …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flow ..</a:t>
            </a:r>
            <a:endParaRPr lang="en-US" dirty="0"/>
          </a:p>
        </p:txBody>
      </p:sp>
      <p:sp>
        <p:nvSpPr>
          <p:cNvPr id="6" name="Content Placeholder 5"/>
          <p:cNvSpPr>
            <a:spLocks noGrp="1"/>
          </p:cNvSpPr>
          <p:nvPr>
            <p:ph idx="1"/>
          </p:nvPr>
        </p:nvSpPr>
        <p:spPr>
          <a:xfrm>
            <a:off x="5410200" y="1295400"/>
            <a:ext cx="3733800" cy="5105400"/>
          </a:xfrm>
        </p:spPr>
        <p:txBody>
          <a:bodyPr>
            <a:normAutofit lnSpcReduction="10000"/>
          </a:bodyPr>
          <a:lstStyle/>
          <a:p>
            <a:r>
              <a:rPr lang="en-US" b="1" dirty="0" err="1" smtClean="0">
                <a:solidFill>
                  <a:schemeClr val="tx2"/>
                </a:solidFill>
              </a:rPr>
              <a:t>Mendeley</a:t>
            </a:r>
            <a:endParaRPr lang="en-US" b="1" dirty="0" smtClean="0">
              <a:solidFill>
                <a:schemeClr val="tx2"/>
              </a:solidFill>
            </a:endParaRPr>
          </a:p>
          <a:p>
            <a:r>
              <a:rPr lang="en-US" dirty="0" smtClean="0"/>
              <a:t>Google</a:t>
            </a:r>
          </a:p>
          <a:p>
            <a:r>
              <a:rPr lang="en-US" dirty="0" smtClean="0"/>
              <a:t>Amazon</a:t>
            </a:r>
          </a:p>
          <a:p>
            <a:r>
              <a:rPr lang="en-US" dirty="0" err="1" smtClean="0"/>
              <a:t>Flickr</a:t>
            </a:r>
            <a:endParaRPr lang="en-US" dirty="0" smtClean="0"/>
          </a:p>
          <a:p>
            <a:r>
              <a:rPr lang="en-US" dirty="0" smtClean="0"/>
              <a:t>iTunes</a:t>
            </a:r>
          </a:p>
          <a:p>
            <a:r>
              <a:rPr lang="en-US" smtClean="0"/>
              <a:t>Wikipedia</a:t>
            </a:r>
            <a:endParaRPr lang="en-US" dirty="0" smtClean="0"/>
          </a:p>
          <a:p>
            <a:r>
              <a:rPr lang="en-US" dirty="0" smtClean="0"/>
              <a:t>Twitter</a:t>
            </a:r>
          </a:p>
          <a:p>
            <a:r>
              <a:rPr lang="en-US" dirty="0" err="1" smtClean="0"/>
              <a:t>Facebook</a:t>
            </a:r>
            <a:endParaRPr lang="en-US" dirty="0" smtClean="0"/>
          </a:p>
          <a:p>
            <a:r>
              <a:rPr lang="en-US" dirty="0" smtClean="0"/>
              <a:t>…</a:t>
            </a:r>
          </a:p>
          <a:p>
            <a:endParaRPr lang="en-US" dirty="0" smtClean="0"/>
          </a:p>
          <a:p>
            <a:endParaRPr lang="en-US" dirty="0"/>
          </a:p>
        </p:txBody>
      </p:sp>
      <p:sp>
        <p:nvSpPr>
          <p:cNvPr id="7" name="Content Placeholder 5"/>
          <p:cNvSpPr txBox="1">
            <a:spLocks/>
          </p:cNvSpPr>
          <p:nvPr/>
        </p:nvSpPr>
        <p:spPr>
          <a:xfrm>
            <a:off x="609600" y="1112837"/>
            <a:ext cx="4038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buClr>
              <a:buSzTx/>
              <a:buFont typeface="Calibri"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Student</a:t>
            </a:r>
            <a:r>
              <a:rPr kumimoji="0" lang="en-US" sz="3200" b="0" i="0" u="none" strike="noStrike" kern="1200" cap="none" spc="0" normalizeH="0" noProof="0" dirty="0" smtClean="0">
                <a:ln>
                  <a:noFill/>
                </a:ln>
                <a:solidFill>
                  <a:schemeClr val="tx1"/>
                </a:solidFill>
                <a:effectLst/>
                <a:uLnTx/>
                <a:uFillTx/>
                <a:latin typeface="+mn-lt"/>
                <a:ea typeface="+mn-ea"/>
                <a:cs typeface="+mn-cs"/>
              </a:rPr>
              <a:t> portal</a:t>
            </a:r>
          </a:p>
          <a:p>
            <a:pPr marL="342900" marR="0" lvl="0" indent="-342900" algn="l" defTabSz="914400" rtl="0" eaLnBrk="1" fontAlgn="auto" latinLnBrk="0" hangingPunct="1">
              <a:lnSpc>
                <a:spcPct val="100000"/>
              </a:lnSpc>
              <a:spcBef>
                <a:spcPct val="20000"/>
              </a:spcBef>
              <a:spcAft>
                <a:spcPts val="0"/>
              </a:spcAft>
              <a:buClr>
                <a:schemeClr val="tx2"/>
              </a:buClr>
              <a:buSzTx/>
              <a:buFont typeface="Calibri" pitchFamily="34" charset="0"/>
              <a:buChar char="*"/>
              <a:tabLst/>
              <a:defRPr/>
            </a:pPr>
            <a:r>
              <a:rPr lang="en-US" sz="3200" dirty="0" smtClean="0"/>
              <a:t>Course management system</a:t>
            </a:r>
          </a:p>
          <a:p>
            <a:pPr marL="342900" marR="0" lvl="0" indent="-342900" algn="l" defTabSz="914400" rtl="0" eaLnBrk="1" fontAlgn="auto" latinLnBrk="0" hangingPunct="1">
              <a:lnSpc>
                <a:spcPct val="100000"/>
              </a:lnSpc>
              <a:spcBef>
                <a:spcPct val="20000"/>
              </a:spcBef>
              <a:spcAft>
                <a:spcPts val="0"/>
              </a:spcAft>
              <a:buClr>
                <a:schemeClr val="tx2"/>
              </a:buClr>
              <a:buSzTx/>
              <a:buFont typeface="Calibri" pitchFamily="34" charset="0"/>
              <a:buChar char="*"/>
              <a:tabLst/>
              <a:defRPr/>
            </a:pPr>
            <a:r>
              <a:rPr kumimoji="0" lang="en-US" sz="3200" b="0" i="0" u="none" strike="noStrike" kern="1200" cap="none" spc="0" normalizeH="0" noProof="0" dirty="0" smtClean="0">
                <a:ln>
                  <a:noFill/>
                </a:ln>
                <a:solidFill>
                  <a:schemeClr val="tx1"/>
                </a:solidFill>
                <a:effectLst/>
                <a:uLnTx/>
                <a:uFillTx/>
                <a:latin typeface="+mn-lt"/>
                <a:ea typeface="+mn-ea"/>
                <a:cs typeface="+mn-cs"/>
              </a:rPr>
              <a:t>Reading list</a:t>
            </a:r>
          </a:p>
          <a:p>
            <a:pPr marL="342900" marR="0" lvl="0" indent="-342900" algn="l" defTabSz="914400" rtl="0" eaLnBrk="1" fontAlgn="auto" latinLnBrk="0" hangingPunct="1">
              <a:lnSpc>
                <a:spcPct val="100000"/>
              </a:lnSpc>
              <a:spcBef>
                <a:spcPct val="20000"/>
              </a:spcBef>
              <a:spcAft>
                <a:spcPts val="0"/>
              </a:spcAft>
              <a:buClr>
                <a:schemeClr val="tx2"/>
              </a:buClr>
              <a:buSzTx/>
              <a:buFont typeface="Calibri" pitchFamily="34" charset="0"/>
              <a:buChar char="*"/>
              <a:tabLst/>
              <a:defRPr/>
            </a:pPr>
            <a:r>
              <a:rPr lang="en-US" sz="3200" dirty="0" err="1" smtClean="0"/>
              <a:t>Refworks</a:t>
            </a:r>
            <a:endParaRPr lang="en-US" sz="3200" dirty="0" smtClean="0"/>
          </a:p>
          <a:p>
            <a:pPr marL="342900" marR="0" lvl="0" indent="-342900" algn="l" defTabSz="914400" rtl="0" eaLnBrk="1" fontAlgn="auto" latinLnBrk="0" hangingPunct="1">
              <a:lnSpc>
                <a:spcPct val="100000"/>
              </a:lnSpc>
              <a:spcBef>
                <a:spcPct val="20000"/>
              </a:spcBef>
              <a:spcAft>
                <a:spcPts val="0"/>
              </a:spcAft>
              <a:buClr>
                <a:schemeClr val="tx2"/>
              </a:buClr>
              <a:buSzTx/>
              <a:buFont typeface="Calibri" pitchFamily="34" charset="0"/>
              <a:buChar char="*"/>
              <a:tabLst/>
              <a:defRPr/>
            </a:pPr>
            <a:r>
              <a:rPr lang="en-US" sz="3200" b="1" dirty="0" smtClean="0">
                <a:solidFill>
                  <a:schemeClr val="tx2"/>
                </a:solidFill>
              </a:rPr>
              <a:t>VIVO, OSU Pro, …</a:t>
            </a:r>
          </a:p>
          <a:p>
            <a:pPr marL="342900" marR="0" lvl="0" indent="-342900" algn="l" defTabSz="914400" rtl="0" eaLnBrk="1" fontAlgn="auto" latinLnBrk="0" hangingPunct="1">
              <a:lnSpc>
                <a:spcPct val="100000"/>
              </a:lnSpc>
              <a:spcBef>
                <a:spcPct val="20000"/>
              </a:spcBef>
              <a:spcAft>
                <a:spcPts val="0"/>
              </a:spcAft>
              <a:buClr>
                <a:schemeClr val="tx2"/>
              </a:buClr>
              <a:buSzTx/>
              <a:buFont typeface="Calibri" pitchFamily="34" charset="0"/>
              <a:buChar char="*"/>
              <a:tabLst/>
              <a:defRPr/>
            </a:pPr>
            <a:r>
              <a:rPr kumimoji="0" lang="en-US" sz="3200" b="0" i="0" u="none" strike="noStrike" kern="1200" cap="none" spc="0" normalizeH="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tx2"/>
              </a:buClr>
              <a:buSzTx/>
              <a:buFont typeface="Calibri"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5562600" y="757535"/>
            <a:ext cx="2057400" cy="461665"/>
          </a:xfrm>
          <a:prstGeom prst="rect">
            <a:avLst/>
          </a:prstGeom>
          <a:noFill/>
          <a:ln>
            <a:solidFill>
              <a:schemeClr val="tx2"/>
            </a:solidFill>
          </a:ln>
        </p:spPr>
        <p:txBody>
          <a:bodyPr wrap="square" rtlCol="0">
            <a:spAutoFit/>
          </a:bodyPr>
          <a:lstStyle/>
          <a:p>
            <a:r>
              <a:rPr lang="en-US" sz="2400" b="1" dirty="0" smtClean="0"/>
              <a:t>Network level</a:t>
            </a:r>
            <a:endParaRPr lang="en-US" sz="2400" b="1" dirty="0"/>
          </a:p>
        </p:txBody>
      </p:sp>
      <p:sp>
        <p:nvSpPr>
          <p:cNvPr id="8" name="TextBox 7"/>
          <p:cNvSpPr txBox="1"/>
          <p:nvPr/>
        </p:nvSpPr>
        <p:spPr>
          <a:xfrm>
            <a:off x="762000" y="304800"/>
            <a:ext cx="2209800" cy="830997"/>
          </a:xfrm>
          <a:prstGeom prst="rect">
            <a:avLst/>
          </a:prstGeom>
          <a:noFill/>
          <a:ln>
            <a:solidFill>
              <a:schemeClr val="tx2"/>
            </a:solidFill>
          </a:ln>
        </p:spPr>
        <p:txBody>
          <a:bodyPr wrap="square" rtlCol="0">
            <a:spAutoFit/>
          </a:bodyPr>
          <a:lstStyle/>
          <a:p>
            <a:r>
              <a:rPr lang="en-US" sz="2400" b="1" dirty="0" smtClean="0"/>
              <a:t>Variety of campus venues</a:t>
            </a:r>
            <a:endParaRPr lang="en-US" sz="2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685800" y="381000"/>
            <a:ext cx="4495800" cy="2847340"/>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3200400" y="3505200"/>
            <a:ext cx="5097048" cy="2824162"/>
          </a:xfrm>
          <a:prstGeom prst="rect">
            <a:avLst/>
          </a:prstGeom>
          <a:noFill/>
          <a:ln w="9525">
            <a:noFill/>
            <a:miter lim="800000"/>
            <a:headEnd/>
            <a:tailEnd/>
          </a:ln>
        </p:spPr>
      </p:pic>
      <p:sp>
        <p:nvSpPr>
          <p:cNvPr id="4" name="TextBox 3"/>
          <p:cNvSpPr txBox="1"/>
          <p:nvPr/>
        </p:nvSpPr>
        <p:spPr>
          <a:xfrm>
            <a:off x="5791200" y="1066800"/>
            <a:ext cx="2540311" cy="646331"/>
          </a:xfrm>
          <a:prstGeom prst="rect">
            <a:avLst/>
          </a:prstGeom>
          <a:noFill/>
        </p:spPr>
        <p:txBody>
          <a:bodyPr wrap="none" rtlCol="0">
            <a:spAutoFit/>
          </a:bodyPr>
          <a:lstStyle/>
          <a:p>
            <a:r>
              <a:rPr lang="en-US" dirty="0" smtClean="0"/>
              <a:t>100,000 users and </a:t>
            </a:r>
          </a:p>
          <a:p>
            <a:r>
              <a:rPr lang="en-US" dirty="0" smtClean="0"/>
              <a:t>8 million research papers</a:t>
            </a:r>
            <a:endParaRPr lang="en-US" dirty="0"/>
          </a:p>
        </p:txBody>
      </p:sp>
      <p:sp>
        <p:nvSpPr>
          <p:cNvPr id="5" name="TextBox 4"/>
          <p:cNvSpPr txBox="1"/>
          <p:nvPr/>
        </p:nvSpPr>
        <p:spPr>
          <a:xfrm>
            <a:off x="381000" y="4191000"/>
            <a:ext cx="2273315" cy="1754326"/>
          </a:xfrm>
          <a:prstGeom prst="rect">
            <a:avLst/>
          </a:prstGeom>
          <a:noFill/>
        </p:spPr>
        <p:txBody>
          <a:bodyPr wrap="none" rtlCol="0">
            <a:spAutoFit/>
          </a:bodyPr>
          <a:lstStyle/>
          <a:p>
            <a:r>
              <a:rPr lang="en-US" dirty="0" err="1" smtClean="0"/>
              <a:t>VIVOweb</a:t>
            </a:r>
            <a:r>
              <a:rPr lang="en-US" dirty="0" smtClean="0"/>
              <a:t> Project is a </a:t>
            </a:r>
            <a:br>
              <a:rPr lang="en-US" dirty="0" smtClean="0"/>
            </a:br>
            <a:r>
              <a:rPr lang="en-US" dirty="0" smtClean="0"/>
              <a:t>two-year $12 million </a:t>
            </a:r>
            <a:br>
              <a:rPr lang="en-US" dirty="0" smtClean="0"/>
            </a:br>
            <a:r>
              <a:rPr lang="en-US" dirty="0" smtClean="0"/>
              <a:t>project funded by the </a:t>
            </a:r>
            <a:br>
              <a:rPr lang="en-US" dirty="0" smtClean="0"/>
            </a:br>
            <a:r>
              <a:rPr lang="en-US" dirty="0" smtClean="0"/>
              <a:t>NIH.</a:t>
            </a:r>
          </a:p>
          <a:p>
            <a:endParaRPr lang="en-US" dirty="0" smtClean="0"/>
          </a:p>
          <a:p>
            <a:r>
              <a:rPr lang="en-US" dirty="0" smtClean="0"/>
              <a:t>VIVO at Cornell</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124200" y="1905000"/>
            <a:ext cx="2057400" cy="1066800"/>
          </a:xfrm>
          <a:prstGeom prst="ellipse">
            <a:avLst/>
          </a:prstGeom>
          <a:solidFill>
            <a:schemeClr val="accent4">
              <a:lumMod val="90000"/>
            </a:schemeClr>
          </a:solidFill>
          <a:ln>
            <a:no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prstClr val="white"/>
                </a:solidFill>
                <a:latin typeface="Calibri"/>
                <a:ea typeface="+mn-ea"/>
                <a:cs typeface="+mn-cs"/>
              </a:rPr>
              <a:t>Library</a:t>
            </a:r>
          </a:p>
        </p:txBody>
      </p:sp>
      <p:sp>
        <p:nvSpPr>
          <p:cNvPr id="9" name="Oval 8"/>
          <p:cNvSpPr/>
          <p:nvPr/>
        </p:nvSpPr>
        <p:spPr>
          <a:xfrm>
            <a:off x="6096000" y="838200"/>
            <a:ext cx="2438400" cy="1066800"/>
          </a:xfrm>
          <a:prstGeom prst="ellipse">
            <a:avLst/>
          </a:prstGeom>
          <a:solidFill>
            <a:schemeClr val="accent4">
              <a:lumMod val="90000"/>
            </a:schemeClr>
          </a:solidFill>
          <a:ln>
            <a:no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prstClr val="white"/>
                </a:solidFill>
                <a:latin typeface="Calibri"/>
                <a:ea typeface="+mn-ea"/>
                <a:cs typeface="+mn-cs"/>
              </a:rPr>
              <a:t>Consumer</a:t>
            </a:r>
          </a:p>
        </p:txBody>
      </p:sp>
      <p:sp>
        <p:nvSpPr>
          <p:cNvPr id="10" name="Oval 9"/>
          <p:cNvSpPr/>
          <p:nvPr/>
        </p:nvSpPr>
        <p:spPr>
          <a:xfrm>
            <a:off x="533400" y="914400"/>
            <a:ext cx="2209800" cy="1066800"/>
          </a:xfrm>
          <a:prstGeom prst="ellipse">
            <a:avLst/>
          </a:prstGeom>
          <a:solidFill>
            <a:schemeClr val="accent4">
              <a:lumMod val="90000"/>
            </a:schemeClr>
          </a:solidFill>
          <a:ln>
            <a:no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prstClr val="white"/>
                </a:solidFill>
                <a:latin typeface="Calibri"/>
                <a:ea typeface="+mn-ea"/>
                <a:cs typeface="+mn-cs"/>
              </a:rPr>
              <a:t>Info</a:t>
            </a:r>
            <a:br>
              <a:rPr lang="en-US" b="1" kern="1200" dirty="0">
                <a:solidFill>
                  <a:prstClr val="white"/>
                </a:solidFill>
                <a:latin typeface="Calibri"/>
                <a:ea typeface="+mn-ea"/>
                <a:cs typeface="+mn-cs"/>
              </a:rPr>
            </a:br>
            <a:r>
              <a:rPr lang="en-US" b="1" kern="1200" dirty="0">
                <a:solidFill>
                  <a:prstClr val="white"/>
                </a:solidFill>
                <a:latin typeface="Calibri"/>
                <a:ea typeface="+mn-ea"/>
                <a:cs typeface="+mn-cs"/>
              </a:rPr>
              <a:t>Provider</a:t>
            </a:r>
          </a:p>
        </p:txBody>
      </p:sp>
      <p:sp>
        <p:nvSpPr>
          <p:cNvPr id="11" name="Oval 10"/>
          <p:cNvSpPr/>
          <p:nvPr/>
        </p:nvSpPr>
        <p:spPr>
          <a:xfrm>
            <a:off x="3124200" y="152400"/>
            <a:ext cx="1981200" cy="1066800"/>
          </a:xfrm>
          <a:prstGeom prst="ellipse">
            <a:avLst/>
          </a:prstGeom>
          <a:solidFill>
            <a:schemeClr val="accent4">
              <a:lumMod val="90000"/>
            </a:schemeClr>
          </a:solidFill>
          <a:ln>
            <a:no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prstClr val="white"/>
                </a:solidFill>
                <a:latin typeface="Calibri"/>
                <a:ea typeface="+mn-ea"/>
                <a:cs typeface="+mn-cs"/>
              </a:rPr>
              <a:t>Flow</a:t>
            </a:r>
          </a:p>
        </p:txBody>
      </p:sp>
      <p:grpSp>
        <p:nvGrpSpPr>
          <p:cNvPr id="2" name="Group 47"/>
          <p:cNvGrpSpPr/>
          <p:nvPr/>
        </p:nvGrpSpPr>
        <p:grpSpPr>
          <a:xfrm>
            <a:off x="5105400" y="1600200"/>
            <a:ext cx="1066800" cy="826522"/>
            <a:chOff x="5105400" y="1600200"/>
            <a:chExt cx="1066800" cy="826522"/>
          </a:xfrm>
        </p:grpSpPr>
        <p:cxnSp>
          <p:nvCxnSpPr>
            <p:cNvPr id="22" name="Straight Arrow Connector 21"/>
            <p:cNvCxnSpPr/>
            <p:nvPr/>
          </p:nvCxnSpPr>
          <p:spPr>
            <a:xfrm flipV="1">
              <a:off x="5105400" y="1600200"/>
              <a:ext cx="1066800" cy="609600"/>
            </a:xfrm>
            <a:prstGeom prst="straightConnector1">
              <a:avLst/>
            </a:prstGeom>
            <a:ln w="5715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77340" y="2057390"/>
              <a:ext cx="348172" cy="369332"/>
            </a:xfrm>
            <a:prstGeom prst="rect">
              <a:avLst/>
            </a:prstGeom>
            <a:noFill/>
          </p:spPr>
          <p:txBody>
            <a:bodyPr wrap="none" rtlCol="0">
              <a:spAutoFit/>
            </a:bodyPr>
            <a:lstStyle/>
            <a:p>
              <a:pPr algn="l" rtl="0"/>
              <a:r>
                <a:rPr lang="en-US" b="1" kern="1200" dirty="0">
                  <a:solidFill>
                    <a:prstClr val="black"/>
                  </a:solidFill>
                  <a:latin typeface="Calibri"/>
                  <a:ea typeface="+mn-ea"/>
                  <a:cs typeface="+mn-cs"/>
                </a:rPr>
                <a:t>1</a:t>
              </a:r>
            </a:p>
          </p:txBody>
        </p:sp>
      </p:grpSp>
      <p:sp>
        <p:nvSpPr>
          <p:cNvPr id="28" name="Content Placeholder 27"/>
          <p:cNvSpPr>
            <a:spLocks noGrp="1"/>
          </p:cNvSpPr>
          <p:nvPr>
            <p:ph sz="half" idx="1"/>
          </p:nvPr>
        </p:nvSpPr>
        <p:spPr>
          <a:xfrm>
            <a:off x="457200" y="3981272"/>
            <a:ext cx="4038600" cy="609600"/>
          </a:xfrm>
        </p:spPr>
        <p:txBody>
          <a:bodyPr>
            <a:normAutofit fontScale="92500" lnSpcReduction="20000"/>
          </a:bodyPr>
          <a:lstStyle/>
          <a:p>
            <a:pPr marL="514350" indent="-514350">
              <a:buFont typeface="+mj-lt"/>
              <a:buAutoNum type="arabicPeriod"/>
            </a:pPr>
            <a:r>
              <a:rPr lang="en-US" sz="2400" dirty="0" smtClean="0"/>
              <a:t>Direct – added value</a:t>
            </a:r>
          </a:p>
          <a:p>
            <a:pPr>
              <a:buNone/>
            </a:pPr>
            <a:endParaRPr lang="en-US" sz="2400" dirty="0"/>
          </a:p>
        </p:txBody>
      </p:sp>
      <p:sp>
        <p:nvSpPr>
          <p:cNvPr id="29" name="Content Placeholder 28"/>
          <p:cNvSpPr>
            <a:spLocks noGrp="1"/>
          </p:cNvSpPr>
          <p:nvPr>
            <p:ph sz="half" idx="2"/>
          </p:nvPr>
        </p:nvSpPr>
        <p:spPr>
          <a:xfrm>
            <a:off x="4876800" y="4038600"/>
            <a:ext cx="4038600" cy="2362200"/>
          </a:xfrm>
        </p:spPr>
        <p:txBody>
          <a:bodyPr>
            <a:normAutofit fontScale="92500" lnSpcReduction="20000"/>
          </a:bodyPr>
          <a:lstStyle/>
          <a:p>
            <a:r>
              <a:rPr lang="en-US" dirty="0" smtClean="0">
                <a:solidFill>
                  <a:schemeClr val="tx2"/>
                </a:solidFill>
              </a:rPr>
              <a:t>2 and 3: discovery happens elsewhere</a:t>
            </a:r>
          </a:p>
          <a:p>
            <a:r>
              <a:rPr lang="en-US" dirty="0" smtClean="0">
                <a:solidFill>
                  <a:schemeClr val="tx2"/>
                </a:solidFill>
              </a:rPr>
              <a:t>Disclosure: holdings (non-unique) and existence.</a:t>
            </a:r>
          </a:p>
          <a:p>
            <a:r>
              <a:rPr lang="en-US" dirty="0" smtClean="0">
                <a:solidFill>
                  <a:schemeClr val="tx2"/>
                </a:solidFill>
              </a:rPr>
              <a:t>SEO: part of the web, not just on it ..</a:t>
            </a:r>
            <a:endParaRPr lang="en-US" dirty="0">
              <a:solidFill>
                <a:schemeClr val="tx2"/>
              </a:solidFill>
            </a:endParaRPr>
          </a:p>
        </p:txBody>
      </p:sp>
      <p:grpSp>
        <p:nvGrpSpPr>
          <p:cNvPr id="26" name="Group 25"/>
          <p:cNvGrpSpPr/>
          <p:nvPr/>
        </p:nvGrpSpPr>
        <p:grpSpPr>
          <a:xfrm>
            <a:off x="457200" y="1143000"/>
            <a:ext cx="4572000" cy="4061936"/>
            <a:chOff x="457200" y="1143000"/>
            <a:chExt cx="4572000" cy="4061936"/>
          </a:xfrm>
        </p:grpSpPr>
        <p:grpSp>
          <p:nvGrpSpPr>
            <p:cNvPr id="3" name="Group 48"/>
            <p:cNvGrpSpPr/>
            <p:nvPr/>
          </p:nvGrpSpPr>
          <p:grpSpPr>
            <a:xfrm>
              <a:off x="4191000" y="1143000"/>
              <a:ext cx="419386" cy="762000"/>
              <a:chOff x="4191000" y="1143000"/>
              <a:chExt cx="419386" cy="762000"/>
            </a:xfrm>
          </p:grpSpPr>
          <p:cxnSp>
            <p:nvCxnSpPr>
              <p:cNvPr id="31" name="Straight Arrow Connector 30"/>
              <p:cNvCxnSpPr/>
              <p:nvPr/>
            </p:nvCxnSpPr>
            <p:spPr>
              <a:xfrm rot="5400000">
                <a:off x="3848100" y="1485900"/>
                <a:ext cx="762000" cy="76200"/>
              </a:xfrm>
              <a:prstGeom prst="straightConnector1">
                <a:avLst/>
              </a:prstGeom>
              <a:ln w="5715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308700" y="1295355"/>
                <a:ext cx="301686" cy="369332"/>
              </a:xfrm>
              <a:prstGeom prst="rect">
                <a:avLst/>
              </a:prstGeom>
              <a:noFill/>
            </p:spPr>
            <p:txBody>
              <a:bodyPr wrap="none" rtlCol="0">
                <a:spAutoFit/>
              </a:bodyPr>
              <a:lstStyle/>
              <a:p>
                <a:pPr algn="l" rtl="0"/>
                <a:r>
                  <a:rPr lang="en-US" b="1" kern="1200" dirty="0">
                    <a:solidFill>
                      <a:prstClr val="black"/>
                    </a:solidFill>
                    <a:latin typeface="Calibri"/>
                    <a:ea typeface="+mn-ea"/>
                    <a:cs typeface="+mn-cs"/>
                  </a:rPr>
                  <a:t>2</a:t>
                </a:r>
              </a:p>
            </p:txBody>
          </p:sp>
        </p:grpSp>
        <p:sp>
          <p:nvSpPr>
            <p:cNvPr id="24" name="Rectangle 23"/>
            <p:cNvSpPr/>
            <p:nvPr/>
          </p:nvSpPr>
          <p:spPr>
            <a:xfrm>
              <a:off x="457200" y="4743271"/>
              <a:ext cx="4572000" cy="461665"/>
            </a:xfrm>
            <a:prstGeom prst="rect">
              <a:avLst/>
            </a:prstGeom>
          </p:spPr>
          <p:txBody>
            <a:bodyPr wrap="square">
              <a:spAutoFit/>
            </a:bodyPr>
            <a:lstStyle/>
            <a:p>
              <a:pPr marL="514350" indent="-514350"/>
              <a:r>
                <a:rPr lang="en-US" sz="2400" dirty="0" smtClean="0"/>
                <a:t>2.   Disclosure and syndication</a:t>
              </a:r>
            </a:p>
          </p:txBody>
        </p:sp>
      </p:grpSp>
      <p:grpSp>
        <p:nvGrpSpPr>
          <p:cNvPr id="27" name="Group 26"/>
          <p:cNvGrpSpPr/>
          <p:nvPr/>
        </p:nvGrpSpPr>
        <p:grpSpPr>
          <a:xfrm>
            <a:off x="477985" y="602610"/>
            <a:ext cx="5770415" cy="6026790"/>
            <a:chOff x="477985" y="602610"/>
            <a:chExt cx="5770415" cy="6026790"/>
          </a:xfrm>
        </p:grpSpPr>
        <p:grpSp>
          <p:nvGrpSpPr>
            <p:cNvPr id="4" name="Group 49"/>
            <p:cNvGrpSpPr/>
            <p:nvPr/>
          </p:nvGrpSpPr>
          <p:grpSpPr>
            <a:xfrm>
              <a:off x="2514600" y="602610"/>
              <a:ext cx="3733800" cy="1378590"/>
              <a:chOff x="2514600" y="602610"/>
              <a:chExt cx="3733800" cy="1378590"/>
            </a:xfrm>
          </p:grpSpPr>
          <p:grpSp>
            <p:nvGrpSpPr>
              <p:cNvPr id="5" name="Group 46"/>
              <p:cNvGrpSpPr/>
              <p:nvPr/>
            </p:nvGrpSpPr>
            <p:grpSpPr>
              <a:xfrm>
                <a:off x="2514600" y="602610"/>
                <a:ext cx="3733800" cy="540390"/>
                <a:chOff x="2514600" y="602610"/>
                <a:chExt cx="3733800" cy="540390"/>
              </a:xfrm>
            </p:grpSpPr>
            <p:cxnSp>
              <p:nvCxnSpPr>
                <p:cNvPr id="35" name="Straight Arrow Connector 34"/>
                <p:cNvCxnSpPr/>
                <p:nvPr/>
              </p:nvCxnSpPr>
              <p:spPr>
                <a:xfrm rot="10800000" flipV="1">
                  <a:off x="2514600" y="914400"/>
                  <a:ext cx="762000" cy="228600"/>
                </a:xfrm>
                <a:prstGeom prst="straightConnector1">
                  <a:avLst/>
                </a:prstGeom>
                <a:ln w="57150">
                  <a:solidFill>
                    <a:schemeClr val="accent1">
                      <a:lumMod val="9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5029200" y="685800"/>
                  <a:ext cx="1219200" cy="457200"/>
                </a:xfrm>
                <a:prstGeom prst="straightConnector1">
                  <a:avLst/>
                </a:prstGeom>
                <a:ln w="57150">
                  <a:solidFill>
                    <a:schemeClr val="accent1">
                      <a:lumMod val="9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562975" y="602610"/>
                  <a:ext cx="301686" cy="369332"/>
                </a:xfrm>
                <a:prstGeom prst="rect">
                  <a:avLst/>
                </a:prstGeom>
                <a:noFill/>
              </p:spPr>
              <p:txBody>
                <a:bodyPr wrap="none" rtlCol="0">
                  <a:spAutoFit/>
                </a:bodyPr>
                <a:lstStyle/>
                <a:p>
                  <a:pPr algn="l" rtl="0"/>
                  <a:r>
                    <a:rPr lang="en-US" b="1" kern="1200" dirty="0">
                      <a:solidFill>
                        <a:prstClr val="black"/>
                      </a:solidFill>
                      <a:latin typeface="Calibri"/>
                      <a:ea typeface="+mn-ea"/>
                      <a:cs typeface="+mn-cs"/>
                    </a:rPr>
                    <a:t>3</a:t>
                  </a:r>
                </a:p>
              </p:txBody>
            </p:sp>
          </p:grpSp>
          <p:grpSp>
            <p:nvGrpSpPr>
              <p:cNvPr id="6" name="Group 45"/>
              <p:cNvGrpSpPr/>
              <p:nvPr/>
            </p:nvGrpSpPr>
            <p:grpSpPr>
              <a:xfrm>
                <a:off x="3733006" y="1219994"/>
                <a:ext cx="2134394" cy="761206"/>
                <a:chOff x="3733006" y="1219994"/>
                <a:chExt cx="2134394" cy="761206"/>
              </a:xfrm>
            </p:grpSpPr>
            <p:cxnSp>
              <p:nvCxnSpPr>
                <p:cNvPr id="42" name="Straight Arrow Connector 41"/>
                <p:cNvCxnSpPr/>
                <p:nvPr/>
              </p:nvCxnSpPr>
              <p:spPr>
                <a:xfrm rot="5400000">
                  <a:off x="3390900" y="1562100"/>
                  <a:ext cx="685800" cy="1588"/>
                </a:xfrm>
                <a:prstGeom prst="straightConnector1">
                  <a:avLst/>
                </a:prstGeom>
                <a:ln w="57150">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flipV="1">
                  <a:off x="4953000" y="1447800"/>
                  <a:ext cx="914400" cy="533400"/>
                </a:xfrm>
                <a:prstGeom prst="straightConnector1">
                  <a:avLst/>
                </a:prstGeom>
                <a:ln w="57150">
                  <a:prstDash val="sysDot"/>
                  <a:headEnd type="arrow"/>
                  <a:tailEnd type="arrow"/>
                </a:ln>
              </p:spPr>
              <p:style>
                <a:lnRef idx="1">
                  <a:schemeClr val="accent1"/>
                </a:lnRef>
                <a:fillRef idx="0">
                  <a:schemeClr val="accent1"/>
                </a:fillRef>
                <a:effectRef idx="0">
                  <a:schemeClr val="accent1"/>
                </a:effectRef>
                <a:fontRef idx="minor">
                  <a:schemeClr val="tx1"/>
                </a:fontRef>
              </p:style>
            </p:cxnSp>
          </p:grpSp>
        </p:grpSp>
        <p:sp>
          <p:nvSpPr>
            <p:cNvPr id="25" name="Rectangle 24"/>
            <p:cNvSpPr/>
            <p:nvPr/>
          </p:nvSpPr>
          <p:spPr>
            <a:xfrm>
              <a:off x="477985" y="5429071"/>
              <a:ext cx="4572000" cy="1200329"/>
            </a:xfrm>
            <a:prstGeom prst="rect">
              <a:avLst/>
            </a:prstGeom>
          </p:spPr>
          <p:txBody>
            <a:bodyPr>
              <a:spAutoFit/>
            </a:bodyPr>
            <a:lstStyle/>
            <a:p>
              <a:pPr marL="514350" indent="-514350"/>
              <a:r>
                <a:rPr lang="en-US" sz="2400" dirty="0" smtClean="0"/>
                <a:t>3.   Indirect – may involve identity, locate, resolution or other services at library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Indirect discovery</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457200" y="800802"/>
            <a:ext cx="8229600" cy="4418196"/>
          </a:xfrm>
          <a:prstGeom prst="rect">
            <a:avLst/>
          </a:prstGeom>
          <a:noFill/>
          <a:ln w="9525">
            <a:noFill/>
            <a:miter lim="800000"/>
            <a:headEnd/>
            <a:tailEnd/>
          </a:ln>
        </p:spPr>
      </p:pic>
      <p:sp>
        <p:nvSpPr>
          <p:cNvPr id="4" name="Right Arrow 3"/>
          <p:cNvSpPr/>
          <p:nvPr/>
        </p:nvSpPr>
        <p:spPr>
          <a:xfrm rot="14029233">
            <a:off x="5024370" y="4715200"/>
            <a:ext cx="978408" cy="48463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4029233">
            <a:off x="5557772" y="2429199"/>
            <a:ext cx="978408" cy="48463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discovery</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825500" y="762000"/>
            <a:ext cx="74930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descr="http://www.unbf.ca/arts/IDS/Dev/images/600px-Globe.png"/>
          <p:cNvPicPr>
            <a:picLocks noChangeAspect="1" noChangeArrowheads="1"/>
          </p:cNvPicPr>
          <p:nvPr/>
        </p:nvPicPr>
        <p:blipFill>
          <a:blip r:embed="rId2"/>
          <a:srcRect/>
          <a:stretch>
            <a:fillRect/>
          </a:stretch>
        </p:blipFill>
        <p:spPr bwMode="auto">
          <a:xfrm>
            <a:off x="6042025" y="3840163"/>
            <a:ext cx="2451100" cy="2298700"/>
          </a:xfrm>
          <a:prstGeom prst="rect">
            <a:avLst/>
          </a:prstGeom>
          <a:noFill/>
          <a:ln w="9525">
            <a:noFill/>
            <a:miter lim="800000"/>
            <a:headEnd/>
            <a:tailEnd/>
          </a:ln>
        </p:spPr>
      </p:pic>
      <p:sp>
        <p:nvSpPr>
          <p:cNvPr id="4" name="Title 3"/>
          <p:cNvSpPr>
            <a:spLocks noGrp="1"/>
          </p:cNvSpPr>
          <p:nvPr>
            <p:ph type="title"/>
          </p:nvPr>
        </p:nvSpPr>
        <p:spPr/>
        <p:txBody>
          <a:bodyPr/>
          <a:lstStyle/>
          <a:p>
            <a:pPr>
              <a:defRPr/>
            </a:pPr>
            <a:r>
              <a:rPr lang="en-US" sz="4800" dirty="0" smtClean="0"/>
              <a:t>U Minnesota in </a:t>
            </a:r>
            <a:br>
              <a:rPr lang="en-US" sz="4800" dirty="0" smtClean="0"/>
            </a:br>
            <a:r>
              <a:rPr lang="en-US" sz="4800" dirty="0" err="1" smtClean="0"/>
              <a:t>WorldCat</a:t>
            </a:r>
            <a:endParaRPr lang="en-US" sz="4800" dirty="0"/>
          </a:p>
        </p:txBody>
      </p:sp>
      <p:sp>
        <p:nvSpPr>
          <p:cNvPr id="5124" name="TextBox 8"/>
          <p:cNvSpPr txBox="1">
            <a:spLocks noChangeArrowheads="1"/>
          </p:cNvSpPr>
          <p:nvPr/>
        </p:nvSpPr>
        <p:spPr bwMode="auto">
          <a:xfrm>
            <a:off x="5332413" y="6226175"/>
            <a:ext cx="3430587" cy="361950"/>
          </a:xfrm>
          <a:prstGeom prst="rect">
            <a:avLst/>
          </a:prstGeom>
          <a:noFill/>
          <a:ln w="9525">
            <a:noFill/>
            <a:miter lim="800000"/>
            <a:headEnd/>
            <a:tailEnd/>
          </a:ln>
        </p:spPr>
        <p:txBody>
          <a:bodyPr wrap="none">
            <a:spAutoFit/>
          </a:bodyPr>
          <a:lstStyle/>
          <a:p>
            <a:r>
              <a:rPr lang="en-US" sz="1600" i="1"/>
              <a:t>Statistics current as of July 2009</a:t>
            </a:r>
          </a:p>
        </p:txBody>
      </p:sp>
      <p:sp>
        <p:nvSpPr>
          <p:cNvPr id="5125" name="TextBox 9"/>
          <p:cNvSpPr txBox="1">
            <a:spLocks noChangeArrowheads="1"/>
          </p:cNvSpPr>
          <p:nvPr/>
        </p:nvSpPr>
        <p:spPr bwMode="auto">
          <a:xfrm>
            <a:off x="1270000" y="261938"/>
            <a:ext cx="2981325" cy="952500"/>
          </a:xfrm>
          <a:prstGeom prst="rect">
            <a:avLst/>
          </a:prstGeom>
          <a:noFill/>
          <a:ln w="9525">
            <a:noFill/>
            <a:miter lim="800000"/>
            <a:headEnd/>
            <a:tailEnd/>
          </a:ln>
        </p:spPr>
        <p:txBody>
          <a:bodyPr wrap="none">
            <a:spAutoFit/>
          </a:bodyPr>
          <a:lstStyle/>
          <a:p>
            <a:pPr>
              <a:spcBef>
                <a:spcPct val="0"/>
              </a:spcBef>
            </a:pPr>
            <a:r>
              <a:rPr lang="en-US" sz="1600" i="1"/>
              <a:t>Total number of UM holdings</a:t>
            </a:r>
          </a:p>
          <a:p>
            <a:pPr>
              <a:spcBef>
                <a:spcPct val="0"/>
              </a:spcBef>
            </a:pPr>
            <a:r>
              <a:rPr lang="en-US" sz="1600" i="1"/>
              <a:t>in WorldCat:</a:t>
            </a:r>
          </a:p>
          <a:p>
            <a:pPr>
              <a:spcBef>
                <a:spcPct val="0"/>
              </a:spcBef>
            </a:pPr>
            <a:r>
              <a:rPr lang="en-US" sz="1600">
                <a:solidFill>
                  <a:srgbClr val="800000"/>
                </a:solidFill>
              </a:rPr>
              <a:t>4,316,022</a:t>
            </a:r>
          </a:p>
        </p:txBody>
      </p:sp>
      <p:sp>
        <p:nvSpPr>
          <p:cNvPr id="5126" name="TextBox 10"/>
          <p:cNvSpPr txBox="1">
            <a:spLocks noChangeArrowheads="1"/>
          </p:cNvSpPr>
          <p:nvPr/>
        </p:nvSpPr>
        <p:spPr bwMode="auto">
          <a:xfrm>
            <a:off x="1214438" y="1554163"/>
            <a:ext cx="2774950" cy="952500"/>
          </a:xfrm>
          <a:prstGeom prst="rect">
            <a:avLst/>
          </a:prstGeom>
          <a:noFill/>
          <a:ln w="9525">
            <a:noFill/>
            <a:miter lim="800000"/>
            <a:headEnd/>
            <a:tailEnd/>
          </a:ln>
        </p:spPr>
        <p:txBody>
          <a:bodyPr wrap="none">
            <a:spAutoFit/>
          </a:bodyPr>
          <a:lstStyle/>
          <a:p>
            <a:pPr>
              <a:spcBef>
                <a:spcPct val="0"/>
              </a:spcBef>
            </a:pPr>
            <a:r>
              <a:rPr lang="en-US" sz="1600" i="1"/>
              <a:t>Number of UM-contributed</a:t>
            </a:r>
          </a:p>
          <a:p>
            <a:pPr>
              <a:spcBef>
                <a:spcPct val="0"/>
              </a:spcBef>
            </a:pPr>
            <a:r>
              <a:rPr lang="en-US" sz="1600" i="1"/>
              <a:t>records in WorldCat:</a:t>
            </a:r>
          </a:p>
          <a:p>
            <a:pPr>
              <a:spcBef>
                <a:spcPct val="0"/>
              </a:spcBef>
            </a:pPr>
            <a:r>
              <a:rPr lang="en-US" sz="1600">
                <a:solidFill>
                  <a:srgbClr val="800000"/>
                </a:solidFill>
              </a:rPr>
              <a:t>575,542</a:t>
            </a:r>
          </a:p>
        </p:txBody>
      </p:sp>
      <p:sp>
        <p:nvSpPr>
          <p:cNvPr id="5127" name="TextBox 11"/>
          <p:cNvSpPr txBox="1">
            <a:spLocks noChangeArrowheads="1"/>
          </p:cNvSpPr>
          <p:nvPr/>
        </p:nvSpPr>
        <p:spPr bwMode="auto">
          <a:xfrm>
            <a:off x="1200150" y="2852738"/>
            <a:ext cx="3005138" cy="952500"/>
          </a:xfrm>
          <a:prstGeom prst="rect">
            <a:avLst/>
          </a:prstGeom>
          <a:noFill/>
          <a:ln w="9525">
            <a:noFill/>
            <a:miter lim="800000"/>
            <a:headEnd/>
            <a:tailEnd/>
          </a:ln>
        </p:spPr>
        <p:txBody>
          <a:bodyPr wrap="none">
            <a:spAutoFit/>
          </a:bodyPr>
          <a:lstStyle/>
          <a:p>
            <a:pPr>
              <a:spcBef>
                <a:spcPct val="0"/>
              </a:spcBef>
            </a:pPr>
            <a:r>
              <a:rPr lang="en-US" sz="1600" i="1"/>
              <a:t>Number of holdings attached</a:t>
            </a:r>
          </a:p>
          <a:p>
            <a:pPr>
              <a:spcBef>
                <a:spcPct val="0"/>
              </a:spcBef>
            </a:pPr>
            <a:r>
              <a:rPr lang="en-US" sz="1600" i="1"/>
              <a:t>to UM-contributed records:</a:t>
            </a:r>
          </a:p>
          <a:p>
            <a:pPr>
              <a:spcBef>
                <a:spcPct val="0"/>
              </a:spcBef>
            </a:pPr>
            <a:r>
              <a:rPr lang="en-US" sz="1600">
                <a:solidFill>
                  <a:srgbClr val="800000"/>
                </a:solidFill>
              </a:rPr>
              <a:t>2,687,888</a:t>
            </a:r>
          </a:p>
        </p:txBody>
      </p:sp>
      <p:sp>
        <p:nvSpPr>
          <p:cNvPr id="5128" name="TextBox 12"/>
          <p:cNvSpPr txBox="1">
            <a:spLocks noChangeArrowheads="1"/>
          </p:cNvSpPr>
          <p:nvPr/>
        </p:nvSpPr>
        <p:spPr bwMode="auto">
          <a:xfrm>
            <a:off x="1173163" y="4111625"/>
            <a:ext cx="3703637" cy="979488"/>
          </a:xfrm>
          <a:prstGeom prst="rect">
            <a:avLst/>
          </a:prstGeom>
          <a:noFill/>
          <a:ln w="9525">
            <a:noFill/>
            <a:miter lim="800000"/>
            <a:headEnd/>
            <a:tailEnd/>
          </a:ln>
        </p:spPr>
        <p:txBody>
          <a:bodyPr>
            <a:spAutoFit/>
          </a:bodyPr>
          <a:lstStyle/>
          <a:p>
            <a:pPr>
              <a:spcBef>
                <a:spcPct val="0"/>
              </a:spcBef>
            </a:pPr>
            <a:r>
              <a:rPr lang="en-US" sz="1600" i="1"/>
              <a:t>Number of items held by:</a:t>
            </a:r>
          </a:p>
          <a:p>
            <a:pPr>
              <a:spcBef>
                <a:spcPct val="0"/>
              </a:spcBef>
            </a:pPr>
            <a:r>
              <a:rPr lang="en-US" sz="1600" i="1"/>
              <a:t>5 or fewer institutions: </a:t>
            </a:r>
            <a:r>
              <a:rPr lang="en-US" sz="1600">
                <a:solidFill>
                  <a:srgbClr val="800000"/>
                </a:solidFill>
              </a:rPr>
              <a:t>683,258</a:t>
            </a:r>
          </a:p>
          <a:p>
            <a:pPr>
              <a:spcBef>
                <a:spcPct val="0"/>
              </a:spcBef>
            </a:pPr>
            <a:r>
              <a:rPr lang="en-US" sz="1600" i="1"/>
              <a:t>25 or fewer institutions: </a:t>
            </a:r>
            <a:r>
              <a:rPr lang="en-US" sz="1600">
                <a:solidFill>
                  <a:srgbClr val="800000"/>
                </a:solidFill>
              </a:rPr>
              <a:t>1,603,701</a:t>
            </a:r>
          </a:p>
        </p:txBody>
      </p:sp>
      <p:sp>
        <p:nvSpPr>
          <p:cNvPr id="5129" name="Rectangle 16"/>
          <p:cNvSpPr>
            <a:spLocks noChangeArrowheads="1"/>
          </p:cNvSpPr>
          <p:nvPr/>
        </p:nvSpPr>
        <p:spPr bwMode="auto">
          <a:xfrm>
            <a:off x="222250" y="76200"/>
            <a:ext cx="4792663" cy="1233488"/>
          </a:xfrm>
          <a:prstGeom prst="rect">
            <a:avLst/>
          </a:prstGeom>
          <a:noFill/>
          <a:ln w="31750" algn="ctr">
            <a:solidFill>
              <a:schemeClr val="tx1"/>
            </a:solidFill>
            <a:round/>
            <a:headEnd/>
            <a:tailEnd/>
          </a:ln>
        </p:spPr>
        <p:txBody>
          <a:bodyPr wrap="none"/>
          <a:lstStyle/>
          <a:p>
            <a:pPr>
              <a:spcBef>
                <a:spcPct val="0"/>
              </a:spcBef>
            </a:pPr>
            <a:r>
              <a:rPr lang="en-US" sz="1400">
                <a:solidFill>
                  <a:srgbClr val="800000"/>
                </a:solidFill>
              </a:rPr>
              <a:t>Scale</a:t>
            </a:r>
          </a:p>
        </p:txBody>
      </p:sp>
      <p:sp>
        <p:nvSpPr>
          <p:cNvPr id="5130" name="Rectangle 17"/>
          <p:cNvSpPr>
            <a:spLocks noChangeArrowheads="1"/>
          </p:cNvSpPr>
          <p:nvPr/>
        </p:nvSpPr>
        <p:spPr bwMode="auto">
          <a:xfrm>
            <a:off x="222250" y="1365250"/>
            <a:ext cx="4792663" cy="1231900"/>
          </a:xfrm>
          <a:prstGeom prst="rect">
            <a:avLst/>
          </a:prstGeom>
          <a:noFill/>
          <a:ln w="31750" algn="ctr">
            <a:solidFill>
              <a:schemeClr val="tx1"/>
            </a:solidFill>
            <a:round/>
            <a:headEnd/>
            <a:tailEnd/>
          </a:ln>
        </p:spPr>
        <p:txBody>
          <a:bodyPr wrap="none"/>
          <a:lstStyle/>
          <a:p>
            <a:pPr>
              <a:spcBef>
                <a:spcPct val="0"/>
              </a:spcBef>
            </a:pPr>
            <a:r>
              <a:rPr lang="en-US" sz="1400">
                <a:solidFill>
                  <a:srgbClr val="800000"/>
                </a:solidFill>
              </a:rPr>
              <a:t>Contribution</a:t>
            </a:r>
          </a:p>
        </p:txBody>
      </p:sp>
      <p:sp>
        <p:nvSpPr>
          <p:cNvPr id="5131" name="Rectangle 18"/>
          <p:cNvSpPr>
            <a:spLocks noChangeArrowheads="1"/>
          </p:cNvSpPr>
          <p:nvPr/>
        </p:nvSpPr>
        <p:spPr bwMode="auto">
          <a:xfrm>
            <a:off x="222250" y="2667000"/>
            <a:ext cx="4794250" cy="1233488"/>
          </a:xfrm>
          <a:prstGeom prst="rect">
            <a:avLst/>
          </a:prstGeom>
          <a:noFill/>
          <a:ln w="31750" algn="ctr">
            <a:solidFill>
              <a:schemeClr val="tx1"/>
            </a:solidFill>
            <a:round/>
            <a:headEnd/>
            <a:tailEnd/>
          </a:ln>
        </p:spPr>
        <p:txBody>
          <a:bodyPr wrap="none"/>
          <a:lstStyle/>
          <a:p>
            <a:pPr>
              <a:spcBef>
                <a:spcPct val="0"/>
              </a:spcBef>
            </a:pPr>
            <a:r>
              <a:rPr lang="en-US" sz="1400">
                <a:solidFill>
                  <a:srgbClr val="800000"/>
                </a:solidFill>
              </a:rPr>
              <a:t>Value of Contribution</a:t>
            </a:r>
          </a:p>
        </p:txBody>
      </p:sp>
      <p:sp>
        <p:nvSpPr>
          <p:cNvPr id="5132" name="Rectangle 19"/>
          <p:cNvSpPr>
            <a:spLocks noChangeArrowheads="1"/>
          </p:cNvSpPr>
          <p:nvPr/>
        </p:nvSpPr>
        <p:spPr bwMode="auto">
          <a:xfrm>
            <a:off x="222250" y="3956050"/>
            <a:ext cx="4794250" cy="1231900"/>
          </a:xfrm>
          <a:prstGeom prst="rect">
            <a:avLst/>
          </a:prstGeom>
          <a:noFill/>
          <a:ln w="31750" algn="ctr">
            <a:solidFill>
              <a:schemeClr val="tx1"/>
            </a:solidFill>
            <a:round/>
            <a:headEnd/>
            <a:tailEnd/>
          </a:ln>
        </p:spPr>
        <p:txBody>
          <a:bodyPr wrap="none"/>
          <a:lstStyle/>
          <a:p>
            <a:pPr>
              <a:spcBef>
                <a:spcPct val="0"/>
              </a:spcBef>
            </a:pPr>
            <a:r>
              <a:rPr lang="en-US" sz="1400">
                <a:solidFill>
                  <a:srgbClr val="800000"/>
                </a:solidFill>
              </a:rPr>
              <a:t>Rareness</a:t>
            </a:r>
          </a:p>
        </p:txBody>
      </p:sp>
      <p:sp>
        <p:nvSpPr>
          <p:cNvPr id="5133" name="Oval 15"/>
          <p:cNvSpPr>
            <a:spLocks noChangeArrowheads="1"/>
          </p:cNvSpPr>
          <p:nvPr/>
        </p:nvSpPr>
        <p:spPr bwMode="auto">
          <a:xfrm>
            <a:off x="6489700" y="4641850"/>
            <a:ext cx="184150" cy="184150"/>
          </a:xfrm>
          <a:prstGeom prst="ellipse">
            <a:avLst/>
          </a:prstGeom>
          <a:solidFill>
            <a:srgbClr val="FFFF00"/>
          </a:solidFill>
          <a:ln w="9525" algn="ctr">
            <a:noFill/>
            <a:round/>
            <a:headEnd/>
            <a:tailEnd/>
          </a:ln>
        </p:spPr>
        <p:txBody>
          <a:bodyPr>
            <a:spAutoFit/>
          </a:bodyPr>
          <a:lstStyle/>
          <a:p>
            <a:endParaRPr lang="en-US"/>
          </a:p>
        </p:txBody>
      </p:sp>
      <p:sp>
        <p:nvSpPr>
          <p:cNvPr id="5134" name="Rectangular Callout 14"/>
          <p:cNvSpPr>
            <a:spLocks noChangeArrowheads="1"/>
          </p:cNvSpPr>
          <p:nvPr/>
        </p:nvSpPr>
        <p:spPr bwMode="auto">
          <a:xfrm>
            <a:off x="5749925" y="1606550"/>
            <a:ext cx="3062288" cy="1690688"/>
          </a:xfrm>
          <a:prstGeom prst="wedgeRectCallout">
            <a:avLst>
              <a:gd name="adj1" fmla="val -23269"/>
              <a:gd name="adj2" fmla="val 136995"/>
            </a:avLst>
          </a:prstGeom>
          <a:solidFill>
            <a:srgbClr val="800000"/>
          </a:solidFill>
          <a:ln w="9525" algn="ctr">
            <a:noFill/>
            <a:round/>
            <a:headEnd/>
            <a:tailEnd/>
          </a:ln>
        </p:spPr>
        <p:txBody>
          <a:bodyPr/>
          <a:lstStyle/>
          <a:p>
            <a:r>
              <a:rPr lang="en-US" sz="1400">
                <a:solidFill>
                  <a:srgbClr val="FFFF00"/>
                </a:solidFill>
              </a:rPr>
              <a:t>Diversity</a:t>
            </a:r>
          </a:p>
        </p:txBody>
      </p:sp>
      <p:sp>
        <p:nvSpPr>
          <p:cNvPr id="5135" name="TextBox 20"/>
          <p:cNvSpPr txBox="1">
            <a:spLocks noChangeArrowheads="1"/>
          </p:cNvSpPr>
          <p:nvPr/>
        </p:nvSpPr>
        <p:spPr bwMode="auto">
          <a:xfrm>
            <a:off x="5832475" y="1911350"/>
            <a:ext cx="2909888" cy="1384300"/>
          </a:xfrm>
          <a:prstGeom prst="rect">
            <a:avLst/>
          </a:prstGeom>
          <a:noFill/>
          <a:ln w="9525">
            <a:noFill/>
            <a:miter lim="800000"/>
            <a:headEnd/>
            <a:tailEnd/>
          </a:ln>
        </p:spPr>
        <p:txBody>
          <a:bodyPr>
            <a:spAutoFit/>
          </a:bodyPr>
          <a:lstStyle/>
          <a:p>
            <a:pPr>
              <a:spcBef>
                <a:spcPct val="0"/>
              </a:spcBef>
            </a:pPr>
            <a:r>
              <a:rPr lang="en-US" sz="1600">
                <a:solidFill>
                  <a:schemeClr val="bg1"/>
                </a:solidFill>
              </a:rPr>
              <a:t>311 languages</a:t>
            </a:r>
          </a:p>
          <a:p>
            <a:pPr>
              <a:spcBef>
                <a:spcPct val="0"/>
              </a:spcBef>
            </a:pPr>
            <a:r>
              <a:rPr lang="en-US" sz="1400">
                <a:solidFill>
                  <a:schemeClr val="bg1"/>
                </a:solidFill>
              </a:rPr>
              <a:t>(26% of holdings non-English)</a:t>
            </a:r>
          </a:p>
          <a:p>
            <a:pPr>
              <a:spcBef>
                <a:spcPct val="0"/>
              </a:spcBef>
            </a:pPr>
            <a:endParaRPr lang="en-US" sz="1000">
              <a:solidFill>
                <a:schemeClr val="bg1"/>
              </a:solidFill>
            </a:endParaRPr>
          </a:p>
          <a:p>
            <a:pPr>
              <a:spcBef>
                <a:spcPct val="0"/>
              </a:spcBef>
            </a:pPr>
            <a:r>
              <a:rPr lang="en-US" sz="1600">
                <a:solidFill>
                  <a:schemeClr val="bg1"/>
                </a:solidFill>
              </a:rPr>
              <a:t>233 countries of publication</a:t>
            </a:r>
          </a:p>
          <a:p>
            <a:pPr>
              <a:spcBef>
                <a:spcPct val="0"/>
              </a:spcBef>
            </a:pPr>
            <a:r>
              <a:rPr lang="en-US" sz="1400">
                <a:solidFill>
                  <a:schemeClr val="bg1"/>
                </a:solidFill>
              </a:rPr>
              <a:t>(48% of holdings non-US)</a:t>
            </a:r>
          </a:p>
        </p:txBody>
      </p:sp>
      <p:pic>
        <p:nvPicPr>
          <p:cNvPr id="5136" name="Picture 20" descr="http://www.kohlswoodworking.com/userpictures/html_page_image.59.1.s.jpg"/>
          <p:cNvPicPr>
            <a:picLocks noChangeAspect="1" noChangeArrowheads="1"/>
          </p:cNvPicPr>
          <p:nvPr/>
        </p:nvPicPr>
        <p:blipFill>
          <a:blip r:embed="rId3"/>
          <a:srcRect/>
          <a:stretch>
            <a:fillRect/>
          </a:stretch>
        </p:blipFill>
        <p:spPr bwMode="auto">
          <a:xfrm>
            <a:off x="6270625" y="238125"/>
            <a:ext cx="1390650" cy="1112838"/>
          </a:xfrm>
          <a:prstGeom prst="rect">
            <a:avLst/>
          </a:prstGeom>
          <a:noFill/>
          <a:ln w="25400">
            <a:solidFill>
              <a:srgbClr val="800000"/>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Disclosure via GB (holdings syndicated via </a:t>
            </a:r>
            <a:r>
              <a:rPr lang="en-US" dirty="0" err="1" smtClean="0"/>
              <a:t>Worldcat</a:t>
            </a:r>
            <a:r>
              <a:rPr lang="en-US" dirty="0" smtClean="0"/>
              <a:t>)</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825500" y="762000"/>
            <a:ext cx="7493000" cy="4495800"/>
          </a:xfrm>
          <a:prstGeom prst="rect">
            <a:avLst/>
          </a:prstGeom>
          <a:noFill/>
          <a:ln w="9525">
            <a:noFill/>
            <a:miter lim="800000"/>
            <a:headEnd/>
            <a:tailEnd/>
          </a:ln>
        </p:spPr>
      </p:pic>
      <p:sp>
        <p:nvSpPr>
          <p:cNvPr id="4" name="Right Arrow 3"/>
          <p:cNvSpPr/>
          <p:nvPr/>
        </p:nvSpPr>
        <p:spPr>
          <a:xfrm rot="19280469">
            <a:off x="457200" y="3067191"/>
            <a:ext cx="533400" cy="304800"/>
          </a:xfrm>
          <a:prstGeom prst="rightArrow">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Syndication via iTunes</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595815" y="762000"/>
            <a:ext cx="795237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Syndication: </a:t>
            </a:r>
            <a:r>
              <a:rPr lang="en-US" dirty="0" err="1" smtClean="0"/>
              <a:t>bookmarking&amp;RSS</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825500" y="762000"/>
            <a:ext cx="7493000" cy="4495800"/>
          </a:xfrm>
          <a:prstGeom prst="rect">
            <a:avLst/>
          </a:prstGeom>
          <a:noFill/>
          <a:ln w="9525">
            <a:noFill/>
            <a:miter lim="800000"/>
            <a:headEnd/>
            <a:tailEnd/>
          </a:ln>
        </p:spPr>
      </p:pic>
      <p:sp>
        <p:nvSpPr>
          <p:cNvPr id="5" name="Right Arrow 4"/>
          <p:cNvSpPr/>
          <p:nvPr/>
        </p:nvSpPr>
        <p:spPr>
          <a:xfrm>
            <a:off x="5334000" y="3276600"/>
            <a:ext cx="762000" cy="228600"/>
          </a:xfrm>
          <a:prstGeom prst="rightArrow">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Social objects</a:t>
            </a:r>
            <a:endParaRPr lang="en-US" dirty="0"/>
          </a:p>
        </p:txBody>
      </p:sp>
      <p:sp>
        <p:nvSpPr>
          <p:cNvPr id="3" name="Content Placeholder 2"/>
          <p:cNvSpPr>
            <a:spLocks noGrp="1"/>
          </p:cNvSpPr>
          <p:nvPr>
            <p:ph sz="half" idx="1"/>
          </p:nvPr>
        </p:nvSpPr>
        <p:spPr>
          <a:xfrm>
            <a:off x="457200" y="731837"/>
            <a:ext cx="4038600" cy="4525963"/>
          </a:xfrm>
        </p:spPr>
        <p:txBody>
          <a:bodyPr>
            <a:normAutofit fontScale="92500" lnSpcReduction="10000"/>
          </a:bodyPr>
          <a:lstStyle/>
          <a:p>
            <a:r>
              <a:rPr lang="en-US" dirty="0" smtClean="0"/>
              <a:t>Conversation</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Connections</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Context</a:t>
            </a:r>
            <a:endParaRPr lang="en-US" dirty="0"/>
          </a:p>
        </p:txBody>
      </p:sp>
      <p:sp>
        <p:nvSpPr>
          <p:cNvPr id="4" name="Content Placeholder 3"/>
          <p:cNvSpPr>
            <a:spLocks noGrp="1"/>
          </p:cNvSpPr>
          <p:nvPr>
            <p:ph sz="half" idx="2"/>
          </p:nvPr>
        </p:nvSpPr>
        <p:spPr>
          <a:xfrm>
            <a:off x="4648200" y="762000"/>
            <a:ext cx="4038600" cy="4525963"/>
          </a:xfrm>
        </p:spPr>
        <p:txBody>
          <a:bodyPr>
            <a:normAutofit fontScale="92500" lnSpcReduction="10000"/>
          </a:bodyPr>
          <a:lstStyle/>
          <a:p>
            <a:r>
              <a:rPr lang="en-US" dirty="0" smtClean="0"/>
              <a:t>Discussion, ratings, rankings, reviews, etc</a:t>
            </a:r>
            <a:br>
              <a:rPr lang="en-US" dirty="0" smtClean="0"/>
            </a:br>
            <a:r>
              <a:rPr lang="en-US" dirty="0" smtClean="0"/>
              <a:t/>
            </a:r>
            <a:br>
              <a:rPr lang="en-US" dirty="0" smtClean="0"/>
            </a:br>
            <a:endParaRPr lang="en-US" dirty="0" smtClean="0"/>
          </a:p>
          <a:p>
            <a:r>
              <a:rPr lang="en-US" dirty="0" smtClean="0"/>
              <a:t>Link to others through mutual interests</a:t>
            </a:r>
            <a:br>
              <a:rPr lang="en-US" dirty="0" smtClean="0"/>
            </a:br>
            <a:endParaRPr lang="en-US" dirty="0" smtClean="0"/>
          </a:p>
          <a:p>
            <a:r>
              <a:rPr lang="en-US" dirty="0" smtClean="0"/>
              <a:t>Those who bought this also bought, etc</a:t>
            </a:r>
            <a:endParaRPr lang="en-US" dirty="0"/>
          </a:p>
        </p:txBody>
      </p:sp>
      <p:sp>
        <p:nvSpPr>
          <p:cNvPr id="5" name="Oval 4"/>
          <p:cNvSpPr/>
          <p:nvPr/>
        </p:nvSpPr>
        <p:spPr>
          <a:xfrm>
            <a:off x="2362200" y="419100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124200" y="266700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0400" y="83820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5029200" y="1447800"/>
            <a:ext cx="457200" cy="381000"/>
            <a:chOff x="2743200" y="2008910"/>
            <a:chExt cx="990600" cy="734290"/>
          </a:xfrm>
        </p:grpSpPr>
        <p:cxnSp>
          <p:nvCxnSpPr>
            <p:cNvPr id="25" name="Straight Connector 24"/>
            <p:cNvCxnSpPr/>
            <p:nvPr/>
          </p:nvCxnSpPr>
          <p:spPr>
            <a:xfrm flipV="1">
              <a:off x="2743200" y="2133600"/>
              <a:ext cx="685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29" idx="6"/>
            </p:cNvCxnSpPr>
            <p:nvPr/>
          </p:nvCxnSpPr>
          <p:spPr>
            <a:xfrm flipV="1">
              <a:off x="2743200" y="2358735"/>
              <a:ext cx="942110" cy="155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43200" y="2514600"/>
              <a:ext cx="914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290455" y="200891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56710" y="2244435"/>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05200" y="251460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a:off x="3124200" y="2971800"/>
            <a:ext cx="2057400" cy="1066800"/>
          </a:xfrm>
          <a:prstGeom prst="ellipse">
            <a:avLst/>
          </a:prstGeom>
          <a:solidFill>
            <a:schemeClr val="accent4">
              <a:lumMod val="90000"/>
            </a:schemeClr>
          </a:solidFill>
          <a:ln>
            <a:no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prstClr val="white"/>
                </a:solidFill>
                <a:latin typeface="Calibri"/>
                <a:ea typeface="+mn-ea"/>
                <a:cs typeface="+mn-cs"/>
              </a:rPr>
              <a:t>Library</a:t>
            </a:r>
          </a:p>
        </p:txBody>
      </p:sp>
      <p:sp>
        <p:nvSpPr>
          <p:cNvPr id="32" name="Oval 31"/>
          <p:cNvSpPr/>
          <p:nvPr/>
        </p:nvSpPr>
        <p:spPr>
          <a:xfrm>
            <a:off x="6096000" y="1905000"/>
            <a:ext cx="2438400" cy="1066800"/>
          </a:xfrm>
          <a:prstGeom prst="ellipse">
            <a:avLst/>
          </a:prstGeom>
          <a:solidFill>
            <a:schemeClr val="accent4">
              <a:lumMod val="90000"/>
            </a:schemeClr>
          </a:solidFill>
          <a:ln>
            <a:no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prstClr val="white"/>
                </a:solidFill>
                <a:latin typeface="Calibri"/>
                <a:ea typeface="+mn-ea"/>
                <a:cs typeface="+mn-cs"/>
              </a:rPr>
              <a:t>Consumer</a:t>
            </a:r>
          </a:p>
        </p:txBody>
      </p:sp>
      <p:sp>
        <p:nvSpPr>
          <p:cNvPr id="33" name="Oval 32"/>
          <p:cNvSpPr/>
          <p:nvPr/>
        </p:nvSpPr>
        <p:spPr>
          <a:xfrm>
            <a:off x="533400" y="1981200"/>
            <a:ext cx="2209800" cy="1066800"/>
          </a:xfrm>
          <a:prstGeom prst="ellipse">
            <a:avLst/>
          </a:prstGeom>
          <a:solidFill>
            <a:schemeClr val="accent4">
              <a:lumMod val="90000"/>
            </a:schemeClr>
          </a:solidFill>
          <a:ln>
            <a:no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prstClr val="white"/>
                </a:solidFill>
                <a:latin typeface="Calibri"/>
                <a:ea typeface="+mn-ea"/>
                <a:cs typeface="+mn-cs"/>
              </a:rPr>
              <a:t>Info</a:t>
            </a:r>
            <a:br>
              <a:rPr lang="en-US" b="1" kern="1200" dirty="0">
                <a:solidFill>
                  <a:prstClr val="white"/>
                </a:solidFill>
                <a:latin typeface="Calibri"/>
                <a:ea typeface="+mn-ea"/>
                <a:cs typeface="+mn-cs"/>
              </a:rPr>
            </a:br>
            <a:r>
              <a:rPr lang="en-US" b="1" kern="1200" dirty="0">
                <a:solidFill>
                  <a:prstClr val="white"/>
                </a:solidFill>
                <a:latin typeface="Calibri"/>
                <a:ea typeface="+mn-ea"/>
                <a:cs typeface="+mn-cs"/>
              </a:rPr>
              <a:t>Provider</a:t>
            </a:r>
          </a:p>
        </p:txBody>
      </p:sp>
      <p:sp>
        <p:nvSpPr>
          <p:cNvPr id="34" name="Oval 33"/>
          <p:cNvSpPr/>
          <p:nvPr/>
        </p:nvSpPr>
        <p:spPr>
          <a:xfrm>
            <a:off x="3124200" y="1219200"/>
            <a:ext cx="1981200" cy="1066800"/>
          </a:xfrm>
          <a:prstGeom prst="ellipse">
            <a:avLst/>
          </a:prstGeom>
          <a:solidFill>
            <a:schemeClr val="accent4">
              <a:lumMod val="90000"/>
            </a:schemeClr>
          </a:solidFill>
          <a:ln>
            <a:no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prstClr val="white"/>
                </a:solidFill>
                <a:latin typeface="Calibri"/>
                <a:ea typeface="+mn-ea"/>
                <a:cs typeface="+mn-cs"/>
              </a:rPr>
              <a:t>Flow</a:t>
            </a:r>
          </a:p>
        </p:txBody>
      </p:sp>
      <p:grpSp>
        <p:nvGrpSpPr>
          <p:cNvPr id="45" name="Group 44"/>
          <p:cNvGrpSpPr/>
          <p:nvPr/>
        </p:nvGrpSpPr>
        <p:grpSpPr>
          <a:xfrm>
            <a:off x="5181600" y="3200400"/>
            <a:ext cx="457200" cy="381000"/>
            <a:chOff x="2743200" y="2008910"/>
            <a:chExt cx="990600" cy="734290"/>
          </a:xfrm>
        </p:grpSpPr>
        <p:cxnSp>
          <p:nvCxnSpPr>
            <p:cNvPr id="46" name="Straight Connector 45"/>
            <p:cNvCxnSpPr/>
            <p:nvPr/>
          </p:nvCxnSpPr>
          <p:spPr>
            <a:xfrm flipV="1">
              <a:off x="2743200" y="2133600"/>
              <a:ext cx="685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50" idx="6"/>
            </p:cNvCxnSpPr>
            <p:nvPr/>
          </p:nvCxnSpPr>
          <p:spPr>
            <a:xfrm flipV="1">
              <a:off x="2743200" y="2358735"/>
              <a:ext cx="942110" cy="155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43200" y="2514600"/>
              <a:ext cx="914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290455" y="200891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456710" y="2244435"/>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505200" y="251460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8458200" y="2209800"/>
            <a:ext cx="457200" cy="381000"/>
            <a:chOff x="2743200" y="2008910"/>
            <a:chExt cx="990600" cy="734290"/>
          </a:xfrm>
        </p:grpSpPr>
        <p:cxnSp>
          <p:nvCxnSpPr>
            <p:cNvPr id="53" name="Straight Connector 52"/>
            <p:cNvCxnSpPr/>
            <p:nvPr/>
          </p:nvCxnSpPr>
          <p:spPr>
            <a:xfrm flipV="1">
              <a:off x="2743200" y="2133600"/>
              <a:ext cx="685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57" idx="6"/>
            </p:cNvCxnSpPr>
            <p:nvPr/>
          </p:nvCxnSpPr>
          <p:spPr>
            <a:xfrm flipV="1">
              <a:off x="2743200" y="2358735"/>
              <a:ext cx="942110" cy="155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743200" y="2514600"/>
              <a:ext cx="914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3290455" y="200891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456710" y="2244435"/>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05200" y="251460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2743200" y="2209800"/>
            <a:ext cx="457200" cy="381000"/>
            <a:chOff x="2743200" y="2008910"/>
            <a:chExt cx="990600" cy="734290"/>
          </a:xfrm>
        </p:grpSpPr>
        <p:cxnSp>
          <p:nvCxnSpPr>
            <p:cNvPr id="60" name="Straight Connector 59"/>
            <p:cNvCxnSpPr/>
            <p:nvPr/>
          </p:nvCxnSpPr>
          <p:spPr>
            <a:xfrm flipV="1">
              <a:off x="2743200" y="2133600"/>
              <a:ext cx="685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64" idx="6"/>
            </p:cNvCxnSpPr>
            <p:nvPr/>
          </p:nvCxnSpPr>
          <p:spPr>
            <a:xfrm flipV="1">
              <a:off x="2743200" y="2358735"/>
              <a:ext cx="942110" cy="155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743200" y="2514600"/>
              <a:ext cx="914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3290455" y="200891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456710" y="2244435"/>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505200" y="251460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685800" y="4495800"/>
            <a:ext cx="3387017" cy="646331"/>
          </a:xfrm>
          <a:prstGeom prst="rect">
            <a:avLst/>
          </a:prstGeom>
          <a:noFill/>
          <a:ln>
            <a:solidFill>
              <a:schemeClr val="tx2"/>
            </a:solidFill>
          </a:ln>
        </p:spPr>
        <p:txBody>
          <a:bodyPr wrap="none" rtlCol="0">
            <a:spAutoFit/>
          </a:bodyPr>
          <a:lstStyle/>
          <a:p>
            <a:r>
              <a:rPr lang="en-US" dirty="0" smtClean="0"/>
              <a:t>Social: incentives and scale</a:t>
            </a:r>
          </a:p>
          <a:p>
            <a:r>
              <a:rPr lang="en-US" dirty="0" smtClean="0"/>
              <a:t>Federation, syndication,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2895600" y="2819400"/>
            <a:ext cx="2819400" cy="1295400"/>
          </a:xfrm>
          <a:prstGeom prst="ellipse">
            <a:avLst/>
          </a:prstGeom>
          <a:solidFill>
            <a:schemeClr val="accent4">
              <a:lumMod val="90000"/>
            </a:schemeClr>
          </a:solidFill>
          <a:ln>
            <a:no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prstClr val="white"/>
                </a:solidFill>
                <a:latin typeface="Calibri"/>
                <a:ea typeface="+mn-ea"/>
                <a:cs typeface="+mn-cs"/>
              </a:rPr>
              <a:t>Library</a:t>
            </a:r>
          </a:p>
        </p:txBody>
      </p:sp>
      <p:sp>
        <p:nvSpPr>
          <p:cNvPr id="36" name="Oval 35"/>
          <p:cNvSpPr/>
          <p:nvPr/>
        </p:nvSpPr>
        <p:spPr>
          <a:xfrm>
            <a:off x="2590800" y="2895600"/>
            <a:ext cx="2819400" cy="1295400"/>
          </a:xfrm>
          <a:prstGeom prst="ellipse">
            <a:avLst/>
          </a:prstGeom>
          <a:solidFill>
            <a:schemeClr val="accent4">
              <a:lumMod val="90000"/>
            </a:schemeClr>
          </a:solidFill>
          <a:ln>
            <a:no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prstClr val="white"/>
                </a:solidFill>
                <a:latin typeface="Calibri"/>
                <a:ea typeface="+mn-ea"/>
                <a:cs typeface="+mn-cs"/>
              </a:rPr>
              <a:t>Library</a:t>
            </a:r>
          </a:p>
        </p:txBody>
      </p:sp>
      <p:grpSp>
        <p:nvGrpSpPr>
          <p:cNvPr id="2" name="Group 23"/>
          <p:cNvGrpSpPr/>
          <p:nvPr/>
        </p:nvGrpSpPr>
        <p:grpSpPr>
          <a:xfrm>
            <a:off x="5029200" y="1447800"/>
            <a:ext cx="457200" cy="381000"/>
            <a:chOff x="2743200" y="2008910"/>
            <a:chExt cx="990600" cy="734290"/>
          </a:xfrm>
        </p:grpSpPr>
        <p:cxnSp>
          <p:nvCxnSpPr>
            <p:cNvPr id="25" name="Straight Connector 24"/>
            <p:cNvCxnSpPr/>
            <p:nvPr/>
          </p:nvCxnSpPr>
          <p:spPr>
            <a:xfrm flipV="1">
              <a:off x="2743200" y="2133600"/>
              <a:ext cx="685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29" idx="6"/>
            </p:cNvCxnSpPr>
            <p:nvPr/>
          </p:nvCxnSpPr>
          <p:spPr>
            <a:xfrm flipV="1">
              <a:off x="2743200" y="2358735"/>
              <a:ext cx="942110" cy="155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43200" y="2514600"/>
              <a:ext cx="914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290455" y="200891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56710" y="2244435"/>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05200" y="251460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a:off x="3124200" y="2971800"/>
            <a:ext cx="2057400" cy="1066800"/>
          </a:xfrm>
          <a:prstGeom prst="ellipse">
            <a:avLst/>
          </a:prstGeom>
          <a:solidFill>
            <a:schemeClr val="accent4">
              <a:lumMod val="90000"/>
            </a:schemeClr>
          </a:solidFill>
          <a:ln>
            <a:no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prstClr val="white"/>
                </a:solidFill>
                <a:latin typeface="Calibri"/>
                <a:ea typeface="+mn-ea"/>
                <a:cs typeface="+mn-cs"/>
              </a:rPr>
              <a:t>Library</a:t>
            </a:r>
          </a:p>
        </p:txBody>
      </p:sp>
      <p:sp>
        <p:nvSpPr>
          <p:cNvPr id="32" name="Oval 31"/>
          <p:cNvSpPr/>
          <p:nvPr/>
        </p:nvSpPr>
        <p:spPr>
          <a:xfrm>
            <a:off x="6096000" y="1905000"/>
            <a:ext cx="2438400" cy="1066800"/>
          </a:xfrm>
          <a:prstGeom prst="ellipse">
            <a:avLst/>
          </a:prstGeom>
          <a:solidFill>
            <a:schemeClr val="accent4">
              <a:lumMod val="90000"/>
            </a:schemeClr>
          </a:solidFill>
          <a:ln>
            <a:no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prstClr val="white"/>
                </a:solidFill>
                <a:latin typeface="Calibri"/>
                <a:ea typeface="+mn-ea"/>
                <a:cs typeface="+mn-cs"/>
              </a:rPr>
              <a:t>Consumer</a:t>
            </a:r>
          </a:p>
        </p:txBody>
      </p:sp>
      <p:sp>
        <p:nvSpPr>
          <p:cNvPr id="33" name="Oval 32"/>
          <p:cNvSpPr/>
          <p:nvPr/>
        </p:nvSpPr>
        <p:spPr>
          <a:xfrm>
            <a:off x="533400" y="1981200"/>
            <a:ext cx="2209800" cy="1066800"/>
          </a:xfrm>
          <a:prstGeom prst="ellipse">
            <a:avLst/>
          </a:prstGeom>
          <a:solidFill>
            <a:schemeClr val="accent4">
              <a:lumMod val="90000"/>
            </a:schemeClr>
          </a:solidFill>
          <a:ln>
            <a:no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prstClr val="white"/>
                </a:solidFill>
                <a:latin typeface="Calibri"/>
                <a:ea typeface="+mn-ea"/>
                <a:cs typeface="+mn-cs"/>
              </a:rPr>
              <a:t>Info</a:t>
            </a:r>
            <a:br>
              <a:rPr lang="en-US" b="1" kern="1200" dirty="0">
                <a:solidFill>
                  <a:prstClr val="white"/>
                </a:solidFill>
                <a:latin typeface="Calibri"/>
                <a:ea typeface="+mn-ea"/>
                <a:cs typeface="+mn-cs"/>
              </a:rPr>
            </a:br>
            <a:r>
              <a:rPr lang="en-US" b="1" kern="1200" dirty="0">
                <a:solidFill>
                  <a:prstClr val="white"/>
                </a:solidFill>
                <a:latin typeface="Calibri"/>
                <a:ea typeface="+mn-ea"/>
                <a:cs typeface="+mn-cs"/>
              </a:rPr>
              <a:t>Provider</a:t>
            </a:r>
          </a:p>
        </p:txBody>
      </p:sp>
      <p:sp>
        <p:nvSpPr>
          <p:cNvPr id="34" name="Oval 33"/>
          <p:cNvSpPr/>
          <p:nvPr/>
        </p:nvSpPr>
        <p:spPr>
          <a:xfrm>
            <a:off x="3124200" y="1219200"/>
            <a:ext cx="1981200" cy="1066800"/>
          </a:xfrm>
          <a:prstGeom prst="ellipse">
            <a:avLst/>
          </a:prstGeom>
          <a:solidFill>
            <a:schemeClr val="accent4">
              <a:lumMod val="90000"/>
            </a:schemeClr>
          </a:solidFill>
          <a:ln>
            <a:no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prstClr val="white"/>
                </a:solidFill>
                <a:latin typeface="Calibri"/>
                <a:ea typeface="+mn-ea"/>
                <a:cs typeface="+mn-cs"/>
              </a:rPr>
              <a:t>Flow</a:t>
            </a:r>
          </a:p>
        </p:txBody>
      </p:sp>
      <p:grpSp>
        <p:nvGrpSpPr>
          <p:cNvPr id="3" name="Group 44"/>
          <p:cNvGrpSpPr/>
          <p:nvPr/>
        </p:nvGrpSpPr>
        <p:grpSpPr>
          <a:xfrm>
            <a:off x="5181600" y="3200400"/>
            <a:ext cx="457200" cy="381000"/>
            <a:chOff x="2743200" y="2008910"/>
            <a:chExt cx="990600" cy="734290"/>
          </a:xfrm>
        </p:grpSpPr>
        <p:cxnSp>
          <p:nvCxnSpPr>
            <p:cNvPr id="46" name="Straight Connector 45"/>
            <p:cNvCxnSpPr/>
            <p:nvPr/>
          </p:nvCxnSpPr>
          <p:spPr>
            <a:xfrm flipV="1">
              <a:off x="2743200" y="2133600"/>
              <a:ext cx="685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50" idx="6"/>
            </p:cNvCxnSpPr>
            <p:nvPr/>
          </p:nvCxnSpPr>
          <p:spPr>
            <a:xfrm flipV="1">
              <a:off x="2743200" y="2358735"/>
              <a:ext cx="942110" cy="155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43200" y="2514600"/>
              <a:ext cx="914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290455" y="200891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456710" y="2244435"/>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505200" y="251460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51"/>
          <p:cNvGrpSpPr/>
          <p:nvPr/>
        </p:nvGrpSpPr>
        <p:grpSpPr>
          <a:xfrm>
            <a:off x="8458200" y="2209800"/>
            <a:ext cx="457200" cy="381000"/>
            <a:chOff x="2743200" y="2008910"/>
            <a:chExt cx="990600" cy="734290"/>
          </a:xfrm>
        </p:grpSpPr>
        <p:cxnSp>
          <p:nvCxnSpPr>
            <p:cNvPr id="53" name="Straight Connector 52"/>
            <p:cNvCxnSpPr/>
            <p:nvPr/>
          </p:nvCxnSpPr>
          <p:spPr>
            <a:xfrm flipV="1">
              <a:off x="2743200" y="2133600"/>
              <a:ext cx="685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57" idx="6"/>
            </p:cNvCxnSpPr>
            <p:nvPr/>
          </p:nvCxnSpPr>
          <p:spPr>
            <a:xfrm flipV="1">
              <a:off x="2743200" y="2358735"/>
              <a:ext cx="942110" cy="155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743200" y="2514600"/>
              <a:ext cx="914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3290455" y="200891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456710" y="2244435"/>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05200" y="251460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58"/>
          <p:cNvGrpSpPr/>
          <p:nvPr/>
        </p:nvGrpSpPr>
        <p:grpSpPr>
          <a:xfrm>
            <a:off x="2743200" y="2209800"/>
            <a:ext cx="457200" cy="381000"/>
            <a:chOff x="2743200" y="2008910"/>
            <a:chExt cx="990600" cy="734290"/>
          </a:xfrm>
        </p:grpSpPr>
        <p:cxnSp>
          <p:nvCxnSpPr>
            <p:cNvPr id="60" name="Straight Connector 59"/>
            <p:cNvCxnSpPr/>
            <p:nvPr/>
          </p:nvCxnSpPr>
          <p:spPr>
            <a:xfrm flipV="1">
              <a:off x="2743200" y="2133600"/>
              <a:ext cx="685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64" idx="6"/>
            </p:cNvCxnSpPr>
            <p:nvPr/>
          </p:nvCxnSpPr>
          <p:spPr>
            <a:xfrm flipV="1">
              <a:off x="2743200" y="2358735"/>
              <a:ext cx="942110" cy="155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743200" y="2514600"/>
              <a:ext cx="914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3290455" y="200891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456710" y="2244435"/>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505200" y="251460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685800" y="4495800"/>
            <a:ext cx="3387017" cy="646331"/>
          </a:xfrm>
          <a:prstGeom prst="rect">
            <a:avLst/>
          </a:prstGeom>
          <a:noFill/>
          <a:ln>
            <a:solidFill>
              <a:schemeClr val="tx2"/>
            </a:solidFill>
          </a:ln>
        </p:spPr>
        <p:txBody>
          <a:bodyPr wrap="none" rtlCol="0">
            <a:spAutoFit/>
          </a:bodyPr>
          <a:lstStyle/>
          <a:p>
            <a:r>
              <a:rPr lang="en-US" dirty="0" smtClean="0"/>
              <a:t>Social: incentives and scale</a:t>
            </a:r>
          </a:p>
          <a:p>
            <a:r>
              <a:rPr lang="en-US" dirty="0" smtClean="0"/>
              <a:t>Federation, syndication, ..</a:t>
            </a:r>
            <a:endParaRPr lang="en-US" dirty="0"/>
          </a:p>
        </p:txBody>
      </p:sp>
      <p:grpSp>
        <p:nvGrpSpPr>
          <p:cNvPr id="38" name="Group 44"/>
          <p:cNvGrpSpPr/>
          <p:nvPr/>
        </p:nvGrpSpPr>
        <p:grpSpPr>
          <a:xfrm>
            <a:off x="5410200" y="2819400"/>
            <a:ext cx="457200" cy="381000"/>
            <a:chOff x="2743200" y="2008910"/>
            <a:chExt cx="990600" cy="734290"/>
          </a:xfrm>
        </p:grpSpPr>
        <p:cxnSp>
          <p:nvCxnSpPr>
            <p:cNvPr id="39" name="Straight Connector 38"/>
            <p:cNvCxnSpPr/>
            <p:nvPr/>
          </p:nvCxnSpPr>
          <p:spPr>
            <a:xfrm flipV="1">
              <a:off x="2743200" y="2133600"/>
              <a:ext cx="685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43" idx="6"/>
            </p:cNvCxnSpPr>
            <p:nvPr/>
          </p:nvCxnSpPr>
          <p:spPr>
            <a:xfrm flipV="1">
              <a:off x="2743200" y="2358735"/>
              <a:ext cx="942110" cy="155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743200" y="2514600"/>
              <a:ext cx="914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290455" y="200891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456710" y="2244435"/>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505200" y="251460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4724400" y="5638800"/>
            <a:ext cx="3169778" cy="369332"/>
          </a:xfrm>
          <a:prstGeom prst="rect">
            <a:avLst/>
          </a:prstGeom>
          <a:noFill/>
          <a:ln>
            <a:solidFill>
              <a:schemeClr val="tx2"/>
            </a:solidFill>
          </a:ln>
        </p:spPr>
        <p:txBody>
          <a:bodyPr wrap="none" rtlCol="0">
            <a:spAutoFit/>
          </a:bodyPr>
          <a:lstStyle/>
          <a:p>
            <a:r>
              <a:rPr lang="en-US" dirty="0" smtClean="0"/>
              <a:t>Collaborative sourcing,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lstStyle/>
          <a:p>
            <a:r>
              <a:rPr lang="en-US" dirty="0" smtClean="0"/>
              <a:t>Research findings</a:t>
            </a:r>
            <a:endParaRPr lang="en-US" dirty="0"/>
          </a:p>
        </p:txBody>
      </p:sp>
      <p:grpSp>
        <p:nvGrpSpPr>
          <p:cNvPr id="128" name="Group 127"/>
          <p:cNvGrpSpPr/>
          <p:nvPr/>
        </p:nvGrpSpPr>
        <p:grpSpPr>
          <a:xfrm>
            <a:off x="838200" y="1905000"/>
            <a:ext cx="5029200" cy="1981200"/>
            <a:chOff x="533400" y="1219200"/>
            <a:chExt cx="8382000" cy="2971800"/>
          </a:xfrm>
        </p:grpSpPr>
        <p:sp>
          <p:nvSpPr>
            <p:cNvPr id="87" name="Oval 86"/>
            <p:cNvSpPr/>
            <p:nvPr/>
          </p:nvSpPr>
          <p:spPr>
            <a:xfrm>
              <a:off x="2895600" y="2819400"/>
              <a:ext cx="2819400" cy="1295400"/>
            </a:xfrm>
            <a:prstGeom prst="ellipse">
              <a:avLst/>
            </a:prstGeom>
            <a:solidFill>
              <a:srgbClr val="D8D8D8">
                <a:lumMod val="90000"/>
              </a:srgbClr>
            </a:solidFill>
            <a:ln w="25400" cap="flat" cmpd="sng" algn="ctr">
              <a:noFill/>
              <a:prstDash val="solid"/>
            </a:ln>
            <a:effectLst/>
            <a:scene3d>
              <a:camera prst="orthographicFront">
                <a:rot lat="0" lon="21599968" rev="0"/>
              </a:camera>
              <a:lightRig rig="threePt" dir="t"/>
            </a:scene3d>
            <a:sp3d>
              <a:bevelT prst="slop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Library</a:t>
              </a:r>
            </a:p>
          </p:txBody>
        </p:sp>
        <p:sp>
          <p:nvSpPr>
            <p:cNvPr id="88" name="Oval 87"/>
            <p:cNvSpPr/>
            <p:nvPr/>
          </p:nvSpPr>
          <p:spPr>
            <a:xfrm>
              <a:off x="2590800" y="2895600"/>
              <a:ext cx="2819400" cy="1295400"/>
            </a:xfrm>
            <a:prstGeom prst="ellipse">
              <a:avLst/>
            </a:prstGeom>
            <a:solidFill>
              <a:srgbClr val="D8D8D8">
                <a:lumMod val="90000"/>
              </a:srgbClr>
            </a:solidFill>
            <a:ln w="25400" cap="flat" cmpd="sng" algn="ctr">
              <a:noFill/>
              <a:prstDash val="solid"/>
            </a:ln>
            <a:effectLst/>
            <a:scene3d>
              <a:camera prst="orthographicFront">
                <a:rot lat="0" lon="21599968" rev="0"/>
              </a:camera>
              <a:lightRig rig="threePt" dir="t"/>
            </a:scene3d>
            <a:sp3d>
              <a:bevelT prst="slop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Library</a:t>
              </a:r>
            </a:p>
          </p:txBody>
        </p:sp>
        <p:grpSp>
          <p:nvGrpSpPr>
            <p:cNvPr id="89" name="Group 23"/>
            <p:cNvGrpSpPr/>
            <p:nvPr/>
          </p:nvGrpSpPr>
          <p:grpSpPr>
            <a:xfrm>
              <a:off x="5029200" y="1447800"/>
              <a:ext cx="457200" cy="381000"/>
              <a:chOff x="2743200" y="2008910"/>
              <a:chExt cx="990600" cy="734290"/>
            </a:xfrm>
          </p:grpSpPr>
          <p:cxnSp>
            <p:nvCxnSpPr>
              <p:cNvPr id="90" name="Straight Connector 89"/>
              <p:cNvCxnSpPr/>
              <p:nvPr/>
            </p:nvCxnSpPr>
            <p:spPr>
              <a:xfrm flipV="1">
                <a:off x="2743200" y="2133600"/>
                <a:ext cx="685800" cy="381000"/>
              </a:xfrm>
              <a:prstGeom prst="line">
                <a:avLst/>
              </a:prstGeom>
              <a:noFill/>
              <a:ln w="9525" cap="flat" cmpd="sng" algn="ctr">
                <a:solidFill>
                  <a:srgbClr val="7F7F7F">
                    <a:shade val="95000"/>
                    <a:satMod val="105000"/>
                  </a:srgbClr>
                </a:solidFill>
                <a:prstDash val="solid"/>
              </a:ln>
              <a:effectLst/>
            </p:spPr>
          </p:cxnSp>
          <p:cxnSp>
            <p:nvCxnSpPr>
              <p:cNvPr id="91" name="Straight Connector 90"/>
              <p:cNvCxnSpPr>
                <a:endCxn id="94" idx="6"/>
              </p:cNvCxnSpPr>
              <p:nvPr/>
            </p:nvCxnSpPr>
            <p:spPr>
              <a:xfrm flipV="1">
                <a:off x="2743200" y="2358735"/>
                <a:ext cx="942110" cy="155866"/>
              </a:xfrm>
              <a:prstGeom prst="line">
                <a:avLst/>
              </a:prstGeom>
              <a:noFill/>
              <a:ln w="9525" cap="flat" cmpd="sng" algn="ctr">
                <a:solidFill>
                  <a:srgbClr val="7F7F7F">
                    <a:shade val="95000"/>
                    <a:satMod val="105000"/>
                  </a:srgbClr>
                </a:solidFill>
                <a:prstDash val="solid"/>
              </a:ln>
              <a:effectLst/>
            </p:spPr>
          </p:cxnSp>
          <p:cxnSp>
            <p:nvCxnSpPr>
              <p:cNvPr id="92" name="Straight Connector 91"/>
              <p:cNvCxnSpPr/>
              <p:nvPr/>
            </p:nvCxnSpPr>
            <p:spPr>
              <a:xfrm>
                <a:off x="2743200" y="2514600"/>
                <a:ext cx="914400" cy="76200"/>
              </a:xfrm>
              <a:prstGeom prst="line">
                <a:avLst/>
              </a:prstGeom>
              <a:noFill/>
              <a:ln w="9525" cap="flat" cmpd="sng" algn="ctr">
                <a:solidFill>
                  <a:srgbClr val="7F7F7F">
                    <a:shade val="95000"/>
                    <a:satMod val="105000"/>
                  </a:srgbClr>
                </a:solidFill>
                <a:prstDash val="solid"/>
              </a:ln>
              <a:effectLst/>
            </p:spPr>
          </p:cxnSp>
          <p:sp>
            <p:nvSpPr>
              <p:cNvPr id="93" name="Oval 92"/>
              <p:cNvSpPr/>
              <p:nvPr/>
            </p:nvSpPr>
            <p:spPr>
              <a:xfrm>
                <a:off x="3290455" y="2008910"/>
                <a:ext cx="228600" cy="228600"/>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94" name="Oval 93"/>
              <p:cNvSpPr/>
              <p:nvPr/>
            </p:nvSpPr>
            <p:spPr>
              <a:xfrm>
                <a:off x="3456710" y="2244435"/>
                <a:ext cx="228600" cy="228600"/>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95" name="Oval 94"/>
              <p:cNvSpPr/>
              <p:nvPr/>
            </p:nvSpPr>
            <p:spPr>
              <a:xfrm>
                <a:off x="3505200" y="2514600"/>
                <a:ext cx="228600" cy="228600"/>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Verdana"/>
                  <a:ea typeface="+mn-ea"/>
                  <a:cs typeface="+mn-cs"/>
                </a:endParaRPr>
              </a:p>
            </p:txBody>
          </p:sp>
        </p:grpSp>
        <p:sp>
          <p:nvSpPr>
            <p:cNvPr id="96" name="Oval 95"/>
            <p:cNvSpPr/>
            <p:nvPr/>
          </p:nvSpPr>
          <p:spPr>
            <a:xfrm>
              <a:off x="3124200" y="2971800"/>
              <a:ext cx="2057400" cy="1066800"/>
            </a:xfrm>
            <a:prstGeom prst="ellipse">
              <a:avLst/>
            </a:prstGeom>
            <a:solidFill>
              <a:srgbClr val="D8D8D8">
                <a:lumMod val="90000"/>
              </a:srgbClr>
            </a:solidFill>
            <a:ln w="25400" cap="flat" cmpd="sng" algn="ctr">
              <a:noFill/>
              <a:prstDash val="solid"/>
            </a:ln>
            <a:effectLst/>
            <a:scene3d>
              <a:camera prst="orthographicFront">
                <a:rot lat="0" lon="21599968" rev="0"/>
              </a:camera>
              <a:lightRig rig="threePt" dir="t"/>
            </a:scene3d>
            <a:sp3d>
              <a:bevelT prst="slop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Library</a:t>
              </a:r>
            </a:p>
          </p:txBody>
        </p:sp>
        <p:sp>
          <p:nvSpPr>
            <p:cNvPr id="97" name="Oval 96"/>
            <p:cNvSpPr/>
            <p:nvPr/>
          </p:nvSpPr>
          <p:spPr>
            <a:xfrm>
              <a:off x="6096000" y="1905000"/>
              <a:ext cx="2438400" cy="1066800"/>
            </a:xfrm>
            <a:prstGeom prst="ellipse">
              <a:avLst/>
            </a:prstGeom>
            <a:solidFill>
              <a:srgbClr val="D8D8D8">
                <a:lumMod val="90000"/>
              </a:srgbClr>
            </a:solidFill>
            <a:ln w="25400" cap="flat" cmpd="sng" algn="ctr">
              <a:noFill/>
              <a:prstDash val="solid"/>
            </a:ln>
            <a:effectLst/>
            <a:scene3d>
              <a:camera prst="orthographicFront">
                <a:rot lat="0" lon="21599968" rev="0"/>
              </a:camera>
              <a:lightRig rig="threePt" dir="t"/>
            </a:scene3d>
            <a:sp3d>
              <a:bevelT prst="slop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Consumer</a:t>
              </a:r>
            </a:p>
          </p:txBody>
        </p:sp>
        <p:sp>
          <p:nvSpPr>
            <p:cNvPr id="98" name="Oval 97"/>
            <p:cNvSpPr/>
            <p:nvPr/>
          </p:nvSpPr>
          <p:spPr>
            <a:xfrm>
              <a:off x="533400" y="1981200"/>
              <a:ext cx="2209800" cy="1066800"/>
            </a:xfrm>
            <a:prstGeom prst="ellipse">
              <a:avLst/>
            </a:prstGeom>
            <a:solidFill>
              <a:srgbClr val="D8D8D8">
                <a:lumMod val="90000"/>
              </a:srgbClr>
            </a:solidFill>
            <a:ln w="25400" cap="flat" cmpd="sng" algn="ctr">
              <a:noFill/>
              <a:prstDash val="solid"/>
            </a:ln>
            <a:effectLst/>
            <a:scene3d>
              <a:camera prst="orthographicFront">
                <a:rot lat="0" lon="21599968" rev="0"/>
              </a:camera>
              <a:lightRig rig="threePt" dir="t"/>
            </a:scene3d>
            <a:sp3d>
              <a:bevelT prst="slop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Info</a:t>
              </a:r>
              <a:br>
                <a:rPr kumimoji="0" lang="en-US" sz="1400" b="1" i="0" u="none" strike="noStrike" kern="1200" cap="none" spc="0" normalizeH="0" baseline="0" noProof="0" dirty="0">
                  <a:ln>
                    <a:noFill/>
                  </a:ln>
                  <a:solidFill>
                    <a:prstClr val="white"/>
                  </a:solidFill>
                  <a:effectLst/>
                  <a:uLnTx/>
                  <a:uFillTx/>
                  <a:latin typeface="Calibri"/>
                  <a:ea typeface="+mn-ea"/>
                  <a:cs typeface="+mn-cs"/>
                </a:rPr>
              </a:br>
              <a:r>
                <a:rPr kumimoji="0" lang="en-US" sz="1400" b="1" i="0" u="none" strike="noStrike" kern="1200" cap="none" spc="0" normalizeH="0" baseline="0" noProof="0" dirty="0">
                  <a:ln>
                    <a:noFill/>
                  </a:ln>
                  <a:solidFill>
                    <a:prstClr val="white"/>
                  </a:solidFill>
                  <a:effectLst/>
                  <a:uLnTx/>
                  <a:uFillTx/>
                  <a:latin typeface="Calibri"/>
                  <a:ea typeface="+mn-ea"/>
                  <a:cs typeface="+mn-cs"/>
                </a:rPr>
                <a:t>Provider</a:t>
              </a:r>
            </a:p>
          </p:txBody>
        </p:sp>
        <p:sp>
          <p:nvSpPr>
            <p:cNvPr id="99" name="Oval 98"/>
            <p:cNvSpPr/>
            <p:nvPr/>
          </p:nvSpPr>
          <p:spPr>
            <a:xfrm>
              <a:off x="3124200" y="1219200"/>
              <a:ext cx="1981200" cy="1066800"/>
            </a:xfrm>
            <a:prstGeom prst="ellipse">
              <a:avLst/>
            </a:prstGeom>
            <a:solidFill>
              <a:srgbClr val="D8D8D8">
                <a:lumMod val="90000"/>
              </a:srgbClr>
            </a:solidFill>
            <a:ln w="25400" cap="flat" cmpd="sng" algn="ctr">
              <a:noFill/>
              <a:prstDash val="solid"/>
            </a:ln>
            <a:effectLst/>
            <a:scene3d>
              <a:camera prst="orthographicFront">
                <a:rot lat="0" lon="21599968" rev="0"/>
              </a:camera>
              <a:lightRig rig="threePt" dir="t"/>
            </a:scene3d>
            <a:sp3d>
              <a:bevelT prst="slop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Flow</a:t>
              </a:r>
            </a:p>
          </p:txBody>
        </p:sp>
        <p:grpSp>
          <p:nvGrpSpPr>
            <p:cNvPr id="100" name="Group 44"/>
            <p:cNvGrpSpPr/>
            <p:nvPr/>
          </p:nvGrpSpPr>
          <p:grpSpPr>
            <a:xfrm>
              <a:off x="5181600" y="3200400"/>
              <a:ext cx="457200" cy="381000"/>
              <a:chOff x="2743200" y="2008910"/>
              <a:chExt cx="990600" cy="734290"/>
            </a:xfrm>
          </p:grpSpPr>
          <p:cxnSp>
            <p:nvCxnSpPr>
              <p:cNvPr id="101" name="Straight Connector 100"/>
              <p:cNvCxnSpPr/>
              <p:nvPr/>
            </p:nvCxnSpPr>
            <p:spPr>
              <a:xfrm flipV="1">
                <a:off x="2743200" y="2133600"/>
                <a:ext cx="685800" cy="381000"/>
              </a:xfrm>
              <a:prstGeom prst="line">
                <a:avLst/>
              </a:prstGeom>
              <a:noFill/>
              <a:ln w="9525" cap="flat" cmpd="sng" algn="ctr">
                <a:solidFill>
                  <a:srgbClr val="7F7F7F">
                    <a:shade val="95000"/>
                    <a:satMod val="105000"/>
                  </a:srgbClr>
                </a:solidFill>
                <a:prstDash val="solid"/>
              </a:ln>
              <a:effectLst/>
            </p:spPr>
          </p:cxnSp>
          <p:cxnSp>
            <p:nvCxnSpPr>
              <p:cNvPr id="102" name="Straight Connector 101"/>
              <p:cNvCxnSpPr>
                <a:endCxn id="105" idx="6"/>
              </p:cNvCxnSpPr>
              <p:nvPr/>
            </p:nvCxnSpPr>
            <p:spPr>
              <a:xfrm flipV="1">
                <a:off x="2743200" y="2358735"/>
                <a:ext cx="942110" cy="155866"/>
              </a:xfrm>
              <a:prstGeom prst="line">
                <a:avLst/>
              </a:prstGeom>
              <a:noFill/>
              <a:ln w="9525" cap="flat" cmpd="sng" algn="ctr">
                <a:solidFill>
                  <a:srgbClr val="7F7F7F">
                    <a:shade val="95000"/>
                    <a:satMod val="105000"/>
                  </a:srgbClr>
                </a:solidFill>
                <a:prstDash val="solid"/>
              </a:ln>
              <a:effectLst/>
            </p:spPr>
          </p:cxnSp>
          <p:cxnSp>
            <p:nvCxnSpPr>
              <p:cNvPr id="103" name="Straight Connector 102"/>
              <p:cNvCxnSpPr/>
              <p:nvPr/>
            </p:nvCxnSpPr>
            <p:spPr>
              <a:xfrm>
                <a:off x="2743200" y="2514600"/>
                <a:ext cx="914400" cy="76200"/>
              </a:xfrm>
              <a:prstGeom prst="line">
                <a:avLst/>
              </a:prstGeom>
              <a:noFill/>
              <a:ln w="9525" cap="flat" cmpd="sng" algn="ctr">
                <a:solidFill>
                  <a:srgbClr val="7F7F7F">
                    <a:shade val="95000"/>
                    <a:satMod val="105000"/>
                  </a:srgbClr>
                </a:solidFill>
                <a:prstDash val="solid"/>
              </a:ln>
              <a:effectLst/>
            </p:spPr>
          </p:cxnSp>
          <p:sp>
            <p:nvSpPr>
              <p:cNvPr id="104" name="Oval 103"/>
              <p:cNvSpPr/>
              <p:nvPr/>
            </p:nvSpPr>
            <p:spPr>
              <a:xfrm>
                <a:off x="3290455" y="2008910"/>
                <a:ext cx="228600" cy="228600"/>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105" name="Oval 104"/>
              <p:cNvSpPr/>
              <p:nvPr/>
            </p:nvSpPr>
            <p:spPr>
              <a:xfrm>
                <a:off x="3456710" y="2244435"/>
                <a:ext cx="228600" cy="228600"/>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106" name="Oval 105"/>
              <p:cNvSpPr/>
              <p:nvPr/>
            </p:nvSpPr>
            <p:spPr>
              <a:xfrm>
                <a:off x="3505200" y="2514600"/>
                <a:ext cx="228600" cy="228600"/>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Verdana"/>
                  <a:ea typeface="+mn-ea"/>
                  <a:cs typeface="+mn-cs"/>
                </a:endParaRPr>
              </a:p>
            </p:txBody>
          </p:sp>
        </p:grpSp>
        <p:grpSp>
          <p:nvGrpSpPr>
            <p:cNvPr id="107" name="Group 51"/>
            <p:cNvGrpSpPr/>
            <p:nvPr/>
          </p:nvGrpSpPr>
          <p:grpSpPr>
            <a:xfrm>
              <a:off x="8458200" y="2209800"/>
              <a:ext cx="457200" cy="381000"/>
              <a:chOff x="2743200" y="2008910"/>
              <a:chExt cx="990600" cy="734290"/>
            </a:xfrm>
          </p:grpSpPr>
          <p:cxnSp>
            <p:nvCxnSpPr>
              <p:cNvPr id="108" name="Straight Connector 107"/>
              <p:cNvCxnSpPr/>
              <p:nvPr/>
            </p:nvCxnSpPr>
            <p:spPr>
              <a:xfrm flipV="1">
                <a:off x="2743200" y="2133600"/>
                <a:ext cx="685800" cy="381000"/>
              </a:xfrm>
              <a:prstGeom prst="line">
                <a:avLst/>
              </a:prstGeom>
              <a:noFill/>
              <a:ln w="9525" cap="flat" cmpd="sng" algn="ctr">
                <a:solidFill>
                  <a:srgbClr val="7F7F7F">
                    <a:shade val="95000"/>
                    <a:satMod val="105000"/>
                  </a:srgbClr>
                </a:solidFill>
                <a:prstDash val="solid"/>
              </a:ln>
              <a:effectLst/>
            </p:spPr>
          </p:cxnSp>
          <p:cxnSp>
            <p:nvCxnSpPr>
              <p:cNvPr id="109" name="Straight Connector 108"/>
              <p:cNvCxnSpPr>
                <a:endCxn id="112" idx="6"/>
              </p:cNvCxnSpPr>
              <p:nvPr/>
            </p:nvCxnSpPr>
            <p:spPr>
              <a:xfrm flipV="1">
                <a:off x="2743200" y="2358735"/>
                <a:ext cx="942110" cy="155866"/>
              </a:xfrm>
              <a:prstGeom prst="line">
                <a:avLst/>
              </a:prstGeom>
              <a:noFill/>
              <a:ln w="9525" cap="flat" cmpd="sng" algn="ctr">
                <a:solidFill>
                  <a:srgbClr val="7F7F7F">
                    <a:shade val="95000"/>
                    <a:satMod val="105000"/>
                  </a:srgbClr>
                </a:solidFill>
                <a:prstDash val="solid"/>
              </a:ln>
              <a:effectLst/>
            </p:spPr>
          </p:cxnSp>
          <p:cxnSp>
            <p:nvCxnSpPr>
              <p:cNvPr id="110" name="Straight Connector 109"/>
              <p:cNvCxnSpPr/>
              <p:nvPr/>
            </p:nvCxnSpPr>
            <p:spPr>
              <a:xfrm>
                <a:off x="2743200" y="2514600"/>
                <a:ext cx="914400" cy="76200"/>
              </a:xfrm>
              <a:prstGeom prst="line">
                <a:avLst/>
              </a:prstGeom>
              <a:noFill/>
              <a:ln w="9525" cap="flat" cmpd="sng" algn="ctr">
                <a:solidFill>
                  <a:srgbClr val="7F7F7F">
                    <a:shade val="95000"/>
                    <a:satMod val="105000"/>
                  </a:srgbClr>
                </a:solidFill>
                <a:prstDash val="solid"/>
              </a:ln>
              <a:effectLst/>
            </p:spPr>
          </p:cxnSp>
          <p:sp>
            <p:nvSpPr>
              <p:cNvPr id="111" name="Oval 110"/>
              <p:cNvSpPr/>
              <p:nvPr/>
            </p:nvSpPr>
            <p:spPr>
              <a:xfrm>
                <a:off x="3290455" y="2008910"/>
                <a:ext cx="228600" cy="228600"/>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112" name="Oval 111"/>
              <p:cNvSpPr/>
              <p:nvPr/>
            </p:nvSpPr>
            <p:spPr>
              <a:xfrm>
                <a:off x="3456710" y="2244435"/>
                <a:ext cx="228600" cy="228600"/>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113" name="Oval 112"/>
              <p:cNvSpPr/>
              <p:nvPr/>
            </p:nvSpPr>
            <p:spPr>
              <a:xfrm>
                <a:off x="3505200" y="2514600"/>
                <a:ext cx="228600" cy="228600"/>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Verdana"/>
                  <a:ea typeface="+mn-ea"/>
                  <a:cs typeface="+mn-cs"/>
                </a:endParaRPr>
              </a:p>
            </p:txBody>
          </p:sp>
        </p:grpSp>
        <p:grpSp>
          <p:nvGrpSpPr>
            <p:cNvPr id="114" name="Group 58"/>
            <p:cNvGrpSpPr/>
            <p:nvPr/>
          </p:nvGrpSpPr>
          <p:grpSpPr>
            <a:xfrm>
              <a:off x="2743200" y="2209800"/>
              <a:ext cx="457200" cy="381000"/>
              <a:chOff x="2743200" y="2008910"/>
              <a:chExt cx="990600" cy="734290"/>
            </a:xfrm>
          </p:grpSpPr>
          <p:cxnSp>
            <p:nvCxnSpPr>
              <p:cNvPr id="115" name="Straight Connector 114"/>
              <p:cNvCxnSpPr/>
              <p:nvPr/>
            </p:nvCxnSpPr>
            <p:spPr>
              <a:xfrm flipV="1">
                <a:off x="2743200" y="2133600"/>
                <a:ext cx="685800" cy="381000"/>
              </a:xfrm>
              <a:prstGeom prst="line">
                <a:avLst/>
              </a:prstGeom>
              <a:noFill/>
              <a:ln w="9525" cap="flat" cmpd="sng" algn="ctr">
                <a:solidFill>
                  <a:srgbClr val="7F7F7F">
                    <a:shade val="95000"/>
                    <a:satMod val="105000"/>
                  </a:srgbClr>
                </a:solidFill>
                <a:prstDash val="solid"/>
              </a:ln>
              <a:effectLst/>
            </p:spPr>
          </p:cxnSp>
          <p:cxnSp>
            <p:nvCxnSpPr>
              <p:cNvPr id="116" name="Straight Connector 115"/>
              <p:cNvCxnSpPr>
                <a:endCxn id="119" idx="6"/>
              </p:cNvCxnSpPr>
              <p:nvPr/>
            </p:nvCxnSpPr>
            <p:spPr>
              <a:xfrm flipV="1">
                <a:off x="2743200" y="2358735"/>
                <a:ext cx="942110" cy="155866"/>
              </a:xfrm>
              <a:prstGeom prst="line">
                <a:avLst/>
              </a:prstGeom>
              <a:noFill/>
              <a:ln w="9525" cap="flat" cmpd="sng" algn="ctr">
                <a:solidFill>
                  <a:srgbClr val="7F7F7F">
                    <a:shade val="95000"/>
                    <a:satMod val="105000"/>
                  </a:srgbClr>
                </a:solidFill>
                <a:prstDash val="solid"/>
              </a:ln>
              <a:effectLst/>
            </p:spPr>
          </p:cxnSp>
          <p:cxnSp>
            <p:nvCxnSpPr>
              <p:cNvPr id="117" name="Straight Connector 116"/>
              <p:cNvCxnSpPr/>
              <p:nvPr/>
            </p:nvCxnSpPr>
            <p:spPr>
              <a:xfrm>
                <a:off x="2743200" y="2514600"/>
                <a:ext cx="914400" cy="76200"/>
              </a:xfrm>
              <a:prstGeom prst="line">
                <a:avLst/>
              </a:prstGeom>
              <a:noFill/>
              <a:ln w="9525" cap="flat" cmpd="sng" algn="ctr">
                <a:solidFill>
                  <a:srgbClr val="7F7F7F">
                    <a:shade val="95000"/>
                    <a:satMod val="105000"/>
                  </a:srgbClr>
                </a:solidFill>
                <a:prstDash val="solid"/>
              </a:ln>
              <a:effectLst/>
            </p:spPr>
          </p:cxnSp>
          <p:sp>
            <p:nvSpPr>
              <p:cNvPr id="118" name="Oval 117"/>
              <p:cNvSpPr/>
              <p:nvPr/>
            </p:nvSpPr>
            <p:spPr>
              <a:xfrm>
                <a:off x="3290455" y="2008910"/>
                <a:ext cx="228600" cy="228600"/>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119" name="Oval 118"/>
              <p:cNvSpPr/>
              <p:nvPr/>
            </p:nvSpPr>
            <p:spPr>
              <a:xfrm>
                <a:off x="3456710" y="2244435"/>
                <a:ext cx="228600" cy="228600"/>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120" name="Oval 119"/>
              <p:cNvSpPr/>
              <p:nvPr/>
            </p:nvSpPr>
            <p:spPr>
              <a:xfrm>
                <a:off x="3505200" y="2514600"/>
                <a:ext cx="228600" cy="228600"/>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Verdana"/>
                  <a:ea typeface="+mn-ea"/>
                  <a:cs typeface="+mn-cs"/>
                </a:endParaRPr>
              </a:p>
            </p:txBody>
          </p:sp>
        </p:grpSp>
        <p:grpSp>
          <p:nvGrpSpPr>
            <p:cNvPr id="121" name="Group 44"/>
            <p:cNvGrpSpPr/>
            <p:nvPr/>
          </p:nvGrpSpPr>
          <p:grpSpPr>
            <a:xfrm>
              <a:off x="5410200" y="2819400"/>
              <a:ext cx="457200" cy="381000"/>
              <a:chOff x="2743200" y="2008910"/>
              <a:chExt cx="990600" cy="734290"/>
            </a:xfrm>
          </p:grpSpPr>
          <p:cxnSp>
            <p:nvCxnSpPr>
              <p:cNvPr id="122" name="Straight Connector 121"/>
              <p:cNvCxnSpPr/>
              <p:nvPr/>
            </p:nvCxnSpPr>
            <p:spPr>
              <a:xfrm flipV="1">
                <a:off x="2743200" y="2133600"/>
                <a:ext cx="685800" cy="381000"/>
              </a:xfrm>
              <a:prstGeom prst="line">
                <a:avLst/>
              </a:prstGeom>
              <a:noFill/>
              <a:ln w="9525" cap="flat" cmpd="sng" algn="ctr">
                <a:solidFill>
                  <a:srgbClr val="7F7F7F">
                    <a:shade val="95000"/>
                    <a:satMod val="105000"/>
                  </a:srgbClr>
                </a:solidFill>
                <a:prstDash val="solid"/>
              </a:ln>
              <a:effectLst/>
            </p:spPr>
          </p:cxnSp>
          <p:cxnSp>
            <p:nvCxnSpPr>
              <p:cNvPr id="123" name="Straight Connector 122"/>
              <p:cNvCxnSpPr>
                <a:endCxn id="126" idx="6"/>
              </p:cNvCxnSpPr>
              <p:nvPr/>
            </p:nvCxnSpPr>
            <p:spPr>
              <a:xfrm flipV="1">
                <a:off x="2743200" y="2358735"/>
                <a:ext cx="942110" cy="155866"/>
              </a:xfrm>
              <a:prstGeom prst="line">
                <a:avLst/>
              </a:prstGeom>
              <a:noFill/>
              <a:ln w="9525" cap="flat" cmpd="sng" algn="ctr">
                <a:solidFill>
                  <a:srgbClr val="7F7F7F">
                    <a:shade val="95000"/>
                    <a:satMod val="105000"/>
                  </a:srgbClr>
                </a:solidFill>
                <a:prstDash val="solid"/>
              </a:ln>
              <a:effectLst/>
            </p:spPr>
          </p:cxnSp>
          <p:cxnSp>
            <p:nvCxnSpPr>
              <p:cNvPr id="124" name="Straight Connector 123"/>
              <p:cNvCxnSpPr/>
              <p:nvPr/>
            </p:nvCxnSpPr>
            <p:spPr>
              <a:xfrm>
                <a:off x="2743200" y="2514600"/>
                <a:ext cx="914400" cy="76200"/>
              </a:xfrm>
              <a:prstGeom prst="line">
                <a:avLst/>
              </a:prstGeom>
              <a:noFill/>
              <a:ln w="9525" cap="flat" cmpd="sng" algn="ctr">
                <a:solidFill>
                  <a:srgbClr val="7F7F7F">
                    <a:shade val="95000"/>
                    <a:satMod val="105000"/>
                  </a:srgbClr>
                </a:solidFill>
                <a:prstDash val="solid"/>
              </a:ln>
              <a:effectLst/>
            </p:spPr>
          </p:cxnSp>
          <p:sp>
            <p:nvSpPr>
              <p:cNvPr id="125" name="Oval 124"/>
              <p:cNvSpPr/>
              <p:nvPr/>
            </p:nvSpPr>
            <p:spPr>
              <a:xfrm>
                <a:off x="3290455" y="2008910"/>
                <a:ext cx="228600" cy="228600"/>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126" name="Oval 125"/>
              <p:cNvSpPr/>
              <p:nvPr/>
            </p:nvSpPr>
            <p:spPr>
              <a:xfrm>
                <a:off x="3456710" y="2244435"/>
                <a:ext cx="228600" cy="228600"/>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127" name="Oval 126"/>
              <p:cNvSpPr/>
              <p:nvPr/>
            </p:nvSpPr>
            <p:spPr>
              <a:xfrm>
                <a:off x="3505200" y="2514600"/>
                <a:ext cx="228600" cy="228600"/>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Verdana"/>
                  <a:ea typeface="+mn-ea"/>
                  <a:cs typeface="+mn-cs"/>
                </a:endParaRPr>
              </a:p>
            </p:txBody>
          </p:sp>
        </p:grpSp>
      </p:grpSp>
      <p:sp>
        <p:nvSpPr>
          <p:cNvPr id="129" name="TextBox 128"/>
          <p:cNvSpPr txBox="1"/>
          <p:nvPr/>
        </p:nvSpPr>
        <p:spPr>
          <a:xfrm>
            <a:off x="6324600" y="1676400"/>
            <a:ext cx="2665473" cy="646331"/>
          </a:xfrm>
          <a:prstGeom prst="rect">
            <a:avLst/>
          </a:prstGeom>
          <a:noFill/>
        </p:spPr>
        <p:txBody>
          <a:bodyPr wrap="none" rtlCol="0">
            <a:spAutoFit/>
          </a:bodyPr>
          <a:lstStyle/>
          <a:p>
            <a:r>
              <a:rPr lang="en-US" dirty="0" smtClean="0"/>
              <a:t>Value convenience</a:t>
            </a:r>
          </a:p>
          <a:p>
            <a:r>
              <a:rPr lang="en-US" dirty="0" smtClean="0"/>
              <a:t>Variable use of social tools</a:t>
            </a:r>
            <a:endParaRPr lang="en-US" dirty="0"/>
          </a:p>
        </p:txBody>
      </p:sp>
      <p:cxnSp>
        <p:nvCxnSpPr>
          <p:cNvPr id="131" name="Straight Arrow Connector 130"/>
          <p:cNvCxnSpPr/>
          <p:nvPr/>
        </p:nvCxnSpPr>
        <p:spPr>
          <a:xfrm rot="10800000" flipV="1">
            <a:off x="5486400" y="1981200"/>
            <a:ext cx="685800" cy="3048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1600200" y="685800"/>
            <a:ext cx="1450012" cy="369332"/>
          </a:xfrm>
          <a:prstGeom prst="rect">
            <a:avLst/>
          </a:prstGeom>
          <a:noFill/>
        </p:spPr>
        <p:txBody>
          <a:bodyPr wrap="none" rtlCol="0">
            <a:spAutoFit/>
          </a:bodyPr>
          <a:lstStyle/>
          <a:p>
            <a:r>
              <a:rPr lang="en-US" dirty="0" smtClean="0"/>
              <a:t>First recourse</a:t>
            </a:r>
            <a:endParaRPr lang="en-US" dirty="0"/>
          </a:p>
        </p:txBody>
      </p:sp>
      <p:cxnSp>
        <p:nvCxnSpPr>
          <p:cNvPr id="133" name="Straight Arrow Connector 132"/>
          <p:cNvCxnSpPr/>
          <p:nvPr/>
        </p:nvCxnSpPr>
        <p:spPr>
          <a:xfrm rot="16200000" flipH="1">
            <a:off x="2171700" y="1181100"/>
            <a:ext cx="685800" cy="4572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343400" y="4419600"/>
            <a:ext cx="4341958" cy="923330"/>
          </a:xfrm>
          <a:prstGeom prst="rect">
            <a:avLst/>
          </a:prstGeom>
          <a:noFill/>
        </p:spPr>
        <p:txBody>
          <a:bodyPr wrap="none" rtlCol="0">
            <a:spAutoFit/>
          </a:bodyPr>
          <a:lstStyle/>
          <a:p>
            <a:r>
              <a:rPr lang="en-US" dirty="0" smtClean="0"/>
              <a:t>Sometimes confusing: high transaction costs</a:t>
            </a:r>
          </a:p>
          <a:p>
            <a:r>
              <a:rPr lang="en-US" dirty="0" smtClean="0"/>
              <a:t>Referral traffic growing</a:t>
            </a:r>
          </a:p>
          <a:p>
            <a:r>
              <a:rPr lang="en-US" dirty="0" smtClean="0"/>
              <a:t>Still important destination</a:t>
            </a:r>
            <a:endParaRPr lang="en-US" dirty="0"/>
          </a:p>
        </p:txBody>
      </p:sp>
      <p:cxnSp>
        <p:nvCxnSpPr>
          <p:cNvPr id="138" name="Straight Arrow Connector 137"/>
          <p:cNvCxnSpPr/>
          <p:nvPr/>
        </p:nvCxnSpPr>
        <p:spPr>
          <a:xfrm rot="10800000">
            <a:off x="3733800" y="3886200"/>
            <a:ext cx="914400" cy="5334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304800" y="4343400"/>
            <a:ext cx="2332883" cy="646331"/>
          </a:xfrm>
          <a:prstGeom prst="rect">
            <a:avLst/>
          </a:prstGeom>
          <a:noFill/>
        </p:spPr>
        <p:txBody>
          <a:bodyPr wrap="none" rtlCol="0">
            <a:spAutoFit/>
          </a:bodyPr>
          <a:lstStyle/>
          <a:p>
            <a:r>
              <a:rPr lang="en-US" dirty="0" smtClean="0"/>
              <a:t>Thinking about variety </a:t>
            </a:r>
            <a:br>
              <a:rPr lang="en-US" dirty="0" smtClean="0"/>
            </a:br>
            <a:r>
              <a:rPr lang="en-US" dirty="0" smtClean="0"/>
              <a:t>of disclosure paths</a:t>
            </a:r>
            <a:endParaRPr lang="en-US" dirty="0"/>
          </a:p>
        </p:txBody>
      </p:sp>
      <p:cxnSp>
        <p:nvCxnSpPr>
          <p:cNvPr id="140" name="Straight Arrow Connector 139"/>
          <p:cNvCxnSpPr/>
          <p:nvPr/>
        </p:nvCxnSpPr>
        <p:spPr>
          <a:xfrm rot="5400000" flipH="1" flipV="1">
            <a:off x="875506" y="3619500"/>
            <a:ext cx="991394" cy="15319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438400"/>
            <a:ext cx="9144000" cy="1470025"/>
          </a:xfrm>
        </p:spPr>
        <p:txBody>
          <a:bodyPr/>
          <a:lstStyle/>
          <a:p>
            <a:r>
              <a:rPr lang="en-US" dirty="0" smtClean="0"/>
              <a:t>tentative</a:t>
            </a:r>
            <a:br>
              <a:rPr lang="en-US" dirty="0" smtClean="0"/>
            </a:br>
            <a:r>
              <a:rPr lang="en-US" dirty="0" smtClean="0"/>
              <a:t>con-</a:t>
            </a:r>
            <a:r>
              <a:rPr lang="en-US" dirty="0" err="1" smtClean="0"/>
              <a:t>clusions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will move to </a:t>
            </a:r>
            <a:r>
              <a:rPr lang="en-US" smtClean="0"/>
              <a:t>emerging pattern</a:t>
            </a:r>
            <a:endParaRPr lang="en-US" dirty="0"/>
          </a:p>
        </p:txBody>
      </p:sp>
      <p:sp>
        <p:nvSpPr>
          <p:cNvPr id="3" name="Content Placeholder 2"/>
          <p:cNvSpPr>
            <a:spLocks noGrp="1"/>
          </p:cNvSpPr>
          <p:nvPr>
            <p:ph idx="1"/>
          </p:nvPr>
        </p:nvSpPr>
        <p:spPr/>
        <p:txBody>
          <a:bodyPr/>
          <a:lstStyle/>
          <a:p>
            <a:r>
              <a:rPr lang="en-US" dirty="0" smtClean="0"/>
              <a:t>Books: a new balance?</a:t>
            </a:r>
          </a:p>
          <a:p>
            <a:r>
              <a:rPr lang="en-US" dirty="0" smtClean="0"/>
              <a:t>Journals: move to consolidation?</a:t>
            </a:r>
          </a:p>
          <a:p>
            <a:r>
              <a:rPr lang="en-US" dirty="0" smtClean="0"/>
              <a:t>Discovery layer: need one?</a:t>
            </a:r>
          </a:p>
          <a:p>
            <a:r>
              <a:rPr lang="en-US" dirty="0" smtClean="0"/>
              <a:t>Institutional materials: disclose through discovery layer, but also …</a:t>
            </a:r>
          </a:p>
          <a:p>
            <a:r>
              <a:rPr lang="en-US" dirty="0" smtClean="0"/>
              <a:t>Analytics: let traffic influence design of website</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Disclose and syndicate</a:t>
            </a:r>
            <a:endParaRPr lang="en-US" dirty="0"/>
          </a:p>
        </p:txBody>
      </p:sp>
      <p:sp>
        <p:nvSpPr>
          <p:cNvPr id="3" name="Content Placeholder 2"/>
          <p:cNvSpPr>
            <a:spLocks noGrp="1"/>
          </p:cNvSpPr>
          <p:nvPr>
            <p:ph idx="1"/>
          </p:nvPr>
        </p:nvSpPr>
        <p:spPr/>
        <p:txBody>
          <a:bodyPr/>
          <a:lstStyle/>
          <a:p>
            <a:r>
              <a:rPr lang="en-US" dirty="0" smtClean="0"/>
              <a:t>Institutional collections: SEO (sitemaps, etc), move to ‘flow’ services as appropriate, …</a:t>
            </a:r>
          </a:p>
          <a:p>
            <a:r>
              <a:rPr lang="en-US" dirty="0" smtClean="0"/>
              <a:t>Holdings: syndicate (knowledge base, holdings, …)</a:t>
            </a:r>
          </a:p>
          <a:p>
            <a:r>
              <a:rPr lang="en-US" dirty="0" smtClean="0"/>
              <a:t>Services: </a:t>
            </a:r>
            <a:r>
              <a:rPr lang="en-US" dirty="0" err="1" smtClean="0"/>
              <a:t>Libx</a:t>
            </a:r>
            <a:r>
              <a:rPr lang="en-US" dirty="0" smtClean="0"/>
              <a:t>, widgets, ..</a:t>
            </a:r>
          </a:p>
          <a:p>
            <a:r>
              <a:rPr lang="en-US" dirty="0" smtClean="0"/>
              <a:t>SEO. Consistent URL patterns across services, </a:t>
            </a:r>
            <a:r>
              <a:rPr lang="en-US" dirty="0" err="1" smtClean="0"/>
              <a:t>hackable</a:t>
            </a:r>
            <a:r>
              <a:rPr lang="en-US" dirty="0" smtClean="0"/>
              <a:t> URLs, bookmarking buttons, etc</a:t>
            </a:r>
          </a:p>
          <a:p>
            <a:r>
              <a:rPr lang="en-US" dirty="0" smtClean="0"/>
              <a:t>…</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p:cNvPicPr>
            <a:picLocks noChangeAspect="1" noChangeArrowheads="1"/>
          </p:cNvPicPr>
          <p:nvPr/>
        </p:nvPicPr>
        <p:blipFill>
          <a:blip r:embed="rId3"/>
          <a:srcRect l="7904"/>
          <a:stretch>
            <a:fillRect/>
          </a:stretch>
        </p:blipFill>
        <p:spPr bwMode="auto">
          <a:xfrm>
            <a:off x="381000" y="466725"/>
            <a:ext cx="8448675" cy="6273800"/>
          </a:xfrm>
          <a:prstGeom prst="rect">
            <a:avLst/>
          </a:prstGeom>
          <a:noFill/>
          <a:ln w="9525">
            <a:noFill/>
            <a:miter lim="800000"/>
            <a:headEnd/>
            <a:tailEnd/>
          </a:ln>
          <a:effectLst/>
        </p:spPr>
      </p:pic>
      <p:sp>
        <p:nvSpPr>
          <p:cNvPr id="24584" name="Text Box 8"/>
          <p:cNvSpPr txBox="1">
            <a:spLocks noChangeArrowheads="1"/>
          </p:cNvSpPr>
          <p:nvPr/>
        </p:nvSpPr>
        <p:spPr bwMode="auto">
          <a:xfrm>
            <a:off x="3505200" y="5181600"/>
            <a:ext cx="1009650" cy="366713"/>
          </a:xfrm>
          <a:prstGeom prst="rect">
            <a:avLst/>
          </a:prstGeom>
          <a:noFill/>
          <a:ln w="9525">
            <a:noFill/>
            <a:miter lim="800000"/>
            <a:headEnd/>
            <a:tailEnd/>
          </a:ln>
          <a:effectLst/>
        </p:spPr>
        <p:txBody>
          <a:bodyPr wrap="none">
            <a:spAutoFit/>
          </a:bodyPr>
          <a:lstStyle/>
          <a:p>
            <a:r>
              <a:rPr lang="en-US" b="1"/>
              <a:t>784,796</a:t>
            </a:r>
          </a:p>
        </p:txBody>
      </p:sp>
      <p:sp>
        <p:nvSpPr>
          <p:cNvPr id="24582" name="AutoShape 6"/>
          <p:cNvSpPr>
            <a:spLocks noChangeArrowheads="1"/>
          </p:cNvSpPr>
          <p:nvPr/>
        </p:nvSpPr>
        <p:spPr bwMode="auto">
          <a:xfrm>
            <a:off x="1524000" y="5334000"/>
            <a:ext cx="5486400" cy="685800"/>
          </a:xfrm>
          <a:prstGeom prst="rightArrow">
            <a:avLst>
              <a:gd name="adj1" fmla="val 53787"/>
              <a:gd name="adj2" fmla="val 82000"/>
            </a:avLst>
          </a:prstGeom>
          <a:solidFill>
            <a:schemeClr val="folHlink"/>
          </a:solidFill>
          <a:ln w="9525">
            <a:solidFill>
              <a:schemeClr val="tx1"/>
            </a:solidFill>
            <a:miter lim="800000"/>
            <a:headEnd/>
            <a:tailEnd/>
          </a:ln>
          <a:effectLst/>
        </p:spPr>
        <p:txBody>
          <a:bodyPr wrap="none" anchor="ctr"/>
          <a:lstStyle/>
          <a:p>
            <a:pPr algn="ctr"/>
            <a:r>
              <a:rPr lang="en-US" sz="1700" b="1" i="1" dirty="0"/>
              <a:t>9.3 miles of library shelving </a:t>
            </a:r>
          </a:p>
        </p:txBody>
      </p:sp>
      <p:sp>
        <p:nvSpPr>
          <p:cNvPr id="24583" name="Text Box 7"/>
          <p:cNvSpPr txBox="1">
            <a:spLocks noChangeArrowheads="1"/>
          </p:cNvSpPr>
          <p:nvPr/>
        </p:nvSpPr>
        <p:spPr bwMode="auto">
          <a:xfrm>
            <a:off x="7604125" y="4953000"/>
            <a:ext cx="1539875" cy="915988"/>
          </a:xfrm>
          <a:prstGeom prst="rect">
            <a:avLst/>
          </a:prstGeom>
          <a:noFill/>
          <a:ln w="9525">
            <a:noFill/>
            <a:miter lim="800000"/>
            <a:headEnd/>
            <a:tailEnd/>
          </a:ln>
          <a:effectLst/>
        </p:spPr>
        <p:txBody>
          <a:bodyPr>
            <a:spAutoFit/>
          </a:bodyPr>
          <a:lstStyle/>
          <a:p>
            <a:r>
              <a:rPr lang="en-US" b="1">
                <a:solidFill>
                  <a:schemeClr val="accent2"/>
                </a:solidFill>
              </a:rPr>
              <a:t>= 20% of MNU library holdings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4582"/>
                                        </p:tgtEl>
                                        <p:attrNameLst>
                                          <p:attrName>style.visibility</p:attrName>
                                        </p:attrNameLst>
                                      </p:cBhvr>
                                      <p:to>
                                        <p:strVal val="visible"/>
                                      </p:to>
                                    </p:set>
                                    <p:animEffect transition="in" filter="fade">
                                      <p:cBhvr>
                                        <p:cTn id="7" dur="500"/>
                                        <p:tgtEl>
                                          <p:spTgt spid="24582"/>
                                        </p:tgtEl>
                                      </p:cBhvr>
                                    </p:animEffect>
                                    <p:anim calcmode="lin" valueType="num">
                                      <p:cBhvr>
                                        <p:cTn id="8" dur="500" fill="hold"/>
                                        <p:tgtEl>
                                          <p:spTgt spid="24582"/>
                                        </p:tgtEl>
                                        <p:attrNameLst>
                                          <p:attrName>ppt_x</p:attrName>
                                        </p:attrNameLst>
                                      </p:cBhvr>
                                      <p:tavLst>
                                        <p:tav tm="0">
                                          <p:val>
                                            <p:strVal val="#ppt_x-.1"/>
                                          </p:val>
                                        </p:tav>
                                        <p:tav tm="100000">
                                          <p:val>
                                            <p:strVal val="#ppt_x"/>
                                          </p:val>
                                        </p:tav>
                                      </p:tavLst>
                                    </p:anim>
                                    <p:anim calcmode="lin" valueType="num">
                                      <p:cBhvr>
                                        <p:cTn id="9" dur="500" fill="hold"/>
                                        <p:tgtEl>
                                          <p:spTgt spid="24582"/>
                                        </p:tgtEl>
                                        <p:attrNameLst>
                                          <p:attrName>ppt_y</p:attrName>
                                        </p:attrNameLst>
                                      </p:cBhvr>
                                      <p:tavLst>
                                        <p:tav tm="0">
                                          <p:val>
                                            <p:strVal val="#ppt_y"/>
                                          </p:val>
                                        </p:tav>
                                        <p:tav tm="100000">
                                          <p:val>
                                            <p:strVal val="#ppt_y"/>
                                          </p:val>
                                        </p:tav>
                                      </p:tavLst>
                                    </p:anim>
                                  </p:childTnLst>
                                </p:cTn>
                              </p:par>
                              <p:par>
                                <p:cTn id="10" presetID="9" presetClass="entr" presetSubtype="0" fill="hold" grpId="0" nodeType="withEffect">
                                  <p:stCondLst>
                                    <p:cond delay="0"/>
                                  </p:stCondLst>
                                  <p:childTnLst>
                                    <p:set>
                                      <p:cBhvr>
                                        <p:cTn id="11" dur="1" fill="hold">
                                          <p:stCondLst>
                                            <p:cond delay="0"/>
                                          </p:stCondLst>
                                        </p:cTn>
                                        <p:tgtEl>
                                          <p:spTgt spid="24583"/>
                                        </p:tgtEl>
                                        <p:attrNameLst>
                                          <p:attrName>style.visibility</p:attrName>
                                        </p:attrNameLst>
                                      </p:cBhvr>
                                      <p:to>
                                        <p:strVal val="visible"/>
                                      </p:to>
                                    </p:set>
                                    <p:animEffect transition="in" filter="dissolve">
                                      <p:cBhvr>
                                        <p:cTn id="12"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and institutional leverage </a:t>
            </a:r>
            <a:endParaRPr lang="en-US" dirty="0"/>
          </a:p>
        </p:txBody>
      </p:sp>
      <p:sp>
        <p:nvSpPr>
          <p:cNvPr id="3" name="Content Placeholder 2"/>
          <p:cNvSpPr>
            <a:spLocks noGrp="1"/>
          </p:cNvSpPr>
          <p:nvPr>
            <p:ph idx="1"/>
          </p:nvPr>
        </p:nvSpPr>
        <p:spPr/>
        <p:txBody>
          <a:bodyPr/>
          <a:lstStyle/>
          <a:p>
            <a:r>
              <a:rPr lang="en-US" dirty="0" smtClean="0"/>
              <a:t>Expertise, reputation (provide bibliographic tools, ..)</a:t>
            </a:r>
          </a:p>
          <a:p>
            <a:r>
              <a:rPr lang="en-US" dirty="0" smtClean="0"/>
              <a:t>Watch Identity Management: prepare for when manage context (usage) and claims. (affinity strings)</a:t>
            </a:r>
          </a:p>
          <a:p>
            <a:r>
              <a:rPr lang="en-US" dirty="0" smtClean="0"/>
              <a:t>Integration with other campus systems (course management, ..)</a:t>
            </a:r>
          </a:p>
          <a:p>
            <a:r>
              <a:rPr lang="en-US" dirty="0" smtClean="0"/>
              <a:t>‘Follow’ and intervene? (Salesforce.com)</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a:t>
            </a:r>
            <a:endParaRPr lang="en-US" dirty="0"/>
          </a:p>
        </p:txBody>
      </p:sp>
      <p:sp>
        <p:nvSpPr>
          <p:cNvPr id="3" name="Content Placeholder 2"/>
          <p:cNvSpPr>
            <a:spLocks noGrp="1"/>
          </p:cNvSpPr>
          <p:nvPr>
            <p:ph idx="1"/>
          </p:nvPr>
        </p:nvSpPr>
        <p:spPr/>
        <p:txBody>
          <a:bodyPr/>
          <a:lstStyle/>
          <a:p>
            <a:r>
              <a:rPr lang="en-US" dirty="0" smtClean="0"/>
              <a:t>Seek collaborative sourcing models</a:t>
            </a:r>
          </a:p>
          <a:p>
            <a:r>
              <a:rPr lang="en-US" dirty="0" smtClean="0"/>
              <a:t>Externalize infrastructure</a:t>
            </a:r>
          </a:p>
          <a:p>
            <a:r>
              <a:rPr lang="en-US" dirty="0" smtClean="0"/>
              <a:t>Focus on distinctive impact </a:t>
            </a:r>
          </a:p>
          <a:p>
            <a:r>
              <a:rPr lang="en-US" dirty="0" smtClean="0"/>
              <a:t>Place local in bigger contexts</a:t>
            </a:r>
          </a:p>
          <a:p>
            <a:r>
              <a:rPr lang="en-US" dirty="0" smtClean="0"/>
              <a:t>Track identity management and reputation enhancement</a:t>
            </a:r>
          </a:p>
          <a:p>
            <a:r>
              <a:rPr lang="en-US" dirty="0" smtClean="0"/>
              <a:t>Recognize that things have changed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381000" y="3352800"/>
            <a:ext cx="8229600" cy="3200400"/>
          </a:xfrm>
        </p:spPr>
        <p:txBody>
          <a:bodyPr>
            <a:normAutofit/>
          </a:bodyPr>
          <a:lstStyle/>
          <a:p>
            <a:pPr>
              <a:buNone/>
            </a:pPr>
            <a:r>
              <a:rPr lang="en-US" sz="2000" dirty="0" smtClean="0"/>
              <a:t>Thank you</a:t>
            </a:r>
          </a:p>
          <a:p>
            <a:pPr>
              <a:buNone/>
            </a:pPr>
            <a:endParaRPr lang="en-US" sz="2000" dirty="0" smtClean="0"/>
          </a:p>
          <a:p>
            <a:pPr>
              <a:buNone/>
            </a:pPr>
            <a:r>
              <a:rPr lang="en-US" sz="2000" dirty="0" smtClean="0">
                <a:hlinkClick r:id="rId2"/>
              </a:rPr>
              <a:t>dempseyl@oclc.org</a:t>
            </a:r>
            <a:endParaRPr lang="en-US" sz="2000" dirty="0" smtClean="0"/>
          </a:p>
          <a:p>
            <a:pPr>
              <a:buNone/>
            </a:pPr>
            <a:endParaRPr lang="en-US" sz="2000" dirty="0" smtClean="0"/>
          </a:p>
          <a:p>
            <a:pPr>
              <a:buNone/>
            </a:pPr>
            <a:endParaRPr lang="en-US" sz="2000" dirty="0" smtClean="0"/>
          </a:p>
          <a:p>
            <a:pPr>
              <a:buNone/>
            </a:pPr>
            <a:r>
              <a:rPr lang="en-US" sz="2000" dirty="0" smtClean="0">
                <a:hlinkClick r:id="rId3"/>
              </a:rPr>
              <a:t>http://www.oclc.org/research</a:t>
            </a:r>
            <a:endParaRPr lang="en-US" sz="2000" dirty="0" smtClean="0"/>
          </a:p>
          <a:p>
            <a:pPr>
              <a:buNone/>
            </a:pPr>
            <a:r>
              <a:rPr lang="en-US" sz="2000" dirty="0" smtClean="0">
                <a:hlinkClick r:id="rId4"/>
              </a:rPr>
              <a:t>http://orweblog.oclc.org</a:t>
            </a:r>
            <a:endParaRPr lang="en-US" sz="2000" dirty="0" smtClean="0"/>
          </a:p>
          <a:p>
            <a:pPr>
              <a:buNone/>
            </a:pPr>
            <a:r>
              <a:rPr lang="en-US" sz="2000" dirty="0" smtClean="0">
                <a:hlinkClick r:id="rId5"/>
              </a:rPr>
              <a:t>http://www.twitter.com/lorcanD</a:t>
            </a:r>
            <a:endParaRPr lang="en-US" dirty="0" smtClean="0"/>
          </a:p>
          <a:p>
            <a:pPr>
              <a:buNone/>
            </a:pPr>
            <a:endParaRPr lang="en-US" dirty="0" smtClean="0"/>
          </a:p>
        </p:txBody>
      </p:sp>
      <p:pic>
        <p:nvPicPr>
          <p:cNvPr id="1027" name="Picture 3"/>
          <p:cNvPicPr>
            <a:picLocks noChangeAspect="1" noChangeArrowheads="1"/>
          </p:cNvPicPr>
          <p:nvPr/>
        </p:nvPicPr>
        <p:blipFill>
          <a:blip r:embed="rId6"/>
          <a:srcRect/>
          <a:stretch>
            <a:fillRect/>
          </a:stretch>
        </p:blipFill>
        <p:spPr bwMode="auto">
          <a:xfrm>
            <a:off x="3581400" y="762000"/>
            <a:ext cx="4800600" cy="3597780"/>
          </a:xfrm>
          <a:prstGeom prst="rect">
            <a:avLst/>
          </a:prstGeom>
          <a:noFill/>
          <a:ln w="9525">
            <a:solidFill>
              <a:schemeClr val="tx2"/>
            </a:solidFill>
            <a:miter lim="800000"/>
            <a:headEnd/>
            <a:tailEnd/>
          </a:ln>
        </p:spPr>
      </p:pic>
      <p:sp>
        <p:nvSpPr>
          <p:cNvPr id="4" name="Down Arrow 3"/>
          <p:cNvSpPr/>
          <p:nvPr/>
        </p:nvSpPr>
        <p:spPr>
          <a:xfrm rot="15113106">
            <a:off x="4627442" y="1875827"/>
            <a:ext cx="762000" cy="734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3"/>
          <a:srcRect l="2580" t="19948" r="6970"/>
          <a:stretch>
            <a:fillRect/>
          </a:stretch>
        </p:blipFill>
        <p:spPr bwMode="auto">
          <a:xfrm>
            <a:off x="228600" y="1371600"/>
            <a:ext cx="8686800" cy="5257800"/>
          </a:xfrm>
          <a:prstGeom prst="rect">
            <a:avLst/>
          </a:prstGeom>
          <a:noFill/>
          <a:ln w="9525">
            <a:noFill/>
            <a:miter lim="800000"/>
            <a:headEnd/>
            <a:tailEnd/>
          </a:ln>
          <a:effectLst/>
        </p:spPr>
      </p:pic>
      <p:sp>
        <p:nvSpPr>
          <p:cNvPr id="26629" name="Text Box 5"/>
          <p:cNvSpPr txBox="1">
            <a:spLocks noChangeArrowheads="1"/>
          </p:cNvSpPr>
          <p:nvPr/>
        </p:nvSpPr>
        <p:spPr bwMode="auto">
          <a:xfrm>
            <a:off x="76200" y="1295400"/>
            <a:ext cx="8839200" cy="1096963"/>
          </a:xfrm>
          <a:prstGeom prst="rect">
            <a:avLst/>
          </a:prstGeom>
          <a:noFill/>
          <a:ln w="9525">
            <a:noFill/>
            <a:miter lim="800000"/>
            <a:headEnd/>
            <a:tailEnd/>
          </a:ln>
          <a:effectLst/>
        </p:spPr>
        <p:txBody>
          <a:bodyPr>
            <a:spAutoFit/>
          </a:bodyPr>
          <a:lstStyle/>
          <a:p>
            <a:r>
              <a:rPr lang="en-US" sz="2200" b="1" i="1">
                <a:solidFill>
                  <a:schemeClr val="accent2"/>
                </a:solidFill>
              </a:rPr>
              <a:t>Given ubiquitous digital access</a:t>
            </a:r>
          </a:p>
          <a:p>
            <a:r>
              <a:rPr lang="en-US" sz="2200" b="1" i="1">
                <a:solidFill>
                  <a:schemeClr val="accent2"/>
                </a:solidFill>
              </a:rPr>
              <a:t>                  robust digital preservation guarantees</a:t>
            </a:r>
          </a:p>
          <a:p>
            <a:r>
              <a:rPr lang="en-US" sz="2200" b="1" i="1">
                <a:solidFill>
                  <a:schemeClr val="accent2"/>
                </a:solidFill>
              </a:rPr>
              <a:t>                        relative abundance of alternative print supply</a:t>
            </a:r>
          </a:p>
        </p:txBody>
      </p:sp>
      <p:sp>
        <p:nvSpPr>
          <p:cNvPr id="26630" name="Text Box 6"/>
          <p:cNvSpPr txBox="1">
            <a:spLocks noChangeArrowheads="1"/>
          </p:cNvSpPr>
          <p:nvPr/>
        </p:nvSpPr>
        <p:spPr bwMode="auto">
          <a:xfrm>
            <a:off x="838200" y="5029200"/>
            <a:ext cx="7543800" cy="762000"/>
          </a:xfrm>
          <a:prstGeom prst="rect">
            <a:avLst/>
          </a:prstGeom>
          <a:noFill/>
          <a:ln w="9525">
            <a:noFill/>
            <a:miter lim="800000"/>
            <a:headEnd/>
            <a:tailEnd/>
          </a:ln>
          <a:effectLst/>
        </p:spPr>
        <p:txBody>
          <a:bodyPr>
            <a:spAutoFit/>
          </a:bodyPr>
          <a:lstStyle/>
          <a:p>
            <a:r>
              <a:rPr lang="en-US" sz="2200" b="1" i="1">
                <a:solidFill>
                  <a:schemeClr val="accent2"/>
                </a:solidFill>
              </a:rPr>
              <a:t>where should Minnesota focus library resources?</a:t>
            </a:r>
          </a:p>
          <a:p>
            <a:r>
              <a:rPr lang="en-US" sz="2200" b="1" i="1">
                <a:solidFill>
                  <a:schemeClr val="accent2"/>
                </a:solidFill>
              </a:rPr>
              <a:t>   preservation priorities . . . delivery portfolio</a:t>
            </a:r>
          </a:p>
        </p:txBody>
      </p:sp>
      <p:sp>
        <p:nvSpPr>
          <p:cNvPr id="26631" name="Text Box 7"/>
          <p:cNvSpPr txBox="1">
            <a:spLocks noChangeArrowheads="1"/>
          </p:cNvSpPr>
          <p:nvPr/>
        </p:nvSpPr>
        <p:spPr bwMode="auto">
          <a:xfrm>
            <a:off x="1890713" y="457200"/>
            <a:ext cx="4973637" cy="793750"/>
          </a:xfrm>
          <a:prstGeom prst="rect">
            <a:avLst/>
          </a:prstGeom>
          <a:noFill/>
          <a:ln w="9525">
            <a:noFill/>
            <a:miter lim="800000"/>
            <a:headEnd/>
            <a:tailEnd/>
          </a:ln>
          <a:effectLst/>
        </p:spPr>
        <p:txBody>
          <a:bodyPr wrap="none">
            <a:spAutoFit/>
          </a:bodyPr>
          <a:lstStyle/>
          <a:p>
            <a:pPr algn="ctr"/>
            <a:r>
              <a:rPr lang="en-US" sz="2300" b="1"/>
              <a:t> Minnesota-owned Titles in Hathi:  </a:t>
            </a:r>
          </a:p>
          <a:p>
            <a:pPr algn="ctr"/>
            <a:r>
              <a:rPr lang="en-US" sz="2300" b="1"/>
              <a:t>System-wide Print Holdings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dissolve">
                                      <p:cBhvr>
                                        <p:cTn id="7" dur="500"/>
                                        <p:tgtEl>
                                          <p:spTgt spid="26629"/>
                                        </p:tgtEl>
                                      </p:cBhvr>
                                    </p:animEffect>
                                  </p:childTnLst>
                                </p:cTn>
                              </p:par>
                            </p:childTnLst>
                          </p:cTn>
                        </p:par>
                        <p:par>
                          <p:cTn id="8" fill="hold">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26630"/>
                                        </p:tgtEl>
                                        <p:attrNameLst>
                                          <p:attrName>style.visibility</p:attrName>
                                        </p:attrNameLst>
                                      </p:cBhvr>
                                      <p:to>
                                        <p:strVal val="visible"/>
                                      </p:to>
                                    </p:set>
                                    <p:animEffect transition="in" filter="dissolve">
                                      <p:cBhvr>
                                        <p:cTn id="11" dur="5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t="19670" b="8452"/>
          <a:stretch>
            <a:fillRect/>
          </a:stretch>
        </p:blipFill>
        <p:spPr bwMode="auto">
          <a:xfrm>
            <a:off x="0" y="1752600"/>
            <a:ext cx="9144000" cy="4495800"/>
          </a:xfrm>
          <a:prstGeom prst="rect">
            <a:avLst/>
          </a:prstGeom>
          <a:noFill/>
          <a:ln w="9525">
            <a:noFill/>
            <a:miter lim="800000"/>
            <a:headEnd/>
            <a:tailEnd/>
          </a:ln>
          <a:effectLst/>
        </p:spPr>
      </p:pic>
      <p:sp>
        <p:nvSpPr>
          <p:cNvPr id="14342" name="Line 6"/>
          <p:cNvSpPr>
            <a:spLocks noChangeShapeType="1"/>
          </p:cNvSpPr>
          <p:nvPr/>
        </p:nvSpPr>
        <p:spPr bwMode="auto">
          <a:xfrm flipV="1">
            <a:off x="1066800" y="3824288"/>
            <a:ext cx="7239000" cy="0"/>
          </a:xfrm>
          <a:prstGeom prst="line">
            <a:avLst/>
          </a:prstGeom>
          <a:noFill/>
          <a:ln w="53975">
            <a:solidFill>
              <a:schemeClr val="accent3"/>
            </a:solidFill>
            <a:prstDash val="dash"/>
            <a:round/>
            <a:headEnd type="triangle" w="med" len="med"/>
            <a:tailEnd type="triangle" w="med" len="med"/>
          </a:ln>
          <a:effectLst/>
        </p:spPr>
        <p:txBody>
          <a:bodyPr/>
          <a:lstStyle/>
          <a:p>
            <a:endParaRPr lang="en-US"/>
          </a:p>
        </p:txBody>
      </p:sp>
      <p:sp>
        <p:nvSpPr>
          <p:cNvPr id="14343" name="Text Box 7"/>
          <p:cNvSpPr txBox="1">
            <a:spLocks noChangeArrowheads="1"/>
          </p:cNvSpPr>
          <p:nvPr/>
        </p:nvSpPr>
        <p:spPr bwMode="auto">
          <a:xfrm>
            <a:off x="381000" y="3367088"/>
            <a:ext cx="819150" cy="366712"/>
          </a:xfrm>
          <a:prstGeom prst="rect">
            <a:avLst/>
          </a:prstGeom>
          <a:noFill/>
          <a:ln w="9525">
            <a:noFill/>
            <a:miter lim="800000"/>
            <a:headEnd/>
            <a:tailEnd/>
          </a:ln>
          <a:effectLst/>
        </p:spPr>
        <p:txBody>
          <a:bodyPr wrap="none">
            <a:spAutoFit/>
          </a:bodyPr>
          <a:lstStyle/>
          <a:p>
            <a:r>
              <a:rPr lang="en-US" b="1">
                <a:solidFill>
                  <a:schemeClr val="accent2"/>
                </a:solidFill>
              </a:rPr>
              <a:t>broad</a:t>
            </a:r>
          </a:p>
        </p:txBody>
      </p:sp>
      <p:sp>
        <p:nvSpPr>
          <p:cNvPr id="14344" name="Text Box 8"/>
          <p:cNvSpPr txBox="1">
            <a:spLocks noChangeArrowheads="1"/>
          </p:cNvSpPr>
          <p:nvPr/>
        </p:nvSpPr>
        <p:spPr bwMode="auto">
          <a:xfrm>
            <a:off x="7848600" y="3367088"/>
            <a:ext cx="946150" cy="366712"/>
          </a:xfrm>
          <a:prstGeom prst="rect">
            <a:avLst/>
          </a:prstGeom>
          <a:noFill/>
          <a:ln w="9525">
            <a:noFill/>
            <a:miter lim="800000"/>
            <a:headEnd/>
            <a:tailEnd/>
          </a:ln>
          <a:effectLst/>
        </p:spPr>
        <p:txBody>
          <a:bodyPr wrap="none">
            <a:spAutoFit/>
          </a:bodyPr>
          <a:lstStyle/>
          <a:p>
            <a:r>
              <a:rPr lang="en-US" b="1">
                <a:solidFill>
                  <a:schemeClr val="accent2"/>
                </a:solidFill>
              </a:rPr>
              <a:t>narrow</a:t>
            </a:r>
          </a:p>
        </p:txBody>
      </p:sp>
      <p:sp>
        <p:nvSpPr>
          <p:cNvPr id="14345" name="Line 9"/>
          <p:cNvSpPr>
            <a:spLocks noChangeShapeType="1"/>
          </p:cNvSpPr>
          <p:nvPr/>
        </p:nvSpPr>
        <p:spPr bwMode="auto">
          <a:xfrm flipV="1">
            <a:off x="4572000" y="2147888"/>
            <a:ext cx="0" cy="3810000"/>
          </a:xfrm>
          <a:prstGeom prst="line">
            <a:avLst/>
          </a:prstGeom>
          <a:noFill/>
          <a:ln w="53975">
            <a:solidFill>
              <a:schemeClr val="accent3"/>
            </a:solidFill>
            <a:prstDash val="dash"/>
            <a:round/>
            <a:headEnd type="triangle" w="med" len="med"/>
            <a:tailEnd type="triangle" w="med" len="med"/>
          </a:ln>
          <a:effectLst/>
        </p:spPr>
        <p:txBody>
          <a:bodyPr/>
          <a:lstStyle/>
          <a:p>
            <a:endParaRPr lang="en-US"/>
          </a:p>
        </p:txBody>
      </p:sp>
      <p:sp>
        <p:nvSpPr>
          <p:cNvPr id="14346" name="Text Box 10"/>
          <p:cNvSpPr txBox="1">
            <a:spLocks noChangeArrowheads="1"/>
          </p:cNvSpPr>
          <p:nvPr/>
        </p:nvSpPr>
        <p:spPr bwMode="auto">
          <a:xfrm>
            <a:off x="3962400" y="1690688"/>
            <a:ext cx="1187450" cy="366712"/>
          </a:xfrm>
          <a:prstGeom prst="rect">
            <a:avLst/>
          </a:prstGeom>
          <a:noFill/>
          <a:ln w="9525">
            <a:noFill/>
            <a:miter lim="800000"/>
            <a:headEnd/>
            <a:tailEnd/>
          </a:ln>
          <a:effectLst/>
        </p:spPr>
        <p:txBody>
          <a:bodyPr wrap="none">
            <a:spAutoFit/>
          </a:bodyPr>
          <a:lstStyle/>
          <a:p>
            <a:r>
              <a:rPr lang="en-US" b="1">
                <a:solidFill>
                  <a:schemeClr val="accent2"/>
                </a:solidFill>
              </a:rPr>
              <a:t>scholarly</a:t>
            </a:r>
          </a:p>
        </p:txBody>
      </p:sp>
      <p:sp>
        <p:nvSpPr>
          <p:cNvPr id="14347" name="Text Box 11"/>
          <p:cNvSpPr txBox="1">
            <a:spLocks noChangeArrowheads="1"/>
          </p:cNvSpPr>
          <p:nvPr/>
        </p:nvSpPr>
        <p:spPr bwMode="auto">
          <a:xfrm>
            <a:off x="3962400" y="5957888"/>
            <a:ext cx="1517650" cy="366712"/>
          </a:xfrm>
          <a:prstGeom prst="rect">
            <a:avLst/>
          </a:prstGeom>
          <a:noFill/>
          <a:ln w="9525">
            <a:noFill/>
            <a:miter lim="800000"/>
            <a:headEnd/>
            <a:tailEnd/>
          </a:ln>
          <a:effectLst/>
        </p:spPr>
        <p:txBody>
          <a:bodyPr wrap="none">
            <a:spAutoFit/>
          </a:bodyPr>
          <a:lstStyle/>
          <a:p>
            <a:r>
              <a:rPr lang="en-US" b="1">
                <a:solidFill>
                  <a:schemeClr val="accent2"/>
                </a:solidFill>
              </a:rPr>
              <a:t>pedagogical</a:t>
            </a:r>
          </a:p>
        </p:txBody>
      </p:sp>
      <p:sp>
        <p:nvSpPr>
          <p:cNvPr id="14348" name="Text Box 12"/>
          <p:cNvSpPr txBox="1">
            <a:spLocks noChangeArrowheads="1"/>
          </p:cNvSpPr>
          <p:nvPr/>
        </p:nvSpPr>
        <p:spPr bwMode="auto">
          <a:xfrm>
            <a:off x="304800" y="228600"/>
            <a:ext cx="8458200" cy="1187450"/>
          </a:xfrm>
          <a:prstGeom prst="rect">
            <a:avLst/>
          </a:prstGeom>
          <a:noFill/>
          <a:ln w="9525">
            <a:noFill/>
            <a:miter lim="800000"/>
            <a:headEnd/>
            <a:tailEnd/>
          </a:ln>
          <a:effectLst/>
        </p:spPr>
        <p:txBody>
          <a:bodyPr>
            <a:spAutoFit/>
          </a:bodyPr>
          <a:lstStyle/>
          <a:p>
            <a:r>
              <a:rPr lang="en-US" sz="2400" b="1" i="1"/>
              <a:t>Distribution of print holdings reflects:</a:t>
            </a:r>
          </a:p>
          <a:p>
            <a:r>
              <a:rPr lang="en-US" sz="2400" b="1" i="1"/>
              <a:t>	 scale of scholarly attention (research v. teaching)</a:t>
            </a:r>
          </a:p>
          <a:p>
            <a:r>
              <a:rPr lang="en-US" sz="2400" b="1" i="1"/>
              <a:t>		scope of intended audience 		</a:t>
            </a:r>
          </a:p>
        </p:txBody>
      </p:sp>
      <p:sp>
        <p:nvSpPr>
          <p:cNvPr id="14355" name="Text Box 19"/>
          <p:cNvSpPr txBox="1">
            <a:spLocks noChangeArrowheads="1"/>
          </p:cNvSpPr>
          <p:nvPr/>
        </p:nvSpPr>
        <p:spPr bwMode="auto">
          <a:xfrm>
            <a:off x="4225925" y="2681288"/>
            <a:ext cx="346075" cy="2563812"/>
          </a:xfrm>
          <a:prstGeom prst="rect">
            <a:avLst/>
          </a:prstGeom>
          <a:noFill/>
          <a:ln w="9525">
            <a:noFill/>
            <a:miter lim="800000"/>
            <a:headEnd/>
            <a:tailEnd/>
          </a:ln>
          <a:effectLst/>
        </p:spPr>
        <p:txBody>
          <a:bodyPr>
            <a:spAutoFit/>
          </a:bodyPr>
          <a:lstStyle/>
          <a:p>
            <a:pPr algn="ctr"/>
            <a:r>
              <a:rPr lang="en-US" dirty="0"/>
              <a:t>A</a:t>
            </a:r>
          </a:p>
          <a:p>
            <a:pPr algn="ctr"/>
            <a:r>
              <a:rPr lang="en-US" dirty="0"/>
              <a:t>T</a:t>
            </a:r>
          </a:p>
          <a:p>
            <a:pPr algn="ctr"/>
            <a:r>
              <a:rPr lang="en-US" dirty="0"/>
              <a:t>T</a:t>
            </a:r>
          </a:p>
          <a:p>
            <a:pPr algn="ctr"/>
            <a:r>
              <a:rPr lang="en-US" dirty="0"/>
              <a:t>E</a:t>
            </a:r>
          </a:p>
          <a:p>
            <a:pPr algn="ctr"/>
            <a:r>
              <a:rPr lang="en-US" dirty="0"/>
              <a:t>N</a:t>
            </a:r>
          </a:p>
          <a:p>
            <a:pPr algn="ctr"/>
            <a:r>
              <a:rPr lang="en-US" dirty="0"/>
              <a:t>T</a:t>
            </a:r>
          </a:p>
          <a:p>
            <a:pPr algn="ctr"/>
            <a:r>
              <a:rPr lang="en-US" dirty="0"/>
              <a:t>I</a:t>
            </a:r>
          </a:p>
          <a:p>
            <a:pPr algn="ctr"/>
            <a:r>
              <a:rPr lang="en-US" dirty="0"/>
              <a:t>O</a:t>
            </a:r>
          </a:p>
          <a:p>
            <a:pPr algn="ctr"/>
            <a:r>
              <a:rPr lang="en-US" dirty="0"/>
              <a:t>N</a:t>
            </a:r>
          </a:p>
        </p:txBody>
      </p:sp>
      <p:sp>
        <p:nvSpPr>
          <p:cNvPr id="14356" name="Text Box 20"/>
          <p:cNvSpPr txBox="1">
            <a:spLocks noChangeArrowheads="1"/>
          </p:cNvSpPr>
          <p:nvPr/>
        </p:nvSpPr>
        <p:spPr bwMode="auto">
          <a:xfrm>
            <a:off x="1812925" y="3505200"/>
            <a:ext cx="1809750" cy="366713"/>
          </a:xfrm>
          <a:prstGeom prst="rect">
            <a:avLst/>
          </a:prstGeom>
          <a:noFill/>
          <a:ln w="9525">
            <a:noFill/>
            <a:miter lim="800000"/>
            <a:headEnd/>
            <a:tailEnd/>
          </a:ln>
          <a:effectLst/>
        </p:spPr>
        <p:txBody>
          <a:bodyPr wrap="none">
            <a:spAutoFit/>
          </a:bodyPr>
          <a:lstStyle/>
          <a:p>
            <a:r>
              <a:rPr lang="en-US" dirty="0"/>
              <a:t>A U D I E N C E</a:t>
            </a:r>
          </a:p>
        </p:txBody>
      </p:sp>
      <p:sp>
        <p:nvSpPr>
          <p:cNvPr id="14358" name="Text Box 22"/>
          <p:cNvSpPr txBox="1">
            <a:spLocks noChangeArrowheads="1"/>
          </p:cNvSpPr>
          <p:nvPr/>
        </p:nvSpPr>
        <p:spPr bwMode="auto">
          <a:xfrm>
            <a:off x="1225550" y="2133600"/>
            <a:ext cx="1289050" cy="366713"/>
          </a:xfrm>
          <a:prstGeom prst="rect">
            <a:avLst/>
          </a:prstGeom>
          <a:noFill/>
          <a:ln w="9525">
            <a:noFill/>
            <a:miter lim="800000"/>
            <a:headEnd/>
            <a:tailEnd/>
          </a:ln>
          <a:effectLst/>
        </p:spPr>
        <p:txBody>
          <a:bodyPr wrap="none">
            <a:spAutoFit/>
          </a:bodyPr>
          <a:lstStyle/>
          <a:p>
            <a:r>
              <a:rPr lang="en-US">
                <a:solidFill>
                  <a:schemeClr val="bg2"/>
                </a:solidFill>
              </a:rPr>
              <a:t>‘the canon’</a:t>
            </a:r>
          </a:p>
        </p:txBody>
      </p:sp>
      <p:sp>
        <p:nvSpPr>
          <p:cNvPr id="14359" name="Text Box 23"/>
          <p:cNvSpPr txBox="1">
            <a:spLocks noChangeArrowheads="1"/>
          </p:cNvSpPr>
          <p:nvPr/>
        </p:nvSpPr>
        <p:spPr bwMode="auto">
          <a:xfrm>
            <a:off x="1219200" y="5348288"/>
            <a:ext cx="2406650" cy="366712"/>
          </a:xfrm>
          <a:prstGeom prst="rect">
            <a:avLst/>
          </a:prstGeom>
          <a:noFill/>
          <a:ln w="9525">
            <a:noFill/>
            <a:miter lim="800000"/>
            <a:headEnd/>
            <a:tailEnd/>
          </a:ln>
          <a:effectLst/>
        </p:spPr>
        <p:txBody>
          <a:bodyPr wrap="none">
            <a:spAutoFit/>
          </a:bodyPr>
          <a:lstStyle/>
          <a:p>
            <a:r>
              <a:rPr lang="en-US" dirty="0">
                <a:solidFill>
                  <a:schemeClr val="bg2"/>
                </a:solidFill>
              </a:rPr>
              <a:t>core secondary works</a:t>
            </a:r>
          </a:p>
        </p:txBody>
      </p:sp>
      <p:sp>
        <p:nvSpPr>
          <p:cNvPr id="14360" name="Text Box 24"/>
          <p:cNvSpPr txBox="1">
            <a:spLocks noChangeArrowheads="1"/>
          </p:cNvSpPr>
          <p:nvPr/>
        </p:nvSpPr>
        <p:spPr bwMode="auto">
          <a:xfrm>
            <a:off x="6292850" y="5334000"/>
            <a:ext cx="1936750" cy="366713"/>
          </a:xfrm>
          <a:prstGeom prst="rect">
            <a:avLst/>
          </a:prstGeom>
          <a:noFill/>
          <a:ln w="9525">
            <a:noFill/>
            <a:miter lim="800000"/>
            <a:headEnd/>
            <a:tailEnd/>
          </a:ln>
          <a:effectLst/>
        </p:spPr>
        <p:txBody>
          <a:bodyPr wrap="none">
            <a:spAutoFit/>
          </a:bodyPr>
          <a:lstStyle/>
          <a:p>
            <a:r>
              <a:rPr lang="en-US">
                <a:solidFill>
                  <a:schemeClr val="bg2"/>
                </a:solidFill>
              </a:rPr>
              <a:t>scholarly editions</a:t>
            </a:r>
          </a:p>
        </p:txBody>
      </p:sp>
      <p:sp>
        <p:nvSpPr>
          <p:cNvPr id="14361" name="Text Box 25"/>
          <p:cNvSpPr txBox="1">
            <a:spLocks noChangeArrowheads="1"/>
          </p:cNvSpPr>
          <p:nvPr/>
        </p:nvSpPr>
        <p:spPr bwMode="auto">
          <a:xfrm>
            <a:off x="5867400" y="2133600"/>
            <a:ext cx="2406650" cy="366713"/>
          </a:xfrm>
          <a:prstGeom prst="rect">
            <a:avLst/>
          </a:prstGeom>
          <a:noFill/>
          <a:ln w="9525">
            <a:noFill/>
            <a:miter lim="800000"/>
            <a:headEnd/>
            <a:tailEnd/>
          </a:ln>
          <a:effectLst/>
        </p:spPr>
        <p:txBody>
          <a:bodyPr wrap="none">
            <a:spAutoFit/>
          </a:bodyPr>
          <a:lstStyle/>
          <a:p>
            <a:r>
              <a:rPr lang="en-US">
                <a:solidFill>
                  <a:schemeClr val="bg2"/>
                </a:solidFill>
              </a:rPr>
              <a:t>research monographs</a:t>
            </a:r>
          </a:p>
        </p:txBody>
      </p:sp>
      <p:grpSp>
        <p:nvGrpSpPr>
          <p:cNvPr id="20" name="Group 19"/>
          <p:cNvGrpSpPr/>
          <p:nvPr/>
        </p:nvGrpSpPr>
        <p:grpSpPr>
          <a:xfrm>
            <a:off x="1371600" y="1981200"/>
            <a:ext cx="6931851" cy="3888820"/>
            <a:chOff x="1371600" y="1981200"/>
            <a:chExt cx="6931851" cy="3888820"/>
          </a:xfrm>
        </p:grpSpPr>
        <p:sp>
          <p:nvSpPr>
            <p:cNvPr id="16" name="Text Box 22"/>
            <p:cNvSpPr txBox="1">
              <a:spLocks noChangeArrowheads="1"/>
            </p:cNvSpPr>
            <p:nvPr/>
          </p:nvSpPr>
          <p:spPr bwMode="auto">
            <a:xfrm>
              <a:off x="1377950" y="2133600"/>
              <a:ext cx="1254126" cy="369332"/>
            </a:xfrm>
            <a:prstGeom prst="rect">
              <a:avLst/>
            </a:prstGeom>
            <a:noFill/>
            <a:ln w="9525">
              <a:noFill/>
              <a:miter lim="800000"/>
              <a:headEnd/>
              <a:tailEnd/>
            </a:ln>
            <a:effectLst/>
          </p:spPr>
          <p:txBody>
            <a:bodyPr wrap="none">
              <a:spAutoFit/>
            </a:bodyPr>
            <a:lstStyle/>
            <a:p>
              <a:r>
                <a:rPr lang="en-US" b="1" dirty="0">
                  <a:solidFill>
                    <a:schemeClr val="tx2"/>
                  </a:solidFill>
                </a:rPr>
                <a:t>‘the canon’</a:t>
              </a:r>
            </a:p>
          </p:txBody>
        </p:sp>
        <p:sp>
          <p:nvSpPr>
            <p:cNvPr id="17" name="Text Box 23"/>
            <p:cNvSpPr txBox="1">
              <a:spLocks noChangeArrowheads="1"/>
            </p:cNvSpPr>
            <p:nvPr/>
          </p:nvSpPr>
          <p:spPr bwMode="auto">
            <a:xfrm>
              <a:off x="1371600" y="5500688"/>
              <a:ext cx="2256067" cy="369332"/>
            </a:xfrm>
            <a:prstGeom prst="rect">
              <a:avLst/>
            </a:prstGeom>
            <a:noFill/>
            <a:ln w="9525">
              <a:noFill/>
              <a:miter lim="800000"/>
              <a:headEnd/>
              <a:tailEnd/>
            </a:ln>
            <a:effectLst/>
          </p:spPr>
          <p:txBody>
            <a:bodyPr wrap="none">
              <a:spAutoFit/>
            </a:bodyPr>
            <a:lstStyle/>
            <a:p>
              <a:r>
                <a:rPr lang="en-US" b="1" dirty="0">
                  <a:solidFill>
                    <a:schemeClr val="tx2"/>
                  </a:solidFill>
                </a:rPr>
                <a:t>core secondary works</a:t>
              </a:r>
            </a:p>
          </p:txBody>
        </p:sp>
        <p:sp>
          <p:nvSpPr>
            <p:cNvPr id="18" name="Text Box 24"/>
            <p:cNvSpPr txBox="1">
              <a:spLocks noChangeArrowheads="1"/>
            </p:cNvSpPr>
            <p:nvPr/>
          </p:nvSpPr>
          <p:spPr bwMode="auto">
            <a:xfrm>
              <a:off x="6445250" y="5486400"/>
              <a:ext cx="1858201" cy="369332"/>
            </a:xfrm>
            <a:prstGeom prst="rect">
              <a:avLst/>
            </a:prstGeom>
            <a:noFill/>
            <a:ln w="9525">
              <a:noFill/>
              <a:miter lim="800000"/>
              <a:headEnd/>
              <a:tailEnd/>
            </a:ln>
            <a:effectLst/>
          </p:spPr>
          <p:txBody>
            <a:bodyPr wrap="none">
              <a:spAutoFit/>
            </a:bodyPr>
            <a:lstStyle/>
            <a:p>
              <a:r>
                <a:rPr lang="en-US" b="1">
                  <a:solidFill>
                    <a:schemeClr val="tx2"/>
                  </a:solidFill>
                </a:rPr>
                <a:t>scholarly editions</a:t>
              </a:r>
            </a:p>
          </p:txBody>
        </p:sp>
        <p:sp>
          <p:nvSpPr>
            <p:cNvPr id="19" name="Text Box 25"/>
            <p:cNvSpPr txBox="1">
              <a:spLocks noChangeArrowheads="1"/>
            </p:cNvSpPr>
            <p:nvPr/>
          </p:nvSpPr>
          <p:spPr bwMode="auto">
            <a:xfrm>
              <a:off x="6019800" y="1981200"/>
              <a:ext cx="2246449" cy="646331"/>
            </a:xfrm>
            <a:prstGeom prst="rect">
              <a:avLst/>
            </a:prstGeom>
            <a:noFill/>
            <a:ln w="9525">
              <a:noFill/>
              <a:miter lim="800000"/>
              <a:headEnd/>
              <a:tailEnd/>
            </a:ln>
            <a:effectLst/>
          </p:spPr>
          <p:txBody>
            <a:bodyPr wrap="none">
              <a:spAutoFit/>
            </a:bodyPr>
            <a:lstStyle/>
            <a:p>
              <a:r>
                <a:rPr lang="en-US" b="1" dirty="0" smtClean="0">
                  <a:solidFill>
                    <a:schemeClr val="tx2"/>
                  </a:solidFill>
                </a:rPr>
                <a:t>specialist &amp;</a:t>
              </a:r>
              <a:br>
                <a:rPr lang="en-US" b="1" dirty="0" smtClean="0">
                  <a:solidFill>
                    <a:schemeClr val="tx2"/>
                  </a:solidFill>
                </a:rPr>
              </a:br>
              <a:r>
                <a:rPr lang="en-US" b="1" dirty="0" smtClean="0">
                  <a:solidFill>
                    <a:schemeClr val="tx2"/>
                  </a:solidFill>
                </a:rPr>
                <a:t>research </a:t>
              </a:r>
              <a:r>
                <a:rPr lang="en-US" b="1" dirty="0">
                  <a:solidFill>
                    <a:schemeClr val="tx2"/>
                  </a:solidFill>
                </a:rPr>
                <a:t>monographs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4355"/>
                                        </p:tgtEl>
                                        <p:attrNameLst>
                                          <p:attrName>style.visibility</p:attrName>
                                        </p:attrNameLst>
                                      </p:cBhvr>
                                      <p:to>
                                        <p:strVal val="visible"/>
                                      </p:to>
                                    </p:set>
                                    <p:animEffect transition="in" filter="blinds(vertical)">
                                      <p:cBhvr>
                                        <p:cTn id="7" dur="1000"/>
                                        <p:tgtEl>
                                          <p:spTgt spid="14355"/>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4345"/>
                                        </p:tgtEl>
                                        <p:attrNameLst>
                                          <p:attrName>style.visibility</p:attrName>
                                        </p:attrNameLst>
                                      </p:cBhvr>
                                      <p:to>
                                        <p:strVal val="visible"/>
                                      </p:to>
                                    </p:set>
                                    <p:animEffect transition="in" filter="blinds(vertical)">
                                      <p:cBhvr>
                                        <p:cTn id="10" dur="500"/>
                                        <p:tgtEl>
                                          <p:spTgt spid="14345"/>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14346"/>
                                        </p:tgtEl>
                                        <p:attrNameLst>
                                          <p:attrName>style.visibility</p:attrName>
                                        </p:attrNameLst>
                                      </p:cBhvr>
                                      <p:to>
                                        <p:strVal val="visible"/>
                                      </p:to>
                                    </p:set>
                                    <p:animEffect transition="in" filter="blinds(vertical)">
                                      <p:cBhvr>
                                        <p:cTn id="13" dur="500"/>
                                        <p:tgtEl>
                                          <p:spTgt spid="14346"/>
                                        </p:tgtEl>
                                      </p:cBhvr>
                                    </p:animEffect>
                                  </p:childTnLst>
                                </p:cTn>
                              </p:par>
                              <p:par>
                                <p:cTn id="14" presetID="3" presetClass="entr" presetSubtype="5" fill="hold" grpId="0" nodeType="withEffect">
                                  <p:stCondLst>
                                    <p:cond delay="0"/>
                                  </p:stCondLst>
                                  <p:childTnLst>
                                    <p:set>
                                      <p:cBhvr>
                                        <p:cTn id="15" dur="1" fill="hold">
                                          <p:stCondLst>
                                            <p:cond delay="0"/>
                                          </p:stCondLst>
                                        </p:cTn>
                                        <p:tgtEl>
                                          <p:spTgt spid="14347"/>
                                        </p:tgtEl>
                                        <p:attrNameLst>
                                          <p:attrName>style.visibility</p:attrName>
                                        </p:attrNameLst>
                                      </p:cBhvr>
                                      <p:to>
                                        <p:strVal val="visible"/>
                                      </p:to>
                                    </p:set>
                                    <p:animEffect transition="in" filter="blinds(vertical)">
                                      <p:cBhvr>
                                        <p:cTn id="16" dur="500"/>
                                        <p:tgtEl>
                                          <p:spTgt spid="1434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343"/>
                                        </p:tgtEl>
                                        <p:attrNameLst>
                                          <p:attrName>style.visibility</p:attrName>
                                        </p:attrNameLst>
                                      </p:cBhvr>
                                      <p:to>
                                        <p:strVal val="visible"/>
                                      </p:to>
                                    </p:set>
                                    <p:animEffect transition="in" filter="blinds(horizontal)">
                                      <p:cBhvr>
                                        <p:cTn id="21" dur="1000"/>
                                        <p:tgtEl>
                                          <p:spTgt spid="1434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342"/>
                                        </p:tgtEl>
                                        <p:attrNameLst>
                                          <p:attrName>style.visibility</p:attrName>
                                        </p:attrNameLst>
                                      </p:cBhvr>
                                      <p:to>
                                        <p:strVal val="visible"/>
                                      </p:to>
                                    </p:set>
                                    <p:animEffect transition="in" filter="blinds(horizontal)">
                                      <p:cBhvr>
                                        <p:cTn id="24" dur="1000"/>
                                        <p:tgtEl>
                                          <p:spTgt spid="1434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4344"/>
                                        </p:tgtEl>
                                        <p:attrNameLst>
                                          <p:attrName>style.visibility</p:attrName>
                                        </p:attrNameLst>
                                      </p:cBhvr>
                                      <p:to>
                                        <p:strVal val="visible"/>
                                      </p:to>
                                    </p:set>
                                    <p:animEffect transition="in" filter="blinds(horizontal)">
                                      <p:cBhvr>
                                        <p:cTn id="27" dur="1000"/>
                                        <p:tgtEl>
                                          <p:spTgt spid="1434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4356"/>
                                        </p:tgtEl>
                                        <p:attrNameLst>
                                          <p:attrName>style.visibility</p:attrName>
                                        </p:attrNameLst>
                                      </p:cBhvr>
                                      <p:to>
                                        <p:strVal val="visible"/>
                                      </p:to>
                                    </p:set>
                                    <p:animEffect transition="in" filter="blinds(horizontal)">
                                      <p:cBhvr>
                                        <p:cTn id="30" dur="1000"/>
                                        <p:tgtEl>
                                          <p:spTgt spid="1435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P spid="14343" grpId="0"/>
      <p:bldP spid="14344" grpId="0"/>
      <p:bldP spid="14345" grpId="0" animBg="1"/>
      <p:bldP spid="14346" grpId="0"/>
      <p:bldP spid="14347" grpId="0"/>
      <p:bldP spid="14355" grpId="0"/>
      <p:bldP spid="143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t="19670" b="9669"/>
          <a:stretch>
            <a:fillRect/>
          </a:stretch>
        </p:blipFill>
        <p:spPr bwMode="auto">
          <a:xfrm>
            <a:off x="0" y="1447800"/>
            <a:ext cx="9144000" cy="4419600"/>
          </a:xfrm>
          <a:prstGeom prst="rect">
            <a:avLst/>
          </a:prstGeom>
          <a:noFill/>
          <a:ln w="9525">
            <a:noFill/>
            <a:miter lim="800000"/>
            <a:headEnd/>
            <a:tailEnd/>
          </a:ln>
          <a:effectLst/>
        </p:spPr>
      </p:pic>
      <p:sp>
        <p:nvSpPr>
          <p:cNvPr id="13319" name="Text Box 7"/>
          <p:cNvSpPr txBox="1">
            <a:spLocks noChangeArrowheads="1"/>
          </p:cNvSpPr>
          <p:nvPr/>
        </p:nvSpPr>
        <p:spPr bwMode="auto">
          <a:xfrm>
            <a:off x="304800" y="2209800"/>
            <a:ext cx="2819400" cy="1015663"/>
          </a:xfrm>
          <a:prstGeom prst="rect">
            <a:avLst/>
          </a:prstGeom>
          <a:noFill/>
          <a:ln w="9525">
            <a:noFill/>
            <a:miter lim="800000"/>
            <a:headEnd/>
            <a:tailEnd/>
          </a:ln>
          <a:effectLst/>
        </p:spPr>
        <p:txBody>
          <a:bodyPr wrap="square">
            <a:spAutoFit/>
          </a:bodyPr>
          <a:lstStyle/>
          <a:p>
            <a:r>
              <a:rPr lang="en-US" sz="2000" b="1" i="1" dirty="0" smtClean="0">
                <a:solidFill>
                  <a:schemeClr val="accent2"/>
                </a:solidFill>
              </a:rPr>
              <a:t>Source print </a:t>
            </a:r>
            <a:r>
              <a:rPr lang="en-US" sz="2000" b="1" i="1" dirty="0">
                <a:solidFill>
                  <a:schemeClr val="accent2"/>
                </a:solidFill>
              </a:rPr>
              <a:t>delivery </a:t>
            </a:r>
            <a:r>
              <a:rPr lang="en-US" sz="2000" b="1" i="1" dirty="0" smtClean="0">
                <a:solidFill>
                  <a:schemeClr val="accent2"/>
                </a:solidFill>
              </a:rPr>
              <a:t>with </a:t>
            </a:r>
            <a:r>
              <a:rPr lang="en-US" sz="2000" b="1" i="1" dirty="0">
                <a:solidFill>
                  <a:schemeClr val="accent2"/>
                </a:solidFill>
              </a:rPr>
              <a:t>network </a:t>
            </a:r>
            <a:r>
              <a:rPr lang="en-US" sz="2000" b="1" i="1" dirty="0" smtClean="0">
                <a:solidFill>
                  <a:schemeClr val="accent2"/>
                </a:solidFill>
              </a:rPr>
              <a:t>provider?</a:t>
            </a:r>
            <a:endParaRPr lang="en-US" sz="2000" b="1" i="1" dirty="0">
              <a:solidFill>
                <a:schemeClr val="accent2"/>
              </a:solidFill>
            </a:endParaRPr>
          </a:p>
        </p:txBody>
      </p:sp>
      <p:sp>
        <p:nvSpPr>
          <p:cNvPr id="13320" name="Text Box 8"/>
          <p:cNvSpPr txBox="1">
            <a:spLocks noChangeArrowheads="1"/>
          </p:cNvSpPr>
          <p:nvPr/>
        </p:nvSpPr>
        <p:spPr bwMode="auto">
          <a:xfrm>
            <a:off x="5181600" y="4953000"/>
            <a:ext cx="3581400" cy="1015663"/>
          </a:xfrm>
          <a:prstGeom prst="rect">
            <a:avLst/>
          </a:prstGeom>
          <a:noFill/>
          <a:ln w="9525">
            <a:noFill/>
            <a:miter lim="800000"/>
            <a:headEnd/>
            <a:tailEnd/>
          </a:ln>
          <a:effectLst/>
        </p:spPr>
        <p:txBody>
          <a:bodyPr>
            <a:spAutoFit/>
          </a:bodyPr>
          <a:lstStyle/>
          <a:p>
            <a:r>
              <a:rPr lang="en-US" sz="2000" b="1" i="1" dirty="0">
                <a:solidFill>
                  <a:schemeClr val="accent2"/>
                </a:solidFill>
              </a:rPr>
              <a:t>Shared research collection, regional </a:t>
            </a:r>
            <a:r>
              <a:rPr lang="en-US" sz="2000" b="1" i="1" dirty="0" smtClean="0">
                <a:solidFill>
                  <a:schemeClr val="accent2"/>
                </a:solidFill>
              </a:rPr>
              <a:t>consolidation?</a:t>
            </a:r>
            <a:endParaRPr lang="en-US" sz="2000" b="1" i="1" dirty="0">
              <a:solidFill>
                <a:schemeClr val="accent2"/>
              </a:solidFill>
            </a:endParaRPr>
          </a:p>
        </p:txBody>
      </p:sp>
      <p:sp>
        <p:nvSpPr>
          <p:cNvPr id="13321" name="Text Box 9"/>
          <p:cNvSpPr txBox="1">
            <a:spLocks noChangeArrowheads="1"/>
          </p:cNvSpPr>
          <p:nvPr/>
        </p:nvSpPr>
        <p:spPr bwMode="auto">
          <a:xfrm>
            <a:off x="5562600" y="1676400"/>
            <a:ext cx="3581400" cy="396875"/>
          </a:xfrm>
          <a:prstGeom prst="rect">
            <a:avLst/>
          </a:prstGeom>
          <a:noFill/>
          <a:ln w="9525">
            <a:noFill/>
            <a:miter lim="800000"/>
            <a:headEnd/>
            <a:tailEnd/>
          </a:ln>
          <a:effectLst/>
        </p:spPr>
        <p:txBody>
          <a:bodyPr>
            <a:spAutoFit/>
          </a:bodyPr>
          <a:lstStyle/>
          <a:p>
            <a:r>
              <a:rPr lang="en-US" sz="2000" b="1" i="1" dirty="0">
                <a:solidFill>
                  <a:schemeClr val="accent2"/>
                </a:solidFill>
              </a:rPr>
              <a:t>Retain as local </a:t>
            </a:r>
            <a:r>
              <a:rPr lang="en-US" sz="2000" b="1" i="1" dirty="0" smtClean="0">
                <a:solidFill>
                  <a:schemeClr val="accent2"/>
                </a:solidFill>
              </a:rPr>
              <a:t>asset?</a:t>
            </a:r>
            <a:endParaRPr lang="en-US" sz="2000" b="1" i="1" dirty="0">
              <a:solidFill>
                <a:schemeClr val="accent2"/>
              </a:solidFill>
            </a:endParaRPr>
          </a:p>
        </p:txBody>
      </p:sp>
      <p:sp>
        <p:nvSpPr>
          <p:cNvPr id="13325" name="Text Box 13"/>
          <p:cNvSpPr txBox="1">
            <a:spLocks noChangeArrowheads="1"/>
          </p:cNvSpPr>
          <p:nvPr/>
        </p:nvSpPr>
        <p:spPr bwMode="auto">
          <a:xfrm>
            <a:off x="344567" y="304800"/>
            <a:ext cx="8494633" cy="1200329"/>
          </a:xfrm>
          <a:prstGeom prst="rect">
            <a:avLst/>
          </a:prstGeom>
          <a:noFill/>
          <a:ln w="9525">
            <a:noFill/>
            <a:miter lim="800000"/>
            <a:headEnd/>
            <a:tailEnd/>
          </a:ln>
          <a:effectLst/>
        </p:spPr>
        <p:txBody>
          <a:bodyPr wrap="none">
            <a:spAutoFit/>
          </a:bodyPr>
          <a:lstStyle/>
          <a:p>
            <a:r>
              <a:rPr lang="en-US" sz="2400" b="1" i="1" dirty="0"/>
              <a:t>. . . suggests potential redistribution of print </a:t>
            </a:r>
            <a:r>
              <a:rPr lang="en-US" sz="2400" b="1" i="1" dirty="0" smtClean="0"/>
              <a:t/>
            </a:r>
            <a:br>
              <a:rPr lang="en-US" sz="2400" b="1" i="1" dirty="0" smtClean="0"/>
            </a:br>
            <a:r>
              <a:rPr lang="en-US" sz="2400" b="1" i="1" dirty="0" smtClean="0"/>
              <a:t>inventory to </a:t>
            </a:r>
            <a:r>
              <a:rPr lang="en-US" sz="2400" b="1" i="1" dirty="0"/>
              <a:t>support post-digitization access</a:t>
            </a:r>
          </a:p>
          <a:p>
            <a:r>
              <a:rPr lang="en-US" sz="2400" b="1" i="1" dirty="0"/>
              <a:t>			and preservation requirements 	</a:t>
            </a:r>
          </a:p>
        </p:txBody>
      </p:sp>
      <p:sp>
        <p:nvSpPr>
          <p:cNvPr id="13327" name="Text Box 15"/>
          <p:cNvSpPr txBox="1">
            <a:spLocks noChangeArrowheads="1"/>
          </p:cNvSpPr>
          <p:nvPr/>
        </p:nvSpPr>
        <p:spPr bwMode="auto">
          <a:xfrm>
            <a:off x="6324600" y="1981200"/>
            <a:ext cx="2050561" cy="338554"/>
          </a:xfrm>
          <a:prstGeom prst="rect">
            <a:avLst/>
          </a:prstGeom>
          <a:noFill/>
          <a:ln w="9525">
            <a:noFill/>
            <a:miter lim="800000"/>
            <a:headEnd/>
            <a:tailEnd/>
          </a:ln>
          <a:effectLst/>
        </p:spPr>
        <p:txBody>
          <a:bodyPr wrap="none">
            <a:spAutoFit/>
          </a:bodyPr>
          <a:lstStyle/>
          <a:p>
            <a:r>
              <a:rPr lang="en-US" sz="1600" b="1" i="1" dirty="0" smtClean="0">
                <a:solidFill>
                  <a:schemeClr val="accent2"/>
                </a:solidFill>
              </a:rPr>
              <a:t>.. or </a:t>
            </a:r>
            <a:r>
              <a:rPr lang="en-US" sz="1600" b="1" i="1" dirty="0">
                <a:solidFill>
                  <a:schemeClr val="accent2"/>
                </a:solidFill>
              </a:rPr>
              <a:t>10 or 5 or ?</a:t>
            </a:r>
          </a:p>
        </p:txBody>
      </p:sp>
      <p:sp>
        <p:nvSpPr>
          <p:cNvPr id="13328" name="Text Box 16"/>
          <p:cNvSpPr txBox="1">
            <a:spLocks noChangeArrowheads="1"/>
          </p:cNvSpPr>
          <p:nvPr/>
        </p:nvSpPr>
        <p:spPr bwMode="auto">
          <a:xfrm>
            <a:off x="457200" y="5486400"/>
            <a:ext cx="184150" cy="366713"/>
          </a:xfrm>
          <a:prstGeom prst="rect">
            <a:avLst/>
          </a:prstGeom>
          <a:noFill/>
          <a:ln w="9525">
            <a:noFill/>
            <a:miter lim="800000"/>
            <a:headEnd/>
            <a:tailEnd/>
          </a:ln>
          <a:effectLst/>
        </p:spPr>
        <p:txBody>
          <a:bodyPr wrap="none">
            <a:spAutoFit/>
          </a:bodyPr>
          <a:lstStyle/>
          <a:p>
            <a:endParaRPr lang="en-US"/>
          </a:p>
        </p:txBody>
      </p:sp>
      <p:sp>
        <p:nvSpPr>
          <p:cNvPr id="10" name="Rounded Rectangle 9"/>
          <p:cNvSpPr/>
          <p:nvPr/>
        </p:nvSpPr>
        <p:spPr>
          <a:xfrm>
            <a:off x="228600" y="2209800"/>
            <a:ext cx="3048000" cy="10668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181600" y="4953000"/>
            <a:ext cx="3048000" cy="11430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334000" y="1676400"/>
            <a:ext cx="3352800" cy="6096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p:cNvSpPr>
            <a:spLocks noGrp="1"/>
          </p:cNvSpPr>
          <p:nvPr>
            <p:ph type="title"/>
          </p:nvPr>
        </p:nvSpPr>
        <p:spPr>
          <a:xfrm>
            <a:off x="381000" y="5410200"/>
            <a:ext cx="8229600" cy="1143000"/>
          </a:xfrm>
        </p:spPr>
        <p:txBody>
          <a:bodyPr/>
          <a:lstStyle/>
          <a:p>
            <a:pPr algn="l"/>
            <a:r>
              <a:rPr lang="en-US" b="1" dirty="0" smtClean="0">
                <a:solidFill>
                  <a:schemeClr val="accent2"/>
                </a:solidFill>
              </a:rPr>
              <a:t>Choices?</a:t>
            </a:r>
            <a:endParaRPr lang="en-US" b="1" dirty="0">
              <a:solidFill>
                <a:schemeClr val="accent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p:cNvPicPr>
            <a:picLocks noChangeAspect="1" noChangeArrowheads="1"/>
          </p:cNvPicPr>
          <p:nvPr/>
        </p:nvPicPr>
        <p:blipFill>
          <a:blip r:embed="rId3"/>
          <a:srcRect l="6148" t="19263" b="12680"/>
          <a:stretch>
            <a:fillRect/>
          </a:stretch>
        </p:blipFill>
        <p:spPr bwMode="auto">
          <a:xfrm>
            <a:off x="542925" y="1447800"/>
            <a:ext cx="8143875" cy="4038600"/>
          </a:xfrm>
          <a:prstGeom prst="rect">
            <a:avLst/>
          </a:prstGeom>
          <a:noFill/>
          <a:ln w="9525">
            <a:noFill/>
            <a:miter lim="800000"/>
            <a:headEnd/>
            <a:tailEnd/>
          </a:ln>
          <a:effectLst/>
        </p:spPr>
      </p:pic>
      <p:pic>
        <p:nvPicPr>
          <p:cNvPr id="19462" name="Picture 6"/>
          <p:cNvPicPr>
            <a:picLocks noChangeAspect="1" noChangeArrowheads="1"/>
          </p:cNvPicPr>
          <p:nvPr/>
        </p:nvPicPr>
        <p:blipFill>
          <a:blip r:embed="rId4"/>
          <a:srcRect/>
          <a:stretch>
            <a:fillRect/>
          </a:stretch>
        </p:blipFill>
        <p:spPr bwMode="auto">
          <a:xfrm>
            <a:off x="7315200" y="1524000"/>
            <a:ext cx="1438275" cy="1247775"/>
          </a:xfrm>
          <a:prstGeom prst="rect">
            <a:avLst/>
          </a:prstGeom>
          <a:noFill/>
        </p:spPr>
      </p:pic>
      <p:pic>
        <p:nvPicPr>
          <p:cNvPr id="19463" name="Picture 7"/>
          <p:cNvPicPr>
            <a:picLocks noChangeAspect="1" noChangeArrowheads="1"/>
          </p:cNvPicPr>
          <p:nvPr/>
        </p:nvPicPr>
        <p:blipFill>
          <a:blip r:embed="rId5"/>
          <a:srcRect/>
          <a:stretch>
            <a:fillRect/>
          </a:stretch>
        </p:blipFill>
        <p:spPr bwMode="auto">
          <a:xfrm>
            <a:off x="6629400" y="4495800"/>
            <a:ext cx="1752600" cy="854075"/>
          </a:xfrm>
          <a:prstGeom prst="rect">
            <a:avLst/>
          </a:prstGeom>
          <a:noFill/>
        </p:spPr>
      </p:pic>
      <p:pic>
        <p:nvPicPr>
          <p:cNvPr id="19464" name="Picture 8"/>
          <p:cNvPicPr>
            <a:picLocks noChangeAspect="1" noChangeArrowheads="1"/>
          </p:cNvPicPr>
          <p:nvPr/>
        </p:nvPicPr>
        <p:blipFill>
          <a:blip r:embed="rId6"/>
          <a:srcRect/>
          <a:stretch>
            <a:fillRect/>
          </a:stretch>
        </p:blipFill>
        <p:spPr bwMode="auto">
          <a:xfrm>
            <a:off x="409575" y="2514600"/>
            <a:ext cx="1495425" cy="790575"/>
          </a:xfrm>
          <a:prstGeom prst="rect">
            <a:avLst/>
          </a:prstGeom>
          <a:noFill/>
        </p:spPr>
      </p:pic>
      <p:sp>
        <p:nvSpPr>
          <p:cNvPr id="19465" name="Text Box 9"/>
          <p:cNvSpPr txBox="1">
            <a:spLocks noChangeArrowheads="1"/>
          </p:cNvSpPr>
          <p:nvPr/>
        </p:nvSpPr>
        <p:spPr bwMode="auto">
          <a:xfrm>
            <a:off x="457200" y="482600"/>
            <a:ext cx="6920164" cy="1384995"/>
          </a:xfrm>
          <a:prstGeom prst="rect">
            <a:avLst/>
          </a:prstGeom>
          <a:noFill/>
          <a:ln w="9525">
            <a:noFill/>
            <a:miter lim="800000"/>
            <a:headEnd/>
            <a:tailEnd/>
          </a:ln>
          <a:effectLst/>
        </p:spPr>
        <p:txBody>
          <a:bodyPr wrap="none">
            <a:spAutoFit/>
          </a:bodyPr>
          <a:lstStyle/>
          <a:p>
            <a:r>
              <a:rPr lang="en-US" sz="2800" b="1" i="1" dirty="0">
                <a:solidFill>
                  <a:schemeClr val="accent2"/>
                </a:solidFill>
              </a:rPr>
              <a:t>Renegotiate local,</a:t>
            </a:r>
          </a:p>
          <a:p>
            <a:r>
              <a:rPr lang="en-US" sz="2800" b="1" i="1" dirty="0">
                <a:solidFill>
                  <a:schemeClr val="accent2"/>
                </a:solidFill>
              </a:rPr>
              <a:t>		     group,</a:t>
            </a:r>
          </a:p>
          <a:p>
            <a:r>
              <a:rPr lang="en-US" sz="2800" b="1" i="1" dirty="0">
                <a:solidFill>
                  <a:schemeClr val="accent2"/>
                </a:solidFill>
              </a:rPr>
              <a:t>			 global delivery </a:t>
            </a:r>
            <a:r>
              <a:rPr lang="en-US" sz="2800" b="1" i="1" dirty="0" smtClean="0">
                <a:solidFill>
                  <a:schemeClr val="accent2"/>
                </a:solidFill>
              </a:rPr>
              <a:t>portfolios?</a:t>
            </a:r>
            <a:endParaRPr lang="en-US" sz="2800" b="1" i="1" dirty="0">
              <a:solidFill>
                <a:schemeClr val="accent2"/>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ld">
      <a:dk1>
        <a:sysClr val="windowText" lastClr="000000"/>
      </a:dk1>
      <a:lt1>
        <a:sysClr val="window" lastClr="FFFFFF"/>
      </a:lt1>
      <a:dk2>
        <a:srgbClr val="FF99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research">
      <a:dk1>
        <a:srgbClr val="7F7F7F"/>
      </a:dk1>
      <a:lt1>
        <a:sysClr val="window" lastClr="FFFFFF"/>
      </a:lt1>
      <a:dk2>
        <a:srgbClr val="F79646"/>
      </a:dk2>
      <a:lt2>
        <a:srgbClr val="EEECE1"/>
      </a:lt2>
      <a:accent1>
        <a:srgbClr val="7F7F7F"/>
      </a:accent1>
      <a:accent2>
        <a:srgbClr val="A5A5A5"/>
      </a:accent2>
      <a:accent3>
        <a:srgbClr val="BFBFBF"/>
      </a:accent3>
      <a:accent4>
        <a:srgbClr val="D8D8D8"/>
      </a:accent4>
      <a:accent5>
        <a:srgbClr val="F2F2F2"/>
      </a:accent5>
      <a:accent6>
        <a:srgbClr val="F79646"/>
      </a:accent6>
      <a:hlink>
        <a:srgbClr val="7F7F7F"/>
      </a:hlink>
      <a:folHlink>
        <a:srgbClr val="7F7F7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ld">
      <a:dk1>
        <a:sysClr val="windowText" lastClr="000000"/>
      </a:dk1>
      <a:lt1>
        <a:sysClr val="window" lastClr="FFFFFF"/>
      </a:lt1>
      <a:dk2>
        <a:srgbClr val="FF99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ld">
      <a:dk1>
        <a:sysClr val="windowText" lastClr="000000"/>
      </a:dk1>
      <a:lt1>
        <a:sysClr val="window" lastClr="FFFFFF"/>
      </a:lt1>
      <a:dk2>
        <a:srgbClr val="FF99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clc_light_orange">
  <a:themeElements>
    <a:clrScheme name="oclc_light_orange 14">
      <a:dk1>
        <a:srgbClr val="333333"/>
      </a:dk1>
      <a:lt1>
        <a:srgbClr val="FFFFFF"/>
      </a:lt1>
      <a:dk2>
        <a:srgbClr val="FFFFFF"/>
      </a:dk2>
      <a:lt2>
        <a:srgbClr val="000000"/>
      </a:lt2>
      <a:accent1>
        <a:srgbClr val="409A3C"/>
      </a:accent1>
      <a:accent2>
        <a:srgbClr val="FF7600"/>
      </a:accent2>
      <a:accent3>
        <a:srgbClr val="FFFFFF"/>
      </a:accent3>
      <a:accent4>
        <a:srgbClr val="2A2A2A"/>
      </a:accent4>
      <a:accent5>
        <a:srgbClr val="AFCAAF"/>
      </a:accent5>
      <a:accent6>
        <a:srgbClr val="E76A00"/>
      </a:accent6>
      <a:hlink>
        <a:srgbClr val="2178B5"/>
      </a:hlink>
      <a:folHlink>
        <a:srgbClr val="C74A1B"/>
      </a:folHlink>
    </a:clrScheme>
    <a:fontScheme name="oclc_light_orang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oran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oran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oran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oran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oran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oran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oran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oran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oran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oran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oran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oran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orange 13">
        <a:dk1>
          <a:srgbClr val="333333"/>
        </a:dk1>
        <a:lt1>
          <a:srgbClr val="FFFFFF"/>
        </a:lt1>
        <a:dk2>
          <a:srgbClr val="FFFFFF"/>
        </a:dk2>
        <a:lt2>
          <a:srgbClr val="000000"/>
        </a:lt2>
        <a:accent1>
          <a:srgbClr val="C74A1B"/>
        </a:accent1>
        <a:accent2>
          <a:srgbClr val="2178B5"/>
        </a:accent2>
        <a:accent3>
          <a:srgbClr val="FFFFFF"/>
        </a:accent3>
        <a:accent4>
          <a:srgbClr val="2A2A2A"/>
        </a:accent4>
        <a:accent5>
          <a:srgbClr val="E0B1AB"/>
        </a:accent5>
        <a:accent6>
          <a:srgbClr val="1D6CA4"/>
        </a:accent6>
        <a:hlink>
          <a:srgbClr val="409A3C"/>
        </a:hlink>
        <a:folHlink>
          <a:srgbClr val="FF7600"/>
        </a:folHlink>
      </a:clrScheme>
      <a:clrMap bg1="lt1" tx1="dk1" bg2="lt2" tx2="dk2" accent1="accent1" accent2="accent2" accent3="accent3" accent4="accent4" accent5="accent5" accent6="accent6" hlink="hlink" folHlink="folHlink"/>
    </a:extraClrScheme>
    <a:extraClrScheme>
      <a:clrScheme name="oclc_light_orange 14">
        <a:dk1>
          <a:srgbClr val="333333"/>
        </a:dk1>
        <a:lt1>
          <a:srgbClr val="FFFFFF"/>
        </a:lt1>
        <a:dk2>
          <a:srgbClr val="FFFFFF"/>
        </a:dk2>
        <a:lt2>
          <a:srgbClr val="000000"/>
        </a:lt2>
        <a:accent1>
          <a:srgbClr val="409A3C"/>
        </a:accent1>
        <a:accent2>
          <a:srgbClr val="FF7600"/>
        </a:accent2>
        <a:accent3>
          <a:srgbClr val="FFFFFF"/>
        </a:accent3>
        <a:accent4>
          <a:srgbClr val="2A2A2A"/>
        </a:accent4>
        <a:accent5>
          <a:srgbClr val="AFCAAF"/>
        </a:accent5>
        <a:accent6>
          <a:srgbClr val="E76A00"/>
        </a:accent6>
        <a:hlink>
          <a:srgbClr val="2178B5"/>
        </a:hlink>
        <a:folHlink>
          <a:srgbClr val="C74A1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ld">
      <a:dk1>
        <a:sysClr val="windowText" lastClr="000000"/>
      </a:dk1>
      <a:lt1>
        <a:sysClr val="window" lastClr="FFFFFF"/>
      </a:lt1>
      <a:dk2>
        <a:srgbClr val="FF99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1619</TotalTime>
  <Words>1517</Words>
  <Application>Microsoft Office PowerPoint</Application>
  <PresentationFormat>On-screen Show (4:3)</PresentationFormat>
  <Paragraphs>440</Paragraphs>
  <Slides>52</Slides>
  <Notes>5</Notes>
  <HiddenSlides>0</HiddenSlides>
  <MMClips>0</MMClips>
  <ScaleCrop>false</ScaleCrop>
  <HeadingPairs>
    <vt:vector size="4" baseType="variant">
      <vt:variant>
        <vt:lpstr>Theme</vt:lpstr>
      </vt:variant>
      <vt:variant>
        <vt:i4>6</vt:i4>
      </vt:variant>
      <vt:variant>
        <vt:lpstr>Slide Titles</vt:lpstr>
      </vt:variant>
      <vt:variant>
        <vt:i4>52</vt:i4>
      </vt:variant>
    </vt:vector>
  </HeadingPairs>
  <TitlesOfParts>
    <vt:vector size="58" baseType="lpstr">
      <vt:lpstr>Office Theme</vt:lpstr>
      <vt:lpstr>1_Office Theme</vt:lpstr>
      <vt:lpstr>2_Office Theme</vt:lpstr>
      <vt:lpstr>3_Office Theme</vt:lpstr>
      <vt:lpstr>oclc_light_orange</vt:lpstr>
      <vt:lpstr>4_Office Theme</vt:lpstr>
      <vt:lpstr>discovery</vt:lpstr>
      <vt:lpstr>overview: 3 pictures and some context</vt:lpstr>
      <vt:lpstr>numbers</vt:lpstr>
      <vt:lpstr>U Minnesota in  WorldCat</vt:lpstr>
      <vt:lpstr>Slide 5</vt:lpstr>
      <vt:lpstr>Slide 6</vt:lpstr>
      <vt:lpstr>Slide 7</vt:lpstr>
      <vt:lpstr>Choices?</vt:lpstr>
      <vt:lpstr>Slide 9</vt:lpstr>
      <vt:lpstr>interlude</vt:lpstr>
      <vt:lpstr>Slide 11</vt:lpstr>
      <vt:lpstr>Slide 12</vt:lpstr>
      <vt:lpstr>Slide 13</vt:lpstr>
      <vt:lpstr>Visitors and residents: Dave White</vt:lpstr>
      <vt:lpstr>emerging pattern</vt:lpstr>
      <vt:lpstr>Slide 16</vt:lpstr>
      <vt:lpstr>Slide 17</vt:lpstr>
      <vt:lpstr>Slide 18</vt:lpstr>
      <vt:lpstr>Slide 19</vt:lpstr>
      <vt:lpstr>Slide 20</vt:lpstr>
      <vt:lpstr>collection directions</vt:lpstr>
      <vt:lpstr>Collections grid</vt:lpstr>
      <vt:lpstr>Collections grid</vt:lpstr>
      <vt:lpstr>Slide 24</vt:lpstr>
      <vt:lpstr>network reconfig</vt:lpstr>
      <vt:lpstr>3 pressures</vt:lpstr>
      <vt:lpstr>User-centric</vt:lpstr>
      <vt:lpstr>User-centric</vt:lpstr>
      <vt:lpstr>Registration with FB SSO</vt:lpstr>
      <vt:lpstr>Institution scale: stuck in the middle?</vt:lpstr>
      <vt:lpstr>Network level</vt:lpstr>
      <vt:lpstr>Multiscalar</vt:lpstr>
      <vt:lpstr>choices …. </vt:lpstr>
      <vt:lpstr>extending the picture</vt:lpstr>
      <vt:lpstr>In the flow ..</vt:lpstr>
      <vt:lpstr>Slide 36</vt:lpstr>
      <vt:lpstr>Slide 37</vt:lpstr>
      <vt:lpstr>Indirect discovery</vt:lpstr>
      <vt:lpstr>Indirect discovery</vt:lpstr>
      <vt:lpstr>Disclosure via GB (holdings syndicated via Worldcat)</vt:lpstr>
      <vt:lpstr>Syndication via iTunes</vt:lpstr>
      <vt:lpstr>Syndication: bookmarking&amp;RSS</vt:lpstr>
      <vt:lpstr>Social objects</vt:lpstr>
      <vt:lpstr>Slide 44</vt:lpstr>
      <vt:lpstr>Slide 45</vt:lpstr>
      <vt:lpstr>Research findings</vt:lpstr>
      <vt:lpstr>tentative con-clusions</vt:lpstr>
      <vt:lpstr>Current will move to emerging pattern</vt:lpstr>
      <vt:lpstr>Disclose and syndicate</vt:lpstr>
      <vt:lpstr>User and institutional leverage </vt:lpstr>
      <vt:lpstr>Organizational</vt:lpstr>
      <vt:lpstr>Slide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dc:title>
  <dc:creator>Lorcan Dempsey</dc:creator>
  <cp:lastModifiedBy>Lorcan Dempsey</cp:lastModifiedBy>
  <cp:revision>141</cp:revision>
  <dcterms:created xsi:type="dcterms:W3CDTF">2009-11-19T01:14:56Z</dcterms:created>
  <dcterms:modified xsi:type="dcterms:W3CDTF">2010-02-16T01:30:46Z</dcterms:modified>
</cp:coreProperties>
</file>