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Default Extension="fntdata" ContentType="application/x-fontdata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2" r:id="rId2"/>
    <p:sldMasterId id="2147483694" r:id="rId3"/>
    <p:sldMasterId id="2147483706" r:id="rId4"/>
    <p:sldMasterId id="2147483723" r:id="rId5"/>
    <p:sldMasterId id="2147483735" r:id="rId6"/>
    <p:sldMasterId id="2147483750" r:id="rId7"/>
  </p:sldMasterIdLst>
  <p:notesMasterIdLst>
    <p:notesMasterId r:id="rId77"/>
  </p:notesMasterIdLst>
  <p:handoutMasterIdLst>
    <p:handoutMasterId r:id="rId78"/>
  </p:handoutMasterIdLst>
  <p:sldIdLst>
    <p:sldId id="283" r:id="rId8"/>
    <p:sldId id="365" r:id="rId9"/>
    <p:sldId id="339" r:id="rId10"/>
    <p:sldId id="336" r:id="rId11"/>
    <p:sldId id="337" r:id="rId12"/>
    <p:sldId id="282" r:id="rId13"/>
    <p:sldId id="322" r:id="rId14"/>
    <p:sldId id="323" r:id="rId15"/>
    <p:sldId id="324" r:id="rId16"/>
    <p:sldId id="325" r:id="rId17"/>
    <p:sldId id="327" r:id="rId18"/>
    <p:sldId id="328" r:id="rId19"/>
    <p:sldId id="360" r:id="rId20"/>
    <p:sldId id="284" r:id="rId21"/>
    <p:sldId id="263" r:id="rId22"/>
    <p:sldId id="260" r:id="rId23"/>
    <p:sldId id="333" r:id="rId24"/>
    <p:sldId id="261" r:id="rId25"/>
    <p:sldId id="264" r:id="rId26"/>
    <p:sldId id="287" r:id="rId27"/>
    <p:sldId id="266" r:id="rId28"/>
    <p:sldId id="267" r:id="rId29"/>
    <p:sldId id="288" r:id="rId30"/>
    <p:sldId id="289" r:id="rId31"/>
    <p:sldId id="363" r:id="rId32"/>
    <p:sldId id="257" r:id="rId33"/>
    <p:sldId id="299" r:id="rId34"/>
    <p:sldId id="300" r:id="rId35"/>
    <p:sldId id="301" r:id="rId36"/>
    <p:sldId id="302" r:id="rId37"/>
    <p:sldId id="303" r:id="rId38"/>
    <p:sldId id="304" r:id="rId39"/>
    <p:sldId id="358" r:id="rId40"/>
    <p:sldId id="268" r:id="rId41"/>
    <p:sldId id="290" r:id="rId42"/>
    <p:sldId id="356" r:id="rId43"/>
    <p:sldId id="346" r:id="rId44"/>
    <p:sldId id="318" r:id="rId45"/>
    <p:sldId id="319" r:id="rId46"/>
    <p:sldId id="347" r:id="rId47"/>
    <p:sldId id="349" r:id="rId48"/>
    <p:sldId id="348" r:id="rId49"/>
    <p:sldId id="332" r:id="rId50"/>
    <p:sldId id="362" r:id="rId51"/>
    <p:sldId id="291" r:id="rId52"/>
    <p:sldId id="292" r:id="rId53"/>
    <p:sldId id="293" r:id="rId54"/>
    <p:sldId id="294" r:id="rId55"/>
    <p:sldId id="321" r:id="rId56"/>
    <p:sldId id="329" r:id="rId57"/>
    <p:sldId id="330" r:id="rId58"/>
    <p:sldId id="352" r:id="rId59"/>
    <p:sldId id="340" r:id="rId60"/>
    <p:sldId id="342" r:id="rId61"/>
    <p:sldId id="341" r:id="rId62"/>
    <p:sldId id="350" r:id="rId63"/>
    <p:sldId id="351" r:id="rId64"/>
    <p:sldId id="353" r:id="rId65"/>
    <p:sldId id="343" r:id="rId66"/>
    <p:sldId id="344" r:id="rId67"/>
    <p:sldId id="357" r:id="rId68"/>
    <p:sldId id="354" r:id="rId69"/>
    <p:sldId id="355" r:id="rId70"/>
    <p:sldId id="270" r:id="rId71"/>
    <p:sldId id="272" r:id="rId72"/>
    <p:sldId id="359" r:id="rId73"/>
    <p:sldId id="286" r:id="rId74"/>
    <p:sldId id="364" r:id="rId75"/>
    <p:sldId id="259" r:id="rId76"/>
  </p:sldIdLst>
  <p:sldSz cx="9144000" cy="5143500" type="screen16x9"/>
  <p:notesSz cx="6858000" cy="9144000"/>
  <p:embeddedFontLst>
    <p:embeddedFont>
      <p:font typeface="Segoe UI" pitchFamily="34" charset="0"/>
      <p:regular r:id="rId79"/>
      <p:bold r:id="rId80"/>
      <p:italic r:id="rId81"/>
      <p:boldItalic r:id="rId82"/>
    </p:embeddedFont>
    <p:embeddedFont>
      <p:font typeface="Segoe UI Light" pitchFamily="34" charset="0"/>
      <p:regular r:id="rId83"/>
    </p:embeddedFont>
    <p:embeddedFont>
      <p:font typeface="Open Sans Semibold" charset="0"/>
      <p:bold r:id="rId84"/>
      <p:boldItalic r:id="rId85"/>
    </p:embeddedFont>
    <p:embeddedFont>
      <p:font typeface="Open Sans" charset="0"/>
      <p:regular r:id="rId86"/>
      <p:bold r:id="rId87"/>
      <p:italic r:id="rId88"/>
      <p:boldItalic r:id="rId89"/>
    </p:embeddedFont>
    <p:embeddedFont>
      <p:font typeface="Calibri" pitchFamily="34" charset="0"/>
      <p:regular r:id="rId90"/>
      <p:bold r:id="rId91"/>
      <p:italic r:id="rId92"/>
      <p:boldItalic r:id="rId93"/>
    </p:embeddedFont>
    <p:embeddedFont>
      <p:font typeface="Segoe UI Semibold" pitchFamily="34" charset="0"/>
      <p:bold r:id="rId94"/>
    </p:embeddedFont>
    <p:embeddedFont>
      <p:font typeface="Trebuchet MS" pitchFamily="34" charset="0"/>
      <p:regular r:id="rId95"/>
      <p:bold r:id="rId96"/>
      <p:italic r:id="rId97"/>
      <p:boldItalic r:id="rId98"/>
    </p:embeddedFont>
    <p:embeddedFont>
      <p:font typeface="ＭＳ Ｐゴシック" pitchFamily="34" charset="-128"/>
      <p:regular r:id="rId99"/>
    </p:embeddedFont>
    <p:embeddedFont>
      <p:font typeface="Lucida Console" pitchFamily="49" charset="0"/>
      <p:regular r:id="rId10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46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2" autoAdjust="0"/>
    <p:restoredTop sz="93798" autoAdjust="0"/>
  </p:normalViewPr>
  <p:slideViewPr>
    <p:cSldViewPr>
      <p:cViewPr>
        <p:scale>
          <a:sx n="66" d="100"/>
          <a:sy n="66" d="100"/>
        </p:scale>
        <p:origin x="-2922" y="-14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724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95" Type="http://schemas.openxmlformats.org/officeDocument/2006/relationships/font" Target="fonts/font17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notesMaster" Target="notesMasters/notesMaster1.xml"/><Relationship Id="rId100" Type="http://schemas.openxmlformats.org/officeDocument/2006/relationships/font" Target="fonts/font22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font" Target="fonts/font15.fntdata"/><Relationship Id="rId98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99" Type="http://schemas.openxmlformats.org/officeDocument/2006/relationships/font" Target="fonts/font21.fnt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font" Target="fonts/font19.fntdata"/><Relationship Id="rId10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ta\Systemwide%20Organization\Lorcan\New%20Zealand\Centers%20and%20comp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ata\Systemwide%20Organization\Lorcan\New%20Zealand\More%20NZ%20centers%20and%20comp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r>
              <a:rPr lang="en-US" sz="2000" b="0" dirty="0">
                <a:latin typeface="Segoe UI" pitchFamily="34" charset="0"/>
                <a:ea typeface="Segoe UI" pitchFamily="34" charset="0"/>
                <a:cs typeface="Segoe UI" pitchFamily="34" charset="0"/>
              </a:rPr>
              <a:t>Maori (New Zealand </a:t>
            </a:r>
            <a:r>
              <a:rPr lang="en-US" sz="2000" b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people)</a:t>
            </a:r>
            <a:r>
              <a:rPr lang="en-US" sz="2000" b="0" baseline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| </a:t>
            </a:r>
            <a:r>
              <a:rPr lang="en-US" sz="2000" b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fst0108566</a:t>
            </a:r>
          </a:p>
          <a:p>
            <a: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r>
              <a:rPr lang="en-US" b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Total</a:t>
            </a:r>
            <a:r>
              <a:rPr lang="en-US" b="0" baseline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b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Works in </a:t>
            </a:r>
            <a:r>
              <a:rPr lang="en-US" b="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WorldCat</a:t>
            </a:r>
            <a:r>
              <a:rPr lang="en-US" b="0" baseline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= </a:t>
            </a:r>
            <a:r>
              <a:rPr lang="en-US" sz="1800" b="0" i="0" u="none" strike="noStrike" baseline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7,533 </a:t>
            </a:r>
            <a:endParaRPr lang="en-US" b="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c:rich>
      </c:tx>
      <c:layout>
        <c:manualLayout>
          <c:xMode val="edge"/>
          <c:yMode val="edge"/>
          <c:x val="0.37984173228346524"/>
          <c:y val="0"/>
        </c:manualLayout>
      </c:layout>
      <c:spPr>
        <a:solidFill>
          <a:schemeClr val="bg1"/>
        </a:solidFill>
        <a:ln>
          <a:solidFill>
            <a:schemeClr val="accent1"/>
          </a:solidFill>
        </a:ln>
      </c:spPr>
    </c:title>
    <c:plotArea>
      <c:layout>
        <c:manualLayout>
          <c:layoutTarget val="inner"/>
          <c:xMode val="edge"/>
          <c:yMode val="edge"/>
          <c:x val="6.4480446194225854E-2"/>
          <c:y val="3.0463317753730082E-2"/>
          <c:w val="0.90885288713910761"/>
          <c:h val="0.35730458826336625"/>
        </c:manualLayout>
      </c:layout>
      <c:barChart>
        <c:barDir val="col"/>
        <c:grouping val="clustered"/>
        <c:ser>
          <c:idx val="0"/>
          <c:order val="0"/>
          <c:dPt>
            <c:idx val="8"/>
            <c:spPr>
              <a:solidFill>
                <a:srgbClr val="FFC000"/>
              </a:solidFill>
            </c:spPr>
          </c:dPt>
          <c:cat>
            <c:strRef>
              <c:f>'fst0108566'!$C$2:$C$11</c:f>
              <c:strCache>
                <c:ptCount val="10"/>
                <c:pt idx="0">
                  <c:v>ALEXANDER TURNBULL LIBR-NLNZ</c:v>
                </c:pt>
                <c:pt idx="1">
                  <c:v>AUCKLAND CITY LIBR</c:v>
                </c:pt>
                <c:pt idx="2">
                  <c:v>UNIV OF OTAGO, HOCKEN COLLECTIONS</c:v>
                </c:pt>
                <c:pt idx="3">
                  <c:v>UNIV OF WAIKATO LIBR</c:v>
                </c:pt>
                <c:pt idx="4">
                  <c:v>UNIV OF AUCKLAND LIBR   </c:v>
                </c:pt>
                <c:pt idx="5">
                  <c:v>NATIONAL LIBR OF NEW ZEALAND</c:v>
                </c:pt>
                <c:pt idx="6">
                  <c:v>UNIV OF CANTERBURY (NZ) LIBR </c:v>
                </c:pt>
                <c:pt idx="7">
                  <c:v>MASSEY UNIV LIBR</c:v>
                </c:pt>
                <c:pt idx="8">
                  <c:v>UNIV OF HAWAII AT MANOA LIBR</c:v>
                </c:pt>
                <c:pt idx="9">
                  <c:v>VICTORIA UNIV OF WELLINGTON</c:v>
                </c:pt>
              </c:strCache>
            </c:strRef>
          </c:cat>
          <c:val>
            <c:numRef>
              <c:f>'fst0108566'!$B$2:$B$11</c:f>
              <c:numCache>
                <c:formatCode>0.00%</c:formatCode>
                <c:ptCount val="10"/>
                <c:pt idx="0">
                  <c:v>0.51</c:v>
                </c:pt>
                <c:pt idx="1">
                  <c:v>0.33600000000000096</c:v>
                </c:pt>
                <c:pt idx="2">
                  <c:v>0.32100000000000084</c:v>
                </c:pt>
                <c:pt idx="3">
                  <c:v>0.31800000000000084</c:v>
                </c:pt>
                <c:pt idx="4">
                  <c:v>0.31200000000000072</c:v>
                </c:pt>
                <c:pt idx="5">
                  <c:v>0.28000000000000008</c:v>
                </c:pt>
                <c:pt idx="6">
                  <c:v>0.27100000000000002</c:v>
                </c:pt>
                <c:pt idx="7">
                  <c:v>0.25900000000000001</c:v>
                </c:pt>
                <c:pt idx="8">
                  <c:v>0.21400000000000036</c:v>
                </c:pt>
                <c:pt idx="9">
                  <c:v>0.2</c:v>
                </c:pt>
              </c:numCache>
            </c:numRef>
          </c:val>
        </c:ser>
        <c:axId val="94207360"/>
        <c:axId val="106628224"/>
      </c:barChart>
      <c:catAx>
        <c:axId val="9420736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06628224"/>
        <c:crosses val="autoZero"/>
        <c:auto val="1"/>
        <c:lblAlgn val="ctr"/>
        <c:lblOffset val="100"/>
      </c:catAx>
      <c:valAx>
        <c:axId val="106628224"/>
        <c:scaling>
          <c:orientation val="minMax"/>
        </c:scaling>
        <c:axPos val="l"/>
        <c:majorGridlines/>
        <c:numFmt formatCode="0%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4207360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r>
              <a:rPr lang="en-US">
                <a:latin typeface="Segoe UI" pitchFamily="34" charset="0"/>
                <a:ea typeface="Segoe UI" pitchFamily="34" charset="0"/>
                <a:cs typeface="Segoe UI" pitchFamily="34" charset="0"/>
              </a:rPr>
              <a:t>Personal Narratives --New Zealand</a:t>
            </a:r>
          </a:p>
          <a:p>
            <a: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r>
              <a:rPr lang="en-US" sz="1600">
                <a:latin typeface="Segoe UI" pitchFamily="34" charset="0"/>
                <a:ea typeface="Segoe UI" pitchFamily="34" charset="0"/>
                <a:cs typeface="Segoe UI" pitchFamily="34" charset="0"/>
              </a:rPr>
              <a:t>Total Works in WorldCat=696</a:t>
            </a:r>
          </a:p>
        </c:rich>
      </c:tx>
      <c:layout>
        <c:manualLayout>
          <c:xMode val="edge"/>
          <c:yMode val="edge"/>
          <c:x val="4.6268709654536493E-2"/>
          <c:y val="2.1308980213089797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4"/>
            <c:spPr>
              <a:solidFill>
                <a:schemeClr val="accent3"/>
              </a:solidFill>
            </c:spPr>
          </c:dPt>
          <c:dPt>
            <c:idx val="6"/>
            <c:spPr>
              <a:solidFill>
                <a:schemeClr val="accent3"/>
              </a:solidFill>
            </c:spPr>
          </c:dPt>
          <c:dPt>
            <c:idx val="8"/>
            <c:spPr>
              <a:solidFill>
                <a:schemeClr val="accent3"/>
              </a:solidFill>
            </c:spPr>
          </c:dPt>
          <c:dPt>
            <c:idx val="9"/>
            <c:spPr>
              <a:solidFill>
                <a:schemeClr val="accent3"/>
              </a:solidFill>
            </c:spPr>
          </c:dPt>
          <c:cat>
            <c:strRef>
              <c:f>Sheet1!$C$2:$C$11</c:f>
              <c:strCache>
                <c:ptCount val="10"/>
                <c:pt idx="0">
                  <c:v>ALEXANDER TURNBULL LIBR-NLNZ</c:v>
                </c:pt>
                <c:pt idx="1">
                  <c:v>NATIONAL LIBR OF NEW ZEALAND</c:v>
                </c:pt>
                <c:pt idx="2">
                  <c:v>UNIV OF OTAGO, HOCKEN COLLECTIONS</c:v>
                </c:pt>
                <c:pt idx="3">
                  <c:v>UNIV OF AUCKLAND LIBR</c:v>
                </c:pt>
                <c:pt idx="4">
                  <c:v>DUNEDIN PUB LIBR</c:v>
                </c:pt>
                <c:pt idx="5">
                  <c:v>UNIV OF CANTERBURY LIBR</c:v>
                </c:pt>
                <c:pt idx="6">
                  <c:v>AUCKLAND CITY LIBR</c:v>
                </c:pt>
                <c:pt idx="7">
                  <c:v>UNIV OF WAIKATO LIBR</c:v>
                </c:pt>
                <c:pt idx="8">
                  <c:v>CHRISTCHURCH CITY LIBR</c:v>
                </c:pt>
                <c:pt idx="9">
                  <c:v>HAMILTON CITY LIBR</c:v>
                </c:pt>
              </c:strCache>
            </c:strRef>
          </c:cat>
          <c:val>
            <c:numRef>
              <c:f>Sheet1!$B$2:$B$11</c:f>
              <c:numCache>
                <c:formatCode>0.00%</c:formatCode>
                <c:ptCount val="10"/>
                <c:pt idx="0">
                  <c:v>0.71300000000000063</c:v>
                </c:pt>
                <c:pt idx="1">
                  <c:v>0.54900000000000004</c:v>
                </c:pt>
                <c:pt idx="2">
                  <c:v>0.51600000000000001</c:v>
                </c:pt>
                <c:pt idx="3">
                  <c:v>0.44</c:v>
                </c:pt>
                <c:pt idx="4">
                  <c:v>0.44</c:v>
                </c:pt>
                <c:pt idx="5">
                  <c:v>0.43700000000000067</c:v>
                </c:pt>
                <c:pt idx="6">
                  <c:v>0.43100000000000038</c:v>
                </c:pt>
                <c:pt idx="7">
                  <c:v>0.36800000000000038</c:v>
                </c:pt>
                <c:pt idx="8">
                  <c:v>0.31600000000000072</c:v>
                </c:pt>
                <c:pt idx="9">
                  <c:v>0.31200000000000067</c:v>
                </c:pt>
              </c:numCache>
            </c:numRef>
          </c:val>
        </c:ser>
        <c:shape val="box"/>
        <c:axId val="106663296"/>
        <c:axId val="106669184"/>
        <c:axId val="0"/>
      </c:bar3DChart>
      <c:catAx>
        <c:axId val="1066632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0"/>
            </a:pPr>
            <a:endParaRPr lang="en-US"/>
          </a:p>
        </c:txPr>
        <c:crossAx val="106669184"/>
        <c:crosses val="autoZero"/>
        <c:auto val="1"/>
        <c:lblAlgn val="ctr"/>
        <c:lblOffset val="100"/>
      </c:catAx>
      <c:valAx>
        <c:axId val="106669184"/>
        <c:scaling>
          <c:orientation val="minMax"/>
        </c:scaling>
        <c:axPos val="l"/>
        <c:majorGridlines/>
        <c:numFmt formatCode="0%" sourceLinked="0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06663296"/>
        <c:crosses val="autoZero"/>
        <c:crossBetween val="between"/>
      </c:valAx>
    </c:plotArea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0.56757</cdr:x>
      <cdr:y>0.07763</cdr:y>
    </cdr:from>
    <cdr:to>
      <cdr:x>1</cdr:x>
      <cdr:y>0.29894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00600" y="323850"/>
          <a:ext cx="3657600" cy="92333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800" dirty="0" smtClean="0">
              <a:latin typeface="Open Sans" charset="0"/>
              <a:ea typeface="Open Sans" charset="0"/>
              <a:cs typeface="Open Sans" charset="0"/>
            </a:rPr>
            <a:t>Materials of interest/potential for digitization broadly distributed within system</a:t>
          </a:r>
          <a:endParaRPr lang="en-US" sz="1800" dirty="0">
            <a:latin typeface="Open Sans" charset="0"/>
            <a:ea typeface="Open Sans" charset="0"/>
            <a:cs typeface="Open Sans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88CA0-556C-48FF-86E2-FF35850D4988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6B667-2232-4724-A11E-410F123D3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8C6BD-D8CF-43CE-9A0D-DA4E77A4F016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E8577-7E78-41DF-96AC-A776B0057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nz.org/partners/current-content-contributor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Centers and Comps analysis shows that</a:t>
            </a:r>
            <a:r>
              <a:rPr lang="en-US" baseline="0" dirty="0" smtClean="0"/>
              <a:t> collective library resource is highly distributed – clear implications for national (and international) library cooperation to support digitization and print preservation aims.</a:t>
            </a:r>
          </a:p>
          <a:p>
            <a:r>
              <a:rPr lang="en-US" baseline="0" dirty="0" err="1" smtClean="0"/>
              <a:t>DigitalNZ</a:t>
            </a:r>
            <a:r>
              <a:rPr lang="en-US" baseline="0" dirty="0" smtClean="0"/>
              <a:t> project relies on content contributions from wide range of institutions, including NLNZ – as chart above suggests, this kind of cooperation is vital if (e.g.) personal histories of New Zealanders are to be made more visible and relevant on the Web. </a:t>
            </a:r>
            <a:r>
              <a:rPr lang="en-US" dirty="0" smtClean="0">
                <a:hlinkClick r:id="rId3"/>
              </a:rPr>
              <a:t>http://www.digitalnz.org/partners/current-content-contributors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8E1CA-D777-4AFC-8925-EA301F6DEEB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8577-7E78-41DF-96AC-A776B0057BB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8577-7E78-41DF-96AC-A776B0057BB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Licensed content will dominate in years to come.  </a:t>
            </a:r>
          </a:p>
          <a:p>
            <a:pPr eaLnBrk="1" hangingPunct="1"/>
            <a:r>
              <a:rPr lang="en-US" dirty="0" smtClean="0"/>
              <a:t>Special collections will grow but only modestly (and only at some institutions); mostly growth in managing archival resources including institutional.</a:t>
            </a:r>
          </a:p>
          <a:p>
            <a:pPr eaLnBrk="1" hangingPunct="1"/>
            <a:r>
              <a:rPr lang="en-US" dirty="0" smtClean="0"/>
              <a:t>Much greater investment in managing research outputs.</a:t>
            </a:r>
          </a:p>
          <a:p>
            <a:pPr eaLnBrk="1" hangingPunct="1"/>
            <a:r>
              <a:rPr lang="en-US" dirty="0" smtClean="0"/>
              <a:t>No change in web archiving.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/3.0/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/3.0/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743200"/>
            <a:ext cx="7772400" cy="3429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400050"/>
            <a:ext cx="1632944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314700"/>
            <a:ext cx="4343400" cy="28575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600450"/>
            <a:ext cx="4343400" cy="28575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4057650"/>
            <a:ext cx="4343400" cy="2286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286250"/>
            <a:ext cx="4343400" cy="2286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4514850"/>
            <a:ext cx="4343400" cy="2286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88595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885950"/>
            <a:ext cx="7467600" cy="85725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571505"/>
            <a:ext cx="1219200" cy="10565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743450"/>
            <a:ext cx="13106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6600" y="4763189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 under a Creative Commons Attribution 3.0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0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10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http://creativecommons.org/licenses/by/3.0/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400300"/>
            <a:ext cx="5486400" cy="14859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484453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</a:t>
            </a:r>
            <a:endParaRPr lang="en-US" sz="1000" dirty="0">
              <a:solidFill>
                <a:srgbClr val="646464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771652"/>
            <a:ext cx="3977640" cy="597153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lvl="0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33808"/>
            <a:ext cx="914400" cy="7520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black"/>
                </a:solidFill>
              </a:rPr>
              <a:pPr/>
              <a:t>11/1/2013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black"/>
                </a:solidFill>
              </a:rPr>
              <a:pPr/>
              <a:t>11/1/2013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05740"/>
            <a:ext cx="9189720" cy="96012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Semibold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05740"/>
            <a:ext cx="5943600" cy="96012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474470"/>
            <a:ext cx="22860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1943100"/>
            <a:ext cx="2209800" cy="30861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485900"/>
            <a:ext cx="6736080" cy="34861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885950"/>
            <a:ext cx="7467600" cy="85725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885950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400050"/>
            <a:ext cx="1632944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885950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571502"/>
            <a:ext cx="1219200" cy="10027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885950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436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4769496"/>
            <a:ext cx="1676400" cy="2597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436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768864"/>
            <a:ext cx="1676400" cy="259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436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4769496"/>
            <a:ext cx="1676400" cy="2597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768864"/>
            <a:ext cx="1676400" cy="259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743200"/>
            <a:ext cx="7772400" cy="3429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314700"/>
            <a:ext cx="4343400" cy="28575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600450"/>
            <a:ext cx="4343400" cy="28575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4057650"/>
            <a:ext cx="4343400" cy="2286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286250"/>
            <a:ext cx="4343400" cy="2286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4514850"/>
            <a:ext cx="4343400" cy="2286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88595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857" y="551834"/>
            <a:ext cx="1248228" cy="10265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4769496"/>
            <a:ext cx="1676400" cy="2597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768864"/>
            <a:ext cx="1676400" cy="259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571505"/>
            <a:ext cx="1219200" cy="1056503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4800605"/>
            <a:ext cx="914400" cy="23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914400" y="4762074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581400" y="857256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chemeClr val="bg1">
                    <a:lumMod val="85000"/>
                  </a:schemeClr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Q</a:t>
            </a:r>
            <a:endParaRPr lang="en-US" sz="28700" dirty="0">
              <a:solidFill>
                <a:schemeClr val="bg1">
                  <a:lumMod val="85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2628900"/>
            <a:ext cx="5410200" cy="18288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743450"/>
            <a:ext cx="13106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1943105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400050"/>
            <a:ext cx="1632944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571750"/>
            <a:ext cx="5181600" cy="14859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4762074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743450"/>
            <a:ext cx="13106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1943105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571750"/>
            <a:ext cx="5181600" cy="14859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4762074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628" y="555173"/>
            <a:ext cx="1219200" cy="10027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05740"/>
            <a:ext cx="9189720" cy="96012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Semibold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05740"/>
            <a:ext cx="5943600" cy="96012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474470"/>
            <a:ext cx="22860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1943100"/>
            <a:ext cx="2209800" cy="30861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485900"/>
            <a:ext cx="6736080" cy="34861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11/1/2013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457450"/>
            <a:ext cx="7772400" cy="3429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314700"/>
            <a:ext cx="4343400" cy="28575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600450"/>
            <a:ext cx="4343400" cy="28575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4057650"/>
            <a:ext cx="4343400" cy="2286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286250"/>
            <a:ext cx="4343400" cy="2286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4514850"/>
            <a:ext cx="4343400" cy="2286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857250"/>
            <a:ext cx="7772400" cy="85725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3829052"/>
            <a:ext cx="1066800" cy="8773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4769496"/>
            <a:ext cx="1676400" cy="2597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40587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28751"/>
            <a:ext cx="7702550" cy="2662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6" y="1452568"/>
            <a:ext cx="3775075" cy="31515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452568"/>
            <a:ext cx="3775075" cy="31515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768864"/>
            <a:ext cx="1676400" cy="259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428751"/>
            <a:ext cx="7702550" cy="2662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6206" y="110734"/>
            <a:ext cx="1997075" cy="449341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81" y="110734"/>
            <a:ext cx="5838825" cy="44934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05740"/>
            <a:ext cx="9144000" cy="96012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4697730"/>
            <a:ext cx="6400800" cy="48006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05740"/>
            <a:ext cx="5943600" cy="96012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05740"/>
            <a:ext cx="9144000" cy="96012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1543050"/>
            <a:ext cx="918972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1828800"/>
            <a:ext cx="9189720" cy="28575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057400"/>
            <a:ext cx="9189720" cy="28575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2286000"/>
            <a:ext cx="9189720" cy="28575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2628900"/>
            <a:ext cx="918972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2914650"/>
            <a:ext cx="9189720" cy="28575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3143250"/>
            <a:ext cx="9189720" cy="28575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3371850"/>
            <a:ext cx="9189720" cy="28575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3714750"/>
            <a:ext cx="918972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4000500"/>
            <a:ext cx="9189720" cy="28575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4229100"/>
            <a:ext cx="9189720" cy="28575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4457700"/>
            <a:ext cx="9189720" cy="28575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05740"/>
            <a:ext cx="5943600" cy="96012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1543050"/>
            <a:ext cx="6400800" cy="337185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05740"/>
            <a:ext cx="9189720" cy="96012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05740"/>
            <a:ext cx="5943600" cy="96012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543050"/>
            <a:ext cx="795528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1543050"/>
            <a:ext cx="457200" cy="3429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1943100"/>
            <a:ext cx="795528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1943100"/>
            <a:ext cx="457200" cy="3429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2343150"/>
            <a:ext cx="795528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2343150"/>
            <a:ext cx="457200" cy="3429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2743200"/>
            <a:ext cx="795528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2743200"/>
            <a:ext cx="457200" cy="3429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3143250"/>
            <a:ext cx="795528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3143250"/>
            <a:ext cx="457200" cy="3429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3543300"/>
            <a:ext cx="795528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3543300"/>
            <a:ext cx="457200" cy="3429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3943350"/>
            <a:ext cx="795528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3943350"/>
            <a:ext cx="457200" cy="3429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4343400"/>
            <a:ext cx="795528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4343400"/>
            <a:ext cx="457200" cy="3429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4743450"/>
            <a:ext cx="795528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4743450"/>
            <a:ext cx="457200" cy="3429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05740"/>
            <a:ext cx="9189720" cy="96012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05740"/>
            <a:ext cx="5943600" cy="96012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474470"/>
            <a:ext cx="75438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1543050"/>
            <a:ext cx="914400" cy="6858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1783080"/>
            <a:ext cx="7543800" cy="5715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2434590"/>
            <a:ext cx="75438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2503170"/>
            <a:ext cx="914400" cy="6858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2743200"/>
            <a:ext cx="7543800" cy="5715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3406140"/>
            <a:ext cx="75438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474720"/>
            <a:ext cx="914400" cy="6858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3714750"/>
            <a:ext cx="7543800" cy="5715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05740"/>
            <a:ext cx="9189720" cy="96012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05740"/>
            <a:ext cx="5943600" cy="96012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474470"/>
            <a:ext cx="35814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1543050"/>
            <a:ext cx="914400" cy="6858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1783080"/>
            <a:ext cx="3581400" cy="5715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2434590"/>
            <a:ext cx="35814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2503170"/>
            <a:ext cx="914400" cy="6858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2743200"/>
            <a:ext cx="3581400" cy="5715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3406140"/>
            <a:ext cx="35814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3474720"/>
            <a:ext cx="914400" cy="6858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3714750"/>
            <a:ext cx="3581400" cy="5715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474470"/>
            <a:ext cx="35814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1543050"/>
            <a:ext cx="914400" cy="6858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1783080"/>
            <a:ext cx="3581400" cy="5715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2434590"/>
            <a:ext cx="35814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2503170"/>
            <a:ext cx="914400" cy="6858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2743200"/>
            <a:ext cx="3581400" cy="5715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3406140"/>
            <a:ext cx="35814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3474720"/>
            <a:ext cx="914400" cy="6858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3714750"/>
            <a:ext cx="3581400" cy="5715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05740"/>
            <a:ext cx="9189720" cy="96012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05740"/>
            <a:ext cx="5943600" cy="96012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1543050"/>
            <a:ext cx="2103120" cy="157734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3257550"/>
            <a:ext cx="2103120" cy="157734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1543050"/>
            <a:ext cx="2103120" cy="157734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3257550"/>
            <a:ext cx="2103120" cy="157734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1543050"/>
            <a:ext cx="2103120" cy="157734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3257550"/>
            <a:ext cx="2103120" cy="157734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1543050"/>
            <a:ext cx="2103120" cy="157734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3257550"/>
            <a:ext cx="2103120" cy="157734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05740"/>
            <a:ext cx="9189720" cy="96012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05740"/>
            <a:ext cx="5943600" cy="96012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474470"/>
            <a:ext cx="22860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1943100"/>
            <a:ext cx="2209800" cy="30861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485900"/>
            <a:ext cx="6736080" cy="34861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05740"/>
            <a:ext cx="9189720" cy="96012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05740"/>
            <a:ext cx="5943600" cy="96012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474470"/>
            <a:ext cx="45720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1783080"/>
            <a:ext cx="4572000" cy="324612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1543050"/>
            <a:ext cx="4572000" cy="3429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11/1/2013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11/1/2013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11/1/2013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1B8753-5C7B-4240-BFA5-9AA6B8F5E82C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3D9D65-BFF4-4A4E-9F22-A6F83AB6F902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4A3A9A-A5D2-47C7-B542-BB2B728E8E22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53D71C-EA53-4E19-B9D7-EDBE24D7FC02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E8C6D-78BB-4277-9402-4672114E62C3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DC468-0E97-40F6-80E0-27DE8BCAD604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ED209-1B43-468F-8C74-3F8E7BF1C22A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36941A-3056-4EC1-81EE-F01B8515FC87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1228F-426B-4ED6-9F08-F0C0D1762A1C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8C70EC-EE76-4ECC-A8CB-773F07284DBD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4769496"/>
            <a:ext cx="1676400" cy="2597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4D05D-77B6-4B7F-A52F-15DDA680446D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90D4C-DAB5-4226-9B65-F490FBA8BBF4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D34DC5-C244-4520-9917-B2F8A4E896DC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157B0F-9A71-4B8B-80E3-E0F07B0720A6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4100A4-0EC0-4F3D-8CE7-E28E63BDD69D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BDDA05-AAED-408C-B46D-8232B6ABB75E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EB6A0D-5232-4B43-BC7B-CA8D071A6A6E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DF539F-0A1F-4A54-B32A-35ACEB3C3DEF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576575-48F7-411F-80F6-B3EB5DADA6BD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38894C-713B-4D56-AB5D-27C103539AD9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54F9A2-DB87-4A56-889E-72AF13165E39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37D62A-9B98-463D-B2C9-FF3CABBE0110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571750"/>
            <a:ext cx="7772400" cy="3429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600451"/>
            <a:ext cx="4343400" cy="259773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86202"/>
            <a:ext cx="4343400" cy="259773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4340803"/>
            <a:ext cx="4343400" cy="207818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569403"/>
            <a:ext cx="4343400" cy="207818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4798003"/>
            <a:ext cx="4343400" cy="207818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543050"/>
            <a:ext cx="7772400" cy="1028700"/>
          </a:xfrm>
        </p:spPr>
        <p:txBody>
          <a:bodyPr>
            <a:noAutofit/>
          </a:bodyPr>
          <a:lstStyle>
            <a:lvl1pPr>
              <a:defRPr sz="4800" baseline="0"/>
            </a:lvl1pPr>
          </a:lstStyle>
          <a:p>
            <a:r>
              <a:rPr lang="en-US" dirty="0" smtClean="0"/>
              <a:t>Click to edit Master title style. Up to two 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33808"/>
            <a:ext cx="914400" cy="752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4802479"/>
            <a:ext cx="1452563" cy="225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200150"/>
            <a:ext cx="8001000" cy="154305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1B87300-A223-4A93-98F2-FBC58850BE26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0493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768864"/>
            <a:ext cx="1676400" cy="259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q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200150"/>
            <a:ext cx="8229600" cy="1371600"/>
          </a:xfrm>
        </p:spPr>
        <p:txBody>
          <a:bodyPr>
            <a:normAutofit/>
          </a:bodyPr>
          <a:lstStyle>
            <a:lvl1pPr>
              <a:defRPr sz="4400"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4802479"/>
            <a:ext cx="1452563" cy="225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82995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436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4802479"/>
            <a:ext cx="1452563" cy="225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4802479"/>
            <a:ext cx="1452563" cy="225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4802479"/>
            <a:ext cx="1452563" cy="225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1" y="350629"/>
            <a:ext cx="914400" cy="792377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743450"/>
            <a:ext cx="13106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276600" y="4763191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 under a Creative Commons Attribution 3.0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000" dirty="0" err="1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http://creativecommons.org/licenses/by/3.0/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1943106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85000"/>
                  </a:prstClr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prstClr val="white">
                  <a:lumMod val="85000"/>
                </a:prst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2628900"/>
            <a:ext cx="5410200" cy="18288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844541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>
                    <a:lumMod val="8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</a:t>
            </a:r>
            <a:endParaRPr lang="en-US" sz="1000" dirty="0">
              <a:solidFill>
                <a:prstClr val="white">
                  <a:lumMod val="85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743450"/>
            <a:ext cx="13106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6600" y="4763191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 under a Creative Commons Attribution 3.0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0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10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http://creativecommons.org/licenses/by/3.0/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400300"/>
            <a:ext cx="5486400" cy="14859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4844541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</a:t>
            </a:r>
            <a:endParaRPr lang="en-US" sz="1000" dirty="0">
              <a:solidFill>
                <a:srgbClr val="646464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771652"/>
            <a:ext cx="3977640" cy="597153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lvl="0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33808"/>
            <a:ext cx="914400" cy="7520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black"/>
                </a:solidFill>
              </a:rPr>
              <a:pPr/>
              <a:t>11/1/2013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black"/>
                </a:solidFill>
              </a:rPr>
              <a:pPr/>
              <a:t>11/1/2013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05740"/>
            <a:ext cx="9189720" cy="96012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Semibold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822960"/>
            <a:ext cx="6400800" cy="48006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05740"/>
            <a:ext cx="5943600" cy="96012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474470"/>
            <a:ext cx="2286000" cy="3429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1943100"/>
            <a:ext cx="2209800" cy="30861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485900"/>
            <a:ext cx="6736080" cy="34861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885950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571750"/>
            <a:ext cx="7772400" cy="3429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600451"/>
            <a:ext cx="4343400" cy="259773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86202"/>
            <a:ext cx="4343400" cy="259773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4340803"/>
            <a:ext cx="4343400" cy="207818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569403"/>
            <a:ext cx="4343400" cy="207818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4798003"/>
            <a:ext cx="4343400" cy="207818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543050"/>
            <a:ext cx="7772400" cy="1028700"/>
          </a:xfrm>
        </p:spPr>
        <p:txBody>
          <a:bodyPr>
            <a:noAutofit/>
          </a:bodyPr>
          <a:lstStyle>
            <a:lvl1pPr>
              <a:defRPr sz="4800" baseline="0"/>
            </a:lvl1pPr>
          </a:lstStyle>
          <a:p>
            <a:r>
              <a:rPr lang="en-US" dirty="0" smtClean="0"/>
              <a:t>Click to edit Master title style. Up to two 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33808"/>
            <a:ext cx="914400" cy="752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2" y="4802477"/>
            <a:ext cx="1452563" cy="225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200150"/>
            <a:ext cx="8001000" cy="154305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1B87300-A223-4A93-98F2-FBC58850BE26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493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q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200150"/>
            <a:ext cx="8229600" cy="1371600"/>
          </a:xfrm>
        </p:spPr>
        <p:txBody>
          <a:bodyPr>
            <a:normAutofit/>
          </a:bodyPr>
          <a:lstStyle>
            <a:lvl1pPr>
              <a:defRPr sz="4400"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2" y="4802477"/>
            <a:ext cx="1452563" cy="2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2995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436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2" y="4802477"/>
            <a:ext cx="1452563" cy="225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2" y="4802477"/>
            <a:ext cx="1452563" cy="225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2" y="4802477"/>
            <a:ext cx="1452563" cy="225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1" y="350627"/>
            <a:ext cx="914400" cy="792377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743450"/>
            <a:ext cx="13106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276600" y="4763189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 under a Creative Commons Attribution 3.0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000" dirty="0" err="1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http://creativecommons.org/licenses/by/3.0/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1943104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85000"/>
                  </a:prstClr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prstClr val="white">
                  <a:lumMod val="85000"/>
                </a:prst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2628900"/>
            <a:ext cx="5410200" cy="18288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84453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>
                    <a:lumMod val="8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</a:t>
            </a:r>
            <a:endParaRPr lang="en-US" sz="1000" dirty="0">
              <a:solidFill>
                <a:prstClr val="white">
                  <a:lumMod val="85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7.jpe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74" r:id="rId3"/>
    <p:sldLayoutId id="2147483655" r:id="rId4"/>
    <p:sldLayoutId id="2147483668" r:id="rId5"/>
    <p:sldLayoutId id="2147483675" r:id="rId6"/>
    <p:sldLayoutId id="2147483654" r:id="rId7"/>
    <p:sldLayoutId id="2147483669" r:id="rId8"/>
    <p:sldLayoutId id="2147483676" r:id="rId9"/>
    <p:sldLayoutId id="2147483656" r:id="rId10"/>
    <p:sldLayoutId id="2147483677" r:id="rId11"/>
    <p:sldLayoutId id="2147483658" r:id="rId12"/>
    <p:sldLayoutId id="2147483672" r:id="rId13"/>
    <p:sldLayoutId id="2147483678" r:id="rId14"/>
    <p:sldLayoutId id="2147483650" r:id="rId15"/>
    <p:sldLayoutId id="2147483673" r:id="rId16"/>
    <p:sldLayoutId id="2147483679" r:id="rId17"/>
    <p:sldLayoutId id="2147483659" r:id="rId18"/>
    <p:sldLayoutId id="2147483670" r:id="rId19"/>
    <p:sldLayoutId id="2147483680" r:id="rId20"/>
    <p:sldLayoutId id="2147483652" r:id="rId21"/>
    <p:sldLayoutId id="2147483671" r:id="rId22"/>
    <p:sldLayoutId id="2147483681" r:id="rId23"/>
    <p:sldLayoutId id="2147483657" r:id="rId24"/>
    <p:sldLayoutId id="2147483660" r:id="rId25"/>
    <p:sldLayoutId id="2147483666" r:id="rId26"/>
    <p:sldLayoutId id="2147483720" r:id="rId27"/>
    <p:sldLayoutId id="2147483721" r:id="rId28"/>
    <p:sldLayoutId id="2147483722" r:id="rId2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ppt-blue.jpg"/>
          <p:cNvPicPr>
            <a:picLocks noChangeAspect="1"/>
          </p:cNvPicPr>
          <p:nvPr userDrawn="1"/>
        </p:nvPicPr>
        <p:blipFill>
          <a:blip r:embed="rId13" cstate="print"/>
          <a:srcRect t="23331" b="17316"/>
          <a:stretch>
            <a:fillRect/>
          </a:stretch>
        </p:blipFill>
        <p:spPr bwMode="auto">
          <a:xfrm>
            <a:off x="9530" y="42863"/>
            <a:ext cx="9134475" cy="162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7" descr="lite border to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0" cy="10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8" descr="lite border botto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036344"/>
            <a:ext cx="9144000" cy="10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685800"/>
            <a:ext cx="6989762" cy="96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30" name="Picture 19" descr="lite border lef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4460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0" descr="lite border righ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97924" y="0"/>
            <a:ext cx="4460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2" descr="EMEA-Regional-Council.pn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0525" y="4025506"/>
            <a:ext cx="47625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9pPr>
    </p:titleStyle>
    <p:bodyStyle>
      <a:lvl1pPr marL="238125" indent="-225425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900" b="1">
          <a:solidFill>
            <a:schemeClr val="tx1"/>
          </a:solidFill>
          <a:latin typeface="+mn-lt"/>
        </a:defRPr>
      </a:lvl2pPr>
      <a:lvl3pPr marL="11509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700" b="1">
          <a:solidFill>
            <a:schemeClr val="tx1"/>
          </a:solidFill>
          <a:latin typeface="+mn-lt"/>
        </a:defRPr>
      </a:lvl3pPr>
      <a:lvl4pPr marL="16081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500" b="1">
          <a:solidFill>
            <a:schemeClr val="tx1"/>
          </a:solidFill>
          <a:latin typeface="+mn-lt"/>
        </a:defRPr>
      </a:lvl4pPr>
      <a:lvl5pPr marL="20637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5pPr>
      <a:lvl6pPr marL="25209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6pPr>
      <a:lvl7pPr marL="2978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7pPr>
      <a:lvl8pPr marL="34353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8pPr>
      <a:lvl9pPr marL="38925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05740"/>
            <a:ext cx="9144000" cy="960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 flipV="1">
            <a:off x="0" y="1600200"/>
            <a:ext cx="9144000" cy="1314450"/>
          </a:xfrm>
          <a:prstGeom prst="rect">
            <a:avLst/>
          </a:prstGeom>
          <a:gradFill>
            <a:gsLst>
              <a:gs pos="32000">
                <a:schemeClr val="bg1">
                  <a:alpha val="0"/>
                </a:schemeClr>
              </a:gs>
              <a:gs pos="100000">
                <a:schemeClr val="bg1">
                  <a:lumMod val="85000"/>
                  <a:alpha val="7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2914650"/>
            <a:ext cx="9144000" cy="1085850"/>
          </a:xfrm>
          <a:prstGeom prst="rect">
            <a:avLst/>
          </a:prstGeom>
          <a:gradFill>
            <a:gsLst>
              <a:gs pos="16000">
                <a:schemeClr val="bg1">
                  <a:alpha val="0"/>
                </a:schemeClr>
              </a:gs>
              <a:gs pos="65000">
                <a:schemeClr val="bg1">
                  <a:lumMod val="85000"/>
                  <a:alpha val="50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65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yiibu/beyond-themobilewebbyyiibu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4" Type="http://schemas.openxmlformats.org/officeDocument/2006/relationships/hyperlink" Target="http://blogs.bgsu.edu/librarysleevefacing/2012/08/15/bookends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81.jpeg"/><Relationship Id="rId4" Type="http://schemas.openxmlformats.org/officeDocument/2006/relationships/hyperlink" Target="http://library.osu.edu/blogs/cartoons/2012/02/28/blog-launch-and-the-construction-of-our-new-home-in-sullivant-hall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3543300"/>
            <a:ext cx="4343400" cy="285750"/>
          </a:xfrm>
        </p:spPr>
        <p:txBody>
          <a:bodyPr>
            <a:normAutofit fontScale="92500" lnSpcReduction="20000"/>
          </a:bodyPr>
          <a:lstStyle/>
          <a:p>
            <a:r>
              <a:rPr lang="en-US" sz="1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@</a:t>
            </a:r>
            <a:r>
              <a:rPr lang="en-US" sz="1600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LorcanD</a:t>
            </a:r>
            <a:endParaRPr lang="en-US" sz="16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81000" y="3829050"/>
            <a:ext cx="4343400" cy="285750"/>
          </a:xfrm>
        </p:spPr>
        <p:txBody>
          <a:bodyPr>
            <a:normAutofit fontScale="92500" lnSpcReduction="20000"/>
          </a:bodyPr>
          <a:lstStyle/>
          <a:p>
            <a:r>
              <a:rPr lang="en-US" sz="1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Lorcan Dempsey,  OCLC </a:t>
            </a:r>
            <a:endParaRPr lang="en-US" sz="16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81000" y="4114800"/>
            <a:ext cx="4343400" cy="228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20-23  October 2013</a:t>
            </a:r>
            <a:endParaRPr lang="en-US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381000" y="4343400"/>
            <a:ext cx="4343400" cy="228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Lianza</a:t>
            </a: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Conference 13</a:t>
            </a:r>
            <a:endParaRPr lang="en-US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381000" y="4572000"/>
            <a:ext cx="4343400" cy="228600"/>
          </a:xfrm>
        </p:spPr>
        <p:txBody>
          <a:bodyPr>
            <a:noAutofit/>
          </a:bodyPr>
          <a:lstStyle/>
          <a:p>
            <a:r>
              <a:rPr lang="en-US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#lianza13</a:t>
            </a:r>
            <a:endParaRPr lang="en-US" sz="1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-114300"/>
            <a:ext cx="8915400" cy="3143250"/>
          </a:xfrm>
          <a:solidFill>
            <a:schemeClr val="bg1"/>
          </a:solidFill>
        </p:spPr>
        <p:txBody>
          <a:bodyPr/>
          <a:lstStyle/>
          <a:p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latin typeface="Segoe UI Light" pitchFamily="34" charset="0"/>
              </a:rPr>
              <a:t>The network </a:t>
            </a:r>
            <a:r>
              <a:rPr lang="en-US" sz="5400" dirty="0" err="1" smtClean="0">
                <a:solidFill>
                  <a:schemeClr val="bg1">
                    <a:lumMod val="50000"/>
                  </a:schemeClr>
                </a:solidFill>
                <a:latin typeface="Segoe UI Light" pitchFamily="34" charset="0"/>
              </a:rPr>
              <a:t>repatterns</a:t>
            </a: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latin typeface="Segoe UI Light" pitchFamily="34" charset="0"/>
              </a:rPr>
              <a:t> the library: from infrastructure to engagement</a:t>
            </a:r>
            <a:endParaRPr lang="en-US" sz="5400" dirty="0">
              <a:solidFill>
                <a:schemeClr val="bg1">
                  <a:lumMod val="50000"/>
                </a:schemeClr>
              </a:solidFill>
              <a:latin typeface="Segoe UI Light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Open Sans" charset="0"/>
                <a:ea typeface="Open Sans" charset="0"/>
                <a:cs typeface="Open Sans" charset="0"/>
              </a:rPr>
              <a:t>Most popular works about/set in New Zealand</a:t>
            </a:r>
            <a:endParaRPr lang="en-US" sz="270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8600" y="857250"/>
            <a:ext cx="3744250" cy="1371600"/>
            <a:chOff x="304800" y="857250"/>
            <a:chExt cx="3744250" cy="1371600"/>
          </a:xfrm>
        </p:grpSpPr>
        <p:sp>
          <p:nvSpPr>
            <p:cNvPr id="4" name="TextBox 3"/>
            <p:cNvSpPr txBox="1"/>
            <p:nvPr/>
          </p:nvSpPr>
          <p:spPr>
            <a:xfrm>
              <a:off x="1524000" y="857250"/>
              <a:ext cx="2525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Whale Rider </a:t>
              </a:r>
              <a:r>
                <a:rPr lang="en-US" dirty="0" smtClean="0"/>
                <a:t>(film): 2,857</a:t>
              </a:r>
              <a:endParaRPr lang="en-US" dirty="0"/>
            </a:p>
          </p:txBody>
        </p:sp>
        <p:pic>
          <p:nvPicPr>
            <p:cNvPr id="19460" name="Picture 4" descr="Whale Rider movie post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857250"/>
              <a:ext cx="1244278" cy="1371600"/>
            </a:xfrm>
            <a:prstGeom prst="rect">
              <a:avLst/>
            </a:prstGeom>
            <a:noFill/>
          </p:spPr>
        </p:pic>
      </p:grpSp>
      <p:sp>
        <p:nvSpPr>
          <p:cNvPr id="19464" name="AutoShape 8" descr="data:image/jpeg;base64,/9j/4AAQSkZJRgABAQAAAQABAAD/2wCEAAkGBxITEhUUEhQUFhQXFx4aGRgYGRwfIBseIB0fISEYHB8gHCghIBwnHBkgITEhJik3MDIvHSEzRDMsNyotLisBCgoKDg0OGhAQGiwkHCQsLCwsLCwsLCwsLCwsLCwsLCwsLCwvLCwsLCwsLCwsLCwsLCwsLCwsLCwsLCwsLCwsLP/AABEIAMsAhwMBIgACEQEDEQH/xAAbAAACAgMBAAAAAAAAAAAAAAAEBQMGAAECB//EAEUQAAICAQMCBAMFBQUGAwkAAAECAxESAAQhBTETIkFRBjJhFCNCcYEzUpGhswckc7HRFRY0YnTB4fDxQ0RlcoKEkpOi/8QAGAEBAQEBAQAAAAAAAAAAAAAAAAECAwT/xAAgEQEBAAMBAAICAwAAAAAAAAAAAQIREjEhUQNBEyJh/9oADAMBAAIRAxEAPwDyz4f2quWykkU/KqRR5ySWDYUdrA5578ix303hl2rwugRYmhoK09s5st4jsFX0oL4dUmV5NXKPpm8VBVFSzDJwT8nAKUKIHckg2eAK5u5dNk3O5M0qNGFsCRg4Pk8qoDJMDkGZOQzW2HpZttnVqvmSPZtGLDSL974gQMjZIMImjkC5KCLzuvOaU99NPhyUbkSGZElk24eVYVVYm4QANkCMkjMdtGaq7tiSA33fQ98GVnfFUV5hErKQwILNJ4bOSVNW1E36c6F6BLUwhgyndT4ciyURPK3iWtFT5FjRvxCzR7kgtmqqMkc53KGRqlmkWQSECiXexL2oqWN9q41desblI0eQBJZn+eVNs6DBgVd5o2YKnLEJJ3Jz7aCl+Ed1LNECY2nVwrCXcIwNMMYgmVqi0RjZ4NUK5Vz7jcNOryzJKFiyuQHHw2ybAxgAlcieAO5HtpuHNZ8Oxs/jYyRRJKPBYBC7BSpexivcLGebF0eNWLadQIXB59om4zMeWTuVWSPzzwktQkmaUdiKKsT60j2Mcp20p224Me1jZGnMSyg2RiubVbCg1DsCTfcaGlG3adZ1LyeJPSKGCeYFbLZQt3LoaCkfNz202c0wYb9JI03M6eP2WCWTkYqQsrutKGS7Us2Xl+tGr7HaygLKiHFWWmYCsr4FNwxsdqPaq1fEjj3izSbbbx8vIZJpnOIkkBW/EaKNSArcIebbLkiyP1PooUbVtzEqsAEjcTjwmSNlGXlU0oeUFmzuhx66bhzUU25aDcTztuYGmhDRrCVLjFSSvLema3iOQaFY6TfDXUU+2Ez2BOJI5HzI/bAgufI3q3Pfv2033PSY9ztpZo9usTJjNLMJ5XCq4JpkYcseTkD9K9wOmfDbiJd4rRyQh8AxVscyaCstXdkcEex7abhzRvUZNnfgwhpZZEMagPZS8MICfCVTRUoMb5Y2eBrrrPxDJFKphEbI6BFme2sADKNJcUtI3IogcEeup/hzpJjYQ7aGHdbsElnJsLiqlkjHABXNfvMryJoeWzJ1TpUm43Ek5h24BjZjGk0TUEDOWjou1lAbAX5rPbTac0m6RDsnWJ91JGsIHnjjRllLRDiPImqkVrLj1oeU86h3PXFiSSPbtJt2WagIz5XQF6kYls/FXKgw9K7HRnRtrhvH8FbZAEgGXmSSXyxstjEsHa6bvxyDWs23wbujJJHLnLgxknijdPFDBScvxsW810FN3XBNidRrmodpPhMkn2iTb7eRcM1LHxfDWrwORrMdmWh6fTNGwbTbzdPjjbcwwqkpdZJAbbIY4UqhiAyM3INZjzcVrNVzsVLpe5EZDiMO6HLz8rVD8NDm7Nk+3HHMnVkAhhIVlUmVlDcnEla5oX+dC9Ax2AGq1v1HBI5o/pp/1ndDeFpJHWJlJyBU/KQioFF2TigFAel+uldId/2y/tNj/wBBF/30b8GGP/aqYK4YdQ+8LMCGNbisAEBUDm7Jv6Vyv66z9XYSRKirtoFjYLkQqDKmbMqa4IJ7cD3GiH6qNnvPFMKwSxOkuMhJ8axMBJUZP4ZQTiSDXfUaK/iTddOHUNyZNpuXI3MudbpAD52sgfZrAvmsv10PJs3EUc9fdttjHfsyoDR44tWse9N7HTZ+p9PkkbcybOBy0wL/AH25AZ3LORRBABo+lah6vuTBuFEy4QSIC22V2x8rsArBTYUUVUkXXNalIvPwP0yWNIumS7ef7LutqzzTLEcRNL5lOfmXyRqqgn1HbXnnTOmeBIItyUWSLcyR4srEsx8FQU5Wq4cMfTmj20HvZzNu5N59oCy+L44JV7U5WoUkc1wBx6affEfxFHud3FO8KJ41ta5Y3caiUFgtkmLE9gKu++rQV/aArJ0TpCooETh5JCB3lIFEn3IZz+n01SujSMySoXpVjOIZjiuTLZHteI7Dmhq2dE3jLtk2e5SKfaSSloln8SCnDAMYpqIHmaj3HLa66us0QkWLbnbDZo61F4loZGQt4k5ILtRFAHseBR0viHXwlCh6X1NJnaJPs+1DsEzK8N+HJbP0vUnRINunQ2G3meZP9qREs8XhkNcPGObXxRu/XtxqvQ9f8LZzRSsjHfQxhmZ2Z1MeQLsFDcliT5iCa1H0bryRdPG2XFovtaTPKBIWLgqQgXGgSsdDnmjp+lWP+ymCNOobdY3EiiCUkjE0xSEslqBdE9yL9PTnz6fqHTMHC7CZXKsFY7vIK1HFsfAWwDRq+dWD4Ll3nT28UbZzJE0iMrxSMBkkRIOHIYBQaPow1rbx7WKZlOx2rPGGLI0u4IOIOQGTFWK+qizYI7jRBXQoZBvYWZGEbbvaCNihAapY8qaqajweeNXCTpUO26nvusST5x7aRg0MSnMO0YAV7oY045HF+oo6806J1EDdeLEGY+NtzH5CQzxspCNj2yK0K51Yx16eOabqDKp226AXcQ4S+FKrAr8xsqSAaaq59RxpFulR651JpgshRhFI8khA9HaWY45498WHFcgXWs08m6SXSbb7bjZo6kzs60hydlQfeCNyVlHN339q1vVjF9J/hmLeLtp5YVjbbAN4qyUy2mDZCMmy4yFMB73o+MJvon8KKFZI41y+7ZPMFclg6yEMQsdgMB68caT/AA9tlZQftP2aTxSY5PvOMUtvk7N5lojnhvpZO+6nuI5pFljR41fxHixIjJZAgl8tFclqmv8AEaqzoUNNv5Y5WFqzJD4RxCkKtDtjamv3ubs6lg6gZ0MLpE00kox3DiipdnZlZvTJ2BB4oA6cw7sHbRGOJYYys3iOIy4UUby/EwNR488ec81w1+GehbXabRdzvIRumecwiJXGKAxB/Na3mCpBF8cfXTxFGm2xbjbxyOpfC8QbcgHEADjgGge9Mfem+6+EZjGsjSwhiPMCQFUWV8rrcbAGgQGsZLfcas0/UtiUMSbXcxRMCCke4RQbNm6jyIJryk1x2Go03HThEYRsZxEWvH7Qli2UmmwyFhFU89lGs9xear3TukbQ7eSSSVXX7tTIpP3TPHIRklZFfEVV49zZoUQerdSj3DxR0WWJBEspJVmUepQtgObPpd8keljSLpYV1+x7shq/96XijfHk/wA9Rptulc1s957f8Svb/wDDTuLzSzocM8+5h3QaOZzJkyZ+ZI0NMXBBKRhBwaNcGvTTnqvRZZYJo4IiI0luP73LJRm/47YZRuJSuVWGbuK0du+qbJnV/A3iMsYjuPcIhK+obGMXdC70SeubLuu13SEClK7hQUBdnbFsbGTvZ59F7Vp3E5qp9E6TJLFE52ilIxJjJM3hRylqMcYLYhyGVyRfOdE0ACTtdrlLE24QTuu5jSSEuQIY1IQRsmXJLSEKBz5Gsc6axbnp4cM213T0W4fcIwOQIIrCuQT2o2b71ol+p9PMKw/Y58VUKreNHkBd8N4dg/X+Fadxeao8Gz3il9splSOR2DqrFVfC8r+UNiAbsUO5AGmHX97tUYGBGWSORGjJa1MahSGVlCssnlUMDlySQV1YYDsWKRGLfhGKwgHeWArsqlax+WqtfUCtLviEw7cPFDEGXbuYpgZVBPnYIygU5kbEM1Arwgoi6ssqWaSdGE00EbQMaCSRSDcOIYi1DBoSCFaaiee/3Yuh3R9e2s8U0JZmeaSJc1x+8VgCjxMtk5Y+hoEMDWi4PD2aTXLIUkfwyhhqQhVBKuW+UFZKoMOAT+S3etKEkMxb7RlFMjnykpiQHXke6kGvT6arILq3S44RYlDNmVwwIZQL/a3WDWKxrnntrNZ0vd7pZCduZTK1k4jJj6k9if11mqu0vw8uIZpc12z5ROyqGORQkBAeC3YntQ9RxrI+puDGJTITCtRBJMRGf3qxYdwCwFZV31x0oh4ZIjKAWdWWMq5tl4BUjgMQ7Lz/AKakXobj56jARmLFgwJUXQwulbgBuxPF+xaM2W4g2yi33JJEboccRHKDfiBfEKy4iqy55PbVtj3njdNZgAFPVHoAVx9nu+SSbJvkk89zqn9R6i6GB1YEHbBVR1JCCipFMTkfxBuxv6atOy6ix6MhVY1J35RsR3ra/N9GNDkazl4uPpdjeu6HOuU3begH6i9c7jdlvRQfoCP48nXB0QltaVudei/2f9B2s+2aSeFJGEhFkGwAiGhyPUk/rpNP1vZMSu36ZDfNmWRqAB4biu4vgnvxzqbXXwqwXnUywN2CsTRagpJAAssQBYUDue2mu/61tpIcE2UUE2XMiEkY+lA85eh/LWfAnW22+8iBeopWEUgPamNKf0cj9CdVCUp7G9YBzr2n/dbYX/wkF3+7X+R0u+IPhjaJt5ni28auiZAi+KIJPf8AdvWe2v468w2f7WH/AB4f6qaOnjx3u8DSRtDJJNM0TAjJ4XcpCCeA0hjYWASFv1I1ffh/4X2pSF5IVZzg923fIMCOeK49PTXknx4iPvNysOeKPLJIrV5XMhDkHjy4iM+vevfXb8d25/kx0Y9Q3O1uaLerJIyKHR5WcThnpvAZeUCgk5MBwDYU3Wk+16jHuPD+1KxTbRu5CsPvGZwexoqotRiG7LxjZIC3QEY2yyCGRMBITGTnTE3FI3PmTg41xx30T/u/JHHJITMYvlR4o2KSfVpBaKocCxZPlIq9dXNLHt9mm5E0ibl9k6lkMY8OmIFx5EkUhbHg38vvzml03WzJEY3ycqqpH94yoiKSa8MdySTyWoWeNZoaKkkOOP4bJ/y/07fT89PNtMsMEvAMskYiKUVKIfNmb+fIcUv5kjgFb0zZNL5I45XkJoFOR2JCkY9yFY3l6HjjR+0hkmYRSckLUQtQ1myBH6NZHb1v30K2elINr4zypmygKnmYrdlbqqLBWoUQKskWNWjaGM9IjMYIX/aXyk2QfslHmhdkXx716aRdV3yrAsQTIgYCSwCOEyV0KlsvLXzDkHg6dbKYHo8ZXIAdSIpiDX905AoCl9hrN8XH0ETqJ5NE7sUIzx5kB449SP48aN+F+jjdThW/ZIM5AO7AEAJ9MiQCfa/XnXF0kXj+y9DLsNwgvmR1H5mFBwfz1XT8I7sRKgji4kLOcwLBIHcrYACe/GVV30+6N8XMd0kTyLDBEQkcMMBPjEkrjwSVCgh6UfhJ9Dov4x6zJt1yRCBKScZCilOcbCFsyHIL1XHrV8c71+nX+v7UyH4L3bs4HhsyoXpXBLUQMR7Eknk8cd9Ln2KLNDG95CVFljWi3cFgK8vYEfN3Oguo79pZDI2KtiF8gK8AV6H9a130IgbiI9gGsfnRr+etzevlzut/D1JPj7ak3jP3s+ReP/71Jvfi/ZSQzR5SAvE6cxn8SEAcfnqjdN6Lnbkk+fyovGQDfeDMjEMsYLYk82NLt/vAzsVQIvOIHt6XzyT7j11mYxu5XT1voW6yigJ74RX/AAXXlXxrtEbeSGSQKDPLlNwgR1IKqJMGEn3bKfDsHLLkCtXX4W3hMe3oH/2Yvmu441Qfjjqsvi7qtvCITuyjtXD4ElYyBR7h3LG7Y9xjWuv4f2x+W+E+w6G0uBdg/wB21hStI5JwVmVrbIsGJHbNQdC/FD1L90gSFQURkRkDCzktk+emJWyfTRfRnMcIZJYTIS0vhhnJVUUZK0ZHhksoIoi6B59NLtlN5JE8OSTbD71kUk4m6DZhfIcDjkQRdEg9tdnFmyn8fGGaWONKGMrr8mINfILNg1zes1vd9O8WSM7YZLLkETyKwKDzKwzIsLTZet/mBmg38L7kZYSqZYyWqHNlDSMjKGocWBYv0vUEu+lMiMx8KSEKq4riUKdhXcNff6610jYl1Lq6gow4JUckEii9KScW4P7p40T03ZAgy34ro6BY6JEjmzhz3FDsPMewrvoVwm2DeaW08dycmRvKoIYyrZ84JLLQ9jzzq29CgSTo484hUdSY25Br+6i/Vb9TQ59OdV5ZA8f94Tw0AKfKFAa7UR+ti2y4I5ANXen6wxp0kJGzOo6owLMAORtaNUzAj2N6zl41j6j67EEKIpJVQVDEUWAwORFmrzutMvgTd4NuP+ZFA/TMk3/20r6oWcwhQSzEqoHcsVhAH6k6uG4+D9t0/bvLuppHluh4NAf/ACqGvI97Y8AHsO+vPfHWT5Vz4fnUbos0giUh7JkKXYIxzHmF36UeO40R17qW0MbRxYFi2RMcaqCeOSSryMePmMvPt6aQ7sRlj4Lsy8VktNX/ADel3xxxoGjrUibdMdE9LP30R9pFP8Deid78O7qKPxZYii9yGZQw+pS8v5WPUDS7Z7tVdSHUMDY5HfT2Iv3whulx3kUjmlp8KvygEMVF880Kri79dVzqXTqiWWOORYwaZipCCyAqqTWZ78r6DnQvSt1jMJ3pmU5DIWA3o5XgGj5gp4sDU/XurzTUJZZZBlfnYnmv3RSjg+gGs8/O2rl8aBbIffQf48P9VNdfEfUS3Ut4sqtKTLIkYpTbXjGpDUMAeaHN3+8dRdPb76H/AB4f6qa7+NpmbdzrC7KY5pndS9KSspZXjyb5qesB6qSPm474eOWRcZNr4m3zkJ8NYgSqeRQshLX+JyUOXFckizV6hjjYkzkN4bMzzLC1L4Zcr4flPBY5rR4xZD2OnW32uymlicuCzyDxHa44hK11H4Rj8y5AFiHHDngAXqLqvW1Q+BLHHKYwFKHIRh1BV6xKt8wU98bB41tjZT1/dxSYDbhvDQMFGDKUVmyCH7xwSCWOXc33PpmmXTnWPayTxeNE+RBbbyFSy5JjQNnHLMFlPJWq4J1mhrZR0iDOFwzKAr+RXIpnKEUFuyaA5qhXfzVog72Sbcxfa3phMGaR6AAFZWApW/IOa/OxVCdGhkCNNC1SI1WCMkWiTJR5r0sDv+mpX3Mrpi/mgDEqcbEd3yoU+XvWLHjj2GiousB1bCSMREFj4Yy8tnkUSaFjgjuPpWrTsGJ6MhJs/wC1Dz/9p2/TtpPOdtMM/DdSvhK4V0CKDlbL5Aa4xrnlrvsNWz4a+HZp+lxwIUDN1J2UsaBA2pr3IJrsdZy8XH0N0XfiHc7KZwWCytwASe0SWAOSQWBocmtA/EHUd3JIybt3Lq3KWQoPui9gK7Gro6M6erR7YbtwyggrtrHYsAZZhYPyqAqn94k/hvQnXupSTSASFWMQ8NZCCGYLwMjZv+A1xjqXxx0FJIXK64vgGuf1v+Gn/wAMbfaSOI5ItxuZ3cFfAfHw1FEEqas3ZLNwKUe91yyTyb1bfgn4kh2cM4ZH8VmsPGUDFTiuALKQAtF+bBJPbSpF2+Kl2aVJvpN2iyChCMPOR3Pk8/FiyGrke+qP8TfGLblfBhjEO2HFNTSP9XajX5A/mx1Xep7p5ZGkkkkkY8BpDbY80PYd+w4snQ6jSYyNXK1PJJZNUPy1m4bt76hZqP8A4a4LXqsienH76D/Hh/qpor44RV3E8yS+DIZpFIWgXqV6ZcGyWgACWqzVWNC9N/bQf48P9VNQ/Gu/x3u5WNaKzS5FiGyYuSGrEAVxQ57fnrpgxkF3+6kIKF0I3AWQhGNIwIBdgRw5w5/z0X1bp0M258kyAvgWABChiPMEYks3IvIgDk+2h99v2EsivbpNjILiolmUUwBUEqT6AgEfzh3nTEEQmEsTFlsxRmzGTXDWTxz2F8+la2wYTw+Sd5D4KSBBApIlYBXqqQ0KANkgckgeus0n2e1eQFSo8kYYeUAlS4o33PMncegA1vUWBdq4EfIjceIpKEGyAOxIohD2IBv8q0cNo84LoAqhgMFvFcqUEAk2zED6nXfQJ08GRHRXKusigrkSKKvQ8RciF8wFHsTx65tdvIkplSGxGAwVTnSSeVaYXZ83BP4q49NUqSSPbFnMsW4jcLYTvjiAMZAygnIBWyUj5+3A1Zuj9c3EPR/GhcpJ/tF1BFdvsnC8jtwB+mqf1eKWGWWMs4AfE8gZUOLokHjnvWrttYmPSq3C4lOpnNRijV9lAOAIxLUbAqiB+us5eLj6f/2idSiMKwDBfDxEcWIBxaJDkOOAMivGvPHYkkk2T3v1+urn0H4sg8D7P1DbruI41PhMQC/pUZvsPZ8uKrmr1UZ2UsWVBGpPCBmbEeihm5P5n+XbXCTTrbsMmpEPOsy47Aa3DZPH5a0jRPPOsvWpQQSDVjjgg/zHB1l6DTGzrWsOpI3r0vQTdO/bQf48P9VNEfFvRG+3bmUFXh8di0vIjjbxDccl/iocr3oj0IOo9i5M8H/UQ9v8VNd/E3Vmj326ClYsdzIwZUtns0VNnHC0UkfT17a6YeMZE223cu18VF4nvC6vFCrAlT2F5d/ZtdbLcPGyIAngvUjLJ8rAkoWKk1kvIGAvj1I0tXeyZBg7Bh2Kkggd6BBBrnjVhl63IUWVqUtJYGBZZCmBFZOSGBomvKch63rbCffTrHuKd/Dh8IYgktKF4VYWDMORjlg3AHI7jWaSz9UdVC2skbsZDFKMsJD5WyvnI43fqCOLvW9Au6ds3cMygkJRY+wJA9x7jtzqx7yAokdDxWVFjUxmy0jWecVOaIVxVTXN9++q5sN1ijIQMWYFiACwq6xJ7dzfvenMG6Z4SY1TKJvFZQjGuQoKdxx39ABiPTQoDcxMzhHe2VcMpH447KpJIA9Kuvy1c50VekoFfMDqAs8d/sQ4sE5V2vVKfbSxjGg4pgVUlwhFZE1YVu3mGrZt4SnRkBrnqZI7djtL5o8H6d9S+NY+lN65Y62dc64ujhTrqNiD+la5XWE6Bh0nw2mjWf8AY5W9HGxR4sc/TjXO4iTN8OFzYqPZcjQ557VoNSddJIRpoECDXDR61HLruSTQS9PH30H+PD/VTXXxZ09pN3uc5Qo+0SCFSbtmc2hANx3V8jnIEd9b6ePvoP8AHh/qpqP4k6dMN/vWaP7vxZrL8AfMQy8HzdqNUCRdXeumDGZNs+mx+IBLPHGueLG/MACQTVV6fWrHGjOm7pdxOiMiADFYFmd2CUQcPmUMW7UeL7AaD30MHzxPnyCVcAAKK8pxNFyQSQp7Ea5WFJXAjQhqorES18X4i5Gyb/COwAq9bYLmrkd6J83Nn05B/K/fk61o/fbbCRYpJBit+ZVBo2eODZPAsE2CSPTW9Atgbgihz682Py5rm/Uemp9vJibsjgiwaIvi7o1xrnZw2rsQSqjn8zwv89FJugAjgBGSwMQPNYNsb9RdE83YoCtCjyWKyCJbizdVFgUGAIcgGrxQDIUPL2OnOyWuiqP/AIme3p/dO35jSFi3hlG8jotAIAAVcWRIwarOI4PrfHsZ0f4qEO1O2k2sE8fjeMMy6kNgE/ARfA9fc6ljUumq41ye2nG5+JNoFLJsdnQCgAvNkzFbNL4gKoPc2OwuzoN/iFQFJ6bsQHGS5STCx/8Au49ua1jhvoCg1sd9Gj4lgBIOx2HC2MTuCCf3f2vH56jX4nj9en7ICjR/vBv6ftvcVpydRAdYRoj/AHmTHI9P2IB7f8Rz71996e+uv96Ignm6dsw5op+3qvUsPGvn004TqBQNdEaYdO+IIZGOWy2Ecai2cjcH1HAAmuzfb01xufieFePsWxLZG+NxQHsfvuTenB1Gulft9v8A9RD/AFk1v4phmXcbp0cx57qWzZUlVZhZNfLZrg8k1RrRMXxIqlJIum7NiEWVcTMSrqQbI8ayARfA9u+kku68eeWR1p5QXlBjvFixOCZHhaokk+vsL1rGaZyuwG9IQYFULsAxPqhBIIHasgob8jWtdKnZGsAG6BU/iBPt34736d9D7vdNIQWOVDEGgDQurr150Z1DpzJCkjOCH+TzXxXIquPTj89aZZ1LxslebNgQStsAaJs15f3jycdZpfMy8FS1+oPNV25oX6+nGs0UR0qVVVi0eYuj7cjgni6GJ9dT7gStTlWayQoxIIscCgKAN8UOcfpWgNrNQrzVz8po8iu/twOP/XRW3lRSMQWawwYmgrA2KWufbk8/StCpIhGiOkjG258hJoqTSsLxIs3fJHp31HJtsSpRwfUGq7evPFcX/L31ysOChzeQIpSOAOeWsdrA+hvRqs25LUFSgCWZwqg8KLJUBQT6f+J0RF1JWZiQEojIupWuRZsigvb5DyP11D1PaBH+7BKHs9ghq7mxx39P9DqTfxSqUSVSoW1F1j5WIYhh5WpgQWBPar0EU9qPbt/lWgk20bOMAVCi28xAF17n1IFAXya12j0FCM7A0WSiLYdqHN8evfk6aRbMFXbEeF6ksFC82ACeyn04JOJoHnXJ27xK0sHh0tjLIHEEdwWCkuSe4WhYHF6CCMRyKA7ANREYVS1Dnyuf3fUd6u79NRdSYPg2YZ/DAkocCuAboXYP6VqJY2VVlj8oHFhxYIPc85Ufy0ehAymCI5xtswxVi15MOwBBIFdq0EG3gjMS3kXIkZVyoDHGmH0YWLPrHXtpfKCQrWSWsn+J7n1PF/rpo8O4kVQyrZOAJCqeMmYk/hVaJLHgV9Nc7raq0bOjKVhADBFYctShjlwbI5Ir040C1ZGo+oqu3A9ufTn66NleQPHLRK0Mbpxiooq2Pah3U0aI97110nbyGRFS1ytyZCVQxqMi5NcqAjc0e3HOudrK8MjxiNWZ2EeJsi8vLVfNzVXYI9DoMOyRi5VgFAsV2JtbUEkE1lwPmI9Nb3u4qNFWmDKVLs4Y0rmgoNGMC7575HnjXO/3AyTELkvLGhRcH04Hl4HB+uujvgzKAqBA2VMoNEUxpgLpiKrQRxdIk8TBwFokElloUAeTdV5l5/5hrNExb2JmdwqRM1HF1MisSSTzQxHPAr0HOs0C7p0SkksaUc37n0F0av8ALUsapfc2eAAOb9Kq+b40NtTQJ+ld/fRWyc5E+XgFrb0I5BH1vQvpkOnoGwEieOVwwUlgGqjm+JXImxwaHvqafaYbCCgx8V5Z3KobxRVSKzRqj4zfk1/XQP2wKzSGC2axecixm+/lWib9g9fSuNPF+Kiu2Cm5JGJbzKVRbVUMSqvBTBAOPQnt6wa+I9vLmIBHI5ijSM4o9ZmzI9qDz4spUqb81+tarZhZAWOYXIYuoOLEXyrkAVwa/wAtPx8WziWOVhFSSyOKEgyMjmVvx2AHZe3fBLyrXO66lNu4PDWJMUeN2eOKUi44yiqTkyqoS2xocsxsC9U0hGxfczbfbL5Q6q5LfgyJMkh9Digr8kr6aZxyvLPITA0e2TbzqgaMjGMRuEUk92LlCf8AmN6Wzbjc4zD7PJGJA2RSNx5RITIoLAhI1ckFQO4onjQ2x6k+2vw4UYSUoaRH5CurNEpVlDAnENQuj6caKI2G0mi2W8uOVWkaKIqUIIC3IzEEXQCqP/rX31HuulTwTvH4b2tKTGD3ZQQpWiC1MBjXcH2033nX+pSI4eE2/ih/upRwFjEjMb+ZRCAfa2vuNTxfE29WTxV2xDB2JHhTgDJ/GBNvQ88gI91wBsdyEe2tRJHk5aSDMZWuS2DahhZOAJv1APty7+FdhHPEwagN3ukgW/xCP7x3I+masfQ0V9b0n3G4374qYplaMJAAsMuQMS5eoJzC+Zh7G6A1JturbwvtmSIsNu9QhIZCJHYs7Zc8mQG2VatRwBWoaYZZNzuW3KHFGavwExxUVKFbuhDx28xND5hoPdeebI7edWJDGldWTuzEACsVRWryg0pN8HXXS+qPA+e1gCgMCQ5Zye4xJGJCg9sQGBAJJIBE27+Jdx4YiVo0WogDEZB5YkZVWy2WLBjddz7WdULTs5DamOTKR2xBjfKxXA4JPzixz3B9riOyZDmY5TECvnxKKSbI8xUgXia96OrIvxVuhOfFSPNmkalRrBk8E2tyADD7Olfk15XeknWOrybhYxchSKJU5JohbpmFnzWzEkn19NAJvpBK9oAgP4fKtE2T2/hf5a1qLbuQQQaIPc9ux76zQ+UezUHiwCSKJH53/wBjeikajSc9rJH8fTgC9RdOlIJAqj34B9DrXiEgEnnnSF9cymzeV36n/wA+2m/w3s4JnKz7lYFABBZCwY5Dy1+VnSU6m2Q+8QemX+v+mmUtl1Vx9Mjso2SBpNygZ5cZY+bhQkDxPaqBJHp5PfTDp6Rx+PBHvGWKWdInZQaeKmPikD908Uf3/TSHcnEIF4z5b3Pb17/pqGSZjkCSQDwP4j/LWeL9rufS07/fMiTleoPIS/h0orxopAZHbn8PiM18dz+Q0MDGdrtQ28opP5Y6J8BWclpRQ5+VWIHv+Wke1Y2R/wCe41m5kOR57EEfTV4uvV3/AIt0u9KrulTqTsqI/hLi333ihjJyPXI1fbzGu50D1nqciACHfPKssaPMFyUB04VD+QA5+n0Gq5HISwN8nv8AXtrc/wAo7dyO2kws+bWbnNeLX1DrTrIWi6lIx8P7RkBV7ggRmPtw3h8X241vbLEsiRDqjLEFE+ZRqWdbUL75BQOfY6puiojxXpV/rY51Ob9tdTfgzYbHa1tzJuCniLL4oCWYsAcF78+IOP10Zs9jtfC27Nu1BlYpIGXmBRZLD6gBfzL8dtArGCAD2LN/JLH8zqfoW1SRpFcWFUMBZHNgXwfbVuF+06n0B3yrFMfBk8RUIxlojKgDlz25NVoZSfT1PbuSfeq5HOieo8TOtmg5oWdR7yQggKaHzccc334/LVjPtFQ7gZuJPJHIKvAgUpBGIA+ms0BuDbEm7s6zRdP/2Q=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6" name="AutoShape 10" descr="data:image/jpeg;base64,/9j/4AAQSkZJRgABAQAAAQABAAD/2wCEAAkGBxITEhUUEhQUFhQXFx4aGRgYGRwfIBseIB0fISEYHB8gHCghIBwnHBkgITEhJik3MDIvHSEzRDMsNyotLisBCgoKDg0OGhAQGiwkHCQsLCwsLCwsLCwsLCwsLCwsLCwsLCwvLCwsLCwsLCwsLCwsLCwsLCwsLCwsLCwsLCwsLP/AABEIAMsAhwMBIgACEQEDEQH/xAAbAAACAgMBAAAAAAAAAAAAAAAEBQMGAAECB//EAEUQAAICAQMCBAMFBQUGAwkAAAECAxESAAQhBTETIkFRBjJhFCNCcYEzUpGhswckc7HRFRY0YnTB4fDxQ0RlcoKEkpOi/8QAGAEBAQEBAQAAAAAAAAAAAAAAAAECAwT/xAAgEQEBAAMBAAICAwAAAAAAAAAAAQIREjEhUQNBEyJh/9oADAMBAAIRAxEAPwDyz4f2quWykkU/KqRR5ySWDYUdrA5578ix303hl2rwugRYmhoK09s5st4jsFX0oL4dUmV5NXKPpm8VBVFSzDJwT8nAKUKIHckg2eAK5u5dNk3O5M0qNGFsCRg4Pk8qoDJMDkGZOQzW2HpZttnVqvmSPZtGLDSL974gQMjZIMImjkC5KCLzuvOaU99NPhyUbkSGZElk24eVYVVYm4QANkCMkjMdtGaq7tiSA33fQ98GVnfFUV5hErKQwILNJ4bOSVNW1E36c6F6BLUwhgyndT4ciyURPK3iWtFT5FjRvxCzR7kgtmqqMkc53KGRqlmkWQSECiXexL2oqWN9q41desblI0eQBJZn+eVNs6DBgVd5o2YKnLEJJ3Jz7aCl+Ed1LNECY2nVwrCXcIwNMMYgmVqi0RjZ4NUK5Vz7jcNOryzJKFiyuQHHw2ybAxgAlcieAO5HtpuHNZ8Oxs/jYyRRJKPBYBC7BSpexivcLGebF0eNWLadQIXB59om4zMeWTuVWSPzzwktQkmaUdiKKsT60j2Mcp20p224Me1jZGnMSyg2RiubVbCg1DsCTfcaGlG3adZ1LyeJPSKGCeYFbLZQt3LoaCkfNz202c0wYb9JI03M6eP2WCWTkYqQsrutKGS7Us2Xl+tGr7HaygLKiHFWWmYCsr4FNwxsdqPaq1fEjj3izSbbbx8vIZJpnOIkkBW/EaKNSArcIebbLkiyP1PooUbVtzEqsAEjcTjwmSNlGXlU0oeUFmzuhx66bhzUU25aDcTztuYGmhDRrCVLjFSSvLema3iOQaFY6TfDXUU+2Ez2BOJI5HzI/bAgufI3q3Pfv2033PSY9ztpZo9usTJjNLMJ5XCq4JpkYcseTkD9K9wOmfDbiJd4rRyQh8AxVscyaCstXdkcEex7abhzRvUZNnfgwhpZZEMagPZS8MICfCVTRUoMb5Y2eBrrrPxDJFKphEbI6BFme2sADKNJcUtI3IogcEeup/hzpJjYQ7aGHdbsElnJsLiqlkjHABXNfvMryJoeWzJ1TpUm43Ek5h24BjZjGk0TUEDOWjou1lAbAX5rPbTac0m6RDsnWJ91JGsIHnjjRllLRDiPImqkVrLj1oeU86h3PXFiSSPbtJt2WagIz5XQF6kYls/FXKgw9K7HRnRtrhvH8FbZAEgGXmSSXyxstjEsHa6bvxyDWs23wbujJJHLnLgxknijdPFDBScvxsW810FN3XBNidRrmodpPhMkn2iTb7eRcM1LHxfDWrwORrMdmWh6fTNGwbTbzdPjjbcwwqkpdZJAbbIY4UqhiAyM3INZjzcVrNVzsVLpe5EZDiMO6HLz8rVD8NDm7Nk+3HHMnVkAhhIVlUmVlDcnEla5oX+dC9Ax2AGq1v1HBI5o/pp/1ndDeFpJHWJlJyBU/KQioFF2TigFAel+uldId/2y/tNj/wBBF/30b8GGP/aqYK4YdQ+8LMCGNbisAEBUDm7Jv6Vyv66z9XYSRKirtoFjYLkQqDKmbMqa4IJ7cD3GiH6qNnvPFMKwSxOkuMhJ8axMBJUZP4ZQTiSDXfUaK/iTddOHUNyZNpuXI3MudbpAD52sgfZrAvmsv10PJs3EUc9fdttjHfsyoDR44tWse9N7HTZ+p9PkkbcybOBy0wL/AH25AZ3LORRBABo+lah6vuTBuFEy4QSIC22V2x8rsArBTYUUVUkXXNalIvPwP0yWNIumS7ef7LutqzzTLEcRNL5lOfmXyRqqgn1HbXnnTOmeBIItyUWSLcyR4srEsx8FQU5Wq4cMfTmj20HvZzNu5N59oCy+L44JV7U5WoUkc1wBx6affEfxFHud3FO8KJ41ta5Y3caiUFgtkmLE9gKu++rQV/aArJ0TpCooETh5JCB3lIFEn3IZz+n01SujSMySoXpVjOIZjiuTLZHteI7Dmhq2dE3jLtk2e5SKfaSSloln8SCnDAMYpqIHmaj3HLa66us0QkWLbnbDZo61F4loZGQt4k5ILtRFAHseBR0viHXwlCh6X1NJnaJPs+1DsEzK8N+HJbP0vUnRINunQ2G3meZP9qREs8XhkNcPGObXxRu/XtxqvQ9f8LZzRSsjHfQxhmZ2Z1MeQLsFDcliT5iCa1H0bryRdPG2XFovtaTPKBIWLgqQgXGgSsdDnmjp+lWP+ymCNOobdY3EiiCUkjE0xSEslqBdE9yL9PTnz6fqHTMHC7CZXKsFY7vIK1HFsfAWwDRq+dWD4Ll3nT28UbZzJE0iMrxSMBkkRIOHIYBQaPow1rbx7WKZlOx2rPGGLI0u4IOIOQGTFWK+qizYI7jRBXQoZBvYWZGEbbvaCNihAapY8qaqajweeNXCTpUO26nvusST5x7aRg0MSnMO0YAV7oY045HF+oo6806J1EDdeLEGY+NtzH5CQzxspCNj2yK0K51Yx16eOabqDKp226AXcQ4S+FKrAr8xsqSAaaq59RxpFulR651JpgshRhFI8khA9HaWY45498WHFcgXWs08m6SXSbb7bjZo6kzs60hydlQfeCNyVlHN339q1vVjF9J/hmLeLtp5YVjbbAN4qyUy2mDZCMmy4yFMB73o+MJvon8KKFZI41y+7ZPMFclg6yEMQsdgMB68caT/AA9tlZQftP2aTxSY5PvOMUtvk7N5lojnhvpZO+6nuI5pFljR41fxHixIjJZAgl8tFclqmv8AEaqzoUNNv5Y5WFqzJD4RxCkKtDtjamv3ubs6lg6gZ0MLpE00kox3DiipdnZlZvTJ2BB4oA6cw7sHbRGOJYYys3iOIy4UUby/EwNR488ec81w1+GehbXabRdzvIRumecwiJXGKAxB/Na3mCpBF8cfXTxFGm2xbjbxyOpfC8QbcgHEADjgGge9Mfem+6+EZjGsjSwhiPMCQFUWV8rrcbAGgQGsZLfcas0/UtiUMSbXcxRMCCke4RQbNm6jyIJryk1x2Go03HThEYRsZxEWvH7Qli2UmmwyFhFU89lGs9xear3TukbQ7eSSSVXX7tTIpP3TPHIRklZFfEVV49zZoUQerdSj3DxR0WWJBEspJVmUepQtgObPpd8keljSLpYV1+x7shq/96XijfHk/wA9Rptulc1s957f8Svb/wDDTuLzSzocM8+5h3QaOZzJkyZ+ZI0NMXBBKRhBwaNcGvTTnqvRZZYJo4IiI0luP73LJRm/47YZRuJSuVWGbuK0du+qbJnV/A3iMsYjuPcIhK+obGMXdC70SeubLuu13SEClK7hQUBdnbFsbGTvZ59F7Vp3E5qp9E6TJLFE52ilIxJjJM3hRylqMcYLYhyGVyRfOdE0ACTtdrlLE24QTuu5jSSEuQIY1IQRsmXJLSEKBz5Gsc6axbnp4cM213T0W4fcIwOQIIrCuQT2o2b71ol+p9PMKw/Y58VUKreNHkBd8N4dg/X+Fadxeao8Gz3il9splSOR2DqrFVfC8r+UNiAbsUO5AGmHX97tUYGBGWSORGjJa1MahSGVlCssnlUMDlySQV1YYDsWKRGLfhGKwgHeWArsqlax+WqtfUCtLviEw7cPFDEGXbuYpgZVBPnYIygU5kbEM1Arwgoi6ssqWaSdGE00EbQMaCSRSDcOIYi1DBoSCFaaiee/3Yuh3R9e2s8U0JZmeaSJc1x+8VgCjxMtk5Y+hoEMDWi4PD2aTXLIUkfwyhhqQhVBKuW+UFZKoMOAT+S3etKEkMxb7RlFMjnykpiQHXke6kGvT6arILq3S44RYlDNmVwwIZQL/a3WDWKxrnntrNZ0vd7pZCduZTK1k4jJj6k9if11mqu0vw8uIZpc12z5ROyqGORQkBAeC3YntQ9RxrI+puDGJTITCtRBJMRGf3qxYdwCwFZV31x0oh4ZIjKAWdWWMq5tl4BUjgMQ7Lz/AKakXobj56jARmLFgwJUXQwulbgBuxPF+xaM2W4g2yi33JJEboccRHKDfiBfEKy4iqy55PbVtj3njdNZgAFPVHoAVx9nu+SSbJvkk89zqn9R6i6GB1YEHbBVR1JCCipFMTkfxBuxv6atOy6ix6MhVY1J35RsR3ra/N9GNDkazl4uPpdjeu6HOuU3begH6i9c7jdlvRQfoCP48nXB0QltaVudei/2f9B2s+2aSeFJGEhFkGwAiGhyPUk/rpNP1vZMSu36ZDfNmWRqAB4biu4vgnvxzqbXXwqwXnUywN2CsTRagpJAAssQBYUDue2mu/61tpIcE2UUE2XMiEkY+lA85eh/LWfAnW22+8iBeopWEUgPamNKf0cj9CdVCUp7G9YBzr2n/dbYX/wkF3+7X+R0u+IPhjaJt5ni28auiZAi+KIJPf8AdvWe2v468w2f7WH/AB4f6qaOnjx3u8DSRtDJJNM0TAjJ4XcpCCeA0hjYWASFv1I1ffh/4X2pSF5IVZzg923fIMCOeK49PTXknx4iPvNysOeKPLJIrV5XMhDkHjy4iM+vevfXb8d25/kx0Y9Q3O1uaLerJIyKHR5WcThnpvAZeUCgk5MBwDYU3Wk+16jHuPD+1KxTbRu5CsPvGZwexoqotRiG7LxjZIC3QEY2yyCGRMBITGTnTE3FI3PmTg41xx30T/u/JHHJITMYvlR4o2KSfVpBaKocCxZPlIq9dXNLHt9mm5E0ibl9k6lkMY8OmIFx5EkUhbHg38vvzml03WzJEY3ycqqpH94yoiKSa8MdySTyWoWeNZoaKkkOOP4bJ/y/07fT89PNtMsMEvAMskYiKUVKIfNmb+fIcUv5kjgFb0zZNL5I45XkJoFOR2JCkY9yFY3l6HjjR+0hkmYRSckLUQtQ1myBH6NZHb1v30K2elINr4zypmygKnmYrdlbqqLBWoUQKskWNWjaGM9IjMYIX/aXyk2QfslHmhdkXx716aRdV3yrAsQTIgYCSwCOEyV0KlsvLXzDkHg6dbKYHo8ZXIAdSIpiDX905AoCl9hrN8XH0ETqJ5NE7sUIzx5kB449SP48aN+F+jjdThW/ZIM5AO7AEAJ9MiQCfa/XnXF0kXj+y9DLsNwgvmR1H5mFBwfz1XT8I7sRKgji4kLOcwLBIHcrYACe/GVV30+6N8XMd0kTyLDBEQkcMMBPjEkrjwSVCgh6UfhJ9Dov4x6zJt1yRCBKScZCilOcbCFsyHIL1XHrV8c71+nX+v7UyH4L3bs4HhsyoXpXBLUQMR7Eknk8cd9Ln2KLNDG95CVFljWi3cFgK8vYEfN3Oguo79pZDI2KtiF8gK8AV6H9a130IgbiI9gGsfnRr+etzevlzut/D1JPj7ak3jP3s+ReP/71Jvfi/ZSQzR5SAvE6cxn8SEAcfnqjdN6Lnbkk+fyovGQDfeDMjEMsYLYk82NLt/vAzsVQIvOIHt6XzyT7j11mYxu5XT1voW6yigJ74RX/AAXXlXxrtEbeSGSQKDPLlNwgR1IKqJMGEn3bKfDsHLLkCtXX4W3hMe3oH/2Yvmu441Qfjjqsvi7qtvCITuyjtXD4ElYyBR7h3LG7Y9xjWuv4f2x+W+E+w6G0uBdg/wB21hStI5JwVmVrbIsGJHbNQdC/FD1L90gSFQURkRkDCzktk+emJWyfTRfRnMcIZJYTIS0vhhnJVUUZK0ZHhksoIoi6B59NLtlN5JE8OSTbD71kUk4m6DZhfIcDjkQRdEg9tdnFmyn8fGGaWONKGMrr8mINfILNg1zes1vd9O8WSM7YZLLkETyKwKDzKwzIsLTZet/mBmg38L7kZYSqZYyWqHNlDSMjKGocWBYv0vUEu+lMiMx8KSEKq4riUKdhXcNff6610jYl1Lq6gow4JUckEii9KScW4P7p40T03ZAgy34ro6BY6JEjmzhz3FDsPMewrvoVwm2DeaW08dycmRvKoIYyrZ84JLLQ9jzzq29CgSTo484hUdSY25Br+6i/Vb9TQ59OdV5ZA8f94Tw0AKfKFAa7UR+ti2y4I5ANXen6wxp0kJGzOo6owLMAORtaNUzAj2N6zl41j6j67EEKIpJVQVDEUWAwORFmrzutMvgTd4NuP+ZFA/TMk3/20r6oWcwhQSzEqoHcsVhAH6k6uG4+D9t0/bvLuppHluh4NAf/ACqGvI97Y8AHsO+vPfHWT5Vz4fnUbos0giUh7JkKXYIxzHmF36UeO40R17qW0MbRxYFi2RMcaqCeOSSryMePmMvPt6aQ7sRlj4Lsy8VktNX/ADel3xxxoGjrUibdMdE9LP30R9pFP8Deid78O7qKPxZYii9yGZQw+pS8v5WPUDS7Z7tVdSHUMDY5HfT2Iv3whulx3kUjmlp8KvygEMVF880Kri79dVzqXTqiWWOORYwaZipCCyAqqTWZ78r6DnQvSt1jMJ3pmU5DIWA3o5XgGj5gp4sDU/XurzTUJZZZBlfnYnmv3RSjg+gGs8/O2rl8aBbIffQf48P9VNdfEfUS3Ut4sqtKTLIkYpTbXjGpDUMAeaHN3+8dRdPb76H/AB4f6qa7+NpmbdzrC7KY5pndS9KSspZXjyb5qesB6qSPm474eOWRcZNr4m3zkJ8NYgSqeRQshLX+JyUOXFckizV6hjjYkzkN4bMzzLC1L4Zcr4flPBY5rR4xZD2OnW32uymlicuCzyDxHa44hK11H4Rj8y5AFiHHDngAXqLqvW1Q+BLHHKYwFKHIRh1BV6xKt8wU98bB41tjZT1/dxSYDbhvDQMFGDKUVmyCH7xwSCWOXc33PpmmXTnWPayTxeNE+RBbbyFSy5JjQNnHLMFlPJWq4J1mhrZR0iDOFwzKAr+RXIpnKEUFuyaA5qhXfzVog72Sbcxfa3phMGaR6AAFZWApW/IOa/OxVCdGhkCNNC1SI1WCMkWiTJR5r0sDv+mpX3Mrpi/mgDEqcbEd3yoU+XvWLHjj2GiousB1bCSMREFj4Yy8tnkUSaFjgjuPpWrTsGJ6MhJs/wC1Dz/9p2/TtpPOdtMM/DdSvhK4V0CKDlbL5Aa4xrnlrvsNWz4a+HZp+lxwIUDN1J2UsaBA2pr3IJrsdZy8XH0N0XfiHc7KZwWCytwASe0SWAOSQWBocmtA/EHUd3JIybt3Lq3KWQoPui9gK7Gro6M6erR7YbtwyggrtrHYsAZZhYPyqAqn94k/hvQnXupSTSASFWMQ8NZCCGYLwMjZv+A1xjqXxx0FJIXK64vgGuf1v+Gn/wAMbfaSOI5ItxuZ3cFfAfHw1FEEqas3ZLNwKUe91yyTyb1bfgn4kh2cM4ZH8VmsPGUDFTiuALKQAtF+bBJPbSpF2+Kl2aVJvpN2iyChCMPOR3Pk8/FiyGrke+qP8TfGLblfBhjEO2HFNTSP9XajX5A/mx1Xep7p5ZGkkkkkY8BpDbY80PYd+w4snQ6jSYyNXK1PJJZNUPy1m4bt76hZqP8A4a4LXqsienH76D/Hh/qpor44RV3E8yS+DIZpFIWgXqV6ZcGyWgACWqzVWNC9N/bQf48P9VNQ/Gu/x3u5WNaKzS5FiGyYuSGrEAVxQ57fnrpgxkF3+6kIKF0I3AWQhGNIwIBdgRw5w5/z0X1bp0M258kyAvgWABChiPMEYks3IvIgDk+2h99v2EsivbpNjILiolmUUwBUEqT6AgEfzh3nTEEQmEsTFlsxRmzGTXDWTxz2F8+la2wYTw+Sd5D4KSBBApIlYBXqqQ0KANkgckgeus0n2e1eQFSo8kYYeUAlS4o33PMncegA1vUWBdq4EfIjceIpKEGyAOxIohD2IBv8q0cNo84LoAqhgMFvFcqUEAk2zED6nXfQJ08GRHRXKusigrkSKKvQ8RciF8wFHsTx65tdvIkplSGxGAwVTnSSeVaYXZ83BP4q49NUqSSPbFnMsW4jcLYTvjiAMZAygnIBWyUj5+3A1Zuj9c3EPR/GhcpJ/tF1BFdvsnC8jtwB+mqf1eKWGWWMs4AfE8gZUOLokHjnvWrttYmPSq3C4lOpnNRijV9lAOAIxLUbAqiB+us5eLj6f/2idSiMKwDBfDxEcWIBxaJDkOOAMivGvPHYkkk2T3v1+urn0H4sg8D7P1DbruI41PhMQC/pUZvsPZ8uKrmr1UZ2UsWVBGpPCBmbEeihm5P5n+XbXCTTrbsMmpEPOsy47Aa3DZPH5a0jRPPOsvWpQQSDVjjgg/zHB1l6DTGzrWsOpI3r0vQTdO/bQf48P9VNEfFvRG+3bmUFXh8di0vIjjbxDccl/iocr3oj0IOo9i5M8H/UQ9v8VNd/E3Vmj326ClYsdzIwZUtns0VNnHC0UkfT17a6YeMZE223cu18VF4nvC6vFCrAlT2F5d/ZtdbLcPGyIAngvUjLJ8rAkoWKk1kvIGAvj1I0tXeyZBg7Bh2Kkggd6BBBrnjVhl63IUWVqUtJYGBZZCmBFZOSGBomvKch63rbCffTrHuKd/Dh8IYgktKF4VYWDMORjlg3AHI7jWaSz9UdVC2skbsZDFKMsJD5WyvnI43fqCOLvW9Au6ds3cMygkJRY+wJA9x7jtzqx7yAokdDxWVFjUxmy0jWecVOaIVxVTXN9++q5sN1ijIQMWYFiACwq6xJ7dzfvenMG6Z4SY1TKJvFZQjGuQoKdxx39ABiPTQoDcxMzhHe2VcMpH447KpJIA9Kuvy1c50VekoFfMDqAs8d/sQ4sE5V2vVKfbSxjGg4pgVUlwhFZE1YVu3mGrZt4SnRkBrnqZI7djtL5o8H6d9S+NY+lN65Y62dc64ujhTrqNiD+la5XWE6Bh0nw2mjWf8AY5W9HGxR4sc/TjXO4iTN8OFzYqPZcjQ557VoNSddJIRpoECDXDR61HLruSTQS9PH30H+PD/VTXXxZ09pN3uc5Qo+0SCFSbtmc2hANx3V8jnIEd9b6ePvoP8AHh/qpqP4k6dMN/vWaP7vxZrL8AfMQy8HzdqNUCRdXeumDGZNs+mx+IBLPHGueLG/MACQTVV6fWrHGjOm7pdxOiMiADFYFmd2CUQcPmUMW7UeL7AaD30MHzxPnyCVcAAKK8pxNFyQSQp7Ea5WFJXAjQhqorES18X4i5Gyb/COwAq9bYLmrkd6J83Nn05B/K/fk61o/fbbCRYpJBit+ZVBo2eODZPAsE2CSPTW9Atgbgihz682Py5rm/Uemp9vJibsjgiwaIvi7o1xrnZw2rsQSqjn8zwv89FJugAjgBGSwMQPNYNsb9RdE83YoCtCjyWKyCJbizdVFgUGAIcgGrxQDIUPL2OnOyWuiqP/AIme3p/dO35jSFi3hlG8jotAIAAVcWRIwarOI4PrfHsZ0f4qEO1O2k2sE8fjeMMy6kNgE/ARfA9fc6ljUumq41ye2nG5+JNoFLJsdnQCgAvNkzFbNL4gKoPc2OwuzoN/iFQFJ6bsQHGS5STCx/8Au49ua1jhvoCg1sd9Gj4lgBIOx2HC2MTuCCf3f2vH56jX4nj9en7ICjR/vBv6ftvcVpydRAdYRoj/AHmTHI9P2IB7f8Rz71996e+uv96Ignm6dsw5op+3qvUsPGvn004TqBQNdEaYdO+IIZGOWy2Ecai2cjcH1HAAmuzfb01xufieFePsWxLZG+NxQHsfvuTenB1Gulft9v8A9RD/AFk1v4phmXcbp0cx57qWzZUlVZhZNfLZrg8k1RrRMXxIqlJIum7NiEWVcTMSrqQbI8ayARfA9u+kku68eeWR1p5QXlBjvFixOCZHhaokk+vsL1rGaZyuwG9IQYFULsAxPqhBIIHasgob8jWtdKnZGsAG6BU/iBPt34736d9D7vdNIQWOVDEGgDQurr150Z1DpzJCkjOCH+TzXxXIquPTj89aZZ1LxslebNgQStsAaJs15f3jycdZpfMy8FS1+oPNV25oX6+nGs0UR0qVVVi0eYuj7cjgni6GJ9dT7gStTlWayQoxIIscCgKAN8UOcfpWgNrNQrzVz8po8iu/twOP/XRW3lRSMQWawwYmgrA2KWufbk8/StCpIhGiOkjG258hJoqTSsLxIs3fJHp31HJtsSpRwfUGq7evPFcX/L31ysOChzeQIpSOAOeWsdrA+hvRqs25LUFSgCWZwqg8KLJUBQT6f+J0RF1JWZiQEojIupWuRZsigvb5DyP11D1PaBH+7BKHs9ghq7mxx39P9DqTfxSqUSVSoW1F1j5WIYhh5WpgQWBPar0EU9qPbt/lWgk20bOMAVCi28xAF17n1IFAXya12j0FCM7A0WSiLYdqHN8evfk6aRbMFXbEeF6ksFC82ACeyn04JOJoHnXJ27xK0sHh0tjLIHEEdwWCkuSe4WhYHF6CCMRyKA7ANREYVS1Dnyuf3fUd6u79NRdSYPg2YZ/DAkocCuAboXYP6VqJY2VVlj8oHFhxYIPc85Ufy0ehAymCI5xtswxVi15MOwBBIFdq0EG3gjMS3kXIkZVyoDHGmH0YWLPrHXtpfKCQrWSWsn+J7n1PF/rpo8O4kVQyrZOAJCqeMmYk/hVaJLHgV9Nc7raq0bOjKVhADBFYctShjlwbI5Ir040C1ZGo+oqu3A9ufTn66NleQPHLRK0Mbpxiooq2Pah3U0aI97110nbyGRFS1ytyZCVQxqMi5NcqAjc0e3HOudrK8MjxiNWZ2EeJsi8vLVfNzVXYI9DoMOyRi5VgFAsV2JtbUEkE1lwPmI9Nb3u4qNFWmDKVLs4Y0rmgoNGMC7575HnjXO/3AyTELkvLGhRcH04Hl4HB+uujvgzKAqBA2VMoNEUxpgLpiKrQRxdIk8TBwFokElloUAeTdV5l5/5hrNExb2JmdwqRM1HF1MisSSTzQxHPAr0HOs0C7p0SkksaUc37n0F0av8ALUsapfc2eAAOb9Kq+b40NtTQJ+ld/fRWyc5E+XgFrb0I5BH1vQvpkOnoGwEieOVwwUlgGqjm+JXImxwaHvqafaYbCCgx8V5Z3KobxRVSKzRqj4zfk1/XQP2wKzSGC2axecixm+/lWib9g9fSuNPF+Kiu2Cm5JGJbzKVRbVUMSqvBTBAOPQnt6wa+I9vLmIBHI5ijSM4o9ZmzI9qDz4spUqb81+tarZhZAWOYXIYuoOLEXyrkAVwa/wAtPx8WziWOVhFSSyOKEgyMjmVvx2AHZe3fBLyrXO66lNu4PDWJMUeN2eOKUi44yiqTkyqoS2xocsxsC9U0hGxfczbfbL5Q6q5LfgyJMkh9Digr8kr6aZxyvLPITA0e2TbzqgaMjGMRuEUk92LlCf8AmN6Wzbjc4zD7PJGJA2RSNx5RITIoLAhI1ckFQO4onjQ2x6k+2vw4UYSUoaRH5CurNEpVlDAnENQuj6caKI2G0mi2W8uOVWkaKIqUIIC3IzEEXQCqP/rX31HuulTwTvH4b2tKTGD3ZQQpWiC1MBjXcH2033nX+pSI4eE2/ih/upRwFjEjMb+ZRCAfa2vuNTxfE29WTxV2xDB2JHhTgDJ/GBNvQ88gI91wBsdyEe2tRJHk5aSDMZWuS2DahhZOAJv1APty7+FdhHPEwagN3ukgW/xCP7x3I+masfQ0V9b0n3G4374qYplaMJAAsMuQMS5eoJzC+Zh7G6A1JturbwvtmSIsNu9QhIZCJHYs7Zc8mQG2VatRwBWoaYZZNzuW3KHFGavwExxUVKFbuhDx28xND5hoPdeebI7edWJDGldWTuzEACsVRWryg0pN8HXXS+qPA+e1gCgMCQ5Zye4xJGJCg9sQGBAJJIBE27+Jdx4YiVo0WogDEZB5YkZVWy2WLBjddz7WdULTs5DamOTKR2xBjfKxXA4JPzixz3B9riOyZDmY5TECvnxKKSbI8xUgXia96OrIvxVuhOfFSPNmkalRrBk8E2tyADD7Olfk15XeknWOrybhYxchSKJU5JohbpmFnzWzEkn19NAJvpBK9oAgP4fKtE2T2/hf5a1qLbuQQQaIPc9ux76zQ+UezUHiwCSKJH53/wBjeikajSc9rJH8fTgC9RdOlIJAqj34B9DrXiEgEnnnSF9cymzeV36n/wA+2m/w3s4JnKz7lYFABBZCwY5Dy1+VnSU6m2Q+8QemX+v+mmUtl1Vx9Mjso2SBpNygZ5cZY+bhQkDxPaqBJHp5PfTDp6Rx+PBHvGWKWdInZQaeKmPikD908Uf3/TSHcnEIF4z5b3Pb17/pqGSZjkCSQDwP4j/LWeL9rufS07/fMiTleoPIS/h0orxopAZHbn8PiM18dz+Q0MDGdrtQ28opP5Y6J8BWclpRQ5+VWIHv+Wke1Y2R/wCe41m5kOR57EEfTV4uvV3/AIt0u9KrulTqTsqI/hLi333ihjJyPXI1fbzGu50D1nqciACHfPKssaPMFyUB04VD+QA5+n0Gq5HISwN8nv8AXtrc/wAo7dyO2kws+bWbnNeLX1DrTrIWi6lIx8P7RkBV7ggRmPtw3h8X241vbLEsiRDqjLEFE+ZRqWdbUL75BQOfY6puiojxXpV/rY51Ob9tdTfgzYbHa1tzJuCniLL4oCWYsAcF78+IOP10Zs9jtfC27Nu1BlYpIGXmBRZLD6gBfzL8dtArGCAD2LN/JLH8zqfoW1SRpFcWFUMBZHNgXwfbVuF+06n0B3yrFMfBk8RUIxlojKgDlz25NVoZSfT1PbuSfeq5HOieo8TOtmg5oWdR7yQggKaHzccc334/LVjPtFQ7gZuJPJHIKvAgUpBGIA+ms0BuDbEm7s6zRdP/2Q=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752600" y="1581153"/>
            <a:ext cx="3421278" cy="1351181"/>
            <a:chOff x="1905000" y="1620619"/>
            <a:chExt cx="3421278" cy="1351181"/>
          </a:xfrm>
        </p:grpSpPr>
        <p:sp>
          <p:nvSpPr>
            <p:cNvPr id="27" name="TextBox 26"/>
            <p:cNvSpPr txBox="1"/>
            <p:nvPr/>
          </p:nvSpPr>
          <p:spPr>
            <a:xfrm>
              <a:off x="3124200" y="1620619"/>
              <a:ext cx="22020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Teacher</a:t>
              </a:r>
              <a:r>
                <a:rPr lang="en-US" dirty="0" smtClean="0"/>
                <a:t>: 2,745</a:t>
              </a:r>
            </a:p>
            <a:p>
              <a:r>
                <a:rPr lang="en-US" dirty="0" smtClean="0"/>
                <a:t>Sylvia Ashton-Warner</a:t>
              </a:r>
              <a:endParaRPr lang="en-US" dirty="0"/>
            </a:p>
          </p:txBody>
        </p:sp>
        <p:pic>
          <p:nvPicPr>
            <p:cNvPr id="19470" name="Picture 14" descr="teacher-sylvia-ashton-warner-paperback-cover-ar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657350"/>
              <a:ext cx="1166100" cy="1314450"/>
            </a:xfrm>
            <a:prstGeom prst="rect">
              <a:avLst/>
            </a:prstGeom>
            <a:noFill/>
          </p:spPr>
        </p:pic>
      </p:grpSp>
      <p:grpSp>
        <p:nvGrpSpPr>
          <p:cNvPr id="18" name="Group 17"/>
          <p:cNvGrpSpPr/>
          <p:nvPr/>
        </p:nvGrpSpPr>
        <p:grpSpPr>
          <a:xfrm>
            <a:off x="3429000" y="2306419"/>
            <a:ext cx="3581400" cy="1240360"/>
            <a:chOff x="3657600" y="2306419"/>
            <a:chExt cx="3581400" cy="1240360"/>
          </a:xfrm>
        </p:grpSpPr>
        <p:pic>
          <p:nvPicPr>
            <p:cNvPr id="19472" name="Picture 16" descr="http://ecx.images-amazon.com/images/I/61AwQ5FOuEL._SY344_BO1,204,203,200_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57600" y="2343150"/>
              <a:ext cx="1066800" cy="1203629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4800600" y="2306419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The Bone People</a:t>
              </a:r>
              <a:r>
                <a:rPr lang="en-US" dirty="0" smtClean="0"/>
                <a:t>: 2,677</a:t>
              </a:r>
            </a:p>
            <a:p>
              <a:r>
                <a:rPr lang="en-US" dirty="0" smtClean="0"/>
                <a:t>Keri Hulme</a:t>
              </a:r>
              <a:endParaRPr lang="en-US" dirty="0"/>
            </a:p>
          </p:txBody>
        </p:sp>
      </p:grpSp>
      <p:pic>
        <p:nvPicPr>
          <p:cNvPr id="19476" name="Picture 20" descr="Product Detai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867153"/>
            <a:ext cx="1600200" cy="1200151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7467600" y="3867153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The Piano </a:t>
            </a:r>
            <a:br>
              <a:rPr lang="en-US" i="1" dirty="0" smtClean="0"/>
            </a:br>
            <a:r>
              <a:rPr lang="en-US" i="1" dirty="0" smtClean="0"/>
              <a:t>(film)</a:t>
            </a:r>
            <a:r>
              <a:rPr lang="en-US" dirty="0" smtClean="0"/>
              <a:t>: 2,405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800600" y="3068419"/>
            <a:ext cx="2971800" cy="1191162"/>
            <a:chOff x="5105400" y="3068419"/>
            <a:chExt cx="2971800" cy="1191162"/>
          </a:xfrm>
        </p:grpSpPr>
        <p:pic>
          <p:nvPicPr>
            <p:cNvPr id="19474" name="Picture 18" descr="Hunt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05400" y="3105150"/>
              <a:ext cx="1066800" cy="1154431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6248400" y="3068419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Hunter</a:t>
              </a:r>
              <a:r>
                <a:rPr lang="en-US" dirty="0" smtClean="0"/>
                <a:t>: 2,455</a:t>
              </a:r>
            </a:p>
            <a:p>
              <a:r>
                <a:rPr lang="en-US" dirty="0" smtClean="0"/>
                <a:t>Joy Cowley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57200" y="4629150"/>
            <a:ext cx="317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(# of global library holdings)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latin typeface="Open Sans" charset="0"/>
                <a:ea typeface="Open Sans" charset="0"/>
                <a:cs typeface="Open Sans" charset="0"/>
              </a:rPr>
              <a:t>Top New Zealand “Concentrations” outside NZ</a:t>
            </a:r>
            <a:endParaRPr lang="en-US" sz="27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National Library of Australia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Library of Congress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State Library, New South Wales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British Library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State Library, Victoria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Harvard University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University of Hawaii at Manoa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University of Melbourne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New York Public Library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University of California, Los Angeles</a:t>
            </a:r>
            <a:endParaRPr lang="en-US" sz="22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267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Open Sans" charset="0"/>
                <a:ea typeface="Open Sans" charset="0"/>
                <a:cs typeface="Open Sans" charset="0"/>
              </a:rPr>
              <a:t>More information …</a:t>
            </a:r>
            <a:endParaRPr lang="en-US" sz="320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6386" name="Picture 2" descr="C:\NewZealand\Findings\scotlandrep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314451"/>
            <a:ext cx="3048000" cy="293790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05005" y="857250"/>
            <a:ext cx="5245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www.oclc.org/research/news/2013/09-17.html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171955"/>
            <a:ext cx="8044190" cy="1015663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endParaRPr lang="en-US" sz="2000" b="1" dirty="0" smtClean="0"/>
          </a:p>
          <a:p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… follow-up research note on New Zealand presence forthcoming.</a:t>
            </a:r>
          </a:p>
          <a:p>
            <a:endParaRPr lang="en-US" sz="2000" dirty="0"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33550"/>
            <a:ext cx="85788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reset moment</a:t>
            </a:r>
            <a:endParaRPr lang="en-US" dirty="0">
              <a:solidFill>
                <a:schemeClr val="bg1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Value?</a:t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Are you doing the right things?</a:t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ROI is secondary question …</a:t>
            </a:r>
            <a:endParaRPr lang="en-US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Reconnect with host institution goals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16</a:t>
            </a:fld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123951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Research libraries:  </a:t>
            </a:r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 mission of deep exploration </a:t>
            </a:r>
            <a:endParaRPr lang="en-US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897" y="2836844"/>
            <a:ext cx="877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Public library:</a:t>
            </a:r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Skills, learning and civic engagement</a:t>
            </a:r>
            <a:endParaRPr lang="en-US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3" y="1962150"/>
            <a:ext cx="7766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Academic library:  </a:t>
            </a:r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Student success, reputation </a:t>
            </a:r>
            <a:endParaRPr lang="en-US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638551"/>
            <a:ext cx="8786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National Libraries:  </a:t>
            </a:r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Rich engagement with </a:t>
            </a:r>
          </a:p>
          <a:p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                         national identity and memory</a:t>
            </a:r>
            <a:endParaRPr lang="en-US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925" y="307977"/>
            <a:ext cx="602615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4691064"/>
            <a:ext cx="2133600" cy="273844"/>
          </a:xfrm>
        </p:spPr>
        <p:txBody>
          <a:bodyPr/>
          <a:lstStyle/>
          <a:p>
            <a:fld id="{6B3AA010-7757-41E0-A212-D41514C97AA5}" type="slidenum">
              <a:rPr lang="en-US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18</a:t>
            </a:fld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514350"/>
            <a:ext cx="242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Shift to engagement</a:t>
            </a:r>
            <a:endParaRPr lang="en-US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3790950"/>
            <a:ext cx="392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Innovate – scalable and repeatable</a:t>
            </a:r>
            <a:endParaRPr lang="en-US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8" y="2038350"/>
            <a:ext cx="284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Rightscale</a:t>
            </a: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infrastructure</a:t>
            </a:r>
            <a:endParaRPr lang="en-US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9715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… the library as an effective actor in the research and learning environments of its users 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571750"/>
            <a:ext cx="586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… rebalance investment in collections and systems between local, shared and third party to improve impact and efficiency.   Collaboration moves from margin to core. 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424815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… institutions and services need to evolve in sustainable ways. 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Shift to engagement</a:t>
            </a:r>
            <a:endParaRPr lang="en-US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943100"/>
            <a:ext cx="8001000" cy="1543050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Summary</a:t>
            </a:r>
            <a:b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shift to engagement .. </a:t>
            </a:r>
            <a:b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library as an actor in research and learning environments of its users.</a:t>
            </a:r>
            <a:b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Reduce infrastructure which does not </a:t>
            </a:r>
            <a:b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have a distinctive impact. </a:t>
            </a:r>
            <a:b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Innovate around new forms of engagement and around institutional patterns? Carry forward what can become scalable and repeatable</a:t>
            </a:r>
            <a:r>
              <a:rPr lang="en-US" sz="31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28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8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endParaRPr lang="en-US" dirty="0">
              <a:latin typeface="Segoe UI Light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5334000" y="400050"/>
            <a:ext cx="2971800" cy="525780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U Minnesota, ARL Institutional profile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5410200" y="1314450"/>
            <a:ext cx="2971800" cy="2971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“In alignment with the University's strategic positioning, the University Libraries have re-conceived goals,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shifting from a collection-centric focus to one that is engagement-based.”</a:t>
            </a:r>
          </a:p>
          <a:p>
            <a:endParaRPr lang="en-US" dirty="0"/>
          </a:p>
        </p:txBody>
      </p:sp>
      <p:pic>
        <p:nvPicPr>
          <p:cNvPr id="64514" name="Picture 2" descr="http://umcf.umn.edu/awards/2006/images/margo_library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3150"/>
            <a:ext cx="4724400" cy="525294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4912673"/>
            <a:ext cx="4724400" cy="307777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umcf.umn.edu/awards/2006/images/margo_library_lg.jpg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4019550"/>
            <a:ext cx="1828800" cy="8382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Visible expertise</a:t>
            </a:r>
          </a:p>
          <a:p>
            <a:r>
              <a:rPr lang="en-US" dirty="0" smtClean="0"/>
              <a:t>Collections: from </a:t>
            </a:r>
            <a:r>
              <a:rPr lang="en-US" dirty="0" err="1" smtClean="0"/>
              <a:t>curation</a:t>
            </a:r>
            <a:r>
              <a:rPr lang="en-US" dirty="0" smtClean="0"/>
              <a:t> </a:t>
            </a:r>
            <a:r>
              <a:rPr lang="en-US" smtClean="0"/>
              <a:t>to creation</a:t>
            </a:r>
            <a:endParaRPr lang="en-US" dirty="0" smtClean="0"/>
          </a:p>
          <a:p>
            <a:r>
              <a:rPr lang="en-US" dirty="0" smtClean="0"/>
              <a:t>Space</a:t>
            </a:r>
          </a:p>
          <a:p>
            <a:r>
              <a:rPr lang="en-US" dirty="0" err="1" smtClean="0"/>
              <a:t>Decentered</a:t>
            </a:r>
            <a:r>
              <a:rPr lang="en-US" dirty="0" smtClean="0"/>
              <a:t> web presence</a:t>
            </a:r>
          </a:p>
          <a:p>
            <a:r>
              <a:rPr lang="en-US" dirty="0" smtClean="0"/>
              <a:t>Roles: means and ends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21717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Segoe UI Light" pitchFamily="34" charset="0"/>
              </a:rPr>
              <a:t>Visible expertise</a:t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</a:rPr>
              <a:t>Then</a:t>
            </a:r>
            <a:r>
              <a:rPr lang="en-US" dirty="0" smtClean="0">
                <a:solidFill>
                  <a:schemeClr val="accent6"/>
                </a:solidFill>
                <a:latin typeface="Segoe UI Light" pitchFamily="34" charset="0"/>
              </a:rPr>
              <a:t>: </a:t>
            </a:r>
            <a:r>
              <a:rPr lang="en-US" dirty="0" smtClean="0">
                <a:latin typeface="Segoe UI Light" pitchFamily="34" charset="0"/>
              </a:rPr>
              <a:t>Invisible and neutral.</a:t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Now</a:t>
            </a:r>
            <a:r>
              <a:rPr lang="en-US" dirty="0" smtClean="0">
                <a:solidFill>
                  <a:schemeClr val="accent6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en-US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If the library wishes to be seen as expert, then its expertise must be seen.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endParaRPr lang="en-US" dirty="0">
              <a:latin typeface="Segoe UI Ligh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1"/>
          <p:cNvSpPr txBox="1">
            <a:spLocks/>
          </p:cNvSpPr>
          <p:nvPr/>
        </p:nvSpPr>
        <p:spPr>
          <a:xfrm>
            <a:off x="1295400" y="4057650"/>
            <a:ext cx="6400800" cy="10858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‘Indexing’ librarians at U Michigan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3474" b="3474"/>
          <a:stretch>
            <a:fillRect/>
          </a:stretch>
        </p:blipFill>
        <p:spPr bwMode="auto">
          <a:xfrm>
            <a:off x="1295400" y="742950"/>
            <a:ext cx="673608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alfSheetFlier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6667" b="13333"/>
          <a:stretch>
            <a:fillRect/>
          </a:stretch>
        </p:blipFill>
        <p:spPr bwMode="auto">
          <a:xfrm>
            <a:off x="536581" y="400051"/>
            <a:ext cx="7921625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62200" y="4686305"/>
            <a:ext cx="4518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from Pat </a:t>
            </a:r>
            <a:r>
              <a:rPr lang="en-US" sz="1400" dirty="0" err="1" smtClean="0"/>
              <a:t>Losinski</a:t>
            </a:r>
            <a:r>
              <a:rPr lang="en-US" sz="1400" dirty="0" smtClean="0"/>
              <a:t>, CEO Columbus Metropolitan Library</a:t>
            </a:r>
            <a:endParaRPr lang="en-US" sz="14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Pull – attract people to library resources</a:t>
            </a:r>
            <a:endParaRPr lang="en-US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Segoe UI Light" pitchFamily="34" charset="0"/>
              </a:rPr>
              <a:t>Collections: from </a:t>
            </a:r>
            <a:r>
              <a:rPr lang="en-US" b="1" dirty="0" err="1" smtClean="0">
                <a:latin typeface="Segoe UI Light" pitchFamily="34" charset="0"/>
              </a:rPr>
              <a:t>curation</a:t>
            </a:r>
            <a:r>
              <a:rPr lang="en-US" b="1" dirty="0" smtClean="0">
                <a:latin typeface="Segoe UI Light" pitchFamily="34" charset="0"/>
              </a:rPr>
              <a:t> to creation</a:t>
            </a: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</a:rPr>
              <a:t>Then</a:t>
            </a:r>
            <a:r>
              <a:rPr lang="en-US" dirty="0" smtClean="0">
                <a:solidFill>
                  <a:schemeClr val="accent6"/>
                </a:solidFill>
                <a:latin typeface="Segoe UI Light" pitchFamily="34" charset="0"/>
              </a:rPr>
              <a:t>:</a:t>
            </a:r>
            <a:r>
              <a:rPr lang="en-US" dirty="0" smtClean="0">
                <a:latin typeface="Segoe UI Light" pitchFamily="34" charset="0"/>
              </a:rPr>
              <a:t> </a:t>
            </a:r>
            <a:r>
              <a:rPr lang="en-US" dirty="0" err="1" smtClean="0">
                <a:latin typeface="Segoe UI Light" pitchFamily="34" charset="0"/>
              </a:rPr>
              <a:t>Curation</a:t>
            </a:r>
            <a:r>
              <a:rPr lang="en-US" dirty="0" smtClean="0">
                <a:latin typeface="Segoe UI Light" pitchFamily="34" charset="0"/>
              </a:rPr>
              <a:t>: acquire external resources</a:t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</a:rPr>
              <a:t>Now</a:t>
            </a:r>
            <a:r>
              <a:rPr lang="en-US" dirty="0" smtClean="0">
                <a:solidFill>
                  <a:schemeClr val="accent6"/>
                </a:solidFill>
                <a:latin typeface="Segoe UI Light" pitchFamily="34" charset="0"/>
              </a:rPr>
              <a:t>:</a:t>
            </a:r>
            <a:r>
              <a:rPr lang="en-US" dirty="0" smtClean="0">
                <a:latin typeface="Segoe UI Light" pitchFamily="34" charset="0"/>
              </a:rPr>
              <a:t> </a:t>
            </a:r>
            <a:r>
              <a:rPr lang="en-US" dirty="0" err="1" smtClean="0">
                <a:latin typeface="Segoe UI Light" pitchFamily="34" charset="0"/>
              </a:rPr>
              <a:t>Curation</a:t>
            </a:r>
            <a:r>
              <a:rPr lang="en-US" dirty="0" smtClean="0">
                <a:latin typeface="Segoe UI Light" pitchFamily="34" charset="0"/>
              </a:rPr>
              <a:t> and creation: engage with creation, use and sharing of all information resources.</a:t>
            </a:r>
            <a:endParaRPr lang="en-US" dirty="0">
              <a:latin typeface="Segoe UI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57200" y="1"/>
            <a:ext cx="6096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79646"/>
                </a:solidFill>
                <a:latin typeface="Open Sans" charset="0"/>
                <a:ea typeface="Open Sans" charset="0"/>
                <a:cs typeface="Open Sans" charset="0"/>
              </a:rPr>
              <a:t>Outside in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Bought, licensed</a:t>
            </a:r>
          </a:p>
          <a:p>
            <a:endParaRPr lang="en-US" b="1" dirty="0" smtClean="0">
              <a:solidFill>
                <a:srgbClr val="FFFFFF">
                  <a:lumMod val="65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Increased consolidation </a:t>
            </a:r>
          </a:p>
          <a:p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Move from print to licensed</a:t>
            </a:r>
          </a:p>
          <a:p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Manage down print – shared print</a:t>
            </a:r>
          </a:p>
          <a:p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Move to user-driven models</a:t>
            </a:r>
          </a:p>
          <a:p>
            <a:endParaRPr lang="en-US" b="1" dirty="0" smtClean="0">
              <a:solidFill>
                <a:srgbClr val="FFFFFF">
                  <a:lumMod val="65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Aim: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to discover</a:t>
            </a:r>
            <a:endParaRPr lang="en-US" sz="2000" b="1" dirty="0" smtClean="0">
              <a:solidFill>
                <a:srgbClr val="FFFFFF">
                  <a:lumMod val="65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" y="2743201"/>
            <a:ext cx="8686800" cy="243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79646"/>
                </a:solidFill>
                <a:latin typeface="Open Sans" charset="0"/>
                <a:ea typeface="Open Sans" charset="0"/>
                <a:cs typeface="Open Sans" charset="0"/>
              </a:rPr>
              <a:t>Inside out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Institutional assets</a:t>
            </a: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: special collections, </a:t>
            </a:r>
            <a:b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 research and learning materials, institutional records, community resources, …</a:t>
            </a:r>
            <a:b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Reputation management</a:t>
            </a:r>
            <a:b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Increasingly important?</a:t>
            </a:r>
            <a:r>
              <a:rPr lang="en-US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Aim:</a:t>
            </a:r>
            <a:r>
              <a:rPr lang="en-US" b="1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to</a:t>
            </a:r>
            <a:r>
              <a:rPr lang="en-US" b="1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*have*</a:t>
            </a:r>
            <a:r>
              <a:rPr lang="en-US" b="1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discovered … to </a:t>
            </a:r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disc</a:t>
            </a:r>
            <a:r>
              <a:rPr lang="en-US" sz="2400" b="1" dirty="0" smtClean="0">
                <a:solidFill>
                  <a:srgbClr val="F19720"/>
                </a:solidFill>
              </a:rPr>
              <a:t>lose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524000" y="2571750"/>
            <a:ext cx="73152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8" descr="booksjourn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9" y="857251"/>
            <a:ext cx="1738313" cy="8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0" descr="researchandlearnin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000500"/>
            <a:ext cx="1555750" cy="77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1" descr="specialcollection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857500"/>
            <a:ext cx="1462088" cy="73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1200" y="171456"/>
            <a:ext cx="2514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79646">
                    <a:lumMod val="75000"/>
                  </a:srgbClr>
                </a:solidFill>
              </a:rPr>
              <a:t>Collections</a:t>
            </a:r>
            <a:endParaRPr lang="en-US" sz="3200" dirty="0">
              <a:solidFill>
                <a:srgbClr val="F79646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3276" cy="430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4336702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accessCeramics</a:t>
            </a:r>
            <a:r>
              <a:rPr lang="en-US" dirty="0" smtClean="0">
                <a:solidFill>
                  <a:prstClr val="black"/>
                </a:solidFill>
              </a:rPr>
              <a:t> merges a traditional academic digital image collection's metadata capabilities with </a:t>
            </a:r>
            <a:r>
              <a:rPr lang="en-US" dirty="0" err="1" smtClean="0">
                <a:solidFill>
                  <a:prstClr val="black"/>
                </a:solidFill>
              </a:rPr>
              <a:t>Flickr's</a:t>
            </a:r>
            <a:r>
              <a:rPr lang="en-US" dirty="0" smtClean="0">
                <a:solidFill>
                  <a:prstClr val="black"/>
                </a:solidFill>
              </a:rPr>
              <a:t> openness and flexibility. It seeks to take advantage of </a:t>
            </a:r>
            <a:r>
              <a:rPr lang="en-US" dirty="0" err="1" smtClean="0">
                <a:solidFill>
                  <a:prstClr val="black"/>
                </a:solidFill>
              </a:rPr>
              <a:t>Flickr's</a:t>
            </a:r>
            <a:r>
              <a:rPr lang="en-US" dirty="0" smtClean="0">
                <a:solidFill>
                  <a:prstClr val="black"/>
                </a:solidFill>
              </a:rPr>
              <a:t> software tools and social network while also providing a web interface customized to this collection. 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0" y="828677"/>
            <a:ext cx="40005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3989" y="3371856"/>
            <a:ext cx="5910015" cy="9541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prstClr val="white"/>
                </a:solidFill>
              </a:rPr>
              <a:t>Collaboration with department around </a:t>
            </a:r>
          </a:p>
          <a:p>
            <a:pPr algn="r"/>
            <a:r>
              <a:rPr lang="en-US" sz="2800" dirty="0" smtClean="0">
                <a:solidFill>
                  <a:prstClr val="white"/>
                </a:solidFill>
              </a:rPr>
              <a:t>community and learning resource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5"/>
            <a:ext cx="10848975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81350"/>
            <a:ext cx="7848600" cy="85725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“… the kids will want to know” </a:t>
            </a:r>
            <a:r>
              <a:rPr lang="en-US" sz="2000" dirty="0" smtClean="0">
                <a:solidFill>
                  <a:schemeClr val="bg1"/>
                </a:solidFill>
                <a:latin typeface="Segoe UI Light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Segoe UI Light" pitchFamily="34" charset="0"/>
              </a:rPr>
              <a:t>Nanaia</a:t>
            </a:r>
            <a:r>
              <a:rPr lang="en-US" sz="20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Segoe UI Light" pitchFamily="34" charset="0"/>
              </a:rPr>
              <a:t>Mahuta</a:t>
            </a:r>
            <a:r>
              <a:rPr lang="en-US" sz="2000" dirty="0" smtClean="0">
                <a:solidFill>
                  <a:schemeClr val="bg1"/>
                </a:solidFill>
                <a:latin typeface="Segoe UI Light" pitchFamily="34" charset="0"/>
              </a:rPr>
              <a:t>)</a:t>
            </a: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sz="3600" dirty="0" err="1" smtClean="0">
                <a:solidFill>
                  <a:schemeClr val="bg1"/>
                </a:solidFill>
                <a:latin typeface="Segoe UI Light" pitchFamily="34" charset="0"/>
              </a:rPr>
              <a:t>Contextualising</a:t>
            </a: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 and enriching network knowledge. </a:t>
            </a:r>
            <a:b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Libraries: </a:t>
            </a:r>
            <a:b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community, network, interdependence</a:t>
            </a:r>
            <a:b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The collective resource is highly distributed</a:t>
            </a: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.</a:t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endParaRPr lang="en-US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91630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81400" y="171450"/>
            <a:ext cx="5570371" cy="17543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prstClr val="white"/>
                </a:solidFill>
              </a:rPr>
              <a:t>Explore new scholarly forms:</a:t>
            </a:r>
          </a:p>
          <a:p>
            <a:pPr algn="r"/>
            <a:r>
              <a:rPr lang="en-US" sz="3600" dirty="0" smtClean="0">
                <a:solidFill>
                  <a:prstClr val="white"/>
                </a:solidFill>
              </a:rPr>
              <a:t>American Folklore Society </a:t>
            </a:r>
          </a:p>
          <a:p>
            <a:pPr algn="r"/>
            <a:r>
              <a:rPr lang="en-US" sz="3600" dirty="0" smtClean="0">
                <a:solidFill>
                  <a:prstClr val="white"/>
                </a:solidFill>
              </a:rPr>
              <a:t>and libraries at Indiana U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971551"/>
            <a:ext cx="8929687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4" descr="A scene from Maker Day: Thinking In 3D at the Chattanooga Public Library -March 16, 2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85750"/>
            <a:ext cx="3411940" cy="17145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762000" y="4400550"/>
            <a:ext cx="40386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14400" y="4629150"/>
            <a:ext cx="40386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60674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3232" y="2857500"/>
            <a:ext cx="6200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34944" y="342900"/>
            <a:ext cx="3109056" cy="52322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err="1" smtClean="0">
                <a:solidFill>
                  <a:prstClr val="black"/>
                </a:solidFill>
              </a:rPr>
              <a:t>Curating</a:t>
            </a:r>
            <a:r>
              <a:rPr lang="en-US" sz="2800" dirty="0" smtClean="0">
                <a:solidFill>
                  <a:prstClr val="black"/>
                </a:solidFill>
              </a:rPr>
              <a:t> data assets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105400" y="3547110"/>
            <a:ext cx="1676400" cy="1143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14406"/>
            <a:ext cx="9144000" cy="120032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Segoe UI Semibold" pitchFamily="34" charset="0"/>
              </a:rPr>
              <a:t>People should think not so much of the books that have gone </a:t>
            </a:r>
            <a:r>
              <a:rPr lang="en-US" sz="2400" dirty="0" smtClean="0">
                <a:solidFill>
                  <a:srgbClr val="FFFFFF"/>
                </a:solidFill>
                <a:latin typeface="Segoe UI Semibold" pitchFamily="34" charset="0"/>
              </a:rPr>
              <a:t>into</a:t>
            </a:r>
            <a:r>
              <a:rPr lang="en-US" sz="2400" b="1" dirty="0" smtClean="0">
                <a:solidFill>
                  <a:srgbClr val="FFFFFF"/>
                </a:solidFill>
                <a:latin typeface="Segoe UI Semibold" pitchFamily="34" charset="0"/>
              </a:rPr>
              <a:t> the … Library but rather of the books that have come out of it.   </a:t>
            </a:r>
            <a:r>
              <a:rPr lang="en-US" sz="2400" b="1" dirty="0" err="1" smtClean="0">
                <a:solidFill>
                  <a:srgbClr val="FFFFFF"/>
                </a:solidFill>
                <a:latin typeface="Segoe UI Semibold" pitchFamily="34" charset="0"/>
              </a:rPr>
              <a:t>Seán</a:t>
            </a:r>
            <a:r>
              <a:rPr lang="en-US" sz="2400" b="1" dirty="0" smtClean="0">
                <a:solidFill>
                  <a:srgbClr val="FFFFFF"/>
                </a:solidFill>
                <a:latin typeface="Segoe UI Semibold" pitchFamily="34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Segoe UI Semibold" pitchFamily="34" charset="0"/>
              </a:rPr>
              <a:t>O'Faoláin</a:t>
            </a:r>
            <a:endParaRPr lang="en-US" sz="2400" b="1" dirty="0">
              <a:solidFill>
                <a:srgbClr val="FFFFFF"/>
              </a:solidFill>
              <a:latin typeface="Segoe UI Semi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14300"/>
            <a:ext cx="6096000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By </a:t>
            </a:r>
            <a:r>
              <a:rPr lang="en-US" sz="900" dirty="0" err="1" smtClean="0">
                <a:solidFill>
                  <a:srgbClr val="000000"/>
                </a:solidFill>
              </a:rPr>
              <a:t>Ardfern</a:t>
            </a:r>
            <a:r>
              <a:rPr lang="en-US" sz="900" dirty="0" smtClean="0">
                <a:solidFill>
                  <a:srgbClr val="000000"/>
                </a:solidFill>
              </a:rPr>
              <a:t> (Own work) [CC-BY-SA-3.0 (</a:t>
            </a:r>
            <a:r>
              <a:rPr lang="en-US" sz="900" dirty="0" smtClean="0">
                <a:solidFill>
                  <a:srgbClr val="000000"/>
                </a:solidFill>
                <a:hlinkClick r:id="rId3"/>
              </a:rPr>
              <a:t>http://creativecommons.org/licenses/by-sa/3.0</a:t>
            </a:r>
            <a:r>
              <a:rPr lang="en-US" sz="900" dirty="0" smtClean="0">
                <a:solidFill>
                  <a:srgbClr val="000000"/>
                </a:solidFill>
              </a:rPr>
              <a:t>) via Wikimedia Commons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2171700"/>
            <a:ext cx="8229600" cy="85725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b="1" dirty="0" smtClean="0">
                <a:latin typeface="Segoe UI Light" pitchFamily="34" charset="0"/>
              </a:rPr>
              <a:t>Space</a:t>
            </a: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  <a:ea typeface="Open Sans" pitchFamily="34" charset="0"/>
                <a:cs typeface="Open Sans" pitchFamily="34" charset="0"/>
              </a:rPr>
              <a:t>Then:</a:t>
            </a:r>
            <a:r>
              <a:rPr lang="en-US" b="1" dirty="0" smtClean="0">
                <a:latin typeface="Segoe UI Light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smtClean="0">
                <a:latin typeface="Segoe UI Light" pitchFamily="34" charset="0"/>
                <a:ea typeface="Open Sans" pitchFamily="34" charset="0"/>
                <a:cs typeface="Open Sans" pitchFamily="34" charset="0"/>
              </a:rPr>
              <a:t>space is configured around collections</a:t>
            </a:r>
            <a:br>
              <a:rPr lang="en-US" dirty="0" smtClean="0">
                <a:latin typeface="Segoe UI Light" pitchFamily="34" charset="0"/>
                <a:ea typeface="Open Sans" pitchFamily="34" charset="0"/>
                <a:cs typeface="Open Sans" pitchFamily="34" charset="0"/>
              </a:rPr>
            </a:br>
            <a:r>
              <a:rPr lang="en-US" dirty="0" smtClean="0">
                <a:latin typeface="Segoe UI Light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en-US" dirty="0" smtClean="0">
                <a:latin typeface="Segoe UI Light" pitchFamily="34" charset="0"/>
                <a:ea typeface="Open Sans" pitchFamily="34" charset="0"/>
                <a:cs typeface="Open Sans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  <a:ea typeface="Open Sans" charset="0"/>
                <a:cs typeface="Open Sans" charset="0"/>
              </a:rPr>
              <a:t>Now:</a:t>
            </a:r>
            <a:r>
              <a:rPr lang="en-US" dirty="0" smtClean="0">
                <a:latin typeface="Segoe UI Light" pitchFamily="34" charset="0"/>
                <a:ea typeface="Open Sans" charset="0"/>
                <a:cs typeface="Open Sans" charset="0"/>
              </a:rPr>
              <a:t> space is configured around the user </a:t>
            </a:r>
            <a:br>
              <a:rPr lang="en-US" dirty="0" smtClean="0">
                <a:latin typeface="Segoe UI Light" pitchFamily="34" charset="0"/>
                <a:ea typeface="Open Sans" charset="0"/>
                <a:cs typeface="Open Sans" charset="0"/>
              </a:rPr>
            </a:br>
            <a:endParaRPr lang="en-US" dirty="0">
              <a:latin typeface="Segoe UI Ligh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466" y="0"/>
            <a:ext cx="780514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" y="2372573"/>
            <a:ext cx="3219151" cy="19389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Space reconfigured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around experience,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expertise and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communication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rather than collections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0"/>
            <a:ext cx="7848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latin typeface="Segoe UI Light" pitchFamily="34" charset="0"/>
              </a:rPr>
              <a:t>… unique combination of collections, government information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expertise</a:t>
            </a:r>
            <a:r>
              <a:rPr lang="en-US" b="1" dirty="0" smtClean="0">
                <a:latin typeface="Segoe UI Light" pitchFamily="34" charset="0"/>
              </a:rPr>
              <a:t>, and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data services </a:t>
            </a:r>
            <a:r>
              <a:rPr lang="en-US" b="1" dirty="0" smtClean="0">
                <a:latin typeface="Segoe UI Light" pitchFamily="34" charset="0"/>
              </a:rPr>
              <a:t>…. </a:t>
            </a:r>
            <a:br>
              <a:rPr lang="en-US" b="1" dirty="0" smtClean="0">
                <a:latin typeface="Segoe UI Light" pitchFamily="34" charset="0"/>
              </a:rPr>
            </a:br>
            <a:endParaRPr lang="en-US" b="1" dirty="0" smtClean="0">
              <a:latin typeface="Segoe UI Light" pitchFamily="34" charset="0"/>
            </a:endParaRPr>
          </a:p>
          <a:p>
            <a:pPr algn="r"/>
            <a:r>
              <a:rPr lang="en-US" b="1" dirty="0" smtClean="0">
                <a:latin typeface="Segoe UI Light" pitchFamily="34" charset="0"/>
              </a:rPr>
              <a:t>            Our new proximity, in a purposefully designed and equipped space,</a:t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 means that we can more effectively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collaborate</a:t>
            </a:r>
            <a:r>
              <a:rPr lang="en-US" b="1" dirty="0" smtClean="0">
                <a:latin typeface="Segoe UI Light" pitchFamily="34" charset="0"/>
              </a:rPr>
              <a:t> with each other, which </a:t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in turn really enhances our ability to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creatively collaborate </a:t>
            </a:r>
            <a:r>
              <a:rPr lang="en-US" b="1" dirty="0" smtClean="0">
                <a:latin typeface="Segoe UI Light" pitchFamily="34" charset="0"/>
              </a:rPr>
              <a:t>with</a:t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students, faculty, and researchers.</a:t>
            </a:r>
          </a:p>
          <a:p>
            <a:pPr algn="r"/>
            <a:endParaRPr lang="en-US" b="1" dirty="0" smtClean="0">
              <a:latin typeface="Segoe UI Light" pitchFamily="34" charset="0"/>
            </a:endParaRPr>
          </a:p>
          <a:p>
            <a:pPr algn="r"/>
            <a:r>
              <a:rPr lang="en-US" b="1" dirty="0" smtClean="0">
                <a:latin typeface="Segoe UI Light" pitchFamily="34" charset="0"/>
              </a:rPr>
              <a:t>The new library features 60-foot long counter to enable the examination of large-format maps; a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presentation</a:t>
            </a:r>
            <a:r>
              <a:rPr lang="en-US" b="1" dirty="0" smtClean="0">
                <a:latin typeface="Segoe UI Light" pitchFamily="34" charset="0"/>
              </a:rPr>
              <a:t> space that will accommodate instruction; display cases and screens that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showcase</a:t>
            </a:r>
            <a:r>
              <a:rPr lang="en-US" b="1" dirty="0" smtClean="0">
                <a:latin typeface="Segoe UI Light" pitchFamily="34" charset="0"/>
              </a:rPr>
              <a:t> items from the print and digital collections; a large-format high-resolution scanner that produces digital copies for online work or the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creation</a:t>
            </a:r>
            <a:r>
              <a:rPr lang="en-US" b="1" dirty="0" smtClean="0">
                <a:latin typeface="Segoe UI Light" pitchFamily="34" charset="0"/>
              </a:rPr>
              <a:t> of full-size print copies; individual and group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study spaces </a:t>
            </a:r>
            <a:r>
              <a:rPr lang="en-US" b="1" dirty="0" smtClean="0">
                <a:latin typeface="Segoe UI Light" pitchFamily="34" charset="0"/>
              </a:rPr>
              <a:t>with dual-screen computers and laptop accessibility; and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comfortable</a:t>
            </a:r>
            <a:r>
              <a:rPr lang="en-US" b="1" dirty="0" smtClean="0">
                <a:latin typeface="Segoe UI Light" pitchFamily="34" charset="0"/>
              </a:rPr>
              <a:t>, moveable furniture for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flexible </a:t>
            </a:r>
            <a:r>
              <a:rPr lang="en-US" b="1" dirty="0" smtClean="0">
                <a:latin typeface="Segoe UI Light" pitchFamily="34" charset="0"/>
              </a:rPr>
              <a:t>study and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collaboration</a:t>
            </a:r>
            <a:r>
              <a:rPr lang="en-US" b="1" dirty="0" smtClean="0">
                <a:latin typeface="Segoe UI Light" pitchFamily="34" charset="0"/>
              </a:rPr>
              <a:t>.</a:t>
            </a:r>
          </a:p>
          <a:p>
            <a:pPr algn="r"/>
            <a:r>
              <a:rPr lang="en-US" b="1" dirty="0" smtClean="0">
                <a:latin typeface="Segoe UI Light" pitchFamily="34" charset="0"/>
              </a:rPr>
              <a:t/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We expect the Clark to become the campus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nexus</a:t>
            </a:r>
            <a:r>
              <a:rPr lang="en-US" b="1" dirty="0" smtClean="0">
                <a:latin typeface="Segoe UI Light" pitchFamily="34" charset="0"/>
              </a:rPr>
              <a:t> for the various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data services </a:t>
            </a:r>
            <a:r>
              <a:rPr lang="en-US" b="1" dirty="0" smtClean="0">
                <a:latin typeface="Segoe UI Light" pitchFamily="34" charset="0"/>
              </a:rPr>
              <a:t>that all disciplines increasingly require, …</a:t>
            </a:r>
            <a:endParaRPr lang="en-US" b="1" dirty="0">
              <a:latin typeface="Segoe UI Light" pitchFamily="34" charset="0"/>
            </a:endParaRPr>
          </a:p>
        </p:txBody>
      </p:sp>
      <p:pic>
        <p:nvPicPr>
          <p:cNvPr id="3" name="Picture 2" descr="Pictu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3400" y="609599"/>
            <a:ext cx="2514391" cy="1205408"/>
          </a:xfrm>
          <a:prstGeom prst="rect">
            <a:avLst/>
          </a:prstGeom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800294" cy="63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809749"/>
            <a:ext cx="1014124" cy="9233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Stephen 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S. Clark 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Library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 descr="http://www.psfk.com/wp-content/uploads/2010/05/bibliotheek-almere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-1695450"/>
            <a:ext cx="10297296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3638551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Almere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Public Library, The Netherlands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019300"/>
            <a:ext cx="8229600" cy="857250"/>
          </a:xfrm>
        </p:spPr>
        <p:txBody>
          <a:bodyPr>
            <a:noAutofit/>
          </a:bodyPr>
          <a:lstStyle/>
          <a:p>
            <a:r>
              <a:rPr lang="en-US" sz="31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Roles: means and ends</a:t>
            </a:r>
            <a: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3100" b="1" dirty="0" smtClean="0">
                <a:solidFill>
                  <a:schemeClr val="accent6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Then: </a:t>
            </a:r>
            <a: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Goals are stable. Structured around means: acquisitions, reference, technical services. </a:t>
            </a:r>
            <a:b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Well understood roles </a:t>
            </a:r>
            <a:r>
              <a:rPr lang="en-US" sz="3100" b="1" dirty="0" smtClean="0">
                <a:solidFill>
                  <a:schemeClr val="accent6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Bureaucracy</a:t>
            </a:r>
            <a: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b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3100" b="1" dirty="0" smtClean="0">
                <a:solidFill>
                  <a:schemeClr val="accent6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Now: </a:t>
            </a:r>
            <a: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Goals changing. Structured around meeting new goals. </a:t>
            </a:r>
            <a:b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3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Roles change to address shifting goals </a:t>
            </a:r>
            <a:r>
              <a:rPr lang="en-US" sz="3100" b="1" dirty="0" smtClean="0">
                <a:solidFill>
                  <a:schemeClr val="accent6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Enterprise</a:t>
            </a:r>
            <a:r>
              <a:rPr lang="en-US" sz="31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Roles shifting. </a:t>
            </a:r>
            <a:endParaRPr lang="en-US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1"/>
            <a:ext cx="84074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1" y="3105150"/>
            <a:ext cx="6829425" cy="18097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5105400" y="4705350"/>
            <a:ext cx="28956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057400" y="4857750"/>
            <a:ext cx="1676400" cy="1143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410200" y="4541520"/>
            <a:ext cx="1676400" cy="1143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Chart 4"/>
          <p:cNvGraphicFramePr/>
          <p:nvPr/>
        </p:nvGraphicFramePr>
        <p:xfrm>
          <a:off x="685800" y="438150"/>
          <a:ext cx="7620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4248150"/>
            <a:ext cx="6400800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New Zealand libraries </a:t>
            </a:r>
            <a:r>
              <a:rPr lang="en-US" sz="2000" dirty="0" smtClean="0">
                <a:solidFill>
                  <a:srgbClr val="1F497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provide best coverage of published record related to Maori culture </a:t>
            </a:r>
            <a:endParaRPr lang="en-US" sz="2000" dirty="0">
              <a:solidFill>
                <a:srgbClr val="1F497D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5270" y="361950"/>
            <a:ext cx="673530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4964" y="2571750"/>
            <a:ext cx="49990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410200" cy="42211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2" y="742950"/>
            <a:ext cx="3230563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68312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-34290"/>
            <a:ext cx="465772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1" y="3867151"/>
            <a:ext cx="191452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2" y="3867151"/>
            <a:ext cx="513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itchFamily="34" charset="0"/>
              </a:rPr>
              <a:t>Transformation of the academic library</a:t>
            </a:r>
          </a:p>
          <a:p>
            <a:r>
              <a:rPr lang="en-US" dirty="0" smtClean="0">
                <a:latin typeface="Segoe UI Light" pitchFamily="34" charset="0"/>
              </a:rPr>
              <a:t>Kurt de </a:t>
            </a:r>
            <a:r>
              <a:rPr lang="en-US" dirty="0" err="1" smtClean="0">
                <a:latin typeface="Segoe UI Light" pitchFamily="34" charset="0"/>
              </a:rPr>
              <a:t>Belder</a:t>
            </a:r>
            <a:endParaRPr lang="en-US" dirty="0" smtClean="0">
              <a:latin typeface="Segoe UI Light" pitchFamily="34" charset="0"/>
            </a:endParaRPr>
          </a:p>
          <a:p>
            <a:r>
              <a:rPr lang="en-US" sz="1200" dirty="0" smtClean="0"/>
              <a:t>http://www.oclc.org/content/dam/research/events/dss/ppt/dss_debelder.pptx</a:t>
            </a:r>
            <a:endParaRPr lang="en-US" sz="12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0383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Segoe UI Light" pitchFamily="34" charset="0"/>
              </a:rPr>
              <a:t>The </a:t>
            </a:r>
            <a:r>
              <a:rPr lang="en-US" b="1" dirty="0" err="1" smtClean="0">
                <a:latin typeface="Segoe UI Light" pitchFamily="34" charset="0"/>
              </a:rPr>
              <a:t>decentered</a:t>
            </a:r>
            <a:r>
              <a:rPr lang="en-US" b="1" dirty="0" smtClean="0">
                <a:latin typeface="Segoe UI Light" pitchFamily="34" charset="0"/>
              </a:rPr>
              <a:t> web presence</a:t>
            </a: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</a:rPr>
              <a:t>Then:</a:t>
            </a:r>
            <a:r>
              <a:rPr lang="en-US" dirty="0" smtClean="0">
                <a:latin typeface="Segoe UI Light" pitchFamily="34" charset="0"/>
              </a:rPr>
              <a:t> discovery happened at the library</a:t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</a:rPr>
              <a:t>Now: </a:t>
            </a:r>
            <a:r>
              <a:rPr lang="en-US" dirty="0" smtClean="0">
                <a:latin typeface="Segoe UI Light" pitchFamily="34" charset="0"/>
              </a:rPr>
              <a:t>discovery happens elsewhere. Focus on ‘discoverability’ in multiple environments.</a:t>
            </a:r>
            <a:endParaRPr lang="en-US" dirty="0">
              <a:latin typeface="Segoe UI Ligh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z="1050" smtClean="0"/>
              <a:pPr/>
              <a:t>43</a:t>
            </a:fld>
            <a:endParaRPr lang="en-US" sz="105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525" y="228600"/>
            <a:ext cx="60769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534400" cy="857250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Segoe UI Light" pitchFamily="34" charset="0"/>
              </a:rPr>
              <a:t>Not just a site but an ecosystem</a:t>
            </a:r>
            <a:endParaRPr lang="en-US" sz="4800" dirty="0">
              <a:latin typeface="Segoe UI Light" pitchFamily="34" charset="0"/>
            </a:endParaRPr>
          </a:p>
        </p:txBody>
      </p:sp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11818" y="1200155"/>
            <a:ext cx="472037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4914900"/>
            <a:ext cx="60051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</a:rPr>
              <a:t>Beyond the mobile web. Stephanie </a:t>
            </a:r>
            <a:r>
              <a:rPr lang="en-US" sz="1050" dirty="0" err="1" smtClean="0">
                <a:solidFill>
                  <a:schemeClr val="tx1">
                    <a:lumMod val="50000"/>
                  </a:schemeClr>
                </a:solidFill>
              </a:rPr>
              <a:t>Rieger</a:t>
            </a:r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http://www.slideshare.net/yiibu/beyond-themobilewebbyyiibu</a:t>
            </a:r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Oval 93"/>
          <p:cNvSpPr/>
          <p:nvPr/>
        </p:nvSpPr>
        <p:spPr>
          <a:xfrm>
            <a:off x="838200" y="0"/>
            <a:ext cx="7391400" cy="55435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733800" y="-171450"/>
            <a:ext cx="3810000" cy="2857500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056" name="Picture 8" descr="YouTube 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8" y="-102394"/>
            <a:ext cx="9525" cy="7144"/>
          </a:xfrm>
          <a:prstGeom prst="rect">
            <a:avLst/>
          </a:prstGeom>
          <a:noFill/>
        </p:spPr>
      </p:pic>
      <p:grpSp>
        <p:nvGrpSpPr>
          <p:cNvPr id="2" name="Group 87"/>
          <p:cNvGrpSpPr/>
          <p:nvPr/>
        </p:nvGrpSpPr>
        <p:grpSpPr>
          <a:xfrm>
            <a:off x="3200400" y="171450"/>
            <a:ext cx="5486400" cy="2178424"/>
            <a:chOff x="3200400" y="228600"/>
            <a:chExt cx="5486400" cy="2904565"/>
          </a:xfrm>
        </p:grpSpPr>
        <p:sp>
          <p:nvSpPr>
            <p:cNvPr id="87" name="Oval 86"/>
            <p:cNvSpPr/>
            <p:nvPr/>
          </p:nvSpPr>
          <p:spPr>
            <a:xfrm>
              <a:off x="70866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267200" y="2133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6096000" y="609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Group 56"/>
            <p:cNvGrpSpPr/>
            <p:nvPr/>
          </p:nvGrpSpPr>
          <p:grpSpPr>
            <a:xfrm>
              <a:off x="6858000" y="2667000"/>
              <a:ext cx="1447800" cy="466165"/>
              <a:chOff x="6858000" y="1905000"/>
              <a:chExt cx="1447800" cy="466165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6858000" y="19050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srgbClr val="1F497D"/>
                    </a:solidFill>
                  </a:rPr>
                  <a:t>Youtube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8" name="Picture 10" descr="youtube icon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34200" y="1981199"/>
                <a:ext cx="304800" cy="304801"/>
              </a:xfrm>
              <a:prstGeom prst="rect">
                <a:avLst/>
              </a:prstGeom>
              <a:noFill/>
            </p:spPr>
          </p:pic>
        </p:grpSp>
        <p:cxnSp>
          <p:nvCxnSpPr>
            <p:cNvPr id="70" name="Straight Connector 69"/>
            <p:cNvCxnSpPr>
              <a:endCxn id="49" idx="1"/>
            </p:cNvCxnSpPr>
            <p:nvPr/>
          </p:nvCxnSpPr>
          <p:spPr>
            <a:xfrm flipV="1">
              <a:off x="5791200" y="542925"/>
              <a:ext cx="514350" cy="52387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>
              <a:off x="5486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4" name="Straight Connector 63"/>
            <p:cNvCxnSpPr>
              <a:endCxn id="35" idx="1"/>
            </p:cNvCxnSpPr>
            <p:nvPr/>
          </p:nvCxnSpPr>
          <p:spPr>
            <a:xfrm>
              <a:off x="5943600" y="1219201"/>
              <a:ext cx="1295400" cy="448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endCxn id="32" idx="0"/>
            </p:cNvCxnSpPr>
            <p:nvPr/>
          </p:nvCxnSpPr>
          <p:spPr>
            <a:xfrm>
              <a:off x="5715000" y="1524000"/>
              <a:ext cx="1409700" cy="3048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endCxn id="87" idx="1"/>
            </p:cNvCxnSpPr>
            <p:nvPr/>
          </p:nvCxnSpPr>
          <p:spPr>
            <a:xfrm>
              <a:off x="5638800" y="1752600"/>
              <a:ext cx="1470118" cy="86051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257800" y="1752600"/>
              <a:ext cx="304800" cy="9906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4191000" y="1600200"/>
              <a:ext cx="762000" cy="762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191000" y="228600"/>
              <a:ext cx="1905000" cy="1905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2060"/>
                  </a:solidFill>
                </a:rPr>
                <a:t>Decoupled Communication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grpSp>
          <p:nvGrpSpPr>
            <p:cNvPr id="4" name="Group 58"/>
            <p:cNvGrpSpPr/>
            <p:nvPr/>
          </p:nvGrpSpPr>
          <p:grpSpPr>
            <a:xfrm>
              <a:off x="6172200" y="304800"/>
              <a:ext cx="1447800" cy="466165"/>
              <a:chOff x="6172200" y="304800"/>
              <a:chExt cx="1447800" cy="466165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6172200" y="304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srgbClr val="1F497D"/>
                    </a:solidFill>
                  </a:rPr>
                  <a:t>Flickr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49" name="Picture 48" descr="flickr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305550" y="381000"/>
                <a:ext cx="323850" cy="323850"/>
              </a:xfrm>
              <a:prstGeom prst="rect">
                <a:avLst/>
              </a:prstGeom>
            </p:spPr>
          </p:pic>
        </p:grpSp>
        <p:grpSp>
          <p:nvGrpSpPr>
            <p:cNvPr id="5" name="Group 53"/>
            <p:cNvGrpSpPr/>
            <p:nvPr/>
          </p:nvGrpSpPr>
          <p:grpSpPr>
            <a:xfrm>
              <a:off x="3200400" y="2209800"/>
              <a:ext cx="1447800" cy="457200"/>
              <a:chOff x="5334000" y="1066800"/>
              <a:chExt cx="1447800" cy="457200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5334000" y="1066800"/>
                <a:ext cx="1447800" cy="45720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Twitter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68" name="Picture 20" descr="bird, social network, twitter ico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10200" y="1134035"/>
                <a:ext cx="304800" cy="304800"/>
              </a:xfrm>
              <a:prstGeom prst="rect">
                <a:avLst/>
              </a:prstGeom>
              <a:noFill/>
            </p:spPr>
          </p:pic>
        </p:grpSp>
        <p:sp>
          <p:nvSpPr>
            <p:cNvPr id="83" name="Oval 82"/>
            <p:cNvSpPr/>
            <p:nvPr/>
          </p:nvSpPr>
          <p:spPr>
            <a:xfrm>
              <a:off x="7162800" y="11430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934200" y="1752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Group 54"/>
            <p:cNvGrpSpPr/>
            <p:nvPr/>
          </p:nvGrpSpPr>
          <p:grpSpPr>
            <a:xfrm>
              <a:off x="6400800" y="1828800"/>
              <a:ext cx="1447800" cy="466165"/>
              <a:chOff x="5257800" y="1828800"/>
              <a:chExt cx="1447800" cy="466165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5257800" y="1828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  </a:t>
                </a:r>
                <a:r>
                  <a:rPr lang="en-US" sz="1200" dirty="0" err="1" smtClean="0">
                    <a:solidFill>
                      <a:srgbClr val="1F497D"/>
                    </a:solidFill>
                  </a:rPr>
                  <a:t>Facebook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0" name="Picture 2" descr="facebook, fb, social media ico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334000" y="1896035"/>
                <a:ext cx="304800" cy="304801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55"/>
            <p:cNvGrpSpPr/>
            <p:nvPr/>
          </p:nvGrpSpPr>
          <p:grpSpPr>
            <a:xfrm>
              <a:off x="7239000" y="990600"/>
              <a:ext cx="1447800" cy="466165"/>
              <a:chOff x="7162800" y="914400"/>
              <a:chExt cx="1447800" cy="466165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162800" y="9144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Blogs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66" name="Picture 18" descr="feed, rss icon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315200" y="981636"/>
                <a:ext cx="304800" cy="304801"/>
              </a:xfrm>
              <a:prstGeom prst="rect">
                <a:avLst/>
              </a:prstGeom>
              <a:noFill/>
            </p:spPr>
          </p:pic>
        </p:grpSp>
        <p:grpSp>
          <p:nvGrpSpPr>
            <p:cNvPr id="8" name="Group 57"/>
            <p:cNvGrpSpPr/>
            <p:nvPr/>
          </p:nvGrpSpPr>
          <p:grpSpPr>
            <a:xfrm>
              <a:off x="4953000" y="2667000"/>
              <a:ext cx="1447800" cy="466165"/>
              <a:chOff x="6781800" y="2743200"/>
              <a:chExt cx="1447800" cy="466165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781800" y="27432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Google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4" name="Picture 6" descr="google icon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858000" y="2810435"/>
                <a:ext cx="304800" cy="30480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" name="Group 89"/>
          <p:cNvGrpSpPr/>
          <p:nvPr/>
        </p:nvGrpSpPr>
        <p:grpSpPr>
          <a:xfrm>
            <a:off x="4114800" y="2743200"/>
            <a:ext cx="4648200" cy="2686050"/>
            <a:chOff x="4114800" y="3657600"/>
            <a:chExt cx="4648200" cy="3581400"/>
          </a:xfrm>
        </p:grpSpPr>
        <p:sp>
          <p:nvSpPr>
            <p:cNvPr id="75" name="Oval 74"/>
            <p:cNvSpPr/>
            <p:nvPr/>
          </p:nvSpPr>
          <p:spPr>
            <a:xfrm>
              <a:off x="5715000" y="5029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105400" y="3657600"/>
              <a:ext cx="3581400" cy="3581400"/>
            </a:xfrm>
            <a:prstGeom prst="ellipse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V="1">
              <a:off x="5410200" y="5715000"/>
              <a:ext cx="914400" cy="457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5486400" y="6019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5791200" y="4343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7924800" y="4419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6" name="Straight Connector 75"/>
            <p:cNvCxnSpPr>
              <a:endCxn id="51" idx="2"/>
            </p:cNvCxnSpPr>
            <p:nvPr/>
          </p:nvCxnSpPr>
          <p:spPr>
            <a:xfrm flipV="1">
              <a:off x="7162800" y="4504765"/>
              <a:ext cx="876300" cy="67683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06" idx="6"/>
            </p:cNvCxnSpPr>
            <p:nvPr/>
          </p:nvCxnSpPr>
          <p:spPr>
            <a:xfrm>
              <a:off x="5943600" y="4419600"/>
              <a:ext cx="1219200" cy="5334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7315200" y="40386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Knowledgebase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114800" y="59436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Resolver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53000" y="38862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Discovery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cxnSp>
          <p:nvCxnSpPr>
            <p:cNvPr id="71" name="Straight Connector 70"/>
            <p:cNvCxnSpPr>
              <a:stCxn id="67" idx="3"/>
            </p:cNvCxnSpPr>
            <p:nvPr/>
          </p:nvCxnSpPr>
          <p:spPr>
            <a:xfrm>
              <a:off x="5562600" y="4881283"/>
              <a:ext cx="1371600" cy="37651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5943600" y="4572000"/>
              <a:ext cx="1905000" cy="1905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2060"/>
                  </a:solidFill>
                </a:rPr>
                <a:t>Cloud Sourced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512904" y="4800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4114800" y="46482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err="1" smtClean="0">
                  <a:solidFill>
                    <a:srgbClr val="1F497D"/>
                  </a:solidFill>
                </a:rPr>
                <a:t>Libguides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457200" y="-342900"/>
            <a:ext cx="7620000" cy="5715000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-228600" y="-1200150"/>
            <a:ext cx="9144000" cy="685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0" y="-102394"/>
            <a:ext cx="8991600" cy="5017294"/>
            <a:chOff x="0" y="-136525"/>
            <a:chExt cx="8991600" cy="6689725"/>
          </a:xfrm>
        </p:grpSpPr>
        <p:sp>
          <p:nvSpPr>
            <p:cNvPr id="115" name="Oval 114"/>
            <p:cNvSpPr/>
            <p:nvPr/>
          </p:nvSpPr>
          <p:spPr>
            <a:xfrm>
              <a:off x="2590800" y="4191000"/>
              <a:ext cx="2286000" cy="228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3733800" y="6096000"/>
              <a:ext cx="1066800" cy="457200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white"/>
                  </a:solidFill>
                </a:rPr>
                <a:t>Digital Archive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3" name="Group 45"/>
            <p:cNvGrpSpPr/>
            <p:nvPr/>
          </p:nvGrpSpPr>
          <p:grpSpPr>
            <a:xfrm>
              <a:off x="0" y="-136525"/>
              <a:ext cx="8991600" cy="6232525"/>
              <a:chOff x="0" y="-136525"/>
              <a:chExt cx="8991600" cy="6232525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4495800" y="24384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791200" y="1524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0" y="13716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6" name="Picture 8" descr="YouTube home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55575" y="-136525"/>
                <a:ext cx="9525" cy="9525"/>
              </a:xfrm>
              <a:prstGeom prst="rect">
                <a:avLst/>
              </a:prstGeom>
              <a:noFill/>
            </p:spPr>
          </p:pic>
          <p:cxnSp>
            <p:nvCxnSpPr>
              <p:cNvPr id="147" name="Straight Connector 146"/>
              <p:cNvCxnSpPr/>
              <p:nvPr/>
            </p:nvCxnSpPr>
            <p:spPr>
              <a:xfrm flipH="1">
                <a:off x="1752600" y="1223683"/>
                <a:ext cx="4495800" cy="342451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Oval 171"/>
              <p:cNvSpPr/>
              <p:nvPr/>
            </p:nvSpPr>
            <p:spPr>
              <a:xfrm>
                <a:off x="6248400" y="1143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5" name="Straight Connector 64"/>
              <p:cNvCxnSpPr>
                <a:stCxn id="141" idx="1"/>
              </p:cNvCxnSpPr>
              <p:nvPr/>
            </p:nvCxnSpPr>
            <p:spPr>
              <a:xfrm flipH="1" flipV="1">
                <a:off x="1295400" y="5105400"/>
                <a:ext cx="1752600" cy="156883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140" idx="1"/>
              </p:cNvCxnSpPr>
              <p:nvPr/>
            </p:nvCxnSpPr>
            <p:spPr>
              <a:xfrm flipH="1">
                <a:off x="1905000" y="3585883"/>
                <a:ext cx="3048000" cy="151951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143000" y="2743200"/>
                <a:ext cx="190500" cy="181983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l 138"/>
              <p:cNvSpPr/>
              <p:nvPr/>
            </p:nvSpPr>
            <p:spPr>
              <a:xfrm>
                <a:off x="457200" y="4191000"/>
                <a:ext cx="1905000" cy="1905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</a:rPr>
                  <a:t>External Syndication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2971800" y="5181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876800" y="3505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1066800" y="2667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>
                <a:off x="4953000" y="3352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Services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>
                <a:off x="3048000" y="50292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Data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381000" y="22860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RSS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>
                <a:off x="6324600" y="9906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Metadata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7620000" y="17526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Europeana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010400" y="3810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WorldCat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5105400" y="14478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Scirus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239000" y="22860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Ethos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5638800" y="5334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ArchivesGrid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6248400" y="18288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Suncat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7924800" y="9144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Summon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4572000" y="55626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Jorum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3810000" y="30480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Linked Data (Catalog)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6400800" y="2971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OAI-PMH (</a:t>
                </a:r>
                <a:r>
                  <a:rPr lang="en-US" sz="1200" dirty="0" err="1" smtClean="0">
                    <a:solidFill>
                      <a:prstClr val="white"/>
                    </a:solidFill>
                  </a:rPr>
                  <a:t>Dspace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)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5410200" y="44196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Z39.50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4343400" y="4114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Library APIs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6324600" y="3886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Proxy Widgets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5791200" y="25146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Proxy Toolbar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4419600" y="2362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Mobilepp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304800" y="32004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Discovery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1981200" y="2209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Catalogue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1524000" y="2971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Dspace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1447800" y="1600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Blogs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</p:grp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blogs.bgsu.edu/librarysleevefacing/files/2012/08/blogAug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866509"/>
            <a:ext cx="4596708" cy="2769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http://blogs.bgsu.edu/librarysleevefacing/2012/08/15/bookends</a:t>
            </a:r>
            <a:r>
              <a:rPr lang="en-US" sz="12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/</a:t>
            </a:r>
            <a:endParaRPr lang="en-US" sz="12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1875" y="171458"/>
            <a:ext cx="4539896" cy="206210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prstClr val="white"/>
                </a:solidFill>
              </a:rPr>
              <a:t>Creating conversations </a:t>
            </a:r>
            <a:br>
              <a:rPr lang="en-US" sz="3600" dirty="0" smtClean="0">
                <a:solidFill>
                  <a:prstClr val="white"/>
                </a:solidFill>
              </a:rPr>
            </a:br>
            <a:r>
              <a:rPr lang="en-US" sz="3600" dirty="0" smtClean="0">
                <a:solidFill>
                  <a:prstClr val="white"/>
                </a:solidFill>
              </a:rPr>
              <a:t>around collections:</a:t>
            </a:r>
          </a:p>
          <a:p>
            <a:pPr algn="r"/>
            <a:r>
              <a:rPr lang="en-US" sz="2800" dirty="0" err="1" smtClean="0">
                <a:solidFill>
                  <a:prstClr val="white"/>
                </a:solidFill>
              </a:rPr>
              <a:t>Sleevefacing</a:t>
            </a:r>
            <a:r>
              <a:rPr lang="en-US" sz="2800" dirty="0" smtClean="0">
                <a:solidFill>
                  <a:prstClr val="white"/>
                </a:solidFill>
              </a:rPr>
              <a:t> at </a:t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Bowling Green State </a:t>
            </a:r>
            <a:r>
              <a:rPr lang="en-US" sz="2800" dirty="0" err="1" smtClean="0">
                <a:solidFill>
                  <a:prstClr val="white"/>
                </a:solidFill>
              </a:rPr>
              <a:t>Univ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575" y="1012827"/>
            <a:ext cx="68008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Chart 4"/>
          <p:cNvGraphicFramePr/>
          <p:nvPr/>
        </p:nvGraphicFramePr>
        <p:xfrm>
          <a:off x="228600" y="342900"/>
          <a:ext cx="8458200" cy="417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15598" y="4295001"/>
            <a:ext cx="20662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Academic Library</a:t>
            </a:r>
            <a:endParaRPr lang="en-US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4286250"/>
            <a:ext cx="274320" cy="228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445363" y="4286250"/>
            <a:ext cx="274320" cy="2286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849616" y="4286250"/>
            <a:ext cx="274320" cy="2286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84120" y="4286250"/>
            <a:ext cx="1945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National Library</a:t>
            </a:r>
            <a:endParaRPr lang="en-US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23941" y="4295001"/>
            <a:ext cx="16798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Public Library</a:t>
            </a:r>
            <a:endParaRPr lang="en-US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82296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761866"/>
            <a:ext cx="3657600" cy="23816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2057400" y="3257550"/>
            <a:ext cx="3352800" cy="762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90" y="127003"/>
            <a:ext cx="8580437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039" y="914400"/>
            <a:ext cx="70199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Segoe UI Light" pitchFamily="34" charset="0"/>
              </a:rPr>
              <a:t>Rightscale</a:t>
            </a: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 infrastructure</a:t>
            </a:r>
            <a:endParaRPr lang="en-US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686050"/>
            <a:ext cx="9144000" cy="2457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216" name="Picture 8" descr="http://www.librarynews.com.au/website/images/HathiTrust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00151"/>
            <a:ext cx="1371600" cy="874925"/>
          </a:xfrm>
          <a:prstGeom prst="rect">
            <a:avLst/>
          </a:prstGeom>
          <a:noFill/>
        </p:spPr>
      </p:pic>
      <p:pic>
        <p:nvPicPr>
          <p:cNvPr id="13" name="Content Placeholder 3" descr="booktow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86600" y="2914650"/>
            <a:ext cx="1240922" cy="1543050"/>
          </a:xfrm>
        </p:spPr>
      </p:pic>
      <p:sp>
        <p:nvSpPr>
          <p:cNvPr id="11" name="TextBox 10"/>
          <p:cNvSpPr txBox="1"/>
          <p:nvPr/>
        </p:nvSpPr>
        <p:spPr>
          <a:xfrm>
            <a:off x="762000" y="285750"/>
            <a:ext cx="541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“aggregate and scale towards a common infrastructure”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392252"/>
            <a:ext cx="7010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Colleges and universities have long competed against one another, measuring themselves in comparison to each other and holding tightly to their idiosyncrasies as defining elements of their status. </a:t>
            </a:r>
            <a:r>
              <a:rPr lang="en-US" sz="2000" b="1" dirty="0" smtClean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rPr>
              <a:t>But today, the distribution and reuse of information digitally via the Internet is rapidly changing the game, rewarding those who instead aggregate and scale toward a common infrastructure. </a:t>
            </a: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It is becoming increasingly clear that neither the </a:t>
            </a:r>
            <a:r>
              <a:rPr lang="en-US" sz="2000" i="1" dirty="0" smtClean="0">
                <a:latin typeface="Open Sans" charset="0"/>
                <a:ea typeface="Open Sans" charset="0"/>
                <a:cs typeface="Open Sans" charset="0"/>
              </a:rPr>
              <a:t>challenges</a:t>
            </a: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 that confront colleges and universities nor the </a:t>
            </a:r>
            <a:r>
              <a:rPr lang="en-US" sz="2000" i="1" dirty="0" smtClean="0">
                <a:latin typeface="Open Sans" charset="0"/>
                <a:ea typeface="Open Sans" charset="0"/>
                <a:cs typeface="Open Sans" charset="0"/>
              </a:rPr>
              <a:t>solutions</a:t>
            </a: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 to those challenges are unique to each institution.</a:t>
            </a:r>
            <a:endParaRPr lang="en-US" sz="2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3943350"/>
            <a:ext cx="3549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Chuck Henry and Brad Wheeler</a:t>
            </a:r>
            <a:br>
              <a:rPr lang="en-US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The game has changed</a:t>
            </a:r>
          </a:p>
          <a:p>
            <a:r>
              <a:rPr lang="en-US" dirty="0" err="1" smtClean="0">
                <a:latin typeface="Open Sans" charset="0"/>
                <a:ea typeface="Open Sans" charset="0"/>
                <a:cs typeface="Open Sans" charset="0"/>
              </a:rPr>
              <a:t>Educause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 Review, March 2012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3" y="228601"/>
            <a:ext cx="90922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“</a:t>
            </a:r>
            <a:endParaRPr lang="en-US" sz="15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7350"/>
            <a:ext cx="8001000" cy="15430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Do locally what creates most distinctive value.</a:t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Share what makes sense for efficiency and impact.</a:t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Buy the rest.</a:t>
            </a:r>
            <a:endParaRPr lang="en-US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Shared print</a:t>
            </a:r>
          </a:p>
          <a:p>
            <a:pPr lvl="1"/>
            <a:r>
              <a:rPr lang="en-US" dirty="0" smtClean="0"/>
              <a:t>Managing down local print</a:t>
            </a:r>
          </a:p>
          <a:p>
            <a:pPr lvl="1"/>
            <a:r>
              <a:rPr lang="en-US" dirty="0" smtClean="0"/>
              <a:t>Evolving shared approaches.</a:t>
            </a:r>
          </a:p>
          <a:p>
            <a:r>
              <a:rPr lang="en-US" dirty="0" smtClean="0"/>
              <a:t>Digital infrastructure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0383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Segoe UI Light" pitchFamily="34" charset="0"/>
              </a:rPr>
              <a:t>Shared print</a:t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</a:rPr>
              <a:t>Then:</a:t>
            </a:r>
            <a:r>
              <a:rPr lang="en-US" dirty="0" smtClean="0">
                <a:latin typeface="Segoe UI Light" pitchFamily="34" charset="0"/>
              </a:rPr>
              <a:t>  Value relates to depth and breadth of local collection. </a:t>
            </a:r>
            <a:br>
              <a:rPr lang="en-US" dirty="0" smtClean="0">
                <a:latin typeface="Segoe UI Light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</a:rPr>
              <a:t>Now: </a:t>
            </a:r>
            <a:r>
              <a:rPr lang="en-US" dirty="0" smtClean="0">
                <a:latin typeface="Segoe UI Light" pitchFamily="34" charset="0"/>
              </a:rPr>
              <a:t>Value relates to </a:t>
            </a:r>
            <a:r>
              <a:rPr lang="en-US" dirty="0" err="1" smtClean="0">
                <a:latin typeface="Segoe UI Light" pitchFamily="34" charset="0"/>
              </a:rPr>
              <a:t>systemwide</a:t>
            </a:r>
            <a:r>
              <a:rPr lang="en-US" dirty="0" smtClean="0">
                <a:latin typeface="Segoe UI Light" pitchFamily="34" charset="0"/>
              </a:rPr>
              <a:t> </a:t>
            </a:r>
            <a:r>
              <a:rPr lang="en-US" dirty="0" err="1" smtClean="0">
                <a:latin typeface="Segoe UI Light" pitchFamily="34" charset="0"/>
              </a:rPr>
              <a:t>curation</a:t>
            </a:r>
            <a:r>
              <a:rPr lang="en-US" dirty="0" smtClean="0">
                <a:latin typeface="Segoe UI Light" pitchFamily="34" charset="0"/>
              </a:rPr>
              <a:t> of and access to print collections.</a:t>
            </a:r>
            <a:endParaRPr lang="en-US" dirty="0">
              <a:latin typeface="Segoe UI Ligh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z="1050" smtClean="0"/>
              <a:pPr/>
              <a:t>58</a:t>
            </a:fld>
            <a:endParaRPr lang="en-US" sz="105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library.osu.edu/blogs/cartoons/files/2012/02/IMG_5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573361"/>
            <a:ext cx="9143999" cy="457014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57150"/>
            <a:ext cx="4532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‘Cloud’ storage (Ohio State)</a:t>
            </a:r>
            <a:endParaRPr lang="en-US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857750"/>
            <a:ext cx="712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http://library.osu.edu/blogs/cartoons/2012/02/28/blog-launch-and-the-construction-of-our-new-home-in-sullivant-hall</a:t>
            </a:r>
            <a:r>
              <a:rPr lang="en-US" dirty="0" smtClean="0">
                <a:hlinkClick r:id="rId4"/>
              </a:rPr>
              <a:t>/</a:t>
            </a:r>
            <a:endParaRPr lang="en-US" dirty="0"/>
          </a:p>
        </p:txBody>
      </p:sp>
      <p:pic>
        <p:nvPicPr>
          <p:cNvPr id="105476" name="Picture 4" descr="http://library.osu.edu/blogs/cartoons/files/2012/02/New-gallery-rendering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2768" y="800100"/>
            <a:ext cx="3006274" cy="169545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Prelude: New Zealand in the published record</a:t>
            </a:r>
            <a:endParaRPr lang="en-US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Institution: opportunity costs challenge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Growing misalignment between investment in print collections and practices of research and learning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Reconfigure space around engagement rather than around collections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Stewardship and efficient access still (variably) important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 err="1" smtClean="0"/>
              <a:t>Systemwide</a:t>
            </a:r>
            <a:r>
              <a:rPr lang="en-US" b="1" dirty="0" smtClean="0"/>
              <a:t>: balance contributions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Manage down institutional collections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Collectively managed – regional, national based on existing/emerging infrastructure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Include different obligations:</a:t>
            </a:r>
          </a:p>
          <a:p>
            <a:pPr marL="400050" lvl="1" indent="0">
              <a:spcBef>
                <a:spcPts val="0"/>
              </a:spcBef>
            </a:pPr>
            <a:r>
              <a:rPr lang="en-US" dirty="0" smtClean="0"/>
              <a:t>Mid-level HEIs look for third party or collaborative solutions</a:t>
            </a:r>
          </a:p>
          <a:p>
            <a:pPr marL="400050" lvl="1" indent="0">
              <a:spcBef>
                <a:spcPts val="0"/>
              </a:spcBef>
            </a:pPr>
            <a:r>
              <a:rPr lang="en-US" dirty="0" smtClean="0"/>
              <a:t>Research HEIs manage stewardship responsibility within broader framework of digital and cooperative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003" r="4107"/>
          <a:stretch>
            <a:fillRect/>
          </a:stretch>
        </p:blipFill>
        <p:spPr bwMode="auto">
          <a:xfrm>
            <a:off x="-225468" y="285750"/>
            <a:ext cx="9443580" cy="474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828800" y="228600"/>
            <a:ext cx="5410200" cy="510778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Mega-regions &amp; Shared Print Initiatives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934201" y="4912668"/>
            <a:ext cx="173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OCLC Research, 2013</a:t>
            </a:r>
            <a:endParaRPr lang="en-US" sz="1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381000" y="800100"/>
            <a:ext cx="990600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</a:rPr>
              <a:t>Orbis</a:t>
            </a:r>
            <a:r>
              <a:rPr lang="en-US" sz="1000" b="1" dirty="0" smtClean="0">
                <a:solidFill>
                  <a:schemeClr val="tx1"/>
                </a:solidFill>
              </a:rPr>
              <a:t>-Cascade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38800" y="2057400"/>
            <a:ext cx="990600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CIC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72200" y="3143250"/>
            <a:ext cx="990600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ASERL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5866" y="2571750"/>
            <a:ext cx="990600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SCELC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24800" y="1485900"/>
            <a:ext cx="990600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MSCS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86600" y="2514600"/>
            <a:ext cx="990600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WRLC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48400" y="1543050"/>
            <a:ext cx="990600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OCUL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57400" y="2800350"/>
            <a:ext cx="990600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GWLA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4800" y="1714500"/>
            <a:ext cx="990600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WEST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05600" y="4057650"/>
            <a:ext cx="990600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FLARE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4171950"/>
            <a:ext cx="5146345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We expect that in 5-7 years a large part of </a:t>
            </a:r>
            <a:br>
              <a:rPr lang="en-US" b="1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the North American ‘collective collection’</a:t>
            </a:r>
            <a:br>
              <a:rPr lang="en-US" b="1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will have moved into shared management. </a:t>
            </a:r>
            <a:endParaRPr lang="en-US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Segoe UI Light" pitchFamily="34" charset="0"/>
              </a:rPr>
              <a:t>Digital and systems infrastructure</a:t>
            </a: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</a:rPr>
              <a:t>Then</a:t>
            </a:r>
            <a:r>
              <a:rPr lang="en-US" dirty="0" smtClean="0">
                <a:latin typeface="Segoe UI Light" pitchFamily="34" charset="0"/>
              </a:rPr>
              <a:t>: Roll your own.</a:t>
            </a:r>
            <a:br>
              <a:rPr lang="en-US" dirty="0" smtClean="0">
                <a:latin typeface="Segoe UI Light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 Light" pitchFamily="34" charset="0"/>
              </a:rPr>
              <a:t>Now</a:t>
            </a:r>
            <a:r>
              <a:rPr lang="en-US" dirty="0" smtClean="0">
                <a:latin typeface="Segoe UI Light" pitchFamily="34" charset="0"/>
              </a:rPr>
              <a:t>: Look to scale for efficiency and impact.</a:t>
            </a:r>
            <a:endParaRPr lang="en-US" dirty="0">
              <a:latin typeface="Segoe UI Ligh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122" name="Picture 2" descr="http://www.orbiscascade.org/inc/html/default/pix/alliance_ba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9150"/>
            <a:ext cx="11160125" cy="854075"/>
          </a:xfrm>
          <a:prstGeom prst="rect">
            <a:avLst/>
          </a:prstGeom>
          <a:noFill/>
        </p:spPr>
      </p:pic>
      <p:pic>
        <p:nvPicPr>
          <p:cNvPr id="5124" name="Picture 4" descr="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647950"/>
            <a:ext cx="2273300" cy="742951"/>
          </a:xfrm>
          <a:prstGeom prst="rect">
            <a:avLst/>
          </a:prstGeom>
          <a:noFill/>
        </p:spPr>
      </p:pic>
      <p:pic>
        <p:nvPicPr>
          <p:cNvPr id="5126" name="Picture 6" descr="The Digital Preservation Network (DPN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419350"/>
            <a:ext cx="2144713" cy="8207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66800" y="4019550"/>
            <a:ext cx="7137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Collaborative sourcing – interdependence is central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Innovation</a:t>
            </a:r>
            <a:endParaRPr lang="en-US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Enterprise</a:t>
            </a:r>
          </a:p>
          <a:p>
            <a:r>
              <a:rPr lang="en-US" dirty="0" smtClean="0"/>
              <a:t>Institutional innovation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733550"/>
            <a:ext cx="8001000" cy="154305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shift to engagement .. </a:t>
            </a:r>
            <a:b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library as an actor in research and learning environments of its users.</a:t>
            </a:r>
            <a:b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Reduce infrastructure which does not </a:t>
            </a:r>
            <a:b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have a distinctive impact. </a:t>
            </a:r>
            <a:b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Innovate around new forms of engagement and around institutional patterns? Carry forward what can become scalable and repeatable</a:t>
            </a:r>
            <a:r>
              <a:rPr lang="en-US" sz="28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28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8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endParaRPr lang="en-US" dirty="0">
              <a:latin typeface="Segoe UI Light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156758"/>
            <a:ext cx="9144000" cy="193899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The library should not provide an argument for a particular case, but demonstrate that there is always another case to be made. The notion that </a:t>
            </a:r>
            <a:r>
              <a:rPr lang="en-US" sz="2000" b="1" dirty="0" smtClean="0">
                <a:solidFill>
                  <a:srgbClr val="F19720">
                    <a:lumMod val="7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the library is a place that has no agenda other than allowing people to invent their own agendas 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is what makes it an indispensable resource for a democracy. It is where we can learn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not just to be readers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, but to be the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authors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of our own destiny. </a:t>
            </a:r>
            <a:r>
              <a:rPr lang="en-US" sz="2000" dirty="0" err="1" smtClean="0">
                <a:solidFill>
                  <a:srgbClr val="F19720">
                    <a:lumMod val="7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Fintan</a:t>
            </a:r>
            <a:r>
              <a:rPr lang="en-US" sz="2000" dirty="0" smtClean="0">
                <a:solidFill>
                  <a:srgbClr val="F19720">
                    <a:lumMod val="7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O’Toole</a:t>
            </a:r>
            <a:endParaRPr lang="en-US" sz="28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8" y="4857750"/>
            <a:ext cx="7851829" cy="253916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FF"/>
                </a:solidFill>
              </a:rPr>
              <a:t>Dublin City Public Libraries, </a:t>
            </a:r>
            <a:r>
              <a:rPr lang="en-US" sz="1050" dirty="0" err="1" smtClean="0">
                <a:solidFill>
                  <a:srgbClr val="FFFFFF"/>
                </a:solidFill>
              </a:rPr>
              <a:t>Flickr</a:t>
            </a:r>
            <a:r>
              <a:rPr lang="en-US" sz="1050" dirty="0" smtClean="0">
                <a:solidFill>
                  <a:srgbClr val="FFFFFF"/>
                </a:solidFill>
              </a:rPr>
              <a:t>: http://www.flickr.com/photos/dublincitypubliclibraries/6029467474/in/set-72157594513778442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024" y="666750"/>
            <a:ext cx="765677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 reset moment – be enterprising!</a:t>
            </a:r>
            <a:endParaRPr lang="en-US" sz="3600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Brian Lavoie and Constance </a:t>
            </a:r>
            <a:r>
              <a:rPr lang="en-US" dirty="0" err="1" smtClean="0"/>
              <a:t>Malpas</a:t>
            </a:r>
            <a:r>
              <a:rPr lang="en-US" dirty="0" smtClean="0"/>
              <a:t> for the </a:t>
            </a:r>
            <a:r>
              <a:rPr lang="en-US" dirty="0" err="1" smtClean="0"/>
              <a:t>Worldcat</a:t>
            </a:r>
            <a:r>
              <a:rPr lang="en-US" dirty="0" smtClean="0"/>
              <a:t> data analysis.</a:t>
            </a:r>
          </a:p>
          <a:p>
            <a:r>
              <a:rPr lang="en-US" dirty="0" smtClean="0"/>
              <a:t>JD </a:t>
            </a:r>
            <a:r>
              <a:rPr lang="en-US" dirty="0" err="1" smtClean="0"/>
              <a:t>Shipengrover</a:t>
            </a:r>
            <a:r>
              <a:rPr lang="en-US" dirty="0" smtClean="0"/>
              <a:t> for help with </a:t>
            </a:r>
            <a:r>
              <a:rPr lang="en-US" dirty="0" err="1" smtClean="0"/>
              <a:t>decentered</a:t>
            </a:r>
            <a:r>
              <a:rPr lang="en-US" dirty="0" smtClean="0"/>
              <a:t> web pictures.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Engagement, innovation, and infrastructure framework influenced by: John </a:t>
            </a:r>
            <a:r>
              <a:rPr lang="en-US" dirty="0" err="1" smtClean="0"/>
              <a:t>Hagel</a:t>
            </a:r>
            <a:r>
              <a:rPr lang="en-US" dirty="0" smtClean="0"/>
              <a:t> and John </a:t>
            </a:r>
            <a:r>
              <a:rPr lang="en-US" dirty="0" err="1" smtClean="0"/>
              <a:t>Seely</a:t>
            </a:r>
            <a:r>
              <a:rPr lang="en-US" dirty="0" smtClean="0"/>
              <a:t> Brown. “Unbundling the corporation.” Harvard Business Review, 77, 2. January 1, 1999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@</a:t>
            </a:r>
            <a:r>
              <a:rPr lang="en-US" sz="2000" dirty="0" err="1" smtClean="0"/>
              <a:t>LorcanD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Lorcan</a:t>
            </a:r>
            <a:r>
              <a:rPr lang="en-US" sz="2000" dirty="0" smtClean="0"/>
              <a:t> Dempsey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4"/>
            <a:ext cx="2133600" cy="273844"/>
          </a:xfrm>
        </p:spPr>
        <p:txBody>
          <a:bodyPr/>
          <a:lstStyle/>
          <a:p>
            <a:fld id="{6B3AA010-7757-41E0-A212-D41514C97AA5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New Zealand Presence in the Published Record</a:t>
            </a:r>
            <a:br>
              <a:rPr lang="en-US" sz="3200" dirty="0" smtClean="0"/>
            </a:br>
            <a:r>
              <a:rPr lang="en-US" sz="2700" dirty="0" smtClean="0"/>
              <a:t>(Distinct publications)</a:t>
            </a:r>
            <a:endParaRPr lang="en-US" sz="2700" dirty="0"/>
          </a:p>
        </p:txBody>
      </p:sp>
      <p:pic>
        <p:nvPicPr>
          <p:cNvPr id="3073" name="Picture 1" descr="C:\NewZealand\Findings\NZ-nationalpres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28700"/>
            <a:ext cx="8751066" cy="37719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72206" y="4743450"/>
            <a:ext cx="281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Graphic by JD Shipengrover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80010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Data current as of January 2013,</a:t>
            </a:r>
          </a:p>
          <a:p>
            <a:r>
              <a:rPr lang="en-US" sz="1400" b="1" i="1" dirty="0" smtClean="0"/>
              <a:t>and reflects library collections</a:t>
            </a:r>
          </a:p>
          <a:p>
            <a:r>
              <a:rPr lang="en-US" sz="1400" b="1" i="1" dirty="0" smtClean="0"/>
              <a:t>as they are registered in WorldCat</a:t>
            </a:r>
            <a:endParaRPr lang="en-US" sz="1400" b="1" i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Open Sans" charset="0"/>
                <a:ea typeface="Open Sans" charset="0"/>
                <a:cs typeface="Open Sans" charset="0"/>
              </a:rPr>
              <a:t>Most popular New Zealand authors</a:t>
            </a:r>
            <a:endParaRPr lang="en-US" sz="27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1314450"/>
            <a:ext cx="197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Joy Cowley: 69,322</a:t>
            </a:r>
            <a:endParaRPr lang="en-US" dirty="0"/>
          </a:p>
        </p:txBody>
      </p:sp>
      <p:pic>
        <p:nvPicPr>
          <p:cNvPr id="2052" name="Picture 4" descr="http://us.123rf.com/400wm/400/400/larser/larser1204/larser120400073/13277237-vectors-3d-map-of-new-zea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257550"/>
            <a:ext cx="1676400" cy="167507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181607" y="1714500"/>
            <a:ext cx="213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Ngaio Marsh: 60,897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676407" y="914400"/>
            <a:ext cx="239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Margaret Mahy: 92,061</a:t>
            </a:r>
            <a:endParaRPr lang="en-US" dirty="0"/>
          </a:p>
        </p:txBody>
      </p:sp>
      <p:cxnSp>
        <p:nvCxnSpPr>
          <p:cNvPr id="42" name="Straight Connector 41"/>
          <p:cNvCxnSpPr>
            <a:endCxn id="2060" idx="2"/>
          </p:cNvCxnSpPr>
          <p:nvPr/>
        </p:nvCxnSpPr>
        <p:spPr>
          <a:xfrm flipH="1" flipV="1">
            <a:off x="1143000" y="2030386"/>
            <a:ext cx="990600" cy="2027264"/>
          </a:xfrm>
          <a:prstGeom prst="line">
            <a:avLst/>
          </a:prstGeom>
          <a:ln w="47625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2050" idx="2"/>
          </p:cNvCxnSpPr>
          <p:nvPr/>
        </p:nvCxnSpPr>
        <p:spPr>
          <a:xfrm flipV="1">
            <a:off x="2133600" y="2106387"/>
            <a:ext cx="723900" cy="1951264"/>
          </a:xfrm>
          <a:prstGeom prst="line">
            <a:avLst/>
          </a:prstGeom>
          <a:ln w="47625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2058" idx="1"/>
          </p:cNvCxnSpPr>
          <p:nvPr/>
        </p:nvCxnSpPr>
        <p:spPr>
          <a:xfrm flipV="1">
            <a:off x="2133600" y="2268076"/>
            <a:ext cx="1905000" cy="1789574"/>
          </a:xfrm>
          <a:prstGeom prst="line">
            <a:avLst/>
          </a:prstGeom>
          <a:ln w="47625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5122" idx="1"/>
          </p:cNvCxnSpPr>
          <p:nvPr/>
        </p:nvCxnSpPr>
        <p:spPr>
          <a:xfrm flipV="1">
            <a:off x="2133600" y="2924257"/>
            <a:ext cx="3733800" cy="1133396"/>
          </a:xfrm>
          <a:prstGeom prst="line">
            <a:avLst/>
          </a:prstGeom>
          <a:ln w="47625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5124" idx="1"/>
          </p:cNvCxnSpPr>
          <p:nvPr/>
        </p:nvCxnSpPr>
        <p:spPr>
          <a:xfrm>
            <a:off x="2133606" y="4019552"/>
            <a:ext cx="3642305" cy="352425"/>
          </a:xfrm>
          <a:prstGeom prst="line">
            <a:avLst/>
          </a:prstGeom>
          <a:ln w="47625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upload.wikimedia.org/wikipedia/commons/thumb/5/53/Joy_Cowley_%28cropped%29.jpg/280px-Joy_Cowley_%28cropped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371601"/>
            <a:ext cx="1143000" cy="734786"/>
          </a:xfrm>
          <a:prstGeom prst="rect">
            <a:avLst/>
          </a:prstGeom>
          <a:noFill/>
          <a:ln w="47625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</p:pic>
      <p:pic>
        <p:nvPicPr>
          <p:cNvPr id="2058" name="Picture 10" descr="Ngaio Marsh circa 19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771651"/>
            <a:ext cx="1066800" cy="992852"/>
          </a:xfrm>
          <a:prstGeom prst="rect">
            <a:avLst/>
          </a:prstGeom>
          <a:noFill/>
          <a:ln w="47625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</p:pic>
      <p:pic>
        <p:nvPicPr>
          <p:cNvPr id="2060" name="Picture 12" descr="File:Margaret Mahy at the Kaiapoi Club, 27 July 2011, smiling (digitally altered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971550"/>
            <a:ext cx="914400" cy="1058836"/>
          </a:xfrm>
          <a:prstGeom prst="rect">
            <a:avLst/>
          </a:prstGeom>
          <a:noFill/>
          <a:ln w="47625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</p:pic>
      <p:pic>
        <p:nvPicPr>
          <p:cNvPr id="5122" name="Picture 2" descr="File:Eric Partridge 1971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286000"/>
            <a:ext cx="914400" cy="1276510"/>
          </a:xfrm>
          <a:prstGeom prst="rect">
            <a:avLst/>
          </a:prstGeom>
          <a:noFill/>
          <a:ln w="47625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</p:pic>
      <p:sp>
        <p:nvSpPr>
          <p:cNvPr id="28" name="TextBox 27"/>
          <p:cNvSpPr txBox="1"/>
          <p:nvPr/>
        </p:nvSpPr>
        <p:spPr>
          <a:xfrm>
            <a:off x="6781803" y="2228850"/>
            <a:ext cx="219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Eric Partridge: 45,114</a:t>
            </a:r>
            <a:endParaRPr lang="en-US" dirty="0"/>
          </a:p>
        </p:txBody>
      </p:sp>
      <p:pic>
        <p:nvPicPr>
          <p:cNvPr id="5124" name="Picture 4" descr="http://t1.gstatic.com/images?q=tbn:ANd9GcS0gitpzL-WCe1dmXsSjCTzRoNDTY4GEhR-y7aqE8nnLXE_LM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75911" y="3829050"/>
            <a:ext cx="1000197" cy="1085850"/>
          </a:xfrm>
          <a:prstGeom prst="rect">
            <a:avLst/>
          </a:prstGeom>
          <a:noFill/>
          <a:ln w="47625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</p:pic>
      <p:sp>
        <p:nvSpPr>
          <p:cNvPr id="29" name="TextBox 28"/>
          <p:cNvSpPr txBox="1"/>
          <p:nvPr/>
        </p:nvSpPr>
        <p:spPr>
          <a:xfrm>
            <a:off x="6766504" y="3771900"/>
            <a:ext cx="2225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Dorothy Eden: 39,912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981205" y="4629150"/>
            <a:ext cx="2843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(# of global library holdings)</a:t>
            </a:r>
            <a:endParaRPr lang="en-US" sz="1600" dirty="0"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1"/>
            <a:ext cx="8229600" cy="53697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Open Sans" charset="0"/>
                <a:ea typeface="Open Sans" charset="0"/>
                <a:cs typeface="Open Sans" charset="0"/>
              </a:rPr>
              <a:t>Most popular works by NZ authors</a:t>
            </a:r>
            <a:endParaRPr lang="en-US" sz="270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028" name="Picture 4" descr="http://ecx.images-amazon.com/images/I/51JUCLLJvmL._SL500_BO1,204,203,2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00100"/>
            <a:ext cx="762000" cy="7903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71600" y="800100"/>
            <a:ext cx="4953000" cy="5715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b="1" dirty="0" smtClean="0"/>
              <a:t>A Dictionary of Slang and Unconventional English</a:t>
            </a:r>
          </a:p>
          <a:p>
            <a:r>
              <a:rPr lang="en-US" dirty="0" smtClean="0"/>
              <a:t>Eric Partridge</a:t>
            </a:r>
          </a:p>
          <a:p>
            <a:r>
              <a:rPr lang="en-US" dirty="0" smtClean="0"/>
              <a:t>6,472</a:t>
            </a:r>
            <a:endParaRPr lang="en-US" dirty="0"/>
          </a:p>
        </p:txBody>
      </p:sp>
      <p:pic>
        <p:nvPicPr>
          <p:cNvPr id="1032" name="Picture 8" descr="Holy blood, Holy Gr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57353"/>
            <a:ext cx="762000" cy="80826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71600" y="1657350"/>
            <a:ext cx="4953000" cy="5715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b="1" dirty="0" smtClean="0"/>
              <a:t>Holy Blood, Holy Grail</a:t>
            </a:r>
          </a:p>
          <a:p>
            <a:r>
              <a:rPr lang="en-US" dirty="0" smtClean="0"/>
              <a:t>Michael Baigent, </a:t>
            </a:r>
            <a:r>
              <a:rPr lang="en-US" i="1" dirty="0" smtClean="0"/>
              <a:t>Henry Lincoln, Richard Leigh</a:t>
            </a:r>
          </a:p>
          <a:p>
            <a:r>
              <a:rPr lang="en-US" dirty="0" smtClean="0"/>
              <a:t>4,470</a:t>
            </a:r>
            <a:endParaRPr lang="en-US" dirty="0"/>
          </a:p>
        </p:txBody>
      </p:sp>
      <p:pic>
        <p:nvPicPr>
          <p:cNvPr id="1034" name="Picture 10" descr="http://ecx.images-amazon.com/images/I/41EGA1qv5z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514600"/>
            <a:ext cx="762000" cy="8001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371600" y="2514600"/>
            <a:ext cx="4953000" cy="5715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b="1" dirty="0" smtClean="0"/>
              <a:t>Fowler’s Modern English Usage</a:t>
            </a:r>
          </a:p>
          <a:p>
            <a:r>
              <a:rPr lang="en-US" dirty="0" smtClean="0"/>
              <a:t>R.W. Burchfield</a:t>
            </a:r>
          </a:p>
          <a:p>
            <a:r>
              <a:rPr lang="en-US" dirty="0" smtClean="0"/>
              <a:t>3,470</a:t>
            </a:r>
            <a:endParaRPr lang="en-US" dirty="0"/>
          </a:p>
        </p:txBody>
      </p:sp>
      <p:pic>
        <p:nvPicPr>
          <p:cNvPr id="1036" name="Picture 12" descr="http://ecx.images-amazon.com/images/I/31YngVaau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8" y="3371850"/>
            <a:ext cx="761999" cy="8001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371600" y="3371850"/>
            <a:ext cx="4953000" cy="5715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b="1" dirty="0" smtClean="0"/>
              <a:t>Oxford Dictionary of English Etymology</a:t>
            </a:r>
          </a:p>
          <a:p>
            <a:r>
              <a:rPr lang="en-US" i="1" dirty="0" smtClean="0"/>
              <a:t>C.T. Onions, G.W.S. Friedrichsen, </a:t>
            </a:r>
            <a:r>
              <a:rPr lang="en-US" dirty="0" smtClean="0"/>
              <a:t>R.W. Burchfield</a:t>
            </a:r>
          </a:p>
          <a:p>
            <a:r>
              <a:rPr lang="en-US" dirty="0" smtClean="0"/>
              <a:t>3,414</a:t>
            </a:r>
            <a:endParaRPr lang="en-US" dirty="0"/>
          </a:p>
        </p:txBody>
      </p:sp>
      <p:pic>
        <p:nvPicPr>
          <p:cNvPr id="1038" name="Picture 14" descr="http://ecx.images-amazon.com/images/I/61F7i5JqQBL._SL136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229100"/>
            <a:ext cx="762000" cy="8001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371600" y="4229100"/>
            <a:ext cx="4953000" cy="5715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b="1" dirty="0" smtClean="0"/>
              <a:t>Usage and Abusage: A Guide to Good English</a:t>
            </a:r>
          </a:p>
          <a:p>
            <a:r>
              <a:rPr lang="en-US" dirty="0" smtClean="0"/>
              <a:t>Eric Partridge</a:t>
            </a:r>
          </a:p>
          <a:p>
            <a:r>
              <a:rPr lang="en-US" dirty="0" smtClean="0"/>
              <a:t>3,397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53200" y="2114550"/>
            <a:ext cx="2009974" cy="193899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*Excludes movies</a:t>
            </a:r>
          </a:p>
          <a:p>
            <a:endParaRPr lang="en-US" sz="2000" i="1" dirty="0" smtClean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endParaRPr lang="en-US" sz="2000" i="1" dirty="0"/>
          </a:p>
        </p:txBody>
      </p:sp>
      <p:pic>
        <p:nvPicPr>
          <p:cNvPr id="1039" name="Picture 15" descr="C:\NewZealand\Findings\crow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2514600"/>
            <a:ext cx="925512" cy="971550"/>
          </a:xfrm>
          <a:prstGeom prst="rect">
            <a:avLst/>
          </a:prstGeom>
          <a:noFill/>
        </p:spPr>
      </p:pic>
      <p:pic>
        <p:nvPicPr>
          <p:cNvPr id="1040" name="Picture 16" descr="C:\NewZealand\Findings\jacks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7" y="2514600"/>
            <a:ext cx="839787" cy="971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6172200" y="4629150"/>
            <a:ext cx="3179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(# of global library holdings)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rcanresearchtemplate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CLC-Research-Template-v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OCLC-Research-Template-v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lorcanresearchtemplate</Template>
  <TotalTime>1327</TotalTime>
  <Words>1335</Words>
  <Application>Microsoft Office PowerPoint</Application>
  <PresentationFormat>On-screen Show (16:9)</PresentationFormat>
  <Paragraphs>292</Paragraphs>
  <Slides>69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69</vt:i4>
      </vt:variant>
    </vt:vector>
  </HeadingPairs>
  <TitlesOfParts>
    <vt:vector size="90" baseType="lpstr">
      <vt:lpstr>Arial</vt:lpstr>
      <vt:lpstr>Segoe UI</vt:lpstr>
      <vt:lpstr>Segoe UI Light</vt:lpstr>
      <vt:lpstr>Open Sans Semibold</vt:lpstr>
      <vt:lpstr>Open Sans</vt:lpstr>
      <vt:lpstr>Calibri</vt:lpstr>
      <vt:lpstr>Segoe UI Semibold</vt:lpstr>
      <vt:lpstr>Trebuchet MS</vt:lpstr>
      <vt:lpstr>Segoe WP Light</vt:lpstr>
      <vt:lpstr>Wingdings</vt:lpstr>
      <vt:lpstr>ＭＳ Ｐゴシック</vt:lpstr>
      <vt:lpstr>Lucida Console</vt:lpstr>
      <vt:lpstr>Zepto</vt:lpstr>
      <vt:lpstr>Courier New</vt:lpstr>
      <vt:lpstr>lorcanresearchtemplate</vt:lpstr>
      <vt:lpstr>Office Theme</vt:lpstr>
      <vt:lpstr>1_Default Design</vt:lpstr>
      <vt:lpstr>1_TS102467440</vt:lpstr>
      <vt:lpstr>1_Office Theme</vt:lpstr>
      <vt:lpstr>OCLC-Research-Template-v6 (1)</vt:lpstr>
      <vt:lpstr>1_OCLC-Research-Template-v6 (1)</vt:lpstr>
      <vt:lpstr>The network repatterns the library: from infrastructure to engagement</vt:lpstr>
      <vt:lpstr>Summary  A shift to engagement ..  the library as an actor in research and learning environments of its users.  Reduce infrastructure which does not  have a distinctive impact.   Innovate around new forms of engagement and around institutional patterns? Carry forward what can become scalable and repeatable.  </vt:lpstr>
      <vt:lpstr>“… the kids will want to know” (Nanaia Mahuta) Contextualising and enriching network knowledge.   Libraries:  community, network, interdependence  The collective resource is highly distributed.     </vt:lpstr>
      <vt:lpstr>Slide 4</vt:lpstr>
      <vt:lpstr>Slide 5</vt:lpstr>
      <vt:lpstr>Prelude: New Zealand in the published record</vt:lpstr>
      <vt:lpstr>New Zealand Presence in the Published Record (Distinct publications)</vt:lpstr>
      <vt:lpstr>Most popular New Zealand authors</vt:lpstr>
      <vt:lpstr>Most popular works by NZ authors</vt:lpstr>
      <vt:lpstr>Most popular works about/set in New Zealand</vt:lpstr>
      <vt:lpstr>Top New Zealand “Concentrations” outside NZ</vt:lpstr>
      <vt:lpstr>More information …</vt:lpstr>
      <vt:lpstr>Overview</vt:lpstr>
      <vt:lpstr>A reset moment</vt:lpstr>
      <vt:lpstr>Value?  Are you doing the right things?  ROI is secondary question …</vt:lpstr>
      <vt:lpstr>Reconnect with host institution goals</vt:lpstr>
      <vt:lpstr>Slide 17</vt:lpstr>
      <vt:lpstr>Slide 18</vt:lpstr>
      <vt:lpstr>Shift to engagement</vt:lpstr>
      <vt:lpstr>Slide 20</vt:lpstr>
      <vt:lpstr>Examples</vt:lpstr>
      <vt:lpstr>Visible expertise  Then: Invisible and neutral.  Now: If the library wishes to be seen as expert, then its expertise must be seen. </vt:lpstr>
      <vt:lpstr>Slide 23</vt:lpstr>
      <vt:lpstr>Slide 24</vt:lpstr>
      <vt:lpstr>Pull – attract people to library resources</vt:lpstr>
      <vt:lpstr>Collections: from curation to creation  Then: Curation: acquire external resources  Now: Curation and creation: engage with creation, use and sharing of all information resources.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Space  Then: space is configured around collections  Now: space is configured around the user  </vt:lpstr>
      <vt:lpstr>Slide 35</vt:lpstr>
      <vt:lpstr>Slide 36</vt:lpstr>
      <vt:lpstr>Slide 37</vt:lpstr>
      <vt:lpstr>Roles: means and ends  Then: Goals are stable. Structured around means: acquisitions, reference, technical services.   Well understood roles &gt; Bureaucracy.   Now: Goals changing. Structured around meeting new goals.  Roles change to address shifting goals &gt; Enterprise. Roles shifting. </vt:lpstr>
      <vt:lpstr>Slide 39</vt:lpstr>
      <vt:lpstr>Slide 40</vt:lpstr>
      <vt:lpstr>Slide 41</vt:lpstr>
      <vt:lpstr>Slide 42</vt:lpstr>
      <vt:lpstr>The decentered web presence  Then: discovery happened at the library  Now: discovery happens elsewhere. Focus on ‘discoverability’ in multiple environments.</vt:lpstr>
      <vt:lpstr>Slide 44</vt:lpstr>
      <vt:lpstr>Not just a site but an ecosystem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Rightscale infrastructure</vt:lpstr>
      <vt:lpstr>Slide 54</vt:lpstr>
      <vt:lpstr>Slide 55</vt:lpstr>
      <vt:lpstr>Do locally what creates most distinctive value.  Share what makes sense for efficiency and impact.  Buy the rest.</vt:lpstr>
      <vt:lpstr>Examples</vt:lpstr>
      <vt:lpstr>Shared print  Then:  Value relates to depth and breadth of local collection.  Now: Value relates to systemwide curation of and access to print collections.</vt:lpstr>
      <vt:lpstr>Slide 59</vt:lpstr>
      <vt:lpstr>Directions</vt:lpstr>
      <vt:lpstr>Slide 61</vt:lpstr>
      <vt:lpstr>Digital and systems infrastructure  Then: Roll your own. Now: Look to scale for efficiency and impact.</vt:lpstr>
      <vt:lpstr>Slide 63</vt:lpstr>
      <vt:lpstr>Innovation</vt:lpstr>
      <vt:lpstr>Examples</vt:lpstr>
      <vt:lpstr>A shift to engagement ..  the library as an actor in research and learning environments of its users.  Reduce infrastructure which does not  have a distinctive impact.   Innovate around new forms of engagement and around institutional patterns? Carry forward what can become scalable and repeatable.  </vt:lpstr>
      <vt:lpstr>Slide 67</vt:lpstr>
      <vt:lpstr>Credits</vt:lpstr>
      <vt:lpstr>Slide 69</vt:lpstr>
    </vt:vector>
  </TitlesOfParts>
  <Company>OCLC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Network Repatterns the Library: From Infrastructure to Engagement</dc:title>
  <dc:creator>Lorcan Dempsey</dc:creator>
  <cp:lastModifiedBy>Windows User</cp:lastModifiedBy>
  <cp:revision>111</cp:revision>
  <dcterms:created xsi:type="dcterms:W3CDTF">2013-10-13T22:52:08Z</dcterms:created>
  <dcterms:modified xsi:type="dcterms:W3CDTF">2013-11-01T17:10:58Z</dcterms:modified>
</cp:coreProperties>
</file>