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7" r:id="rId4"/>
    <p:sldMasterId id="2147483702" r:id="rId5"/>
  </p:sldMasterIdLst>
  <p:notesMasterIdLst>
    <p:notesMasterId r:id="rId62"/>
  </p:notesMasterIdLst>
  <p:handoutMasterIdLst>
    <p:handoutMasterId r:id="rId63"/>
  </p:handoutMasterIdLst>
  <p:sldIdLst>
    <p:sldId id="256" r:id="rId6"/>
    <p:sldId id="357" r:id="rId7"/>
    <p:sldId id="281" r:id="rId8"/>
    <p:sldId id="257" r:id="rId9"/>
    <p:sldId id="354" r:id="rId10"/>
    <p:sldId id="261" r:id="rId11"/>
    <p:sldId id="271" r:id="rId12"/>
    <p:sldId id="278" r:id="rId13"/>
    <p:sldId id="279" r:id="rId14"/>
    <p:sldId id="280" r:id="rId15"/>
    <p:sldId id="351" r:id="rId16"/>
    <p:sldId id="297" r:id="rId17"/>
    <p:sldId id="317" r:id="rId18"/>
    <p:sldId id="299" r:id="rId19"/>
    <p:sldId id="313" r:id="rId20"/>
    <p:sldId id="314" r:id="rId21"/>
    <p:sldId id="318" r:id="rId22"/>
    <p:sldId id="326" r:id="rId23"/>
    <p:sldId id="319" r:id="rId24"/>
    <p:sldId id="334" r:id="rId25"/>
    <p:sldId id="323" r:id="rId26"/>
    <p:sldId id="355" r:id="rId27"/>
    <p:sldId id="324" r:id="rId28"/>
    <p:sldId id="321" r:id="rId29"/>
    <p:sldId id="320" r:id="rId30"/>
    <p:sldId id="322" r:id="rId31"/>
    <p:sldId id="304" r:id="rId32"/>
    <p:sldId id="332" r:id="rId33"/>
    <p:sldId id="356" r:id="rId34"/>
    <p:sldId id="282" r:id="rId35"/>
    <p:sldId id="283" r:id="rId36"/>
    <p:sldId id="285" r:id="rId37"/>
    <p:sldId id="286" r:id="rId38"/>
    <p:sldId id="287" r:id="rId39"/>
    <p:sldId id="288" r:id="rId40"/>
    <p:sldId id="289" r:id="rId41"/>
    <p:sldId id="345" r:id="rId42"/>
    <p:sldId id="346" r:id="rId43"/>
    <p:sldId id="347" r:id="rId44"/>
    <p:sldId id="348" r:id="rId45"/>
    <p:sldId id="349" r:id="rId46"/>
    <p:sldId id="342" r:id="rId47"/>
    <p:sldId id="308" r:id="rId48"/>
    <p:sldId id="344" r:id="rId49"/>
    <p:sldId id="343" r:id="rId50"/>
    <p:sldId id="330" r:id="rId51"/>
    <p:sldId id="331" r:id="rId52"/>
    <p:sldId id="338" r:id="rId53"/>
    <p:sldId id="339" r:id="rId54"/>
    <p:sldId id="340" r:id="rId55"/>
    <p:sldId id="341" r:id="rId56"/>
    <p:sldId id="335" r:id="rId57"/>
    <p:sldId id="337" r:id="rId58"/>
    <p:sldId id="336" r:id="rId59"/>
    <p:sldId id="352" r:id="rId60"/>
    <p:sldId id="350" r:id="rId6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60"/>
  </p:normalViewPr>
  <p:slideViewPr>
    <p:cSldViewPr>
      <p:cViewPr varScale="1">
        <p:scale>
          <a:sx n="76" d="100"/>
          <a:sy n="76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DF2AA-8604-4D3C-A38B-AF74825E16B8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4B3B2-D820-4316-8B55-3AF18D92D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A9F640A-0EAE-4B6B-B54C-075E5F5D08B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6F30021-1968-4B8D-9135-1A84D1132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Licensed content will dominate in years to come.  </a:t>
            </a:r>
          </a:p>
          <a:p>
            <a:pPr eaLnBrk="1" hangingPunct="1"/>
            <a:r>
              <a:rPr lang="en-US" dirty="0" smtClean="0"/>
              <a:t>Special collections will grow but only modestly (and only at some institutions); mostly growth in managing archival resources including institutional.</a:t>
            </a:r>
          </a:p>
          <a:p>
            <a:pPr eaLnBrk="1" hangingPunct="1"/>
            <a:r>
              <a:rPr lang="en-US" dirty="0" smtClean="0"/>
              <a:t>Much greater investment in managing research outputs.</a:t>
            </a:r>
          </a:p>
          <a:p>
            <a:pPr eaLnBrk="1" hangingPunct="1"/>
            <a:r>
              <a:rPr lang="en-US" dirty="0" smtClean="0"/>
              <a:t>No change in web archiving.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Semibold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Segoe UI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0" y="1965960"/>
            <a:ext cx="2286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Picture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934200" y="2590800"/>
            <a:ext cx="2209800" cy="411480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tx1">
                    <a:lumMod val="65000"/>
                  </a:schemeClr>
                </a:solidFill>
                <a:latin typeface="Segoe UI Semibold" pitchFamily="34" charset="0"/>
              </a:defRPr>
            </a:lvl1pPr>
          </a:lstStyle>
          <a:p>
            <a:pPr lvl="0"/>
            <a:r>
              <a:rPr lang="en-US" dirty="0" smtClean="0"/>
              <a:t>Explanation of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3" hasCustomPrompt="1"/>
          </p:nvPr>
        </p:nvSpPr>
        <p:spPr>
          <a:xfrm>
            <a:off x="45720" y="1981200"/>
            <a:ext cx="6736080" cy="4648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Square picture works best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077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02550" cy="3549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36750"/>
            <a:ext cx="3775075" cy="42021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6750"/>
            <a:ext cx="3775075" cy="42021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0"/>
            <a:ext cx="7702550" cy="3549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6200" y="147638"/>
            <a:ext cx="1997075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7638"/>
            <a:ext cx="5838825" cy="599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B8753-5C7B-4240-BFA5-9AA6B8F5E82C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D9D65-BFF4-4A4E-9F22-A6F83AB6F902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A3A9A-A5D2-47C7-B542-BB2B728E8E22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53D71C-EA53-4E19-B9D7-EDBE24D7FC02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E8C6D-78BB-4277-9402-4672114E62C3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DC468-0E97-40F6-80E0-27DE8BCAD604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ED209-1B43-468F-8C74-3F8E7BF1C22A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6941A-3056-4EC1-81EE-F01B8515FC87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1228F-426B-4ED6-9F08-F0C0D1762A1C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C70EC-EE76-4ECC-A8CB-773F07284DBD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4D05D-77B6-4B7F-A52F-15DDA680446D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90D4C-DAB5-4226-9B65-F490FBA8BBF4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34DC5-C244-4520-9917-B2F8A4E896DC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57B0F-9A71-4B8B-80E3-E0F07B0720A6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100A4-0EC0-4F3D-8CE7-E28E63BDD69D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DDA05-AAED-408C-B46D-8232B6ABB75E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B6A0D-5232-4B43-BC7B-CA8D071A6A6E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F539F-0A1F-4A54-B32A-35ACEB3C3DEF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576575-48F7-411F-80F6-B3EB5DADA6BD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8894C-713B-4D56-AB5D-27C103539AD9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4F9A2-DB87-4A56-889E-72AF13165E39}" type="datetime1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2/4/2013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7D62A-9B98-463D-B2C9-FF3CABBE0110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2/4/2013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2/4/2013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2/4/2013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2/4/2013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2/4/2013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2/4/2013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2/4/2013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2/4/2013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2/4/2013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>
                <a:solidFill>
                  <a:prstClr val="white"/>
                </a:solidFill>
              </a:rPr>
              <a:pPr/>
              <a:t>2/4/2013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-45720" y="2057400"/>
            <a:ext cx="6400800" cy="4495800"/>
          </a:xfrm>
        </p:spPr>
        <p:txBody>
          <a:bodyPr>
            <a:normAutofit/>
          </a:bodyPr>
          <a:lstStyle>
            <a:lvl1pPr marL="0" indent="0">
              <a:defRPr sz="2400" baseline="0">
                <a:latin typeface="+mj-lt"/>
              </a:defRPr>
            </a:lvl1pPr>
          </a:lstStyle>
          <a:p>
            <a:pPr lvl="0"/>
            <a:r>
              <a:rPr lang="en-US" dirty="0" smtClean="0"/>
              <a:t>Insert some text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Semibold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Segoe UI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0" y="1965960"/>
            <a:ext cx="2286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Picture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934200" y="2590800"/>
            <a:ext cx="2209800" cy="411480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tx1">
                    <a:lumMod val="65000"/>
                  </a:schemeClr>
                </a:solidFill>
                <a:latin typeface="Segoe UI Semibold" pitchFamily="34" charset="0"/>
              </a:defRPr>
            </a:lvl1pPr>
          </a:lstStyle>
          <a:p>
            <a:pPr lvl="0"/>
            <a:r>
              <a:rPr lang="en-US" dirty="0" smtClean="0"/>
              <a:t>Explanation of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3" hasCustomPrompt="1"/>
          </p:nvPr>
        </p:nvSpPr>
        <p:spPr>
          <a:xfrm>
            <a:off x="45720" y="1981200"/>
            <a:ext cx="6736080" cy="4648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Square picture works best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45720" y="-274320"/>
            <a:ext cx="914400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-45720" y="6263640"/>
            <a:ext cx="6400800" cy="64008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4400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-45720" y="20574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-45720" y="24384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-45720" y="27432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-45720" y="3048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-45720" y="35052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-45720" y="38862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-45720" y="4191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-45720" y="44958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-45720" y="4953000"/>
            <a:ext cx="918972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-45720" y="53340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-45720" y="56388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Further Description 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-45720" y="5943600"/>
            <a:ext cx="9189720" cy="38100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 Further Description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ock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-45720" y="2057400"/>
            <a:ext cx="6400800" cy="4495800"/>
          </a:xfrm>
        </p:spPr>
        <p:txBody>
          <a:bodyPr>
            <a:normAutofit/>
          </a:bodyPr>
          <a:lstStyle>
            <a:lvl1pPr marL="0" indent="0">
              <a:defRPr sz="2400" baseline="0">
                <a:latin typeface="+mj-lt"/>
              </a:defRPr>
            </a:lvl1pPr>
          </a:lstStyle>
          <a:p>
            <a:pPr lvl="0"/>
            <a:r>
              <a:rPr lang="en-US" dirty="0" smtClean="0"/>
              <a:t>Insert some text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umbnails and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20574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" y="20574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920" y="25908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45720" y="25908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02920" y="31242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" y="31242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2920" y="36576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" y="36576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02920" y="41910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24" hasCustomPrompt="1"/>
          </p:nvPr>
        </p:nvSpPr>
        <p:spPr>
          <a:xfrm>
            <a:off x="45720" y="41910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02920" y="47244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4" name="Picture Placeholder 23"/>
          <p:cNvSpPr>
            <a:spLocks noGrp="1"/>
          </p:cNvSpPr>
          <p:nvPr>
            <p:ph type="pic" sz="quarter" idx="26" hasCustomPrompt="1"/>
          </p:nvPr>
        </p:nvSpPr>
        <p:spPr>
          <a:xfrm>
            <a:off x="45720" y="47244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02920" y="52578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6" name="Picture Placeholder 23"/>
          <p:cNvSpPr>
            <a:spLocks noGrp="1"/>
          </p:cNvSpPr>
          <p:nvPr>
            <p:ph type="pic" sz="quarter" idx="28" hasCustomPrompt="1"/>
          </p:nvPr>
        </p:nvSpPr>
        <p:spPr>
          <a:xfrm>
            <a:off x="45720" y="52578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02920" y="57912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38" name="Picture Placeholder 23"/>
          <p:cNvSpPr>
            <a:spLocks noGrp="1"/>
          </p:cNvSpPr>
          <p:nvPr>
            <p:ph type="pic" sz="quarter" idx="30" hasCustomPrompt="1"/>
          </p:nvPr>
        </p:nvSpPr>
        <p:spPr>
          <a:xfrm>
            <a:off x="45720" y="57912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02920" y="6324600"/>
            <a:ext cx="795528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0" name="Picture Placeholder 23"/>
          <p:cNvSpPr>
            <a:spLocks noGrp="1"/>
          </p:cNvSpPr>
          <p:nvPr>
            <p:ph type="pic" sz="quarter" idx="32" hasCustomPrompt="1"/>
          </p:nvPr>
        </p:nvSpPr>
        <p:spPr>
          <a:xfrm>
            <a:off x="45720" y="6324600"/>
            <a:ext cx="457200" cy="457200"/>
          </a:xfrm>
        </p:spPr>
        <p:txBody>
          <a:bodyPr lIns="0" tIns="0" rIns="0" bIns="0" anchor="ctr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accent3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Zoom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/>
      <p:bldP spid="2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allAtOnce"/>
      <p:bldP spid="2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/>
      <p:bldP spid="3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allAtOnce"/>
      <p:bldP spid="3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allAtOnce"/>
      <p:bldP spid="35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allAtOnce"/>
      <p:bldP spid="3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allAtOnce"/>
      <p:bldP spid="3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allAtOnce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96596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7744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324612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5" name="Picture Placeholder 23"/>
          <p:cNvSpPr>
            <a:spLocks noGrp="1"/>
          </p:cNvSpPr>
          <p:nvPr>
            <p:ph type="pic" sz="quarter" idx="19" hasCustomPrompt="1"/>
          </p:nvPr>
        </p:nvSpPr>
        <p:spPr>
          <a:xfrm>
            <a:off x="45720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365760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4541520"/>
            <a:ext cx="75438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8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4953000"/>
            <a:ext cx="75438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Up to two lines of text can fit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/>
      <p:bldP spid="4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allAtOnce"/>
      <p:bldP spid="4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 and Short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96596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45721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37744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32461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5" name="Picture Placeholder 23"/>
          <p:cNvSpPr>
            <a:spLocks noGrp="1"/>
          </p:cNvSpPr>
          <p:nvPr>
            <p:ph type="pic" sz="quarter" idx="19" hasCustomPrompt="1"/>
          </p:nvPr>
        </p:nvSpPr>
        <p:spPr>
          <a:xfrm>
            <a:off x="45721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36576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45415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48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5721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49530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562600" y="196596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2" name="Picture Placeholder 23"/>
          <p:cNvSpPr>
            <a:spLocks noGrp="1"/>
          </p:cNvSpPr>
          <p:nvPr>
            <p:ph type="pic" sz="quarter" idx="25" hasCustomPrompt="1"/>
          </p:nvPr>
        </p:nvSpPr>
        <p:spPr>
          <a:xfrm>
            <a:off x="4693921" y="205740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62600" y="237744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562600" y="32461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5" name="Picture Placeholder 23"/>
          <p:cNvSpPr>
            <a:spLocks noGrp="1"/>
          </p:cNvSpPr>
          <p:nvPr>
            <p:ph type="pic" sz="quarter" idx="28" hasCustomPrompt="1"/>
          </p:nvPr>
        </p:nvSpPr>
        <p:spPr>
          <a:xfrm>
            <a:off x="4693921" y="33375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562600" y="36576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562600" y="4541520"/>
            <a:ext cx="35814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58" name="Picture Placeholder 23"/>
          <p:cNvSpPr>
            <a:spLocks noGrp="1"/>
          </p:cNvSpPr>
          <p:nvPr>
            <p:ph type="pic" sz="quarter" idx="31" hasCustomPrompt="1"/>
          </p:nvPr>
        </p:nvSpPr>
        <p:spPr>
          <a:xfrm>
            <a:off x="4693921" y="4632960"/>
            <a:ext cx="914400" cy="914400"/>
          </a:xfrm>
        </p:spPr>
        <p:txBody>
          <a:bodyPr lIns="0" tIns="0" rIns="0" bIns="0" anchor="t" anchorCtr="0">
            <a:noAutofit/>
          </a:bodyPr>
          <a:lstStyle>
            <a:lvl1pPr indent="-457200" algn="ctr">
              <a:lnSpc>
                <a:spcPct val="7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  <a:latin typeface="Lucida Console" pitchFamily="49" charset="0"/>
                <a:ea typeface="Zepto" pitchFamily="2" charset="0"/>
                <a:cs typeface="Courier New" pitchFamily="49" charset="0"/>
              </a:defRPr>
            </a:lvl1pPr>
          </a:lstStyle>
          <a:p>
            <a:r>
              <a:rPr lang="en-US" dirty="0" smtClean="0"/>
              <a:t>Square</a:t>
            </a:r>
          </a:p>
          <a:p>
            <a:r>
              <a:rPr lang="en-US" dirty="0" smtClean="0"/>
              <a:t>picture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562600" y="4953000"/>
            <a:ext cx="3581400" cy="7620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Two lines of text can fit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allAtOnce"/>
      <p:bldP spid="2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/>
      <p:bldP spid="4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allAtOnce"/>
      <p:bldP spid="4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allAtOnce"/>
      <p:bldP spid="53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allAtOnce"/>
      <p:bldP spid="56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allAtOnce"/>
      <p:bldP spid="59" grpId="0" build="allAtOnce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6"/>
          </p:nvPr>
        </p:nvSpPr>
        <p:spPr>
          <a:xfrm>
            <a:off x="4572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 noChangeAspect="1"/>
          </p:cNvSpPr>
          <p:nvPr>
            <p:ph type="pic" sz="quarter" idx="17"/>
          </p:nvPr>
        </p:nvSpPr>
        <p:spPr>
          <a:xfrm>
            <a:off x="4572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 noChangeAspect="1"/>
          </p:cNvSpPr>
          <p:nvPr>
            <p:ph type="pic" sz="quarter" idx="18"/>
          </p:nvPr>
        </p:nvSpPr>
        <p:spPr>
          <a:xfrm>
            <a:off x="228600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0"/>
          <p:cNvSpPr>
            <a:spLocks noGrp="1" noChangeAspect="1"/>
          </p:cNvSpPr>
          <p:nvPr>
            <p:ph type="pic" sz="quarter" idx="19"/>
          </p:nvPr>
        </p:nvSpPr>
        <p:spPr>
          <a:xfrm>
            <a:off x="228600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0"/>
          <p:cNvSpPr>
            <a:spLocks noGrp="1" noChangeAspect="1"/>
          </p:cNvSpPr>
          <p:nvPr>
            <p:ph type="pic" sz="quarter" idx="20"/>
          </p:nvPr>
        </p:nvSpPr>
        <p:spPr>
          <a:xfrm>
            <a:off x="457200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0"/>
          <p:cNvSpPr>
            <a:spLocks noGrp="1" noChangeAspect="1"/>
          </p:cNvSpPr>
          <p:nvPr>
            <p:ph type="pic" sz="quarter" idx="21"/>
          </p:nvPr>
        </p:nvSpPr>
        <p:spPr>
          <a:xfrm>
            <a:off x="457200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10"/>
          <p:cNvSpPr>
            <a:spLocks noGrp="1" noChangeAspect="1"/>
          </p:cNvSpPr>
          <p:nvPr>
            <p:ph type="pic" sz="quarter" idx="22"/>
          </p:nvPr>
        </p:nvSpPr>
        <p:spPr>
          <a:xfrm>
            <a:off x="6858000" y="2057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Picture Placeholder 10"/>
          <p:cNvSpPr>
            <a:spLocks noGrp="1" noChangeAspect="1"/>
          </p:cNvSpPr>
          <p:nvPr>
            <p:ph type="pic" sz="quarter" idx="23"/>
          </p:nvPr>
        </p:nvSpPr>
        <p:spPr>
          <a:xfrm>
            <a:off x="6858000" y="4343400"/>
            <a:ext cx="2103120" cy="210312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0" y="1965960"/>
            <a:ext cx="2286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Picture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934200" y="2590800"/>
            <a:ext cx="2209800" cy="411480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tx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Explanation of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3" hasCustomPrompt="1"/>
          </p:nvPr>
        </p:nvSpPr>
        <p:spPr>
          <a:xfrm>
            <a:off x="45720" y="1981200"/>
            <a:ext cx="6736080" cy="4648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Square picture works best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45720" y="-274320"/>
            <a:ext cx="9189720" cy="1280160"/>
          </a:xfrm>
        </p:spPr>
        <p:txBody>
          <a:bodyPr/>
          <a:lstStyle>
            <a:lvl1pPr>
              <a:defRPr cap="small" baseline="0">
                <a:solidFill>
                  <a:schemeClr val="bg1">
                    <a:lumMod val="50000"/>
                    <a:lumOff val="50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45720" y="1097280"/>
            <a:ext cx="6400800" cy="64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-274320"/>
            <a:ext cx="5943600" cy="1280160"/>
          </a:xfrm>
        </p:spPr>
        <p:txBody>
          <a:bodyPr>
            <a:noAutofit/>
          </a:bodyPr>
          <a:lstStyle>
            <a:lvl1pPr>
              <a:defRPr sz="8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2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-45720" y="1965960"/>
            <a:ext cx="4572000" cy="457200"/>
          </a:xfrm>
        </p:spPr>
        <p:txBody>
          <a:bodyPr anchor="ctr">
            <a:normAutofit/>
          </a:bodyPr>
          <a:lstStyle>
            <a:lvl1pPr>
              <a:defRPr sz="2400" b="1" baseline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-45720" y="2377440"/>
            <a:ext cx="4572000" cy="4328160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Chart description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27"/>
          </p:nvPr>
        </p:nvSpPr>
        <p:spPr>
          <a:xfrm>
            <a:off x="4572000" y="2057400"/>
            <a:ext cx="4572000" cy="45720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E818C-33C5-49A2-A721-3DEBA7611745}" type="datetimeFigureOut">
              <a:rPr lang="en-US">
                <a:solidFill>
                  <a:srgbClr val="FFFFFF"/>
                </a:solidFill>
              </a:rPr>
              <a:pPr/>
              <a:t>2/4/2013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66590A-0000-4F78-A566-B4B7EECEE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E818C-33C5-49A2-A721-3DEBA7611745}" type="datetimeFigureOut">
              <a:rPr lang="en-US">
                <a:solidFill>
                  <a:srgbClr val="FFFFFF"/>
                </a:solidFill>
              </a:rPr>
              <a:pPr/>
              <a:t>2/4/2013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66590A-0000-4F78-A566-B4B7EECEE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E818C-33C5-49A2-A721-3DEBA7611745}" type="datetimeFigureOut">
              <a:rPr lang="en-US">
                <a:solidFill>
                  <a:srgbClr val="FFFFFF"/>
                </a:solidFill>
              </a:rPr>
              <a:pPr/>
              <a:t>2/4/2013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66590A-0000-4F78-A566-B4B7EECEE5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6FE6-1AA1-4A3F-A195-A892770EA57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1BAF-26AD-4725-879A-9CC18AB4B4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22E77-E22A-4745-9D24-576861774773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7300-A223-4A93-98F2-FBC58850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31B87300-A223-4A93-98F2-FBC58850BE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pt-blue.jpg"/>
          <p:cNvPicPr>
            <a:picLocks noChangeAspect="1"/>
          </p:cNvPicPr>
          <p:nvPr userDrawn="1"/>
        </p:nvPicPr>
        <p:blipFill>
          <a:blip r:embed="rId13" cstate="print"/>
          <a:srcRect t="23331" b="17316"/>
          <a:stretch>
            <a:fillRect/>
          </a:stretch>
        </p:blipFill>
        <p:spPr bwMode="auto">
          <a:xfrm>
            <a:off x="9525" y="57150"/>
            <a:ext cx="91344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7" descr="lite border 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8" descr="lite border botto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715125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1638" y="914400"/>
            <a:ext cx="6989762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19" descr="lite border left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446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0" descr="lite border righ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97913" y="0"/>
            <a:ext cx="446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EMEA-Regional-Council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0525" y="5367338"/>
            <a:ext cx="4762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238125" indent="-225425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900" b="1">
          <a:solidFill>
            <a:schemeClr val="tx1"/>
          </a:solidFill>
          <a:latin typeface="+mn-lt"/>
        </a:defRPr>
      </a:lvl2pPr>
      <a:lvl3pPr marL="1150938" indent="-22383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700" b="1">
          <a:solidFill>
            <a:schemeClr val="tx1"/>
          </a:solidFill>
          <a:latin typeface="+mn-lt"/>
        </a:defRPr>
      </a:lvl3pPr>
      <a:lvl4pPr marL="1608138" indent="-22383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500" b="1">
          <a:solidFill>
            <a:schemeClr val="tx1"/>
          </a:solidFill>
          <a:latin typeface="+mn-lt"/>
        </a:defRPr>
      </a:lvl4pPr>
      <a:lvl5pPr marL="20637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5pPr>
      <a:lvl6pPr marL="25209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 flipV="1">
            <a:off x="0" y="2133600"/>
            <a:ext cx="9144000" cy="1752600"/>
          </a:xfrm>
          <a:prstGeom prst="rect">
            <a:avLst/>
          </a:prstGeom>
          <a:gradFill>
            <a:gsLst>
              <a:gs pos="32000">
                <a:schemeClr val="bg1">
                  <a:alpha val="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3886200"/>
            <a:ext cx="9144000" cy="1447800"/>
          </a:xfrm>
          <a:prstGeom prst="rect">
            <a:avLst/>
          </a:prstGeom>
          <a:gradFill>
            <a:gsLst>
              <a:gs pos="16000">
                <a:schemeClr val="bg1">
                  <a:alpha val="0"/>
                </a:schemeClr>
              </a:gs>
              <a:gs pos="6500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31B87300-A223-4A93-98F2-FBC58850BE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45720" y="-274320"/>
            <a:ext cx="9144000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push/>
  </p:transition>
  <p:txStyles>
    <p:titleStyle>
      <a:lvl1pPr algn="l" defTabSz="914400" rtl="0" eaLnBrk="1" latinLnBrk="0" hangingPunct="1">
        <a:spcBef>
          <a:spcPct val="0"/>
        </a:spcBef>
        <a:buNone/>
        <a:defRPr sz="8000" kern="1200">
          <a:solidFill>
            <a:schemeClr val="bg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§"/>
        <a:defRPr sz="28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 typeface="Wingdings" pitchFamily="2" charset="2"/>
        <a:buChar char="§"/>
        <a:defRPr sz="24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20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50000"/>
        <a:buFont typeface="Wingdings" pitchFamily="2" charset="2"/>
        <a:buChar char="§"/>
        <a:defRPr sz="20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yiibu/beyond-themobilewebbyyiib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yiibu/beyond-themobilewebbyyiib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onservancy.umn.edu/handle/4825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yiibu/beyond-themobilewebbyyiib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124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inside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 smtClean="0"/>
              <a:t>ut library: 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/>
              <a:t>ale,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dirty="0" smtClean="0"/>
              <a:t>earning, engagement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Lor</a:t>
            </a:r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700" dirty="0" smtClean="0"/>
              <a:t>an Dempsey          @</a:t>
            </a:r>
            <a:r>
              <a:rPr lang="en-US" sz="2700" dirty="0" err="1" smtClean="0"/>
              <a:t>LorcanD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8382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Hacettepe</a:t>
            </a:r>
            <a:r>
              <a:rPr lang="en-US" sz="1800" dirty="0" smtClean="0"/>
              <a:t> University, </a:t>
            </a:r>
            <a:r>
              <a:rPr lang="en-US" sz="1800" dirty="0" err="1" smtClean="0"/>
              <a:t>Beytepe</a:t>
            </a:r>
            <a:r>
              <a:rPr lang="en-US" sz="1800" dirty="0" smtClean="0"/>
              <a:t>, Ankara, Turkey</a:t>
            </a:r>
          </a:p>
          <a:p>
            <a:r>
              <a:rPr lang="en-US" sz="1800" dirty="0" smtClean="0"/>
              <a:t>Jan 23 2013</a:t>
            </a:r>
            <a:endParaRPr lang="en-US" dirty="0" smtClean="0"/>
          </a:p>
        </p:txBody>
      </p:sp>
      <p:pic>
        <p:nvPicPr>
          <p:cNvPr id="4" name="Picture 3" descr="bw_vert_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1" y="5562602"/>
            <a:ext cx="1023939" cy="861193"/>
          </a:xfrm>
          <a:prstGeom prst="rect">
            <a:avLst/>
          </a:prstGeom>
        </p:spPr>
      </p:pic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343400"/>
            <a:ext cx="3581400" cy="117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empseyl\AppData\Local\Temp\SNAGHTMLed9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486525" cy="53435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304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“Join the movement rebuilding human-scale economies around the world.”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04800"/>
            <a:ext cx="8572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-137160"/>
            <a:ext cx="9144000" cy="128016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Segoe UI Light" pitchFamily="34" charset="0"/>
              </a:rPr>
              <a:t>Not just a site but an ecosystem</a:t>
            </a:r>
            <a:endParaRPr lang="en-US" sz="4800" dirty="0">
              <a:latin typeface="Segoe UI Light" pitchFamily="34" charset="0"/>
            </a:endParaRPr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4717" y="1722437"/>
            <a:ext cx="62945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553200"/>
            <a:ext cx="6066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Beyond the mobile web. Stephanie </a:t>
            </a:r>
            <a:r>
              <a:rPr lang="en-US" sz="1050" dirty="0" err="1" smtClean="0">
                <a:solidFill>
                  <a:schemeClr val="tx1">
                    <a:lumMod val="50000"/>
                  </a:schemeClr>
                </a:solidFill>
              </a:rPr>
              <a:t>Rieger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http://www.slideshare.net/yiibu/beyond-themobilewebbyyiibu</a:t>
            </a: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066800"/>
            <a:ext cx="52578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Webscale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Webscale</a:t>
            </a:r>
            <a:r>
              <a:rPr lang="en-US" dirty="0" smtClean="0"/>
              <a:t> &lt;&gt; personal</a:t>
            </a:r>
          </a:p>
          <a:p>
            <a:r>
              <a:rPr lang="en-US" dirty="0" smtClean="0"/>
              <a:t>The rich get richer …</a:t>
            </a:r>
          </a:p>
          <a:p>
            <a:pPr lvl="1"/>
            <a:r>
              <a:rPr lang="en-US" dirty="0" smtClean="0"/>
              <a:t>Network effects</a:t>
            </a:r>
          </a:p>
          <a:p>
            <a:pPr lvl="1"/>
            <a:r>
              <a:rPr lang="en-US" dirty="0" smtClean="0"/>
              <a:t>Massive aggregation</a:t>
            </a:r>
          </a:p>
          <a:p>
            <a:pPr lvl="1"/>
            <a:r>
              <a:rPr lang="en-US" dirty="0" smtClean="0"/>
              <a:t>Gravitational pull </a:t>
            </a:r>
          </a:p>
          <a:p>
            <a:r>
              <a:rPr lang="en-US" dirty="0" smtClean="0"/>
              <a:t>Data driven engagement</a:t>
            </a:r>
          </a:p>
          <a:p>
            <a:pPr lvl="1"/>
            <a:r>
              <a:rPr lang="en-US" dirty="0" smtClean="0"/>
              <a:t>Analytics</a:t>
            </a:r>
          </a:p>
          <a:p>
            <a:pPr lvl="1"/>
            <a:r>
              <a:rPr lang="en-US" dirty="0" smtClean="0"/>
              <a:t>Social</a:t>
            </a:r>
          </a:p>
          <a:p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Leverage for developers …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1"/>
            <a:ext cx="8305800" cy="61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6553200"/>
            <a:ext cx="6066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Beyond the mobile web. Stephanie </a:t>
            </a:r>
            <a:r>
              <a:rPr lang="en-US" sz="1050" dirty="0" err="1" smtClean="0">
                <a:solidFill>
                  <a:schemeClr val="tx1">
                    <a:lumMod val="50000"/>
                  </a:schemeClr>
                </a:solidFill>
              </a:rPr>
              <a:t>Rieger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http://www.slideshare.net/yiibu/beyond-themobilewebbyyiibu</a:t>
            </a: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762000"/>
            <a:ext cx="525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Colleges and universities have long competed against one another, measuring themselves in comparison to each other and holding tightly to their idiosyncrasies as defining elements of their status. </a:t>
            </a:r>
            <a:r>
              <a:rPr lang="en-US" sz="2000" b="1" dirty="0" smtClean="0">
                <a:solidFill>
                  <a:schemeClr val="accent6"/>
                </a:solidFill>
              </a:rPr>
              <a:t>But today, the distribution and reuse of information digitally via the Internet is rapidly changing the game, rewarding those who instead aggregate and scale toward a common infrastructure. </a:t>
            </a:r>
            <a:r>
              <a:rPr lang="en-US" sz="2000" dirty="0" smtClean="0"/>
              <a:t>It is becoming increasingly clear that neither the </a:t>
            </a:r>
            <a:r>
              <a:rPr lang="en-US" sz="2000" i="1" dirty="0" smtClean="0"/>
              <a:t>challenges</a:t>
            </a:r>
            <a:r>
              <a:rPr lang="en-US" sz="2000" dirty="0" smtClean="0"/>
              <a:t> that confront colleges and universities nor the </a:t>
            </a:r>
            <a:r>
              <a:rPr lang="en-US" sz="2000" i="1" dirty="0" smtClean="0"/>
              <a:t>solutions</a:t>
            </a:r>
            <a:r>
              <a:rPr lang="en-US" sz="2000" dirty="0" smtClean="0"/>
              <a:t> to those challenges are unique to each institution.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5257800"/>
            <a:ext cx="3125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Chuck Henry and Brad Wheeler</a:t>
            </a:r>
            <a:br>
              <a:rPr lang="en-US" dirty="0" smtClean="0"/>
            </a:br>
            <a:r>
              <a:rPr lang="en-US" dirty="0" smtClean="0"/>
              <a:t>The game has changed</a:t>
            </a:r>
          </a:p>
          <a:p>
            <a:r>
              <a:rPr lang="en-US" dirty="0" err="1" smtClean="0"/>
              <a:t>Educause</a:t>
            </a:r>
            <a:r>
              <a:rPr lang="en-US" dirty="0" smtClean="0"/>
              <a:t> Review, March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90922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endParaRPr lang="en-US" sz="15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634" name="Picture 2" descr="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1014413" cy="304800"/>
          </a:xfrm>
          <a:prstGeom prst="rect">
            <a:avLst/>
          </a:prstGeom>
          <a:noFill/>
        </p:spPr>
      </p:pic>
      <p:pic>
        <p:nvPicPr>
          <p:cNvPr id="69636" name="Picture 4" descr="Mendeley reference manage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1947334" cy="457200"/>
          </a:xfrm>
          <a:prstGeom prst="rect">
            <a:avLst/>
          </a:prstGeom>
          <a:noFill/>
        </p:spPr>
      </p:pic>
      <p:pic>
        <p:nvPicPr>
          <p:cNvPr id="69638" name="Picture 6" descr="Google Scho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219200"/>
            <a:ext cx="1371600" cy="546653"/>
          </a:xfrm>
          <a:prstGeom prst="rect">
            <a:avLst/>
          </a:prstGeom>
          <a:noFill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0386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H:\My Documents\Data\My Pictures\icons\powerpoint_graphics_10-12-2005\png\collec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038600"/>
            <a:ext cx="898071" cy="1676400"/>
          </a:xfrm>
          <a:prstGeom prst="rect">
            <a:avLst/>
          </a:prstGeom>
          <a:noFill/>
        </p:spPr>
      </p:pic>
      <p:pic>
        <p:nvPicPr>
          <p:cNvPr id="94212" name="Picture 4" descr="http://www.chicagochildrensresearch.org/uploadedImages/Shared_Facilities/Pritzker_Library/SDlogo.jpg?n=12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799" y="2438400"/>
            <a:ext cx="2398663" cy="533400"/>
          </a:xfrm>
          <a:prstGeom prst="rect">
            <a:avLst/>
          </a:prstGeom>
          <a:noFill/>
        </p:spPr>
      </p:pic>
      <p:pic>
        <p:nvPicPr>
          <p:cNvPr id="94216" name="Picture 8" descr="http://www.librarynews.com.au/website/images/HathiTrust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914400"/>
            <a:ext cx="1371600" cy="1166567"/>
          </a:xfrm>
          <a:prstGeom prst="rect">
            <a:avLst/>
          </a:prstGeom>
          <a:noFill/>
        </p:spPr>
      </p:pic>
      <p:pic>
        <p:nvPicPr>
          <p:cNvPr id="13" name="Content Placeholder 3" descr="booktower.jpg"/>
          <p:cNvPicPr>
            <a:picLocks noGrp="1" noChangeAspect="1"/>
          </p:cNvPicPr>
          <p:nvPr>
            <p:ph idx="4294967295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7086600" y="3886200"/>
            <a:ext cx="1240922" cy="2057400"/>
          </a:xfrm>
        </p:spPr>
      </p:pic>
      <p:sp>
        <p:nvSpPr>
          <p:cNvPr id="11" name="TextBox 10"/>
          <p:cNvSpPr txBox="1"/>
          <p:nvPr/>
        </p:nvSpPr>
        <p:spPr>
          <a:xfrm>
            <a:off x="762000" y="381000"/>
            <a:ext cx="536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“aggregate and scale towards a common infrastructure”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19400"/>
            <a:ext cx="1828800" cy="65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>
            <a:off x="685800" y="609600"/>
            <a:ext cx="3333750" cy="1097683"/>
            <a:chOff x="1143000" y="457200"/>
            <a:chExt cx="3333750" cy="109768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609600"/>
              <a:ext cx="1581150" cy="47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457200"/>
              <a:ext cx="1433512" cy="33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1219200"/>
              <a:ext cx="1524000" cy="335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1"/>
          <p:cNvGrpSpPr/>
          <p:nvPr/>
        </p:nvGrpSpPr>
        <p:grpSpPr>
          <a:xfrm>
            <a:off x="685800" y="4343400"/>
            <a:ext cx="3810000" cy="2015359"/>
            <a:chOff x="228600" y="2514600"/>
            <a:chExt cx="2908742" cy="155815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2514600"/>
              <a:ext cx="88812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3124200"/>
              <a:ext cx="1334813" cy="37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4800" y="3810000"/>
              <a:ext cx="2832542" cy="26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2438399"/>
            <a:ext cx="96252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1828800"/>
            <a:ext cx="283314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047999"/>
            <a:ext cx="21862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609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4419600"/>
            <a:ext cx="3446462" cy="6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cfassets0.academia.edu/images/home2/academia-edu.jpg?c955c2b2909a6b3b334a33da57bb307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1400" y="3657600"/>
            <a:ext cx="3066168" cy="609600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800" y="5334000"/>
            <a:ext cx="1905000" cy="84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YouTube hom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5575" y="-136525"/>
            <a:ext cx="11113" cy="11112"/>
          </a:xfrm>
          <a:prstGeom prst="rect">
            <a:avLst/>
          </a:prstGeom>
          <a:noFill/>
        </p:spPr>
      </p:pic>
      <p:pic>
        <p:nvPicPr>
          <p:cNvPr id="30730" name="Picture 10" descr="YouTube hom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5575" y="-136525"/>
            <a:ext cx="11113" cy="11112"/>
          </a:xfrm>
          <a:prstGeom prst="rect">
            <a:avLst/>
          </a:prstGeom>
          <a:noFill/>
        </p:spPr>
      </p:pic>
      <p:grpSp>
        <p:nvGrpSpPr>
          <p:cNvPr id="4" name="Group 32"/>
          <p:cNvGrpSpPr/>
          <p:nvPr/>
        </p:nvGrpSpPr>
        <p:grpSpPr>
          <a:xfrm>
            <a:off x="685800" y="2514600"/>
            <a:ext cx="2332037" cy="1154113"/>
            <a:chOff x="609600" y="2819400"/>
            <a:chExt cx="2332037" cy="1154113"/>
          </a:xfrm>
        </p:grpSpPr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9600" y="2819400"/>
              <a:ext cx="2332037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1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09600" y="3505200"/>
              <a:ext cx="1108075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Picture 1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905000" y="3505200"/>
              <a:ext cx="93662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09600"/>
            <a:ext cx="510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My professional mission as a librarian is this:</a:t>
            </a:r>
          </a:p>
          <a:p>
            <a:r>
              <a:rPr lang="en-US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Help people build their own libraries.</a:t>
            </a:r>
            <a:endParaRPr lang="en-US" sz="3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3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That's it. That's all I care about.</a:t>
            </a:r>
            <a:endParaRPr lang="en-US" sz="3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486400"/>
            <a:ext cx="701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Chudnov</a:t>
            </a:r>
            <a:endParaRPr lang="en-US" dirty="0" smtClean="0"/>
          </a:p>
          <a:p>
            <a:r>
              <a:rPr lang="en-US" dirty="0" smtClean="0"/>
              <a:t>http://onebiglibrary.net/story/because-this-is-the-business-weve-chosen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600200"/>
            <a:ext cx="495039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00" dirty="0" smtClean="0">
                <a:latin typeface="Segoe WP" pitchFamily="34" charset="0"/>
              </a:rPr>
              <a:t>65%</a:t>
            </a:r>
            <a:endParaRPr lang="en-US" sz="19600" dirty="0">
              <a:latin typeface="Segoe WP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504801"/>
            <a:ext cx="692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Discoverability Phase 1 Final Report. Hanson et al. U Minnesota. </a:t>
            </a:r>
            <a:r>
              <a:rPr lang="en-US" sz="1200" dirty="0" smtClean="0">
                <a:hlinkClick r:id="rId2"/>
              </a:rPr>
              <a:t>http://conservancy.umn.edu/handle/48258</a:t>
            </a:r>
            <a:endParaRPr lang="en-US" sz="1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533399"/>
            <a:ext cx="3809999" cy="293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3812104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457200"/>
            <a:ext cx="1731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idea </a:t>
            </a:r>
          </a:p>
          <a:p>
            <a:r>
              <a:rPr lang="en-US" dirty="0" smtClean="0"/>
              <a:t>which is coming </a:t>
            </a:r>
          </a:p>
          <a:p>
            <a:r>
              <a:rPr lang="en-US" dirty="0" smtClean="0"/>
              <a:t>around again.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What has  changed </a:t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09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Now:</a:t>
            </a:r>
            <a:r>
              <a:rPr lang="en-US" dirty="0" smtClean="0"/>
              <a:t> resources are abundant and attention is scarce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Then:</a:t>
            </a:r>
            <a:r>
              <a:rPr lang="en-US" dirty="0" smtClean="0"/>
              <a:t> resources are scarce and attention is abundant 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The need for local infrastructure or local assembly of materials has declined.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63617"/>
            <a:ext cx="1791683" cy="18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63617"/>
            <a:ext cx="1791683" cy="18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110170" y="-87217"/>
            <a:ext cx="9039862" cy="7373321"/>
            <a:chOff x="110170" y="-87217"/>
            <a:chExt cx="9039862" cy="7373321"/>
          </a:xfrm>
        </p:grpSpPr>
        <p:pic>
          <p:nvPicPr>
            <p:cNvPr id="4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6017" y="-872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1583" y="35924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7034" y="3602515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0566" y="-76200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48251" y="1752600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170" y="1763617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0366" y="5453349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3800" y="5430256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 descr="libr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58349" y="5408222"/>
              <a:ext cx="1791683" cy="183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7467600" y="3810000"/>
            <a:ext cx="1774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transaction </a:t>
            </a:r>
          </a:p>
          <a:p>
            <a:r>
              <a:rPr lang="en-US" dirty="0" smtClean="0"/>
              <a:t>costs led to </a:t>
            </a:r>
          </a:p>
          <a:p>
            <a:r>
              <a:rPr lang="en-US" dirty="0" smtClean="0"/>
              <a:t>locally </a:t>
            </a:r>
          </a:p>
          <a:p>
            <a:r>
              <a:rPr lang="en-US" dirty="0" smtClean="0"/>
              <a:t>assembled </a:t>
            </a:r>
          </a:p>
          <a:p>
            <a:r>
              <a:rPr lang="en-US" dirty="0" smtClean="0"/>
              <a:t>collections. 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The library is institution scale where many of its users operate at network scale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3886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Researchers prefer to adopt open source and social media technologies that are available in the public domain </a:t>
            </a:r>
            <a:r>
              <a:rPr lang="en-US" sz="2400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rather than institutional license-based applications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….. First the social media technologies facilitate networking and community building. Second, researchers prefer to use technologies that will enable them access to resources and their own materials beyond their institution-based PhD research. 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6248400"/>
            <a:ext cx="312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</a:t>
            </a:r>
            <a:r>
              <a:rPr lang="en-US" dirty="0" err="1" smtClean="0"/>
              <a:t>Mendeley</a:t>
            </a:r>
            <a:r>
              <a:rPr lang="en-US" dirty="0" smtClean="0"/>
              <a:t>, </a:t>
            </a:r>
            <a:r>
              <a:rPr lang="en-US" dirty="0" err="1" smtClean="0"/>
              <a:t>Zotero</a:t>
            </a:r>
            <a:r>
              <a:rPr lang="en-US" dirty="0" smtClean="0"/>
              <a:t>, Endnote</a:t>
            </a:r>
            <a:endParaRPr lang="en-US" dirty="0"/>
          </a:p>
        </p:txBody>
      </p:sp>
      <p:pic>
        <p:nvPicPr>
          <p:cNvPr id="7" name="Snagit_PPT7E" descr="PPT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0207" y="0"/>
            <a:ext cx="512379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5181600"/>
            <a:ext cx="90922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endParaRPr lang="en-US" sz="15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104641" cy="46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What has changed</a:t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Now:</a:t>
            </a:r>
            <a:r>
              <a:rPr lang="en-US" dirty="0" smtClean="0"/>
              <a:t> Library services are built around the user’s workflow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Then:</a:t>
            </a:r>
            <a:r>
              <a:rPr lang="en-US" dirty="0" smtClean="0"/>
              <a:t> User’s workflow built around library services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9144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6248400"/>
            <a:ext cx="4518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from Pat </a:t>
            </a:r>
            <a:r>
              <a:rPr lang="en-US" sz="1400" dirty="0" err="1" smtClean="0"/>
              <a:t>Losinski</a:t>
            </a:r>
            <a:r>
              <a:rPr lang="en-US" sz="1400" dirty="0" smtClean="0"/>
              <a:t>, CEO Columbus Metropolitan Library</a:t>
            </a:r>
            <a:endParaRPr lang="en-US" sz="1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19400"/>
            <a:ext cx="1828800" cy="65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>
            <a:off x="685800" y="609600"/>
            <a:ext cx="3333750" cy="1097683"/>
            <a:chOff x="1143000" y="457200"/>
            <a:chExt cx="3333750" cy="109768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609600"/>
              <a:ext cx="1581150" cy="47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457200"/>
              <a:ext cx="1433512" cy="33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1219200"/>
              <a:ext cx="1524000" cy="335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1"/>
          <p:cNvGrpSpPr/>
          <p:nvPr/>
        </p:nvGrpSpPr>
        <p:grpSpPr>
          <a:xfrm>
            <a:off x="685800" y="4343400"/>
            <a:ext cx="3810000" cy="2015359"/>
            <a:chOff x="228600" y="2514600"/>
            <a:chExt cx="2908742" cy="155815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2514600"/>
              <a:ext cx="88812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3124200"/>
              <a:ext cx="1334813" cy="37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4800" y="3810000"/>
              <a:ext cx="2832542" cy="26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2438399"/>
            <a:ext cx="96252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1828800"/>
            <a:ext cx="283314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047999"/>
            <a:ext cx="21862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609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4419600"/>
            <a:ext cx="3446462" cy="6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cfassets0.academia.edu/images/home2/academia-edu.jpg?c955c2b2909a6b3b334a33da57bb307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1400" y="3657600"/>
            <a:ext cx="3066168" cy="609600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800" y="5334000"/>
            <a:ext cx="1905000" cy="84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YouTube hom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5575" y="-136525"/>
            <a:ext cx="11113" cy="11112"/>
          </a:xfrm>
          <a:prstGeom prst="rect">
            <a:avLst/>
          </a:prstGeom>
          <a:noFill/>
        </p:spPr>
      </p:pic>
      <p:pic>
        <p:nvPicPr>
          <p:cNvPr id="30730" name="Picture 10" descr="YouTube hom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5575" y="-136525"/>
            <a:ext cx="11113" cy="11112"/>
          </a:xfrm>
          <a:prstGeom prst="rect">
            <a:avLst/>
          </a:prstGeom>
          <a:noFill/>
        </p:spPr>
      </p:pic>
      <p:grpSp>
        <p:nvGrpSpPr>
          <p:cNvPr id="4" name="Group 32"/>
          <p:cNvGrpSpPr/>
          <p:nvPr/>
        </p:nvGrpSpPr>
        <p:grpSpPr>
          <a:xfrm>
            <a:off x="685800" y="2514600"/>
            <a:ext cx="2332037" cy="1154113"/>
            <a:chOff x="609600" y="2819400"/>
            <a:chExt cx="2332037" cy="1154113"/>
          </a:xfrm>
        </p:grpSpPr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9600" y="2819400"/>
              <a:ext cx="2332037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1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09600" y="3505200"/>
              <a:ext cx="1108075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Picture 1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905000" y="3505200"/>
              <a:ext cx="93662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1828800" y="1676400"/>
            <a:ext cx="4913525" cy="341632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Advise on use … 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Not just licensing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Connect …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Disclose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Switch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Data driven engagement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Aggregate and make useful usage data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Reputation management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What is the personal/institutional profile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9200"/>
            <a:ext cx="9144000" cy="1200329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Segoe UI Semibold" pitchFamily="34" charset="0"/>
              </a:rPr>
              <a:t>People should think not so much of the books that have gone </a:t>
            </a:r>
            <a:r>
              <a:rPr lang="en-US" sz="2400" dirty="0" smtClean="0">
                <a:solidFill>
                  <a:schemeClr val="bg1"/>
                </a:solidFill>
                <a:latin typeface="Segoe UI Semibold" pitchFamily="34" charset="0"/>
              </a:rPr>
              <a:t>into</a:t>
            </a:r>
            <a:r>
              <a:rPr lang="en-US" sz="2400" b="1" dirty="0" smtClean="0">
                <a:solidFill>
                  <a:schemeClr val="bg1"/>
                </a:solidFill>
                <a:latin typeface="Segoe UI Semibold" pitchFamily="34" charset="0"/>
              </a:rPr>
              <a:t> the … Library but rather of the books that have come out of it.   </a:t>
            </a:r>
            <a:r>
              <a:rPr lang="en-US" sz="2400" b="1" dirty="0" err="1" smtClean="0">
                <a:solidFill>
                  <a:schemeClr val="bg1"/>
                </a:solidFill>
                <a:latin typeface="Segoe UI Semibold" pitchFamily="34" charset="0"/>
              </a:rPr>
              <a:t>Seán</a:t>
            </a:r>
            <a:r>
              <a:rPr lang="en-US" sz="2400" b="1" dirty="0" smtClean="0">
                <a:solidFill>
                  <a:schemeClr val="bg1"/>
                </a:solidFill>
                <a:latin typeface="Segoe UI Semibold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egoe UI Semibold" pitchFamily="34" charset="0"/>
              </a:rPr>
              <a:t>O'Faoláin</a:t>
            </a:r>
            <a:endParaRPr lang="en-US" sz="2400" b="1" dirty="0">
              <a:solidFill>
                <a:schemeClr val="bg1"/>
              </a:solidFill>
              <a:latin typeface="Segoe UI Semi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6096000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By </a:t>
            </a:r>
            <a:r>
              <a:rPr lang="en-US" sz="900" dirty="0" err="1" smtClean="0">
                <a:solidFill>
                  <a:srgbClr val="000000"/>
                </a:solidFill>
              </a:rPr>
              <a:t>Ardfern</a:t>
            </a:r>
            <a:r>
              <a:rPr lang="en-US" sz="900" dirty="0" smtClean="0">
                <a:solidFill>
                  <a:srgbClr val="000000"/>
                </a:solidFill>
              </a:rPr>
              <a:t> (Own work) [CC-BY-SA-3.0 (</a:t>
            </a:r>
            <a:r>
              <a:rPr lang="en-US" sz="900" dirty="0" smtClean="0">
                <a:solidFill>
                  <a:srgbClr val="000000"/>
                </a:solidFill>
                <a:hlinkClick r:id="rId3"/>
              </a:rPr>
              <a:t>http://creativecommons.org/licenses/by-sa/3.0</a:t>
            </a:r>
            <a:r>
              <a:rPr lang="en-US" sz="900" dirty="0" smtClean="0">
                <a:solidFill>
                  <a:srgbClr val="000000"/>
                </a:solidFill>
              </a:rPr>
              <a:t>) via Wikimedia Commons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inside out library .. </a:t>
            </a:r>
            <a:br>
              <a:rPr lang="en-US" dirty="0" smtClean="0"/>
            </a:br>
            <a:r>
              <a:rPr lang="en-US" dirty="0" smtClean="0"/>
              <a:t>the library as an actor in research and learning environments of its users 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2" y="0"/>
            <a:ext cx="4040188" cy="91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Outside 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2" y="1143000"/>
            <a:ext cx="4040188" cy="54864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User builds workflow around library services</a:t>
            </a:r>
            <a:br>
              <a:rPr lang="en-US" sz="3100" dirty="0" smtClean="0"/>
            </a:br>
            <a:endParaRPr lang="en-US" sz="31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Towards a centered network presence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Locally assemble externally acquired </a:t>
            </a:r>
            <a:r>
              <a:rPr lang="en-US" sz="3100" dirty="0" err="1" smtClean="0"/>
              <a:t>colls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Discovery happens in the library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Expertise hidden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Configure space around collections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7" y="0"/>
            <a:ext cx="4041775" cy="91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Inside out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7" y="1066800"/>
            <a:ext cx="4041775" cy="5486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Library services built around user workflows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Towards a </a:t>
            </a:r>
            <a:r>
              <a:rPr lang="en-US" dirty="0" err="1" smtClean="0"/>
              <a:t>decentered</a:t>
            </a:r>
            <a:r>
              <a:rPr lang="en-US" dirty="0" smtClean="0"/>
              <a:t> network presence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Engage with creation, management, use and sharing of all information resources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Discovery happens elsewhere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Expertise visible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Configure space around engagement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1905000"/>
            <a:ext cx="77724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Now: towards the </a:t>
            </a:r>
            <a:r>
              <a:rPr lang="en-US" dirty="0" err="1" smtClean="0"/>
              <a:t>decentered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Then: towards the centered library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143000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096000"/>
            <a:ext cx="6046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Thanks to my colleague JD </a:t>
            </a:r>
            <a:r>
              <a:rPr lang="en-US" sz="1400" dirty="0" err="1" smtClean="0"/>
              <a:t>Shipengrover</a:t>
            </a:r>
            <a:r>
              <a:rPr lang="en-US" sz="1400" dirty="0" smtClean="0"/>
              <a:t> for help with the pictures in this section</a:t>
            </a:r>
            <a:endParaRPr lang="en-US" sz="1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-137160"/>
            <a:ext cx="9144000" cy="128016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Segoe UI Light" pitchFamily="34" charset="0"/>
              </a:rPr>
              <a:t>Not just a site but an ecosystem</a:t>
            </a:r>
            <a:endParaRPr lang="en-US" sz="4800" dirty="0">
              <a:latin typeface="Segoe UI Light" pitchFamily="34" charset="0"/>
            </a:endParaRPr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4717" y="1722437"/>
            <a:ext cx="62945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553200"/>
            <a:ext cx="6066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Beyond the mobile web. Stephanie </a:t>
            </a:r>
            <a:r>
              <a:rPr lang="en-US" sz="1050" dirty="0" err="1" smtClean="0">
                <a:solidFill>
                  <a:schemeClr val="tx1">
                    <a:lumMod val="50000"/>
                  </a:schemeClr>
                </a:solidFill>
              </a:rPr>
              <a:t>Rieger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05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http://www.slideshare.net/yiibu/beyond-themobilewebbyyiibu</a:t>
            </a: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838200" y="-152400"/>
            <a:ext cx="7391400" cy="7391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04"/>
          <p:cNvGrpSpPr/>
          <p:nvPr/>
        </p:nvGrpSpPr>
        <p:grpSpPr>
          <a:xfrm>
            <a:off x="-381000" y="152400"/>
            <a:ext cx="4267200" cy="1219200"/>
            <a:chOff x="-228600" y="5029200"/>
            <a:chExt cx="4267200" cy="1219200"/>
          </a:xfrm>
        </p:grpSpPr>
        <p:sp>
          <p:nvSpPr>
            <p:cNvPr id="261" name="Rounded Rectangle 260"/>
            <p:cNvSpPr/>
            <p:nvPr/>
          </p:nvSpPr>
          <p:spPr>
            <a:xfrm>
              <a:off x="-228600" y="5410200"/>
              <a:ext cx="4267200" cy="838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white"/>
                  </a:solidFill>
                </a:rPr>
                <a:t>John Doe University Library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-228600" y="5029200"/>
              <a:ext cx="3429000" cy="5334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white"/>
                  </a:solidFill>
                </a:rPr>
                <a:t>Network Presence</a:t>
              </a:r>
              <a:endParaRPr lang="en-US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0" name="Oval 119"/>
          <p:cNvSpPr/>
          <p:nvPr/>
        </p:nvSpPr>
        <p:spPr>
          <a:xfrm>
            <a:off x="2743200" y="1752600"/>
            <a:ext cx="3124200" cy="31242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</a:rPr>
              <a:t>John Doe University Library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352800" y="44958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Cloud Sourced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219200" y="30480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Decoupled Communication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181600" y="31242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External Syndication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953000" y="914400"/>
            <a:ext cx="2057400" cy="2057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Website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800600" y="1981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57800" y="33528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267200" y="4343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90800" y="3048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07" grpId="0" animBg="1"/>
      <p:bldP spid="116" grpId="0" animBg="1"/>
      <p:bldP spid="1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val 93"/>
          <p:cNvSpPr/>
          <p:nvPr/>
        </p:nvSpPr>
        <p:spPr>
          <a:xfrm>
            <a:off x="838200" y="0"/>
            <a:ext cx="7391400" cy="7391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733800" y="-228600"/>
            <a:ext cx="3810000" cy="3810000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056" name="Picture 8" descr="YouTube 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grpSp>
        <p:nvGrpSpPr>
          <p:cNvPr id="89" name="Group 88"/>
          <p:cNvGrpSpPr/>
          <p:nvPr/>
        </p:nvGrpSpPr>
        <p:grpSpPr>
          <a:xfrm>
            <a:off x="-228600" y="2286000"/>
            <a:ext cx="4343400" cy="4191000"/>
            <a:chOff x="-228600" y="2286000"/>
            <a:chExt cx="4343400" cy="4191000"/>
          </a:xfrm>
        </p:grpSpPr>
        <p:sp>
          <p:nvSpPr>
            <p:cNvPr id="61" name="Oval 60"/>
            <p:cNvSpPr/>
            <p:nvPr/>
          </p:nvSpPr>
          <p:spPr>
            <a:xfrm>
              <a:off x="-228600" y="2895600"/>
              <a:ext cx="3581400" cy="3581400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524000" y="2590800"/>
              <a:ext cx="609600" cy="1752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1828800" y="4114800"/>
              <a:ext cx="762000" cy="990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990600" y="3505200"/>
              <a:ext cx="190500" cy="9054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/>
          </p:nvSpPr>
          <p:spPr>
            <a:xfrm>
              <a:off x="2590800" y="4038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1981200" y="26670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14400" y="34290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457200" y="4191000"/>
              <a:ext cx="1905000" cy="1905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rgbClr val="002060"/>
                  </a:solidFill>
                </a:rPr>
                <a:t>Microsites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1219200" y="22860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Archives and spec </a:t>
              </a:r>
              <a:r>
                <a:rPr lang="en-US" sz="1200" dirty="0" err="1" smtClean="0">
                  <a:solidFill>
                    <a:srgbClr val="1F497D"/>
                  </a:solidFill>
                </a:rPr>
                <a:t>colls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2667000" y="37338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Digital library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228600" y="30480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Institutional repo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00400" y="228600"/>
            <a:ext cx="5486400" cy="2904565"/>
            <a:chOff x="3200400" y="228600"/>
            <a:chExt cx="5486400" cy="2904565"/>
          </a:xfrm>
        </p:grpSpPr>
        <p:sp>
          <p:nvSpPr>
            <p:cNvPr id="87" name="Oval 86"/>
            <p:cNvSpPr/>
            <p:nvPr/>
          </p:nvSpPr>
          <p:spPr>
            <a:xfrm>
              <a:off x="7086600" y="2590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267200" y="2133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096000" y="609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56"/>
            <p:cNvGrpSpPr/>
            <p:nvPr/>
          </p:nvGrpSpPr>
          <p:grpSpPr>
            <a:xfrm>
              <a:off x="6858000" y="2667000"/>
              <a:ext cx="1447800" cy="466165"/>
              <a:chOff x="6858000" y="1905000"/>
              <a:chExt cx="1447800" cy="466165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6858000" y="19050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srgbClr val="1F497D"/>
                    </a:solidFill>
                  </a:rPr>
                  <a:t>Youtube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58" name="Picture 10" descr="youtube ico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34200" y="1981199"/>
                <a:ext cx="304800" cy="304801"/>
              </a:xfrm>
              <a:prstGeom prst="rect">
                <a:avLst/>
              </a:prstGeom>
              <a:noFill/>
            </p:spPr>
          </p:pic>
        </p:grpSp>
        <p:cxnSp>
          <p:nvCxnSpPr>
            <p:cNvPr id="70" name="Straight Connector 69"/>
            <p:cNvCxnSpPr>
              <a:endCxn id="49" idx="1"/>
            </p:cNvCxnSpPr>
            <p:nvPr/>
          </p:nvCxnSpPr>
          <p:spPr>
            <a:xfrm flipV="1">
              <a:off x="5791200" y="542925"/>
              <a:ext cx="514350" cy="5238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5486400" y="2590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4" name="Straight Connector 63"/>
            <p:cNvCxnSpPr>
              <a:endCxn id="35" idx="1"/>
            </p:cNvCxnSpPr>
            <p:nvPr/>
          </p:nvCxnSpPr>
          <p:spPr>
            <a:xfrm>
              <a:off x="5943600" y="1219201"/>
              <a:ext cx="1295400" cy="44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32" idx="0"/>
            </p:cNvCxnSpPr>
            <p:nvPr/>
          </p:nvCxnSpPr>
          <p:spPr>
            <a:xfrm>
              <a:off x="5715000" y="1524000"/>
              <a:ext cx="1409700" cy="304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87" idx="1"/>
            </p:cNvCxnSpPr>
            <p:nvPr/>
          </p:nvCxnSpPr>
          <p:spPr>
            <a:xfrm>
              <a:off x="5638800" y="1752600"/>
              <a:ext cx="1470118" cy="8605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257800" y="1752600"/>
              <a:ext cx="304800" cy="990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4191000" y="1600200"/>
              <a:ext cx="762000" cy="762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191000" y="228600"/>
              <a:ext cx="1905000" cy="1905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2060"/>
                  </a:solidFill>
                </a:rPr>
                <a:t>Decoupled Communication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grpSp>
          <p:nvGrpSpPr>
            <p:cNvPr id="4" name="Group 58"/>
            <p:cNvGrpSpPr/>
            <p:nvPr/>
          </p:nvGrpSpPr>
          <p:grpSpPr>
            <a:xfrm>
              <a:off x="6172200" y="304800"/>
              <a:ext cx="1447800" cy="466165"/>
              <a:chOff x="6172200" y="304800"/>
              <a:chExt cx="1447800" cy="466165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6172200" y="3048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srgbClr val="1F497D"/>
                    </a:solidFill>
                  </a:rPr>
                  <a:t>Flickr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49" name="Picture 48" descr="flickr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305550" y="381000"/>
                <a:ext cx="323850" cy="323850"/>
              </a:xfrm>
              <a:prstGeom prst="rect">
                <a:avLst/>
              </a:prstGeom>
            </p:spPr>
          </p:pic>
        </p:grpSp>
        <p:grpSp>
          <p:nvGrpSpPr>
            <p:cNvPr id="5" name="Group 53"/>
            <p:cNvGrpSpPr/>
            <p:nvPr/>
          </p:nvGrpSpPr>
          <p:grpSpPr>
            <a:xfrm>
              <a:off x="3200400" y="2209800"/>
              <a:ext cx="1447800" cy="457200"/>
              <a:chOff x="5334000" y="1066800"/>
              <a:chExt cx="1447800" cy="4572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334000" y="1066800"/>
                <a:ext cx="1447800" cy="45720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Twitter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68" name="Picture 20" descr="bird, social network, twitter ico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10200" y="1134035"/>
                <a:ext cx="304800" cy="304800"/>
              </a:xfrm>
              <a:prstGeom prst="rect">
                <a:avLst/>
              </a:prstGeom>
              <a:noFill/>
            </p:spPr>
          </p:pic>
        </p:grpSp>
        <p:sp>
          <p:nvSpPr>
            <p:cNvPr id="83" name="Oval 82"/>
            <p:cNvSpPr/>
            <p:nvPr/>
          </p:nvSpPr>
          <p:spPr>
            <a:xfrm>
              <a:off x="7162800" y="11430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934200" y="1752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4"/>
            <p:cNvGrpSpPr/>
            <p:nvPr/>
          </p:nvGrpSpPr>
          <p:grpSpPr>
            <a:xfrm>
              <a:off x="6400800" y="1828800"/>
              <a:ext cx="1447800" cy="466165"/>
              <a:chOff x="5257800" y="1828800"/>
              <a:chExt cx="1447800" cy="466165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257800" y="18288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  </a:t>
                </a:r>
                <a:r>
                  <a:rPr lang="en-US" sz="1200" dirty="0" err="1" smtClean="0">
                    <a:solidFill>
                      <a:srgbClr val="1F497D"/>
                    </a:solidFill>
                  </a:rPr>
                  <a:t>Facebook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50" name="Picture 2" descr="facebook, fb, social media ico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34000" y="1896035"/>
                <a:ext cx="304800" cy="304801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55"/>
            <p:cNvGrpSpPr/>
            <p:nvPr/>
          </p:nvGrpSpPr>
          <p:grpSpPr>
            <a:xfrm>
              <a:off x="7239000" y="990600"/>
              <a:ext cx="1447800" cy="466165"/>
              <a:chOff x="7162800" y="914400"/>
              <a:chExt cx="1447800" cy="466165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7162800" y="9144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Blogs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66" name="Picture 18" descr="feed, rss icon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15200" y="981636"/>
                <a:ext cx="304800" cy="304801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57"/>
            <p:cNvGrpSpPr/>
            <p:nvPr/>
          </p:nvGrpSpPr>
          <p:grpSpPr>
            <a:xfrm>
              <a:off x="4953000" y="2667000"/>
              <a:ext cx="1447800" cy="466165"/>
              <a:chOff x="6781800" y="2743200"/>
              <a:chExt cx="1447800" cy="46616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81800" y="27432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Google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pic>
            <p:nvPicPr>
              <p:cNvPr id="2054" name="Picture 6" descr="google ic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858000" y="2810435"/>
                <a:ext cx="304800" cy="30480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0" name="Group 89"/>
          <p:cNvGrpSpPr/>
          <p:nvPr/>
        </p:nvGrpSpPr>
        <p:grpSpPr>
          <a:xfrm>
            <a:off x="4114800" y="3657600"/>
            <a:ext cx="4648200" cy="3581400"/>
            <a:chOff x="4114800" y="3657600"/>
            <a:chExt cx="4648200" cy="3581400"/>
          </a:xfrm>
        </p:grpSpPr>
        <p:sp>
          <p:nvSpPr>
            <p:cNvPr id="75" name="Oval 74"/>
            <p:cNvSpPr/>
            <p:nvPr/>
          </p:nvSpPr>
          <p:spPr>
            <a:xfrm>
              <a:off x="5715000" y="5029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105400" y="3657600"/>
              <a:ext cx="3581400" cy="3581400"/>
            </a:xfrm>
            <a:prstGeom prst="ellipse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5410200" y="5715000"/>
              <a:ext cx="914400" cy="457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5486400" y="601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5791200" y="4343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924800" y="4419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6" name="Straight Connector 75"/>
            <p:cNvCxnSpPr>
              <a:endCxn id="51" idx="2"/>
            </p:cNvCxnSpPr>
            <p:nvPr/>
          </p:nvCxnSpPr>
          <p:spPr>
            <a:xfrm flipV="1">
              <a:off x="7162800" y="4504765"/>
              <a:ext cx="876300" cy="6768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06" idx="6"/>
            </p:cNvCxnSpPr>
            <p:nvPr/>
          </p:nvCxnSpPr>
          <p:spPr>
            <a:xfrm>
              <a:off x="5943600" y="4419600"/>
              <a:ext cx="1219200" cy="533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7315200" y="40386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Knowledgebase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114800" y="59436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Resolver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953000" y="38862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1F497D"/>
                  </a:solidFill>
                </a:rPr>
                <a:t>Discovery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cxnSp>
          <p:nvCxnSpPr>
            <p:cNvPr id="71" name="Straight Connector 70"/>
            <p:cNvCxnSpPr>
              <a:stCxn id="67" idx="3"/>
            </p:cNvCxnSpPr>
            <p:nvPr/>
          </p:nvCxnSpPr>
          <p:spPr>
            <a:xfrm>
              <a:off x="5562600" y="4881283"/>
              <a:ext cx="1371600" cy="37651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943600" y="4572000"/>
              <a:ext cx="1905000" cy="1905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2060"/>
                  </a:solidFill>
                </a:rPr>
                <a:t>Cloud Sourced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512904" y="4800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114800" y="4648200"/>
              <a:ext cx="1447800" cy="46616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1F497D"/>
                  </a:solidFill>
                </a:rPr>
                <a:t>Libguides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57200" y="-457200"/>
            <a:ext cx="7620000" cy="7620000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-228600" y="-1600200"/>
            <a:ext cx="9144000" cy="9144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0" y="-136525"/>
            <a:ext cx="8991600" cy="6689725"/>
            <a:chOff x="0" y="-136525"/>
            <a:chExt cx="8991600" cy="6689725"/>
          </a:xfrm>
        </p:grpSpPr>
        <p:sp>
          <p:nvSpPr>
            <p:cNvPr id="115" name="Oval 114"/>
            <p:cNvSpPr/>
            <p:nvPr/>
          </p:nvSpPr>
          <p:spPr>
            <a:xfrm>
              <a:off x="2590800" y="4191000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3733800" y="6096000"/>
              <a:ext cx="1066800" cy="457200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white"/>
                  </a:solidFill>
                </a:rPr>
                <a:t>Digital Archive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0" y="-136525"/>
              <a:ext cx="8991600" cy="6232525"/>
              <a:chOff x="0" y="-136525"/>
              <a:chExt cx="8991600" cy="6232525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4495800" y="2438400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91200" y="152400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0" y="1371600"/>
                <a:ext cx="2286000" cy="228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056" name="Picture 8" descr="YouTube hom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5575" y="-136525"/>
                <a:ext cx="9525" cy="9525"/>
              </a:xfrm>
              <a:prstGeom prst="rect">
                <a:avLst/>
              </a:prstGeom>
              <a:noFill/>
            </p:spPr>
          </p:pic>
          <p:cxnSp>
            <p:nvCxnSpPr>
              <p:cNvPr id="147" name="Straight Connector 146"/>
              <p:cNvCxnSpPr/>
              <p:nvPr/>
            </p:nvCxnSpPr>
            <p:spPr>
              <a:xfrm flipH="1">
                <a:off x="1752600" y="1223683"/>
                <a:ext cx="4495800" cy="34245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/>
              <p:nvPr/>
            </p:nvSpPr>
            <p:spPr>
              <a:xfrm>
                <a:off x="6248400" y="1143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5" name="Straight Connector 64"/>
              <p:cNvCxnSpPr>
                <a:stCxn id="141" idx="1"/>
              </p:cNvCxnSpPr>
              <p:nvPr/>
            </p:nvCxnSpPr>
            <p:spPr>
              <a:xfrm flipH="1" flipV="1">
                <a:off x="1295400" y="5105400"/>
                <a:ext cx="1752600" cy="15688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140" idx="1"/>
              </p:cNvCxnSpPr>
              <p:nvPr/>
            </p:nvCxnSpPr>
            <p:spPr>
              <a:xfrm flipH="1">
                <a:off x="1905000" y="3585883"/>
                <a:ext cx="3048000" cy="15195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43000" y="2743200"/>
                <a:ext cx="190500" cy="181983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/>
              <p:nvPr/>
            </p:nvSpPr>
            <p:spPr>
              <a:xfrm>
                <a:off x="457200" y="4191000"/>
                <a:ext cx="1905000" cy="19050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External Syndication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971800" y="5181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876800" y="3505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066800" y="2667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4953000" y="33528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Services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3048000" y="50292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Data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381000" y="22860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RSS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6324600" y="990600"/>
                <a:ext cx="1447800" cy="4661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F497D"/>
                    </a:solidFill>
                  </a:rPr>
                  <a:t>Metadata</a:t>
                </a:r>
                <a:endParaRPr lang="en-US" sz="1200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7620000" y="17526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Europeana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7010400" y="3810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WorldCat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5105400" y="14478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Scirus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239000" y="22860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Ethos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5638800" y="5334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ArchivesGrid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6248400" y="18288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Suncat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7924800" y="9144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Summon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4572000" y="5562600"/>
                <a:ext cx="1066800" cy="3048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Jorum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3810000" y="30480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Linked Data (Catalog)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6400800" y="2971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OAI-PMH (</a:t>
                </a:r>
                <a:r>
                  <a:rPr lang="en-US" sz="1200" dirty="0" err="1" smtClean="0">
                    <a:solidFill>
                      <a:prstClr val="white"/>
                    </a:solidFill>
                  </a:rPr>
                  <a:t>Dspace</a:t>
                </a:r>
                <a:r>
                  <a:rPr lang="en-US" sz="1200" dirty="0" smtClean="0">
                    <a:solidFill>
                      <a:prstClr val="white"/>
                    </a:solidFill>
                  </a:rPr>
                  <a:t>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410200" y="44196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Z39.50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4343400" y="4114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Library APIs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6324600" y="38862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Proxy Widgets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5791200" y="25146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Proxy Toolbar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4419600" y="23622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Mobilepp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304800" y="32004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Discovery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1981200" y="2209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Catalogue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524000" y="29718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 smtClean="0">
                    <a:solidFill>
                      <a:prstClr val="white"/>
                    </a:solidFill>
                  </a:rPr>
                  <a:t>Dspace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1447800" y="1600200"/>
                <a:ext cx="1066800" cy="381000"/>
              </a:xfrm>
              <a:prstGeom prst="round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prstClr val="white"/>
                    </a:solidFill>
                  </a:rPr>
                  <a:t>Blogs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Now: engage with creation, management, use and sharing of all information resources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Then: acquire external resources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0" y="1066800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79646">
                    <a:lumMod val="75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en-US" sz="3600" dirty="0">
              <a:solidFill>
                <a:srgbClr val="F79646">
                  <a:lumMod val="75000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1676400" y="533400"/>
            <a:ext cx="5791200" cy="4800600"/>
            <a:chOff x="1676400" y="533400"/>
            <a:chExt cx="5791200" cy="4800600"/>
          </a:xfrm>
        </p:grpSpPr>
        <p:sp>
          <p:nvSpPr>
            <p:cNvPr id="14338" name="Text Box 3"/>
            <p:cNvSpPr txBox="1">
              <a:spLocks noChangeArrowheads="1"/>
            </p:cNvSpPr>
            <p:nvPr/>
          </p:nvSpPr>
          <p:spPr bwMode="auto">
            <a:xfrm>
              <a:off x="3382963" y="533400"/>
              <a:ext cx="5191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high</a:t>
              </a:r>
            </a:p>
          </p:txBody>
        </p:sp>
        <p:sp>
          <p:nvSpPr>
            <p:cNvPr id="14339" name="Text Box 4"/>
            <p:cNvSpPr txBox="1">
              <a:spLocks noChangeArrowheads="1"/>
            </p:cNvSpPr>
            <p:nvPr/>
          </p:nvSpPr>
          <p:spPr bwMode="auto">
            <a:xfrm>
              <a:off x="5230813" y="533400"/>
              <a:ext cx="530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low</a:t>
              </a:r>
            </a:p>
          </p:txBody>
        </p:sp>
        <p:sp>
          <p:nvSpPr>
            <p:cNvPr id="14340" name="Text Box 5"/>
            <p:cNvSpPr txBox="1">
              <a:spLocks noChangeArrowheads="1"/>
            </p:cNvSpPr>
            <p:nvPr/>
          </p:nvSpPr>
          <p:spPr bwMode="auto">
            <a:xfrm rot="-5400000">
              <a:off x="2549525" y="1703388"/>
              <a:ext cx="450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low</a:t>
              </a:r>
            </a:p>
          </p:txBody>
        </p:sp>
        <p:sp>
          <p:nvSpPr>
            <p:cNvPr id="14341" name="Text Box 6"/>
            <p:cNvSpPr txBox="1">
              <a:spLocks noChangeArrowheads="1"/>
            </p:cNvSpPr>
            <p:nvPr/>
          </p:nvSpPr>
          <p:spPr bwMode="auto">
            <a:xfrm rot="-5400000">
              <a:off x="2515394" y="3779044"/>
              <a:ext cx="5191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7F7F7F"/>
                  </a:solidFill>
                </a:rPr>
                <a:t>high</a:t>
              </a:r>
            </a:p>
          </p:txBody>
        </p:sp>
        <p:sp>
          <p:nvSpPr>
            <p:cNvPr id="14343" name="Text Box 12"/>
            <p:cNvSpPr txBox="1">
              <a:spLocks noChangeArrowheads="1"/>
            </p:cNvSpPr>
            <p:nvPr/>
          </p:nvSpPr>
          <p:spPr bwMode="auto">
            <a:xfrm rot="-5400000">
              <a:off x="946944" y="2405857"/>
              <a:ext cx="19192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79646"/>
                  </a:solidFill>
                </a:rPr>
                <a:t>Uniqueness</a:t>
              </a:r>
            </a:p>
          </p:txBody>
        </p:sp>
        <p:sp>
          <p:nvSpPr>
            <p:cNvPr id="14344" name="Rectangle 7"/>
            <p:cNvSpPr>
              <a:spLocks noChangeArrowheads="1"/>
            </p:cNvSpPr>
            <p:nvPr/>
          </p:nvSpPr>
          <p:spPr bwMode="auto">
            <a:xfrm>
              <a:off x="3095625" y="898525"/>
              <a:ext cx="3487738" cy="420687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7F7F7F"/>
                </a:solidFill>
                <a:latin typeface="Verdana" pitchFamily="34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108325" y="898525"/>
              <a:ext cx="3475038" cy="4206875"/>
              <a:chOff x="2208" y="1008"/>
              <a:chExt cx="3024" cy="2736"/>
            </a:xfrm>
          </p:grpSpPr>
          <p:sp>
            <p:nvSpPr>
              <p:cNvPr id="14355" name="Line 9"/>
              <p:cNvSpPr>
                <a:spLocks noChangeShapeType="1"/>
              </p:cNvSpPr>
              <p:nvPr/>
            </p:nvSpPr>
            <p:spPr bwMode="auto">
              <a:xfrm>
                <a:off x="3696" y="1008"/>
                <a:ext cx="0" cy="27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56" name="Line 10"/>
              <p:cNvSpPr>
                <a:spLocks noChangeShapeType="1"/>
              </p:cNvSpPr>
              <p:nvPr/>
            </p:nvSpPr>
            <p:spPr bwMode="auto">
              <a:xfrm flipV="1">
                <a:off x="2208" y="2352"/>
                <a:ext cx="30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rot="16200000" flipH="1">
              <a:off x="2933700" y="1104900"/>
              <a:ext cx="205740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791200" y="2743200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Low Stewardship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09800" y="2743200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High Stewardship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038600" y="4876800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In few collections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962400" y="685801"/>
              <a:ext cx="1676400" cy="4572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In many collections</a:t>
              </a:r>
            </a:p>
          </p:txBody>
        </p:sp>
      </p:grpSp>
      <p:sp>
        <p:nvSpPr>
          <p:cNvPr id="14337" name="Title 6"/>
          <p:cNvSpPr>
            <a:spLocks noGrp="1"/>
          </p:cNvSpPr>
          <p:nvPr>
            <p:ph type="title" idx="4294967295"/>
          </p:nvPr>
        </p:nvSpPr>
        <p:spPr>
          <a:xfrm>
            <a:off x="0" y="56388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200" b="1" dirty="0" smtClean="0"/>
              <a:t>COLLECTIONS GRID</a:t>
            </a:r>
            <a:br>
              <a:rPr lang="en-US" sz="3200" b="1" dirty="0" smtClean="0"/>
            </a:br>
            <a:r>
              <a:rPr lang="en-US" sz="1100" b="1" dirty="0" smtClean="0"/>
              <a:t>(</a:t>
            </a:r>
            <a:r>
              <a:rPr lang="en-US" sz="1100" b="1" dirty="0" err="1" smtClean="0"/>
              <a:t>Lorcan</a:t>
            </a:r>
            <a:r>
              <a:rPr lang="en-US" sz="1100" b="1" dirty="0" smtClean="0"/>
              <a:t> Dempsey and Eric Childress, OCLC Research)</a:t>
            </a:r>
            <a:endParaRPr lang="en-US" sz="3200" b="1" dirty="0" smtClean="0"/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3352800" y="762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79646"/>
                </a:solidFill>
              </a:rPr>
              <a:t>Stewardship/scarcity</a:t>
            </a:r>
            <a:endParaRPr lang="en-US" sz="2000" b="1" dirty="0">
              <a:solidFill>
                <a:srgbClr val="F79646"/>
              </a:solidFill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4991100" y="914400"/>
            <a:ext cx="3970338" cy="1668463"/>
            <a:chOff x="4991100" y="914400"/>
            <a:chExt cx="3970338" cy="1668463"/>
          </a:xfrm>
        </p:grpSpPr>
        <p:sp>
          <p:nvSpPr>
            <p:cNvPr id="14346" name="Text Box 35"/>
            <p:cNvSpPr txBox="1">
              <a:spLocks noChangeArrowheads="1"/>
            </p:cNvSpPr>
            <p:nvPr/>
          </p:nvSpPr>
          <p:spPr bwMode="auto">
            <a:xfrm>
              <a:off x="6765925" y="914400"/>
              <a:ext cx="2195513" cy="123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</a:rPr>
                <a:t>Low-Low</a:t>
              </a:r>
            </a:p>
            <a:p>
              <a:r>
                <a:rPr lang="en-US" sz="1600" b="1" dirty="0">
                  <a:solidFill>
                    <a:prstClr val="white">
                      <a:lumMod val="75000"/>
                    </a:prstClr>
                  </a:solidFill>
                </a:rPr>
                <a:t>Freely-accessible web resources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Open source software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Newsgroup archives</a:t>
              </a:r>
            </a:p>
          </p:txBody>
        </p:sp>
        <p:pic>
          <p:nvPicPr>
            <p:cNvPr id="14347" name="Picture 44" descr="WebResources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91100" y="1355725"/>
              <a:ext cx="1227138" cy="1227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5"/>
          <p:cNvGrpSpPr/>
          <p:nvPr/>
        </p:nvGrpSpPr>
        <p:grpSpPr>
          <a:xfrm>
            <a:off x="182563" y="838200"/>
            <a:ext cx="4664075" cy="1720850"/>
            <a:chOff x="182563" y="838200"/>
            <a:chExt cx="4664075" cy="1720850"/>
          </a:xfrm>
        </p:grpSpPr>
        <p:sp>
          <p:nvSpPr>
            <p:cNvPr id="14349" name="Text Box 32"/>
            <p:cNvSpPr txBox="1">
              <a:spLocks noChangeArrowheads="1"/>
            </p:cNvSpPr>
            <p:nvPr/>
          </p:nvSpPr>
          <p:spPr bwMode="auto">
            <a:xfrm>
              <a:off x="182563" y="838200"/>
              <a:ext cx="2103437" cy="163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</a:rPr>
                <a:t>Low-High</a:t>
              </a:r>
            </a:p>
            <a:p>
              <a:r>
                <a:rPr lang="en-US" sz="1600" b="1" dirty="0">
                  <a:solidFill>
                    <a:prstClr val="white">
                      <a:lumMod val="75000"/>
                    </a:prstClr>
                  </a:solidFill>
                </a:rPr>
                <a:t>Books &amp; Journals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Newspapers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Gov Documents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CD &amp; DVD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Maps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Scores</a:t>
              </a:r>
              <a:endParaRPr lang="en-US" sz="1400" b="1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pic>
          <p:nvPicPr>
            <p:cNvPr id="14350" name="Picture 48" descr="booksjournal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8325" y="1400175"/>
              <a:ext cx="1738313" cy="115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"/>
          <p:cNvGrpSpPr/>
          <p:nvPr/>
        </p:nvGrpSpPr>
        <p:grpSpPr>
          <a:xfrm>
            <a:off x="182563" y="3311525"/>
            <a:ext cx="8778875" cy="2554288"/>
            <a:chOff x="182563" y="3311525"/>
            <a:chExt cx="8778875" cy="2554288"/>
          </a:xfrm>
        </p:grpSpPr>
        <p:grpSp>
          <p:nvGrpSpPr>
            <p:cNvPr id="7" name="Group 27"/>
            <p:cNvGrpSpPr/>
            <p:nvPr/>
          </p:nvGrpSpPr>
          <p:grpSpPr>
            <a:xfrm>
              <a:off x="4937125" y="3311525"/>
              <a:ext cx="4024313" cy="2554288"/>
              <a:chOff x="4937125" y="3311525"/>
              <a:chExt cx="4024313" cy="2554288"/>
            </a:xfrm>
          </p:grpSpPr>
          <p:sp>
            <p:nvSpPr>
              <p:cNvPr id="14351" name="Text Box 34"/>
              <p:cNvSpPr txBox="1">
                <a:spLocks noChangeArrowheads="1"/>
              </p:cNvSpPr>
              <p:nvPr/>
            </p:nvSpPr>
            <p:spPr bwMode="auto">
              <a:xfrm>
                <a:off x="6675438" y="3311525"/>
                <a:ext cx="2286000" cy="2554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6600"/>
                    </a:solidFill>
                  </a:rPr>
                  <a:t>High-Low</a:t>
                </a:r>
              </a:p>
              <a:p>
                <a:r>
                  <a:rPr lang="en-US" sz="1600" b="1" dirty="0">
                    <a:solidFill>
                      <a:prstClr val="white">
                        <a:lumMod val="75000"/>
                      </a:prstClr>
                    </a:solidFill>
                  </a:rPr>
                  <a:t>Research &amp; Learning Materials</a:t>
                </a:r>
                <a:r>
                  <a:rPr lang="en-US" sz="1600" dirty="0">
                    <a:solidFill>
                      <a:prstClr val="white">
                        <a:lumMod val="75000"/>
                      </a:prstClr>
                    </a:solidFill>
                  </a:rPr>
                  <a:t> </a:t>
                </a:r>
              </a:p>
              <a:p>
                <a:r>
                  <a:rPr lang="en-US" sz="1600" b="1" dirty="0" smtClean="0">
                    <a:solidFill>
                      <a:prstClr val="white">
                        <a:lumMod val="75000"/>
                      </a:prstClr>
                    </a:solidFill>
                  </a:rPr>
                  <a:t>Institutional </a:t>
                </a:r>
                <a:r>
                  <a:rPr lang="en-US" sz="1600" b="1" dirty="0">
                    <a:solidFill>
                      <a:prstClr val="white">
                        <a:lumMod val="75000"/>
                      </a:prstClr>
                    </a:solidFill>
                  </a:rPr>
                  <a:t>records</a:t>
                </a:r>
              </a:p>
              <a:p>
                <a:r>
                  <a:rPr lang="en-US" sz="1400" dirty="0" err="1">
                    <a:solidFill>
                      <a:prstClr val="white">
                        <a:lumMod val="75000"/>
                      </a:prstClr>
                    </a:solidFill>
                  </a:rPr>
                  <a:t>ePrints</a:t>
                </a:r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/tech reports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Learning objects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Courseware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E-portfolios</a:t>
                </a:r>
              </a:p>
              <a:p>
                <a:r>
                  <a:rPr lang="en-US" sz="1400" dirty="0">
                    <a:solidFill>
                      <a:prstClr val="white">
                        <a:lumMod val="75000"/>
                      </a:prstClr>
                    </a:solidFill>
                  </a:rPr>
                  <a:t>Research data</a:t>
                </a:r>
              </a:p>
              <a:p>
                <a:r>
                  <a:rPr lang="en-US" sz="1400" dirty="0">
                    <a:solidFill>
                      <a:srgbClr val="F79646"/>
                    </a:solidFill>
                  </a:rPr>
                  <a:t>Prospectus</a:t>
                </a:r>
              </a:p>
              <a:p>
                <a:r>
                  <a:rPr lang="en-US" sz="1400" dirty="0" err="1">
                    <a:solidFill>
                      <a:srgbClr val="F79646"/>
                    </a:solidFill>
                  </a:rPr>
                  <a:t>Insitutional</a:t>
                </a:r>
                <a:r>
                  <a:rPr lang="en-US" sz="1400" dirty="0">
                    <a:solidFill>
                      <a:srgbClr val="F79646"/>
                    </a:solidFill>
                  </a:rPr>
                  <a:t> website</a:t>
                </a:r>
              </a:p>
            </p:txBody>
          </p:sp>
          <p:pic>
            <p:nvPicPr>
              <p:cNvPr id="14352" name="Picture 50" descr="researchandlearning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37125" y="3551238"/>
                <a:ext cx="1555750" cy="1036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53" name="Text Box 33"/>
            <p:cNvSpPr txBox="1">
              <a:spLocks noChangeArrowheads="1"/>
            </p:cNvSpPr>
            <p:nvPr/>
          </p:nvSpPr>
          <p:spPr bwMode="auto">
            <a:xfrm>
              <a:off x="182563" y="3459163"/>
              <a:ext cx="2835275" cy="163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FF6600"/>
                  </a:solidFill>
                </a:rPr>
                <a:t>High-High</a:t>
              </a:r>
            </a:p>
            <a:p>
              <a:r>
                <a:rPr lang="en-US" sz="1600" b="1" dirty="0">
                  <a:solidFill>
                    <a:prstClr val="white">
                      <a:lumMod val="75000"/>
                    </a:prstClr>
                  </a:solidFill>
                </a:rPr>
                <a:t>Special  Collections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Rare books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Local/Historical Newspapers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Local History Materials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Archives &amp; Manuscripts</a:t>
              </a:r>
            </a:p>
            <a:p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</a:rPr>
                <a:t>Theses &amp; dissertations</a:t>
              </a:r>
            </a:p>
          </p:txBody>
        </p:sp>
        <p:pic>
          <p:nvPicPr>
            <p:cNvPr id="14354" name="Picture 51" descr="specialcollections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3641725"/>
              <a:ext cx="1462088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36"/>
          <p:cNvSpPr txBox="1">
            <a:spLocks noChangeArrowheads="1"/>
          </p:cNvSpPr>
          <p:nvPr/>
        </p:nvSpPr>
        <p:spPr bwMode="auto">
          <a:xfrm>
            <a:off x="228600" y="2286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Collections Grid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219200"/>
            <a:ext cx="6553200" cy="4495800"/>
          </a:xfrm>
          <a:prstGeom prst="rect">
            <a:avLst/>
          </a:prstGeom>
          <a:solidFill>
            <a:schemeClr val="tx1">
              <a:lumMod val="85000"/>
              <a:alpha val="2705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rot="16200000" flipH="1">
            <a:off x="2324101" y="3467100"/>
            <a:ext cx="449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 rot="10800000" flipH="1">
            <a:off x="1295400" y="3467100"/>
            <a:ext cx="655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086600" y="31242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Low Stewardship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" y="31242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>
                <a:solidFill>
                  <a:srgbClr val="FFFFFF"/>
                </a:solidFill>
              </a:rPr>
              <a:t>High Stewardship</a:t>
            </a:r>
          </a:p>
        </p:txBody>
      </p:sp>
      <p:sp>
        <p:nvSpPr>
          <p:cNvPr id="19" name="Oval 18"/>
          <p:cNvSpPr/>
          <p:nvPr/>
        </p:nvSpPr>
        <p:spPr>
          <a:xfrm>
            <a:off x="3581400" y="56388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In few collections</a:t>
            </a:r>
          </a:p>
        </p:txBody>
      </p:sp>
      <p:sp>
        <p:nvSpPr>
          <p:cNvPr id="20" name="Oval 19"/>
          <p:cNvSpPr/>
          <p:nvPr/>
        </p:nvSpPr>
        <p:spPr>
          <a:xfrm>
            <a:off x="3581400" y="685800"/>
            <a:ext cx="1905000" cy="58261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In many collections</a:t>
            </a:r>
          </a:p>
        </p:txBody>
      </p:sp>
      <p:sp>
        <p:nvSpPr>
          <p:cNvPr id="15369" name="Rectangular Callout 15"/>
          <p:cNvSpPr>
            <a:spLocks noChangeArrowheads="1"/>
          </p:cNvSpPr>
          <p:nvPr/>
        </p:nvSpPr>
        <p:spPr bwMode="auto">
          <a:xfrm>
            <a:off x="6858000" y="5257800"/>
            <a:ext cx="1752600" cy="1219200"/>
          </a:xfrm>
          <a:prstGeom prst="wedgeRectCallout">
            <a:avLst>
              <a:gd name="adj1" fmla="val -87773"/>
              <a:gd name="adj2" fmla="val -62889"/>
            </a:avLst>
          </a:prstGeom>
          <a:solidFill>
            <a:srgbClr val="7F7F7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Research &amp; Learning Materials  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781800" y="685800"/>
            <a:ext cx="1752600" cy="685800"/>
          </a:xfrm>
          <a:prstGeom prst="wedgeRectCallout">
            <a:avLst>
              <a:gd name="adj1" fmla="val -67473"/>
              <a:gd name="adj2" fmla="val 133115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Open Web Resources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685800" y="685800"/>
            <a:ext cx="1752600" cy="838200"/>
          </a:xfrm>
          <a:prstGeom prst="wedgeRectCallout">
            <a:avLst>
              <a:gd name="adj1" fmla="val 67117"/>
              <a:gd name="adj2" fmla="val 73375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Purchased Materials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Licensed E-Resources</a:t>
            </a:r>
          </a:p>
        </p:txBody>
      </p:sp>
      <p:sp>
        <p:nvSpPr>
          <p:cNvPr id="15372" name="Rectangular Callout 21"/>
          <p:cNvSpPr>
            <a:spLocks noChangeArrowheads="1"/>
          </p:cNvSpPr>
          <p:nvPr/>
        </p:nvSpPr>
        <p:spPr bwMode="auto">
          <a:xfrm>
            <a:off x="685800" y="5334000"/>
            <a:ext cx="1752600" cy="1143000"/>
          </a:xfrm>
          <a:prstGeom prst="wedgeRectCallout">
            <a:avLst>
              <a:gd name="adj1" fmla="val 80616"/>
              <a:gd name="adj2" fmla="val -79306"/>
            </a:avLst>
          </a:prstGeom>
          <a:solidFill>
            <a:srgbClr val="7F7F7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Special Collections</a:t>
            </a:r>
          </a:p>
          <a:p>
            <a:pPr algn="ctr"/>
            <a:r>
              <a:rPr lang="en-US" sz="1400">
                <a:solidFill>
                  <a:srgbClr val="FFFFFF"/>
                </a:solidFill>
              </a:rPr>
              <a:t>Local Digitization</a:t>
            </a:r>
          </a:p>
        </p:txBody>
      </p:sp>
      <p:sp>
        <p:nvSpPr>
          <p:cNvPr id="15377" name="Line 22"/>
          <p:cNvSpPr>
            <a:spLocks noChangeShapeType="1"/>
          </p:cNvSpPr>
          <p:nvPr/>
        </p:nvSpPr>
        <p:spPr bwMode="auto">
          <a:xfrm flipH="1" flipV="1">
            <a:off x="1371600" y="1371600"/>
            <a:ext cx="3200400" cy="20574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8" name="Text Box 23"/>
          <p:cNvSpPr txBox="1">
            <a:spLocks noChangeArrowheads="1"/>
          </p:cNvSpPr>
          <p:nvPr/>
        </p:nvSpPr>
        <p:spPr bwMode="auto">
          <a:xfrm>
            <a:off x="3032125" y="14843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Licensed</a:t>
            </a:r>
          </a:p>
        </p:txBody>
      </p:sp>
      <p:sp>
        <p:nvSpPr>
          <p:cNvPr id="15379" name="Text Box 24"/>
          <p:cNvSpPr txBox="1">
            <a:spLocks noChangeArrowheads="1"/>
          </p:cNvSpPr>
          <p:nvPr/>
        </p:nvSpPr>
        <p:spPr bwMode="auto">
          <a:xfrm>
            <a:off x="1447800" y="28194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Purchased</a:t>
            </a:r>
          </a:p>
        </p:txBody>
      </p:sp>
      <p:pic>
        <p:nvPicPr>
          <p:cNvPr id="22" name="Picture 48" descr="booksjourn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1738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4" descr="WebResourc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28800"/>
            <a:ext cx="12271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0" descr="researchandlearn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15557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1" descr="specialcollection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886200"/>
            <a:ext cx="14620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prelude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57200" y="0"/>
            <a:ext cx="445429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79646"/>
                </a:solidFill>
              </a:rPr>
              <a:t>Outside in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Bought, licensed</a:t>
            </a:r>
          </a:p>
          <a:p>
            <a:endParaRPr lang="en-US" sz="2400" b="1" dirty="0" smtClean="0">
              <a:solidFill>
                <a:srgbClr val="FFFFFF">
                  <a:lumMod val="65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Increased consolidation 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Move from print to licensed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Manage down print – shared print</a:t>
            </a:r>
          </a:p>
          <a:p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Move to user-driven models</a:t>
            </a:r>
          </a:p>
          <a:p>
            <a:endParaRPr lang="en-US" sz="2400" b="1" dirty="0" smtClean="0">
              <a:solidFill>
                <a:srgbClr val="FFFFFF">
                  <a:lumMod val="65000"/>
                </a:srgbClr>
              </a:solidFill>
            </a:endParaRPr>
          </a:p>
          <a:p>
            <a:r>
              <a:rPr lang="en-US" sz="2400" dirty="0" smtClean="0">
                <a:solidFill>
                  <a:srgbClr val="F19720"/>
                </a:solidFill>
              </a:rPr>
              <a:t>Aim:</a:t>
            </a:r>
            <a:r>
              <a:rPr lang="en-US" sz="2400" b="1" dirty="0" smtClean="0">
                <a:solidFill>
                  <a:srgbClr val="F19720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to discover</a:t>
            </a:r>
            <a:endParaRPr lang="en-US" sz="2800" b="1" dirty="0" smtClean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3657600"/>
            <a:ext cx="73981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79646"/>
                </a:solidFill>
              </a:rPr>
              <a:t>Inside out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Institutional assets</a:t>
            </a: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: special collections, 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  research and learning materials, institutional records, …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Reputation management</a:t>
            </a:r>
            <a:b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</a:br>
            <a:r>
              <a:rPr lang="en-US" sz="2400" dirty="0" smtClean="0">
                <a:solidFill>
                  <a:srgbClr val="FFFFFF">
                    <a:lumMod val="65000"/>
                  </a:srgbClr>
                </a:solidFill>
              </a:rPr>
              <a:t>Increasingly important?</a:t>
            </a:r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19720"/>
                </a:solidFill>
              </a:rPr>
              <a:t>Aim: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to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19720"/>
                </a:solidFill>
              </a:rPr>
              <a:t>*have*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</a:rPr>
              <a:t>discovered … to </a:t>
            </a:r>
            <a:r>
              <a:rPr lang="en-US" sz="2400" b="1" dirty="0" smtClean="0">
                <a:solidFill>
                  <a:srgbClr val="F19720"/>
                </a:solidFill>
              </a:rPr>
              <a:t>disclose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3505200"/>
            <a:ext cx="73152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8" descr="booksjourn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3000"/>
            <a:ext cx="1738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0" descr="researchandlearn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34000"/>
            <a:ext cx="15557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1" descr="specialcollection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4620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1200" y="228600"/>
            <a:ext cx="2514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Collections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287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Outside in collections – increasingly </a:t>
            </a:r>
            <a:r>
              <a:rPr lang="en-US" sz="2400" dirty="0" err="1" smtClean="0">
                <a:solidFill>
                  <a:prstClr val="white"/>
                </a:solidFill>
              </a:rPr>
              <a:t>externalised</a:t>
            </a:r>
            <a:r>
              <a:rPr lang="en-US" sz="2400" dirty="0" smtClean="0">
                <a:solidFill>
                  <a:prstClr val="white"/>
                </a:solidFill>
              </a:rPr>
              <a:t> to 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collaborative or third party. Reduced local </a:t>
            </a:r>
            <a:r>
              <a:rPr lang="en-US" sz="2400" b="1" dirty="0" smtClean="0">
                <a:solidFill>
                  <a:srgbClr val="F79646"/>
                </a:solidFill>
              </a:rPr>
              <a:t>infrastructure</a:t>
            </a:r>
            <a:r>
              <a:rPr lang="en-US" sz="2400" dirty="0" smtClean="0">
                <a:solidFill>
                  <a:prstClr val="white"/>
                </a:solidFill>
              </a:rPr>
              <a:t>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886200"/>
            <a:ext cx="7496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Inside out collections. Growing </a:t>
            </a:r>
            <a:r>
              <a:rPr lang="en-US" sz="2400" b="1" dirty="0" smtClean="0">
                <a:solidFill>
                  <a:srgbClr val="F79646"/>
                </a:solidFill>
              </a:rPr>
              <a:t>engagement</a:t>
            </a:r>
            <a:r>
              <a:rPr lang="en-US" sz="2400" dirty="0" smtClean="0">
                <a:solidFill>
                  <a:prstClr val="white"/>
                </a:solidFill>
              </a:rPr>
              <a:t> around 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scholarly communication, data </a:t>
            </a:r>
            <a:r>
              <a:rPr lang="en-US" sz="2400" dirty="0" err="1" smtClean="0">
                <a:solidFill>
                  <a:prstClr val="white"/>
                </a:solidFill>
              </a:rPr>
              <a:t>curation</a:t>
            </a:r>
            <a:r>
              <a:rPr lang="en-US" sz="2400" dirty="0" smtClean="0">
                <a:solidFill>
                  <a:prstClr val="white"/>
                </a:solidFill>
              </a:rPr>
              <a:t>, institutional 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asset management, reputation/profiles. Leverage internal/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external infrastructure.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Now: discovery happens elsewhere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Then: discovery happens in the library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0" y="1066800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srgbClr val="F79646">
                    <a:lumMod val="75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en-US" sz="3600" dirty="0">
              <a:solidFill>
                <a:srgbClr val="F79646">
                  <a:lumMod val="75000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Ithaka</a:t>
            </a:r>
            <a:r>
              <a:rPr lang="en-US" dirty="0" smtClean="0"/>
              <a:t> </a:t>
            </a:r>
            <a:r>
              <a:rPr lang="en-US" dirty="0" err="1" smtClean="0"/>
              <a:t>s+r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4478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Network-level discovery tools include disciplinary resources and powerful search tools which dramatically improve research efficiency while also increasing effectiveness.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As a result, faculty discovery practices across all disciplines have continued their marked shift to the network level. </a:t>
            </a:r>
            <a:r>
              <a:rPr lang="en-US" sz="2200" dirty="0" smtClean="0"/>
              <a:t>This key finding has important implications for resource providers and libraries alike.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Faculty members are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reducing their usage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local library services for discovery purposes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and, as a result, put less value on the library’s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traditional intellectual value-added role as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gateway to information.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165" y="3657600"/>
            <a:ext cx="2688835" cy="32004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promotion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Interpretation and promotion through social media</a:t>
            </a:r>
          </a:p>
          <a:p>
            <a:r>
              <a:rPr lang="en-US" dirty="0" smtClean="0"/>
              <a:t>Syndication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Services</a:t>
            </a:r>
          </a:p>
          <a:p>
            <a:r>
              <a:rPr lang="en-US" dirty="0" smtClean="0"/>
              <a:t>Search engine optimization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9050"/>
            <a:ext cx="108204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into the flow: decoupled 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294967295"/>
          </p:nvPr>
        </p:nvSpPr>
        <p:spPr>
          <a:xfrm>
            <a:off x="6858000" y="2514600"/>
            <a:ext cx="2286000" cy="419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Not just providing a way to interact with resources …</a:t>
            </a:r>
          </a:p>
          <a:p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… but a way of making yourself visible and attracting resources to you.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 cstate="print"/>
          <a:srcRect t="798" b="798"/>
          <a:stretch>
            <a:fillRect/>
          </a:stretch>
        </p:blipFill>
        <p:spPr bwMode="auto">
          <a:xfrm>
            <a:off x="0" y="1981200"/>
            <a:ext cx="6735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Disclosure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Effective web presence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4572000" y="1965960"/>
            <a:ext cx="4572000" cy="548640"/>
          </a:xfrm>
        </p:spPr>
        <p:txBody>
          <a:bodyPr>
            <a:normAutofit/>
          </a:bodyPr>
          <a:lstStyle/>
          <a:p>
            <a:r>
              <a:rPr lang="en-US" dirty="0" smtClean="0"/>
              <a:t>Strategic content alliance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4572000" y="2819400"/>
            <a:ext cx="4572000" cy="3810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 set of materials to advise on how to create an effective web presence. </a:t>
            </a:r>
          </a:p>
          <a:p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SEO</a:t>
            </a: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Metadata</a:t>
            </a: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Structure</a:t>
            </a:r>
            <a:br>
              <a:rPr lang="en-US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etc ….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type="pic" sz="quarter" idx="33"/>
          </p:nvPr>
        </p:nvPicPr>
        <p:blipFill>
          <a:blip r:embed="rId2" cstate="print"/>
          <a:srcRect t="1105" b="1105"/>
          <a:stretch>
            <a:fillRect/>
          </a:stretch>
        </p:blipFill>
        <p:spPr bwMode="auto">
          <a:xfrm>
            <a:off x="46038" y="2057400"/>
            <a:ext cx="33067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Now: visible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Then: hidden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143000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057400"/>
            <a:ext cx="7761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If you want to be seen as expert …</a:t>
            </a:r>
          </a:p>
          <a:p>
            <a:endParaRPr lang="en-US" sz="3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3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… then your expertise has to be seen.</a:t>
            </a:r>
            <a:endParaRPr lang="en-US" sz="3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7800" cy="8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1"/>
          <p:cNvSpPr txBox="1">
            <a:spLocks/>
          </p:cNvSpPr>
          <p:nvPr/>
        </p:nvSpPr>
        <p:spPr>
          <a:xfrm>
            <a:off x="1295400" y="5410200"/>
            <a:ext cx="64008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‘Indexing’ librarians at U Michigan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474" b="3474"/>
          <a:stretch>
            <a:fillRect/>
          </a:stretch>
        </p:blipFill>
        <p:spPr bwMode="auto">
          <a:xfrm>
            <a:off x="1295400" y="838200"/>
            <a:ext cx="673608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lfSheetFli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667" b="13333"/>
          <a:stretch>
            <a:fillRect/>
          </a:stretch>
        </p:blipFill>
        <p:spPr bwMode="auto">
          <a:xfrm>
            <a:off x="611782" y="533400"/>
            <a:ext cx="79204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6248400"/>
            <a:ext cx="4518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from Pat </a:t>
            </a:r>
            <a:r>
              <a:rPr lang="en-US" sz="1400" dirty="0" err="1" smtClean="0"/>
              <a:t>Losinski</a:t>
            </a:r>
            <a:r>
              <a:rPr lang="en-US" sz="1400" dirty="0" smtClean="0"/>
              <a:t>, CEO Columbus Metropolitan Library</a:t>
            </a:r>
            <a:endParaRPr lang="en-US" sz="1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Now: space is configured around engagement with the user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Then: space is configured around collections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143000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8600"/>
            <a:ext cx="6858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/>
              <a:t>… unique combination of collections, government information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expertise</a:t>
            </a:r>
            <a:r>
              <a:rPr lang="en-US" sz="2000" b="1" dirty="0" smtClean="0"/>
              <a:t>, and data services …. </a:t>
            </a:r>
            <a:br>
              <a:rPr lang="en-US" sz="2000" b="1" dirty="0" smtClean="0"/>
            </a:br>
            <a:endParaRPr lang="en-US" sz="2000" b="1" dirty="0" smtClean="0"/>
          </a:p>
          <a:p>
            <a:pPr algn="r"/>
            <a:r>
              <a:rPr lang="en-US" sz="2000" b="1" dirty="0" smtClean="0"/>
              <a:t>Our new proximity, in a purposefully designed and equipped space, means that we can more effectively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collaborate</a:t>
            </a:r>
            <a:r>
              <a:rPr lang="en-US" sz="2000" b="1" dirty="0" smtClean="0"/>
              <a:t> with each other, which in turn really enhances our ability to creatively collaborate with students, faculty, and researchers.</a:t>
            </a:r>
          </a:p>
          <a:p>
            <a:pPr algn="r"/>
            <a:endParaRPr lang="en-US" sz="2000" b="1" dirty="0" smtClean="0"/>
          </a:p>
          <a:p>
            <a:pPr algn="r"/>
            <a:r>
              <a:rPr lang="en-US" sz="2000" b="1" dirty="0" smtClean="0"/>
              <a:t>The new library features 60-foot long counter to enable the examination of large-format maps; 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presentation</a:t>
            </a:r>
            <a:r>
              <a:rPr lang="en-US" sz="2000" b="1" dirty="0" smtClean="0"/>
              <a:t> space that will accommodate instruction; display cases and screens that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showcase</a:t>
            </a:r>
            <a:r>
              <a:rPr lang="en-US" sz="2000" b="1" dirty="0" smtClean="0"/>
              <a:t> items from the print and digital collections; a large-format high-resolution scanner that produces digital copies for online work or the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creation</a:t>
            </a:r>
            <a:r>
              <a:rPr lang="en-US" sz="2000" b="1" dirty="0" smtClean="0"/>
              <a:t> of full-size print copies; individual and group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study spaces </a:t>
            </a:r>
            <a:r>
              <a:rPr lang="en-US" sz="2000" b="1" dirty="0" smtClean="0"/>
              <a:t>with dual-screen computers and laptop accessibility; and comfortable, moveable furniture for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flexible </a:t>
            </a:r>
            <a:r>
              <a:rPr lang="en-US" sz="2000" b="1" dirty="0" smtClean="0"/>
              <a:t>study and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collaboration</a:t>
            </a:r>
            <a:r>
              <a:rPr lang="en-US" sz="2000" b="1" dirty="0" smtClean="0"/>
              <a:t>.</a:t>
            </a:r>
          </a:p>
          <a:p>
            <a:pPr algn="r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We expect the Clark to become the campus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nexus</a:t>
            </a:r>
            <a:r>
              <a:rPr lang="en-US" sz="2000" b="1" dirty="0" smtClean="0"/>
              <a:t> for the various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data services </a:t>
            </a:r>
            <a:r>
              <a:rPr lang="en-US" sz="2000" b="1" dirty="0" smtClean="0"/>
              <a:t>that all disciplines increasingly require, …</a:t>
            </a:r>
            <a:endParaRPr lang="en-US" sz="2000" b="1" dirty="0"/>
          </a:p>
        </p:txBody>
      </p:sp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1752600"/>
            <a:ext cx="2514391" cy="1607210"/>
          </a:xfrm>
          <a:prstGeom prst="rect">
            <a:avLst/>
          </a:prstGeom>
        </p:spPr>
      </p:pic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800294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352800"/>
            <a:ext cx="1043876" cy="92333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Stephen 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S. Clark 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Library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fk.com/wp-content/uploads/2010/05/bibliotheek-almer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3296" y="1"/>
            <a:ext cx="1029729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685800" y="5867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Almere</a:t>
            </a:r>
            <a:r>
              <a:rPr lang="en-US" dirty="0" smtClean="0"/>
              <a:t> Public Library, The Netherlands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04170"/>
            <a:ext cx="9144000" cy="353943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>
                    <a:lumMod val="50000"/>
                  </a:srgbClr>
                </a:solidFill>
              </a:rPr>
              <a:t>The library should not provide an argument for a particular case, but demonstrate that there is always another case to be made. The notion that </a:t>
            </a:r>
            <a:r>
              <a:rPr lang="en-US" sz="2800" b="1" dirty="0" smtClean="0">
                <a:solidFill>
                  <a:srgbClr val="F19720">
                    <a:lumMod val="75000"/>
                  </a:srgbClr>
                </a:solidFill>
              </a:rPr>
              <a:t>the library is a place that has no agenda other than allowing people to invent their own agendas </a:t>
            </a:r>
            <a:r>
              <a:rPr lang="en-US" sz="2800" b="1" dirty="0" smtClean="0">
                <a:solidFill>
                  <a:srgbClr val="FFFFFF">
                    <a:lumMod val="50000"/>
                  </a:srgbClr>
                </a:solidFill>
              </a:rPr>
              <a:t>is what makes it an indispensable resource for a democracy. It is where we can learn not just to be readers, but to be the authors of our own destiny. </a:t>
            </a:r>
            <a:r>
              <a:rPr lang="en-US" sz="2800" b="1" dirty="0" err="1" smtClean="0">
                <a:solidFill>
                  <a:srgbClr val="F19720">
                    <a:lumMod val="75000"/>
                  </a:srgbClr>
                </a:solidFill>
              </a:rPr>
              <a:t>Fintan</a:t>
            </a:r>
            <a:r>
              <a:rPr lang="en-US" sz="2800" b="1" dirty="0" smtClean="0">
                <a:solidFill>
                  <a:srgbClr val="F19720">
                    <a:lumMod val="75000"/>
                  </a:srgbClr>
                </a:solidFill>
              </a:rPr>
              <a:t> O’Toole</a:t>
            </a:r>
          </a:p>
          <a:p>
            <a:endParaRPr lang="en-US" sz="28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6477000"/>
            <a:ext cx="7383753" cy="253916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Dublin City Public Libraries, </a:t>
            </a:r>
            <a:r>
              <a:rPr lang="en-US" sz="1050" dirty="0" err="1" smtClean="0">
                <a:solidFill>
                  <a:srgbClr val="FFFFFF"/>
                </a:solidFill>
              </a:rPr>
              <a:t>Flickr</a:t>
            </a:r>
            <a:r>
              <a:rPr lang="en-US" sz="1050" dirty="0" smtClean="0">
                <a:solidFill>
                  <a:srgbClr val="FFFFFF"/>
                </a:solidFill>
              </a:rPr>
              <a:t>: http://www.flickr.com/photos/dublincitypubliclibraries/6029467474/in/set-72157594513778442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5902" y="1447800"/>
            <a:ext cx="351089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</a:t>
            </a:r>
            <a:endParaRPr lang="en-US" sz="34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1696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@</a:t>
            </a:r>
            <a:r>
              <a:rPr lang="en-US" sz="2800" dirty="0" err="1" smtClean="0"/>
              <a:t>LorcanD</a:t>
            </a:r>
            <a:endParaRPr lang="en-US" sz="2800" dirty="0"/>
          </a:p>
        </p:txBody>
      </p:sp>
      <p:pic>
        <p:nvPicPr>
          <p:cNvPr id="4" name="Picture 3" descr="bw_vert_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486400"/>
            <a:ext cx="1023939" cy="86119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400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0" name="Picture 10" descr="C:\Users\dempseyl\AppData\Local\Temp\SNAGHTMLd33f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8986502" cy="4023916"/>
          </a:xfrm>
          <a:prstGeom prst="rect">
            <a:avLst/>
          </a:prstGeom>
          <a:noFill/>
        </p:spPr>
      </p:pic>
      <p:pic>
        <p:nvPicPr>
          <p:cNvPr id="128012" name="Picture 12" descr="C:\Users\dempseyl\AppData\Local\Temp\SNAGHTMLd4be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67000"/>
            <a:ext cx="3781425" cy="3314700"/>
          </a:xfrm>
          <a:prstGeom prst="rect">
            <a:avLst/>
          </a:prstGeom>
          <a:noFill/>
        </p:spPr>
      </p:pic>
      <p:pic>
        <p:nvPicPr>
          <p:cNvPr id="128016" name="Picture 16" descr="C:\Users\dempseyl\AppData\Local\Temp\SNAGHTMLd70ec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772495"/>
            <a:ext cx="5638800" cy="323790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and scale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mpseyl\AppData\Local\Temp\SNAGHTMLde06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600825" cy="4095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562600"/>
            <a:ext cx="7763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“Build relationships in a marketplace that reconnects producers and consumers.”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c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S102467440">
  <a:themeElements>
    <a:clrScheme name="WP7">
      <a:dk1>
        <a:srgbClr val="FFFFFF"/>
      </a:dk1>
      <a:lt1>
        <a:srgbClr val="000000"/>
      </a:lt1>
      <a:dk2>
        <a:srgbClr val="25A0DA"/>
      </a:dk2>
      <a:lt2>
        <a:srgbClr val="6C6C6C"/>
      </a:lt2>
      <a:accent1>
        <a:srgbClr val="6C6C6C"/>
      </a:accent1>
      <a:accent2>
        <a:srgbClr val="25A0DA"/>
      </a:accent2>
      <a:accent3>
        <a:srgbClr val="F19720"/>
      </a:accent3>
      <a:accent4>
        <a:srgbClr val="309B46"/>
      </a:accent4>
      <a:accent5>
        <a:srgbClr val="E61E26"/>
      </a:accent5>
      <a:accent6>
        <a:srgbClr val="7E51A1"/>
      </a:accent6>
      <a:hlink>
        <a:srgbClr val="0000FF"/>
      </a:hlink>
      <a:folHlink>
        <a:srgbClr val="800080"/>
      </a:folHlink>
    </a:clrScheme>
    <a:fontScheme name="WP7">
      <a:majorFont>
        <a:latin typeface="Segoe WP Light"/>
        <a:ea typeface=""/>
        <a:cs typeface=""/>
      </a:majorFont>
      <a:minorFont>
        <a:latin typeface="Segoe W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</Template>
  <TotalTime>4387</TotalTime>
  <Words>1191</Words>
  <Application>Microsoft Office PowerPoint</Application>
  <PresentationFormat>On-screen Show (4:3)</PresentationFormat>
  <Paragraphs>272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black</vt:lpstr>
      <vt:lpstr>1_Default Design</vt:lpstr>
      <vt:lpstr>Office Theme</vt:lpstr>
      <vt:lpstr>1_black</vt:lpstr>
      <vt:lpstr>1_TS102467440</vt:lpstr>
      <vt:lpstr>The inside out library: scale, learning, engagement  Lorcan Dempsey          @LorcanD </vt:lpstr>
      <vt:lpstr>Slide 2</vt:lpstr>
      <vt:lpstr>Slide 3</vt:lpstr>
      <vt:lpstr>prelude</vt:lpstr>
      <vt:lpstr> </vt:lpstr>
      <vt:lpstr> </vt:lpstr>
      <vt:lpstr>Network and scale</vt:lpstr>
      <vt:lpstr>Slide 8</vt:lpstr>
      <vt:lpstr>Slide 9</vt:lpstr>
      <vt:lpstr>Slide 10</vt:lpstr>
      <vt:lpstr>Slide 11</vt:lpstr>
      <vt:lpstr>Not just a site but an ecosystem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What has  changed  1</vt:lpstr>
      <vt:lpstr>What has changed? 2</vt:lpstr>
      <vt:lpstr>Slide 22</vt:lpstr>
      <vt:lpstr>Slide 23</vt:lpstr>
      <vt:lpstr>What has changed? 3</vt:lpstr>
      <vt:lpstr>Slide 25</vt:lpstr>
      <vt:lpstr>Slide 26</vt:lpstr>
      <vt:lpstr>What has changed 4</vt:lpstr>
      <vt:lpstr>Slide 28</vt:lpstr>
      <vt:lpstr>Slide 29</vt:lpstr>
      <vt:lpstr>The inside out library ..  the library as an actor in research and learning environments of its users </vt:lpstr>
      <vt:lpstr>Slide 31</vt:lpstr>
      <vt:lpstr>Now: towards the decentered library</vt:lpstr>
      <vt:lpstr>Not just a site but an ecosystem</vt:lpstr>
      <vt:lpstr>Slide 34</vt:lpstr>
      <vt:lpstr>Slide 35</vt:lpstr>
      <vt:lpstr>Slide 36</vt:lpstr>
      <vt:lpstr>Now: engage with creation, management, use and sharing of all information resources</vt:lpstr>
      <vt:lpstr>COLLECTIONS GRID (Lorcan Dempsey and Eric Childress, OCLC Research)</vt:lpstr>
      <vt:lpstr>Slide 39</vt:lpstr>
      <vt:lpstr>Slide 40</vt:lpstr>
      <vt:lpstr>Slide 41</vt:lpstr>
      <vt:lpstr>Now: discovery happens elsewhere</vt:lpstr>
      <vt:lpstr>Ithaka s+r</vt:lpstr>
      <vt:lpstr>Active promotion</vt:lpstr>
      <vt:lpstr>Slide 45</vt:lpstr>
      <vt:lpstr>Getting into the flow: decoupled communication </vt:lpstr>
      <vt:lpstr>Disclosure</vt:lpstr>
      <vt:lpstr>Now: visible</vt:lpstr>
      <vt:lpstr>Slide 49</vt:lpstr>
      <vt:lpstr>Slide 50</vt:lpstr>
      <vt:lpstr>Slide 51</vt:lpstr>
      <vt:lpstr>Now: space is configured around engagement with the user </vt:lpstr>
      <vt:lpstr>Slide 53</vt:lpstr>
      <vt:lpstr>Slide 54</vt:lpstr>
      <vt:lpstr>Slide 55</vt:lpstr>
      <vt:lpstr>Slide 56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dempseyl</dc:creator>
  <cp:lastModifiedBy>Robert C. Bolander</cp:lastModifiedBy>
  <cp:revision>46</cp:revision>
  <dcterms:created xsi:type="dcterms:W3CDTF">2013-01-19T19:46:31Z</dcterms:created>
  <dcterms:modified xsi:type="dcterms:W3CDTF">2013-02-04T17:41:44Z</dcterms:modified>
</cp:coreProperties>
</file>