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  <p:sldMasterId id="2147483678" r:id="rId3"/>
  </p:sldMasterIdLst>
  <p:notesMasterIdLst>
    <p:notesMasterId r:id="rId61"/>
  </p:notesMasterIdLst>
  <p:handoutMasterIdLst>
    <p:handoutMasterId r:id="rId62"/>
  </p:handoutMasterIdLst>
  <p:sldIdLst>
    <p:sldId id="257" r:id="rId4"/>
    <p:sldId id="309" r:id="rId5"/>
    <p:sldId id="351" r:id="rId6"/>
    <p:sldId id="352" r:id="rId7"/>
    <p:sldId id="301" r:id="rId8"/>
    <p:sldId id="302" r:id="rId9"/>
    <p:sldId id="303" r:id="rId10"/>
    <p:sldId id="305" r:id="rId11"/>
    <p:sldId id="294" r:id="rId12"/>
    <p:sldId id="296" r:id="rId13"/>
    <p:sldId id="285" r:id="rId14"/>
    <p:sldId id="258" r:id="rId15"/>
    <p:sldId id="263" r:id="rId16"/>
    <p:sldId id="272" r:id="rId17"/>
    <p:sldId id="264" r:id="rId18"/>
    <p:sldId id="273" r:id="rId19"/>
    <p:sldId id="274" r:id="rId20"/>
    <p:sldId id="341" r:id="rId21"/>
    <p:sldId id="342" r:id="rId22"/>
    <p:sldId id="267" r:id="rId23"/>
    <p:sldId id="268" r:id="rId24"/>
    <p:sldId id="266" r:id="rId25"/>
    <p:sldId id="298" r:id="rId26"/>
    <p:sldId id="275" r:id="rId27"/>
    <p:sldId id="276" r:id="rId28"/>
    <p:sldId id="277" r:id="rId29"/>
    <p:sldId id="278" r:id="rId30"/>
    <p:sldId id="291" r:id="rId31"/>
    <p:sldId id="297" r:id="rId32"/>
    <p:sldId id="337" r:id="rId33"/>
    <p:sldId id="350" r:id="rId34"/>
    <p:sldId id="349" r:id="rId35"/>
    <p:sldId id="299" r:id="rId36"/>
    <p:sldId id="321" r:id="rId37"/>
    <p:sldId id="310" r:id="rId38"/>
    <p:sldId id="326" r:id="rId39"/>
    <p:sldId id="322" r:id="rId40"/>
    <p:sldId id="323" r:id="rId41"/>
    <p:sldId id="324" r:id="rId42"/>
    <p:sldId id="327" r:id="rId43"/>
    <p:sldId id="325" r:id="rId44"/>
    <p:sldId id="308" r:id="rId45"/>
    <p:sldId id="328" r:id="rId46"/>
    <p:sldId id="331" r:id="rId47"/>
    <p:sldId id="332" r:id="rId48"/>
    <p:sldId id="333" r:id="rId49"/>
    <p:sldId id="334" r:id="rId50"/>
    <p:sldId id="335" r:id="rId51"/>
    <p:sldId id="339" r:id="rId52"/>
    <p:sldId id="340" r:id="rId53"/>
    <p:sldId id="343" r:id="rId54"/>
    <p:sldId id="288" r:id="rId55"/>
    <p:sldId id="290" r:id="rId56"/>
    <p:sldId id="289" r:id="rId57"/>
    <p:sldId id="336" r:id="rId58"/>
    <p:sldId id="344" r:id="rId59"/>
    <p:sldId id="348" r:id="rId6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6" autoAdjust="0"/>
    <p:restoredTop sz="9466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ORLP%20Reports\ORLP%20analysis%20FY12\ORLP%20reports%20FY2012\University%20of%20Melbourne\University%20of%20Melbourne%20rep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ystemwide%20Organization\Lorcan\Australia\Centers%20and%20holds%20d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University of Melbourne Library (UMV) </a:t>
            </a:r>
            <a:r>
              <a:rPr lang="en-US" sz="1800" b="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Titles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Duplicated in Hathi Trust Digital Library - January 2012</a:t>
            </a:r>
          </a:p>
        </c:rich>
      </c:tx>
    </c:title>
    <c:plotArea>
      <c:layout/>
      <c:ofPieChart>
        <c:ofPieType val="bar"/>
        <c:varyColors val="1"/>
        <c:ser>
          <c:idx val="0"/>
          <c:order val="0"/>
          <c:explosion val="2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rgbClr val="F5750B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750307894293372E-2"/>
                  <c:y val="-2.01603653883672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2%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
28%</a:t>
                    </a:r>
                  </a:p>
                </c:rich>
              </c:tx>
              <c:dLblPos val="ctr"/>
              <c:showVal val="1"/>
              <c:showPercent val="1"/>
              <c:separator>
</c:separator>
            </c:dLbl>
            <c:dLbl>
              <c:idx val="3"/>
              <c:layout>
                <c:manualLayout>
                  <c:x val="-0.15622137700488403"/>
                  <c:y val="7.0561278859285523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
30%</a:t>
                    </a:r>
                  </a:p>
                </c:rich>
              </c:tx>
              <c:spPr/>
              <c:dLblPos val="bestFit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Val val="1"/>
            <c:showPercent val="1"/>
            <c:separator>
</c:separator>
          </c:dLbls>
          <c:cat>
            <c:strRef>
              <c:f>'Jan12 HT dup''n data'!$C$1:$E$1</c:f>
              <c:strCache>
                <c:ptCount val="3"/>
                <c:pt idx="0">
                  <c:v>Unduplicated</c:v>
                </c:pt>
                <c:pt idx="1">
                  <c:v>Digitized public domain (US)</c:v>
                </c:pt>
                <c:pt idx="2">
                  <c:v>Digitized in copyright (US)</c:v>
                </c:pt>
              </c:strCache>
            </c:strRef>
          </c:cat>
          <c:val>
            <c:numRef>
              <c:f>'Jan12 HT dup''n data'!$C$2:$E$2</c:f>
              <c:numCache>
                <c:formatCode>General</c:formatCode>
                <c:ptCount val="3"/>
                <c:pt idx="0">
                  <c:v>1163283</c:v>
                </c:pt>
                <c:pt idx="1">
                  <c:v>31406</c:v>
                </c:pt>
                <c:pt idx="2">
                  <c:v>467486</c:v>
                </c:pt>
              </c:numCache>
            </c:numRef>
          </c:val>
        </c:ser>
        <c:gapWidth val="100"/>
        <c:splitType val="pos"/>
        <c:splitPos val="2"/>
        <c:secondPieSize val="75"/>
        <c:serLines/>
      </c:ofPieChart>
    </c:plotArea>
    <c:legend>
      <c:legendPos val="b"/>
      <c:legendEntry>
        <c:idx val="0"/>
        <c:delete val="1"/>
      </c:legendEntry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18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University of Tasmania (LT0) Library </a:t>
            </a:r>
            <a:r>
              <a:rPr lang="en-US" sz="1800" b="0" i="0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Titles</a:t>
            </a:r>
            <a:endParaRPr lang="en-US" sz="1800" b="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defRPr sz="2000"/>
            </a:pPr>
            <a:r>
              <a:rPr lang="en-US" sz="1800" b="0" i="0" baseline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Duplicated in Hathi Trust Digital Library - January 2012</a:t>
            </a:r>
            <a:endParaRPr lang="en-US" sz="1800" b="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c:rich>
      </c:tx>
    </c:title>
    <c:plotArea>
      <c:layout/>
      <c:ofPieChart>
        <c:ofPieType val="bar"/>
        <c:varyColors val="1"/>
        <c:ser>
          <c:idx val="0"/>
          <c:order val="0"/>
          <c:dPt>
            <c:idx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explosion val="5"/>
            <c:spPr>
              <a:solidFill>
                <a:srgbClr val="F279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2988367931281317"/>
                  <c:y val="-1.786943047781678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
3%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>
                <c:manualLayout>
                  <c:x val="-0.12647709377237004"/>
                  <c:y val="-1.713641969452614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
32%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3"/>
              <c:layout>
                <c:manualLayout>
                  <c:x val="-0.17703638749701842"/>
                  <c:y val="4.515068146602159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
35%</a:t>
                    </a:r>
                    <a:endParaRPr lang="en-US" sz="1600" b="1" dirty="0"/>
                  </a:p>
                </c:rich>
              </c:tx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'Tasmania HT'!$D$4:$F$4</c:f>
              <c:strCache>
                <c:ptCount val="3"/>
                <c:pt idx="0">
                  <c:v>Unduplicated</c:v>
                </c:pt>
                <c:pt idx="1">
                  <c:v>Digitized public domain (US)</c:v>
                </c:pt>
                <c:pt idx="2">
                  <c:v>Digitized in copyright (US)</c:v>
                </c:pt>
              </c:strCache>
            </c:strRef>
          </c:cat>
          <c:val>
            <c:numRef>
              <c:f>'Tasmania HT'!$D$5:$F$5</c:f>
              <c:numCache>
                <c:formatCode>General</c:formatCode>
                <c:ptCount val="3"/>
                <c:pt idx="0">
                  <c:v>284083</c:v>
                </c:pt>
                <c:pt idx="1">
                  <c:v>13141</c:v>
                </c:pt>
                <c:pt idx="2">
                  <c:v>138481</c:v>
                </c:pt>
              </c:numCache>
            </c:numRef>
          </c:val>
        </c:ser>
        <c:gapWidth val="100"/>
        <c:splitType val="pos"/>
        <c:splitPos val="2"/>
        <c:secondPieSize val="75"/>
        <c:serLines/>
      </c:ofPieChart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600" b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0"/>
            </a:pPr>
            <a:endParaRPr lang="en-US"/>
          </a:p>
        </c:txPr>
      </c:legendEntry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0.44329</cdr:x>
      <cdr:y>0.42337</cdr:y>
    </cdr:from>
    <cdr:to>
      <cdr:x>0.51937</cdr:x>
      <cdr:y>0.52015</cdr:y>
    </cdr:to>
    <cdr:pic>
      <cdr:nvPicPr>
        <cdr:cNvPr id="6" name="Picture 5"/>
        <cdr:cNvPicPr/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r="65517" b="4255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48042" y="2667000"/>
          <a:ext cx="660458" cy="609650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DF2AA-8604-4D3C-A38B-AF74825E16B8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4B3B2-D820-4316-8B55-3AF18D92D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A9F640A-0EAE-4B6B-B54C-075E5F5D08B6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6F30021-1968-4B8D-9135-1A84D1132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B20-0D63-4778-83A4-F560063423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0021-1968-4B8D-9135-1A84D1132D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Segoe UI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Segoe UI Semibold" pitchFamily="34" charset="0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5/1/2013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Segoe UI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Segoe UI Semibold" pitchFamily="34" charset="0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B8753-5C7B-4240-BFA5-9AA6B8F5E82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D9D65-BFF4-4A4E-9F22-A6F83AB6F902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3A9A-A5D2-47C7-B542-BB2B728E8E22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3D71C-EA53-4E19-B9D7-EDBE24D7FC02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E8C6D-78BB-4277-9402-4672114E62C3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DC468-0E97-40F6-80E0-27DE8BCAD60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ED209-1B43-468F-8C74-3F8E7BF1C22A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6941A-3056-4EC1-81EE-F01B8515FC87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1228F-426B-4ED6-9F08-F0C0D1762A1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C70EC-EE76-4ECC-A8CB-773F07284DBD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4D05D-77B6-4B7F-A52F-15DDA680446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90D4C-DAB5-4226-9B65-F490FBA8BBF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34DC5-C244-4520-9917-B2F8A4E896D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57B0F-9A71-4B8B-80E3-E0F07B0720A6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100A4-0EC0-4F3D-8CE7-E28E63BDD69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DDA05-AAED-408C-B46D-8232B6ABB75E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B6A0D-5232-4B43-BC7B-CA8D071A6A6E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F539F-0A1F-4A54-B32A-35ACEB3C3DEF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576575-48F7-411F-80F6-B3EB5DADA6B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8894C-713B-4D56-AB5D-27C103539AD9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4F9A2-DB87-4A56-889E-72AF13165E39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7D62A-9B98-463D-B2C9-FF3CABBE0110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4622E77-E22A-4745-9D24-576861774773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 flipV="1">
            <a:off x="0" y="2133600"/>
            <a:ext cx="9144000" cy="1752600"/>
          </a:xfrm>
          <a:prstGeom prst="rect">
            <a:avLst/>
          </a:prstGeom>
          <a:gradFill>
            <a:gsLst>
              <a:gs pos="32000">
                <a:schemeClr val="bg1">
                  <a:alpha val="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886200"/>
            <a:ext cx="9144000" cy="1447800"/>
          </a:xfrm>
          <a:prstGeom prst="rect">
            <a:avLst/>
          </a:prstGeom>
          <a:gradFill>
            <a:gsLst>
              <a:gs pos="16000">
                <a:schemeClr val="bg1">
                  <a:alpha val="0"/>
                </a:schemeClr>
              </a:gs>
              <a:gs pos="6500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bd.com/doc/129958072/Institutional-Innovation-Creating-Smarter-Organizations-to-Scale-Lear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clc.org/content/dam/research/publications/library/2012/2012-05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yiibu/beyond-themobilewebbyyiib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hyperlink" Target="http://library.osu.edu/blogs/cartoons/2012/02/28/blog-launch-and-the-construction-of-our-new-home-in-sullivant-hall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blogs.bgsu.edu/librarysleevefacing/2012/08/15/bookends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Rights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err="1" smtClean="0"/>
              <a:t>aling</a:t>
            </a:r>
            <a:r>
              <a:rPr lang="en-US" dirty="0" smtClean="0"/>
              <a:t>, engagement,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dirty="0" smtClean="0"/>
              <a:t>earning: </a:t>
            </a:r>
            <a:br>
              <a:rPr lang="en-US" dirty="0" smtClean="0"/>
            </a:br>
            <a:r>
              <a:rPr lang="en-US" dirty="0" smtClean="0"/>
              <a:t>rec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 smtClean="0"/>
              <a:t>nfiguring the library for a network environment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Lor</a:t>
            </a: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700" dirty="0" smtClean="0"/>
              <a:t>an Dempsey          @</a:t>
            </a:r>
            <a:r>
              <a:rPr lang="en-US" sz="2700" dirty="0" err="1" smtClean="0"/>
              <a:t>LorcanD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bw_vert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23939" cy="861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791200"/>
            <a:ext cx="799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edge of the world. Theta 2013: the Higher Education Technology Agenda</a:t>
            </a:r>
          </a:p>
          <a:p>
            <a:pPr algn="ctr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Hobart, Tasmania, 7-10 April, 2013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hart 3"/>
          <p:cNvGraphicFramePr>
            <a:graphicFrameLocks/>
          </p:cNvGraphicFramePr>
          <p:nvPr/>
        </p:nvGraphicFramePr>
        <p:xfrm>
          <a:off x="1524000" y="1524000"/>
          <a:ext cx="6096000" cy="4064000"/>
        </p:xfrm>
        <a:graphic>
          <a:graphicData uri="http://schemas.openxmlformats.org/presentationml/2006/ole">
            <p:oleObj spid="_x0000_s3074" r:id="rId4" imgW="6096528" imgH="4060288" progId="Excel.Sheet.8">
              <p:embed/>
            </p:oleObj>
          </a:graphicData>
        </a:graphic>
      </p:graphicFrame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781300" y="2743200"/>
            <a:ext cx="2095500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9" rIns="91416" bIns="45709">
            <a:spAutoFit/>
          </a:bodyPr>
          <a:lstStyle/>
          <a:p>
            <a:pPr defTabSz="912813"/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Engagement 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724400" y="2667000"/>
            <a:ext cx="1571625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defTabSz="912813"/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Innovation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429000" y="4495800"/>
            <a:ext cx="2209800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9" rIns="91416" bIns="45709">
            <a:spAutoFit/>
          </a:bodyPr>
          <a:lstStyle/>
          <a:p>
            <a:pPr defTabSz="912813"/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Infrastructure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52400" y="5105400"/>
            <a:ext cx="3962400" cy="13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9" rIns="91416" bIns="45709">
            <a:spAutoFit/>
          </a:bodyPr>
          <a:lstStyle/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Back office capacities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that </a:t>
            </a:r>
            <a:b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support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day-to-day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operations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Routinized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” workflows</a:t>
            </a: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Economies of scale important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181600" y="482600"/>
            <a:ext cx="4017783" cy="10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9" rIns="91416" bIns="45709">
            <a:spAutoFit/>
          </a:bodyPr>
          <a:lstStyle/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Develop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new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services and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have them accepted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Speed/flexibility important</a:t>
            </a:r>
          </a:p>
        </p:txBody>
      </p:sp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285750" y="322263"/>
            <a:ext cx="4554538" cy="13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Attracting and building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relationships</a:t>
            </a:r>
            <a:b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with researchers and learners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“Service-oriented”, customization</a:t>
            </a:r>
          </a:p>
          <a:p>
            <a:pPr defTabSz="912813">
              <a:buFont typeface="Arial" pitchFamily="34" charset="0"/>
              <a:buChar char="•"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Economies of scope important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6172200"/>
            <a:ext cx="322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Note: Engagement substituted for Customer </a:t>
            </a:r>
          </a:p>
          <a:p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relationship management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>
          <a:xfrm>
            <a:off x="762000" y="2438400"/>
            <a:ext cx="7772400" cy="1470025"/>
          </a:xfrm>
          <a:prstGeom prst="rect">
            <a:avLst/>
          </a:prstGeom>
        </p:spPr>
        <p:txBody>
          <a:bodyPr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Rightscale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infrastructure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lang="en-US" sz="4000" dirty="0" smtClean="0">
                <a:solidFill>
                  <a:schemeClr val="tx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Shift to engagement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lang="en-US" sz="4000" dirty="0" smtClean="0">
                <a:solidFill>
                  <a:srgbClr val="92D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nstitutional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innovation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762000" y="457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Reconfiguring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libraries for the new environment – 3 imperatives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6626" name="Chart 3"/>
          <p:cNvGraphicFramePr>
            <a:graphicFrameLocks/>
          </p:cNvGraphicFramePr>
          <p:nvPr/>
        </p:nvGraphicFramePr>
        <p:xfrm>
          <a:off x="7162800" y="1828800"/>
          <a:ext cx="1447800" cy="990600"/>
        </p:xfrm>
        <a:graphic>
          <a:graphicData uri="http://schemas.openxmlformats.org/presentationml/2006/ole">
            <p:oleObj spid="_x0000_s26626" r:id="rId4" imgW="6096528" imgH="4060288" progId="Excel.Sheet.8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Rightscale</a:t>
            </a:r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The example of print</a:t>
            </a:r>
          </a:p>
          <a:p>
            <a:pPr algn="l"/>
            <a:r>
              <a:rPr lang="en-US" dirty="0" smtClean="0"/>
              <a:t>The example of discovery</a:t>
            </a:r>
          </a:p>
        </p:txBody>
      </p:sp>
      <p:graphicFrame>
        <p:nvGraphicFramePr>
          <p:cNvPr id="95233" name="Chart 3"/>
          <p:cNvGraphicFramePr>
            <a:graphicFrameLocks/>
          </p:cNvGraphicFramePr>
          <p:nvPr/>
        </p:nvGraphicFramePr>
        <p:xfrm>
          <a:off x="7162800" y="1828800"/>
          <a:ext cx="1447800" cy="990600"/>
        </p:xfrm>
        <a:graphic>
          <a:graphicData uri="http://schemas.openxmlformats.org/presentationml/2006/ole">
            <p:oleObj spid="_x0000_s95233" r:id="rId4" imgW="6096528" imgH="4060288" progId="Excel.Sheet.8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63617"/>
            <a:ext cx="1791683" cy="18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63617"/>
            <a:ext cx="1791683" cy="18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110170" y="-87217"/>
            <a:ext cx="9039862" cy="7373321"/>
            <a:chOff x="110170" y="-87217"/>
            <a:chExt cx="9039862" cy="7373321"/>
          </a:xfrm>
        </p:grpSpPr>
        <p:pic>
          <p:nvPicPr>
            <p:cNvPr id="4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6017" y="-872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1583" y="35924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034" y="3602515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0566" y="-762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8251" y="17526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170" y="17636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366" y="5453349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5430256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349" y="5408222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63617"/>
            <a:ext cx="1791683" cy="18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110170" y="-87217"/>
            <a:ext cx="9039862" cy="7373321"/>
            <a:chOff x="110170" y="-87217"/>
            <a:chExt cx="9039862" cy="7373321"/>
          </a:xfrm>
        </p:grpSpPr>
        <p:pic>
          <p:nvPicPr>
            <p:cNvPr id="4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6017" y="-872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1583" y="35924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034" y="3602515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0566" y="-762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8251" y="17526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170" y="17636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366" y="5453349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5430256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349" y="5408222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4994" name="Picture 2" descr="File:Coa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752600"/>
            <a:ext cx="1828800" cy="1828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15000" y="63246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Ronald </a:t>
            </a:r>
            <a:r>
              <a:rPr lang="en-US" sz="1200" dirty="0" err="1" smtClean="0"/>
              <a:t>Coase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Pic</a:t>
            </a:r>
            <a:r>
              <a:rPr lang="en-US" sz="1200" dirty="0" smtClean="0"/>
              <a:t>: Wikimedia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63617"/>
            <a:ext cx="1791683" cy="18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110170" y="-87217"/>
            <a:ext cx="9039862" cy="7373321"/>
            <a:chOff x="110170" y="-87217"/>
            <a:chExt cx="9039862" cy="7373321"/>
          </a:xfrm>
        </p:grpSpPr>
        <p:pic>
          <p:nvPicPr>
            <p:cNvPr id="4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6017" y="-872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1583" y="35924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034" y="3602515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0566" y="-762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8251" y="17526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170" y="17636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366" y="5453349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5430256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libra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349" y="5408222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20" y="5423452"/>
            <a:ext cx="1791854" cy="1828800"/>
          </a:xfrm>
          <a:prstGeom prst="rect">
            <a:avLst/>
          </a:prstGeom>
          <a:noFill/>
        </p:spPr>
      </p:pic>
      <p:pic>
        <p:nvPicPr>
          <p:cNvPr id="19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8252" y="3604592"/>
            <a:ext cx="1815548" cy="1828800"/>
          </a:xfrm>
          <a:prstGeom prst="rect">
            <a:avLst/>
          </a:prstGeom>
          <a:noFill/>
        </p:spPr>
      </p:pic>
      <p:pic>
        <p:nvPicPr>
          <p:cNvPr id="20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68" y="1765852"/>
            <a:ext cx="1791854" cy="1828800"/>
          </a:xfrm>
          <a:prstGeom prst="rect">
            <a:avLst/>
          </a:prstGeom>
          <a:noFill/>
        </p:spPr>
      </p:pic>
      <p:pic>
        <p:nvPicPr>
          <p:cNvPr id="21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7052" y="5410200"/>
            <a:ext cx="1791854" cy="1828800"/>
          </a:xfrm>
          <a:prstGeom prst="rect">
            <a:avLst/>
          </a:prstGeom>
          <a:noFill/>
        </p:spPr>
      </p:pic>
      <p:pic>
        <p:nvPicPr>
          <p:cNvPr id="22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348" y="3594652"/>
            <a:ext cx="1791854" cy="1828800"/>
          </a:xfrm>
          <a:prstGeom prst="rect">
            <a:avLst/>
          </a:prstGeom>
          <a:noFill/>
        </p:spPr>
      </p:pic>
      <p:pic>
        <p:nvPicPr>
          <p:cNvPr id="23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2146" y="5410200"/>
            <a:ext cx="1791854" cy="1828800"/>
          </a:xfrm>
          <a:prstGeom prst="rect">
            <a:avLst/>
          </a:prstGeom>
          <a:noFill/>
        </p:spPr>
      </p:pic>
      <p:pic>
        <p:nvPicPr>
          <p:cNvPr id="24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8894" y="1742660"/>
            <a:ext cx="1791854" cy="1901688"/>
          </a:xfrm>
          <a:prstGeom prst="rect">
            <a:avLst/>
          </a:prstGeom>
          <a:noFill/>
        </p:spPr>
      </p:pic>
      <p:pic>
        <p:nvPicPr>
          <p:cNvPr id="25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9408" y="-62948"/>
            <a:ext cx="1791854" cy="1828800"/>
          </a:xfrm>
          <a:prstGeom prst="rect">
            <a:avLst/>
          </a:prstGeom>
          <a:noFill/>
        </p:spPr>
      </p:pic>
      <p:pic>
        <p:nvPicPr>
          <p:cNvPr id="26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8252" y="-76200"/>
            <a:ext cx="1791854" cy="1828800"/>
          </a:xfrm>
          <a:prstGeom prst="rect">
            <a:avLst/>
          </a:prstGeom>
          <a:noFill/>
        </p:spPr>
      </p:pic>
      <p:pic>
        <p:nvPicPr>
          <p:cNvPr id="27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1" y="1765852"/>
            <a:ext cx="1791854" cy="1828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?</a:t>
            </a:r>
            <a:endParaRPr lang="en-US" sz="96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0"/>
            <a:ext cx="1791854" cy="182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“aggregate and scale toward a common infrastructure”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1630" y="279255"/>
          <a:ext cx="8680739" cy="629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University of Melbourne coat of arm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2095500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/>
          <p:nvPr/>
        </p:nvPicPr>
        <p:blipFill>
          <a:blip r:embed="rId4" cstate="print"/>
          <a:srcRect r="65517" b="4255"/>
          <a:stretch>
            <a:fillRect/>
          </a:stretch>
        </p:blipFill>
        <p:spPr bwMode="auto">
          <a:xfrm>
            <a:off x="4398080" y="3048000"/>
            <a:ext cx="631120" cy="513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UTAS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743200"/>
            <a:ext cx="1676400" cy="62026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Hagel</a:t>
            </a:r>
            <a:r>
              <a:rPr lang="en-US" dirty="0" smtClean="0"/>
              <a:t> and John </a:t>
            </a:r>
            <a:r>
              <a:rPr lang="en-US" dirty="0" err="1" smtClean="0"/>
              <a:t>Seely</a:t>
            </a:r>
            <a:r>
              <a:rPr lang="en-US" dirty="0" smtClean="0"/>
              <a:t> Brown</a:t>
            </a:r>
          </a:p>
          <a:p>
            <a:r>
              <a:rPr lang="en-US" i="1" dirty="0" smtClean="0"/>
              <a:t>Institutional innovation: creating smarter organizations to scale learning</a:t>
            </a:r>
          </a:p>
          <a:p>
            <a:r>
              <a:rPr lang="en-US" sz="2000" dirty="0" smtClean="0">
                <a:hlinkClick r:id="rId3"/>
              </a:rPr>
              <a:t>http://www.scribd.com/doc/129958072/Institutional-Innovation-Creating-Smarter-Organizations-to-Scale-Learning</a:t>
            </a:r>
            <a:endParaRPr lang="en-US" sz="200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 err="1" smtClean="0"/>
              <a:t>Hagel</a:t>
            </a:r>
            <a:r>
              <a:rPr lang="en-US" dirty="0" smtClean="0"/>
              <a:t> and Marc Singer. (January 01, 1999). Unbundling the corporation. </a:t>
            </a:r>
            <a:r>
              <a:rPr lang="en-US" i="1" dirty="0" smtClean="0"/>
              <a:t>Harvard Business Review, 77, </a:t>
            </a:r>
            <a:r>
              <a:rPr lang="en-US" dirty="0" smtClean="0"/>
              <a:t>2. January 1, 1999.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Constance </a:t>
            </a:r>
            <a:r>
              <a:rPr lang="en-US" dirty="0" err="1" smtClean="0"/>
              <a:t>Malpas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Provided the U Tasmania and U Melbourne collection analyses.</a:t>
            </a:r>
          </a:p>
          <a:p>
            <a:endParaRPr lang="en-US" dirty="0" smtClean="0"/>
          </a:p>
          <a:p>
            <a:r>
              <a:rPr lang="en-US" dirty="0" smtClean="0"/>
              <a:t>Brian Lavoie, Constance </a:t>
            </a:r>
            <a:r>
              <a:rPr lang="en-US" dirty="0" err="1" smtClean="0"/>
              <a:t>Malpas</a:t>
            </a:r>
            <a:r>
              <a:rPr lang="en-US" dirty="0" smtClean="0"/>
              <a:t> and JD </a:t>
            </a:r>
            <a:r>
              <a:rPr lang="en-US" dirty="0" err="1" smtClean="0"/>
              <a:t>Shipengrover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Print Management at “Mega-scale”: </a:t>
            </a:r>
          </a:p>
          <a:p>
            <a:r>
              <a:rPr lang="en-US" i="1" dirty="0" smtClean="0"/>
              <a:t>A Regional Perspective on Print Book </a:t>
            </a:r>
          </a:p>
          <a:p>
            <a:r>
              <a:rPr lang="en-US" i="1" dirty="0" smtClean="0"/>
              <a:t>Collections in North America</a:t>
            </a:r>
            <a:r>
              <a:rPr lang="en-US" dirty="0" smtClean="0"/>
              <a:t>.</a:t>
            </a:r>
          </a:p>
          <a:p>
            <a:r>
              <a:rPr lang="en-US" sz="1800" dirty="0" smtClean="0">
                <a:hlinkClick r:id="rId4"/>
              </a:rPr>
              <a:t>https://www.oclc.org/content/dam/research/publications/library/2012/2012-05.pdf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762000"/>
            <a:ext cx="525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Colleges and universities have long competed against one another, measuring themselves in comparison to each other and holding tightly to their idiosyncrasies as defining elements of their status. </a:t>
            </a:r>
            <a:r>
              <a:rPr lang="en-US" sz="2000" b="1" dirty="0" smtClean="0">
                <a:solidFill>
                  <a:schemeClr val="accent6"/>
                </a:solidFill>
              </a:rPr>
              <a:t>But today, the distribution and reuse of information digitally via the Internet is rapidly changing the game, rewarding those who instead aggregate and scale toward a common infrastructure. </a:t>
            </a:r>
            <a:r>
              <a:rPr lang="en-US" sz="2000" dirty="0" smtClean="0"/>
              <a:t>It is becoming increasingly clear that neither the </a:t>
            </a:r>
            <a:r>
              <a:rPr lang="en-US" sz="2000" i="1" dirty="0" smtClean="0"/>
              <a:t>challenges</a:t>
            </a:r>
            <a:r>
              <a:rPr lang="en-US" sz="2000" dirty="0" smtClean="0"/>
              <a:t> that confront colleges and universities nor the </a:t>
            </a:r>
            <a:r>
              <a:rPr lang="en-US" sz="2000" i="1" dirty="0" smtClean="0"/>
              <a:t>solutions</a:t>
            </a:r>
            <a:r>
              <a:rPr lang="en-US" sz="2000" dirty="0" smtClean="0"/>
              <a:t> to those challenges are unique to each institution.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257800"/>
            <a:ext cx="3125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Chuck Henry and Brad Wheeler</a:t>
            </a:r>
            <a:br>
              <a:rPr lang="en-US" dirty="0" smtClean="0"/>
            </a:br>
            <a:r>
              <a:rPr lang="en-US" dirty="0" smtClean="0"/>
              <a:t>The game has changed</a:t>
            </a:r>
          </a:p>
          <a:p>
            <a:r>
              <a:rPr lang="en-US" dirty="0" err="1" smtClean="0"/>
              <a:t>Educause</a:t>
            </a:r>
            <a:r>
              <a:rPr lang="en-US" dirty="0" smtClean="0"/>
              <a:t> Review, March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90922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endParaRPr lang="en-US" sz="15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634" name="Picture 2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1014413" cy="304800"/>
          </a:xfrm>
          <a:prstGeom prst="rect">
            <a:avLst/>
          </a:prstGeom>
          <a:noFill/>
        </p:spPr>
      </p:pic>
      <p:pic>
        <p:nvPicPr>
          <p:cNvPr id="69636" name="Picture 4" descr="Mendeley reference manage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1947334" cy="457200"/>
          </a:xfrm>
          <a:prstGeom prst="rect">
            <a:avLst/>
          </a:prstGeom>
          <a:noFill/>
        </p:spPr>
      </p:pic>
      <p:pic>
        <p:nvPicPr>
          <p:cNvPr id="69638" name="Picture 6" descr="Google Scho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219200"/>
            <a:ext cx="1371600" cy="546653"/>
          </a:xfrm>
          <a:prstGeom prst="rect">
            <a:avLst/>
          </a:prstGeom>
          <a:noFill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0386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H:\My Documents\Data\My Pictures\icons\powerpoint_graphics_10-12-2005\png\collec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038600"/>
            <a:ext cx="898071" cy="1676400"/>
          </a:xfrm>
          <a:prstGeom prst="rect">
            <a:avLst/>
          </a:prstGeom>
          <a:noFill/>
        </p:spPr>
      </p:pic>
      <p:pic>
        <p:nvPicPr>
          <p:cNvPr id="94212" name="Picture 4" descr="http://www.chicagochildrensresearch.org/uploadedImages/Shared_Facilities/Pritzker_Library/SDlogo.jpg?n=12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799" y="2438400"/>
            <a:ext cx="2398663" cy="533400"/>
          </a:xfrm>
          <a:prstGeom prst="rect">
            <a:avLst/>
          </a:prstGeom>
          <a:noFill/>
        </p:spPr>
      </p:pic>
      <p:pic>
        <p:nvPicPr>
          <p:cNvPr id="94216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914400"/>
            <a:ext cx="1371600" cy="1166567"/>
          </a:xfrm>
          <a:prstGeom prst="rect">
            <a:avLst/>
          </a:prstGeom>
          <a:noFill/>
        </p:spPr>
      </p:pic>
      <p:pic>
        <p:nvPicPr>
          <p:cNvPr id="13" name="Content Placeholder 3" descr="booktower.jpg"/>
          <p:cNvPicPr>
            <a:picLocks noGrp="1" noChangeAspect="1"/>
          </p:cNvPicPr>
          <p:nvPr>
            <p:ph idx="4294967295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7086600" y="3886200"/>
            <a:ext cx="1240922" cy="2057400"/>
          </a:xfrm>
        </p:spPr>
      </p:pic>
      <p:sp>
        <p:nvSpPr>
          <p:cNvPr id="11" name="TextBox 10"/>
          <p:cNvSpPr txBox="1"/>
          <p:nvPr/>
        </p:nvSpPr>
        <p:spPr>
          <a:xfrm>
            <a:off x="762000" y="381000"/>
            <a:ext cx="536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“aggregate and scale towards a common infrastructure”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172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Infrastructure redundantly distributed to institutions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1"/>
            <a:ext cx="8305800" cy="61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6553200"/>
            <a:ext cx="6066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Beyond the mobile web. Stephanie </a:t>
            </a:r>
            <a:r>
              <a:rPr lang="en-US" sz="1050" dirty="0" err="1" smtClean="0">
                <a:solidFill>
                  <a:schemeClr val="tx1">
                    <a:lumMod val="50000"/>
                  </a:schemeClr>
                </a:solidFill>
              </a:rPr>
              <a:t>Rieger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http://www.slideshare.net/yiibu/beyond-themobilewebbyyiibu</a:t>
            </a: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example of print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towards a collective collection 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0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Mega-regions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NorthAmerican\Webinars\nasa-usa-at-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4183062" cy="278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86004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Geographic area defined by </a:t>
            </a:r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level of economic</a:t>
            </a:r>
          </a:p>
          <a:p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integration, 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underpinned by </a:t>
            </a:r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robust supporting</a:t>
            </a:r>
          </a:p>
          <a:p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infrastructure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(transportation, logistics,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262" y="2590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en-US" sz="2800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Lights from space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” definition (Richard Florida et al.)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 some respects, a</a:t>
            </a:r>
          </a:p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“natural” unit of  analysis?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3" r="4107"/>
          <a:stretch>
            <a:fillRect/>
          </a:stretch>
        </p:blipFill>
        <p:spPr bwMode="auto">
          <a:xfrm>
            <a:off x="-152400" y="457200"/>
            <a:ext cx="959598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152400"/>
            <a:ext cx="4953000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North American Mega-regions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NorthAmerican\Blog\MR-publications-upd-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1400" y="60960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81600"/>
            <a:ext cx="4206240" cy="1123712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North American print book resource: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45.7 million distinct publications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889.5 million total library holdings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Regional coverage of the North American print book resource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219200"/>
          <a:ext cx="609600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BOS-WASH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CHI-PITTS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TOR-BUFF-CHESTER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NOR-CAL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CHAR-LANTA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SO-CAL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CASCADIA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DAL-AUSTIN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HOU-ORLEANS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SO-FLO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DENVER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PHOENIX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6400800"/>
            <a:ext cx="173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OCLC Research, 2013</a:t>
            </a:r>
            <a:endParaRPr lang="en-US" sz="14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724400" cy="343380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37444"/>
            <a:ext cx="4724399" cy="343380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105400" y="4572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WorldCat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Holdings Distribution </a:t>
            </a:r>
            <a:b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 Titles Held by 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University of Melbourne Library (UMV) - March 2013 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358140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WorldCat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Holdings </a:t>
            </a:r>
            <a:b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Distribution </a:t>
            </a:r>
            <a:b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 Titles Held by 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University of Tasmania Library (LT0) - March 2013 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 descr="The University of Melbourn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0"/>
            <a:ext cx="1981199" cy="51951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 descr="UTAS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410200"/>
            <a:ext cx="1676400" cy="62026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Institution: opportunity costs challenge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Growing misalignment between investment in print collections and practices of research and learning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Reconfigure space around engagement rather than around collections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Stewardship and efficient access still (variably) important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 smtClean="0"/>
              <a:t>Systemwide</a:t>
            </a:r>
            <a:r>
              <a:rPr lang="en-US" b="1" dirty="0" smtClean="0"/>
              <a:t>: balance contributions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Manage down institutional collections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Collectively managed – regional, national based on existing/emerging infrastructure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Include different obligations:</a:t>
            </a:r>
          </a:p>
          <a:p>
            <a:pPr marL="400050" lvl="1" indent="0">
              <a:spcBef>
                <a:spcPts val="0"/>
              </a:spcBef>
            </a:pPr>
            <a:r>
              <a:rPr lang="en-US" dirty="0" smtClean="0"/>
              <a:t>Mid-level HEIs look for third party or collaborative solutions</a:t>
            </a:r>
          </a:p>
          <a:p>
            <a:pPr marL="400050" lvl="1" indent="0">
              <a:spcBef>
                <a:spcPts val="0"/>
              </a:spcBef>
            </a:pPr>
            <a:r>
              <a:rPr lang="en-US" dirty="0" smtClean="0"/>
              <a:t>Research HEIs manage stewardship responsibility within broader framework of digital and cooperative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3440" y="-1"/>
            <a:ext cx="1098804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3" r="4107"/>
          <a:stretch>
            <a:fillRect/>
          </a:stretch>
        </p:blipFill>
        <p:spPr bwMode="auto">
          <a:xfrm>
            <a:off x="-225468" y="381000"/>
            <a:ext cx="944358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410200" cy="510778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Mega-regions &amp; Shared Print Initiatives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550223"/>
            <a:ext cx="173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OCLC Research, 2013</a:t>
            </a:r>
            <a:endParaRPr lang="en-US" sz="1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066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tx1"/>
                </a:solidFill>
              </a:rPr>
              <a:t>Orbis</a:t>
            </a:r>
            <a:r>
              <a:rPr lang="en-US" sz="1000" b="1" dirty="0" smtClean="0">
                <a:solidFill>
                  <a:schemeClr val="tx1"/>
                </a:solidFill>
              </a:rPr>
              <a:t>-Cascade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27432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CIC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0" y="41910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ASERL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5866" y="34290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SCELC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24800" y="19812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MSCS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3352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WRLC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20574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OCUL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7400" y="3733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GWLA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2860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WEST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05600" y="54102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FLARE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62600"/>
            <a:ext cx="4316695" cy="92333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We expect that in 5-7 years a large part of </a:t>
            </a:r>
            <a:br>
              <a:rPr lang="en-US" b="1" dirty="0" smtClean="0"/>
            </a:br>
            <a:r>
              <a:rPr lang="en-US" b="1" dirty="0" smtClean="0"/>
              <a:t>the North American ‘collective collection’</a:t>
            </a:r>
            <a:br>
              <a:rPr lang="en-US" b="1" dirty="0" smtClean="0"/>
            </a:br>
            <a:r>
              <a:rPr lang="en-US" b="1" dirty="0" smtClean="0"/>
              <a:t>will have moved into shared management. </a:t>
            </a:r>
            <a:endParaRPr lang="en-US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library.osu.edu/blogs/cartoons/files/2012/02/IMG_5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479"/>
            <a:ext cx="9143999" cy="60935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453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‘Cloud’ storage (Ohio State)</a:t>
            </a:r>
            <a:endParaRPr lang="en-US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477000"/>
            <a:ext cx="712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http://library.osu.edu/blogs/cartoons/2012/02/28/blog-launch-and-the-construction-of-our-new-home-in-sullivant-hall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  <p:pic>
        <p:nvPicPr>
          <p:cNvPr id="105476" name="Picture 4" descr="http://library.osu.edu/blogs/cartoons/files/2012/02/New-gallery-rendering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066800"/>
            <a:ext cx="243204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48" y="1981200"/>
            <a:ext cx="8534400" cy="367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example of discovery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mixed environment of inside-out and outside-in approaches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8695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228600"/>
            <a:ext cx="5568447" cy="107721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 discovery: </a:t>
            </a:r>
          </a:p>
          <a:p>
            <a:r>
              <a:rPr lang="en-US" sz="3200" dirty="0" smtClean="0"/>
              <a:t>towards whole library discovery </a:t>
            </a:r>
            <a:endParaRPr lang="en-US" sz="3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Ithaka</a:t>
            </a:r>
            <a:r>
              <a:rPr lang="en-US" dirty="0" smtClean="0"/>
              <a:t> </a:t>
            </a:r>
            <a:r>
              <a:rPr lang="en-US" dirty="0" err="1" smtClean="0"/>
              <a:t>s+r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4478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Network-level discovery tools include disciplinary resources and powerful search tools which dramatically improve research efficiency while also increasing effectiveness.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As a result, faculty discovery practices across all disciplines have continued their marked shift to the network level. </a:t>
            </a:r>
            <a:r>
              <a:rPr lang="en-US" sz="2200" dirty="0" smtClean="0"/>
              <a:t>This key finding has important implications for resource providers and libraries alike.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Faculty members are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reducing their usage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local library services for discovery purposes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and, as a result, put less value on the library’s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traditional intellectual value-added role as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gateway to information.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165" y="3657600"/>
            <a:ext cx="2688835" cy="32004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7200" y="0"/>
            <a:ext cx="445429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9646"/>
                </a:solidFill>
              </a:rPr>
              <a:t>Outside in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Bought, licensed</a:t>
            </a:r>
          </a:p>
          <a:p>
            <a:endParaRPr lang="en-US" sz="2400" b="1" dirty="0" smtClean="0">
              <a:solidFill>
                <a:srgbClr val="FFFFFF">
                  <a:lumMod val="65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Increased consolidation 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Move from print to licensed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Manage down print – shared print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Move to user-driven models</a:t>
            </a:r>
          </a:p>
          <a:p>
            <a:endParaRPr lang="en-US" sz="2400" b="1" dirty="0" smtClean="0">
              <a:solidFill>
                <a:srgbClr val="FFFFFF">
                  <a:lumMod val="65000"/>
                </a:srgbClr>
              </a:solidFill>
            </a:endParaRPr>
          </a:p>
          <a:p>
            <a:r>
              <a:rPr lang="en-US" sz="2400" dirty="0" smtClean="0">
                <a:solidFill>
                  <a:srgbClr val="F19720"/>
                </a:solidFill>
              </a:rPr>
              <a:t>Aim:</a:t>
            </a:r>
            <a:r>
              <a:rPr lang="en-US" sz="2400" b="1" dirty="0" smtClean="0">
                <a:solidFill>
                  <a:srgbClr val="F19720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to discover</a:t>
            </a:r>
            <a:endParaRPr lang="en-US" sz="2800" b="1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3657600"/>
            <a:ext cx="73981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9646"/>
                </a:solidFill>
              </a:rPr>
              <a:t>Inside out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Institutional assets</a:t>
            </a: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: special collections, 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  research and learning materials, institutional records, …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Reputation management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Increasingly important?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19720"/>
                </a:solidFill>
              </a:rPr>
              <a:t>Aim: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to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19720"/>
                </a:solidFill>
              </a:rPr>
              <a:t>*have*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discovered … to </a:t>
            </a:r>
            <a:r>
              <a:rPr lang="en-US" sz="2400" b="1" dirty="0" smtClean="0">
                <a:solidFill>
                  <a:srgbClr val="F19720"/>
                </a:solidFill>
              </a:rPr>
              <a:t>disclose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3505200"/>
            <a:ext cx="7315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8" descr="booksjourn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0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0" descr="researchandlearn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34000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1" descr="specialcollectio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200" y="228600"/>
            <a:ext cx="2514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Collections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838200" y="-152400"/>
            <a:ext cx="7391400" cy="7391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743200" y="1752600"/>
            <a:ext cx="3124200" cy="31242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</a:rPr>
              <a:t>John Doe University Library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352800" y="44958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Cloud Sourced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219200" y="30480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Decoupled Communication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181600" y="31242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External Syndication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953000" y="9144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Website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800600" y="1981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57800" y="3352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26720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90800" y="3048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553" y="0"/>
            <a:ext cx="5737468" cy="1077218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A </a:t>
            </a:r>
            <a:r>
              <a:rPr lang="en-US" sz="3200" kern="0" dirty="0" err="1" smtClean="0">
                <a:solidFill>
                  <a:schemeClr val="bg1"/>
                </a:solidFill>
              </a:rPr>
              <a:t>decentered</a:t>
            </a:r>
            <a:r>
              <a:rPr lang="en-US" sz="3200" kern="0" dirty="0" smtClean="0">
                <a:solidFill>
                  <a:schemeClr val="bg1"/>
                </a:solidFill>
              </a:rPr>
              <a:t> network presence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p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utting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the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library in the flow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93"/>
          <p:cNvSpPr/>
          <p:nvPr/>
        </p:nvSpPr>
        <p:spPr>
          <a:xfrm>
            <a:off x="838200" y="0"/>
            <a:ext cx="7391400" cy="7391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733800" y="-228600"/>
            <a:ext cx="3810000" cy="3810000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56" name="Picture 8" descr="YouTube 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grpSp>
        <p:nvGrpSpPr>
          <p:cNvPr id="2" name="Group 88"/>
          <p:cNvGrpSpPr/>
          <p:nvPr/>
        </p:nvGrpSpPr>
        <p:grpSpPr>
          <a:xfrm>
            <a:off x="-228600" y="2286000"/>
            <a:ext cx="4343400" cy="4191000"/>
            <a:chOff x="-228600" y="2286000"/>
            <a:chExt cx="4343400" cy="4191000"/>
          </a:xfrm>
        </p:grpSpPr>
        <p:sp>
          <p:nvSpPr>
            <p:cNvPr id="61" name="Oval 60"/>
            <p:cNvSpPr/>
            <p:nvPr/>
          </p:nvSpPr>
          <p:spPr>
            <a:xfrm>
              <a:off x="-228600" y="2895600"/>
              <a:ext cx="3581400" cy="358140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524000" y="2590800"/>
              <a:ext cx="609600" cy="1752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1828800" y="4114800"/>
              <a:ext cx="762000" cy="990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990600" y="3505200"/>
              <a:ext cx="190500" cy="9054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2590800" y="4038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981200" y="2667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14400" y="3429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457200" y="41910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2060"/>
                  </a:solidFill>
                </a:rPr>
                <a:t>Microsites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1219200" y="22860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Archives and spec </a:t>
              </a:r>
              <a:r>
                <a:rPr lang="en-US" sz="1200" dirty="0" err="1" smtClean="0">
                  <a:solidFill>
                    <a:srgbClr val="1F497D"/>
                  </a:solidFill>
                </a:rPr>
                <a:t>colls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2667000" y="37338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Digital library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28600" y="30480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Institutional repo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>
            <a:off x="3200400" y="228600"/>
            <a:ext cx="5486400" cy="2904565"/>
            <a:chOff x="3200400" y="228600"/>
            <a:chExt cx="5486400" cy="2904565"/>
          </a:xfrm>
        </p:grpSpPr>
        <p:sp>
          <p:nvSpPr>
            <p:cNvPr id="87" name="Oval 86"/>
            <p:cNvSpPr/>
            <p:nvPr/>
          </p:nvSpPr>
          <p:spPr>
            <a:xfrm>
              <a:off x="70866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267200" y="2133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096000" y="609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56"/>
            <p:cNvGrpSpPr/>
            <p:nvPr/>
          </p:nvGrpSpPr>
          <p:grpSpPr>
            <a:xfrm>
              <a:off x="6858000" y="2667000"/>
              <a:ext cx="1447800" cy="466165"/>
              <a:chOff x="6858000" y="1905000"/>
              <a:chExt cx="1447800" cy="46616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858000" y="19050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srgbClr val="1F497D"/>
                    </a:solidFill>
                  </a:rPr>
                  <a:t>Youtube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8" name="Picture 10" descr="youtube ic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34200" y="1981199"/>
                <a:ext cx="304800" cy="304801"/>
              </a:xfrm>
              <a:prstGeom prst="rect">
                <a:avLst/>
              </a:prstGeom>
              <a:noFill/>
            </p:spPr>
          </p:pic>
        </p:grpSp>
        <p:cxnSp>
          <p:nvCxnSpPr>
            <p:cNvPr id="70" name="Straight Connector 69"/>
            <p:cNvCxnSpPr>
              <a:endCxn id="49" idx="1"/>
            </p:cNvCxnSpPr>
            <p:nvPr/>
          </p:nvCxnSpPr>
          <p:spPr>
            <a:xfrm flipV="1">
              <a:off x="5791200" y="542925"/>
              <a:ext cx="514350" cy="5238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4864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Connector 63"/>
            <p:cNvCxnSpPr>
              <a:endCxn id="35" idx="1"/>
            </p:cNvCxnSpPr>
            <p:nvPr/>
          </p:nvCxnSpPr>
          <p:spPr>
            <a:xfrm>
              <a:off x="5943600" y="1219201"/>
              <a:ext cx="1295400" cy="44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32" idx="0"/>
            </p:cNvCxnSpPr>
            <p:nvPr/>
          </p:nvCxnSpPr>
          <p:spPr>
            <a:xfrm>
              <a:off x="5715000" y="1524000"/>
              <a:ext cx="1409700" cy="304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87" idx="1"/>
            </p:cNvCxnSpPr>
            <p:nvPr/>
          </p:nvCxnSpPr>
          <p:spPr>
            <a:xfrm>
              <a:off x="5638800" y="1752600"/>
              <a:ext cx="1470118" cy="860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257800" y="1752600"/>
              <a:ext cx="304800" cy="990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191000" y="1600200"/>
              <a:ext cx="762000" cy="762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191000" y="2286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2060"/>
                  </a:solidFill>
                </a:rPr>
                <a:t>Decoupled Communication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Group 58"/>
            <p:cNvGrpSpPr/>
            <p:nvPr/>
          </p:nvGrpSpPr>
          <p:grpSpPr>
            <a:xfrm>
              <a:off x="6172200" y="304800"/>
              <a:ext cx="1447800" cy="466165"/>
              <a:chOff x="6172200" y="304800"/>
              <a:chExt cx="1447800" cy="466165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6172200" y="304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srgbClr val="1F497D"/>
                    </a:solidFill>
                  </a:rPr>
                  <a:t>Flickr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49" name="Picture 48" descr="flickr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05550" y="381000"/>
                <a:ext cx="323850" cy="323850"/>
              </a:xfrm>
              <a:prstGeom prst="rect">
                <a:avLst/>
              </a:prstGeom>
            </p:spPr>
          </p:pic>
        </p:grpSp>
        <p:grpSp>
          <p:nvGrpSpPr>
            <p:cNvPr id="6" name="Group 53"/>
            <p:cNvGrpSpPr/>
            <p:nvPr/>
          </p:nvGrpSpPr>
          <p:grpSpPr>
            <a:xfrm>
              <a:off x="3200400" y="2209800"/>
              <a:ext cx="1447800" cy="457200"/>
              <a:chOff x="5334000" y="1066800"/>
              <a:chExt cx="1447800" cy="4572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334000" y="1066800"/>
                <a:ext cx="1447800" cy="45720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Twitter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68" name="Picture 20" descr="bird, social network, twitter ico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10200" y="1134035"/>
                <a:ext cx="304800" cy="304800"/>
              </a:xfrm>
              <a:prstGeom prst="rect">
                <a:avLst/>
              </a:prstGeom>
              <a:noFill/>
            </p:spPr>
          </p:pic>
        </p:grpSp>
        <p:sp>
          <p:nvSpPr>
            <p:cNvPr id="83" name="Oval 82"/>
            <p:cNvSpPr/>
            <p:nvPr/>
          </p:nvSpPr>
          <p:spPr>
            <a:xfrm>
              <a:off x="7162800" y="1143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934200" y="1752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6400800" y="1828800"/>
              <a:ext cx="1447800" cy="466165"/>
              <a:chOff x="5257800" y="1828800"/>
              <a:chExt cx="1447800" cy="46616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257800" y="1828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  </a:t>
                </a:r>
                <a:r>
                  <a:rPr lang="en-US" sz="1200" dirty="0" err="1" smtClean="0">
                    <a:solidFill>
                      <a:srgbClr val="1F497D"/>
                    </a:solidFill>
                  </a:rPr>
                  <a:t>Facebook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0" name="Picture 2" descr="facebook, fb, social media icon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34000" y="1896035"/>
                <a:ext cx="304800" cy="304801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55"/>
            <p:cNvGrpSpPr/>
            <p:nvPr/>
          </p:nvGrpSpPr>
          <p:grpSpPr>
            <a:xfrm>
              <a:off x="7239000" y="990600"/>
              <a:ext cx="1447800" cy="466165"/>
              <a:chOff x="7162800" y="914400"/>
              <a:chExt cx="1447800" cy="46616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162800" y="9144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Blogs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66" name="Picture 18" descr="feed, rss ic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981636"/>
                <a:ext cx="304800" cy="304801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57"/>
            <p:cNvGrpSpPr/>
            <p:nvPr/>
          </p:nvGrpSpPr>
          <p:grpSpPr>
            <a:xfrm>
              <a:off x="4953000" y="2667000"/>
              <a:ext cx="1447800" cy="466165"/>
              <a:chOff x="6781800" y="2743200"/>
              <a:chExt cx="1447800" cy="46616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81800" y="27432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Google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4" name="Picture 6" descr="google icon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858000" y="2810435"/>
                <a:ext cx="304800" cy="30480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89"/>
          <p:cNvGrpSpPr/>
          <p:nvPr/>
        </p:nvGrpSpPr>
        <p:grpSpPr>
          <a:xfrm>
            <a:off x="4114800" y="3657600"/>
            <a:ext cx="4648200" cy="3581400"/>
            <a:chOff x="4114800" y="3657600"/>
            <a:chExt cx="4648200" cy="3581400"/>
          </a:xfrm>
        </p:grpSpPr>
        <p:sp>
          <p:nvSpPr>
            <p:cNvPr id="75" name="Oval 74"/>
            <p:cNvSpPr/>
            <p:nvPr/>
          </p:nvSpPr>
          <p:spPr>
            <a:xfrm>
              <a:off x="5715000" y="5029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105400" y="3657600"/>
              <a:ext cx="3581400" cy="358140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5410200" y="5715000"/>
              <a:ext cx="914400" cy="457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5486400" y="601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91200" y="4343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924800" y="4419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Connector 75"/>
            <p:cNvCxnSpPr>
              <a:endCxn id="51" idx="2"/>
            </p:cNvCxnSpPr>
            <p:nvPr/>
          </p:nvCxnSpPr>
          <p:spPr>
            <a:xfrm flipV="1">
              <a:off x="7162800" y="4504765"/>
              <a:ext cx="876300" cy="6768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6" idx="6"/>
            </p:cNvCxnSpPr>
            <p:nvPr/>
          </p:nvCxnSpPr>
          <p:spPr>
            <a:xfrm>
              <a:off x="5943600" y="4419600"/>
              <a:ext cx="1219200" cy="533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7315200" y="40386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Knowledgebase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114800" y="59436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Resolver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53000" y="38862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Discovery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cxnSp>
          <p:nvCxnSpPr>
            <p:cNvPr id="71" name="Straight Connector 70"/>
            <p:cNvCxnSpPr>
              <a:stCxn id="67" idx="3"/>
            </p:cNvCxnSpPr>
            <p:nvPr/>
          </p:nvCxnSpPr>
          <p:spPr>
            <a:xfrm>
              <a:off x="5562600" y="4881283"/>
              <a:ext cx="1371600" cy="3765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943600" y="45720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2060"/>
                  </a:solidFill>
                </a:rPr>
                <a:t>Cloud Sourced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512904" y="4800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114800" y="46482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1F497D"/>
                  </a:solidFill>
                </a:rPr>
                <a:t>Libguides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57200" y="-457200"/>
            <a:ext cx="7620000" cy="7620000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-228600" y="-1600200"/>
            <a:ext cx="9144000" cy="9144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0" y="-152400"/>
            <a:ext cx="8991600" cy="6689725"/>
            <a:chOff x="0" y="-136525"/>
            <a:chExt cx="8991600" cy="6689725"/>
          </a:xfrm>
        </p:grpSpPr>
        <p:sp>
          <p:nvSpPr>
            <p:cNvPr id="115" name="Oval 114"/>
            <p:cNvSpPr/>
            <p:nvPr/>
          </p:nvSpPr>
          <p:spPr>
            <a:xfrm>
              <a:off x="2590800" y="41910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733800" y="6096000"/>
              <a:ext cx="1066800" cy="457200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Digital Archive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0" y="-136525"/>
              <a:ext cx="8991600" cy="6232525"/>
              <a:chOff x="0" y="-136525"/>
              <a:chExt cx="8991600" cy="6232525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495800" y="24384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91200" y="1524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0" y="13716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056" name="Picture 8" descr="YouTube hom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5575" y="-136525"/>
                <a:ext cx="9525" cy="9525"/>
              </a:xfrm>
              <a:prstGeom prst="rect">
                <a:avLst/>
              </a:prstGeom>
              <a:noFill/>
            </p:spPr>
          </p:pic>
          <p:cxnSp>
            <p:nvCxnSpPr>
              <p:cNvPr id="147" name="Straight Connector 146"/>
              <p:cNvCxnSpPr/>
              <p:nvPr/>
            </p:nvCxnSpPr>
            <p:spPr>
              <a:xfrm flipH="1">
                <a:off x="1752600" y="1223683"/>
                <a:ext cx="4495800" cy="34245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/>
              <p:nvPr/>
            </p:nvSpPr>
            <p:spPr>
              <a:xfrm>
                <a:off x="6248400" y="1143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Straight Connector 64"/>
              <p:cNvCxnSpPr>
                <a:stCxn id="141" idx="1"/>
              </p:cNvCxnSpPr>
              <p:nvPr/>
            </p:nvCxnSpPr>
            <p:spPr>
              <a:xfrm flipH="1" flipV="1">
                <a:off x="1295400" y="5105400"/>
                <a:ext cx="1752600" cy="15688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140" idx="1"/>
              </p:cNvCxnSpPr>
              <p:nvPr/>
            </p:nvCxnSpPr>
            <p:spPr>
              <a:xfrm flipH="1">
                <a:off x="1905000" y="3585883"/>
                <a:ext cx="3048000" cy="15195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43000" y="2743200"/>
                <a:ext cx="190500" cy="181983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457200" y="4191000"/>
                <a:ext cx="1905000" cy="1905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External Syndication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971800" y="518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8768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066800" y="2667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4953000" y="3352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Services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3048000" y="50292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Data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381000" y="22860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RSS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6324600" y="9906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Metadata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7620000" y="17526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Europeana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010400" y="3810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WorldCat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5105400" y="14478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Scirus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239000" y="22860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Ethos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638800" y="5334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ArchivesGrid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6248400" y="18288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Suncat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7924800" y="9144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Summon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4572000" y="55626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Jorum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810000" y="30480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Linked Data (Catalog)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6400800" y="2971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OAI-PMH (</a:t>
                </a:r>
                <a:r>
                  <a:rPr lang="en-US" sz="1200" dirty="0" err="1" smtClean="0">
                    <a:solidFill>
                      <a:prstClr val="white"/>
                    </a:solidFill>
                  </a:rPr>
                  <a:t>Dspace</a:t>
                </a:r>
                <a:r>
                  <a:rPr lang="en-US" sz="1200" dirty="0" smtClean="0">
                    <a:solidFill>
                      <a:prstClr val="white"/>
                    </a:solidFill>
                  </a:rPr>
                  <a:t>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410200" y="44196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Z39.50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4343400" y="4114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Library APIs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6324600" y="3886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Proxy Widgets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5791200" y="25146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Proxy Toolbar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4419600" y="2362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Mobilepp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04800" y="32004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Discovery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1981200" y="2209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Catalogue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524000" y="2971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Dspace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447800" y="1600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Blogs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4" name="Rounded Rectangle 43"/>
          <p:cNvSpPr/>
          <p:nvPr/>
        </p:nvSpPr>
        <p:spPr>
          <a:xfrm>
            <a:off x="6553200" y="3429000"/>
            <a:ext cx="1066800" cy="381000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KB registration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Outside in collections: books and journals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Discovery layer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Resolver registered in Google Scholar, </a:t>
            </a:r>
            <a:r>
              <a:rPr lang="en-US" sz="2400" dirty="0" err="1" smtClean="0">
                <a:solidFill>
                  <a:prstClr val="white"/>
                </a:solidFill>
              </a:rPr>
              <a:t>Pubmed</a:t>
            </a:r>
            <a:r>
              <a:rPr lang="en-US" sz="2400" dirty="0" smtClean="0">
                <a:solidFill>
                  <a:prstClr val="white"/>
                </a:solidFill>
              </a:rPr>
              <a:t>, </a:t>
            </a:r>
            <a:r>
              <a:rPr lang="en-US" sz="2400" dirty="0" err="1" smtClean="0">
                <a:solidFill>
                  <a:prstClr val="white"/>
                </a:solidFill>
              </a:rPr>
              <a:t>Mendeley</a:t>
            </a:r>
            <a:r>
              <a:rPr lang="en-US" sz="2400" dirty="0" smtClean="0">
                <a:solidFill>
                  <a:prstClr val="white"/>
                </a:solidFill>
              </a:rPr>
              <a:t>, ...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Union catalog links in Google Books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Toolbars, widgets, etc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5052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Inside out collections: Growing engagement around </a:t>
            </a:r>
          </a:p>
          <a:p>
            <a:r>
              <a:rPr lang="en-US" sz="2400" b="1" dirty="0" smtClean="0">
                <a:solidFill>
                  <a:schemeClr val="accent6"/>
                </a:solidFill>
              </a:rPr>
              <a:t>scholarly communication, data </a:t>
            </a:r>
            <a:r>
              <a:rPr lang="en-US" sz="2400" b="1" dirty="0" err="1" smtClean="0">
                <a:solidFill>
                  <a:schemeClr val="accent6"/>
                </a:solidFill>
              </a:rPr>
              <a:t>curation</a:t>
            </a:r>
            <a:r>
              <a:rPr lang="en-US" sz="2400" b="1" dirty="0" smtClean="0">
                <a:solidFill>
                  <a:schemeClr val="accent6"/>
                </a:solidFill>
              </a:rPr>
              <a:t>, institutional </a:t>
            </a:r>
          </a:p>
          <a:p>
            <a:r>
              <a:rPr lang="en-US" sz="2400" b="1" dirty="0" smtClean="0">
                <a:solidFill>
                  <a:schemeClr val="accent6"/>
                </a:solidFill>
              </a:rPr>
              <a:t>asset management, reputation/profiles</a:t>
            </a:r>
            <a:r>
              <a:rPr lang="en-US" sz="2400" dirty="0" smtClean="0">
                <a:solidFill>
                  <a:prstClr val="white"/>
                </a:solidFill>
              </a:rPr>
              <a:t>. </a:t>
            </a: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SEO (interoperability with search engines)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Appropriate metadata (e.g. for Google Scholar)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Syndication of metadata to other services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…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703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Effective discoverability requires purposeful action at </a:t>
            </a:r>
          </a:p>
          <a:p>
            <a:r>
              <a:rPr lang="en-US" sz="2400" b="1" dirty="0" smtClean="0"/>
              <a:t>different scales with multiple partners….</a:t>
            </a:r>
            <a:endParaRPr lang="en-US" sz="24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examples?</a:t>
            </a:r>
            <a:br>
              <a:rPr lang="en-US" sz="3600" dirty="0" smtClean="0"/>
            </a:br>
            <a:r>
              <a:rPr lang="en-US" sz="3600" dirty="0" smtClean="0"/>
              <a:t>Look for solutions above the level of the institution?</a:t>
            </a:r>
            <a:br>
              <a:rPr lang="en-US" sz="3600" dirty="0" smtClean="0"/>
            </a:br>
            <a:r>
              <a:rPr lang="en-US" sz="3600" dirty="0" smtClean="0"/>
              <a:t>Where there is no local advantage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DPN ... Digital Preservation Network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Patron Driven Acquisition?</a:t>
            </a:r>
          </a:p>
          <a:p>
            <a:r>
              <a:rPr lang="en-US" dirty="0" smtClean="0"/>
              <a:t>Library systems?</a:t>
            </a:r>
          </a:p>
          <a:p>
            <a:r>
              <a:rPr lang="en-US" dirty="0" smtClean="0"/>
              <a:t>Knowledge base?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Shift to engagement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The service turn (Scott Walter)</a:t>
            </a:r>
          </a:p>
          <a:p>
            <a:pPr algn="l"/>
            <a:r>
              <a:rPr lang="en-US" dirty="0" smtClean="0"/>
              <a:t>Distinctive services to improve the student experience and enhance research</a:t>
            </a:r>
          </a:p>
          <a:p>
            <a:pPr algn="l"/>
            <a:r>
              <a:rPr lang="en-US" dirty="0" smtClean="0"/>
              <a:t>Evolving library role - enterprise</a:t>
            </a:r>
          </a:p>
          <a:p>
            <a:pPr algn="l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862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‘If libraries are to be seen as expert their expertise must be visible’</a:t>
            </a:r>
            <a:endParaRPr lang="en-US" dirty="0"/>
          </a:p>
        </p:txBody>
      </p:sp>
      <p:graphicFrame>
        <p:nvGraphicFramePr>
          <p:cNvPr id="65537" name="Chart 3"/>
          <p:cNvGraphicFramePr>
            <a:graphicFrameLocks/>
          </p:cNvGraphicFramePr>
          <p:nvPr/>
        </p:nvGraphicFramePr>
        <p:xfrm>
          <a:off x="7162800" y="1828800"/>
          <a:ext cx="1447800" cy="990600"/>
        </p:xfrm>
        <a:graphic>
          <a:graphicData uri="http://schemas.openxmlformats.org/presentationml/2006/ole">
            <p:oleObj spid="_x0000_s65537" r:id="rId4" imgW="6096528" imgH="4060288" progId="Excel.Sheet.8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334000" y="533400"/>
            <a:ext cx="2971800" cy="70104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U Minnesota, ARL Institutional profile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410200" y="1752600"/>
            <a:ext cx="2971800" cy="3962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“In alignment with the University's strategic positioning, the University Libraries have re-conceived goals,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shifting from a collection-centric focus to one that is engagement-based.”</a:t>
            </a:r>
          </a:p>
          <a:p>
            <a:endParaRPr lang="en-US" dirty="0"/>
          </a:p>
        </p:txBody>
      </p:sp>
      <p:pic>
        <p:nvPicPr>
          <p:cNvPr id="64514" name="Picture 2" descr="http://umcf.umn.edu/awards/2006/images/margo_library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0867"/>
            <a:ext cx="4724400" cy="70039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umcf.umn.edu/awards/2006/images/margo_library_lg.jpg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228600"/>
            <a:ext cx="5570371" cy="175432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Explore new scholarly forms:</a:t>
            </a:r>
          </a:p>
          <a:p>
            <a:pPr algn="r"/>
            <a:r>
              <a:rPr lang="en-US" sz="3600" dirty="0" smtClean="0"/>
              <a:t>American Folklore Society </a:t>
            </a:r>
          </a:p>
          <a:p>
            <a:pPr algn="r"/>
            <a:r>
              <a:rPr lang="en-US" sz="3600" dirty="0" smtClean="0"/>
              <a:t>and libraries at Indiana U</a:t>
            </a:r>
            <a:endParaRPr lang="en-US" sz="3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blogs.bgsu.edu/librarysleevefacing/files/2012/08/blogAu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596708" cy="276999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http://blogs.bgsu.edu/librarysleevefacing/2012/08/15/bookends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/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875" y="228600"/>
            <a:ext cx="4539896" cy="2062103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Creating conversations </a:t>
            </a:r>
            <a:br>
              <a:rPr lang="en-US" sz="3600" dirty="0" smtClean="0"/>
            </a:br>
            <a:r>
              <a:rPr lang="en-US" sz="3600" dirty="0" smtClean="0"/>
              <a:t>around collections:</a:t>
            </a:r>
          </a:p>
          <a:p>
            <a:pPr algn="r"/>
            <a:r>
              <a:rPr lang="en-US" sz="2800" dirty="0" err="1" smtClean="0"/>
              <a:t>Sleevefacing</a:t>
            </a:r>
            <a:r>
              <a:rPr lang="en-US" sz="2800" dirty="0" smtClean="0"/>
              <a:t> at </a:t>
            </a:r>
            <a:br>
              <a:rPr lang="en-US" sz="2800" dirty="0" smtClean="0"/>
            </a:br>
            <a:r>
              <a:rPr lang="en-US" sz="2800" dirty="0" smtClean="0"/>
              <a:t>Bowling Green State </a:t>
            </a:r>
            <a:r>
              <a:rPr lang="en-US" sz="2800" dirty="0" err="1" smtClean="0"/>
              <a:t>Univ</a:t>
            </a:r>
            <a:endParaRPr lang="en-US" sz="2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3276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78227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accessCeramics</a:t>
            </a:r>
            <a:r>
              <a:rPr lang="en-US" dirty="0" smtClean="0"/>
              <a:t> merges a traditional academic digital image collection's metadata capabilities with </a:t>
            </a:r>
            <a:r>
              <a:rPr lang="en-US" dirty="0" err="1" smtClean="0"/>
              <a:t>Flickr's</a:t>
            </a:r>
            <a:r>
              <a:rPr lang="en-US" dirty="0" smtClean="0"/>
              <a:t> openness and flexibility. It seeks to take advantage of </a:t>
            </a:r>
            <a:r>
              <a:rPr lang="en-US" dirty="0" err="1" smtClean="0"/>
              <a:t>Flickr's</a:t>
            </a:r>
            <a:r>
              <a:rPr lang="en-US" dirty="0" smtClean="0"/>
              <a:t> software tools and social network while also providing a web interface customized to this collection. 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104900"/>
            <a:ext cx="4000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3984" y="4495800"/>
            <a:ext cx="5910016" cy="95410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Collaboration with department around </a:t>
            </a:r>
          </a:p>
          <a:p>
            <a:pPr algn="r"/>
            <a:r>
              <a:rPr lang="en-US" sz="2800" dirty="0" smtClean="0"/>
              <a:t>community and learning resource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67425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225" y="3810000"/>
            <a:ext cx="6200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34944" y="457200"/>
            <a:ext cx="3109056" cy="52322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/>
              <a:t>Curating</a:t>
            </a:r>
            <a:r>
              <a:rPr lang="en-US" sz="2800" dirty="0" smtClean="0"/>
              <a:t> data assets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3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90108" y="5191780"/>
            <a:ext cx="5553892" cy="52322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/>
              <a:t>Bibliometrics</a:t>
            </a:r>
            <a:r>
              <a:rPr lang="en-US" sz="2800" dirty="0" smtClean="0"/>
              <a:t> and researcher identity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7772400" cy="687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163431"/>
            <a:ext cx="3219151" cy="193899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Space reconfigured 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around experience,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expertise and 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communication 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rather than collections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Distinctive Subjects</a:t>
            </a:r>
            <a:endParaRPr lang="en-US" dirty="0"/>
          </a:p>
        </p:txBody>
      </p:sp>
      <p:pic>
        <p:nvPicPr>
          <p:cNvPr id="23554" name="Picture 2" descr="C:\DOCUME~1\malpasc\LOCALS~1\Temp\SNAGHTML649242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5829300" cy="2371726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650" y="4343400"/>
            <a:ext cx="50863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57200"/>
            <a:ext cx="2314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447800"/>
            <a:ext cx="2438400" cy="28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29699" idx="1"/>
          </p:cNvCxnSpPr>
          <p:nvPr/>
        </p:nvCxnSpPr>
        <p:spPr>
          <a:xfrm flipH="1">
            <a:off x="3276600" y="957263"/>
            <a:ext cx="3124200" cy="9477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9698" idx="0"/>
          </p:cNvCxnSpPr>
          <p:nvPr/>
        </p:nvCxnSpPr>
        <p:spPr>
          <a:xfrm rot="16200000" flipV="1">
            <a:off x="3795712" y="1538286"/>
            <a:ext cx="2057400" cy="35528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" y="4638695"/>
            <a:ext cx="3209925" cy="199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1" y="4120540"/>
            <a:ext cx="3276600" cy="5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16200000" flipV="1">
            <a:off x="2133600" y="3124200"/>
            <a:ext cx="1524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514600"/>
            <a:ext cx="2577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 Light" pitchFamily="34" charset="0"/>
              </a:rPr>
              <a:t>(rank in </a:t>
            </a:r>
            <a:r>
              <a:rPr lang="en-US" sz="1600" dirty="0" err="1" smtClean="0">
                <a:latin typeface="Segoe UI Light" pitchFamily="34" charset="0"/>
              </a:rPr>
              <a:t>worldcat</a:t>
            </a:r>
            <a:r>
              <a:rPr lang="en-US" sz="1600" dirty="0" smtClean="0">
                <a:latin typeface="Segoe UI Light" pitchFamily="34" charset="0"/>
              </a:rPr>
              <a:t> for no. </a:t>
            </a:r>
          </a:p>
          <a:p>
            <a:r>
              <a:rPr lang="en-US" sz="1600" dirty="0" smtClean="0">
                <a:latin typeface="Segoe UI Light" pitchFamily="34" charset="0"/>
              </a:rPr>
              <a:t>of holdings attached to </a:t>
            </a:r>
          </a:p>
          <a:p>
            <a:r>
              <a:rPr lang="en-US" sz="1600" dirty="0" smtClean="0">
                <a:latin typeface="Segoe UI Light" pitchFamily="34" charset="0"/>
              </a:rPr>
              <a:t>this subject, no. of holdings)</a:t>
            </a:r>
            <a:endParaRPr lang="en-US" sz="1600" dirty="0">
              <a:latin typeface="Segoe UI Light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1981200"/>
            <a:ext cx="10668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59" y="0"/>
            <a:ext cx="7805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30508"/>
            <a:ext cx="6629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shift to engagement .. </a:t>
            </a:r>
            <a:b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library as an actor in research and learning environments of its users.</a:t>
            </a:r>
          </a:p>
          <a:p>
            <a:endParaRPr lang="en-US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 evolving role … an enterprising mentality …  </a:t>
            </a:r>
          </a:p>
          <a:p>
            <a:endParaRPr lang="en-US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Explore service requirements and possibilities. </a:t>
            </a:r>
          </a:p>
          <a:p>
            <a:endParaRPr lang="en-US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Reallocate resource from infrastructure?</a:t>
            </a:r>
            <a:endParaRPr lang="en-US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Institutional innovation ….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2465" name="Chart 3"/>
          <p:cNvGraphicFramePr>
            <a:graphicFrameLocks/>
          </p:cNvGraphicFramePr>
          <p:nvPr/>
        </p:nvGraphicFramePr>
        <p:xfrm>
          <a:off x="7162800" y="1828800"/>
          <a:ext cx="1447800" cy="990600"/>
        </p:xfrm>
        <a:graphic>
          <a:graphicData uri="http://schemas.openxmlformats.org/presentationml/2006/ole">
            <p:oleObj spid="_x0000_s62465" r:id="rId4" imgW="6096528" imgH="4060288" progId="Excel.Sheet.8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... a more fundamental level of innovation,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institutional innovation </a:t>
            </a:r>
            <a:r>
              <a:rPr lang="en-US" dirty="0" smtClean="0"/>
              <a:t>– redefining the rationale for institutions and developing new </a:t>
            </a:r>
            <a:r>
              <a:rPr lang="en-US" b="1" dirty="0" smtClean="0">
                <a:solidFill>
                  <a:schemeClr val="accent6"/>
                </a:solidFill>
              </a:rPr>
              <a:t>relationship architectures </a:t>
            </a:r>
            <a:r>
              <a:rPr lang="en-US" dirty="0" smtClean="0"/>
              <a:t>within and across institutions to break existing performance trade-offs and expand the realm of what is possible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5562600"/>
            <a:ext cx="354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Hagel</a:t>
            </a:r>
            <a:r>
              <a:rPr lang="en-US" dirty="0" smtClean="0"/>
              <a:t> III and John </a:t>
            </a:r>
            <a:r>
              <a:rPr lang="en-US" dirty="0" err="1" smtClean="0"/>
              <a:t>Seely</a:t>
            </a:r>
            <a:r>
              <a:rPr lang="en-US" dirty="0" smtClean="0"/>
              <a:t> Brown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architecture of relationships: </a:t>
            </a:r>
            <a:r>
              <a:rPr lang="en-US" dirty="0" err="1" smtClean="0"/>
              <a:t>rightscaling</a:t>
            </a:r>
            <a:endParaRPr lang="en-US" dirty="0"/>
          </a:p>
        </p:txBody>
      </p:sp>
      <p:pic>
        <p:nvPicPr>
          <p:cNvPr id="7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1143000" cy="1166567"/>
          </a:xfrm>
          <a:prstGeom prst="rect">
            <a:avLst/>
          </a:prstGeom>
          <a:noFill/>
        </p:spPr>
      </p:pic>
      <p:pic>
        <p:nvPicPr>
          <p:cNvPr id="9" name="Picture 4" descr="http://www.orbiscascade.org/inc/html/default/pix/Alliance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67000"/>
            <a:ext cx="2066925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667000"/>
            <a:ext cx="2533650" cy="82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architecture of relationships: engagement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971800"/>
            <a:ext cx="462274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University Press</a:t>
            </a:r>
          </a:p>
          <a:p>
            <a:r>
              <a:rPr lang="en-US" sz="2800" dirty="0" smtClean="0"/>
              <a:t>Office of Research</a:t>
            </a:r>
          </a:p>
          <a:p>
            <a:r>
              <a:rPr lang="en-US" sz="2800" dirty="0" smtClean="0"/>
              <a:t>IT</a:t>
            </a:r>
          </a:p>
          <a:p>
            <a:r>
              <a:rPr lang="en-US" sz="2800" dirty="0" smtClean="0"/>
              <a:t>Learning and teaching support</a:t>
            </a:r>
          </a:p>
          <a:p>
            <a:r>
              <a:rPr lang="en-US" sz="2800" dirty="0" smtClean="0"/>
              <a:t>E-research</a:t>
            </a:r>
          </a:p>
          <a:p>
            <a:r>
              <a:rPr lang="en-US" sz="2800" dirty="0" smtClean="0"/>
              <a:t>Writing centre</a:t>
            </a:r>
          </a:p>
          <a:p>
            <a:r>
              <a:rPr lang="en-US" sz="2800" dirty="0" smtClean="0"/>
              <a:t>Academic departments</a:t>
            </a:r>
          </a:p>
          <a:p>
            <a:r>
              <a:rPr lang="en-US" sz="2800" dirty="0" smtClean="0"/>
              <a:t>….</a:t>
            </a:r>
            <a:endParaRPr lang="en-US" sz="2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Rightscale</a:t>
            </a:r>
            <a:r>
              <a:rPr lang="en-US" dirty="0" smtClean="0"/>
              <a:t> infrastructure services: find appropriate level in the network.</a:t>
            </a:r>
          </a:p>
          <a:p>
            <a:r>
              <a:rPr lang="en-US" dirty="0" smtClean="0"/>
              <a:t>Shift resource to engagement: evolving information services which improve the student experience and enhance research.</a:t>
            </a:r>
          </a:p>
          <a:p>
            <a:r>
              <a:rPr lang="en-US" dirty="0" smtClean="0"/>
              <a:t>Internal/external institutional innovation: building new relationships requires enterprise and promotes learning ….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5902" y="1447800"/>
            <a:ext cx="351089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</a:t>
            </a:r>
            <a:endParaRPr lang="en-US" sz="34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1696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@</a:t>
            </a:r>
            <a:r>
              <a:rPr lang="en-US" sz="2800" dirty="0" err="1" smtClean="0"/>
              <a:t>LorcanD</a:t>
            </a:r>
            <a:endParaRPr lang="en-US" sz="2800" dirty="0"/>
          </a:p>
        </p:txBody>
      </p:sp>
      <p:pic>
        <p:nvPicPr>
          <p:cNvPr id="4" name="Picture 3" descr="bw_vert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486400"/>
            <a:ext cx="1023939" cy="86119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 switches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Attention switch</a:t>
            </a:r>
          </a:p>
          <a:p>
            <a:pPr algn="l"/>
            <a:r>
              <a:rPr lang="en-US" dirty="0" smtClean="0"/>
              <a:t>Workflow switch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Attention switch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0">
              <a:lnSpc>
                <a:spcPct val="110000"/>
              </a:lnSpc>
              <a:buNone/>
            </a:pPr>
            <a:r>
              <a:rPr lang="en-US" dirty="0" smtClean="0"/>
              <a:t>Resources were scarce and </a:t>
            </a:r>
            <a:br>
              <a:rPr lang="en-US" dirty="0" smtClean="0"/>
            </a:br>
            <a:r>
              <a:rPr lang="en-US" dirty="0" smtClean="0"/>
              <a:t>attention was abundant. </a:t>
            </a:r>
          </a:p>
          <a:p>
            <a:pPr indent="0">
              <a:lnSpc>
                <a:spcPct val="110000"/>
              </a:lnSpc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Now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indent="0">
              <a:lnSpc>
                <a:spcPct val="110000"/>
              </a:lnSpc>
              <a:buNone/>
            </a:pPr>
            <a:r>
              <a:rPr lang="en-US" dirty="0" smtClean="0"/>
              <a:t>Attention is scarce and </a:t>
            </a:r>
            <a:br>
              <a:rPr lang="en-US" dirty="0" smtClean="0"/>
            </a:br>
            <a:r>
              <a:rPr lang="en-US" dirty="0" smtClean="0"/>
              <a:t>resources are abundant.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6248400"/>
            <a:ext cx="3713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“Discovery happens elsewhere”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switch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</a:t>
            </a:r>
          </a:p>
          <a:p>
            <a:endParaRPr lang="en-US" dirty="0" smtClean="0"/>
          </a:p>
          <a:p>
            <a:pPr marL="457200"/>
            <a:r>
              <a:rPr lang="en-US" dirty="0" smtClean="0"/>
              <a:t>Researchers/learners would build </a:t>
            </a:r>
            <a:br>
              <a:rPr lang="en-US" dirty="0" smtClean="0"/>
            </a:br>
            <a:r>
              <a:rPr lang="en-US" dirty="0" smtClean="0"/>
              <a:t>their workflow around the library. </a:t>
            </a:r>
          </a:p>
          <a:p>
            <a:endParaRPr lang="en-US" dirty="0" smtClean="0"/>
          </a:p>
          <a:p>
            <a:r>
              <a:rPr lang="en-US" dirty="0" smtClean="0"/>
              <a:t>Now</a:t>
            </a:r>
          </a:p>
          <a:p>
            <a:endParaRPr lang="en-US" dirty="0" smtClean="0"/>
          </a:p>
          <a:p>
            <a:pPr marL="457200"/>
            <a:r>
              <a:rPr lang="en-US" dirty="0" smtClean="0"/>
              <a:t>The library must build its services </a:t>
            </a:r>
            <a:br>
              <a:rPr lang="en-US" dirty="0" smtClean="0"/>
            </a:br>
            <a:r>
              <a:rPr lang="en-US" dirty="0" smtClean="0"/>
              <a:t>around the user workflow.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6248400"/>
            <a:ext cx="138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“In the flow”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1"/>
          <p:cNvPicPr>
            <a:picLocks noChangeAspect="1" noChangeArrowheads="1"/>
          </p:cNvPicPr>
          <p:nvPr/>
        </p:nvPicPr>
        <p:blipFill>
          <a:blip r:embed="rId3" cstate="print"/>
          <a:srcRect l="8405" t="25000" r="8405" b="6250"/>
          <a:stretch>
            <a:fillRect/>
          </a:stretch>
        </p:blipFill>
        <p:spPr bwMode="auto">
          <a:xfrm>
            <a:off x="457200" y="381000"/>
            <a:ext cx="8145463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876800" y="5830887"/>
            <a:ext cx="2998658" cy="3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9" rIns="91416" bIns="45709">
            <a:spAutoFit/>
          </a:bodyPr>
          <a:lstStyle/>
          <a:p>
            <a:pPr defTabSz="912813"/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Harvard Business Review (1999)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</Template>
  <TotalTime>0</TotalTime>
  <Words>1202</Words>
  <Application>Microsoft Office PowerPoint</Application>
  <PresentationFormat>On-screen Show (4:3)</PresentationFormat>
  <Paragraphs>360</Paragraphs>
  <Slides>57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black</vt:lpstr>
      <vt:lpstr>1_black</vt:lpstr>
      <vt:lpstr>Office Theme</vt:lpstr>
      <vt:lpstr>Microsoft Office Excel 97-2003 Worksheet</vt:lpstr>
      <vt:lpstr>Rightscaling, engagement, learning:  reconfiguring the library for a network environment   Lorcan Dempsey          @LorcanD </vt:lpstr>
      <vt:lpstr>Credits</vt:lpstr>
      <vt:lpstr>Slide 3</vt:lpstr>
      <vt:lpstr>Slide 4</vt:lpstr>
      <vt:lpstr>Distinctive Subjects</vt:lpstr>
      <vt:lpstr>2 switches</vt:lpstr>
      <vt:lpstr>Attention switch</vt:lpstr>
      <vt:lpstr>Workflow switch</vt:lpstr>
      <vt:lpstr>Slide 9</vt:lpstr>
      <vt:lpstr>Slide 10</vt:lpstr>
      <vt:lpstr>Slide 11</vt:lpstr>
      <vt:lpstr>Rightscale infrastructure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the example of print</vt:lpstr>
      <vt:lpstr>Mega-regions</vt:lpstr>
      <vt:lpstr>Slide 25</vt:lpstr>
      <vt:lpstr>Slide 26</vt:lpstr>
      <vt:lpstr>Regional coverage of the North American print book resource</vt:lpstr>
      <vt:lpstr>Slide 28</vt:lpstr>
      <vt:lpstr>Slide 29</vt:lpstr>
      <vt:lpstr>Slide 30</vt:lpstr>
      <vt:lpstr>Slide 31</vt:lpstr>
      <vt:lpstr>Overview</vt:lpstr>
      <vt:lpstr>The example of discovery</vt:lpstr>
      <vt:lpstr>Slide 34</vt:lpstr>
      <vt:lpstr>Ithaka s+r</vt:lpstr>
      <vt:lpstr>Slide 36</vt:lpstr>
      <vt:lpstr>Slide 37</vt:lpstr>
      <vt:lpstr>Slide 38</vt:lpstr>
      <vt:lpstr>Slide 39</vt:lpstr>
      <vt:lpstr>Slide 40</vt:lpstr>
      <vt:lpstr>Other examples? Look for solutions above the level of the institution? Where there is no local advantage …</vt:lpstr>
      <vt:lpstr>Shift to engagement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Institutional innovation ….</vt:lpstr>
      <vt:lpstr>Slide 53</vt:lpstr>
      <vt:lpstr>A new architecture of relationships: rightscaling</vt:lpstr>
      <vt:lpstr>A new architecture of relationships: engagement</vt:lpstr>
      <vt:lpstr>The journey …</vt:lpstr>
      <vt:lpstr>Slide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Rightscaling, engagement, learning: reconfiguring the library for a network environment </dc:title>
  <dc:subject>rightscaling; libraries; </dc:subject>
  <dc:creator/>
  <cp:keywords>oclc</cp:keywords>
  <dc:description>Lorcan Dempsey;  
The edge of the world. Theta 2013: the Higher Education Technology Agenda
Hobart, Tasmania, 7-10 April, 2013 </dc:description>
  <cp:lastModifiedBy/>
  <cp:revision>1</cp:revision>
  <dcterms:created xsi:type="dcterms:W3CDTF">2013-04-13T06:37:58Z</dcterms:created>
  <dcterms:modified xsi:type="dcterms:W3CDTF">2013-05-01T17:04:31Z</dcterms:modified>
</cp:coreProperties>
</file>