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0" r:id="rId4"/>
    <p:sldMasterId id="2147483729" r:id="rId5"/>
    <p:sldMasterId id="2147483742" r:id="rId6"/>
  </p:sldMasterIdLst>
  <p:notesMasterIdLst>
    <p:notesMasterId r:id="rId42"/>
  </p:notesMasterIdLst>
  <p:sldIdLst>
    <p:sldId id="350" r:id="rId7"/>
    <p:sldId id="359" r:id="rId8"/>
    <p:sldId id="259" r:id="rId9"/>
    <p:sldId id="266" r:id="rId10"/>
    <p:sldId id="269" r:id="rId11"/>
    <p:sldId id="258" r:id="rId12"/>
    <p:sldId id="352" r:id="rId13"/>
    <p:sldId id="270" r:id="rId14"/>
    <p:sldId id="326" r:id="rId15"/>
    <p:sldId id="355" r:id="rId16"/>
    <p:sldId id="272" r:id="rId17"/>
    <p:sldId id="278" r:id="rId18"/>
    <p:sldId id="280" r:id="rId19"/>
    <p:sldId id="354" r:id="rId20"/>
    <p:sldId id="304" r:id="rId21"/>
    <p:sldId id="306" r:id="rId22"/>
    <p:sldId id="357" r:id="rId23"/>
    <p:sldId id="305" r:id="rId24"/>
    <p:sldId id="356" r:id="rId25"/>
    <p:sldId id="293" r:id="rId26"/>
    <p:sldId id="295" r:id="rId27"/>
    <p:sldId id="330" r:id="rId28"/>
    <p:sldId id="331" r:id="rId29"/>
    <p:sldId id="360" r:id="rId30"/>
    <p:sldId id="297" r:id="rId31"/>
    <p:sldId id="299" r:id="rId32"/>
    <p:sldId id="300" r:id="rId33"/>
    <p:sldId id="302" r:id="rId34"/>
    <p:sldId id="353" r:id="rId35"/>
    <p:sldId id="303" r:id="rId36"/>
    <p:sldId id="333" r:id="rId37"/>
    <p:sldId id="361" r:id="rId38"/>
    <p:sldId id="334" r:id="rId39"/>
    <p:sldId id="362" r:id="rId40"/>
    <p:sldId id="35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FFFFFF"/>
    <a:srgbClr val="7F7F7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660"/>
  </p:normalViewPr>
  <p:slideViewPr>
    <p:cSldViewPr>
      <p:cViewPr varScale="1">
        <p:scale>
          <a:sx n="111" d="100"/>
          <a:sy n="111" d="100"/>
        </p:scale>
        <p:origin x="-3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C2719-C001-4B66-BDC3-5C520238A80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380DCE-581E-415B-9522-0333D8164B40}">
      <dgm:prSet phldrT="[Text]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r>
            <a:rPr lang="en-US" dirty="0" smtClean="0">
              <a:solidFill>
                <a:srgbClr val="00B050"/>
              </a:solidFill>
              <a:latin typeface="Segoe UI Light" pitchFamily="34" charset="0"/>
            </a:rPr>
            <a:t>Network platforms</a:t>
          </a:r>
          <a:endParaRPr lang="en-US" dirty="0">
            <a:solidFill>
              <a:srgbClr val="00B050"/>
            </a:solidFill>
            <a:latin typeface="Segoe UI Light" pitchFamily="34" charset="0"/>
          </a:endParaRPr>
        </a:p>
      </dgm:t>
    </dgm:pt>
    <dgm:pt modelId="{C0761513-E33B-4747-BD8C-D3EE42B65868}" type="parTrans" cxnId="{BB619413-414F-435F-9775-A8FDB531C0A6}">
      <dgm:prSet/>
      <dgm:spPr/>
      <dgm:t>
        <a:bodyPr/>
        <a:lstStyle/>
        <a:p>
          <a:endParaRPr lang="en-US"/>
        </a:p>
      </dgm:t>
    </dgm:pt>
    <dgm:pt modelId="{289DA546-FCE8-4403-ABF6-557986170582}" type="sibTrans" cxnId="{BB619413-414F-435F-9775-A8FDB531C0A6}">
      <dgm:prSet/>
      <dgm:spPr/>
      <dgm:t>
        <a:bodyPr/>
        <a:lstStyle/>
        <a:p>
          <a:endParaRPr lang="en-US"/>
        </a:p>
      </dgm:t>
    </dgm:pt>
    <dgm:pt modelId="{47F7F015-22CF-4090-B72C-DACB31EA4ACA}">
      <dgm:prSet phldrT="[Text]" custT="1"/>
      <dgm:spPr>
        <a:solidFill>
          <a:schemeClr val="bg1">
            <a:lumMod val="65000"/>
            <a:lumOff val="35000"/>
          </a:schemeClr>
        </a:solidFill>
        <a:ln>
          <a:noFill/>
        </a:ln>
      </dgm:spPr>
      <dgm:t>
        <a:bodyPr/>
        <a:lstStyle/>
        <a:p>
          <a:endParaRPr lang="en-US" sz="2400" dirty="0"/>
        </a:p>
      </dgm:t>
    </dgm:pt>
    <dgm:pt modelId="{8F15D1E3-7A21-4C68-8C9F-F28C77C618A1}" type="parTrans" cxnId="{FF6279A8-30CE-4ABC-8304-BC6833DB1136}">
      <dgm:prSet/>
      <dgm:spPr/>
      <dgm:t>
        <a:bodyPr/>
        <a:lstStyle/>
        <a:p>
          <a:endParaRPr lang="en-US"/>
        </a:p>
      </dgm:t>
    </dgm:pt>
    <dgm:pt modelId="{E7454BE6-1A42-473A-AC30-A75C4BE3322F}" type="sibTrans" cxnId="{FF6279A8-30CE-4ABC-8304-BC6833DB1136}">
      <dgm:prSet/>
      <dgm:spPr/>
      <dgm:t>
        <a:bodyPr/>
        <a:lstStyle/>
        <a:p>
          <a:endParaRPr lang="en-US"/>
        </a:p>
      </dgm:t>
    </dgm:pt>
    <dgm:pt modelId="{DF2CB0B6-97C5-40E0-B3D1-46FA3ECD9A75}" type="pres">
      <dgm:prSet presAssocID="{94FC2719-C001-4B66-BDC3-5C520238A80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B55CB1-DE3C-4C4B-A314-6D8A68C22D2F}" type="pres">
      <dgm:prSet presAssocID="{03380DCE-581E-415B-9522-0333D8164B40}" presName="roof" presStyleLbl="dkBgShp" presStyleIdx="0" presStyleCnt="2"/>
      <dgm:spPr/>
      <dgm:t>
        <a:bodyPr/>
        <a:lstStyle/>
        <a:p>
          <a:endParaRPr lang="en-US"/>
        </a:p>
      </dgm:t>
    </dgm:pt>
    <dgm:pt modelId="{BA1362E8-AAEA-4512-9E43-6BB859699199}" type="pres">
      <dgm:prSet presAssocID="{03380DCE-581E-415B-9522-0333D8164B40}" presName="pillars" presStyleCnt="0"/>
      <dgm:spPr/>
    </dgm:pt>
    <dgm:pt modelId="{DB3BA8C6-62A4-47BE-B11F-7C3E3107F44E}" type="pres">
      <dgm:prSet presAssocID="{03380DCE-581E-415B-9522-0333D8164B40}" presName="pillar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73BE0-9183-49FD-8F7C-0C372B4864F3}" type="pres">
      <dgm:prSet presAssocID="{03380DCE-581E-415B-9522-0333D8164B40}" presName="base" presStyleLbl="dkBgShp" presStyleIdx="1" presStyleCnt="2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</dgm:ptLst>
  <dgm:cxnLst>
    <dgm:cxn modelId="{34007E23-28D7-4F2D-AA14-8AB6DDD2A427}" type="presOf" srcId="{03380DCE-581E-415B-9522-0333D8164B40}" destId="{50B55CB1-DE3C-4C4B-A314-6D8A68C22D2F}" srcOrd="0" destOrd="0" presId="urn:microsoft.com/office/officeart/2005/8/layout/hList3"/>
    <dgm:cxn modelId="{DEE99B5F-1D20-43A3-A23B-01163617AB42}" type="presOf" srcId="{94FC2719-C001-4B66-BDC3-5C520238A805}" destId="{DF2CB0B6-97C5-40E0-B3D1-46FA3ECD9A75}" srcOrd="0" destOrd="0" presId="urn:microsoft.com/office/officeart/2005/8/layout/hList3"/>
    <dgm:cxn modelId="{5E61F1E0-A576-46B5-A1D4-46715478F32F}" type="presOf" srcId="{47F7F015-22CF-4090-B72C-DACB31EA4ACA}" destId="{DB3BA8C6-62A4-47BE-B11F-7C3E3107F44E}" srcOrd="0" destOrd="0" presId="urn:microsoft.com/office/officeart/2005/8/layout/hList3"/>
    <dgm:cxn modelId="{BB619413-414F-435F-9775-A8FDB531C0A6}" srcId="{94FC2719-C001-4B66-BDC3-5C520238A805}" destId="{03380DCE-581E-415B-9522-0333D8164B40}" srcOrd="0" destOrd="0" parTransId="{C0761513-E33B-4747-BD8C-D3EE42B65868}" sibTransId="{289DA546-FCE8-4403-ABF6-557986170582}"/>
    <dgm:cxn modelId="{FF6279A8-30CE-4ABC-8304-BC6833DB1136}" srcId="{03380DCE-581E-415B-9522-0333D8164B40}" destId="{47F7F015-22CF-4090-B72C-DACB31EA4ACA}" srcOrd="0" destOrd="0" parTransId="{8F15D1E3-7A21-4C68-8C9F-F28C77C618A1}" sibTransId="{E7454BE6-1A42-473A-AC30-A75C4BE3322F}"/>
    <dgm:cxn modelId="{B12CD51F-2654-4222-A0DC-07787A11B743}" type="presParOf" srcId="{DF2CB0B6-97C5-40E0-B3D1-46FA3ECD9A75}" destId="{50B55CB1-DE3C-4C4B-A314-6D8A68C22D2F}" srcOrd="0" destOrd="0" presId="urn:microsoft.com/office/officeart/2005/8/layout/hList3"/>
    <dgm:cxn modelId="{E7E141AA-68B0-47CE-95F6-5C0E6AA9B2CB}" type="presParOf" srcId="{DF2CB0B6-97C5-40E0-B3D1-46FA3ECD9A75}" destId="{BA1362E8-AAEA-4512-9E43-6BB859699199}" srcOrd="1" destOrd="0" presId="urn:microsoft.com/office/officeart/2005/8/layout/hList3"/>
    <dgm:cxn modelId="{1FCB5CD5-78AB-4C7D-BA1E-DDEFA0973B8D}" type="presParOf" srcId="{BA1362E8-AAEA-4512-9E43-6BB859699199}" destId="{DB3BA8C6-62A4-47BE-B11F-7C3E3107F44E}" srcOrd="0" destOrd="0" presId="urn:microsoft.com/office/officeart/2005/8/layout/hList3"/>
    <dgm:cxn modelId="{2942A2D2-1324-4C09-BA85-BABBECAFFD88}" type="presParOf" srcId="{DF2CB0B6-97C5-40E0-B3D1-46FA3ECD9A75}" destId="{9A473BE0-9183-49FD-8F7C-0C372B4864F3}" srcOrd="2" destOrd="0" presId="urn:microsoft.com/office/officeart/2005/8/layout/hList3"/>
  </dgm:cxnLst>
  <dgm:bg>
    <a:solidFill>
      <a:schemeClr val="bg1">
        <a:lumMod val="50000"/>
        <a:lumOff val="5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B55CB1-DE3C-4C4B-A314-6D8A68C22D2F}">
      <dsp:nvSpPr>
        <dsp:cNvPr id="0" name=""/>
        <dsp:cNvSpPr/>
      </dsp:nvSpPr>
      <dsp:spPr>
        <a:xfrm>
          <a:off x="0" y="0"/>
          <a:ext cx="8229600" cy="1417320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>
              <a:solidFill>
                <a:srgbClr val="00B050"/>
              </a:solidFill>
              <a:latin typeface="Segoe UI Light" pitchFamily="34" charset="0"/>
            </a:rPr>
            <a:t>Network platforms</a:t>
          </a:r>
          <a:endParaRPr lang="en-US" sz="6200" kern="1200" dirty="0">
            <a:solidFill>
              <a:srgbClr val="00B050"/>
            </a:solidFill>
            <a:latin typeface="Segoe UI Light" pitchFamily="34" charset="0"/>
          </a:endParaRPr>
        </a:p>
      </dsp:txBody>
      <dsp:txXfrm>
        <a:off x="0" y="0"/>
        <a:ext cx="8229600" cy="1417320"/>
      </dsp:txXfrm>
    </dsp:sp>
    <dsp:sp modelId="{DB3BA8C6-62A4-47BE-B11F-7C3E3107F44E}">
      <dsp:nvSpPr>
        <dsp:cNvPr id="0" name=""/>
        <dsp:cNvSpPr/>
      </dsp:nvSpPr>
      <dsp:spPr>
        <a:xfrm>
          <a:off x="0" y="1417320"/>
          <a:ext cx="8229600" cy="2976372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0" y="1417320"/>
        <a:ext cx="8229600" cy="2976372"/>
      </dsp:txXfrm>
    </dsp:sp>
    <dsp:sp modelId="{9A473BE0-9183-49FD-8F7C-0C372B4864F3}">
      <dsp:nvSpPr>
        <dsp:cNvPr id="0" name=""/>
        <dsp:cNvSpPr/>
      </dsp:nvSpPr>
      <dsp:spPr>
        <a:xfrm>
          <a:off x="0" y="4393692"/>
          <a:ext cx="8229600" cy="330708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2A90C-35FD-46D5-AC71-E070F4E2086F}" type="datetimeFigureOut">
              <a:rPr lang="en-US" smtClean="0"/>
              <a:pPr/>
              <a:t>1/14/2013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3482C-B285-43AE-9676-E9885A959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Licensed content will dominate in years to come.  </a:t>
            </a:r>
          </a:p>
          <a:p>
            <a:pPr eaLnBrk="1" hangingPunct="1"/>
            <a:r>
              <a:rPr lang="en-US" dirty="0" smtClean="0"/>
              <a:t>Special collections will grow but only modestly (and only at some institutions); mostly growth in managing archival resources including institutional.</a:t>
            </a:r>
          </a:p>
          <a:p>
            <a:pPr eaLnBrk="1" hangingPunct="1"/>
            <a:r>
              <a:rPr lang="en-US" dirty="0" smtClean="0"/>
              <a:t>Much greater investment in managing research outputs.</a:t>
            </a:r>
          </a:p>
          <a:p>
            <a:pPr eaLnBrk="1" hangingPunct="1"/>
            <a:r>
              <a:rPr lang="en-US" dirty="0" smtClean="0"/>
              <a:t>No change in web archiving.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F8CB01-4283-464C-A1E4-DDF884AE1ADB}" type="datetimeFigureOut">
              <a:rPr lang="en-US" smtClean="0"/>
              <a:pPr/>
              <a:t>1/14/2013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8616988-D9DA-4FC7-9B51-9213C4BE93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8F8CB01-4283-464C-A1E4-DDF884AE1ADB}" type="datetimeFigureOut">
              <a:rPr lang="en-US" smtClean="0"/>
              <a:pPr/>
              <a:t>1/14/2013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8616988-D9DA-4FC7-9B51-9213C4BE93B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CF6C-15D1-4EB0-8B32-48FE1102FB6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6158-905D-4A16-BB09-7C1AF0FDCAB3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Autofit/>
          </a:bodyPr>
          <a:lstStyle>
            <a:lvl1pPr>
              <a:defRPr sz="11500"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1/14/2013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1/14/2013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1/14/2013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/>
              <a:pPr>
                <a:defRPr/>
              </a:pPr>
              <a:t>1/14/2013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2859088"/>
          </a:xfrm>
          <a:prstGeom prst="rect">
            <a:avLst/>
          </a:prstGeom>
          <a:gradFill rotWithShape="1">
            <a:gsLst>
              <a:gs pos="0">
                <a:srgbClr val="144A6F"/>
              </a:gs>
              <a:gs pos="100000">
                <a:srgbClr val="2178B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711825" y="-279400"/>
            <a:ext cx="2425700" cy="2425700"/>
          </a:xfrm>
          <a:prstGeom prst="ellipse">
            <a:avLst/>
          </a:prstGeom>
          <a:solidFill>
            <a:srgbClr val="FFFFFF">
              <a:alpha val="7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7567613" y="719138"/>
            <a:ext cx="1711325" cy="1711325"/>
          </a:xfrm>
          <a:prstGeom prst="ellipse">
            <a:avLst/>
          </a:prstGeom>
          <a:solidFill>
            <a:srgbClr val="FFFFFF">
              <a:alpha val="14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997700" y="1860550"/>
            <a:ext cx="1139825" cy="1139825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</a:endParaRPr>
          </a:p>
        </p:txBody>
      </p:sp>
      <p:pic>
        <p:nvPicPr>
          <p:cNvPr id="8" name="Picture 8" descr="logo with t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4850" y="5570538"/>
            <a:ext cx="313848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" name="Picture 10" descr="lite border top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 descr="lite border bottom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230"/>
              <a:ext cx="576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2" descr="lite border left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8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3" descr="lite border right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79" y="0"/>
              <a:ext cx="28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1006475" y="1289050"/>
            <a:ext cx="1854200" cy="1854200"/>
          </a:xfrm>
          <a:prstGeom prst="ellipse">
            <a:avLst/>
          </a:prstGeom>
          <a:solidFill>
            <a:srgbClr val="409A3C"/>
          </a:solidFill>
          <a:ln w="889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409A3C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573463" y="862013"/>
            <a:ext cx="4808537" cy="1751012"/>
          </a:xfrm>
        </p:spPr>
        <p:txBody>
          <a:bodyPr lIns="0" rIns="0"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573463" y="3352800"/>
            <a:ext cx="4198937" cy="1930400"/>
          </a:xfrm>
        </p:spPr>
        <p:txBody>
          <a:bodyPr tIns="45720" bIns="45720"/>
          <a:lstStyle>
            <a:lvl1pPr marL="0" indent="12700">
              <a:spcBef>
                <a:spcPct val="0"/>
              </a:spcBef>
              <a:defRPr/>
            </a:lvl1pPr>
          </a:lstStyle>
          <a:p>
            <a:r>
              <a:rPr lang="en-US"/>
              <a:t>Speaker’s Name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36750"/>
            <a:ext cx="3775075" cy="420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6750"/>
            <a:ext cx="3775075" cy="420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6200" y="147638"/>
            <a:ext cx="1997075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7638"/>
            <a:ext cx="5838825" cy="5991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147638"/>
            <a:ext cx="6989763" cy="1284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5" y="1936750"/>
            <a:ext cx="3775075" cy="4202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6750"/>
            <a:ext cx="3775075" cy="4202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2077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02550" cy="3549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36750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6750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0"/>
            <a:ext cx="7702550" cy="3549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6200" y="147638"/>
            <a:ext cx="1997075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7638"/>
            <a:ext cx="5838825" cy="599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jpe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1C93C-B721-4AA4-9956-AFD6A472A8B6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1/14/2013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8443D-9A9F-4CD3-8C19-FD73068F57D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7" r:id="rId10"/>
    <p:sldLayoutId id="2147483698" r:id="rId11"/>
    <p:sldLayoutId id="2147483699" r:id="rId12"/>
    <p:sldLayoutId id="2147483754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1431925"/>
          </a:xfrm>
          <a:prstGeom prst="rect">
            <a:avLst/>
          </a:prstGeom>
          <a:gradFill rotWithShape="1">
            <a:gsLst>
              <a:gs pos="0">
                <a:srgbClr val="144A6F"/>
              </a:gs>
              <a:gs pos="100000">
                <a:srgbClr val="2178B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47638"/>
            <a:ext cx="6989763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36750"/>
            <a:ext cx="7702550" cy="42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31" name="Picture 7" descr="lite border top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0"/>
              <a:ext cx="576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 descr="lite border bottom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4230"/>
              <a:ext cx="5760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9" descr="lite border left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0" y="0"/>
              <a:ext cx="28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10" descr="lite border right"/>
            <p:cNvPicPr>
              <a:picLocks noChangeAspect="1"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479" y="0"/>
              <a:ext cx="28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0" name="Picture 11" descr="OCLC_TM_V_SM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01000" y="6172200"/>
            <a:ext cx="533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Trebuchet MS" pitchFamily="34" charset="0"/>
        </a:defRPr>
      </a:lvl9pPr>
    </p:titleStyle>
    <p:bodyStyle>
      <a:lvl1pPr marL="238125" indent="-225425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900" b="1">
          <a:solidFill>
            <a:schemeClr val="tx1"/>
          </a:solidFill>
          <a:latin typeface="+mn-lt"/>
        </a:defRPr>
      </a:lvl2pPr>
      <a:lvl3pPr marL="11509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700" b="1">
          <a:solidFill>
            <a:schemeClr val="tx1"/>
          </a:solidFill>
          <a:latin typeface="+mn-lt"/>
        </a:defRPr>
      </a:lvl3pPr>
      <a:lvl4pPr marL="16081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500" b="1">
          <a:solidFill>
            <a:schemeClr val="tx1"/>
          </a:solidFill>
          <a:latin typeface="+mn-lt"/>
        </a:defRPr>
      </a:lvl4pPr>
      <a:lvl5pPr marL="20637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5pPr>
      <a:lvl6pPr marL="2520950" indent="-222250" algn="l" rtl="0" fontAlgn="base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6pPr>
      <a:lvl7pPr marL="2978150" indent="-222250" algn="l" rtl="0" fontAlgn="base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7pPr>
      <a:lvl8pPr marL="3435350" indent="-222250" algn="l" rtl="0" fontAlgn="base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8pPr>
      <a:lvl9pPr marL="3892550" indent="-222250" algn="l" rtl="0" fontAlgn="base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pt-blue.jpg"/>
          <p:cNvPicPr>
            <a:picLocks noChangeAspect="1"/>
          </p:cNvPicPr>
          <p:nvPr userDrawn="1"/>
        </p:nvPicPr>
        <p:blipFill>
          <a:blip r:embed="rId13" cstate="print"/>
          <a:srcRect t="23331" b="17316"/>
          <a:stretch>
            <a:fillRect/>
          </a:stretch>
        </p:blipFill>
        <p:spPr bwMode="auto">
          <a:xfrm>
            <a:off x="9525" y="57150"/>
            <a:ext cx="9134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lite border to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8" descr="lite border botto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715125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914400"/>
            <a:ext cx="6989762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0" name="Picture 19" descr="lite border lef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446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0" descr="lite border righ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97913" y="0"/>
            <a:ext cx="446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2" descr="EMEA-Regional-Council.pn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0525" y="5367338"/>
            <a:ext cx="47625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9pPr>
    </p:titleStyle>
    <p:bodyStyle>
      <a:lvl1pPr marL="238125" indent="-225425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900" b="1">
          <a:solidFill>
            <a:schemeClr val="tx1"/>
          </a:solidFill>
          <a:latin typeface="+mn-lt"/>
        </a:defRPr>
      </a:lvl2pPr>
      <a:lvl3pPr marL="11509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700" b="1">
          <a:solidFill>
            <a:schemeClr val="tx1"/>
          </a:solidFill>
          <a:latin typeface="+mn-lt"/>
        </a:defRPr>
      </a:lvl3pPr>
      <a:lvl4pPr marL="16081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500" b="1">
          <a:solidFill>
            <a:schemeClr val="tx1"/>
          </a:solidFill>
          <a:latin typeface="+mn-lt"/>
        </a:defRPr>
      </a:lvl4pPr>
      <a:lvl5pPr marL="20637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5pPr>
      <a:lvl6pPr marL="25209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6pPr>
      <a:lvl7pPr marL="2978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7pPr>
      <a:lvl8pPr marL="34353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8pPr>
      <a:lvl9pPr marL="38925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yiibu/beyond-themobilewebbyyiibu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yiibu/beyond-themobilewebbyyiibu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png"/><Relationship Id="rId4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21" Type="http://schemas.openxmlformats.org/officeDocument/2006/relationships/image" Target="../media/image69.gif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457200"/>
            <a:ext cx="5181600" cy="1470025"/>
          </a:xfrm>
        </p:spPr>
        <p:txBody>
          <a:bodyPr/>
          <a:lstStyle/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What business are we in?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9600" y="3429000"/>
            <a:ext cx="4572000" cy="2209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2700" algn="l" eaLnBrk="1" hangingPunct="1">
              <a:spcBef>
                <a:spcPct val="0"/>
              </a:spcBef>
            </a:pP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Lorcan Dempsey</a:t>
            </a:r>
          </a:p>
          <a:p>
            <a:pPr marL="12700" algn="l" eaLnBrk="1" hangingPunct="1">
              <a:spcBef>
                <a:spcPct val="0"/>
              </a:spcBef>
            </a:pPr>
            <a:r>
              <a:rPr lang="en-US" sz="2400" dirty="0" smtClean="0">
                <a:solidFill>
                  <a:srgbClr val="455560"/>
                </a:solidFill>
                <a:latin typeface="Arial" charset="0"/>
                <a:cs typeface="Arial" charset="0"/>
              </a:rPr>
              <a:t>VP OCLC</a:t>
            </a:r>
          </a:p>
          <a:p>
            <a:pPr marL="12700" algn="l"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455560"/>
                </a:solidFill>
                <a:latin typeface="Arial" charset="0"/>
                <a:cs typeface="Arial" charset="0"/>
              </a:rPr>
              <a:t>@</a:t>
            </a:r>
            <a:r>
              <a:rPr lang="en-US" sz="1800" dirty="0" err="1" smtClean="0">
                <a:solidFill>
                  <a:srgbClr val="455560"/>
                </a:solidFill>
                <a:latin typeface="Arial" charset="0"/>
                <a:cs typeface="Arial" charset="0"/>
              </a:rPr>
              <a:t>LorcanD</a:t>
            </a:r>
            <a:endParaRPr lang="en-US" sz="1800" dirty="0" smtClean="0">
              <a:solidFill>
                <a:srgbClr val="455560"/>
              </a:solidFill>
              <a:latin typeface="Arial" charset="0"/>
              <a:cs typeface="Arial" charset="0"/>
            </a:endParaRPr>
          </a:p>
          <a:p>
            <a:pPr marL="12700" algn="l" eaLnBrk="1" hangingPunct="1">
              <a:spcBef>
                <a:spcPct val="0"/>
              </a:spcBef>
            </a:pPr>
            <a:endParaRPr lang="en-US" sz="1800" dirty="0" smtClean="0">
              <a:solidFill>
                <a:srgbClr val="455560"/>
              </a:solidFill>
              <a:latin typeface="Arial" charset="0"/>
              <a:cs typeface="Arial" charset="0"/>
            </a:endParaRPr>
          </a:p>
          <a:p>
            <a:pPr marL="12700" algn="l"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455560"/>
                </a:solidFill>
                <a:latin typeface="Arial" charset="0"/>
                <a:cs typeface="Arial" charset="0"/>
              </a:rPr>
              <a:t>OCLC EMEA Regional Council Meeting</a:t>
            </a:r>
          </a:p>
          <a:p>
            <a:pPr marL="12700" algn="l" eaLnBrk="1" hangingPunct="1">
              <a:spcBef>
                <a:spcPct val="0"/>
              </a:spcBef>
            </a:pPr>
            <a:r>
              <a:rPr lang="en-US" sz="1800" dirty="0" smtClean="0">
                <a:solidFill>
                  <a:srgbClr val="455560"/>
                </a:solidFill>
                <a:latin typeface="Arial" charset="0"/>
                <a:cs typeface="Arial" charset="0"/>
              </a:rPr>
              <a:t>Birmingham</a:t>
            </a:r>
            <a:r>
              <a:rPr lang="en-US" sz="1800" dirty="0" smtClean="0">
                <a:solidFill>
                  <a:srgbClr val="455560"/>
                </a:solidFill>
                <a:latin typeface="Arial" charset="0"/>
                <a:cs typeface="Arial" charset="0"/>
              </a:rPr>
              <a:t>, 28-29 </a:t>
            </a:r>
            <a:r>
              <a:rPr lang="en-US" sz="1800" dirty="0" smtClean="0">
                <a:solidFill>
                  <a:srgbClr val="455560"/>
                </a:solidFill>
                <a:latin typeface="Arial" charset="0"/>
                <a:cs typeface="Arial" charset="0"/>
              </a:rPr>
              <a:t>February 2012</a:t>
            </a:r>
            <a:r>
              <a:rPr lang="en-US" sz="2400" dirty="0" smtClean="0">
                <a:solidFill>
                  <a:srgbClr val="455560"/>
                </a:solidFill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solidFill>
                  <a:srgbClr val="455560"/>
                </a:solidFill>
                <a:latin typeface="Arial" charset="0"/>
                <a:cs typeface="Arial" charset="0"/>
              </a:rPr>
            </a:br>
            <a:endParaRPr lang="en-US" sz="2400" dirty="0" smtClean="0">
              <a:solidFill>
                <a:srgbClr val="45556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95800"/>
            <a:ext cx="7772400" cy="147002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The network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97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200025"/>
            <a:ext cx="93440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git_PPT849B" descr="PPT849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2502" y="0"/>
            <a:ext cx="4378996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029200"/>
            <a:ext cx="2400300" cy="12477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1676400"/>
            <a:ext cx="145424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Human-scale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828800" y="762000"/>
            <a:ext cx="16764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752600" y="4267200"/>
            <a:ext cx="1676400" cy="228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4388"/>
            <a:ext cx="95631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3"/>
          <p:cNvGraphicFramePr>
            <a:graphicFrameLocks/>
          </p:cNvGraphicFramePr>
          <p:nvPr/>
        </p:nvGraphicFramePr>
        <p:xfrm>
          <a:off x="457200" y="3810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9600" y="1857703"/>
            <a:ext cx="676537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Platform – </a:t>
            </a:r>
            <a:r>
              <a:rPr lang="en-US" sz="2000" b="1" dirty="0" smtClean="0"/>
              <a:t>concentrates data, infrastructure, …</a:t>
            </a:r>
            <a:endParaRPr lang="en-US" sz="2800" b="1" dirty="0" smtClean="0"/>
          </a:p>
          <a:p>
            <a:r>
              <a:rPr lang="en-US" sz="2800" b="1" dirty="0" smtClean="0"/>
              <a:t>Community/network forms around platform</a:t>
            </a:r>
          </a:p>
          <a:p>
            <a:r>
              <a:rPr lang="en-US" sz="2800" b="1" dirty="0" smtClean="0"/>
              <a:t>Network effects are central</a:t>
            </a:r>
          </a:p>
          <a:p>
            <a:r>
              <a:rPr lang="en-US" sz="2800" b="1" dirty="0" smtClean="0"/>
              <a:t>Social and analytics are central</a:t>
            </a:r>
          </a:p>
          <a:p>
            <a:r>
              <a:rPr lang="en-US" sz="2800" b="1" dirty="0" smtClean="0"/>
              <a:t>Gravitational hubs: the rich get richer</a:t>
            </a:r>
          </a:p>
          <a:p>
            <a:r>
              <a:rPr lang="en-US" sz="2800" b="1" dirty="0" smtClean="0"/>
              <a:t>Strong </a:t>
            </a:r>
            <a:r>
              <a:rPr lang="en-US" sz="2800" b="1" dirty="0" err="1" smtClean="0"/>
              <a:t>seo</a:t>
            </a:r>
            <a:r>
              <a:rPr lang="en-US" sz="2800" b="1" dirty="0" smtClean="0"/>
              <a:t> and </a:t>
            </a:r>
            <a:r>
              <a:rPr lang="en-US" sz="2800" b="1" dirty="0" err="1" smtClean="0"/>
              <a:t>referencability</a:t>
            </a:r>
            <a:endParaRPr lang="en-US" sz="2800" b="1" dirty="0" smtClean="0"/>
          </a:p>
          <a:p>
            <a:endParaRPr lang="en-US" dirty="0"/>
          </a:p>
        </p:txBody>
      </p:sp>
      <p:grpSp>
        <p:nvGrpSpPr>
          <p:cNvPr id="2" name="Group 8"/>
          <p:cNvGrpSpPr/>
          <p:nvPr/>
        </p:nvGrpSpPr>
        <p:grpSpPr>
          <a:xfrm>
            <a:off x="381001" y="5181600"/>
            <a:ext cx="8243907" cy="1542371"/>
            <a:chOff x="381000" y="5334000"/>
            <a:chExt cx="8243907" cy="1542371"/>
          </a:xfrm>
        </p:grpSpPr>
        <p:sp>
          <p:nvSpPr>
            <p:cNvPr id="10" name="Right Triangle 9"/>
            <p:cNvSpPr/>
            <p:nvPr/>
          </p:nvSpPr>
          <p:spPr>
            <a:xfrm>
              <a:off x="513260" y="5768459"/>
              <a:ext cx="8111646" cy="796508"/>
            </a:xfrm>
            <a:prstGeom prst="rtTriangle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2" name="Right Triangle 11"/>
            <p:cNvSpPr/>
            <p:nvPr/>
          </p:nvSpPr>
          <p:spPr>
            <a:xfrm rot="10800000">
              <a:off x="513261" y="5652603"/>
              <a:ext cx="8111646" cy="796508"/>
            </a:xfrm>
            <a:prstGeom prst="rtTriangle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6507039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Management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58699" y="5334000"/>
              <a:ext cx="1023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End user</a:t>
              </a:r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0000" y="5638800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Social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0000" y="6172200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Analytics</a:t>
              </a:r>
              <a:endParaRPr lang="en-US" b="1" dirty="0"/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137160"/>
            <a:ext cx="9144000" cy="1280160"/>
          </a:xfrm>
        </p:spPr>
        <p:txBody>
          <a:bodyPr>
            <a:noAutofit/>
          </a:bodyPr>
          <a:lstStyle/>
          <a:p>
            <a:r>
              <a:rPr lang="en-US" sz="5400" dirty="0" smtClean="0">
                <a:latin typeface="Segoe UI Light" pitchFamily="34" charset="0"/>
              </a:rPr>
              <a:t>Not just a site but an ecosystem</a:t>
            </a:r>
            <a:endParaRPr lang="en-US" sz="5400" dirty="0">
              <a:latin typeface="Segoe UI Light" pitchFamily="34" charset="0"/>
            </a:endParaRPr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4717" y="1722437"/>
            <a:ext cx="62945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6553200"/>
            <a:ext cx="6066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Beyond the mobile web. Stephanie </a:t>
            </a:r>
            <a:r>
              <a:rPr lang="en-US" sz="1050" dirty="0" err="1" smtClean="0">
                <a:solidFill>
                  <a:schemeClr val="tx1">
                    <a:lumMod val="50000"/>
                  </a:schemeClr>
                </a:solidFill>
              </a:rPr>
              <a:t>Rieger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http://www.slideshare.net/yiibu/beyond-themobilewebbyyiibu</a:t>
            </a: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01756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1"/>
            <a:ext cx="8305800" cy="614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6553200"/>
            <a:ext cx="6066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Beyond the mobile web. Stephanie </a:t>
            </a:r>
            <a:r>
              <a:rPr lang="en-US" sz="1050" dirty="0" err="1" smtClean="0">
                <a:solidFill>
                  <a:schemeClr val="tx1">
                    <a:lumMod val="50000"/>
                  </a:schemeClr>
                </a:solidFill>
              </a:rPr>
              <a:t>Rieger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http://www.slideshare.net/yiibu/beyond-themobilewebbyyiibu</a:t>
            </a: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95800"/>
            <a:ext cx="7772400" cy="147002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Focus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19200"/>
            <a:ext cx="9144000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rPr>
              <a:t>People should think not so much of the books that have gone into the … Library but rather of the books that have come out of it.  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rPr>
              <a:t>Seán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rPr>
              <a:t>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rPr>
              <a:t>O'Faoláin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Segoe UI Semi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52400"/>
            <a:ext cx="6096000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By </a:t>
            </a:r>
            <a:r>
              <a:rPr lang="en-US" sz="900" dirty="0" err="1" smtClean="0"/>
              <a:t>Ardfern</a:t>
            </a:r>
            <a:r>
              <a:rPr lang="en-US" sz="900" dirty="0" smtClean="0"/>
              <a:t> (Own work) [CC-BY-SA-3.0 (</a:t>
            </a:r>
            <a:r>
              <a:rPr lang="en-US" sz="900" dirty="0" smtClean="0">
                <a:hlinkClick r:id="rId3"/>
              </a:rPr>
              <a:t>http://creativecommons.org/licenses/by-sa/3.0</a:t>
            </a:r>
            <a:r>
              <a:rPr lang="en-US" sz="900" dirty="0" smtClean="0"/>
              <a:t>) </a:t>
            </a:r>
            <a:r>
              <a:rPr lang="en-US" sz="900" dirty="0" smtClean="0"/>
              <a:t>via </a:t>
            </a:r>
            <a:r>
              <a:rPr lang="en-US" sz="900" dirty="0" smtClean="0"/>
              <a:t>Wikimedia Commons</a:t>
            </a:r>
            <a:endParaRPr lang="en-US" sz="9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"/>
          <p:cNvPicPr>
            <a:picLocks noChangeAspect="1" noChangeArrowheads="1"/>
          </p:cNvPicPr>
          <p:nvPr/>
        </p:nvPicPr>
        <p:blipFill>
          <a:blip r:embed="rId3" cstate="print"/>
          <a:srcRect l="8405" t="25000" r="8405" b="6250"/>
          <a:stretch>
            <a:fillRect/>
          </a:stretch>
        </p:blipFill>
        <p:spPr bwMode="auto">
          <a:xfrm>
            <a:off x="457200" y="381000"/>
            <a:ext cx="8145463" cy="502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4876800" y="5830887"/>
            <a:ext cx="28702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912813"/>
            <a:r>
              <a:rPr lang="en-US" sz="1600" i="1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itchFamily="34" charset="0"/>
              </a:rPr>
              <a:t>Harvard Business Review (1999)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Chart 3"/>
          <p:cNvGraphicFramePr>
            <a:graphicFrameLocks/>
          </p:cNvGraphicFramePr>
          <p:nvPr/>
        </p:nvGraphicFramePr>
        <p:xfrm>
          <a:off x="1524000" y="1524000"/>
          <a:ext cx="6096000" cy="4064000"/>
        </p:xfrm>
        <a:graphic>
          <a:graphicData uri="http://schemas.openxmlformats.org/presentationml/2006/ole">
            <p:oleObj spid="_x0000_s6146" r:id="rId3" imgW="6096528" imgH="4060288" progId="Excel.Sheet.8">
              <p:embed/>
            </p:oleObj>
          </a:graphicData>
        </a:graphic>
      </p:graphicFrame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2781300" y="2743200"/>
            <a:ext cx="2095500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9" rIns="91416" bIns="45709">
            <a:spAutoFit/>
          </a:bodyPr>
          <a:lstStyle/>
          <a:p>
            <a:pPr defTabSz="912813"/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</a:rPr>
              <a:t>Engagement 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4724400" y="2667000"/>
            <a:ext cx="157162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</a:rPr>
              <a:t>Innovation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3429000" y="4495800"/>
            <a:ext cx="2209800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9" rIns="91416" bIns="45709">
            <a:spAutoFit/>
          </a:bodyPr>
          <a:lstStyle/>
          <a:p>
            <a:pPr defTabSz="912813"/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Infrastructure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52400" y="5181600"/>
            <a:ext cx="36972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Back office capacities that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support day-to-day operations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“</a:t>
            </a:r>
            <a:r>
              <a:rPr lang="en-US" sz="22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Routinized</a:t>
            </a:r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” workflows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Economies of scale important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5181600" y="482600"/>
            <a:ext cx="3974694" cy="11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Develop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new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services and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have them accepted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Speed/flexibility important</a:t>
            </a:r>
          </a:p>
        </p:txBody>
      </p: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285750" y="322263"/>
            <a:ext cx="455453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Attracting and building relationships with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researchers and learners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“Service-oriented”, customization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Economies of scope important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>
                <a:latin typeface="Segoe UI Light" pitchFamily="34" charset="0"/>
              </a:rPr>
              <a:t>Focus?</a:t>
            </a:r>
            <a:endParaRPr lang="en-US" sz="7200" dirty="0"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Strategy is about choices …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Where is distinctive local impact?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Enrich student experience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Improve research effectiveness and impact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Promote civic engagement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should be done collaboratively?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should be done by others?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95800"/>
            <a:ext cx="8001000" cy="13747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Library directions?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booktower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1219200"/>
            <a:ext cx="3125285" cy="5181600"/>
          </a:xfrm>
        </p:spPr>
      </p:pic>
      <p:pic>
        <p:nvPicPr>
          <p:cNvPr id="15" name="Picture 8" descr="libr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685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981200" y="762000"/>
            <a:ext cx="1406525" cy="708025"/>
          </a:xfrm>
          <a:prstGeom prst="rect">
            <a:avLst/>
          </a:prstGeom>
          <a:solidFill>
            <a:srgbClr val="A5A5A5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Space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510088" y="944563"/>
            <a:ext cx="1890261" cy="707886"/>
          </a:xfrm>
          <a:prstGeom prst="rect">
            <a:avLst/>
          </a:prstGeom>
          <a:solidFill>
            <a:srgbClr val="A5A5A5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Systems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2463800" cy="708025"/>
          </a:xfrm>
          <a:prstGeom prst="rect">
            <a:avLst/>
          </a:prstGeom>
          <a:solidFill>
            <a:srgbClr val="A5A5A5"/>
          </a:solidFill>
          <a:ln w="9525" algn="ctr">
            <a:solidFill>
              <a:srgbClr val="A5A5A5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Collections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433888" y="2590800"/>
            <a:ext cx="2340705" cy="1323439"/>
          </a:xfrm>
          <a:prstGeom prst="rect">
            <a:avLst/>
          </a:prstGeom>
          <a:solidFill>
            <a:srgbClr val="A5A5A5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Services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 &amp;</a:t>
            </a:r>
            <a:b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expertise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4191000"/>
            <a:ext cx="4572000" cy="27884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accent3"/>
                </a:solidFill>
                <a:latin typeface="Calibri"/>
              </a:rPr>
              <a:t>Then: vertically integrated around collection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 b="1" dirty="0" smtClean="0">
              <a:solidFill>
                <a:schemeClr val="accent3"/>
              </a:solidFill>
              <a:latin typeface="Calibri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accent3"/>
                </a:solidFill>
                <a:latin typeface="Calibri"/>
              </a:rPr>
              <a:t>Now: moving apart in network environment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000" b="1" dirty="0" smtClean="0">
              <a:solidFill>
                <a:srgbClr val="A5A5A5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3"/>
          </p:nvPr>
        </p:nvSpPr>
        <p:spPr>
          <a:xfrm>
            <a:off x="-45720" y="1097280"/>
            <a:ext cx="8580120" cy="12649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Reconfigure around the user experience 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rather than around collections.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Infrastructure &gt;&gt; engagement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4"/>
          </p:nvPr>
        </p:nvSpPr>
        <p:spPr>
          <a:xfrm>
            <a:off x="914400" y="2651760"/>
            <a:ext cx="3581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Social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6" name="Picture 1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45721" y="2743200"/>
            <a:ext cx="9144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8" name="Text Placeholder 37"/>
          <p:cNvSpPr>
            <a:spLocks noGrp="1"/>
          </p:cNvSpPr>
          <p:nvPr>
            <p:ph type="body" sz="quarter" idx="17"/>
          </p:nvPr>
        </p:nvSpPr>
        <p:spPr>
          <a:xfrm>
            <a:off x="914400" y="3063240"/>
            <a:ext cx="3581400" cy="76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 hoc rendezvous</a:t>
            </a:r>
          </a:p>
          <a:p>
            <a:r>
              <a:rPr lang="en-US" sz="2400" dirty="0" smtClean="0"/>
              <a:t>Meeting place</a:t>
            </a:r>
            <a:endParaRPr lang="en-US" sz="2400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8"/>
          </p:nvPr>
        </p:nvSpPr>
        <p:spPr>
          <a:xfrm>
            <a:off x="914400" y="4312920"/>
            <a:ext cx="3581400" cy="457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Showcase and sharing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8850" name="Picture 2" descr="http://library.osu.edu/sites/exhibits/nautilus/images/opening.jpg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 cstate="print"/>
          <a:srcRect t="7435" b="7435"/>
          <a:stretch>
            <a:fillRect/>
          </a:stretch>
        </p:blipFill>
        <p:spPr bwMode="auto">
          <a:xfrm>
            <a:off x="45721" y="4404360"/>
            <a:ext cx="914400" cy="914400"/>
          </a:xfrm>
          <a:prstGeom prst="rect">
            <a:avLst/>
          </a:prstGeom>
          <a:noFill/>
        </p:spPr>
      </p:pic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914400" y="4876800"/>
            <a:ext cx="66294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sz="3100" dirty="0" smtClean="0"/>
              <a:t>Exhibitions</a:t>
            </a:r>
          </a:p>
          <a:p>
            <a:r>
              <a:rPr lang="en-US" sz="3100" dirty="0" smtClean="0"/>
              <a:t>Specialist equipment</a:t>
            </a:r>
          </a:p>
          <a:p>
            <a:r>
              <a:rPr lang="en-US" sz="3100" dirty="0" smtClean="0"/>
              <a:t>Specialist staff</a:t>
            </a:r>
          </a:p>
          <a:p>
            <a:r>
              <a:rPr lang="en-US" sz="3100" dirty="0" smtClean="0"/>
              <a:t>GIS, Writing centre, digital humanities, …</a:t>
            </a:r>
          </a:p>
          <a:p>
            <a:r>
              <a:rPr lang="en-US" sz="3100" dirty="0" smtClean="0"/>
              <a:t>Homework help</a:t>
            </a:r>
          </a:p>
          <a:p>
            <a:endParaRPr lang="en-US" dirty="0"/>
          </a:p>
        </p:txBody>
      </p:sp>
      <p:pic>
        <p:nvPicPr>
          <p:cNvPr id="12" name="Content Placeholder 3" descr="spa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457200"/>
            <a:ext cx="2561905" cy="1257143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Expertise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People are entry points</a:t>
            </a:r>
          </a:p>
        </p:txBody>
      </p:sp>
      <p:pic>
        <p:nvPicPr>
          <p:cNvPr id="28" name="Picture Placeholder 27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 cstate="print"/>
          <a:srcRect l="1188" r="118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914400" y="3246120"/>
            <a:ext cx="3810000" cy="79248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Engagement with research and learning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914400" y="4038600"/>
            <a:ext cx="3581400" cy="381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 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914400" y="4541520"/>
            <a:ext cx="3581400" cy="6400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Marketing/assessment/</a:t>
            </a:r>
            <a:b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partnership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815" y="2955925"/>
            <a:ext cx="399718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1313" name="Picture 1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 cstate="print"/>
          <a:srcRect t="633" b="63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4" cstate="print"/>
          <a:srcRect l="13235" r="1323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105400" y="2514600"/>
            <a:ext cx="3778599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Librarians returned in search .. </a:t>
            </a:r>
            <a:r>
              <a:rPr lang="en-US" dirty="0" err="1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UMich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pic>
        <p:nvPicPr>
          <p:cNvPr id="15" name="Content Placeholder 3" descr="spa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304800"/>
            <a:ext cx="2561905" cy="12571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2362200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(</a:t>
            </a:r>
            <a:r>
              <a:rPr lang="en-US" dirty="0" err="1" smtClean="0">
                <a:solidFill>
                  <a:schemeClr val="accent3"/>
                </a:solidFill>
              </a:rPr>
              <a:t>DanChudnov</a:t>
            </a:r>
            <a:r>
              <a:rPr lang="en-US" dirty="0" smtClean="0">
                <a:solidFill>
                  <a:schemeClr val="accent3"/>
                </a:solidFill>
              </a:rPr>
              <a:t>)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876800"/>
            <a:ext cx="2892269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52400" y="990600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If libraries want to be seen as expert, </a:t>
            </a:r>
            <a:br>
              <a:rPr lang="en-US" sz="2400" dirty="0" smtClean="0">
                <a:solidFill>
                  <a:schemeClr val="accent3"/>
                </a:solidFill>
              </a:rPr>
            </a:br>
            <a:r>
              <a:rPr lang="en-US" sz="2400" dirty="0" smtClean="0">
                <a:solidFill>
                  <a:schemeClr val="accent3"/>
                </a:solidFill>
              </a:rPr>
              <a:t>their expertise must be visible. </a:t>
            </a:r>
            <a:endParaRPr lang="en-US" sz="2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The service turn </a:t>
            </a:r>
            <a:r>
              <a:rPr lang="en-US" sz="2400" dirty="0" smtClean="0"/>
              <a:t>(Scott Walter)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6172200" y="1965960"/>
            <a:ext cx="2971800" cy="70104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U Minnesota, ARL Institutional profile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172200" y="2743200"/>
            <a:ext cx="2971800" cy="3962400"/>
          </a:xfrm>
        </p:spPr>
        <p:txBody>
          <a:bodyPr/>
          <a:lstStyle/>
          <a:p>
            <a:r>
              <a:rPr lang="en-US" sz="2400" dirty="0" smtClean="0"/>
              <a:t>In alignment with the University's strategic positioning, the University Libraries have re-conceived goals, </a:t>
            </a:r>
            <a:r>
              <a:rPr lang="en-US" sz="2400" dirty="0" smtClean="0">
                <a:solidFill>
                  <a:schemeClr val="accent3"/>
                </a:solidFill>
              </a:rPr>
              <a:t>shifting from a collection-centric focus to one that is engagement-based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  <p:pic>
        <p:nvPicPr>
          <p:cNvPr id="132098" name="Picture 2" descr="http://upload.wikimedia.org/wikipedia/commons/thumb/a/a6/WalterLibrary.JPG/500px-WalterLibrary.JPG"/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2" cstate="print"/>
          <a:srcRect l="378" r="378"/>
          <a:stretch>
            <a:fillRect/>
          </a:stretch>
        </p:blipFill>
        <p:spPr bwMode="auto">
          <a:xfrm>
            <a:off x="45720" y="1981200"/>
            <a:ext cx="5897880" cy="4648200"/>
          </a:xfrm>
          <a:prstGeom prst="rect">
            <a:avLst/>
          </a:prstGeom>
          <a:noFill/>
        </p:spPr>
      </p:pic>
      <p:pic>
        <p:nvPicPr>
          <p:cNvPr id="8" name="Content Placeholder 3" descr="spa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04800"/>
            <a:ext cx="2561905" cy="1257143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981200" y="381000"/>
            <a:ext cx="7543800" cy="457200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</a:rPr>
              <a:t>Bookspace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: Hennepin County Library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981200" y="1905000"/>
            <a:ext cx="7543800" cy="4572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 Publishing, U Michigan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981200" y="792480"/>
            <a:ext cx="7162800" cy="1051560"/>
          </a:xfrm>
        </p:spPr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 community space for reading. Social engagement.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981200" y="2316480"/>
            <a:ext cx="7162800" cy="1051560"/>
          </a:xfrm>
        </p:spPr>
        <p:txBody>
          <a:bodyPr>
            <a:normAutofit fontScale="85000" lnSpcReduction="10000"/>
          </a:bodyPr>
          <a:lstStyle/>
          <a:p>
            <a:r>
              <a:rPr lang="en-US" b="0" dirty="0" smtClean="0"/>
              <a:t>The University of Michigan Press, the Scholarly Publishing Office, Deep Blue (the University’s institutional repository service), the Copyright Office, and the Text Creation Partnership,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1981200" y="3657600"/>
            <a:ext cx="7543800" cy="50292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accent3">
                    <a:lumMod val="75000"/>
                  </a:schemeClr>
                </a:solidFill>
              </a:rPr>
              <a:t>Salman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 Rushdie Archive, Emory U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1981200" y="4069080"/>
            <a:ext cx="6934200" cy="838200"/>
          </a:xfrm>
        </p:spPr>
        <p:txBody>
          <a:bodyPr>
            <a:normAutofit/>
          </a:bodyPr>
          <a:lstStyle/>
          <a:p>
            <a:r>
              <a:rPr lang="en-US" sz="2000" b="0" dirty="0" smtClean="0"/>
              <a:t>Personal digital papers of </a:t>
            </a:r>
            <a:r>
              <a:rPr lang="en-US" sz="2000" b="0" dirty="0" err="1" smtClean="0"/>
              <a:t>Salman</a:t>
            </a:r>
            <a:r>
              <a:rPr lang="en-US" sz="2000" b="0" dirty="0" smtClean="0"/>
              <a:t> Rushdie. Have become </a:t>
            </a:r>
            <a:r>
              <a:rPr lang="en-US" sz="2000" dirty="0" smtClean="0">
                <a:solidFill>
                  <a:schemeClr val="accent3"/>
                </a:solidFill>
              </a:rPr>
              <a:t>his</a:t>
            </a:r>
            <a:r>
              <a:rPr lang="en-US" sz="2000" b="0" dirty="0" smtClean="0"/>
              <a:t> reference collection.</a:t>
            </a:r>
            <a:endParaRPr lang="en-US" sz="2000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990600" cy="73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1935480" y="5181600"/>
            <a:ext cx="7543800" cy="50292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Stories from the web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1935480" y="5593080"/>
            <a:ext cx="6934200" cy="1264920"/>
          </a:xfrm>
        </p:spPr>
        <p:txBody>
          <a:bodyPr>
            <a:normAutofit/>
          </a:bodyPr>
          <a:lstStyle/>
          <a:p>
            <a:r>
              <a:rPr lang="en-US" sz="2000" b="0" dirty="0" smtClean="0"/>
              <a:t>… provides the opportunity for children and young people to have their own stories, book reviews and more displayed online in the Stories from the Web </a:t>
            </a:r>
            <a:r>
              <a:rPr lang="en-US" sz="2000" dirty="0" smtClean="0"/>
              <a:t>Gallery</a:t>
            </a:r>
            <a:r>
              <a:rPr lang="en-US" sz="2000" b="0" dirty="0" smtClean="0"/>
              <a:t>. .</a:t>
            </a:r>
            <a:endParaRPr lang="en-US" sz="2000" dirty="0"/>
          </a:p>
        </p:txBody>
      </p:sp>
      <p:pic>
        <p:nvPicPr>
          <p:cNvPr id="130050" name="Picture 2" descr="http://i92.photobucket.com/albums/l27/jabberworks/uploads2010/mankymonsters.jpg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 cstate="print"/>
          <a:srcRect l="26795" r="26795"/>
          <a:stretch>
            <a:fillRect/>
          </a:stretch>
        </p:blipFill>
        <p:spPr bwMode="auto">
          <a:xfrm>
            <a:off x="152400" y="5364163"/>
            <a:ext cx="914400" cy="914400"/>
          </a:xfrm>
          <a:prstGeom prst="rect">
            <a:avLst/>
          </a:prstGeom>
          <a:noFill/>
        </p:spPr>
      </p:pic>
      <p:pic>
        <p:nvPicPr>
          <p:cNvPr id="130052" name="Picture 4" descr="News Article Image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4" cstate="print"/>
          <a:srcRect l="12564" r="12564"/>
          <a:stretch>
            <a:fillRect/>
          </a:stretch>
        </p:blipFill>
        <p:spPr bwMode="auto">
          <a:xfrm>
            <a:off x="152400" y="3657600"/>
            <a:ext cx="914400" cy="914400"/>
          </a:xfrm>
          <a:prstGeom prst="rect">
            <a:avLst/>
          </a:prstGeom>
          <a:noFill/>
        </p:spPr>
      </p:pic>
      <p:pic>
        <p:nvPicPr>
          <p:cNvPr id="130056" name="Picture 8" descr="MLibrary Logo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 cstate="print"/>
          <a:srcRect l="36047" r="36047"/>
          <a:stretch>
            <a:fillRect/>
          </a:stretch>
        </p:blipFill>
        <p:spPr bwMode="auto">
          <a:xfrm>
            <a:off x="228600" y="20574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219075"/>
            <a:ext cx="799147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95800"/>
            <a:ext cx="7772400" cy="147002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Preamble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Engagement, cloud and collaboration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Focus on engagement</a:t>
            </a:r>
            <a:endParaRPr lang="en-US" dirty="0"/>
          </a:p>
        </p:txBody>
      </p:sp>
      <p:pic>
        <p:nvPicPr>
          <p:cNvPr id="148482" name="Picture 2" descr="http://upload.wikimedia.org/wikipedia/commons/thumb/6/6f/Moodle-icon.png/120px-Moodle-icon.pn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914400" y="2377440"/>
            <a:ext cx="7543800" cy="822960"/>
          </a:xfrm>
        </p:spPr>
        <p:txBody>
          <a:bodyPr/>
          <a:lstStyle/>
          <a:p>
            <a:r>
              <a:rPr lang="en-US" dirty="0" smtClean="0"/>
              <a:t>Resource guides, integration with learning management, widgets, etc</a:t>
            </a:r>
          </a:p>
          <a:p>
            <a:r>
              <a:rPr lang="en-US" dirty="0" smtClean="0"/>
              <a:t>Data driven engagement (social and analytics)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Move to cloud for infrastructure</a:t>
            </a:r>
            <a:endParaRPr lang="en-US" dirty="0"/>
          </a:p>
        </p:txBody>
      </p:sp>
      <p:pic>
        <p:nvPicPr>
          <p:cNvPr id="17" name="Picture 2" descr="Cumulus"/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3" cstate="print"/>
          <a:srcRect l="12500" r="12500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ILS, ERM, Discovery: move to cloud-based solutions</a:t>
            </a:r>
          </a:p>
          <a:p>
            <a:r>
              <a:rPr lang="en-US" dirty="0" smtClean="0"/>
              <a:t>Reduce total cost of ownership </a:t>
            </a:r>
            <a:r>
              <a:rPr lang="en-US" sz="2400" b="0" dirty="0" smtClean="0">
                <a:solidFill>
                  <a:schemeClr val="bg1"/>
                </a:solidFill>
              </a:rPr>
              <a:t>and </a:t>
            </a:r>
            <a:r>
              <a:rPr lang="en-US" dirty="0" smtClean="0"/>
              <a:t>gain network benefits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Deep collaboration </a:t>
            </a:r>
            <a:endParaRPr lang="en-US" dirty="0"/>
          </a:p>
        </p:txBody>
      </p:sp>
      <p:pic>
        <p:nvPicPr>
          <p:cNvPr id="148484" name="Picture 4" descr="http://www.orbiscascade.org/inc/html/default/pix/Alliance_logo.gif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4" cstate="print"/>
          <a:srcRect l="34793" r="34793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5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914400" y="4953000"/>
            <a:ext cx="7543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Shared systems infrastructure</a:t>
            </a:r>
          </a:p>
          <a:p>
            <a:r>
              <a:rPr lang="en-US" dirty="0" smtClean="0"/>
              <a:t>e.g. 2CUL</a:t>
            </a:r>
            <a:endParaRPr lang="en-US" dirty="0"/>
          </a:p>
        </p:txBody>
      </p:sp>
      <p:pic>
        <p:nvPicPr>
          <p:cNvPr id="14" name="Content Placeholder 3" descr="spa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01095" y="304800"/>
            <a:ext cx="2561905" cy="1257143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57200" y="-76200"/>
            <a:ext cx="4499950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79646"/>
                </a:solidFill>
              </a:rPr>
              <a:t>Outside in </a:t>
            </a: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Bought, licensed</a:t>
            </a:r>
          </a:p>
          <a:p>
            <a:endParaRPr lang="en-US" sz="2400" b="1" dirty="0" smtClean="0">
              <a:solidFill>
                <a:srgbClr val="FFFFFF">
                  <a:lumMod val="65000"/>
                </a:srgbClr>
              </a:solidFill>
            </a:endParaRPr>
          </a:p>
          <a:p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Increased consolidation </a:t>
            </a:r>
          </a:p>
          <a:p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Move from print to licensed</a:t>
            </a:r>
          </a:p>
          <a:p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Manage down print and develop </a:t>
            </a:r>
            <a:b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   collective ownership models</a:t>
            </a:r>
          </a:p>
          <a:p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Move to user-driven models</a:t>
            </a:r>
          </a:p>
          <a:p>
            <a:endParaRPr lang="en-US" sz="2400" b="1" dirty="0" smtClean="0">
              <a:solidFill>
                <a:srgbClr val="FFFFFF">
                  <a:lumMod val="65000"/>
                </a:srgbClr>
              </a:solidFill>
            </a:endParaRPr>
          </a:p>
          <a:p>
            <a:r>
              <a:rPr lang="en-US" sz="2400" dirty="0" smtClean="0">
                <a:solidFill>
                  <a:srgbClr val="F19720"/>
                </a:solidFill>
              </a:rPr>
              <a:t>Aim:</a:t>
            </a:r>
            <a:r>
              <a:rPr lang="en-US" sz="2400" b="1" dirty="0" smtClean="0">
                <a:solidFill>
                  <a:srgbClr val="F19720"/>
                </a:solidFill>
              </a:rPr>
              <a:t> </a:t>
            </a: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to discover</a:t>
            </a:r>
            <a:endParaRPr lang="en-US" sz="2800" b="1" dirty="0" smtClean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22" name="Picture 50" descr="researchandlearning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13028" y="3795774"/>
            <a:ext cx="806999" cy="702517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3" name="Picture 44" descr="WebResources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99738" y="2776219"/>
            <a:ext cx="465466" cy="608114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4" name="Picture 51" descr="specialcollections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70179" y="3795774"/>
            <a:ext cx="728006" cy="634075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25" name="Picture 48" descr="booksjournals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72588" y="2628321"/>
            <a:ext cx="910459" cy="792987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5538952" y="2474129"/>
            <a:ext cx="2485697" cy="2227916"/>
          </a:xfrm>
          <a:prstGeom prst="rect">
            <a:avLst/>
          </a:prstGeom>
          <a:solidFill>
            <a:schemeClr val="bg1">
              <a:lumMod val="85000"/>
              <a:alpha val="27059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 rot="16200000" flipH="1">
            <a:off x="5667843" y="3588271"/>
            <a:ext cx="2227916" cy="12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 rot="10800000" flipH="1">
            <a:off x="5538952" y="3588087"/>
            <a:ext cx="2485697" cy="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35614" y="3418161"/>
            <a:ext cx="722586" cy="288717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" b="1" dirty="0">
                <a:solidFill>
                  <a:srgbClr val="FFFFFF"/>
                </a:solidFill>
              </a:rPr>
              <a:t>Low Stewardship</a:t>
            </a:r>
          </a:p>
        </p:txBody>
      </p:sp>
      <p:sp>
        <p:nvSpPr>
          <p:cNvPr id="18" name="Oval 17"/>
          <p:cNvSpPr/>
          <p:nvPr/>
        </p:nvSpPr>
        <p:spPr>
          <a:xfrm>
            <a:off x="5105400" y="3418161"/>
            <a:ext cx="722586" cy="288717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" b="1">
                <a:solidFill>
                  <a:srgbClr val="FFFFFF"/>
                </a:solidFill>
              </a:rPr>
              <a:t>High Stewardship</a:t>
            </a:r>
          </a:p>
        </p:txBody>
      </p:sp>
      <p:sp>
        <p:nvSpPr>
          <p:cNvPr id="19" name="Oval 18"/>
          <p:cNvSpPr/>
          <p:nvPr/>
        </p:nvSpPr>
        <p:spPr>
          <a:xfrm>
            <a:off x="6406055" y="4664283"/>
            <a:ext cx="722586" cy="288717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" b="1" dirty="0">
                <a:solidFill>
                  <a:srgbClr val="FFFFFF"/>
                </a:solidFill>
              </a:rPr>
              <a:t>In Few Collections</a:t>
            </a:r>
          </a:p>
        </p:txBody>
      </p:sp>
      <p:sp>
        <p:nvSpPr>
          <p:cNvPr id="20" name="Oval 19"/>
          <p:cNvSpPr/>
          <p:nvPr/>
        </p:nvSpPr>
        <p:spPr>
          <a:xfrm>
            <a:off x="6406055" y="2209800"/>
            <a:ext cx="722586" cy="288717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" b="1" dirty="0">
                <a:solidFill>
                  <a:srgbClr val="FFFFFF"/>
                </a:solidFill>
              </a:rPr>
              <a:t>In Many Collections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538952" y="2474129"/>
            <a:ext cx="2485697" cy="22279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38952" y="2474129"/>
            <a:ext cx="2485697" cy="22279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1" name="Text Box 21"/>
          <p:cNvSpPr txBox="1">
            <a:spLocks noChangeArrowheads="1"/>
          </p:cNvSpPr>
          <p:nvPr/>
        </p:nvSpPr>
        <p:spPr bwMode="auto">
          <a:xfrm>
            <a:off x="6261538" y="2587413"/>
            <a:ext cx="410690" cy="169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">
                <a:solidFill>
                  <a:prstClr val="black"/>
                </a:solidFill>
              </a:rPr>
              <a:t>Licensed</a:t>
            </a:r>
          </a:p>
        </p:txBody>
      </p:sp>
      <p:sp>
        <p:nvSpPr>
          <p:cNvPr id="18452" name="Text Box 22"/>
          <p:cNvSpPr txBox="1">
            <a:spLocks noChangeArrowheads="1"/>
          </p:cNvSpPr>
          <p:nvPr/>
        </p:nvSpPr>
        <p:spPr bwMode="auto">
          <a:xfrm>
            <a:off x="5654566" y="3229355"/>
            <a:ext cx="457176" cy="169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00">
                <a:solidFill>
                  <a:prstClr val="black"/>
                </a:solidFill>
              </a:rPr>
              <a:t>Purchased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3734812"/>
            <a:ext cx="72282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79646"/>
                </a:solidFill>
              </a:rPr>
              <a:t>Inside out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Institutional assets: special collections, </a:t>
            </a:r>
            <a:b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research and learning materials, institutional records, …</a:t>
            </a:r>
            <a:b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Reputation management</a:t>
            </a:r>
            <a:b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Increasingly important?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19720"/>
                </a:solidFill>
              </a:rPr>
              <a:t>Aim: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to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19720"/>
                </a:solidFill>
              </a:rPr>
              <a:t>*have*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discovered … to </a:t>
            </a:r>
            <a:r>
              <a:rPr lang="en-US" sz="2400" b="1" dirty="0" smtClean="0">
                <a:solidFill>
                  <a:srgbClr val="F19720"/>
                </a:solidFill>
              </a:rPr>
              <a:t>disclose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600200" y="3581400"/>
            <a:ext cx="73152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-45720" y="-274320"/>
            <a:ext cx="9189720" cy="128016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Collections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685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981200" y="762000"/>
            <a:ext cx="1406154" cy="707886"/>
          </a:xfrm>
          <a:prstGeom prst="rect">
            <a:avLst/>
          </a:prstGeom>
          <a:solidFill>
            <a:srgbClr val="A5A5A5"/>
          </a:solidFill>
          <a:ln w="9525" algn="ctr">
            <a:solidFill>
              <a:schemeClr val="accent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Space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10088" y="944563"/>
            <a:ext cx="1890261" cy="707886"/>
          </a:xfrm>
          <a:prstGeom prst="rect">
            <a:avLst/>
          </a:prstGeom>
          <a:solidFill>
            <a:srgbClr val="A5A5A5"/>
          </a:solidFill>
          <a:ln w="9525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Systems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3400" y="1905000"/>
            <a:ext cx="2463800" cy="708025"/>
          </a:xfrm>
          <a:prstGeom prst="rect">
            <a:avLst/>
          </a:prstGeom>
          <a:solidFill>
            <a:srgbClr val="A5A5A5"/>
          </a:solidFill>
          <a:ln w="9525" algn="ctr">
            <a:solidFill>
              <a:srgbClr val="A5A5A5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Collections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433888" y="2590800"/>
            <a:ext cx="2340705" cy="1323439"/>
          </a:xfrm>
          <a:prstGeom prst="rect">
            <a:avLst/>
          </a:prstGeom>
          <a:solidFill>
            <a:srgbClr val="A5A5A5"/>
          </a:solidFill>
          <a:ln w="9525" algn="ctr">
            <a:solidFill>
              <a:schemeClr val="accent3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Services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 &amp;</a:t>
            </a:r>
            <a:b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</a:rPr>
              <a:t>expertise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5791200"/>
            <a:ext cx="3199915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Increase impact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791200"/>
            <a:ext cx="3677610" cy="64633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Increase efficiency</a:t>
            </a:r>
            <a:endParaRPr lang="en-US" sz="3600" dirty="0">
              <a:solidFill>
                <a:schemeClr val="bg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24000" y="1219200"/>
            <a:ext cx="5867312" cy="4801314"/>
            <a:chOff x="0" y="2209800"/>
            <a:chExt cx="5867312" cy="4801314"/>
          </a:xfrm>
        </p:grpSpPr>
        <p:sp>
          <p:nvSpPr>
            <p:cNvPr id="20" name="TextBox 19"/>
            <p:cNvSpPr txBox="1"/>
            <p:nvPr/>
          </p:nvSpPr>
          <p:spPr>
            <a:xfrm>
              <a:off x="0" y="2209800"/>
              <a:ext cx="5867312" cy="48013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Libraries need to develop platform and network capacity …</a:t>
              </a:r>
              <a:b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/>
              </a:r>
              <a:b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</a:b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Data infrastructure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Knowledge base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Catalogue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Intelligence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Analytics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Social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Applications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Repository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Workflows</a:t>
              </a:r>
            </a:p>
            <a:p>
              <a:pPr>
                <a:buFont typeface="Arial" pitchFamily="34" charset="0"/>
                <a:buChar char="•"/>
              </a:pPr>
              <a:endParaRPr lang="en-US" dirty="0" smtClean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Expertise and innovation</a:t>
              </a:r>
            </a:p>
            <a:p>
              <a:endParaRPr lang="en-US" dirty="0" smtClean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en-US" dirty="0" smtClean="0">
                  <a:solidFill>
                    <a:schemeClr val="tx1">
                      <a:lumMod val="50000"/>
                    </a:schemeClr>
                  </a:solidFill>
                </a:rPr>
                <a:t>Connect the human-scale to the web-scale</a:t>
              </a:r>
              <a:endParaRPr 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grpSp>
          <p:nvGrpSpPr>
            <p:cNvPr id="21" name="Group 12"/>
            <p:cNvGrpSpPr/>
            <p:nvPr/>
          </p:nvGrpSpPr>
          <p:grpSpPr>
            <a:xfrm>
              <a:off x="2895600" y="3124200"/>
              <a:ext cx="2438400" cy="2362200"/>
              <a:chOff x="7086600" y="1676400"/>
              <a:chExt cx="2438400" cy="236220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467600" y="2362200"/>
                <a:ext cx="1752600" cy="1143000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8" descr="librar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620000" y="3200400"/>
                <a:ext cx="8382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23" descr="librar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772400" y="1676400"/>
                <a:ext cx="8382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8" descr="librar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610600" y="3048000"/>
                <a:ext cx="8382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8" descr="librar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086600" y="2362200"/>
                <a:ext cx="8382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8" descr="librar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686800" y="2133600"/>
                <a:ext cx="838200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50786E-6 L 0.21666 0.25532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75 0.05944 L 0.55642 0.303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" y="1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6267 L -0.05973 0.425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29787E-6 L -0.475 0.42183 " pathEditMode="relative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464" y="4769289"/>
            <a:ext cx="8001000" cy="12223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6000" dirty="0" smtClean="0">
                <a:solidFill>
                  <a:schemeClr val="tx1">
                    <a:lumMod val="50000"/>
                  </a:schemeClr>
                </a:solidFill>
              </a:rPr>
              <a:t>Discovery: an example</a:t>
            </a:r>
            <a:endParaRPr lang="en-US" sz="6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705600" y="3962400"/>
            <a:ext cx="2057400" cy="2318795"/>
            <a:chOff x="6705600" y="3962400"/>
            <a:chExt cx="2057400" cy="2318795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0" y="3962400"/>
              <a:ext cx="1371600" cy="38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05600" y="5638800"/>
              <a:ext cx="1828800" cy="642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4200" y="4648200"/>
              <a:ext cx="1828800" cy="659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143000" y="457200"/>
            <a:ext cx="3333750" cy="1097683"/>
            <a:chOff x="1143000" y="457200"/>
            <a:chExt cx="3333750" cy="109768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5600" y="609600"/>
              <a:ext cx="1581150" cy="475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457200"/>
              <a:ext cx="1433512" cy="33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00200" y="1219200"/>
              <a:ext cx="1524000" cy="335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228600" y="2514600"/>
            <a:ext cx="2908742" cy="2289786"/>
            <a:chOff x="228600" y="2514600"/>
            <a:chExt cx="2908742" cy="228978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" y="2514600"/>
              <a:ext cx="888124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8600" y="3124200"/>
              <a:ext cx="1334813" cy="37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4800" y="3810000"/>
              <a:ext cx="2832542" cy="262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8600" y="4191000"/>
              <a:ext cx="1371600" cy="613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5029200" y="304801"/>
            <a:ext cx="3710214" cy="2590799"/>
            <a:chOff x="5029200" y="304801"/>
            <a:chExt cx="3710214" cy="2590799"/>
          </a:xfrm>
        </p:grpSpPr>
        <p:grpSp>
          <p:nvGrpSpPr>
            <p:cNvPr id="20" name="Group 19"/>
            <p:cNvGrpSpPr/>
            <p:nvPr/>
          </p:nvGrpSpPr>
          <p:grpSpPr>
            <a:xfrm>
              <a:off x="5029200" y="762000"/>
              <a:ext cx="3710214" cy="2133600"/>
              <a:chOff x="5029200" y="762000"/>
              <a:chExt cx="3710214" cy="2133600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943600" y="1828800"/>
                <a:ext cx="990600" cy="3128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858000" y="762000"/>
                <a:ext cx="1676400" cy="350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7391400" y="1905000"/>
                <a:ext cx="962526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29200" y="1143000"/>
                <a:ext cx="1600200" cy="301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553200" y="2514600"/>
                <a:ext cx="2186214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096000" y="304801"/>
              <a:ext cx="1219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752600" y="2209800"/>
            <a:ext cx="4913525" cy="341632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Advice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Not just licensing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Connected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Disclose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Switch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Data driven engagement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Aggregate and make useful usage data</a:t>
            </a:r>
          </a:p>
          <a:p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Reputation management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	What is the personal/institutional profile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38200" y="5867400"/>
            <a:ext cx="4724400" cy="838200"/>
            <a:chOff x="838200" y="5867400"/>
            <a:chExt cx="4724400" cy="838200"/>
          </a:xfrm>
        </p:grpSpPr>
        <p:sp>
          <p:nvSpPr>
            <p:cNvPr id="29" name="Rounded Rectangle 28"/>
            <p:cNvSpPr/>
            <p:nvPr/>
          </p:nvSpPr>
          <p:spPr>
            <a:xfrm>
              <a:off x="838200" y="5867400"/>
              <a:ext cx="4724400" cy="8382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accent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……..</a:t>
              </a:r>
              <a:endParaRPr lang="en-US" dirty="0"/>
            </a:p>
          </p:txBody>
        </p:sp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14400" y="6019800"/>
              <a:ext cx="609600" cy="629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3" name="Picture 5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76400" y="6096000"/>
              <a:ext cx="752475" cy="466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5" name="Picture 7" descr="DEFF logo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590800" y="6096000"/>
              <a:ext cx="895350" cy="457200"/>
            </a:xfrm>
            <a:prstGeom prst="rect">
              <a:avLst/>
            </a:prstGeom>
            <a:noFill/>
          </p:spPr>
        </p:pic>
        <p:pic>
          <p:nvPicPr>
            <p:cNvPr id="104457" name="Picture 9" descr="Home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581400" y="6172200"/>
              <a:ext cx="714375" cy="276225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4495800" y="5867400"/>
              <a:ext cx="753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bg2"/>
                  </a:solidFill>
                </a:rPr>
                <a:t>…..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404170"/>
            <a:ext cx="9144000" cy="35394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The library should not provide an argument for a particular case, but demonstrate that there is always another case to be made. The notion that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the library is a place that has no agenda other than allowing people to invent their own agendas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is what makes it an indispensable resource for a democracy. It is where we can learn not just to be readers, but to be the authors of our own destiny.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Fintan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O’Toole</a:t>
            </a:r>
          </a:p>
          <a:p>
            <a:endParaRPr lang="en-US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6477000"/>
            <a:ext cx="7383753" cy="253916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Dublin City Public Libraries, </a:t>
            </a:r>
            <a:r>
              <a:rPr lang="en-US" sz="1050" dirty="0" err="1" smtClean="0"/>
              <a:t>Flickr</a:t>
            </a:r>
            <a:r>
              <a:rPr lang="en-US" sz="1050" dirty="0" smtClean="0"/>
              <a:t>: http://www.flickr.com/photos/dublincitypubliclibraries/6029467474/in/set-72157594513778442</a:t>
            </a:r>
            <a:endParaRPr lang="en-US" sz="105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Preamble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3492" name="Picture 4" descr="http://www.contemporist.com/wp-content/uploads/2010/11/al_171110_01-630x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2451"/>
            <a:ext cx="6000750" cy="90106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5400000">
            <a:off x="5414452" y="2738521"/>
            <a:ext cx="6248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</a:schemeClr>
                </a:solidFill>
              </a:rPr>
              <a:t>Contemporist</a:t>
            </a:r>
            <a:endParaRPr lang="en-US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</a:rPr>
              <a:t>http://www.contemporist.com/2010/11/18/almere-library-by-concrete-architectural-associates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/</a:t>
            </a: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Photography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by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</a:rPr>
              <a:t>Wim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</a:rPr>
              <a:t>Ruigrok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contemporist.com/wp-content/uploads/2010/11/al_171110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514350"/>
            <a:ext cx="11430000" cy="760095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sfk.com/wp-content/uploads/2010/05/bibliotheek-almere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3296" y="1"/>
            <a:ext cx="1029729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8600"/>
            <a:ext cx="6858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… unique combination of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collections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, government information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expertise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, and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data services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…. </a:t>
            </a:r>
            <a:b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</a:br>
            <a:endParaRPr lang="en-US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Our new proximity, in a purposefully designed and equipped space, means that we can more effectively collaborate with each other, which in turn really enhances our ability to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creatively collaborate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with students, faculty, and researchers.</a:t>
            </a:r>
          </a:p>
          <a:p>
            <a:pPr algn="r"/>
            <a:endParaRPr lang="en-US" sz="20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The new library features 60-foot long counter to enable the examination of large-format maps; a presentation space that will accommodate instruction; display cases and screens that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showcase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items from the print and digital collections; a large-format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high-resolution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scanner that produces digital copies for online work or the creation of full-size print copies; individual and group study spaces with dual-screen computers and laptop accessibility; and comfortable, moveable furniture for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flexible study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and collaboration.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We expect the Clark to become the campus nexus for the various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data services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that all disciplines increasingly require, …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0" y="1752600"/>
            <a:ext cx="2514391" cy="1607210"/>
          </a:xfrm>
          <a:prstGeom prst="rect">
            <a:avLst/>
          </a:prstGeom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800294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3352800"/>
            <a:ext cx="1043876" cy="9233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Stephen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S. Clark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Library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547688"/>
            <a:ext cx="91249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Segoe UI Light" pitchFamily="34" charset="0"/>
              </a:rPr>
              <a:t>Engagement </a:t>
            </a:r>
            <a:endParaRPr lang="en-US" dirty="0">
              <a:latin typeface="Segoe UI Ligh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Outreach: place, people and …. Network?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orcan">
  <a:themeElements>
    <a:clrScheme name="research">
      <a:dk1>
        <a:srgbClr val="7F7F7F"/>
      </a:dk1>
      <a:lt1>
        <a:sysClr val="window" lastClr="FFFFFF"/>
      </a:lt1>
      <a:dk2>
        <a:srgbClr val="F79646"/>
      </a:dk2>
      <a:lt2>
        <a:srgbClr val="EEECE1"/>
      </a:lt2>
      <a:accent1>
        <a:srgbClr val="7F7F7F"/>
      </a:accent1>
      <a:accent2>
        <a:srgbClr val="A5A5A5"/>
      </a:accent2>
      <a:accent3>
        <a:srgbClr val="BFBFBF"/>
      </a:accent3>
      <a:accent4>
        <a:srgbClr val="D8D8D8"/>
      </a:accent4>
      <a:accent5>
        <a:srgbClr val="F2F2F2"/>
      </a:accent5>
      <a:accent6>
        <a:srgbClr val="F79646"/>
      </a:accent6>
      <a:hlink>
        <a:srgbClr val="7F7F7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clc_light_blue">
  <a:themeElements>
    <a:clrScheme name="oclc_light_blue 15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409A3C"/>
      </a:accent1>
      <a:accent2>
        <a:srgbClr val="FF7600"/>
      </a:accent2>
      <a:accent3>
        <a:srgbClr val="FFFFFF"/>
      </a:accent3>
      <a:accent4>
        <a:srgbClr val="000000"/>
      </a:accent4>
      <a:accent5>
        <a:srgbClr val="AFCAAF"/>
      </a:accent5>
      <a:accent6>
        <a:srgbClr val="E76A00"/>
      </a:accent6>
      <a:hlink>
        <a:srgbClr val="144A6F"/>
      </a:hlink>
      <a:folHlink>
        <a:srgbClr val="2178B5"/>
      </a:folHlink>
    </a:clrScheme>
    <a:fontScheme name="oclc_light_blu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oclc_light_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lc_light_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lc_light_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lc_light_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lc_light_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lc_light_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lc_light_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lc_light_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lc_light_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lc_light_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lc_light_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lc_light_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lc_light_blue 1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409A3C"/>
        </a:accent1>
        <a:accent2>
          <a:srgbClr val="FF7600"/>
        </a:accent2>
        <a:accent3>
          <a:srgbClr val="FFFFFF"/>
        </a:accent3>
        <a:accent4>
          <a:srgbClr val="000000"/>
        </a:accent4>
        <a:accent5>
          <a:srgbClr val="AFCAAF"/>
        </a:accent5>
        <a:accent6>
          <a:srgbClr val="E76A00"/>
        </a:accent6>
        <a:hlink>
          <a:srgbClr val="2178B5"/>
        </a:hlink>
        <a:folHlink>
          <a:srgbClr val="A9316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lc_light_blue 1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409A3C"/>
        </a:accent1>
        <a:accent2>
          <a:srgbClr val="FF7600"/>
        </a:accent2>
        <a:accent3>
          <a:srgbClr val="FFFFFF"/>
        </a:accent3>
        <a:accent4>
          <a:srgbClr val="000000"/>
        </a:accent4>
        <a:accent5>
          <a:srgbClr val="AFCAAF"/>
        </a:accent5>
        <a:accent6>
          <a:srgbClr val="E76A00"/>
        </a:accent6>
        <a:hlink>
          <a:srgbClr val="2178B5"/>
        </a:hlink>
        <a:folHlink>
          <a:srgbClr val="2178B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lc_light_blue 1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409A3C"/>
        </a:accent1>
        <a:accent2>
          <a:srgbClr val="FF7600"/>
        </a:accent2>
        <a:accent3>
          <a:srgbClr val="FFFFFF"/>
        </a:accent3>
        <a:accent4>
          <a:srgbClr val="000000"/>
        </a:accent4>
        <a:accent5>
          <a:srgbClr val="AFCAAF"/>
        </a:accent5>
        <a:accent6>
          <a:srgbClr val="E76A00"/>
        </a:accent6>
        <a:hlink>
          <a:srgbClr val="144A6F"/>
        </a:hlink>
        <a:folHlink>
          <a:srgbClr val="2178B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3F3F3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maryland2011</Template>
  <TotalTime>2147</TotalTime>
  <Words>741</Words>
  <Application>Microsoft Office PowerPoint</Application>
  <PresentationFormat>On-screen Show (4:3)</PresentationFormat>
  <Paragraphs>174</Paragraphs>
  <Slides>35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TS102467440</vt:lpstr>
      <vt:lpstr>lorcan</vt:lpstr>
      <vt:lpstr>1_TS102467440</vt:lpstr>
      <vt:lpstr>2_TS102467440</vt:lpstr>
      <vt:lpstr>oclc_light_blue</vt:lpstr>
      <vt:lpstr>1_Default Design</vt:lpstr>
      <vt:lpstr>Microsoft Office Excel 97-2003 Worksheet</vt:lpstr>
      <vt:lpstr>What business are we in?</vt:lpstr>
      <vt:lpstr>Slide 2</vt:lpstr>
      <vt:lpstr>Preamble</vt:lpstr>
      <vt:lpstr>Preamble</vt:lpstr>
      <vt:lpstr>Slide 5</vt:lpstr>
      <vt:lpstr>Slide 6</vt:lpstr>
      <vt:lpstr>Slide 7</vt:lpstr>
      <vt:lpstr>Slide 8</vt:lpstr>
      <vt:lpstr>Engagement </vt:lpstr>
      <vt:lpstr>The network</vt:lpstr>
      <vt:lpstr>Slide 11</vt:lpstr>
      <vt:lpstr>Slide 12</vt:lpstr>
      <vt:lpstr>Slide 13</vt:lpstr>
      <vt:lpstr>Slide 14</vt:lpstr>
      <vt:lpstr>Slide 15</vt:lpstr>
      <vt:lpstr>Not just a site but an ecosystem</vt:lpstr>
      <vt:lpstr>Slide 17</vt:lpstr>
      <vt:lpstr>Slide 18</vt:lpstr>
      <vt:lpstr>Focus</vt:lpstr>
      <vt:lpstr>Slide 20</vt:lpstr>
      <vt:lpstr>Slide 21</vt:lpstr>
      <vt:lpstr>Focus?</vt:lpstr>
      <vt:lpstr>Library directions?</vt:lpstr>
      <vt:lpstr>Slide 24</vt:lpstr>
      <vt:lpstr>Space</vt:lpstr>
      <vt:lpstr>Expertise</vt:lpstr>
      <vt:lpstr>Services</vt:lpstr>
      <vt:lpstr>Slide 28</vt:lpstr>
      <vt:lpstr>Slide 29</vt:lpstr>
      <vt:lpstr>Systems</vt:lpstr>
      <vt:lpstr>Slide 31</vt:lpstr>
      <vt:lpstr>Slide 32</vt:lpstr>
      <vt:lpstr>Discovery: an example</vt:lpstr>
      <vt:lpstr>Slide 34</vt:lpstr>
      <vt:lpstr>Slide 35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library, the network</dc:title>
  <dc:creator>dempseyl</dc:creator>
  <cp:lastModifiedBy>dempseyl</cp:lastModifiedBy>
  <cp:revision>65</cp:revision>
  <dcterms:created xsi:type="dcterms:W3CDTF">2011-11-30T02:28:00Z</dcterms:created>
  <dcterms:modified xsi:type="dcterms:W3CDTF">2013-01-14T19:50:39Z</dcterms:modified>
</cp:coreProperties>
</file>