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fntdata" ContentType="application/x-fontdata"/>
  <Default Extension="gif" ContentType="image/gif"/>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theme/theme3.xml" ContentType="application/vnd.openxmlformats-officedocument.theme+xml"/>
  <Override PartName="/ppt/slideLayouts/slideLayout34.xml" ContentType="application/vnd.openxmlformats-officedocument.presentationml.slideLayout+xml"/>
  <Override PartName="/ppt/theme/theme4.xml" ContentType="application/vnd.openxmlformats-officedocument.theme+xml"/>
  <Override PartName="/ppt/theme/theme5.xml" ContentType="application/vnd.openxmlformats-officedocument.theme+xml"/>
  <Override PartName="/ppt/theme/theme6.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embedTrueTypeFonts="1">
  <p:sldMasterIdLst>
    <p:sldMasterId id="2147483672" r:id="rId1"/>
    <p:sldMasterId id="2147483684" r:id="rId2"/>
    <p:sldMasterId id="2147483696" r:id="rId3"/>
    <p:sldMasterId id="2147483708" r:id="rId4"/>
  </p:sldMasterIdLst>
  <p:notesMasterIdLst>
    <p:notesMasterId r:id="rId43"/>
  </p:notesMasterIdLst>
  <p:handoutMasterIdLst>
    <p:handoutMasterId r:id="rId44"/>
  </p:handoutMasterIdLst>
  <p:sldIdLst>
    <p:sldId id="406" r:id="rId5"/>
    <p:sldId id="392" r:id="rId6"/>
    <p:sldId id="369" r:id="rId7"/>
    <p:sldId id="393" r:id="rId8"/>
    <p:sldId id="403" r:id="rId9"/>
    <p:sldId id="385" r:id="rId10"/>
    <p:sldId id="355" r:id="rId11"/>
    <p:sldId id="356" r:id="rId12"/>
    <p:sldId id="386" r:id="rId13"/>
    <p:sldId id="325" r:id="rId14"/>
    <p:sldId id="326" r:id="rId15"/>
    <p:sldId id="357" r:id="rId16"/>
    <p:sldId id="329" r:id="rId17"/>
    <p:sldId id="338" r:id="rId18"/>
    <p:sldId id="345" r:id="rId19"/>
    <p:sldId id="370" r:id="rId20"/>
    <p:sldId id="409" r:id="rId21"/>
    <p:sldId id="323" r:id="rId22"/>
    <p:sldId id="358" r:id="rId23"/>
    <p:sldId id="340" r:id="rId24"/>
    <p:sldId id="332" r:id="rId25"/>
    <p:sldId id="347" r:id="rId26"/>
    <p:sldId id="348" r:id="rId27"/>
    <p:sldId id="335" r:id="rId28"/>
    <p:sldId id="365" r:id="rId29"/>
    <p:sldId id="359" r:id="rId30"/>
    <p:sldId id="352" r:id="rId31"/>
    <p:sldId id="395" r:id="rId32"/>
    <p:sldId id="407" r:id="rId33"/>
    <p:sldId id="398" r:id="rId34"/>
    <p:sldId id="379" r:id="rId35"/>
    <p:sldId id="363" r:id="rId36"/>
    <p:sldId id="362" r:id="rId37"/>
    <p:sldId id="408" r:id="rId38"/>
    <p:sldId id="397" r:id="rId39"/>
    <p:sldId id="394" r:id="rId40"/>
    <p:sldId id="402" r:id="rId41"/>
    <p:sldId id="373" r:id="rId42"/>
  </p:sldIdLst>
  <p:sldSz cx="9144000" cy="6858000" type="screen4x3"/>
  <p:notesSz cx="7010400" cy="9296400"/>
  <p:embeddedFontLst>
    <p:embeddedFont>
      <p:font typeface="Segoe UI Semibold" panose="020B0702040204020203" pitchFamily="34" charset="0"/>
      <p:bold r:id="rId45"/>
      <p:boldItalic r:id="rId46"/>
    </p:embeddedFont>
    <p:embeddedFont>
      <p:font typeface="Gill Sans MT" panose="020B0502020104020203" pitchFamily="34" charset="0"/>
      <p:regular r:id="rId47"/>
      <p:bold r:id="rId48"/>
      <p:italic r:id="rId49"/>
      <p:boldItalic r:id="rId50"/>
    </p:embeddedFont>
    <p:embeddedFont>
      <p:font typeface="Segoe UI" panose="020B0502040204020203" pitchFamily="34" charset="0"/>
      <p:regular r:id="rId51"/>
      <p:bold r:id="rId52"/>
      <p:italic r:id="rId53"/>
      <p:boldItalic r:id="rId54"/>
    </p:embeddedFont>
    <p:embeddedFont>
      <p:font typeface="Calibri Light" panose="020F0302020204030204" pitchFamily="34" charset="0"/>
      <p:regular r:id="rId55"/>
      <p:italic r:id="rId56"/>
    </p:embeddedFont>
    <p:embeddedFont>
      <p:font typeface="Segoe UI Light" panose="020B0502040204020203" pitchFamily="34" charset="0"/>
      <p:regular r:id="rId57"/>
      <p:italic r:id="rId58"/>
    </p:embeddedFont>
    <p:embeddedFont>
      <p:font typeface="Calibri" panose="020F0502020204030204" pitchFamily="34" charset="0"/>
      <p:regular r:id="rId59"/>
      <p:bold r:id="rId60"/>
      <p:italic r:id="rId61"/>
      <p:boldItalic r:id="rId62"/>
    </p:embeddedFont>
  </p:embeddedFontLst>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guide id="3" orient="horz" pos="2112">
          <p15:clr>
            <a:srgbClr val="A4A3A4"/>
          </p15:clr>
        </p15:guide>
      </p15:sldGuideLst>
    </p:ext>
    <p:ext uri="{2D200454-40CA-4A62-9FC3-DE9A4176ACB9}">
      <p15:notesGuideLst xmlns:p15="http://schemas.microsoft.com/office/powerpoint/2012/main">
        <p15:guide id="1" orient="horz" pos="2928" userDrawn="1">
          <p15:clr>
            <a:srgbClr val="A4A3A4"/>
          </p15:clr>
        </p15:guide>
        <p15:guide id="2" pos="2208" userDrawn="1">
          <p15:clr>
            <a:srgbClr val="A4A3A4"/>
          </p15:clr>
        </p15:guide>
      </p15:notesGuideLst>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Malpas,Constance" initials="M" lastIdx="16" clrIdx="0">
    <p:extLst>
      <p:ext uri="{19B8F6BF-5375-455C-9EA6-DF929625EA0E}">
        <p15:presenceInfo xmlns:p15="http://schemas.microsoft.com/office/powerpoint/2012/main" userId="S-1-5-21-2132901703-1472156187-1681070327-32887" providerId="AD"/>
      </p:ext>
    </p:extLst>
  </p:cmAuthor>
  <p:cmAuthor id="2" name="Dempsey,Lorcan" initials="D" lastIdx="2" clrIdx="1">
    <p:extLst>
      <p:ext uri="{19B8F6BF-5375-455C-9EA6-DF929625EA0E}">
        <p15:presenceInfo xmlns:p15="http://schemas.microsoft.com/office/powerpoint/2012/main" userId="Dempsey,Lorcan" providerId="None"/>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5B9BD5"/>
    <a:srgbClr val="0792D9"/>
    <a:srgbClr val="02A5F6"/>
    <a:srgbClr val="02A4F3"/>
    <a:srgbClr val="01A6F6"/>
    <a:srgbClr val="0394E5"/>
    <a:srgbClr val="DC143C"/>
    <a:srgbClr val="F5F6F6"/>
    <a:srgbClr val="0070C0"/>
    <a:srgbClr val="FFFF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9779" autoAdjust="0"/>
    <p:restoredTop sz="93987" autoAdjust="0"/>
  </p:normalViewPr>
  <p:slideViewPr>
    <p:cSldViewPr>
      <p:cViewPr varScale="1">
        <p:scale>
          <a:sx n="83" d="100"/>
          <a:sy n="83" d="100"/>
        </p:scale>
        <p:origin x="797" y="67"/>
      </p:cViewPr>
      <p:guideLst>
        <p:guide orient="horz" pos="2160"/>
        <p:guide pos="2880"/>
        <p:guide orient="horz" pos="2112"/>
      </p:guideLst>
    </p:cSldViewPr>
  </p:slideViewPr>
  <p:notesTextViewPr>
    <p:cViewPr>
      <p:scale>
        <a:sx n="3" d="2"/>
        <a:sy n="3" d="2"/>
      </p:scale>
      <p:origin x="0" y="0"/>
    </p:cViewPr>
  </p:notesTextViewPr>
  <p:sorterViewPr>
    <p:cViewPr>
      <p:scale>
        <a:sx n="66" d="100"/>
        <a:sy n="66" d="100"/>
      </p:scale>
      <p:origin x="0" y="0"/>
    </p:cViewPr>
  </p:sorterViewPr>
  <p:notesViewPr>
    <p:cSldViewPr>
      <p:cViewPr varScale="1">
        <p:scale>
          <a:sx n="86" d="100"/>
          <a:sy n="86" d="100"/>
        </p:scale>
        <p:origin x="3822" y="72"/>
      </p:cViewPr>
      <p:guideLst>
        <p:guide orient="horz" pos="2928"/>
        <p:guide pos="2208"/>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slide" Target="slides/slide22.xml"/><Relationship Id="rId39" Type="http://schemas.openxmlformats.org/officeDocument/2006/relationships/slide" Target="slides/slide35.xml"/><Relationship Id="rId21" Type="http://schemas.openxmlformats.org/officeDocument/2006/relationships/slide" Target="slides/slide17.xml"/><Relationship Id="rId34" Type="http://schemas.openxmlformats.org/officeDocument/2006/relationships/slide" Target="slides/slide30.xml"/><Relationship Id="rId42" Type="http://schemas.openxmlformats.org/officeDocument/2006/relationships/slide" Target="slides/slide38.xml"/><Relationship Id="rId47" Type="http://schemas.openxmlformats.org/officeDocument/2006/relationships/font" Target="fonts/font3.fntdata"/><Relationship Id="rId50" Type="http://schemas.openxmlformats.org/officeDocument/2006/relationships/font" Target="fonts/font6.fntdata"/><Relationship Id="rId55" Type="http://schemas.openxmlformats.org/officeDocument/2006/relationships/font" Target="fonts/font11.fntdata"/><Relationship Id="rId63" Type="http://schemas.openxmlformats.org/officeDocument/2006/relationships/commentAuthors" Target="commentAuthors.xml"/><Relationship Id="rId68" Type="http://schemas.microsoft.com/office/2015/10/relationships/revisionInfo" Target="revisionInfo.xml"/><Relationship Id="rId7" Type="http://schemas.openxmlformats.org/officeDocument/2006/relationships/slide" Target="slides/slide3.xml"/><Relationship Id="rId2" Type="http://schemas.openxmlformats.org/officeDocument/2006/relationships/slideMaster" Target="slideMasters/slideMaster2.xml"/><Relationship Id="rId16" Type="http://schemas.openxmlformats.org/officeDocument/2006/relationships/slide" Target="slides/slide12.xml"/><Relationship Id="rId29" Type="http://schemas.openxmlformats.org/officeDocument/2006/relationships/slide" Target="slides/slide25.xml"/><Relationship Id="rId1" Type="http://schemas.openxmlformats.org/officeDocument/2006/relationships/slideMaster" Target="slideMasters/slideMaster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slide" Target="slides/slide20.xml"/><Relationship Id="rId32" Type="http://schemas.openxmlformats.org/officeDocument/2006/relationships/slide" Target="slides/slide28.xml"/><Relationship Id="rId37" Type="http://schemas.openxmlformats.org/officeDocument/2006/relationships/slide" Target="slides/slide33.xml"/><Relationship Id="rId40" Type="http://schemas.openxmlformats.org/officeDocument/2006/relationships/slide" Target="slides/slide36.xml"/><Relationship Id="rId45" Type="http://schemas.openxmlformats.org/officeDocument/2006/relationships/font" Target="fonts/font1.fntdata"/><Relationship Id="rId53" Type="http://schemas.openxmlformats.org/officeDocument/2006/relationships/font" Target="fonts/font9.fntdata"/><Relationship Id="rId58" Type="http://schemas.openxmlformats.org/officeDocument/2006/relationships/font" Target="fonts/font14.fntdata"/><Relationship Id="rId66" Type="http://schemas.openxmlformats.org/officeDocument/2006/relationships/theme" Target="theme/theme1.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slide" Target="slides/slide24.xml"/><Relationship Id="rId36" Type="http://schemas.openxmlformats.org/officeDocument/2006/relationships/slide" Target="slides/slide32.xml"/><Relationship Id="rId49" Type="http://schemas.openxmlformats.org/officeDocument/2006/relationships/font" Target="fonts/font5.fntdata"/><Relationship Id="rId57" Type="http://schemas.openxmlformats.org/officeDocument/2006/relationships/font" Target="fonts/font13.fntdata"/><Relationship Id="rId61" Type="http://schemas.openxmlformats.org/officeDocument/2006/relationships/font" Target="fonts/font17.fntdata"/><Relationship Id="rId10" Type="http://schemas.openxmlformats.org/officeDocument/2006/relationships/slide" Target="slides/slide6.xml"/><Relationship Id="rId19" Type="http://schemas.openxmlformats.org/officeDocument/2006/relationships/slide" Target="slides/slide15.xml"/><Relationship Id="rId31" Type="http://schemas.openxmlformats.org/officeDocument/2006/relationships/slide" Target="slides/slide27.xml"/><Relationship Id="rId44" Type="http://schemas.openxmlformats.org/officeDocument/2006/relationships/handoutMaster" Target="handoutMasters/handoutMaster1.xml"/><Relationship Id="rId52" Type="http://schemas.openxmlformats.org/officeDocument/2006/relationships/font" Target="fonts/font8.fntdata"/><Relationship Id="rId60" Type="http://schemas.openxmlformats.org/officeDocument/2006/relationships/font" Target="fonts/font16.fntdata"/><Relationship Id="rId65" Type="http://schemas.openxmlformats.org/officeDocument/2006/relationships/viewProps" Target="viewProps.xml"/><Relationship Id="rId4" Type="http://schemas.openxmlformats.org/officeDocument/2006/relationships/slideMaster" Target="slideMasters/slideMaster4.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slide" Target="slides/slide23.xml"/><Relationship Id="rId30" Type="http://schemas.openxmlformats.org/officeDocument/2006/relationships/slide" Target="slides/slide26.xml"/><Relationship Id="rId35" Type="http://schemas.openxmlformats.org/officeDocument/2006/relationships/slide" Target="slides/slide31.xml"/><Relationship Id="rId43" Type="http://schemas.openxmlformats.org/officeDocument/2006/relationships/notesMaster" Target="notesMasters/notesMaster1.xml"/><Relationship Id="rId48" Type="http://schemas.openxmlformats.org/officeDocument/2006/relationships/font" Target="fonts/font4.fntdata"/><Relationship Id="rId56" Type="http://schemas.openxmlformats.org/officeDocument/2006/relationships/font" Target="fonts/font12.fntdata"/><Relationship Id="rId64" Type="http://schemas.openxmlformats.org/officeDocument/2006/relationships/presProps" Target="presProps.xml"/><Relationship Id="rId8" Type="http://schemas.openxmlformats.org/officeDocument/2006/relationships/slide" Target="slides/slide4.xml"/><Relationship Id="rId51" Type="http://schemas.openxmlformats.org/officeDocument/2006/relationships/font" Target="fonts/font7.fntdata"/><Relationship Id="rId3" Type="http://schemas.openxmlformats.org/officeDocument/2006/relationships/slideMaster" Target="slideMasters/slideMaster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slide" Target="slides/slide21.xml"/><Relationship Id="rId33" Type="http://schemas.openxmlformats.org/officeDocument/2006/relationships/slide" Target="slides/slide29.xml"/><Relationship Id="rId38" Type="http://schemas.openxmlformats.org/officeDocument/2006/relationships/slide" Target="slides/slide34.xml"/><Relationship Id="rId46" Type="http://schemas.openxmlformats.org/officeDocument/2006/relationships/font" Target="fonts/font2.fntdata"/><Relationship Id="rId59" Type="http://schemas.openxmlformats.org/officeDocument/2006/relationships/font" Target="fonts/font15.fntdata"/><Relationship Id="rId67" Type="http://schemas.openxmlformats.org/officeDocument/2006/relationships/tableStyles" Target="tableStyles.xml"/><Relationship Id="rId20" Type="http://schemas.openxmlformats.org/officeDocument/2006/relationships/slide" Target="slides/slide16.xml"/><Relationship Id="rId41" Type="http://schemas.openxmlformats.org/officeDocument/2006/relationships/slide" Target="slides/slide37.xml"/><Relationship Id="rId54" Type="http://schemas.openxmlformats.org/officeDocument/2006/relationships/font" Target="fonts/font10.fntdata"/><Relationship Id="rId62" Type="http://schemas.openxmlformats.org/officeDocument/2006/relationships/font" Target="fonts/font18.fntdata"/></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6.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4820"/>
          </a:xfrm>
          <a:prstGeom prst="rect">
            <a:avLst/>
          </a:prstGeom>
        </p:spPr>
        <p:txBody>
          <a:bodyPr vert="horz" lIns="93177" tIns="46589" rIns="93177" bIns="46589" rtlCol="0"/>
          <a:lstStyle>
            <a:lvl1pPr algn="l">
              <a:defRPr sz="1200"/>
            </a:lvl1pPr>
          </a:lstStyle>
          <a:p>
            <a:endParaRPr lang="en-US"/>
          </a:p>
        </p:txBody>
      </p:sp>
      <p:sp>
        <p:nvSpPr>
          <p:cNvPr id="3" name="Date Placeholder 2"/>
          <p:cNvSpPr>
            <a:spLocks noGrp="1"/>
          </p:cNvSpPr>
          <p:nvPr>
            <p:ph type="dt" sz="quarter" idx="1"/>
          </p:nvPr>
        </p:nvSpPr>
        <p:spPr>
          <a:xfrm>
            <a:off x="3970938" y="0"/>
            <a:ext cx="3037840" cy="464820"/>
          </a:xfrm>
          <a:prstGeom prst="rect">
            <a:avLst/>
          </a:prstGeom>
        </p:spPr>
        <p:txBody>
          <a:bodyPr vert="horz" lIns="93177" tIns="46589" rIns="93177" bIns="46589" rtlCol="0"/>
          <a:lstStyle>
            <a:lvl1pPr algn="r">
              <a:defRPr sz="1200"/>
            </a:lvl1pPr>
          </a:lstStyle>
          <a:p>
            <a:fld id="{00588CA0-556C-48FF-86E2-FF35850D4988}" type="datetimeFigureOut">
              <a:rPr lang="en-US" smtClean="0"/>
              <a:pPr/>
              <a:t>6/7/2018</a:t>
            </a:fld>
            <a:endParaRPr lang="en-US"/>
          </a:p>
        </p:txBody>
      </p:sp>
      <p:sp>
        <p:nvSpPr>
          <p:cNvPr id="4" name="Footer Placeholder 3"/>
          <p:cNvSpPr>
            <a:spLocks noGrp="1"/>
          </p:cNvSpPr>
          <p:nvPr>
            <p:ph type="ftr" sz="quarter" idx="2"/>
          </p:nvPr>
        </p:nvSpPr>
        <p:spPr>
          <a:xfrm>
            <a:off x="0" y="8829967"/>
            <a:ext cx="3037840" cy="464820"/>
          </a:xfrm>
          <a:prstGeom prst="rect">
            <a:avLst/>
          </a:prstGeom>
        </p:spPr>
        <p:txBody>
          <a:bodyPr vert="horz" lIns="93177" tIns="46589" rIns="93177" bIns="46589" rtlCol="0" anchor="b"/>
          <a:lstStyle>
            <a:lvl1pPr algn="l">
              <a:defRPr sz="1200"/>
            </a:lvl1pPr>
          </a:lstStyle>
          <a:p>
            <a:endParaRPr lang="en-US"/>
          </a:p>
        </p:txBody>
      </p:sp>
      <p:sp>
        <p:nvSpPr>
          <p:cNvPr id="5" name="Slide Number Placeholder 4"/>
          <p:cNvSpPr>
            <a:spLocks noGrp="1"/>
          </p:cNvSpPr>
          <p:nvPr>
            <p:ph type="sldNum" sz="quarter" idx="3"/>
          </p:nvPr>
        </p:nvSpPr>
        <p:spPr>
          <a:xfrm>
            <a:off x="3970938" y="8829967"/>
            <a:ext cx="3037840" cy="464820"/>
          </a:xfrm>
          <a:prstGeom prst="rect">
            <a:avLst/>
          </a:prstGeom>
        </p:spPr>
        <p:txBody>
          <a:bodyPr vert="horz" lIns="93177" tIns="46589" rIns="93177" bIns="46589" rtlCol="0" anchor="b"/>
          <a:lstStyle>
            <a:lvl1pPr algn="r">
              <a:defRPr sz="1200"/>
            </a:lvl1pPr>
          </a:lstStyle>
          <a:p>
            <a:fld id="{F6D6B667-2232-4724-A11E-410F123D3A13}" type="slidenum">
              <a:rPr lang="en-US" smtClean="0"/>
              <a:pPr/>
              <a:t>‹#›</a:t>
            </a:fld>
            <a:endParaRPr lang="en-US"/>
          </a:p>
        </p:txBody>
      </p:sp>
    </p:spTree>
    <p:extLst>
      <p:ext uri="{BB962C8B-B14F-4D97-AF65-F5344CB8AC3E}">
        <p14:creationId xmlns:p14="http://schemas.microsoft.com/office/powerpoint/2010/main" val="1711330967"/>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5.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4820"/>
          </a:xfrm>
          <a:prstGeom prst="rect">
            <a:avLst/>
          </a:prstGeom>
        </p:spPr>
        <p:txBody>
          <a:bodyPr vert="horz" lIns="93177" tIns="46589" rIns="93177" bIns="46589" rtlCol="0"/>
          <a:lstStyle>
            <a:lvl1pPr algn="l">
              <a:defRPr sz="1200"/>
            </a:lvl1pPr>
          </a:lstStyle>
          <a:p>
            <a:endParaRPr lang="en-US"/>
          </a:p>
        </p:txBody>
      </p:sp>
      <p:sp>
        <p:nvSpPr>
          <p:cNvPr id="3" name="Date Placeholder 2"/>
          <p:cNvSpPr>
            <a:spLocks noGrp="1"/>
          </p:cNvSpPr>
          <p:nvPr>
            <p:ph type="dt" idx="1"/>
          </p:nvPr>
        </p:nvSpPr>
        <p:spPr>
          <a:xfrm>
            <a:off x="3970938" y="0"/>
            <a:ext cx="3037840" cy="464820"/>
          </a:xfrm>
          <a:prstGeom prst="rect">
            <a:avLst/>
          </a:prstGeom>
        </p:spPr>
        <p:txBody>
          <a:bodyPr vert="horz" lIns="93177" tIns="46589" rIns="93177" bIns="46589" rtlCol="0"/>
          <a:lstStyle>
            <a:lvl1pPr algn="r">
              <a:defRPr sz="1200"/>
            </a:lvl1pPr>
          </a:lstStyle>
          <a:p>
            <a:fld id="{0348C6BD-D8CF-43CE-9A0D-DA4E77A4F016}" type="datetimeFigureOut">
              <a:rPr lang="en-US" smtClean="0"/>
              <a:pPr/>
              <a:t>6/7/2018</a:t>
            </a:fld>
            <a:endParaRPr lang="en-US"/>
          </a:p>
        </p:txBody>
      </p:sp>
      <p:sp>
        <p:nvSpPr>
          <p:cNvPr id="4" name="Slide Image Placeholder 3"/>
          <p:cNvSpPr>
            <a:spLocks noGrp="1" noRot="1" noChangeAspect="1"/>
          </p:cNvSpPr>
          <p:nvPr>
            <p:ph type="sldImg" idx="2"/>
          </p:nvPr>
        </p:nvSpPr>
        <p:spPr>
          <a:xfrm>
            <a:off x="1181100" y="696913"/>
            <a:ext cx="4648200" cy="3486150"/>
          </a:xfrm>
          <a:prstGeom prst="rect">
            <a:avLst/>
          </a:prstGeom>
          <a:noFill/>
          <a:ln w="12700">
            <a:solidFill>
              <a:prstClr val="black"/>
            </a:solidFill>
          </a:ln>
        </p:spPr>
        <p:txBody>
          <a:bodyPr vert="horz" lIns="93177" tIns="46589" rIns="93177" bIns="46589" rtlCol="0" anchor="ctr"/>
          <a:lstStyle/>
          <a:p>
            <a:endParaRPr lang="en-US"/>
          </a:p>
        </p:txBody>
      </p:sp>
      <p:sp>
        <p:nvSpPr>
          <p:cNvPr id="5" name="Notes Placeholder 4"/>
          <p:cNvSpPr>
            <a:spLocks noGrp="1"/>
          </p:cNvSpPr>
          <p:nvPr>
            <p:ph type="body" sz="quarter" idx="3"/>
          </p:nvPr>
        </p:nvSpPr>
        <p:spPr>
          <a:xfrm>
            <a:off x="701040" y="4415790"/>
            <a:ext cx="5608320" cy="4183380"/>
          </a:xfrm>
          <a:prstGeom prst="rect">
            <a:avLst/>
          </a:prstGeom>
        </p:spPr>
        <p:txBody>
          <a:bodyPr vert="horz" lIns="93177" tIns="46589" rIns="93177" bIns="46589"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829967"/>
            <a:ext cx="3037840" cy="464820"/>
          </a:xfrm>
          <a:prstGeom prst="rect">
            <a:avLst/>
          </a:prstGeom>
        </p:spPr>
        <p:txBody>
          <a:bodyPr vert="horz" lIns="93177" tIns="46589" rIns="93177" bIns="46589" rtlCol="0" anchor="b"/>
          <a:lstStyle>
            <a:lvl1pPr algn="l">
              <a:defRPr sz="1200"/>
            </a:lvl1pPr>
          </a:lstStyle>
          <a:p>
            <a:endParaRPr lang="en-US"/>
          </a:p>
        </p:txBody>
      </p:sp>
      <p:sp>
        <p:nvSpPr>
          <p:cNvPr id="7" name="Slide Number Placeholder 6"/>
          <p:cNvSpPr>
            <a:spLocks noGrp="1"/>
          </p:cNvSpPr>
          <p:nvPr>
            <p:ph type="sldNum" sz="quarter" idx="5"/>
          </p:nvPr>
        </p:nvSpPr>
        <p:spPr>
          <a:xfrm>
            <a:off x="3970938" y="8829967"/>
            <a:ext cx="3037840" cy="464820"/>
          </a:xfrm>
          <a:prstGeom prst="rect">
            <a:avLst/>
          </a:prstGeom>
        </p:spPr>
        <p:txBody>
          <a:bodyPr vert="horz" lIns="93177" tIns="46589" rIns="93177" bIns="46589" rtlCol="0" anchor="b"/>
          <a:lstStyle>
            <a:lvl1pPr algn="r">
              <a:defRPr sz="1200"/>
            </a:lvl1pPr>
          </a:lstStyle>
          <a:p>
            <a:fld id="{931E8577-7E78-41DF-96AC-A776B0057BBB}" type="slidenum">
              <a:rPr lang="en-US" smtClean="0"/>
              <a:pPr/>
              <a:t>‹#›</a:t>
            </a:fld>
            <a:endParaRPr lang="en-US"/>
          </a:p>
        </p:txBody>
      </p:sp>
    </p:spTree>
    <p:extLst>
      <p:ext uri="{BB962C8B-B14F-4D97-AF65-F5344CB8AC3E}">
        <p14:creationId xmlns:p14="http://schemas.microsoft.com/office/powerpoint/2010/main" val="287247203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3" Type="http://schemas.openxmlformats.org/officeDocument/2006/relationships/hyperlink" Target="http://www.oclc.org/content/dam/research/publications/library/2014/oclcresearch-evolving-scholarly-record-2014-5-a4.pdf" TargetMode="External"/><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3" Type="http://schemas.openxmlformats.org/officeDocument/2006/relationships/hyperlink" Target="http://www.against-the-grain.com/author/dthawkins/" TargetMode="External"/><Relationship Id="rId2" Type="http://schemas.openxmlformats.org/officeDocument/2006/relationships/slide" Target="../slides/slide14.xml"/><Relationship Id="rId1" Type="http://schemas.openxmlformats.org/officeDocument/2006/relationships/notesMaster" Target="../notesMasters/notesMaster1.xml"/><Relationship Id="rId4" Type="http://schemas.openxmlformats.org/officeDocument/2006/relationships/hyperlink" Target="http://www.against-the-grain.com/category/chsconfblog/" TargetMode="Externa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3" Type="http://schemas.openxmlformats.org/officeDocument/2006/relationships/hyperlink" Target="http://doi.org/10.18352/lq.10170" TargetMode="External"/><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dirty="0">
                <a:solidFill>
                  <a:schemeClr val="tx1"/>
                </a:solidFill>
                <a:effectLst/>
                <a:latin typeface="+mn-lt"/>
                <a:ea typeface="+mn-ea"/>
                <a:cs typeface="+mn-cs"/>
              </a:rPr>
              <a:t>Hazen, D. (January 01, 2011). Lost in the Cloud Research Library Collections and Community in the Digital Age. </a:t>
            </a:r>
            <a:r>
              <a:rPr lang="en-US" sz="1200" b="0" i="1" kern="1200" dirty="0">
                <a:solidFill>
                  <a:schemeClr val="tx1"/>
                </a:solidFill>
                <a:effectLst/>
                <a:latin typeface="+mn-lt"/>
                <a:ea typeface="+mn-ea"/>
                <a:cs typeface="+mn-cs"/>
              </a:rPr>
              <a:t>Library Resources and Technical Services, 55, </a:t>
            </a:r>
            <a:r>
              <a:rPr lang="en-US" sz="1200" b="0" i="0" kern="1200" dirty="0">
                <a:solidFill>
                  <a:schemeClr val="tx1"/>
                </a:solidFill>
                <a:effectLst/>
                <a:latin typeface="+mn-lt"/>
                <a:ea typeface="+mn-ea"/>
                <a:cs typeface="+mn-cs"/>
              </a:rPr>
              <a:t>4, 195-204.</a:t>
            </a:r>
          </a:p>
          <a:p>
            <a:endParaRPr lang="en-US" sz="1200" b="0" i="0" kern="1200" dirty="0">
              <a:solidFill>
                <a:schemeClr val="tx1"/>
              </a:solidFill>
              <a:effectLst/>
              <a:latin typeface="+mn-lt"/>
              <a:ea typeface="+mn-ea"/>
              <a:cs typeface="+mn-cs"/>
            </a:endParaRPr>
          </a:p>
          <a:p>
            <a:r>
              <a:rPr lang="en-US" dirty="0"/>
              <a:t>https://journals.ala.org/lrts/article/view/5302</a:t>
            </a:r>
          </a:p>
          <a:p>
            <a:endParaRPr lang="en-US" dirty="0"/>
          </a:p>
        </p:txBody>
      </p:sp>
      <p:sp>
        <p:nvSpPr>
          <p:cNvPr id="4" name="Slide Number Placeholder 3"/>
          <p:cNvSpPr>
            <a:spLocks noGrp="1"/>
          </p:cNvSpPr>
          <p:nvPr>
            <p:ph type="sldNum" sz="quarter" idx="10"/>
          </p:nvPr>
        </p:nvSpPr>
        <p:spPr/>
        <p:txBody>
          <a:bodyPr/>
          <a:lstStyle/>
          <a:p>
            <a:fld id="{931E8577-7E78-41DF-96AC-A776B0057BBB}" type="slidenum">
              <a:rPr lang="en-US" smtClean="0"/>
              <a:pPr/>
              <a:t>3</a:t>
            </a:fld>
            <a:endParaRPr lang="en-US"/>
          </a:p>
        </p:txBody>
      </p:sp>
    </p:spTree>
    <p:extLst>
      <p:ext uri="{BB962C8B-B14F-4D97-AF65-F5344CB8AC3E}">
        <p14:creationId xmlns:p14="http://schemas.microsoft.com/office/powerpoint/2010/main" val="109524508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931E8577-7E78-41DF-96AC-A776B0057BBB}" type="slidenum">
              <a:rPr kumimoji="0" lang="en-US" sz="1800" b="0" i="0" u="none" strike="noStrike" kern="0" cap="none" spc="0" normalizeH="0" baseline="0" noProof="0" smtClean="0">
                <a:ln>
                  <a:noFill/>
                </a:ln>
                <a:solidFill>
                  <a:sysClr val="windowText" lastClr="000000"/>
                </a:solidFill>
                <a:effectLst/>
                <a:uLnTx/>
                <a:uFillTx/>
                <a:latin typeface="Calibri"/>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6</a:t>
            </a:fld>
            <a:endParaRPr kumimoji="0" lang="en-US" sz="1800" b="0" i="0" u="none" strike="noStrike" kern="0" cap="none" spc="0" normalizeH="0" baseline="0" noProof="0">
              <a:ln>
                <a:noFill/>
              </a:ln>
              <a:solidFill>
                <a:sysClr val="windowText" lastClr="000000"/>
              </a:solidFill>
              <a:effectLst/>
              <a:uLnTx/>
              <a:uFillTx/>
              <a:latin typeface="Calibri"/>
              <a:ea typeface="+mn-ea"/>
              <a:cs typeface="+mn-cs"/>
            </a:endParaRPr>
          </a:p>
        </p:txBody>
      </p:sp>
    </p:spTree>
    <p:extLst>
      <p:ext uri="{BB962C8B-B14F-4D97-AF65-F5344CB8AC3E}">
        <p14:creationId xmlns:p14="http://schemas.microsoft.com/office/powerpoint/2010/main" val="196681820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70000" lnSpcReduction="20000"/>
          </a:bodyPr>
          <a:lstStyle/>
          <a:p>
            <a:r>
              <a:rPr lang="en-US" sz="1200" kern="1200" dirty="0">
                <a:solidFill>
                  <a:schemeClr val="tx1"/>
                </a:solidFill>
                <a:effectLst/>
                <a:latin typeface="+mn-lt"/>
                <a:ea typeface="+mn-ea"/>
                <a:cs typeface="+mn-cs"/>
              </a:rPr>
              <a:t>This is how we framed out the scholarly record in terms of nature and scope of what it might contain.</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Start with published outcomes: the reporting of results, conclusions, ideas and so forth from a particular scholarly inquiry. </a:t>
            </a:r>
          </a:p>
          <a:p>
            <a:r>
              <a:rPr lang="en-US" sz="1200" kern="1200" dirty="0">
                <a:solidFill>
                  <a:schemeClr val="tx1"/>
                </a:solidFill>
                <a:effectLst/>
                <a:latin typeface="+mn-lt"/>
                <a:ea typeface="+mn-ea"/>
                <a:cs typeface="+mn-cs"/>
              </a:rPr>
              <a:t>These outcomes are still the coin of the realm for scholarly activities, so they are privileged here at the center of the picture;</a:t>
            </a:r>
          </a:p>
          <a:p>
            <a:r>
              <a:rPr lang="en-US" sz="1200" kern="1200" dirty="0">
                <a:solidFill>
                  <a:schemeClr val="tx1"/>
                </a:solidFill>
                <a:effectLst/>
                <a:latin typeface="+mn-lt"/>
                <a:ea typeface="+mn-ea"/>
                <a:cs typeface="+mn-cs"/>
              </a:rPr>
              <a:t>A lot of these outcomes take the form of text-based materials like books and journal articles, but often supplemented by additional materials such as video, graphics, and interactive programs.</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Rest of scholarly record divided into two broad areas: process and aftermath</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Process: process of scholarly inquiry; process by which outcomes are produced. Identified three categories of materials generated in this phase in which there is interest in including them as part of the scholarly record:</a:t>
            </a:r>
          </a:p>
          <a:p>
            <a:r>
              <a:rPr lang="en-US" sz="1200" i="1" kern="1200" dirty="0">
                <a:solidFill>
                  <a:schemeClr val="tx1"/>
                </a:solidFill>
                <a:effectLst/>
                <a:latin typeface="+mn-lt"/>
                <a:ea typeface="+mn-ea"/>
                <a:cs typeface="+mn-cs"/>
              </a:rPr>
              <a:t>Method </a:t>
            </a:r>
            <a:r>
              <a:rPr lang="en-US" sz="1200" kern="1200" dirty="0">
                <a:solidFill>
                  <a:schemeClr val="tx1"/>
                </a:solidFill>
                <a:effectLst/>
                <a:latin typeface="+mn-lt"/>
                <a:ea typeface="+mn-ea"/>
                <a:cs typeface="+mn-cs"/>
              </a:rPr>
              <a:t>materials related to the methodology of scholarly inquiry (e.g., software, computer models, digital lab notebooks, sampling frames, experimental protocols, instrument calibrations)</a:t>
            </a:r>
          </a:p>
          <a:p>
            <a:r>
              <a:rPr lang="en-US" sz="1200" i="1" kern="1200" dirty="0">
                <a:solidFill>
                  <a:schemeClr val="tx1"/>
                </a:solidFill>
                <a:effectLst/>
                <a:latin typeface="+mn-lt"/>
                <a:ea typeface="+mn-ea"/>
                <a:cs typeface="+mn-cs"/>
              </a:rPr>
              <a:t>Evidence</a:t>
            </a:r>
            <a:r>
              <a:rPr lang="en-US" sz="1200" kern="1200" dirty="0">
                <a:solidFill>
                  <a:schemeClr val="tx1"/>
                </a:solidFill>
                <a:effectLst/>
                <a:latin typeface="+mn-lt"/>
                <a:ea typeface="+mn-ea"/>
                <a:cs typeface="+mn-cs"/>
              </a:rPr>
              <a:t> raw materials/inputs to scholarly work (e.g., data sets, survey results, new or enhanced primary source documents, links to findings from other scholarly works);</a:t>
            </a:r>
          </a:p>
          <a:p>
            <a:r>
              <a:rPr lang="en-US" sz="1200" i="1" kern="1200" dirty="0">
                <a:solidFill>
                  <a:schemeClr val="tx1"/>
                </a:solidFill>
                <a:effectLst/>
                <a:latin typeface="+mn-lt"/>
                <a:ea typeface="+mn-ea"/>
                <a:cs typeface="+mn-cs"/>
              </a:rPr>
              <a:t>Discussion</a:t>
            </a:r>
            <a:r>
              <a:rPr lang="en-US" sz="1200" kern="1200" dirty="0">
                <a:solidFill>
                  <a:schemeClr val="tx1"/>
                </a:solidFill>
                <a:effectLst/>
                <a:latin typeface="+mn-lt"/>
                <a:ea typeface="+mn-ea"/>
                <a:cs typeface="+mn-cs"/>
              </a:rPr>
              <a:t> refining and improving ideas, methods, conclusions (e.g., pre-prints, listserv/blog discussions, conference presentations, annotated commentary, grant proposals). </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Anchoring outcomes directly to the methods employed, evidence used, and formative discussions conducted during the process of scholarly inquiry helps contextualize and deepen our understanding of these outcomes, facilitate replicability, and leverage results into new research.</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Once the outcomes from a research project have been formally published or otherwise made available, scholarly activities surrounding that piece of work may still continue in the “aftermath” phase.</a:t>
            </a:r>
          </a:p>
          <a:p>
            <a:r>
              <a:rPr lang="en-US" sz="1200" kern="1200" dirty="0">
                <a:solidFill>
                  <a:schemeClr val="tx1"/>
                </a:solidFill>
                <a:effectLst/>
                <a:latin typeface="+mn-lt"/>
                <a:ea typeface="+mn-ea"/>
                <a:cs typeface="+mn-cs"/>
              </a:rPr>
              <a:t>Activities in the aftermath phase may include </a:t>
            </a:r>
            <a:r>
              <a:rPr lang="en-US" sz="1200" i="1" kern="1200" dirty="0">
                <a:solidFill>
                  <a:schemeClr val="tx1"/>
                </a:solidFill>
                <a:effectLst/>
                <a:latin typeface="+mn-lt"/>
                <a:ea typeface="+mn-ea"/>
                <a:cs typeface="+mn-cs"/>
              </a:rPr>
              <a:t>Discussion</a:t>
            </a:r>
            <a:r>
              <a:rPr lang="en-US" sz="1200" kern="1200" dirty="0">
                <a:solidFill>
                  <a:schemeClr val="tx1"/>
                </a:solidFill>
                <a:effectLst/>
                <a:latin typeface="+mn-lt"/>
                <a:ea typeface="+mn-ea"/>
                <a:cs typeface="+mn-cs"/>
              </a:rPr>
              <a:t> (through similar channels as those in the process phase, but also post-publication formal reviews and commentary);</a:t>
            </a:r>
          </a:p>
          <a:p>
            <a:r>
              <a:rPr lang="en-US" sz="1200" i="1" kern="1200" dirty="0">
                <a:solidFill>
                  <a:schemeClr val="tx1"/>
                </a:solidFill>
                <a:effectLst/>
                <a:latin typeface="+mn-lt"/>
                <a:ea typeface="+mn-ea"/>
                <a:cs typeface="+mn-cs"/>
              </a:rPr>
              <a:t>Revision</a:t>
            </a:r>
            <a:r>
              <a:rPr lang="en-US" sz="1200" kern="1200" dirty="0">
                <a:solidFill>
                  <a:schemeClr val="tx1"/>
                </a:solidFill>
                <a:effectLst/>
                <a:latin typeface="+mn-lt"/>
                <a:ea typeface="+mn-ea"/>
                <a:cs typeface="+mn-cs"/>
              </a:rPr>
              <a:t> published work can be revised in various ways (the work may be enhanced with additional findings; errors may be corrected or clarifications made, etc.)</a:t>
            </a:r>
          </a:p>
          <a:p>
            <a:r>
              <a:rPr lang="en-US" sz="1200" i="1" kern="1200" dirty="0">
                <a:solidFill>
                  <a:schemeClr val="tx1"/>
                </a:solidFill>
                <a:effectLst/>
                <a:latin typeface="+mn-lt"/>
                <a:ea typeface="+mn-ea"/>
                <a:cs typeface="+mn-cs"/>
              </a:rPr>
              <a:t>Re-use </a:t>
            </a:r>
            <a:r>
              <a:rPr lang="en-US" sz="1200" kern="1200" dirty="0">
                <a:solidFill>
                  <a:schemeClr val="tx1"/>
                </a:solidFill>
                <a:effectLst/>
                <a:latin typeface="+mn-lt"/>
                <a:ea typeface="+mn-ea"/>
                <a:cs typeface="+mn-cs"/>
              </a:rPr>
              <a:t>(the work may be edited or re-packaged into new forms, such as conference presentations, summaries, blog posts, versions for the “popular media”, etc.).</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Not saying that everything discussed here will end up in the scholarly record. But picture represents the maximal scope and depth of materials regarding which there is increasing interest in systematic collection and curation.</a:t>
            </a:r>
          </a:p>
          <a:p>
            <a:r>
              <a:rPr lang="en-US" sz="1200" kern="1200" dirty="0">
                <a:solidFill>
                  <a:schemeClr val="tx1"/>
                </a:solidFill>
                <a:effectLst/>
                <a:latin typeface="+mn-lt"/>
                <a:ea typeface="+mn-ea"/>
                <a:cs typeface="+mn-cs"/>
              </a:rPr>
              <a:t> </a:t>
            </a:r>
          </a:p>
          <a:p>
            <a:r>
              <a:rPr lang="en-US" sz="1200" kern="1200" dirty="0">
                <a:solidFill>
                  <a:schemeClr val="tx1"/>
                </a:solidFill>
                <a:effectLst/>
                <a:latin typeface="+mn-lt"/>
                <a:ea typeface="+mn-ea"/>
                <a:cs typeface="+mn-cs"/>
              </a:rPr>
              <a:t>Note that some of the materials in the outlying components are becoming or might become outcomes in their own right. Data sets are a good example: in some disciplines the publication of an important data set is now considered a first-class scientific outcome.</a:t>
            </a:r>
          </a:p>
          <a:p>
            <a:endParaRPr lang="en-US" sz="1200" kern="1200" dirty="0">
              <a:solidFill>
                <a:schemeClr val="tx1"/>
              </a:solidFill>
              <a:effectLst/>
              <a:latin typeface="+mn-lt"/>
              <a:ea typeface="+mn-ea"/>
              <a:cs typeface="+mn-cs"/>
            </a:endParaRPr>
          </a:p>
          <a:p>
            <a:r>
              <a:rPr lang="en-US" dirty="0"/>
              <a:t>More on the evolving scholarly record:</a:t>
            </a:r>
          </a:p>
          <a:p>
            <a:r>
              <a:rPr lang="en-US" dirty="0"/>
              <a:t>Lavoie, Brian, Eric Childress, Ricky </a:t>
            </a:r>
            <a:r>
              <a:rPr lang="en-US" dirty="0" err="1"/>
              <a:t>Erway</a:t>
            </a:r>
            <a:r>
              <a:rPr lang="en-US" dirty="0"/>
              <a:t>, </a:t>
            </a:r>
            <a:r>
              <a:rPr lang="en-US" dirty="0" err="1"/>
              <a:t>Ixchel</a:t>
            </a:r>
            <a:r>
              <a:rPr lang="en-US" dirty="0"/>
              <a:t> </a:t>
            </a:r>
            <a:r>
              <a:rPr lang="en-US" dirty="0" err="1"/>
              <a:t>Faniel</a:t>
            </a:r>
            <a:r>
              <a:rPr lang="en-US" dirty="0"/>
              <a:t>, Constance </a:t>
            </a:r>
            <a:r>
              <a:rPr lang="en-US" dirty="0" err="1"/>
              <a:t>Malpas</a:t>
            </a:r>
            <a:r>
              <a:rPr lang="en-US" dirty="0"/>
              <a:t>, Jennifer Schaffner, and </a:t>
            </a:r>
            <a:r>
              <a:rPr lang="en-US" dirty="0" err="1"/>
              <a:t>Titia</a:t>
            </a:r>
            <a:r>
              <a:rPr lang="en-US" dirty="0"/>
              <a:t> van der </a:t>
            </a:r>
            <a:r>
              <a:rPr lang="en-US" dirty="0" err="1"/>
              <a:t>Werf</a:t>
            </a:r>
            <a:r>
              <a:rPr lang="en-US" dirty="0"/>
              <a:t>. 2014. </a:t>
            </a:r>
            <a:r>
              <a:rPr lang="en-US" i="1" dirty="0"/>
              <a:t>The Evolving Scholarly Record</a:t>
            </a:r>
            <a:r>
              <a:rPr lang="en-US" dirty="0"/>
              <a:t>. Dublin, Ohio: OCLC Research.</a:t>
            </a:r>
          </a:p>
          <a:p>
            <a:r>
              <a:rPr lang="en-US" dirty="0">
                <a:hlinkClick r:id="rId3"/>
              </a:rPr>
              <a:t>http://www.oclc.org/content/dam/research/publications/library/2014/oclcresearch-evolving-scholarly-record-2014.pdf</a:t>
            </a:r>
            <a:r>
              <a:rPr lang="en-US" dirty="0"/>
              <a:t>.</a:t>
            </a:r>
            <a:endParaRPr lang="en-US"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84F743E3-0DB5-4840-B44F-70C4D8426A9A}" type="slidenum">
              <a:rPr lang="en-US" smtClean="0"/>
              <a:pPr/>
              <a:t>10</a:t>
            </a:fld>
            <a:endParaRPr lang="en-US"/>
          </a:p>
        </p:txBody>
      </p:sp>
    </p:spTree>
    <p:extLst>
      <p:ext uri="{BB962C8B-B14F-4D97-AF65-F5344CB8AC3E}">
        <p14:creationId xmlns:p14="http://schemas.microsoft.com/office/powerpoint/2010/main" val="3826888478"/>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t>http://global.oup.com/uk/orc/busecon/economics/carlin/</a:t>
            </a:r>
          </a:p>
        </p:txBody>
      </p:sp>
      <p:sp>
        <p:nvSpPr>
          <p:cNvPr id="4" name="Slide Number Placeholder 3"/>
          <p:cNvSpPr>
            <a:spLocks noGrp="1"/>
          </p:cNvSpPr>
          <p:nvPr>
            <p:ph type="sldNum" sz="quarter" idx="10"/>
          </p:nvPr>
        </p:nvSpPr>
        <p:spPr/>
        <p:txBody>
          <a:bodyPr/>
          <a:lstStyle/>
          <a:p>
            <a:fld id="{931E8577-7E78-41DF-96AC-A776B0057BBB}" type="slidenum">
              <a:rPr lang="en-US" smtClean="0">
                <a:solidFill>
                  <a:prstClr val="black"/>
                </a:solidFill>
              </a:rPr>
              <a:pPr/>
              <a:t>11</a:t>
            </a:fld>
            <a:endParaRPr lang="en-US">
              <a:solidFill>
                <a:prstClr val="black"/>
              </a:solidFill>
            </a:endParaRPr>
          </a:p>
        </p:txBody>
      </p:sp>
    </p:spTree>
    <p:extLst>
      <p:ext uri="{BB962C8B-B14F-4D97-AF65-F5344CB8AC3E}">
        <p14:creationId xmlns:p14="http://schemas.microsoft.com/office/powerpoint/2010/main" val="4194774853"/>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base"/>
            <a:r>
              <a:rPr lang="en-US" sz="1200" b="1" i="0" kern="1200" dirty="0">
                <a:solidFill>
                  <a:schemeClr val="tx1"/>
                </a:solidFill>
                <a:effectLst/>
                <a:latin typeface="+mn-lt"/>
                <a:ea typeface="+mn-ea"/>
                <a:cs typeface="+mn-cs"/>
              </a:rPr>
              <a:t>A Publisher's New Job Description</a:t>
            </a:r>
          </a:p>
          <a:p>
            <a:pPr fontAlgn="base"/>
            <a:r>
              <a:rPr lang="en-US" sz="1200" b="0" i="0" kern="1200" dirty="0">
                <a:solidFill>
                  <a:schemeClr val="tx1"/>
                </a:solidFill>
                <a:effectLst/>
                <a:latin typeface="+mn-lt"/>
                <a:ea typeface="+mn-ea"/>
                <a:cs typeface="+mn-cs"/>
              </a:rPr>
              <a:t>November 8, 2012 </a:t>
            </a:r>
            <a:r>
              <a:rPr lang="en-US" sz="1200" b="1" i="0" u="none" strike="noStrike" kern="1200" dirty="0">
                <a:solidFill>
                  <a:schemeClr val="tx1"/>
                </a:solidFill>
                <a:effectLst/>
                <a:latin typeface="+mn-lt"/>
                <a:ea typeface="+mn-ea"/>
                <a:cs typeface="+mn-cs"/>
                <a:hlinkClick r:id="rId3" tooltip="Posts by Donald Hawkins"/>
              </a:rPr>
              <a:t>Donald Hawkins</a:t>
            </a:r>
            <a:r>
              <a:rPr lang="en-US" sz="1200" b="0" i="0" kern="1200" dirty="0">
                <a:solidFill>
                  <a:schemeClr val="tx1"/>
                </a:solidFill>
                <a:effectLst/>
                <a:latin typeface="+mn-lt"/>
                <a:ea typeface="+mn-ea"/>
                <a:cs typeface="+mn-cs"/>
              </a:rPr>
              <a:t> </a:t>
            </a:r>
            <a:r>
              <a:rPr lang="en-US" sz="1200" b="1" i="0" u="none" strike="noStrike" kern="1200" dirty="0">
                <a:solidFill>
                  <a:schemeClr val="tx1"/>
                </a:solidFill>
                <a:effectLst/>
                <a:latin typeface="+mn-lt"/>
                <a:ea typeface="+mn-ea"/>
                <a:cs typeface="+mn-cs"/>
                <a:hlinkClick r:id="rId4"/>
              </a:rPr>
              <a:t>Charleston Conference Blog</a:t>
            </a:r>
            <a:endParaRPr lang="en-US" sz="1200" b="0" i="0" kern="1200" dirty="0">
              <a:solidFill>
                <a:schemeClr val="tx1"/>
              </a:solidFill>
              <a:effectLst/>
              <a:latin typeface="+mn-lt"/>
              <a:ea typeface="+mn-ea"/>
              <a:cs typeface="+mn-cs"/>
            </a:endParaRPr>
          </a:p>
          <a:p>
            <a:r>
              <a:rPr lang="en-US" dirty="0"/>
              <a:t>http://www.against-the-grain.com/2012/11/a-publishers-new-job-description/</a:t>
            </a:r>
          </a:p>
          <a:p>
            <a:endParaRPr lang="en-US" dirty="0"/>
          </a:p>
        </p:txBody>
      </p:sp>
      <p:sp>
        <p:nvSpPr>
          <p:cNvPr id="4" name="Slide Number Placeholder 3"/>
          <p:cNvSpPr>
            <a:spLocks noGrp="1"/>
          </p:cNvSpPr>
          <p:nvPr>
            <p:ph type="sldNum" sz="quarter" idx="10"/>
          </p:nvPr>
        </p:nvSpPr>
        <p:spPr/>
        <p:txBody>
          <a:bodyPr/>
          <a:lstStyle/>
          <a:p>
            <a:fld id="{931E8577-7E78-41DF-96AC-A776B0057BBB}" type="slidenum">
              <a:rPr lang="en-US" smtClean="0"/>
              <a:pPr/>
              <a:t>14</a:t>
            </a:fld>
            <a:endParaRPr lang="en-US"/>
          </a:p>
        </p:txBody>
      </p:sp>
    </p:spTree>
    <p:extLst>
      <p:ext uri="{BB962C8B-B14F-4D97-AF65-F5344CB8AC3E}">
        <p14:creationId xmlns:p14="http://schemas.microsoft.com/office/powerpoint/2010/main" val="127425280"/>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931E8577-7E78-41DF-96AC-A776B0057BBB}" type="slidenum">
              <a:rPr lang="en-US" smtClean="0"/>
              <a:pPr/>
              <a:t>15</a:t>
            </a:fld>
            <a:endParaRPr lang="en-US"/>
          </a:p>
        </p:txBody>
      </p:sp>
    </p:spTree>
    <p:extLst>
      <p:ext uri="{BB962C8B-B14F-4D97-AF65-F5344CB8AC3E}">
        <p14:creationId xmlns:p14="http://schemas.microsoft.com/office/powerpoint/2010/main" val="3044213552"/>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More on facilitated collections:</a:t>
            </a:r>
          </a:p>
          <a:p>
            <a:endParaRPr lang="en-US" dirty="0"/>
          </a:p>
          <a:p>
            <a:r>
              <a:rPr lang="en-US" sz="1200" b="0" i="0" kern="1200" dirty="0">
                <a:solidFill>
                  <a:schemeClr val="tx1"/>
                </a:solidFill>
                <a:effectLst/>
                <a:latin typeface="+mn-lt"/>
                <a:ea typeface="+mn-ea"/>
                <a:cs typeface="+mn-cs"/>
              </a:rPr>
              <a:t>Dempsey, L., (2016). Library collections in the life of the user: two directions. LIBER Quarterly. 26(4). DOI: </a:t>
            </a:r>
            <a:r>
              <a:rPr lang="en-US" sz="1200" b="0" i="0" u="none" strike="noStrike" kern="1200" dirty="0">
                <a:solidFill>
                  <a:schemeClr val="tx1"/>
                </a:solidFill>
                <a:effectLst/>
                <a:latin typeface="+mn-lt"/>
                <a:ea typeface="+mn-ea"/>
                <a:cs typeface="+mn-cs"/>
                <a:hlinkClick r:id="rId3"/>
              </a:rPr>
              <a:t>http://doi.org/10.18352/lq.10170</a:t>
            </a:r>
            <a:endParaRPr lang="en-US" dirty="0"/>
          </a:p>
          <a:p>
            <a:endParaRPr lang="en-US" dirty="0"/>
          </a:p>
          <a:p>
            <a:endParaRPr lang="en-US" dirty="0"/>
          </a:p>
          <a:p>
            <a:endParaRPr lang="en-US" baseline="0" dirty="0"/>
          </a:p>
          <a:p>
            <a:endParaRPr lang="en-US" baseline="0" dirty="0"/>
          </a:p>
        </p:txBody>
      </p:sp>
      <p:sp>
        <p:nvSpPr>
          <p:cNvPr id="4" name="Slide Number Placeholder 3"/>
          <p:cNvSpPr>
            <a:spLocks noGrp="1"/>
          </p:cNvSpPr>
          <p:nvPr>
            <p:ph type="sldNum" sz="quarter" idx="10"/>
          </p:nvPr>
        </p:nvSpPr>
        <p:spPr/>
        <p:txBody>
          <a:bodyPr/>
          <a:lstStyle/>
          <a:p>
            <a:fld id="{931E8577-7E78-41DF-96AC-A776B0057BBB}" type="slidenum">
              <a:rPr lang="en-US" smtClean="0"/>
              <a:pPr/>
              <a:t>22</a:t>
            </a:fld>
            <a:endParaRPr lang="en-US"/>
          </a:p>
        </p:txBody>
      </p:sp>
    </p:spTree>
    <p:extLst>
      <p:ext uri="{BB962C8B-B14F-4D97-AF65-F5344CB8AC3E}">
        <p14:creationId xmlns:p14="http://schemas.microsoft.com/office/powerpoint/2010/main" val="1025234041"/>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931E8577-7E78-41DF-96AC-A776B0057BBB}" type="slidenum">
              <a:rPr lang="en-US" smtClean="0"/>
              <a:pPr/>
              <a:t>23</a:t>
            </a:fld>
            <a:endParaRPr lang="en-US"/>
          </a:p>
        </p:txBody>
      </p:sp>
    </p:spTree>
    <p:extLst>
      <p:ext uri="{BB962C8B-B14F-4D97-AF65-F5344CB8AC3E}">
        <p14:creationId xmlns:p14="http://schemas.microsoft.com/office/powerpoint/2010/main" val="3633402474"/>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defTabSz="914400" eaLnBrk="1" fontAlgn="auto" latinLnBrk="0" hangingPunct="1">
              <a:lnSpc>
                <a:spcPct val="100000"/>
              </a:lnSpc>
              <a:spcBef>
                <a:spcPts val="0"/>
              </a:spcBef>
              <a:spcAft>
                <a:spcPts val="0"/>
              </a:spcAft>
              <a:buClrTx/>
              <a:buSzTx/>
              <a:buFontTx/>
              <a:buNone/>
              <a:tabLst/>
              <a:defRPr/>
            </a:pPr>
            <a:fld id="{931E8577-7E78-41DF-96AC-A776B0057BBB}" type="slidenum">
              <a:rPr kumimoji="0" lang="en-US" sz="1800" b="0" i="0" u="none" strike="noStrike" kern="0" cap="none" spc="0" normalizeH="0" baseline="0" noProof="0" smtClean="0">
                <a:ln>
                  <a:noFill/>
                </a:ln>
                <a:solidFill>
                  <a:sysClr val="windowText" lastClr="000000"/>
                </a:solidFill>
                <a:effectLst/>
                <a:uLnTx/>
                <a:uFillTx/>
              </a:rPr>
              <a:pPr marL="0" marR="0" lvl="0" indent="0" defTabSz="914400" eaLnBrk="1" fontAlgn="auto" latinLnBrk="0" hangingPunct="1">
                <a:lnSpc>
                  <a:spcPct val="100000"/>
                </a:lnSpc>
                <a:spcBef>
                  <a:spcPts val="0"/>
                </a:spcBef>
                <a:spcAft>
                  <a:spcPts val="0"/>
                </a:spcAft>
                <a:buClrTx/>
                <a:buSzTx/>
                <a:buFontTx/>
                <a:buNone/>
                <a:tabLst/>
                <a:defRPr/>
              </a:pPr>
              <a:t>27</a:t>
            </a:fld>
            <a:endParaRPr kumimoji="0" lang="en-US" sz="1800" b="0" i="0" u="none" strike="noStrike" kern="0" cap="none" spc="0" normalizeH="0" baseline="0" noProof="0">
              <a:ln>
                <a:noFill/>
              </a:ln>
              <a:solidFill>
                <a:sysClr val="windowText" lastClr="000000"/>
              </a:solidFill>
              <a:effectLst/>
              <a:uLnTx/>
              <a:uFillTx/>
            </a:endParaRPr>
          </a:p>
        </p:txBody>
      </p:sp>
    </p:spTree>
    <p:extLst>
      <p:ext uri="{BB962C8B-B14F-4D97-AF65-F5344CB8AC3E}">
        <p14:creationId xmlns:p14="http://schemas.microsoft.com/office/powerpoint/2010/main" val="36079367"/>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For shared print management, we see a variety of group-scale efforts that leverage existing </a:t>
            </a:r>
            <a:r>
              <a:rPr lang="en-US" dirty="0" err="1"/>
              <a:t>consortial</a:t>
            </a:r>
            <a:r>
              <a:rPr lang="en-US" dirty="0"/>
              <a:t> partnerships, as well as built-to-purpose groups.</a:t>
            </a:r>
          </a:p>
          <a:p>
            <a:r>
              <a:rPr lang="en-US" dirty="0"/>
              <a:t>For research data management, there is a mix of institution-scale infrastructure and a growing range of group-scale options.</a:t>
            </a:r>
          </a:p>
          <a:p>
            <a:r>
              <a:rPr lang="en-US" dirty="0"/>
              <a:t>Is the scale the same for each? Can we expect a single group to support the whole range of shared stewardship objectives? </a:t>
            </a:r>
          </a:p>
        </p:txBody>
      </p:sp>
      <p:sp>
        <p:nvSpPr>
          <p:cNvPr id="4" name="Slide Number Placeholder 3"/>
          <p:cNvSpPr>
            <a:spLocks noGrp="1"/>
          </p:cNvSpPr>
          <p:nvPr>
            <p:ph type="sldNum" sz="quarter" idx="10"/>
          </p:nvPr>
        </p:nvSpPr>
        <p:spPr/>
        <p:txBody>
          <a:bodyPr/>
          <a:lstStyle/>
          <a:p>
            <a:fld id="{931E8577-7E78-41DF-96AC-A776B0057BBB}" type="slidenum">
              <a:rPr lang="en-US" smtClean="0"/>
              <a:pPr/>
              <a:t>32</a:t>
            </a:fld>
            <a:endParaRPr lang="en-US"/>
          </a:p>
        </p:txBody>
      </p:sp>
    </p:spTree>
    <p:extLst>
      <p:ext uri="{BB962C8B-B14F-4D97-AF65-F5344CB8AC3E}">
        <p14:creationId xmlns:p14="http://schemas.microsoft.com/office/powerpoint/2010/main" val="453505908"/>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Various group-scale arrangements have emerged to support collective collection management across the spectrum from owned to facilitated collections.</a:t>
            </a:r>
          </a:p>
          <a:p>
            <a:r>
              <a:rPr lang="en-US" dirty="0"/>
              <a:t>Significantly, there is not a single group-scale arrangement that can solve for all of these problems.</a:t>
            </a:r>
          </a:p>
          <a:p>
            <a:r>
              <a:rPr lang="en-US" dirty="0"/>
              <a:t>What is the optimum scale for group action? It appears to vary…</a:t>
            </a:r>
          </a:p>
        </p:txBody>
      </p:sp>
      <p:sp>
        <p:nvSpPr>
          <p:cNvPr id="4" name="Slide Number Placeholder 3"/>
          <p:cNvSpPr>
            <a:spLocks noGrp="1"/>
          </p:cNvSpPr>
          <p:nvPr>
            <p:ph type="sldNum" sz="quarter" idx="10"/>
          </p:nvPr>
        </p:nvSpPr>
        <p:spPr/>
        <p:txBody>
          <a:bodyPr/>
          <a:lstStyle/>
          <a:p>
            <a:fld id="{931E8577-7E78-41DF-96AC-A776B0057BBB}" type="slidenum">
              <a:rPr lang="en-US" smtClean="0"/>
              <a:pPr/>
              <a:t>33</a:t>
            </a:fld>
            <a:endParaRPr lang="en-US"/>
          </a:p>
        </p:txBody>
      </p:sp>
    </p:spTree>
    <p:extLst>
      <p:ext uri="{BB962C8B-B14F-4D97-AF65-F5344CB8AC3E}">
        <p14:creationId xmlns:p14="http://schemas.microsoft.com/office/powerpoint/2010/main" val="1056193454"/>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143000" y="1122363"/>
            <a:ext cx="6858000" cy="2387600"/>
          </a:xfrm>
        </p:spPr>
        <p:txBody>
          <a:bodyPr anchor="b"/>
          <a:lstStyle>
            <a:lvl1pPr algn="ctr">
              <a:defRPr sz="4500"/>
            </a:lvl1pPr>
          </a:lstStyle>
          <a:p>
            <a:r>
              <a:rPr lang="en-US"/>
              <a:t>Click to edit Master title style</a:t>
            </a:r>
          </a:p>
        </p:txBody>
      </p:sp>
      <p:sp>
        <p:nvSpPr>
          <p:cNvPr id="3" name="Subtitle 2"/>
          <p:cNvSpPr>
            <a:spLocks noGrp="1"/>
          </p:cNvSpPr>
          <p:nvPr>
            <p:ph type="subTitle" idx="1"/>
          </p:nvPr>
        </p:nvSpPr>
        <p:spPr>
          <a:xfrm>
            <a:off x="1143000" y="3602038"/>
            <a:ext cx="6858000" cy="1655762"/>
          </a:xfrm>
        </p:spPr>
        <p:txBody>
          <a:bodyPr/>
          <a:lstStyle>
            <a:lvl1pPr marL="0" indent="0" algn="ctr">
              <a:buNone/>
              <a:defRPr sz="1800"/>
            </a:lvl1pPr>
            <a:lvl2pPr marL="342900" indent="0" algn="ctr">
              <a:buNone/>
              <a:defRPr sz="1500"/>
            </a:lvl2pPr>
            <a:lvl3pPr marL="685800" indent="0" algn="ctr">
              <a:buNone/>
              <a:defRPr sz="1350"/>
            </a:lvl3pPr>
            <a:lvl4pPr marL="1028700" indent="0" algn="ctr">
              <a:buNone/>
              <a:defRPr sz="1200"/>
            </a:lvl4pPr>
            <a:lvl5pPr marL="1371600" indent="0" algn="ctr">
              <a:buNone/>
              <a:defRPr sz="1200"/>
            </a:lvl5pPr>
            <a:lvl6pPr marL="1714500" indent="0" algn="ctr">
              <a:buNone/>
              <a:defRPr sz="1200"/>
            </a:lvl6pPr>
            <a:lvl7pPr marL="2057400" indent="0" algn="ctr">
              <a:buNone/>
              <a:defRPr sz="1200"/>
            </a:lvl7pPr>
            <a:lvl8pPr marL="2400300" indent="0" algn="ctr">
              <a:buNone/>
              <a:defRPr sz="1200"/>
            </a:lvl8pPr>
            <a:lvl9pPr marL="2743200" indent="0" algn="ctr">
              <a:buNone/>
              <a:defRPr sz="1200"/>
            </a:lvl9pPr>
          </a:lstStyle>
          <a:p>
            <a:r>
              <a:rPr lang="en-US"/>
              <a:t>Click to edit Master subtitle style</a:t>
            </a:r>
          </a:p>
        </p:txBody>
      </p:sp>
      <p:sp>
        <p:nvSpPr>
          <p:cNvPr id="4" name="Date Placeholder 3"/>
          <p:cNvSpPr>
            <a:spLocks noGrp="1"/>
          </p:cNvSpPr>
          <p:nvPr>
            <p:ph type="dt" sz="half" idx="10"/>
          </p:nvPr>
        </p:nvSpPr>
        <p:spPr/>
        <p:txBody>
          <a:bodyPr/>
          <a:lstStyle/>
          <a:p>
            <a:fld id="{5E67DE87-7FAE-4F5D-B60D-8CCD09822C55}" type="datetimeFigureOut">
              <a:rPr lang="en-US" smtClean="0">
                <a:solidFill>
                  <a:prstClr val="black">
                    <a:tint val="75000"/>
                  </a:prstClr>
                </a:solidFill>
              </a:rPr>
              <a:pPr/>
              <a:t>6/7/2018</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fld id="{4971ACC7-CBD7-49E9-BCD7-D974A92BFAA4}"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264473410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5E67DE87-7FAE-4F5D-B60D-8CCD09822C55}" type="datetimeFigureOut">
              <a:rPr lang="en-US" smtClean="0">
                <a:solidFill>
                  <a:prstClr val="black">
                    <a:tint val="75000"/>
                  </a:prstClr>
                </a:solidFill>
              </a:rPr>
              <a:pPr/>
              <a:t>6/7/2018</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fld id="{4971ACC7-CBD7-49E9-BCD7-D974A92BFAA4}"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203738977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23888" y="1709739"/>
            <a:ext cx="7886700" cy="2852737"/>
          </a:xfrm>
        </p:spPr>
        <p:txBody>
          <a:bodyPr anchor="b"/>
          <a:lstStyle>
            <a:lvl1pPr>
              <a:defRPr sz="4500"/>
            </a:lvl1pPr>
          </a:lstStyle>
          <a:p>
            <a:r>
              <a:rPr lang="en-US"/>
              <a:t>Click to edit Master title style</a:t>
            </a:r>
          </a:p>
        </p:txBody>
      </p:sp>
      <p:sp>
        <p:nvSpPr>
          <p:cNvPr id="3" name="Text Placeholder 2"/>
          <p:cNvSpPr>
            <a:spLocks noGrp="1"/>
          </p:cNvSpPr>
          <p:nvPr>
            <p:ph type="body" idx="1"/>
          </p:nvPr>
        </p:nvSpPr>
        <p:spPr>
          <a:xfrm>
            <a:off x="623888" y="4589464"/>
            <a:ext cx="7886700" cy="1500187"/>
          </a:xfrm>
        </p:spPr>
        <p:txBody>
          <a:bodyPr/>
          <a:lstStyle>
            <a:lvl1pPr marL="0" indent="0">
              <a:buNone/>
              <a:defRPr sz="1800">
                <a:solidFill>
                  <a:schemeClr val="tx1">
                    <a:tint val="75000"/>
                  </a:schemeClr>
                </a:solidFill>
              </a:defRPr>
            </a:lvl1pPr>
            <a:lvl2pPr marL="342900" indent="0">
              <a:buNone/>
              <a:defRPr sz="1500">
                <a:solidFill>
                  <a:schemeClr val="tx1">
                    <a:tint val="75000"/>
                  </a:schemeClr>
                </a:solidFill>
              </a:defRPr>
            </a:lvl2pPr>
            <a:lvl3pPr marL="685800" indent="0">
              <a:buNone/>
              <a:defRPr sz="1350">
                <a:solidFill>
                  <a:schemeClr val="tx1">
                    <a:tint val="75000"/>
                  </a:schemeClr>
                </a:solidFill>
              </a:defRPr>
            </a:lvl3pPr>
            <a:lvl4pPr marL="1028700" indent="0">
              <a:buNone/>
              <a:defRPr sz="1200">
                <a:solidFill>
                  <a:schemeClr val="tx1">
                    <a:tint val="75000"/>
                  </a:schemeClr>
                </a:solidFill>
              </a:defRPr>
            </a:lvl4pPr>
            <a:lvl5pPr marL="1371600" indent="0">
              <a:buNone/>
              <a:defRPr sz="1200">
                <a:solidFill>
                  <a:schemeClr val="tx1">
                    <a:tint val="75000"/>
                  </a:schemeClr>
                </a:solidFill>
              </a:defRPr>
            </a:lvl5pPr>
            <a:lvl6pPr marL="1714500" indent="0">
              <a:buNone/>
              <a:defRPr sz="1200">
                <a:solidFill>
                  <a:schemeClr val="tx1">
                    <a:tint val="75000"/>
                  </a:schemeClr>
                </a:solidFill>
              </a:defRPr>
            </a:lvl6pPr>
            <a:lvl7pPr marL="2057400" indent="0">
              <a:buNone/>
              <a:defRPr sz="1200">
                <a:solidFill>
                  <a:schemeClr val="tx1">
                    <a:tint val="75000"/>
                  </a:schemeClr>
                </a:solidFill>
              </a:defRPr>
            </a:lvl7pPr>
            <a:lvl8pPr marL="2400300" indent="0">
              <a:buNone/>
              <a:defRPr sz="1200">
                <a:solidFill>
                  <a:schemeClr val="tx1">
                    <a:tint val="75000"/>
                  </a:schemeClr>
                </a:solidFill>
              </a:defRPr>
            </a:lvl8pPr>
            <a:lvl9pPr marL="2743200" indent="0">
              <a:buNone/>
              <a:defRPr sz="12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5E67DE87-7FAE-4F5D-B60D-8CCD09822C55}" type="datetimeFigureOut">
              <a:rPr lang="en-US" smtClean="0">
                <a:solidFill>
                  <a:prstClr val="black">
                    <a:tint val="75000"/>
                  </a:prstClr>
                </a:solidFill>
              </a:rPr>
              <a:pPr/>
              <a:t>6/7/2018</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fld id="{4971ACC7-CBD7-49E9-BCD7-D974A92BFAA4}"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205963110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71487" y="1825625"/>
            <a:ext cx="2900363"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3486150" y="1825625"/>
            <a:ext cx="2900363"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5E67DE87-7FAE-4F5D-B60D-8CCD09822C55}" type="datetimeFigureOut">
              <a:rPr lang="en-US" smtClean="0">
                <a:solidFill>
                  <a:prstClr val="black">
                    <a:tint val="75000"/>
                  </a:prstClr>
                </a:solidFill>
              </a:rPr>
              <a:pPr/>
              <a:t>6/7/2018</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fld id="{4971ACC7-CBD7-49E9-BCD7-D974A92BFAA4}"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260711080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29841" y="365126"/>
            <a:ext cx="7886700" cy="1325563"/>
          </a:xfrm>
        </p:spPr>
        <p:txBody>
          <a:bodyPr/>
          <a:lstStyle/>
          <a:p>
            <a:r>
              <a:rPr lang="en-US"/>
              <a:t>Click to edit Master title style</a:t>
            </a:r>
          </a:p>
        </p:txBody>
      </p:sp>
      <p:sp>
        <p:nvSpPr>
          <p:cNvPr id="3" name="Text Placeholder 2"/>
          <p:cNvSpPr>
            <a:spLocks noGrp="1"/>
          </p:cNvSpPr>
          <p:nvPr>
            <p:ph type="body" idx="1"/>
          </p:nvPr>
        </p:nvSpPr>
        <p:spPr>
          <a:xfrm>
            <a:off x="629842" y="1681163"/>
            <a:ext cx="3868340"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Click to edit Master text styles</a:t>
            </a:r>
          </a:p>
        </p:txBody>
      </p:sp>
      <p:sp>
        <p:nvSpPr>
          <p:cNvPr id="4" name="Content Placeholder 3"/>
          <p:cNvSpPr>
            <a:spLocks noGrp="1"/>
          </p:cNvSpPr>
          <p:nvPr>
            <p:ph sz="half" idx="2"/>
          </p:nvPr>
        </p:nvSpPr>
        <p:spPr>
          <a:xfrm>
            <a:off x="629842" y="2505075"/>
            <a:ext cx="3868340"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29150" y="1681163"/>
            <a:ext cx="3887391"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Click to edit Master text styles</a:t>
            </a:r>
          </a:p>
        </p:txBody>
      </p:sp>
      <p:sp>
        <p:nvSpPr>
          <p:cNvPr id="6" name="Content Placeholder 5"/>
          <p:cNvSpPr>
            <a:spLocks noGrp="1"/>
          </p:cNvSpPr>
          <p:nvPr>
            <p:ph sz="quarter" idx="4"/>
          </p:nvPr>
        </p:nvSpPr>
        <p:spPr>
          <a:xfrm>
            <a:off x="4629150" y="2505075"/>
            <a:ext cx="3887391"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5E67DE87-7FAE-4F5D-B60D-8CCD09822C55}" type="datetimeFigureOut">
              <a:rPr lang="en-US" smtClean="0">
                <a:solidFill>
                  <a:prstClr val="black">
                    <a:tint val="75000"/>
                  </a:prstClr>
                </a:solidFill>
              </a:rPr>
              <a:pPr/>
              <a:t>6/7/2018</a:t>
            </a:fld>
            <a:endParaRPr lang="en-US">
              <a:solidFill>
                <a:prstClr val="black">
                  <a:tint val="75000"/>
                </a:prstClr>
              </a:solidFill>
            </a:endParaRPr>
          </a:p>
        </p:txBody>
      </p:sp>
      <p:sp>
        <p:nvSpPr>
          <p:cNvPr id="8" name="Footer Placeholder 7"/>
          <p:cNvSpPr>
            <a:spLocks noGrp="1"/>
          </p:cNvSpPr>
          <p:nvPr>
            <p:ph type="ftr" sz="quarter" idx="11"/>
          </p:nvPr>
        </p:nvSpPr>
        <p:spPr/>
        <p:txBody>
          <a:bodyPr/>
          <a:lstStyle/>
          <a:p>
            <a:endParaRPr lang="en-US">
              <a:solidFill>
                <a:prstClr val="black">
                  <a:tint val="75000"/>
                </a:prstClr>
              </a:solidFill>
            </a:endParaRPr>
          </a:p>
        </p:txBody>
      </p:sp>
      <p:sp>
        <p:nvSpPr>
          <p:cNvPr id="9" name="Slide Number Placeholder 8"/>
          <p:cNvSpPr>
            <a:spLocks noGrp="1"/>
          </p:cNvSpPr>
          <p:nvPr>
            <p:ph type="sldNum" sz="quarter" idx="12"/>
          </p:nvPr>
        </p:nvSpPr>
        <p:spPr/>
        <p:txBody>
          <a:bodyPr/>
          <a:lstStyle/>
          <a:p>
            <a:fld id="{4971ACC7-CBD7-49E9-BCD7-D974A92BFAA4}"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424481509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5E67DE87-7FAE-4F5D-B60D-8CCD09822C55}" type="datetimeFigureOut">
              <a:rPr lang="en-US" smtClean="0">
                <a:solidFill>
                  <a:prstClr val="black">
                    <a:tint val="75000"/>
                  </a:prstClr>
                </a:solidFill>
              </a:rPr>
              <a:pPr/>
              <a:t>6/7/2018</a:t>
            </a:fld>
            <a:endParaRPr lang="en-US">
              <a:solidFill>
                <a:prstClr val="black">
                  <a:tint val="75000"/>
                </a:prstClr>
              </a:solidFill>
            </a:endParaRPr>
          </a:p>
        </p:txBody>
      </p:sp>
      <p:sp>
        <p:nvSpPr>
          <p:cNvPr id="4" name="Footer Placeholder 3"/>
          <p:cNvSpPr>
            <a:spLocks noGrp="1"/>
          </p:cNvSpPr>
          <p:nvPr>
            <p:ph type="ftr" sz="quarter" idx="11"/>
          </p:nvPr>
        </p:nvSpPr>
        <p:spPr/>
        <p:txBody>
          <a:bodyPr/>
          <a:lstStyle/>
          <a:p>
            <a:endParaRPr lang="en-US">
              <a:solidFill>
                <a:prstClr val="black">
                  <a:tint val="75000"/>
                </a:prstClr>
              </a:solidFill>
            </a:endParaRPr>
          </a:p>
        </p:txBody>
      </p:sp>
      <p:sp>
        <p:nvSpPr>
          <p:cNvPr id="5" name="Slide Number Placeholder 4"/>
          <p:cNvSpPr>
            <a:spLocks noGrp="1"/>
          </p:cNvSpPr>
          <p:nvPr>
            <p:ph type="sldNum" sz="quarter" idx="12"/>
          </p:nvPr>
        </p:nvSpPr>
        <p:spPr/>
        <p:txBody>
          <a:bodyPr/>
          <a:lstStyle/>
          <a:p>
            <a:fld id="{4971ACC7-CBD7-49E9-BCD7-D974A92BFAA4}"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26175701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5E67DE87-7FAE-4F5D-B60D-8CCD09822C55}" type="datetimeFigureOut">
              <a:rPr lang="en-US" smtClean="0">
                <a:solidFill>
                  <a:prstClr val="black">
                    <a:tint val="75000"/>
                  </a:prstClr>
                </a:solidFill>
              </a:rPr>
              <a:pPr/>
              <a:t>6/7/2018</a:t>
            </a:fld>
            <a:endParaRPr lang="en-US">
              <a:solidFill>
                <a:prstClr val="black">
                  <a:tint val="75000"/>
                </a:prstClr>
              </a:solidFill>
            </a:endParaRPr>
          </a:p>
        </p:txBody>
      </p:sp>
      <p:sp>
        <p:nvSpPr>
          <p:cNvPr id="3" name="Footer Placeholder 2"/>
          <p:cNvSpPr>
            <a:spLocks noGrp="1"/>
          </p:cNvSpPr>
          <p:nvPr>
            <p:ph type="ftr" sz="quarter" idx="11"/>
          </p:nvPr>
        </p:nvSpPr>
        <p:spPr/>
        <p:txBody>
          <a:bodyPr/>
          <a:lstStyle/>
          <a:p>
            <a:endParaRPr lang="en-US">
              <a:solidFill>
                <a:prstClr val="black">
                  <a:tint val="75000"/>
                </a:prstClr>
              </a:solidFill>
            </a:endParaRPr>
          </a:p>
        </p:txBody>
      </p:sp>
      <p:sp>
        <p:nvSpPr>
          <p:cNvPr id="4" name="Slide Number Placeholder 3"/>
          <p:cNvSpPr>
            <a:spLocks noGrp="1"/>
          </p:cNvSpPr>
          <p:nvPr>
            <p:ph type="sldNum" sz="quarter" idx="12"/>
          </p:nvPr>
        </p:nvSpPr>
        <p:spPr/>
        <p:txBody>
          <a:bodyPr/>
          <a:lstStyle/>
          <a:p>
            <a:fld id="{4971ACC7-CBD7-49E9-BCD7-D974A92BFAA4}"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72583020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2400"/>
            </a:lvl1pPr>
          </a:lstStyle>
          <a:p>
            <a:r>
              <a:rPr lang="en-US"/>
              <a:t>Click to edit Master title style</a:t>
            </a:r>
          </a:p>
        </p:txBody>
      </p:sp>
      <p:sp>
        <p:nvSpPr>
          <p:cNvPr id="3" name="Content Placeholder 2"/>
          <p:cNvSpPr>
            <a:spLocks noGrp="1"/>
          </p:cNvSpPr>
          <p:nvPr>
            <p:ph idx="1"/>
          </p:nvPr>
        </p:nvSpPr>
        <p:spPr>
          <a:xfrm>
            <a:off x="3887391" y="987426"/>
            <a:ext cx="4629150" cy="4873625"/>
          </a:xfrm>
        </p:spPr>
        <p:txBody>
          <a:bodyPr/>
          <a:lstStyle>
            <a:lvl1pPr>
              <a:defRPr sz="2400"/>
            </a:lvl1pPr>
            <a:lvl2pPr>
              <a:defRPr sz="2100"/>
            </a:lvl2pPr>
            <a:lvl3pPr>
              <a:defRPr sz="1800"/>
            </a:lvl3pPr>
            <a:lvl4pPr>
              <a:defRPr sz="1500"/>
            </a:lvl4pPr>
            <a:lvl5pPr>
              <a:defRPr sz="1500"/>
            </a:lvl5pPr>
            <a:lvl6pPr>
              <a:defRPr sz="1500"/>
            </a:lvl6pPr>
            <a:lvl7pPr>
              <a:defRPr sz="1500"/>
            </a:lvl7pPr>
            <a:lvl8pPr>
              <a:defRPr sz="1500"/>
            </a:lvl8pPr>
            <a:lvl9pPr>
              <a:defRPr sz="15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a:t>Click to edit Master text styles</a:t>
            </a:r>
          </a:p>
        </p:txBody>
      </p:sp>
      <p:sp>
        <p:nvSpPr>
          <p:cNvPr id="5" name="Date Placeholder 4"/>
          <p:cNvSpPr>
            <a:spLocks noGrp="1"/>
          </p:cNvSpPr>
          <p:nvPr>
            <p:ph type="dt" sz="half" idx="10"/>
          </p:nvPr>
        </p:nvSpPr>
        <p:spPr/>
        <p:txBody>
          <a:bodyPr/>
          <a:lstStyle/>
          <a:p>
            <a:fld id="{5E67DE87-7FAE-4F5D-B60D-8CCD09822C55}" type="datetimeFigureOut">
              <a:rPr lang="en-US" smtClean="0">
                <a:solidFill>
                  <a:prstClr val="black">
                    <a:tint val="75000"/>
                  </a:prstClr>
                </a:solidFill>
              </a:rPr>
              <a:pPr/>
              <a:t>6/7/2018</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fld id="{4971ACC7-CBD7-49E9-BCD7-D974A92BFAA4}"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165432978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2400"/>
            </a:lvl1pPr>
          </a:lstStyle>
          <a:p>
            <a:r>
              <a:rPr lang="en-US"/>
              <a:t>Click to edit Master title style</a:t>
            </a:r>
          </a:p>
        </p:txBody>
      </p:sp>
      <p:sp>
        <p:nvSpPr>
          <p:cNvPr id="3" name="Picture Placeholder 2"/>
          <p:cNvSpPr>
            <a:spLocks noGrp="1"/>
          </p:cNvSpPr>
          <p:nvPr>
            <p:ph type="pic" idx="1"/>
          </p:nvPr>
        </p:nvSpPr>
        <p:spPr>
          <a:xfrm>
            <a:off x="3887391" y="987426"/>
            <a:ext cx="4629150" cy="4873625"/>
          </a:xfrm>
        </p:spPr>
        <p:txBody>
          <a:bodyPr/>
          <a:lstStyle>
            <a:lvl1pPr marL="0" indent="0">
              <a:buNone/>
              <a:defRPr sz="2400"/>
            </a:lvl1pPr>
            <a:lvl2pPr marL="342900" indent="0">
              <a:buNone/>
              <a:defRPr sz="2100"/>
            </a:lvl2pPr>
            <a:lvl3pPr marL="685800" indent="0">
              <a:buNone/>
              <a:defRPr sz="1800"/>
            </a:lvl3pPr>
            <a:lvl4pPr marL="1028700" indent="0">
              <a:buNone/>
              <a:defRPr sz="1500"/>
            </a:lvl4pPr>
            <a:lvl5pPr marL="1371600" indent="0">
              <a:buNone/>
              <a:defRPr sz="1500"/>
            </a:lvl5pPr>
            <a:lvl6pPr marL="1714500" indent="0">
              <a:buNone/>
              <a:defRPr sz="1500"/>
            </a:lvl6pPr>
            <a:lvl7pPr marL="2057400" indent="0">
              <a:buNone/>
              <a:defRPr sz="1500"/>
            </a:lvl7pPr>
            <a:lvl8pPr marL="2400300" indent="0">
              <a:buNone/>
              <a:defRPr sz="1500"/>
            </a:lvl8pPr>
            <a:lvl9pPr marL="2743200" indent="0">
              <a:buNone/>
              <a:defRPr sz="1500"/>
            </a:lvl9pPr>
          </a:lstStyle>
          <a:p>
            <a:endParaRPr lang="en-US"/>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a:t>Click to edit Master text styles</a:t>
            </a:r>
          </a:p>
        </p:txBody>
      </p:sp>
      <p:sp>
        <p:nvSpPr>
          <p:cNvPr id="5" name="Date Placeholder 4"/>
          <p:cNvSpPr>
            <a:spLocks noGrp="1"/>
          </p:cNvSpPr>
          <p:nvPr>
            <p:ph type="dt" sz="half" idx="10"/>
          </p:nvPr>
        </p:nvSpPr>
        <p:spPr/>
        <p:txBody>
          <a:bodyPr/>
          <a:lstStyle/>
          <a:p>
            <a:fld id="{5E67DE87-7FAE-4F5D-B60D-8CCD09822C55}" type="datetimeFigureOut">
              <a:rPr lang="en-US" smtClean="0">
                <a:solidFill>
                  <a:prstClr val="black">
                    <a:tint val="75000"/>
                  </a:prstClr>
                </a:solidFill>
              </a:rPr>
              <a:pPr/>
              <a:t>6/7/2018</a:t>
            </a:fld>
            <a:endParaRPr lang="en-US">
              <a:solidFill>
                <a:prstClr val="black">
                  <a:tint val="75000"/>
                </a:prstClr>
              </a:solidFill>
            </a:endParaRPr>
          </a:p>
        </p:txBody>
      </p:sp>
      <p:sp>
        <p:nvSpPr>
          <p:cNvPr id="6" name="Footer Placeholder 5"/>
          <p:cNvSpPr>
            <a:spLocks noGrp="1"/>
          </p:cNvSpPr>
          <p:nvPr>
            <p:ph type="ftr" sz="quarter" idx="11"/>
          </p:nvPr>
        </p:nvSpPr>
        <p:spPr/>
        <p:txBody>
          <a:bodyPr/>
          <a:lstStyle/>
          <a:p>
            <a:endParaRPr lang="en-US">
              <a:solidFill>
                <a:prstClr val="black">
                  <a:tint val="75000"/>
                </a:prstClr>
              </a:solidFill>
            </a:endParaRPr>
          </a:p>
        </p:txBody>
      </p:sp>
      <p:sp>
        <p:nvSpPr>
          <p:cNvPr id="7" name="Slide Number Placeholder 6"/>
          <p:cNvSpPr>
            <a:spLocks noGrp="1"/>
          </p:cNvSpPr>
          <p:nvPr>
            <p:ph type="sldNum" sz="quarter" idx="12"/>
          </p:nvPr>
        </p:nvSpPr>
        <p:spPr/>
        <p:txBody>
          <a:bodyPr/>
          <a:lstStyle/>
          <a:p>
            <a:fld id="{4971ACC7-CBD7-49E9-BCD7-D974A92BFAA4}"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401986913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5E67DE87-7FAE-4F5D-B60D-8CCD09822C55}" type="datetimeFigureOut">
              <a:rPr lang="en-US" smtClean="0">
                <a:solidFill>
                  <a:prstClr val="black">
                    <a:tint val="75000"/>
                  </a:prstClr>
                </a:solidFill>
              </a:rPr>
              <a:pPr/>
              <a:t>6/7/2018</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fld id="{4971ACC7-CBD7-49E9-BCD7-D974A92BFAA4}"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3771191937"/>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4907757" y="365125"/>
            <a:ext cx="1478756" cy="5811838"/>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71488" y="365125"/>
            <a:ext cx="4321969"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5E67DE87-7FAE-4F5D-B60D-8CCD09822C55}" type="datetimeFigureOut">
              <a:rPr lang="en-US" smtClean="0">
                <a:solidFill>
                  <a:prstClr val="black">
                    <a:tint val="75000"/>
                  </a:prstClr>
                </a:solidFill>
              </a:rPr>
              <a:pPr/>
              <a:t>6/7/2018</a:t>
            </a:fld>
            <a:endParaRPr lang="en-US">
              <a:solidFill>
                <a:prstClr val="black">
                  <a:tint val="75000"/>
                </a:prstClr>
              </a:solidFill>
            </a:endParaRPr>
          </a:p>
        </p:txBody>
      </p:sp>
      <p:sp>
        <p:nvSpPr>
          <p:cNvPr id="5" name="Footer Placeholder 4"/>
          <p:cNvSpPr>
            <a:spLocks noGrp="1"/>
          </p:cNvSpPr>
          <p:nvPr>
            <p:ph type="ftr" sz="quarter" idx="11"/>
          </p:nvPr>
        </p:nvSpPr>
        <p:spPr/>
        <p:txBody>
          <a:bodyPr/>
          <a:lstStyle/>
          <a:p>
            <a:endParaRPr lang="en-US">
              <a:solidFill>
                <a:prstClr val="black">
                  <a:tint val="75000"/>
                </a:prstClr>
              </a:solidFill>
            </a:endParaRPr>
          </a:p>
        </p:txBody>
      </p:sp>
      <p:sp>
        <p:nvSpPr>
          <p:cNvPr id="6" name="Slide Number Placeholder 5"/>
          <p:cNvSpPr>
            <a:spLocks noGrp="1"/>
          </p:cNvSpPr>
          <p:nvPr>
            <p:ph type="sldNum" sz="quarter" idx="12"/>
          </p:nvPr>
        </p:nvSpPr>
        <p:spPr/>
        <p:txBody>
          <a:bodyPr/>
          <a:lstStyle/>
          <a:p>
            <a:fld id="{4971ACC7-CBD7-49E9-BCD7-D974A92BFAA4}"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1423874116"/>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lvl1pPr>
              <a:defRPr/>
            </a:lvl1pPr>
          </a:lstStyle>
          <a:p>
            <a:pPr>
              <a:defRPr/>
            </a:pPr>
            <a:fld id="{20BD7341-9EFA-4417-8E61-81D111C88505}" type="datetimeFigureOut">
              <a:rPr lang="en-US"/>
              <a:pPr>
                <a:defRPr/>
              </a:pPr>
              <a:t>6/7/2018</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fld id="{E55F31D7-F29D-4195-847F-0FE0770522D3}" type="slidenum">
              <a:rPr lang="en-US" altLang="en-US"/>
              <a:pPr/>
              <a:t>‹#›</a:t>
            </a:fld>
            <a:endParaRPr lang="en-US" altLang="en-US"/>
          </a:p>
        </p:txBody>
      </p:sp>
    </p:spTree>
    <p:extLst>
      <p:ext uri="{BB962C8B-B14F-4D97-AF65-F5344CB8AC3E}">
        <p14:creationId xmlns:p14="http://schemas.microsoft.com/office/powerpoint/2010/main" val="520779743"/>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pPr>
              <a:defRPr/>
            </a:pPr>
            <a:fld id="{3AFED5FA-2147-487E-871D-C7ED70AA339C}" type="datetimeFigureOut">
              <a:rPr lang="en-US"/>
              <a:pPr>
                <a:defRPr/>
              </a:pPr>
              <a:t>6/7/2018</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fld id="{01381274-C08C-4F61-933F-B5DB6C21E441}" type="slidenum">
              <a:rPr lang="en-US" altLang="en-US"/>
              <a:pPr/>
              <a:t>‹#›</a:t>
            </a:fld>
            <a:endParaRPr lang="en-US" altLang="en-US"/>
          </a:p>
        </p:txBody>
      </p:sp>
    </p:spTree>
    <p:extLst>
      <p:ext uri="{BB962C8B-B14F-4D97-AF65-F5344CB8AC3E}">
        <p14:creationId xmlns:p14="http://schemas.microsoft.com/office/powerpoint/2010/main" val="2625774246"/>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a:defRPr/>
            </a:lvl1pPr>
          </a:lstStyle>
          <a:p>
            <a:pPr>
              <a:defRPr/>
            </a:pPr>
            <a:fld id="{FF1256D6-CD0D-4B05-BDA3-D5F341594267}" type="datetimeFigureOut">
              <a:rPr lang="en-US"/>
              <a:pPr>
                <a:defRPr/>
              </a:pPr>
              <a:t>6/7/2018</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fld id="{15543459-ECCA-490F-9259-E730AD0A0680}" type="slidenum">
              <a:rPr lang="en-US" altLang="en-US"/>
              <a:pPr/>
              <a:t>‹#›</a:t>
            </a:fld>
            <a:endParaRPr lang="en-US" altLang="en-US"/>
          </a:p>
        </p:txBody>
      </p:sp>
    </p:spTree>
    <p:extLst>
      <p:ext uri="{BB962C8B-B14F-4D97-AF65-F5344CB8AC3E}">
        <p14:creationId xmlns:p14="http://schemas.microsoft.com/office/powerpoint/2010/main" val="1157050227"/>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3"/>
          <p:cNvSpPr>
            <a:spLocks noGrp="1"/>
          </p:cNvSpPr>
          <p:nvPr>
            <p:ph type="dt" sz="half" idx="10"/>
          </p:nvPr>
        </p:nvSpPr>
        <p:spPr/>
        <p:txBody>
          <a:bodyPr/>
          <a:lstStyle>
            <a:lvl1pPr>
              <a:defRPr/>
            </a:lvl1pPr>
          </a:lstStyle>
          <a:p>
            <a:pPr>
              <a:defRPr/>
            </a:pPr>
            <a:fld id="{9B8DC2A6-E028-4289-B4E1-44A0ABBBE483}" type="datetimeFigureOut">
              <a:rPr lang="en-US"/>
              <a:pPr>
                <a:defRPr/>
              </a:pPr>
              <a:t>6/7/2018</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fld id="{956F5FB1-45BD-4DC5-8E61-14488B9C384E}" type="slidenum">
              <a:rPr lang="en-US" altLang="en-US"/>
              <a:pPr/>
              <a:t>‹#›</a:t>
            </a:fld>
            <a:endParaRPr lang="en-US" altLang="en-US"/>
          </a:p>
        </p:txBody>
      </p:sp>
    </p:spTree>
    <p:extLst>
      <p:ext uri="{BB962C8B-B14F-4D97-AF65-F5344CB8AC3E}">
        <p14:creationId xmlns:p14="http://schemas.microsoft.com/office/powerpoint/2010/main" val="3797387907"/>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3"/>
          <p:cNvSpPr>
            <a:spLocks noGrp="1"/>
          </p:cNvSpPr>
          <p:nvPr>
            <p:ph type="dt" sz="half" idx="10"/>
          </p:nvPr>
        </p:nvSpPr>
        <p:spPr/>
        <p:txBody>
          <a:bodyPr/>
          <a:lstStyle>
            <a:lvl1pPr>
              <a:defRPr/>
            </a:lvl1pPr>
          </a:lstStyle>
          <a:p>
            <a:pPr>
              <a:defRPr/>
            </a:pPr>
            <a:fld id="{D8B671FE-681C-43A2-BD7E-0FD6CAAD0722}" type="datetimeFigureOut">
              <a:rPr lang="en-US"/>
              <a:pPr>
                <a:defRPr/>
              </a:pPr>
              <a:t>6/7/2018</a:t>
            </a:fld>
            <a:endParaRPr lang="en-US"/>
          </a:p>
        </p:txBody>
      </p:sp>
      <p:sp>
        <p:nvSpPr>
          <p:cNvPr id="8" name="Footer Placeholder 4"/>
          <p:cNvSpPr>
            <a:spLocks noGrp="1"/>
          </p:cNvSpPr>
          <p:nvPr>
            <p:ph type="ftr" sz="quarter" idx="11"/>
          </p:nvPr>
        </p:nvSpPr>
        <p:spPr/>
        <p:txBody>
          <a:bodyPr/>
          <a:lstStyle>
            <a:lvl1pPr>
              <a:defRPr/>
            </a:lvl1pPr>
          </a:lstStyle>
          <a:p>
            <a:pPr>
              <a:defRPr/>
            </a:pPr>
            <a:endParaRPr lang="en-US"/>
          </a:p>
        </p:txBody>
      </p:sp>
      <p:sp>
        <p:nvSpPr>
          <p:cNvPr id="9" name="Slide Number Placeholder 5"/>
          <p:cNvSpPr>
            <a:spLocks noGrp="1"/>
          </p:cNvSpPr>
          <p:nvPr>
            <p:ph type="sldNum" sz="quarter" idx="12"/>
          </p:nvPr>
        </p:nvSpPr>
        <p:spPr/>
        <p:txBody>
          <a:bodyPr/>
          <a:lstStyle>
            <a:lvl1pPr>
              <a:defRPr/>
            </a:lvl1pPr>
          </a:lstStyle>
          <a:p>
            <a:fld id="{0E1733CB-72C3-4EF7-B189-9A6BA3F580BE}" type="slidenum">
              <a:rPr lang="en-US" altLang="en-US"/>
              <a:pPr/>
              <a:t>‹#›</a:t>
            </a:fld>
            <a:endParaRPr lang="en-US" altLang="en-US"/>
          </a:p>
        </p:txBody>
      </p:sp>
    </p:spTree>
    <p:extLst>
      <p:ext uri="{BB962C8B-B14F-4D97-AF65-F5344CB8AC3E}">
        <p14:creationId xmlns:p14="http://schemas.microsoft.com/office/powerpoint/2010/main" val="2191787504"/>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3"/>
          <p:cNvSpPr>
            <a:spLocks noGrp="1"/>
          </p:cNvSpPr>
          <p:nvPr>
            <p:ph type="dt" sz="half" idx="10"/>
          </p:nvPr>
        </p:nvSpPr>
        <p:spPr/>
        <p:txBody>
          <a:bodyPr/>
          <a:lstStyle>
            <a:lvl1pPr>
              <a:defRPr/>
            </a:lvl1pPr>
          </a:lstStyle>
          <a:p>
            <a:pPr>
              <a:defRPr/>
            </a:pPr>
            <a:fld id="{C2EE8D43-BB55-45E2-BA23-401836BF4E29}" type="datetimeFigureOut">
              <a:rPr lang="en-US"/>
              <a:pPr>
                <a:defRPr/>
              </a:pPr>
              <a:t>6/7/2018</a:t>
            </a:fld>
            <a:endParaRPr lang="en-US"/>
          </a:p>
        </p:txBody>
      </p:sp>
      <p:sp>
        <p:nvSpPr>
          <p:cNvPr id="4" name="Footer Placeholder 4"/>
          <p:cNvSpPr>
            <a:spLocks noGrp="1"/>
          </p:cNvSpPr>
          <p:nvPr>
            <p:ph type="ftr" sz="quarter" idx="11"/>
          </p:nvPr>
        </p:nvSpPr>
        <p:spPr/>
        <p:txBody>
          <a:bodyPr/>
          <a:lstStyle>
            <a:lvl1pPr>
              <a:defRPr/>
            </a:lvl1pPr>
          </a:lstStyle>
          <a:p>
            <a:pPr>
              <a:defRPr/>
            </a:pPr>
            <a:endParaRPr lang="en-US"/>
          </a:p>
        </p:txBody>
      </p:sp>
      <p:sp>
        <p:nvSpPr>
          <p:cNvPr id="5" name="Slide Number Placeholder 5"/>
          <p:cNvSpPr>
            <a:spLocks noGrp="1"/>
          </p:cNvSpPr>
          <p:nvPr>
            <p:ph type="sldNum" sz="quarter" idx="12"/>
          </p:nvPr>
        </p:nvSpPr>
        <p:spPr/>
        <p:txBody>
          <a:bodyPr/>
          <a:lstStyle>
            <a:lvl1pPr>
              <a:defRPr/>
            </a:lvl1pPr>
          </a:lstStyle>
          <a:p>
            <a:fld id="{23DCB162-7DE8-4070-BFC7-EEFE9F36851F}" type="slidenum">
              <a:rPr lang="en-US" altLang="en-US"/>
              <a:pPr/>
              <a:t>‹#›</a:t>
            </a:fld>
            <a:endParaRPr lang="en-US" altLang="en-US"/>
          </a:p>
        </p:txBody>
      </p:sp>
    </p:spTree>
    <p:extLst>
      <p:ext uri="{BB962C8B-B14F-4D97-AF65-F5344CB8AC3E}">
        <p14:creationId xmlns:p14="http://schemas.microsoft.com/office/powerpoint/2010/main" val="1531346653"/>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pPr>
              <a:defRPr/>
            </a:pPr>
            <a:fld id="{1FC91056-253D-437C-A8C6-BE35E1E66454}" type="datetimeFigureOut">
              <a:rPr lang="en-US"/>
              <a:pPr>
                <a:defRPr/>
              </a:pPr>
              <a:t>6/7/2018</a:t>
            </a:fld>
            <a:endParaRPr lang="en-US"/>
          </a:p>
        </p:txBody>
      </p:sp>
      <p:sp>
        <p:nvSpPr>
          <p:cNvPr id="3" name="Footer Placeholder 4"/>
          <p:cNvSpPr>
            <a:spLocks noGrp="1"/>
          </p:cNvSpPr>
          <p:nvPr>
            <p:ph type="ftr" sz="quarter" idx="11"/>
          </p:nvPr>
        </p:nvSpPr>
        <p:spPr/>
        <p:txBody>
          <a:bodyPr/>
          <a:lstStyle>
            <a:lvl1pPr>
              <a:defRPr/>
            </a:lvl1pPr>
          </a:lstStyle>
          <a:p>
            <a:pPr>
              <a:defRPr/>
            </a:pPr>
            <a:endParaRPr lang="en-US"/>
          </a:p>
        </p:txBody>
      </p:sp>
      <p:sp>
        <p:nvSpPr>
          <p:cNvPr id="4" name="Slide Number Placeholder 5"/>
          <p:cNvSpPr>
            <a:spLocks noGrp="1"/>
          </p:cNvSpPr>
          <p:nvPr>
            <p:ph type="sldNum" sz="quarter" idx="12"/>
          </p:nvPr>
        </p:nvSpPr>
        <p:spPr/>
        <p:txBody>
          <a:bodyPr/>
          <a:lstStyle>
            <a:lvl1pPr>
              <a:defRPr/>
            </a:lvl1pPr>
          </a:lstStyle>
          <a:p>
            <a:fld id="{016B19D9-02B1-405B-8D77-A092205173AF}" type="slidenum">
              <a:rPr lang="en-US" altLang="en-US"/>
              <a:pPr/>
              <a:t>‹#›</a:t>
            </a:fld>
            <a:endParaRPr lang="en-US" altLang="en-US"/>
          </a:p>
        </p:txBody>
      </p:sp>
    </p:spTree>
    <p:extLst>
      <p:ext uri="{BB962C8B-B14F-4D97-AF65-F5344CB8AC3E}">
        <p14:creationId xmlns:p14="http://schemas.microsoft.com/office/powerpoint/2010/main" val="3074575844"/>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3"/>
          <p:cNvSpPr>
            <a:spLocks noGrp="1"/>
          </p:cNvSpPr>
          <p:nvPr>
            <p:ph type="dt" sz="half" idx="10"/>
          </p:nvPr>
        </p:nvSpPr>
        <p:spPr/>
        <p:txBody>
          <a:bodyPr/>
          <a:lstStyle>
            <a:lvl1pPr>
              <a:defRPr/>
            </a:lvl1pPr>
          </a:lstStyle>
          <a:p>
            <a:pPr>
              <a:defRPr/>
            </a:pPr>
            <a:fld id="{BE22025C-EB7B-477A-902D-C55D460000B2}" type="datetimeFigureOut">
              <a:rPr lang="en-US"/>
              <a:pPr>
                <a:defRPr/>
              </a:pPr>
              <a:t>6/7/2018</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fld id="{BC5AC108-26E0-4C12-9F63-0B2F08AC59FB}" type="slidenum">
              <a:rPr lang="en-US" altLang="en-US"/>
              <a:pPr/>
              <a:t>‹#›</a:t>
            </a:fld>
            <a:endParaRPr lang="en-US" altLang="en-US"/>
          </a:p>
        </p:txBody>
      </p:sp>
    </p:spTree>
    <p:extLst>
      <p:ext uri="{BB962C8B-B14F-4D97-AF65-F5344CB8AC3E}">
        <p14:creationId xmlns:p14="http://schemas.microsoft.com/office/powerpoint/2010/main" val="2675980708"/>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3"/>
          <p:cNvSpPr>
            <a:spLocks noGrp="1"/>
          </p:cNvSpPr>
          <p:nvPr>
            <p:ph type="dt" sz="half" idx="10"/>
          </p:nvPr>
        </p:nvSpPr>
        <p:spPr/>
        <p:txBody>
          <a:bodyPr/>
          <a:lstStyle>
            <a:lvl1pPr>
              <a:defRPr/>
            </a:lvl1pPr>
          </a:lstStyle>
          <a:p>
            <a:pPr>
              <a:defRPr/>
            </a:pPr>
            <a:fld id="{373A0E0C-7427-4CDF-9813-982F2D656FD9}" type="datetimeFigureOut">
              <a:rPr lang="en-US"/>
              <a:pPr>
                <a:defRPr/>
              </a:pPr>
              <a:t>6/7/2018</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fld id="{131C33FB-C856-4BC9-8E0A-74528909B79E}" type="slidenum">
              <a:rPr lang="en-US" altLang="en-US"/>
              <a:pPr/>
              <a:t>‹#›</a:t>
            </a:fld>
            <a:endParaRPr lang="en-US" altLang="en-US"/>
          </a:p>
        </p:txBody>
      </p:sp>
    </p:spTree>
    <p:extLst>
      <p:ext uri="{BB962C8B-B14F-4D97-AF65-F5344CB8AC3E}">
        <p14:creationId xmlns:p14="http://schemas.microsoft.com/office/powerpoint/2010/main" val="2191210912"/>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pPr>
              <a:defRPr/>
            </a:pPr>
            <a:fld id="{55D5128A-BF09-4ACE-ABB9-D3C0670763BF}" type="datetimeFigureOut">
              <a:rPr lang="en-US"/>
              <a:pPr>
                <a:defRPr/>
              </a:pPr>
              <a:t>6/7/2018</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fld id="{66D90C9F-5927-4913-9694-6E7A2D0A2D73}" type="slidenum">
              <a:rPr lang="en-US" altLang="en-US"/>
              <a:pPr/>
              <a:t>‹#›</a:t>
            </a:fld>
            <a:endParaRPr lang="en-US" altLang="en-US"/>
          </a:p>
        </p:txBody>
      </p:sp>
    </p:spTree>
    <p:extLst>
      <p:ext uri="{BB962C8B-B14F-4D97-AF65-F5344CB8AC3E}">
        <p14:creationId xmlns:p14="http://schemas.microsoft.com/office/powerpoint/2010/main" val="496227521"/>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pPr>
              <a:defRPr/>
            </a:pPr>
            <a:fld id="{FD3968F3-370F-48AC-A0C2-34D42E25B38E}" type="datetimeFigureOut">
              <a:rPr lang="en-US"/>
              <a:pPr>
                <a:defRPr/>
              </a:pPr>
              <a:t>6/7/2018</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fld id="{1697981C-E96B-482F-85EA-69D43237BA11}" type="slidenum">
              <a:rPr lang="en-US" altLang="en-US"/>
              <a:pPr/>
              <a:t>‹#›</a:t>
            </a:fld>
            <a:endParaRPr lang="en-US" altLang="en-US"/>
          </a:p>
        </p:txBody>
      </p:sp>
    </p:spTree>
    <p:extLst>
      <p:ext uri="{BB962C8B-B14F-4D97-AF65-F5344CB8AC3E}">
        <p14:creationId xmlns:p14="http://schemas.microsoft.com/office/powerpoint/2010/main" val="343866285"/>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143000" y="1122363"/>
            <a:ext cx="6858000" cy="2387600"/>
          </a:xfrm>
        </p:spPr>
        <p:txBody>
          <a:bodyPr anchor="b"/>
          <a:lstStyle>
            <a:lvl1pPr algn="ctr">
              <a:defRPr sz="4500"/>
            </a:lvl1pPr>
          </a:lstStyle>
          <a:p>
            <a:r>
              <a:rPr lang="en-US"/>
              <a:t>Click to edit Master title style</a:t>
            </a:r>
          </a:p>
        </p:txBody>
      </p:sp>
      <p:sp>
        <p:nvSpPr>
          <p:cNvPr id="3" name="Subtitle 2"/>
          <p:cNvSpPr>
            <a:spLocks noGrp="1"/>
          </p:cNvSpPr>
          <p:nvPr>
            <p:ph type="subTitle" idx="1"/>
          </p:nvPr>
        </p:nvSpPr>
        <p:spPr>
          <a:xfrm>
            <a:off x="1143000" y="3602038"/>
            <a:ext cx="6858000" cy="1655762"/>
          </a:xfrm>
        </p:spPr>
        <p:txBody>
          <a:bodyPr/>
          <a:lstStyle>
            <a:lvl1pPr marL="0" indent="0" algn="ctr">
              <a:buNone/>
              <a:defRPr sz="1800"/>
            </a:lvl1pPr>
            <a:lvl2pPr marL="342900" indent="0" algn="ctr">
              <a:buNone/>
              <a:defRPr sz="1500"/>
            </a:lvl2pPr>
            <a:lvl3pPr marL="685800" indent="0" algn="ctr">
              <a:buNone/>
              <a:defRPr sz="1350"/>
            </a:lvl3pPr>
            <a:lvl4pPr marL="1028700" indent="0" algn="ctr">
              <a:buNone/>
              <a:defRPr sz="1200"/>
            </a:lvl4pPr>
            <a:lvl5pPr marL="1371600" indent="0" algn="ctr">
              <a:buNone/>
              <a:defRPr sz="1200"/>
            </a:lvl5pPr>
            <a:lvl6pPr marL="1714500" indent="0" algn="ctr">
              <a:buNone/>
              <a:defRPr sz="1200"/>
            </a:lvl6pPr>
            <a:lvl7pPr marL="2057400" indent="0" algn="ctr">
              <a:buNone/>
              <a:defRPr sz="1200"/>
            </a:lvl7pPr>
            <a:lvl8pPr marL="2400300" indent="0" algn="ctr">
              <a:buNone/>
              <a:defRPr sz="1200"/>
            </a:lvl8pPr>
            <a:lvl9pPr marL="2743200" indent="0" algn="ctr">
              <a:buNone/>
              <a:defRPr sz="1200"/>
            </a:lvl9pPr>
          </a:lstStyle>
          <a:p>
            <a:r>
              <a:rPr lang="en-US"/>
              <a:t>Click to edit Master subtitle style</a:t>
            </a:r>
          </a:p>
        </p:txBody>
      </p:sp>
      <p:sp>
        <p:nvSpPr>
          <p:cNvPr id="4" name="Date Placeholder 3"/>
          <p:cNvSpPr>
            <a:spLocks noGrp="1"/>
          </p:cNvSpPr>
          <p:nvPr>
            <p:ph type="dt" sz="half" idx="10"/>
          </p:nvPr>
        </p:nvSpPr>
        <p:spPr/>
        <p:txBody>
          <a:bodyPr/>
          <a:lstStyle/>
          <a:p>
            <a:fld id="{7360155A-D539-43DB-9FE6-307BEC13E7DA}" type="datetimeFigureOut">
              <a:rPr lang="en-US" smtClean="0"/>
              <a:t>6/7/2018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92AF269-96C0-4D26-9E6E-F66FDD021A8B}" type="slidenum">
              <a:rPr lang="en-US" smtClean="0"/>
              <a:t>‹#›</a:t>
            </a:fld>
            <a:endParaRPr lang="en-US"/>
          </a:p>
        </p:txBody>
      </p:sp>
    </p:spTree>
    <p:extLst>
      <p:ext uri="{BB962C8B-B14F-4D97-AF65-F5344CB8AC3E}">
        <p14:creationId xmlns:p14="http://schemas.microsoft.com/office/powerpoint/2010/main" val="3783543392"/>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7360155A-D539-43DB-9FE6-307BEC13E7DA}" type="datetimeFigureOut">
              <a:rPr lang="en-US" smtClean="0"/>
              <a:t>6/7/2018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92AF269-96C0-4D26-9E6E-F66FDD021A8B}" type="slidenum">
              <a:rPr lang="en-US" smtClean="0"/>
              <a:t>‹#›</a:t>
            </a:fld>
            <a:endParaRPr lang="en-US"/>
          </a:p>
        </p:txBody>
      </p:sp>
    </p:spTree>
    <p:extLst>
      <p:ext uri="{BB962C8B-B14F-4D97-AF65-F5344CB8AC3E}">
        <p14:creationId xmlns:p14="http://schemas.microsoft.com/office/powerpoint/2010/main" val="4210587487"/>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23888" y="1709739"/>
            <a:ext cx="7886700" cy="2852737"/>
          </a:xfrm>
        </p:spPr>
        <p:txBody>
          <a:bodyPr anchor="b"/>
          <a:lstStyle>
            <a:lvl1pPr>
              <a:defRPr sz="4500"/>
            </a:lvl1pPr>
          </a:lstStyle>
          <a:p>
            <a:r>
              <a:rPr lang="en-US"/>
              <a:t>Click to edit Master title style</a:t>
            </a:r>
          </a:p>
        </p:txBody>
      </p:sp>
      <p:sp>
        <p:nvSpPr>
          <p:cNvPr id="3" name="Text Placeholder 2"/>
          <p:cNvSpPr>
            <a:spLocks noGrp="1"/>
          </p:cNvSpPr>
          <p:nvPr>
            <p:ph type="body" idx="1"/>
          </p:nvPr>
        </p:nvSpPr>
        <p:spPr>
          <a:xfrm>
            <a:off x="623888" y="4589464"/>
            <a:ext cx="7886700" cy="1500187"/>
          </a:xfrm>
        </p:spPr>
        <p:txBody>
          <a:bodyPr/>
          <a:lstStyle>
            <a:lvl1pPr marL="0" indent="0">
              <a:buNone/>
              <a:defRPr sz="1800">
                <a:solidFill>
                  <a:schemeClr val="tx1">
                    <a:tint val="75000"/>
                  </a:schemeClr>
                </a:solidFill>
              </a:defRPr>
            </a:lvl1pPr>
            <a:lvl2pPr marL="342900" indent="0">
              <a:buNone/>
              <a:defRPr sz="1500">
                <a:solidFill>
                  <a:schemeClr val="tx1">
                    <a:tint val="75000"/>
                  </a:schemeClr>
                </a:solidFill>
              </a:defRPr>
            </a:lvl2pPr>
            <a:lvl3pPr marL="685800" indent="0">
              <a:buNone/>
              <a:defRPr sz="1350">
                <a:solidFill>
                  <a:schemeClr val="tx1">
                    <a:tint val="75000"/>
                  </a:schemeClr>
                </a:solidFill>
              </a:defRPr>
            </a:lvl3pPr>
            <a:lvl4pPr marL="1028700" indent="0">
              <a:buNone/>
              <a:defRPr sz="1200">
                <a:solidFill>
                  <a:schemeClr val="tx1">
                    <a:tint val="75000"/>
                  </a:schemeClr>
                </a:solidFill>
              </a:defRPr>
            </a:lvl4pPr>
            <a:lvl5pPr marL="1371600" indent="0">
              <a:buNone/>
              <a:defRPr sz="1200">
                <a:solidFill>
                  <a:schemeClr val="tx1">
                    <a:tint val="75000"/>
                  </a:schemeClr>
                </a:solidFill>
              </a:defRPr>
            </a:lvl5pPr>
            <a:lvl6pPr marL="1714500" indent="0">
              <a:buNone/>
              <a:defRPr sz="1200">
                <a:solidFill>
                  <a:schemeClr val="tx1">
                    <a:tint val="75000"/>
                  </a:schemeClr>
                </a:solidFill>
              </a:defRPr>
            </a:lvl6pPr>
            <a:lvl7pPr marL="2057400" indent="0">
              <a:buNone/>
              <a:defRPr sz="1200">
                <a:solidFill>
                  <a:schemeClr val="tx1">
                    <a:tint val="75000"/>
                  </a:schemeClr>
                </a:solidFill>
              </a:defRPr>
            </a:lvl7pPr>
            <a:lvl8pPr marL="2400300" indent="0">
              <a:buNone/>
              <a:defRPr sz="1200">
                <a:solidFill>
                  <a:schemeClr val="tx1">
                    <a:tint val="75000"/>
                  </a:schemeClr>
                </a:solidFill>
              </a:defRPr>
            </a:lvl8pPr>
            <a:lvl9pPr marL="2743200" indent="0">
              <a:buNone/>
              <a:defRPr sz="12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7360155A-D539-43DB-9FE6-307BEC13E7DA}" type="datetimeFigureOut">
              <a:rPr lang="en-US" smtClean="0"/>
              <a:t>6/7/2018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92AF269-96C0-4D26-9E6E-F66FDD021A8B}" type="slidenum">
              <a:rPr lang="en-US" smtClean="0"/>
              <a:t>‹#›</a:t>
            </a:fld>
            <a:endParaRPr lang="en-US"/>
          </a:p>
        </p:txBody>
      </p:sp>
    </p:spTree>
    <p:extLst>
      <p:ext uri="{BB962C8B-B14F-4D97-AF65-F5344CB8AC3E}">
        <p14:creationId xmlns:p14="http://schemas.microsoft.com/office/powerpoint/2010/main" val="1274200908"/>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628650" y="1825625"/>
            <a:ext cx="38862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29150" y="1825625"/>
            <a:ext cx="38862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7360155A-D539-43DB-9FE6-307BEC13E7DA}" type="datetimeFigureOut">
              <a:rPr lang="en-US" smtClean="0"/>
              <a:t>6/7/2018</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F92AF269-96C0-4D26-9E6E-F66FDD021A8B}" type="slidenum">
              <a:rPr lang="en-US" smtClean="0"/>
              <a:t>‹#›</a:t>
            </a:fld>
            <a:endParaRPr lang="en-US"/>
          </a:p>
        </p:txBody>
      </p:sp>
    </p:spTree>
    <p:extLst>
      <p:ext uri="{BB962C8B-B14F-4D97-AF65-F5344CB8AC3E}">
        <p14:creationId xmlns:p14="http://schemas.microsoft.com/office/powerpoint/2010/main" val="1073704079"/>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29841" y="365126"/>
            <a:ext cx="7886700" cy="1325563"/>
          </a:xfrm>
        </p:spPr>
        <p:txBody>
          <a:bodyPr/>
          <a:lstStyle/>
          <a:p>
            <a:r>
              <a:rPr lang="en-US"/>
              <a:t>Click to edit Master title style</a:t>
            </a:r>
          </a:p>
        </p:txBody>
      </p:sp>
      <p:sp>
        <p:nvSpPr>
          <p:cNvPr id="3" name="Text Placeholder 2"/>
          <p:cNvSpPr>
            <a:spLocks noGrp="1"/>
          </p:cNvSpPr>
          <p:nvPr>
            <p:ph type="body" idx="1"/>
          </p:nvPr>
        </p:nvSpPr>
        <p:spPr>
          <a:xfrm>
            <a:off x="629842" y="1681163"/>
            <a:ext cx="3868340"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4" name="Content Placeholder 3"/>
          <p:cNvSpPr>
            <a:spLocks noGrp="1"/>
          </p:cNvSpPr>
          <p:nvPr>
            <p:ph sz="half" idx="2"/>
          </p:nvPr>
        </p:nvSpPr>
        <p:spPr>
          <a:xfrm>
            <a:off x="629842" y="2505075"/>
            <a:ext cx="3868340"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29150" y="1681163"/>
            <a:ext cx="3887391" cy="82391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6" name="Content Placeholder 5"/>
          <p:cNvSpPr>
            <a:spLocks noGrp="1"/>
          </p:cNvSpPr>
          <p:nvPr>
            <p:ph sz="quarter" idx="4"/>
          </p:nvPr>
        </p:nvSpPr>
        <p:spPr>
          <a:xfrm>
            <a:off x="4629150" y="2505075"/>
            <a:ext cx="3887391"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7360155A-D539-43DB-9FE6-307BEC13E7DA}" type="datetimeFigureOut">
              <a:rPr lang="en-US" smtClean="0"/>
              <a:t>6/7/2018</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F92AF269-96C0-4D26-9E6E-F66FDD021A8B}" type="slidenum">
              <a:rPr lang="en-US" smtClean="0"/>
              <a:t>‹#›</a:t>
            </a:fld>
            <a:endParaRPr lang="en-US"/>
          </a:p>
        </p:txBody>
      </p:sp>
    </p:spTree>
    <p:extLst>
      <p:ext uri="{BB962C8B-B14F-4D97-AF65-F5344CB8AC3E}">
        <p14:creationId xmlns:p14="http://schemas.microsoft.com/office/powerpoint/2010/main" val="3676688755"/>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7360155A-D539-43DB-9FE6-307BEC13E7DA}" type="datetimeFigureOut">
              <a:rPr lang="en-US" smtClean="0"/>
              <a:t>6/7/2018</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F92AF269-96C0-4D26-9E6E-F66FDD021A8B}" type="slidenum">
              <a:rPr lang="en-US" smtClean="0"/>
              <a:t>‹#›</a:t>
            </a:fld>
            <a:endParaRPr lang="en-US"/>
          </a:p>
        </p:txBody>
      </p:sp>
    </p:spTree>
    <p:extLst>
      <p:ext uri="{BB962C8B-B14F-4D97-AF65-F5344CB8AC3E}">
        <p14:creationId xmlns:p14="http://schemas.microsoft.com/office/powerpoint/2010/main" val="2725336891"/>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7360155A-D539-43DB-9FE6-307BEC13E7DA}" type="datetimeFigureOut">
              <a:rPr lang="en-US" smtClean="0"/>
              <a:t>6/7/2018</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F92AF269-96C0-4D26-9E6E-F66FDD021A8B}" type="slidenum">
              <a:rPr lang="en-US" smtClean="0"/>
              <a:t>‹#›</a:t>
            </a:fld>
            <a:endParaRPr lang="en-US"/>
          </a:p>
        </p:txBody>
      </p:sp>
    </p:spTree>
    <p:extLst>
      <p:ext uri="{BB962C8B-B14F-4D97-AF65-F5344CB8AC3E}">
        <p14:creationId xmlns:p14="http://schemas.microsoft.com/office/powerpoint/2010/main" val="1392472315"/>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2400"/>
            </a:lvl1pPr>
          </a:lstStyle>
          <a:p>
            <a:r>
              <a:rPr lang="en-US"/>
              <a:t>Click to edit Master title style</a:t>
            </a:r>
          </a:p>
        </p:txBody>
      </p:sp>
      <p:sp>
        <p:nvSpPr>
          <p:cNvPr id="3" name="Content Placeholder 2"/>
          <p:cNvSpPr>
            <a:spLocks noGrp="1"/>
          </p:cNvSpPr>
          <p:nvPr>
            <p:ph idx="1"/>
          </p:nvPr>
        </p:nvSpPr>
        <p:spPr>
          <a:xfrm>
            <a:off x="3887391" y="987426"/>
            <a:ext cx="4629150" cy="4873625"/>
          </a:xfrm>
        </p:spPr>
        <p:txBody>
          <a:bodyPr/>
          <a:lstStyle>
            <a:lvl1pPr>
              <a:defRPr sz="2400"/>
            </a:lvl1pPr>
            <a:lvl2pPr>
              <a:defRPr sz="2100"/>
            </a:lvl2pPr>
            <a:lvl3pPr>
              <a:defRPr sz="1800"/>
            </a:lvl3pPr>
            <a:lvl4pPr>
              <a:defRPr sz="1500"/>
            </a:lvl4pPr>
            <a:lvl5pPr>
              <a:defRPr sz="1500"/>
            </a:lvl5pPr>
            <a:lvl6pPr>
              <a:defRPr sz="1500"/>
            </a:lvl6pPr>
            <a:lvl7pPr>
              <a:defRPr sz="1500"/>
            </a:lvl7pPr>
            <a:lvl8pPr>
              <a:defRPr sz="1500"/>
            </a:lvl8pPr>
            <a:lvl9pPr>
              <a:defRPr sz="15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a:t>Edit Master text styles</a:t>
            </a:r>
          </a:p>
        </p:txBody>
      </p:sp>
      <p:sp>
        <p:nvSpPr>
          <p:cNvPr id="5" name="Date Placeholder 4"/>
          <p:cNvSpPr>
            <a:spLocks noGrp="1"/>
          </p:cNvSpPr>
          <p:nvPr>
            <p:ph type="dt" sz="half" idx="10"/>
          </p:nvPr>
        </p:nvSpPr>
        <p:spPr/>
        <p:txBody>
          <a:bodyPr/>
          <a:lstStyle/>
          <a:p>
            <a:fld id="{7360155A-D539-43DB-9FE6-307BEC13E7DA}" type="datetimeFigureOut">
              <a:rPr lang="en-US" smtClean="0"/>
              <a:t>6/7/2018</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F92AF269-96C0-4D26-9E6E-F66FDD021A8B}" type="slidenum">
              <a:rPr lang="en-US" smtClean="0"/>
              <a:t>‹#›</a:t>
            </a:fld>
            <a:endParaRPr lang="en-US"/>
          </a:p>
        </p:txBody>
      </p:sp>
    </p:spTree>
    <p:extLst>
      <p:ext uri="{BB962C8B-B14F-4D97-AF65-F5344CB8AC3E}">
        <p14:creationId xmlns:p14="http://schemas.microsoft.com/office/powerpoint/2010/main" val="1310210195"/>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2400"/>
            </a:lvl1pPr>
          </a:lstStyle>
          <a:p>
            <a:r>
              <a:rPr lang="en-US"/>
              <a:t>Click to edit Master title style</a:t>
            </a:r>
          </a:p>
        </p:txBody>
      </p:sp>
      <p:sp>
        <p:nvSpPr>
          <p:cNvPr id="3" name="Picture Placeholder 2"/>
          <p:cNvSpPr>
            <a:spLocks noGrp="1"/>
          </p:cNvSpPr>
          <p:nvPr>
            <p:ph type="pic" idx="1"/>
          </p:nvPr>
        </p:nvSpPr>
        <p:spPr>
          <a:xfrm>
            <a:off x="3887391" y="987426"/>
            <a:ext cx="4629150" cy="4873625"/>
          </a:xfrm>
        </p:spPr>
        <p:txBody>
          <a:bodyPr/>
          <a:lstStyle>
            <a:lvl1pPr marL="0" indent="0">
              <a:buNone/>
              <a:defRPr sz="2400"/>
            </a:lvl1pPr>
            <a:lvl2pPr marL="342900" indent="0">
              <a:buNone/>
              <a:defRPr sz="2100"/>
            </a:lvl2pPr>
            <a:lvl3pPr marL="685800" indent="0">
              <a:buNone/>
              <a:defRPr sz="1800"/>
            </a:lvl3pPr>
            <a:lvl4pPr marL="1028700" indent="0">
              <a:buNone/>
              <a:defRPr sz="1500"/>
            </a:lvl4pPr>
            <a:lvl5pPr marL="1371600" indent="0">
              <a:buNone/>
              <a:defRPr sz="1500"/>
            </a:lvl5pPr>
            <a:lvl6pPr marL="1714500" indent="0">
              <a:buNone/>
              <a:defRPr sz="1500"/>
            </a:lvl6pPr>
            <a:lvl7pPr marL="2057400" indent="0">
              <a:buNone/>
              <a:defRPr sz="1500"/>
            </a:lvl7pPr>
            <a:lvl8pPr marL="2400300" indent="0">
              <a:buNone/>
              <a:defRPr sz="1500"/>
            </a:lvl8pPr>
            <a:lvl9pPr marL="2743200" indent="0">
              <a:buNone/>
              <a:defRPr sz="1500"/>
            </a:lvl9pPr>
          </a:lstStyle>
          <a:p>
            <a:endParaRPr lang="en-US"/>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2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a:t>Edit Master text styles</a:t>
            </a:r>
          </a:p>
        </p:txBody>
      </p:sp>
      <p:sp>
        <p:nvSpPr>
          <p:cNvPr id="5" name="Date Placeholder 4"/>
          <p:cNvSpPr>
            <a:spLocks noGrp="1"/>
          </p:cNvSpPr>
          <p:nvPr>
            <p:ph type="dt" sz="half" idx="10"/>
          </p:nvPr>
        </p:nvSpPr>
        <p:spPr/>
        <p:txBody>
          <a:bodyPr/>
          <a:lstStyle/>
          <a:p>
            <a:fld id="{7360155A-D539-43DB-9FE6-307BEC13E7DA}" type="datetimeFigureOut">
              <a:rPr lang="en-US" smtClean="0"/>
              <a:t>6/7/2018</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F92AF269-96C0-4D26-9E6E-F66FDD021A8B}" type="slidenum">
              <a:rPr lang="en-US" smtClean="0"/>
              <a:t>‹#›</a:t>
            </a:fld>
            <a:endParaRPr lang="en-US"/>
          </a:p>
        </p:txBody>
      </p:sp>
    </p:spTree>
    <p:extLst>
      <p:ext uri="{BB962C8B-B14F-4D97-AF65-F5344CB8AC3E}">
        <p14:creationId xmlns:p14="http://schemas.microsoft.com/office/powerpoint/2010/main" val="3367550755"/>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7360155A-D539-43DB-9FE6-307BEC13E7DA}" type="datetimeFigureOut">
              <a:rPr lang="en-US" smtClean="0"/>
              <a:t>6/7/2018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92AF269-96C0-4D26-9E6E-F66FDD021A8B}" type="slidenum">
              <a:rPr lang="en-US" smtClean="0"/>
              <a:t>‹#›</a:t>
            </a:fld>
            <a:endParaRPr lang="en-US"/>
          </a:p>
        </p:txBody>
      </p:sp>
    </p:spTree>
    <p:extLst>
      <p:ext uri="{BB962C8B-B14F-4D97-AF65-F5344CB8AC3E}">
        <p14:creationId xmlns:p14="http://schemas.microsoft.com/office/powerpoint/2010/main" val="148578010"/>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43675" y="365125"/>
            <a:ext cx="1971675" cy="5811838"/>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628650" y="365125"/>
            <a:ext cx="5800725" cy="5811838"/>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7360155A-D539-43DB-9FE6-307BEC13E7DA}" type="datetimeFigureOut">
              <a:rPr lang="en-US" smtClean="0"/>
              <a:t>6/7/2018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92AF269-96C0-4D26-9E6E-F66FDD021A8B}" type="slidenum">
              <a:rPr lang="en-US" smtClean="0"/>
              <a:t>‹#›</a:t>
            </a:fld>
            <a:endParaRPr lang="en-US"/>
          </a:p>
        </p:txBody>
      </p:sp>
    </p:spTree>
    <p:extLst>
      <p:ext uri="{BB962C8B-B14F-4D97-AF65-F5344CB8AC3E}">
        <p14:creationId xmlns:p14="http://schemas.microsoft.com/office/powerpoint/2010/main" val="2182797993"/>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type="blank">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pPr defTabSz="685800"/>
            <a:fld id="{895B63F4-EA84-47E4-98B8-D00DD1E76056}" type="datetimeFigureOut">
              <a:rPr lang="en-US" smtClean="0">
                <a:solidFill>
                  <a:prstClr val="black">
                    <a:tint val="75000"/>
                  </a:prstClr>
                </a:solidFill>
              </a:rPr>
              <a:pPr defTabSz="685800"/>
              <a:t>6/7/2018</a:t>
            </a:fld>
            <a:endParaRPr lang="en-US">
              <a:solidFill>
                <a:prstClr val="black">
                  <a:tint val="75000"/>
                </a:prstClr>
              </a:solidFill>
            </a:endParaRPr>
          </a:p>
        </p:txBody>
      </p:sp>
      <p:sp>
        <p:nvSpPr>
          <p:cNvPr id="3" name="Footer Placeholder 2"/>
          <p:cNvSpPr>
            <a:spLocks noGrp="1"/>
          </p:cNvSpPr>
          <p:nvPr>
            <p:ph type="ftr" sz="quarter" idx="11"/>
          </p:nvPr>
        </p:nvSpPr>
        <p:spPr/>
        <p:txBody>
          <a:bodyPr/>
          <a:lstStyle/>
          <a:p>
            <a:pPr defTabSz="685800"/>
            <a:endParaRPr lang="en-US">
              <a:solidFill>
                <a:prstClr val="black">
                  <a:tint val="75000"/>
                </a:prstClr>
              </a:solidFill>
            </a:endParaRPr>
          </a:p>
        </p:txBody>
      </p:sp>
      <p:sp>
        <p:nvSpPr>
          <p:cNvPr id="4" name="Slide Number Placeholder 3"/>
          <p:cNvSpPr>
            <a:spLocks noGrp="1"/>
          </p:cNvSpPr>
          <p:nvPr>
            <p:ph type="sldNum" sz="quarter" idx="12"/>
          </p:nvPr>
        </p:nvSpPr>
        <p:spPr/>
        <p:txBody>
          <a:bodyPr/>
          <a:lstStyle/>
          <a:p>
            <a:pPr defTabSz="685800"/>
            <a:fld id="{D749B311-0F45-4340-B9C7-04A588046E57}" type="slidenum">
              <a:rPr lang="en-US" smtClean="0">
                <a:solidFill>
                  <a:prstClr val="black">
                    <a:tint val="75000"/>
                  </a:prstClr>
                </a:solidFill>
              </a:rPr>
              <a:pPr defTabSz="685800"/>
              <a:t>‹#›</a:t>
            </a:fld>
            <a:endParaRPr lang="en-US">
              <a:solidFill>
                <a:prstClr val="black">
                  <a:tint val="75000"/>
                </a:prstClr>
              </a:solidFill>
            </a:endParaRPr>
          </a:p>
        </p:txBody>
      </p:sp>
    </p:spTree>
    <p:extLst>
      <p:ext uri="{BB962C8B-B14F-4D97-AF65-F5344CB8AC3E}">
        <p14:creationId xmlns:p14="http://schemas.microsoft.com/office/powerpoint/2010/main" val="163958392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30.xml"/><Relationship Id="rId3" Type="http://schemas.openxmlformats.org/officeDocument/2006/relationships/slideLayout" Target="../slideLayouts/slideLayout25.xml"/><Relationship Id="rId7" Type="http://schemas.openxmlformats.org/officeDocument/2006/relationships/slideLayout" Target="../slideLayouts/slideLayout29.xml"/><Relationship Id="rId12" Type="http://schemas.openxmlformats.org/officeDocument/2006/relationships/theme" Target="../theme/theme3.xml"/><Relationship Id="rId2" Type="http://schemas.openxmlformats.org/officeDocument/2006/relationships/slideLayout" Target="../slideLayouts/slideLayout24.xml"/><Relationship Id="rId1" Type="http://schemas.openxmlformats.org/officeDocument/2006/relationships/slideLayout" Target="../slideLayouts/slideLayout23.xml"/><Relationship Id="rId6" Type="http://schemas.openxmlformats.org/officeDocument/2006/relationships/slideLayout" Target="../slideLayouts/slideLayout28.xml"/><Relationship Id="rId11" Type="http://schemas.openxmlformats.org/officeDocument/2006/relationships/slideLayout" Target="../slideLayouts/slideLayout33.xml"/><Relationship Id="rId5" Type="http://schemas.openxmlformats.org/officeDocument/2006/relationships/slideLayout" Target="../slideLayouts/slideLayout27.xml"/><Relationship Id="rId10" Type="http://schemas.openxmlformats.org/officeDocument/2006/relationships/slideLayout" Target="../slideLayouts/slideLayout32.xml"/><Relationship Id="rId4" Type="http://schemas.openxmlformats.org/officeDocument/2006/relationships/slideLayout" Target="../slideLayouts/slideLayout26.xml"/><Relationship Id="rId9" Type="http://schemas.openxmlformats.org/officeDocument/2006/relationships/slideLayout" Target="../slideLayouts/slideLayout31.xml"/></Relationships>
</file>

<file path=ppt/slideMasters/_rels/slideMaster4.xml.rels><?xml version="1.0" encoding="UTF-8" standalone="yes"?>
<Relationships xmlns="http://schemas.openxmlformats.org/package/2006/relationships"><Relationship Id="rId2" Type="http://schemas.openxmlformats.org/officeDocument/2006/relationships/theme" Target="../theme/theme4.xml"/><Relationship Id="rId1" Type="http://schemas.openxmlformats.org/officeDocument/2006/relationships/slideLayout" Target="../slideLayouts/slideLayout3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28650" y="365126"/>
            <a:ext cx="78867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628650" y="1825625"/>
            <a:ext cx="78867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628650" y="6356351"/>
            <a:ext cx="2057400" cy="365125"/>
          </a:xfrm>
          <a:prstGeom prst="rect">
            <a:avLst/>
          </a:prstGeom>
        </p:spPr>
        <p:txBody>
          <a:bodyPr vert="horz" lIns="91440" tIns="45720" rIns="91440" bIns="45720" rtlCol="0" anchor="ctr"/>
          <a:lstStyle>
            <a:lvl1pPr algn="l">
              <a:defRPr sz="900">
                <a:solidFill>
                  <a:schemeClr val="tx1">
                    <a:tint val="75000"/>
                  </a:schemeClr>
                </a:solidFill>
              </a:defRPr>
            </a:lvl1pPr>
          </a:lstStyle>
          <a:p>
            <a:fld id="{5E67DE87-7FAE-4F5D-B60D-8CCD09822C55}" type="datetimeFigureOut">
              <a:rPr lang="en-US" smtClean="0">
                <a:solidFill>
                  <a:prstClr val="black">
                    <a:tint val="75000"/>
                  </a:prstClr>
                </a:solidFill>
              </a:rPr>
              <a:pPr/>
              <a:t>6/7/2018</a:t>
            </a:fld>
            <a:endParaRPr lang="en-US">
              <a:solidFill>
                <a:prstClr val="black">
                  <a:tint val="75000"/>
                </a:prstClr>
              </a:solidFill>
            </a:endParaRPr>
          </a:p>
        </p:txBody>
      </p:sp>
      <p:sp>
        <p:nvSpPr>
          <p:cNvPr id="5" name="Footer Placeholder 4"/>
          <p:cNvSpPr>
            <a:spLocks noGrp="1"/>
          </p:cNvSpPr>
          <p:nvPr>
            <p:ph type="ftr" sz="quarter" idx="3"/>
          </p:nvPr>
        </p:nvSpPr>
        <p:spPr>
          <a:xfrm>
            <a:off x="3028950" y="6356351"/>
            <a:ext cx="3086100" cy="365125"/>
          </a:xfrm>
          <a:prstGeom prst="rect">
            <a:avLst/>
          </a:prstGeom>
        </p:spPr>
        <p:txBody>
          <a:bodyPr vert="horz" lIns="91440" tIns="45720" rIns="91440" bIns="45720" rtlCol="0" anchor="ctr"/>
          <a:lstStyle>
            <a:lvl1pPr algn="ctr">
              <a:defRPr sz="900">
                <a:solidFill>
                  <a:schemeClr val="tx1">
                    <a:tint val="75000"/>
                  </a:schemeClr>
                </a:solidFill>
              </a:defRPr>
            </a:lvl1pPr>
          </a:lstStyle>
          <a:p>
            <a:endParaRPr lang="en-US">
              <a:solidFill>
                <a:prstClr val="black">
                  <a:tint val="75000"/>
                </a:prstClr>
              </a:solidFill>
            </a:endParaRPr>
          </a:p>
        </p:txBody>
      </p:sp>
      <p:sp>
        <p:nvSpPr>
          <p:cNvPr id="6" name="Slide Number Placeholder 5"/>
          <p:cNvSpPr>
            <a:spLocks noGrp="1"/>
          </p:cNvSpPr>
          <p:nvPr>
            <p:ph type="sldNum" sz="quarter" idx="4"/>
          </p:nvPr>
        </p:nvSpPr>
        <p:spPr>
          <a:xfrm>
            <a:off x="6457950" y="6356351"/>
            <a:ext cx="20574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4971ACC7-CBD7-49E9-BCD7-D974A92BFAA4}"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2037791888"/>
      </p:ext>
    </p:extLst>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txStyles>
    <p:titleStyle>
      <a:lvl1pPr algn="l" defTabSz="685800" rtl="0" eaLnBrk="1" latinLnBrk="0" hangingPunct="1">
        <a:lnSpc>
          <a:spcPct val="90000"/>
        </a:lnSpc>
        <a:spcBef>
          <a:spcPct val="0"/>
        </a:spcBef>
        <a:buNone/>
        <a:defRPr sz="3300" kern="1200">
          <a:solidFill>
            <a:schemeClr val="tx1"/>
          </a:solidFill>
          <a:latin typeface="+mj-lt"/>
          <a:ea typeface="+mj-ea"/>
          <a:cs typeface="+mj-cs"/>
        </a:defRPr>
      </a:lvl1pPr>
    </p:titleStyle>
    <p:body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5122"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5123"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Gill Sans MT"/>
              </a:defRPr>
            </a:lvl1pPr>
          </a:lstStyle>
          <a:p>
            <a:pPr>
              <a:defRPr/>
            </a:pPr>
            <a:fld id="{6F6F48C4-6F9C-490B-8119-F5FB7F0F7C86}" type="datetimeFigureOut">
              <a:rPr lang="en-US"/>
              <a:pPr>
                <a:defRPr/>
              </a:pPr>
              <a:t>6/7/2018</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Gill Sans MT"/>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Gill Sans MT" panose="020B0502020104020203" pitchFamily="34" charset="0"/>
              </a:defRPr>
            </a:lvl1pPr>
          </a:lstStyle>
          <a:p>
            <a:pPr fontAlgn="base">
              <a:spcBef>
                <a:spcPct val="0"/>
              </a:spcBef>
              <a:spcAft>
                <a:spcPct val="0"/>
              </a:spcAft>
            </a:pPr>
            <a:fld id="{33670332-3A94-4D86-B49F-5069A22D4F49}" type="slidenum">
              <a:rPr lang="en-US" altLang="en-US" smtClean="0"/>
              <a:pPr fontAlgn="base">
                <a:spcBef>
                  <a:spcPct val="0"/>
                </a:spcBef>
                <a:spcAft>
                  <a:spcPct val="0"/>
                </a:spcAft>
              </a:pPr>
              <a:t>‹#›</a:t>
            </a:fld>
            <a:endParaRPr lang="en-US" altLang="en-US"/>
          </a:p>
        </p:txBody>
      </p:sp>
    </p:spTree>
    <p:extLst>
      <p:ext uri="{BB962C8B-B14F-4D97-AF65-F5344CB8AC3E}">
        <p14:creationId xmlns:p14="http://schemas.microsoft.com/office/powerpoint/2010/main" val="485790973"/>
      </p:ext>
    </p:extLst>
  </p:cSld>
  <p:clrMap bg1="lt1" tx1="dk1" bg2="lt2" tx2="dk2" accent1="accent1" accent2="accent2" accent3="accent3" accent4="accent4" accent5="accent5" accent6="accent6" hlink="hlink" folHlink="folHlink"/>
  <p:sldLayoutIdLst>
    <p:sldLayoutId id="2147483685" r:id="rId1"/>
    <p:sldLayoutId id="2147483686" r:id="rId2"/>
    <p:sldLayoutId id="2147483687" r:id="rId3"/>
    <p:sldLayoutId id="2147483688" r:id="rId4"/>
    <p:sldLayoutId id="2147483689" r:id="rId5"/>
    <p:sldLayoutId id="2147483690" r:id="rId6"/>
    <p:sldLayoutId id="2147483691" r:id="rId7"/>
    <p:sldLayoutId id="2147483692" r:id="rId8"/>
    <p:sldLayoutId id="2147483693" r:id="rId9"/>
    <p:sldLayoutId id="2147483694" r:id="rId10"/>
    <p:sldLayoutId id="2147483695" r:id="rId11"/>
  </p:sldLayoutIdLst>
  <p:txStyles>
    <p:titleStyle>
      <a:lvl1pPr algn="ctr" rtl="0" fontAlgn="base">
        <a:spcBef>
          <a:spcPct val="0"/>
        </a:spcBef>
        <a:spcAft>
          <a:spcPct val="0"/>
        </a:spcAft>
        <a:defRPr sz="4400" kern="1200">
          <a:solidFill>
            <a:schemeClr val="tx1"/>
          </a:solidFill>
          <a:latin typeface="+mj-lt"/>
          <a:ea typeface="+mj-ea"/>
          <a:cs typeface="+mj-cs"/>
        </a:defRPr>
      </a:lvl1pPr>
      <a:lvl2pPr algn="ctr" rtl="0" fontAlgn="base">
        <a:spcBef>
          <a:spcPct val="0"/>
        </a:spcBef>
        <a:spcAft>
          <a:spcPct val="0"/>
        </a:spcAft>
        <a:defRPr sz="4400">
          <a:solidFill>
            <a:schemeClr val="tx1"/>
          </a:solidFill>
          <a:latin typeface="Gill Sans MT" panose="020B0502020104020203" pitchFamily="34" charset="0"/>
        </a:defRPr>
      </a:lvl2pPr>
      <a:lvl3pPr algn="ctr" rtl="0" fontAlgn="base">
        <a:spcBef>
          <a:spcPct val="0"/>
        </a:spcBef>
        <a:spcAft>
          <a:spcPct val="0"/>
        </a:spcAft>
        <a:defRPr sz="4400">
          <a:solidFill>
            <a:schemeClr val="tx1"/>
          </a:solidFill>
          <a:latin typeface="Gill Sans MT" panose="020B0502020104020203" pitchFamily="34" charset="0"/>
        </a:defRPr>
      </a:lvl3pPr>
      <a:lvl4pPr algn="ctr" rtl="0" fontAlgn="base">
        <a:spcBef>
          <a:spcPct val="0"/>
        </a:spcBef>
        <a:spcAft>
          <a:spcPct val="0"/>
        </a:spcAft>
        <a:defRPr sz="4400">
          <a:solidFill>
            <a:schemeClr val="tx1"/>
          </a:solidFill>
          <a:latin typeface="Gill Sans MT" panose="020B0502020104020203" pitchFamily="34" charset="0"/>
        </a:defRPr>
      </a:lvl4pPr>
      <a:lvl5pPr algn="ctr" rtl="0" fontAlgn="base">
        <a:spcBef>
          <a:spcPct val="0"/>
        </a:spcBef>
        <a:spcAft>
          <a:spcPct val="0"/>
        </a:spcAft>
        <a:defRPr sz="4400">
          <a:solidFill>
            <a:schemeClr val="tx1"/>
          </a:solidFill>
          <a:latin typeface="Gill Sans MT" panose="020B0502020104020203" pitchFamily="34" charset="0"/>
        </a:defRPr>
      </a:lvl5pPr>
      <a:lvl6pPr marL="457200" algn="ctr" rtl="0" fontAlgn="base">
        <a:spcBef>
          <a:spcPct val="0"/>
        </a:spcBef>
        <a:spcAft>
          <a:spcPct val="0"/>
        </a:spcAft>
        <a:defRPr sz="4400">
          <a:solidFill>
            <a:schemeClr val="tx1"/>
          </a:solidFill>
          <a:latin typeface="Gill Sans MT" panose="020B0502020104020203" pitchFamily="34" charset="0"/>
        </a:defRPr>
      </a:lvl6pPr>
      <a:lvl7pPr marL="914400" algn="ctr" rtl="0" fontAlgn="base">
        <a:spcBef>
          <a:spcPct val="0"/>
        </a:spcBef>
        <a:spcAft>
          <a:spcPct val="0"/>
        </a:spcAft>
        <a:defRPr sz="4400">
          <a:solidFill>
            <a:schemeClr val="tx1"/>
          </a:solidFill>
          <a:latin typeface="Gill Sans MT" panose="020B0502020104020203" pitchFamily="34" charset="0"/>
        </a:defRPr>
      </a:lvl7pPr>
      <a:lvl8pPr marL="1371600" algn="ctr" rtl="0" fontAlgn="base">
        <a:spcBef>
          <a:spcPct val="0"/>
        </a:spcBef>
        <a:spcAft>
          <a:spcPct val="0"/>
        </a:spcAft>
        <a:defRPr sz="4400">
          <a:solidFill>
            <a:schemeClr val="tx1"/>
          </a:solidFill>
          <a:latin typeface="Gill Sans MT" panose="020B0502020104020203" pitchFamily="34" charset="0"/>
        </a:defRPr>
      </a:lvl8pPr>
      <a:lvl9pPr marL="1828800" algn="ctr" rtl="0" fontAlgn="base">
        <a:spcBef>
          <a:spcPct val="0"/>
        </a:spcBef>
        <a:spcAft>
          <a:spcPct val="0"/>
        </a:spcAft>
        <a:defRPr sz="4400">
          <a:solidFill>
            <a:schemeClr val="tx1"/>
          </a:solidFill>
          <a:latin typeface="Gill Sans MT" panose="020B0502020104020203" pitchFamily="34" charset="0"/>
        </a:defRPr>
      </a:lvl9pPr>
    </p:titleStyle>
    <p:bodyStyle>
      <a:lvl1pPr marL="342900" indent="-342900" algn="l" rtl="0" fontAlgn="base">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fontAlgn="base">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fontAlgn="base">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fontAlgn="base">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fontAlgn="base">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28650" y="365126"/>
            <a:ext cx="78867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628650" y="1825625"/>
            <a:ext cx="7886700"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628650" y="6356351"/>
            <a:ext cx="2057400" cy="365125"/>
          </a:xfrm>
          <a:prstGeom prst="rect">
            <a:avLst/>
          </a:prstGeom>
        </p:spPr>
        <p:txBody>
          <a:bodyPr vert="horz" lIns="91440" tIns="45720" rIns="91440" bIns="45720" rtlCol="0" anchor="ctr"/>
          <a:lstStyle>
            <a:lvl1pPr algn="l">
              <a:defRPr sz="900">
                <a:solidFill>
                  <a:schemeClr val="tx1">
                    <a:tint val="75000"/>
                  </a:schemeClr>
                </a:solidFill>
              </a:defRPr>
            </a:lvl1pPr>
          </a:lstStyle>
          <a:p>
            <a:fld id="{7360155A-D539-43DB-9FE6-307BEC13E7DA}" type="datetimeFigureOut">
              <a:rPr lang="en-US" smtClean="0"/>
              <a:t>6/7/2018</a:t>
            </a:fld>
            <a:endParaRPr lang="en-US"/>
          </a:p>
        </p:txBody>
      </p:sp>
      <p:sp>
        <p:nvSpPr>
          <p:cNvPr id="5" name="Footer Placeholder 4"/>
          <p:cNvSpPr>
            <a:spLocks noGrp="1"/>
          </p:cNvSpPr>
          <p:nvPr>
            <p:ph type="ftr" sz="quarter" idx="3"/>
          </p:nvPr>
        </p:nvSpPr>
        <p:spPr>
          <a:xfrm>
            <a:off x="3028950" y="6356351"/>
            <a:ext cx="3086100" cy="365125"/>
          </a:xfrm>
          <a:prstGeom prst="rect">
            <a:avLst/>
          </a:prstGeom>
        </p:spPr>
        <p:txBody>
          <a:bodyPr vert="horz" lIns="91440" tIns="45720" rIns="91440" bIns="45720" rtlCol="0" anchor="ctr"/>
          <a:lstStyle>
            <a:lvl1pPr algn="ctr">
              <a:defRPr sz="9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457950" y="6356351"/>
            <a:ext cx="20574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F92AF269-96C0-4D26-9E6E-F66FDD021A8B}" type="slidenum">
              <a:rPr lang="en-US" smtClean="0"/>
              <a:t>‹#›</a:t>
            </a:fld>
            <a:endParaRPr lang="en-US"/>
          </a:p>
        </p:txBody>
      </p:sp>
    </p:spTree>
    <p:extLst>
      <p:ext uri="{BB962C8B-B14F-4D97-AF65-F5344CB8AC3E}">
        <p14:creationId xmlns:p14="http://schemas.microsoft.com/office/powerpoint/2010/main" val="1558695088"/>
      </p:ext>
    </p:extLst>
  </p:cSld>
  <p:clrMap bg1="lt1" tx1="dk1" bg2="lt2" tx2="dk2" accent1="accent1" accent2="accent2" accent3="accent3" accent4="accent4" accent5="accent5" accent6="accent6" hlink="hlink" folHlink="folHlink"/>
  <p:sldLayoutIdLst>
    <p:sldLayoutId id="2147483697" r:id="rId1"/>
    <p:sldLayoutId id="2147483698" r:id="rId2"/>
    <p:sldLayoutId id="2147483699" r:id="rId3"/>
    <p:sldLayoutId id="2147483700" r:id="rId4"/>
    <p:sldLayoutId id="2147483701" r:id="rId5"/>
    <p:sldLayoutId id="2147483702" r:id="rId6"/>
    <p:sldLayoutId id="2147483703" r:id="rId7"/>
    <p:sldLayoutId id="2147483704" r:id="rId8"/>
    <p:sldLayoutId id="2147483705" r:id="rId9"/>
    <p:sldLayoutId id="2147483706" r:id="rId10"/>
    <p:sldLayoutId id="2147483707" r:id="rId11"/>
  </p:sldLayoutIdLst>
  <p:txStyles>
    <p:titleStyle>
      <a:lvl1pPr algn="l" defTabSz="685800" rtl="0" eaLnBrk="1" latinLnBrk="0" hangingPunct="1">
        <a:lnSpc>
          <a:spcPct val="90000"/>
        </a:lnSpc>
        <a:spcBef>
          <a:spcPct val="0"/>
        </a:spcBef>
        <a:buNone/>
        <a:defRPr sz="3300" kern="1200">
          <a:solidFill>
            <a:schemeClr val="tx1"/>
          </a:solidFill>
          <a:latin typeface="+mj-lt"/>
          <a:ea typeface="+mj-ea"/>
          <a:cs typeface="+mj-cs"/>
        </a:defRPr>
      </a:lvl1pPr>
    </p:titleStyle>
    <p:body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28650" y="365125"/>
            <a:ext cx="78867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628650" y="1825625"/>
            <a:ext cx="7886700" cy="4351339"/>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628650" y="6356351"/>
            <a:ext cx="2057400" cy="365125"/>
          </a:xfrm>
          <a:prstGeom prst="rect">
            <a:avLst/>
          </a:prstGeom>
        </p:spPr>
        <p:txBody>
          <a:bodyPr vert="horz" lIns="91440" tIns="45720" rIns="91440" bIns="45720" rtlCol="0" anchor="ctr"/>
          <a:lstStyle>
            <a:lvl1pPr algn="l">
              <a:defRPr sz="900">
                <a:solidFill>
                  <a:schemeClr val="tx1">
                    <a:tint val="75000"/>
                  </a:schemeClr>
                </a:solidFill>
              </a:defRPr>
            </a:lvl1pPr>
          </a:lstStyle>
          <a:p>
            <a:fld id="{895B63F4-EA84-47E4-98B8-D00DD1E76056}" type="datetimeFigureOut">
              <a:rPr lang="en-US" smtClean="0"/>
              <a:t>6/7/2018</a:t>
            </a:fld>
            <a:endParaRPr lang="en-US"/>
          </a:p>
        </p:txBody>
      </p:sp>
      <p:sp>
        <p:nvSpPr>
          <p:cNvPr id="5" name="Footer Placeholder 4"/>
          <p:cNvSpPr>
            <a:spLocks noGrp="1"/>
          </p:cNvSpPr>
          <p:nvPr>
            <p:ph type="ftr" sz="quarter" idx="3"/>
          </p:nvPr>
        </p:nvSpPr>
        <p:spPr>
          <a:xfrm>
            <a:off x="3028950" y="6356351"/>
            <a:ext cx="3086100" cy="365125"/>
          </a:xfrm>
          <a:prstGeom prst="rect">
            <a:avLst/>
          </a:prstGeom>
        </p:spPr>
        <p:txBody>
          <a:bodyPr vert="horz" lIns="91440" tIns="45720" rIns="91440" bIns="45720" rtlCol="0" anchor="ctr"/>
          <a:lstStyle>
            <a:lvl1pPr algn="ctr">
              <a:defRPr sz="9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457950" y="6356351"/>
            <a:ext cx="20574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D749B311-0F45-4340-B9C7-04A588046E57}" type="slidenum">
              <a:rPr lang="en-US" smtClean="0"/>
              <a:t>‹#›</a:t>
            </a:fld>
            <a:endParaRPr lang="en-US"/>
          </a:p>
        </p:txBody>
      </p:sp>
    </p:spTree>
    <p:extLst>
      <p:ext uri="{BB962C8B-B14F-4D97-AF65-F5344CB8AC3E}">
        <p14:creationId xmlns:p14="http://schemas.microsoft.com/office/powerpoint/2010/main" val="3273658524"/>
      </p:ext>
    </p:extLst>
  </p:cSld>
  <p:clrMap bg1="lt1" tx1="dk1" bg2="lt2" tx2="dk2" accent1="accent1" accent2="accent2" accent3="accent3" accent4="accent4" accent5="accent5" accent6="accent6" hlink="hlink" folHlink="folHlink"/>
  <p:sldLayoutIdLst>
    <p:sldLayoutId id="2147483709" r:id="rId1"/>
  </p:sldLayoutIdLst>
  <p:txStyles>
    <p:titleStyle>
      <a:lvl1pPr algn="l" defTabSz="685800" rtl="0" eaLnBrk="1" latinLnBrk="0" hangingPunct="1">
        <a:lnSpc>
          <a:spcPct val="90000"/>
        </a:lnSpc>
        <a:spcBef>
          <a:spcPct val="0"/>
        </a:spcBef>
        <a:buNone/>
        <a:defRPr sz="3300" kern="1200">
          <a:solidFill>
            <a:schemeClr val="tx1"/>
          </a:solidFill>
          <a:latin typeface="+mj-lt"/>
          <a:ea typeface="+mj-ea"/>
          <a:cs typeface="+mj-cs"/>
        </a:defRPr>
      </a:lvl1pPr>
    </p:titleStyle>
    <p:bodyStyle>
      <a:lvl1pPr marL="171450" indent="-171450" algn="l" defTabSz="685800" rtl="0" eaLnBrk="1" latinLnBrk="0" hangingPunct="1">
        <a:lnSpc>
          <a:spcPct val="90000"/>
        </a:lnSpc>
        <a:spcBef>
          <a:spcPts val="750"/>
        </a:spcBef>
        <a:buFont typeface="Arial" panose="020B0604020202020204" pitchFamily="34" charset="0"/>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panose="020B0604020202020204" pitchFamily="34" charset="0"/>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panose="020B0604020202020204" pitchFamily="34" charset="0"/>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panose="020B0604020202020204" pitchFamily="34" charset="0"/>
        <a:buChar char="•"/>
        <a:defRPr sz="1350" kern="1200">
          <a:solidFill>
            <a:schemeClr val="tx1"/>
          </a:solidFill>
          <a:latin typeface="+mn-lt"/>
          <a:ea typeface="+mn-ea"/>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13.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8" Type="http://schemas.openxmlformats.org/officeDocument/2006/relationships/hyperlink" Target="https://creativecommons.org/licenses/by/4.0/" TargetMode="External"/><Relationship Id="rId3" Type="http://schemas.openxmlformats.org/officeDocument/2006/relationships/image" Target="../media/image5.png"/><Relationship Id="rId7" Type="http://schemas.openxmlformats.org/officeDocument/2006/relationships/hyperlink" Target="https://doi.org/10.25333/C3763V" TargetMode="External"/><Relationship Id="rId2" Type="http://schemas.openxmlformats.org/officeDocument/2006/relationships/notesSlide" Target="../notesSlides/notesSlide3.xml"/><Relationship Id="rId1" Type="http://schemas.openxmlformats.org/officeDocument/2006/relationships/slideLayout" Target="../slideLayouts/slideLayout2.xml"/><Relationship Id="rId6" Type="http://schemas.openxmlformats.org/officeDocument/2006/relationships/hyperlink" Target="http://www.oclc.org/research/publications/library/2014/oclcresearch-evolving-scholarly-record-2014-overview.html" TargetMode="External"/><Relationship Id="rId5" Type="http://schemas.openxmlformats.org/officeDocument/2006/relationships/hyperlink" Target="http://www.oclc.org/research" TargetMode="External"/><Relationship Id="rId4" Type="http://schemas.openxmlformats.org/officeDocument/2006/relationships/image" Target="../media/image6.png"/></Relationships>
</file>

<file path=ppt/slides/_rels/slide11.xml.rels><?xml version="1.0" encoding="UTF-8" standalone="yes"?>
<Relationships xmlns="http://schemas.openxmlformats.org/package/2006/relationships"><Relationship Id="rId8" Type="http://schemas.openxmlformats.org/officeDocument/2006/relationships/image" Target="../media/image11.png"/><Relationship Id="rId13" Type="http://schemas.openxmlformats.org/officeDocument/2006/relationships/image" Target="../media/image16.png"/><Relationship Id="rId3" Type="http://schemas.openxmlformats.org/officeDocument/2006/relationships/image" Target="../media/image5.png"/><Relationship Id="rId7" Type="http://schemas.openxmlformats.org/officeDocument/2006/relationships/image" Target="../media/image10.png"/><Relationship Id="rId12" Type="http://schemas.openxmlformats.org/officeDocument/2006/relationships/image" Target="../media/image15.gif"/><Relationship Id="rId2" Type="http://schemas.openxmlformats.org/officeDocument/2006/relationships/notesSlide" Target="../notesSlides/notesSlide4.xml"/><Relationship Id="rId1" Type="http://schemas.openxmlformats.org/officeDocument/2006/relationships/slideLayout" Target="../slideLayouts/slideLayout2.xml"/><Relationship Id="rId6" Type="http://schemas.openxmlformats.org/officeDocument/2006/relationships/image" Target="../media/image9.jpeg"/><Relationship Id="rId11" Type="http://schemas.openxmlformats.org/officeDocument/2006/relationships/image" Target="../media/image14.png"/><Relationship Id="rId5" Type="http://schemas.openxmlformats.org/officeDocument/2006/relationships/image" Target="../media/image8.png"/><Relationship Id="rId15" Type="http://schemas.openxmlformats.org/officeDocument/2006/relationships/image" Target="../media/image18.png"/><Relationship Id="rId10" Type="http://schemas.openxmlformats.org/officeDocument/2006/relationships/image" Target="../media/image13.png"/><Relationship Id="rId4" Type="http://schemas.openxmlformats.org/officeDocument/2006/relationships/image" Target="../media/image7.png"/><Relationship Id="rId9" Type="http://schemas.openxmlformats.org/officeDocument/2006/relationships/image" Target="../media/image12.jpeg"/><Relationship Id="rId14" Type="http://schemas.openxmlformats.org/officeDocument/2006/relationships/image" Target="../media/image17.png"/></Relationships>
</file>

<file path=ppt/slides/_rels/slide12.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image" Target="../media/image19.png"/><Relationship Id="rId1" Type="http://schemas.openxmlformats.org/officeDocument/2006/relationships/slideLayout" Target="../slideLayouts/slideLayout7.xml"/><Relationship Id="rId4" Type="http://schemas.openxmlformats.org/officeDocument/2006/relationships/image" Target="../media/image21.png"/></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8" Type="http://schemas.openxmlformats.org/officeDocument/2006/relationships/image" Target="../media/image27.png"/><Relationship Id="rId13" Type="http://schemas.openxmlformats.org/officeDocument/2006/relationships/image" Target="../media/image32.png"/><Relationship Id="rId3" Type="http://schemas.openxmlformats.org/officeDocument/2006/relationships/image" Target="../media/image22.png"/><Relationship Id="rId7" Type="http://schemas.openxmlformats.org/officeDocument/2006/relationships/image" Target="../media/image26.png"/><Relationship Id="rId12" Type="http://schemas.openxmlformats.org/officeDocument/2006/relationships/image" Target="../media/image31.png"/><Relationship Id="rId2" Type="http://schemas.openxmlformats.org/officeDocument/2006/relationships/notesSlide" Target="../notesSlides/notesSlide6.xml"/><Relationship Id="rId1" Type="http://schemas.openxmlformats.org/officeDocument/2006/relationships/slideLayout" Target="../slideLayouts/slideLayout7.xml"/><Relationship Id="rId6" Type="http://schemas.openxmlformats.org/officeDocument/2006/relationships/image" Target="../media/image25.png"/><Relationship Id="rId11" Type="http://schemas.openxmlformats.org/officeDocument/2006/relationships/image" Target="../media/image30.png"/><Relationship Id="rId5" Type="http://schemas.openxmlformats.org/officeDocument/2006/relationships/image" Target="../media/image24.png"/><Relationship Id="rId10" Type="http://schemas.openxmlformats.org/officeDocument/2006/relationships/image" Target="../media/image29.png"/><Relationship Id="rId4" Type="http://schemas.openxmlformats.org/officeDocument/2006/relationships/image" Target="../media/image23.png"/><Relationship Id="rId9" Type="http://schemas.openxmlformats.org/officeDocument/2006/relationships/image" Target="../media/image28.png"/><Relationship Id="rId14" Type="http://schemas.openxmlformats.org/officeDocument/2006/relationships/image" Target="../media/image33.png"/></Relationships>
</file>

<file path=ppt/slides/_rels/slide16.xml.rels><?xml version="1.0" encoding="UTF-8" standalone="yes"?>
<Relationships xmlns="http://schemas.openxmlformats.org/package/2006/relationships"><Relationship Id="rId2" Type="http://schemas.openxmlformats.org/officeDocument/2006/relationships/image" Target="../media/image34.png"/><Relationship Id="rId1" Type="http://schemas.openxmlformats.org/officeDocument/2006/relationships/slideLayout" Target="../slideLayouts/slideLayout7.xml"/></Relationships>
</file>

<file path=ppt/slides/_rels/slide17.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image" Target="../media/image35.jpeg"/><Relationship Id="rId1" Type="http://schemas.openxmlformats.org/officeDocument/2006/relationships/slideLayout" Target="../slideLayouts/slideLayout7.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0.xml.rels><?xml version="1.0" encoding="UTF-8" standalone="yes"?>
<Relationships xmlns="http://schemas.openxmlformats.org/package/2006/relationships"><Relationship Id="rId8" Type="http://schemas.openxmlformats.org/officeDocument/2006/relationships/image" Target="../media/image43.png"/><Relationship Id="rId13" Type="http://schemas.openxmlformats.org/officeDocument/2006/relationships/image" Target="../media/image48.png"/><Relationship Id="rId3" Type="http://schemas.openxmlformats.org/officeDocument/2006/relationships/image" Target="../media/image38.png"/><Relationship Id="rId7" Type="http://schemas.openxmlformats.org/officeDocument/2006/relationships/image" Target="../media/image42.png"/><Relationship Id="rId12" Type="http://schemas.openxmlformats.org/officeDocument/2006/relationships/image" Target="../media/image47.jpeg"/><Relationship Id="rId2" Type="http://schemas.openxmlformats.org/officeDocument/2006/relationships/image" Target="../media/image37.png"/><Relationship Id="rId1" Type="http://schemas.openxmlformats.org/officeDocument/2006/relationships/slideLayout" Target="../slideLayouts/slideLayout7.xml"/><Relationship Id="rId6" Type="http://schemas.openxmlformats.org/officeDocument/2006/relationships/image" Target="../media/image41.png"/><Relationship Id="rId11" Type="http://schemas.openxmlformats.org/officeDocument/2006/relationships/image" Target="../media/image46.png"/><Relationship Id="rId5" Type="http://schemas.openxmlformats.org/officeDocument/2006/relationships/image" Target="../media/image40.png"/><Relationship Id="rId15" Type="http://schemas.openxmlformats.org/officeDocument/2006/relationships/image" Target="../media/image50.png"/><Relationship Id="rId10" Type="http://schemas.openxmlformats.org/officeDocument/2006/relationships/image" Target="../media/image45.png"/><Relationship Id="rId4" Type="http://schemas.openxmlformats.org/officeDocument/2006/relationships/image" Target="../media/image39.png"/><Relationship Id="rId9" Type="http://schemas.openxmlformats.org/officeDocument/2006/relationships/image" Target="../media/image44.png"/><Relationship Id="rId14" Type="http://schemas.openxmlformats.org/officeDocument/2006/relationships/image" Target="../media/image49.jpeg"/></Relationships>
</file>

<file path=ppt/slides/_rels/slide21.xml.rels><?xml version="1.0" encoding="UTF-8" standalone="yes"?>
<Relationships xmlns="http://schemas.openxmlformats.org/package/2006/relationships"><Relationship Id="rId3" Type="http://schemas.openxmlformats.org/officeDocument/2006/relationships/image" Target="../media/image52.png"/><Relationship Id="rId2" Type="http://schemas.openxmlformats.org/officeDocument/2006/relationships/image" Target="../media/image51.png"/><Relationship Id="rId1" Type="http://schemas.openxmlformats.org/officeDocument/2006/relationships/slideLayout" Target="../slideLayouts/slideLayout7.xml"/></Relationships>
</file>

<file path=ppt/slides/_rels/slide22.xml.rels><?xml version="1.0" encoding="UTF-8" standalone="yes"?>
<Relationships xmlns="http://schemas.openxmlformats.org/package/2006/relationships"><Relationship Id="rId3" Type="http://schemas.openxmlformats.org/officeDocument/2006/relationships/image" Target="../media/image53.png"/><Relationship Id="rId2" Type="http://schemas.openxmlformats.org/officeDocument/2006/relationships/notesSlide" Target="../notesSlides/notesSlide7.xml"/><Relationship Id="rId1" Type="http://schemas.openxmlformats.org/officeDocument/2006/relationships/slideLayout" Target="../slideLayouts/slideLayout7.xml"/><Relationship Id="rId4" Type="http://schemas.openxmlformats.org/officeDocument/2006/relationships/image" Target="../media/image54.png"/></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5.xml.rels><?xml version="1.0" encoding="UTF-8" standalone="yes"?>
<Relationships xmlns="http://schemas.openxmlformats.org/package/2006/relationships"><Relationship Id="rId2" Type="http://schemas.openxmlformats.org/officeDocument/2006/relationships/image" Target="../media/image55.png"/><Relationship Id="rId1" Type="http://schemas.openxmlformats.org/officeDocument/2006/relationships/slideLayout" Target="../slideLayouts/slideLayout7.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7.xml"/></Relationships>
</file>

<file path=ppt/slides/_rels/slide28.xml.rels><?xml version="1.0" encoding="UTF-8" standalone="yes"?>
<Relationships xmlns="http://schemas.openxmlformats.org/package/2006/relationships"><Relationship Id="rId2" Type="http://schemas.openxmlformats.org/officeDocument/2006/relationships/image" Target="../media/image56.png"/><Relationship Id="rId1" Type="http://schemas.openxmlformats.org/officeDocument/2006/relationships/slideLayout" Target="../slideLayouts/slideLayout34.xml"/></Relationships>
</file>

<file path=ppt/slides/_rels/slide29.xml.rels><?xml version="1.0" encoding="UTF-8" standalone="yes"?>
<Relationships xmlns="http://schemas.openxmlformats.org/package/2006/relationships"><Relationship Id="rId2" Type="http://schemas.openxmlformats.org/officeDocument/2006/relationships/image" Target="../media/image57.png"/><Relationship Id="rId1" Type="http://schemas.openxmlformats.org/officeDocument/2006/relationships/slideLayout" Target="../slideLayouts/slideLayout34.xml"/></Relationships>
</file>

<file path=ppt/slides/_rels/slide30.xml.rels><?xml version="1.0" encoding="UTF-8" standalone="yes"?>
<Relationships xmlns="http://schemas.openxmlformats.org/package/2006/relationships"><Relationship Id="rId2" Type="http://schemas.openxmlformats.org/officeDocument/2006/relationships/image" Target="../media/image58.jpeg"/><Relationship Id="rId1" Type="http://schemas.openxmlformats.org/officeDocument/2006/relationships/slideLayout" Target="../slideLayouts/slideLayout34.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34.xml"/></Relationships>
</file>

<file path=ppt/slides/_rels/slide32.xml.rels><?xml version="1.0" encoding="UTF-8" standalone="yes"?>
<Relationships xmlns="http://schemas.openxmlformats.org/package/2006/relationships"><Relationship Id="rId8" Type="http://schemas.openxmlformats.org/officeDocument/2006/relationships/image" Target="../media/image64.jpeg"/><Relationship Id="rId13" Type="http://schemas.openxmlformats.org/officeDocument/2006/relationships/image" Target="../media/image69.png"/><Relationship Id="rId3" Type="http://schemas.openxmlformats.org/officeDocument/2006/relationships/image" Target="../media/image59.png"/><Relationship Id="rId7" Type="http://schemas.openxmlformats.org/officeDocument/2006/relationships/image" Target="../media/image63.png"/><Relationship Id="rId12" Type="http://schemas.openxmlformats.org/officeDocument/2006/relationships/image" Target="../media/image68.png"/><Relationship Id="rId2" Type="http://schemas.openxmlformats.org/officeDocument/2006/relationships/notesSlide" Target="../notesSlides/notesSlide10.xml"/><Relationship Id="rId1" Type="http://schemas.openxmlformats.org/officeDocument/2006/relationships/slideLayout" Target="../slideLayouts/slideLayout7.xml"/><Relationship Id="rId6" Type="http://schemas.openxmlformats.org/officeDocument/2006/relationships/image" Target="../media/image62.png"/><Relationship Id="rId11" Type="http://schemas.openxmlformats.org/officeDocument/2006/relationships/image" Target="../media/image67.png"/><Relationship Id="rId5" Type="http://schemas.openxmlformats.org/officeDocument/2006/relationships/image" Target="../media/image61.png"/><Relationship Id="rId10" Type="http://schemas.openxmlformats.org/officeDocument/2006/relationships/image" Target="../media/image66.png"/><Relationship Id="rId4" Type="http://schemas.openxmlformats.org/officeDocument/2006/relationships/image" Target="../media/image60.png"/><Relationship Id="rId9" Type="http://schemas.openxmlformats.org/officeDocument/2006/relationships/image" Target="../media/image65.png"/></Relationships>
</file>

<file path=ppt/slides/_rels/slide33.xml.rels><?xml version="1.0" encoding="UTF-8" standalone="yes"?>
<Relationships xmlns="http://schemas.openxmlformats.org/package/2006/relationships"><Relationship Id="rId8" Type="http://schemas.openxmlformats.org/officeDocument/2006/relationships/image" Target="../media/image73.png"/><Relationship Id="rId13" Type="http://schemas.openxmlformats.org/officeDocument/2006/relationships/image" Target="../media/image77.gif"/><Relationship Id="rId3" Type="http://schemas.openxmlformats.org/officeDocument/2006/relationships/image" Target="../media/image7.png"/><Relationship Id="rId7" Type="http://schemas.openxmlformats.org/officeDocument/2006/relationships/image" Target="../media/image72.gif"/><Relationship Id="rId12" Type="http://schemas.openxmlformats.org/officeDocument/2006/relationships/image" Target="../media/image8.png"/><Relationship Id="rId17" Type="http://schemas.openxmlformats.org/officeDocument/2006/relationships/image" Target="../media/image81.png"/><Relationship Id="rId2" Type="http://schemas.openxmlformats.org/officeDocument/2006/relationships/notesSlide" Target="../notesSlides/notesSlide11.xml"/><Relationship Id="rId16" Type="http://schemas.openxmlformats.org/officeDocument/2006/relationships/image" Target="../media/image80.png"/><Relationship Id="rId1" Type="http://schemas.openxmlformats.org/officeDocument/2006/relationships/slideLayout" Target="../slideLayouts/slideLayout7.xml"/><Relationship Id="rId6" Type="http://schemas.openxmlformats.org/officeDocument/2006/relationships/image" Target="../media/image71.png"/><Relationship Id="rId11" Type="http://schemas.openxmlformats.org/officeDocument/2006/relationships/image" Target="../media/image76.png"/><Relationship Id="rId5" Type="http://schemas.openxmlformats.org/officeDocument/2006/relationships/image" Target="../media/image69.png"/><Relationship Id="rId15" Type="http://schemas.openxmlformats.org/officeDocument/2006/relationships/image" Target="../media/image79.png"/><Relationship Id="rId10" Type="http://schemas.openxmlformats.org/officeDocument/2006/relationships/image" Target="../media/image75.png"/><Relationship Id="rId4" Type="http://schemas.openxmlformats.org/officeDocument/2006/relationships/image" Target="../media/image70.png"/><Relationship Id="rId9" Type="http://schemas.openxmlformats.org/officeDocument/2006/relationships/image" Target="../media/image74.gif"/><Relationship Id="rId14" Type="http://schemas.openxmlformats.org/officeDocument/2006/relationships/image" Target="../media/image78.png"/></Relationships>
</file>

<file path=ppt/slides/_rels/slide34.xml.rels><?xml version="1.0" encoding="UTF-8" standalone="yes"?>
<Relationships xmlns="http://schemas.openxmlformats.org/package/2006/relationships"><Relationship Id="rId3" Type="http://schemas.openxmlformats.org/officeDocument/2006/relationships/image" Target="../media/image83.png"/><Relationship Id="rId2" Type="http://schemas.openxmlformats.org/officeDocument/2006/relationships/image" Target="../media/image82.png"/><Relationship Id="rId1" Type="http://schemas.openxmlformats.org/officeDocument/2006/relationships/slideLayout" Target="../slideLayouts/slideLayout7.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38.xml.rels><?xml version="1.0" encoding="UTF-8" standalone="yes"?>
<Relationships xmlns="http://schemas.openxmlformats.org/package/2006/relationships"><Relationship Id="rId8" Type="http://schemas.openxmlformats.org/officeDocument/2006/relationships/image" Target="../media/image90.png"/><Relationship Id="rId3" Type="http://schemas.openxmlformats.org/officeDocument/2006/relationships/image" Target="../media/image85.png"/><Relationship Id="rId7" Type="http://schemas.openxmlformats.org/officeDocument/2006/relationships/image" Target="../media/image89.png"/><Relationship Id="rId2" Type="http://schemas.openxmlformats.org/officeDocument/2006/relationships/image" Target="../media/image84.png"/><Relationship Id="rId1" Type="http://schemas.openxmlformats.org/officeDocument/2006/relationships/slideLayout" Target="../slideLayouts/slideLayout29.xml"/><Relationship Id="rId6" Type="http://schemas.openxmlformats.org/officeDocument/2006/relationships/image" Target="../media/image88.png"/><Relationship Id="rId5" Type="http://schemas.openxmlformats.org/officeDocument/2006/relationships/image" Target="../media/image87.png"/><Relationship Id="rId10" Type="http://schemas.openxmlformats.org/officeDocument/2006/relationships/image" Target="../media/image92.png"/><Relationship Id="rId4" Type="http://schemas.openxmlformats.org/officeDocument/2006/relationships/image" Target="../media/image86.png"/><Relationship Id="rId9" Type="http://schemas.openxmlformats.org/officeDocument/2006/relationships/image" Target="../media/image91.png"/></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3" name="Picture 2" descr="A picture containing sky&#10;&#10;Description generated with very high confidence">
            <a:extLst>
              <a:ext uri="{FF2B5EF4-FFF2-40B4-BE49-F238E27FC236}">
                <a16:creationId xmlns:a16="http://schemas.microsoft.com/office/drawing/2014/main" id="{A8A43663-ACD4-4DCE-95A6-BB8C1AC4BA75}"/>
              </a:ext>
            </a:extLst>
          </p:cNvPr>
          <p:cNvPicPr>
            <a:picLocks noChangeAspect="1"/>
          </p:cNvPicPr>
          <p:nvPr/>
        </p:nvPicPr>
        <p:blipFill rotWithShape="1">
          <a:blip r:embed="rId2">
            <a:extLst>
              <a:ext uri="{28A0092B-C50C-407E-A947-70E740481C1C}">
                <a14:useLocalDpi xmlns:a14="http://schemas.microsoft.com/office/drawing/2010/main" val="0"/>
              </a:ext>
            </a:extLst>
          </a:blip>
          <a:srcRect l="31782" r="11968"/>
          <a:stretch/>
        </p:blipFill>
        <p:spPr>
          <a:xfrm rot="5400000">
            <a:off x="1143000" y="-1143000"/>
            <a:ext cx="6858000" cy="9144000"/>
          </a:xfrm>
          <a:prstGeom prst="rect">
            <a:avLst/>
          </a:prstGeom>
        </p:spPr>
      </p:pic>
      <p:sp>
        <p:nvSpPr>
          <p:cNvPr id="6" name="Oval 5">
            <a:extLst>
              <a:ext uri="{FF2B5EF4-FFF2-40B4-BE49-F238E27FC236}">
                <a16:creationId xmlns:a16="http://schemas.microsoft.com/office/drawing/2014/main" id="{6B284836-55B2-4560-928A-21D2B7B05B4A}"/>
              </a:ext>
            </a:extLst>
          </p:cNvPr>
          <p:cNvSpPr/>
          <p:nvPr/>
        </p:nvSpPr>
        <p:spPr>
          <a:xfrm>
            <a:off x="-304800" y="-26504"/>
            <a:ext cx="3376333" cy="3200400"/>
          </a:xfrm>
          <a:prstGeom prst="ellipse">
            <a:avLst/>
          </a:prstGeom>
          <a:solidFill>
            <a:schemeClr val="bg1"/>
          </a:solidFill>
          <a:ln w="12700" cap="flat" cmpd="sng" algn="ctr">
            <a:noFill/>
            <a:prstDash val="solid"/>
            <a:miter lim="800000"/>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r>
              <a:rPr kumimoji="0" lang="en-US" sz="2400" b="0" i="0" u="none" strike="noStrike" kern="0" cap="none" spc="0" normalizeH="0" baseline="0" noProof="0" dirty="0">
                <a:ln>
                  <a:noFill/>
                </a:ln>
                <a:solidFill>
                  <a:srgbClr val="5B9BD5"/>
                </a:solidFill>
                <a:effectLst/>
                <a:uLnTx/>
                <a:uFillTx/>
                <a:latin typeface="Segoe UI" panose="020B0502040204020203" pitchFamily="34" charset="0"/>
                <a:ea typeface="Segoe UI" panose="020B0502040204020203" pitchFamily="34" charset="0"/>
                <a:cs typeface="Segoe UI" panose="020B0502040204020203" pitchFamily="34" charset="0"/>
              </a:rPr>
              <a:t>Lorcan Dempsey, OCLC</a:t>
            </a:r>
            <a:br>
              <a:rPr kumimoji="0" lang="en-US" sz="2400" b="0" i="0" u="none" strike="noStrike" kern="0" cap="none" spc="0" normalizeH="0" baseline="0" noProof="0" dirty="0">
                <a:ln>
                  <a:noFill/>
                </a:ln>
                <a:solidFill>
                  <a:srgbClr val="5B9BD5"/>
                </a:solidFill>
                <a:effectLst/>
                <a:uLnTx/>
                <a:uFillTx/>
                <a:latin typeface="Segoe UI" panose="020B0502040204020203" pitchFamily="34" charset="0"/>
                <a:ea typeface="Segoe UI" panose="020B0502040204020203" pitchFamily="34" charset="0"/>
                <a:cs typeface="Segoe UI" panose="020B0502040204020203" pitchFamily="34" charset="0"/>
              </a:rPr>
            </a:br>
            <a:br>
              <a:rPr kumimoji="0" lang="en-US" sz="2400" b="0" i="0" u="none" strike="noStrike" kern="0" cap="none" spc="0" normalizeH="0" baseline="0" noProof="0" dirty="0">
                <a:ln>
                  <a:noFill/>
                </a:ln>
                <a:solidFill>
                  <a:srgbClr val="5B9BD5"/>
                </a:solidFill>
                <a:effectLst/>
                <a:uLnTx/>
                <a:uFillTx/>
                <a:latin typeface="Segoe UI" panose="020B0502040204020203" pitchFamily="34" charset="0"/>
                <a:ea typeface="Segoe UI" panose="020B0502040204020203" pitchFamily="34" charset="0"/>
                <a:cs typeface="Segoe UI" panose="020B0502040204020203" pitchFamily="34" charset="0"/>
              </a:rPr>
            </a:br>
            <a:r>
              <a:rPr kumimoji="0" lang="en-US" sz="3200" b="1" i="0" u="none" strike="noStrike" kern="0" cap="none" spc="0" normalizeH="0" baseline="0" noProof="0" dirty="0">
                <a:ln>
                  <a:noFill/>
                </a:ln>
                <a:solidFill>
                  <a:srgbClr val="5B9BD5"/>
                </a:solidFill>
                <a:effectLst/>
                <a:uLnTx/>
                <a:uFillTx/>
                <a:latin typeface="Segoe UI" panose="020B0502040204020203" pitchFamily="34" charset="0"/>
                <a:ea typeface="Segoe UI" panose="020B0502040204020203" pitchFamily="34" charset="0"/>
                <a:cs typeface="Segoe UI" panose="020B0502040204020203" pitchFamily="34" charset="0"/>
              </a:rPr>
              <a:t>@</a:t>
            </a:r>
            <a:r>
              <a:rPr kumimoji="0" lang="en-US" sz="3200" b="1" i="0" u="none" strike="noStrike" kern="0" cap="none" spc="0" normalizeH="0" baseline="0" noProof="0" dirty="0" err="1">
                <a:ln>
                  <a:noFill/>
                </a:ln>
                <a:solidFill>
                  <a:srgbClr val="5B9BD5"/>
                </a:solidFill>
                <a:effectLst/>
                <a:uLnTx/>
                <a:uFillTx/>
                <a:latin typeface="Segoe UI" panose="020B0502040204020203" pitchFamily="34" charset="0"/>
                <a:ea typeface="Segoe UI" panose="020B0502040204020203" pitchFamily="34" charset="0"/>
                <a:cs typeface="Segoe UI" panose="020B0502040204020203" pitchFamily="34" charset="0"/>
              </a:rPr>
              <a:t>LorcanD</a:t>
            </a:r>
            <a:endParaRPr kumimoji="0" lang="en-US" sz="2400" b="1" i="0" u="none" strike="noStrike" kern="0" cap="none" spc="0" normalizeH="0" baseline="0" noProof="0" dirty="0">
              <a:ln>
                <a:noFill/>
              </a:ln>
              <a:solidFill>
                <a:srgbClr val="5B9BD5"/>
              </a:solidFill>
              <a:effectLst/>
              <a:uLnTx/>
              <a:uFillTx/>
              <a:latin typeface="Segoe UI" panose="020B0502040204020203" pitchFamily="34" charset="0"/>
              <a:ea typeface="Segoe UI" panose="020B0502040204020203" pitchFamily="34" charset="0"/>
              <a:cs typeface="Segoe UI" panose="020B0502040204020203" pitchFamily="34" charset="0"/>
            </a:endParaRPr>
          </a:p>
        </p:txBody>
      </p:sp>
      <p:sp>
        <p:nvSpPr>
          <p:cNvPr id="7" name="Oval 6">
            <a:extLst>
              <a:ext uri="{FF2B5EF4-FFF2-40B4-BE49-F238E27FC236}">
                <a16:creationId xmlns:a16="http://schemas.microsoft.com/office/drawing/2014/main" id="{A17B4FD1-E5D6-46DE-9498-CB4B5A9C15C7}"/>
              </a:ext>
            </a:extLst>
          </p:cNvPr>
          <p:cNvSpPr/>
          <p:nvPr/>
        </p:nvSpPr>
        <p:spPr>
          <a:xfrm>
            <a:off x="5249347" y="-72887"/>
            <a:ext cx="3962400" cy="3810000"/>
          </a:xfrm>
          <a:prstGeom prst="ellipse">
            <a:avLst/>
          </a:prstGeom>
          <a:solidFill>
            <a:schemeClr val="bg1"/>
          </a:solidFill>
          <a:ln w="12700" cap="flat" cmpd="sng" algn="ctr">
            <a:noFill/>
            <a:prstDash val="solid"/>
            <a:miter lim="800000"/>
          </a:ln>
          <a:effectLst/>
        </p:spPr>
        <p:txBody>
          <a:bodyPr rtlCol="0" anchor="ctr"/>
          <a:lstStyle/>
          <a:p>
            <a:pPr algn="ctr"/>
            <a:r>
              <a:rPr lang="en-US" sz="3200" b="1" dirty="0">
                <a:solidFill>
                  <a:srgbClr val="5B9BD5"/>
                </a:solidFill>
                <a:latin typeface="Segoe UI" panose="020B0502040204020203" pitchFamily="34" charset="0"/>
                <a:cs typeface="Segoe UI" panose="020B0502040204020203" pitchFamily="34" charset="0"/>
              </a:rPr>
              <a:t>The changing nature of collections in a network environment</a:t>
            </a:r>
            <a:endParaRPr lang="en-US" sz="2800" b="1" dirty="0">
              <a:solidFill>
                <a:srgbClr val="5B9BD5"/>
              </a:solidFill>
              <a:latin typeface="Segoe UI" panose="020B0502040204020203" pitchFamily="34" charset="0"/>
              <a:cs typeface="Segoe UI" panose="020B0502040204020203" pitchFamily="34" charset="0"/>
            </a:endParaRPr>
          </a:p>
        </p:txBody>
      </p:sp>
      <p:sp>
        <p:nvSpPr>
          <p:cNvPr id="9" name="Oval 8">
            <a:extLst>
              <a:ext uri="{FF2B5EF4-FFF2-40B4-BE49-F238E27FC236}">
                <a16:creationId xmlns:a16="http://schemas.microsoft.com/office/drawing/2014/main" id="{16456CF7-53C9-4AF7-999E-4F5EDB137D8C}"/>
              </a:ext>
            </a:extLst>
          </p:cNvPr>
          <p:cNvSpPr/>
          <p:nvPr/>
        </p:nvSpPr>
        <p:spPr>
          <a:xfrm>
            <a:off x="-48697" y="3962400"/>
            <a:ext cx="3276600" cy="3200400"/>
          </a:xfrm>
          <a:prstGeom prst="ellipse">
            <a:avLst/>
          </a:prstGeom>
          <a:solidFill>
            <a:schemeClr val="bg1"/>
          </a:solidFill>
          <a:ln w="12700" cap="flat" cmpd="sng" algn="ctr">
            <a:noFill/>
            <a:prstDash val="solid"/>
            <a:miter lim="800000"/>
          </a:ln>
          <a:effectLst/>
        </p:spPr>
        <p:txBody>
          <a:bodyPr rtlCol="0" anchor="ctr"/>
          <a:lstStyle/>
          <a:p>
            <a:pPr algn="ctr"/>
            <a:r>
              <a:rPr lang="en-US" sz="2000" b="1" dirty="0">
                <a:solidFill>
                  <a:srgbClr val="0792D9"/>
                </a:solidFill>
              </a:rPr>
              <a:t>TRY Library Staff Conference</a:t>
            </a:r>
          </a:p>
          <a:p>
            <a:pPr algn="ctr"/>
            <a:br>
              <a:rPr lang="en-US" sz="1200" kern="0" dirty="0">
                <a:solidFill>
                  <a:srgbClr val="5B9BD5"/>
                </a:solidFill>
                <a:latin typeface="Segoe UI" panose="020B0502040204020203" pitchFamily="34" charset="0"/>
                <a:ea typeface="Segoe UI" panose="020B0502040204020203" pitchFamily="34" charset="0"/>
                <a:cs typeface="Segoe UI" panose="020B0502040204020203" pitchFamily="34" charset="0"/>
              </a:rPr>
            </a:br>
            <a:r>
              <a:rPr lang="en-US" dirty="0">
                <a:solidFill>
                  <a:srgbClr val="0792D9"/>
                </a:solidFill>
              </a:rPr>
              <a:t>St. Michael's College, the University of Toronto</a:t>
            </a:r>
          </a:p>
          <a:p>
            <a:pPr algn="ctr"/>
            <a:endParaRPr lang="en-US" dirty="0">
              <a:solidFill>
                <a:srgbClr val="0792D9"/>
              </a:solidFill>
            </a:endParaRPr>
          </a:p>
          <a:p>
            <a:pPr algn="ctr"/>
            <a:r>
              <a:rPr kumimoji="0" lang="en-US" sz="1050" b="0" i="0" u="none" strike="noStrike" kern="0" cap="none" spc="0" normalizeH="0" baseline="0" noProof="0" dirty="0">
                <a:ln>
                  <a:noFill/>
                </a:ln>
                <a:solidFill>
                  <a:srgbClr val="0792D9"/>
                </a:solidFill>
                <a:effectLst/>
                <a:uLnTx/>
                <a:uFillTx/>
                <a:latin typeface="Segoe UI" panose="020B0502040204020203" pitchFamily="34" charset="0"/>
                <a:ea typeface="Segoe UI" panose="020B0502040204020203" pitchFamily="34" charset="0"/>
                <a:cs typeface="Segoe UI" panose="020B0502040204020203" pitchFamily="34" charset="0"/>
              </a:rPr>
              <a:t>1 May 2018</a:t>
            </a:r>
          </a:p>
        </p:txBody>
      </p:sp>
    </p:spTree>
    <p:extLst>
      <p:ext uri="{BB962C8B-B14F-4D97-AF65-F5344CB8AC3E}">
        <p14:creationId xmlns:p14="http://schemas.microsoft.com/office/powerpoint/2010/main" val="2297819720"/>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tangle 9"/>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0" y="0"/>
            <a:ext cx="9144000" cy="6858000"/>
          </a:xfrm>
          <a:prstGeom prst="rect">
            <a:avLst/>
          </a:prstGeom>
          <a:solidFill>
            <a:schemeClr val="bg1"/>
          </a:solidFill>
          <a:ln>
            <a:noFill/>
          </a:ln>
          <a:effectLst/>
        </p:spPr>
      </p:sp>
      <p:pic>
        <p:nvPicPr>
          <p:cNvPr id="5" name="Picture 4" descr="A building with people in the background&#10;&#10;Description generated with high confidence">
            <a:extLst>
              <a:ext uri="{FF2B5EF4-FFF2-40B4-BE49-F238E27FC236}">
                <a16:creationId xmlns:a16="http://schemas.microsoft.com/office/drawing/2014/main" id="{58515443-EE73-4819-A37F-C76510EF0D5D}"/>
              </a:ext>
            </a:extLst>
          </p:cNvPr>
          <p:cNvPicPr>
            <a:picLocks noChangeAspect="1"/>
          </p:cNvPicPr>
          <p:nvPr/>
        </p:nvPicPr>
        <p:blipFill rotWithShape="1">
          <a:blip r:embed="rId2">
            <a:extLst>
              <a:ext uri="{28A0092B-C50C-407E-A947-70E740481C1C}">
                <a14:useLocalDpi xmlns:a14="http://schemas.microsoft.com/office/drawing/2010/main" val="0"/>
              </a:ext>
            </a:extLst>
          </a:blip>
          <a:srcRect t="36789" b="6961"/>
          <a:stretch/>
        </p:blipFill>
        <p:spPr>
          <a:xfrm>
            <a:off x="20" y="10"/>
            <a:ext cx="9143980" cy="6857990"/>
          </a:xfrm>
          <a:prstGeom prst="rect">
            <a:avLst/>
          </a:prstGeom>
        </p:spPr>
      </p:pic>
      <p:sp>
        <p:nvSpPr>
          <p:cNvPr id="6" name="Rectangle 5">
            <a:extLst>
              <a:ext uri="{FF2B5EF4-FFF2-40B4-BE49-F238E27FC236}">
                <a16:creationId xmlns:a16="http://schemas.microsoft.com/office/drawing/2014/main" id="{1E9FF9D6-2FB7-4E31-BFC5-BCCBE5EB4291}"/>
              </a:ext>
            </a:extLst>
          </p:cNvPr>
          <p:cNvSpPr/>
          <p:nvPr/>
        </p:nvSpPr>
        <p:spPr>
          <a:xfrm>
            <a:off x="4588778" y="5410200"/>
            <a:ext cx="4572000" cy="1200329"/>
          </a:xfrm>
          <a:prstGeom prst="rect">
            <a:avLst/>
          </a:prstGeom>
          <a:solidFill>
            <a:srgbClr val="5B9BD5"/>
          </a:solidFill>
        </p:spPr>
        <p:txBody>
          <a:bodyPr>
            <a:spAutoFit/>
          </a:bodyPr>
          <a:lstStyle/>
          <a:p>
            <a:r>
              <a:rPr lang="en-US" dirty="0">
                <a:solidFill>
                  <a:prstClr val="white"/>
                </a:solidFill>
                <a:latin typeface="Segoe UI" panose="020B0502040204020203" pitchFamily="34" charset="0"/>
                <a:ea typeface="Segoe UI" panose="020B0502040204020203" pitchFamily="34" charset="0"/>
                <a:cs typeface="Segoe UI" panose="020B0502040204020203" pitchFamily="34" charset="0"/>
              </a:rPr>
              <a:t>“Research libraries achieved status … by acquiring more than their peers or by building niche collections of particular depth.” </a:t>
            </a:r>
          </a:p>
        </p:txBody>
      </p:sp>
    </p:spTree>
    <p:extLst>
      <p:ext uri="{BB962C8B-B14F-4D97-AF65-F5344CB8AC3E}">
        <p14:creationId xmlns:p14="http://schemas.microsoft.com/office/powerpoint/2010/main" val="114296331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fade">
                                      <p:cBhvr>
                                        <p:cTn id="7" dur="1000"/>
                                        <p:tgtEl>
                                          <p:spTgt spid="6"/>
                                        </p:tgtEl>
                                      </p:cBhvr>
                                    </p:animEffect>
                                    <p:anim calcmode="lin" valueType="num">
                                      <p:cBhvr>
                                        <p:cTn id="8" dur="1000" fill="hold"/>
                                        <p:tgtEl>
                                          <p:spTgt spid="6"/>
                                        </p:tgtEl>
                                        <p:attrNameLst>
                                          <p:attrName>ppt_x</p:attrName>
                                        </p:attrNameLst>
                                      </p:cBhvr>
                                      <p:tavLst>
                                        <p:tav tm="0">
                                          <p:val>
                                            <p:strVal val="#ppt_x"/>
                                          </p:val>
                                        </p:tav>
                                        <p:tav tm="100000">
                                          <p:val>
                                            <p:strVal val="#ppt_x"/>
                                          </p:val>
                                        </p:tav>
                                      </p:tavLst>
                                    </p:anim>
                                    <p:anim calcmode="lin" valueType="num">
                                      <p:cBhvr>
                                        <p:cTn id="9" dur="1000" fill="hold"/>
                                        <p:tgtEl>
                                          <p:spTgt spid="6"/>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Lst>
  </p:timing>
</p:sld>
</file>

<file path=ppt/slides/slide3.xml><?xml version="1.0" encoding="utf-8"?>
<p:sld xmlns:a="http://schemas.openxmlformats.org/drawingml/2006/main" xmlns:r="http://schemas.openxmlformats.org/officeDocument/2006/relationships" xmlns:p="http://schemas.openxmlformats.org/presentationml/2006/main">
  <p:cSld>
    <p:bg>
      <p:bgPr>
        <a:solidFill>
          <a:schemeClr val="accent1"/>
        </a:solidFill>
        <a:effectLst/>
      </p:bgPr>
    </p:bg>
    <p:spTree>
      <p:nvGrpSpPr>
        <p:cNvPr id="1" name=""/>
        <p:cNvGrpSpPr/>
        <p:nvPr/>
      </p:nvGrpSpPr>
      <p:grpSpPr>
        <a:xfrm>
          <a:off x="0" y="0"/>
          <a:ext cx="0" cy="0"/>
          <a:chOff x="0" y="0"/>
          <a:chExt cx="0" cy="0"/>
        </a:xfrm>
      </p:grpSpPr>
      <p:sp>
        <p:nvSpPr>
          <p:cNvPr id="2" name="TextBox 1"/>
          <p:cNvSpPr txBox="1"/>
          <p:nvPr/>
        </p:nvSpPr>
        <p:spPr>
          <a:xfrm>
            <a:off x="1600200" y="762000"/>
            <a:ext cx="7242538" cy="4832092"/>
          </a:xfrm>
          <a:prstGeom prst="rect">
            <a:avLst/>
          </a:prstGeom>
          <a:noFill/>
        </p:spPr>
        <p:txBody>
          <a:bodyPr wrap="square" rtlCol="0">
            <a:spAutoFit/>
          </a:bodyPr>
          <a:lstStyle/>
          <a:p>
            <a:endParaRPr lang="en-US" sz="2400" dirty="0">
              <a:solidFill>
                <a:prstClr val="white"/>
              </a:solidFill>
              <a:latin typeface="Segoe UI" panose="020B0502040204020203" pitchFamily="34" charset="0"/>
              <a:ea typeface="Segoe UI" panose="020B0502040204020203" pitchFamily="34" charset="0"/>
              <a:cs typeface="Segoe UI" panose="020B0502040204020203" pitchFamily="34" charset="0"/>
            </a:endParaRPr>
          </a:p>
          <a:p>
            <a:r>
              <a:rPr lang="en-US" sz="2400" dirty="0">
                <a:solidFill>
                  <a:prstClr val="white"/>
                </a:solidFill>
                <a:latin typeface="Segoe UI" panose="020B0502040204020203" pitchFamily="34" charset="0"/>
                <a:ea typeface="Segoe UI" panose="020B0502040204020203" pitchFamily="34" charset="0"/>
                <a:cs typeface="Segoe UI" panose="020B0502040204020203" pitchFamily="34" charset="0"/>
              </a:rPr>
              <a:t>Research libraries achieved status in this environment by acquiring more than their peers or by building niche collections of particular depth. </a:t>
            </a:r>
          </a:p>
          <a:p>
            <a:endParaRPr lang="en-US" sz="2400" dirty="0">
              <a:solidFill>
                <a:prstClr val="white"/>
              </a:solidFill>
              <a:latin typeface="Segoe UI" panose="020B0502040204020203" pitchFamily="34" charset="0"/>
              <a:ea typeface="Segoe UI" panose="020B0502040204020203" pitchFamily="34" charset="0"/>
              <a:cs typeface="Segoe UI" panose="020B0502040204020203" pitchFamily="34" charset="0"/>
            </a:endParaRPr>
          </a:p>
          <a:p>
            <a:r>
              <a:rPr lang="en-US" sz="2400" dirty="0">
                <a:solidFill>
                  <a:prstClr val="white"/>
                </a:solidFill>
                <a:latin typeface="Segoe UI" panose="020B0502040204020203" pitchFamily="34" charset="0"/>
                <a:ea typeface="Segoe UI" panose="020B0502040204020203" pitchFamily="34" charset="0"/>
                <a:cs typeface="Segoe UI" panose="020B0502040204020203" pitchFamily="34" charset="0"/>
              </a:rPr>
              <a:t>…</a:t>
            </a:r>
          </a:p>
          <a:p>
            <a:endParaRPr lang="en-US" sz="2400" dirty="0">
              <a:solidFill>
                <a:prstClr val="white"/>
              </a:solidFill>
              <a:latin typeface="Segoe UI" panose="020B0502040204020203" pitchFamily="34" charset="0"/>
              <a:ea typeface="Segoe UI" panose="020B0502040204020203" pitchFamily="34" charset="0"/>
              <a:cs typeface="Segoe UI" panose="020B0502040204020203" pitchFamily="34" charset="0"/>
            </a:endParaRPr>
          </a:p>
          <a:p>
            <a:r>
              <a:rPr lang="en-US" sz="2400" dirty="0">
                <a:solidFill>
                  <a:prstClr val="white"/>
                </a:solidFill>
                <a:latin typeface="Segoe UI" panose="020B0502040204020203" pitchFamily="34" charset="0"/>
                <a:ea typeface="Segoe UI" panose="020B0502040204020203" pitchFamily="34" charset="0"/>
                <a:cs typeface="Segoe UI" panose="020B0502040204020203" pitchFamily="34" charset="0"/>
              </a:rPr>
              <a:t>Collections no longer lie at the center of research library operations and goals, even as academic communities focus ever more inclusively on knowledge and information. </a:t>
            </a:r>
          </a:p>
          <a:p>
            <a:endParaRPr lang="en-US" sz="2400" dirty="0">
              <a:solidFill>
                <a:prstClr val="white"/>
              </a:solidFill>
              <a:latin typeface="Segoe UI" panose="020B0502040204020203" pitchFamily="34" charset="0"/>
              <a:ea typeface="Segoe UI" panose="020B0502040204020203" pitchFamily="34" charset="0"/>
              <a:cs typeface="Segoe UI" panose="020B0502040204020203" pitchFamily="34" charset="0"/>
            </a:endParaRPr>
          </a:p>
          <a:p>
            <a:pPr algn="r"/>
            <a:r>
              <a:rPr lang="en-US" sz="2000" dirty="0">
                <a:solidFill>
                  <a:prstClr val="white"/>
                </a:solidFill>
                <a:latin typeface="Segoe UI" panose="020B0502040204020203" pitchFamily="34" charset="0"/>
                <a:ea typeface="Segoe UI" panose="020B0502040204020203" pitchFamily="34" charset="0"/>
                <a:cs typeface="Segoe UI" panose="020B0502040204020203" pitchFamily="34" charset="0"/>
              </a:rPr>
              <a:t>Hazen. Lost in the cloud.  2011</a:t>
            </a:r>
            <a:endParaRPr lang="en-US" sz="2400" dirty="0">
              <a:solidFill>
                <a:prstClr val="white"/>
              </a:solidFill>
              <a:latin typeface="Segoe UI" panose="020B0502040204020203" pitchFamily="34" charset="0"/>
              <a:ea typeface="Segoe UI" panose="020B0502040204020203" pitchFamily="34" charset="0"/>
              <a:cs typeface="Segoe UI" panose="020B0502040204020203" pitchFamily="34" charset="0"/>
            </a:endParaRPr>
          </a:p>
        </p:txBody>
      </p:sp>
    </p:spTree>
    <p:extLst>
      <p:ext uri="{BB962C8B-B14F-4D97-AF65-F5344CB8AC3E}">
        <p14:creationId xmlns:p14="http://schemas.microsoft.com/office/powerpoint/2010/main" val="176700787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A screenshot of a social media post&#10;&#10;Description generated with very high confidence">
            <a:extLst>
              <a:ext uri="{FF2B5EF4-FFF2-40B4-BE49-F238E27FC236}">
                <a16:creationId xmlns:a16="http://schemas.microsoft.com/office/drawing/2014/main" id="{A0D6EAFF-A676-49AD-8810-1274F270B7D3}"/>
              </a:ext>
            </a:extLst>
          </p:cNvPr>
          <p:cNvPicPr>
            <a:picLocks noChangeAspect="1"/>
          </p:cNvPicPr>
          <p:nvPr/>
        </p:nvPicPr>
        <p:blipFill rotWithShape="1">
          <a:blip r:embed="rId2"/>
          <a:srcRect l="2784" r="11215" b="-1"/>
          <a:stretch/>
        </p:blipFill>
        <p:spPr>
          <a:xfrm>
            <a:off x="20" y="10"/>
            <a:ext cx="9143980" cy="6857990"/>
          </a:xfrm>
          <a:prstGeom prst="rect">
            <a:avLst/>
          </a:prstGeom>
        </p:spPr>
      </p:pic>
      <p:sp>
        <p:nvSpPr>
          <p:cNvPr id="11" name="Rectangle 10">
            <a:extLst>
              <a:ext uri="{FF2B5EF4-FFF2-40B4-BE49-F238E27FC236}">
                <a16:creationId xmlns:a16="http://schemas.microsoft.com/office/drawing/2014/main" id="{277E94D4-0BFC-4577-939F-39D0D8BD88A2}"/>
              </a:ext>
            </a:extLst>
          </p:cNvPr>
          <p:cNvSpPr/>
          <p:nvPr/>
        </p:nvSpPr>
        <p:spPr>
          <a:xfrm>
            <a:off x="304800" y="4876800"/>
            <a:ext cx="3429000" cy="914400"/>
          </a:xfrm>
          <a:prstGeom prst="rect">
            <a:avLst/>
          </a:prstGeom>
          <a:solidFill>
            <a:srgbClr val="5B9BD5"/>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 and diffuse other services. </a:t>
            </a:r>
          </a:p>
        </p:txBody>
      </p:sp>
      <p:sp>
        <p:nvSpPr>
          <p:cNvPr id="4" name="Rectangle 3">
            <a:extLst>
              <a:ext uri="{FF2B5EF4-FFF2-40B4-BE49-F238E27FC236}">
                <a16:creationId xmlns:a16="http://schemas.microsoft.com/office/drawing/2014/main" id="{84D83A62-8F25-4FAE-A79F-C9A46416A44E}"/>
              </a:ext>
            </a:extLst>
          </p:cNvPr>
          <p:cNvSpPr/>
          <p:nvPr/>
        </p:nvSpPr>
        <p:spPr>
          <a:xfrm>
            <a:off x="152400" y="4114800"/>
            <a:ext cx="3429000" cy="914400"/>
          </a:xfrm>
          <a:prstGeom prst="rect">
            <a:avLst/>
          </a:prstGeom>
          <a:solidFill>
            <a:srgbClr val="5B9BD5"/>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Here … collections are a service</a:t>
            </a:r>
          </a:p>
        </p:txBody>
      </p:sp>
      <p:cxnSp>
        <p:nvCxnSpPr>
          <p:cNvPr id="6" name="Straight Arrow Connector 5">
            <a:extLst>
              <a:ext uri="{FF2B5EF4-FFF2-40B4-BE49-F238E27FC236}">
                <a16:creationId xmlns:a16="http://schemas.microsoft.com/office/drawing/2014/main" id="{FA783B99-EB9C-442C-8D7C-9138AD41014D}"/>
              </a:ext>
            </a:extLst>
          </p:cNvPr>
          <p:cNvCxnSpPr>
            <a:cxnSpLocks/>
          </p:cNvCxnSpPr>
          <p:nvPr/>
        </p:nvCxnSpPr>
        <p:spPr>
          <a:xfrm flipH="1" flipV="1">
            <a:off x="1596704" y="1295400"/>
            <a:ext cx="87736" cy="2743200"/>
          </a:xfrm>
          <a:prstGeom prst="straightConnector1">
            <a:avLst/>
          </a:prstGeom>
          <a:ln w="57150">
            <a:solidFill>
              <a:schemeClr val="bg1"/>
            </a:solidFill>
            <a:tailEnd type="triangle"/>
          </a:ln>
        </p:spPr>
        <p:style>
          <a:lnRef idx="1">
            <a:schemeClr val="accent1"/>
          </a:lnRef>
          <a:fillRef idx="0">
            <a:schemeClr val="accent1"/>
          </a:fillRef>
          <a:effectRef idx="0">
            <a:schemeClr val="accent1"/>
          </a:effectRef>
          <a:fontRef idx="minor">
            <a:schemeClr val="tx1"/>
          </a:fontRef>
        </p:style>
      </p:cxnSp>
      <p:cxnSp>
        <p:nvCxnSpPr>
          <p:cNvPr id="8" name="Straight Arrow Connector 7">
            <a:extLst>
              <a:ext uri="{FF2B5EF4-FFF2-40B4-BE49-F238E27FC236}">
                <a16:creationId xmlns:a16="http://schemas.microsoft.com/office/drawing/2014/main" id="{7119ACAD-7FCD-40C2-AEC7-31045E7EBCF6}"/>
              </a:ext>
            </a:extLst>
          </p:cNvPr>
          <p:cNvCxnSpPr>
            <a:cxnSpLocks/>
          </p:cNvCxnSpPr>
          <p:nvPr/>
        </p:nvCxnSpPr>
        <p:spPr>
          <a:xfrm flipV="1">
            <a:off x="1733857" y="1181105"/>
            <a:ext cx="717870" cy="2857495"/>
          </a:xfrm>
          <a:prstGeom prst="straightConnector1">
            <a:avLst/>
          </a:prstGeom>
          <a:ln w="57150">
            <a:solidFill>
              <a:schemeClr val="bg1"/>
            </a:solidFill>
            <a:tailEnd type="triangle"/>
          </a:ln>
        </p:spPr>
        <p:style>
          <a:lnRef idx="1">
            <a:schemeClr val="accent1"/>
          </a:lnRef>
          <a:fillRef idx="0">
            <a:schemeClr val="accent1"/>
          </a:fillRef>
          <a:effectRef idx="0">
            <a:schemeClr val="accent1"/>
          </a:effectRef>
          <a:fontRef idx="minor">
            <a:schemeClr val="tx1"/>
          </a:fontRef>
        </p:style>
      </p:cxnSp>
      <p:cxnSp>
        <p:nvCxnSpPr>
          <p:cNvPr id="9" name="Straight Arrow Connector 8">
            <a:extLst>
              <a:ext uri="{FF2B5EF4-FFF2-40B4-BE49-F238E27FC236}">
                <a16:creationId xmlns:a16="http://schemas.microsoft.com/office/drawing/2014/main" id="{E5D77BF0-8828-41E1-A54D-3B3A32210CD8}"/>
              </a:ext>
            </a:extLst>
          </p:cNvPr>
          <p:cNvCxnSpPr>
            <a:cxnSpLocks/>
          </p:cNvCxnSpPr>
          <p:nvPr/>
        </p:nvCxnSpPr>
        <p:spPr>
          <a:xfrm flipV="1">
            <a:off x="1790961" y="1257305"/>
            <a:ext cx="1893421" cy="2795977"/>
          </a:xfrm>
          <a:prstGeom prst="straightConnector1">
            <a:avLst/>
          </a:prstGeom>
          <a:ln w="57150">
            <a:solidFill>
              <a:schemeClr val="bg1"/>
            </a:solidFill>
            <a:tailEnd type="triangle"/>
          </a:ln>
        </p:spPr>
        <p:style>
          <a:lnRef idx="1">
            <a:schemeClr val="accent1"/>
          </a:lnRef>
          <a:fillRef idx="0">
            <a:schemeClr val="accent1"/>
          </a:fillRef>
          <a:effectRef idx="0">
            <a:schemeClr val="accent1"/>
          </a:effectRef>
          <a:fontRef idx="minor">
            <a:schemeClr val="tx1"/>
          </a:fontRef>
        </p:style>
      </p:cxnSp>
      <p:cxnSp>
        <p:nvCxnSpPr>
          <p:cNvPr id="10" name="Straight Arrow Connector 9">
            <a:extLst>
              <a:ext uri="{FF2B5EF4-FFF2-40B4-BE49-F238E27FC236}">
                <a16:creationId xmlns:a16="http://schemas.microsoft.com/office/drawing/2014/main" id="{914A1759-83F2-49F8-870F-332D48D3B8AF}"/>
              </a:ext>
            </a:extLst>
          </p:cNvPr>
          <p:cNvCxnSpPr>
            <a:cxnSpLocks/>
          </p:cNvCxnSpPr>
          <p:nvPr/>
        </p:nvCxnSpPr>
        <p:spPr>
          <a:xfrm flipV="1">
            <a:off x="1825761" y="1295400"/>
            <a:ext cx="3649562" cy="2743200"/>
          </a:xfrm>
          <a:prstGeom prst="straightConnector1">
            <a:avLst/>
          </a:prstGeom>
          <a:ln w="57150">
            <a:solidFill>
              <a:schemeClr val="bg1"/>
            </a:solidFill>
            <a:tailEnd type="triangle"/>
          </a:ln>
        </p:spPr>
        <p:style>
          <a:lnRef idx="1">
            <a:schemeClr val="accent1"/>
          </a:lnRef>
          <a:fillRef idx="0">
            <a:schemeClr val="accent1"/>
          </a:fillRef>
          <a:effectRef idx="0">
            <a:schemeClr val="accent1"/>
          </a:effectRef>
          <a:fontRef idx="minor">
            <a:schemeClr val="tx1"/>
          </a:fontRef>
        </p:style>
      </p:cxnSp>
      <p:sp>
        <p:nvSpPr>
          <p:cNvPr id="3" name="Rectangle 2">
            <a:extLst>
              <a:ext uri="{FF2B5EF4-FFF2-40B4-BE49-F238E27FC236}">
                <a16:creationId xmlns:a16="http://schemas.microsoft.com/office/drawing/2014/main" id="{A4C852CE-A331-4A94-A130-49952A6BBD2D}"/>
              </a:ext>
            </a:extLst>
          </p:cNvPr>
          <p:cNvSpPr/>
          <p:nvPr/>
        </p:nvSpPr>
        <p:spPr>
          <a:xfrm>
            <a:off x="0" y="3352800"/>
            <a:ext cx="3429000" cy="914400"/>
          </a:xfrm>
          <a:prstGeom prst="rect">
            <a:avLst/>
          </a:prstGeom>
          <a:solidFill>
            <a:srgbClr val="5B9BD5"/>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Telling the library story differently</a:t>
            </a:r>
          </a:p>
        </p:txBody>
      </p:sp>
    </p:spTree>
    <p:extLst>
      <p:ext uri="{BB962C8B-B14F-4D97-AF65-F5344CB8AC3E}">
        <p14:creationId xmlns:p14="http://schemas.microsoft.com/office/powerpoint/2010/main" val="205297290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 name="Rectangle 6">
            <a:extLst>
              <a:ext uri="{FF2B5EF4-FFF2-40B4-BE49-F238E27FC236}">
                <a16:creationId xmlns:a16="http://schemas.microsoft.com/office/drawing/2014/main" id="{01D0AF59-99C3-4251-AB9A-C966C6AD4400}"/>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9144000" cy="6858000"/>
          </a:xfrm>
          <a:prstGeom prst="rect">
            <a:avLst/>
          </a:prstGeom>
          <a:solidFill>
            <a:schemeClr val="bg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ectangle 8">
            <a:extLst>
              <a:ext uri="{FF2B5EF4-FFF2-40B4-BE49-F238E27FC236}">
                <a16:creationId xmlns:a16="http://schemas.microsoft.com/office/drawing/2014/main" id="{1855405F-37A2-4869-9154-F8BE3BECE6C3}"/>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57759" y="480060"/>
            <a:ext cx="8428482" cy="5897880"/>
          </a:xfrm>
          <a:prstGeom prst="rect">
            <a:avLst/>
          </a:prstGeom>
          <a:solidFill>
            <a:srgbClr val="FFFFFF"/>
          </a:solidFill>
          <a:ln w="9525">
            <a:noFill/>
          </a:ln>
          <a:effectLst>
            <a:outerShdw blurRad="63500" dist="17780" dir="5400000" algn="t" rotWithShape="0">
              <a:prstClr val="black">
                <a:alpha val="43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 name="Picture 1" descr="A screenshot of a cell phone&#10;&#10;Description generated with very high confidence">
            <a:extLst>
              <a:ext uri="{FF2B5EF4-FFF2-40B4-BE49-F238E27FC236}">
                <a16:creationId xmlns:a16="http://schemas.microsoft.com/office/drawing/2014/main" id="{136B9138-F8BF-4DE1-A664-263C0FB0ADF8}"/>
              </a:ext>
            </a:extLst>
          </p:cNvPr>
          <p:cNvPicPr>
            <a:picLocks noChangeAspect="1"/>
          </p:cNvPicPr>
          <p:nvPr/>
        </p:nvPicPr>
        <p:blipFill>
          <a:blip r:embed="rId2"/>
          <a:stretch>
            <a:fillRect/>
          </a:stretch>
        </p:blipFill>
        <p:spPr>
          <a:xfrm>
            <a:off x="1090072" y="579121"/>
            <a:ext cx="7063328" cy="5897879"/>
          </a:xfrm>
          <a:prstGeom prst="rect">
            <a:avLst/>
          </a:prstGeom>
        </p:spPr>
      </p:pic>
      <p:sp>
        <p:nvSpPr>
          <p:cNvPr id="3" name="Arrow: Right 2">
            <a:extLst>
              <a:ext uri="{FF2B5EF4-FFF2-40B4-BE49-F238E27FC236}">
                <a16:creationId xmlns:a16="http://schemas.microsoft.com/office/drawing/2014/main" id="{913CF1B5-D339-4A12-811E-577783D3C099}"/>
              </a:ext>
            </a:extLst>
          </p:cNvPr>
          <p:cNvSpPr/>
          <p:nvPr/>
        </p:nvSpPr>
        <p:spPr>
          <a:xfrm rot="1709493">
            <a:off x="483864" y="1335073"/>
            <a:ext cx="1676400" cy="914400"/>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Outside-in </a:t>
            </a:r>
          </a:p>
        </p:txBody>
      </p:sp>
      <p:sp>
        <p:nvSpPr>
          <p:cNvPr id="6" name="Arrow: Right 5">
            <a:extLst>
              <a:ext uri="{FF2B5EF4-FFF2-40B4-BE49-F238E27FC236}">
                <a16:creationId xmlns:a16="http://schemas.microsoft.com/office/drawing/2014/main" id="{B00FD9E5-9FB2-4AB8-ABFA-501FDD001471}"/>
              </a:ext>
            </a:extLst>
          </p:cNvPr>
          <p:cNvSpPr/>
          <p:nvPr/>
        </p:nvSpPr>
        <p:spPr>
          <a:xfrm rot="1709493">
            <a:off x="2258795" y="2548224"/>
            <a:ext cx="1676400" cy="914400"/>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Collective </a:t>
            </a:r>
          </a:p>
        </p:txBody>
      </p:sp>
      <p:sp>
        <p:nvSpPr>
          <p:cNvPr id="7" name="Arrow: Right 6">
            <a:extLst>
              <a:ext uri="{FF2B5EF4-FFF2-40B4-BE49-F238E27FC236}">
                <a16:creationId xmlns:a16="http://schemas.microsoft.com/office/drawing/2014/main" id="{443F1587-630C-4476-8676-52CEB1DEA193}"/>
              </a:ext>
            </a:extLst>
          </p:cNvPr>
          <p:cNvSpPr/>
          <p:nvPr/>
        </p:nvSpPr>
        <p:spPr>
          <a:xfrm rot="1709493">
            <a:off x="278505" y="2616806"/>
            <a:ext cx="1676400" cy="914400"/>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Facilitated </a:t>
            </a:r>
          </a:p>
        </p:txBody>
      </p:sp>
      <p:sp>
        <p:nvSpPr>
          <p:cNvPr id="8" name="Arrow: Right 7">
            <a:extLst>
              <a:ext uri="{FF2B5EF4-FFF2-40B4-BE49-F238E27FC236}">
                <a16:creationId xmlns:a16="http://schemas.microsoft.com/office/drawing/2014/main" id="{7BB55B47-3023-4367-86C7-6E33D68746D3}"/>
              </a:ext>
            </a:extLst>
          </p:cNvPr>
          <p:cNvSpPr/>
          <p:nvPr/>
        </p:nvSpPr>
        <p:spPr>
          <a:xfrm rot="1709493">
            <a:off x="111093" y="3956021"/>
            <a:ext cx="1676400" cy="914400"/>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Inside-out </a:t>
            </a:r>
          </a:p>
        </p:txBody>
      </p:sp>
    </p:spTree>
    <p:extLst>
      <p:ext uri="{BB962C8B-B14F-4D97-AF65-F5344CB8AC3E}">
        <p14:creationId xmlns:p14="http://schemas.microsoft.com/office/powerpoint/2010/main" val="240036169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fade">
                                      <p:cBhvr>
                                        <p:cTn id="7" dur="1000"/>
                                        <p:tgtEl>
                                          <p:spTgt spid="8"/>
                                        </p:tgtEl>
                                      </p:cBhvr>
                                    </p:animEffect>
                                    <p:anim calcmode="lin" valueType="num">
                                      <p:cBhvr>
                                        <p:cTn id="8" dur="1000" fill="hold"/>
                                        <p:tgtEl>
                                          <p:spTgt spid="8"/>
                                        </p:tgtEl>
                                        <p:attrNameLst>
                                          <p:attrName>ppt_x</p:attrName>
                                        </p:attrNameLst>
                                      </p:cBhvr>
                                      <p:tavLst>
                                        <p:tav tm="0">
                                          <p:val>
                                            <p:strVal val="#ppt_x"/>
                                          </p:val>
                                        </p:tav>
                                        <p:tav tm="100000">
                                          <p:val>
                                            <p:strVal val="#ppt_x"/>
                                          </p:val>
                                        </p:tav>
                                      </p:tavLst>
                                    </p:anim>
                                    <p:anim calcmode="lin" valueType="num">
                                      <p:cBhvr>
                                        <p:cTn id="9" dur="1000" fill="hold"/>
                                        <p:tgtEl>
                                          <p:spTgt spid="8"/>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grpId="0" nodeType="clickEffect">
                                  <p:stCondLst>
                                    <p:cond delay="0"/>
                                  </p:stCondLst>
                                  <p:childTnLst>
                                    <p:set>
                                      <p:cBhvr>
                                        <p:cTn id="13" dur="1" fill="hold">
                                          <p:stCondLst>
                                            <p:cond delay="0"/>
                                          </p:stCondLst>
                                        </p:cTn>
                                        <p:tgtEl>
                                          <p:spTgt spid="6"/>
                                        </p:tgtEl>
                                        <p:attrNameLst>
                                          <p:attrName>style.visibility</p:attrName>
                                        </p:attrNameLst>
                                      </p:cBhvr>
                                      <p:to>
                                        <p:strVal val="visible"/>
                                      </p:to>
                                    </p:set>
                                    <p:animEffect transition="in" filter="fade">
                                      <p:cBhvr>
                                        <p:cTn id="14" dur="1000"/>
                                        <p:tgtEl>
                                          <p:spTgt spid="6"/>
                                        </p:tgtEl>
                                      </p:cBhvr>
                                    </p:animEffect>
                                    <p:anim calcmode="lin" valueType="num">
                                      <p:cBhvr>
                                        <p:cTn id="15" dur="1000" fill="hold"/>
                                        <p:tgtEl>
                                          <p:spTgt spid="6"/>
                                        </p:tgtEl>
                                        <p:attrNameLst>
                                          <p:attrName>ppt_x</p:attrName>
                                        </p:attrNameLst>
                                      </p:cBhvr>
                                      <p:tavLst>
                                        <p:tav tm="0">
                                          <p:val>
                                            <p:strVal val="#ppt_x"/>
                                          </p:val>
                                        </p:tav>
                                        <p:tav tm="100000">
                                          <p:val>
                                            <p:strVal val="#ppt_x"/>
                                          </p:val>
                                        </p:tav>
                                      </p:tavLst>
                                    </p:anim>
                                    <p:anim calcmode="lin" valueType="num">
                                      <p:cBhvr>
                                        <p:cTn id="16" dur="1000" fill="hold"/>
                                        <p:tgtEl>
                                          <p:spTgt spid="6"/>
                                        </p:tgtEl>
                                        <p:attrNameLst>
                                          <p:attrName>ppt_y</p:attrName>
                                        </p:attrNameLst>
                                      </p:cBhvr>
                                      <p:tavLst>
                                        <p:tav tm="0">
                                          <p:val>
                                            <p:strVal val="#ppt_y+.1"/>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42" presetClass="entr" presetSubtype="0" fill="hold" grpId="0" nodeType="clickEffect">
                                  <p:stCondLst>
                                    <p:cond delay="0"/>
                                  </p:stCondLst>
                                  <p:childTnLst>
                                    <p:set>
                                      <p:cBhvr>
                                        <p:cTn id="20" dur="1" fill="hold">
                                          <p:stCondLst>
                                            <p:cond delay="0"/>
                                          </p:stCondLst>
                                        </p:cTn>
                                        <p:tgtEl>
                                          <p:spTgt spid="7"/>
                                        </p:tgtEl>
                                        <p:attrNameLst>
                                          <p:attrName>style.visibility</p:attrName>
                                        </p:attrNameLst>
                                      </p:cBhvr>
                                      <p:to>
                                        <p:strVal val="visible"/>
                                      </p:to>
                                    </p:set>
                                    <p:animEffect transition="in" filter="fade">
                                      <p:cBhvr>
                                        <p:cTn id="21" dur="1000"/>
                                        <p:tgtEl>
                                          <p:spTgt spid="7"/>
                                        </p:tgtEl>
                                      </p:cBhvr>
                                    </p:animEffect>
                                    <p:anim calcmode="lin" valueType="num">
                                      <p:cBhvr>
                                        <p:cTn id="22" dur="1000" fill="hold"/>
                                        <p:tgtEl>
                                          <p:spTgt spid="7"/>
                                        </p:tgtEl>
                                        <p:attrNameLst>
                                          <p:attrName>ppt_x</p:attrName>
                                        </p:attrNameLst>
                                      </p:cBhvr>
                                      <p:tavLst>
                                        <p:tav tm="0">
                                          <p:val>
                                            <p:strVal val="#ppt_x"/>
                                          </p:val>
                                        </p:tav>
                                        <p:tav tm="100000">
                                          <p:val>
                                            <p:strVal val="#ppt_x"/>
                                          </p:val>
                                        </p:tav>
                                      </p:tavLst>
                                    </p:anim>
                                    <p:anim calcmode="lin" valueType="num">
                                      <p:cBhvr>
                                        <p:cTn id="23" dur="1000" fill="hold"/>
                                        <p:tgtEl>
                                          <p:spTgt spid="7"/>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7" grpId="0" animBg="1"/>
      <p:bldP spid="8" grpId="0" animBg="1"/>
    </p:bldLst>
  </p:timing>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accent1"/>
        </a:solidFill>
        <a:effectLst/>
      </p:bgPr>
    </p:bg>
    <p:spTree>
      <p:nvGrpSpPr>
        <p:cNvPr id="1" name=""/>
        <p:cNvGrpSpPr/>
        <p:nvPr/>
      </p:nvGrpSpPr>
      <p:grpSpPr>
        <a:xfrm>
          <a:off x="0" y="0"/>
          <a:ext cx="0" cy="0"/>
          <a:chOff x="0" y="0"/>
          <a:chExt cx="0" cy="0"/>
        </a:xfrm>
      </p:grpSpPr>
      <p:sp>
        <p:nvSpPr>
          <p:cNvPr id="2" name="Oval 1"/>
          <p:cNvSpPr/>
          <p:nvPr/>
        </p:nvSpPr>
        <p:spPr>
          <a:xfrm>
            <a:off x="-6531" y="8709"/>
            <a:ext cx="3511731" cy="3420291"/>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4400" b="1" i="0" u="none" strike="noStrike" kern="0" cap="none" spc="0" normalizeH="0" baseline="0" noProof="0" dirty="0">
                <a:ln>
                  <a:noFill/>
                </a:ln>
                <a:solidFill>
                  <a:srgbClr val="5B9BD5"/>
                </a:solidFill>
                <a:effectLst/>
                <a:uLnTx/>
                <a:uFillTx/>
                <a:latin typeface="Segoe UI" panose="020B0502040204020203" pitchFamily="34" charset="0"/>
                <a:ea typeface="Segoe UI" panose="020B0502040204020203" pitchFamily="34" charset="0"/>
                <a:cs typeface="Segoe UI" panose="020B0502040204020203" pitchFamily="34" charset="0"/>
              </a:rPr>
              <a:t>Three trends</a:t>
            </a:r>
          </a:p>
        </p:txBody>
      </p:sp>
      <p:sp>
        <p:nvSpPr>
          <p:cNvPr id="3" name="Oval 2"/>
          <p:cNvSpPr/>
          <p:nvPr/>
        </p:nvSpPr>
        <p:spPr>
          <a:xfrm>
            <a:off x="1987731" y="4572000"/>
            <a:ext cx="2377440" cy="2280556"/>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400" b="1" i="0" u="none" strike="noStrike" kern="0" cap="none" spc="0" normalizeH="0" baseline="0" noProof="0" dirty="0">
                <a:ln>
                  <a:noFill/>
                </a:ln>
                <a:solidFill>
                  <a:srgbClr val="5B9BD5"/>
                </a:solidFill>
                <a:effectLst/>
                <a:uLnTx/>
                <a:uFillTx/>
                <a:latin typeface="Segoe UI" panose="020B0502040204020203" pitchFamily="34" charset="0"/>
                <a:ea typeface="Segoe UI" panose="020B0502040204020203" pitchFamily="34" charset="0"/>
                <a:cs typeface="Segoe UI" panose="020B0502040204020203" pitchFamily="34" charset="0"/>
              </a:rPr>
              <a:t>Inside out</a:t>
            </a:r>
          </a:p>
        </p:txBody>
      </p:sp>
      <p:sp>
        <p:nvSpPr>
          <p:cNvPr id="4" name="Oval 3"/>
          <p:cNvSpPr/>
          <p:nvPr/>
        </p:nvSpPr>
        <p:spPr>
          <a:xfrm>
            <a:off x="4365171" y="4572000"/>
            <a:ext cx="2377440" cy="2286000"/>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400" b="1" i="0" u="none" strike="noStrike" kern="0" cap="none" spc="0" normalizeH="0" baseline="0" noProof="0" dirty="0">
                <a:ln>
                  <a:noFill/>
                </a:ln>
                <a:solidFill>
                  <a:srgbClr val="5B9BD5"/>
                </a:solidFill>
                <a:effectLst/>
                <a:uLnTx/>
                <a:uFillTx/>
                <a:latin typeface="Segoe UI" panose="020B0502040204020203" pitchFamily="34" charset="0"/>
                <a:ea typeface="Segoe UI" panose="020B0502040204020203" pitchFamily="34" charset="0"/>
                <a:cs typeface="Segoe UI" panose="020B0502040204020203" pitchFamily="34" charset="0"/>
              </a:rPr>
              <a:t>Facilitated</a:t>
            </a:r>
          </a:p>
        </p:txBody>
      </p:sp>
      <p:sp>
        <p:nvSpPr>
          <p:cNvPr id="5" name="Oval 4"/>
          <p:cNvSpPr/>
          <p:nvPr/>
        </p:nvSpPr>
        <p:spPr>
          <a:xfrm>
            <a:off x="6742611" y="4572000"/>
            <a:ext cx="2248989" cy="2280556"/>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2000" b="1" i="0" u="none" strike="noStrike" kern="0" cap="none" spc="0" normalizeH="0" baseline="0" noProof="0" dirty="0">
                <a:ln>
                  <a:noFill/>
                </a:ln>
                <a:solidFill>
                  <a:srgbClr val="5B9BD5"/>
                </a:solidFill>
                <a:effectLst/>
                <a:uLnTx/>
                <a:uFillTx/>
                <a:latin typeface="Segoe UI" panose="020B0502040204020203" pitchFamily="34" charset="0"/>
                <a:ea typeface="Segoe UI" panose="020B0502040204020203" pitchFamily="34" charset="0"/>
                <a:cs typeface="Segoe UI" panose="020B0502040204020203" pitchFamily="34" charset="0"/>
              </a:rPr>
              <a:t>Collective</a:t>
            </a:r>
          </a:p>
        </p:txBody>
      </p:sp>
    </p:spTree>
    <p:extLst>
      <p:ext uri="{BB962C8B-B14F-4D97-AF65-F5344CB8AC3E}">
        <p14:creationId xmlns:p14="http://schemas.microsoft.com/office/powerpoint/2010/main" val="1919209298"/>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5" name="Rectangle 4"/>
          <p:cNvSpPr/>
          <p:nvPr/>
        </p:nvSpPr>
        <p:spPr>
          <a:xfrm>
            <a:off x="251789" y="1398882"/>
            <a:ext cx="2801130" cy="4343400"/>
          </a:xfrm>
          <a:prstGeom prst="rect">
            <a:avLst/>
          </a:prstGeom>
          <a:solidFill>
            <a:schemeClr val="accent1">
              <a:lumMod val="20000"/>
              <a:lumOff val="80000"/>
            </a:schemeClr>
          </a:solid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Reconfiguration </a:t>
            </a:r>
            <a:b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br>
            <a: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of </a:t>
            </a:r>
            <a:r>
              <a:rPr lang="en-US" sz="2800" b="1" kern="0" dirty="0">
                <a:solidFill>
                  <a:srgbClr val="5B9BD5"/>
                </a:solidFill>
                <a:latin typeface="Segoe UI" panose="020B0502040204020203" pitchFamily="34" charset="0"/>
                <a:ea typeface="Segoe UI" panose="020B0502040204020203" pitchFamily="34" charset="0"/>
                <a:cs typeface="Segoe UI" panose="020B0502040204020203" pitchFamily="34" charset="0"/>
              </a:rPr>
              <a:t>research work </a:t>
            </a:r>
            <a: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by network/digital </a:t>
            </a:r>
            <a:b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br>
            <a: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environment.</a:t>
            </a:r>
          </a:p>
        </p:txBody>
      </p:sp>
      <p:sp>
        <p:nvSpPr>
          <p:cNvPr id="6" name="Rectangle 5"/>
          <p:cNvSpPr/>
          <p:nvPr/>
        </p:nvSpPr>
        <p:spPr>
          <a:xfrm>
            <a:off x="3198008" y="1398882"/>
            <a:ext cx="2747125" cy="4343400"/>
          </a:xfrm>
          <a:prstGeom prst="rect">
            <a:avLst/>
          </a:prstGeom>
          <a:solidFill>
            <a:schemeClr val="accent1">
              <a:lumMod val="20000"/>
              <a:lumOff val="80000"/>
            </a:schemeClr>
          </a:solid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Reconfiguration </a:t>
            </a:r>
            <a:b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br>
            <a: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of the </a:t>
            </a:r>
            <a:r>
              <a:rPr lang="en-US" sz="2800" b="1" kern="0" dirty="0">
                <a:solidFill>
                  <a:srgbClr val="5B9BD5"/>
                </a:solidFill>
                <a:latin typeface="Segoe UI" panose="020B0502040204020203" pitchFamily="34" charset="0"/>
                <a:ea typeface="Segoe UI" panose="020B0502040204020203" pitchFamily="34" charset="0"/>
                <a:cs typeface="Segoe UI" panose="020B0502040204020203" pitchFamily="34" charset="0"/>
              </a:rPr>
              <a:t>information space </a:t>
            </a:r>
            <a: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by network/digital environment.</a:t>
            </a:r>
          </a:p>
        </p:txBody>
      </p:sp>
      <p:sp>
        <p:nvSpPr>
          <p:cNvPr id="16" name="Oval 15"/>
          <p:cNvSpPr/>
          <p:nvPr/>
        </p:nvSpPr>
        <p:spPr>
          <a:xfrm>
            <a:off x="660373" y="4848173"/>
            <a:ext cx="1983961" cy="198396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b="1" kern="0" dirty="0">
                <a:solidFill>
                  <a:prstClr val="white"/>
                </a:solidFill>
                <a:latin typeface="Segoe UI" panose="020B0502040204020203" pitchFamily="34" charset="0"/>
                <a:ea typeface="Segoe UI" panose="020B0502040204020203" pitchFamily="34" charset="0"/>
                <a:cs typeface="Segoe UI" panose="020B0502040204020203" pitchFamily="34" charset="0"/>
              </a:rPr>
              <a:t>The inside out collection</a:t>
            </a:r>
          </a:p>
        </p:txBody>
      </p:sp>
      <p:sp>
        <p:nvSpPr>
          <p:cNvPr id="15" name="Oval 14"/>
          <p:cNvSpPr/>
          <p:nvPr/>
        </p:nvSpPr>
        <p:spPr>
          <a:xfrm>
            <a:off x="3579589" y="4848172"/>
            <a:ext cx="1983961" cy="198396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b="1" kern="0" dirty="0">
                <a:solidFill>
                  <a:prstClr val="white"/>
                </a:solidFill>
                <a:latin typeface="Segoe UI" panose="020B0502040204020203" pitchFamily="34" charset="0"/>
                <a:ea typeface="Segoe UI" panose="020B0502040204020203" pitchFamily="34" charset="0"/>
                <a:cs typeface="Segoe UI" panose="020B0502040204020203" pitchFamily="34" charset="0"/>
              </a:rPr>
              <a:t>The facilitated collection</a:t>
            </a:r>
          </a:p>
        </p:txBody>
      </p:sp>
      <p:sp>
        <p:nvSpPr>
          <p:cNvPr id="4" name="Title 3"/>
          <p:cNvSpPr>
            <a:spLocks noGrp="1"/>
          </p:cNvSpPr>
          <p:nvPr>
            <p:ph type="title"/>
          </p:nvPr>
        </p:nvSpPr>
        <p:spPr>
          <a:xfrm>
            <a:off x="867335" y="228600"/>
            <a:ext cx="7413811" cy="854074"/>
          </a:xfrm>
          <a:solidFill>
            <a:schemeClr val="bg1"/>
          </a:solidFill>
          <a:ln>
            <a:solidFill>
              <a:schemeClr val="accent1"/>
            </a:solidFill>
          </a:ln>
        </p:spPr>
        <p:txBody>
          <a:bodyPr/>
          <a:lstStyle/>
          <a:p>
            <a:pPr algn="ctr"/>
            <a:r>
              <a:rPr lang="en-US" b="1" dirty="0">
                <a:solidFill>
                  <a:srgbClr val="5B9BD5"/>
                </a:solidFill>
                <a:latin typeface="Segoe UI" panose="020B0502040204020203" pitchFamily="34" charset="0"/>
                <a:cs typeface="Segoe UI" panose="020B0502040204020203" pitchFamily="34" charset="0"/>
              </a:rPr>
              <a:t>Three trends</a:t>
            </a:r>
          </a:p>
        </p:txBody>
      </p:sp>
      <p:sp>
        <p:nvSpPr>
          <p:cNvPr id="10" name="Rectangle 9">
            <a:extLst>
              <a:ext uri="{FF2B5EF4-FFF2-40B4-BE49-F238E27FC236}">
                <a16:creationId xmlns:a16="http://schemas.microsoft.com/office/drawing/2014/main" id="{3971E511-54D8-47BF-8252-33E2A8C563F1}"/>
              </a:ext>
            </a:extLst>
          </p:cNvPr>
          <p:cNvSpPr/>
          <p:nvPr/>
        </p:nvSpPr>
        <p:spPr>
          <a:xfrm>
            <a:off x="6080037" y="1398882"/>
            <a:ext cx="2747125" cy="4343400"/>
          </a:xfrm>
          <a:prstGeom prst="rect">
            <a:avLst/>
          </a:prstGeom>
          <a:solidFill>
            <a:schemeClr val="accent1">
              <a:lumMod val="20000"/>
              <a:lumOff val="80000"/>
            </a:schemeClr>
          </a:solid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Reconfiguration </a:t>
            </a:r>
            <a:b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br>
            <a: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of </a:t>
            </a:r>
            <a:r>
              <a:rPr lang="en-US" sz="2800" b="1" kern="0" dirty="0">
                <a:solidFill>
                  <a:srgbClr val="5B9BD5"/>
                </a:solidFill>
                <a:latin typeface="Segoe UI" panose="020B0502040204020203" pitchFamily="34" charset="0"/>
                <a:ea typeface="Segoe UI" panose="020B0502040204020203" pitchFamily="34" charset="0"/>
                <a:cs typeface="Segoe UI" panose="020B0502040204020203" pitchFamily="34" charset="0"/>
              </a:rPr>
              <a:t>library collaboration </a:t>
            </a:r>
            <a: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by network/digital environment.</a:t>
            </a:r>
          </a:p>
        </p:txBody>
      </p:sp>
      <p:sp>
        <p:nvSpPr>
          <p:cNvPr id="9" name="Oval 8">
            <a:extLst>
              <a:ext uri="{FF2B5EF4-FFF2-40B4-BE49-F238E27FC236}">
                <a16:creationId xmlns:a16="http://schemas.microsoft.com/office/drawing/2014/main" id="{853F7BB0-4DCA-43DF-9E1D-65F9CE6243AC}"/>
              </a:ext>
            </a:extLst>
          </p:cNvPr>
          <p:cNvSpPr/>
          <p:nvPr/>
        </p:nvSpPr>
        <p:spPr>
          <a:xfrm>
            <a:off x="6629400" y="4839783"/>
            <a:ext cx="1983961" cy="198396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b="1" kern="0" dirty="0">
                <a:solidFill>
                  <a:prstClr val="white"/>
                </a:solidFill>
                <a:latin typeface="Segoe UI" panose="020B0502040204020203" pitchFamily="34" charset="0"/>
                <a:ea typeface="Segoe UI" panose="020B0502040204020203" pitchFamily="34" charset="0"/>
                <a:cs typeface="Segoe UI" panose="020B0502040204020203" pitchFamily="34" charset="0"/>
              </a:rPr>
              <a:t>The collective collection</a:t>
            </a:r>
          </a:p>
        </p:txBody>
      </p:sp>
    </p:spTree>
    <p:extLst>
      <p:ext uri="{BB962C8B-B14F-4D97-AF65-F5344CB8AC3E}">
        <p14:creationId xmlns:p14="http://schemas.microsoft.com/office/powerpoint/2010/main" val="308782597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fade">
                                      <p:cBhvr>
                                        <p:cTn id="7" dur="1000"/>
                                        <p:tgtEl>
                                          <p:spTgt spid="5"/>
                                        </p:tgtEl>
                                      </p:cBhvr>
                                    </p:animEffect>
                                    <p:anim calcmode="lin" valueType="num">
                                      <p:cBhvr>
                                        <p:cTn id="8" dur="1000" fill="hold"/>
                                        <p:tgtEl>
                                          <p:spTgt spid="5"/>
                                        </p:tgtEl>
                                        <p:attrNameLst>
                                          <p:attrName>ppt_x</p:attrName>
                                        </p:attrNameLst>
                                      </p:cBhvr>
                                      <p:tavLst>
                                        <p:tav tm="0">
                                          <p:val>
                                            <p:strVal val="#ppt_x"/>
                                          </p:val>
                                        </p:tav>
                                        <p:tav tm="100000">
                                          <p:val>
                                            <p:strVal val="#ppt_x"/>
                                          </p:val>
                                        </p:tav>
                                      </p:tavLst>
                                    </p:anim>
                                    <p:anim calcmode="lin" valueType="num">
                                      <p:cBhvr>
                                        <p:cTn id="9" dur="1000" fill="hold"/>
                                        <p:tgtEl>
                                          <p:spTgt spid="5"/>
                                        </p:tgtEl>
                                        <p:attrNameLst>
                                          <p:attrName>ppt_y</p:attrName>
                                        </p:attrNameLst>
                                      </p:cBhvr>
                                      <p:tavLst>
                                        <p:tav tm="0">
                                          <p:val>
                                            <p:strVal val="#ppt_y+.1"/>
                                          </p:val>
                                        </p:tav>
                                        <p:tav tm="100000">
                                          <p:val>
                                            <p:strVal val="#ppt_y"/>
                                          </p:val>
                                        </p:tav>
                                      </p:tavLst>
                                    </p:anim>
                                  </p:childTnLst>
                                </p:cTn>
                              </p:par>
                            </p:childTnLst>
                          </p:cTn>
                        </p:par>
                        <p:par>
                          <p:cTn id="10" fill="hold">
                            <p:stCondLst>
                              <p:cond delay="1000"/>
                            </p:stCondLst>
                            <p:childTnLst>
                              <p:par>
                                <p:cTn id="11" presetID="42" presetClass="entr" presetSubtype="0" fill="hold" grpId="0" nodeType="afterEffect">
                                  <p:stCondLst>
                                    <p:cond delay="0"/>
                                  </p:stCondLst>
                                  <p:childTnLst>
                                    <p:set>
                                      <p:cBhvr>
                                        <p:cTn id="12" dur="1" fill="hold">
                                          <p:stCondLst>
                                            <p:cond delay="0"/>
                                          </p:stCondLst>
                                        </p:cTn>
                                        <p:tgtEl>
                                          <p:spTgt spid="16"/>
                                        </p:tgtEl>
                                        <p:attrNameLst>
                                          <p:attrName>style.visibility</p:attrName>
                                        </p:attrNameLst>
                                      </p:cBhvr>
                                      <p:to>
                                        <p:strVal val="visible"/>
                                      </p:to>
                                    </p:set>
                                    <p:animEffect transition="in" filter="fade">
                                      <p:cBhvr>
                                        <p:cTn id="13" dur="1000"/>
                                        <p:tgtEl>
                                          <p:spTgt spid="16"/>
                                        </p:tgtEl>
                                      </p:cBhvr>
                                    </p:animEffect>
                                    <p:anim calcmode="lin" valueType="num">
                                      <p:cBhvr>
                                        <p:cTn id="14" dur="1000" fill="hold"/>
                                        <p:tgtEl>
                                          <p:spTgt spid="16"/>
                                        </p:tgtEl>
                                        <p:attrNameLst>
                                          <p:attrName>ppt_x</p:attrName>
                                        </p:attrNameLst>
                                      </p:cBhvr>
                                      <p:tavLst>
                                        <p:tav tm="0">
                                          <p:val>
                                            <p:strVal val="#ppt_x"/>
                                          </p:val>
                                        </p:tav>
                                        <p:tav tm="100000">
                                          <p:val>
                                            <p:strVal val="#ppt_x"/>
                                          </p:val>
                                        </p:tav>
                                      </p:tavLst>
                                    </p:anim>
                                    <p:anim calcmode="lin" valueType="num">
                                      <p:cBhvr>
                                        <p:cTn id="15" dur="1000" fill="hold"/>
                                        <p:tgtEl>
                                          <p:spTgt spid="16"/>
                                        </p:tgtEl>
                                        <p:attrNameLst>
                                          <p:attrName>ppt_y</p:attrName>
                                        </p:attrNameLst>
                                      </p:cBhvr>
                                      <p:tavLst>
                                        <p:tav tm="0">
                                          <p:val>
                                            <p:strVal val="#ppt_y+.1"/>
                                          </p:val>
                                        </p:tav>
                                        <p:tav tm="100000">
                                          <p:val>
                                            <p:strVal val="#ppt_y"/>
                                          </p:val>
                                        </p:tav>
                                      </p:tavLst>
                                    </p:anim>
                                  </p:childTnLst>
                                </p:cTn>
                              </p:par>
                            </p:childTnLst>
                          </p:cTn>
                        </p:par>
                      </p:childTnLst>
                    </p:cTn>
                  </p:par>
                  <p:par>
                    <p:cTn id="16" fill="hold">
                      <p:stCondLst>
                        <p:cond delay="indefinite"/>
                      </p:stCondLst>
                      <p:childTnLst>
                        <p:par>
                          <p:cTn id="17" fill="hold">
                            <p:stCondLst>
                              <p:cond delay="0"/>
                            </p:stCondLst>
                            <p:childTnLst>
                              <p:par>
                                <p:cTn id="18" presetID="42" presetClass="entr" presetSubtype="0" fill="hold" grpId="0" nodeType="clickEffect">
                                  <p:stCondLst>
                                    <p:cond delay="0"/>
                                  </p:stCondLst>
                                  <p:childTnLst>
                                    <p:set>
                                      <p:cBhvr>
                                        <p:cTn id="19" dur="1" fill="hold">
                                          <p:stCondLst>
                                            <p:cond delay="0"/>
                                          </p:stCondLst>
                                        </p:cTn>
                                        <p:tgtEl>
                                          <p:spTgt spid="6"/>
                                        </p:tgtEl>
                                        <p:attrNameLst>
                                          <p:attrName>style.visibility</p:attrName>
                                        </p:attrNameLst>
                                      </p:cBhvr>
                                      <p:to>
                                        <p:strVal val="visible"/>
                                      </p:to>
                                    </p:set>
                                    <p:animEffect transition="in" filter="fade">
                                      <p:cBhvr>
                                        <p:cTn id="20" dur="1000"/>
                                        <p:tgtEl>
                                          <p:spTgt spid="6"/>
                                        </p:tgtEl>
                                      </p:cBhvr>
                                    </p:animEffect>
                                    <p:anim calcmode="lin" valueType="num">
                                      <p:cBhvr>
                                        <p:cTn id="21" dur="1000" fill="hold"/>
                                        <p:tgtEl>
                                          <p:spTgt spid="6"/>
                                        </p:tgtEl>
                                        <p:attrNameLst>
                                          <p:attrName>ppt_x</p:attrName>
                                        </p:attrNameLst>
                                      </p:cBhvr>
                                      <p:tavLst>
                                        <p:tav tm="0">
                                          <p:val>
                                            <p:strVal val="#ppt_x"/>
                                          </p:val>
                                        </p:tav>
                                        <p:tav tm="100000">
                                          <p:val>
                                            <p:strVal val="#ppt_x"/>
                                          </p:val>
                                        </p:tav>
                                      </p:tavLst>
                                    </p:anim>
                                    <p:anim calcmode="lin" valueType="num">
                                      <p:cBhvr>
                                        <p:cTn id="22" dur="1000" fill="hold"/>
                                        <p:tgtEl>
                                          <p:spTgt spid="6"/>
                                        </p:tgtEl>
                                        <p:attrNameLst>
                                          <p:attrName>ppt_y</p:attrName>
                                        </p:attrNameLst>
                                      </p:cBhvr>
                                      <p:tavLst>
                                        <p:tav tm="0">
                                          <p:val>
                                            <p:strVal val="#ppt_y+.1"/>
                                          </p:val>
                                        </p:tav>
                                        <p:tav tm="100000">
                                          <p:val>
                                            <p:strVal val="#ppt_y"/>
                                          </p:val>
                                        </p:tav>
                                      </p:tavLst>
                                    </p:anim>
                                  </p:childTnLst>
                                </p:cTn>
                              </p:par>
                            </p:childTnLst>
                          </p:cTn>
                        </p:par>
                        <p:par>
                          <p:cTn id="23" fill="hold">
                            <p:stCondLst>
                              <p:cond delay="1000"/>
                            </p:stCondLst>
                            <p:childTnLst>
                              <p:par>
                                <p:cTn id="24" presetID="42" presetClass="entr" presetSubtype="0" fill="hold" grpId="0" nodeType="afterEffect">
                                  <p:stCondLst>
                                    <p:cond delay="0"/>
                                  </p:stCondLst>
                                  <p:childTnLst>
                                    <p:set>
                                      <p:cBhvr>
                                        <p:cTn id="25" dur="1" fill="hold">
                                          <p:stCondLst>
                                            <p:cond delay="0"/>
                                          </p:stCondLst>
                                        </p:cTn>
                                        <p:tgtEl>
                                          <p:spTgt spid="15"/>
                                        </p:tgtEl>
                                        <p:attrNameLst>
                                          <p:attrName>style.visibility</p:attrName>
                                        </p:attrNameLst>
                                      </p:cBhvr>
                                      <p:to>
                                        <p:strVal val="visible"/>
                                      </p:to>
                                    </p:set>
                                    <p:animEffect transition="in" filter="fade">
                                      <p:cBhvr>
                                        <p:cTn id="26" dur="1000"/>
                                        <p:tgtEl>
                                          <p:spTgt spid="15"/>
                                        </p:tgtEl>
                                      </p:cBhvr>
                                    </p:animEffect>
                                    <p:anim calcmode="lin" valueType="num">
                                      <p:cBhvr>
                                        <p:cTn id="27" dur="1000" fill="hold"/>
                                        <p:tgtEl>
                                          <p:spTgt spid="15"/>
                                        </p:tgtEl>
                                        <p:attrNameLst>
                                          <p:attrName>ppt_x</p:attrName>
                                        </p:attrNameLst>
                                      </p:cBhvr>
                                      <p:tavLst>
                                        <p:tav tm="0">
                                          <p:val>
                                            <p:strVal val="#ppt_x"/>
                                          </p:val>
                                        </p:tav>
                                        <p:tav tm="100000">
                                          <p:val>
                                            <p:strVal val="#ppt_x"/>
                                          </p:val>
                                        </p:tav>
                                      </p:tavLst>
                                    </p:anim>
                                    <p:anim calcmode="lin" valueType="num">
                                      <p:cBhvr>
                                        <p:cTn id="28" dur="1000" fill="hold"/>
                                        <p:tgtEl>
                                          <p:spTgt spid="15"/>
                                        </p:tgtEl>
                                        <p:attrNameLst>
                                          <p:attrName>ppt_y</p:attrName>
                                        </p:attrNameLst>
                                      </p:cBhvr>
                                      <p:tavLst>
                                        <p:tav tm="0">
                                          <p:val>
                                            <p:strVal val="#ppt_y+.1"/>
                                          </p:val>
                                        </p:tav>
                                        <p:tav tm="100000">
                                          <p:val>
                                            <p:strVal val="#ppt_y"/>
                                          </p:val>
                                        </p:tav>
                                      </p:tavLst>
                                    </p:anim>
                                  </p:childTnLst>
                                </p:cTn>
                              </p:par>
                            </p:childTnLst>
                          </p:cTn>
                        </p:par>
                      </p:childTnLst>
                    </p:cTn>
                  </p:par>
                  <p:par>
                    <p:cTn id="29" fill="hold">
                      <p:stCondLst>
                        <p:cond delay="indefinite"/>
                      </p:stCondLst>
                      <p:childTnLst>
                        <p:par>
                          <p:cTn id="30" fill="hold">
                            <p:stCondLst>
                              <p:cond delay="0"/>
                            </p:stCondLst>
                            <p:childTnLst>
                              <p:par>
                                <p:cTn id="31" presetID="42" presetClass="entr" presetSubtype="0" fill="hold" grpId="0" nodeType="clickEffect">
                                  <p:stCondLst>
                                    <p:cond delay="0"/>
                                  </p:stCondLst>
                                  <p:childTnLst>
                                    <p:set>
                                      <p:cBhvr>
                                        <p:cTn id="32" dur="1" fill="hold">
                                          <p:stCondLst>
                                            <p:cond delay="0"/>
                                          </p:stCondLst>
                                        </p:cTn>
                                        <p:tgtEl>
                                          <p:spTgt spid="10"/>
                                        </p:tgtEl>
                                        <p:attrNameLst>
                                          <p:attrName>style.visibility</p:attrName>
                                        </p:attrNameLst>
                                      </p:cBhvr>
                                      <p:to>
                                        <p:strVal val="visible"/>
                                      </p:to>
                                    </p:set>
                                    <p:animEffect transition="in" filter="fade">
                                      <p:cBhvr>
                                        <p:cTn id="33" dur="1000"/>
                                        <p:tgtEl>
                                          <p:spTgt spid="10"/>
                                        </p:tgtEl>
                                      </p:cBhvr>
                                    </p:animEffect>
                                    <p:anim calcmode="lin" valueType="num">
                                      <p:cBhvr>
                                        <p:cTn id="34" dur="1000" fill="hold"/>
                                        <p:tgtEl>
                                          <p:spTgt spid="10"/>
                                        </p:tgtEl>
                                        <p:attrNameLst>
                                          <p:attrName>ppt_x</p:attrName>
                                        </p:attrNameLst>
                                      </p:cBhvr>
                                      <p:tavLst>
                                        <p:tav tm="0">
                                          <p:val>
                                            <p:strVal val="#ppt_x"/>
                                          </p:val>
                                        </p:tav>
                                        <p:tav tm="100000">
                                          <p:val>
                                            <p:strVal val="#ppt_x"/>
                                          </p:val>
                                        </p:tav>
                                      </p:tavLst>
                                    </p:anim>
                                    <p:anim calcmode="lin" valueType="num">
                                      <p:cBhvr>
                                        <p:cTn id="35" dur="1000" fill="hold"/>
                                        <p:tgtEl>
                                          <p:spTgt spid="10"/>
                                        </p:tgtEl>
                                        <p:attrNameLst>
                                          <p:attrName>ppt_y</p:attrName>
                                        </p:attrNameLst>
                                      </p:cBhvr>
                                      <p:tavLst>
                                        <p:tav tm="0">
                                          <p:val>
                                            <p:strVal val="#ppt_y+.1"/>
                                          </p:val>
                                        </p:tav>
                                        <p:tav tm="100000">
                                          <p:val>
                                            <p:strVal val="#ppt_y"/>
                                          </p:val>
                                        </p:tav>
                                      </p:tavLst>
                                    </p:anim>
                                  </p:childTnLst>
                                </p:cTn>
                              </p:par>
                            </p:childTnLst>
                          </p:cTn>
                        </p:par>
                        <p:par>
                          <p:cTn id="36" fill="hold">
                            <p:stCondLst>
                              <p:cond delay="1000"/>
                            </p:stCondLst>
                            <p:childTnLst>
                              <p:par>
                                <p:cTn id="37" presetID="42" presetClass="entr" presetSubtype="0" fill="hold" grpId="0" nodeType="afterEffect">
                                  <p:stCondLst>
                                    <p:cond delay="0"/>
                                  </p:stCondLst>
                                  <p:childTnLst>
                                    <p:set>
                                      <p:cBhvr>
                                        <p:cTn id="38" dur="1" fill="hold">
                                          <p:stCondLst>
                                            <p:cond delay="0"/>
                                          </p:stCondLst>
                                        </p:cTn>
                                        <p:tgtEl>
                                          <p:spTgt spid="9"/>
                                        </p:tgtEl>
                                        <p:attrNameLst>
                                          <p:attrName>style.visibility</p:attrName>
                                        </p:attrNameLst>
                                      </p:cBhvr>
                                      <p:to>
                                        <p:strVal val="visible"/>
                                      </p:to>
                                    </p:set>
                                    <p:animEffect transition="in" filter="fade">
                                      <p:cBhvr>
                                        <p:cTn id="39" dur="1000"/>
                                        <p:tgtEl>
                                          <p:spTgt spid="9"/>
                                        </p:tgtEl>
                                      </p:cBhvr>
                                    </p:animEffect>
                                    <p:anim calcmode="lin" valueType="num">
                                      <p:cBhvr>
                                        <p:cTn id="40" dur="1000" fill="hold"/>
                                        <p:tgtEl>
                                          <p:spTgt spid="9"/>
                                        </p:tgtEl>
                                        <p:attrNameLst>
                                          <p:attrName>ppt_x</p:attrName>
                                        </p:attrNameLst>
                                      </p:cBhvr>
                                      <p:tavLst>
                                        <p:tav tm="0">
                                          <p:val>
                                            <p:strVal val="#ppt_x"/>
                                          </p:val>
                                        </p:tav>
                                        <p:tav tm="100000">
                                          <p:val>
                                            <p:strVal val="#ppt_x"/>
                                          </p:val>
                                        </p:tav>
                                      </p:tavLst>
                                    </p:anim>
                                    <p:anim calcmode="lin" valueType="num">
                                      <p:cBhvr>
                                        <p:cTn id="41" dur="1000" fill="hold"/>
                                        <p:tgtEl>
                                          <p:spTgt spid="9"/>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P spid="6" grpId="0" animBg="1"/>
      <p:bldP spid="16" grpId="0" animBg="1"/>
      <p:bldP spid="15" grpId="0" animBg="1"/>
      <p:bldP spid="10" grpId="0" animBg="1"/>
      <p:bldP spid="9" grpId="0" animBg="1"/>
    </p:bldLst>
  </p:timing>
</p:sld>
</file>

<file path=ppt/slides/slide8.xml><?xml version="1.0" encoding="utf-8"?>
<p:sld xmlns:a="http://schemas.openxmlformats.org/drawingml/2006/main" xmlns:r="http://schemas.openxmlformats.org/officeDocument/2006/relationships" xmlns:p="http://schemas.openxmlformats.org/presentationml/2006/main">
  <p:cSld>
    <p:bg>
      <p:bgPr>
        <a:solidFill>
          <a:srgbClr val="5B9BD5"/>
        </a:solidFill>
        <a:effectLst/>
      </p:bgPr>
    </p:bg>
    <p:spTree>
      <p:nvGrpSpPr>
        <p:cNvPr id="1" name=""/>
        <p:cNvGrpSpPr/>
        <p:nvPr/>
      </p:nvGrpSpPr>
      <p:grpSpPr>
        <a:xfrm>
          <a:off x="0" y="0"/>
          <a:ext cx="0" cy="0"/>
          <a:chOff x="0" y="0"/>
          <a:chExt cx="0" cy="0"/>
        </a:xfrm>
      </p:grpSpPr>
      <p:sp>
        <p:nvSpPr>
          <p:cNvPr id="5" name="Rectangle 4"/>
          <p:cNvSpPr/>
          <p:nvPr/>
        </p:nvSpPr>
        <p:spPr>
          <a:xfrm>
            <a:off x="867336" y="1219200"/>
            <a:ext cx="3536577" cy="4343400"/>
          </a:xfrm>
          <a:prstGeom prst="rect">
            <a:avLst/>
          </a:prstGeom>
          <a:solidFill>
            <a:srgbClr val="FFFFFF"/>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rgbClr val="5B9BD5"/>
                </a:solidFill>
                <a:latin typeface="Segoe UI" panose="020B0502040204020203" pitchFamily="34" charset="0"/>
                <a:ea typeface="Segoe UI" panose="020B0502040204020203" pitchFamily="34" charset="0"/>
                <a:cs typeface="Segoe UI" panose="020B0502040204020203" pitchFamily="34" charset="0"/>
              </a:rPr>
              <a:t>Reconfiguration of </a:t>
            </a:r>
            <a:r>
              <a:rPr lang="en-US" sz="2400" b="1" dirty="0">
                <a:solidFill>
                  <a:srgbClr val="5B9BD5"/>
                </a:solidFill>
                <a:latin typeface="Segoe UI" panose="020B0502040204020203" pitchFamily="34" charset="0"/>
                <a:ea typeface="Segoe UI" panose="020B0502040204020203" pitchFamily="34" charset="0"/>
                <a:cs typeface="Segoe UI" panose="020B0502040204020203" pitchFamily="34" charset="0"/>
              </a:rPr>
              <a:t>research work </a:t>
            </a:r>
            <a:r>
              <a:rPr lang="en-US" sz="2400" dirty="0">
                <a:solidFill>
                  <a:srgbClr val="5B9BD5"/>
                </a:solidFill>
                <a:latin typeface="Segoe UI" panose="020B0502040204020203" pitchFamily="34" charset="0"/>
                <a:ea typeface="Segoe UI" panose="020B0502040204020203" pitchFamily="34" charset="0"/>
                <a:cs typeface="Segoe UI" panose="020B0502040204020203" pitchFamily="34" charset="0"/>
              </a:rPr>
              <a:t>by network/digital </a:t>
            </a:r>
            <a:br>
              <a:rPr lang="en-US" sz="2400" dirty="0">
                <a:solidFill>
                  <a:srgbClr val="5B9BD5"/>
                </a:solidFill>
                <a:latin typeface="Segoe UI" panose="020B0502040204020203" pitchFamily="34" charset="0"/>
                <a:ea typeface="Segoe UI" panose="020B0502040204020203" pitchFamily="34" charset="0"/>
                <a:cs typeface="Segoe UI" panose="020B0502040204020203" pitchFamily="34" charset="0"/>
              </a:rPr>
            </a:br>
            <a:r>
              <a:rPr lang="en-US" sz="2400" dirty="0">
                <a:solidFill>
                  <a:srgbClr val="5B9BD5"/>
                </a:solidFill>
                <a:latin typeface="Segoe UI" panose="020B0502040204020203" pitchFamily="34" charset="0"/>
                <a:ea typeface="Segoe UI" panose="020B0502040204020203" pitchFamily="34" charset="0"/>
                <a:cs typeface="Segoe UI" panose="020B0502040204020203" pitchFamily="34" charset="0"/>
              </a:rPr>
              <a:t>environment.</a:t>
            </a:r>
          </a:p>
        </p:txBody>
      </p:sp>
      <p:sp>
        <p:nvSpPr>
          <p:cNvPr id="3" name="Oval 2"/>
          <p:cNvSpPr/>
          <p:nvPr/>
        </p:nvSpPr>
        <p:spPr>
          <a:xfrm>
            <a:off x="5486400" y="3522684"/>
            <a:ext cx="3621741" cy="3335315"/>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4000" b="1" dirty="0">
                <a:solidFill>
                  <a:srgbClr val="5B9BD5"/>
                </a:solidFill>
                <a:latin typeface="Segoe UI" panose="020B0502040204020203" pitchFamily="34" charset="0"/>
                <a:ea typeface="Segoe UI" panose="020B0502040204020203" pitchFamily="34" charset="0"/>
                <a:cs typeface="Segoe UI" panose="020B0502040204020203" pitchFamily="34" charset="0"/>
              </a:rPr>
              <a:t>Inside  out</a:t>
            </a:r>
            <a:br>
              <a:rPr lang="en-US" sz="4000" b="1" dirty="0">
                <a:solidFill>
                  <a:srgbClr val="5B9BD5"/>
                </a:solidFill>
                <a:latin typeface="Segoe UI" panose="020B0502040204020203" pitchFamily="34" charset="0"/>
                <a:ea typeface="Segoe UI" panose="020B0502040204020203" pitchFamily="34" charset="0"/>
                <a:cs typeface="Segoe UI" panose="020B0502040204020203" pitchFamily="34" charset="0"/>
              </a:rPr>
            </a:br>
            <a:r>
              <a:rPr lang="en-US" sz="4000" b="1" dirty="0">
                <a:solidFill>
                  <a:srgbClr val="5B9BD5"/>
                </a:solidFill>
                <a:latin typeface="Segoe UI" panose="020B0502040204020203" pitchFamily="34" charset="0"/>
                <a:ea typeface="Segoe UI" panose="020B0502040204020203" pitchFamily="34" charset="0"/>
                <a:cs typeface="Segoe UI" panose="020B0502040204020203" pitchFamily="34" charset="0"/>
              </a:rPr>
              <a:t>collection</a:t>
            </a:r>
            <a:endParaRPr lang="en-US" sz="4000" b="1" dirty="0">
              <a:solidFill>
                <a:prstClr val="white"/>
              </a:solidFill>
              <a:latin typeface="Segoe UI" panose="020B0502040204020203" pitchFamily="34" charset="0"/>
              <a:ea typeface="Segoe UI" panose="020B0502040204020203" pitchFamily="34" charset="0"/>
              <a:cs typeface="Segoe UI" panose="020B0502040204020203" pitchFamily="34" charset="0"/>
            </a:endParaRPr>
          </a:p>
        </p:txBody>
      </p:sp>
    </p:spTree>
    <p:extLst>
      <p:ext uri="{BB962C8B-B14F-4D97-AF65-F5344CB8AC3E}">
        <p14:creationId xmlns:p14="http://schemas.microsoft.com/office/powerpoint/2010/main" val="3522599093"/>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bg>
      <p:bgPr>
        <a:solidFill>
          <a:srgbClr val="5B9BD5"/>
        </a:solidFill>
        <a:effectLst/>
      </p:bgPr>
    </p:bg>
    <p:spTree>
      <p:nvGrpSpPr>
        <p:cNvPr id="1" name=""/>
        <p:cNvGrpSpPr/>
        <p:nvPr/>
      </p:nvGrpSpPr>
      <p:grpSpPr>
        <a:xfrm>
          <a:off x="0" y="0"/>
          <a:ext cx="0" cy="0"/>
          <a:chOff x="0" y="0"/>
          <a:chExt cx="0" cy="0"/>
        </a:xfrm>
      </p:grpSpPr>
      <p:sp>
        <p:nvSpPr>
          <p:cNvPr id="3" name="Oval 2"/>
          <p:cNvSpPr/>
          <p:nvPr/>
        </p:nvSpPr>
        <p:spPr>
          <a:xfrm>
            <a:off x="26126" y="2383971"/>
            <a:ext cx="2151339" cy="1981200"/>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a:solidFill>
                  <a:srgbClr val="5B9BD5"/>
                </a:solidFill>
                <a:latin typeface="Segoe UI" panose="020B0502040204020203" pitchFamily="34" charset="0"/>
                <a:ea typeface="Segoe UI" panose="020B0502040204020203" pitchFamily="34" charset="0"/>
                <a:cs typeface="Segoe UI" panose="020B0502040204020203" pitchFamily="34" charset="0"/>
              </a:rPr>
              <a:t>Research outputs</a:t>
            </a:r>
            <a:endParaRPr lang="en-US" sz="2400" b="1" dirty="0">
              <a:solidFill>
                <a:prstClr val="white"/>
              </a:solidFill>
              <a:latin typeface="Segoe UI" panose="020B0502040204020203" pitchFamily="34" charset="0"/>
              <a:ea typeface="Segoe UI" panose="020B0502040204020203" pitchFamily="34" charset="0"/>
              <a:cs typeface="Segoe UI" panose="020B0502040204020203" pitchFamily="34" charset="0"/>
            </a:endParaRPr>
          </a:p>
        </p:txBody>
      </p:sp>
      <p:sp>
        <p:nvSpPr>
          <p:cNvPr id="5" name="Oval 4"/>
          <p:cNvSpPr/>
          <p:nvPr/>
        </p:nvSpPr>
        <p:spPr>
          <a:xfrm>
            <a:off x="2348304" y="2383971"/>
            <a:ext cx="2151339" cy="1981200"/>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a:solidFill>
                  <a:srgbClr val="5B9BD5"/>
                </a:solidFill>
                <a:latin typeface="Segoe UI" panose="020B0502040204020203" pitchFamily="34" charset="0"/>
                <a:ea typeface="Segoe UI" panose="020B0502040204020203" pitchFamily="34" charset="0"/>
                <a:cs typeface="Segoe UI" panose="020B0502040204020203" pitchFamily="34" charset="0"/>
              </a:rPr>
              <a:t>Expertise/Identity</a:t>
            </a:r>
            <a:endParaRPr lang="en-US" sz="2400" b="1" dirty="0">
              <a:solidFill>
                <a:prstClr val="white"/>
              </a:solidFill>
              <a:latin typeface="Segoe UI" panose="020B0502040204020203" pitchFamily="34" charset="0"/>
              <a:ea typeface="Segoe UI" panose="020B0502040204020203" pitchFamily="34" charset="0"/>
              <a:cs typeface="Segoe UI" panose="020B0502040204020203" pitchFamily="34" charset="0"/>
            </a:endParaRPr>
          </a:p>
        </p:txBody>
      </p:sp>
      <p:sp>
        <p:nvSpPr>
          <p:cNvPr id="6" name="Oval 5"/>
          <p:cNvSpPr/>
          <p:nvPr/>
        </p:nvSpPr>
        <p:spPr>
          <a:xfrm>
            <a:off x="4670482" y="2383971"/>
            <a:ext cx="2151339" cy="1981200"/>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a:solidFill>
                  <a:srgbClr val="5B9BD5"/>
                </a:solidFill>
                <a:latin typeface="Segoe UI" panose="020B0502040204020203" pitchFamily="34" charset="0"/>
                <a:ea typeface="Segoe UI" panose="020B0502040204020203" pitchFamily="34" charset="0"/>
                <a:cs typeface="Segoe UI" panose="020B0502040204020203" pitchFamily="34" charset="0"/>
              </a:rPr>
              <a:t>R-</a:t>
            </a:r>
            <a:br>
              <a:rPr lang="en-US" sz="2400" b="1" dirty="0">
                <a:solidFill>
                  <a:srgbClr val="5B9BD5"/>
                </a:solidFill>
                <a:latin typeface="Segoe UI" panose="020B0502040204020203" pitchFamily="34" charset="0"/>
                <a:ea typeface="Segoe UI" panose="020B0502040204020203" pitchFamily="34" charset="0"/>
                <a:cs typeface="Segoe UI" panose="020B0502040204020203" pitchFamily="34" charset="0"/>
              </a:rPr>
            </a:br>
            <a:r>
              <a:rPr lang="en-US" sz="2400" b="1" dirty="0">
                <a:solidFill>
                  <a:srgbClr val="5B9BD5"/>
                </a:solidFill>
                <a:latin typeface="Segoe UI" panose="020B0502040204020203" pitchFamily="34" charset="0"/>
                <a:ea typeface="Segoe UI" panose="020B0502040204020203" pitchFamily="34" charset="0"/>
                <a:cs typeface="Segoe UI" panose="020B0502040204020203" pitchFamily="34" charset="0"/>
              </a:rPr>
              <a:t>infra-structure</a:t>
            </a:r>
            <a:endParaRPr lang="en-US" sz="2400" b="1" dirty="0">
              <a:solidFill>
                <a:prstClr val="white"/>
              </a:solidFill>
              <a:latin typeface="Segoe UI" panose="020B0502040204020203" pitchFamily="34" charset="0"/>
              <a:ea typeface="Segoe UI" panose="020B0502040204020203" pitchFamily="34" charset="0"/>
              <a:cs typeface="Segoe UI" panose="020B0502040204020203" pitchFamily="34" charset="0"/>
            </a:endParaRPr>
          </a:p>
        </p:txBody>
      </p:sp>
      <p:sp>
        <p:nvSpPr>
          <p:cNvPr id="7" name="Oval 6"/>
          <p:cNvSpPr/>
          <p:nvPr/>
        </p:nvSpPr>
        <p:spPr>
          <a:xfrm>
            <a:off x="6992661" y="2383971"/>
            <a:ext cx="2151339" cy="1981200"/>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a:solidFill>
                  <a:srgbClr val="5B9BD5"/>
                </a:solidFill>
                <a:latin typeface="Segoe UI" panose="020B0502040204020203" pitchFamily="34" charset="0"/>
                <a:ea typeface="Segoe UI" panose="020B0502040204020203" pitchFamily="34" charset="0"/>
                <a:cs typeface="Segoe UI" panose="020B0502040204020203" pitchFamily="34" charset="0"/>
              </a:rPr>
              <a:t>Special </a:t>
            </a:r>
            <a:r>
              <a:rPr lang="en-US" sz="2400" b="1" dirty="0" err="1">
                <a:solidFill>
                  <a:srgbClr val="5B9BD5"/>
                </a:solidFill>
                <a:latin typeface="Segoe UI" panose="020B0502040204020203" pitchFamily="34" charset="0"/>
                <a:ea typeface="Segoe UI" panose="020B0502040204020203" pitchFamily="34" charset="0"/>
                <a:cs typeface="Segoe UI" panose="020B0502040204020203" pitchFamily="34" charset="0"/>
              </a:rPr>
              <a:t>colls</a:t>
            </a:r>
            <a:endParaRPr lang="en-US" sz="2400" b="1" dirty="0">
              <a:solidFill>
                <a:prstClr val="white"/>
              </a:solidFill>
              <a:latin typeface="Segoe UI" panose="020B0502040204020203" pitchFamily="34" charset="0"/>
              <a:ea typeface="Segoe UI" panose="020B0502040204020203" pitchFamily="34" charset="0"/>
              <a:cs typeface="Segoe UI" panose="020B0502040204020203" pitchFamily="34" charset="0"/>
            </a:endParaRPr>
          </a:p>
        </p:txBody>
      </p:sp>
      <p:sp>
        <p:nvSpPr>
          <p:cNvPr id="8" name="Oval 7"/>
          <p:cNvSpPr/>
          <p:nvPr/>
        </p:nvSpPr>
        <p:spPr>
          <a:xfrm>
            <a:off x="2177464" y="3316514"/>
            <a:ext cx="152400" cy="152400"/>
          </a:xfrm>
          <a:prstGeom prst="ellipse">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Oval 9"/>
          <p:cNvSpPr/>
          <p:nvPr/>
        </p:nvSpPr>
        <p:spPr>
          <a:xfrm>
            <a:off x="6829695" y="3334657"/>
            <a:ext cx="152400" cy="152400"/>
          </a:xfrm>
          <a:prstGeom prst="ellipse">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Oval 10"/>
          <p:cNvSpPr/>
          <p:nvPr/>
        </p:nvSpPr>
        <p:spPr>
          <a:xfrm>
            <a:off x="4504509" y="3334657"/>
            <a:ext cx="152400" cy="152400"/>
          </a:xfrm>
          <a:prstGeom prst="ellipse">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Tree>
    <p:extLst>
      <p:ext uri="{BB962C8B-B14F-4D97-AF65-F5344CB8AC3E}">
        <p14:creationId xmlns:p14="http://schemas.microsoft.com/office/powerpoint/2010/main" val="62576468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152400"/>
            <a:ext cx="8153400" cy="914400"/>
          </a:xfrm>
          <a:solidFill>
            <a:srgbClr val="5B9BD5"/>
          </a:solidFill>
        </p:spPr>
        <p:txBody>
          <a:bodyPr>
            <a:normAutofit fontScale="90000"/>
          </a:bodyPr>
          <a:lstStyle/>
          <a:p>
            <a:pPr algn="ctr"/>
            <a:r>
              <a:rPr lang="en-US" sz="3200" dirty="0">
                <a:solidFill>
                  <a:schemeClr val="bg1"/>
                </a:solidFill>
                <a:latin typeface="Segoe UI" panose="020B0502040204020203" pitchFamily="34" charset="0"/>
                <a:cs typeface="Segoe UI" panose="020B0502040204020203" pitchFamily="34" charset="0"/>
              </a:rPr>
              <a:t>Supporting the creative process: </a:t>
            </a:r>
            <a:br>
              <a:rPr lang="en-US" sz="3200" dirty="0">
                <a:solidFill>
                  <a:schemeClr val="bg1"/>
                </a:solidFill>
                <a:latin typeface="Segoe UI" panose="020B0502040204020203" pitchFamily="34" charset="0"/>
                <a:cs typeface="Segoe UI" panose="020B0502040204020203" pitchFamily="34" charset="0"/>
              </a:rPr>
            </a:br>
            <a:r>
              <a:rPr lang="en-US" sz="3200" dirty="0">
                <a:solidFill>
                  <a:schemeClr val="bg1"/>
                </a:solidFill>
                <a:latin typeface="Segoe UI" panose="020B0502040204020203" pitchFamily="34" charset="0"/>
                <a:cs typeface="Segoe UI" panose="020B0502040204020203" pitchFamily="34" charset="0"/>
              </a:rPr>
              <a:t>the emerging scholarly record</a:t>
            </a:r>
          </a:p>
        </p:txBody>
      </p:sp>
      <p:pic>
        <p:nvPicPr>
          <p:cNvPr id="1026" name="Picture 2" descr="H:\NSR\cni2014\outcomes-1.png"/>
          <p:cNvPicPr>
            <a:picLocks noChangeAspect="1" noChangeArrowheads="1"/>
          </p:cNvPicPr>
          <p:nvPr/>
        </p:nvPicPr>
        <p:blipFill>
          <a:blip r:embed="rId3" cstate="print"/>
          <a:srcRect/>
          <a:stretch>
            <a:fillRect/>
          </a:stretch>
        </p:blipFill>
        <p:spPr bwMode="auto">
          <a:xfrm>
            <a:off x="1371600" y="1252577"/>
            <a:ext cx="6477000" cy="5072023"/>
          </a:xfrm>
          <a:prstGeom prst="rect">
            <a:avLst/>
          </a:prstGeom>
          <a:noFill/>
        </p:spPr>
      </p:pic>
      <p:sp>
        <p:nvSpPr>
          <p:cNvPr id="4" name="Oval 3"/>
          <p:cNvSpPr/>
          <p:nvPr/>
        </p:nvSpPr>
        <p:spPr>
          <a:xfrm>
            <a:off x="7772400" y="644434"/>
            <a:ext cx="1193074" cy="1098720"/>
          </a:xfrm>
          <a:prstGeom prst="ellipse">
            <a:avLst/>
          </a:prstGeom>
          <a:solidFill>
            <a:schemeClr val="bg1"/>
          </a:solidFill>
          <a:ln>
            <a:solidFill>
              <a:srgbClr val="5B9BD5"/>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200" b="1" dirty="0">
                <a:solidFill>
                  <a:srgbClr val="5B9BD5"/>
                </a:solidFill>
                <a:latin typeface="Segoe UI" panose="020B0502040204020203" pitchFamily="34" charset="0"/>
                <a:ea typeface="Segoe UI" panose="020B0502040204020203" pitchFamily="34" charset="0"/>
                <a:cs typeface="Segoe UI" panose="020B0502040204020203" pitchFamily="34" charset="0"/>
              </a:rPr>
              <a:t>Research outputs</a:t>
            </a:r>
            <a:endParaRPr lang="en-US" sz="1200" b="1" dirty="0">
              <a:solidFill>
                <a:prstClr val="white"/>
              </a:solidFill>
              <a:latin typeface="Segoe UI" panose="020B0502040204020203" pitchFamily="34" charset="0"/>
              <a:ea typeface="Segoe UI" panose="020B0502040204020203" pitchFamily="34" charset="0"/>
              <a:cs typeface="Segoe UI" panose="020B0502040204020203" pitchFamily="34" charset="0"/>
            </a:endParaRPr>
          </a:p>
        </p:txBody>
      </p:sp>
      <p:cxnSp>
        <p:nvCxnSpPr>
          <p:cNvPr id="5" name="Straight Connector 4">
            <a:extLst>
              <a:ext uri="{FF2B5EF4-FFF2-40B4-BE49-F238E27FC236}">
                <a16:creationId xmlns:a16="http://schemas.microsoft.com/office/drawing/2014/main" id="{374E3342-2D69-4833-A253-D9B101465396}"/>
              </a:ext>
            </a:extLst>
          </p:cNvPr>
          <p:cNvCxnSpPr/>
          <p:nvPr/>
        </p:nvCxnSpPr>
        <p:spPr>
          <a:xfrm>
            <a:off x="0" y="6481763"/>
            <a:ext cx="9144000" cy="0"/>
          </a:xfrm>
          <a:prstGeom prst="line">
            <a:avLst/>
          </a:prstGeom>
          <a:ln>
            <a:solidFill>
              <a:schemeClr val="bg1">
                <a:lumMod val="65000"/>
              </a:schemeClr>
            </a:solidFill>
          </a:ln>
          <a:effectLst/>
        </p:spPr>
        <p:style>
          <a:lnRef idx="2">
            <a:schemeClr val="accent1"/>
          </a:lnRef>
          <a:fillRef idx="0">
            <a:schemeClr val="accent1"/>
          </a:fillRef>
          <a:effectRef idx="1">
            <a:schemeClr val="accent1"/>
          </a:effectRef>
          <a:fontRef idx="minor">
            <a:schemeClr val="tx1"/>
          </a:fontRef>
        </p:style>
      </p:cxnSp>
      <p:pic>
        <p:nvPicPr>
          <p:cNvPr id="6" name="Picture 3">
            <a:extLst>
              <a:ext uri="{FF2B5EF4-FFF2-40B4-BE49-F238E27FC236}">
                <a16:creationId xmlns:a16="http://schemas.microsoft.com/office/drawing/2014/main" id="{03E2CDE0-7847-4AE6-8B15-410A73A9688D}"/>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30175" y="6538913"/>
            <a:ext cx="817563" cy="2873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Rectangle 6">
            <a:extLst>
              <a:ext uri="{FF2B5EF4-FFF2-40B4-BE49-F238E27FC236}">
                <a16:creationId xmlns:a16="http://schemas.microsoft.com/office/drawing/2014/main" id="{BAE71636-DE64-4949-B87B-418663584DF0}"/>
              </a:ext>
            </a:extLst>
          </p:cNvPr>
          <p:cNvSpPr/>
          <p:nvPr/>
        </p:nvSpPr>
        <p:spPr>
          <a:xfrm>
            <a:off x="981075" y="6540500"/>
            <a:ext cx="8080375" cy="431800"/>
          </a:xfrm>
          <a:prstGeom prst="rect">
            <a:avLst/>
          </a:prstGeom>
        </p:spPr>
        <p:txBody>
          <a:bodyPr>
            <a:spAutoFit/>
          </a:bodyPr>
          <a:lstStyle/>
          <a:p>
            <a:pPr eaLnBrk="1" fontAlgn="auto" hangingPunct="1">
              <a:spcBef>
                <a:spcPts val="0"/>
              </a:spcBef>
              <a:spcAft>
                <a:spcPts val="0"/>
              </a:spcAft>
              <a:defRPr/>
            </a:pPr>
            <a:r>
              <a:rPr lang="en-US" sz="1100" dirty="0">
                <a:latin typeface="Arial" panose="020B0604020202020204" pitchFamily="34" charset="0"/>
                <a:cs typeface="Arial" panose="020B0604020202020204" pitchFamily="34" charset="0"/>
              </a:rPr>
              <a:t>“</a:t>
            </a:r>
            <a:r>
              <a:rPr lang="en-US" sz="1050" dirty="0">
                <a:latin typeface="Arial" panose="020B0604020202020204" pitchFamily="34" charset="0"/>
                <a:cs typeface="Arial" panose="020B0604020202020204" pitchFamily="34" charset="0"/>
              </a:rPr>
              <a:t>The content of the scholarly record” by </a:t>
            </a:r>
            <a:r>
              <a:rPr lang="en-US" sz="1050" dirty="0">
                <a:latin typeface="Arial" panose="020B0604020202020204" pitchFamily="34" charset="0"/>
                <a:cs typeface="Arial" panose="020B0604020202020204" pitchFamily="34" charset="0"/>
                <a:hlinkClick r:id="rId5"/>
              </a:rPr>
              <a:t>OCLC Research</a:t>
            </a:r>
            <a:r>
              <a:rPr lang="en-US" sz="1050" i="1" dirty="0">
                <a:latin typeface="Arial" panose="020B0604020202020204" pitchFamily="34" charset="0"/>
                <a:cs typeface="Arial" panose="020B0604020202020204" pitchFamily="34" charset="0"/>
              </a:rPr>
              <a:t>, </a:t>
            </a:r>
            <a:r>
              <a:rPr lang="en-US" sz="1050" dirty="0">
                <a:latin typeface="Arial" panose="020B0604020202020204" pitchFamily="34" charset="0"/>
                <a:cs typeface="Arial" panose="020B0604020202020204" pitchFamily="34" charset="0"/>
              </a:rPr>
              <a:t>from </a:t>
            </a:r>
            <a:r>
              <a:rPr lang="en-US" sz="1050" i="1" dirty="0">
                <a:latin typeface="Arial" panose="020B0604020202020204" pitchFamily="34" charset="0"/>
                <a:cs typeface="Arial" panose="020B0604020202020204" pitchFamily="34" charset="0"/>
                <a:hlinkClick r:id="rId6"/>
              </a:rPr>
              <a:t>The Evolving Scholarly Record </a:t>
            </a:r>
            <a:r>
              <a:rPr lang="en-US" sz="1050" dirty="0">
                <a:latin typeface="Arial" panose="020B0604020202020204" pitchFamily="34" charset="0"/>
                <a:cs typeface="Arial" panose="020B0604020202020204" pitchFamily="34" charset="0"/>
              </a:rPr>
              <a:t>(</a:t>
            </a:r>
            <a:r>
              <a:rPr lang="en-US" sz="1050" dirty="0">
                <a:latin typeface="Arial" panose="020B0604020202020204" pitchFamily="34" charset="0"/>
                <a:cs typeface="Arial" panose="020B0604020202020204" pitchFamily="34" charset="0"/>
                <a:hlinkClick r:id="rId7"/>
              </a:rPr>
              <a:t>doi:10.25333/C3763V</a:t>
            </a:r>
            <a:r>
              <a:rPr lang="en-US" sz="1050" dirty="0">
                <a:latin typeface="Arial" panose="020B0604020202020204" pitchFamily="34" charset="0"/>
                <a:cs typeface="Arial" panose="020B0604020202020204" pitchFamily="34" charset="0"/>
              </a:rPr>
              <a:t>),</a:t>
            </a:r>
            <a:r>
              <a:rPr lang="en-US" sz="1050" i="1" dirty="0">
                <a:latin typeface="Arial" panose="020B0604020202020204" pitchFamily="34" charset="0"/>
                <a:cs typeface="Arial" panose="020B0604020202020204" pitchFamily="34" charset="0"/>
              </a:rPr>
              <a:t> </a:t>
            </a:r>
            <a:r>
              <a:rPr lang="en-US" sz="1050" dirty="0">
                <a:latin typeface="Arial" panose="020B0604020202020204" pitchFamily="34" charset="0"/>
                <a:cs typeface="Arial" panose="020B0604020202020204" pitchFamily="34" charset="0"/>
                <a:hlinkClick r:id="rId8"/>
              </a:rPr>
              <a:t>CC BY 4.0</a:t>
            </a:r>
            <a:br>
              <a:rPr lang="en-US" sz="1100" dirty="0">
                <a:latin typeface="Arial" panose="020B0604020202020204" pitchFamily="34" charset="0"/>
                <a:cs typeface="Arial" panose="020B0604020202020204" pitchFamily="34" charset="0"/>
              </a:rPr>
            </a:br>
            <a:endParaRPr lang="en-US" sz="1100" dirty="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1731078664"/>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2050" name="Picture 2" descr="H:\NSR\cni2014\outcomes-1.png"/>
          <p:cNvPicPr>
            <a:picLocks noChangeAspect="1" noChangeArrowheads="1"/>
          </p:cNvPicPr>
          <p:nvPr/>
        </p:nvPicPr>
        <p:blipFill>
          <a:blip r:embed="rId3" cstate="print"/>
          <a:srcRect/>
          <a:stretch>
            <a:fillRect/>
          </a:stretch>
        </p:blipFill>
        <p:spPr bwMode="auto">
          <a:xfrm>
            <a:off x="2667000" y="2209800"/>
            <a:ext cx="3886200" cy="3043214"/>
          </a:xfrm>
          <a:prstGeom prst="rect">
            <a:avLst/>
          </a:prstGeom>
          <a:noFill/>
        </p:spPr>
      </p:pic>
      <p:pic>
        <p:nvPicPr>
          <p:cNvPr id="14342" name="Picture 6" descr="http://www.digital-science.com/system/images/W1siZiIsIjIwMTIvMDUvMDkvMTcvNDIvMzEvNTU0L3Byb2R1Y3RfZmlnc2hhcmVfbGFyZ2UucG5nIl1d/product-figshare-large.png"/>
          <p:cNvPicPr>
            <a:picLocks noChangeAspect="1" noChangeArrowheads="1"/>
          </p:cNvPicPr>
          <p:nvPr/>
        </p:nvPicPr>
        <p:blipFill>
          <a:blip r:embed="rId4" cstate="print"/>
          <a:srcRect/>
          <a:stretch>
            <a:fillRect/>
          </a:stretch>
        </p:blipFill>
        <p:spPr bwMode="auto">
          <a:xfrm>
            <a:off x="4343400" y="321159"/>
            <a:ext cx="1600200" cy="484910"/>
          </a:xfrm>
          <a:prstGeom prst="rect">
            <a:avLst/>
          </a:prstGeom>
          <a:noFill/>
        </p:spPr>
      </p:pic>
      <p:pic>
        <p:nvPicPr>
          <p:cNvPr id="14350" name="Picture 14" descr="http://wiki.datadryad.org/wg/dryad/images/9/91/DryadLogo.png"/>
          <p:cNvPicPr>
            <a:picLocks noChangeAspect="1" noChangeArrowheads="1"/>
          </p:cNvPicPr>
          <p:nvPr/>
        </p:nvPicPr>
        <p:blipFill>
          <a:blip r:embed="rId5" cstate="print"/>
          <a:srcRect/>
          <a:stretch>
            <a:fillRect/>
          </a:stretch>
        </p:blipFill>
        <p:spPr bwMode="auto">
          <a:xfrm>
            <a:off x="3344209" y="1293077"/>
            <a:ext cx="1371600" cy="766646"/>
          </a:xfrm>
          <a:prstGeom prst="rect">
            <a:avLst/>
          </a:prstGeom>
          <a:noFill/>
        </p:spPr>
      </p:pic>
      <p:pic>
        <p:nvPicPr>
          <p:cNvPr id="14358" name="Picture 22" descr="http://inside-bigdata.com/wp-content/uploads/2013/12/arxiv.jpg"/>
          <p:cNvPicPr>
            <a:picLocks noChangeAspect="1" noChangeArrowheads="1"/>
          </p:cNvPicPr>
          <p:nvPr/>
        </p:nvPicPr>
        <p:blipFill>
          <a:blip r:embed="rId6" cstate="print"/>
          <a:srcRect/>
          <a:stretch>
            <a:fillRect/>
          </a:stretch>
        </p:blipFill>
        <p:spPr bwMode="auto">
          <a:xfrm>
            <a:off x="6737822" y="1905462"/>
            <a:ext cx="842211" cy="711200"/>
          </a:xfrm>
          <a:prstGeom prst="rect">
            <a:avLst/>
          </a:prstGeom>
          <a:noFill/>
        </p:spPr>
      </p:pic>
      <p:pic>
        <p:nvPicPr>
          <p:cNvPr id="14360" name="Picture 24" descr="http://www.elsevier.com/__data/assets/image/0020/174062/MethodsX-logotagline-fc-200.png"/>
          <p:cNvPicPr>
            <a:picLocks noChangeAspect="1" noChangeArrowheads="1"/>
          </p:cNvPicPr>
          <p:nvPr/>
        </p:nvPicPr>
        <p:blipFill>
          <a:blip r:embed="rId7" cstate="print"/>
          <a:srcRect/>
          <a:stretch>
            <a:fillRect/>
          </a:stretch>
        </p:blipFill>
        <p:spPr bwMode="auto">
          <a:xfrm>
            <a:off x="838200" y="1676400"/>
            <a:ext cx="1530199" cy="383323"/>
          </a:xfrm>
          <a:prstGeom prst="rect">
            <a:avLst/>
          </a:prstGeom>
          <a:noFill/>
        </p:spPr>
      </p:pic>
      <p:pic>
        <p:nvPicPr>
          <p:cNvPr id="14368" name="Picture 32" descr="http://patrickpowers.net/wp-content/uploads/2010/11/slideshare_550x150.png"/>
          <p:cNvPicPr>
            <a:picLocks noChangeAspect="1" noChangeArrowheads="1"/>
          </p:cNvPicPr>
          <p:nvPr/>
        </p:nvPicPr>
        <p:blipFill>
          <a:blip r:embed="rId8" cstate="print"/>
          <a:srcRect/>
          <a:stretch>
            <a:fillRect/>
          </a:stretch>
        </p:blipFill>
        <p:spPr bwMode="auto">
          <a:xfrm>
            <a:off x="6248400" y="4876800"/>
            <a:ext cx="2235198" cy="609600"/>
          </a:xfrm>
          <a:prstGeom prst="rect">
            <a:avLst/>
          </a:prstGeom>
          <a:noFill/>
        </p:spPr>
      </p:pic>
      <p:pic>
        <p:nvPicPr>
          <p:cNvPr id="14369" name="Picture 33" descr="H:\NSR\cni2014\wnf.jpg"/>
          <p:cNvPicPr>
            <a:picLocks noChangeAspect="1" noChangeArrowheads="1"/>
          </p:cNvPicPr>
          <p:nvPr/>
        </p:nvPicPr>
        <p:blipFill>
          <a:blip r:embed="rId9" cstate="print"/>
          <a:srcRect/>
          <a:stretch>
            <a:fillRect/>
          </a:stretch>
        </p:blipFill>
        <p:spPr bwMode="auto">
          <a:xfrm>
            <a:off x="1143000" y="5257800"/>
            <a:ext cx="1493719" cy="914400"/>
          </a:xfrm>
          <a:prstGeom prst="rect">
            <a:avLst/>
          </a:prstGeom>
          <a:noFill/>
        </p:spPr>
      </p:pic>
      <p:pic>
        <p:nvPicPr>
          <p:cNvPr id="14371" name="Picture 35" descr="https://pbs.twimg.com/profile_images/3338853099/ad275febaaa8f6594ab4b39b55315f5c.png"/>
          <p:cNvPicPr>
            <a:picLocks noChangeAspect="1" noChangeArrowheads="1"/>
          </p:cNvPicPr>
          <p:nvPr/>
        </p:nvPicPr>
        <p:blipFill>
          <a:blip r:embed="rId10" cstate="print"/>
          <a:srcRect/>
          <a:stretch>
            <a:fillRect/>
          </a:stretch>
        </p:blipFill>
        <p:spPr bwMode="auto">
          <a:xfrm>
            <a:off x="7086600" y="5562600"/>
            <a:ext cx="914400" cy="914400"/>
          </a:xfrm>
          <a:prstGeom prst="rect">
            <a:avLst/>
          </a:prstGeom>
          <a:noFill/>
        </p:spPr>
      </p:pic>
      <p:pic>
        <p:nvPicPr>
          <p:cNvPr id="11266" name="Picture 2" descr="https://retractionwatch.files.wordpress.com/2014/08/pubpeer.png"/>
          <p:cNvPicPr>
            <a:picLocks noChangeAspect="1" noChangeArrowheads="1"/>
          </p:cNvPicPr>
          <p:nvPr/>
        </p:nvPicPr>
        <p:blipFill>
          <a:blip r:embed="rId11" cstate="print"/>
          <a:srcRect/>
          <a:stretch>
            <a:fillRect/>
          </a:stretch>
        </p:blipFill>
        <p:spPr bwMode="auto">
          <a:xfrm>
            <a:off x="762000" y="4648200"/>
            <a:ext cx="1447800" cy="465178"/>
          </a:xfrm>
          <a:prstGeom prst="rect">
            <a:avLst/>
          </a:prstGeom>
          <a:noFill/>
        </p:spPr>
      </p:pic>
      <p:pic>
        <p:nvPicPr>
          <p:cNvPr id="11268" name="Picture 4" descr="http://global.oup.com/uk/orc/system/images/orclogo_combined.gif"/>
          <p:cNvPicPr>
            <a:picLocks noChangeAspect="1" noChangeArrowheads="1"/>
          </p:cNvPicPr>
          <p:nvPr/>
        </p:nvPicPr>
        <p:blipFill>
          <a:blip r:embed="rId12" cstate="print"/>
          <a:srcRect/>
          <a:stretch>
            <a:fillRect/>
          </a:stretch>
        </p:blipFill>
        <p:spPr bwMode="auto">
          <a:xfrm>
            <a:off x="3124200" y="6019800"/>
            <a:ext cx="2819400" cy="514351"/>
          </a:xfrm>
          <a:prstGeom prst="rect">
            <a:avLst/>
          </a:prstGeom>
          <a:noFill/>
        </p:spPr>
      </p:pic>
      <p:pic>
        <p:nvPicPr>
          <p:cNvPr id="1026" name="Picture 2" descr="Logo"/>
          <p:cNvPicPr>
            <a:picLocks noChangeAspect="1" noChangeArrowheads="1"/>
          </p:cNvPicPr>
          <p:nvPr/>
        </p:nvPicPr>
        <p:blipFill>
          <a:blip r:embed="rId13">
            <a:extLst>
              <a:ext uri="{28A0092B-C50C-407E-A947-70E740481C1C}">
                <a14:useLocalDpi xmlns:a14="http://schemas.microsoft.com/office/drawing/2010/main" val="0"/>
              </a:ext>
            </a:extLst>
          </a:blip>
          <a:srcRect/>
          <a:stretch>
            <a:fillRect/>
          </a:stretch>
        </p:blipFill>
        <p:spPr bwMode="auto">
          <a:xfrm>
            <a:off x="1745130" y="1067889"/>
            <a:ext cx="1695450" cy="323850"/>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Image result for github"/>
          <p:cNvPicPr>
            <a:picLocks noChangeAspect="1" noChangeArrowheads="1"/>
          </p:cNvPicPr>
          <p:nvPr/>
        </p:nvPicPr>
        <p:blipFill>
          <a:blip r:embed="rId14" cstate="print">
            <a:extLst>
              <a:ext uri="{28A0092B-C50C-407E-A947-70E740481C1C}">
                <a14:useLocalDpi xmlns:a14="http://schemas.microsoft.com/office/drawing/2010/main" val="0"/>
              </a:ext>
            </a:extLst>
          </a:blip>
          <a:srcRect/>
          <a:stretch>
            <a:fillRect/>
          </a:stretch>
        </p:blipFill>
        <p:spPr bwMode="auto">
          <a:xfrm>
            <a:off x="5691619" y="956146"/>
            <a:ext cx="875415" cy="903143"/>
          </a:xfrm>
          <a:prstGeom prst="rect">
            <a:avLst/>
          </a:prstGeom>
          <a:noFill/>
          <a:extLst>
            <a:ext uri="{909E8E84-426E-40DD-AFC4-6F175D3DCCD1}">
              <a14:hiddenFill xmlns:a14="http://schemas.microsoft.com/office/drawing/2010/main">
                <a:solidFill>
                  <a:srgbClr val="FFFFFF"/>
                </a:solidFill>
              </a14:hiddenFill>
            </a:ext>
          </a:extLst>
        </p:spPr>
      </p:pic>
      <p:pic>
        <p:nvPicPr>
          <p:cNvPr id="4" name="Picture 3"/>
          <p:cNvPicPr>
            <a:picLocks noChangeAspect="1"/>
          </p:cNvPicPr>
          <p:nvPr/>
        </p:nvPicPr>
        <p:blipFill>
          <a:blip r:embed="rId15"/>
          <a:stretch>
            <a:fillRect/>
          </a:stretch>
        </p:blipFill>
        <p:spPr>
          <a:xfrm>
            <a:off x="1745130" y="449276"/>
            <a:ext cx="2288348" cy="417287"/>
          </a:xfrm>
          <a:prstGeom prst="rect">
            <a:avLst/>
          </a:prstGeom>
        </p:spPr>
      </p:pic>
    </p:spTree>
    <p:extLst>
      <p:ext uri="{BB962C8B-B14F-4D97-AF65-F5344CB8AC3E}">
        <p14:creationId xmlns:p14="http://schemas.microsoft.com/office/powerpoint/2010/main" val="1190810064"/>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Oval 5"/>
          <p:cNvSpPr/>
          <p:nvPr/>
        </p:nvSpPr>
        <p:spPr>
          <a:xfrm>
            <a:off x="7543800" y="673406"/>
            <a:ext cx="1461696" cy="1346098"/>
          </a:xfrm>
          <a:prstGeom prst="ellipse">
            <a:avLst/>
          </a:prstGeom>
          <a:solidFill>
            <a:schemeClr val="bg1"/>
          </a:solidFill>
          <a:ln>
            <a:solidFill>
              <a:srgbClr val="5B9BD5"/>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400" b="1" dirty="0">
                <a:solidFill>
                  <a:srgbClr val="5B9BD5"/>
                </a:solidFill>
                <a:latin typeface="Segoe UI" panose="020B0502040204020203" pitchFamily="34" charset="0"/>
                <a:ea typeface="Segoe UI" panose="020B0502040204020203" pitchFamily="34" charset="0"/>
                <a:cs typeface="Segoe UI" panose="020B0502040204020203" pitchFamily="34" charset="0"/>
              </a:rPr>
              <a:t>Expertise/Identity</a:t>
            </a:r>
            <a:endParaRPr lang="en-US" sz="1400" b="1" dirty="0">
              <a:solidFill>
                <a:prstClr val="white"/>
              </a:solidFill>
              <a:latin typeface="Segoe UI" panose="020B0502040204020203" pitchFamily="34" charset="0"/>
              <a:ea typeface="Segoe UI" panose="020B0502040204020203" pitchFamily="34" charset="0"/>
              <a:cs typeface="Segoe UI" panose="020B0502040204020203" pitchFamily="34" charset="0"/>
            </a:endParaRPr>
          </a:p>
        </p:txBody>
      </p:sp>
      <p:pic>
        <p:nvPicPr>
          <p:cNvPr id="7" name="Picture 6">
            <a:extLst>
              <a:ext uri="{FF2B5EF4-FFF2-40B4-BE49-F238E27FC236}">
                <a16:creationId xmlns:a16="http://schemas.microsoft.com/office/drawing/2014/main" id="{46EBC7E8-0D8D-42D9-8997-FA737D2D9261}"/>
              </a:ext>
            </a:extLst>
          </p:cNvPr>
          <p:cNvPicPr>
            <a:picLocks noChangeAspect="1"/>
          </p:cNvPicPr>
          <p:nvPr/>
        </p:nvPicPr>
        <p:blipFill>
          <a:blip r:embed="rId2"/>
          <a:stretch>
            <a:fillRect/>
          </a:stretch>
        </p:blipFill>
        <p:spPr>
          <a:xfrm>
            <a:off x="0" y="-31837"/>
            <a:ext cx="9144000" cy="5210035"/>
          </a:xfrm>
          <a:prstGeom prst="rect">
            <a:avLst/>
          </a:prstGeom>
        </p:spPr>
      </p:pic>
      <p:pic>
        <p:nvPicPr>
          <p:cNvPr id="8" name="Picture 7">
            <a:extLst>
              <a:ext uri="{FF2B5EF4-FFF2-40B4-BE49-F238E27FC236}">
                <a16:creationId xmlns:a16="http://schemas.microsoft.com/office/drawing/2014/main" id="{ED547082-630A-4C96-846B-8B0BC83C6646}"/>
              </a:ext>
            </a:extLst>
          </p:cNvPr>
          <p:cNvPicPr>
            <a:picLocks noChangeAspect="1"/>
          </p:cNvPicPr>
          <p:nvPr/>
        </p:nvPicPr>
        <p:blipFill>
          <a:blip r:embed="rId3"/>
          <a:stretch>
            <a:fillRect/>
          </a:stretch>
        </p:blipFill>
        <p:spPr>
          <a:xfrm>
            <a:off x="952500" y="1998700"/>
            <a:ext cx="9144000" cy="5679593"/>
          </a:xfrm>
          <a:prstGeom prst="rect">
            <a:avLst/>
          </a:prstGeom>
          <a:ln>
            <a:solidFill>
              <a:schemeClr val="accent1"/>
            </a:solidFill>
          </a:ln>
        </p:spPr>
      </p:pic>
      <p:pic>
        <p:nvPicPr>
          <p:cNvPr id="9" name="Picture 8">
            <a:extLst>
              <a:ext uri="{FF2B5EF4-FFF2-40B4-BE49-F238E27FC236}">
                <a16:creationId xmlns:a16="http://schemas.microsoft.com/office/drawing/2014/main" id="{14F352EF-B517-40BB-B7E0-BE4851B93E85}"/>
              </a:ext>
            </a:extLst>
          </p:cNvPr>
          <p:cNvPicPr>
            <a:picLocks noChangeAspect="1"/>
          </p:cNvPicPr>
          <p:nvPr/>
        </p:nvPicPr>
        <p:blipFill>
          <a:blip r:embed="rId4"/>
          <a:stretch>
            <a:fillRect/>
          </a:stretch>
        </p:blipFill>
        <p:spPr>
          <a:xfrm>
            <a:off x="2362200" y="3764370"/>
            <a:ext cx="9144000" cy="5053095"/>
          </a:xfrm>
          <a:prstGeom prst="rect">
            <a:avLst/>
          </a:prstGeom>
          <a:ln>
            <a:solidFill>
              <a:schemeClr val="accent1"/>
            </a:solidFill>
          </a:ln>
        </p:spPr>
      </p:pic>
      <p:sp>
        <p:nvSpPr>
          <p:cNvPr id="4" name="TextBox 3"/>
          <p:cNvSpPr txBox="1"/>
          <p:nvPr/>
        </p:nvSpPr>
        <p:spPr>
          <a:xfrm>
            <a:off x="6275" y="5752309"/>
            <a:ext cx="7109054" cy="1077218"/>
          </a:xfrm>
          <a:prstGeom prst="rect">
            <a:avLst/>
          </a:prstGeom>
          <a:solidFill>
            <a:srgbClr val="5B9BD5"/>
          </a:solidFill>
        </p:spPr>
        <p:txBody>
          <a:bodyPr wrap="square" rtlCol="0">
            <a:spAutoFit/>
          </a:bodyPr>
          <a:lstStyle/>
          <a:p>
            <a:r>
              <a:rPr lang="en-US" sz="3200" dirty="0">
                <a:solidFill>
                  <a:schemeClr val="bg1"/>
                </a:solidFill>
                <a:latin typeface="Segoe UI" panose="020B0502040204020203" pitchFamily="34" charset="0"/>
                <a:ea typeface="Segoe UI" panose="020B0502040204020203" pitchFamily="34" charset="0"/>
                <a:cs typeface="Segoe UI" panose="020B0502040204020203" pitchFamily="34" charset="0"/>
              </a:rPr>
              <a:t>Expertise and reputation:</a:t>
            </a:r>
          </a:p>
          <a:p>
            <a:r>
              <a:rPr lang="en-US" sz="3200" dirty="0">
                <a:solidFill>
                  <a:schemeClr val="bg1"/>
                </a:solidFill>
                <a:latin typeface="Segoe UI" panose="020B0502040204020203" pitchFamily="34" charset="0"/>
                <a:ea typeface="Segoe UI" panose="020B0502040204020203" pitchFamily="34" charset="0"/>
                <a:cs typeface="Segoe UI" panose="020B0502040204020203" pitchFamily="34" charset="0"/>
              </a:rPr>
              <a:t>Identity &gt; workflow &gt; content</a:t>
            </a:r>
          </a:p>
        </p:txBody>
      </p:sp>
    </p:spTree>
    <p:extLst>
      <p:ext uri="{BB962C8B-B14F-4D97-AF65-F5344CB8AC3E}">
        <p14:creationId xmlns:p14="http://schemas.microsoft.com/office/powerpoint/2010/main" val="2785015835"/>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bg>
      <p:bgPr>
        <a:solidFill>
          <a:srgbClr val="5B9BD5"/>
        </a:solidFill>
        <a:effectLst/>
      </p:bgPr>
    </p:bg>
    <p:spTree>
      <p:nvGrpSpPr>
        <p:cNvPr id="1" name=""/>
        <p:cNvGrpSpPr/>
        <p:nvPr/>
      </p:nvGrpSpPr>
      <p:grpSpPr>
        <a:xfrm>
          <a:off x="0" y="0"/>
          <a:ext cx="0" cy="0"/>
          <a:chOff x="0" y="0"/>
          <a:chExt cx="0" cy="0"/>
        </a:xfrm>
      </p:grpSpPr>
      <p:sp>
        <p:nvSpPr>
          <p:cNvPr id="4" name="Oval 3"/>
          <p:cNvSpPr>
            <a:spLocks noChangeAspect="1"/>
          </p:cNvSpPr>
          <p:nvPr/>
        </p:nvSpPr>
        <p:spPr>
          <a:xfrm>
            <a:off x="4027795" y="1960168"/>
            <a:ext cx="3226551" cy="3226551"/>
          </a:xfrm>
          <a:prstGeom prst="ellipse">
            <a:avLst/>
          </a:prstGeom>
          <a:noFill/>
          <a:ln w="57150">
            <a:solidFill>
              <a:schemeClr val="accent1">
                <a:lumMod val="20000"/>
                <a:lumOff val="80000"/>
              </a:schemeClr>
            </a:solid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600">
              <a:solidFill>
                <a:schemeClr val="bg1"/>
              </a:solidFill>
            </a:endParaRPr>
          </a:p>
        </p:txBody>
      </p:sp>
      <p:sp>
        <p:nvSpPr>
          <p:cNvPr id="28" name="TextBox 27"/>
          <p:cNvSpPr txBox="1"/>
          <p:nvPr/>
        </p:nvSpPr>
        <p:spPr>
          <a:xfrm>
            <a:off x="3831677" y="5048537"/>
            <a:ext cx="1688704" cy="830997"/>
          </a:xfrm>
          <a:prstGeom prst="rect">
            <a:avLst/>
          </a:prstGeom>
          <a:noFill/>
        </p:spPr>
        <p:txBody>
          <a:bodyPr wrap="square" rtlCol="0">
            <a:spAutoFit/>
          </a:bodyPr>
          <a:lstStyle/>
          <a:p>
            <a:r>
              <a:rPr lang="en-US" sz="1600" b="1" dirty="0">
                <a:solidFill>
                  <a:schemeClr val="bg1"/>
                </a:solidFill>
              </a:rPr>
              <a:t>Office of undergraduate research</a:t>
            </a:r>
          </a:p>
        </p:txBody>
      </p:sp>
      <p:sp>
        <p:nvSpPr>
          <p:cNvPr id="29" name="TextBox 28"/>
          <p:cNvSpPr txBox="1"/>
          <p:nvPr/>
        </p:nvSpPr>
        <p:spPr>
          <a:xfrm>
            <a:off x="7295613" y="4183084"/>
            <a:ext cx="1377906" cy="584775"/>
          </a:xfrm>
          <a:prstGeom prst="rect">
            <a:avLst/>
          </a:prstGeom>
          <a:noFill/>
        </p:spPr>
        <p:txBody>
          <a:bodyPr wrap="square" rtlCol="0">
            <a:spAutoFit/>
          </a:bodyPr>
          <a:lstStyle/>
          <a:p>
            <a:r>
              <a:rPr lang="en-US" sz="1600" b="1" dirty="0">
                <a:solidFill>
                  <a:schemeClr val="bg1"/>
                </a:solidFill>
              </a:rPr>
              <a:t>Disciplines &amp; departments</a:t>
            </a:r>
          </a:p>
        </p:txBody>
      </p:sp>
      <p:sp>
        <p:nvSpPr>
          <p:cNvPr id="31" name="TextBox 30"/>
          <p:cNvSpPr txBox="1"/>
          <p:nvPr/>
        </p:nvSpPr>
        <p:spPr>
          <a:xfrm>
            <a:off x="1610059" y="4365956"/>
            <a:ext cx="2150384" cy="338554"/>
          </a:xfrm>
          <a:prstGeom prst="rect">
            <a:avLst/>
          </a:prstGeom>
          <a:noFill/>
        </p:spPr>
        <p:txBody>
          <a:bodyPr wrap="square" rtlCol="0">
            <a:spAutoFit/>
          </a:bodyPr>
          <a:lstStyle/>
          <a:p>
            <a:r>
              <a:rPr lang="en-US" sz="1600" b="1" dirty="0">
                <a:solidFill>
                  <a:schemeClr val="bg1"/>
                </a:solidFill>
              </a:rPr>
              <a:t>Graduate school </a:t>
            </a:r>
          </a:p>
        </p:txBody>
      </p:sp>
      <p:sp>
        <p:nvSpPr>
          <p:cNvPr id="32" name="TextBox 31"/>
          <p:cNvSpPr txBox="1"/>
          <p:nvPr/>
        </p:nvSpPr>
        <p:spPr>
          <a:xfrm>
            <a:off x="3421414" y="682207"/>
            <a:ext cx="2195023" cy="584775"/>
          </a:xfrm>
          <a:prstGeom prst="rect">
            <a:avLst/>
          </a:prstGeom>
          <a:noFill/>
        </p:spPr>
        <p:txBody>
          <a:bodyPr wrap="square" rtlCol="0">
            <a:spAutoFit/>
          </a:bodyPr>
          <a:lstStyle/>
          <a:p>
            <a:r>
              <a:rPr lang="en-US" sz="1600" b="1" dirty="0">
                <a:solidFill>
                  <a:schemeClr val="bg1"/>
                </a:solidFill>
              </a:rPr>
              <a:t>Vice president for research</a:t>
            </a:r>
          </a:p>
        </p:txBody>
      </p:sp>
      <p:sp>
        <p:nvSpPr>
          <p:cNvPr id="33" name="TextBox 32"/>
          <p:cNvSpPr txBox="1"/>
          <p:nvPr/>
        </p:nvSpPr>
        <p:spPr>
          <a:xfrm>
            <a:off x="3194167" y="2324011"/>
            <a:ext cx="909984" cy="338554"/>
          </a:xfrm>
          <a:prstGeom prst="rect">
            <a:avLst/>
          </a:prstGeom>
          <a:noFill/>
        </p:spPr>
        <p:txBody>
          <a:bodyPr wrap="square" rtlCol="0">
            <a:spAutoFit/>
          </a:bodyPr>
          <a:lstStyle/>
          <a:p>
            <a:r>
              <a:rPr lang="en-US" sz="1600" b="1" dirty="0">
                <a:solidFill>
                  <a:schemeClr val="bg1"/>
                </a:solidFill>
              </a:rPr>
              <a:t>Provost</a:t>
            </a:r>
          </a:p>
        </p:txBody>
      </p:sp>
      <p:sp>
        <p:nvSpPr>
          <p:cNvPr id="34" name="TextBox 33"/>
          <p:cNvSpPr txBox="1"/>
          <p:nvPr/>
        </p:nvSpPr>
        <p:spPr>
          <a:xfrm>
            <a:off x="2087614" y="1926990"/>
            <a:ext cx="1749185" cy="584775"/>
          </a:xfrm>
          <a:prstGeom prst="rect">
            <a:avLst/>
          </a:prstGeom>
          <a:noFill/>
        </p:spPr>
        <p:txBody>
          <a:bodyPr wrap="square" rtlCol="0">
            <a:spAutoFit/>
          </a:bodyPr>
          <a:lstStyle/>
          <a:p>
            <a:r>
              <a:rPr lang="en-US" sz="1600" b="1" dirty="0">
                <a:solidFill>
                  <a:schemeClr val="bg1"/>
                </a:solidFill>
              </a:rPr>
              <a:t>Institutional Reporting</a:t>
            </a:r>
          </a:p>
        </p:txBody>
      </p:sp>
      <p:sp>
        <p:nvSpPr>
          <p:cNvPr id="36" name="TextBox 35"/>
          <p:cNvSpPr txBox="1"/>
          <p:nvPr/>
        </p:nvSpPr>
        <p:spPr>
          <a:xfrm>
            <a:off x="4403462" y="1452675"/>
            <a:ext cx="864186" cy="338554"/>
          </a:xfrm>
          <a:prstGeom prst="rect">
            <a:avLst/>
          </a:prstGeom>
          <a:noFill/>
        </p:spPr>
        <p:txBody>
          <a:bodyPr wrap="square" rtlCol="0">
            <a:spAutoFit/>
          </a:bodyPr>
          <a:lstStyle/>
          <a:p>
            <a:r>
              <a:rPr lang="en-US" sz="1600" b="1" dirty="0">
                <a:solidFill>
                  <a:schemeClr val="bg1"/>
                </a:solidFill>
              </a:rPr>
              <a:t>CIO</a:t>
            </a:r>
          </a:p>
        </p:txBody>
      </p:sp>
      <p:sp>
        <p:nvSpPr>
          <p:cNvPr id="37" name="TextBox 36"/>
          <p:cNvSpPr txBox="1"/>
          <p:nvPr/>
        </p:nvSpPr>
        <p:spPr>
          <a:xfrm>
            <a:off x="6311671" y="5639137"/>
            <a:ext cx="1885349" cy="584775"/>
          </a:xfrm>
          <a:prstGeom prst="rect">
            <a:avLst/>
          </a:prstGeom>
          <a:noFill/>
        </p:spPr>
        <p:txBody>
          <a:bodyPr wrap="square" rtlCol="0">
            <a:spAutoFit/>
          </a:bodyPr>
          <a:lstStyle/>
          <a:p>
            <a:r>
              <a:rPr lang="en-US" sz="1600" b="1" dirty="0">
                <a:solidFill>
                  <a:schemeClr val="bg1"/>
                </a:solidFill>
              </a:rPr>
              <a:t>Campus center for teaching &amp; learning</a:t>
            </a:r>
          </a:p>
        </p:txBody>
      </p:sp>
      <p:sp>
        <p:nvSpPr>
          <p:cNvPr id="3" name="TextBox 2"/>
          <p:cNvSpPr txBox="1"/>
          <p:nvPr/>
        </p:nvSpPr>
        <p:spPr>
          <a:xfrm>
            <a:off x="651424" y="1155856"/>
            <a:ext cx="1297632" cy="584775"/>
          </a:xfrm>
          <a:prstGeom prst="rect">
            <a:avLst/>
          </a:prstGeom>
          <a:noFill/>
        </p:spPr>
        <p:txBody>
          <a:bodyPr wrap="square" rtlCol="0">
            <a:spAutoFit/>
          </a:bodyPr>
          <a:lstStyle/>
          <a:p>
            <a:r>
              <a:rPr lang="en-US" sz="1600" b="1" dirty="0">
                <a:solidFill>
                  <a:schemeClr val="bg1"/>
                </a:solidFill>
              </a:rPr>
              <a:t>Medical center</a:t>
            </a:r>
          </a:p>
        </p:txBody>
      </p:sp>
      <p:sp>
        <p:nvSpPr>
          <p:cNvPr id="6" name="TextBox 5"/>
          <p:cNvSpPr txBox="1"/>
          <p:nvPr/>
        </p:nvSpPr>
        <p:spPr>
          <a:xfrm>
            <a:off x="667753" y="3356810"/>
            <a:ext cx="184731" cy="338554"/>
          </a:xfrm>
          <a:prstGeom prst="rect">
            <a:avLst/>
          </a:prstGeom>
          <a:noFill/>
        </p:spPr>
        <p:txBody>
          <a:bodyPr wrap="none" rtlCol="0">
            <a:spAutoFit/>
          </a:bodyPr>
          <a:lstStyle/>
          <a:p>
            <a:endParaRPr lang="en-US" sz="1600" b="1" dirty="0">
              <a:solidFill>
                <a:schemeClr val="bg1"/>
              </a:solidFill>
            </a:endParaRPr>
          </a:p>
        </p:txBody>
      </p:sp>
      <p:sp>
        <p:nvSpPr>
          <p:cNvPr id="26" name="TextBox 25"/>
          <p:cNvSpPr txBox="1"/>
          <p:nvPr/>
        </p:nvSpPr>
        <p:spPr>
          <a:xfrm>
            <a:off x="1714520" y="1534604"/>
            <a:ext cx="2283644" cy="338554"/>
          </a:xfrm>
          <a:prstGeom prst="rect">
            <a:avLst/>
          </a:prstGeom>
          <a:noFill/>
        </p:spPr>
        <p:txBody>
          <a:bodyPr wrap="square" rtlCol="0">
            <a:spAutoFit/>
          </a:bodyPr>
          <a:lstStyle/>
          <a:p>
            <a:r>
              <a:rPr lang="en-US" sz="1600" b="1" dirty="0">
                <a:solidFill>
                  <a:schemeClr val="bg1"/>
                </a:solidFill>
              </a:rPr>
              <a:t>Tech Transfer Office</a:t>
            </a:r>
          </a:p>
        </p:txBody>
      </p:sp>
      <p:sp>
        <p:nvSpPr>
          <p:cNvPr id="2" name="TextBox 1"/>
          <p:cNvSpPr txBox="1"/>
          <p:nvPr/>
        </p:nvSpPr>
        <p:spPr>
          <a:xfrm>
            <a:off x="5343281" y="3302688"/>
            <a:ext cx="1022526" cy="369332"/>
          </a:xfrm>
          <a:prstGeom prst="rect">
            <a:avLst/>
          </a:prstGeom>
          <a:noFill/>
          <a:ln>
            <a:solidFill>
              <a:schemeClr val="bg1"/>
            </a:solidFill>
          </a:ln>
        </p:spPr>
        <p:txBody>
          <a:bodyPr wrap="square" rtlCol="0">
            <a:spAutoFit/>
          </a:bodyPr>
          <a:lstStyle/>
          <a:p>
            <a:r>
              <a:rPr lang="en-US" b="1" dirty="0">
                <a:solidFill>
                  <a:schemeClr val="bg1"/>
                </a:solidFill>
              </a:rPr>
              <a:t>LIBRARY</a:t>
            </a:r>
          </a:p>
        </p:txBody>
      </p:sp>
      <p:sp>
        <p:nvSpPr>
          <p:cNvPr id="38" name="TextBox 37"/>
          <p:cNvSpPr txBox="1"/>
          <p:nvPr/>
        </p:nvSpPr>
        <p:spPr>
          <a:xfrm>
            <a:off x="622951" y="2398863"/>
            <a:ext cx="1516577" cy="830997"/>
          </a:xfrm>
          <a:prstGeom prst="rect">
            <a:avLst/>
          </a:prstGeom>
          <a:noFill/>
        </p:spPr>
        <p:txBody>
          <a:bodyPr wrap="square" rtlCol="0">
            <a:spAutoFit/>
          </a:bodyPr>
          <a:lstStyle/>
          <a:p>
            <a:r>
              <a:rPr lang="en-US" sz="1600" b="1" dirty="0">
                <a:solidFill>
                  <a:schemeClr val="bg1"/>
                </a:solidFill>
              </a:rPr>
              <a:t>Advancement &amp; corporate relations </a:t>
            </a:r>
          </a:p>
        </p:txBody>
      </p:sp>
      <p:sp>
        <p:nvSpPr>
          <p:cNvPr id="7" name="Rectangle 6"/>
          <p:cNvSpPr/>
          <p:nvPr/>
        </p:nvSpPr>
        <p:spPr>
          <a:xfrm>
            <a:off x="2015961" y="2691324"/>
            <a:ext cx="1599284" cy="338554"/>
          </a:xfrm>
          <a:prstGeom prst="rect">
            <a:avLst/>
          </a:prstGeom>
        </p:spPr>
        <p:txBody>
          <a:bodyPr wrap="none">
            <a:spAutoFit/>
          </a:bodyPr>
          <a:lstStyle/>
          <a:p>
            <a:r>
              <a:rPr lang="en-US" sz="1600" b="1" dirty="0">
                <a:solidFill>
                  <a:schemeClr val="bg1"/>
                </a:solidFill>
              </a:rPr>
              <a:t>Data Warehouse</a:t>
            </a:r>
          </a:p>
        </p:txBody>
      </p:sp>
      <p:sp>
        <p:nvSpPr>
          <p:cNvPr id="40" name="Arc 39"/>
          <p:cNvSpPr/>
          <p:nvPr/>
        </p:nvSpPr>
        <p:spPr>
          <a:xfrm rot="3888225">
            <a:off x="1955760" y="1059068"/>
            <a:ext cx="3265369" cy="3768745"/>
          </a:xfrm>
          <a:prstGeom prst="arc">
            <a:avLst>
              <a:gd name="adj1" fmla="val 15585671"/>
              <a:gd name="adj2" fmla="val 1254541"/>
            </a:avLst>
          </a:prstGeom>
          <a:noFill/>
          <a:ln w="57150">
            <a:solidFill>
              <a:schemeClr val="accent1">
                <a:lumMod val="20000"/>
                <a:lumOff val="8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200" b="1">
              <a:solidFill>
                <a:schemeClr val="bg1"/>
              </a:solidFill>
            </a:endParaRPr>
          </a:p>
        </p:txBody>
      </p:sp>
      <p:sp>
        <p:nvSpPr>
          <p:cNvPr id="30" name="TextBox 29"/>
          <p:cNvSpPr txBox="1"/>
          <p:nvPr/>
        </p:nvSpPr>
        <p:spPr>
          <a:xfrm>
            <a:off x="459659" y="1966733"/>
            <a:ext cx="1749185" cy="338554"/>
          </a:xfrm>
          <a:prstGeom prst="rect">
            <a:avLst/>
          </a:prstGeom>
          <a:noFill/>
        </p:spPr>
        <p:txBody>
          <a:bodyPr wrap="square" rtlCol="0">
            <a:spAutoFit/>
          </a:bodyPr>
          <a:lstStyle/>
          <a:p>
            <a:r>
              <a:rPr lang="en-US" sz="1600" b="1" dirty="0">
                <a:solidFill>
                  <a:schemeClr val="bg1"/>
                </a:solidFill>
              </a:rPr>
              <a:t>News Bureau</a:t>
            </a:r>
          </a:p>
        </p:txBody>
      </p:sp>
      <p:sp>
        <p:nvSpPr>
          <p:cNvPr id="35" name="Arc 34"/>
          <p:cNvSpPr/>
          <p:nvPr/>
        </p:nvSpPr>
        <p:spPr>
          <a:xfrm rot="8504012">
            <a:off x="4147327" y="-496107"/>
            <a:ext cx="2953325" cy="3768745"/>
          </a:xfrm>
          <a:prstGeom prst="arc">
            <a:avLst>
              <a:gd name="adj1" fmla="val 15585671"/>
              <a:gd name="adj2" fmla="val 1753998"/>
            </a:avLst>
          </a:prstGeom>
          <a:noFill/>
          <a:ln w="57150">
            <a:solidFill>
              <a:schemeClr val="accent1">
                <a:lumMod val="20000"/>
                <a:lumOff val="8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350"/>
          </a:p>
        </p:txBody>
      </p:sp>
      <p:sp>
        <p:nvSpPr>
          <p:cNvPr id="43" name="Arc 42"/>
          <p:cNvSpPr/>
          <p:nvPr/>
        </p:nvSpPr>
        <p:spPr>
          <a:xfrm rot="15427944">
            <a:off x="4977459" y="2516815"/>
            <a:ext cx="1736672" cy="4576946"/>
          </a:xfrm>
          <a:prstGeom prst="arc">
            <a:avLst>
              <a:gd name="adj1" fmla="val 17180634"/>
              <a:gd name="adj2" fmla="val 4645841"/>
            </a:avLst>
          </a:prstGeom>
          <a:noFill/>
          <a:ln w="57150">
            <a:solidFill>
              <a:schemeClr val="accent1">
                <a:lumMod val="20000"/>
                <a:lumOff val="8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600">
              <a:solidFill>
                <a:schemeClr val="bg1"/>
              </a:solidFill>
            </a:endParaRPr>
          </a:p>
        </p:txBody>
      </p:sp>
      <p:sp>
        <p:nvSpPr>
          <p:cNvPr id="44" name="Arc 43"/>
          <p:cNvSpPr/>
          <p:nvPr/>
        </p:nvSpPr>
        <p:spPr>
          <a:xfrm rot="19682342">
            <a:off x="2992859" y="3184709"/>
            <a:ext cx="2714481" cy="4372735"/>
          </a:xfrm>
          <a:prstGeom prst="arc">
            <a:avLst>
              <a:gd name="adj1" fmla="val 16918701"/>
              <a:gd name="adj2" fmla="val 2100452"/>
            </a:avLst>
          </a:prstGeom>
          <a:noFill/>
          <a:ln w="57150">
            <a:solidFill>
              <a:schemeClr val="accent1">
                <a:lumMod val="20000"/>
                <a:lumOff val="8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350"/>
          </a:p>
        </p:txBody>
      </p:sp>
      <p:sp>
        <p:nvSpPr>
          <p:cNvPr id="45" name="Arc 44"/>
          <p:cNvSpPr/>
          <p:nvPr/>
        </p:nvSpPr>
        <p:spPr>
          <a:xfrm rot="10800000">
            <a:off x="6347269" y="1462750"/>
            <a:ext cx="1736672" cy="4576946"/>
          </a:xfrm>
          <a:prstGeom prst="arc">
            <a:avLst>
              <a:gd name="adj1" fmla="val 17180634"/>
              <a:gd name="adj2" fmla="val 4645841"/>
            </a:avLst>
          </a:prstGeom>
          <a:noFill/>
          <a:ln w="57150">
            <a:solidFill>
              <a:schemeClr val="accent1">
                <a:lumMod val="20000"/>
                <a:lumOff val="8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sz="1600">
              <a:solidFill>
                <a:schemeClr val="bg1"/>
              </a:solidFill>
            </a:endParaRPr>
          </a:p>
        </p:txBody>
      </p:sp>
      <p:sp>
        <p:nvSpPr>
          <p:cNvPr id="39" name="TextBox 38"/>
          <p:cNvSpPr txBox="1"/>
          <p:nvPr/>
        </p:nvSpPr>
        <p:spPr>
          <a:xfrm>
            <a:off x="1913500" y="3446638"/>
            <a:ext cx="1749185" cy="338554"/>
          </a:xfrm>
          <a:prstGeom prst="rect">
            <a:avLst/>
          </a:prstGeom>
          <a:noFill/>
        </p:spPr>
        <p:txBody>
          <a:bodyPr wrap="square" rtlCol="0">
            <a:spAutoFit/>
          </a:bodyPr>
          <a:lstStyle/>
          <a:p>
            <a:r>
              <a:rPr lang="en-US" sz="1600" b="1" dirty="0">
                <a:solidFill>
                  <a:schemeClr val="bg1"/>
                </a:solidFill>
              </a:rPr>
              <a:t>Colleges &amp; depts</a:t>
            </a:r>
          </a:p>
        </p:txBody>
      </p:sp>
      <p:sp>
        <p:nvSpPr>
          <p:cNvPr id="8" name="Footer Placeholder 7"/>
          <p:cNvSpPr>
            <a:spLocks noGrp="1"/>
          </p:cNvSpPr>
          <p:nvPr>
            <p:ph type="ftr" sz="quarter" idx="11"/>
          </p:nvPr>
        </p:nvSpPr>
        <p:spPr/>
        <p:txBody>
          <a:bodyPr/>
          <a:lstStyle/>
          <a:p>
            <a:r>
              <a:rPr lang="en-US" sz="1050" dirty="0">
                <a:solidFill>
                  <a:schemeClr val="bg1"/>
                </a:solidFill>
              </a:rPr>
              <a:t>Adapted from a pic by Rebecca Bryant, OCLC Research</a:t>
            </a:r>
          </a:p>
        </p:txBody>
      </p:sp>
      <p:sp>
        <p:nvSpPr>
          <p:cNvPr id="14" name="TextBox 13"/>
          <p:cNvSpPr txBox="1"/>
          <p:nvPr/>
        </p:nvSpPr>
        <p:spPr>
          <a:xfrm>
            <a:off x="5041356" y="2156698"/>
            <a:ext cx="1561350" cy="646331"/>
          </a:xfrm>
          <a:prstGeom prst="rect">
            <a:avLst/>
          </a:prstGeom>
          <a:solidFill>
            <a:srgbClr val="FFFFFF"/>
          </a:solidFill>
        </p:spPr>
        <p:txBody>
          <a:bodyPr wrap="square" rtlCol="0">
            <a:spAutoFit/>
          </a:bodyPr>
          <a:lstStyle/>
          <a:p>
            <a:pPr algn="ctr"/>
            <a:r>
              <a:rPr lang="en-US" b="1" dirty="0">
                <a:solidFill>
                  <a:srgbClr val="5B9BD5"/>
                </a:solidFill>
              </a:rPr>
              <a:t>Research Data Management</a:t>
            </a:r>
          </a:p>
        </p:txBody>
      </p:sp>
      <p:sp>
        <p:nvSpPr>
          <p:cNvPr id="19" name="TextBox 18"/>
          <p:cNvSpPr txBox="1"/>
          <p:nvPr/>
        </p:nvSpPr>
        <p:spPr>
          <a:xfrm>
            <a:off x="6684139" y="3113429"/>
            <a:ext cx="1326650" cy="646331"/>
          </a:xfrm>
          <a:prstGeom prst="rect">
            <a:avLst/>
          </a:prstGeom>
          <a:solidFill>
            <a:srgbClr val="FFFFFF"/>
          </a:solidFill>
        </p:spPr>
        <p:txBody>
          <a:bodyPr wrap="square" rtlCol="0">
            <a:spAutoFit/>
          </a:bodyPr>
          <a:lstStyle/>
          <a:p>
            <a:pPr algn="ctr"/>
            <a:r>
              <a:rPr lang="en-US" b="1" dirty="0">
                <a:solidFill>
                  <a:srgbClr val="5B9BD5"/>
                </a:solidFill>
              </a:rPr>
              <a:t>Digital scholarship</a:t>
            </a:r>
          </a:p>
        </p:txBody>
      </p:sp>
      <p:sp>
        <p:nvSpPr>
          <p:cNvPr id="18" name="TextBox 17"/>
          <p:cNvSpPr txBox="1"/>
          <p:nvPr/>
        </p:nvSpPr>
        <p:spPr>
          <a:xfrm>
            <a:off x="5442923" y="4128452"/>
            <a:ext cx="1206560" cy="923330"/>
          </a:xfrm>
          <a:prstGeom prst="rect">
            <a:avLst/>
          </a:prstGeom>
          <a:solidFill>
            <a:srgbClr val="FFFFFF"/>
          </a:solidFill>
        </p:spPr>
        <p:txBody>
          <a:bodyPr wrap="square" rtlCol="0">
            <a:spAutoFit/>
          </a:bodyPr>
          <a:lstStyle/>
          <a:p>
            <a:r>
              <a:rPr lang="en-US" b="1" dirty="0">
                <a:solidFill>
                  <a:srgbClr val="5B9BD5"/>
                </a:solidFill>
              </a:rPr>
              <a:t>User education &amp; training</a:t>
            </a:r>
          </a:p>
        </p:txBody>
      </p:sp>
      <p:sp>
        <p:nvSpPr>
          <p:cNvPr id="16" name="TextBox 15"/>
          <p:cNvSpPr txBox="1"/>
          <p:nvPr/>
        </p:nvSpPr>
        <p:spPr>
          <a:xfrm>
            <a:off x="3662889" y="2913873"/>
            <a:ext cx="1514047" cy="646331"/>
          </a:xfrm>
          <a:prstGeom prst="rect">
            <a:avLst/>
          </a:prstGeom>
          <a:solidFill>
            <a:srgbClr val="FFFFFF"/>
          </a:solidFill>
        </p:spPr>
        <p:txBody>
          <a:bodyPr wrap="square" rtlCol="0">
            <a:spAutoFit/>
          </a:bodyPr>
          <a:lstStyle/>
          <a:p>
            <a:pPr algn="ctr"/>
            <a:r>
              <a:rPr lang="en-US" b="1" dirty="0">
                <a:solidFill>
                  <a:srgbClr val="5B9BD5"/>
                </a:solidFill>
              </a:rPr>
              <a:t>RIM/Profiling system</a:t>
            </a:r>
          </a:p>
        </p:txBody>
      </p:sp>
      <p:sp>
        <p:nvSpPr>
          <p:cNvPr id="17" name="TextBox 16"/>
          <p:cNvSpPr txBox="1"/>
          <p:nvPr/>
        </p:nvSpPr>
        <p:spPr>
          <a:xfrm>
            <a:off x="3284916" y="3867097"/>
            <a:ext cx="1354050" cy="646331"/>
          </a:xfrm>
          <a:prstGeom prst="rect">
            <a:avLst/>
          </a:prstGeom>
          <a:solidFill>
            <a:srgbClr val="FFFFFF"/>
          </a:solidFill>
        </p:spPr>
        <p:txBody>
          <a:bodyPr wrap="square" rtlCol="0">
            <a:spAutoFit/>
          </a:bodyPr>
          <a:lstStyle/>
          <a:p>
            <a:r>
              <a:rPr lang="en-US" b="1" dirty="0">
                <a:solidFill>
                  <a:srgbClr val="5B9BD5"/>
                </a:solidFill>
              </a:rPr>
              <a:t>Institutional Repository</a:t>
            </a:r>
          </a:p>
        </p:txBody>
      </p:sp>
      <p:sp>
        <p:nvSpPr>
          <p:cNvPr id="10" name="Rectangle 9"/>
          <p:cNvSpPr/>
          <p:nvPr/>
        </p:nvSpPr>
        <p:spPr>
          <a:xfrm>
            <a:off x="5187096" y="265672"/>
            <a:ext cx="3720518" cy="1195363"/>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a:solidFill>
                  <a:srgbClr val="5B9BD5"/>
                </a:solidFill>
              </a:rPr>
              <a:t>Creation, management and disclosure:</a:t>
            </a:r>
          </a:p>
        </p:txBody>
      </p:sp>
      <p:sp>
        <p:nvSpPr>
          <p:cNvPr id="41" name="Rectangle 40"/>
          <p:cNvSpPr/>
          <p:nvPr/>
        </p:nvSpPr>
        <p:spPr>
          <a:xfrm>
            <a:off x="290529" y="5303022"/>
            <a:ext cx="2342776" cy="1291829"/>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sz="2000" dirty="0">
                <a:solidFill>
                  <a:srgbClr val="5B9BD5"/>
                </a:solidFill>
                <a:latin typeface="Segoe UI" panose="020B0502040204020203" pitchFamily="34" charset="0"/>
                <a:ea typeface="Segoe UI" panose="020B0502040204020203" pitchFamily="34" charset="0"/>
                <a:cs typeface="Segoe UI" panose="020B0502040204020203" pitchFamily="34" charset="0"/>
              </a:rPr>
              <a:t>Researcher</a:t>
            </a:r>
          </a:p>
          <a:p>
            <a:r>
              <a:rPr lang="en-US" sz="2000" dirty="0">
                <a:solidFill>
                  <a:srgbClr val="5B9BD5"/>
                </a:solidFill>
                <a:latin typeface="Segoe UI" panose="020B0502040204020203" pitchFamily="34" charset="0"/>
                <a:ea typeface="Segoe UI" panose="020B0502040204020203" pitchFamily="34" charset="0"/>
                <a:cs typeface="Segoe UI" panose="020B0502040204020203" pitchFamily="34" charset="0"/>
              </a:rPr>
              <a:t>Research manager</a:t>
            </a:r>
          </a:p>
          <a:p>
            <a:r>
              <a:rPr lang="en-US" sz="2000" dirty="0">
                <a:solidFill>
                  <a:srgbClr val="5B9BD5"/>
                </a:solidFill>
                <a:latin typeface="Segoe UI" panose="020B0502040204020203" pitchFamily="34" charset="0"/>
                <a:ea typeface="Segoe UI" panose="020B0502040204020203" pitchFamily="34" charset="0"/>
                <a:cs typeface="Segoe UI" panose="020B0502040204020203" pitchFamily="34" charset="0"/>
              </a:rPr>
              <a:t>Research support</a:t>
            </a:r>
          </a:p>
        </p:txBody>
      </p:sp>
      <p:sp>
        <p:nvSpPr>
          <p:cNvPr id="42" name="Oval 41"/>
          <p:cNvSpPr/>
          <p:nvPr/>
        </p:nvSpPr>
        <p:spPr>
          <a:xfrm>
            <a:off x="7518960" y="969257"/>
            <a:ext cx="1493469" cy="1406880"/>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b="1" dirty="0">
                <a:solidFill>
                  <a:srgbClr val="5B9BD5"/>
                </a:solidFill>
                <a:latin typeface="Segoe UI" panose="020B0502040204020203" pitchFamily="34" charset="0"/>
                <a:ea typeface="Segoe UI" panose="020B0502040204020203" pitchFamily="34" charset="0"/>
                <a:cs typeface="Segoe UI" panose="020B0502040204020203" pitchFamily="34" charset="0"/>
              </a:rPr>
              <a:t>R-</a:t>
            </a:r>
            <a:br>
              <a:rPr lang="en-US" sz="1600" b="1" dirty="0">
                <a:solidFill>
                  <a:srgbClr val="5B9BD5"/>
                </a:solidFill>
                <a:latin typeface="Segoe UI" panose="020B0502040204020203" pitchFamily="34" charset="0"/>
                <a:ea typeface="Segoe UI" panose="020B0502040204020203" pitchFamily="34" charset="0"/>
                <a:cs typeface="Segoe UI" panose="020B0502040204020203" pitchFamily="34" charset="0"/>
              </a:rPr>
            </a:br>
            <a:r>
              <a:rPr lang="en-US" sz="1600" b="1" dirty="0">
                <a:solidFill>
                  <a:srgbClr val="5B9BD5"/>
                </a:solidFill>
                <a:latin typeface="Segoe UI" panose="020B0502040204020203" pitchFamily="34" charset="0"/>
                <a:ea typeface="Segoe UI" panose="020B0502040204020203" pitchFamily="34" charset="0"/>
                <a:cs typeface="Segoe UI" panose="020B0502040204020203" pitchFamily="34" charset="0"/>
              </a:rPr>
              <a:t>infra-structure</a:t>
            </a:r>
            <a:endParaRPr lang="en-US" sz="1600" b="1" dirty="0">
              <a:solidFill>
                <a:prstClr val="white"/>
              </a:solidFill>
              <a:latin typeface="Segoe UI" panose="020B0502040204020203" pitchFamily="34" charset="0"/>
              <a:ea typeface="Segoe UI" panose="020B0502040204020203" pitchFamily="34" charset="0"/>
              <a:cs typeface="Segoe UI" panose="020B0502040204020203" pitchFamily="34" charset="0"/>
            </a:endParaRPr>
          </a:p>
        </p:txBody>
      </p:sp>
    </p:spTree>
    <p:extLst>
      <p:ext uri="{BB962C8B-B14F-4D97-AF65-F5344CB8AC3E}">
        <p14:creationId xmlns:p14="http://schemas.microsoft.com/office/powerpoint/2010/main" val="213899740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14"/>
                                        </p:tgtEl>
                                        <p:attrNameLst>
                                          <p:attrName>style.visibility</p:attrName>
                                        </p:attrNameLst>
                                      </p:cBhvr>
                                      <p:to>
                                        <p:strVal val="visible"/>
                                      </p:to>
                                    </p:set>
                                    <p:animEffect transition="in" filter="fade">
                                      <p:cBhvr>
                                        <p:cTn id="7" dur="1000"/>
                                        <p:tgtEl>
                                          <p:spTgt spid="14"/>
                                        </p:tgtEl>
                                      </p:cBhvr>
                                    </p:animEffect>
                                    <p:anim calcmode="lin" valueType="num">
                                      <p:cBhvr>
                                        <p:cTn id="8" dur="1000" fill="hold"/>
                                        <p:tgtEl>
                                          <p:spTgt spid="14"/>
                                        </p:tgtEl>
                                        <p:attrNameLst>
                                          <p:attrName>ppt_x</p:attrName>
                                        </p:attrNameLst>
                                      </p:cBhvr>
                                      <p:tavLst>
                                        <p:tav tm="0">
                                          <p:val>
                                            <p:strVal val="#ppt_x"/>
                                          </p:val>
                                        </p:tav>
                                        <p:tav tm="100000">
                                          <p:val>
                                            <p:strVal val="#ppt_x"/>
                                          </p:val>
                                        </p:tav>
                                      </p:tavLst>
                                    </p:anim>
                                    <p:anim calcmode="lin" valueType="num">
                                      <p:cBhvr>
                                        <p:cTn id="9" dur="1000" fill="hold"/>
                                        <p:tgtEl>
                                          <p:spTgt spid="14"/>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19"/>
                                        </p:tgtEl>
                                        <p:attrNameLst>
                                          <p:attrName>style.visibility</p:attrName>
                                        </p:attrNameLst>
                                      </p:cBhvr>
                                      <p:to>
                                        <p:strVal val="visible"/>
                                      </p:to>
                                    </p:set>
                                    <p:animEffect transition="in" filter="fade">
                                      <p:cBhvr>
                                        <p:cTn id="12" dur="1000"/>
                                        <p:tgtEl>
                                          <p:spTgt spid="19"/>
                                        </p:tgtEl>
                                      </p:cBhvr>
                                    </p:animEffect>
                                    <p:anim calcmode="lin" valueType="num">
                                      <p:cBhvr>
                                        <p:cTn id="13" dur="1000" fill="hold"/>
                                        <p:tgtEl>
                                          <p:spTgt spid="19"/>
                                        </p:tgtEl>
                                        <p:attrNameLst>
                                          <p:attrName>ppt_x</p:attrName>
                                        </p:attrNameLst>
                                      </p:cBhvr>
                                      <p:tavLst>
                                        <p:tav tm="0">
                                          <p:val>
                                            <p:strVal val="#ppt_x"/>
                                          </p:val>
                                        </p:tav>
                                        <p:tav tm="100000">
                                          <p:val>
                                            <p:strVal val="#ppt_x"/>
                                          </p:val>
                                        </p:tav>
                                      </p:tavLst>
                                    </p:anim>
                                    <p:anim calcmode="lin" valueType="num">
                                      <p:cBhvr>
                                        <p:cTn id="14" dur="1000" fill="hold"/>
                                        <p:tgtEl>
                                          <p:spTgt spid="19"/>
                                        </p:tgtEl>
                                        <p:attrNameLst>
                                          <p:attrName>ppt_y</p:attrName>
                                        </p:attrNameLst>
                                      </p:cBhvr>
                                      <p:tavLst>
                                        <p:tav tm="0">
                                          <p:val>
                                            <p:strVal val="#ppt_y+.1"/>
                                          </p:val>
                                        </p:tav>
                                        <p:tav tm="100000">
                                          <p:val>
                                            <p:strVal val="#ppt_y"/>
                                          </p:val>
                                        </p:tav>
                                      </p:tavLst>
                                    </p:anim>
                                  </p:childTnLst>
                                </p:cTn>
                              </p:par>
                              <p:par>
                                <p:cTn id="15" presetID="42" presetClass="entr" presetSubtype="0" fill="hold" grpId="0" nodeType="withEffect">
                                  <p:stCondLst>
                                    <p:cond delay="0"/>
                                  </p:stCondLst>
                                  <p:childTnLst>
                                    <p:set>
                                      <p:cBhvr>
                                        <p:cTn id="16" dur="1" fill="hold">
                                          <p:stCondLst>
                                            <p:cond delay="0"/>
                                          </p:stCondLst>
                                        </p:cTn>
                                        <p:tgtEl>
                                          <p:spTgt spid="18"/>
                                        </p:tgtEl>
                                        <p:attrNameLst>
                                          <p:attrName>style.visibility</p:attrName>
                                        </p:attrNameLst>
                                      </p:cBhvr>
                                      <p:to>
                                        <p:strVal val="visible"/>
                                      </p:to>
                                    </p:set>
                                    <p:animEffect transition="in" filter="fade">
                                      <p:cBhvr>
                                        <p:cTn id="17" dur="1000"/>
                                        <p:tgtEl>
                                          <p:spTgt spid="18"/>
                                        </p:tgtEl>
                                      </p:cBhvr>
                                    </p:animEffect>
                                    <p:anim calcmode="lin" valueType="num">
                                      <p:cBhvr>
                                        <p:cTn id="18" dur="1000" fill="hold"/>
                                        <p:tgtEl>
                                          <p:spTgt spid="18"/>
                                        </p:tgtEl>
                                        <p:attrNameLst>
                                          <p:attrName>ppt_x</p:attrName>
                                        </p:attrNameLst>
                                      </p:cBhvr>
                                      <p:tavLst>
                                        <p:tav tm="0">
                                          <p:val>
                                            <p:strVal val="#ppt_x"/>
                                          </p:val>
                                        </p:tav>
                                        <p:tav tm="100000">
                                          <p:val>
                                            <p:strVal val="#ppt_x"/>
                                          </p:val>
                                        </p:tav>
                                      </p:tavLst>
                                    </p:anim>
                                    <p:anim calcmode="lin" valueType="num">
                                      <p:cBhvr>
                                        <p:cTn id="19" dur="1000" fill="hold"/>
                                        <p:tgtEl>
                                          <p:spTgt spid="18"/>
                                        </p:tgtEl>
                                        <p:attrNameLst>
                                          <p:attrName>ppt_y</p:attrName>
                                        </p:attrNameLst>
                                      </p:cBhvr>
                                      <p:tavLst>
                                        <p:tav tm="0">
                                          <p:val>
                                            <p:strVal val="#ppt_y+.1"/>
                                          </p:val>
                                        </p:tav>
                                        <p:tav tm="100000">
                                          <p:val>
                                            <p:strVal val="#ppt_y"/>
                                          </p:val>
                                        </p:tav>
                                      </p:tavLst>
                                    </p:anim>
                                  </p:childTnLst>
                                </p:cTn>
                              </p:par>
                              <p:par>
                                <p:cTn id="20" presetID="42" presetClass="entr" presetSubtype="0" fill="hold" grpId="0" nodeType="withEffect">
                                  <p:stCondLst>
                                    <p:cond delay="0"/>
                                  </p:stCondLst>
                                  <p:childTnLst>
                                    <p:set>
                                      <p:cBhvr>
                                        <p:cTn id="21" dur="1" fill="hold">
                                          <p:stCondLst>
                                            <p:cond delay="0"/>
                                          </p:stCondLst>
                                        </p:cTn>
                                        <p:tgtEl>
                                          <p:spTgt spid="17"/>
                                        </p:tgtEl>
                                        <p:attrNameLst>
                                          <p:attrName>style.visibility</p:attrName>
                                        </p:attrNameLst>
                                      </p:cBhvr>
                                      <p:to>
                                        <p:strVal val="visible"/>
                                      </p:to>
                                    </p:set>
                                    <p:animEffect transition="in" filter="fade">
                                      <p:cBhvr>
                                        <p:cTn id="22" dur="1000"/>
                                        <p:tgtEl>
                                          <p:spTgt spid="17"/>
                                        </p:tgtEl>
                                      </p:cBhvr>
                                    </p:animEffect>
                                    <p:anim calcmode="lin" valueType="num">
                                      <p:cBhvr>
                                        <p:cTn id="23" dur="1000" fill="hold"/>
                                        <p:tgtEl>
                                          <p:spTgt spid="17"/>
                                        </p:tgtEl>
                                        <p:attrNameLst>
                                          <p:attrName>ppt_x</p:attrName>
                                        </p:attrNameLst>
                                      </p:cBhvr>
                                      <p:tavLst>
                                        <p:tav tm="0">
                                          <p:val>
                                            <p:strVal val="#ppt_x"/>
                                          </p:val>
                                        </p:tav>
                                        <p:tav tm="100000">
                                          <p:val>
                                            <p:strVal val="#ppt_x"/>
                                          </p:val>
                                        </p:tav>
                                      </p:tavLst>
                                    </p:anim>
                                    <p:anim calcmode="lin" valueType="num">
                                      <p:cBhvr>
                                        <p:cTn id="24" dur="1000" fill="hold"/>
                                        <p:tgtEl>
                                          <p:spTgt spid="17"/>
                                        </p:tgtEl>
                                        <p:attrNameLst>
                                          <p:attrName>ppt_y</p:attrName>
                                        </p:attrNameLst>
                                      </p:cBhvr>
                                      <p:tavLst>
                                        <p:tav tm="0">
                                          <p:val>
                                            <p:strVal val="#ppt_y+.1"/>
                                          </p:val>
                                        </p:tav>
                                        <p:tav tm="100000">
                                          <p:val>
                                            <p:strVal val="#ppt_y"/>
                                          </p:val>
                                        </p:tav>
                                      </p:tavLst>
                                    </p:anim>
                                  </p:childTnLst>
                                </p:cTn>
                              </p:par>
                              <p:par>
                                <p:cTn id="25" presetID="42" presetClass="entr" presetSubtype="0" fill="hold" grpId="0" nodeType="withEffect">
                                  <p:stCondLst>
                                    <p:cond delay="0"/>
                                  </p:stCondLst>
                                  <p:childTnLst>
                                    <p:set>
                                      <p:cBhvr>
                                        <p:cTn id="26" dur="1" fill="hold">
                                          <p:stCondLst>
                                            <p:cond delay="0"/>
                                          </p:stCondLst>
                                        </p:cTn>
                                        <p:tgtEl>
                                          <p:spTgt spid="16"/>
                                        </p:tgtEl>
                                        <p:attrNameLst>
                                          <p:attrName>style.visibility</p:attrName>
                                        </p:attrNameLst>
                                      </p:cBhvr>
                                      <p:to>
                                        <p:strVal val="visible"/>
                                      </p:to>
                                    </p:set>
                                    <p:animEffect transition="in" filter="fade">
                                      <p:cBhvr>
                                        <p:cTn id="27" dur="1000"/>
                                        <p:tgtEl>
                                          <p:spTgt spid="16"/>
                                        </p:tgtEl>
                                      </p:cBhvr>
                                    </p:animEffect>
                                    <p:anim calcmode="lin" valueType="num">
                                      <p:cBhvr>
                                        <p:cTn id="28" dur="1000" fill="hold"/>
                                        <p:tgtEl>
                                          <p:spTgt spid="16"/>
                                        </p:tgtEl>
                                        <p:attrNameLst>
                                          <p:attrName>ppt_x</p:attrName>
                                        </p:attrNameLst>
                                      </p:cBhvr>
                                      <p:tavLst>
                                        <p:tav tm="0">
                                          <p:val>
                                            <p:strVal val="#ppt_x"/>
                                          </p:val>
                                        </p:tav>
                                        <p:tav tm="100000">
                                          <p:val>
                                            <p:strVal val="#ppt_x"/>
                                          </p:val>
                                        </p:tav>
                                      </p:tavLst>
                                    </p:anim>
                                    <p:anim calcmode="lin" valueType="num">
                                      <p:cBhvr>
                                        <p:cTn id="29" dur="1000" fill="hold"/>
                                        <p:tgtEl>
                                          <p:spTgt spid="16"/>
                                        </p:tgtEl>
                                        <p:attrNameLst>
                                          <p:attrName>ppt_y</p:attrName>
                                        </p:attrNameLst>
                                      </p:cBhvr>
                                      <p:tavLst>
                                        <p:tav tm="0">
                                          <p:val>
                                            <p:strVal val="#ppt_y+.1"/>
                                          </p:val>
                                        </p:tav>
                                        <p:tav tm="100000">
                                          <p:val>
                                            <p:strVal val="#ppt_y"/>
                                          </p:val>
                                        </p:tav>
                                      </p:tavLst>
                                    </p:anim>
                                  </p:childTnLst>
                                </p:cTn>
                              </p:par>
                            </p:childTnLst>
                          </p:cTn>
                        </p:par>
                      </p:childTnLst>
                    </p:cTn>
                  </p:par>
                  <p:par>
                    <p:cTn id="30" fill="hold">
                      <p:stCondLst>
                        <p:cond delay="indefinite"/>
                      </p:stCondLst>
                      <p:childTnLst>
                        <p:par>
                          <p:cTn id="31" fill="hold">
                            <p:stCondLst>
                              <p:cond delay="0"/>
                            </p:stCondLst>
                            <p:childTnLst>
                              <p:par>
                                <p:cTn id="32" presetID="42" presetClass="entr" presetSubtype="0" fill="hold" grpId="0" nodeType="clickEffect">
                                  <p:stCondLst>
                                    <p:cond delay="0"/>
                                  </p:stCondLst>
                                  <p:childTnLst>
                                    <p:set>
                                      <p:cBhvr>
                                        <p:cTn id="33" dur="1" fill="hold">
                                          <p:stCondLst>
                                            <p:cond delay="0"/>
                                          </p:stCondLst>
                                        </p:cTn>
                                        <p:tgtEl>
                                          <p:spTgt spid="26"/>
                                        </p:tgtEl>
                                        <p:attrNameLst>
                                          <p:attrName>style.visibility</p:attrName>
                                        </p:attrNameLst>
                                      </p:cBhvr>
                                      <p:to>
                                        <p:strVal val="visible"/>
                                      </p:to>
                                    </p:set>
                                    <p:animEffect transition="in" filter="fade">
                                      <p:cBhvr>
                                        <p:cTn id="34" dur="1000"/>
                                        <p:tgtEl>
                                          <p:spTgt spid="26"/>
                                        </p:tgtEl>
                                      </p:cBhvr>
                                    </p:animEffect>
                                    <p:anim calcmode="lin" valueType="num">
                                      <p:cBhvr>
                                        <p:cTn id="35" dur="1000" fill="hold"/>
                                        <p:tgtEl>
                                          <p:spTgt spid="26"/>
                                        </p:tgtEl>
                                        <p:attrNameLst>
                                          <p:attrName>ppt_x</p:attrName>
                                        </p:attrNameLst>
                                      </p:cBhvr>
                                      <p:tavLst>
                                        <p:tav tm="0">
                                          <p:val>
                                            <p:strVal val="#ppt_x"/>
                                          </p:val>
                                        </p:tav>
                                        <p:tav tm="100000">
                                          <p:val>
                                            <p:strVal val="#ppt_x"/>
                                          </p:val>
                                        </p:tav>
                                      </p:tavLst>
                                    </p:anim>
                                    <p:anim calcmode="lin" valueType="num">
                                      <p:cBhvr>
                                        <p:cTn id="36" dur="1000" fill="hold"/>
                                        <p:tgtEl>
                                          <p:spTgt spid="26"/>
                                        </p:tgtEl>
                                        <p:attrNameLst>
                                          <p:attrName>ppt_y</p:attrName>
                                        </p:attrNameLst>
                                      </p:cBhvr>
                                      <p:tavLst>
                                        <p:tav tm="0">
                                          <p:val>
                                            <p:strVal val="#ppt_y+.1"/>
                                          </p:val>
                                        </p:tav>
                                        <p:tav tm="100000">
                                          <p:val>
                                            <p:strVal val="#ppt_y"/>
                                          </p:val>
                                        </p:tav>
                                      </p:tavLst>
                                    </p:anim>
                                  </p:childTnLst>
                                </p:cTn>
                              </p:par>
                              <p:par>
                                <p:cTn id="37" presetID="42" presetClass="entr" presetSubtype="0" fill="hold" grpId="0" nodeType="withEffect">
                                  <p:stCondLst>
                                    <p:cond delay="0"/>
                                  </p:stCondLst>
                                  <p:childTnLst>
                                    <p:set>
                                      <p:cBhvr>
                                        <p:cTn id="38" dur="1" fill="hold">
                                          <p:stCondLst>
                                            <p:cond delay="0"/>
                                          </p:stCondLst>
                                        </p:cTn>
                                        <p:tgtEl>
                                          <p:spTgt spid="36"/>
                                        </p:tgtEl>
                                        <p:attrNameLst>
                                          <p:attrName>style.visibility</p:attrName>
                                        </p:attrNameLst>
                                      </p:cBhvr>
                                      <p:to>
                                        <p:strVal val="visible"/>
                                      </p:to>
                                    </p:set>
                                    <p:animEffect transition="in" filter="fade">
                                      <p:cBhvr>
                                        <p:cTn id="39" dur="1000"/>
                                        <p:tgtEl>
                                          <p:spTgt spid="36"/>
                                        </p:tgtEl>
                                      </p:cBhvr>
                                    </p:animEffect>
                                    <p:anim calcmode="lin" valueType="num">
                                      <p:cBhvr>
                                        <p:cTn id="40" dur="1000" fill="hold"/>
                                        <p:tgtEl>
                                          <p:spTgt spid="36"/>
                                        </p:tgtEl>
                                        <p:attrNameLst>
                                          <p:attrName>ppt_x</p:attrName>
                                        </p:attrNameLst>
                                      </p:cBhvr>
                                      <p:tavLst>
                                        <p:tav tm="0">
                                          <p:val>
                                            <p:strVal val="#ppt_x"/>
                                          </p:val>
                                        </p:tav>
                                        <p:tav tm="100000">
                                          <p:val>
                                            <p:strVal val="#ppt_x"/>
                                          </p:val>
                                        </p:tav>
                                      </p:tavLst>
                                    </p:anim>
                                    <p:anim calcmode="lin" valueType="num">
                                      <p:cBhvr>
                                        <p:cTn id="41" dur="1000" fill="hold"/>
                                        <p:tgtEl>
                                          <p:spTgt spid="36"/>
                                        </p:tgtEl>
                                        <p:attrNameLst>
                                          <p:attrName>ppt_y</p:attrName>
                                        </p:attrNameLst>
                                      </p:cBhvr>
                                      <p:tavLst>
                                        <p:tav tm="0">
                                          <p:val>
                                            <p:strVal val="#ppt_y+.1"/>
                                          </p:val>
                                        </p:tav>
                                        <p:tav tm="100000">
                                          <p:val>
                                            <p:strVal val="#ppt_y"/>
                                          </p:val>
                                        </p:tav>
                                      </p:tavLst>
                                    </p:anim>
                                  </p:childTnLst>
                                </p:cTn>
                              </p:par>
                              <p:par>
                                <p:cTn id="42" presetID="42" presetClass="entr" presetSubtype="0" fill="hold" grpId="0" nodeType="withEffect">
                                  <p:stCondLst>
                                    <p:cond delay="0"/>
                                  </p:stCondLst>
                                  <p:childTnLst>
                                    <p:set>
                                      <p:cBhvr>
                                        <p:cTn id="43" dur="1" fill="hold">
                                          <p:stCondLst>
                                            <p:cond delay="0"/>
                                          </p:stCondLst>
                                        </p:cTn>
                                        <p:tgtEl>
                                          <p:spTgt spid="32"/>
                                        </p:tgtEl>
                                        <p:attrNameLst>
                                          <p:attrName>style.visibility</p:attrName>
                                        </p:attrNameLst>
                                      </p:cBhvr>
                                      <p:to>
                                        <p:strVal val="visible"/>
                                      </p:to>
                                    </p:set>
                                    <p:animEffect transition="in" filter="fade">
                                      <p:cBhvr>
                                        <p:cTn id="44" dur="1000"/>
                                        <p:tgtEl>
                                          <p:spTgt spid="32"/>
                                        </p:tgtEl>
                                      </p:cBhvr>
                                    </p:animEffect>
                                    <p:anim calcmode="lin" valueType="num">
                                      <p:cBhvr>
                                        <p:cTn id="45" dur="1000" fill="hold"/>
                                        <p:tgtEl>
                                          <p:spTgt spid="32"/>
                                        </p:tgtEl>
                                        <p:attrNameLst>
                                          <p:attrName>ppt_x</p:attrName>
                                        </p:attrNameLst>
                                      </p:cBhvr>
                                      <p:tavLst>
                                        <p:tav tm="0">
                                          <p:val>
                                            <p:strVal val="#ppt_x"/>
                                          </p:val>
                                        </p:tav>
                                        <p:tav tm="100000">
                                          <p:val>
                                            <p:strVal val="#ppt_x"/>
                                          </p:val>
                                        </p:tav>
                                      </p:tavLst>
                                    </p:anim>
                                    <p:anim calcmode="lin" valueType="num">
                                      <p:cBhvr>
                                        <p:cTn id="46" dur="1000" fill="hold"/>
                                        <p:tgtEl>
                                          <p:spTgt spid="32"/>
                                        </p:tgtEl>
                                        <p:attrNameLst>
                                          <p:attrName>ppt_y</p:attrName>
                                        </p:attrNameLst>
                                      </p:cBhvr>
                                      <p:tavLst>
                                        <p:tav tm="0">
                                          <p:val>
                                            <p:strVal val="#ppt_y+.1"/>
                                          </p:val>
                                        </p:tav>
                                        <p:tav tm="100000">
                                          <p:val>
                                            <p:strVal val="#ppt_y"/>
                                          </p:val>
                                        </p:tav>
                                      </p:tavLst>
                                    </p:anim>
                                  </p:childTnLst>
                                </p:cTn>
                              </p:par>
                              <p:par>
                                <p:cTn id="47" presetID="42" presetClass="entr" presetSubtype="0" fill="hold" grpId="0" nodeType="withEffect">
                                  <p:stCondLst>
                                    <p:cond delay="0"/>
                                  </p:stCondLst>
                                  <p:childTnLst>
                                    <p:set>
                                      <p:cBhvr>
                                        <p:cTn id="48" dur="1" fill="hold">
                                          <p:stCondLst>
                                            <p:cond delay="0"/>
                                          </p:stCondLst>
                                        </p:cTn>
                                        <p:tgtEl>
                                          <p:spTgt spid="3"/>
                                        </p:tgtEl>
                                        <p:attrNameLst>
                                          <p:attrName>style.visibility</p:attrName>
                                        </p:attrNameLst>
                                      </p:cBhvr>
                                      <p:to>
                                        <p:strVal val="visible"/>
                                      </p:to>
                                    </p:set>
                                    <p:animEffect transition="in" filter="fade">
                                      <p:cBhvr>
                                        <p:cTn id="49" dur="1000"/>
                                        <p:tgtEl>
                                          <p:spTgt spid="3"/>
                                        </p:tgtEl>
                                      </p:cBhvr>
                                    </p:animEffect>
                                    <p:anim calcmode="lin" valueType="num">
                                      <p:cBhvr>
                                        <p:cTn id="50" dur="1000" fill="hold"/>
                                        <p:tgtEl>
                                          <p:spTgt spid="3"/>
                                        </p:tgtEl>
                                        <p:attrNameLst>
                                          <p:attrName>ppt_x</p:attrName>
                                        </p:attrNameLst>
                                      </p:cBhvr>
                                      <p:tavLst>
                                        <p:tav tm="0">
                                          <p:val>
                                            <p:strVal val="#ppt_x"/>
                                          </p:val>
                                        </p:tav>
                                        <p:tav tm="100000">
                                          <p:val>
                                            <p:strVal val="#ppt_x"/>
                                          </p:val>
                                        </p:tav>
                                      </p:tavLst>
                                    </p:anim>
                                    <p:anim calcmode="lin" valueType="num">
                                      <p:cBhvr>
                                        <p:cTn id="51" dur="1000" fill="hold"/>
                                        <p:tgtEl>
                                          <p:spTgt spid="3"/>
                                        </p:tgtEl>
                                        <p:attrNameLst>
                                          <p:attrName>ppt_y</p:attrName>
                                        </p:attrNameLst>
                                      </p:cBhvr>
                                      <p:tavLst>
                                        <p:tav tm="0">
                                          <p:val>
                                            <p:strVal val="#ppt_y+.1"/>
                                          </p:val>
                                        </p:tav>
                                        <p:tav tm="100000">
                                          <p:val>
                                            <p:strVal val="#ppt_y"/>
                                          </p:val>
                                        </p:tav>
                                      </p:tavLst>
                                    </p:anim>
                                  </p:childTnLst>
                                </p:cTn>
                              </p:par>
                              <p:par>
                                <p:cTn id="52" presetID="42" presetClass="entr" presetSubtype="0" fill="hold" grpId="0" nodeType="withEffect">
                                  <p:stCondLst>
                                    <p:cond delay="0"/>
                                  </p:stCondLst>
                                  <p:childTnLst>
                                    <p:set>
                                      <p:cBhvr>
                                        <p:cTn id="53" dur="1" fill="hold">
                                          <p:stCondLst>
                                            <p:cond delay="0"/>
                                          </p:stCondLst>
                                        </p:cTn>
                                        <p:tgtEl>
                                          <p:spTgt spid="30"/>
                                        </p:tgtEl>
                                        <p:attrNameLst>
                                          <p:attrName>style.visibility</p:attrName>
                                        </p:attrNameLst>
                                      </p:cBhvr>
                                      <p:to>
                                        <p:strVal val="visible"/>
                                      </p:to>
                                    </p:set>
                                    <p:animEffect transition="in" filter="fade">
                                      <p:cBhvr>
                                        <p:cTn id="54" dur="1000"/>
                                        <p:tgtEl>
                                          <p:spTgt spid="30"/>
                                        </p:tgtEl>
                                      </p:cBhvr>
                                    </p:animEffect>
                                    <p:anim calcmode="lin" valueType="num">
                                      <p:cBhvr>
                                        <p:cTn id="55" dur="1000" fill="hold"/>
                                        <p:tgtEl>
                                          <p:spTgt spid="30"/>
                                        </p:tgtEl>
                                        <p:attrNameLst>
                                          <p:attrName>ppt_x</p:attrName>
                                        </p:attrNameLst>
                                      </p:cBhvr>
                                      <p:tavLst>
                                        <p:tav tm="0">
                                          <p:val>
                                            <p:strVal val="#ppt_x"/>
                                          </p:val>
                                        </p:tav>
                                        <p:tav tm="100000">
                                          <p:val>
                                            <p:strVal val="#ppt_x"/>
                                          </p:val>
                                        </p:tav>
                                      </p:tavLst>
                                    </p:anim>
                                    <p:anim calcmode="lin" valueType="num">
                                      <p:cBhvr>
                                        <p:cTn id="56" dur="1000" fill="hold"/>
                                        <p:tgtEl>
                                          <p:spTgt spid="30"/>
                                        </p:tgtEl>
                                        <p:attrNameLst>
                                          <p:attrName>ppt_y</p:attrName>
                                        </p:attrNameLst>
                                      </p:cBhvr>
                                      <p:tavLst>
                                        <p:tav tm="0">
                                          <p:val>
                                            <p:strVal val="#ppt_y+.1"/>
                                          </p:val>
                                        </p:tav>
                                        <p:tav tm="100000">
                                          <p:val>
                                            <p:strVal val="#ppt_y"/>
                                          </p:val>
                                        </p:tav>
                                      </p:tavLst>
                                    </p:anim>
                                  </p:childTnLst>
                                </p:cTn>
                              </p:par>
                              <p:par>
                                <p:cTn id="57" presetID="42" presetClass="entr" presetSubtype="0" fill="hold" grpId="0" nodeType="withEffect">
                                  <p:stCondLst>
                                    <p:cond delay="0"/>
                                  </p:stCondLst>
                                  <p:childTnLst>
                                    <p:set>
                                      <p:cBhvr>
                                        <p:cTn id="58" dur="1" fill="hold">
                                          <p:stCondLst>
                                            <p:cond delay="0"/>
                                          </p:stCondLst>
                                        </p:cTn>
                                        <p:tgtEl>
                                          <p:spTgt spid="38"/>
                                        </p:tgtEl>
                                        <p:attrNameLst>
                                          <p:attrName>style.visibility</p:attrName>
                                        </p:attrNameLst>
                                      </p:cBhvr>
                                      <p:to>
                                        <p:strVal val="visible"/>
                                      </p:to>
                                    </p:set>
                                    <p:animEffect transition="in" filter="fade">
                                      <p:cBhvr>
                                        <p:cTn id="59" dur="1000"/>
                                        <p:tgtEl>
                                          <p:spTgt spid="38"/>
                                        </p:tgtEl>
                                      </p:cBhvr>
                                    </p:animEffect>
                                    <p:anim calcmode="lin" valueType="num">
                                      <p:cBhvr>
                                        <p:cTn id="60" dur="1000" fill="hold"/>
                                        <p:tgtEl>
                                          <p:spTgt spid="38"/>
                                        </p:tgtEl>
                                        <p:attrNameLst>
                                          <p:attrName>ppt_x</p:attrName>
                                        </p:attrNameLst>
                                      </p:cBhvr>
                                      <p:tavLst>
                                        <p:tav tm="0">
                                          <p:val>
                                            <p:strVal val="#ppt_x"/>
                                          </p:val>
                                        </p:tav>
                                        <p:tav tm="100000">
                                          <p:val>
                                            <p:strVal val="#ppt_x"/>
                                          </p:val>
                                        </p:tav>
                                      </p:tavLst>
                                    </p:anim>
                                    <p:anim calcmode="lin" valueType="num">
                                      <p:cBhvr>
                                        <p:cTn id="61" dur="1000" fill="hold"/>
                                        <p:tgtEl>
                                          <p:spTgt spid="38"/>
                                        </p:tgtEl>
                                        <p:attrNameLst>
                                          <p:attrName>ppt_y</p:attrName>
                                        </p:attrNameLst>
                                      </p:cBhvr>
                                      <p:tavLst>
                                        <p:tav tm="0">
                                          <p:val>
                                            <p:strVal val="#ppt_y+.1"/>
                                          </p:val>
                                        </p:tav>
                                        <p:tav tm="100000">
                                          <p:val>
                                            <p:strVal val="#ppt_y"/>
                                          </p:val>
                                        </p:tav>
                                      </p:tavLst>
                                    </p:anim>
                                  </p:childTnLst>
                                </p:cTn>
                              </p:par>
                              <p:par>
                                <p:cTn id="62" presetID="42" presetClass="entr" presetSubtype="0" fill="hold" grpId="0" nodeType="withEffect">
                                  <p:stCondLst>
                                    <p:cond delay="0"/>
                                  </p:stCondLst>
                                  <p:childTnLst>
                                    <p:set>
                                      <p:cBhvr>
                                        <p:cTn id="63" dur="1" fill="hold">
                                          <p:stCondLst>
                                            <p:cond delay="0"/>
                                          </p:stCondLst>
                                        </p:cTn>
                                        <p:tgtEl>
                                          <p:spTgt spid="7"/>
                                        </p:tgtEl>
                                        <p:attrNameLst>
                                          <p:attrName>style.visibility</p:attrName>
                                        </p:attrNameLst>
                                      </p:cBhvr>
                                      <p:to>
                                        <p:strVal val="visible"/>
                                      </p:to>
                                    </p:set>
                                    <p:animEffect transition="in" filter="fade">
                                      <p:cBhvr>
                                        <p:cTn id="64" dur="1000"/>
                                        <p:tgtEl>
                                          <p:spTgt spid="7"/>
                                        </p:tgtEl>
                                      </p:cBhvr>
                                    </p:animEffect>
                                    <p:anim calcmode="lin" valueType="num">
                                      <p:cBhvr>
                                        <p:cTn id="65" dur="1000" fill="hold"/>
                                        <p:tgtEl>
                                          <p:spTgt spid="7"/>
                                        </p:tgtEl>
                                        <p:attrNameLst>
                                          <p:attrName>ppt_x</p:attrName>
                                        </p:attrNameLst>
                                      </p:cBhvr>
                                      <p:tavLst>
                                        <p:tav tm="0">
                                          <p:val>
                                            <p:strVal val="#ppt_x"/>
                                          </p:val>
                                        </p:tav>
                                        <p:tav tm="100000">
                                          <p:val>
                                            <p:strVal val="#ppt_x"/>
                                          </p:val>
                                        </p:tav>
                                      </p:tavLst>
                                    </p:anim>
                                    <p:anim calcmode="lin" valueType="num">
                                      <p:cBhvr>
                                        <p:cTn id="66" dur="1000" fill="hold"/>
                                        <p:tgtEl>
                                          <p:spTgt spid="7"/>
                                        </p:tgtEl>
                                        <p:attrNameLst>
                                          <p:attrName>ppt_y</p:attrName>
                                        </p:attrNameLst>
                                      </p:cBhvr>
                                      <p:tavLst>
                                        <p:tav tm="0">
                                          <p:val>
                                            <p:strVal val="#ppt_y+.1"/>
                                          </p:val>
                                        </p:tav>
                                        <p:tav tm="100000">
                                          <p:val>
                                            <p:strVal val="#ppt_y"/>
                                          </p:val>
                                        </p:tav>
                                      </p:tavLst>
                                    </p:anim>
                                  </p:childTnLst>
                                </p:cTn>
                              </p:par>
                              <p:par>
                                <p:cTn id="67" presetID="42" presetClass="entr" presetSubtype="0" fill="hold" grpId="0" nodeType="withEffect">
                                  <p:stCondLst>
                                    <p:cond delay="0"/>
                                  </p:stCondLst>
                                  <p:childTnLst>
                                    <p:set>
                                      <p:cBhvr>
                                        <p:cTn id="68" dur="1" fill="hold">
                                          <p:stCondLst>
                                            <p:cond delay="0"/>
                                          </p:stCondLst>
                                        </p:cTn>
                                        <p:tgtEl>
                                          <p:spTgt spid="33"/>
                                        </p:tgtEl>
                                        <p:attrNameLst>
                                          <p:attrName>style.visibility</p:attrName>
                                        </p:attrNameLst>
                                      </p:cBhvr>
                                      <p:to>
                                        <p:strVal val="visible"/>
                                      </p:to>
                                    </p:set>
                                    <p:animEffect transition="in" filter="fade">
                                      <p:cBhvr>
                                        <p:cTn id="69" dur="1000"/>
                                        <p:tgtEl>
                                          <p:spTgt spid="33"/>
                                        </p:tgtEl>
                                      </p:cBhvr>
                                    </p:animEffect>
                                    <p:anim calcmode="lin" valueType="num">
                                      <p:cBhvr>
                                        <p:cTn id="70" dur="1000" fill="hold"/>
                                        <p:tgtEl>
                                          <p:spTgt spid="33"/>
                                        </p:tgtEl>
                                        <p:attrNameLst>
                                          <p:attrName>ppt_x</p:attrName>
                                        </p:attrNameLst>
                                      </p:cBhvr>
                                      <p:tavLst>
                                        <p:tav tm="0">
                                          <p:val>
                                            <p:strVal val="#ppt_x"/>
                                          </p:val>
                                        </p:tav>
                                        <p:tav tm="100000">
                                          <p:val>
                                            <p:strVal val="#ppt_x"/>
                                          </p:val>
                                        </p:tav>
                                      </p:tavLst>
                                    </p:anim>
                                    <p:anim calcmode="lin" valueType="num">
                                      <p:cBhvr>
                                        <p:cTn id="71" dur="1000" fill="hold"/>
                                        <p:tgtEl>
                                          <p:spTgt spid="33"/>
                                        </p:tgtEl>
                                        <p:attrNameLst>
                                          <p:attrName>ppt_y</p:attrName>
                                        </p:attrNameLst>
                                      </p:cBhvr>
                                      <p:tavLst>
                                        <p:tav tm="0">
                                          <p:val>
                                            <p:strVal val="#ppt_y+.1"/>
                                          </p:val>
                                        </p:tav>
                                        <p:tav tm="100000">
                                          <p:val>
                                            <p:strVal val="#ppt_y"/>
                                          </p:val>
                                        </p:tav>
                                      </p:tavLst>
                                    </p:anim>
                                  </p:childTnLst>
                                </p:cTn>
                              </p:par>
                              <p:par>
                                <p:cTn id="72" presetID="42" presetClass="entr" presetSubtype="0" fill="hold" grpId="0" nodeType="withEffect">
                                  <p:stCondLst>
                                    <p:cond delay="0"/>
                                  </p:stCondLst>
                                  <p:childTnLst>
                                    <p:set>
                                      <p:cBhvr>
                                        <p:cTn id="73" dur="1" fill="hold">
                                          <p:stCondLst>
                                            <p:cond delay="0"/>
                                          </p:stCondLst>
                                        </p:cTn>
                                        <p:tgtEl>
                                          <p:spTgt spid="34"/>
                                        </p:tgtEl>
                                        <p:attrNameLst>
                                          <p:attrName>style.visibility</p:attrName>
                                        </p:attrNameLst>
                                      </p:cBhvr>
                                      <p:to>
                                        <p:strVal val="visible"/>
                                      </p:to>
                                    </p:set>
                                    <p:animEffect transition="in" filter="fade">
                                      <p:cBhvr>
                                        <p:cTn id="74" dur="1000"/>
                                        <p:tgtEl>
                                          <p:spTgt spid="34"/>
                                        </p:tgtEl>
                                      </p:cBhvr>
                                    </p:animEffect>
                                    <p:anim calcmode="lin" valueType="num">
                                      <p:cBhvr>
                                        <p:cTn id="75" dur="1000" fill="hold"/>
                                        <p:tgtEl>
                                          <p:spTgt spid="34"/>
                                        </p:tgtEl>
                                        <p:attrNameLst>
                                          <p:attrName>ppt_x</p:attrName>
                                        </p:attrNameLst>
                                      </p:cBhvr>
                                      <p:tavLst>
                                        <p:tav tm="0">
                                          <p:val>
                                            <p:strVal val="#ppt_x"/>
                                          </p:val>
                                        </p:tav>
                                        <p:tav tm="100000">
                                          <p:val>
                                            <p:strVal val="#ppt_x"/>
                                          </p:val>
                                        </p:tav>
                                      </p:tavLst>
                                    </p:anim>
                                    <p:anim calcmode="lin" valueType="num">
                                      <p:cBhvr>
                                        <p:cTn id="76" dur="1000" fill="hold"/>
                                        <p:tgtEl>
                                          <p:spTgt spid="34"/>
                                        </p:tgtEl>
                                        <p:attrNameLst>
                                          <p:attrName>ppt_y</p:attrName>
                                        </p:attrNameLst>
                                      </p:cBhvr>
                                      <p:tavLst>
                                        <p:tav tm="0">
                                          <p:val>
                                            <p:strVal val="#ppt_y+.1"/>
                                          </p:val>
                                        </p:tav>
                                        <p:tav tm="100000">
                                          <p:val>
                                            <p:strVal val="#ppt_y"/>
                                          </p:val>
                                        </p:tav>
                                      </p:tavLst>
                                    </p:anim>
                                  </p:childTnLst>
                                </p:cTn>
                              </p:par>
                              <p:par>
                                <p:cTn id="77" presetID="42" presetClass="entr" presetSubtype="0" fill="hold" grpId="0" nodeType="withEffect">
                                  <p:stCondLst>
                                    <p:cond delay="0"/>
                                  </p:stCondLst>
                                  <p:childTnLst>
                                    <p:set>
                                      <p:cBhvr>
                                        <p:cTn id="78" dur="1" fill="hold">
                                          <p:stCondLst>
                                            <p:cond delay="0"/>
                                          </p:stCondLst>
                                        </p:cTn>
                                        <p:tgtEl>
                                          <p:spTgt spid="39"/>
                                        </p:tgtEl>
                                        <p:attrNameLst>
                                          <p:attrName>style.visibility</p:attrName>
                                        </p:attrNameLst>
                                      </p:cBhvr>
                                      <p:to>
                                        <p:strVal val="visible"/>
                                      </p:to>
                                    </p:set>
                                    <p:animEffect transition="in" filter="fade">
                                      <p:cBhvr>
                                        <p:cTn id="79" dur="1000"/>
                                        <p:tgtEl>
                                          <p:spTgt spid="39"/>
                                        </p:tgtEl>
                                      </p:cBhvr>
                                    </p:animEffect>
                                    <p:anim calcmode="lin" valueType="num">
                                      <p:cBhvr>
                                        <p:cTn id="80" dur="1000" fill="hold"/>
                                        <p:tgtEl>
                                          <p:spTgt spid="39"/>
                                        </p:tgtEl>
                                        <p:attrNameLst>
                                          <p:attrName>ppt_x</p:attrName>
                                        </p:attrNameLst>
                                      </p:cBhvr>
                                      <p:tavLst>
                                        <p:tav tm="0">
                                          <p:val>
                                            <p:strVal val="#ppt_x"/>
                                          </p:val>
                                        </p:tav>
                                        <p:tav tm="100000">
                                          <p:val>
                                            <p:strVal val="#ppt_x"/>
                                          </p:val>
                                        </p:tav>
                                      </p:tavLst>
                                    </p:anim>
                                    <p:anim calcmode="lin" valueType="num">
                                      <p:cBhvr>
                                        <p:cTn id="81" dur="1000" fill="hold"/>
                                        <p:tgtEl>
                                          <p:spTgt spid="39"/>
                                        </p:tgtEl>
                                        <p:attrNameLst>
                                          <p:attrName>ppt_y</p:attrName>
                                        </p:attrNameLst>
                                      </p:cBhvr>
                                      <p:tavLst>
                                        <p:tav tm="0">
                                          <p:val>
                                            <p:strVal val="#ppt_y+.1"/>
                                          </p:val>
                                        </p:tav>
                                        <p:tav tm="100000">
                                          <p:val>
                                            <p:strVal val="#ppt_y"/>
                                          </p:val>
                                        </p:tav>
                                      </p:tavLst>
                                    </p:anim>
                                  </p:childTnLst>
                                </p:cTn>
                              </p:par>
                              <p:par>
                                <p:cTn id="82" presetID="42" presetClass="entr" presetSubtype="0" fill="hold" grpId="0" nodeType="withEffect">
                                  <p:stCondLst>
                                    <p:cond delay="0"/>
                                  </p:stCondLst>
                                  <p:childTnLst>
                                    <p:set>
                                      <p:cBhvr>
                                        <p:cTn id="83" dur="1" fill="hold">
                                          <p:stCondLst>
                                            <p:cond delay="0"/>
                                          </p:stCondLst>
                                        </p:cTn>
                                        <p:tgtEl>
                                          <p:spTgt spid="31"/>
                                        </p:tgtEl>
                                        <p:attrNameLst>
                                          <p:attrName>style.visibility</p:attrName>
                                        </p:attrNameLst>
                                      </p:cBhvr>
                                      <p:to>
                                        <p:strVal val="visible"/>
                                      </p:to>
                                    </p:set>
                                    <p:animEffect transition="in" filter="fade">
                                      <p:cBhvr>
                                        <p:cTn id="84" dur="1000"/>
                                        <p:tgtEl>
                                          <p:spTgt spid="31"/>
                                        </p:tgtEl>
                                      </p:cBhvr>
                                    </p:animEffect>
                                    <p:anim calcmode="lin" valueType="num">
                                      <p:cBhvr>
                                        <p:cTn id="85" dur="1000" fill="hold"/>
                                        <p:tgtEl>
                                          <p:spTgt spid="31"/>
                                        </p:tgtEl>
                                        <p:attrNameLst>
                                          <p:attrName>ppt_x</p:attrName>
                                        </p:attrNameLst>
                                      </p:cBhvr>
                                      <p:tavLst>
                                        <p:tav tm="0">
                                          <p:val>
                                            <p:strVal val="#ppt_x"/>
                                          </p:val>
                                        </p:tav>
                                        <p:tav tm="100000">
                                          <p:val>
                                            <p:strVal val="#ppt_x"/>
                                          </p:val>
                                        </p:tav>
                                      </p:tavLst>
                                    </p:anim>
                                    <p:anim calcmode="lin" valueType="num">
                                      <p:cBhvr>
                                        <p:cTn id="86" dur="1000" fill="hold"/>
                                        <p:tgtEl>
                                          <p:spTgt spid="31"/>
                                        </p:tgtEl>
                                        <p:attrNameLst>
                                          <p:attrName>ppt_y</p:attrName>
                                        </p:attrNameLst>
                                      </p:cBhvr>
                                      <p:tavLst>
                                        <p:tav tm="0">
                                          <p:val>
                                            <p:strVal val="#ppt_y+.1"/>
                                          </p:val>
                                        </p:tav>
                                        <p:tav tm="100000">
                                          <p:val>
                                            <p:strVal val="#ppt_y"/>
                                          </p:val>
                                        </p:tav>
                                      </p:tavLst>
                                    </p:anim>
                                  </p:childTnLst>
                                </p:cTn>
                              </p:par>
                              <p:par>
                                <p:cTn id="87" presetID="42" presetClass="entr" presetSubtype="0" fill="hold" grpId="0" nodeType="withEffect">
                                  <p:stCondLst>
                                    <p:cond delay="0"/>
                                  </p:stCondLst>
                                  <p:childTnLst>
                                    <p:set>
                                      <p:cBhvr>
                                        <p:cTn id="88" dur="1" fill="hold">
                                          <p:stCondLst>
                                            <p:cond delay="0"/>
                                          </p:stCondLst>
                                        </p:cTn>
                                        <p:tgtEl>
                                          <p:spTgt spid="28"/>
                                        </p:tgtEl>
                                        <p:attrNameLst>
                                          <p:attrName>style.visibility</p:attrName>
                                        </p:attrNameLst>
                                      </p:cBhvr>
                                      <p:to>
                                        <p:strVal val="visible"/>
                                      </p:to>
                                    </p:set>
                                    <p:animEffect transition="in" filter="fade">
                                      <p:cBhvr>
                                        <p:cTn id="89" dur="1000"/>
                                        <p:tgtEl>
                                          <p:spTgt spid="28"/>
                                        </p:tgtEl>
                                      </p:cBhvr>
                                    </p:animEffect>
                                    <p:anim calcmode="lin" valueType="num">
                                      <p:cBhvr>
                                        <p:cTn id="90" dur="1000" fill="hold"/>
                                        <p:tgtEl>
                                          <p:spTgt spid="28"/>
                                        </p:tgtEl>
                                        <p:attrNameLst>
                                          <p:attrName>ppt_x</p:attrName>
                                        </p:attrNameLst>
                                      </p:cBhvr>
                                      <p:tavLst>
                                        <p:tav tm="0">
                                          <p:val>
                                            <p:strVal val="#ppt_x"/>
                                          </p:val>
                                        </p:tav>
                                        <p:tav tm="100000">
                                          <p:val>
                                            <p:strVal val="#ppt_x"/>
                                          </p:val>
                                        </p:tav>
                                      </p:tavLst>
                                    </p:anim>
                                    <p:anim calcmode="lin" valueType="num">
                                      <p:cBhvr>
                                        <p:cTn id="91" dur="1000" fill="hold"/>
                                        <p:tgtEl>
                                          <p:spTgt spid="28"/>
                                        </p:tgtEl>
                                        <p:attrNameLst>
                                          <p:attrName>ppt_y</p:attrName>
                                        </p:attrNameLst>
                                      </p:cBhvr>
                                      <p:tavLst>
                                        <p:tav tm="0">
                                          <p:val>
                                            <p:strVal val="#ppt_y+.1"/>
                                          </p:val>
                                        </p:tav>
                                        <p:tav tm="100000">
                                          <p:val>
                                            <p:strVal val="#ppt_y"/>
                                          </p:val>
                                        </p:tav>
                                      </p:tavLst>
                                    </p:anim>
                                  </p:childTnLst>
                                </p:cTn>
                              </p:par>
                              <p:par>
                                <p:cTn id="92" presetID="42" presetClass="entr" presetSubtype="0" fill="hold" grpId="0" nodeType="withEffect">
                                  <p:stCondLst>
                                    <p:cond delay="0"/>
                                  </p:stCondLst>
                                  <p:childTnLst>
                                    <p:set>
                                      <p:cBhvr>
                                        <p:cTn id="93" dur="1" fill="hold">
                                          <p:stCondLst>
                                            <p:cond delay="0"/>
                                          </p:stCondLst>
                                        </p:cTn>
                                        <p:tgtEl>
                                          <p:spTgt spid="37"/>
                                        </p:tgtEl>
                                        <p:attrNameLst>
                                          <p:attrName>style.visibility</p:attrName>
                                        </p:attrNameLst>
                                      </p:cBhvr>
                                      <p:to>
                                        <p:strVal val="visible"/>
                                      </p:to>
                                    </p:set>
                                    <p:animEffect transition="in" filter="fade">
                                      <p:cBhvr>
                                        <p:cTn id="94" dur="1000"/>
                                        <p:tgtEl>
                                          <p:spTgt spid="37"/>
                                        </p:tgtEl>
                                      </p:cBhvr>
                                    </p:animEffect>
                                    <p:anim calcmode="lin" valueType="num">
                                      <p:cBhvr>
                                        <p:cTn id="95" dur="1000" fill="hold"/>
                                        <p:tgtEl>
                                          <p:spTgt spid="37"/>
                                        </p:tgtEl>
                                        <p:attrNameLst>
                                          <p:attrName>ppt_x</p:attrName>
                                        </p:attrNameLst>
                                      </p:cBhvr>
                                      <p:tavLst>
                                        <p:tav tm="0">
                                          <p:val>
                                            <p:strVal val="#ppt_x"/>
                                          </p:val>
                                        </p:tav>
                                        <p:tav tm="100000">
                                          <p:val>
                                            <p:strVal val="#ppt_x"/>
                                          </p:val>
                                        </p:tav>
                                      </p:tavLst>
                                    </p:anim>
                                    <p:anim calcmode="lin" valueType="num">
                                      <p:cBhvr>
                                        <p:cTn id="96" dur="1000" fill="hold"/>
                                        <p:tgtEl>
                                          <p:spTgt spid="37"/>
                                        </p:tgtEl>
                                        <p:attrNameLst>
                                          <p:attrName>ppt_y</p:attrName>
                                        </p:attrNameLst>
                                      </p:cBhvr>
                                      <p:tavLst>
                                        <p:tav tm="0">
                                          <p:val>
                                            <p:strVal val="#ppt_y+.1"/>
                                          </p:val>
                                        </p:tav>
                                        <p:tav tm="100000">
                                          <p:val>
                                            <p:strVal val="#ppt_y"/>
                                          </p:val>
                                        </p:tav>
                                      </p:tavLst>
                                    </p:anim>
                                  </p:childTnLst>
                                </p:cTn>
                              </p:par>
                              <p:par>
                                <p:cTn id="97" presetID="42" presetClass="entr" presetSubtype="0" fill="hold" grpId="0" nodeType="withEffect">
                                  <p:stCondLst>
                                    <p:cond delay="0"/>
                                  </p:stCondLst>
                                  <p:childTnLst>
                                    <p:set>
                                      <p:cBhvr>
                                        <p:cTn id="98" dur="1" fill="hold">
                                          <p:stCondLst>
                                            <p:cond delay="0"/>
                                          </p:stCondLst>
                                        </p:cTn>
                                        <p:tgtEl>
                                          <p:spTgt spid="29"/>
                                        </p:tgtEl>
                                        <p:attrNameLst>
                                          <p:attrName>style.visibility</p:attrName>
                                        </p:attrNameLst>
                                      </p:cBhvr>
                                      <p:to>
                                        <p:strVal val="visible"/>
                                      </p:to>
                                    </p:set>
                                    <p:animEffect transition="in" filter="fade">
                                      <p:cBhvr>
                                        <p:cTn id="99" dur="1000"/>
                                        <p:tgtEl>
                                          <p:spTgt spid="29"/>
                                        </p:tgtEl>
                                      </p:cBhvr>
                                    </p:animEffect>
                                    <p:anim calcmode="lin" valueType="num">
                                      <p:cBhvr>
                                        <p:cTn id="100" dur="1000" fill="hold"/>
                                        <p:tgtEl>
                                          <p:spTgt spid="29"/>
                                        </p:tgtEl>
                                        <p:attrNameLst>
                                          <p:attrName>ppt_x</p:attrName>
                                        </p:attrNameLst>
                                      </p:cBhvr>
                                      <p:tavLst>
                                        <p:tav tm="0">
                                          <p:val>
                                            <p:strVal val="#ppt_x"/>
                                          </p:val>
                                        </p:tav>
                                        <p:tav tm="100000">
                                          <p:val>
                                            <p:strVal val="#ppt_x"/>
                                          </p:val>
                                        </p:tav>
                                      </p:tavLst>
                                    </p:anim>
                                    <p:anim calcmode="lin" valueType="num">
                                      <p:cBhvr>
                                        <p:cTn id="101" dur="1000" fill="hold"/>
                                        <p:tgtEl>
                                          <p:spTgt spid="29"/>
                                        </p:tgtEl>
                                        <p:attrNameLst>
                                          <p:attrName>ppt_y</p:attrName>
                                        </p:attrNameLst>
                                      </p:cBhvr>
                                      <p:tavLst>
                                        <p:tav tm="0">
                                          <p:val>
                                            <p:strVal val="#ppt_y+.1"/>
                                          </p:val>
                                        </p:tav>
                                        <p:tav tm="100000">
                                          <p:val>
                                            <p:strVal val="#ppt_y"/>
                                          </p:val>
                                        </p:tav>
                                      </p:tavLst>
                                    </p:anim>
                                  </p:childTnLst>
                                </p:cTn>
                              </p:par>
                            </p:childTnLst>
                          </p:cTn>
                        </p:par>
                      </p:childTnLst>
                    </p:cTn>
                  </p:par>
                  <p:par>
                    <p:cTn id="102" fill="hold">
                      <p:stCondLst>
                        <p:cond delay="indefinite"/>
                      </p:stCondLst>
                      <p:childTnLst>
                        <p:par>
                          <p:cTn id="103" fill="hold">
                            <p:stCondLst>
                              <p:cond delay="0"/>
                            </p:stCondLst>
                            <p:childTnLst>
                              <p:par>
                                <p:cTn id="104" presetID="42" presetClass="entr" presetSubtype="0" fill="hold" grpId="0" nodeType="clickEffect">
                                  <p:stCondLst>
                                    <p:cond delay="0"/>
                                  </p:stCondLst>
                                  <p:childTnLst>
                                    <p:set>
                                      <p:cBhvr>
                                        <p:cTn id="105" dur="1" fill="hold">
                                          <p:stCondLst>
                                            <p:cond delay="0"/>
                                          </p:stCondLst>
                                        </p:cTn>
                                        <p:tgtEl>
                                          <p:spTgt spid="41"/>
                                        </p:tgtEl>
                                        <p:attrNameLst>
                                          <p:attrName>style.visibility</p:attrName>
                                        </p:attrNameLst>
                                      </p:cBhvr>
                                      <p:to>
                                        <p:strVal val="visible"/>
                                      </p:to>
                                    </p:set>
                                    <p:animEffect transition="in" filter="fade">
                                      <p:cBhvr>
                                        <p:cTn id="106" dur="1000"/>
                                        <p:tgtEl>
                                          <p:spTgt spid="41"/>
                                        </p:tgtEl>
                                      </p:cBhvr>
                                    </p:animEffect>
                                    <p:anim calcmode="lin" valueType="num">
                                      <p:cBhvr>
                                        <p:cTn id="107" dur="1000" fill="hold"/>
                                        <p:tgtEl>
                                          <p:spTgt spid="41"/>
                                        </p:tgtEl>
                                        <p:attrNameLst>
                                          <p:attrName>ppt_x</p:attrName>
                                        </p:attrNameLst>
                                      </p:cBhvr>
                                      <p:tavLst>
                                        <p:tav tm="0">
                                          <p:val>
                                            <p:strVal val="#ppt_x"/>
                                          </p:val>
                                        </p:tav>
                                        <p:tav tm="100000">
                                          <p:val>
                                            <p:strVal val="#ppt_x"/>
                                          </p:val>
                                        </p:tav>
                                      </p:tavLst>
                                    </p:anim>
                                    <p:anim calcmode="lin" valueType="num">
                                      <p:cBhvr>
                                        <p:cTn id="108" dur="1000" fill="hold"/>
                                        <p:tgtEl>
                                          <p:spTgt spid="41"/>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8" grpId="0"/>
      <p:bldP spid="29" grpId="0"/>
      <p:bldP spid="31" grpId="0"/>
      <p:bldP spid="32" grpId="0"/>
      <p:bldP spid="33" grpId="0"/>
      <p:bldP spid="34" grpId="0"/>
      <p:bldP spid="36" grpId="0"/>
      <p:bldP spid="37" grpId="0"/>
      <p:bldP spid="3" grpId="0"/>
      <p:bldP spid="26" grpId="0"/>
      <p:bldP spid="38" grpId="0"/>
      <p:bldP spid="7" grpId="0"/>
      <p:bldP spid="30" grpId="0"/>
      <p:bldP spid="39" grpId="0"/>
      <p:bldP spid="14" grpId="0" animBg="1"/>
      <p:bldP spid="19" grpId="0" animBg="1"/>
      <p:bldP spid="18" grpId="0" animBg="1"/>
      <p:bldP spid="16" grpId="0" animBg="1"/>
      <p:bldP spid="17" grpId="0" animBg="1"/>
      <p:bldP spid="41" grpId="0" animBg="1"/>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4038600" y="199846"/>
            <a:ext cx="4967111" cy="6555641"/>
          </a:xfrm>
          <a:prstGeom prst="rect">
            <a:avLst/>
          </a:prstGeom>
          <a:solidFill>
            <a:srgbClr val="5B9BD5"/>
          </a:solidFill>
        </p:spPr>
        <p:txBody>
          <a:bodyPr wrap="square">
            <a:spAutoFit/>
          </a:bodyPr>
          <a:lstStyle/>
          <a:p>
            <a:pPr defTabSz="914400"/>
            <a:r>
              <a:rPr lang="en-US" sz="2800" dirty="0">
                <a:solidFill>
                  <a:srgbClr val="FFFFFF"/>
                </a:solidFill>
                <a:latin typeface="Segoe UI Light" panose="020B0502040204020203" pitchFamily="34" charset="0"/>
              </a:rPr>
              <a:t>Her view is that publishers are here to </a:t>
            </a:r>
            <a:r>
              <a:rPr lang="en-US" sz="2800" b="1" dirty="0">
                <a:solidFill>
                  <a:srgbClr val="FFFFFF"/>
                </a:solidFill>
                <a:latin typeface="Segoe UI Semibold" panose="020B0702040204020203" pitchFamily="34" charset="0"/>
              </a:rPr>
              <a:t>make the scientific research process more effective </a:t>
            </a:r>
            <a:r>
              <a:rPr lang="en-US" sz="2800" dirty="0">
                <a:solidFill>
                  <a:srgbClr val="FFFFFF"/>
                </a:solidFill>
                <a:latin typeface="Segoe UI Light" panose="020B0502040204020203" pitchFamily="34" charset="0"/>
              </a:rPr>
              <a:t>by helping them keep up to date, find colleagues, plan experiments, and then share their results.  </a:t>
            </a:r>
            <a:r>
              <a:rPr lang="en-US" sz="2800" b="1" dirty="0">
                <a:solidFill>
                  <a:srgbClr val="FFFFFF"/>
                </a:solidFill>
                <a:latin typeface="Segoe UI Semibold" panose="020B0702040204020203" pitchFamily="34" charset="0"/>
              </a:rPr>
              <a:t>After they have published, the processes continues</a:t>
            </a:r>
            <a:r>
              <a:rPr lang="en-US" sz="2800" dirty="0">
                <a:solidFill>
                  <a:srgbClr val="FFFFFF"/>
                </a:solidFill>
                <a:latin typeface="Segoe UI Light" panose="020B0502040204020203" pitchFamily="34" charset="0"/>
              </a:rPr>
              <a:t> with gaining a reputation, obtaining funds, finding collaborators, and even finding a new job. What can we as publishers do to address some of </a:t>
            </a:r>
            <a:r>
              <a:rPr lang="en-US" sz="2800" b="1" dirty="0">
                <a:solidFill>
                  <a:srgbClr val="FFFFFF"/>
                </a:solidFill>
                <a:latin typeface="Segoe UI Semibold" panose="020B0702040204020203" pitchFamily="34" charset="0"/>
              </a:rPr>
              <a:t>scientists’ pain points?</a:t>
            </a:r>
          </a:p>
        </p:txBody>
      </p:sp>
      <p:sp>
        <p:nvSpPr>
          <p:cNvPr id="5" name="TextBox 4"/>
          <p:cNvSpPr txBox="1"/>
          <p:nvPr/>
        </p:nvSpPr>
        <p:spPr>
          <a:xfrm>
            <a:off x="304800" y="3886200"/>
            <a:ext cx="3085845" cy="1446550"/>
          </a:xfrm>
          <a:prstGeom prst="rect">
            <a:avLst/>
          </a:prstGeom>
          <a:solidFill>
            <a:schemeClr val="accent1"/>
          </a:solidFill>
        </p:spPr>
        <p:txBody>
          <a:bodyPr wrap="none" rtlCol="0">
            <a:spAutoFit/>
          </a:bodyPr>
          <a:lstStyle/>
          <a:p>
            <a:pPr defTabSz="914400"/>
            <a:r>
              <a:rPr lang="en-US" sz="2400" dirty="0">
                <a:solidFill>
                  <a:srgbClr val="FFFFFF"/>
                </a:solidFill>
                <a:latin typeface="Segoe UI Light" panose="020B0502040204020203" pitchFamily="34" charset="0"/>
              </a:rPr>
              <a:t>Annette Thomas, </a:t>
            </a:r>
          </a:p>
          <a:p>
            <a:pPr defTabSz="914400"/>
            <a:r>
              <a:rPr lang="en-US" sz="1600" dirty="0">
                <a:solidFill>
                  <a:srgbClr val="FFFFFF"/>
                </a:solidFill>
                <a:latin typeface="Segoe UI Light" panose="020B0502040204020203" pitchFamily="34" charset="0"/>
              </a:rPr>
              <a:t>Then</a:t>
            </a:r>
            <a:r>
              <a:rPr lang="en-US" sz="2400" dirty="0">
                <a:solidFill>
                  <a:srgbClr val="FFFFFF"/>
                </a:solidFill>
                <a:latin typeface="Segoe UI Light" panose="020B0502040204020203" pitchFamily="34" charset="0"/>
              </a:rPr>
              <a:t> CEO of Macmillan </a:t>
            </a:r>
          </a:p>
          <a:p>
            <a:pPr defTabSz="914400"/>
            <a:r>
              <a:rPr lang="en-US" sz="2400" dirty="0">
                <a:solidFill>
                  <a:srgbClr val="FFFFFF"/>
                </a:solidFill>
                <a:latin typeface="Segoe UI Light" panose="020B0502040204020203" pitchFamily="34" charset="0"/>
              </a:rPr>
              <a:t>Publishers </a:t>
            </a:r>
            <a:br>
              <a:rPr lang="en-US" sz="2400" dirty="0">
                <a:solidFill>
                  <a:srgbClr val="FFFFFF"/>
                </a:solidFill>
                <a:latin typeface="Segoe UI Light" panose="020B0502040204020203" pitchFamily="34" charset="0"/>
              </a:rPr>
            </a:br>
            <a:endParaRPr lang="en-US" sz="1600" dirty="0">
              <a:solidFill>
                <a:srgbClr val="FFFFFF"/>
              </a:solidFill>
              <a:latin typeface="Segoe UI Light" panose="020B0502040204020203" pitchFamily="34" charset="0"/>
            </a:endParaRPr>
          </a:p>
        </p:txBody>
      </p:sp>
      <p:sp>
        <p:nvSpPr>
          <p:cNvPr id="6" name="TextBox 5"/>
          <p:cNvSpPr txBox="1"/>
          <p:nvPr/>
        </p:nvSpPr>
        <p:spPr>
          <a:xfrm>
            <a:off x="304800" y="215235"/>
            <a:ext cx="3429000" cy="3046988"/>
          </a:xfrm>
          <a:prstGeom prst="rect">
            <a:avLst/>
          </a:prstGeom>
          <a:solidFill>
            <a:schemeClr val="accent1"/>
          </a:solidFill>
        </p:spPr>
        <p:txBody>
          <a:bodyPr wrap="square" rtlCol="0">
            <a:spAutoFit/>
          </a:bodyPr>
          <a:lstStyle/>
          <a:p>
            <a:pPr defTabSz="914400"/>
            <a:r>
              <a:rPr lang="en-US" sz="4800" dirty="0">
                <a:solidFill>
                  <a:srgbClr val="FFFFFF"/>
                </a:solidFill>
                <a:latin typeface="Segoe UI Light" panose="020B0502040204020203" pitchFamily="34" charset="0"/>
              </a:rPr>
              <a:t>A publisher’s new job description</a:t>
            </a:r>
          </a:p>
        </p:txBody>
      </p:sp>
      <p:sp>
        <p:nvSpPr>
          <p:cNvPr id="7" name="Rectangle 6"/>
          <p:cNvSpPr/>
          <p:nvPr/>
        </p:nvSpPr>
        <p:spPr>
          <a:xfrm>
            <a:off x="-12955" y="6627168"/>
            <a:ext cx="3886200" cy="230832"/>
          </a:xfrm>
          <a:prstGeom prst="rect">
            <a:avLst/>
          </a:prstGeom>
          <a:solidFill>
            <a:schemeClr val="accent1"/>
          </a:solidFill>
        </p:spPr>
        <p:txBody>
          <a:bodyPr wrap="square">
            <a:spAutoFit/>
          </a:bodyPr>
          <a:lstStyle/>
          <a:p>
            <a:pPr defTabSz="914400"/>
            <a:r>
              <a:rPr lang="en-US" sz="900" dirty="0">
                <a:solidFill>
                  <a:srgbClr val="FFFFFF"/>
                </a:solidFill>
              </a:rPr>
              <a:t>http://www.against-the-grain.com/2012/11/a-publishers-new-job-description/</a:t>
            </a:r>
          </a:p>
        </p:txBody>
      </p:sp>
    </p:spTree>
    <p:extLst>
      <p:ext uri="{BB962C8B-B14F-4D97-AF65-F5344CB8AC3E}">
        <p14:creationId xmlns:p14="http://schemas.microsoft.com/office/powerpoint/2010/main" val="2294131048"/>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5.xml><?xml version="1.0" encoding="utf-8"?>
<p:sld xmlns:a="http://schemas.openxmlformats.org/drawingml/2006/main" xmlns:r="http://schemas.openxmlformats.org/officeDocument/2006/relationships" xmlns:p="http://schemas.openxmlformats.org/presentationml/2006/main">
  <p:cSld>
    <p:bg>
      <p:bgPr>
        <a:solidFill>
          <a:srgbClr val="5B9BD5"/>
        </a:solidFill>
        <a:effectLst/>
      </p:bgPr>
    </p:bg>
    <p:spTree>
      <p:nvGrpSpPr>
        <p:cNvPr id="1" name=""/>
        <p:cNvGrpSpPr/>
        <p:nvPr/>
      </p:nvGrpSpPr>
      <p:grpSpPr>
        <a:xfrm>
          <a:off x="0" y="0"/>
          <a:ext cx="0" cy="0"/>
          <a:chOff x="0" y="0"/>
          <a:chExt cx="0" cy="0"/>
        </a:xfrm>
      </p:grpSpPr>
      <p:sp>
        <p:nvSpPr>
          <p:cNvPr id="2" name="Rectangle 1"/>
          <p:cNvSpPr/>
          <p:nvPr/>
        </p:nvSpPr>
        <p:spPr>
          <a:xfrm>
            <a:off x="762000" y="609600"/>
            <a:ext cx="1905000" cy="9144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rgbClr val="FF0000"/>
                </a:solidFill>
                <a:latin typeface="Segoe UI" panose="020B0502040204020203" pitchFamily="34" charset="0"/>
                <a:cs typeface="Segoe UI" panose="020B0502040204020203" pitchFamily="34" charset="0"/>
              </a:rPr>
              <a:t>Researcher</a:t>
            </a:r>
          </a:p>
        </p:txBody>
      </p:sp>
      <p:sp>
        <p:nvSpPr>
          <p:cNvPr id="3" name="Rectangle 2"/>
          <p:cNvSpPr/>
          <p:nvPr/>
        </p:nvSpPr>
        <p:spPr>
          <a:xfrm>
            <a:off x="3429000" y="615875"/>
            <a:ext cx="1905000" cy="9144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rgbClr val="FF0000"/>
                </a:solidFill>
                <a:latin typeface="Segoe UI" panose="020B0502040204020203" pitchFamily="34" charset="0"/>
                <a:cs typeface="Segoe UI" panose="020B0502040204020203" pitchFamily="34" charset="0"/>
              </a:rPr>
              <a:t>Librarian</a:t>
            </a:r>
          </a:p>
        </p:txBody>
      </p:sp>
      <p:sp>
        <p:nvSpPr>
          <p:cNvPr id="4" name="Rectangle 3"/>
          <p:cNvSpPr/>
          <p:nvPr/>
        </p:nvSpPr>
        <p:spPr>
          <a:xfrm>
            <a:off x="6096000" y="609600"/>
            <a:ext cx="1905000" cy="9144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rgbClr val="FF0000"/>
                </a:solidFill>
                <a:latin typeface="Segoe UI" panose="020B0502040204020203" pitchFamily="34" charset="0"/>
                <a:cs typeface="Segoe UI" panose="020B0502040204020203" pitchFamily="34" charset="0"/>
              </a:rPr>
              <a:t>Research</a:t>
            </a:r>
          </a:p>
          <a:p>
            <a:pPr algn="ctr"/>
            <a:r>
              <a:rPr lang="en-US" sz="2400" dirty="0">
                <a:solidFill>
                  <a:srgbClr val="FF0000"/>
                </a:solidFill>
                <a:latin typeface="Segoe UI" panose="020B0502040204020203" pitchFamily="34" charset="0"/>
                <a:cs typeface="Segoe UI" panose="020B0502040204020203" pitchFamily="34" charset="0"/>
              </a:rPr>
              <a:t>manager</a:t>
            </a:r>
          </a:p>
        </p:txBody>
      </p:sp>
      <p:pic>
        <p:nvPicPr>
          <p:cNvPr id="5" name="Picture 4"/>
          <p:cNvPicPr>
            <a:picLocks noChangeAspect="1"/>
          </p:cNvPicPr>
          <p:nvPr/>
        </p:nvPicPr>
        <p:blipFill>
          <a:blip r:embed="rId3"/>
          <a:stretch>
            <a:fillRect/>
          </a:stretch>
        </p:blipFill>
        <p:spPr>
          <a:xfrm>
            <a:off x="7205075" y="2243445"/>
            <a:ext cx="998494" cy="1423988"/>
          </a:xfrm>
          <a:prstGeom prst="rect">
            <a:avLst/>
          </a:prstGeom>
        </p:spPr>
      </p:pic>
      <p:pic>
        <p:nvPicPr>
          <p:cNvPr id="6" name="Picture 5"/>
          <p:cNvPicPr>
            <a:picLocks noChangeAspect="1"/>
          </p:cNvPicPr>
          <p:nvPr/>
        </p:nvPicPr>
        <p:blipFill>
          <a:blip r:embed="rId4"/>
          <a:stretch>
            <a:fillRect/>
          </a:stretch>
        </p:blipFill>
        <p:spPr>
          <a:xfrm>
            <a:off x="5687384" y="2294459"/>
            <a:ext cx="817231" cy="1432953"/>
          </a:xfrm>
          <a:prstGeom prst="rect">
            <a:avLst/>
          </a:prstGeom>
        </p:spPr>
      </p:pic>
      <p:pic>
        <p:nvPicPr>
          <p:cNvPr id="7" name="Picture 6"/>
          <p:cNvPicPr>
            <a:picLocks noChangeAspect="1"/>
          </p:cNvPicPr>
          <p:nvPr/>
        </p:nvPicPr>
        <p:blipFill>
          <a:blip r:embed="rId5"/>
          <a:stretch>
            <a:fillRect/>
          </a:stretch>
        </p:blipFill>
        <p:spPr>
          <a:xfrm>
            <a:off x="6807092" y="4230473"/>
            <a:ext cx="1034087" cy="1423988"/>
          </a:xfrm>
          <a:prstGeom prst="rect">
            <a:avLst/>
          </a:prstGeom>
        </p:spPr>
      </p:pic>
      <p:pic>
        <p:nvPicPr>
          <p:cNvPr id="8" name="Picture 7"/>
          <p:cNvPicPr>
            <a:picLocks noChangeAspect="1"/>
          </p:cNvPicPr>
          <p:nvPr/>
        </p:nvPicPr>
        <p:blipFill>
          <a:blip r:embed="rId6"/>
          <a:stretch>
            <a:fillRect/>
          </a:stretch>
        </p:blipFill>
        <p:spPr>
          <a:xfrm>
            <a:off x="1714500" y="2305050"/>
            <a:ext cx="2076450" cy="409575"/>
          </a:xfrm>
          <a:prstGeom prst="rect">
            <a:avLst/>
          </a:prstGeom>
        </p:spPr>
      </p:pic>
      <p:pic>
        <p:nvPicPr>
          <p:cNvPr id="9" name="Picture 8"/>
          <p:cNvPicPr>
            <a:picLocks noChangeAspect="1"/>
          </p:cNvPicPr>
          <p:nvPr/>
        </p:nvPicPr>
        <p:blipFill>
          <a:blip r:embed="rId7"/>
          <a:stretch>
            <a:fillRect/>
          </a:stretch>
        </p:blipFill>
        <p:spPr>
          <a:xfrm>
            <a:off x="1780166" y="2967542"/>
            <a:ext cx="1362075" cy="457200"/>
          </a:xfrm>
          <a:prstGeom prst="rect">
            <a:avLst/>
          </a:prstGeom>
        </p:spPr>
      </p:pic>
      <p:pic>
        <p:nvPicPr>
          <p:cNvPr id="10" name="Picture 9"/>
          <p:cNvPicPr>
            <a:picLocks noChangeAspect="1"/>
          </p:cNvPicPr>
          <p:nvPr/>
        </p:nvPicPr>
        <p:blipFill>
          <a:blip r:embed="rId8"/>
          <a:stretch>
            <a:fillRect/>
          </a:stretch>
        </p:blipFill>
        <p:spPr>
          <a:xfrm>
            <a:off x="4810125" y="4294458"/>
            <a:ext cx="1047750" cy="438150"/>
          </a:xfrm>
          <a:prstGeom prst="rect">
            <a:avLst/>
          </a:prstGeom>
        </p:spPr>
      </p:pic>
      <p:pic>
        <p:nvPicPr>
          <p:cNvPr id="11" name="Picture 10"/>
          <p:cNvPicPr>
            <a:picLocks noChangeAspect="1"/>
          </p:cNvPicPr>
          <p:nvPr/>
        </p:nvPicPr>
        <p:blipFill>
          <a:blip r:embed="rId9"/>
          <a:stretch>
            <a:fillRect/>
          </a:stretch>
        </p:blipFill>
        <p:spPr>
          <a:xfrm>
            <a:off x="1372272" y="4062917"/>
            <a:ext cx="762000" cy="428625"/>
          </a:xfrm>
          <a:prstGeom prst="rect">
            <a:avLst/>
          </a:prstGeom>
        </p:spPr>
      </p:pic>
      <p:pic>
        <p:nvPicPr>
          <p:cNvPr id="12" name="Picture 11"/>
          <p:cNvPicPr>
            <a:picLocks noChangeAspect="1"/>
          </p:cNvPicPr>
          <p:nvPr/>
        </p:nvPicPr>
        <p:blipFill>
          <a:blip r:embed="rId10"/>
          <a:stretch>
            <a:fillRect/>
          </a:stretch>
        </p:blipFill>
        <p:spPr>
          <a:xfrm>
            <a:off x="1215719" y="4704095"/>
            <a:ext cx="1837105" cy="461962"/>
          </a:xfrm>
          <a:prstGeom prst="rect">
            <a:avLst/>
          </a:prstGeom>
        </p:spPr>
      </p:pic>
      <p:pic>
        <p:nvPicPr>
          <p:cNvPr id="13" name="Picture 12"/>
          <p:cNvPicPr>
            <a:picLocks noChangeAspect="1"/>
          </p:cNvPicPr>
          <p:nvPr/>
        </p:nvPicPr>
        <p:blipFill>
          <a:blip r:embed="rId11"/>
          <a:stretch>
            <a:fillRect/>
          </a:stretch>
        </p:blipFill>
        <p:spPr>
          <a:xfrm>
            <a:off x="3429000" y="3560725"/>
            <a:ext cx="1695450" cy="333375"/>
          </a:xfrm>
          <a:prstGeom prst="rect">
            <a:avLst/>
          </a:prstGeom>
        </p:spPr>
      </p:pic>
      <p:pic>
        <p:nvPicPr>
          <p:cNvPr id="14" name="Picture 13"/>
          <p:cNvPicPr>
            <a:picLocks noChangeAspect="1"/>
          </p:cNvPicPr>
          <p:nvPr/>
        </p:nvPicPr>
        <p:blipFill>
          <a:blip r:embed="rId12"/>
          <a:stretch>
            <a:fillRect/>
          </a:stretch>
        </p:blipFill>
        <p:spPr>
          <a:xfrm>
            <a:off x="762000" y="5435386"/>
            <a:ext cx="1447800" cy="438150"/>
          </a:xfrm>
          <a:prstGeom prst="rect">
            <a:avLst/>
          </a:prstGeom>
        </p:spPr>
      </p:pic>
      <p:pic>
        <p:nvPicPr>
          <p:cNvPr id="15" name="Picture 14"/>
          <p:cNvPicPr>
            <a:picLocks noChangeAspect="1"/>
          </p:cNvPicPr>
          <p:nvPr/>
        </p:nvPicPr>
        <p:blipFill>
          <a:blip r:embed="rId13"/>
          <a:stretch>
            <a:fillRect/>
          </a:stretch>
        </p:blipFill>
        <p:spPr>
          <a:xfrm>
            <a:off x="5382842" y="5221179"/>
            <a:ext cx="1107135" cy="536376"/>
          </a:xfrm>
          <a:prstGeom prst="rect">
            <a:avLst/>
          </a:prstGeom>
        </p:spPr>
      </p:pic>
      <p:pic>
        <p:nvPicPr>
          <p:cNvPr id="1026" name="Picture 2" descr="https://www.bepress.com/wp-content/themes/bepress/images/bepress_logo.png">
            <a:extLst>
              <a:ext uri="{FF2B5EF4-FFF2-40B4-BE49-F238E27FC236}">
                <a16:creationId xmlns:a16="http://schemas.microsoft.com/office/drawing/2014/main" id="{E8530BC2-36AB-4633-A77E-4D623295DBF4}"/>
              </a:ext>
            </a:extLst>
          </p:cNvPr>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1789691" y="8512386"/>
            <a:ext cx="1905000" cy="619125"/>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https://www.bepress.com/wp-content/themes/bepress/images/bepress_logo.png">
            <a:extLst>
              <a:ext uri="{FF2B5EF4-FFF2-40B4-BE49-F238E27FC236}">
                <a16:creationId xmlns:a16="http://schemas.microsoft.com/office/drawing/2014/main" id="{DCC62EEF-A7D6-46D0-9A4E-B21344367903}"/>
              </a:ext>
            </a:extLst>
          </p:cNvPr>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5300075" y="6122053"/>
            <a:ext cx="1905000" cy="619125"/>
          </a:xfrm>
          <a:prstGeom prst="rect">
            <a:avLst/>
          </a:prstGeom>
          <a:noFill/>
          <a:extLst>
            <a:ext uri="{909E8E84-426E-40DD-AFC4-6F175D3DCCD1}">
              <a14:hiddenFill xmlns:a14="http://schemas.microsoft.com/office/drawing/2010/main">
                <a:solidFill>
                  <a:srgbClr val="FFFFFF"/>
                </a:solidFill>
              </a14:hiddenFill>
            </a:ext>
          </a:extLst>
        </p:spPr>
      </p:pic>
      <p:pic>
        <p:nvPicPr>
          <p:cNvPr id="1030" name="Picture 6" descr="https://www.bepress.com/wp-content/themes/bepress/images/bepress_logo.png">
            <a:extLst>
              <a:ext uri="{FF2B5EF4-FFF2-40B4-BE49-F238E27FC236}">
                <a16:creationId xmlns:a16="http://schemas.microsoft.com/office/drawing/2014/main" id="{BA95A913-00DF-4747-B2C4-7DEE78452FA5}"/>
              </a:ext>
            </a:extLst>
          </p:cNvPr>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2253930" y="6100350"/>
            <a:ext cx="1905000" cy="6191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86254392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865535" y="0"/>
            <a:ext cx="10009535" cy="6880412"/>
          </a:xfrm>
          <a:prstGeom prst="rect">
            <a:avLst/>
          </a:prstGeom>
        </p:spPr>
      </p:pic>
      <p:sp>
        <p:nvSpPr>
          <p:cNvPr id="3" name="Rectangle 2"/>
          <p:cNvSpPr/>
          <p:nvPr/>
        </p:nvSpPr>
        <p:spPr>
          <a:xfrm>
            <a:off x="5791200" y="5181600"/>
            <a:ext cx="3429000" cy="914400"/>
          </a:xfrm>
          <a:prstGeom prst="rect">
            <a:avLst/>
          </a:prstGeom>
          <a:solidFill>
            <a:srgbClr val="5B9BD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Research, reputation, relevance</a:t>
            </a:r>
          </a:p>
        </p:txBody>
      </p:sp>
      <p:sp>
        <p:nvSpPr>
          <p:cNvPr id="4" name="Oval 3"/>
          <p:cNvSpPr/>
          <p:nvPr/>
        </p:nvSpPr>
        <p:spPr>
          <a:xfrm>
            <a:off x="-228600" y="457200"/>
            <a:ext cx="1524000" cy="1403474"/>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5B9BD5"/>
                </a:solidFill>
                <a:latin typeface="Segoe UI" panose="020B0502040204020203" pitchFamily="34" charset="0"/>
                <a:ea typeface="Segoe UI" panose="020B0502040204020203" pitchFamily="34" charset="0"/>
                <a:cs typeface="Segoe UI" panose="020B0502040204020203" pitchFamily="34" charset="0"/>
              </a:rPr>
              <a:t>Special </a:t>
            </a:r>
            <a:r>
              <a:rPr lang="en-US" b="1" dirty="0" err="1">
                <a:solidFill>
                  <a:srgbClr val="5B9BD5"/>
                </a:solidFill>
                <a:latin typeface="Segoe UI" panose="020B0502040204020203" pitchFamily="34" charset="0"/>
                <a:ea typeface="Segoe UI" panose="020B0502040204020203" pitchFamily="34" charset="0"/>
                <a:cs typeface="Segoe UI" panose="020B0502040204020203" pitchFamily="34" charset="0"/>
              </a:rPr>
              <a:t>colls</a:t>
            </a:r>
            <a:endParaRPr lang="en-US" b="1" dirty="0">
              <a:solidFill>
                <a:prstClr val="white"/>
              </a:solidFill>
              <a:latin typeface="Segoe UI" panose="020B0502040204020203" pitchFamily="34" charset="0"/>
              <a:ea typeface="Segoe UI" panose="020B0502040204020203" pitchFamily="34" charset="0"/>
              <a:cs typeface="Segoe UI" panose="020B0502040204020203" pitchFamily="34" charset="0"/>
            </a:endParaRPr>
          </a:p>
        </p:txBody>
      </p:sp>
    </p:spTree>
    <p:extLst>
      <p:ext uri="{BB962C8B-B14F-4D97-AF65-F5344CB8AC3E}">
        <p14:creationId xmlns:p14="http://schemas.microsoft.com/office/powerpoint/2010/main" val="838230283"/>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A path with trees on the side of the street&#10;&#10;Description generated with high confidence">
            <a:extLst>
              <a:ext uri="{FF2B5EF4-FFF2-40B4-BE49-F238E27FC236}">
                <a16:creationId xmlns:a16="http://schemas.microsoft.com/office/drawing/2014/main" id="{FD632D2C-A007-44FB-8ADC-17800A96EB4A}"/>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680091" y="-76200"/>
            <a:ext cx="10390006" cy="6934200"/>
          </a:xfrm>
          <a:prstGeom prst="rect">
            <a:avLst/>
          </a:prstGeom>
        </p:spPr>
      </p:pic>
      <p:pic>
        <p:nvPicPr>
          <p:cNvPr id="2" name="Picture 1">
            <a:extLst>
              <a:ext uri="{FF2B5EF4-FFF2-40B4-BE49-F238E27FC236}">
                <a16:creationId xmlns:a16="http://schemas.microsoft.com/office/drawing/2014/main" id="{A23C4A41-B3D5-4107-BB92-763F81081E72}"/>
              </a:ext>
            </a:extLst>
          </p:cNvPr>
          <p:cNvPicPr>
            <a:picLocks noChangeAspect="1"/>
          </p:cNvPicPr>
          <p:nvPr/>
        </p:nvPicPr>
        <p:blipFill>
          <a:blip r:embed="rId3"/>
          <a:stretch>
            <a:fillRect/>
          </a:stretch>
        </p:blipFill>
        <p:spPr>
          <a:xfrm>
            <a:off x="304800" y="3657600"/>
            <a:ext cx="5591175" cy="2905125"/>
          </a:xfrm>
          <a:prstGeom prst="rect">
            <a:avLst/>
          </a:prstGeom>
        </p:spPr>
      </p:pic>
      <p:sp>
        <p:nvSpPr>
          <p:cNvPr id="5" name="Rectangle 4">
            <a:extLst>
              <a:ext uri="{FF2B5EF4-FFF2-40B4-BE49-F238E27FC236}">
                <a16:creationId xmlns:a16="http://schemas.microsoft.com/office/drawing/2014/main" id="{F1F77D90-6E16-4F7C-B2FA-7DAE2A192574}"/>
              </a:ext>
            </a:extLst>
          </p:cNvPr>
          <p:cNvSpPr/>
          <p:nvPr/>
        </p:nvSpPr>
        <p:spPr>
          <a:xfrm>
            <a:off x="5105400" y="0"/>
            <a:ext cx="4572000" cy="430887"/>
          </a:xfrm>
          <a:prstGeom prst="rect">
            <a:avLst/>
          </a:prstGeom>
        </p:spPr>
        <p:txBody>
          <a:bodyPr>
            <a:spAutoFit/>
          </a:bodyPr>
          <a:lstStyle/>
          <a:p>
            <a:r>
              <a:rPr lang="en-US" sz="1050" dirty="0">
                <a:solidFill>
                  <a:schemeClr val="bg1"/>
                </a:solidFill>
              </a:rPr>
              <a:t>By </a:t>
            </a:r>
            <a:r>
              <a:rPr lang="en-US" sz="1050" dirty="0" err="1">
                <a:solidFill>
                  <a:schemeClr val="bg1"/>
                </a:solidFill>
              </a:rPr>
              <a:t>Dllu</a:t>
            </a:r>
            <a:r>
              <a:rPr lang="en-US" sz="1050" dirty="0">
                <a:solidFill>
                  <a:schemeClr val="bg1"/>
                </a:solidFill>
              </a:rPr>
              <a:t> - Own work, CC BY-SA 4.0, https://commons.wikimedia.org/w/index.php?curid=44406796</a:t>
            </a:r>
          </a:p>
        </p:txBody>
      </p:sp>
      <p:sp>
        <p:nvSpPr>
          <p:cNvPr id="6" name="Rectangle 5">
            <a:extLst>
              <a:ext uri="{FF2B5EF4-FFF2-40B4-BE49-F238E27FC236}">
                <a16:creationId xmlns:a16="http://schemas.microsoft.com/office/drawing/2014/main" id="{2E7A0BEB-F64B-42C2-88DC-B52063CD2BF0}"/>
              </a:ext>
            </a:extLst>
          </p:cNvPr>
          <p:cNvSpPr/>
          <p:nvPr/>
        </p:nvSpPr>
        <p:spPr>
          <a:xfrm>
            <a:off x="3429000" y="4114800"/>
            <a:ext cx="2466975" cy="228600"/>
          </a:xfrm>
          <a:prstGeom prst="rect">
            <a:avLst/>
          </a:prstGeom>
          <a:solidFill>
            <a:srgbClr val="5B9BD5">
              <a:alpha val="32157"/>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Rectangle 17">
            <a:extLst>
              <a:ext uri="{FF2B5EF4-FFF2-40B4-BE49-F238E27FC236}">
                <a16:creationId xmlns:a16="http://schemas.microsoft.com/office/drawing/2014/main" id="{F1610EB0-0B63-4105-BFF5-0E8782551520}"/>
              </a:ext>
            </a:extLst>
          </p:cNvPr>
          <p:cNvSpPr/>
          <p:nvPr/>
        </p:nvSpPr>
        <p:spPr>
          <a:xfrm>
            <a:off x="304800" y="4343400"/>
            <a:ext cx="2895600" cy="228600"/>
          </a:xfrm>
          <a:prstGeom prst="rect">
            <a:avLst/>
          </a:prstGeom>
          <a:solidFill>
            <a:srgbClr val="5B9BD5">
              <a:alpha val="32157"/>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721688828"/>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bg>
      <p:bgPr>
        <a:solidFill>
          <a:srgbClr val="5B9BD5"/>
        </a:solidFill>
        <a:effectLst/>
      </p:bgPr>
    </p:bg>
    <p:spTree>
      <p:nvGrpSpPr>
        <p:cNvPr id="1" name=""/>
        <p:cNvGrpSpPr/>
        <p:nvPr/>
      </p:nvGrpSpPr>
      <p:grpSpPr>
        <a:xfrm>
          <a:off x="0" y="0"/>
          <a:ext cx="0" cy="0"/>
          <a:chOff x="0" y="0"/>
          <a:chExt cx="0" cy="0"/>
        </a:xfrm>
      </p:grpSpPr>
      <p:sp>
        <p:nvSpPr>
          <p:cNvPr id="5" name="Rectangle 4"/>
          <p:cNvSpPr/>
          <p:nvPr/>
        </p:nvSpPr>
        <p:spPr>
          <a:xfrm>
            <a:off x="867336" y="1219200"/>
            <a:ext cx="3536577" cy="4343400"/>
          </a:xfrm>
          <a:prstGeom prst="rect">
            <a:avLst/>
          </a:prstGeom>
          <a:solidFill>
            <a:schemeClr val="accent1">
              <a:lumMod val="20000"/>
              <a:lumOff val="80000"/>
            </a:schemeClr>
          </a:solidFill>
          <a:ln>
            <a:solidFill>
              <a:srgbClr val="5B9BD5"/>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rgbClr val="5B9BD5"/>
                </a:solidFill>
                <a:latin typeface="Segoe UI" panose="020B0502040204020203" pitchFamily="34" charset="0"/>
                <a:ea typeface="Segoe UI" panose="020B0502040204020203" pitchFamily="34" charset="0"/>
                <a:cs typeface="Segoe UI" panose="020B0502040204020203" pitchFamily="34" charset="0"/>
              </a:rPr>
              <a:t>Reconfiguration of </a:t>
            </a:r>
            <a:r>
              <a:rPr lang="en-US" sz="2400" b="1" dirty="0">
                <a:solidFill>
                  <a:srgbClr val="5B9BD5"/>
                </a:solidFill>
                <a:latin typeface="Segoe UI" panose="020B0502040204020203" pitchFamily="34" charset="0"/>
                <a:ea typeface="Segoe UI" panose="020B0502040204020203" pitchFamily="34" charset="0"/>
                <a:cs typeface="Segoe UI" panose="020B0502040204020203" pitchFamily="34" charset="0"/>
              </a:rPr>
              <a:t>research work </a:t>
            </a:r>
            <a:r>
              <a:rPr lang="en-US" sz="2400" dirty="0">
                <a:solidFill>
                  <a:srgbClr val="5B9BD5"/>
                </a:solidFill>
                <a:latin typeface="Segoe UI" panose="020B0502040204020203" pitchFamily="34" charset="0"/>
                <a:ea typeface="Segoe UI" panose="020B0502040204020203" pitchFamily="34" charset="0"/>
                <a:cs typeface="Segoe UI" panose="020B0502040204020203" pitchFamily="34" charset="0"/>
              </a:rPr>
              <a:t>by network/digital </a:t>
            </a:r>
            <a:br>
              <a:rPr lang="en-US" sz="2400" dirty="0">
                <a:solidFill>
                  <a:srgbClr val="5B9BD5"/>
                </a:solidFill>
                <a:latin typeface="Segoe UI" panose="020B0502040204020203" pitchFamily="34" charset="0"/>
                <a:ea typeface="Segoe UI" panose="020B0502040204020203" pitchFamily="34" charset="0"/>
                <a:cs typeface="Segoe UI" panose="020B0502040204020203" pitchFamily="34" charset="0"/>
              </a:rPr>
            </a:br>
            <a:r>
              <a:rPr lang="en-US" sz="2400" dirty="0">
                <a:solidFill>
                  <a:srgbClr val="5B9BD5"/>
                </a:solidFill>
                <a:latin typeface="Segoe UI" panose="020B0502040204020203" pitchFamily="34" charset="0"/>
                <a:ea typeface="Segoe UI" panose="020B0502040204020203" pitchFamily="34" charset="0"/>
                <a:cs typeface="Segoe UI" panose="020B0502040204020203" pitchFamily="34" charset="0"/>
              </a:rPr>
              <a:t>environment.</a:t>
            </a:r>
          </a:p>
        </p:txBody>
      </p:sp>
      <p:sp>
        <p:nvSpPr>
          <p:cNvPr id="13" name="Down Arrow 12"/>
          <p:cNvSpPr/>
          <p:nvPr/>
        </p:nvSpPr>
        <p:spPr>
          <a:xfrm>
            <a:off x="1817033" y="1905000"/>
            <a:ext cx="1637178" cy="2673724"/>
          </a:xfrm>
          <a:prstGeom prst="downArrow">
            <a:avLst/>
          </a:prstGeom>
          <a:solidFill>
            <a:schemeClr val="bg1">
              <a:alpha val="23137"/>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sp>
        <p:nvSpPr>
          <p:cNvPr id="3" name="Oval 2"/>
          <p:cNvSpPr/>
          <p:nvPr/>
        </p:nvSpPr>
        <p:spPr>
          <a:xfrm>
            <a:off x="1603003" y="191104"/>
            <a:ext cx="1983961" cy="1983961"/>
          </a:xfrm>
          <a:prstGeom prst="ellipse">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400" b="1" dirty="0">
                <a:solidFill>
                  <a:srgbClr val="5B9BD5"/>
                </a:solidFill>
                <a:latin typeface="Segoe UI" panose="020B0502040204020203" pitchFamily="34" charset="0"/>
                <a:ea typeface="Segoe UI" panose="020B0502040204020203" pitchFamily="34" charset="0"/>
                <a:cs typeface="Segoe UI" panose="020B0502040204020203" pitchFamily="34" charset="0"/>
              </a:rPr>
              <a:t>Support for creation, management and disclosure of evidence, memory, community</a:t>
            </a:r>
          </a:p>
        </p:txBody>
      </p:sp>
      <p:sp>
        <p:nvSpPr>
          <p:cNvPr id="16" name="Oval 15"/>
          <p:cNvSpPr/>
          <p:nvPr/>
        </p:nvSpPr>
        <p:spPr>
          <a:xfrm>
            <a:off x="1630680" y="4560795"/>
            <a:ext cx="1983961" cy="1983961"/>
          </a:xfrm>
          <a:prstGeom prst="ellipse">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5B9BD5"/>
                </a:solidFill>
                <a:latin typeface="Segoe UI" panose="020B0502040204020203" pitchFamily="34" charset="0"/>
                <a:ea typeface="Segoe UI" panose="020B0502040204020203" pitchFamily="34" charset="0"/>
                <a:cs typeface="Segoe UI" panose="020B0502040204020203" pitchFamily="34" charset="0"/>
              </a:rPr>
              <a:t>The inside out collection</a:t>
            </a:r>
          </a:p>
        </p:txBody>
      </p:sp>
      <p:sp>
        <p:nvSpPr>
          <p:cNvPr id="19" name="Rectangle 18"/>
          <p:cNvSpPr/>
          <p:nvPr/>
        </p:nvSpPr>
        <p:spPr>
          <a:xfrm>
            <a:off x="4953000" y="1228804"/>
            <a:ext cx="3536577" cy="43434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b="1" dirty="0">
                <a:solidFill>
                  <a:srgbClr val="5B9BD5"/>
                </a:solidFill>
                <a:latin typeface="Segoe UI" panose="020B0502040204020203" pitchFamily="34" charset="0"/>
                <a:ea typeface="Segoe UI" panose="020B0502040204020203" pitchFamily="34" charset="0"/>
                <a:cs typeface="Segoe UI" panose="020B0502040204020203" pitchFamily="34" charset="0"/>
              </a:rPr>
              <a:t>Workflow is the new content </a:t>
            </a:r>
          </a:p>
          <a:p>
            <a:pPr algn="ctr"/>
            <a:endParaRPr lang="en-US" sz="2000" dirty="0">
              <a:solidFill>
                <a:srgbClr val="5B9BD5"/>
              </a:solidFill>
              <a:latin typeface="Segoe UI" panose="020B0502040204020203" pitchFamily="34" charset="0"/>
              <a:ea typeface="Segoe UI" panose="020B0502040204020203" pitchFamily="34" charset="0"/>
              <a:cs typeface="Segoe UI" panose="020B0502040204020203" pitchFamily="34" charset="0"/>
            </a:endParaRPr>
          </a:p>
          <a:p>
            <a:pPr algn="ctr"/>
            <a:r>
              <a:rPr lang="en-US" sz="2000" b="1" dirty="0">
                <a:solidFill>
                  <a:srgbClr val="5B9BD5"/>
                </a:solidFill>
                <a:latin typeface="Segoe UI" panose="020B0502040204020203" pitchFamily="34" charset="0"/>
                <a:ea typeface="Segoe UI" panose="020B0502040204020203" pitchFamily="34" charset="0"/>
                <a:cs typeface="Segoe UI" panose="020B0502040204020203" pitchFamily="34" charset="0"/>
              </a:rPr>
              <a:t>Reputation</a:t>
            </a:r>
            <a:br>
              <a:rPr lang="en-US" sz="2000" dirty="0">
                <a:solidFill>
                  <a:srgbClr val="5B9BD5"/>
                </a:solidFill>
                <a:latin typeface="Segoe UI" panose="020B0502040204020203" pitchFamily="34" charset="0"/>
                <a:ea typeface="Segoe UI" panose="020B0502040204020203" pitchFamily="34" charset="0"/>
                <a:cs typeface="Segoe UI" panose="020B0502040204020203" pitchFamily="34" charset="0"/>
              </a:rPr>
            </a:br>
            <a:r>
              <a:rPr lang="en-US" dirty="0">
                <a:solidFill>
                  <a:srgbClr val="5B9BD5"/>
                </a:solidFill>
                <a:latin typeface="Segoe UI" panose="020B0502040204020203" pitchFamily="34" charset="0"/>
                <a:ea typeface="Segoe UI" panose="020B0502040204020203" pitchFamily="34" charset="0"/>
                <a:cs typeface="Segoe UI" panose="020B0502040204020203" pitchFamily="34" charset="0"/>
              </a:rPr>
              <a:t>manage and disclose the intellectual outputs and expertise of the institution. </a:t>
            </a:r>
            <a:endParaRPr lang="en-US" sz="2000" dirty="0">
              <a:solidFill>
                <a:srgbClr val="5B9BD5"/>
              </a:solidFill>
              <a:latin typeface="Segoe UI" panose="020B0502040204020203" pitchFamily="34" charset="0"/>
              <a:ea typeface="Segoe UI" panose="020B0502040204020203" pitchFamily="34" charset="0"/>
              <a:cs typeface="Segoe UI" panose="020B0502040204020203" pitchFamily="34" charset="0"/>
            </a:endParaRPr>
          </a:p>
          <a:p>
            <a:pPr algn="ctr"/>
            <a:endParaRPr lang="en-US" sz="2000" dirty="0">
              <a:solidFill>
                <a:srgbClr val="5B9BD5"/>
              </a:solidFill>
              <a:latin typeface="Segoe UI" panose="020B0502040204020203" pitchFamily="34" charset="0"/>
              <a:ea typeface="Segoe UI" panose="020B0502040204020203" pitchFamily="34" charset="0"/>
              <a:cs typeface="Segoe UI" panose="020B0502040204020203" pitchFamily="34" charset="0"/>
            </a:endParaRPr>
          </a:p>
          <a:p>
            <a:pPr algn="ctr"/>
            <a:r>
              <a:rPr lang="en-US" sz="2000" b="1" dirty="0">
                <a:solidFill>
                  <a:srgbClr val="5B9BD5"/>
                </a:solidFill>
                <a:latin typeface="Segoe UI" panose="020B0502040204020203" pitchFamily="34" charset="0"/>
                <a:ea typeface="Segoe UI" panose="020B0502040204020203" pitchFamily="34" charset="0"/>
                <a:cs typeface="Segoe UI" panose="020B0502040204020203" pitchFamily="34" charset="0"/>
              </a:rPr>
              <a:t>From discovery to discoverability</a:t>
            </a:r>
          </a:p>
          <a:p>
            <a:pPr algn="ctr"/>
            <a:endParaRPr lang="en-US" sz="2000" dirty="0">
              <a:solidFill>
                <a:srgbClr val="5B9BD5"/>
              </a:solidFill>
              <a:latin typeface="Segoe UI" panose="020B0502040204020203" pitchFamily="34" charset="0"/>
              <a:ea typeface="Segoe UI" panose="020B0502040204020203" pitchFamily="34" charset="0"/>
              <a:cs typeface="Segoe UI" panose="020B0502040204020203" pitchFamily="34" charset="0"/>
            </a:endParaRPr>
          </a:p>
          <a:p>
            <a:pPr algn="ctr"/>
            <a:r>
              <a:rPr lang="en-US" sz="2000" b="1" dirty="0">
                <a:solidFill>
                  <a:srgbClr val="5B9BD5"/>
                </a:solidFill>
                <a:latin typeface="Segoe UI" panose="020B0502040204020203" pitchFamily="34" charset="0"/>
                <a:ea typeface="Segoe UI" panose="020B0502040204020203" pitchFamily="34" charset="0"/>
                <a:cs typeface="Segoe UI" panose="020B0502040204020203" pitchFamily="34" charset="0"/>
              </a:rPr>
              <a:t>Collective collections: </a:t>
            </a:r>
            <a:r>
              <a:rPr lang="en-US" sz="2000" b="1" dirty="0" err="1">
                <a:solidFill>
                  <a:srgbClr val="5B9BD5"/>
                </a:solidFill>
                <a:latin typeface="Segoe UI" panose="020B0502040204020203" pitchFamily="34" charset="0"/>
                <a:ea typeface="Segoe UI" panose="020B0502040204020203" pitchFamily="34" charset="0"/>
                <a:cs typeface="Segoe UI" panose="020B0502040204020203" pitchFamily="34" charset="0"/>
              </a:rPr>
              <a:t>Rightscaling</a:t>
            </a:r>
            <a:r>
              <a:rPr lang="en-US" sz="2000" b="1" dirty="0">
                <a:solidFill>
                  <a:srgbClr val="5B9BD5"/>
                </a:solidFill>
                <a:latin typeface="Segoe UI" panose="020B0502040204020203" pitchFamily="34" charset="0"/>
                <a:ea typeface="Segoe UI" panose="020B0502040204020203" pitchFamily="34" charset="0"/>
                <a:cs typeface="Segoe UI" panose="020B0502040204020203" pitchFamily="34" charset="0"/>
              </a:rPr>
              <a:t> and collective action</a:t>
            </a:r>
            <a:r>
              <a:rPr lang="en-US" sz="2000" dirty="0">
                <a:solidFill>
                  <a:srgbClr val="5B9BD5"/>
                </a:solidFill>
                <a:latin typeface="Segoe UI" panose="020B0502040204020203" pitchFamily="34" charset="0"/>
                <a:ea typeface="Segoe UI" panose="020B0502040204020203" pitchFamily="34" charset="0"/>
                <a:cs typeface="Segoe UI" panose="020B0502040204020203" pitchFamily="34" charset="0"/>
              </a:rPr>
              <a:t> </a:t>
            </a:r>
          </a:p>
        </p:txBody>
      </p:sp>
    </p:spTree>
    <p:extLst>
      <p:ext uri="{BB962C8B-B14F-4D97-AF65-F5344CB8AC3E}">
        <p14:creationId xmlns:p14="http://schemas.microsoft.com/office/powerpoint/2010/main" val="32411724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1000"/>
                                        <p:tgtEl>
                                          <p:spTgt spid="3"/>
                                        </p:tgtEl>
                                      </p:cBhvr>
                                    </p:animEffect>
                                    <p:anim calcmode="lin" valueType="num">
                                      <p:cBhvr>
                                        <p:cTn id="8" dur="1000" fill="hold"/>
                                        <p:tgtEl>
                                          <p:spTgt spid="3"/>
                                        </p:tgtEl>
                                        <p:attrNameLst>
                                          <p:attrName>ppt_x</p:attrName>
                                        </p:attrNameLst>
                                      </p:cBhvr>
                                      <p:tavLst>
                                        <p:tav tm="0">
                                          <p:val>
                                            <p:strVal val="#ppt_x"/>
                                          </p:val>
                                        </p:tav>
                                        <p:tav tm="100000">
                                          <p:val>
                                            <p:strVal val="#ppt_x"/>
                                          </p:val>
                                        </p:tav>
                                      </p:tavLst>
                                    </p:anim>
                                    <p:anim calcmode="lin" valueType="num">
                                      <p:cBhvr>
                                        <p:cTn id="9" dur="1000" fill="hold"/>
                                        <p:tgtEl>
                                          <p:spTgt spid="3"/>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13"/>
                                        </p:tgtEl>
                                        <p:attrNameLst>
                                          <p:attrName>style.visibility</p:attrName>
                                        </p:attrNameLst>
                                      </p:cBhvr>
                                      <p:to>
                                        <p:strVal val="visible"/>
                                      </p:to>
                                    </p:set>
                                    <p:animEffect transition="in" filter="fade">
                                      <p:cBhvr>
                                        <p:cTn id="12" dur="1000"/>
                                        <p:tgtEl>
                                          <p:spTgt spid="13"/>
                                        </p:tgtEl>
                                      </p:cBhvr>
                                    </p:animEffect>
                                    <p:anim calcmode="lin" valueType="num">
                                      <p:cBhvr>
                                        <p:cTn id="13" dur="1000" fill="hold"/>
                                        <p:tgtEl>
                                          <p:spTgt spid="13"/>
                                        </p:tgtEl>
                                        <p:attrNameLst>
                                          <p:attrName>ppt_x</p:attrName>
                                        </p:attrNameLst>
                                      </p:cBhvr>
                                      <p:tavLst>
                                        <p:tav tm="0">
                                          <p:val>
                                            <p:strVal val="#ppt_x"/>
                                          </p:val>
                                        </p:tav>
                                        <p:tav tm="100000">
                                          <p:val>
                                            <p:strVal val="#ppt_x"/>
                                          </p:val>
                                        </p:tav>
                                      </p:tavLst>
                                    </p:anim>
                                    <p:anim calcmode="lin" valueType="num">
                                      <p:cBhvr>
                                        <p:cTn id="14" dur="1000" fill="hold"/>
                                        <p:tgtEl>
                                          <p:spTgt spid="13"/>
                                        </p:tgtEl>
                                        <p:attrNameLst>
                                          <p:attrName>ppt_y</p:attrName>
                                        </p:attrNameLst>
                                      </p:cBhvr>
                                      <p:tavLst>
                                        <p:tav tm="0">
                                          <p:val>
                                            <p:strVal val="#ppt_y+.1"/>
                                          </p:val>
                                        </p:tav>
                                        <p:tav tm="100000">
                                          <p:val>
                                            <p:strVal val="#ppt_y"/>
                                          </p:val>
                                        </p:tav>
                                      </p:tavLst>
                                    </p:anim>
                                  </p:childTnLst>
                                </p:cTn>
                              </p:par>
                              <p:par>
                                <p:cTn id="15" presetID="42" presetClass="entr" presetSubtype="0" fill="hold" grpId="0" nodeType="withEffect">
                                  <p:stCondLst>
                                    <p:cond delay="0"/>
                                  </p:stCondLst>
                                  <p:childTnLst>
                                    <p:set>
                                      <p:cBhvr>
                                        <p:cTn id="16" dur="1" fill="hold">
                                          <p:stCondLst>
                                            <p:cond delay="0"/>
                                          </p:stCondLst>
                                        </p:cTn>
                                        <p:tgtEl>
                                          <p:spTgt spid="16"/>
                                        </p:tgtEl>
                                        <p:attrNameLst>
                                          <p:attrName>style.visibility</p:attrName>
                                        </p:attrNameLst>
                                      </p:cBhvr>
                                      <p:to>
                                        <p:strVal val="visible"/>
                                      </p:to>
                                    </p:set>
                                    <p:animEffect transition="in" filter="fade">
                                      <p:cBhvr>
                                        <p:cTn id="17" dur="1000"/>
                                        <p:tgtEl>
                                          <p:spTgt spid="16"/>
                                        </p:tgtEl>
                                      </p:cBhvr>
                                    </p:animEffect>
                                    <p:anim calcmode="lin" valueType="num">
                                      <p:cBhvr>
                                        <p:cTn id="18" dur="1000" fill="hold"/>
                                        <p:tgtEl>
                                          <p:spTgt spid="16"/>
                                        </p:tgtEl>
                                        <p:attrNameLst>
                                          <p:attrName>ppt_x</p:attrName>
                                        </p:attrNameLst>
                                      </p:cBhvr>
                                      <p:tavLst>
                                        <p:tav tm="0">
                                          <p:val>
                                            <p:strVal val="#ppt_x"/>
                                          </p:val>
                                        </p:tav>
                                        <p:tav tm="100000">
                                          <p:val>
                                            <p:strVal val="#ppt_x"/>
                                          </p:val>
                                        </p:tav>
                                      </p:tavLst>
                                    </p:anim>
                                    <p:anim calcmode="lin" valueType="num">
                                      <p:cBhvr>
                                        <p:cTn id="19" dur="1000" fill="hold"/>
                                        <p:tgtEl>
                                          <p:spTgt spid="16"/>
                                        </p:tgtEl>
                                        <p:attrNameLst>
                                          <p:attrName>ppt_y</p:attrName>
                                        </p:attrNameLst>
                                      </p:cBhvr>
                                      <p:tavLst>
                                        <p:tav tm="0">
                                          <p:val>
                                            <p:strVal val="#ppt_y+.1"/>
                                          </p:val>
                                        </p:tav>
                                        <p:tav tm="100000">
                                          <p:val>
                                            <p:strVal val="#ppt_y"/>
                                          </p:val>
                                        </p:tav>
                                      </p:tavLst>
                                    </p:anim>
                                  </p:childTnLst>
                                </p:cTn>
                              </p:par>
                            </p:childTnLst>
                          </p:cTn>
                        </p:par>
                        <p:par>
                          <p:cTn id="20" fill="hold">
                            <p:stCondLst>
                              <p:cond delay="1000"/>
                            </p:stCondLst>
                            <p:childTnLst>
                              <p:par>
                                <p:cTn id="21" presetID="42" presetClass="entr" presetSubtype="0" fill="hold" grpId="0" nodeType="afterEffect">
                                  <p:stCondLst>
                                    <p:cond delay="0"/>
                                  </p:stCondLst>
                                  <p:childTnLst>
                                    <p:set>
                                      <p:cBhvr>
                                        <p:cTn id="22" dur="1" fill="hold">
                                          <p:stCondLst>
                                            <p:cond delay="0"/>
                                          </p:stCondLst>
                                        </p:cTn>
                                        <p:tgtEl>
                                          <p:spTgt spid="19"/>
                                        </p:tgtEl>
                                        <p:attrNameLst>
                                          <p:attrName>style.visibility</p:attrName>
                                        </p:attrNameLst>
                                      </p:cBhvr>
                                      <p:to>
                                        <p:strVal val="visible"/>
                                      </p:to>
                                    </p:set>
                                    <p:animEffect transition="in" filter="fade">
                                      <p:cBhvr>
                                        <p:cTn id="23" dur="1000"/>
                                        <p:tgtEl>
                                          <p:spTgt spid="19"/>
                                        </p:tgtEl>
                                      </p:cBhvr>
                                    </p:animEffect>
                                    <p:anim calcmode="lin" valueType="num">
                                      <p:cBhvr>
                                        <p:cTn id="24" dur="1000" fill="hold"/>
                                        <p:tgtEl>
                                          <p:spTgt spid="19"/>
                                        </p:tgtEl>
                                        <p:attrNameLst>
                                          <p:attrName>ppt_x</p:attrName>
                                        </p:attrNameLst>
                                      </p:cBhvr>
                                      <p:tavLst>
                                        <p:tav tm="0">
                                          <p:val>
                                            <p:strVal val="#ppt_x"/>
                                          </p:val>
                                        </p:tav>
                                        <p:tav tm="100000">
                                          <p:val>
                                            <p:strVal val="#ppt_x"/>
                                          </p:val>
                                        </p:tav>
                                      </p:tavLst>
                                    </p:anim>
                                    <p:anim calcmode="lin" valueType="num">
                                      <p:cBhvr>
                                        <p:cTn id="25" dur="1000" fill="hold"/>
                                        <p:tgtEl>
                                          <p:spTgt spid="19"/>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animBg="1"/>
      <p:bldP spid="3" grpId="0" animBg="1"/>
      <p:bldP spid="16" grpId="0" animBg="1"/>
      <p:bldP spid="19" grpId="0" animBg="1"/>
    </p:bldLst>
  </p:timing>
</p:sld>
</file>

<file path=ppt/slides/slide19.xml><?xml version="1.0" encoding="utf-8"?>
<p:sld xmlns:a="http://schemas.openxmlformats.org/drawingml/2006/main" xmlns:r="http://schemas.openxmlformats.org/officeDocument/2006/relationships" xmlns:p="http://schemas.openxmlformats.org/presentationml/2006/main">
  <p:cSld>
    <p:bg>
      <p:bgPr>
        <a:solidFill>
          <a:srgbClr val="5B9BD5"/>
        </a:solidFill>
        <a:effectLst/>
      </p:bgPr>
    </p:bg>
    <p:spTree>
      <p:nvGrpSpPr>
        <p:cNvPr id="1" name=""/>
        <p:cNvGrpSpPr/>
        <p:nvPr/>
      </p:nvGrpSpPr>
      <p:grpSpPr>
        <a:xfrm>
          <a:off x="0" y="0"/>
          <a:ext cx="0" cy="0"/>
          <a:chOff x="0" y="0"/>
          <a:chExt cx="0" cy="0"/>
        </a:xfrm>
      </p:grpSpPr>
      <p:sp>
        <p:nvSpPr>
          <p:cNvPr id="6" name="Rectangle 5"/>
          <p:cNvSpPr/>
          <p:nvPr/>
        </p:nvSpPr>
        <p:spPr>
          <a:xfrm>
            <a:off x="4644275" y="1219200"/>
            <a:ext cx="3636872" cy="4343400"/>
          </a:xfrm>
          <a:prstGeom prst="rect">
            <a:avLst/>
          </a:prstGeom>
          <a:solidFill>
            <a:srgbClr val="FFFFFF"/>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rgbClr val="5B9BD5"/>
                </a:solidFill>
                <a:latin typeface="Segoe UI" panose="020B0502040204020203" pitchFamily="34" charset="0"/>
                <a:ea typeface="Segoe UI" panose="020B0502040204020203" pitchFamily="34" charset="0"/>
                <a:cs typeface="Segoe UI" panose="020B0502040204020203" pitchFamily="34" charset="0"/>
              </a:rPr>
              <a:t>Reconfiguration of the </a:t>
            </a:r>
            <a:r>
              <a:rPr lang="en-US" sz="2400" b="1" dirty="0">
                <a:solidFill>
                  <a:srgbClr val="5B9BD5"/>
                </a:solidFill>
                <a:latin typeface="Segoe UI" panose="020B0502040204020203" pitchFamily="34" charset="0"/>
                <a:ea typeface="Segoe UI" panose="020B0502040204020203" pitchFamily="34" charset="0"/>
                <a:cs typeface="Segoe UI" panose="020B0502040204020203" pitchFamily="34" charset="0"/>
              </a:rPr>
              <a:t>information space </a:t>
            </a:r>
            <a:r>
              <a:rPr lang="en-US" sz="2400" dirty="0">
                <a:solidFill>
                  <a:srgbClr val="5B9BD5"/>
                </a:solidFill>
                <a:latin typeface="Segoe UI" panose="020B0502040204020203" pitchFamily="34" charset="0"/>
                <a:ea typeface="Segoe UI" panose="020B0502040204020203" pitchFamily="34" charset="0"/>
                <a:cs typeface="Segoe UI" panose="020B0502040204020203" pitchFamily="34" charset="0"/>
              </a:rPr>
              <a:t>by network/digital environment.</a:t>
            </a:r>
          </a:p>
        </p:txBody>
      </p:sp>
      <p:sp>
        <p:nvSpPr>
          <p:cNvPr id="3" name="Oval 2"/>
          <p:cNvSpPr/>
          <p:nvPr/>
        </p:nvSpPr>
        <p:spPr>
          <a:xfrm>
            <a:off x="0" y="3327699"/>
            <a:ext cx="3581400" cy="3505200"/>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b="1" dirty="0">
                <a:solidFill>
                  <a:srgbClr val="5B9BD5"/>
                </a:solidFill>
                <a:latin typeface="Segoe UI" panose="020B0502040204020203" pitchFamily="34" charset="0"/>
                <a:ea typeface="Segoe UI" panose="020B0502040204020203" pitchFamily="34" charset="0"/>
                <a:cs typeface="Segoe UI" panose="020B0502040204020203" pitchFamily="34" charset="0"/>
              </a:rPr>
              <a:t>Facilitated </a:t>
            </a:r>
          </a:p>
          <a:p>
            <a:pPr algn="ctr"/>
            <a:r>
              <a:rPr lang="en-US" sz="3600" b="1" dirty="0">
                <a:solidFill>
                  <a:srgbClr val="5B9BD5"/>
                </a:solidFill>
                <a:latin typeface="Segoe UI" panose="020B0502040204020203" pitchFamily="34" charset="0"/>
                <a:ea typeface="Segoe UI" panose="020B0502040204020203" pitchFamily="34" charset="0"/>
                <a:cs typeface="Segoe UI" panose="020B0502040204020203" pitchFamily="34" charset="0"/>
              </a:rPr>
              <a:t>Collection</a:t>
            </a:r>
          </a:p>
        </p:txBody>
      </p:sp>
    </p:spTree>
    <p:extLst>
      <p:ext uri="{BB962C8B-B14F-4D97-AF65-F5344CB8AC3E}">
        <p14:creationId xmlns:p14="http://schemas.microsoft.com/office/powerpoint/2010/main" val="3343279030"/>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3250">
        <p15:prstTrans prst="origami"/>
      </p:transition>
    </mc:Choice>
    <mc:Fallback xmlns="">
      <p:transition spd="slow">
        <p:fade/>
      </p:transition>
    </mc:Fallback>
  </mc:AlternateContent>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250903" y="768489"/>
            <a:ext cx="6089073" cy="5632311"/>
          </a:xfrm>
          <a:prstGeom prst="rect">
            <a:avLst/>
          </a:prstGeom>
        </p:spPr>
        <p:txBody>
          <a:bodyPr wrap="square">
            <a:spAutoFit/>
          </a:bodyPr>
          <a:lstStyle/>
          <a:p>
            <a:pPr marL="342900" marR="0" lvl="0" indent="-342900">
              <a:spcBef>
                <a:spcPts val="0"/>
              </a:spcBef>
              <a:spcAft>
                <a:spcPts val="0"/>
              </a:spcAft>
              <a:buClr>
                <a:srgbClr val="C00000"/>
              </a:buClr>
              <a:buFont typeface="Symbol" panose="05050102010706020507" pitchFamily="18" charset="2"/>
              <a:buChar char=""/>
            </a:pPr>
            <a:r>
              <a:rPr lang="en-US" dirty="0" err="1">
                <a:latin typeface="Segoe UI" panose="020B0502040204020203" pitchFamily="34" charset="0"/>
                <a:ea typeface="Calibri" panose="020F0502020204030204" pitchFamily="34" charset="0"/>
                <a:cs typeface="Segoe UI" panose="020B0502040204020203" pitchFamily="34" charset="0"/>
              </a:rPr>
              <a:t>arXiv</a:t>
            </a:r>
            <a:r>
              <a:rPr lang="en-US" dirty="0">
                <a:latin typeface="Segoe UI" panose="020B0502040204020203" pitchFamily="34" charset="0"/>
                <a:ea typeface="Calibri" panose="020F0502020204030204" pitchFamily="34" charset="0"/>
                <a:cs typeface="Segoe UI" panose="020B0502040204020203" pitchFamily="34" charset="0"/>
              </a:rPr>
              <a:t>, SSRN, </a:t>
            </a:r>
            <a:r>
              <a:rPr lang="en-US" dirty="0" err="1">
                <a:latin typeface="Segoe UI" panose="020B0502040204020203" pitchFamily="34" charset="0"/>
                <a:ea typeface="Calibri" panose="020F0502020204030204" pitchFamily="34" charset="0"/>
                <a:cs typeface="Segoe UI" panose="020B0502040204020203" pitchFamily="34" charset="0"/>
              </a:rPr>
              <a:t>RePEc</a:t>
            </a:r>
            <a:r>
              <a:rPr lang="en-US" dirty="0">
                <a:latin typeface="Segoe UI" panose="020B0502040204020203" pitchFamily="34" charset="0"/>
                <a:ea typeface="Calibri" panose="020F0502020204030204" pitchFamily="34" charset="0"/>
                <a:cs typeface="Segoe UI" panose="020B0502040204020203" pitchFamily="34" charset="0"/>
              </a:rPr>
              <a:t>, PubMed Central (</a:t>
            </a:r>
            <a:r>
              <a:rPr lang="en-US" b="1" dirty="0">
                <a:solidFill>
                  <a:srgbClr val="DC143C"/>
                </a:solidFill>
                <a:latin typeface="Segoe UI" panose="020B0502040204020203" pitchFamily="34" charset="0"/>
                <a:ea typeface="Calibri" panose="020F0502020204030204" pitchFamily="34" charset="0"/>
                <a:cs typeface="Segoe UI" panose="020B0502040204020203" pitchFamily="34" charset="0"/>
              </a:rPr>
              <a:t>disciplinary repositories</a:t>
            </a:r>
            <a:r>
              <a:rPr lang="en-US" dirty="0">
                <a:latin typeface="Segoe UI" panose="020B0502040204020203" pitchFamily="34" charset="0"/>
                <a:ea typeface="Calibri" panose="020F0502020204030204" pitchFamily="34" charset="0"/>
                <a:cs typeface="Segoe UI" panose="020B0502040204020203" pitchFamily="34" charset="0"/>
              </a:rPr>
              <a:t> that have become important discovery hubs);</a:t>
            </a:r>
            <a:br>
              <a:rPr lang="en-US" dirty="0">
                <a:latin typeface="Segoe UI" panose="020B0502040204020203" pitchFamily="34" charset="0"/>
                <a:ea typeface="Calibri" panose="020F0502020204030204" pitchFamily="34" charset="0"/>
                <a:cs typeface="Segoe UI" panose="020B0502040204020203" pitchFamily="34" charset="0"/>
              </a:rPr>
            </a:br>
            <a:endParaRPr lang="en-US" dirty="0">
              <a:latin typeface="Segoe UI" panose="020B0502040204020203" pitchFamily="34" charset="0"/>
              <a:ea typeface="Calibri" panose="020F0502020204030204" pitchFamily="34" charset="0"/>
              <a:cs typeface="Times New Roman" panose="02020603050405020304" pitchFamily="18" charset="0"/>
            </a:endParaRPr>
          </a:p>
          <a:p>
            <a:pPr marL="342900" marR="0" lvl="0" indent="-342900">
              <a:spcBef>
                <a:spcPts val="0"/>
              </a:spcBef>
              <a:spcAft>
                <a:spcPts val="0"/>
              </a:spcAft>
              <a:buClr>
                <a:srgbClr val="C00000"/>
              </a:buClr>
              <a:buFont typeface="Symbol" panose="05050102010706020507" pitchFamily="18" charset="2"/>
              <a:buChar char=""/>
            </a:pPr>
            <a:r>
              <a:rPr lang="en-US" dirty="0">
                <a:latin typeface="Segoe UI" panose="020B0502040204020203" pitchFamily="34" charset="0"/>
                <a:ea typeface="Calibri" panose="020F0502020204030204" pitchFamily="34" charset="0"/>
                <a:cs typeface="Segoe UI" panose="020B0502040204020203" pitchFamily="34" charset="0"/>
              </a:rPr>
              <a:t>Google Scholar, Google Books, Amazon  (ubiquitous </a:t>
            </a:r>
            <a:r>
              <a:rPr lang="en-US" b="1" dirty="0">
                <a:solidFill>
                  <a:srgbClr val="DC143C"/>
                </a:solidFill>
                <a:latin typeface="Segoe UI" panose="020B0502040204020203" pitchFamily="34" charset="0"/>
                <a:ea typeface="Calibri" panose="020F0502020204030204" pitchFamily="34" charset="0"/>
                <a:cs typeface="Segoe UI" panose="020B0502040204020203" pitchFamily="34" charset="0"/>
              </a:rPr>
              <a:t>discovery</a:t>
            </a:r>
            <a:r>
              <a:rPr lang="en-US" dirty="0">
                <a:latin typeface="Segoe UI" panose="020B0502040204020203" pitchFamily="34" charset="0"/>
                <a:ea typeface="Calibri" panose="020F0502020204030204" pitchFamily="34" charset="0"/>
                <a:cs typeface="Segoe UI" panose="020B0502040204020203" pitchFamily="34" charset="0"/>
              </a:rPr>
              <a:t> and fulfillment hubs);</a:t>
            </a:r>
            <a:br>
              <a:rPr lang="en-US" dirty="0">
                <a:latin typeface="Segoe UI" panose="020B0502040204020203" pitchFamily="34" charset="0"/>
                <a:ea typeface="Calibri" panose="020F0502020204030204" pitchFamily="34" charset="0"/>
                <a:cs typeface="Segoe UI" panose="020B0502040204020203" pitchFamily="34" charset="0"/>
              </a:rPr>
            </a:br>
            <a:endParaRPr lang="en-US" dirty="0">
              <a:latin typeface="Segoe UI" panose="020B0502040204020203" pitchFamily="34" charset="0"/>
              <a:ea typeface="Calibri" panose="020F0502020204030204" pitchFamily="34" charset="0"/>
              <a:cs typeface="Times New Roman" panose="02020603050405020304" pitchFamily="18" charset="0"/>
            </a:endParaRPr>
          </a:p>
          <a:p>
            <a:pPr marL="342900" marR="0" lvl="0" indent="-342900">
              <a:spcBef>
                <a:spcPts val="0"/>
              </a:spcBef>
              <a:spcAft>
                <a:spcPts val="0"/>
              </a:spcAft>
              <a:buClr>
                <a:srgbClr val="C00000"/>
              </a:buClr>
              <a:buFont typeface="Symbol" panose="05050102010706020507" pitchFamily="18" charset="2"/>
              <a:buChar char=""/>
            </a:pPr>
            <a:r>
              <a:rPr lang="en-US" dirty="0" err="1">
                <a:latin typeface="Segoe UI" panose="020B0502040204020203" pitchFamily="34" charset="0"/>
                <a:ea typeface="Calibri" panose="020F0502020204030204" pitchFamily="34" charset="0"/>
                <a:cs typeface="Segoe UI" panose="020B0502040204020203" pitchFamily="34" charset="0"/>
              </a:rPr>
              <a:t>Mendeley</a:t>
            </a:r>
            <a:r>
              <a:rPr lang="en-US" dirty="0">
                <a:latin typeface="Segoe UI" panose="020B0502040204020203" pitchFamily="34" charset="0"/>
                <a:ea typeface="Calibri" panose="020F0502020204030204" pitchFamily="34" charset="0"/>
                <a:cs typeface="Segoe UI" panose="020B0502040204020203" pitchFamily="34" charset="0"/>
              </a:rPr>
              <a:t>, </a:t>
            </a:r>
            <a:r>
              <a:rPr lang="en-US" dirty="0" err="1">
                <a:latin typeface="Segoe UI" panose="020B0502040204020203" pitchFamily="34" charset="0"/>
                <a:ea typeface="Calibri" panose="020F0502020204030204" pitchFamily="34" charset="0"/>
                <a:cs typeface="Segoe UI" panose="020B0502040204020203" pitchFamily="34" charset="0"/>
              </a:rPr>
              <a:t>ResearchGate</a:t>
            </a:r>
            <a:r>
              <a:rPr lang="en-US" dirty="0">
                <a:latin typeface="Segoe UI" panose="020B0502040204020203" pitchFamily="34" charset="0"/>
                <a:ea typeface="Calibri" panose="020F0502020204030204" pitchFamily="34" charset="0"/>
                <a:cs typeface="Segoe UI" panose="020B0502040204020203" pitchFamily="34" charset="0"/>
              </a:rPr>
              <a:t> (services for </a:t>
            </a:r>
            <a:r>
              <a:rPr lang="en-US" b="1" dirty="0">
                <a:solidFill>
                  <a:srgbClr val="C52127"/>
                </a:solidFill>
                <a:latin typeface="Segoe UI" panose="020B0502040204020203" pitchFamily="34" charset="0"/>
                <a:ea typeface="Calibri" panose="020F0502020204030204" pitchFamily="34" charset="0"/>
                <a:cs typeface="Segoe UI" panose="020B0502040204020203" pitchFamily="34" charset="0"/>
              </a:rPr>
              <a:t>social discovery </a:t>
            </a:r>
            <a:r>
              <a:rPr lang="en-US" dirty="0">
                <a:latin typeface="Segoe UI" panose="020B0502040204020203" pitchFamily="34" charset="0"/>
                <a:ea typeface="Calibri" panose="020F0502020204030204" pitchFamily="34" charset="0"/>
                <a:cs typeface="Segoe UI" panose="020B0502040204020203" pitchFamily="34" charset="0"/>
              </a:rPr>
              <a:t>and </a:t>
            </a:r>
            <a:r>
              <a:rPr lang="en-US" b="1" dirty="0">
                <a:solidFill>
                  <a:srgbClr val="DC143C"/>
                </a:solidFill>
                <a:latin typeface="Segoe UI" panose="020B0502040204020203" pitchFamily="34" charset="0"/>
                <a:ea typeface="Calibri" panose="020F0502020204030204" pitchFamily="34" charset="0"/>
                <a:cs typeface="Segoe UI" panose="020B0502040204020203" pitchFamily="34" charset="0"/>
              </a:rPr>
              <a:t>scholarly reputation management</a:t>
            </a:r>
            <a:r>
              <a:rPr lang="en-US" dirty="0">
                <a:latin typeface="Segoe UI" panose="020B0502040204020203" pitchFamily="34" charset="0"/>
                <a:ea typeface="Calibri" panose="020F0502020204030204" pitchFamily="34" charset="0"/>
                <a:cs typeface="Segoe UI" panose="020B0502040204020203" pitchFamily="34" charset="0"/>
              </a:rPr>
              <a:t>);</a:t>
            </a:r>
            <a:br>
              <a:rPr lang="en-US" dirty="0">
                <a:latin typeface="Segoe UI" panose="020B0502040204020203" pitchFamily="34" charset="0"/>
                <a:ea typeface="Calibri" panose="020F0502020204030204" pitchFamily="34" charset="0"/>
                <a:cs typeface="Segoe UI" panose="020B0502040204020203" pitchFamily="34" charset="0"/>
              </a:rPr>
            </a:br>
            <a:endParaRPr lang="en-US" dirty="0">
              <a:latin typeface="Segoe UI" panose="020B0502040204020203" pitchFamily="34" charset="0"/>
              <a:ea typeface="Calibri" panose="020F0502020204030204" pitchFamily="34" charset="0"/>
              <a:cs typeface="Times New Roman" panose="02020603050405020304" pitchFamily="18" charset="0"/>
            </a:endParaRPr>
          </a:p>
          <a:p>
            <a:pPr marL="342900" marR="0" lvl="0" indent="-342900">
              <a:spcBef>
                <a:spcPts val="0"/>
              </a:spcBef>
              <a:spcAft>
                <a:spcPts val="0"/>
              </a:spcAft>
              <a:buClr>
                <a:srgbClr val="C00000"/>
              </a:buClr>
              <a:buFont typeface="Symbol" panose="05050102010706020507" pitchFamily="18" charset="2"/>
              <a:buChar char=""/>
            </a:pPr>
            <a:r>
              <a:rPr lang="en-US" dirty="0" err="1">
                <a:latin typeface="Segoe UI" panose="020B0502040204020203" pitchFamily="34" charset="0"/>
                <a:ea typeface="Calibri" panose="020F0502020204030204" pitchFamily="34" charset="0"/>
                <a:cs typeface="Segoe UI" panose="020B0502040204020203" pitchFamily="34" charset="0"/>
              </a:rPr>
              <a:t>Goodreads</a:t>
            </a:r>
            <a:r>
              <a:rPr lang="en-US" dirty="0">
                <a:latin typeface="Segoe UI" panose="020B0502040204020203" pitchFamily="34" charset="0"/>
                <a:ea typeface="Calibri" panose="020F0502020204030204" pitchFamily="34" charset="0"/>
                <a:cs typeface="Segoe UI" panose="020B0502040204020203" pitchFamily="34" charset="0"/>
              </a:rPr>
              <a:t>, </a:t>
            </a:r>
            <a:r>
              <a:rPr lang="en-US" dirty="0" err="1">
                <a:latin typeface="Segoe UI" panose="020B0502040204020203" pitchFamily="34" charset="0"/>
                <a:ea typeface="Calibri" panose="020F0502020204030204" pitchFamily="34" charset="0"/>
                <a:cs typeface="Segoe UI" panose="020B0502040204020203" pitchFamily="34" charset="0"/>
              </a:rPr>
              <a:t>LibraryThing</a:t>
            </a:r>
            <a:r>
              <a:rPr lang="en-US" dirty="0">
                <a:latin typeface="Segoe UI" panose="020B0502040204020203" pitchFamily="34" charset="0"/>
                <a:ea typeface="Calibri" panose="020F0502020204030204" pitchFamily="34" charset="0"/>
                <a:cs typeface="Segoe UI" panose="020B0502040204020203" pitchFamily="34" charset="0"/>
              </a:rPr>
              <a:t> (</a:t>
            </a:r>
            <a:r>
              <a:rPr lang="en-US" b="1" dirty="0">
                <a:solidFill>
                  <a:srgbClr val="DC143C"/>
                </a:solidFill>
                <a:latin typeface="Segoe UI" panose="020B0502040204020203" pitchFamily="34" charset="0"/>
                <a:ea typeface="Calibri" panose="020F0502020204030204" pitchFamily="34" charset="0"/>
                <a:cs typeface="Segoe UI" panose="020B0502040204020203" pitchFamily="34" charset="0"/>
              </a:rPr>
              <a:t>social description/reading </a:t>
            </a:r>
            <a:r>
              <a:rPr lang="en-US" dirty="0">
                <a:latin typeface="Segoe UI" panose="020B0502040204020203" pitchFamily="34" charset="0"/>
                <a:ea typeface="Calibri" panose="020F0502020204030204" pitchFamily="34" charset="0"/>
                <a:cs typeface="Segoe UI" panose="020B0502040204020203" pitchFamily="34" charset="0"/>
              </a:rPr>
              <a:t>sites);</a:t>
            </a:r>
            <a:br>
              <a:rPr lang="en-US" dirty="0">
                <a:latin typeface="Segoe UI" panose="020B0502040204020203" pitchFamily="34" charset="0"/>
                <a:ea typeface="Calibri" panose="020F0502020204030204" pitchFamily="34" charset="0"/>
                <a:cs typeface="Segoe UI" panose="020B0502040204020203" pitchFamily="34" charset="0"/>
              </a:rPr>
            </a:br>
            <a:endParaRPr lang="en-US" dirty="0">
              <a:latin typeface="Segoe UI" panose="020B0502040204020203" pitchFamily="34" charset="0"/>
              <a:ea typeface="Calibri" panose="020F0502020204030204" pitchFamily="34" charset="0"/>
              <a:cs typeface="Times New Roman" panose="02020603050405020304" pitchFamily="18" charset="0"/>
            </a:endParaRPr>
          </a:p>
          <a:p>
            <a:pPr marL="342900" marR="0" lvl="0" indent="-342900">
              <a:spcBef>
                <a:spcPts val="0"/>
              </a:spcBef>
              <a:spcAft>
                <a:spcPts val="0"/>
              </a:spcAft>
              <a:buClr>
                <a:srgbClr val="C00000"/>
              </a:buClr>
              <a:buFont typeface="Symbol" panose="05050102010706020507" pitchFamily="18" charset="2"/>
              <a:buChar char=""/>
            </a:pPr>
            <a:r>
              <a:rPr lang="en-US" dirty="0">
                <a:latin typeface="Segoe UI" panose="020B0502040204020203" pitchFamily="34" charset="0"/>
                <a:ea typeface="Calibri" panose="020F0502020204030204" pitchFamily="34" charset="0"/>
                <a:cs typeface="Segoe UI" panose="020B0502040204020203" pitchFamily="34" charset="0"/>
              </a:rPr>
              <a:t>Wikipedia, Yahoo Answers, Khan Academy (hubs for open </a:t>
            </a:r>
            <a:r>
              <a:rPr lang="en-US" b="1" dirty="0">
                <a:solidFill>
                  <a:srgbClr val="DC143C"/>
                </a:solidFill>
                <a:latin typeface="Segoe UI" panose="020B0502040204020203" pitchFamily="34" charset="0"/>
                <a:ea typeface="Calibri" panose="020F0502020204030204" pitchFamily="34" charset="0"/>
                <a:cs typeface="Segoe UI" panose="020B0502040204020203" pitchFamily="34" charset="0"/>
              </a:rPr>
              <a:t>research</a:t>
            </a:r>
            <a:r>
              <a:rPr lang="en-US" dirty="0">
                <a:latin typeface="Segoe UI" panose="020B0502040204020203" pitchFamily="34" charset="0"/>
                <a:ea typeface="Calibri" panose="020F0502020204030204" pitchFamily="34" charset="0"/>
                <a:cs typeface="Segoe UI" panose="020B0502040204020203" pitchFamily="34" charset="0"/>
              </a:rPr>
              <a:t>, reference, and teaching materials).  </a:t>
            </a:r>
            <a:br>
              <a:rPr lang="en-US" dirty="0">
                <a:latin typeface="Segoe UI" panose="020B0502040204020203" pitchFamily="34" charset="0"/>
                <a:ea typeface="Calibri" panose="020F0502020204030204" pitchFamily="34" charset="0"/>
                <a:cs typeface="Segoe UI" panose="020B0502040204020203" pitchFamily="34" charset="0"/>
              </a:rPr>
            </a:br>
            <a:endParaRPr lang="en-US" dirty="0">
              <a:latin typeface="Segoe UI" panose="020B0502040204020203" pitchFamily="34" charset="0"/>
              <a:ea typeface="Calibri" panose="020F0502020204030204" pitchFamily="34" charset="0"/>
              <a:cs typeface="Times New Roman" panose="02020603050405020304" pitchFamily="18" charset="0"/>
            </a:endParaRPr>
          </a:p>
          <a:p>
            <a:pPr marL="342900" marR="0" lvl="0" indent="-342900">
              <a:spcBef>
                <a:spcPts val="0"/>
              </a:spcBef>
              <a:spcAft>
                <a:spcPts val="0"/>
              </a:spcAft>
              <a:buClr>
                <a:srgbClr val="C00000"/>
              </a:buClr>
              <a:buFont typeface="Symbol" panose="05050102010706020507" pitchFamily="18" charset="2"/>
              <a:buChar char=""/>
            </a:pPr>
            <a:r>
              <a:rPr lang="en-US" dirty="0" err="1">
                <a:latin typeface="Segoe UI" panose="020B0502040204020203" pitchFamily="34" charset="0"/>
                <a:ea typeface="Calibri" panose="020F0502020204030204" pitchFamily="34" charset="0"/>
                <a:cs typeface="Segoe UI" panose="020B0502040204020203" pitchFamily="34" charset="0"/>
              </a:rPr>
              <a:t>FigShare</a:t>
            </a:r>
            <a:r>
              <a:rPr lang="en-US" dirty="0">
                <a:latin typeface="Segoe UI" panose="020B0502040204020203" pitchFamily="34" charset="0"/>
                <a:ea typeface="Calibri" panose="020F0502020204030204" pitchFamily="34" charset="0"/>
                <a:cs typeface="Segoe UI" panose="020B0502040204020203" pitchFamily="34" charset="0"/>
              </a:rPr>
              <a:t>, </a:t>
            </a:r>
            <a:r>
              <a:rPr lang="en-US" dirty="0" err="1">
                <a:latin typeface="Segoe UI" panose="020B0502040204020203" pitchFamily="34" charset="0"/>
                <a:ea typeface="Calibri" panose="020F0502020204030204" pitchFamily="34" charset="0"/>
                <a:cs typeface="Segoe UI" panose="020B0502040204020203" pitchFamily="34" charset="0"/>
              </a:rPr>
              <a:t>OpenRefine</a:t>
            </a:r>
            <a:r>
              <a:rPr lang="en-US" dirty="0">
                <a:latin typeface="Segoe UI" panose="020B0502040204020203" pitchFamily="34" charset="0"/>
                <a:ea typeface="Calibri" panose="020F0502020204030204" pitchFamily="34" charset="0"/>
                <a:cs typeface="Segoe UI" panose="020B0502040204020203" pitchFamily="34" charset="0"/>
              </a:rPr>
              <a:t> (</a:t>
            </a:r>
            <a:r>
              <a:rPr lang="en-US" b="1" dirty="0">
                <a:solidFill>
                  <a:srgbClr val="DC143C"/>
                </a:solidFill>
                <a:latin typeface="Segoe UI" panose="020B0502040204020203" pitchFamily="34" charset="0"/>
                <a:ea typeface="Calibri" panose="020F0502020204030204" pitchFamily="34" charset="0"/>
                <a:cs typeface="Segoe UI" panose="020B0502040204020203" pitchFamily="34" charset="0"/>
              </a:rPr>
              <a:t>data storage </a:t>
            </a:r>
            <a:r>
              <a:rPr lang="en-US" dirty="0">
                <a:latin typeface="Segoe UI" panose="020B0502040204020203" pitchFamily="34" charset="0"/>
                <a:ea typeface="Calibri" panose="020F0502020204030204" pitchFamily="34" charset="0"/>
                <a:cs typeface="Segoe UI" panose="020B0502040204020203" pitchFamily="34" charset="0"/>
              </a:rPr>
              <a:t>and </a:t>
            </a:r>
            <a:r>
              <a:rPr lang="en-US" b="1" dirty="0">
                <a:solidFill>
                  <a:srgbClr val="DC143C"/>
                </a:solidFill>
                <a:latin typeface="Segoe UI" panose="020B0502040204020203" pitchFamily="34" charset="0"/>
                <a:ea typeface="Calibri" panose="020F0502020204030204" pitchFamily="34" charset="0"/>
                <a:cs typeface="Segoe UI" panose="020B0502040204020203" pitchFamily="34" charset="0"/>
              </a:rPr>
              <a:t>manipulation</a:t>
            </a:r>
            <a:r>
              <a:rPr lang="en-US" dirty="0">
                <a:latin typeface="Segoe UI" panose="020B0502040204020203" pitchFamily="34" charset="0"/>
                <a:ea typeface="Calibri" panose="020F0502020204030204" pitchFamily="34" charset="0"/>
                <a:cs typeface="Segoe UI" panose="020B0502040204020203" pitchFamily="34" charset="0"/>
              </a:rPr>
              <a:t> tools)</a:t>
            </a:r>
            <a:br>
              <a:rPr lang="en-US" dirty="0">
                <a:latin typeface="Segoe UI" panose="020B0502040204020203" pitchFamily="34" charset="0"/>
                <a:ea typeface="Calibri" panose="020F0502020204030204" pitchFamily="34" charset="0"/>
                <a:cs typeface="Segoe UI" panose="020B0502040204020203" pitchFamily="34" charset="0"/>
              </a:rPr>
            </a:br>
            <a:endParaRPr lang="en-US" dirty="0">
              <a:latin typeface="Segoe UI" panose="020B0502040204020203" pitchFamily="34" charset="0"/>
              <a:ea typeface="Calibri" panose="020F0502020204030204" pitchFamily="34" charset="0"/>
              <a:cs typeface="Segoe UI" panose="020B0502040204020203" pitchFamily="34" charset="0"/>
            </a:endParaRPr>
          </a:p>
          <a:p>
            <a:pPr marL="342900" marR="0" lvl="0" indent="-342900">
              <a:spcBef>
                <a:spcPts val="0"/>
              </a:spcBef>
              <a:spcAft>
                <a:spcPts val="0"/>
              </a:spcAft>
              <a:buClr>
                <a:srgbClr val="C00000"/>
              </a:buClr>
              <a:buFont typeface="Symbol" panose="05050102010706020507" pitchFamily="18" charset="2"/>
              <a:buChar char=""/>
            </a:pPr>
            <a:r>
              <a:rPr lang="en-US" dirty="0" err="1">
                <a:latin typeface="Segoe UI" panose="020B0502040204020203" pitchFamily="34" charset="0"/>
                <a:ea typeface="Calibri" panose="020F0502020204030204" pitchFamily="34" charset="0"/>
                <a:cs typeface="Segoe UI" panose="020B0502040204020203" pitchFamily="34" charset="0"/>
              </a:rPr>
              <a:t>Github</a:t>
            </a:r>
            <a:r>
              <a:rPr lang="en-US" dirty="0">
                <a:latin typeface="Segoe UI" panose="020B0502040204020203" pitchFamily="34" charset="0"/>
                <a:ea typeface="Calibri" panose="020F0502020204030204" pitchFamily="34" charset="0"/>
                <a:cs typeface="Segoe UI" panose="020B0502040204020203" pitchFamily="34" charset="0"/>
              </a:rPr>
              <a:t> (</a:t>
            </a:r>
            <a:r>
              <a:rPr lang="en-US" b="1" dirty="0">
                <a:solidFill>
                  <a:srgbClr val="DC143C"/>
                </a:solidFill>
                <a:latin typeface="Segoe UI" panose="020B0502040204020203" pitchFamily="34" charset="0"/>
                <a:ea typeface="Calibri" panose="020F0502020204030204" pitchFamily="34" charset="0"/>
                <a:cs typeface="Segoe UI" panose="020B0502040204020203" pitchFamily="34" charset="0"/>
              </a:rPr>
              <a:t>software</a:t>
            </a:r>
            <a:r>
              <a:rPr lang="en-US" dirty="0">
                <a:solidFill>
                  <a:schemeClr val="accent2"/>
                </a:solidFill>
                <a:latin typeface="Segoe UI" panose="020B0502040204020203" pitchFamily="34" charset="0"/>
                <a:ea typeface="Calibri" panose="020F0502020204030204" pitchFamily="34" charset="0"/>
                <a:cs typeface="Segoe UI" panose="020B0502040204020203" pitchFamily="34" charset="0"/>
              </a:rPr>
              <a:t> </a:t>
            </a:r>
            <a:r>
              <a:rPr lang="en-US" dirty="0">
                <a:latin typeface="Segoe UI" panose="020B0502040204020203" pitchFamily="34" charset="0"/>
                <a:ea typeface="Calibri" panose="020F0502020204030204" pitchFamily="34" charset="0"/>
                <a:cs typeface="Segoe UI" panose="020B0502040204020203" pitchFamily="34" charset="0"/>
              </a:rPr>
              <a:t>management)</a:t>
            </a:r>
            <a:endParaRPr lang="en-US" dirty="0">
              <a:effectLst/>
              <a:latin typeface="Segoe UI" panose="020B0502040204020203" pitchFamily="34" charset="0"/>
              <a:ea typeface="Calibri" panose="020F0502020204030204" pitchFamily="34" charset="0"/>
              <a:cs typeface="Times New Roman" panose="02020603050405020304" pitchFamily="18" charset="0"/>
            </a:endParaRPr>
          </a:p>
        </p:txBody>
      </p:sp>
      <p:pic>
        <p:nvPicPr>
          <p:cNvPr id="7" name="Picture 2"/>
          <p:cNvPicPr>
            <a:picLocks noChangeAspect="1" noChangeArrowheads="1"/>
          </p:cNvPicPr>
          <p:nvPr/>
        </p:nvPicPr>
        <p:blipFill>
          <a:blip r:embed="rId2" cstate="print"/>
          <a:srcRect/>
          <a:stretch>
            <a:fillRect/>
          </a:stretch>
        </p:blipFill>
        <p:spPr bwMode="auto">
          <a:xfrm>
            <a:off x="7970449" y="1527834"/>
            <a:ext cx="781032" cy="264686"/>
          </a:xfrm>
          <a:prstGeom prst="rect">
            <a:avLst/>
          </a:prstGeom>
          <a:noFill/>
          <a:ln w="9525">
            <a:noFill/>
            <a:miter lim="800000"/>
            <a:headEnd/>
            <a:tailEnd/>
          </a:ln>
        </p:spPr>
      </p:pic>
      <p:pic>
        <p:nvPicPr>
          <p:cNvPr id="8" name="Picture 3"/>
          <p:cNvPicPr>
            <a:picLocks noChangeAspect="1" noChangeArrowheads="1"/>
          </p:cNvPicPr>
          <p:nvPr/>
        </p:nvPicPr>
        <p:blipFill>
          <a:blip r:embed="rId3" cstate="print"/>
          <a:srcRect/>
          <a:stretch>
            <a:fillRect/>
          </a:stretch>
        </p:blipFill>
        <p:spPr bwMode="auto">
          <a:xfrm>
            <a:off x="6066956" y="399804"/>
            <a:ext cx="1173860" cy="324012"/>
          </a:xfrm>
          <a:prstGeom prst="rect">
            <a:avLst/>
          </a:prstGeom>
          <a:noFill/>
          <a:ln w="9525">
            <a:noFill/>
            <a:miter lim="800000"/>
            <a:headEnd/>
            <a:tailEnd/>
          </a:ln>
        </p:spPr>
      </p:pic>
      <p:pic>
        <p:nvPicPr>
          <p:cNvPr id="9" name="Picture 4"/>
          <p:cNvPicPr>
            <a:picLocks noChangeAspect="1" noChangeArrowheads="1"/>
          </p:cNvPicPr>
          <p:nvPr/>
        </p:nvPicPr>
        <p:blipFill>
          <a:blip r:embed="rId4" cstate="print"/>
          <a:srcRect/>
          <a:stretch>
            <a:fillRect/>
          </a:stretch>
        </p:blipFill>
        <p:spPr bwMode="auto">
          <a:xfrm>
            <a:off x="6066956" y="1096951"/>
            <a:ext cx="2490990" cy="228178"/>
          </a:xfrm>
          <a:prstGeom prst="rect">
            <a:avLst/>
          </a:prstGeom>
          <a:noFill/>
          <a:ln w="9525">
            <a:noFill/>
            <a:miter lim="800000"/>
            <a:headEnd/>
            <a:tailEnd/>
          </a:ln>
        </p:spPr>
      </p:pic>
      <p:pic>
        <p:nvPicPr>
          <p:cNvPr id="10" name="Picture 6"/>
          <p:cNvPicPr>
            <a:picLocks noChangeAspect="1" noChangeArrowheads="1"/>
          </p:cNvPicPr>
          <p:nvPr/>
        </p:nvPicPr>
        <p:blipFill>
          <a:blip r:embed="rId5" cstate="print"/>
          <a:srcRect/>
          <a:stretch>
            <a:fillRect/>
          </a:stretch>
        </p:blipFill>
        <p:spPr bwMode="auto">
          <a:xfrm>
            <a:off x="6676914" y="1738433"/>
            <a:ext cx="914400" cy="329682"/>
          </a:xfrm>
          <a:prstGeom prst="rect">
            <a:avLst/>
          </a:prstGeom>
          <a:noFill/>
          <a:ln w="9525">
            <a:noFill/>
            <a:miter lim="800000"/>
            <a:headEnd/>
            <a:tailEnd/>
          </a:ln>
        </p:spPr>
      </p:pic>
      <p:pic>
        <p:nvPicPr>
          <p:cNvPr id="14" name="Picture 12"/>
          <p:cNvPicPr>
            <a:picLocks noChangeAspect="1" noChangeArrowheads="1"/>
          </p:cNvPicPr>
          <p:nvPr/>
        </p:nvPicPr>
        <p:blipFill>
          <a:blip r:embed="rId6" cstate="print"/>
          <a:srcRect/>
          <a:stretch>
            <a:fillRect/>
          </a:stretch>
        </p:blipFill>
        <p:spPr bwMode="auto">
          <a:xfrm>
            <a:off x="6543791" y="6172200"/>
            <a:ext cx="936625" cy="411163"/>
          </a:xfrm>
          <a:prstGeom prst="rect">
            <a:avLst/>
          </a:prstGeom>
          <a:noFill/>
          <a:ln w="9525">
            <a:noFill/>
            <a:miter lim="800000"/>
            <a:headEnd/>
            <a:tailEnd/>
          </a:ln>
        </p:spPr>
      </p:pic>
      <p:pic>
        <p:nvPicPr>
          <p:cNvPr id="15" name="Picture 4"/>
          <p:cNvPicPr>
            <a:picLocks noChangeAspect="1" noChangeArrowheads="1"/>
          </p:cNvPicPr>
          <p:nvPr/>
        </p:nvPicPr>
        <p:blipFill>
          <a:blip r:embed="rId7" cstate="print"/>
          <a:srcRect/>
          <a:stretch>
            <a:fillRect/>
          </a:stretch>
        </p:blipFill>
        <p:spPr bwMode="auto">
          <a:xfrm>
            <a:off x="7872663" y="2528391"/>
            <a:ext cx="962526" cy="228600"/>
          </a:xfrm>
          <a:prstGeom prst="rect">
            <a:avLst/>
          </a:prstGeom>
          <a:noFill/>
          <a:ln w="9525">
            <a:noFill/>
            <a:miter lim="800000"/>
            <a:headEnd/>
            <a:tailEnd/>
          </a:ln>
        </p:spPr>
      </p:pic>
      <p:pic>
        <p:nvPicPr>
          <p:cNvPr id="16" name="Picture 7"/>
          <p:cNvPicPr>
            <a:picLocks noChangeAspect="1" noChangeArrowheads="1"/>
          </p:cNvPicPr>
          <p:nvPr/>
        </p:nvPicPr>
        <p:blipFill>
          <a:blip r:embed="rId8" cstate="print"/>
          <a:srcRect/>
          <a:stretch>
            <a:fillRect/>
          </a:stretch>
        </p:blipFill>
        <p:spPr bwMode="auto">
          <a:xfrm>
            <a:off x="6653886" y="2908386"/>
            <a:ext cx="1600200" cy="301272"/>
          </a:xfrm>
          <a:prstGeom prst="rect">
            <a:avLst/>
          </a:prstGeom>
          <a:noFill/>
          <a:ln w="9525">
            <a:noFill/>
            <a:miter lim="800000"/>
            <a:headEnd/>
            <a:tailEnd/>
          </a:ln>
        </p:spPr>
      </p:pic>
      <p:pic>
        <p:nvPicPr>
          <p:cNvPr id="17" name="Picture 3"/>
          <p:cNvPicPr>
            <a:picLocks noChangeAspect="1" noChangeArrowheads="1"/>
          </p:cNvPicPr>
          <p:nvPr/>
        </p:nvPicPr>
        <p:blipFill>
          <a:blip r:embed="rId9" cstate="print"/>
          <a:srcRect/>
          <a:stretch>
            <a:fillRect/>
          </a:stretch>
        </p:blipFill>
        <p:spPr bwMode="auto">
          <a:xfrm>
            <a:off x="6288576" y="2367093"/>
            <a:ext cx="1290385" cy="322596"/>
          </a:xfrm>
          <a:prstGeom prst="rect">
            <a:avLst/>
          </a:prstGeom>
          <a:noFill/>
          <a:ln w="9525">
            <a:noFill/>
            <a:miter lim="800000"/>
            <a:headEnd/>
            <a:tailEnd/>
          </a:ln>
        </p:spPr>
      </p:pic>
      <p:pic>
        <p:nvPicPr>
          <p:cNvPr id="20" name="Picture 3"/>
          <p:cNvPicPr>
            <a:picLocks noChangeAspect="1" noChangeArrowheads="1"/>
          </p:cNvPicPr>
          <p:nvPr/>
        </p:nvPicPr>
        <p:blipFill>
          <a:blip r:embed="rId10" cstate="print"/>
          <a:srcRect/>
          <a:stretch>
            <a:fillRect/>
          </a:stretch>
        </p:blipFill>
        <p:spPr bwMode="auto">
          <a:xfrm>
            <a:off x="6339976" y="3845742"/>
            <a:ext cx="1073888" cy="219149"/>
          </a:xfrm>
          <a:prstGeom prst="rect">
            <a:avLst/>
          </a:prstGeom>
          <a:noFill/>
          <a:ln w="9525">
            <a:noFill/>
            <a:miter lim="800000"/>
            <a:headEnd/>
            <a:tailEnd/>
          </a:ln>
        </p:spPr>
      </p:pic>
      <p:pic>
        <p:nvPicPr>
          <p:cNvPr id="21" name="Picture 4"/>
          <p:cNvPicPr>
            <a:picLocks noChangeAspect="1" noChangeArrowheads="1"/>
          </p:cNvPicPr>
          <p:nvPr/>
        </p:nvPicPr>
        <p:blipFill>
          <a:blip r:embed="rId11" cstate="print"/>
          <a:srcRect/>
          <a:stretch>
            <a:fillRect/>
          </a:stretch>
        </p:blipFill>
        <p:spPr bwMode="auto">
          <a:xfrm>
            <a:off x="7643140" y="3544706"/>
            <a:ext cx="1141675" cy="219169"/>
          </a:xfrm>
          <a:prstGeom prst="rect">
            <a:avLst/>
          </a:prstGeom>
          <a:noFill/>
          <a:ln w="9525">
            <a:noFill/>
            <a:miter lim="800000"/>
            <a:headEnd/>
            <a:tailEnd/>
          </a:ln>
        </p:spPr>
      </p:pic>
      <p:pic>
        <p:nvPicPr>
          <p:cNvPr id="11270" name="Picture 6" descr="https://encrypted-tbn3.gstatic.com/images?q=tbn:ANd9GcR8LXb_uP9fb2tyPjH-FnnMlm7TYmg3hZSgR2CgKCu67QnV-liYVxLVYbhI"/>
          <p:cNvPicPr>
            <a:picLocks noChangeAspect="1" noChangeArrowheads="1"/>
          </p:cNvPicPr>
          <p:nvPr/>
        </p:nvPicPr>
        <p:blipFill>
          <a:blip r:embed="rId12" cstate="print">
            <a:extLst>
              <a:ext uri="{28A0092B-C50C-407E-A947-70E740481C1C}">
                <a14:useLocalDpi xmlns:a14="http://schemas.microsoft.com/office/drawing/2010/main" val="0"/>
              </a:ext>
            </a:extLst>
          </a:blip>
          <a:srcRect/>
          <a:stretch>
            <a:fillRect/>
          </a:stretch>
        </p:blipFill>
        <p:spPr bwMode="auto">
          <a:xfrm>
            <a:off x="6502743" y="4488114"/>
            <a:ext cx="1088571" cy="609600"/>
          </a:xfrm>
          <a:prstGeom prst="rect">
            <a:avLst/>
          </a:prstGeom>
          <a:noFill/>
          <a:extLst>
            <a:ext uri="{909E8E84-426E-40DD-AFC4-6F175D3DCCD1}">
              <a14:hiddenFill xmlns:a14="http://schemas.microsoft.com/office/drawing/2010/main">
                <a:solidFill>
                  <a:srgbClr val="FFFFFF"/>
                </a:solidFill>
              </a14:hiddenFill>
            </a:ext>
          </a:extLst>
        </p:spPr>
      </p:pic>
      <p:pic>
        <p:nvPicPr>
          <p:cNvPr id="11272" name="Picture 8" descr="Wikipedia-logo-v2-ko.svg"/>
          <p:cNvPicPr>
            <a:picLocks noChangeAspect="1" noChangeArrowheads="1"/>
          </p:cNvPicPr>
          <p:nvPr/>
        </p:nvPicPr>
        <p:blipFill>
          <a:blip r:embed="rId13">
            <a:extLst>
              <a:ext uri="{28A0092B-C50C-407E-A947-70E740481C1C}">
                <a14:useLocalDpi xmlns:a14="http://schemas.microsoft.com/office/drawing/2010/main" val="0"/>
              </a:ext>
            </a:extLst>
          </a:blip>
          <a:srcRect/>
          <a:stretch>
            <a:fillRect/>
          </a:stretch>
        </p:blipFill>
        <p:spPr bwMode="auto">
          <a:xfrm>
            <a:off x="7818936" y="4374846"/>
            <a:ext cx="727075" cy="836137"/>
          </a:xfrm>
          <a:prstGeom prst="rect">
            <a:avLst/>
          </a:prstGeom>
          <a:noFill/>
          <a:extLst>
            <a:ext uri="{909E8E84-426E-40DD-AFC4-6F175D3DCCD1}">
              <a14:hiddenFill xmlns:a14="http://schemas.microsoft.com/office/drawing/2010/main">
                <a:solidFill>
                  <a:srgbClr val="FFFFFF"/>
                </a:solidFill>
              </a14:hiddenFill>
            </a:ext>
          </a:extLst>
        </p:spPr>
      </p:pic>
      <p:pic>
        <p:nvPicPr>
          <p:cNvPr id="11278" name="Picture 14" descr="http://upload.wikimedia.org/wikipedia/en/a/aa/Figshare_logo.jpg"/>
          <p:cNvPicPr>
            <a:picLocks noChangeAspect="1" noChangeArrowheads="1"/>
          </p:cNvPicPr>
          <p:nvPr/>
        </p:nvPicPr>
        <p:blipFill>
          <a:blip r:embed="rId14" cstate="print">
            <a:extLst>
              <a:ext uri="{28A0092B-C50C-407E-A947-70E740481C1C}">
                <a14:useLocalDpi xmlns:a14="http://schemas.microsoft.com/office/drawing/2010/main" val="0"/>
              </a:ext>
            </a:extLst>
          </a:blip>
          <a:srcRect/>
          <a:stretch>
            <a:fillRect/>
          </a:stretch>
        </p:blipFill>
        <p:spPr bwMode="auto">
          <a:xfrm>
            <a:off x="6335463" y="5418263"/>
            <a:ext cx="1196610" cy="433388"/>
          </a:xfrm>
          <a:prstGeom prst="rect">
            <a:avLst/>
          </a:prstGeom>
          <a:noFill/>
          <a:extLst>
            <a:ext uri="{909E8E84-426E-40DD-AFC4-6F175D3DCCD1}">
              <a14:hiddenFill xmlns:a14="http://schemas.microsoft.com/office/drawing/2010/main">
                <a:solidFill>
                  <a:srgbClr val="FFFFFF"/>
                </a:solidFill>
              </a14:hiddenFill>
            </a:ext>
          </a:extLst>
        </p:spPr>
      </p:pic>
      <p:pic>
        <p:nvPicPr>
          <p:cNvPr id="11280" name="Picture 16" descr="Galaxy Zoo"/>
          <p:cNvPicPr>
            <a:picLocks noChangeAspect="1" noChangeArrowheads="1"/>
          </p:cNvPicPr>
          <p:nvPr/>
        </p:nvPicPr>
        <p:blipFill>
          <a:blip r:embed="rId15">
            <a:extLst>
              <a:ext uri="{28A0092B-C50C-407E-A947-70E740481C1C}">
                <a14:useLocalDpi xmlns:a14="http://schemas.microsoft.com/office/drawing/2010/main" val="0"/>
              </a:ext>
            </a:extLst>
          </a:blip>
          <a:srcRect/>
          <a:stretch>
            <a:fillRect/>
          </a:stretch>
        </p:blipFill>
        <p:spPr bwMode="auto">
          <a:xfrm>
            <a:off x="7799687" y="5470651"/>
            <a:ext cx="947487" cy="381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43900311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21.xml><?xml version="1.0" encoding="utf-8"?>
<p:sld xmlns:a="http://schemas.openxmlformats.org/drawingml/2006/main" xmlns:r="http://schemas.openxmlformats.org/officeDocument/2006/relationships" xmlns:p="http://schemas.openxmlformats.org/presentationml/2006/main">
  <p:cSld>
    <p:bg>
      <p:bgPr>
        <a:solidFill>
          <a:srgbClr val="5B9BD5"/>
        </a:solidFill>
        <a:effectLst/>
      </p:bgPr>
    </p:bg>
    <p:spTree>
      <p:nvGrpSpPr>
        <p:cNvPr id="1" name=""/>
        <p:cNvGrpSpPr/>
        <p:nvPr/>
      </p:nvGrpSpPr>
      <p:grpSpPr>
        <a:xfrm>
          <a:off x="0" y="0"/>
          <a:ext cx="0" cy="0"/>
          <a:chOff x="0" y="0"/>
          <a:chExt cx="0" cy="0"/>
        </a:xfrm>
      </p:grpSpPr>
      <p:pic>
        <p:nvPicPr>
          <p:cNvPr id="4" name="Picture 3"/>
          <p:cNvPicPr>
            <a:picLocks noChangeAspect="1"/>
          </p:cNvPicPr>
          <p:nvPr/>
        </p:nvPicPr>
        <p:blipFill>
          <a:blip r:embed="rId2"/>
          <a:stretch>
            <a:fillRect/>
          </a:stretch>
        </p:blipFill>
        <p:spPr>
          <a:xfrm>
            <a:off x="7391400" y="5108598"/>
            <a:ext cx="1757363" cy="1757363"/>
          </a:xfrm>
          <a:prstGeom prst="rect">
            <a:avLst/>
          </a:prstGeom>
        </p:spPr>
      </p:pic>
      <p:pic>
        <p:nvPicPr>
          <p:cNvPr id="3" name="Picture 2">
            <a:extLst>
              <a:ext uri="{FF2B5EF4-FFF2-40B4-BE49-F238E27FC236}">
                <a16:creationId xmlns:a16="http://schemas.microsoft.com/office/drawing/2014/main" id="{D048DEFE-1F95-4334-A70F-3AA2323D2984}"/>
              </a:ext>
            </a:extLst>
          </p:cNvPr>
          <p:cNvPicPr>
            <a:picLocks noChangeAspect="1"/>
          </p:cNvPicPr>
          <p:nvPr/>
        </p:nvPicPr>
        <p:blipFill>
          <a:blip r:embed="rId3"/>
          <a:stretch>
            <a:fillRect/>
          </a:stretch>
        </p:blipFill>
        <p:spPr>
          <a:xfrm>
            <a:off x="685800" y="457200"/>
            <a:ext cx="6410325" cy="5419725"/>
          </a:xfrm>
          <a:prstGeom prst="rect">
            <a:avLst/>
          </a:prstGeom>
        </p:spPr>
      </p:pic>
    </p:spTree>
    <p:extLst>
      <p:ext uri="{BB962C8B-B14F-4D97-AF65-F5344CB8AC3E}">
        <p14:creationId xmlns:p14="http://schemas.microsoft.com/office/powerpoint/2010/main" val="3414143676"/>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17" name="Straight Arrow Connector 16"/>
          <p:cNvCxnSpPr/>
          <p:nvPr/>
        </p:nvCxnSpPr>
        <p:spPr>
          <a:xfrm>
            <a:off x="838200" y="3837941"/>
            <a:ext cx="0" cy="423841"/>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cxnSp>
        <p:nvCxnSpPr>
          <p:cNvPr id="19" name="Straight Arrow Connector 18"/>
          <p:cNvCxnSpPr/>
          <p:nvPr/>
        </p:nvCxnSpPr>
        <p:spPr>
          <a:xfrm>
            <a:off x="8097982" y="3803073"/>
            <a:ext cx="0" cy="446809"/>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cxnSp>
        <p:nvCxnSpPr>
          <p:cNvPr id="5" name="Straight Connector 4"/>
          <p:cNvCxnSpPr>
            <a:endCxn id="6" idx="2"/>
          </p:cNvCxnSpPr>
          <p:nvPr/>
        </p:nvCxnSpPr>
        <p:spPr>
          <a:xfrm>
            <a:off x="1066800" y="3622968"/>
            <a:ext cx="6781800" cy="0"/>
          </a:xfrm>
          <a:prstGeom prst="line">
            <a:avLst/>
          </a:prstGeom>
          <a:ln w="76200"/>
        </p:spPr>
        <p:style>
          <a:lnRef idx="1">
            <a:schemeClr val="accent1"/>
          </a:lnRef>
          <a:fillRef idx="0">
            <a:schemeClr val="accent1"/>
          </a:fillRef>
          <a:effectRef idx="0">
            <a:schemeClr val="accent1"/>
          </a:effectRef>
          <a:fontRef idx="minor">
            <a:schemeClr val="tx1"/>
          </a:fontRef>
        </p:style>
      </p:cxnSp>
      <p:sp>
        <p:nvSpPr>
          <p:cNvPr id="6" name="Oval 5"/>
          <p:cNvSpPr/>
          <p:nvPr/>
        </p:nvSpPr>
        <p:spPr>
          <a:xfrm>
            <a:off x="7848600" y="3394368"/>
            <a:ext cx="457200" cy="457200"/>
          </a:xfrm>
          <a:prstGeom prst="ellipse">
            <a:avLst/>
          </a:prstGeom>
          <a:solidFill>
            <a:schemeClr val="accent2"/>
          </a:solidFill>
          <a:ln w="76200"/>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Oval 6"/>
          <p:cNvSpPr/>
          <p:nvPr/>
        </p:nvSpPr>
        <p:spPr>
          <a:xfrm>
            <a:off x="609600" y="3394368"/>
            <a:ext cx="457200" cy="457200"/>
          </a:xfrm>
          <a:prstGeom prst="ellipse">
            <a:avLst/>
          </a:prstGeom>
          <a:solidFill>
            <a:schemeClr val="accent1"/>
          </a:solidFill>
          <a:ln w="76200">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ectangular Callout 7"/>
          <p:cNvSpPr/>
          <p:nvPr/>
        </p:nvSpPr>
        <p:spPr>
          <a:xfrm>
            <a:off x="187282" y="4324128"/>
            <a:ext cx="1981200" cy="1295400"/>
          </a:xfrm>
          <a:prstGeom prst="wedgeRectCallout">
            <a:avLst>
              <a:gd name="adj1" fmla="val -19784"/>
              <a:gd name="adj2" fmla="val 68850"/>
            </a:avLst>
          </a:prstGeom>
          <a:solidFill>
            <a:schemeClr val="accent1">
              <a:lumMod val="20000"/>
              <a:lumOff val="80000"/>
            </a:schemeClr>
          </a:solidFill>
          <a:ln w="76200">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dirty="0">
                <a:solidFill>
                  <a:schemeClr val="accent1"/>
                </a:solidFill>
              </a:rPr>
              <a:t>The ‘owned’ collection</a:t>
            </a:r>
          </a:p>
        </p:txBody>
      </p:sp>
      <p:sp>
        <p:nvSpPr>
          <p:cNvPr id="9" name="Rectangular Callout 8"/>
          <p:cNvSpPr/>
          <p:nvPr/>
        </p:nvSpPr>
        <p:spPr>
          <a:xfrm>
            <a:off x="6515100" y="4313737"/>
            <a:ext cx="1981200" cy="1295400"/>
          </a:xfrm>
          <a:prstGeom prst="wedgeRectCallout">
            <a:avLst>
              <a:gd name="adj1" fmla="val 19241"/>
              <a:gd name="adj2" fmla="val 64375"/>
            </a:avLst>
          </a:prstGeom>
          <a:solidFill>
            <a:schemeClr val="accent2">
              <a:lumMod val="20000"/>
              <a:lumOff val="80000"/>
            </a:schemeClr>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dirty="0">
                <a:solidFill>
                  <a:schemeClr val="accent2"/>
                </a:solidFill>
              </a:rPr>
              <a:t>The ‘facilitated’ collection</a:t>
            </a:r>
          </a:p>
        </p:txBody>
      </p:sp>
      <p:sp>
        <p:nvSpPr>
          <p:cNvPr id="14" name="TextBox 13"/>
          <p:cNvSpPr txBox="1"/>
          <p:nvPr/>
        </p:nvSpPr>
        <p:spPr>
          <a:xfrm>
            <a:off x="1305498" y="3622968"/>
            <a:ext cx="2590800" cy="369332"/>
          </a:xfrm>
          <a:prstGeom prst="rect">
            <a:avLst/>
          </a:prstGeom>
          <a:noFill/>
        </p:spPr>
        <p:txBody>
          <a:bodyPr wrap="square" rtlCol="0">
            <a:spAutoFit/>
          </a:bodyPr>
          <a:lstStyle/>
          <a:p>
            <a:r>
              <a:rPr lang="en-US" b="1" dirty="0">
                <a:solidFill>
                  <a:schemeClr val="accent1"/>
                </a:solidFill>
              </a:rPr>
              <a:t>A collections spectrum</a:t>
            </a:r>
          </a:p>
        </p:txBody>
      </p:sp>
      <p:sp>
        <p:nvSpPr>
          <p:cNvPr id="22" name="TextBox 21"/>
          <p:cNvSpPr txBox="1"/>
          <p:nvPr/>
        </p:nvSpPr>
        <p:spPr>
          <a:xfrm>
            <a:off x="228600" y="6031700"/>
            <a:ext cx="1736245" cy="646331"/>
          </a:xfrm>
          <a:prstGeom prst="rect">
            <a:avLst/>
          </a:prstGeom>
          <a:noFill/>
          <a:ln>
            <a:solidFill>
              <a:schemeClr val="accent2"/>
            </a:solidFill>
          </a:ln>
        </p:spPr>
        <p:txBody>
          <a:bodyPr wrap="none" rtlCol="0">
            <a:spAutoFit/>
          </a:bodyPr>
          <a:lstStyle/>
          <a:p>
            <a:pPr algn="ctr"/>
            <a:r>
              <a:rPr lang="en-US" dirty="0">
                <a:solidFill>
                  <a:schemeClr val="accent1"/>
                </a:solidFill>
              </a:rPr>
              <a:t>Purchased and </a:t>
            </a:r>
            <a:br>
              <a:rPr lang="en-US" dirty="0">
                <a:solidFill>
                  <a:schemeClr val="accent1"/>
                </a:solidFill>
              </a:rPr>
            </a:br>
            <a:r>
              <a:rPr lang="en-US" dirty="0">
                <a:solidFill>
                  <a:schemeClr val="accent1"/>
                </a:solidFill>
              </a:rPr>
              <a:t>physically stored</a:t>
            </a:r>
          </a:p>
        </p:txBody>
      </p:sp>
      <p:sp>
        <p:nvSpPr>
          <p:cNvPr id="23" name="TextBox 22"/>
          <p:cNvSpPr txBox="1"/>
          <p:nvPr/>
        </p:nvSpPr>
        <p:spPr>
          <a:xfrm>
            <a:off x="6158148" y="6031700"/>
            <a:ext cx="2674322" cy="646331"/>
          </a:xfrm>
          <a:prstGeom prst="rect">
            <a:avLst/>
          </a:prstGeom>
          <a:noFill/>
          <a:ln>
            <a:solidFill>
              <a:schemeClr val="accent2"/>
            </a:solidFill>
          </a:ln>
        </p:spPr>
        <p:txBody>
          <a:bodyPr wrap="none" rtlCol="0">
            <a:spAutoFit/>
          </a:bodyPr>
          <a:lstStyle/>
          <a:p>
            <a:pPr algn="ctr"/>
            <a:r>
              <a:rPr lang="en-US" dirty="0">
                <a:solidFill>
                  <a:schemeClr val="accent1"/>
                </a:solidFill>
              </a:rPr>
              <a:t>Meet research and </a:t>
            </a:r>
          </a:p>
          <a:p>
            <a:pPr algn="ctr"/>
            <a:r>
              <a:rPr lang="en-US" dirty="0">
                <a:solidFill>
                  <a:schemeClr val="accent1"/>
                </a:solidFill>
              </a:rPr>
              <a:t>learning needs in best way</a:t>
            </a:r>
          </a:p>
        </p:txBody>
      </p:sp>
      <p:sp>
        <p:nvSpPr>
          <p:cNvPr id="2" name="Rectangle 1"/>
          <p:cNvSpPr/>
          <p:nvPr/>
        </p:nvSpPr>
        <p:spPr>
          <a:xfrm>
            <a:off x="4260470" y="2305124"/>
            <a:ext cx="4572000" cy="923330"/>
          </a:xfrm>
          <a:prstGeom prst="rect">
            <a:avLst/>
          </a:prstGeom>
        </p:spPr>
        <p:txBody>
          <a:bodyPr>
            <a:spAutoFit/>
          </a:bodyPr>
          <a:lstStyle/>
          <a:p>
            <a:r>
              <a:rPr lang="en-US" b="1" dirty="0"/>
              <a:t>A network logic: </a:t>
            </a:r>
            <a:r>
              <a:rPr lang="en-US" dirty="0"/>
              <a:t>a coordinated mix of local, external and collaborative services are assembled around user needs</a:t>
            </a:r>
          </a:p>
        </p:txBody>
      </p:sp>
      <p:sp>
        <p:nvSpPr>
          <p:cNvPr id="3" name="Rectangle 2"/>
          <p:cNvSpPr/>
          <p:nvPr/>
        </p:nvSpPr>
        <p:spPr>
          <a:xfrm>
            <a:off x="187282" y="2305124"/>
            <a:ext cx="3169227" cy="923330"/>
          </a:xfrm>
          <a:prstGeom prst="rect">
            <a:avLst/>
          </a:prstGeom>
        </p:spPr>
        <p:txBody>
          <a:bodyPr wrap="square">
            <a:spAutoFit/>
          </a:bodyPr>
          <a:lstStyle/>
          <a:p>
            <a:r>
              <a:rPr lang="en-US" b="1" dirty="0"/>
              <a:t>A print logic: </a:t>
            </a:r>
            <a:r>
              <a:rPr lang="en-US" dirty="0"/>
              <a:t>the distribution of </a:t>
            </a:r>
            <a:br>
              <a:rPr lang="en-US" dirty="0"/>
            </a:br>
            <a:r>
              <a:rPr lang="en-US" dirty="0"/>
              <a:t>print copies to multiple local </a:t>
            </a:r>
            <a:br>
              <a:rPr lang="en-US" dirty="0"/>
            </a:br>
            <a:r>
              <a:rPr lang="en-US" dirty="0"/>
              <a:t>destinations</a:t>
            </a:r>
          </a:p>
        </p:txBody>
      </p:sp>
      <p:sp>
        <p:nvSpPr>
          <p:cNvPr id="15" name="Rectangle 14"/>
          <p:cNvSpPr/>
          <p:nvPr/>
        </p:nvSpPr>
        <p:spPr>
          <a:xfrm>
            <a:off x="228600" y="1295400"/>
            <a:ext cx="3352800" cy="9144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solidFill>
                  <a:prstClr val="white"/>
                </a:solidFill>
                <a:latin typeface="Segoe UI" panose="020B0502040204020203" pitchFamily="34" charset="0"/>
                <a:ea typeface="Segoe UI" panose="020B0502040204020203" pitchFamily="34" charset="0"/>
                <a:cs typeface="Segoe UI" panose="020B0502040204020203" pitchFamily="34" charset="0"/>
              </a:rPr>
              <a:t>Value relates to </a:t>
            </a:r>
            <a:r>
              <a:rPr lang="en-US" b="1" dirty="0">
                <a:solidFill>
                  <a:prstClr val="white"/>
                </a:solidFill>
                <a:latin typeface="Segoe UI" panose="020B0502040204020203" pitchFamily="34" charset="0"/>
                <a:ea typeface="Segoe UI" panose="020B0502040204020203" pitchFamily="34" charset="0"/>
                <a:cs typeface="Segoe UI" panose="020B0502040204020203" pitchFamily="34" charset="0"/>
              </a:rPr>
              <a:t>locally assembled</a:t>
            </a:r>
            <a:r>
              <a:rPr lang="en-US" dirty="0">
                <a:solidFill>
                  <a:prstClr val="white"/>
                </a:solidFill>
                <a:latin typeface="Segoe UI" panose="020B0502040204020203" pitchFamily="34" charset="0"/>
                <a:ea typeface="Segoe UI" panose="020B0502040204020203" pitchFamily="34" charset="0"/>
                <a:cs typeface="Segoe UI" panose="020B0502040204020203" pitchFamily="34" charset="0"/>
              </a:rPr>
              <a:t> collection.</a:t>
            </a:r>
          </a:p>
        </p:txBody>
      </p:sp>
      <p:sp>
        <p:nvSpPr>
          <p:cNvPr id="16" name="Rectangle 15"/>
          <p:cNvSpPr/>
          <p:nvPr/>
        </p:nvSpPr>
        <p:spPr>
          <a:xfrm>
            <a:off x="4260470" y="1295400"/>
            <a:ext cx="4000500" cy="9144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solidFill>
                  <a:prstClr val="white"/>
                </a:solidFill>
                <a:latin typeface="Segoe UI" panose="020B0502040204020203" pitchFamily="34" charset="0"/>
                <a:ea typeface="Segoe UI" panose="020B0502040204020203" pitchFamily="34" charset="0"/>
                <a:cs typeface="Segoe UI" panose="020B0502040204020203" pitchFamily="34" charset="0"/>
              </a:rPr>
              <a:t>Value relates to ability to efficiently meet a </a:t>
            </a:r>
            <a:r>
              <a:rPr lang="en-US" b="1" dirty="0">
                <a:solidFill>
                  <a:prstClr val="white"/>
                </a:solidFill>
                <a:latin typeface="Segoe UI" panose="020B0502040204020203" pitchFamily="34" charset="0"/>
                <a:ea typeface="Segoe UI" panose="020B0502040204020203" pitchFamily="34" charset="0"/>
                <a:cs typeface="Segoe UI" panose="020B0502040204020203" pitchFamily="34" charset="0"/>
              </a:rPr>
              <a:t>variety of research and learning needs</a:t>
            </a:r>
            <a:r>
              <a:rPr lang="en-US" dirty="0">
                <a:solidFill>
                  <a:prstClr val="white"/>
                </a:solidFill>
                <a:latin typeface="Segoe UI" panose="020B0502040204020203" pitchFamily="34" charset="0"/>
                <a:ea typeface="Segoe UI" panose="020B0502040204020203" pitchFamily="34" charset="0"/>
                <a:cs typeface="Segoe UI" panose="020B0502040204020203" pitchFamily="34" charset="0"/>
              </a:rPr>
              <a:t>. </a:t>
            </a:r>
          </a:p>
        </p:txBody>
      </p:sp>
      <p:pic>
        <p:nvPicPr>
          <p:cNvPr id="18" name="Picture 8" descr="library"/>
          <p:cNvPicPr>
            <a:picLocks noChangeAspect="1" noChangeArrowheads="1"/>
          </p:cNvPicPr>
          <p:nvPr/>
        </p:nvPicPr>
        <p:blipFill>
          <a:blip r:embed="rId3" cstate="print"/>
          <a:srcRect/>
          <a:stretch>
            <a:fillRect/>
          </a:stretch>
        </p:blipFill>
        <p:spPr bwMode="auto">
          <a:xfrm>
            <a:off x="1250448" y="78917"/>
            <a:ext cx="1042893" cy="1066800"/>
          </a:xfrm>
          <a:prstGeom prst="rect">
            <a:avLst/>
          </a:prstGeom>
          <a:noFill/>
          <a:ln w="9525">
            <a:noFill/>
            <a:miter lim="800000"/>
            <a:headEnd/>
            <a:tailEnd/>
          </a:ln>
        </p:spPr>
      </p:pic>
      <p:pic>
        <p:nvPicPr>
          <p:cNvPr id="20" name="Picture 19"/>
          <p:cNvPicPr>
            <a:picLocks noChangeAspect="1"/>
          </p:cNvPicPr>
          <p:nvPr/>
        </p:nvPicPr>
        <p:blipFill>
          <a:blip r:embed="rId4"/>
          <a:stretch>
            <a:fillRect/>
          </a:stretch>
        </p:blipFill>
        <p:spPr>
          <a:xfrm>
            <a:off x="5608627" y="304800"/>
            <a:ext cx="876300" cy="762000"/>
          </a:xfrm>
          <a:prstGeom prst="rect">
            <a:avLst/>
          </a:prstGeom>
        </p:spPr>
      </p:pic>
      <p:sp>
        <p:nvSpPr>
          <p:cNvPr id="21" name="Rectangle 20"/>
          <p:cNvSpPr/>
          <p:nvPr/>
        </p:nvSpPr>
        <p:spPr>
          <a:xfrm>
            <a:off x="7369155" y="0"/>
            <a:ext cx="1774845" cy="261610"/>
          </a:xfrm>
          <a:prstGeom prst="rect">
            <a:avLst/>
          </a:prstGeom>
          <a:solidFill>
            <a:srgbClr val="00B0F0"/>
          </a:solidFill>
        </p:spPr>
        <p:txBody>
          <a:bodyPr wrap="none">
            <a:spAutoFit/>
          </a:bodyPr>
          <a:lstStyle/>
          <a:p>
            <a:r>
              <a:rPr lang="en-US" sz="1100" dirty="0">
                <a:solidFill>
                  <a:prstClr val="white"/>
                </a:solidFill>
              </a:rPr>
              <a:t>http://www.xkcd.com/917/</a:t>
            </a:r>
          </a:p>
        </p:txBody>
      </p:sp>
    </p:spTree>
    <p:extLst>
      <p:ext uri="{BB962C8B-B14F-4D97-AF65-F5344CB8AC3E}">
        <p14:creationId xmlns:p14="http://schemas.microsoft.com/office/powerpoint/2010/main" val="144663072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15"/>
                                        </p:tgtEl>
                                        <p:attrNameLst>
                                          <p:attrName>style.visibility</p:attrName>
                                        </p:attrNameLst>
                                      </p:cBhvr>
                                      <p:to>
                                        <p:strVal val="visible"/>
                                      </p:to>
                                    </p:set>
                                    <p:animEffect transition="in" filter="fade">
                                      <p:cBhvr>
                                        <p:cTn id="7" dur="1000"/>
                                        <p:tgtEl>
                                          <p:spTgt spid="15"/>
                                        </p:tgtEl>
                                      </p:cBhvr>
                                    </p:animEffect>
                                    <p:anim calcmode="lin" valueType="num">
                                      <p:cBhvr>
                                        <p:cTn id="8" dur="1000" fill="hold"/>
                                        <p:tgtEl>
                                          <p:spTgt spid="15"/>
                                        </p:tgtEl>
                                        <p:attrNameLst>
                                          <p:attrName>ppt_x</p:attrName>
                                        </p:attrNameLst>
                                      </p:cBhvr>
                                      <p:tavLst>
                                        <p:tav tm="0">
                                          <p:val>
                                            <p:strVal val="#ppt_x"/>
                                          </p:val>
                                        </p:tav>
                                        <p:tav tm="100000">
                                          <p:val>
                                            <p:strVal val="#ppt_x"/>
                                          </p:val>
                                        </p:tav>
                                      </p:tavLst>
                                    </p:anim>
                                    <p:anim calcmode="lin" valueType="num">
                                      <p:cBhvr>
                                        <p:cTn id="9" dur="1000" fill="hold"/>
                                        <p:tgtEl>
                                          <p:spTgt spid="15"/>
                                        </p:tgtEl>
                                        <p:attrNameLst>
                                          <p:attrName>ppt_y</p:attrName>
                                        </p:attrNameLst>
                                      </p:cBhvr>
                                      <p:tavLst>
                                        <p:tav tm="0">
                                          <p:val>
                                            <p:strVal val="#ppt_y+.1"/>
                                          </p:val>
                                        </p:tav>
                                        <p:tav tm="100000">
                                          <p:val>
                                            <p:strVal val="#ppt_y"/>
                                          </p:val>
                                        </p:tav>
                                      </p:tavLst>
                                    </p:anim>
                                  </p:childTnLst>
                                </p:cTn>
                              </p:par>
                            </p:childTnLst>
                          </p:cTn>
                        </p:par>
                        <p:par>
                          <p:cTn id="10" fill="hold">
                            <p:stCondLst>
                              <p:cond delay="1000"/>
                            </p:stCondLst>
                            <p:childTnLst>
                              <p:par>
                                <p:cTn id="11" presetID="42" presetClass="entr" presetSubtype="0" fill="hold" grpId="0" nodeType="afterEffect">
                                  <p:stCondLst>
                                    <p:cond delay="0"/>
                                  </p:stCondLst>
                                  <p:childTnLst>
                                    <p:set>
                                      <p:cBhvr>
                                        <p:cTn id="12" dur="1" fill="hold">
                                          <p:stCondLst>
                                            <p:cond delay="0"/>
                                          </p:stCondLst>
                                        </p:cTn>
                                        <p:tgtEl>
                                          <p:spTgt spid="16"/>
                                        </p:tgtEl>
                                        <p:attrNameLst>
                                          <p:attrName>style.visibility</p:attrName>
                                        </p:attrNameLst>
                                      </p:cBhvr>
                                      <p:to>
                                        <p:strVal val="visible"/>
                                      </p:to>
                                    </p:set>
                                    <p:animEffect transition="in" filter="fade">
                                      <p:cBhvr>
                                        <p:cTn id="13" dur="1000"/>
                                        <p:tgtEl>
                                          <p:spTgt spid="16"/>
                                        </p:tgtEl>
                                      </p:cBhvr>
                                    </p:animEffect>
                                    <p:anim calcmode="lin" valueType="num">
                                      <p:cBhvr>
                                        <p:cTn id="14" dur="1000" fill="hold"/>
                                        <p:tgtEl>
                                          <p:spTgt spid="16"/>
                                        </p:tgtEl>
                                        <p:attrNameLst>
                                          <p:attrName>ppt_x</p:attrName>
                                        </p:attrNameLst>
                                      </p:cBhvr>
                                      <p:tavLst>
                                        <p:tav tm="0">
                                          <p:val>
                                            <p:strVal val="#ppt_x"/>
                                          </p:val>
                                        </p:tav>
                                        <p:tav tm="100000">
                                          <p:val>
                                            <p:strVal val="#ppt_x"/>
                                          </p:val>
                                        </p:tav>
                                      </p:tavLst>
                                    </p:anim>
                                    <p:anim calcmode="lin" valueType="num">
                                      <p:cBhvr>
                                        <p:cTn id="15" dur="1000" fill="hold"/>
                                        <p:tgtEl>
                                          <p:spTgt spid="16"/>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animBg="1"/>
      <p:bldP spid="16" grpId="0" animBg="1"/>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 name="Rectangular Callout 26"/>
          <p:cNvSpPr/>
          <p:nvPr/>
        </p:nvSpPr>
        <p:spPr>
          <a:xfrm>
            <a:off x="3476650" y="472638"/>
            <a:ext cx="4371950" cy="1074484"/>
          </a:xfrm>
          <a:prstGeom prst="wedgeRectCallout">
            <a:avLst>
              <a:gd name="adj1" fmla="val 44933"/>
              <a:gd name="adj2" fmla="val 232500"/>
            </a:avLst>
          </a:prstGeom>
          <a:solidFill>
            <a:schemeClr val="bg1"/>
          </a:solidFill>
          <a:ln w="28575">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a:solidFill>
                  <a:schemeClr val="accent1"/>
                </a:solidFill>
              </a:rPr>
              <a:t>The ‘external’ collection: </a:t>
            </a:r>
          </a:p>
          <a:p>
            <a:r>
              <a:rPr lang="en-US" sz="1600" dirty="0">
                <a:solidFill>
                  <a:schemeClr val="accent1"/>
                </a:solidFill>
              </a:rPr>
              <a:t>Pointing researchers at Google Scholar; </a:t>
            </a:r>
          </a:p>
          <a:p>
            <a:r>
              <a:rPr lang="en-US" sz="1600" dirty="0">
                <a:solidFill>
                  <a:schemeClr val="accent1"/>
                </a:solidFill>
              </a:rPr>
              <a:t>Including freely available </a:t>
            </a:r>
            <a:r>
              <a:rPr lang="en-US" sz="1600" dirty="0" err="1">
                <a:solidFill>
                  <a:schemeClr val="accent1"/>
                </a:solidFill>
              </a:rPr>
              <a:t>ebooks</a:t>
            </a:r>
            <a:r>
              <a:rPr lang="en-US" sz="1600" dirty="0">
                <a:solidFill>
                  <a:schemeClr val="accent1"/>
                </a:solidFill>
              </a:rPr>
              <a:t> in the catalog; </a:t>
            </a:r>
          </a:p>
          <a:p>
            <a:r>
              <a:rPr lang="en-US" sz="1600" dirty="0">
                <a:solidFill>
                  <a:schemeClr val="accent1"/>
                </a:solidFill>
              </a:rPr>
              <a:t>Creating resource guides for web resources.</a:t>
            </a:r>
          </a:p>
        </p:txBody>
      </p:sp>
      <p:cxnSp>
        <p:nvCxnSpPr>
          <p:cNvPr id="17" name="Straight Arrow Connector 16"/>
          <p:cNvCxnSpPr/>
          <p:nvPr/>
        </p:nvCxnSpPr>
        <p:spPr>
          <a:xfrm>
            <a:off x="838200" y="3837941"/>
            <a:ext cx="0" cy="423841"/>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cxnSp>
        <p:nvCxnSpPr>
          <p:cNvPr id="19" name="Straight Arrow Connector 18"/>
          <p:cNvCxnSpPr/>
          <p:nvPr/>
        </p:nvCxnSpPr>
        <p:spPr>
          <a:xfrm>
            <a:off x="8097982" y="3803073"/>
            <a:ext cx="0" cy="446809"/>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cxnSp>
        <p:nvCxnSpPr>
          <p:cNvPr id="5" name="Straight Connector 4"/>
          <p:cNvCxnSpPr>
            <a:endCxn id="6" idx="2"/>
          </p:cNvCxnSpPr>
          <p:nvPr/>
        </p:nvCxnSpPr>
        <p:spPr>
          <a:xfrm>
            <a:off x="1066800" y="3622968"/>
            <a:ext cx="6781800" cy="0"/>
          </a:xfrm>
          <a:prstGeom prst="line">
            <a:avLst/>
          </a:prstGeom>
          <a:ln w="76200"/>
        </p:spPr>
        <p:style>
          <a:lnRef idx="1">
            <a:schemeClr val="accent1"/>
          </a:lnRef>
          <a:fillRef idx="0">
            <a:schemeClr val="accent1"/>
          </a:fillRef>
          <a:effectRef idx="0">
            <a:schemeClr val="accent1"/>
          </a:effectRef>
          <a:fontRef idx="minor">
            <a:schemeClr val="tx1"/>
          </a:fontRef>
        </p:style>
      </p:cxnSp>
      <p:sp>
        <p:nvSpPr>
          <p:cNvPr id="6" name="Oval 5"/>
          <p:cNvSpPr/>
          <p:nvPr/>
        </p:nvSpPr>
        <p:spPr>
          <a:xfrm>
            <a:off x="7848600" y="3394368"/>
            <a:ext cx="457200" cy="457200"/>
          </a:xfrm>
          <a:prstGeom prst="ellipse">
            <a:avLst/>
          </a:prstGeom>
          <a:solidFill>
            <a:schemeClr val="accent2"/>
          </a:solidFill>
          <a:ln w="76200"/>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Oval 6"/>
          <p:cNvSpPr/>
          <p:nvPr/>
        </p:nvSpPr>
        <p:spPr>
          <a:xfrm>
            <a:off x="609600" y="3394368"/>
            <a:ext cx="457200" cy="457200"/>
          </a:xfrm>
          <a:prstGeom prst="ellipse">
            <a:avLst/>
          </a:prstGeom>
          <a:solidFill>
            <a:schemeClr val="accent1"/>
          </a:solidFill>
          <a:ln w="76200">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ectangular Callout 7"/>
          <p:cNvSpPr/>
          <p:nvPr/>
        </p:nvSpPr>
        <p:spPr>
          <a:xfrm>
            <a:off x="187282" y="4324128"/>
            <a:ext cx="1981200" cy="1295400"/>
          </a:xfrm>
          <a:prstGeom prst="wedgeRectCallout">
            <a:avLst>
              <a:gd name="adj1" fmla="val -19784"/>
              <a:gd name="adj2" fmla="val 68850"/>
            </a:avLst>
          </a:prstGeom>
          <a:solidFill>
            <a:schemeClr val="accent1">
              <a:lumMod val="20000"/>
              <a:lumOff val="80000"/>
            </a:schemeClr>
          </a:solidFill>
          <a:ln w="76200">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dirty="0">
                <a:solidFill>
                  <a:schemeClr val="accent1"/>
                </a:solidFill>
              </a:rPr>
              <a:t>The ‘owned’ collection</a:t>
            </a:r>
          </a:p>
        </p:txBody>
      </p:sp>
      <p:sp>
        <p:nvSpPr>
          <p:cNvPr id="9" name="Rectangular Callout 8"/>
          <p:cNvSpPr/>
          <p:nvPr/>
        </p:nvSpPr>
        <p:spPr>
          <a:xfrm>
            <a:off x="6515100" y="4313737"/>
            <a:ext cx="1981200" cy="1295400"/>
          </a:xfrm>
          <a:prstGeom prst="wedgeRectCallout">
            <a:avLst>
              <a:gd name="adj1" fmla="val 19241"/>
              <a:gd name="adj2" fmla="val 64375"/>
            </a:avLst>
          </a:prstGeom>
          <a:solidFill>
            <a:schemeClr val="accent2">
              <a:lumMod val="20000"/>
              <a:lumOff val="80000"/>
            </a:schemeClr>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dirty="0">
                <a:solidFill>
                  <a:schemeClr val="accent2"/>
                </a:solidFill>
              </a:rPr>
              <a:t>The ‘facilitated’ collection</a:t>
            </a:r>
          </a:p>
        </p:txBody>
      </p:sp>
      <p:sp>
        <p:nvSpPr>
          <p:cNvPr id="11" name="Rectangular Callout 10"/>
          <p:cNvSpPr/>
          <p:nvPr/>
        </p:nvSpPr>
        <p:spPr>
          <a:xfrm>
            <a:off x="1305498" y="2121487"/>
            <a:ext cx="1463922" cy="914400"/>
          </a:xfrm>
          <a:prstGeom prst="wedgeRectCallout">
            <a:avLst>
              <a:gd name="adj1" fmla="val 4827"/>
              <a:gd name="adj2" fmla="val 100908"/>
            </a:avLst>
          </a:prstGeom>
          <a:solidFill>
            <a:schemeClr val="bg1"/>
          </a:solidFill>
          <a:ln w="28575">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a:solidFill>
                  <a:schemeClr val="accent1"/>
                </a:solidFill>
              </a:rPr>
              <a:t>The ‘borrowed’ collection</a:t>
            </a:r>
          </a:p>
        </p:txBody>
      </p:sp>
      <p:sp>
        <p:nvSpPr>
          <p:cNvPr id="14" name="TextBox 13"/>
          <p:cNvSpPr txBox="1"/>
          <p:nvPr/>
        </p:nvSpPr>
        <p:spPr>
          <a:xfrm>
            <a:off x="1305498" y="3622968"/>
            <a:ext cx="2590800" cy="369332"/>
          </a:xfrm>
          <a:prstGeom prst="rect">
            <a:avLst/>
          </a:prstGeom>
          <a:noFill/>
        </p:spPr>
        <p:txBody>
          <a:bodyPr wrap="square" rtlCol="0">
            <a:spAutoFit/>
          </a:bodyPr>
          <a:lstStyle/>
          <a:p>
            <a:r>
              <a:rPr lang="en-US" b="1" dirty="0">
                <a:solidFill>
                  <a:schemeClr val="accent1"/>
                </a:solidFill>
              </a:rPr>
              <a:t>A collections spectrum</a:t>
            </a:r>
          </a:p>
        </p:txBody>
      </p:sp>
      <p:sp>
        <p:nvSpPr>
          <p:cNvPr id="21" name="Rectangular Callout 20"/>
          <p:cNvSpPr/>
          <p:nvPr/>
        </p:nvSpPr>
        <p:spPr>
          <a:xfrm>
            <a:off x="2928749" y="2121710"/>
            <a:ext cx="1412915" cy="800099"/>
          </a:xfrm>
          <a:prstGeom prst="wedgeRectCallout">
            <a:avLst>
              <a:gd name="adj1" fmla="val -23626"/>
              <a:gd name="adj2" fmla="val 117598"/>
            </a:avLst>
          </a:prstGeom>
          <a:solidFill>
            <a:schemeClr val="bg1"/>
          </a:solidFill>
          <a:ln w="28575">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a:solidFill>
                  <a:schemeClr val="accent1"/>
                </a:solidFill>
              </a:rPr>
              <a:t>The ‘shared print’ collection</a:t>
            </a:r>
          </a:p>
        </p:txBody>
      </p:sp>
      <p:sp>
        <p:nvSpPr>
          <p:cNvPr id="16" name="Rectangular Callout 15"/>
          <p:cNvSpPr/>
          <p:nvPr/>
        </p:nvSpPr>
        <p:spPr>
          <a:xfrm>
            <a:off x="4569501" y="2121487"/>
            <a:ext cx="1412915" cy="800099"/>
          </a:xfrm>
          <a:prstGeom prst="wedgeRectCallout">
            <a:avLst>
              <a:gd name="adj1" fmla="val -33186"/>
              <a:gd name="adj2" fmla="val 117598"/>
            </a:avLst>
          </a:prstGeom>
          <a:solidFill>
            <a:schemeClr val="bg1"/>
          </a:solidFill>
          <a:ln w="28575">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a:solidFill>
                  <a:schemeClr val="accent1"/>
                </a:solidFill>
              </a:rPr>
              <a:t>The ‘shared digital’ collection</a:t>
            </a:r>
          </a:p>
        </p:txBody>
      </p:sp>
      <p:sp>
        <p:nvSpPr>
          <p:cNvPr id="18" name="Rectangular Callout 17"/>
          <p:cNvSpPr/>
          <p:nvPr/>
        </p:nvSpPr>
        <p:spPr>
          <a:xfrm>
            <a:off x="6332615" y="2121487"/>
            <a:ext cx="1412915" cy="914400"/>
          </a:xfrm>
          <a:prstGeom prst="wedgeRectCallout">
            <a:avLst>
              <a:gd name="adj1" fmla="val -35008"/>
              <a:gd name="adj2" fmla="val 100558"/>
            </a:avLst>
          </a:prstGeom>
          <a:solidFill>
            <a:schemeClr val="bg1"/>
          </a:solidFill>
          <a:ln w="28575">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a:solidFill>
                  <a:schemeClr val="accent1"/>
                </a:solidFill>
              </a:rPr>
              <a:t>The evolving scholarly record</a:t>
            </a:r>
          </a:p>
        </p:txBody>
      </p:sp>
      <p:sp>
        <p:nvSpPr>
          <p:cNvPr id="22" name="TextBox 21"/>
          <p:cNvSpPr txBox="1"/>
          <p:nvPr/>
        </p:nvSpPr>
        <p:spPr>
          <a:xfrm>
            <a:off x="228600" y="6031700"/>
            <a:ext cx="1736245" cy="646331"/>
          </a:xfrm>
          <a:prstGeom prst="rect">
            <a:avLst/>
          </a:prstGeom>
          <a:noFill/>
          <a:ln>
            <a:solidFill>
              <a:schemeClr val="accent2"/>
            </a:solidFill>
          </a:ln>
        </p:spPr>
        <p:txBody>
          <a:bodyPr wrap="none" rtlCol="0">
            <a:spAutoFit/>
          </a:bodyPr>
          <a:lstStyle/>
          <a:p>
            <a:pPr algn="ctr"/>
            <a:r>
              <a:rPr lang="en-US" dirty="0">
                <a:solidFill>
                  <a:schemeClr val="accent1"/>
                </a:solidFill>
              </a:rPr>
              <a:t>Purchased and </a:t>
            </a:r>
            <a:br>
              <a:rPr lang="en-US" dirty="0">
                <a:solidFill>
                  <a:schemeClr val="accent1"/>
                </a:solidFill>
              </a:rPr>
            </a:br>
            <a:r>
              <a:rPr lang="en-US" dirty="0">
                <a:solidFill>
                  <a:schemeClr val="accent1"/>
                </a:solidFill>
              </a:rPr>
              <a:t>physically stored</a:t>
            </a:r>
          </a:p>
        </p:txBody>
      </p:sp>
      <p:sp>
        <p:nvSpPr>
          <p:cNvPr id="23" name="TextBox 22"/>
          <p:cNvSpPr txBox="1"/>
          <p:nvPr/>
        </p:nvSpPr>
        <p:spPr>
          <a:xfrm>
            <a:off x="6158148" y="6031700"/>
            <a:ext cx="2674322" cy="646331"/>
          </a:xfrm>
          <a:prstGeom prst="rect">
            <a:avLst/>
          </a:prstGeom>
          <a:noFill/>
          <a:ln>
            <a:solidFill>
              <a:schemeClr val="accent2"/>
            </a:solidFill>
          </a:ln>
        </p:spPr>
        <p:txBody>
          <a:bodyPr wrap="none" rtlCol="0">
            <a:spAutoFit/>
          </a:bodyPr>
          <a:lstStyle/>
          <a:p>
            <a:pPr algn="ctr"/>
            <a:r>
              <a:rPr lang="en-US" dirty="0">
                <a:solidFill>
                  <a:schemeClr val="accent1"/>
                </a:solidFill>
              </a:rPr>
              <a:t>Meet research and </a:t>
            </a:r>
          </a:p>
          <a:p>
            <a:pPr algn="ctr"/>
            <a:r>
              <a:rPr lang="en-US" dirty="0">
                <a:solidFill>
                  <a:schemeClr val="accent1"/>
                </a:solidFill>
              </a:rPr>
              <a:t>learning needs in best way</a:t>
            </a:r>
          </a:p>
        </p:txBody>
      </p:sp>
      <p:sp>
        <p:nvSpPr>
          <p:cNvPr id="24" name="Rectangular Callout 23"/>
          <p:cNvSpPr/>
          <p:nvPr/>
        </p:nvSpPr>
        <p:spPr>
          <a:xfrm>
            <a:off x="2720196" y="4210050"/>
            <a:ext cx="1412915" cy="800099"/>
          </a:xfrm>
          <a:prstGeom prst="wedgeRectCallout">
            <a:avLst>
              <a:gd name="adj1" fmla="val -12851"/>
              <a:gd name="adj2" fmla="val -90790"/>
            </a:avLst>
          </a:prstGeom>
          <a:solidFill>
            <a:schemeClr val="bg1"/>
          </a:solidFill>
          <a:ln w="28575">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a:solidFill>
                  <a:schemeClr val="accent1"/>
                </a:solidFill>
              </a:rPr>
              <a:t>The ‘licensed’ collection</a:t>
            </a:r>
          </a:p>
        </p:txBody>
      </p:sp>
      <p:sp>
        <p:nvSpPr>
          <p:cNvPr id="25" name="Rectangular Callout 24"/>
          <p:cNvSpPr/>
          <p:nvPr/>
        </p:nvSpPr>
        <p:spPr>
          <a:xfrm>
            <a:off x="4540080" y="4205309"/>
            <a:ext cx="1412915" cy="914400"/>
          </a:xfrm>
          <a:prstGeom prst="wedgeRectCallout">
            <a:avLst>
              <a:gd name="adj1" fmla="val -28389"/>
              <a:gd name="adj2" fmla="val -92624"/>
            </a:avLst>
          </a:prstGeom>
          <a:solidFill>
            <a:schemeClr val="bg1"/>
          </a:solidFill>
          <a:ln w="28575">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a:solidFill>
                  <a:schemeClr val="accent1"/>
                </a:solidFill>
              </a:rPr>
              <a:t>The ‘demand-driven’ collection</a:t>
            </a:r>
          </a:p>
        </p:txBody>
      </p:sp>
      <p:sp>
        <p:nvSpPr>
          <p:cNvPr id="2" name="TextBox 1"/>
          <p:cNvSpPr txBox="1"/>
          <p:nvPr/>
        </p:nvSpPr>
        <p:spPr>
          <a:xfrm>
            <a:off x="3174132" y="5668237"/>
            <a:ext cx="2335063" cy="738664"/>
          </a:xfrm>
          <a:prstGeom prst="rect">
            <a:avLst/>
          </a:prstGeom>
          <a:noFill/>
          <a:ln>
            <a:solidFill>
              <a:srgbClr val="5B9BD5"/>
            </a:solidFill>
          </a:ln>
        </p:spPr>
        <p:txBody>
          <a:bodyPr wrap="none" rtlCol="0">
            <a:spAutoFit/>
          </a:bodyPr>
          <a:lstStyle/>
          <a:p>
            <a:r>
              <a:rPr lang="en-US" sz="1400" dirty="0">
                <a:solidFill>
                  <a:srgbClr val="0070C0"/>
                </a:solidFill>
              </a:rPr>
              <a:t>Note: Libraries have variable </a:t>
            </a:r>
          </a:p>
          <a:p>
            <a:r>
              <a:rPr lang="en-US" sz="1400" dirty="0">
                <a:solidFill>
                  <a:srgbClr val="0070C0"/>
                </a:solidFill>
              </a:rPr>
              <a:t>Investments across the entire</a:t>
            </a:r>
          </a:p>
          <a:p>
            <a:r>
              <a:rPr lang="en-US" sz="1400" dirty="0">
                <a:solidFill>
                  <a:srgbClr val="0070C0"/>
                </a:solidFill>
              </a:rPr>
              <a:t>spectrum</a:t>
            </a:r>
          </a:p>
        </p:txBody>
      </p:sp>
    </p:spTree>
    <p:extLst>
      <p:ext uri="{BB962C8B-B14F-4D97-AF65-F5344CB8AC3E}">
        <p14:creationId xmlns:p14="http://schemas.microsoft.com/office/powerpoint/2010/main" val="298140735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11"/>
                                        </p:tgtEl>
                                        <p:attrNameLst>
                                          <p:attrName>style.visibility</p:attrName>
                                        </p:attrNameLst>
                                      </p:cBhvr>
                                      <p:to>
                                        <p:strVal val="visible"/>
                                      </p:to>
                                    </p:set>
                                    <p:animEffect transition="in" filter="fade">
                                      <p:cBhvr>
                                        <p:cTn id="7" dur="1000"/>
                                        <p:tgtEl>
                                          <p:spTgt spid="11"/>
                                        </p:tgtEl>
                                      </p:cBhvr>
                                    </p:animEffect>
                                    <p:anim calcmode="lin" valueType="num">
                                      <p:cBhvr>
                                        <p:cTn id="8" dur="1000" fill="hold"/>
                                        <p:tgtEl>
                                          <p:spTgt spid="11"/>
                                        </p:tgtEl>
                                        <p:attrNameLst>
                                          <p:attrName>ppt_x</p:attrName>
                                        </p:attrNameLst>
                                      </p:cBhvr>
                                      <p:tavLst>
                                        <p:tav tm="0">
                                          <p:val>
                                            <p:strVal val="#ppt_x"/>
                                          </p:val>
                                        </p:tav>
                                        <p:tav tm="100000">
                                          <p:val>
                                            <p:strVal val="#ppt_x"/>
                                          </p:val>
                                        </p:tav>
                                      </p:tavLst>
                                    </p:anim>
                                    <p:anim calcmode="lin" valueType="num">
                                      <p:cBhvr>
                                        <p:cTn id="9" dur="1000" fill="hold"/>
                                        <p:tgtEl>
                                          <p:spTgt spid="11"/>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grpId="0" nodeType="clickEffect">
                                  <p:stCondLst>
                                    <p:cond delay="0"/>
                                  </p:stCondLst>
                                  <p:childTnLst>
                                    <p:set>
                                      <p:cBhvr>
                                        <p:cTn id="13" dur="1" fill="hold">
                                          <p:stCondLst>
                                            <p:cond delay="0"/>
                                          </p:stCondLst>
                                        </p:cTn>
                                        <p:tgtEl>
                                          <p:spTgt spid="24"/>
                                        </p:tgtEl>
                                        <p:attrNameLst>
                                          <p:attrName>style.visibility</p:attrName>
                                        </p:attrNameLst>
                                      </p:cBhvr>
                                      <p:to>
                                        <p:strVal val="visible"/>
                                      </p:to>
                                    </p:set>
                                    <p:animEffect transition="in" filter="fade">
                                      <p:cBhvr>
                                        <p:cTn id="14" dur="1000"/>
                                        <p:tgtEl>
                                          <p:spTgt spid="24"/>
                                        </p:tgtEl>
                                      </p:cBhvr>
                                    </p:animEffect>
                                    <p:anim calcmode="lin" valueType="num">
                                      <p:cBhvr>
                                        <p:cTn id="15" dur="1000" fill="hold"/>
                                        <p:tgtEl>
                                          <p:spTgt spid="24"/>
                                        </p:tgtEl>
                                        <p:attrNameLst>
                                          <p:attrName>ppt_x</p:attrName>
                                        </p:attrNameLst>
                                      </p:cBhvr>
                                      <p:tavLst>
                                        <p:tav tm="0">
                                          <p:val>
                                            <p:strVal val="#ppt_x"/>
                                          </p:val>
                                        </p:tav>
                                        <p:tav tm="100000">
                                          <p:val>
                                            <p:strVal val="#ppt_x"/>
                                          </p:val>
                                        </p:tav>
                                      </p:tavLst>
                                    </p:anim>
                                    <p:anim calcmode="lin" valueType="num">
                                      <p:cBhvr>
                                        <p:cTn id="16" dur="1000" fill="hold"/>
                                        <p:tgtEl>
                                          <p:spTgt spid="24"/>
                                        </p:tgtEl>
                                        <p:attrNameLst>
                                          <p:attrName>ppt_y</p:attrName>
                                        </p:attrNameLst>
                                      </p:cBhvr>
                                      <p:tavLst>
                                        <p:tav tm="0">
                                          <p:val>
                                            <p:strVal val="#ppt_y+.1"/>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42" presetClass="entr" presetSubtype="0" fill="hold" grpId="0" nodeType="clickEffect">
                                  <p:stCondLst>
                                    <p:cond delay="0"/>
                                  </p:stCondLst>
                                  <p:childTnLst>
                                    <p:set>
                                      <p:cBhvr>
                                        <p:cTn id="20" dur="1" fill="hold">
                                          <p:stCondLst>
                                            <p:cond delay="0"/>
                                          </p:stCondLst>
                                        </p:cTn>
                                        <p:tgtEl>
                                          <p:spTgt spid="25"/>
                                        </p:tgtEl>
                                        <p:attrNameLst>
                                          <p:attrName>style.visibility</p:attrName>
                                        </p:attrNameLst>
                                      </p:cBhvr>
                                      <p:to>
                                        <p:strVal val="visible"/>
                                      </p:to>
                                    </p:set>
                                    <p:animEffect transition="in" filter="fade">
                                      <p:cBhvr>
                                        <p:cTn id="21" dur="1000"/>
                                        <p:tgtEl>
                                          <p:spTgt spid="25"/>
                                        </p:tgtEl>
                                      </p:cBhvr>
                                    </p:animEffect>
                                    <p:anim calcmode="lin" valueType="num">
                                      <p:cBhvr>
                                        <p:cTn id="22" dur="1000" fill="hold"/>
                                        <p:tgtEl>
                                          <p:spTgt spid="25"/>
                                        </p:tgtEl>
                                        <p:attrNameLst>
                                          <p:attrName>ppt_x</p:attrName>
                                        </p:attrNameLst>
                                      </p:cBhvr>
                                      <p:tavLst>
                                        <p:tav tm="0">
                                          <p:val>
                                            <p:strVal val="#ppt_x"/>
                                          </p:val>
                                        </p:tav>
                                        <p:tav tm="100000">
                                          <p:val>
                                            <p:strVal val="#ppt_x"/>
                                          </p:val>
                                        </p:tav>
                                      </p:tavLst>
                                    </p:anim>
                                    <p:anim calcmode="lin" valueType="num">
                                      <p:cBhvr>
                                        <p:cTn id="23" dur="1000" fill="hold"/>
                                        <p:tgtEl>
                                          <p:spTgt spid="25"/>
                                        </p:tgtEl>
                                        <p:attrNameLst>
                                          <p:attrName>ppt_y</p:attrName>
                                        </p:attrNameLst>
                                      </p:cBhvr>
                                      <p:tavLst>
                                        <p:tav tm="0">
                                          <p:val>
                                            <p:strVal val="#ppt_y+.1"/>
                                          </p:val>
                                        </p:tav>
                                        <p:tav tm="100000">
                                          <p:val>
                                            <p:strVal val="#ppt_y"/>
                                          </p:val>
                                        </p:tav>
                                      </p:tavLst>
                                    </p:anim>
                                  </p:childTnLst>
                                </p:cTn>
                              </p:par>
                            </p:childTnLst>
                          </p:cTn>
                        </p:par>
                      </p:childTnLst>
                    </p:cTn>
                  </p:par>
                  <p:par>
                    <p:cTn id="24" fill="hold">
                      <p:stCondLst>
                        <p:cond delay="indefinite"/>
                      </p:stCondLst>
                      <p:childTnLst>
                        <p:par>
                          <p:cTn id="25" fill="hold">
                            <p:stCondLst>
                              <p:cond delay="0"/>
                            </p:stCondLst>
                            <p:childTnLst>
                              <p:par>
                                <p:cTn id="26" presetID="42" presetClass="entr" presetSubtype="0" fill="hold" grpId="0" nodeType="clickEffect">
                                  <p:stCondLst>
                                    <p:cond delay="0"/>
                                  </p:stCondLst>
                                  <p:childTnLst>
                                    <p:set>
                                      <p:cBhvr>
                                        <p:cTn id="27" dur="1" fill="hold">
                                          <p:stCondLst>
                                            <p:cond delay="0"/>
                                          </p:stCondLst>
                                        </p:cTn>
                                        <p:tgtEl>
                                          <p:spTgt spid="21"/>
                                        </p:tgtEl>
                                        <p:attrNameLst>
                                          <p:attrName>style.visibility</p:attrName>
                                        </p:attrNameLst>
                                      </p:cBhvr>
                                      <p:to>
                                        <p:strVal val="visible"/>
                                      </p:to>
                                    </p:set>
                                    <p:animEffect transition="in" filter="fade">
                                      <p:cBhvr>
                                        <p:cTn id="28" dur="1000"/>
                                        <p:tgtEl>
                                          <p:spTgt spid="21"/>
                                        </p:tgtEl>
                                      </p:cBhvr>
                                    </p:animEffect>
                                    <p:anim calcmode="lin" valueType="num">
                                      <p:cBhvr>
                                        <p:cTn id="29" dur="1000" fill="hold"/>
                                        <p:tgtEl>
                                          <p:spTgt spid="21"/>
                                        </p:tgtEl>
                                        <p:attrNameLst>
                                          <p:attrName>ppt_x</p:attrName>
                                        </p:attrNameLst>
                                      </p:cBhvr>
                                      <p:tavLst>
                                        <p:tav tm="0">
                                          <p:val>
                                            <p:strVal val="#ppt_x"/>
                                          </p:val>
                                        </p:tav>
                                        <p:tav tm="100000">
                                          <p:val>
                                            <p:strVal val="#ppt_x"/>
                                          </p:val>
                                        </p:tav>
                                      </p:tavLst>
                                    </p:anim>
                                    <p:anim calcmode="lin" valueType="num">
                                      <p:cBhvr>
                                        <p:cTn id="30" dur="1000" fill="hold"/>
                                        <p:tgtEl>
                                          <p:spTgt spid="21"/>
                                        </p:tgtEl>
                                        <p:attrNameLst>
                                          <p:attrName>ppt_y</p:attrName>
                                        </p:attrNameLst>
                                      </p:cBhvr>
                                      <p:tavLst>
                                        <p:tav tm="0">
                                          <p:val>
                                            <p:strVal val="#ppt_y+.1"/>
                                          </p:val>
                                        </p:tav>
                                        <p:tav tm="100000">
                                          <p:val>
                                            <p:strVal val="#ppt_y"/>
                                          </p:val>
                                        </p:tav>
                                      </p:tavLst>
                                    </p:anim>
                                  </p:childTnLst>
                                </p:cTn>
                              </p:par>
                              <p:par>
                                <p:cTn id="31" presetID="42" presetClass="entr" presetSubtype="0" fill="hold" grpId="0" nodeType="withEffect">
                                  <p:stCondLst>
                                    <p:cond delay="0"/>
                                  </p:stCondLst>
                                  <p:childTnLst>
                                    <p:set>
                                      <p:cBhvr>
                                        <p:cTn id="32" dur="1" fill="hold">
                                          <p:stCondLst>
                                            <p:cond delay="0"/>
                                          </p:stCondLst>
                                        </p:cTn>
                                        <p:tgtEl>
                                          <p:spTgt spid="16"/>
                                        </p:tgtEl>
                                        <p:attrNameLst>
                                          <p:attrName>style.visibility</p:attrName>
                                        </p:attrNameLst>
                                      </p:cBhvr>
                                      <p:to>
                                        <p:strVal val="visible"/>
                                      </p:to>
                                    </p:set>
                                    <p:animEffect transition="in" filter="fade">
                                      <p:cBhvr>
                                        <p:cTn id="33" dur="1000"/>
                                        <p:tgtEl>
                                          <p:spTgt spid="16"/>
                                        </p:tgtEl>
                                      </p:cBhvr>
                                    </p:animEffect>
                                    <p:anim calcmode="lin" valueType="num">
                                      <p:cBhvr>
                                        <p:cTn id="34" dur="1000" fill="hold"/>
                                        <p:tgtEl>
                                          <p:spTgt spid="16"/>
                                        </p:tgtEl>
                                        <p:attrNameLst>
                                          <p:attrName>ppt_x</p:attrName>
                                        </p:attrNameLst>
                                      </p:cBhvr>
                                      <p:tavLst>
                                        <p:tav tm="0">
                                          <p:val>
                                            <p:strVal val="#ppt_x"/>
                                          </p:val>
                                        </p:tav>
                                        <p:tav tm="100000">
                                          <p:val>
                                            <p:strVal val="#ppt_x"/>
                                          </p:val>
                                        </p:tav>
                                      </p:tavLst>
                                    </p:anim>
                                    <p:anim calcmode="lin" valueType="num">
                                      <p:cBhvr>
                                        <p:cTn id="35" dur="1000" fill="hold"/>
                                        <p:tgtEl>
                                          <p:spTgt spid="16"/>
                                        </p:tgtEl>
                                        <p:attrNameLst>
                                          <p:attrName>ppt_y</p:attrName>
                                        </p:attrNameLst>
                                      </p:cBhvr>
                                      <p:tavLst>
                                        <p:tav tm="0">
                                          <p:val>
                                            <p:strVal val="#ppt_y+.1"/>
                                          </p:val>
                                        </p:tav>
                                        <p:tav tm="100000">
                                          <p:val>
                                            <p:strVal val="#ppt_y"/>
                                          </p:val>
                                        </p:tav>
                                      </p:tavLst>
                                    </p:anim>
                                  </p:childTnLst>
                                </p:cTn>
                              </p:par>
                              <p:par>
                                <p:cTn id="36" presetID="42" presetClass="entr" presetSubtype="0" fill="hold" grpId="0" nodeType="withEffect">
                                  <p:stCondLst>
                                    <p:cond delay="0"/>
                                  </p:stCondLst>
                                  <p:childTnLst>
                                    <p:set>
                                      <p:cBhvr>
                                        <p:cTn id="37" dur="1" fill="hold">
                                          <p:stCondLst>
                                            <p:cond delay="0"/>
                                          </p:stCondLst>
                                        </p:cTn>
                                        <p:tgtEl>
                                          <p:spTgt spid="18"/>
                                        </p:tgtEl>
                                        <p:attrNameLst>
                                          <p:attrName>style.visibility</p:attrName>
                                        </p:attrNameLst>
                                      </p:cBhvr>
                                      <p:to>
                                        <p:strVal val="visible"/>
                                      </p:to>
                                    </p:set>
                                    <p:animEffect transition="in" filter="fade">
                                      <p:cBhvr>
                                        <p:cTn id="38" dur="1000"/>
                                        <p:tgtEl>
                                          <p:spTgt spid="18"/>
                                        </p:tgtEl>
                                      </p:cBhvr>
                                    </p:animEffect>
                                    <p:anim calcmode="lin" valueType="num">
                                      <p:cBhvr>
                                        <p:cTn id="39" dur="1000" fill="hold"/>
                                        <p:tgtEl>
                                          <p:spTgt spid="18"/>
                                        </p:tgtEl>
                                        <p:attrNameLst>
                                          <p:attrName>ppt_x</p:attrName>
                                        </p:attrNameLst>
                                      </p:cBhvr>
                                      <p:tavLst>
                                        <p:tav tm="0">
                                          <p:val>
                                            <p:strVal val="#ppt_x"/>
                                          </p:val>
                                        </p:tav>
                                        <p:tav tm="100000">
                                          <p:val>
                                            <p:strVal val="#ppt_x"/>
                                          </p:val>
                                        </p:tav>
                                      </p:tavLst>
                                    </p:anim>
                                    <p:anim calcmode="lin" valueType="num">
                                      <p:cBhvr>
                                        <p:cTn id="40" dur="1000" fill="hold"/>
                                        <p:tgtEl>
                                          <p:spTgt spid="18"/>
                                        </p:tgtEl>
                                        <p:attrNameLst>
                                          <p:attrName>ppt_y</p:attrName>
                                        </p:attrNameLst>
                                      </p:cBhvr>
                                      <p:tavLst>
                                        <p:tav tm="0">
                                          <p:val>
                                            <p:strVal val="#ppt_y+.1"/>
                                          </p:val>
                                        </p:tav>
                                        <p:tav tm="100000">
                                          <p:val>
                                            <p:strVal val="#ppt_y"/>
                                          </p:val>
                                        </p:tav>
                                      </p:tavLst>
                                    </p:anim>
                                  </p:childTnLst>
                                </p:cTn>
                              </p:par>
                            </p:childTnLst>
                          </p:cTn>
                        </p:par>
                      </p:childTnLst>
                    </p:cTn>
                  </p:par>
                  <p:par>
                    <p:cTn id="41" fill="hold">
                      <p:stCondLst>
                        <p:cond delay="indefinite"/>
                      </p:stCondLst>
                      <p:childTnLst>
                        <p:par>
                          <p:cTn id="42" fill="hold">
                            <p:stCondLst>
                              <p:cond delay="0"/>
                            </p:stCondLst>
                            <p:childTnLst>
                              <p:par>
                                <p:cTn id="43" presetID="42" presetClass="entr" presetSubtype="0" fill="hold" grpId="0" nodeType="clickEffect">
                                  <p:stCondLst>
                                    <p:cond delay="0"/>
                                  </p:stCondLst>
                                  <p:childTnLst>
                                    <p:set>
                                      <p:cBhvr>
                                        <p:cTn id="44" dur="1" fill="hold">
                                          <p:stCondLst>
                                            <p:cond delay="0"/>
                                          </p:stCondLst>
                                        </p:cTn>
                                        <p:tgtEl>
                                          <p:spTgt spid="27"/>
                                        </p:tgtEl>
                                        <p:attrNameLst>
                                          <p:attrName>style.visibility</p:attrName>
                                        </p:attrNameLst>
                                      </p:cBhvr>
                                      <p:to>
                                        <p:strVal val="visible"/>
                                      </p:to>
                                    </p:set>
                                    <p:animEffect transition="in" filter="fade">
                                      <p:cBhvr>
                                        <p:cTn id="45" dur="1000"/>
                                        <p:tgtEl>
                                          <p:spTgt spid="27"/>
                                        </p:tgtEl>
                                      </p:cBhvr>
                                    </p:animEffect>
                                    <p:anim calcmode="lin" valueType="num">
                                      <p:cBhvr>
                                        <p:cTn id="46" dur="1000" fill="hold"/>
                                        <p:tgtEl>
                                          <p:spTgt spid="27"/>
                                        </p:tgtEl>
                                        <p:attrNameLst>
                                          <p:attrName>ppt_x</p:attrName>
                                        </p:attrNameLst>
                                      </p:cBhvr>
                                      <p:tavLst>
                                        <p:tav tm="0">
                                          <p:val>
                                            <p:strVal val="#ppt_x"/>
                                          </p:val>
                                        </p:tav>
                                        <p:tav tm="100000">
                                          <p:val>
                                            <p:strVal val="#ppt_x"/>
                                          </p:val>
                                        </p:tav>
                                      </p:tavLst>
                                    </p:anim>
                                    <p:anim calcmode="lin" valueType="num">
                                      <p:cBhvr>
                                        <p:cTn id="47" dur="1000" fill="hold"/>
                                        <p:tgtEl>
                                          <p:spTgt spid="27"/>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7" grpId="0" animBg="1"/>
      <p:bldP spid="11" grpId="0" animBg="1"/>
      <p:bldP spid="21" grpId="0" animBg="1"/>
      <p:bldP spid="16" grpId="0" animBg="1"/>
      <p:bldP spid="18" grpId="0" animBg="1"/>
      <p:bldP spid="24" grpId="0" animBg="1"/>
      <p:bldP spid="25" grpId="0" animBg="1"/>
    </p:bldLst>
  </p:timing>
</p:sld>
</file>

<file path=ppt/slides/slide24.xml><?xml version="1.0" encoding="utf-8"?>
<p:sld xmlns:a="http://schemas.openxmlformats.org/drawingml/2006/main" xmlns:r="http://schemas.openxmlformats.org/officeDocument/2006/relationships" xmlns:p="http://schemas.openxmlformats.org/presentationml/2006/main">
  <p:cSld>
    <p:bg>
      <p:bgPr>
        <a:solidFill>
          <a:srgbClr val="5B9BD5"/>
        </a:solidFill>
        <a:effectLst/>
      </p:bgPr>
    </p:bg>
    <p:spTree>
      <p:nvGrpSpPr>
        <p:cNvPr id="1" name=""/>
        <p:cNvGrpSpPr/>
        <p:nvPr/>
      </p:nvGrpSpPr>
      <p:grpSpPr>
        <a:xfrm>
          <a:off x="0" y="0"/>
          <a:ext cx="0" cy="0"/>
          <a:chOff x="0" y="0"/>
          <a:chExt cx="0" cy="0"/>
        </a:xfrm>
      </p:grpSpPr>
      <p:sp>
        <p:nvSpPr>
          <p:cNvPr id="6" name="Rectangle 5"/>
          <p:cNvSpPr/>
          <p:nvPr/>
        </p:nvSpPr>
        <p:spPr>
          <a:xfrm>
            <a:off x="4644275" y="1219200"/>
            <a:ext cx="3636872" cy="4343400"/>
          </a:xfrm>
          <a:prstGeom prst="rect">
            <a:avLst/>
          </a:prstGeom>
          <a:solidFill>
            <a:srgbClr val="FFFFFF"/>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rgbClr val="5B9BD5"/>
                </a:solidFill>
                <a:latin typeface="Segoe UI" panose="020B0502040204020203" pitchFamily="34" charset="0"/>
                <a:ea typeface="Segoe UI" panose="020B0502040204020203" pitchFamily="34" charset="0"/>
                <a:cs typeface="Segoe UI" panose="020B0502040204020203" pitchFamily="34" charset="0"/>
              </a:rPr>
              <a:t>Reconfiguration of the </a:t>
            </a:r>
            <a:r>
              <a:rPr lang="en-US" sz="2400" b="1" dirty="0">
                <a:solidFill>
                  <a:srgbClr val="5B9BD5"/>
                </a:solidFill>
                <a:latin typeface="Segoe UI" panose="020B0502040204020203" pitchFamily="34" charset="0"/>
                <a:ea typeface="Segoe UI" panose="020B0502040204020203" pitchFamily="34" charset="0"/>
                <a:cs typeface="Segoe UI" panose="020B0502040204020203" pitchFamily="34" charset="0"/>
              </a:rPr>
              <a:t>information space </a:t>
            </a:r>
            <a:r>
              <a:rPr lang="en-US" sz="2400" dirty="0">
                <a:solidFill>
                  <a:srgbClr val="5B9BD5"/>
                </a:solidFill>
                <a:latin typeface="Segoe UI" panose="020B0502040204020203" pitchFamily="34" charset="0"/>
                <a:ea typeface="Segoe UI" panose="020B0502040204020203" pitchFamily="34" charset="0"/>
                <a:cs typeface="Segoe UI" panose="020B0502040204020203" pitchFamily="34" charset="0"/>
              </a:rPr>
              <a:t>by network/digital environment.</a:t>
            </a:r>
          </a:p>
        </p:txBody>
      </p:sp>
      <p:sp>
        <p:nvSpPr>
          <p:cNvPr id="14" name="Down Arrow 13"/>
          <p:cNvSpPr/>
          <p:nvPr/>
        </p:nvSpPr>
        <p:spPr>
          <a:xfrm rot="10800000">
            <a:off x="5581651" y="2162735"/>
            <a:ext cx="1637178" cy="2673724"/>
          </a:xfrm>
          <a:prstGeom prst="downArrow">
            <a:avLst/>
          </a:prstGeom>
          <a:solidFill>
            <a:srgbClr val="0070C0">
              <a:alpha val="23137"/>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sp>
        <p:nvSpPr>
          <p:cNvPr id="12" name="Oval 11"/>
          <p:cNvSpPr/>
          <p:nvPr/>
        </p:nvSpPr>
        <p:spPr>
          <a:xfrm>
            <a:off x="5397500" y="230506"/>
            <a:ext cx="1983961" cy="1983961"/>
          </a:xfrm>
          <a:prstGeom prst="ellipse">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5B9BD5"/>
                </a:solidFill>
                <a:latin typeface="Segoe UI" panose="020B0502040204020203" pitchFamily="34" charset="0"/>
                <a:ea typeface="Segoe UI" panose="020B0502040204020203" pitchFamily="34" charset="0"/>
                <a:cs typeface="Segoe UI" panose="020B0502040204020203" pitchFamily="34" charset="0"/>
              </a:rPr>
              <a:t>The specialized collection</a:t>
            </a:r>
          </a:p>
        </p:txBody>
      </p:sp>
      <p:sp>
        <p:nvSpPr>
          <p:cNvPr id="15" name="Oval 14"/>
          <p:cNvSpPr/>
          <p:nvPr/>
        </p:nvSpPr>
        <p:spPr>
          <a:xfrm>
            <a:off x="5388379" y="4581377"/>
            <a:ext cx="1983961" cy="1983961"/>
          </a:xfrm>
          <a:prstGeom prst="ellipse">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5B9BD5"/>
                </a:solidFill>
                <a:latin typeface="Segoe UI" panose="020B0502040204020203" pitchFamily="34" charset="0"/>
                <a:ea typeface="Segoe UI" panose="020B0502040204020203" pitchFamily="34" charset="0"/>
                <a:cs typeface="Segoe UI" panose="020B0502040204020203" pitchFamily="34" charset="0"/>
              </a:rPr>
              <a:t>The facilitated collection</a:t>
            </a:r>
          </a:p>
        </p:txBody>
      </p:sp>
    </p:spTree>
    <p:extLst>
      <p:ext uri="{BB962C8B-B14F-4D97-AF65-F5344CB8AC3E}">
        <p14:creationId xmlns:p14="http://schemas.microsoft.com/office/powerpoint/2010/main" val="299835714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grpId="0" nodeType="after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fade">
                                      <p:cBhvr>
                                        <p:cTn id="7" dur="1000"/>
                                        <p:tgtEl>
                                          <p:spTgt spid="6"/>
                                        </p:tgtEl>
                                      </p:cBhvr>
                                    </p:animEffect>
                                    <p:anim calcmode="lin" valueType="num">
                                      <p:cBhvr>
                                        <p:cTn id="8" dur="1000" fill="hold"/>
                                        <p:tgtEl>
                                          <p:spTgt spid="6"/>
                                        </p:tgtEl>
                                        <p:attrNameLst>
                                          <p:attrName>ppt_x</p:attrName>
                                        </p:attrNameLst>
                                      </p:cBhvr>
                                      <p:tavLst>
                                        <p:tav tm="0">
                                          <p:val>
                                            <p:strVal val="#ppt_x"/>
                                          </p:val>
                                        </p:tav>
                                        <p:tav tm="100000">
                                          <p:val>
                                            <p:strVal val="#ppt_x"/>
                                          </p:val>
                                        </p:tav>
                                      </p:tavLst>
                                    </p:anim>
                                    <p:anim calcmode="lin" valueType="num">
                                      <p:cBhvr>
                                        <p:cTn id="9" dur="1000" fill="hold"/>
                                        <p:tgtEl>
                                          <p:spTgt spid="6"/>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14"/>
                                        </p:tgtEl>
                                        <p:attrNameLst>
                                          <p:attrName>style.visibility</p:attrName>
                                        </p:attrNameLst>
                                      </p:cBhvr>
                                      <p:to>
                                        <p:strVal val="visible"/>
                                      </p:to>
                                    </p:set>
                                    <p:animEffect transition="in" filter="fade">
                                      <p:cBhvr>
                                        <p:cTn id="12" dur="1000"/>
                                        <p:tgtEl>
                                          <p:spTgt spid="14"/>
                                        </p:tgtEl>
                                      </p:cBhvr>
                                    </p:animEffect>
                                    <p:anim calcmode="lin" valueType="num">
                                      <p:cBhvr>
                                        <p:cTn id="13" dur="1000" fill="hold"/>
                                        <p:tgtEl>
                                          <p:spTgt spid="14"/>
                                        </p:tgtEl>
                                        <p:attrNameLst>
                                          <p:attrName>ppt_x</p:attrName>
                                        </p:attrNameLst>
                                      </p:cBhvr>
                                      <p:tavLst>
                                        <p:tav tm="0">
                                          <p:val>
                                            <p:strVal val="#ppt_x"/>
                                          </p:val>
                                        </p:tav>
                                        <p:tav tm="100000">
                                          <p:val>
                                            <p:strVal val="#ppt_x"/>
                                          </p:val>
                                        </p:tav>
                                      </p:tavLst>
                                    </p:anim>
                                    <p:anim calcmode="lin" valueType="num">
                                      <p:cBhvr>
                                        <p:cTn id="14" dur="1000" fill="hold"/>
                                        <p:tgtEl>
                                          <p:spTgt spid="14"/>
                                        </p:tgtEl>
                                        <p:attrNameLst>
                                          <p:attrName>ppt_y</p:attrName>
                                        </p:attrNameLst>
                                      </p:cBhvr>
                                      <p:tavLst>
                                        <p:tav tm="0">
                                          <p:val>
                                            <p:strVal val="#ppt_y+.1"/>
                                          </p:val>
                                        </p:tav>
                                        <p:tav tm="100000">
                                          <p:val>
                                            <p:strVal val="#ppt_y"/>
                                          </p:val>
                                        </p:tav>
                                      </p:tavLst>
                                    </p:anim>
                                  </p:childTnLst>
                                </p:cTn>
                              </p:par>
                              <p:par>
                                <p:cTn id="15" presetID="42" presetClass="entr" presetSubtype="0" fill="hold" grpId="0" nodeType="withEffect">
                                  <p:stCondLst>
                                    <p:cond delay="0"/>
                                  </p:stCondLst>
                                  <p:childTnLst>
                                    <p:set>
                                      <p:cBhvr>
                                        <p:cTn id="16" dur="1" fill="hold">
                                          <p:stCondLst>
                                            <p:cond delay="0"/>
                                          </p:stCondLst>
                                        </p:cTn>
                                        <p:tgtEl>
                                          <p:spTgt spid="12"/>
                                        </p:tgtEl>
                                        <p:attrNameLst>
                                          <p:attrName>style.visibility</p:attrName>
                                        </p:attrNameLst>
                                      </p:cBhvr>
                                      <p:to>
                                        <p:strVal val="visible"/>
                                      </p:to>
                                    </p:set>
                                    <p:animEffect transition="in" filter="fade">
                                      <p:cBhvr>
                                        <p:cTn id="17" dur="1000"/>
                                        <p:tgtEl>
                                          <p:spTgt spid="12"/>
                                        </p:tgtEl>
                                      </p:cBhvr>
                                    </p:animEffect>
                                    <p:anim calcmode="lin" valueType="num">
                                      <p:cBhvr>
                                        <p:cTn id="18" dur="1000" fill="hold"/>
                                        <p:tgtEl>
                                          <p:spTgt spid="12"/>
                                        </p:tgtEl>
                                        <p:attrNameLst>
                                          <p:attrName>ppt_x</p:attrName>
                                        </p:attrNameLst>
                                      </p:cBhvr>
                                      <p:tavLst>
                                        <p:tav tm="0">
                                          <p:val>
                                            <p:strVal val="#ppt_x"/>
                                          </p:val>
                                        </p:tav>
                                        <p:tav tm="100000">
                                          <p:val>
                                            <p:strVal val="#ppt_x"/>
                                          </p:val>
                                        </p:tav>
                                      </p:tavLst>
                                    </p:anim>
                                    <p:anim calcmode="lin" valueType="num">
                                      <p:cBhvr>
                                        <p:cTn id="19" dur="1000" fill="hold"/>
                                        <p:tgtEl>
                                          <p:spTgt spid="12"/>
                                        </p:tgtEl>
                                        <p:attrNameLst>
                                          <p:attrName>ppt_y</p:attrName>
                                        </p:attrNameLst>
                                      </p:cBhvr>
                                      <p:tavLst>
                                        <p:tav tm="0">
                                          <p:val>
                                            <p:strVal val="#ppt_y+.1"/>
                                          </p:val>
                                        </p:tav>
                                        <p:tav tm="100000">
                                          <p:val>
                                            <p:strVal val="#ppt_y"/>
                                          </p:val>
                                        </p:tav>
                                      </p:tavLst>
                                    </p:anim>
                                  </p:childTnLst>
                                </p:cTn>
                              </p:par>
                              <p:par>
                                <p:cTn id="20" presetID="42" presetClass="entr" presetSubtype="0" fill="hold" grpId="0" nodeType="withEffect">
                                  <p:stCondLst>
                                    <p:cond delay="0"/>
                                  </p:stCondLst>
                                  <p:childTnLst>
                                    <p:set>
                                      <p:cBhvr>
                                        <p:cTn id="21" dur="1" fill="hold">
                                          <p:stCondLst>
                                            <p:cond delay="0"/>
                                          </p:stCondLst>
                                        </p:cTn>
                                        <p:tgtEl>
                                          <p:spTgt spid="15"/>
                                        </p:tgtEl>
                                        <p:attrNameLst>
                                          <p:attrName>style.visibility</p:attrName>
                                        </p:attrNameLst>
                                      </p:cBhvr>
                                      <p:to>
                                        <p:strVal val="visible"/>
                                      </p:to>
                                    </p:set>
                                    <p:animEffect transition="in" filter="fade">
                                      <p:cBhvr>
                                        <p:cTn id="22" dur="1000"/>
                                        <p:tgtEl>
                                          <p:spTgt spid="15"/>
                                        </p:tgtEl>
                                      </p:cBhvr>
                                    </p:animEffect>
                                    <p:anim calcmode="lin" valueType="num">
                                      <p:cBhvr>
                                        <p:cTn id="23" dur="1000" fill="hold"/>
                                        <p:tgtEl>
                                          <p:spTgt spid="15"/>
                                        </p:tgtEl>
                                        <p:attrNameLst>
                                          <p:attrName>ppt_x</p:attrName>
                                        </p:attrNameLst>
                                      </p:cBhvr>
                                      <p:tavLst>
                                        <p:tav tm="0">
                                          <p:val>
                                            <p:strVal val="#ppt_x"/>
                                          </p:val>
                                        </p:tav>
                                        <p:tav tm="100000">
                                          <p:val>
                                            <p:strVal val="#ppt_x"/>
                                          </p:val>
                                        </p:tav>
                                      </p:tavLst>
                                    </p:anim>
                                    <p:anim calcmode="lin" valueType="num">
                                      <p:cBhvr>
                                        <p:cTn id="24" dur="1000" fill="hold"/>
                                        <p:tgtEl>
                                          <p:spTgt spid="15"/>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14" grpId="0" animBg="1"/>
      <p:bldP spid="12" grpId="0" animBg="1"/>
      <p:bldP spid="15" grpId="0" animBg="1"/>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19050" y="0"/>
            <a:ext cx="9266006" cy="6858000"/>
          </a:xfrm>
          <a:prstGeom prst="rect">
            <a:avLst/>
          </a:prstGeom>
        </p:spPr>
      </p:pic>
      <p:sp>
        <p:nvSpPr>
          <p:cNvPr id="3" name="Rectangle 2"/>
          <p:cNvSpPr/>
          <p:nvPr/>
        </p:nvSpPr>
        <p:spPr>
          <a:xfrm>
            <a:off x="5867400" y="5181600"/>
            <a:ext cx="3429000" cy="914400"/>
          </a:xfrm>
          <a:prstGeom prst="rect">
            <a:avLst/>
          </a:prstGeom>
          <a:solidFill>
            <a:srgbClr val="5B9BD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The specialized collection</a:t>
            </a:r>
          </a:p>
        </p:txBody>
      </p:sp>
    </p:spTree>
    <p:extLst>
      <p:ext uri="{BB962C8B-B14F-4D97-AF65-F5344CB8AC3E}">
        <p14:creationId xmlns:p14="http://schemas.microsoft.com/office/powerpoint/2010/main" val="3243716882"/>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bg>
      <p:bgPr>
        <a:solidFill>
          <a:srgbClr val="5B9BD5"/>
        </a:solidFill>
        <a:effectLst/>
      </p:bgPr>
    </p:bg>
    <p:spTree>
      <p:nvGrpSpPr>
        <p:cNvPr id="1" name=""/>
        <p:cNvGrpSpPr/>
        <p:nvPr/>
      </p:nvGrpSpPr>
      <p:grpSpPr>
        <a:xfrm>
          <a:off x="0" y="0"/>
          <a:ext cx="0" cy="0"/>
          <a:chOff x="0" y="0"/>
          <a:chExt cx="0" cy="0"/>
        </a:xfrm>
      </p:grpSpPr>
      <p:sp>
        <p:nvSpPr>
          <p:cNvPr id="6" name="Rectangle 5"/>
          <p:cNvSpPr/>
          <p:nvPr/>
        </p:nvSpPr>
        <p:spPr>
          <a:xfrm>
            <a:off x="4644275" y="1219200"/>
            <a:ext cx="3636872" cy="4343400"/>
          </a:xfrm>
          <a:prstGeom prst="rect">
            <a:avLst/>
          </a:prstGeom>
          <a:solidFill>
            <a:schemeClr val="accent1">
              <a:lumMod val="20000"/>
              <a:lumOff val="80000"/>
            </a:schemeClr>
          </a:solidFill>
          <a:ln>
            <a:solidFill>
              <a:srgbClr val="5B9BD5"/>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sz="24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Reconfiguration of the </a:t>
            </a:r>
            <a:r>
              <a:rPr lang="en-US" sz="2400" b="1" kern="0" dirty="0">
                <a:solidFill>
                  <a:srgbClr val="5B9BD5"/>
                </a:solidFill>
                <a:latin typeface="Segoe UI" panose="020B0502040204020203" pitchFamily="34" charset="0"/>
                <a:ea typeface="Segoe UI" panose="020B0502040204020203" pitchFamily="34" charset="0"/>
                <a:cs typeface="Segoe UI" panose="020B0502040204020203" pitchFamily="34" charset="0"/>
              </a:rPr>
              <a:t>information space </a:t>
            </a:r>
            <a:r>
              <a:rPr lang="en-US" sz="24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by network/digital environment.</a:t>
            </a:r>
          </a:p>
        </p:txBody>
      </p:sp>
      <p:sp>
        <p:nvSpPr>
          <p:cNvPr id="14" name="Down Arrow 13"/>
          <p:cNvSpPr/>
          <p:nvPr/>
        </p:nvSpPr>
        <p:spPr>
          <a:xfrm rot="10800000">
            <a:off x="5581651" y="2162735"/>
            <a:ext cx="1637178" cy="2673724"/>
          </a:xfrm>
          <a:prstGeom prst="downArrow">
            <a:avLst/>
          </a:prstGeom>
          <a:solidFill>
            <a:schemeClr val="bg1">
              <a:alpha val="23137"/>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endParaRPr lang="en-US" kern="0">
              <a:solidFill>
                <a:prstClr val="white"/>
              </a:solidFill>
            </a:endParaRPr>
          </a:p>
        </p:txBody>
      </p:sp>
      <p:sp>
        <p:nvSpPr>
          <p:cNvPr id="12" name="Oval 11"/>
          <p:cNvSpPr/>
          <p:nvPr/>
        </p:nvSpPr>
        <p:spPr>
          <a:xfrm>
            <a:off x="5407439" y="219748"/>
            <a:ext cx="1983961" cy="1983961"/>
          </a:xfrm>
          <a:prstGeom prst="ellipse">
            <a:avLst/>
          </a:prstGeom>
          <a:solidFill>
            <a:schemeClr val="bg1"/>
          </a:solidFill>
          <a:ln>
            <a:solidFill>
              <a:srgbClr val="5B9BD5"/>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b="1" kern="0" dirty="0">
                <a:solidFill>
                  <a:srgbClr val="5B9BD5"/>
                </a:solidFill>
                <a:latin typeface="Segoe UI" panose="020B0502040204020203" pitchFamily="34" charset="0"/>
                <a:ea typeface="Segoe UI" panose="020B0502040204020203" pitchFamily="34" charset="0"/>
                <a:cs typeface="Segoe UI" panose="020B0502040204020203" pitchFamily="34" charset="0"/>
              </a:rPr>
              <a:t>The specialized collection</a:t>
            </a:r>
          </a:p>
        </p:txBody>
      </p:sp>
      <p:sp>
        <p:nvSpPr>
          <p:cNvPr id="15" name="Oval 14"/>
          <p:cNvSpPr/>
          <p:nvPr/>
        </p:nvSpPr>
        <p:spPr>
          <a:xfrm>
            <a:off x="5409895" y="4570619"/>
            <a:ext cx="1983961" cy="1983961"/>
          </a:xfrm>
          <a:prstGeom prst="ellipse">
            <a:avLst/>
          </a:prstGeom>
          <a:solidFill>
            <a:schemeClr val="bg1"/>
          </a:solidFill>
          <a:ln>
            <a:solidFill>
              <a:srgbClr val="5B9BD5"/>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b="1" kern="0" dirty="0">
                <a:solidFill>
                  <a:srgbClr val="5B9BD5"/>
                </a:solidFill>
                <a:latin typeface="Segoe UI" panose="020B0502040204020203" pitchFamily="34" charset="0"/>
                <a:ea typeface="Segoe UI" panose="020B0502040204020203" pitchFamily="34" charset="0"/>
                <a:cs typeface="Segoe UI" panose="020B0502040204020203" pitchFamily="34" charset="0"/>
              </a:rPr>
              <a:t>The facilitated collection</a:t>
            </a:r>
          </a:p>
        </p:txBody>
      </p:sp>
      <p:sp>
        <p:nvSpPr>
          <p:cNvPr id="10" name="Rectangle 9"/>
          <p:cNvSpPr/>
          <p:nvPr/>
        </p:nvSpPr>
        <p:spPr>
          <a:xfrm>
            <a:off x="457200" y="1219200"/>
            <a:ext cx="3536577" cy="43434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sz="2000" b="1" kern="0" dirty="0">
                <a:solidFill>
                  <a:srgbClr val="5B9BD5"/>
                </a:solidFill>
                <a:latin typeface="Segoe UI" panose="020B0502040204020203" pitchFamily="34" charset="0"/>
                <a:ea typeface="Segoe UI" panose="020B0502040204020203" pitchFamily="34" charset="0"/>
                <a:cs typeface="Segoe UI" panose="020B0502040204020203" pitchFamily="34" charset="0"/>
              </a:rPr>
              <a:t>Specialization of locally acquired/held collections?</a:t>
            </a:r>
          </a:p>
          <a:p>
            <a:pPr algn="ctr">
              <a:defRPr/>
            </a:pPr>
            <a:endParaRPr lang="en-US" sz="2000" kern="0" dirty="0">
              <a:solidFill>
                <a:srgbClr val="5B9BD5"/>
              </a:solidFill>
              <a:latin typeface="Segoe UI" panose="020B0502040204020203" pitchFamily="34" charset="0"/>
              <a:ea typeface="Segoe UI" panose="020B0502040204020203" pitchFamily="34" charset="0"/>
              <a:cs typeface="Segoe UI" panose="020B0502040204020203" pitchFamily="34" charset="0"/>
            </a:endParaRPr>
          </a:p>
          <a:p>
            <a:pPr algn="ctr">
              <a:defRPr/>
            </a:pPr>
            <a:r>
              <a:rPr lang="en-US" sz="2000" b="1" kern="0" dirty="0">
                <a:solidFill>
                  <a:srgbClr val="5B9BD5"/>
                </a:solidFill>
                <a:latin typeface="Segoe UI" panose="020B0502040204020203" pitchFamily="34" charset="0"/>
                <a:ea typeface="Segoe UI" panose="020B0502040204020203" pitchFamily="34" charset="0"/>
                <a:cs typeface="Segoe UI" panose="020B0502040204020203" pitchFamily="34" charset="0"/>
              </a:rPr>
              <a:t>Engagement</a:t>
            </a:r>
            <a:br>
              <a:rPr lang="en-US" sz="2000" kern="0" dirty="0">
                <a:solidFill>
                  <a:srgbClr val="5B9BD5"/>
                </a:solidFill>
                <a:latin typeface="Segoe UI" panose="020B0502040204020203" pitchFamily="34" charset="0"/>
                <a:ea typeface="Segoe UI" panose="020B0502040204020203" pitchFamily="34" charset="0"/>
                <a:cs typeface="Segoe UI" panose="020B0502040204020203" pitchFamily="34" charset="0"/>
              </a:rPr>
            </a:br>
            <a:r>
              <a:rPr lang="en-US" kern="0" dirty="0">
                <a:solidFill>
                  <a:srgbClr val="5B9BD5"/>
                </a:solidFill>
                <a:latin typeface="Segoe UI" panose="020B0502040204020203" pitchFamily="34" charset="0"/>
                <a:ea typeface="Segoe UI" panose="020B0502040204020203" pitchFamily="34" charset="0"/>
                <a:cs typeface="Segoe UI" panose="020B0502040204020203" pitchFamily="34" charset="0"/>
              </a:rPr>
              <a:t>Understand and respond to needs of faculty and students.</a:t>
            </a:r>
          </a:p>
          <a:p>
            <a:pPr algn="ctr">
              <a:defRPr/>
            </a:pPr>
            <a:endParaRPr lang="en-US" sz="2000" kern="0" dirty="0">
              <a:solidFill>
                <a:srgbClr val="5B9BD5"/>
              </a:solidFill>
              <a:latin typeface="Segoe UI" panose="020B0502040204020203" pitchFamily="34" charset="0"/>
              <a:ea typeface="Segoe UI" panose="020B0502040204020203" pitchFamily="34" charset="0"/>
              <a:cs typeface="Segoe UI" panose="020B0502040204020203" pitchFamily="34" charset="0"/>
            </a:endParaRPr>
          </a:p>
          <a:p>
            <a:pPr algn="ctr">
              <a:defRPr/>
            </a:pPr>
            <a:r>
              <a:rPr lang="en-US" sz="2000" b="1" kern="0" dirty="0">
                <a:solidFill>
                  <a:srgbClr val="5B9BD5"/>
                </a:solidFill>
                <a:latin typeface="Segoe UI" panose="020B0502040204020203" pitchFamily="34" charset="0"/>
                <a:ea typeface="Segoe UI" panose="020B0502040204020203" pitchFamily="34" charset="0"/>
                <a:cs typeface="Segoe UI" panose="020B0502040204020203" pitchFamily="34" charset="0"/>
              </a:rPr>
              <a:t>A diffuse responsibility for stewardship of the scholarly record</a:t>
            </a:r>
          </a:p>
          <a:p>
            <a:pPr algn="ctr">
              <a:defRPr/>
            </a:pPr>
            <a:endParaRPr lang="en-US" sz="2000" b="1" kern="0" dirty="0">
              <a:solidFill>
                <a:srgbClr val="5B9BD5"/>
              </a:solidFill>
              <a:latin typeface="Segoe UI" panose="020B0502040204020203" pitchFamily="34" charset="0"/>
              <a:ea typeface="Segoe UI" panose="020B0502040204020203" pitchFamily="34" charset="0"/>
              <a:cs typeface="Segoe UI" panose="020B0502040204020203" pitchFamily="34" charset="0"/>
            </a:endParaRPr>
          </a:p>
          <a:p>
            <a:pPr algn="ctr">
              <a:defRPr/>
            </a:pPr>
            <a:r>
              <a:rPr lang="en-US" sz="2000" b="1" kern="0" dirty="0">
                <a:solidFill>
                  <a:srgbClr val="5B9BD5"/>
                </a:solidFill>
                <a:latin typeface="Segoe UI" panose="020B0502040204020203" pitchFamily="34" charset="0"/>
                <a:ea typeface="Segoe UI" panose="020B0502040204020203" pitchFamily="34" charset="0"/>
                <a:cs typeface="Segoe UI" panose="020B0502040204020203" pitchFamily="34" charset="0"/>
              </a:rPr>
              <a:t>Collective collections:</a:t>
            </a:r>
            <a:br>
              <a:rPr lang="en-US" sz="2000" b="1" kern="0" dirty="0">
                <a:solidFill>
                  <a:srgbClr val="5B9BD5"/>
                </a:solidFill>
                <a:latin typeface="Segoe UI" panose="020B0502040204020203" pitchFamily="34" charset="0"/>
                <a:ea typeface="Segoe UI" panose="020B0502040204020203" pitchFamily="34" charset="0"/>
                <a:cs typeface="Segoe UI" panose="020B0502040204020203" pitchFamily="34" charset="0"/>
              </a:rPr>
            </a:br>
            <a:r>
              <a:rPr lang="en-US" sz="2000" b="1" kern="0" dirty="0" err="1">
                <a:solidFill>
                  <a:srgbClr val="5B9BD5"/>
                </a:solidFill>
                <a:latin typeface="Segoe UI" panose="020B0502040204020203" pitchFamily="34" charset="0"/>
                <a:ea typeface="Segoe UI" panose="020B0502040204020203" pitchFamily="34" charset="0"/>
                <a:cs typeface="Segoe UI" panose="020B0502040204020203" pitchFamily="34" charset="0"/>
              </a:rPr>
              <a:t>Rightscaling</a:t>
            </a:r>
            <a:r>
              <a:rPr lang="en-US" sz="2000" b="1" kern="0" dirty="0">
                <a:solidFill>
                  <a:srgbClr val="5B9BD5"/>
                </a:solidFill>
                <a:latin typeface="Segoe UI" panose="020B0502040204020203" pitchFamily="34" charset="0"/>
                <a:ea typeface="Segoe UI" panose="020B0502040204020203" pitchFamily="34" charset="0"/>
                <a:cs typeface="Segoe UI" panose="020B0502040204020203" pitchFamily="34" charset="0"/>
              </a:rPr>
              <a:t> and collective action</a:t>
            </a:r>
            <a:r>
              <a:rPr lang="en-US" sz="20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 </a:t>
            </a:r>
          </a:p>
        </p:txBody>
      </p:sp>
    </p:spTree>
    <p:extLst>
      <p:ext uri="{BB962C8B-B14F-4D97-AF65-F5344CB8AC3E}">
        <p14:creationId xmlns:p14="http://schemas.microsoft.com/office/powerpoint/2010/main" val="30490705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grpId="0" nodeType="afterEffect">
                                  <p:stCondLst>
                                    <p:cond delay="0"/>
                                  </p:stCondLst>
                                  <p:childTnLst>
                                    <p:set>
                                      <p:cBhvr>
                                        <p:cTn id="6" dur="1" fill="hold">
                                          <p:stCondLst>
                                            <p:cond delay="0"/>
                                          </p:stCondLst>
                                        </p:cTn>
                                        <p:tgtEl>
                                          <p:spTgt spid="10"/>
                                        </p:tgtEl>
                                        <p:attrNameLst>
                                          <p:attrName>style.visibility</p:attrName>
                                        </p:attrNameLst>
                                      </p:cBhvr>
                                      <p:to>
                                        <p:strVal val="visible"/>
                                      </p:to>
                                    </p:set>
                                    <p:animEffect transition="in" filter="fade">
                                      <p:cBhvr>
                                        <p:cTn id="7" dur="1000"/>
                                        <p:tgtEl>
                                          <p:spTgt spid="10"/>
                                        </p:tgtEl>
                                      </p:cBhvr>
                                    </p:animEffect>
                                    <p:anim calcmode="lin" valueType="num">
                                      <p:cBhvr>
                                        <p:cTn id="8" dur="1000" fill="hold"/>
                                        <p:tgtEl>
                                          <p:spTgt spid="10"/>
                                        </p:tgtEl>
                                        <p:attrNameLst>
                                          <p:attrName>ppt_x</p:attrName>
                                        </p:attrNameLst>
                                      </p:cBhvr>
                                      <p:tavLst>
                                        <p:tav tm="0">
                                          <p:val>
                                            <p:strVal val="#ppt_x"/>
                                          </p:val>
                                        </p:tav>
                                        <p:tav tm="100000">
                                          <p:val>
                                            <p:strVal val="#ppt_x"/>
                                          </p:val>
                                        </p:tav>
                                      </p:tavLst>
                                    </p:anim>
                                    <p:anim calcmode="lin" valueType="num">
                                      <p:cBhvr>
                                        <p:cTn id="9" dur="1000" fill="hold"/>
                                        <p:tgtEl>
                                          <p:spTgt spid="10"/>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animBg="1"/>
    </p:bldLst>
  </p:timing>
</p:sld>
</file>

<file path=ppt/slides/slide27.xml><?xml version="1.0" encoding="utf-8"?>
<p:sld xmlns:a="http://schemas.openxmlformats.org/drawingml/2006/main" xmlns:r="http://schemas.openxmlformats.org/officeDocument/2006/relationships" xmlns:p="http://schemas.openxmlformats.org/presentationml/2006/main">
  <p:cSld>
    <p:bg>
      <p:bgPr>
        <a:solidFill>
          <a:srgbClr val="5B9BD5"/>
        </a:solidFill>
        <a:effectLst/>
      </p:bgPr>
    </p:bg>
    <p:spTree>
      <p:nvGrpSpPr>
        <p:cNvPr id="1" name=""/>
        <p:cNvGrpSpPr/>
        <p:nvPr/>
      </p:nvGrpSpPr>
      <p:grpSpPr>
        <a:xfrm>
          <a:off x="0" y="0"/>
          <a:ext cx="0" cy="0"/>
          <a:chOff x="0" y="0"/>
          <a:chExt cx="0" cy="0"/>
        </a:xfrm>
      </p:grpSpPr>
      <p:sp>
        <p:nvSpPr>
          <p:cNvPr id="3" name="Oval 2"/>
          <p:cNvSpPr/>
          <p:nvPr/>
        </p:nvSpPr>
        <p:spPr>
          <a:xfrm>
            <a:off x="457200" y="457199"/>
            <a:ext cx="4114800" cy="3993677"/>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r>
              <a:rPr kumimoji="0" lang="en-US" sz="3200" b="1" i="0" u="none" strike="noStrike" kern="0" cap="none" spc="0" normalizeH="0" baseline="0" noProof="0" dirty="0">
                <a:ln>
                  <a:noFill/>
                </a:ln>
                <a:solidFill>
                  <a:srgbClr val="5B9BD5"/>
                </a:solidFill>
                <a:effectLst/>
                <a:uLnTx/>
                <a:uFillTx/>
                <a:latin typeface="Segoe UI" panose="020B0502040204020203" pitchFamily="34" charset="0"/>
                <a:ea typeface="Segoe UI" panose="020B0502040204020203" pitchFamily="34" charset="0"/>
                <a:cs typeface="Segoe UI" panose="020B0502040204020203" pitchFamily="34" charset="0"/>
              </a:rPr>
              <a:t>Collective collections:</a:t>
            </a:r>
            <a:br>
              <a:rPr kumimoji="0" lang="en-US" sz="3200" b="1" i="0" u="none" strike="noStrike" kern="0" cap="none" spc="0" normalizeH="0" baseline="0" noProof="0" dirty="0">
                <a:ln>
                  <a:noFill/>
                </a:ln>
                <a:solidFill>
                  <a:srgbClr val="5B9BD5"/>
                </a:solidFill>
                <a:effectLst/>
                <a:uLnTx/>
                <a:uFillTx/>
                <a:latin typeface="Segoe UI" panose="020B0502040204020203" pitchFamily="34" charset="0"/>
                <a:ea typeface="Segoe UI" panose="020B0502040204020203" pitchFamily="34" charset="0"/>
                <a:cs typeface="Segoe UI" panose="020B0502040204020203" pitchFamily="34" charset="0"/>
              </a:rPr>
            </a:br>
            <a:endParaRPr kumimoji="0" lang="en-US" sz="3200" b="1" i="0" u="none" strike="noStrike" kern="0" cap="none" spc="0" normalizeH="0" baseline="0" noProof="0" dirty="0">
              <a:ln>
                <a:noFill/>
              </a:ln>
              <a:solidFill>
                <a:srgbClr val="5B9BD5"/>
              </a:solidFill>
              <a:effectLst/>
              <a:uLnTx/>
              <a:uFillTx/>
              <a:latin typeface="Segoe UI" panose="020B0502040204020203" pitchFamily="34" charset="0"/>
              <a:ea typeface="Segoe UI" panose="020B0502040204020203" pitchFamily="34" charset="0"/>
              <a:cs typeface="Segoe UI" panose="020B0502040204020203" pitchFamily="34" charset="0"/>
            </a:endParaRPr>
          </a:p>
          <a:p>
            <a:pPr marL="0" marR="0" lvl="0" indent="0" algn="ctr" defTabSz="914400" eaLnBrk="1" fontAlgn="auto" latinLnBrk="0" hangingPunct="1">
              <a:lnSpc>
                <a:spcPct val="100000"/>
              </a:lnSpc>
              <a:spcBef>
                <a:spcPts val="0"/>
              </a:spcBef>
              <a:spcAft>
                <a:spcPts val="0"/>
              </a:spcAft>
              <a:buClrTx/>
              <a:buSzTx/>
              <a:buFontTx/>
              <a:buNone/>
              <a:tabLst/>
              <a:defRPr/>
            </a:pPr>
            <a:r>
              <a:rPr kumimoji="0" lang="en-US" sz="2400" b="1" i="0" u="none" strike="noStrike" kern="0" cap="none" spc="0" normalizeH="0" baseline="0" noProof="0" dirty="0" err="1">
                <a:ln>
                  <a:noFill/>
                </a:ln>
                <a:solidFill>
                  <a:srgbClr val="5B9BD5"/>
                </a:solidFill>
                <a:effectLst/>
                <a:uLnTx/>
                <a:uFillTx/>
                <a:latin typeface="Segoe UI" panose="020B0502040204020203" pitchFamily="34" charset="0"/>
                <a:ea typeface="Segoe UI" panose="020B0502040204020203" pitchFamily="34" charset="0"/>
                <a:cs typeface="Segoe UI" panose="020B0502040204020203" pitchFamily="34" charset="0"/>
              </a:rPr>
              <a:t>Rightscaling</a:t>
            </a:r>
            <a:r>
              <a:rPr kumimoji="0" lang="en-US" sz="2400" b="1" i="0" u="none" strike="noStrike" kern="0" cap="none" spc="0" normalizeH="0" baseline="0" noProof="0" dirty="0">
                <a:ln>
                  <a:noFill/>
                </a:ln>
                <a:solidFill>
                  <a:srgbClr val="5B9BD5"/>
                </a:solidFill>
                <a:effectLst/>
                <a:uLnTx/>
                <a:uFillTx/>
                <a:latin typeface="Segoe UI" panose="020B0502040204020203" pitchFamily="34" charset="0"/>
                <a:ea typeface="Segoe UI" panose="020B0502040204020203" pitchFamily="34" charset="0"/>
                <a:cs typeface="Segoe UI" panose="020B0502040204020203" pitchFamily="34" charset="0"/>
              </a:rPr>
              <a:t> and collaborative action …</a:t>
            </a:r>
          </a:p>
        </p:txBody>
      </p:sp>
      <p:sp>
        <p:nvSpPr>
          <p:cNvPr id="4" name="Rectangle 3">
            <a:extLst>
              <a:ext uri="{FF2B5EF4-FFF2-40B4-BE49-F238E27FC236}">
                <a16:creationId xmlns:a16="http://schemas.microsoft.com/office/drawing/2014/main" id="{D0D87483-54F9-4D68-85B0-BC5708272D53}"/>
              </a:ext>
            </a:extLst>
          </p:cNvPr>
          <p:cNvSpPr/>
          <p:nvPr/>
        </p:nvSpPr>
        <p:spPr>
          <a:xfrm>
            <a:off x="5105400" y="838200"/>
            <a:ext cx="3581400" cy="5410200"/>
          </a:xfrm>
          <a:prstGeom prst="rect">
            <a:avLst/>
          </a:prstGeom>
          <a:solidFill>
            <a:schemeClr val="accent1">
              <a:lumMod val="20000"/>
              <a:lumOff val="80000"/>
            </a:schemeClr>
          </a:solid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sz="36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Reconfiguration </a:t>
            </a:r>
            <a:br>
              <a:rPr lang="en-US" sz="3600" kern="0" dirty="0">
                <a:solidFill>
                  <a:srgbClr val="5B9BD5"/>
                </a:solidFill>
                <a:latin typeface="Segoe UI" panose="020B0502040204020203" pitchFamily="34" charset="0"/>
                <a:ea typeface="Segoe UI" panose="020B0502040204020203" pitchFamily="34" charset="0"/>
                <a:cs typeface="Segoe UI" panose="020B0502040204020203" pitchFamily="34" charset="0"/>
              </a:rPr>
            </a:br>
            <a:r>
              <a:rPr lang="en-US" sz="36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of </a:t>
            </a:r>
            <a:r>
              <a:rPr lang="en-US" sz="3600" b="1" kern="0" dirty="0">
                <a:solidFill>
                  <a:srgbClr val="5B9BD5"/>
                </a:solidFill>
                <a:latin typeface="Segoe UI" panose="020B0502040204020203" pitchFamily="34" charset="0"/>
                <a:ea typeface="Segoe UI" panose="020B0502040204020203" pitchFamily="34" charset="0"/>
                <a:cs typeface="Segoe UI" panose="020B0502040204020203" pitchFamily="34" charset="0"/>
              </a:rPr>
              <a:t>library collaboration </a:t>
            </a:r>
            <a:r>
              <a:rPr lang="en-US" sz="36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by network/digital environment.</a:t>
            </a:r>
          </a:p>
        </p:txBody>
      </p:sp>
    </p:spTree>
    <p:extLst>
      <p:ext uri="{BB962C8B-B14F-4D97-AF65-F5344CB8AC3E}">
        <p14:creationId xmlns:p14="http://schemas.microsoft.com/office/powerpoint/2010/main" val="61502702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grpId="0" nodeType="after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fade">
                                      <p:cBhvr>
                                        <p:cTn id="7" dur="1000"/>
                                        <p:tgtEl>
                                          <p:spTgt spid="4"/>
                                        </p:tgtEl>
                                      </p:cBhvr>
                                    </p:animEffect>
                                    <p:anim calcmode="lin" valueType="num">
                                      <p:cBhvr>
                                        <p:cTn id="8" dur="1000" fill="hold"/>
                                        <p:tgtEl>
                                          <p:spTgt spid="4"/>
                                        </p:tgtEl>
                                        <p:attrNameLst>
                                          <p:attrName>ppt_x</p:attrName>
                                        </p:attrNameLst>
                                      </p:cBhvr>
                                      <p:tavLst>
                                        <p:tav tm="0">
                                          <p:val>
                                            <p:strVal val="#ppt_x"/>
                                          </p:val>
                                        </p:tav>
                                        <p:tav tm="100000">
                                          <p:val>
                                            <p:strVal val="#ppt_x"/>
                                          </p:val>
                                        </p:tav>
                                      </p:tavLst>
                                    </p:anim>
                                    <p:anim calcmode="lin" valueType="num">
                                      <p:cBhvr>
                                        <p:cTn id="9" dur="1000" fill="hold"/>
                                        <p:tgtEl>
                                          <p:spTgt spid="4"/>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42596" y="-1"/>
            <a:ext cx="8901404" cy="6858001"/>
          </a:xfrm>
          <a:prstGeom prst="rect">
            <a:avLst/>
          </a:prstGeom>
        </p:spPr>
      </p:pic>
      <p:sp>
        <p:nvSpPr>
          <p:cNvPr id="4" name="TextBox 3"/>
          <p:cNvSpPr txBox="1"/>
          <p:nvPr/>
        </p:nvSpPr>
        <p:spPr>
          <a:xfrm>
            <a:off x="3420726" y="6228754"/>
            <a:ext cx="2246128" cy="246221"/>
          </a:xfrm>
          <a:prstGeom prst="rect">
            <a:avLst/>
          </a:prstGeom>
          <a:noFill/>
        </p:spPr>
        <p:txBody>
          <a:bodyPr wrap="none" rtlCol="0">
            <a:spAutoFit/>
          </a:bodyPr>
          <a:lstStyle/>
          <a:p>
            <a:r>
              <a:rPr lang="en-US" sz="1000" b="1" i="1" dirty="0">
                <a:solidFill>
                  <a:schemeClr val="bg1">
                    <a:lumMod val="50000"/>
                  </a:schemeClr>
                </a:solidFill>
              </a:rPr>
              <a:t>Based on January 2011 WorldCat data </a:t>
            </a:r>
          </a:p>
        </p:txBody>
      </p:sp>
    </p:spTree>
    <p:extLst>
      <p:ext uri="{BB962C8B-B14F-4D97-AF65-F5344CB8AC3E}">
        <p14:creationId xmlns:p14="http://schemas.microsoft.com/office/powerpoint/2010/main" val="2545539688"/>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73D2D443-0ABF-4CBE-8854-6140C313C887}"/>
              </a:ext>
            </a:extLst>
          </p:cNvPr>
          <p:cNvPicPr>
            <a:picLocks noChangeAspect="1"/>
          </p:cNvPicPr>
          <p:nvPr/>
        </p:nvPicPr>
        <p:blipFill>
          <a:blip r:embed="rId2"/>
          <a:stretch>
            <a:fillRect/>
          </a:stretch>
        </p:blipFill>
        <p:spPr>
          <a:xfrm>
            <a:off x="0" y="1265535"/>
            <a:ext cx="9144000" cy="4326930"/>
          </a:xfrm>
          <a:prstGeom prst="rect">
            <a:avLst/>
          </a:prstGeom>
        </p:spPr>
      </p:pic>
    </p:spTree>
    <p:extLst>
      <p:ext uri="{BB962C8B-B14F-4D97-AF65-F5344CB8AC3E}">
        <p14:creationId xmlns:p14="http://schemas.microsoft.com/office/powerpoint/2010/main" val="4112641909"/>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1026" name="Picture 2" descr="https://sqrkma.bn.files.1drv.com/y4mIGoJyh4W4RHUo0Yow36IedEYJXJ8jDf4hpCXvZWqaiPW-otnROXUd2lKsCnCghPMfjjUieoDd-9gmuTWxyzIQsErTGMRXkMLz1eO-dzr7UMgDk1KdDXQBJ7XAddROS5KoyHEVudftjJOmWyD9QEIzu1kf61P_C2_uGAcFdmuAZldGcuZ0zB8wzz1BFCUlNraCndYkcRyU86Rn39uJJr1PQ/IMG_20170929_090720.jpg?psid=1">
            <a:extLst>
              <a:ext uri="{FF2B5EF4-FFF2-40B4-BE49-F238E27FC236}">
                <a16:creationId xmlns:a16="http://schemas.microsoft.com/office/drawing/2014/main" id="{CD34DEC2-508D-4942-B700-707B091B0E02}"/>
              </a:ext>
            </a:extLst>
          </p:cNvPr>
          <p:cNvPicPr>
            <a:picLocks noChangeAspect="1" noChangeArrowheads="1"/>
          </p:cNvPicPr>
          <p:nvPr/>
        </p:nvPicPr>
        <p:blipFill rotWithShape="1">
          <a:blip r:embed="rId2" cstate="print">
            <a:extLst>
              <a:ext uri="{28A0092B-C50C-407E-A947-70E740481C1C}">
                <a14:useLocalDpi xmlns:a14="http://schemas.microsoft.com/office/drawing/2010/main" val="0"/>
              </a:ext>
            </a:extLst>
          </a:blip>
          <a:srcRect t="6129" r="-1" b="2887"/>
          <a:stretch/>
        </p:blipFill>
        <p:spPr bwMode="auto">
          <a:xfrm>
            <a:off x="3490722" y="10"/>
            <a:ext cx="5653278" cy="6857990"/>
          </a:xfrm>
          <a:prstGeom prst="rect">
            <a:avLst/>
          </a:prstGeom>
          <a:noFill/>
          <a:extLst>
            <a:ext uri="{909E8E84-426E-40DD-AFC4-6F175D3DCCD1}">
              <a14:hiddenFill xmlns:a14="http://schemas.microsoft.com/office/drawing/2010/main">
                <a:solidFill>
                  <a:srgbClr val="FFFFFF"/>
                </a:solidFill>
              </a14:hiddenFill>
            </a:ext>
          </a:extLst>
        </p:spPr>
      </p:pic>
      <p:sp>
        <p:nvSpPr>
          <p:cNvPr id="2" name="TextBox 1">
            <a:extLst>
              <a:ext uri="{FF2B5EF4-FFF2-40B4-BE49-F238E27FC236}">
                <a16:creationId xmlns:a16="http://schemas.microsoft.com/office/drawing/2014/main" id="{5D84BED9-5BD3-46CC-9C31-24FB33FC70CE}"/>
              </a:ext>
            </a:extLst>
          </p:cNvPr>
          <p:cNvSpPr txBox="1"/>
          <p:nvPr/>
        </p:nvSpPr>
        <p:spPr>
          <a:xfrm>
            <a:off x="488480" y="640081"/>
            <a:ext cx="2532887" cy="3681976"/>
          </a:xfrm>
          <a:prstGeom prst="rect">
            <a:avLst/>
          </a:prstGeom>
          <a:noFill/>
        </p:spPr>
        <p:txBody>
          <a:bodyPr vert="horz" lIns="91440" tIns="45720" rIns="91440" bIns="45720" rtlCol="0" anchor="b">
            <a:normAutofit/>
          </a:bodyPr>
          <a:lstStyle/>
          <a:p>
            <a:pPr>
              <a:lnSpc>
                <a:spcPct val="90000"/>
              </a:lnSpc>
              <a:spcBef>
                <a:spcPct val="0"/>
              </a:spcBef>
              <a:spcAft>
                <a:spcPts val="600"/>
              </a:spcAft>
            </a:pPr>
            <a:r>
              <a:rPr lang="en-US" sz="3500">
                <a:latin typeface="+mj-lt"/>
                <a:ea typeface="+mj-ea"/>
                <a:cs typeface="+mj-cs"/>
              </a:rPr>
              <a:t>Space is being reconfigured </a:t>
            </a:r>
            <a:br>
              <a:rPr lang="en-US" sz="3500">
                <a:latin typeface="+mj-lt"/>
                <a:ea typeface="+mj-ea"/>
                <a:cs typeface="+mj-cs"/>
              </a:rPr>
            </a:br>
            <a:r>
              <a:rPr lang="en-US" sz="3500">
                <a:latin typeface="+mj-lt"/>
                <a:ea typeface="+mj-ea"/>
                <a:cs typeface="+mj-cs"/>
              </a:rPr>
              <a:t>around experiences rather than collections. </a:t>
            </a:r>
          </a:p>
        </p:txBody>
      </p:sp>
      <p:sp>
        <p:nvSpPr>
          <p:cNvPr id="3" name="TextBox 2">
            <a:extLst>
              <a:ext uri="{FF2B5EF4-FFF2-40B4-BE49-F238E27FC236}">
                <a16:creationId xmlns:a16="http://schemas.microsoft.com/office/drawing/2014/main" id="{33BD0401-652F-4DB7-AA16-AB6AE35A5F71}"/>
              </a:ext>
            </a:extLst>
          </p:cNvPr>
          <p:cNvSpPr txBox="1"/>
          <p:nvPr/>
        </p:nvSpPr>
        <p:spPr>
          <a:xfrm>
            <a:off x="1447800" y="6324600"/>
            <a:ext cx="1960793" cy="430887"/>
          </a:xfrm>
          <a:prstGeom prst="rect">
            <a:avLst/>
          </a:prstGeom>
          <a:noFill/>
        </p:spPr>
        <p:txBody>
          <a:bodyPr wrap="none" rtlCol="0">
            <a:spAutoFit/>
          </a:bodyPr>
          <a:lstStyle/>
          <a:p>
            <a:r>
              <a:rPr lang="en-US" sz="1100" dirty="0"/>
              <a:t>Picture on door. Case Western </a:t>
            </a:r>
          </a:p>
          <a:p>
            <a:r>
              <a:rPr lang="en-US" sz="1100" dirty="0"/>
              <a:t>Reserve University</a:t>
            </a:r>
          </a:p>
        </p:txBody>
      </p:sp>
    </p:spTree>
    <p:extLst>
      <p:ext uri="{BB962C8B-B14F-4D97-AF65-F5344CB8AC3E}">
        <p14:creationId xmlns:p14="http://schemas.microsoft.com/office/powerpoint/2010/main" val="2501373768"/>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bg>
      <p:bgPr>
        <a:solidFill>
          <a:srgbClr val="5B9BD5"/>
        </a:solidFill>
        <a:effectLst/>
      </p:bgPr>
    </p:bg>
    <p:spTree>
      <p:nvGrpSpPr>
        <p:cNvPr id="1" name=""/>
        <p:cNvGrpSpPr/>
        <p:nvPr/>
      </p:nvGrpSpPr>
      <p:grpSpPr>
        <a:xfrm>
          <a:off x="0" y="0"/>
          <a:ext cx="0" cy="0"/>
          <a:chOff x="0" y="0"/>
          <a:chExt cx="0" cy="0"/>
        </a:xfrm>
      </p:grpSpPr>
      <p:sp>
        <p:nvSpPr>
          <p:cNvPr id="4" name="Oval 3"/>
          <p:cNvSpPr/>
          <p:nvPr/>
        </p:nvSpPr>
        <p:spPr>
          <a:xfrm>
            <a:off x="83820" y="956310"/>
            <a:ext cx="3352800" cy="3444240"/>
          </a:xfrm>
          <a:prstGeom prst="ellipse">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r>
              <a:rPr kumimoji="0" lang="en-US" sz="3600" b="1" i="0" u="none" strike="noStrike" kern="1200" cap="none" spc="0" normalizeH="0" baseline="0" noProof="0" dirty="0">
                <a:ln>
                  <a:noFill/>
                </a:ln>
                <a:solidFill>
                  <a:srgbClr val="5B9BD5"/>
                </a:solidFill>
                <a:effectLst/>
                <a:uLnTx/>
                <a:uFillTx/>
                <a:latin typeface="Calibri" panose="020F0502020204030204"/>
                <a:ea typeface="+mn-ea"/>
                <a:cs typeface="+mn-cs"/>
              </a:rPr>
              <a:t>The rise of the collective collection</a:t>
            </a:r>
          </a:p>
        </p:txBody>
      </p:sp>
      <p:sp>
        <p:nvSpPr>
          <p:cNvPr id="3" name="Rectangle 2"/>
          <p:cNvSpPr/>
          <p:nvPr/>
        </p:nvSpPr>
        <p:spPr>
          <a:xfrm>
            <a:off x="3828573" y="338147"/>
            <a:ext cx="4977993" cy="1815882"/>
          </a:xfrm>
          <a:prstGeom prst="rect">
            <a:avLst/>
          </a:prstGeom>
        </p:spPr>
        <p:txBody>
          <a:bodyPr wrap="square">
            <a:spAutoFit/>
          </a:bodyPr>
          <a:lstStyle/>
          <a:p>
            <a:pPr marL="0" marR="0" lvl="0" indent="0" algn="l" defTabSz="685800" rtl="0" eaLnBrk="1" fontAlgn="auto" latinLnBrk="0" hangingPunct="1">
              <a:lnSpc>
                <a:spcPct val="100000"/>
              </a:lnSpc>
              <a:spcBef>
                <a:spcPts val="0"/>
              </a:spcBef>
              <a:spcAft>
                <a:spcPts val="0"/>
              </a:spcAft>
              <a:buClrTx/>
              <a:buSzTx/>
              <a:buFontTx/>
              <a:buNone/>
              <a:tabLst/>
              <a:defRPr/>
            </a:pPr>
            <a:r>
              <a:rPr kumimoji="0" lang="en-US" sz="2800" b="0" i="0" u="none" strike="noStrike" kern="1200" cap="none" spc="0" normalizeH="0" baseline="0" noProof="0" dirty="0">
                <a:ln>
                  <a:noFill/>
                </a:ln>
                <a:solidFill>
                  <a:prstClr val="white"/>
                </a:solidFill>
                <a:effectLst/>
                <a:uLnTx/>
                <a:uFillTx/>
                <a:latin typeface="Calibri" panose="020F0502020204030204"/>
                <a:ea typeface="+mn-ea"/>
                <a:cs typeface="+mn-cs"/>
              </a:rPr>
              <a:t>System-wide organization of collections—whether the “system” is a consortium, a region, a country ….</a:t>
            </a:r>
          </a:p>
        </p:txBody>
      </p:sp>
      <p:sp>
        <p:nvSpPr>
          <p:cNvPr id="7" name="Rectangular Callout 20"/>
          <p:cNvSpPr/>
          <p:nvPr/>
        </p:nvSpPr>
        <p:spPr>
          <a:xfrm>
            <a:off x="3550278" y="3724201"/>
            <a:ext cx="1657826" cy="819421"/>
          </a:xfrm>
          <a:prstGeom prst="wedgeRectCallout">
            <a:avLst>
              <a:gd name="adj1" fmla="val -31367"/>
              <a:gd name="adj2" fmla="val 113683"/>
            </a:avLst>
          </a:prstGeom>
          <a:solidFill>
            <a:schemeClr val="bg1"/>
          </a:solidFill>
          <a:ln w="28575">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685800" rtl="0" eaLnBrk="1" fontAlgn="auto" latinLnBrk="0" hangingPunct="1">
              <a:lnSpc>
                <a:spcPct val="100000"/>
              </a:lnSpc>
              <a:spcBef>
                <a:spcPts val="0"/>
              </a:spcBef>
              <a:spcAft>
                <a:spcPts val="0"/>
              </a:spcAft>
              <a:buClrTx/>
              <a:buSzTx/>
              <a:buFontTx/>
              <a:buNone/>
              <a:tabLst/>
              <a:defRPr/>
            </a:pPr>
            <a:r>
              <a:rPr kumimoji="0" lang="en-US" sz="1400" b="0" i="0" u="none" strike="noStrike" kern="1200" cap="none" spc="0" normalizeH="0" baseline="0" noProof="0" dirty="0">
                <a:ln>
                  <a:noFill/>
                </a:ln>
                <a:solidFill>
                  <a:srgbClr val="4472C4"/>
                </a:solidFill>
                <a:effectLst/>
                <a:uLnTx/>
                <a:uFillTx/>
                <a:latin typeface="Calibri" panose="020F0502020204030204"/>
                <a:ea typeface="+mn-ea"/>
                <a:cs typeface="+mn-cs"/>
              </a:rPr>
              <a:t>The  collective print  collection</a:t>
            </a:r>
          </a:p>
        </p:txBody>
      </p:sp>
      <p:sp>
        <p:nvSpPr>
          <p:cNvPr id="12" name="Rectangle 11"/>
          <p:cNvSpPr/>
          <p:nvPr/>
        </p:nvSpPr>
        <p:spPr>
          <a:xfrm>
            <a:off x="7018583" y="3533746"/>
            <a:ext cx="4572000" cy="1200329"/>
          </a:xfrm>
          <a:prstGeom prst="rect">
            <a:avLst/>
          </a:prstGeom>
        </p:spPr>
        <p:txBody>
          <a:bodyPr>
            <a:spAutoFit/>
          </a:bodyPr>
          <a:lstStyle/>
          <a:p>
            <a:pPr marL="0" marR="0" lvl="0" indent="0" algn="l" defTabSz="685800" rtl="0" eaLnBrk="1" fontAlgn="auto" latinLnBrk="0" hangingPunct="1">
              <a:lnSpc>
                <a:spcPct val="100000"/>
              </a:lnSpc>
              <a:spcBef>
                <a:spcPts val="0"/>
              </a:spcBef>
              <a:spcAft>
                <a:spcPts val="0"/>
              </a:spcAft>
              <a:buClrTx/>
              <a:buSzTx/>
              <a:buFontTx/>
              <a:buNone/>
              <a:tabLst/>
              <a:defRPr/>
            </a:pPr>
            <a:r>
              <a:rPr kumimoji="0" lang="en-US" sz="2400" b="1" i="0" u="none" strike="noStrike" kern="1200" cap="none" spc="0" normalizeH="0" baseline="0" noProof="0" dirty="0">
                <a:ln>
                  <a:noFill/>
                </a:ln>
                <a:solidFill>
                  <a:prstClr val="white"/>
                </a:solidFill>
                <a:effectLst/>
                <a:uLnTx/>
                <a:uFillTx/>
                <a:latin typeface="Calibri" panose="020F0502020204030204"/>
                <a:ea typeface="+mn-ea"/>
                <a:cs typeface="+mn-cs"/>
              </a:rPr>
              <a:t>Discoverable</a:t>
            </a:r>
          </a:p>
          <a:p>
            <a:pPr marL="0" marR="0" lvl="0" indent="0" algn="l" defTabSz="685800" rtl="0" eaLnBrk="1" fontAlgn="auto" latinLnBrk="0" hangingPunct="1">
              <a:lnSpc>
                <a:spcPct val="100000"/>
              </a:lnSpc>
              <a:spcBef>
                <a:spcPts val="0"/>
              </a:spcBef>
              <a:spcAft>
                <a:spcPts val="0"/>
              </a:spcAft>
              <a:buClrTx/>
              <a:buSzTx/>
              <a:buFontTx/>
              <a:buNone/>
              <a:tabLst/>
              <a:defRPr/>
            </a:pPr>
            <a:r>
              <a:rPr kumimoji="0" lang="en-US" sz="2400" b="1" i="0" u="none" strike="noStrike" kern="1200" cap="none" spc="0" normalizeH="0" baseline="0" noProof="0" dirty="0">
                <a:ln>
                  <a:noFill/>
                </a:ln>
                <a:solidFill>
                  <a:prstClr val="white"/>
                </a:solidFill>
                <a:effectLst/>
                <a:uLnTx/>
                <a:uFillTx/>
                <a:latin typeface="Calibri" panose="020F0502020204030204"/>
                <a:ea typeface="+mn-ea"/>
                <a:cs typeface="+mn-cs"/>
              </a:rPr>
              <a:t>Shared</a:t>
            </a:r>
          </a:p>
          <a:p>
            <a:pPr marL="0" marR="0" lvl="0" indent="0" algn="l" defTabSz="685800" rtl="0" eaLnBrk="1" fontAlgn="auto" latinLnBrk="0" hangingPunct="1">
              <a:lnSpc>
                <a:spcPct val="100000"/>
              </a:lnSpc>
              <a:spcBef>
                <a:spcPts val="0"/>
              </a:spcBef>
              <a:spcAft>
                <a:spcPts val="0"/>
              </a:spcAft>
              <a:buClrTx/>
              <a:buSzTx/>
              <a:buFontTx/>
              <a:buNone/>
              <a:tabLst/>
              <a:defRPr/>
            </a:pPr>
            <a:r>
              <a:rPr lang="en-US" sz="2400" b="1" dirty="0">
                <a:solidFill>
                  <a:prstClr val="white"/>
                </a:solidFill>
                <a:latin typeface="Calibri" panose="020F0502020204030204"/>
              </a:rPr>
              <a:t>Stewarded</a:t>
            </a:r>
            <a:endParaRPr kumimoji="0" lang="en-US" sz="1400" b="1"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735086045"/>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32" name="Picture 8" descr="University of Toronto Dataverse"/>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859441" y="4836280"/>
            <a:ext cx="1416931" cy="652805"/>
          </a:xfrm>
          <a:prstGeom prst="rect">
            <a:avLst/>
          </a:prstGeom>
          <a:noFill/>
          <a:extLst>
            <a:ext uri="{909E8E84-426E-40DD-AFC4-6F175D3DCCD1}">
              <a14:hiddenFill xmlns:a14="http://schemas.microsoft.com/office/drawing/2010/main">
                <a:solidFill>
                  <a:srgbClr val="FFFFFF"/>
                </a:solidFill>
              </a14:hiddenFill>
            </a:ext>
          </a:extLst>
        </p:spPr>
      </p:pic>
      <p:pic>
        <p:nvPicPr>
          <p:cNvPr id="16" name="Picture 15"/>
          <p:cNvPicPr>
            <a:picLocks noChangeAspect="1"/>
          </p:cNvPicPr>
          <p:nvPr/>
        </p:nvPicPr>
        <p:blipFill>
          <a:blip r:embed="rId4"/>
          <a:stretch>
            <a:fillRect/>
          </a:stretch>
        </p:blipFill>
        <p:spPr>
          <a:xfrm rot="20340000">
            <a:off x="6029752" y="3597672"/>
            <a:ext cx="727579" cy="316613"/>
          </a:xfrm>
          <a:prstGeom prst="rect">
            <a:avLst/>
          </a:prstGeom>
          <a:solidFill>
            <a:schemeClr val="bg1"/>
          </a:solidFill>
        </p:spPr>
      </p:pic>
      <p:pic>
        <p:nvPicPr>
          <p:cNvPr id="1034" name="Picture 10" descr="https://dataverse.scholarsportal.info/resources/images/logo.png"/>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rot="20340000">
            <a:off x="5890941" y="2917878"/>
            <a:ext cx="2631903" cy="193907"/>
          </a:xfrm>
          <a:prstGeom prst="rect">
            <a:avLst/>
          </a:prstGeom>
          <a:noFill/>
          <a:extLst>
            <a:ext uri="{909E8E84-426E-40DD-AFC4-6F175D3DCCD1}">
              <a14:hiddenFill xmlns:a14="http://schemas.microsoft.com/office/drawing/2010/main">
                <a:solidFill>
                  <a:srgbClr val="FFFFFF"/>
                </a:solidFill>
              </a14:hiddenFill>
            </a:ext>
          </a:extLst>
        </p:spPr>
      </p:pic>
      <p:sp>
        <p:nvSpPr>
          <p:cNvPr id="26" name="AutoShape 14" descr="Portage"/>
          <p:cNvSpPr>
            <a:spLocks noChangeAspect="1" noChangeArrowheads="1"/>
          </p:cNvSpPr>
          <p:nvPr/>
        </p:nvSpPr>
        <p:spPr bwMode="auto">
          <a:xfrm>
            <a:off x="116681" y="748903"/>
            <a:ext cx="228600" cy="2286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68580" tIns="34290" rIns="68580" bIns="34290" numCol="1" anchor="t" anchorCtr="0" compatLnSpc="1">
            <a:prstTxWarp prst="textNoShape">
              <a:avLst/>
            </a:prstTxWarp>
          </a:bodyPr>
          <a:lstStyle/>
          <a:p>
            <a:endParaRPr lang="en-US" sz="1350"/>
          </a:p>
        </p:txBody>
      </p:sp>
      <p:pic>
        <p:nvPicPr>
          <p:cNvPr id="1040" name="Picture 16" descr="Portage"/>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rot="20340000">
            <a:off x="5675343" y="2538333"/>
            <a:ext cx="1497467" cy="481475"/>
          </a:xfrm>
          <a:prstGeom prst="rect">
            <a:avLst/>
          </a:prstGeom>
          <a:noFill/>
          <a:extLst>
            <a:ext uri="{909E8E84-426E-40DD-AFC4-6F175D3DCCD1}">
              <a14:hiddenFill xmlns:a14="http://schemas.microsoft.com/office/drawing/2010/main">
                <a:solidFill>
                  <a:srgbClr val="FFFFFF"/>
                </a:solidFill>
              </a14:hiddenFill>
            </a:ext>
          </a:extLst>
        </p:spPr>
      </p:pic>
      <p:pic>
        <p:nvPicPr>
          <p:cNvPr id="2" name="Picture 1"/>
          <p:cNvPicPr>
            <a:picLocks noChangeAspect="1"/>
          </p:cNvPicPr>
          <p:nvPr/>
        </p:nvPicPr>
        <p:blipFill>
          <a:blip r:embed="rId7"/>
          <a:stretch>
            <a:fillRect/>
          </a:stretch>
        </p:blipFill>
        <p:spPr>
          <a:xfrm>
            <a:off x="442529" y="4922990"/>
            <a:ext cx="2275822" cy="479386"/>
          </a:xfrm>
          <a:prstGeom prst="rect">
            <a:avLst/>
          </a:prstGeom>
        </p:spPr>
      </p:pic>
      <p:pic>
        <p:nvPicPr>
          <p:cNvPr id="1026" name="Picture 2" descr="https://www.ohiolink.edu/sites/ohiolink.edu/files/WebsiteLogo.jpg"/>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rot="20340000">
            <a:off x="2045611" y="3530409"/>
            <a:ext cx="1758772" cy="357313"/>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Big Ten Academic Alliance logo"/>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rot="20340000">
            <a:off x="1875699" y="3130778"/>
            <a:ext cx="838556" cy="417150"/>
          </a:xfrm>
          <a:prstGeom prst="rect">
            <a:avLst/>
          </a:prstGeom>
          <a:noFill/>
          <a:extLst>
            <a:ext uri="{909E8E84-426E-40DD-AFC4-6F175D3DCCD1}">
              <a14:hiddenFill xmlns:a14="http://schemas.microsoft.com/office/drawing/2010/main">
                <a:solidFill>
                  <a:srgbClr val="FFFFFF"/>
                </a:solidFill>
              </a14:hiddenFill>
            </a:ext>
          </a:extLst>
        </p:spPr>
      </p:pic>
      <p:pic>
        <p:nvPicPr>
          <p:cNvPr id="50" name="Picture 26" descr="Hathitrustlogo.png"/>
          <p:cNvPicPr>
            <a:picLocks noChangeAspect="1" noChangeArrowheads="1"/>
          </p:cNvPicPr>
          <p:nvPr/>
        </p:nvPicPr>
        <p:blipFill rotWithShape="1">
          <a:blip r:embed="rId10" cstate="print">
            <a:extLst>
              <a:ext uri="{28A0092B-C50C-407E-A947-70E740481C1C}">
                <a14:useLocalDpi xmlns:a14="http://schemas.microsoft.com/office/drawing/2010/main" val="0"/>
              </a:ext>
            </a:extLst>
          </a:blip>
          <a:srcRect b="12153"/>
          <a:stretch/>
        </p:blipFill>
        <p:spPr bwMode="auto">
          <a:xfrm rot="20340000">
            <a:off x="1685401" y="2463891"/>
            <a:ext cx="524480" cy="572696"/>
          </a:xfrm>
          <a:prstGeom prst="rect">
            <a:avLst/>
          </a:prstGeom>
          <a:noFill/>
          <a:extLst>
            <a:ext uri="{909E8E84-426E-40DD-AFC4-6F175D3DCCD1}">
              <a14:hiddenFill xmlns:a14="http://schemas.microsoft.com/office/drawing/2010/main">
                <a:solidFill>
                  <a:srgbClr val="FFFFFF"/>
                </a:solidFill>
              </a14:hiddenFill>
            </a:ext>
          </a:extLst>
        </p:spPr>
      </p:pic>
      <p:cxnSp>
        <p:nvCxnSpPr>
          <p:cNvPr id="4" name="Straight Connector 3"/>
          <p:cNvCxnSpPr/>
          <p:nvPr/>
        </p:nvCxnSpPr>
        <p:spPr>
          <a:xfrm>
            <a:off x="4038600" y="1143000"/>
            <a:ext cx="0" cy="5257800"/>
          </a:xfrm>
          <a:prstGeom prst="line">
            <a:avLst/>
          </a:prstGeom>
          <a:ln w="38100"/>
        </p:spPr>
        <p:style>
          <a:lnRef idx="1">
            <a:schemeClr val="accent1"/>
          </a:lnRef>
          <a:fillRef idx="0">
            <a:schemeClr val="accent1"/>
          </a:fillRef>
          <a:effectRef idx="0">
            <a:schemeClr val="accent1"/>
          </a:effectRef>
          <a:fontRef idx="minor">
            <a:schemeClr val="tx1"/>
          </a:fontRef>
        </p:style>
      </p:cxnSp>
      <p:sp>
        <p:nvSpPr>
          <p:cNvPr id="22" name="TextBox 21"/>
          <p:cNvSpPr txBox="1"/>
          <p:nvPr/>
        </p:nvSpPr>
        <p:spPr>
          <a:xfrm>
            <a:off x="1728984" y="212320"/>
            <a:ext cx="5686033" cy="523220"/>
          </a:xfrm>
          <a:prstGeom prst="rect">
            <a:avLst/>
          </a:prstGeom>
          <a:solidFill>
            <a:schemeClr val="accent1"/>
          </a:solidFill>
          <a:ln>
            <a:solidFill>
              <a:schemeClr val="bg1"/>
            </a:solidFill>
          </a:ln>
        </p:spPr>
        <p:txBody>
          <a:bodyPr wrap="square" rtlCol="0">
            <a:spAutoFit/>
          </a:bodyPr>
          <a:lstStyle/>
          <a:p>
            <a:pPr algn="ctr"/>
            <a:r>
              <a:rPr lang="en-US" sz="2800" b="1" dirty="0" err="1">
                <a:solidFill>
                  <a:schemeClr val="bg1"/>
                </a:solidFill>
                <a:latin typeface="Segoe UI" panose="020B0502040204020203" pitchFamily="34" charset="0"/>
                <a:cs typeface="Segoe UI" panose="020B0502040204020203" pitchFamily="34" charset="0"/>
              </a:rPr>
              <a:t>Rightscaling</a:t>
            </a:r>
            <a:r>
              <a:rPr lang="en-US" sz="2800" b="1" dirty="0">
                <a:solidFill>
                  <a:schemeClr val="bg1"/>
                </a:solidFill>
                <a:latin typeface="Segoe UI" panose="020B0502040204020203" pitchFamily="34" charset="0"/>
                <a:cs typeface="Segoe UI" panose="020B0502040204020203" pitchFamily="34" charset="0"/>
              </a:rPr>
              <a:t> – optimum scale?</a:t>
            </a:r>
            <a:endParaRPr lang="en-US" sz="2400" b="1" dirty="0">
              <a:solidFill>
                <a:schemeClr val="bg1"/>
              </a:solidFill>
              <a:latin typeface="Segoe UI" panose="020B0502040204020203" pitchFamily="34" charset="0"/>
              <a:cs typeface="Segoe UI" panose="020B0502040204020203" pitchFamily="34" charset="0"/>
            </a:endParaRPr>
          </a:p>
        </p:txBody>
      </p:sp>
      <p:pic>
        <p:nvPicPr>
          <p:cNvPr id="5" name="Picture 2" descr="https://figshare.com/"/>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5348911" y="6198757"/>
            <a:ext cx="893585" cy="278243"/>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5"/>
          <p:cNvPicPr>
            <a:picLocks noChangeAspect="1"/>
          </p:cNvPicPr>
          <p:nvPr/>
        </p:nvPicPr>
        <p:blipFill>
          <a:blip r:embed="rId12"/>
          <a:stretch>
            <a:fillRect/>
          </a:stretch>
        </p:blipFill>
        <p:spPr>
          <a:xfrm>
            <a:off x="6453050" y="6252345"/>
            <a:ext cx="1256851" cy="224655"/>
          </a:xfrm>
          <a:prstGeom prst="rect">
            <a:avLst/>
          </a:prstGeom>
        </p:spPr>
      </p:pic>
      <p:pic>
        <p:nvPicPr>
          <p:cNvPr id="25" name="Picture 6" descr="http://www.icpsr.umich.edu/icpsrweb/ICPSR/css/images/logo.png"/>
          <p:cNvPicPr>
            <a:picLocks noChangeAspect="1" noChangeArrowheads="1"/>
          </p:cNvPicPr>
          <p:nvPr/>
        </p:nvPicPr>
        <p:blipFill>
          <a:blip r:embed="rId13" cstate="print">
            <a:extLst>
              <a:ext uri="{28A0092B-C50C-407E-A947-70E740481C1C}">
                <a14:useLocalDpi xmlns:a14="http://schemas.microsoft.com/office/drawing/2010/main" val="0"/>
              </a:ext>
            </a:extLst>
          </a:blip>
          <a:srcRect/>
          <a:stretch>
            <a:fillRect/>
          </a:stretch>
        </p:blipFill>
        <p:spPr bwMode="auto">
          <a:xfrm>
            <a:off x="8002628" y="6319482"/>
            <a:ext cx="534473" cy="94597"/>
          </a:xfrm>
          <a:prstGeom prst="rect">
            <a:avLst/>
          </a:prstGeom>
          <a:noFill/>
          <a:extLst>
            <a:ext uri="{909E8E84-426E-40DD-AFC4-6F175D3DCCD1}">
              <a14:hiddenFill xmlns:a14="http://schemas.microsoft.com/office/drawing/2010/main">
                <a:solidFill>
                  <a:srgbClr val="FFFFFF"/>
                </a:solidFill>
              </a14:hiddenFill>
            </a:ext>
          </a:extLst>
        </p:spPr>
      </p:pic>
      <p:sp>
        <p:nvSpPr>
          <p:cNvPr id="27" name="TextBox 26"/>
          <p:cNvSpPr txBox="1"/>
          <p:nvPr/>
        </p:nvSpPr>
        <p:spPr>
          <a:xfrm>
            <a:off x="4533423" y="1015365"/>
            <a:ext cx="3479365" cy="400110"/>
          </a:xfrm>
          <a:prstGeom prst="rect">
            <a:avLst/>
          </a:prstGeom>
          <a:solidFill>
            <a:schemeClr val="accent1"/>
          </a:solidFill>
          <a:ln>
            <a:solidFill>
              <a:schemeClr val="bg1"/>
            </a:solidFill>
          </a:ln>
        </p:spPr>
        <p:txBody>
          <a:bodyPr wrap="square" rtlCol="0">
            <a:spAutoFit/>
          </a:bodyPr>
          <a:lstStyle/>
          <a:p>
            <a:pPr algn="ctr"/>
            <a:r>
              <a:rPr lang="en-US" sz="2000" dirty="0">
                <a:solidFill>
                  <a:schemeClr val="bg1"/>
                </a:solidFill>
                <a:latin typeface="Segoe UI" panose="020B0502040204020203" pitchFamily="34" charset="0"/>
                <a:cs typeface="Segoe UI" panose="020B0502040204020203" pitchFamily="34" charset="0"/>
              </a:rPr>
              <a:t>Research data</a:t>
            </a:r>
            <a:endParaRPr lang="en-US" dirty="0">
              <a:solidFill>
                <a:schemeClr val="bg1"/>
              </a:solidFill>
              <a:latin typeface="Segoe UI" panose="020B0502040204020203" pitchFamily="34" charset="0"/>
              <a:cs typeface="Segoe UI" panose="020B0502040204020203" pitchFamily="34" charset="0"/>
            </a:endParaRPr>
          </a:p>
        </p:txBody>
      </p:sp>
      <p:sp>
        <p:nvSpPr>
          <p:cNvPr id="28" name="TextBox 27"/>
          <p:cNvSpPr txBox="1"/>
          <p:nvPr/>
        </p:nvSpPr>
        <p:spPr>
          <a:xfrm>
            <a:off x="630092" y="1046356"/>
            <a:ext cx="2587668" cy="369332"/>
          </a:xfrm>
          <a:prstGeom prst="rect">
            <a:avLst/>
          </a:prstGeom>
          <a:solidFill>
            <a:schemeClr val="accent1"/>
          </a:solidFill>
          <a:ln>
            <a:solidFill>
              <a:schemeClr val="bg1"/>
            </a:solidFill>
          </a:ln>
        </p:spPr>
        <p:txBody>
          <a:bodyPr wrap="square" rtlCol="0">
            <a:spAutoFit/>
          </a:bodyPr>
          <a:lstStyle/>
          <a:p>
            <a:pPr algn="ctr"/>
            <a:r>
              <a:rPr lang="en-US" dirty="0">
                <a:solidFill>
                  <a:schemeClr val="bg1"/>
                </a:solidFill>
                <a:latin typeface="Segoe UI" panose="020B0502040204020203" pitchFamily="34" charset="0"/>
                <a:cs typeface="Segoe UI" panose="020B0502040204020203" pitchFamily="34" charset="0"/>
              </a:rPr>
              <a:t>Shared print</a:t>
            </a:r>
            <a:endParaRPr lang="en-US" sz="1600" dirty="0">
              <a:solidFill>
                <a:schemeClr val="bg1"/>
              </a:solidFill>
              <a:latin typeface="Segoe UI" panose="020B0502040204020203" pitchFamily="34" charset="0"/>
              <a:cs typeface="Segoe UI" panose="020B0502040204020203" pitchFamily="34" charset="0"/>
            </a:endParaRPr>
          </a:p>
        </p:txBody>
      </p:sp>
    </p:spTree>
    <p:extLst>
      <p:ext uri="{BB962C8B-B14F-4D97-AF65-F5344CB8AC3E}">
        <p14:creationId xmlns:p14="http://schemas.microsoft.com/office/powerpoint/2010/main" val="113022637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1032"/>
                                        </p:tgtEl>
                                        <p:attrNameLst>
                                          <p:attrName>style.visibility</p:attrName>
                                        </p:attrNameLst>
                                      </p:cBhvr>
                                      <p:to>
                                        <p:strVal val="visible"/>
                                      </p:to>
                                    </p:set>
                                    <p:animEffect transition="in" filter="fade">
                                      <p:cBhvr>
                                        <p:cTn id="7" dur="1000"/>
                                        <p:tgtEl>
                                          <p:spTgt spid="1032"/>
                                        </p:tgtEl>
                                      </p:cBhvr>
                                    </p:animEffect>
                                    <p:anim calcmode="lin" valueType="num">
                                      <p:cBhvr>
                                        <p:cTn id="8" dur="1000" fill="hold"/>
                                        <p:tgtEl>
                                          <p:spTgt spid="1032"/>
                                        </p:tgtEl>
                                        <p:attrNameLst>
                                          <p:attrName>ppt_x</p:attrName>
                                        </p:attrNameLst>
                                      </p:cBhvr>
                                      <p:tavLst>
                                        <p:tav tm="0">
                                          <p:val>
                                            <p:strVal val="#ppt_x"/>
                                          </p:val>
                                        </p:tav>
                                        <p:tav tm="100000">
                                          <p:val>
                                            <p:strVal val="#ppt_x"/>
                                          </p:val>
                                        </p:tav>
                                      </p:tavLst>
                                    </p:anim>
                                    <p:anim calcmode="lin" valueType="num">
                                      <p:cBhvr>
                                        <p:cTn id="9" dur="1000" fill="hold"/>
                                        <p:tgtEl>
                                          <p:spTgt spid="1032"/>
                                        </p:tgtEl>
                                        <p:attrNameLst>
                                          <p:attrName>ppt_y</p:attrName>
                                        </p:attrNameLst>
                                      </p:cBhvr>
                                      <p:tavLst>
                                        <p:tav tm="0">
                                          <p:val>
                                            <p:strVal val="#ppt_y+.1"/>
                                          </p:val>
                                        </p:tav>
                                        <p:tav tm="100000">
                                          <p:val>
                                            <p:strVal val="#ppt_y"/>
                                          </p:val>
                                        </p:tav>
                                      </p:tavLst>
                                    </p:anim>
                                  </p:childTnLst>
                                </p:cTn>
                              </p:par>
                              <p:par>
                                <p:cTn id="10" presetID="42" presetClass="entr" presetSubtype="0" fill="hold" nodeType="withEffect">
                                  <p:stCondLst>
                                    <p:cond delay="0"/>
                                  </p:stCondLst>
                                  <p:childTnLst>
                                    <p:set>
                                      <p:cBhvr>
                                        <p:cTn id="11" dur="1" fill="hold">
                                          <p:stCondLst>
                                            <p:cond delay="0"/>
                                          </p:stCondLst>
                                        </p:cTn>
                                        <p:tgtEl>
                                          <p:spTgt spid="16"/>
                                        </p:tgtEl>
                                        <p:attrNameLst>
                                          <p:attrName>style.visibility</p:attrName>
                                        </p:attrNameLst>
                                      </p:cBhvr>
                                      <p:to>
                                        <p:strVal val="visible"/>
                                      </p:to>
                                    </p:set>
                                    <p:animEffect transition="in" filter="fade">
                                      <p:cBhvr>
                                        <p:cTn id="12" dur="1000"/>
                                        <p:tgtEl>
                                          <p:spTgt spid="16"/>
                                        </p:tgtEl>
                                      </p:cBhvr>
                                    </p:animEffect>
                                    <p:anim calcmode="lin" valueType="num">
                                      <p:cBhvr>
                                        <p:cTn id="13" dur="1000" fill="hold"/>
                                        <p:tgtEl>
                                          <p:spTgt spid="16"/>
                                        </p:tgtEl>
                                        <p:attrNameLst>
                                          <p:attrName>ppt_x</p:attrName>
                                        </p:attrNameLst>
                                      </p:cBhvr>
                                      <p:tavLst>
                                        <p:tav tm="0">
                                          <p:val>
                                            <p:strVal val="#ppt_x"/>
                                          </p:val>
                                        </p:tav>
                                        <p:tav tm="100000">
                                          <p:val>
                                            <p:strVal val="#ppt_x"/>
                                          </p:val>
                                        </p:tav>
                                      </p:tavLst>
                                    </p:anim>
                                    <p:anim calcmode="lin" valueType="num">
                                      <p:cBhvr>
                                        <p:cTn id="14" dur="1000" fill="hold"/>
                                        <p:tgtEl>
                                          <p:spTgt spid="16"/>
                                        </p:tgtEl>
                                        <p:attrNameLst>
                                          <p:attrName>ppt_y</p:attrName>
                                        </p:attrNameLst>
                                      </p:cBhvr>
                                      <p:tavLst>
                                        <p:tav tm="0">
                                          <p:val>
                                            <p:strVal val="#ppt_y+.1"/>
                                          </p:val>
                                        </p:tav>
                                        <p:tav tm="100000">
                                          <p:val>
                                            <p:strVal val="#ppt_y"/>
                                          </p:val>
                                        </p:tav>
                                      </p:tavLst>
                                    </p:anim>
                                  </p:childTnLst>
                                </p:cTn>
                              </p:par>
                              <p:par>
                                <p:cTn id="15" presetID="42" presetClass="entr" presetSubtype="0" fill="hold" nodeType="withEffect">
                                  <p:stCondLst>
                                    <p:cond delay="0"/>
                                  </p:stCondLst>
                                  <p:childTnLst>
                                    <p:set>
                                      <p:cBhvr>
                                        <p:cTn id="16" dur="1" fill="hold">
                                          <p:stCondLst>
                                            <p:cond delay="0"/>
                                          </p:stCondLst>
                                        </p:cTn>
                                        <p:tgtEl>
                                          <p:spTgt spid="1034"/>
                                        </p:tgtEl>
                                        <p:attrNameLst>
                                          <p:attrName>style.visibility</p:attrName>
                                        </p:attrNameLst>
                                      </p:cBhvr>
                                      <p:to>
                                        <p:strVal val="visible"/>
                                      </p:to>
                                    </p:set>
                                    <p:animEffect transition="in" filter="fade">
                                      <p:cBhvr>
                                        <p:cTn id="17" dur="1000"/>
                                        <p:tgtEl>
                                          <p:spTgt spid="1034"/>
                                        </p:tgtEl>
                                      </p:cBhvr>
                                    </p:animEffect>
                                    <p:anim calcmode="lin" valueType="num">
                                      <p:cBhvr>
                                        <p:cTn id="18" dur="1000" fill="hold"/>
                                        <p:tgtEl>
                                          <p:spTgt spid="1034"/>
                                        </p:tgtEl>
                                        <p:attrNameLst>
                                          <p:attrName>ppt_x</p:attrName>
                                        </p:attrNameLst>
                                      </p:cBhvr>
                                      <p:tavLst>
                                        <p:tav tm="0">
                                          <p:val>
                                            <p:strVal val="#ppt_x"/>
                                          </p:val>
                                        </p:tav>
                                        <p:tav tm="100000">
                                          <p:val>
                                            <p:strVal val="#ppt_x"/>
                                          </p:val>
                                        </p:tav>
                                      </p:tavLst>
                                    </p:anim>
                                    <p:anim calcmode="lin" valueType="num">
                                      <p:cBhvr>
                                        <p:cTn id="19" dur="1000" fill="hold"/>
                                        <p:tgtEl>
                                          <p:spTgt spid="1034"/>
                                        </p:tgtEl>
                                        <p:attrNameLst>
                                          <p:attrName>ppt_y</p:attrName>
                                        </p:attrNameLst>
                                      </p:cBhvr>
                                      <p:tavLst>
                                        <p:tav tm="0">
                                          <p:val>
                                            <p:strVal val="#ppt_y+.1"/>
                                          </p:val>
                                        </p:tav>
                                        <p:tav tm="100000">
                                          <p:val>
                                            <p:strVal val="#ppt_y"/>
                                          </p:val>
                                        </p:tav>
                                      </p:tavLst>
                                    </p:anim>
                                  </p:childTnLst>
                                </p:cTn>
                              </p:par>
                              <p:par>
                                <p:cTn id="20" presetID="42" presetClass="entr" presetSubtype="0" fill="hold" nodeType="withEffect">
                                  <p:stCondLst>
                                    <p:cond delay="0"/>
                                  </p:stCondLst>
                                  <p:childTnLst>
                                    <p:set>
                                      <p:cBhvr>
                                        <p:cTn id="21" dur="1" fill="hold">
                                          <p:stCondLst>
                                            <p:cond delay="0"/>
                                          </p:stCondLst>
                                        </p:cTn>
                                        <p:tgtEl>
                                          <p:spTgt spid="1040"/>
                                        </p:tgtEl>
                                        <p:attrNameLst>
                                          <p:attrName>style.visibility</p:attrName>
                                        </p:attrNameLst>
                                      </p:cBhvr>
                                      <p:to>
                                        <p:strVal val="visible"/>
                                      </p:to>
                                    </p:set>
                                    <p:animEffect transition="in" filter="fade">
                                      <p:cBhvr>
                                        <p:cTn id="22" dur="1000"/>
                                        <p:tgtEl>
                                          <p:spTgt spid="1040"/>
                                        </p:tgtEl>
                                      </p:cBhvr>
                                    </p:animEffect>
                                    <p:anim calcmode="lin" valueType="num">
                                      <p:cBhvr>
                                        <p:cTn id="23" dur="1000" fill="hold"/>
                                        <p:tgtEl>
                                          <p:spTgt spid="1040"/>
                                        </p:tgtEl>
                                        <p:attrNameLst>
                                          <p:attrName>ppt_x</p:attrName>
                                        </p:attrNameLst>
                                      </p:cBhvr>
                                      <p:tavLst>
                                        <p:tav tm="0">
                                          <p:val>
                                            <p:strVal val="#ppt_x"/>
                                          </p:val>
                                        </p:tav>
                                        <p:tav tm="100000">
                                          <p:val>
                                            <p:strVal val="#ppt_x"/>
                                          </p:val>
                                        </p:tav>
                                      </p:tavLst>
                                    </p:anim>
                                    <p:anim calcmode="lin" valueType="num">
                                      <p:cBhvr>
                                        <p:cTn id="24" dur="1000" fill="hold"/>
                                        <p:tgtEl>
                                          <p:spTgt spid="1040"/>
                                        </p:tgtEl>
                                        <p:attrNameLst>
                                          <p:attrName>ppt_y</p:attrName>
                                        </p:attrNameLst>
                                      </p:cBhvr>
                                      <p:tavLst>
                                        <p:tav tm="0">
                                          <p:val>
                                            <p:strVal val="#ppt_y+.1"/>
                                          </p:val>
                                        </p:tav>
                                        <p:tav tm="100000">
                                          <p:val>
                                            <p:strVal val="#ppt_y"/>
                                          </p:val>
                                        </p:tav>
                                      </p:tavLst>
                                    </p:anim>
                                  </p:childTnLst>
                                </p:cTn>
                              </p:par>
                              <p:par>
                                <p:cTn id="25" presetID="42" presetClass="entr" presetSubtype="0" fill="hold" nodeType="withEffect">
                                  <p:stCondLst>
                                    <p:cond delay="0"/>
                                  </p:stCondLst>
                                  <p:childTnLst>
                                    <p:set>
                                      <p:cBhvr>
                                        <p:cTn id="26" dur="1" fill="hold">
                                          <p:stCondLst>
                                            <p:cond delay="0"/>
                                          </p:stCondLst>
                                        </p:cTn>
                                        <p:tgtEl>
                                          <p:spTgt spid="5"/>
                                        </p:tgtEl>
                                        <p:attrNameLst>
                                          <p:attrName>style.visibility</p:attrName>
                                        </p:attrNameLst>
                                      </p:cBhvr>
                                      <p:to>
                                        <p:strVal val="visible"/>
                                      </p:to>
                                    </p:set>
                                    <p:animEffect transition="in" filter="fade">
                                      <p:cBhvr>
                                        <p:cTn id="27" dur="1000"/>
                                        <p:tgtEl>
                                          <p:spTgt spid="5"/>
                                        </p:tgtEl>
                                      </p:cBhvr>
                                    </p:animEffect>
                                    <p:anim calcmode="lin" valueType="num">
                                      <p:cBhvr>
                                        <p:cTn id="28" dur="1000" fill="hold"/>
                                        <p:tgtEl>
                                          <p:spTgt spid="5"/>
                                        </p:tgtEl>
                                        <p:attrNameLst>
                                          <p:attrName>ppt_x</p:attrName>
                                        </p:attrNameLst>
                                      </p:cBhvr>
                                      <p:tavLst>
                                        <p:tav tm="0">
                                          <p:val>
                                            <p:strVal val="#ppt_x"/>
                                          </p:val>
                                        </p:tav>
                                        <p:tav tm="100000">
                                          <p:val>
                                            <p:strVal val="#ppt_x"/>
                                          </p:val>
                                        </p:tav>
                                      </p:tavLst>
                                    </p:anim>
                                    <p:anim calcmode="lin" valueType="num">
                                      <p:cBhvr>
                                        <p:cTn id="29" dur="1000" fill="hold"/>
                                        <p:tgtEl>
                                          <p:spTgt spid="5"/>
                                        </p:tgtEl>
                                        <p:attrNameLst>
                                          <p:attrName>ppt_y</p:attrName>
                                        </p:attrNameLst>
                                      </p:cBhvr>
                                      <p:tavLst>
                                        <p:tav tm="0">
                                          <p:val>
                                            <p:strVal val="#ppt_y+.1"/>
                                          </p:val>
                                        </p:tav>
                                        <p:tav tm="100000">
                                          <p:val>
                                            <p:strVal val="#ppt_y"/>
                                          </p:val>
                                        </p:tav>
                                      </p:tavLst>
                                    </p:anim>
                                  </p:childTnLst>
                                </p:cTn>
                              </p:par>
                              <p:par>
                                <p:cTn id="30" presetID="42" presetClass="entr" presetSubtype="0" fill="hold" nodeType="withEffect">
                                  <p:stCondLst>
                                    <p:cond delay="0"/>
                                  </p:stCondLst>
                                  <p:childTnLst>
                                    <p:set>
                                      <p:cBhvr>
                                        <p:cTn id="31" dur="1" fill="hold">
                                          <p:stCondLst>
                                            <p:cond delay="0"/>
                                          </p:stCondLst>
                                        </p:cTn>
                                        <p:tgtEl>
                                          <p:spTgt spid="6"/>
                                        </p:tgtEl>
                                        <p:attrNameLst>
                                          <p:attrName>style.visibility</p:attrName>
                                        </p:attrNameLst>
                                      </p:cBhvr>
                                      <p:to>
                                        <p:strVal val="visible"/>
                                      </p:to>
                                    </p:set>
                                    <p:animEffect transition="in" filter="fade">
                                      <p:cBhvr>
                                        <p:cTn id="32" dur="1000"/>
                                        <p:tgtEl>
                                          <p:spTgt spid="6"/>
                                        </p:tgtEl>
                                      </p:cBhvr>
                                    </p:animEffect>
                                    <p:anim calcmode="lin" valueType="num">
                                      <p:cBhvr>
                                        <p:cTn id="33" dur="1000" fill="hold"/>
                                        <p:tgtEl>
                                          <p:spTgt spid="6"/>
                                        </p:tgtEl>
                                        <p:attrNameLst>
                                          <p:attrName>ppt_x</p:attrName>
                                        </p:attrNameLst>
                                      </p:cBhvr>
                                      <p:tavLst>
                                        <p:tav tm="0">
                                          <p:val>
                                            <p:strVal val="#ppt_x"/>
                                          </p:val>
                                        </p:tav>
                                        <p:tav tm="100000">
                                          <p:val>
                                            <p:strVal val="#ppt_x"/>
                                          </p:val>
                                        </p:tav>
                                      </p:tavLst>
                                    </p:anim>
                                    <p:anim calcmode="lin" valueType="num">
                                      <p:cBhvr>
                                        <p:cTn id="34" dur="1000" fill="hold"/>
                                        <p:tgtEl>
                                          <p:spTgt spid="6"/>
                                        </p:tgtEl>
                                        <p:attrNameLst>
                                          <p:attrName>ppt_y</p:attrName>
                                        </p:attrNameLst>
                                      </p:cBhvr>
                                      <p:tavLst>
                                        <p:tav tm="0">
                                          <p:val>
                                            <p:strVal val="#ppt_y+.1"/>
                                          </p:val>
                                        </p:tav>
                                        <p:tav tm="100000">
                                          <p:val>
                                            <p:strVal val="#ppt_y"/>
                                          </p:val>
                                        </p:tav>
                                      </p:tavLst>
                                    </p:anim>
                                  </p:childTnLst>
                                </p:cTn>
                              </p:par>
                              <p:par>
                                <p:cTn id="35" presetID="42" presetClass="entr" presetSubtype="0" fill="hold" nodeType="withEffect">
                                  <p:stCondLst>
                                    <p:cond delay="0"/>
                                  </p:stCondLst>
                                  <p:childTnLst>
                                    <p:set>
                                      <p:cBhvr>
                                        <p:cTn id="36" dur="1" fill="hold">
                                          <p:stCondLst>
                                            <p:cond delay="0"/>
                                          </p:stCondLst>
                                        </p:cTn>
                                        <p:tgtEl>
                                          <p:spTgt spid="25"/>
                                        </p:tgtEl>
                                        <p:attrNameLst>
                                          <p:attrName>style.visibility</p:attrName>
                                        </p:attrNameLst>
                                      </p:cBhvr>
                                      <p:to>
                                        <p:strVal val="visible"/>
                                      </p:to>
                                    </p:set>
                                    <p:animEffect transition="in" filter="fade">
                                      <p:cBhvr>
                                        <p:cTn id="37" dur="1000"/>
                                        <p:tgtEl>
                                          <p:spTgt spid="25"/>
                                        </p:tgtEl>
                                      </p:cBhvr>
                                    </p:animEffect>
                                    <p:anim calcmode="lin" valueType="num">
                                      <p:cBhvr>
                                        <p:cTn id="38" dur="1000" fill="hold"/>
                                        <p:tgtEl>
                                          <p:spTgt spid="25"/>
                                        </p:tgtEl>
                                        <p:attrNameLst>
                                          <p:attrName>ppt_x</p:attrName>
                                        </p:attrNameLst>
                                      </p:cBhvr>
                                      <p:tavLst>
                                        <p:tav tm="0">
                                          <p:val>
                                            <p:strVal val="#ppt_x"/>
                                          </p:val>
                                        </p:tav>
                                        <p:tav tm="100000">
                                          <p:val>
                                            <p:strVal val="#ppt_x"/>
                                          </p:val>
                                        </p:tav>
                                      </p:tavLst>
                                    </p:anim>
                                    <p:anim calcmode="lin" valueType="num">
                                      <p:cBhvr>
                                        <p:cTn id="39" dur="1000" fill="hold"/>
                                        <p:tgtEl>
                                          <p:spTgt spid="25"/>
                                        </p:tgtEl>
                                        <p:attrNameLst>
                                          <p:attrName>ppt_y</p:attrName>
                                        </p:attrNameLst>
                                      </p:cBhvr>
                                      <p:tavLst>
                                        <p:tav tm="0">
                                          <p:val>
                                            <p:strVal val="#ppt_y+.1"/>
                                          </p:val>
                                        </p:tav>
                                        <p:tav tm="100000">
                                          <p:val>
                                            <p:strVal val="#ppt_y"/>
                                          </p:val>
                                        </p:tav>
                                      </p:tavLst>
                                    </p:anim>
                                  </p:childTnLst>
                                </p:cTn>
                              </p:par>
                              <p:par>
                                <p:cTn id="40" presetID="42" presetClass="entr" presetSubtype="0" fill="hold" grpId="0" nodeType="withEffect">
                                  <p:stCondLst>
                                    <p:cond delay="0"/>
                                  </p:stCondLst>
                                  <p:childTnLst>
                                    <p:set>
                                      <p:cBhvr>
                                        <p:cTn id="41" dur="1" fill="hold">
                                          <p:stCondLst>
                                            <p:cond delay="0"/>
                                          </p:stCondLst>
                                        </p:cTn>
                                        <p:tgtEl>
                                          <p:spTgt spid="27"/>
                                        </p:tgtEl>
                                        <p:attrNameLst>
                                          <p:attrName>style.visibility</p:attrName>
                                        </p:attrNameLst>
                                      </p:cBhvr>
                                      <p:to>
                                        <p:strVal val="visible"/>
                                      </p:to>
                                    </p:set>
                                    <p:animEffect transition="in" filter="fade">
                                      <p:cBhvr>
                                        <p:cTn id="42" dur="1000"/>
                                        <p:tgtEl>
                                          <p:spTgt spid="27"/>
                                        </p:tgtEl>
                                      </p:cBhvr>
                                    </p:animEffect>
                                    <p:anim calcmode="lin" valueType="num">
                                      <p:cBhvr>
                                        <p:cTn id="43" dur="1000" fill="hold"/>
                                        <p:tgtEl>
                                          <p:spTgt spid="27"/>
                                        </p:tgtEl>
                                        <p:attrNameLst>
                                          <p:attrName>ppt_x</p:attrName>
                                        </p:attrNameLst>
                                      </p:cBhvr>
                                      <p:tavLst>
                                        <p:tav tm="0">
                                          <p:val>
                                            <p:strVal val="#ppt_x"/>
                                          </p:val>
                                        </p:tav>
                                        <p:tav tm="100000">
                                          <p:val>
                                            <p:strVal val="#ppt_x"/>
                                          </p:val>
                                        </p:tav>
                                      </p:tavLst>
                                    </p:anim>
                                    <p:anim calcmode="lin" valueType="num">
                                      <p:cBhvr>
                                        <p:cTn id="44" dur="1000" fill="hold"/>
                                        <p:tgtEl>
                                          <p:spTgt spid="27"/>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7" grpId="0" animBg="1"/>
    </p:bld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1857767" y="250867"/>
            <a:ext cx="5686033" cy="954107"/>
          </a:xfrm>
          <a:prstGeom prst="rect">
            <a:avLst/>
          </a:prstGeom>
          <a:solidFill>
            <a:schemeClr val="accent1"/>
          </a:solidFill>
          <a:ln>
            <a:solidFill>
              <a:schemeClr val="bg1"/>
            </a:solidFill>
          </a:ln>
        </p:spPr>
        <p:txBody>
          <a:bodyPr wrap="square" rtlCol="0">
            <a:spAutoFit/>
          </a:bodyPr>
          <a:lstStyle/>
          <a:p>
            <a:pPr algn="ctr"/>
            <a:r>
              <a:rPr lang="en-US" sz="2800" b="1" dirty="0">
                <a:solidFill>
                  <a:schemeClr val="bg1"/>
                </a:solidFill>
                <a:latin typeface="Segoe UI" panose="020B0502040204020203" pitchFamily="34" charset="0"/>
                <a:cs typeface="Segoe UI" panose="020B0502040204020203" pitchFamily="34" charset="0"/>
              </a:rPr>
              <a:t>Collective collection</a:t>
            </a:r>
          </a:p>
          <a:p>
            <a:pPr algn="ctr"/>
            <a:r>
              <a:rPr lang="en-US" sz="2800" b="1" dirty="0" err="1">
                <a:solidFill>
                  <a:schemeClr val="bg1"/>
                </a:solidFill>
                <a:latin typeface="Segoe UI" panose="020B0502040204020203" pitchFamily="34" charset="0"/>
                <a:cs typeface="Segoe UI" panose="020B0502040204020203" pitchFamily="34" charset="0"/>
              </a:rPr>
              <a:t>Rightscaling</a:t>
            </a:r>
            <a:r>
              <a:rPr lang="en-US" sz="2800" b="1" dirty="0">
                <a:solidFill>
                  <a:schemeClr val="bg1"/>
                </a:solidFill>
                <a:latin typeface="Segoe UI" panose="020B0502040204020203" pitchFamily="34" charset="0"/>
                <a:cs typeface="Segoe UI" panose="020B0502040204020203" pitchFamily="34" charset="0"/>
              </a:rPr>
              <a:t> – optimum scale?</a:t>
            </a:r>
            <a:endParaRPr lang="en-US" sz="2400" b="1" dirty="0">
              <a:solidFill>
                <a:schemeClr val="bg1"/>
              </a:solidFill>
              <a:latin typeface="Segoe UI" panose="020B0502040204020203" pitchFamily="34" charset="0"/>
              <a:cs typeface="Segoe UI" panose="020B0502040204020203" pitchFamily="34" charset="0"/>
            </a:endParaRPr>
          </a:p>
        </p:txBody>
      </p:sp>
      <p:pic>
        <p:nvPicPr>
          <p:cNvPr id="6" name="Picture 6" descr="http://www.digital-science.com/system/images/W1siZiIsIjIwMTIvMDUvMDkvMTcvNDIvMzEvNTU0L3Byb2R1Y3RfZmlnc2hhcmVfbGFyZ2UucG5nIl1d/product-figshare-large.png"/>
          <p:cNvPicPr>
            <a:picLocks noChangeAspect="1" noChangeArrowheads="1"/>
          </p:cNvPicPr>
          <p:nvPr/>
        </p:nvPicPr>
        <p:blipFill>
          <a:blip r:embed="rId3" cstate="print"/>
          <a:srcRect/>
          <a:stretch>
            <a:fillRect/>
          </a:stretch>
        </p:blipFill>
        <p:spPr bwMode="auto">
          <a:xfrm>
            <a:off x="6935292" y="6020263"/>
            <a:ext cx="1600200" cy="484910"/>
          </a:xfrm>
          <a:prstGeom prst="rect">
            <a:avLst/>
          </a:prstGeom>
          <a:noFill/>
        </p:spPr>
      </p:pic>
      <p:sp>
        <p:nvSpPr>
          <p:cNvPr id="12" name="Rectangular Callout 11"/>
          <p:cNvSpPr/>
          <p:nvPr/>
        </p:nvSpPr>
        <p:spPr>
          <a:xfrm>
            <a:off x="567737" y="2121487"/>
            <a:ext cx="1463922" cy="914400"/>
          </a:xfrm>
          <a:prstGeom prst="wedgeRectCallout">
            <a:avLst>
              <a:gd name="adj1" fmla="val 4827"/>
              <a:gd name="adj2" fmla="val 100908"/>
            </a:avLst>
          </a:prstGeom>
          <a:solidFill>
            <a:schemeClr val="bg1"/>
          </a:solidFill>
          <a:ln w="28575">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a:solidFill>
                  <a:schemeClr val="accent1"/>
                </a:solidFill>
              </a:rPr>
              <a:t>The </a:t>
            </a:r>
            <a:r>
              <a:rPr lang="en-US" sz="1600" b="1" dirty="0">
                <a:solidFill>
                  <a:schemeClr val="accent1"/>
                </a:solidFill>
              </a:rPr>
              <a:t>‘borrowed’ </a:t>
            </a:r>
            <a:r>
              <a:rPr lang="en-US" sz="1600" dirty="0">
                <a:solidFill>
                  <a:schemeClr val="accent1"/>
                </a:solidFill>
              </a:rPr>
              <a:t>collection</a:t>
            </a:r>
          </a:p>
        </p:txBody>
      </p:sp>
      <p:sp>
        <p:nvSpPr>
          <p:cNvPr id="13" name="Rectangular Callout 12"/>
          <p:cNvSpPr/>
          <p:nvPr/>
        </p:nvSpPr>
        <p:spPr>
          <a:xfrm>
            <a:off x="2565064" y="2121710"/>
            <a:ext cx="1412915" cy="879590"/>
          </a:xfrm>
          <a:prstGeom prst="wedgeRectCallout">
            <a:avLst>
              <a:gd name="adj1" fmla="val -23626"/>
              <a:gd name="adj2" fmla="val 117598"/>
            </a:avLst>
          </a:prstGeom>
          <a:solidFill>
            <a:schemeClr val="bg1"/>
          </a:solidFill>
          <a:ln w="28575">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a:solidFill>
                  <a:schemeClr val="accent1"/>
                </a:solidFill>
              </a:rPr>
              <a:t>The </a:t>
            </a:r>
            <a:r>
              <a:rPr lang="en-US" sz="1600" b="1" dirty="0">
                <a:solidFill>
                  <a:schemeClr val="accent1"/>
                </a:solidFill>
              </a:rPr>
              <a:t>‘shared print’</a:t>
            </a:r>
            <a:r>
              <a:rPr lang="en-US" sz="1600" dirty="0">
                <a:solidFill>
                  <a:schemeClr val="accent1"/>
                </a:solidFill>
              </a:rPr>
              <a:t> collection</a:t>
            </a:r>
          </a:p>
        </p:txBody>
      </p:sp>
      <p:sp>
        <p:nvSpPr>
          <p:cNvPr id="14" name="Rectangular Callout 13"/>
          <p:cNvSpPr/>
          <p:nvPr/>
        </p:nvSpPr>
        <p:spPr>
          <a:xfrm>
            <a:off x="4673411" y="2121487"/>
            <a:ext cx="1412915" cy="879813"/>
          </a:xfrm>
          <a:prstGeom prst="wedgeRectCallout">
            <a:avLst>
              <a:gd name="adj1" fmla="val -33186"/>
              <a:gd name="adj2" fmla="val 117598"/>
            </a:avLst>
          </a:prstGeom>
          <a:solidFill>
            <a:schemeClr val="bg1"/>
          </a:solidFill>
          <a:ln w="28575">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a:solidFill>
                  <a:schemeClr val="accent1"/>
                </a:solidFill>
              </a:rPr>
              <a:t>The </a:t>
            </a:r>
            <a:r>
              <a:rPr lang="en-US" sz="1600" b="1" dirty="0">
                <a:solidFill>
                  <a:schemeClr val="accent1"/>
                </a:solidFill>
              </a:rPr>
              <a:t>‘shared digital’</a:t>
            </a:r>
            <a:r>
              <a:rPr lang="en-US" sz="1600" dirty="0">
                <a:solidFill>
                  <a:schemeClr val="accent1"/>
                </a:solidFill>
              </a:rPr>
              <a:t> collection</a:t>
            </a:r>
          </a:p>
        </p:txBody>
      </p:sp>
      <p:sp>
        <p:nvSpPr>
          <p:cNvPr id="15" name="Rectangular Callout 14"/>
          <p:cNvSpPr/>
          <p:nvPr/>
        </p:nvSpPr>
        <p:spPr>
          <a:xfrm>
            <a:off x="6935292" y="2121487"/>
            <a:ext cx="1412915" cy="914400"/>
          </a:xfrm>
          <a:prstGeom prst="wedgeRectCallout">
            <a:avLst>
              <a:gd name="adj1" fmla="val -1320"/>
              <a:gd name="adj2" fmla="val 99188"/>
            </a:avLst>
          </a:prstGeom>
          <a:solidFill>
            <a:schemeClr val="bg1"/>
          </a:solidFill>
          <a:ln w="28575">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a:solidFill>
                  <a:schemeClr val="accent1"/>
                </a:solidFill>
              </a:rPr>
              <a:t>The </a:t>
            </a:r>
            <a:r>
              <a:rPr lang="en-US" sz="1600" b="1" dirty="0">
                <a:solidFill>
                  <a:schemeClr val="accent1"/>
                </a:solidFill>
              </a:rPr>
              <a:t>‘shared scholarly</a:t>
            </a:r>
            <a:r>
              <a:rPr lang="en-US" sz="1600" dirty="0">
                <a:solidFill>
                  <a:schemeClr val="accent1"/>
                </a:solidFill>
              </a:rPr>
              <a:t>’ record</a:t>
            </a:r>
          </a:p>
        </p:txBody>
      </p:sp>
      <p:pic>
        <p:nvPicPr>
          <p:cNvPr id="4098" name="Picture 2" descr="https://www.oclc.org/content/dam/oclc/common/images/logos/new/OCLC/OCLC_Logo_H_Color_NoTag.pn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4525678" y="6057073"/>
            <a:ext cx="1409511" cy="675843"/>
          </a:xfrm>
          <a:prstGeom prst="rect">
            <a:avLst/>
          </a:prstGeom>
          <a:noFill/>
          <a:extLst>
            <a:ext uri="{909E8E84-426E-40DD-AFC4-6F175D3DCCD1}">
              <a14:hiddenFill xmlns:a14="http://schemas.microsoft.com/office/drawing/2010/main">
                <a:solidFill>
                  <a:srgbClr val="FFFFFF"/>
                </a:solidFill>
              </a14:hiddenFill>
            </a:ext>
          </a:extLst>
        </p:spPr>
      </p:pic>
      <p:pic>
        <p:nvPicPr>
          <p:cNvPr id="4102" name="Picture 6" descr="http://www.icpsr.umich.edu/icpsrweb/ICPSR/css/images/logo.pn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7391400" y="5562561"/>
            <a:ext cx="1291808" cy="228639"/>
          </a:xfrm>
          <a:prstGeom prst="rect">
            <a:avLst/>
          </a:prstGeom>
          <a:noFill/>
          <a:extLst>
            <a:ext uri="{909E8E84-426E-40DD-AFC4-6F175D3DCCD1}">
              <a14:hiddenFill xmlns:a14="http://schemas.microsoft.com/office/drawing/2010/main">
                <a:solidFill>
                  <a:srgbClr val="FFFFFF"/>
                </a:solidFill>
              </a14:hiddenFill>
            </a:ext>
          </a:extLst>
        </p:spPr>
      </p:pic>
      <p:pic>
        <p:nvPicPr>
          <p:cNvPr id="16" name="Picture 2" descr="https://www.oclc.org/content/dam/oclc/common/images/logos/new/OCLC/OCLC_Logo_H_Color_NoTag.pn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359895" y="5924796"/>
            <a:ext cx="1409511" cy="675843"/>
          </a:xfrm>
          <a:prstGeom prst="rect">
            <a:avLst/>
          </a:prstGeom>
          <a:noFill/>
          <a:extLst>
            <a:ext uri="{909E8E84-426E-40DD-AFC4-6F175D3DCCD1}">
              <a14:hiddenFill xmlns:a14="http://schemas.microsoft.com/office/drawing/2010/main">
                <a:solidFill>
                  <a:srgbClr val="FFFFFF"/>
                </a:solidFill>
              </a14:hiddenFill>
            </a:ext>
          </a:extLst>
        </p:spPr>
      </p:pic>
      <p:pic>
        <p:nvPicPr>
          <p:cNvPr id="8" name="Picture 7"/>
          <p:cNvPicPr>
            <a:picLocks noChangeAspect="1"/>
          </p:cNvPicPr>
          <p:nvPr/>
        </p:nvPicPr>
        <p:blipFill>
          <a:blip r:embed="rId6"/>
          <a:stretch>
            <a:fillRect/>
          </a:stretch>
        </p:blipFill>
        <p:spPr>
          <a:xfrm>
            <a:off x="5335272" y="4889224"/>
            <a:ext cx="904412" cy="868074"/>
          </a:xfrm>
          <a:prstGeom prst="rect">
            <a:avLst/>
          </a:prstGeom>
        </p:spPr>
      </p:pic>
      <p:pic>
        <p:nvPicPr>
          <p:cNvPr id="1030" name="Picture 6" descr="https://upload.wikimedia.org/wikipedia/en/d/da/LOCKSS_logo.gif"/>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4735484" y="4904574"/>
            <a:ext cx="590194" cy="593883"/>
          </a:xfrm>
          <a:prstGeom prst="rect">
            <a:avLst/>
          </a:prstGeom>
          <a:noFill/>
          <a:extLst>
            <a:ext uri="{909E8E84-426E-40DD-AFC4-6F175D3DCCD1}">
              <a14:hiddenFill xmlns:a14="http://schemas.microsoft.com/office/drawing/2010/main">
                <a:solidFill>
                  <a:srgbClr val="FFFFFF"/>
                </a:solidFill>
              </a14:hiddenFill>
            </a:ext>
          </a:extLst>
        </p:spPr>
      </p:pic>
      <p:pic>
        <p:nvPicPr>
          <p:cNvPr id="21" name="Picture 2" descr="https://www.oclc.org/content/dam/oclc/common/images/logos/new/OCLC/OCLC_Logo_H_Color_NoTag.pn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2930419" y="6182157"/>
            <a:ext cx="1409511" cy="675843"/>
          </a:xfrm>
          <a:prstGeom prst="rect">
            <a:avLst/>
          </a:prstGeom>
          <a:noFill/>
          <a:extLst>
            <a:ext uri="{909E8E84-426E-40DD-AFC4-6F175D3DCCD1}">
              <a14:hiddenFill xmlns:a14="http://schemas.microsoft.com/office/drawing/2010/main">
                <a:solidFill>
                  <a:srgbClr val="FFFFFF"/>
                </a:solidFill>
              </a14:hiddenFill>
            </a:ext>
          </a:extLst>
        </p:spPr>
      </p:pic>
      <p:pic>
        <p:nvPicPr>
          <p:cNvPr id="25" name="Picture 24"/>
          <p:cNvPicPr>
            <a:picLocks noChangeAspect="1"/>
          </p:cNvPicPr>
          <p:nvPr/>
        </p:nvPicPr>
        <p:blipFill>
          <a:blip r:embed="rId6"/>
          <a:stretch>
            <a:fillRect/>
          </a:stretch>
        </p:blipFill>
        <p:spPr>
          <a:xfrm>
            <a:off x="2317303" y="5493665"/>
            <a:ext cx="904412" cy="868074"/>
          </a:xfrm>
          <a:prstGeom prst="rect">
            <a:avLst/>
          </a:prstGeom>
        </p:spPr>
      </p:pic>
      <p:pic>
        <p:nvPicPr>
          <p:cNvPr id="4" name="Picture 2" descr="share-logo-140x105"/>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7002559" y="3793043"/>
            <a:ext cx="981047" cy="735785"/>
          </a:xfrm>
          <a:prstGeom prst="rect">
            <a:avLst/>
          </a:prstGeom>
          <a:noFill/>
          <a:extLst>
            <a:ext uri="{909E8E84-426E-40DD-AFC4-6F175D3DCCD1}">
              <a14:hiddenFill xmlns:a14="http://schemas.microsoft.com/office/drawing/2010/main">
                <a:solidFill>
                  <a:srgbClr val="FFFFFF"/>
                </a:solidFill>
              </a14:hiddenFill>
            </a:ext>
          </a:extLst>
        </p:spPr>
      </p:pic>
      <p:pic>
        <p:nvPicPr>
          <p:cNvPr id="2052" name="Picture 4" descr="http://uborrow.relaisd2d.com/gfx/logo.gif"/>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539174" y="5275282"/>
            <a:ext cx="1111764" cy="231159"/>
          </a:xfrm>
          <a:prstGeom prst="rect">
            <a:avLst/>
          </a:prstGeom>
          <a:noFill/>
          <a:extLst>
            <a:ext uri="{909E8E84-426E-40DD-AFC4-6F175D3DCCD1}">
              <a14:hiddenFill xmlns:a14="http://schemas.microsoft.com/office/drawing/2010/main">
                <a:solidFill>
                  <a:srgbClr val="FFFFFF"/>
                </a:solidFill>
              </a14:hiddenFill>
            </a:ext>
          </a:extLst>
        </p:spPr>
      </p:pic>
      <p:pic>
        <p:nvPicPr>
          <p:cNvPr id="9" name="Picture 8"/>
          <p:cNvPicPr>
            <a:picLocks noChangeAspect="1"/>
          </p:cNvPicPr>
          <p:nvPr/>
        </p:nvPicPr>
        <p:blipFill>
          <a:blip r:embed="rId10"/>
          <a:stretch>
            <a:fillRect/>
          </a:stretch>
        </p:blipFill>
        <p:spPr>
          <a:xfrm>
            <a:off x="5011185" y="3855184"/>
            <a:ext cx="1109193" cy="402298"/>
          </a:xfrm>
          <a:prstGeom prst="rect">
            <a:avLst/>
          </a:prstGeom>
        </p:spPr>
      </p:pic>
      <p:pic>
        <p:nvPicPr>
          <p:cNvPr id="2058" name="Picture 10" descr="DPLA: Digital Public Library of America"/>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4560397" y="4454343"/>
            <a:ext cx="1705431" cy="205828"/>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14" descr="http://wiki.datadryad.org/wg/dryad/images/9/91/DryadLogo.png"/>
          <p:cNvPicPr>
            <a:picLocks noChangeAspect="1" noChangeArrowheads="1"/>
          </p:cNvPicPr>
          <p:nvPr/>
        </p:nvPicPr>
        <p:blipFill>
          <a:blip r:embed="rId12" cstate="print"/>
          <a:srcRect/>
          <a:stretch>
            <a:fillRect/>
          </a:stretch>
        </p:blipFill>
        <p:spPr bwMode="auto">
          <a:xfrm>
            <a:off x="7086600" y="4529049"/>
            <a:ext cx="1371600" cy="766646"/>
          </a:xfrm>
          <a:prstGeom prst="rect">
            <a:avLst/>
          </a:prstGeom>
          <a:noFill/>
        </p:spPr>
      </p:pic>
      <p:pic>
        <p:nvPicPr>
          <p:cNvPr id="5" name="Picture 2" descr="WEST: Western Regional Storage Trust logo">
            <a:extLst>
              <a:ext uri="{FF2B5EF4-FFF2-40B4-BE49-F238E27FC236}">
                <a16:creationId xmlns:a16="http://schemas.microsoft.com/office/drawing/2014/main" id="{D9EFFB46-78EA-4590-ADBA-B0F2F8400848}"/>
              </a:ext>
            </a:extLst>
          </p:cNvPr>
          <p:cNvPicPr>
            <a:picLocks noChangeAspect="1" noChangeArrowheads="1"/>
          </p:cNvPicPr>
          <p:nvPr/>
        </p:nvPicPr>
        <p:blipFill>
          <a:blip r:embed="rId13">
            <a:extLst>
              <a:ext uri="{28A0092B-C50C-407E-A947-70E740481C1C}">
                <a14:useLocalDpi xmlns:a14="http://schemas.microsoft.com/office/drawing/2010/main" val="0"/>
              </a:ext>
            </a:extLst>
          </a:blip>
          <a:srcRect/>
          <a:stretch>
            <a:fillRect/>
          </a:stretch>
        </p:blipFill>
        <p:spPr bwMode="auto">
          <a:xfrm>
            <a:off x="2842349" y="4527853"/>
            <a:ext cx="1585653" cy="507409"/>
          </a:xfrm>
          <a:prstGeom prst="rect">
            <a:avLst/>
          </a:prstGeom>
          <a:noFill/>
          <a:extLst>
            <a:ext uri="{909E8E84-426E-40DD-AFC4-6F175D3DCCD1}">
              <a14:hiddenFill xmlns:a14="http://schemas.microsoft.com/office/drawing/2010/main">
                <a:solidFill>
                  <a:srgbClr val="FFFFFF"/>
                </a:solidFill>
              </a14:hiddenFill>
            </a:ext>
          </a:extLst>
        </p:spPr>
      </p:pic>
      <p:pic>
        <p:nvPicPr>
          <p:cNvPr id="3" name="Picture 2">
            <a:extLst>
              <a:ext uri="{FF2B5EF4-FFF2-40B4-BE49-F238E27FC236}">
                <a16:creationId xmlns:a16="http://schemas.microsoft.com/office/drawing/2014/main" id="{35EF7D06-274C-472C-9743-723029CDFBAC}"/>
              </a:ext>
            </a:extLst>
          </p:cNvPr>
          <p:cNvPicPr>
            <a:picLocks noChangeAspect="1"/>
          </p:cNvPicPr>
          <p:nvPr/>
        </p:nvPicPr>
        <p:blipFill>
          <a:blip r:embed="rId14"/>
          <a:stretch>
            <a:fillRect/>
          </a:stretch>
        </p:blipFill>
        <p:spPr>
          <a:xfrm>
            <a:off x="539174" y="4333892"/>
            <a:ext cx="1230232" cy="652558"/>
          </a:xfrm>
          <a:prstGeom prst="rect">
            <a:avLst/>
          </a:prstGeom>
        </p:spPr>
      </p:pic>
      <p:pic>
        <p:nvPicPr>
          <p:cNvPr id="10" name="Picture 9">
            <a:extLst>
              <a:ext uri="{FF2B5EF4-FFF2-40B4-BE49-F238E27FC236}">
                <a16:creationId xmlns:a16="http://schemas.microsoft.com/office/drawing/2014/main" id="{2F71BA90-5E37-4CB8-A465-0DB18A58B076}"/>
              </a:ext>
            </a:extLst>
          </p:cNvPr>
          <p:cNvPicPr>
            <a:picLocks noChangeAspect="1"/>
          </p:cNvPicPr>
          <p:nvPr/>
        </p:nvPicPr>
        <p:blipFill>
          <a:blip r:embed="rId15"/>
          <a:stretch>
            <a:fillRect/>
          </a:stretch>
        </p:blipFill>
        <p:spPr>
          <a:xfrm>
            <a:off x="514031" y="3739623"/>
            <a:ext cx="1162050" cy="371475"/>
          </a:xfrm>
          <a:prstGeom prst="rect">
            <a:avLst/>
          </a:prstGeom>
        </p:spPr>
      </p:pic>
      <p:pic>
        <p:nvPicPr>
          <p:cNvPr id="1026" name="Picture 2" descr="Home">
            <a:extLst>
              <a:ext uri="{FF2B5EF4-FFF2-40B4-BE49-F238E27FC236}">
                <a16:creationId xmlns:a16="http://schemas.microsoft.com/office/drawing/2014/main" id="{F4A4708C-E5FC-47B4-8A44-25F1EFE12557}"/>
              </a:ext>
            </a:extLst>
          </p:cNvPr>
          <p:cNvPicPr>
            <a:picLocks noChangeAspect="1" noChangeArrowheads="1"/>
          </p:cNvPicPr>
          <p:nvPr/>
        </p:nvPicPr>
        <p:blipFill>
          <a:blip r:embed="rId16" cstate="print">
            <a:extLst>
              <a:ext uri="{28A0092B-C50C-407E-A947-70E740481C1C}">
                <a14:useLocalDpi xmlns:a14="http://schemas.microsoft.com/office/drawing/2010/main" val="0"/>
              </a:ext>
            </a:extLst>
          </a:blip>
          <a:srcRect/>
          <a:stretch>
            <a:fillRect/>
          </a:stretch>
        </p:blipFill>
        <p:spPr bwMode="auto">
          <a:xfrm>
            <a:off x="3056102" y="3742797"/>
            <a:ext cx="541657" cy="583253"/>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Home">
            <a:extLst>
              <a:ext uri="{FF2B5EF4-FFF2-40B4-BE49-F238E27FC236}">
                <a16:creationId xmlns:a16="http://schemas.microsoft.com/office/drawing/2014/main" id="{19F78C43-5230-4047-8A80-03BC0A1326F8}"/>
              </a:ext>
            </a:extLst>
          </p:cNvPr>
          <p:cNvPicPr>
            <a:picLocks noChangeAspect="1" noChangeArrowheads="1"/>
          </p:cNvPicPr>
          <p:nvPr/>
        </p:nvPicPr>
        <p:blipFill>
          <a:blip r:embed="rId17" cstate="print">
            <a:extLst>
              <a:ext uri="{28A0092B-C50C-407E-A947-70E740481C1C}">
                <a14:useLocalDpi xmlns:a14="http://schemas.microsoft.com/office/drawing/2010/main" val="0"/>
              </a:ext>
            </a:extLst>
          </a:blip>
          <a:srcRect/>
          <a:stretch>
            <a:fillRect/>
          </a:stretch>
        </p:blipFill>
        <p:spPr bwMode="auto">
          <a:xfrm>
            <a:off x="2837594" y="5182992"/>
            <a:ext cx="1403466" cy="23115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698655307"/>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3" name="Picture 2" descr="A screenshot of a cell phone&#10;&#10;Description generated with very high confidence">
            <a:extLst>
              <a:ext uri="{FF2B5EF4-FFF2-40B4-BE49-F238E27FC236}">
                <a16:creationId xmlns:a16="http://schemas.microsoft.com/office/drawing/2014/main" id="{CF555849-B483-47B0-812B-D3854A331863}"/>
              </a:ext>
            </a:extLst>
          </p:cNvPr>
          <p:cNvPicPr>
            <a:picLocks noChangeAspect="1"/>
          </p:cNvPicPr>
          <p:nvPr/>
        </p:nvPicPr>
        <p:blipFill>
          <a:blip r:embed="rId2"/>
          <a:stretch>
            <a:fillRect/>
          </a:stretch>
        </p:blipFill>
        <p:spPr>
          <a:xfrm>
            <a:off x="482600" y="1115065"/>
            <a:ext cx="3968749" cy="4627869"/>
          </a:xfrm>
          <a:prstGeom prst="rect">
            <a:avLst/>
          </a:prstGeom>
        </p:spPr>
      </p:pic>
      <p:pic>
        <p:nvPicPr>
          <p:cNvPr id="2" name="Picture 1">
            <a:extLst>
              <a:ext uri="{FF2B5EF4-FFF2-40B4-BE49-F238E27FC236}">
                <a16:creationId xmlns:a16="http://schemas.microsoft.com/office/drawing/2014/main" id="{87F1E65D-35E2-49CB-A150-BFF17D360EEA}"/>
              </a:ext>
            </a:extLst>
          </p:cNvPr>
          <p:cNvPicPr>
            <a:picLocks noChangeAspect="1"/>
          </p:cNvPicPr>
          <p:nvPr/>
        </p:nvPicPr>
        <p:blipFill rotWithShape="1">
          <a:blip r:embed="rId3"/>
          <a:srcRect l="10816" r="15184"/>
          <a:stretch/>
        </p:blipFill>
        <p:spPr>
          <a:xfrm>
            <a:off x="4692648" y="1940718"/>
            <a:ext cx="3968751" cy="2976563"/>
          </a:xfrm>
          <a:prstGeom prst="rect">
            <a:avLst/>
          </a:prstGeom>
        </p:spPr>
      </p:pic>
    </p:spTree>
    <p:extLst>
      <p:ext uri="{BB962C8B-B14F-4D97-AF65-F5344CB8AC3E}">
        <p14:creationId xmlns:p14="http://schemas.microsoft.com/office/powerpoint/2010/main" val="3619594733"/>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4644275" y="1219200"/>
            <a:ext cx="3636872" cy="4343400"/>
          </a:xfrm>
          <a:prstGeom prst="rect">
            <a:avLst/>
          </a:prstGeom>
          <a:solidFill>
            <a:schemeClr val="accent1">
              <a:lumMod val="20000"/>
              <a:lumOff val="80000"/>
            </a:schemeClr>
          </a:solidFill>
          <a:ln>
            <a:solidFill>
              <a:srgbClr val="5B9BD5"/>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sz="24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Reconfiguration of  </a:t>
            </a:r>
            <a:r>
              <a:rPr lang="en-US" sz="2400" b="1" kern="0" dirty="0">
                <a:solidFill>
                  <a:srgbClr val="5B9BD5"/>
                </a:solidFill>
                <a:latin typeface="Segoe UI" panose="020B0502040204020203" pitchFamily="34" charset="0"/>
                <a:ea typeface="Segoe UI" panose="020B0502040204020203" pitchFamily="34" charset="0"/>
                <a:cs typeface="Segoe UI" panose="020B0502040204020203" pitchFamily="34" charset="0"/>
              </a:rPr>
              <a:t>library collaboration </a:t>
            </a:r>
            <a:r>
              <a:rPr lang="en-US" sz="24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by network/digital environment.</a:t>
            </a:r>
          </a:p>
        </p:txBody>
      </p:sp>
      <p:sp>
        <p:nvSpPr>
          <p:cNvPr id="14" name="Down Arrow 13"/>
          <p:cNvSpPr/>
          <p:nvPr/>
        </p:nvSpPr>
        <p:spPr>
          <a:xfrm rot="10800000">
            <a:off x="5581651" y="2162735"/>
            <a:ext cx="1637178" cy="2673724"/>
          </a:xfrm>
          <a:prstGeom prst="downArrow">
            <a:avLst/>
          </a:prstGeom>
          <a:solidFill>
            <a:schemeClr val="bg1">
              <a:alpha val="23137"/>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endParaRPr lang="en-US" kern="0">
              <a:solidFill>
                <a:prstClr val="white"/>
              </a:solidFill>
            </a:endParaRPr>
          </a:p>
        </p:txBody>
      </p:sp>
      <p:sp>
        <p:nvSpPr>
          <p:cNvPr id="12" name="Oval 11"/>
          <p:cNvSpPr/>
          <p:nvPr/>
        </p:nvSpPr>
        <p:spPr>
          <a:xfrm>
            <a:off x="5407439" y="219748"/>
            <a:ext cx="1983961" cy="1983961"/>
          </a:xfrm>
          <a:prstGeom prst="ellipse">
            <a:avLst/>
          </a:prstGeom>
          <a:solidFill>
            <a:schemeClr val="bg1"/>
          </a:solidFill>
          <a:ln>
            <a:solidFill>
              <a:srgbClr val="5B9BD5"/>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b="1" kern="0" dirty="0">
                <a:solidFill>
                  <a:srgbClr val="5B9BD5"/>
                </a:solidFill>
                <a:latin typeface="Segoe UI" panose="020B0502040204020203" pitchFamily="34" charset="0"/>
                <a:ea typeface="Segoe UI" panose="020B0502040204020203" pitchFamily="34" charset="0"/>
                <a:cs typeface="Segoe UI" panose="020B0502040204020203" pitchFamily="34" charset="0"/>
              </a:rPr>
              <a:t>The specialized collection</a:t>
            </a:r>
          </a:p>
        </p:txBody>
      </p:sp>
      <p:sp>
        <p:nvSpPr>
          <p:cNvPr id="15" name="Oval 14"/>
          <p:cNvSpPr/>
          <p:nvPr/>
        </p:nvSpPr>
        <p:spPr>
          <a:xfrm>
            <a:off x="5409895" y="4570619"/>
            <a:ext cx="1983961" cy="1983961"/>
          </a:xfrm>
          <a:prstGeom prst="ellipse">
            <a:avLst/>
          </a:prstGeom>
          <a:solidFill>
            <a:schemeClr val="bg1"/>
          </a:solidFill>
          <a:ln>
            <a:solidFill>
              <a:srgbClr val="5B9BD5"/>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b="1" kern="0" dirty="0">
                <a:solidFill>
                  <a:srgbClr val="5B9BD5"/>
                </a:solidFill>
                <a:latin typeface="Segoe UI" panose="020B0502040204020203" pitchFamily="34" charset="0"/>
                <a:ea typeface="Segoe UI" panose="020B0502040204020203" pitchFamily="34" charset="0"/>
                <a:cs typeface="Segoe UI" panose="020B0502040204020203" pitchFamily="34" charset="0"/>
              </a:rPr>
              <a:t>The collective collection</a:t>
            </a:r>
          </a:p>
        </p:txBody>
      </p:sp>
      <p:sp>
        <p:nvSpPr>
          <p:cNvPr id="10" name="Rectangle 9"/>
          <p:cNvSpPr/>
          <p:nvPr/>
        </p:nvSpPr>
        <p:spPr>
          <a:xfrm>
            <a:off x="457200" y="1219200"/>
            <a:ext cx="3536577" cy="43434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sz="2000" b="1" kern="0" dirty="0">
                <a:solidFill>
                  <a:srgbClr val="5B9BD5"/>
                </a:solidFill>
                <a:latin typeface="Segoe UI" panose="020B0502040204020203" pitchFamily="34" charset="0"/>
                <a:ea typeface="Segoe UI" panose="020B0502040204020203" pitchFamily="34" charset="0"/>
                <a:cs typeface="Segoe UI" panose="020B0502040204020203" pitchFamily="34" charset="0"/>
              </a:rPr>
              <a:t>A large part of existing print collections will move into shared stewardship in next few years?</a:t>
            </a:r>
          </a:p>
          <a:p>
            <a:pPr algn="ctr">
              <a:defRPr/>
            </a:pPr>
            <a:endParaRPr lang="en-US" sz="2000" kern="0" dirty="0">
              <a:solidFill>
                <a:srgbClr val="5B9BD5"/>
              </a:solidFill>
              <a:latin typeface="Segoe UI" panose="020B0502040204020203" pitchFamily="34" charset="0"/>
              <a:ea typeface="Segoe UI" panose="020B0502040204020203" pitchFamily="34" charset="0"/>
              <a:cs typeface="Segoe UI" panose="020B0502040204020203" pitchFamily="34" charset="0"/>
            </a:endParaRPr>
          </a:p>
          <a:p>
            <a:pPr algn="ctr">
              <a:defRPr/>
            </a:pPr>
            <a:r>
              <a:rPr lang="en-US" sz="2000" b="1" kern="0" dirty="0">
                <a:solidFill>
                  <a:srgbClr val="5B9BD5"/>
                </a:solidFill>
                <a:latin typeface="Segoe UI" panose="020B0502040204020203" pitchFamily="34" charset="0"/>
                <a:ea typeface="Segoe UI" panose="020B0502040204020203" pitchFamily="34" charset="0"/>
                <a:cs typeface="Segoe UI" panose="020B0502040204020203" pitchFamily="34" charset="0"/>
              </a:rPr>
              <a:t>Agreements emerging around retention and sharing.</a:t>
            </a:r>
          </a:p>
          <a:p>
            <a:pPr algn="ctr">
              <a:defRPr/>
            </a:pPr>
            <a:endParaRPr lang="en-US" sz="2000" b="1" kern="0" dirty="0">
              <a:solidFill>
                <a:srgbClr val="5B9BD5"/>
              </a:solidFill>
              <a:latin typeface="Segoe UI" panose="020B0502040204020203" pitchFamily="34" charset="0"/>
              <a:ea typeface="Segoe UI" panose="020B0502040204020203" pitchFamily="34" charset="0"/>
              <a:cs typeface="Segoe UI" panose="020B0502040204020203" pitchFamily="34" charset="0"/>
            </a:endParaRPr>
          </a:p>
          <a:p>
            <a:pPr algn="ctr">
              <a:defRPr/>
            </a:pPr>
            <a:r>
              <a:rPr lang="en-US" sz="2000" b="1" kern="0" dirty="0">
                <a:solidFill>
                  <a:srgbClr val="5B9BD5"/>
                </a:solidFill>
                <a:latin typeface="Segoe UI" panose="020B0502040204020203" pitchFamily="34" charset="0"/>
                <a:ea typeface="Segoe UI" panose="020B0502040204020203" pitchFamily="34" charset="0"/>
                <a:cs typeface="Segoe UI" panose="020B0502040204020203" pitchFamily="34" charset="0"/>
              </a:rPr>
              <a:t>Inside out collections aggregated in network level hubs?</a:t>
            </a:r>
          </a:p>
          <a:p>
            <a:pPr algn="ctr">
              <a:defRPr/>
            </a:pPr>
            <a:endParaRPr lang="en-US" sz="2000" b="1" kern="0" dirty="0">
              <a:solidFill>
                <a:srgbClr val="5B9BD5"/>
              </a:solidFill>
              <a:latin typeface="Segoe UI" panose="020B0502040204020203" pitchFamily="34" charset="0"/>
              <a:ea typeface="Segoe UI" panose="020B0502040204020203" pitchFamily="34" charset="0"/>
              <a:cs typeface="Segoe UI" panose="020B0502040204020203" pitchFamily="34" charset="0"/>
            </a:endParaRPr>
          </a:p>
          <a:p>
            <a:pPr algn="ctr">
              <a:defRPr/>
            </a:pPr>
            <a:r>
              <a:rPr lang="en-US" sz="2000" b="1" kern="0" dirty="0">
                <a:solidFill>
                  <a:srgbClr val="5B9BD5"/>
                </a:solidFill>
                <a:latin typeface="Segoe UI" panose="020B0502040204020203" pitchFamily="34" charset="0"/>
                <a:ea typeface="Segoe UI" panose="020B0502040204020203" pitchFamily="34" charset="0"/>
                <a:cs typeface="Segoe UI" panose="020B0502040204020203" pitchFamily="34" charset="0"/>
              </a:rPr>
              <a:t>Or Google?</a:t>
            </a:r>
            <a:endParaRPr lang="en-US" kern="0" dirty="0">
              <a:solidFill>
                <a:srgbClr val="5B9BD5"/>
              </a:solidFill>
              <a:latin typeface="Segoe UI" panose="020B0502040204020203" pitchFamily="34" charset="0"/>
              <a:ea typeface="Segoe UI" panose="020B0502040204020203" pitchFamily="34" charset="0"/>
              <a:cs typeface="Segoe UI" panose="020B0502040204020203" pitchFamily="34" charset="0"/>
            </a:endParaRPr>
          </a:p>
          <a:p>
            <a:pPr algn="ctr">
              <a:defRPr/>
            </a:pPr>
            <a:endParaRPr lang="en-US" sz="2000" b="1" kern="0" dirty="0">
              <a:solidFill>
                <a:srgbClr val="5B9BD5"/>
              </a:solidFill>
              <a:latin typeface="Segoe UI" panose="020B0502040204020203" pitchFamily="34" charset="0"/>
              <a:ea typeface="Segoe UI" panose="020B0502040204020203" pitchFamily="34" charset="0"/>
              <a:cs typeface="Segoe UI" panose="020B0502040204020203" pitchFamily="34" charset="0"/>
            </a:endParaRPr>
          </a:p>
          <a:p>
            <a:pPr algn="ctr">
              <a:defRPr/>
            </a:pPr>
            <a:r>
              <a:rPr lang="en-US" sz="2000" b="1" kern="0" dirty="0">
                <a:solidFill>
                  <a:srgbClr val="5B9BD5"/>
                </a:solidFill>
                <a:latin typeface="Segoe UI" panose="020B0502040204020203" pitchFamily="34" charset="0"/>
                <a:ea typeface="Segoe UI" panose="020B0502040204020203" pitchFamily="34" charset="0"/>
                <a:cs typeface="Segoe UI" panose="020B0502040204020203" pitchFamily="34" charset="0"/>
              </a:rPr>
              <a:t>Collective collections:</a:t>
            </a:r>
            <a:br>
              <a:rPr lang="en-US" sz="2000" b="1" kern="0" dirty="0">
                <a:solidFill>
                  <a:srgbClr val="5B9BD5"/>
                </a:solidFill>
                <a:latin typeface="Segoe UI" panose="020B0502040204020203" pitchFamily="34" charset="0"/>
                <a:ea typeface="Segoe UI" panose="020B0502040204020203" pitchFamily="34" charset="0"/>
                <a:cs typeface="Segoe UI" panose="020B0502040204020203" pitchFamily="34" charset="0"/>
              </a:rPr>
            </a:br>
            <a:r>
              <a:rPr lang="en-US" sz="2000" b="1" kern="0" dirty="0" err="1">
                <a:solidFill>
                  <a:srgbClr val="5B9BD5"/>
                </a:solidFill>
                <a:latin typeface="Segoe UI" panose="020B0502040204020203" pitchFamily="34" charset="0"/>
                <a:ea typeface="Segoe UI" panose="020B0502040204020203" pitchFamily="34" charset="0"/>
                <a:cs typeface="Segoe UI" panose="020B0502040204020203" pitchFamily="34" charset="0"/>
              </a:rPr>
              <a:t>Rightscaling</a:t>
            </a:r>
            <a:r>
              <a:rPr lang="en-US" sz="2000" b="1" kern="0" dirty="0">
                <a:solidFill>
                  <a:srgbClr val="5B9BD5"/>
                </a:solidFill>
                <a:latin typeface="Segoe UI" panose="020B0502040204020203" pitchFamily="34" charset="0"/>
                <a:ea typeface="Segoe UI" panose="020B0502040204020203" pitchFamily="34" charset="0"/>
                <a:cs typeface="Segoe UI" panose="020B0502040204020203" pitchFamily="34" charset="0"/>
              </a:rPr>
              <a:t> and collective action</a:t>
            </a:r>
            <a:r>
              <a:rPr lang="en-US" sz="20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 </a:t>
            </a:r>
          </a:p>
        </p:txBody>
      </p:sp>
    </p:spTree>
    <p:extLst>
      <p:ext uri="{BB962C8B-B14F-4D97-AF65-F5344CB8AC3E}">
        <p14:creationId xmlns:p14="http://schemas.microsoft.com/office/powerpoint/2010/main" val="196301493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grpId="0" nodeType="afterEffect">
                                  <p:stCondLst>
                                    <p:cond delay="0"/>
                                  </p:stCondLst>
                                  <p:childTnLst>
                                    <p:set>
                                      <p:cBhvr>
                                        <p:cTn id="6" dur="1" fill="hold">
                                          <p:stCondLst>
                                            <p:cond delay="0"/>
                                          </p:stCondLst>
                                        </p:cTn>
                                        <p:tgtEl>
                                          <p:spTgt spid="10"/>
                                        </p:tgtEl>
                                        <p:attrNameLst>
                                          <p:attrName>style.visibility</p:attrName>
                                        </p:attrNameLst>
                                      </p:cBhvr>
                                      <p:to>
                                        <p:strVal val="visible"/>
                                      </p:to>
                                    </p:set>
                                    <p:animEffect transition="in" filter="fade">
                                      <p:cBhvr>
                                        <p:cTn id="7" dur="1000"/>
                                        <p:tgtEl>
                                          <p:spTgt spid="10"/>
                                        </p:tgtEl>
                                      </p:cBhvr>
                                    </p:animEffect>
                                    <p:anim calcmode="lin" valueType="num">
                                      <p:cBhvr>
                                        <p:cTn id="8" dur="1000" fill="hold"/>
                                        <p:tgtEl>
                                          <p:spTgt spid="10"/>
                                        </p:tgtEl>
                                        <p:attrNameLst>
                                          <p:attrName>ppt_x</p:attrName>
                                        </p:attrNameLst>
                                      </p:cBhvr>
                                      <p:tavLst>
                                        <p:tav tm="0">
                                          <p:val>
                                            <p:strVal val="#ppt_x"/>
                                          </p:val>
                                        </p:tav>
                                        <p:tav tm="100000">
                                          <p:val>
                                            <p:strVal val="#ppt_x"/>
                                          </p:val>
                                        </p:tav>
                                      </p:tavLst>
                                    </p:anim>
                                    <p:anim calcmode="lin" valueType="num">
                                      <p:cBhvr>
                                        <p:cTn id="9" dur="1000" fill="hold"/>
                                        <p:tgtEl>
                                          <p:spTgt spid="10"/>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animBg="1"/>
    </p:bld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p:nvPr/>
        </p:nvSpPr>
        <p:spPr>
          <a:xfrm>
            <a:off x="251789" y="1398882"/>
            <a:ext cx="2801130" cy="4343400"/>
          </a:xfrm>
          <a:prstGeom prst="rect">
            <a:avLst/>
          </a:prstGeom>
          <a:solidFill>
            <a:schemeClr val="accent1">
              <a:lumMod val="20000"/>
              <a:lumOff val="80000"/>
            </a:schemeClr>
          </a:solid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Reconfiguration </a:t>
            </a:r>
            <a:b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br>
            <a: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of </a:t>
            </a:r>
            <a:r>
              <a:rPr lang="en-US" sz="2800" b="1" kern="0" dirty="0">
                <a:solidFill>
                  <a:srgbClr val="5B9BD5"/>
                </a:solidFill>
                <a:latin typeface="Segoe UI" panose="020B0502040204020203" pitchFamily="34" charset="0"/>
                <a:ea typeface="Segoe UI" panose="020B0502040204020203" pitchFamily="34" charset="0"/>
                <a:cs typeface="Segoe UI" panose="020B0502040204020203" pitchFamily="34" charset="0"/>
              </a:rPr>
              <a:t>research work </a:t>
            </a:r>
            <a: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by network/digital </a:t>
            </a:r>
            <a:b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br>
            <a: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environment.</a:t>
            </a:r>
          </a:p>
        </p:txBody>
      </p:sp>
      <p:sp>
        <p:nvSpPr>
          <p:cNvPr id="6" name="Rectangle 5"/>
          <p:cNvSpPr/>
          <p:nvPr/>
        </p:nvSpPr>
        <p:spPr>
          <a:xfrm>
            <a:off x="3198008" y="1398882"/>
            <a:ext cx="2747125" cy="4343400"/>
          </a:xfrm>
          <a:prstGeom prst="rect">
            <a:avLst/>
          </a:prstGeom>
          <a:solidFill>
            <a:schemeClr val="accent1">
              <a:lumMod val="20000"/>
              <a:lumOff val="80000"/>
            </a:schemeClr>
          </a:solid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Reconfiguration </a:t>
            </a:r>
            <a:b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br>
            <a: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of the </a:t>
            </a:r>
            <a:r>
              <a:rPr lang="en-US" sz="2800" b="1" kern="0" dirty="0">
                <a:solidFill>
                  <a:srgbClr val="5B9BD5"/>
                </a:solidFill>
                <a:latin typeface="Segoe UI" panose="020B0502040204020203" pitchFamily="34" charset="0"/>
                <a:ea typeface="Segoe UI" panose="020B0502040204020203" pitchFamily="34" charset="0"/>
                <a:cs typeface="Segoe UI" panose="020B0502040204020203" pitchFamily="34" charset="0"/>
              </a:rPr>
              <a:t>information space </a:t>
            </a:r>
            <a: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by network/digital environment.</a:t>
            </a:r>
          </a:p>
        </p:txBody>
      </p:sp>
      <p:sp>
        <p:nvSpPr>
          <p:cNvPr id="16" name="Oval 15"/>
          <p:cNvSpPr/>
          <p:nvPr/>
        </p:nvSpPr>
        <p:spPr>
          <a:xfrm>
            <a:off x="660373" y="4848173"/>
            <a:ext cx="1983961" cy="198396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b="1" kern="0" dirty="0">
                <a:solidFill>
                  <a:prstClr val="white"/>
                </a:solidFill>
                <a:latin typeface="Segoe UI" panose="020B0502040204020203" pitchFamily="34" charset="0"/>
                <a:ea typeface="Segoe UI" panose="020B0502040204020203" pitchFamily="34" charset="0"/>
                <a:cs typeface="Segoe UI" panose="020B0502040204020203" pitchFamily="34" charset="0"/>
              </a:rPr>
              <a:t>The inside out collection</a:t>
            </a:r>
          </a:p>
        </p:txBody>
      </p:sp>
      <p:sp>
        <p:nvSpPr>
          <p:cNvPr id="15" name="Oval 14"/>
          <p:cNvSpPr/>
          <p:nvPr/>
        </p:nvSpPr>
        <p:spPr>
          <a:xfrm>
            <a:off x="3579589" y="4848172"/>
            <a:ext cx="1983961" cy="198396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b="1" kern="0" dirty="0">
                <a:solidFill>
                  <a:prstClr val="white"/>
                </a:solidFill>
                <a:latin typeface="Segoe UI" panose="020B0502040204020203" pitchFamily="34" charset="0"/>
                <a:ea typeface="Segoe UI" panose="020B0502040204020203" pitchFamily="34" charset="0"/>
                <a:cs typeface="Segoe UI" panose="020B0502040204020203" pitchFamily="34" charset="0"/>
              </a:rPr>
              <a:t>The facilitated collection</a:t>
            </a:r>
          </a:p>
        </p:txBody>
      </p:sp>
      <p:sp>
        <p:nvSpPr>
          <p:cNvPr id="4" name="Title 3"/>
          <p:cNvSpPr>
            <a:spLocks noGrp="1"/>
          </p:cNvSpPr>
          <p:nvPr>
            <p:ph type="title"/>
          </p:nvPr>
        </p:nvSpPr>
        <p:spPr>
          <a:xfrm>
            <a:off x="867335" y="228600"/>
            <a:ext cx="7413811" cy="854074"/>
          </a:xfrm>
          <a:solidFill>
            <a:schemeClr val="bg1"/>
          </a:solidFill>
          <a:ln>
            <a:solidFill>
              <a:schemeClr val="accent1"/>
            </a:solidFill>
          </a:ln>
        </p:spPr>
        <p:txBody>
          <a:bodyPr/>
          <a:lstStyle/>
          <a:p>
            <a:pPr algn="ctr"/>
            <a:r>
              <a:rPr lang="en-US" b="1" dirty="0">
                <a:solidFill>
                  <a:srgbClr val="5B9BD5"/>
                </a:solidFill>
                <a:latin typeface="Segoe UI" panose="020B0502040204020203" pitchFamily="34" charset="0"/>
                <a:cs typeface="Segoe UI" panose="020B0502040204020203" pitchFamily="34" charset="0"/>
              </a:rPr>
              <a:t>Three trends</a:t>
            </a:r>
          </a:p>
        </p:txBody>
      </p:sp>
      <p:sp>
        <p:nvSpPr>
          <p:cNvPr id="10" name="Rectangle 9">
            <a:extLst>
              <a:ext uri="{FF2B5EF4-FFF2-40B4-BE49-F238E27FC236}">
                <a16:creationId xmlns:a16="http://schemas.microsoft.com/office/drawing/2014/main" id="{3971E511-54D8-47BF-8252-33E2A8C563F1}"/>
              </a:ext>
            </a:extLst>
          </p:cNvPr>
          <p:cNvSpPr/>
          <p:nvPr/>
        </p:nvSpPr>
        <p:spPr>
          <a:xfrm>
            <a:off x="6080037" y="1398882"/>
            <a:ext cx="2747125" cy="4343400"/>
          </a:xfrm>
          <a:prstGeom prst="rect">
            <a:avLst/>
          </a:prstGeom>
          <a:solidFill>
            <a:schemeClr val="accent1">
              <a:lumMod val="20000"/>
              <a:lumOff val="80000"/>
            </a:schemeClr>
          </a:solid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Reconfiguration </a:t>
            </a:r>
            <a:b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br>
            <a: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of </a:t>
            </a:r>
            <a:r>
              <a:rPr lang="en-US" sz="2800" b="1" kern="0" dirty="0">
                <a:solidFill>
                  <a:srgbClr val="5B9BD5"/>
                </a:solidFill>
                <a:latin typeface="Segoe UI" panose="020B0502040204020203" pitchFamily="34" charset="0"/>
                <a:ea typeface="Segoe UI" panose="020B0502040204020203" pitchFamily="34" charset="0"/>
                <a:cs typeface="Segoe UI" panose="020B0502040204020203" pitchFamily="34" charset="0"/>
              </a:rPr>
              <a:t>library collaboration </a:t>
            </a:r>
            <a:r>
              <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rPr>
              <a:t>by network/digital environment.</a:t>
            </a:r>
          </a:p>
        </p:txBody>
      </p:sp>
      <p:sp>
        <p:nvSpPr>
          <p:cNvPr id="9" name="Oval 8">
            <a:extLst>
              <a:ext uri="{FF2B5EF4-FFF2-40B4-BE49-F238E27FC236}">
                <a16:creationId xmlns:a16="http://schemas.microsoft.com/office/drawing/2014/main" id="{853F7BB0-4DCA-43DF-9E1D-65F9CE6243AC}"/>
              </a:ext>
            </a:extLst>
          </p:cNvPr>
          <p:cNvSpPr/>
          <p:nvPr/>
        </p:nvSpPr>
        <p:spPr>
          <a:xfrm>
            <a:off x="6629400" y="4839783"/>
            <a:ext cx="1983961" cy="198396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b="1" kern="0" dirty="0">
                <a:solidFill>
                  <a:prstClr val="white"/>
                </a:solidFill>
                <a:latin typeface="Segoe UI" panose="020B0502040204020203" pitchFamily="34" charset="0"/>
                <a:ea typeface="Segoe UI" panose="020B0502040204020203" pitchFamily="34" charset="0"/>
                <a:cs typeface="Segoe UI" panose="020B0502040204020203" pitchFamily="34" charset="0"/>
              </a:rPr>
              <a:t>The collective collection</a:t>
            </a:r>
          </a:p>
        </p:txBody>
      </p:sp>
    </p:spTree>
    <p:extLst>
      <p:ext uri="{BB962C8B-B14F-4D97-AF65-F5344CB8AC3E}">
        <p14:creationId xmlns:p14="http://schemas.microsoft.com/office/powerpoint/2010/main" val="305305200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grpId="0" nodeType="with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fade">
                                      <p:cBhvr>
                                        <p:cTn id="7" dur="1000"/>
                                        <p:tgtEl>
                                          <p:spTgt spid="5"/>
                                        </p:tgtEl>
                                      </p:cBhvr>
                                    </p:animEffect>
                                    <p:anim calcmode="lin" valueType="num">
                                      <p:cBhvr>
                                        <p:cTn id="8" dur="1000" fill="hold"/>
                                        <p:tgtEl>
                                          <p:spTgt spid="5"/>
                                        </p:tgtEl>
                                        <p:attrNameLst>
                                          <p:attrName>ppt_x</p:attrName>
                                        </p:attrNameLst>
                                      </p:cBhvr>
                                      <p:tavLst>
                                        <p:tav tm="0">
                                          <p:val>
                                            <p:strVal val="#ppt_x"/>
                                          </p:val>
                                        </p:tav>
                                        <p:tav tm="100000">
                                          <p:val>
                                            <p:strVal val="#ppt_x"/>
                                          </p:val>
                                        </p:tav>
                                      </p:tavLst>
                                    </p:anim>
                                    <p:anim calcmode="lin" valueType="num">
                                      <p:cBhvr>
                                        <p:cTn id="9" dur="1000" fill="hold"/>
                                        <p:tgtEl>
                                          <p:spTgt spid="5"/>
                                        </p:tgtEl>
                                        <p:attrNameLst>
                                          <p:attrName>ppt_y</p:attrName>
                                        </p:attrNameLst>
                                      </p:cBhvr>
                                      <p:tavLst>
                                        <p:tav tm="0">
                                          <p:val>
                                            <p:strVal val="#ppt_y+.1"/>
                                          </p:val>
                                        </p:tav>
                                        <p:tav tm="100000">
                                          <p:val>
                                            <p:strVal val="#ppt_y"/>
                                          </p:val>
                                        </p:tav>
                                      </p:tavLst>
                                    </p:anim>
                                  </p:childTnLst>
                                </p:cTn>
                              </p:par>
                            </p:childTnLst>
                          </p:cTn>
                        </p:par>
                        <p:par>
                          <p:cTn id="10" fill="hold">
                            <p:stCondLst>
                              <p:cond delay="1000"/>
                            </p:stCondLst>
                            <p:childTnLst>
                              <p:par>
                                <p:cTn id="11" presetID="42" presetClass="entr" presetSubtype="0" fill="hold" grpId="0" nodeType="afterEffect">
                                  <p:stCondLst>
                                    <p:cond delay="0"/>
                                  </p:stCondLst>
                                  <p:childTnLst>
                                    <p:set>
                                      <p:cBhvr>
                                        <p:cTn id="12" dur="1" fill="hold">
                                          <p:stCondLst>
                                            <p:cond delay="0"/>
                                          </p:stCondLst>
                                        </p:cTn>
                                        <p:tgtEl>
                                          <p:spTgt spid="6"/>
                                        </p:tgtEl>
                                        <p:attrNameLst>
                                          <p:attrName>style.visibility</p:attrName>
                                        </p:attrNameLst>
                                      </p:cBhvr>
                                      <p:to>
                                        <p:strVal val="visible"/>
                                      </p:to>
                                    </p:set>
                                    <p:animEffect transition="in" filter="fade">
                                      <p:cBhvr>
                                        <p:cTn id="13" dur="1000"/>
                                        <p:tgtEl>
                                          <p:spTgt spid="6"/>
                                        </p:tgtEl>
                                      </p:cBhvr>
                                    </p:animEffect>
                                    <p:anim calcmode="lin" valueType="num">
                                      <p:cBhvr>
                                        <p:cTn id="14" dur="1000" fill="hold"/>
                                        <p:tgtEl>
                                          <p:spTgt spid="6"/>
                                        </p:tgtEl>
                                        <p:attrNameLst>
                                          <p:attrName>ppt_x</p:attrName>
                                        </p:attrNameLst>
                                      </p:cBhvr>
                                      <p:tavLst>
                                        <p:tav tm="0">
                                          <p:val>
                                            <p:strVal val="#ppt_x"/>
                                          </p:val>
                                        </p:tav>
                                        <p:tav tm="100000">
                                          <p:val>
                                            <p:strVal val="#ppt_x"/>
                                          </p:val>
                                        </p:tav>
                                      </p:tavLst>
                                    </p:anim>
                                    <p:anim calcmode="lin" valueType="num">
                                      <p:cBhvr>
                                        <p:cTn id="15" dur="1000" fill="hold"/>
                                        <p:tgtEl>
                                          <p:spTgt spid="6"/>
                                        </p:tgtEl>
                                        <p:attrNameLst>
                                          <p:attrName>ppt_y</p:attrName>
                                        </p:attrNameLst>
                                      </p:cBhvr>
                                      <p:tavLst>
                                        <p:tav tm="0">
                                          <p:val>
                                            <p:strVal val="#ppt_y+.1"/>
                                          </p:val>
                                        </p:tav>
                                        <p:tav tm="100000">
                                          <p:val>
                                            <p:strVal val="#ppt_y"/>
                                          </p:val>
                                        </p:tav>
                                      </p:tavLst>
                                    </p:anim>
                                  </p:childTnLst>
                                </p:cTn>
                              </p:par>
                            </p:childTnLst>
                          </p:cTn>
                        </p:par>
                        <p:par>
                          <p:cTn id="16" fill="hold">
                            <p:stCondLst>
                              <p:cond delay="2000"/>
                            </p:stCondLst>
                            <p:childTnLst>
                              <p:par>
                                <p:cTn id="17" presetID="42" presetClass="entr" presetSubtype="0" fill="hold" grpId="0" nodeType="afterEffect">
                                  <p:stCondLst>
                                    <p:cond delay="0"/>
                                  </p:stCondLst>
                                  <p:childTnLst>
                                    <p:set>
                                      <p:cBhvr>
                                        <p:cTn id="18" dur="1" fill="hold">
                                          <p:stCondLst>
                                            <p:cond delay="0"/>
                                          </p:stCondLst>
                                        </p:cTn>
                                        <p:tgtEl>
                                          <p:spTgt spid="10"/>
                                        </p:tgtEl>
                                        <p:attrNameLst>
                                          <p:attrName>style.visibility</p:attrName>
                                        </p:attrNameLst>
                                      </p:cBhvr>
                                      <p:to>
                                        <p:strVal val="visible"/>
                                      </p:to>
                                    </p:set>
                                    <p:animEffect transition="in" filter="fade">
                                      <p:cBhvr>
                                        <p:cTn id="19" dur="1000"/>
                                        <p:tgtEl>
                                          <p:spTgt spid="10"/>
                                        </p:tgtEl>
                                      </p:cBhvr>
                                    </p:animEffect>
                                    <p:anim calcmode="lin" valueType="num">
                                      <p:cBhvr>
                                        <p:cTn id="20" dur="1000" fill="hold"/>
                                        <p:tgtEl>
                                          <p:spTgt spid="10"/>
                                        </p:tgtEl>
                                        <p:attrNameLst>
                                          <p:attrName>ppt_x</p:attrName>
                                        </p:attrNameLst>
                                      </p:cBhvr>
                                      <p:tavLst>
                                        <p:tav tm="0">
                                          <p:val>
                                            <p:strVal val="#ppt_x"/>
                                          </p:val>
                                        </p:tav>
                                        <p:tav tm="100000">
                                          <p:val>
                                            <p:strVal val="#ppt_x"/>
                                          </p:val>
                                        </p:tav>
                                      </p:tavLst>
                                    </p:anim>
                                    <p:anim calcmode="lin" valueType="num">
                                      <p:cBhvr>
                                        <p:cTn id="21" dur="1000" fill="hold"/>
                                        <p:tgtEl>
                                          <p:spTgt spid="10"/>
                                        </p:tgtEl>
                                        <p:attrNameLst>
                                          <p:attrName>ppt_y</p:attrName>
                                        </p:attrNameLst>
                                      </p:cBhvr>
                                      <p:tavLst>
                                        <p:tav tm="0">
                                          <p:val>
                                            <p:strVal val="#ppt_y+.1"/>
                                          </p:val>
                                        </p:tav>
                                        <p:tav tm="100000">
                                          <p:val>
                                            <p:strVal val="#ppt_y"/>
                                          </p:val>
                                        </p:tav>
                                      </p:tavLst>
                                    </p:anim>
                                  </p:childTnLst>
                                </p:cTn>
                              </p:par>
                            </p:childTnLst>
                          </p:cTn>
                        </p:par>
                      </p:childTnLst>
                    </p:cTn>
                  </p:par>
                  <p:par>
                    <p:cTn id="22" fill="hold">
                      <p:stCondLst>
                        <p:cond delay="indefinite"/>
                      </p:stCondLst>
                      <p:childTnLst>
                        <p:par>
                          <p:cTn id="23" fill="hold">
                            <p:stCondLst>
                              <p:cond delay="0"/>
                            </p:stCondLst>
                            <p:childTnLst>
                              <p:par>
                                <p:cTn id="24" presetID="42" presetClass="entr" presetSubtype="0" fill="hold" grpId="0" nodeType="clickEffect">
                                  <p:stCondLst>
                                    <p:cond delay="0"/>
                                  </p:stCondLst>
                                  <p:childTnLst>
                                    <p:set>
                                      <p:cBhvr>
                                        <p:cTn id="25" dur="1" fill="hold">
                                          <p:stCondLst>
                                            <p:cond delay="0"/>
                                          </p:stCondLst>
                                        </p:cTn>
                                        <p:tgtEl>
                                          <p:spTgt spid="16"/>
                                        </p:tgtEl>
                                        <p:attrNameLst>
                                          <p:attrName>style.visibility</p:attrName>
                                        </p:attrNameLst>
                                      </p:cBhvr>
                                      <p:to>
                                        <p:strVal val="visible"/>
                                      </p:to>
                                    </p:set>
                                    <p:animEffect transition="in" filter="fade">
                                      <p:cBhvr>
                                        <p:cTn id="26" dur="1000"/>
                                        <p:tgtEl>
                                          <p:spTgt spid="16"/>
                                        </p:tgtEl>
                                      </p:cBhvr>
                                    </p:animEffect>
                                    <p:anim calcmode="lin" valueType="num">
                                      <p:cBhvr>
                                        <p:cTn id="27" dur="1000" fill="hold"/>
                                        <p:tgtEl>
                                          <p:spTgt spid="16"/>
                                        </p:tgtEl>
                                        <p:attrNameLst>
                                          <p:attrName>ppt_x</p:attrName>
                                        </p:attrNameLst>
                                      </p:cBhvr>
                                      <p:tavLst>
                                        <p:tav tm="0">
                                          <p:val>
                                            <p:strVal val="#ppt_x"/>
                                          </p:val>
                                        </p:tav>
                                        <p:tav tm="100000">
                                          <p:val>
                                            <p:strVal val="#ppt_x"/>
                                          </p:val>
                                        </p:tav>
                                      </p:tavLst>
                                    </p:anim>
                                    <p:anim calcmode="lin" valueType="num">
                                      <p:cBhvr>
                                        <p:cTn id="28" dur="1000" fill="hold"/>
                                        <p:tgtEl>
                                          <p:spTgt spid="16"/>
                                        </p:tgtEl>
                                        <p:attrNameLst>
                                          <p:attrName>ppt_y</p:attrName>
                                        </p:attrNameLst>
                                      </p:cBhvr>
                                      <p:tavLst>
                                        <p:tav tm="0">
                                          <p:val>
                                            <p:strVal val="#ppt_y+.1"/>
                                          </p:val>
                                        </p:tav>
                                        <p:tav tm="100000">
                                          <p:val>
                                            <p:strVal val="#ppt_y"/>
                                          </p:val>
                                        </p:tav>
                                      </p:tavLst>
                                    </p:anim>
                                  </p:childTnLst>
                                </p:cTn>
                              </p:par>
                              <p:par>
                                <p:cTn id="29" presetID="42" presetClass="entr" presetSubtype="0" fill="hold" grpId="0" nodeType="withEffect">
                                  <p:stCondLst>
                                    <p:cond delay="0"/>
                                  </p:stCondLst>
                                  <p:childTnLst>
                                    <p:set>
                                      <p:cBhvr>
                                        <p:cTn id="30" dur="1" fill="hold">
                                          <p:stCondLst>
                                            <p:cond delay="0"/>
                                          </p:stCondLst>
                                        </p:cTn>
                                        <p:tgtEl>
                                          <p:spTgt spid="15"/>
                                        </p:tgtEl>
                                        <p:attrNameLst>
                                          <p:attrName>style.visibility</p:attrName>
                                        </p:attrNameLst>
                                      </p:cBhvr>
                                      <p:to>
                                        <p:strVal val="visible"/>
                                      </p:to>
                                    </p:set>
                                    <p:animEffect transition="in" filter="fade">
                                      <p:cBhvr>
                                        <p:cTn id="31" dur="1000"/>
                                        <p:tgtEl>
                                          <p:spTgt spid="15"/>
                                        </p:tgtEl>
                                      </p:cBhvr>
                                    </p:animEffect>
                                    <p:anim calcmode="lin" valueType="num">
                                      <p:cBhvr>
                                        <p:cTn id="32" dur="1000" fill="hold"/>
                                        <p:tgtEl>
                                          <p:spTgt spid="15"/>
                                        </p:tgtEl>
                                        <p:attrNameLst>
                                          <p:attrName>ppt_x</p:attrName>
                                        </p:attrNameLst>
                                      </p:cBhvr>
                                      <p:tavLst>
                                        <p:tav tm="0">
                                          <p:val>
                                            <p:strVal val="#ppt_x"/>
                                          </p:val>
                                        </p:tav>
                                        <p:tav tm="100000">
                                          <p:val>
                                            <p:strVal val="#ppt_x"/>
                                          </p:val>
                                        </p:tav>
                                      </p:tavLst>
                                    </p:anim>
                                    <p:anim calcmode="lin" valueType="num">
                                      <p:cBhvr>
                                        <p:cTn id="33" dur="1000" fill="hold"/>
                                        <p:tgtEl>
                                          <p:spTgt spid="15"/>
                                        </p:tgtEl>
                                        <p:attrNameLst>
                                          <p:attrName>ppt_y</p:attrName>
                                        </p:attrNameLst>
                                      </p:cBhvr>
                                      <p:tavLst>
                                        <p:tav tm="0">
                                          <p:val>
                                            <p:strVal val="#ppt_y+.1"/>
                                          </p:val>
                                        </p:tav>
                                        <p:tav tm="100000">
                                          <p:val>
                                            <p:strVal val="#ppt_y"/>
                                          </p:val>
                                        </p:tav>
                                      </p:tavLst>
                                    </p:anim>
                                  </p:childTnLst>
                                </p:cTn>
                              </p:par>
                              <p:par>
                                <p:cTn id="34" presetID="42" presetClass="entr" presetSubtype="0" fill="hold" grpId="0" nodeType="withEffect">
                                  <p:stCondLst>
                                    <p:cond delay="0"/>
                                  </p:stCondLst>
                                  <p:childTnLst>
                                    <p:set>
                                      <p:cBhvr>
                                        <p:cTn id="35" dur="1" fill="hold">
                                          <p:stCondLst>
                                            <p:cond delay="0"/>
                                          </p:stCondLst>
                                        </p:cTn>
                                        <p:tgtEl>
                                          <p:spTgt spid="9"/>
                                        </p:tgtEl>
                                        <p:attrNameLst>
                                          <p:attrName>style.visibility</p:attrName>
                                        </p:attrNameLst>
                                      </p:cBhvr>
                                      <p:to>
                                        <p:strVal val="visible"/>
                                      </p:to>
                                    </p:set>
                                    <p:animEffect transition="in" filter="fade">
                                      <p:cBhvr>
                                        <p:cTn id="36" dur="1000"/>
                                        <p:tgtEl>
                                          <p:spTgt spid="9"/>
                                        </p:tgtEl>
                                      </p:cBhvr>
                                    </p:animEffect>
                                    <p:anim calcmode="lin" valueType="num">
                                      <p:cBhvr>
                                        <p:cTn id="37" dur="1000" fill="hold"/>
                                        <p:tgtEl>
                                          <p:spTgt spid="9"/>
                                        </p:tgtEl>
                                        <p:attrNameLst>
                                          <p:attrName>ppt_x</p:attrName>
                                        </p:attrNameLst>
                                      </p:cBhvr>
                                      <p:tavLst>
                                        <p:tav tm="0">
                                          <p:val>
                                            <p:strVal val="#ppt_x"/>
                                          </p:val>
                                        </p:tav>
                                        <p:tav tm="100000">
                                          <p:val>
                                            <p:strVal val="#ppt_x"/>
                                          </p:val>
                                        </p:tav>
                                      </p:tavLst>
                                    </p:anim>
                                    <p:anim calcmode="lin" valueType="num">
                                      <p:cBhvr>
                                        <p:cTn id="38" dur="1000" fill="hold"/>
                                        <p:tgtEl>
                                          <p:spTgt spid="9"/>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P spid="6" grpId="0" animBg="1"/>
      <p:bldP spid="16" grpId="0" animBg="1"/>
      <p:bldP spid="15" grpId="0" animBg="1"/>
      <p:bldP spid="10" grpId="0" animBg="1"/>
      <p:bldP spid="9" grpId="0" animBg="1"/>
    </p:bld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p:nvPr/>
        </p:nvSpPr>
        <p:spPr>
          <a:xfrm>
            <a:off x="251789" y="1398882"/>
            <a:ext cx="2801130" cy="4343400"/>
          </a:xfrm>
          <a:prstGeom prst="rect">
            <a:avLst/>
          </a:prstGeom>
          <a:solidFill>
            <a:schemeClr val="accent1">
              <a:lumMod val="20000"/>
              <a:lumOff val="80000"/>
            </a:schemeClr>
          </a:solid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sz="2400" dirty="0">
                <a:solidFill>
                  <a:srgbClr val="5B9BD5"/>
                </a:solidFill>
                <a:latin typeface="Segoe UI" panose="020B0502040204020203" pitchFamily="34" charset="0"/>
                <a:cs typeface="Segoe UI" panose="020B0502040204020203" pitchFamily="34" charset="0"/>
              </a:rPr>
              <a:t>Create, manage and make discoverable </a:t>
            </a:r>
            <a:br>
              <a:rPr lang="en-US" sz="2400" dirty="0">
                <a:solidFill>
                  <a:srgbClr val="5B9BD5"/>
                </a:solidFill>
                <a:latin typeface="Segoe UI" panose="020B0502040204020203" pitchFamily="34" charset="0"/>
                <a:cs typeface="Segoe UI" panose="020B0502040204020203" pitchFamily="34" charset="0"/>
              </a:rPr>
            </a:br>
            <a:r>
              <a:rPr lang="en-US" sz="2400" dirty="0">
                <a:solidFill>
                  <a:srgbClr val="5B9BD5"/>
                </a:solidFill>
                <a:latin typeface="Segoe UI" panose="020B0502040204020203" pitchFamily="34" charset="0"/>
                <a:cs typeface="Segoe UI" panose="020B0502040204020203" pitchFamily="34" charset="0"/>
              </a:rPr>
              <a:t>evidence, community, memory.</a:t>
            </a:r>
            <a:r>
              <a:rPr lang="en-US" sz="2400" dirty="0">
                <a:latin typeface="Segoe UI" panose="020B0502040204020203" pitchFamily="34" charset="0"/>
                <a:cs typeface="Segoe UI" panose="020B0502040204020203" pitchFamily="34" charset="0"/>
              </a:rPr>
              <a:t>.</a:t>
            </a:r>
          </a:p>
          <a:p>
            <a:pPr algn="ctr">
              <a:defRPr/>
            </a:pPr>
            <a:endParaRPr lang="en-US" sz="2800" kern="0" dirty="0">
              <a:solidFill>
                <a:srgbClr val="5B9BD5"/>
              </a:solidFill>
              <a:latin typeface="Segoe UI" panose="020B0502040204020203" pitchFamily="34" charset="0"/>
              <a:ea typeface="Segoe UI" panose="020B0502040204020203" pitchFamily="34" charset="0"/>
              <a:cs typeface="Segoe UI" panose="020B0502040204020203" pitchFamily="34" charset="0"/>
            </a:endParaRPr>
          </a:p>
        </p:txBody>
      </p:sp>
      <p:sp>
        <p:nvSpPr>
          <p:cNvPr id="6" name="Rectangle 5"/>
          <p:cNvSpPr/>
          <p:nvPr/>
        </p:nvSpPr>
        <p:spPr>
          <a:xfrm>
            <a:off x="3198008" y="1398882"/>
            <a:ext cx="2747125" cy="4343400"/>
          </a:xfrm>
          <a:prstGeom prst="rect">
            <a:avLst/>
          </a:prstGeom>
          <a:solidFill>
            <a:schemeClr val="accent1">
              <a:lumMod val="20000"/>
              <a:lumOff val="80000"/>
            </a:schemeClr>
          </a:solid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a:solidFill>
                  <a:srgbClr val="5B9BD5"/>
                </a:solidFill>
                <a:latin typeface="Segoe UI" panose="020B0502040204020203" pitchFamily="34" charset="0"/>
                <a:cs typeface="Segoe UI" panose="020B0502040204020203" pitchFamily="34" charset="0"/>
              </a:rPr>
              <a:t>Assemble a coordinated mix of local, external and collaborative services around user needs.</a:t>
            </a:r>
          </a:p>
          <a:p>
            <a:endParaRPr lang="en-US" sz="2400" dirty="0">
              <a:solidFill>
                <a:srgbClr val="5B9BD5"/>
              </a:solidFill>
              <a:latin typeface="Segoe UI" panose="020B0502040204020203" pitchFamily="34" charset="0"/>
              <a:cs typeface="Segoe UI" panose="020B0502040204020203" pitchFamily="34" charset="0"/>
            </a:endParaRPr>
          </a:p>
        </p:txBody>
      </p:sp>
      <p:sp>
        <p:nvSpPr>
          <p:cNvPr id="16" name="Oval 15"/>
          <p:cNvSpPr/>
          <p:nvPr/>
        </p:nvSpPr>
        <p:spPr>
          <a:xfrm>
            <a:off x="660373" y="4848173"/>
            <a:ext cx="1983961" cy="198396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b="1" kern="0" dirty="0">
                <a:solidFill>
                  <a:prstClr val="white"/>
                </a:solidFill>
                <a:latin typeface="Segoe UI" panose="020B0502040204020203" pitchFamily="34" charset="0"/>
                <a:ea typeface="Segoe UI" panose="020B0502040204020203" pitchFamily="34" charset="0"/>
                <a:cs typeface="Segoe UI" panose="020B0502040204020203" pitchFamily="34" charset="0"/>
              </a:rPr>
              <a:t>The inside out collection</a:t>
            </a:r>
          </a:p>
        </p:txBody>
      </p:sp>
      <p:sp>
        <p:nvSpPr>
          <p:cNvPr id="15" name="Oval 14"/>
          <p:cNvSpPr/>
          <p:nvPr/>
        </p:nvSpPr>
        <p:spPr>
          <a:xfrm>
            <a:off x="3579589" y="4848172"/>
            <a:ext cx="1983961" cy="198396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b="1" kern="0" dirty="0">
                <a:solidFill>
                  <a:prstClr val="white"/>
                </a:solidFill>
                <a:latin typeface="Segoe UI" panose="020B0502040204020203" pitchFamily="34" charset="0"/>
                <a:ea typeface="Segoe UI" panose="020B0502040204020203" pitchFamily="34" charset="0"/>
                <a:cs typeface="Segoe UI" panose="020B0502040204020203" pitchFamily="34" charset="0"/>
              </a:rPr>
              <a:t>The facilitated collection</a:t>
            </a:r>
          </a:p>
        </p:txBody>
      </p:sp>
      <p:sp>
        <p:nvSpPr>
          <p:cNvPr id="4" name="Title 3"/>
          <p:cNvSpPr>
            <a:spLocks noGrp="1"/>
          </p:cNvSpPr>
          <p:nvPr>
            <p:ph type="title"/>
          </p:nvPr>
        </p:nvSpPr>
        <p:spPr>
          <a:xfrm>
            <a:off x="867335" y="228600"/>
            <a:ext cx="7413811" cy="854074"/>
          </a:xfrm>
          <a:solidFill>
            <a:schemeClr val="bg1"/>
          </a:solidFill>
          <a:ln>
            <a:solidFill>
              <a:schemeClr val="accent1"/>
            </a:solidFill>
          </a:ln>
        </p:spPr>
        <p:txBody>
          <a:bodyPr/>
          <a:lstStyle/>
          <a:p>
            <a:pPr algn="ctr"/>
            <a:r>
              <a:rPr lang="en-US" b="1" dirty="0">
                <a:solidFill>
                  <a:srgbClr val="5B9BD5"/>
                </a:solidFill>
                <a:latin typeface="Segoe UI" panose="020B0502040204020203" pitchFamily="34" charset="0"/>
                <a:cs typeface="Segoe UI" panose="020B0502040204020203" pitchFamily="34" charset="0"/>
              </a:rPr>
              <a:t>Three trends</a:t>
            </a:r>
          </a:p>
        </p:txBody>
      </p:sp>
      <p:sp>
        <p:nvSpPr>
          <p:cNvPr id="10" name="Rectangle 9">
            <a:extLst>
              <a:ext uri="{FF2B5EF4-FFF2-40B4-BE49-F238E27FC236}">
                <a16:creationId xmlns:a16="http://schemas.microsoft.com/office/drawing/2014/main" id="{3971E511-54D8-47BF-8252-33E2A8C563F1}"/>
              </a:ext>
            </a:extLst>
          </p:cNvPr>
          <p:cNvSpPr/>
          <p:nvPr/>
        </p:nvSpPr>
        <p:spPr>
          <a:xfrm>
            <a:off x="6080037" y="1398882"/>
            <a:ext cx="2747125" cy="4343400"/>
          </a:xfrm>
          <a:prstGeom prst="rect">
            <a:avLst/>
          </a:prstGeom>
          <a:solidFill>
            <a:schemeClr val="accent1">
              <a:lumMod val="20000"/>
              <a:lumOff val="80000"/>
            </a:schemeClr>
          </a:solidFill>
          <a:ln>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sz="2400" dirty="0">
                <a:solidFill>
                  <a:srgbClr val="5B9BD5"/>
                </a:solidFill>
                <a:latin typeface="Segoe UI" panose="020B0502040204020203" pitchFamily="34" charset="0"/>
                <a:cs typeface="Segoe UI" panose="020B0502040204020203" pitchFamily="34" charset="0"/>
              </a:rPr>
              <a:t>Increasingly organize collections at the network or systemwide level. </a:t>
            </a:r>
          </a:p>
          <a:p>
            <a:pPr algn="ctr">
              <a:defRPr/>
            </a:pPr>
            <a:endParaRPr lang="en-US" sz="2400" dirty="0">
              <a:latin typeface="Segoe UI" panose="020B0502040204020203" pitchFamily="34" charset="0"/>
              <a:cs typeface="Segoe UI" panose="020B0502040204020203" pitchFamily="34" charset="0"/>
            </a:endParaRPr>
          </a:p>
          <a:p>
            <a:pPr algn="ctr">
              <a:defRPr/>
            </a:pPr>
            <a:endParaRPr lang="en-US" sz="2400" kern="0" dirty="0">
              <a:solidFill>
                <a:srgbClr val="5B9BD5"/>
              </a:solidFill>
              <a:latin typeface="Segoe UI" panose="020B0502040204020203" pitchFamily="34" charset="0"/>
              <a:ea typeface="Segoe UI" panose="020B0502040204020203" pitchFamily="34" charset="0"/>
              <a:cs typeface="Segoe UI" panose="020B0502040204020203" pitchFamily="34" charset="0"/>
            </a:endParaRPr>
          </a:p>
        </p:txBody>
      </p:sp>
      <p:sp>
        <p:nvSpPr>
          <p:cNvPr id="9" name="Oval 8">
            <a:extLst>
              <a:ext uri="{FF2B5EF4-FFF2-40B4-BE49-F238E27FC236}">
                <a16:creationId xmlns:a16="http://schemas.microsoft.com/office/drawing/2014/main" id="{853F7BB0-4DCA-43DF-9E1D-65F9CE6243AC}"/>
              </a:ext>
            </a:extLst>
          </p:cNvPr>
          <p:cNvSpPr/>
          <p:nvPr/>
        </p:nvSpPr>
        <p:spPr>
          <a:xfrm>
            <a:off x="6629400" y="4839783"/>
            <a:ext cx="1983961" cy="198396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defRPr/>
            </a:pPr>
            <a:r>
              <a:rPr lang="en-US" b="1" kern="0" dirty="0">
                <a:solidFill>
                  <a:prstClr val="white"/>
                </a:solidFill>
                <a:latin typeface="Segoe UI" panose="020B0502040204020203" pitchFamily="34" charset="0"/>
                <a:ea typeface="Segoe UI" panose="020B0502040204020203" pitchFamily="34" charset="0"/>
                <a:cs typeface="Segoe UI" panose="020B0502040204020203" pitchFamily="34" charset="0"/>
              </a:rPr>
              <a:t>The collective collection</a:t>
            </a:r>
          </a:p>
        </p:txBody>
      </p:sp>
    </p:spTree>
    <p:extLst>
      <p:ext uri="{BB962C8B-B14F-4D97-AF65-F5344CB8AC3E}">
        <p14:creationId xmlns:p14="http://schemas.microsoft.com/office/powerpoint/2010/main" val="325547733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grpId="0" nodeType="with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fade">
                                      <p:cBhvr>
                                        <p:cTn id="7" dur="1000"/>
                                        <p:tgtEl>
                                          <p:spTgt spid="5"/>
                                        </p:tgtEl>
                                      </p:cBhvr>
                                    </p:animEffect>
                                    <p:anim calcmode="lin" valueType="num">
                                      <p:cBhvr>
                                        <p:cTn id="8" dur="1000" fill="hold"/>
                                        <p:tgtEl>
                                          <p:spTgt spid="5"/>
                                        </p:tgtEl>
                                        <p:attrNameLst>
                                          <p:attrName>ppt_x</p:attrName>
                                        </p:attrNameLst>
                                      </p:cBhvr>
                                      <p:tavLst>
                                        <p:tav tm="0">
                                          <p:val>
                                            <p:strVal val="#ppt_x"/>
                                          </p:val>
                                        </p:tav>
                                        <p:tav tm="100000">
                                          <p:val>
                                            <p:strVal val="#ppt_x"/>
                                          </p:val>
                                        </p:tav>
                                      </p:tavLst>
                                    </p:anim>
                                    <p:anim calcmode="lin" valueType="num">
                                      <p:cBhvr>
                                        <p:cTn id="9" dur="1000" fill="hold"/>
                                        <p:tgtEl>
                                          <p:spTgt spid="5"/>
                                        </p:tgtEl>
                                        <p:attrNameLst>
                                          <p:attrName>ppt_y</p:attrName>
                                        </p:attrNameLst>
                                      </p:cBhvr>
                                      <p:tavLst>
                                        <p:tav tm="0">
                                          <p:val>
                                            <p:strVal val="#ppt_y+.1"/>
                                          </p:val>
                                        </p:tav>
                                        <p:tav tm="100000">
                                          <p:val>
                                            <p:strVal val="#ppt_y"/>
                                          </p:val>
                                        </p:tav>
                                      </p:tavLst>
                                    </p:anim>
                                  </p:childTnLst>
                                </p:cTn>
                              </p:par>
                            </p:childTnLst>
                          </p:cTn>
                        </p:par>
                        <p:par>
                          <p:cTn id="10" fill="hold">
                            <p:stCondLst>
                              <p:cond delay="1000"/>
                            </p:stCondLst>
                            <p:childTnLst>
                              <p:par>
                                <p:cTn id="11" presetID="42" presetClass="entr" presetSubtype="0" fill="hold" grpId="0" nodeType="afterEffect">
                                  <p:stCondLst>
                                    <p:cond delay="0"/>
                                  </p:stCondLst>
                                  <p:childTnLst>
                                    <p:set>
                                      <p:cBhvr>
                                        <p:cTn id="12" dur="1" fill="hold">
                                          <p:stCondLst>
                                            <p:cond delay="0"/>
                                          </p:stCondLst>
                                        </p:cTn>
                                        <p:tgtEl>
                                          <p:spTgt spid="6"/>
                                        </p:tgtEl>
                                        <p:attrNameLst>
                                          <p:attrName>style.visibility</p:attrName>
                                        </p:attrNameLst>
                                      </p:cBhvr>
                                      <p:to>
                                        <p:strVal val="visible"/>
                                      </p:to>
                                    </p:set>
                                    <p:animEffect transition="in" filter="fade">
                                      <p:cBhvr>
                                        <p:cTn id="13" dur="1000"/>
                                        <p:tgtEl>
                                          <p:spTgt spid="6"/>
                                        </p:tgtEl>
                                      </p:cBhvr>
                                    </p:animEffect>
                                    <p:anim calcmode="lin" valueType="num">
                                      <p:cBhvr>
                                        <p:cTn id="14" dur="1000" fill="hold"/>
                                        <p:tgtEl>
                                          <p:spTgt spid="6"/>
                                        </p:tgtEl>
                                        <p:attrNameLst>
                                          <p:attrName>ppt_x</p:attrName>
                                        </p:attrNameLst>
                                      </p:cBhvr>
                                      <p:tavLst>
                                        <p:tav tm="0">
                                          <p:val>
                                            <p:strVal val="#ppt_x"/>
                                          </p:val>
                                        </p:tav>
                                        <p:tav tm="100000">
                                          <p:val>
                                            <p:strVal val="#ppt_x"/>
                                          </p:val>
                                        </p:tav>
                                      </p:tavLst>
                                    </p:anim>
                                    <p:anim calcmode="lin" valueType="num">
                                      <p:cBhvr>
                                        <p:cTn id="15" dur="1000" fill="hold"/>
                                        <p:tgtEl>
                                          <p:spTgt spid="6"/>
                                        </p:tgtEl>
                                        <p:attrNameLst>
                                          <p:attrName>ppt_y</p:attrName>
                                        </p:attrNameLst>
                                      </p:cBhvr>
                                      <p:tavLst>
                                        <p:tav tm="0">
                                          <p:val>
                                            <p:strVal val="#ppt_y+.1"/>
                                          </p:val>
                                        </p:tav>
                                        <p:tav tm="100000">
                                          <p:val>
                                            <p:strVal val="#ppt_y"/>
                                          </p:val>
                                        </p:tav>
                                      </p:tavLst>
                                    </p:anim>
                                  </p:childTnLst>
                                </p:cTn>
                              </p:par>
                            </p:childTnLst>
                          </p:cTn>
                        </p:par>
                        <p:par>
                          <p:cTn id="16" fill="hold">
                            <p:stCondLst>
                              <p:cond delay="2000"/>
                            </p:stCondLst>
                            <p:childTnLst>
                              <p:par>
                                <p:cTn id="17" presetID="42" presetClass="entr" presetSubtype="0" fill="hold" grpId="0" nodeType="afterEffect">
                                  <p:stCondLst>
                                    <p:cond delay="0"/>
                                  </p:stCondLst>
                                  <p:childTnLst>
                                    <p:set>
                                      <p:cBhvr>
                                        <p:cTn id="18" dur="1" fill="hold">
                                          <p:stCondLst>
                                            <p:cond delay="0"/>
                                          </p:stCondLst>
                                        </p:cTn>
                                        <p:tgtEl>
                                          <p:spTgt spid="10"/>
                                        </p:tgtEl>
                                        <p:attrNameLst>
                                          <p:attrName>style.visibility</p:attrName>
                                        </p:attrNameLst>
                                      </p:cBhvr>
                                      <p:to>
                                        <p:strVal val="visible"/>
                                      </p:to>
                                    </p:set>
                                    <p:animEffect transition="in" filter="fade">
                                      <p:cBhvr>
                                        <p:cTn id="19" dur="1000"/>
                                        <p:tgtEl>
                                          <p:spTgt spid="10"/>
                                        </p:tgtEl>
                                      </p:cBhvr>
                                    </p:animEffect>
                                    <p:anim calcmode="lin" valueType="num">
                                      <p:cBhvr>
                                        <p:cTn id="20" dur="1000" fill="hold"/>
                                        <p:tgtEl>
                                          <p:spTgt spid="10"/>
                                        </p:tgtEl>
                                        <p:attrNameLst>
                                          <p:attrName>ppt_x</p:attrName>
                                        </p:attrNameLst>
                                      </p:cBhvr>
                                      <p:tavLst>
                                        <p:tav tm="0">
                                          <p:val>
                                            <p:strVal val="#ppt_x"/>
                                          </p:val>
                                        </p:tav>
                                        <p:tav tm="100000">
                                          <p:val>
                                            <p:strVal val="#ppt_x"/>
                                          </p:val>
                                        </p:tav>
                                      </p:tavLst>
                                    </p:anim>
                                    <p:anim calcmode="lin" valueType="num">
                                      <p:cBhvr>
                                        <p:cTn id="21" dur="1000" fill="hold"/>
                                        <p:tgtEl>
                                          <p:spTgt spid="10"/>
                                        </p:tgtEl>
                                        <p:attrNameLst>
                                          <p:attrName>ppt_y</p:attrName>
                                        </p:attrNameLst>
                                      </p:cBhvr>
                                      <p:tavLst>
                                        <p:tav tm="0">
                                          <p:val>
                                            <p:strVal val="#ppt_y+.1"/>
                                          </p:val>
                                        </p:tav>
                                        <p:tav tm="100000">
                                          <p:val>
                                            <p:strVal val="#ppt_y"/>
                                          </p:val>
                                        </p:tav>
                                      </p:tavLst>
                                    </p:anim>
                                  </p:childTnLst>
                                </p:cTn>
                              </p:par>
                            </p:childTnLst>
                          </p:cTn>
                        </p:par>
                      </p:childTnLst>
                    </p:cTn>
                  </p:par>
                  <p:par>
                    <p:cTn id="22" fill="hold">
                      <p:stCondLst>
                        <p:cond delay="indefinite"/>
                      </p:stCondLst>
                      <p:childTnLst>
                        <p:par>
                          <p:cTn id="23" fill="hold">
                            <p:stCondLst>
                              <p:cond delay="0"/>
                            </p:stCondLst>
                            <p:childTnLst>
                              <p:par>
                                <p:cTn id="24" presetID="42" presetClass="entr" presetSubtype="0" fill="hold" grpId="0" nodeType="clickEffect">
                                  <p:stCondLst>
                                    <p:cond delay="0"/>
                                  </p:stCondLst>
                                  <p:childTnLst>
                                    <p:set>
                                      <p:cBhvr>
                                        <p:cTn id="25" dur="1" fill="hold">
                                          <p:stCondLst>
                                            <p:cond delay="0"/>
                                          </p:stCondLst>
                                        </p:cTn>
                                        <p:tgtEl>
                                          <p:spTgt spid="16"/>
                                        </p:tgtEl>
                                        <p:attrNameLst>
                                          <p:attrName>style.visibility</p:attrName>
                                        </p:attrNameLst>
                                      </p:cBhvr>
                                      <p:to>
                                        <p:strVal val="visible"/>
                                      </p:to>
                                    </p:set>
                                    <p:animEffect transition="in" filter="fade">
                                      <p:cBhvr>
                                        <p:cTn id="26" dur="1000"/>
                                        <p:tgtEl>
                                          <p:spTgt spid="16"/>
                                        </p:tgtEl>
                                      </p:cBhvr>
                                    </p:animEffect>
                                    <p:anim calcmode="lin" valueType="num">
                                      <p:cBhvr>
                                        <p:cTn id="27" dur="1000" fill="hold"/>
                                        <p:tgtEl>
                                          <p:spTgt spid="16"/>
                                        </p:tgtEl>
                                        <p:attrNameLst>
                                          <p:attrName>ppt_x</p:attrName>
                                        </p:attrNameLst>
                                      </p:cBhvr>
                                      <p:tavLst>
                                        <p:tav tm="0">
                                          <p:val>
                                            <p:strVal val="#ppt_x"/>
                                          </p:val>
                                        </p:tav>
                                        <p:tav tm="100000">
                                          <p:val>
                                            <p:strVal val="#ppt_x"/>
                                          </p:val>
                                        </p:tav>
                                      </p:tavLst>
                                    </p:anim>
                                    <p:anim calcmode="lin" valueType="num">
                                      <p:cBhvr>
                                        <p:cTn id="28" dur="1000" fill="hold"/>
                                        <p:tgtEl>
                                          <p:spTgt spid="16"/>
                                        </p:tgtEl>
                                        <p:attrNameLst>
                                          <p:attrName>ppt_y</p:attrName>
                                        </p:attrNameLst>
                                      </p:cBhvr>
                                      <p:tavLst>
                                        <p:tav tm="0">
                                          <p:val>
                                            <p:strVal val="#ppt_y+.1"/>
                                          </p:val>
                                        </p:tav>
                                        <p:tav tm="100000">
                                          <p:val>
                                            <p:strVal val="#ppt_y"/>
                                          </p:val>
                                        </p:tav>
                                      </p:tavLst>
                                    </p:anim>
                                  </p:childTnLst>
                                </p:cTn>
                              </p:par>
                              <p:par>
                                <p:cTn id="29" presetID="42" presetClass="entr" presetSubtype="0" fill="hold" grpId="0" nodeType="withEffect">
                                  <p:stCondLst>
                                    <p:cond delay="0"/>
                                  </p:stCondLst>
                                  <p:childTnLst>
                                    <p:set>
                                      <p:cBhvr>
                                        <p:cTn id="30" dur="1" fill="hold">
                                          <p:stCondLst>
                                            <p:cond delay="0"/>
                                          </p:stCondLst>
                                        </p:cTn>
                                        <p:tgtEl>
                                          <p:spTgt spid="15"/>
                                        </p:tgtEl>
                                        <p:attrNameLst>
                                          <p:attrName>style.visibility</p:attrName>
                                        </p:attrNameLst>
                                      </p:cBhvr>
                                      <p:to>
                                        <p:strVal val="visible"/>
                                      </p:to>
                                    </p:set>
                                    <p:animEffect transition="in" filter="fade">
                                      <p:cBhvr>
                                        <p:cTn id="31" dur="1000"/>
                                        <p:tgtEl>
                                          <p:spTgt spid="15"/>
                                        </p:tgtEl>
                                      </p:cBhvr>
                                    </p:animEffect>
                                    <p:anim calcmode="lin" valueType="num">
                                      <p:cBhvr>
                                        <p:cTn id="32" dur="1000" fill="hold"/>
                                        <p:tgtEl>
                                          <p:spTgt spid="15"/>
                                        </p:tgtEl>
                                        <p:attrNameLst>
                                          <p:attrName>ppt_x</p:attrName>
                                        </p:attrNameLst>
                                      </p:cBhvr>
                                      <p:tavLst>
                                        <p:tav tm="0">
                                          <p:val>
                                            <p:strVal val="#ppt_x"/>
                                          </p:val>
                                        </p:tav>
                                        <p:tav tm="100000">
                                          <p:val>
                                            <p:strVal val="#ppt_x"/>
                                          </p:val>
                                        </p:tav>
                                      </p:tavLst>
                                    </p:anim>
                                    <p:anim calcmode="lin" valueType="num">
                                      <p:cBhvr>
                                        <p:cTn id="33" dur="1000" fill="hold"/>
                                        <p:tgtEl>
                                          <p:spTgt spid="15"/>
                                        </p:tgtEl>
                                        <p:attrNameLst>
                                          <p:attrName>ppt_y</p:attrName>
                                        </p:attrNameLst>
                                      </p:cBhvr>
                                      <p:tavLst>
                                        <p:tav tm="0">
                                          <p:val>
                                            <p:strVal val="#ppt_y+.1"/>
                                          </p:val>
                                        </p:tav>
                                        <p:tav tm="100000">
                                          <p:val>
                                            <p:strVal val="#ppt_y"/>
                                          </p:val>
                                        </p:tav>
                                      </p:tavLst>
                                    </p:anim>
                                  </p:childTnLst>
                                </p:cTn>
                              </p:par>
                              <p:par>
                                <p:cTn id="34" presetID="42" presetClass="entr" presetSubtype="0" fill="hold" grpId="0" nodeType="withEffect">
                                  <p:stCondLst>
                                    <p:cond delay="0"/>
                                  </p:stCondLst>
                                  <p:childTnLst>
                                    <p:set>
                                      <p:cBhvr>
                                        <p:cTn id="35" dur="1" fill="hold">
                                          <p:stCondLst>
                                            <p:cond delay="0"/>
                                          </p:stCondLst>
                                        </p:cTn>
                                        <p:tgtEl>
                                          <p:spTgt spid="9"/>
                                        </p:tgtEl>
                                        <p:attrNameLst>
                                          <p:attrName>style.visibility</p:attrName>
                                        </p:attrNameLst>
                                      </p:cBhvr>
                                      <p:to>
                                        <p:strVal val="visible"/>
                                      </p:to>
                                    </p:set>
                                    <p:animEffect transition="in" filter="fade">
                                      <p:cBhvr>
                                        <p:cTn id="36" dur="1000"/>
                                        <p:tgtEl>
                                          <p:spTgt spid="9"/>
                                        </p:tgtEl>
                                      </p:cBhvr>
                                    </p:animEffect>
                                    <p:anim calcmode="lin" valueType="num">
                                      <p:cBhvr>
                                        <p:cTn id="37" dur="1000" fill="hold"/>
                                        <p:tgtEl>
                                          <p:spTgt spid="9"/>
                                        </p:tgtEl>
                                        <p:attrNameLst>
                                          <p:attrName>ppt_x</p:attrName>
                                        </p:attrNameLst>
                                      </p:cBhvr>
                                      <p:tavLst>
                                        <p:tav tm="0">
                                          <p:val>
                                            <p:strVal val="#ppt_x"/>
                                          </p:val>
                                        </p:tav>
                                        <p:tav tm="100000">
                                          <p:val>
                                            <p:strVal val="#ppt_x"/>
                                          </p:val>
                                        </p:tav>
                                      </p:tavLst>
                                    </p:anim>
                                    <p:anim calcmode="lin" valueType="num">
                                      <p:cBhvr>
                                        <p:cTn id="38" dur="1000" fill="hold"/>
                                        <p:tgtEl>
                                          <p:spTgt spid="9"/>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P spid="6" grpId="0" animBg="1"/>
      <p:bldP spid="16" grpId="0" animBg="1"/>
      <p:bldP spid="15" grpId="0" animBg="1"/>
      <p:bldP spid="10" grpId="0" animBg="1"/>
      <p:bldP spid="9" grpId="0" animBg="1"/>
    </p:bldLst>
  </p:timing>
</p:sld>
</file>

<file path=ppt/slides/slide38.xml><?xml version="1.0" encoding="utf-8"?>
<p:sld xmlns:a="http://schemas.openxmlformats.org/drawingml/2006/main" xmlns:r="http://schemas.openxmlformats.org/officeDocument/2006/relationships" xmlns:p="http://schemas.openxmlformats.org/presentationml/2006/main">
  <p:cSld>
    <p:bg>
      <p:bgPr>
        <a:blipFill dpi="0" rotWithShape="1">
          <a:blip r:embed="rId2">
            <a:lum/>
          </a:blip>
          <a:srcRect/>
          <a:stretch>
            <a:fillRect t="-17000" b="-17000"/>
          </a:stretch>
        </a:blipFill>
        <a:effectLst/>
      </p:bgPr>
    </p:bg>
    <p:spTree>
      <p:nvGrpSpPr>
        <p:cNvPr id="1" name=""/>
        <p:cNvGrpSpPr/>
        <p:nvPr/>
      </p:nvGrpSpPr>
      <p:grpSpPr>
        <a:xfrm>
          <a:off x="0" y="0"/>
          <a:ext cx="0" cy="0"/>
          <a:chOff x="0" y="0"/>
          <a:chExt cx="0" cy="0"/>
        </a:xfrm>
      </p:grpSpPr>
      <p:pic>
        <p:nvPicPr>
          <p:cNvPr id="4" name="Picture 3"/>
          <p:cNvPicPr>
            <a:picLocks noChangeAspect="1"/>
          </p:cNvPicPr>
          <p:nvPr/>
        </p:nvPicPr>
        <p:blipFill>
          <a:blip r:embed="rId3"/>
          <a:stretch>
            <a:fillRect/>
          </a:stretch>
        </p:blipFill>
        <p:spPr>
          <a:xfrm>
            <a:off x="4838244" y="469231"/>
            <a:ext cx="1855904" cy="2400300"/>
          </a:xfrm>
          <a:prstGeom prst="rect">
            <a:avLst/>
          </a:prstGeom>
          <a:ln>
            <a:noFill/>
          </a:ln>
        </p:spPr>
      </p:pic>
      <p:pic>
        <p:nvPicPr>
          <p:cNvPr id="5" name="Picture 2" descr="http://www.oclc.org/content/dam/research/images/publications/collective-collection-cover-2.pn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12342" y="457200"/>
            <a:ext cx="1858085" cy="2400300"/>
          </a:xfrm>
          <a:prstGeom prst="rect">
            <a:avLst/>
          </a:prstGeom>
          <a:noFill/>
          <a:ln>
            <a:noFill/>
          </a:ln>
          <a:extLst>
            <a:ext uri="{909E8E84-426E-40DD-AFC4-6F175D3DCCD1}">
              <a14:hiddenFill xmlns:a14="http://schemas.microsoft.com/office/drawing/2010/main">
                <a:solidFill>
                  <a:srgbClr val="FFFFFF"/>
                </a:solidFill>
              </a14:hiddenFill>
            </a:ext>
          </a:extLst>
        </p:spPr>
      </p:pic>
      <p:pic>
        <p:nvPicPr>
          <p:cNvPr id="7" name="Picture 6"/>
          <p:cNvPicPr>
            <a:picLocks noChangeAspect="1"/>
          </p:cNvPicPr>
          <p:nvPr/>
        </p:nvPicPr>
        <p:blipFill>
          <a:blip r:embed="rId5"/>
          <a:stretch>
            <a:fillRect/>
          </a:stretch>
        </p:blipFill>
        <p:spPr>
          <a:xfrm>
            <a:off x="2475293" y="457200"/>
            <a:ext cx="1858085" cy="2400300"/>
          </a:xfrm>
          <a:prstGeom prst="rect">
            <a:avLst/>
          </a:prstGeom>
          <a:ln>
            <a:noFill/>
          </a:ln>
        </p:spPr>
      </p:pic>
      <p:pic>
        <p:nvPicPr>
          <p:cNvPr id="9" name="Picture 8"/>
          <p:cNvPicPr>
            <a:picLocks noChangeAspect="1"/>
          </p:cNvPicPr>
          <p:nvPr/>
        </p:nvPicPr>
        <p:blipFill rotWithShape="1">
          <a:blip r:embed="rId6"/>
          <a:srcRect l="5604"/>
          <a:stretch/>
        </p:blipFill>
        <p:spPr>
          <a:xfrm>
            <a:off x="7199015" y="469231"/>
            <a:ext cx="1835119" cy="2400300"/>
          </a:xfrm>
          <a:prstGeom prst="rect">
            <a:avLst/>
          </a:prstGeom>
          <a:ln>
            <a:noFill/>
          </a:ln>
        </p:spPr>
      </p:pic>
      <p:pic>
        <p:nvPicPr>
          <p:cNvPr id="10" name="Picture 9"/>
          <p:cNvPicPr>
            <a:picLocks noChangeAspect="1"/>
          </p:cNvPicPr>
          <p:nvPr/>
        </p:nvPicPr>
        <p:blipFill rotWithShape="1">
          <a:blip r:embed="rId7"/>
          <a:srcRect t="1624"/>
          <a:stretch/>
        </p:blipFill>
        <p:spPr>
          <a:xfrm>
            <a:off x="7223077" y="3034965"/>
            <a:ext cx="1829924" cy="2400300"/>
          </a:xfrm>
          <a:prstGeom prst="rect">
            <a:avLst/>
          </a:prstGeom>
          <a:ln>
            <a:noFill/>
          </a:ln>
        </p:spPr>
      </p:pic>
      <p:pic>
        <p:nvPicPr>
          <p:cNvPr id="1026" name="Picture 2" descr="http://www.oclc.org/content/dam/research/images/publications/ESR-cover-2.png"/>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52185" y="3034965"/>
            <a:ext cx="1858084" cy="2400300"/>
          </a:xfrm>
          <a:prstGeom prst="rect">
            <a:avLst/>
          </a:prstGeom>
          <a:noFill/>
          <a:ln>
            <a:noFill/>
          </a:ln>
          <a:extLst>
            <a:ext uri="{909E8E84-426E-40DD-AFC4-6F175D3DCCD1}">
              <a14:hiddenFill xmlns:a14="http://schemas.microsoft.com/office/drawing/2010/main">
                <a:solidFill>
                  <a:srgbClr val="FFFFFF"/>
                </a:solidFill>
              </a14:hiddenFill>
            </a:ext>
          </a:extLst>
        </p:spPr>
      </p:pic>
      <p:pic>
        <p:nvPicPr>
          <p:cNvPr id="1028" name="Picture 4" descr="http://www.oclc.org/content/dam/research/images/publications/oclcresearch-esr-stewardship-2015-thum-2.png"/>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2483446" y="3034965"/>
            <a:ext cx="1858084" cy="2400300"/>
          </a:xfrm>
          <a:prstGeom prst="rect">
            <a:avLst/>
          </a:prstGeom>
          <a:noFill/>
          <a:ln>
            <a:noFill/>
          </a:ln>
          <a:extLst>
            <a:ext uri="{909E8E84-426E-40DD-AFC4-6F175D3DCCD1}">
              <a14:hiddenFill xmlns:a14="http://schemas.microsoft.com/office/drawing/2010/main">
                <a:solidFill>
                  <a:srgbClr val="FFFFFF"/>
                </a:solidFill>
              </a14:hiddenFill>
            </a:ext>
          </a:extLst>
        </p:spPr>
      </p:pic>
      <p:pic>
        <p:nvPicPr>
          <p:cNvPr id="1030" name="Picture 6" descr="http://www.oclc.org/content/dam/research/images/publications/rdm-cover-1.png"/>
          <p:cNvPicPr>
            <a:picLocks noChangeAspect="1" noChangeArrowheads="1"/>
          </p:cNvPicPr>
          <p:nvPr/>
        </p:nvPicPr>
        <p:blipFill>
          <a:blip r:embed="rId10" cstate="print">
            <a:extLst>
              <a:ext uri="{28A0092B-C50C-407E-A947-70E740481C1C}">
                <a14:useLocalDpi xmlns:a14="http://schemas.microsoft.com/office/drawing/2010/main" val="0"/>
              </a:ext>
            </a:extLst>
          </a:blip>
          <a:srcRect/>
          <a:stretch>
            <a:fillRect/>
          </a:stretch>
        </p:blipFill>
        <p:spPr bwMode="auto">
          <a:xfrm>
            <a:off x="4825279" y="3034965"/>
            <a:ext cx="1854677" cy="2400300"/>
          </a:xfrm>
          <a:prstGeom prst="rect">
            <a:avLst/>
          </a:prstGeom>
          <a:noFill/>
          <a:ln>
            <a:noFill/>
          </a:ln>
          <a:extLst>
            <a:ext uri="{909E8E84-426E-40DD-AFC4-6F175D3DCCD1}">
              <a14:hiddenFill xmlns:a14="http://schemas.microsoft.com/office/drawing/2010/main">
                <a:solidFill>
                  <a:srgbClr val="FFFFFF"/>
                </a:solidFill>
              </a14:hiddenFill>
            </a:ext>
          </a:extLst>
        </p:spPr>
      </p:pic>
      <p:sp>
        <p:nvSpPr>
          <p:cNvPr id="2" name="TextBox 1"/>
          <p:cNvSpPr txBox="1"/>
          <p:nvPr/>
        </p:nvSpPr>
        <p:spPr>
          <a:xfrm>
            <a:off x="2748032" y="5943600"/>
            <a:ext cx="3347968" cy="461665"/>
          </a:xfrm>
          <a:prstGeom prst="rect">
            <a:avLst/>
          </a:prstGeom>
          <a:solidFill>
            <a:schemeClr val="bg1"/>
          </a:solidFill>
        </p:spPr>
        <p:txBody>
          <a:bodyPr wrap="none" rtlCol="0">
            <a:spAutoFit/>
          </a:bodyPr>
          <a:lstStyle/>
          <a:p>
            <a:r>
              <a:rPr lang="en-US" sz="2400" b="1" dirty="0">
                <a:solidFill>
                  <a:srgbClr val="5B9BD5"/>
                </a:solidFill>
                <a:latin typeface="Segoe UI" panose="020B0502040204020203" pitchFamily="34" charset="0"/>
                <a:cs typeface="Segoe UI" panose="020B0502040204020203" pitchFamily="34" charset="0"/>
              </a:rPr>
              <a:t>Thank you, @</a:t>
            </a:r>
            <a:r>
              <a:rPr lang="en-US" sz="2400" b="1" dirty="0" err="1">
                <a:solidFill>
                  <a:srgbClr val="5B9BD5"/>
                </a:solidFill>
                <a:latin typeface="Segoe UI" panose="020B0502040204020203" pitchFamily="34" charset="0"/>
                <a:cs typeface="Segoe UI" panose="020B0502040204020203" pitchFamily="34" charset="0"/>
              </a:rPr>
              <a:t>LorcanD</a:t>
            </a:r>
            <a:endParaRPr lang="en-US" sz="2400" b="1" dirty="0">
              <a:solidFill>
                <a:srgbClr val="5B9BD5"/>
              </a:solidFill>
              <a:latin typeface="Segoe UI" panose="020B0502040204020203" pitchFamily="34" charset="0"/>
              <a:cs typeface="Segoe UI" panose="020B0502040204020203" pitchFamily="34" charset="0"/>
            </a:endParaRPr>
          </a:p>
        </p:txBody>
      </p:sp>
    </p:spTree>
    <p:extLst>
      <p:ext uri="{BB962C8B-B14F-4D97-AF65-F5344CB8AC3E}">
        <p14:creationId xmlns:p14="http://schemas.microsoft.com/office/powerpoint/2010/main" val="3619611588"/>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1_Office Theme">
  <a:themeElements>
    <a:clrScheme name="ld">
      <a:dk1>
        <a:sysClr val="windowText" lastClr="000000"/>
      </a:dk1>
      <a:lt1>
        <a:sysClr val="window" lastClr="FFFFFF"/>
      </a:lt1>
      <a:dk2>
        <a:srgbClr val="FF9900"/>
      </a:dk2>
      <a:lt2>
        <a:srgbClr val="F8F8F8"/>
      </a:lt2>
      <a:accent1>
        <a:srgbClr val="DDDDDD"/>
      </a:accent1>
      <a:accent2>
        <a:srgbClr val="B2B2B2"/>
      </a:accent2>
      <a:accent3>
        <a:srgbClr val="969696"/>
      </a:accent3>
      <a:accent4>
        <a:srgbClr val="808080"/>
      </a:accent4>
      <a:accent5>
        <a:srgbClr val="5F5F5F"/>
      </a:accent5>
      <a:accent6>
        <a:srgbClr val="4D4D4D"/>
      </a:accent6>
      <a:hlink>
        <a:srgbClr val="5F5F5F"/>
      </a:hlink>
      <a:folHlink>
        <a:srgbClr val="919191"/>
      </a:folHlink>
    </a:clrScheme>
    <a:fontScheme name="Solstice">
      <a:majorFont>
        <a:latin typeface="Gill Sans MT"/>
        <a:ea typeface=""/>
        <a:cs typeface=""/>
        <a:font script="Grek" typeface="Corbel"/>
        <a:font script="Cyrl" typeface="Corbel"/>
        <a:font script="Jpan" typeface="HGｺﾞｼｯｸE"/>
        <a:font script="Hang" typeface="휴먼매직체"/>
        <a:font script="Hans" typeface="华文中宋"/>
        <a:font script="Hant" typeface="微軟正黑體"/>
        <a:font script="Arab" typeface="Majalla UI"/>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majorFont>
      <a:minorFont>
        <a:latin typeface="Gill Sans MT"/>
        <a:ea typeface=""/>
        <a:cs typeface=""/>
        <a:font script="Grek" typeface="Corbel"/>
        <a:font script="Cyrl" typeface="Corbel"/>
        <a:font script="Jpan" typeface="HGｺﾞｼｯｸE"/>
        <a:font script="Hang" typeface="HY엽서L"/>
        <a:font script="Hans" typeface="华文中宋"/>
        <a:font script="Hant" typeface="微軟正黑體"/>
        <a:font script="Arab" typeface="Majalla UI"/>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2_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3_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5.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6.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OCLC-Research-Template-2014</Template>
  <TotalTime>37137</TotalTime>
  <Words>1075</Words>
  <Application>Microsoft Office PowerPoint</Application>
  <PresentationFormat>On-screen Show (4:3)</PresentationFormat>
  <Paragraphs>253</Paragraphs>
  <Slides>38</Slides>
  <Notes>11</Notes>
  <HiddenSlides>0</HiddenSlides>
  <MMClips>0</MMClips>
  <ScaleCrop>false</ScaleCrop>
  <HeadingPairs>
    <vt:vector size="6" baseType="variant">
      <vt:variant>
        <vt:lpstr>Fonts Used</vt:lpstr>
      </vt:variant>
      <vt:variant>
        <vt:i4>9</vt:i4>
      </vt:variant>
      <vt:variant>
        <vt:lpstr>Theme</vt:lpstr>
      </vt:variant>
      <vt:variant>
        <vt:i4>4</vt:i4>
      </vt:variant>
      <vt:variant>
        <vt:lpstr>Slide Titles</vt:lpstr>
      </vt:variant>
      <vt:variant>
        <vt:i4>38</vt:i4>
      </vt:variant>
    </vt:vector>
  </HeadingPairs>
  <TitlesOfParts>
    <vt:vector size="51" baseType="lpstr">
      <vt:lpstr>Segoe UI Semibold</vt:lpstr>
      <vt:lpstr>Gill Sans MT</vt:lpstr>
      <vt:lpstr>Segoe UI</vt:lpstr>
      <vt:lpstr>Symbol</vt:lpstr>
      <vt:lpstr>Arial</vt:lpstr>
      <vt:lpstr>Calibri Light</vt:lpstr>
      <vt:lpstr>Segoe UI Light</vt:lpstr>
      <vt:lpstr>Calibri</vt:lpstr>
      <vt:lpstr>Times New Roman</vt:lpstr>
      <vt:lpstr>Office Theme</vt:lpstr>
      <vt:lpstr>1_Office Theme</vt:lpstr>
      <vt:lpstr>2_Office Theme</vt:lpstr>
      <vt:lpstr>3_Office Theme</vt:lpstr>
      <vt:lpstr>PowerPoint Presentation</vt:lpstr>
      <vt:lpstr>PowerPoint Presentation</vt:lpstr>
      <vt:lpstr>PowerPoint Presentation</vt:lpstr>
      <vt:lpstr>PowerPoint Presentation</vt:lpstr>
      <vt:lpstr>PowerPoint Presentation</vt:lpstr>
      <vt:lpstr>PowerPoint Presentation</vt:lpstr>
      <vt:lpstr>Three trends</vt:lpstr>
      <vt:lpstr>PowerPoint Presentation</vt:lpstr>
      <vt:lpstr>PowerPoint Presentation</vt:lpstr>
      <vt:lpstr>Supporting the creative process:  the emerging scholarly record</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Three trends</vt:lpstr>
      <vt:lpstr>Three trends</vt:lpstr>
      <vt:lpstr>PowerPoint Presentation</vt:lpstr>
    </vt:vector>
  </TitlesOfParts>
  <Company>OCLC</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The Evolving Scholarly Record</dc:title>
  <dc:creator>dempseyl@oclc.org</dc:creator>
  <cp:lastModifiedBy>Schadt,Erin</cp:lastModifiedBy>
  <cp:revision>535</cp:revision>
  <cp:lastPrinted>2015-03-12T14:48:43Z</cp:lastPrinted>
  <dcterms:created xsi:type="dcterms:W3CDTF">2014-03-06T18:50:28Z</dcterms:created>
  <dcterms:modified xsi:type="dcterms:W3CDTF">2018-06-07T17:57:24Z</dcterms:modified>
</cp:coreProperties>
</file>