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4" r:id="rId2"/>
    <p:sldMasterId id="2147483696" r:id="rId3"/>
    <p:sldMasterId id="2147483708" r:id="rId4"/>
  </p:sldMasterIdLst>
  <p:notesMasterIdLst>
    <p:notesMasterId r:id="rId44"/>
  </p:notesMasterIdLst>
  <p:handoutMasterIdLst>
    <p:handoutMasterId r:id="rId45"/>
  </p:handoutMasterIdLst>
  <p:sldIdLst>
    <p:sldId id="400" r:id="rId5"/>
    <p:sldId id="401" r:id="rId6"/>
    <p:sldId id="392" r:id="rId7"/>
    <p:sldId id="369" r:id="rId8"/>
    <p:sldId id="393" r:id="rId9"/>
    <p:sldId id="385" r:id="rId10"/>
    <p:sldId id="366" r:id="rId11"/>
    <p:sldId id="355" r:id="rId12"/>
    <p:sldId id="356" r:id="rId13"/>
    <p:sldId id="386" r:id="rId14"/>
    <p:sldId id="325" r:id="rId15"/>
    <p:sldId id="326" r:id="rId16"/>
    <p:sldId id="357" r:id="rId17"/>
    <p:sldId id="329" r:id="rId18"/>
    <p:sldId id="338" r:id="rId19"/>
    <p:sldId id="345" r:id="rId20"/>
    <p:sldId id="370" r:id="rId21"/>
    <p:sldId id="399" r:id="rId22"/>
    <p:sldId id="323" r:id="rId23"/>
    <p:sldId id="358" r:id="rId24"/>
    <p:sldId id="340" r:id="rId25"/>
    <p:sldId id="332" r:id="rId26"/>
    <p:sldId id="347" r:id="rId27"/>
    <p:sldId id="348" r:id="rId28"/>
    <p:sldId id="335" r:id="rId29"/>
    <p:sldId id="365" r:id="rId30"/>
    <p:sldId id="359" r:id="rId31"/>
    <p:sldId id="352" r:id="rId32"/>
    <p:sldId id="395" r:id="rId33"/>
    <p:sldId id="396" r:id="rId34"/>
    <p:sldId id="398" r:id="rId35"/>
    <p:sldId id="379" r:id="rId36"/>
    <p:sldId id="363" r:id="rId37"/>
    <p:sldId id="362" r:id="rId38"/>
    <p:sldId id="397" r:id="rId39"/>
    <p:sldId id="394" r:id="rId40"/>
    <p:sldId id="402" r:id="rId41"/>
    <p:sldId id="373" r:id="rId42"/>
    <p:sldId id="378" r:id="rId43"/>
  </p:sldIdLst>
  <p:sldSz cx="9144000" cy="6858000" type="screen4x3"/>
  <p:notesSz cx="7010400" cy="9296400"/>
  <p:embeddedFontLst>
    <p:embeddedFont>
      <p:font typeface="Segoe UI Light" panose="020B0502040204020203" pitchFamily="34" charset="0"/>
      <p:regular r:id="rId46"/>
      <p:italic r:id="rId47"/>
    </p:embeddedFont>
    <p:embeddedFont>
      <p:font typeface="Calibri Light" panose="020F0302020204030204" pitchFamily="34" charset="0"/>
      <p:regular r:id="rId48"/>
      <p:italic r:id="rId49"/>
    </p:embeddedFont>
    <p:embeddedFont>
      <p:font typeface="Calibri" panose="020F0502020204030204" pitchFamily="34" charset="0"/>
      <p:regular r:id="rId50"/>
      <p:bold r:id="rId51"/>
      <p:italic r:id="rId52"/>
      <p:boldItalic r:id="rId53"/>
    </p:embeddedFont>
    <p:embeddedFont>
      <p:font typeface="Segoe UI" panose="020B0502040204020203" pitchFamily="34" charset="0"/>
      <p:regular r:id="rId54"/>
      <p:bold r:id="rId55"/>
      <p:italic r:id="rId56"/>
      <p:boldItalic r:id="rId57"/>
    </p:embeddedFont>
    <p:embeddedFont>
      <p:font typeface="Gill Sans MT" panose="020B0502020104020203" pitchFamily="34" charset="0"/>
      <p:regular r:id="rId58"/>
      <p:bold r:id="rId59"/>
      <p:italic r:id="rId60"/>
      <p:boldItalic r:id="rId61"/>
    </p:embeddedFont>
    <p:embeddedFont>
      <p:font typeface="Segoe UI Semibold" panose="020B0702040204020203" pitchFamily="34" charset="0"/>
      <p:bold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2112">
          <p15:clr>
            <a:srgbClr val="A4A3A4"/>
          </p15:clr>
        </p15:guide>
      </p15:sldGuideLst>
    </p:ext>
    <p:ext uri="{2D200454-40CA-4A62-9FC3-DE9A4176ACB9}">
      <p15:notesGuideLst xmlns:p15="http://schemas.microsoft.com/office/powerpoint/2012/main">
        <p15:guide id="1" orient="horz" pos="2928" userDrawn="1">
          <p15:clr>
            <a:srgbClr val="A4A3A4"/>
          </p15:clr>
        </p15:guide>
        <p15:guide id="2" pos="220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lpas,Constance" initials="M" lastIdx="16" clrIdx="0">
    <p:extLst>
      <p:ext uri="{19B8F6BF-5375-455C-9EA6-DF929625EA0E}">
        <p15:presenceInfo xmlns:p15="http://schemas.microsoft.com/office/powerpoint/2012/main" userId="S-1-5-21-2132901703-1472156187-1681070327-32887" providerId="AD"/>
      </p:ext>
    </p:extLst>
  </p:cmAuthor>
  <p:cmAuthor id="2" name="Dempsey,Lorcan" initials="D" lastIdx="2" clrIdx="1">
    <p:extLst>
      <p:ext uri="{19B8F6BF-5375-455C-9EA6-DF929625EA0E}">
        <p15:presenceInfo xmlns:p15="http://schemas.microsoft.com/office/powerpoint/2012/main" userId="Dempsey,Lorca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9BD5"/>
    <a:srgbClr val="0792D9"/>
    <a:srgbClr val="02A5F6"/>
    <a:srgbClr val="02A4F3"/>
    <a:srgbClr val="01A6F6"/>
    <a:srgbClr val="0394E5"/>
    <a:srgbClr val="DC143C"/>
    <a:srgbClr val="F5F6F6"/>
    <a:srgbClr val="0070C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779" autoAdjust="0"/>
    <p:restoredTop sz="93987" autoAdjust="0"/>
  </p:normalViewPr>
  <p:slideViewPr>
    <p:cSldViewPr>
      <p:cViewPr varScale="1">
        <p:scale>
          <a:sx n="68" d="100"/>
          <a:sy n="68" d="100"/>
        </p:scale>
        <p:origin x="1080" y="52"/>
      </p:cViewPr>
      <p:guideLst>
        <p:guide orient="horz" pos="2160"/>
        <p:guide pos="2880"/>
        <p:guide orient="horz" pos="2112"/>
      </p:guideLst>
    </p:cSldViewPr>
  </p:slideViewPr>
  <p:notesTextViewPr>
    <p:cViewPr>
      <p:scale>
        <a:sx n="3" d="2"/>
        <a:sy n="3" d="2"/>
      </p:scale>
      <p:origin x="0" y="0"/>
    </p:cViewPr>
  </p:notesTextViewPr>
  <p:sorterViewPr>
    <p:cViewPr>
      <p:scale>
        <a:sx n="66" d="100"/>
        <a:sy n="66" d="100"/>
      </p:scale>
      <p:origin x="0" y="0"/>
    </p:cViewPr>
  </p:sorterViewPr>
  <p:notesViewPr>
    <p:cSldViewPr>
      <p:cViewPr varScale="1">
        <p:scale>
          <a:sx n="86" d="100"/>
          <a:sy n="86" d="100"/>
        </p:scale>
        <p:origin x="3822" y="72"/>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font" Target="fonts/font2.fntdata"/><Relationship Id="rId50" Type="http://schemas.openxmlformats.org/officeDocument/2006/relationships/font" Target="fonts/font5.fntdata"/><Relationship Id="rId55" Type="http://schemas.openxmlformats.org/officeDocument/2006/relationships/font" Target="fonts/font10.fntdata"/><Relationship Id="rId63" Type="http://schemas.openxmlformats.org/officeDocument/2006/relationships/font" Target="fonts/font18.fntdata"/><Relationship Id="rId68"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3" Type="http://schemas.openxmlformats.org/officeDocument/2006/relationships/font" Target="fonts/font8.fntdata"/><Relationship Id="rId58" Type="http://schemas.openxmlformats.org/officeDocument/2006/relationships/font" Target="fonts/font13.fntdata"/><Relationship Id="rId66"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4.fntdata"/><Relationship Id="rId57" Type="http://schemas.openxmlformats.org/officeDocument/2006/relationships/font" Target="fonts/font12.fntdata"/><Relationship Id="rId61" Type="http://schemas.openxmlformats.org/officeDocument/2006/relationships/font" Target="fonts/font16.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52" Type="http://schemas.openxmlformats.org/officeDocument/2006/relationships/font" Target="fonts/font7.fntdata"/><Relationship Id="rId60" Type="http://schemas.openxmlformats.org/officeDocument/2006/relationships/font" Target="fonts/font15.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font" Target="fonts/font3.fntdata"/><Relationship Id="rId56" Type="http://schemas.openxmlformats.org/officeDocument/2006/relationships/font" Target="fonts/font11.fntdata"/><Relationship Id="rId64" Type="http://schemas.openxmlformats.org/officeDocument/2006/relationships/commentAuthors" Target="commentAuthors.xml"/><Relationship Id="rId69"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font" Target="fonts/font6.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1.fntdata"/><Relationship Id="rId59" Type="http://schemas.openxmlformats.org/officeDocument/2006/relationships/font" Target="fonts/font14.fntdata"/><Relationship Id="rId67"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9.fntdata"/><Relationship Id="rId62" Type="http://schemas.openxmlformats.org/officeDocument/2006/relationships/font" Target="fonts/font17.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00588CA0-556C-48FF-86E2-FF35850D4988}" type="datetimeFigureOut">
              <a:rPr lang="en-US" smtClean="0"/>
              <a:pPr/>
              <a:t>10/26/2017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F6D6B667-2232-4724-A11E-410F123D3A13}" type="slidenum">
              <a:rPr lang="en-US" smtClean="0"/>
              <a:pPr/>
              <a:t>‹#›</a:t>
            </a:fld>
            <a:endParaRPr lang="en-US"/>
          </a:p>
        </p:txBody>
      </p:sp>
    </p:spTree>
    <p:extLst>
      <p:ext uri="{BB962C8B-B14F-4D97-AF65-F5344CB8AC3E}">
        <p14:creationId xmlns:p14="http://schemas.microsoft.com/office/powerpoint/2010/main" val="17113309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348C6BD-D8CF-43CE-9A0D-DA4E77A4F016}" type="datetimeFigureOut">
              <a:rPr lang="en-US" smtClean="0"/>
              <a:pPr/>
              <a:t>10/26/2017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931E8577-7E78-41DF-96AC-A776B0057BBB}" type="slidenum">
              <a:rPr lang="en-US" smtClean="0"/>
              <a:pPr/>
              <a:t>‹#›</a:t>
            </a:fld>
            <a:endParaRPr lang="en-US"/>
          </a:p>
        </p:txBody>
      </p:sp>
    </p:spTree>
    <p:extLst>
      <p:ext uri="{BB962C8B-B14F-4D97-AF65-F5344CB8AC3E}">
        <p14:creationId xmlns:p14="http://schemas.microsoft.com/office/powerpoint/2010/main" val="28724720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www.oclc.org/content/dam/research/publications/library/2014/oclcresearch-evolving-scholarly-record-2014-5-a4.pd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against-the-grain.com/author/dthawkins/"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www.against-the-grain.com/category/chsconfblog/"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doi.org/10.18352/lq.10170"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Hazen, D. (January 01, 2011). Lost in the Cloud Research Library Collections and Community in the Digital Age. </a:t>
            </a:r>
            <a:r>
              <a:rPr lang="en-US" sz="1200" b="0" i="1" kern="1200" dirty="0">
                <a:solidFill>
                  <a:schemeClr val="tx1"/>
                </a:solidFill>
                <a:effectLst/>
                <a:latin typeface="+mn-lt"/>
                <a:ea typeface="+mn-ea"/>
                <a:cs typeface="+mn-cs"/>
              </a:rPr>
              <a:t>Library Resources and Technical Services, 55, </a:t>
            </a:r>
            <a:r>
              <a:rPr lang="en-US" sz="1200" b="0" i="0" kern="1200" dirty="0">
                <a:solidFill>
                  <a:schemeClr val="tx1"/>
                </a:solidFill>
                <a:effectLst/>
                <a:latin typeface="+mn-lt"/>
                <a:ea typeface="+mn-ea"/>
                <a:cs typeface="+mn-cs"/>
              </a:rPr>
              <a:t>4, 195-204.</a:t>
            </a:r>
          </a:p>
          <a:p>
            <a:endParaRPr lang="en-US" sz="1200" b="0" i="0" kern="1200" dirty="0">
              <a:solidFill>
                <a:schemeClr val="tx1"/>
              </a:solidFill>
              <a:effectLst/>
              <a:latin typeface="+mn-lt"/>
              <a:ea typeface="+mn-ea"/>
              <a:cs typeface="+mn-cs"/>
            </a:endParaRPr>
          </a:p>
          <a:p>
            <a:r>
              <a:rPr lang="en-US" dirty="0"/>
              <a:t>https://journals.ala.org/lrts/article/view/5302</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4</a:t>
            </a:fld>
            <a:endParaRPr lang="en-US"/>
          </a:p>
        </p:txBody>
      </p:sp>
    </p:spTree>
    <p:extLst>
      <p:ext uri="{BB962C8B-B14F-4D97-AF65-F5344CB8AC3E}">
        <p14:creationId xmlns:p14="http://schemas.microsoft.com/office/powerpoint/2010/main" val="10952450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shared print management, we see a variety of group-scale efforts that leverage existing </a:t>
            </a:r>
            <a:r>
              <a:rPr lang="en-US" dirty="0" err="1"/>
              <a:t>consortial</a:t>
            </a:r>
            <a:r>
              <a:rPr lang="en-US" dirty="0"/>
              <a:t> partnerships, as well as built-to-purpose groups.</a:t>
            </a:r>
          </a:p>
          <a:p>
            <a:r>
              <a:rPr lang="en-US" dirty="0"/>
              <a:t>For research data management, there is a mix of institution-scale infrastructure and a growing range of group-scale options.</a:t>
            </a:r>
          </a:p>
          <a:p>
            <a:r>
              <a:rPr lang="en-US" dirty="0"/>
              <a:t>Is the scale the same for each? Can we expect a single group to support the whole range of shared stewardship objectives? </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33</a:t>
            </a:fld>
            <a:endParaRPr lang="en-US"/>
          </a:p>
        </p:txBody>
      </p:sp>
    </p:spTree>
    <p:extLst>
      <p:ext uri="{BB962C8B-B14F-4D97-AF65-F5344CB8AC3E}">
        <p14:creationId xmlns:p14="http://schemas.microsoft.com/office/powerpoint/2010/main" val="453505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Various group-scale arrangements have emerged to support collective collection management across the spectrum from owned to facilitated collections.</a:t>
            </a:r>
          </a:p>
          <a:p>
            <a:r>
              <a:rPr lang="en-US" dirty="0"/>
              <a:t>Significantly, there is not a single group-scale arrangement that can solve for all of these problems.</a:t>
            </a:r>
          </a:p>
          <a:p>
            <a:r>
              <a:rPr lang="en-US" dirty="0"/>
              <a:t>What is the optimum scale for group action? It appears to vary…</a:t>
            </a:r>
          </a:p>
        </p:txBody>
      </p:sp>
      <p:sp>
        <p:nvSpPr>
          <p:cNvPr id="4" name="Slide Number Placeholder 3"/>
          <p:cNvSpPr>
            <a:spLocks noGrp="1"/>
          </p:cNvSpPr>
          <p:nvPr>
            <p:ph type="sldNum" sz="quarter" idx="10"/>
          </p:nvPr>
        </p:nvSpPr>
        <p:spPr/>
        <p:txBody>
          <a:bodyPr/>
          <a:lstStyle/>
          <a:p>
            <a:fld id="{931E8577-7E78-41DF-96AC-A776B0057BBB}" type="slidenum">
              <a:rPr lang="en-US" smtClean="0"/>
              <a:pPr/>
              <a:t>34</a:t>
            </a:fld>
            <a:endParaRPr lang="en-US"/>
          </a:p>
        </p:txBody>
      </p:sp>
    </p:spTree>
    <p:extLst>
      <p:ext uri="{BB962C8B-B14F-4D97-AF65-F5344CB8AC3E}">
        <p14:creationId xmlns:p14="http://schemas.microsoft.com/office/powerpoint/2010/main" val="1056193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Tree>
    <p:extLst>
      <p:ext uri="{BB962C8B-B14F-4D97-AF65-F5344CB8AC3E}">
        <p14:creationId xmlns:p14="http://schemas.microsoft.com/office/powerpoint/2010/main" val="1966818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US" sz="1200" kern="1200" dirty="0">
                <a:solidFill>
                  <a:schemeClr val="tx1"/>
                </a:solidFill>
                <a:effectLst/>
                <a:latin typeface="+mn-lt"/>
                <a:ea typeface="+mn-ea"/>
                <a:cs typeface="+mn-cs"/>
              </a:rPr>
              <a:t>This is how we framed out the scholarly record in terms of nature and scope of what it might contain.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Start with published outcomes: the reporting of results, conclusions, ideas and so forth from a particular scholarly inquiry. </a:t>
            </a:r>
          </a:p>
          <a:p>
            <a:r>
              <a:rPr lang="en-US" sz="1200" kern="1200" dirty="0">
                <a:solidFill>
                  <a:schemeClr val="tx1"/>
                </a:solidFill>
                <a:effectLst/>
                <a:latin typeface="+mn-lt"/>
                <a:ea typeface="+mn-ea"/>
                <a:cs typeface="+mn-cs"/>
              </a:rPr>
              <a:t>These outcomes are still the coin of the realm for scholarly activities, so they are privileged here at the center of the picture;</a:t>
            </a:r>
          </a:p>
          <a:p>
            <a:r>
              <a:rPr lang="en-US" sz="1200" kern="1200" dirty="0">
                <a:solidFill>
                  <a:schemeClr val="tx1"/>
                </a:solidFill>
                <a:effectLst/>
                <a:latin typeface="+mn-lt"/>
                <a:ea typeface="+mn-ea"/>
                <a:cs typeface="+mn-cs"/>
              </a:rPr>
              <a:t>A lot of these outcomes take the form of text-based materials like books and journal articles, but often supplemented by additional materials such as video, graphics, and interactive programs.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Rest of scholarly record divided into two broad areas: process and aftermath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Process: process of scholarly inquiry; process by which outcomes are produced. Identified three categories of materials generated in this phase in which there is interest in including them as part of the scholarly record:</a:t>
            </a:r>
          </a:p>
          <a:p>
            <a:r>
              <a:rPr lang="en-US" sz="1200" i="1" kern="1200" dirty="0">
                <a:solidFill>
                  <a:schemeClr val="tx1"/>
                </a:solidFill>
                <a:effectLst/>
                <a:latin typeface="+mn-lt"/>
                <a:ea typeface="+mn-ea"/>
                <a:cs typeface="+mn-cs"/>
              </a:rPr>
              <a:t>Method </a:t>
            </a:r>
            <a:r>
              <a:rPr lang="en-US" sz="1200" kern="1200" dirty="0">
                <a:solidFill>
                  <a:schemeClr val="tx1"/>
                </a:solidFill>
                <a:effectLst/>
                <a:latin typeface="+mn-lt"/>
                <a:ea typeface="+mn-ea"/>
                <a:cs typeface="+mn-cs"/>
              </a:rPr>
              <a:t>materials related to the methodology of scholarly inquiry (e.g., software, computer models, digital lab notebooks, sampling frames, experimental protocols, instrument calibrations)</a:t>
            </a:r>
          </a:p>
          <a:p>
            <a:r>
              <a:rPr lang="en-US" sz="1200" i="1" kern="1200" dirty="0">
                <a:solidFill>
                  <a:schemeClr val="tx1"/>
                </a:solidFill>
                <a:effectLst/>
                <a:latin typeface="+mn-lt"/>
                <a:ea typeface="+mn-ea"/>
                <a:cs typeface="+mn-cs"/>
              </a:rPr>
              <a:t>Evidence</a:t>
            </a:r>
            <a:r>
              <a:rPr lang="en-US" sz="1200" kern="1200" dirty="0">
                <a:solidFill>
                  <a:schemeClr val="tx1"/>
                </a:solidFill>
                <a:effectLst/>
                <a:latin typeface="+mn-lt"/>
                <a:ea typeface="+mn-ea"/>
                <a:cs typeface="+mn-cs"/>
              </a:rPr>
              <a:t> raw materials/inputs to scholarly work (e.g., data sets, survey results, new or enhanced primary source documents, links to findings from other scholarly works);</a:t>
            </a:r>
          </a:p>
          <a:p>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refining and improving ideas, methods, conclusions (e.g., pre-prints, listserv/blog discussions, conference presentations, annotated commentary, grant proposals).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Anchoring outcomes directly to the methods employed, evidence used, and formative discussions conducted during the process of scholarly inquiry helps contextualize and deepen our understanding of these outcomes, facilitate replicability, and leverage results into new research.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Once the outcomes from a research project have been formally published or otherwise made available, scholarly activities surrounding that piece of work may still continue in the “aftermath” phase.</a:t>
            </a:r>
          </a:p>
          <a:p>
            <a:r>
              <a:rPr lang="en-US" sz="1200" kern="1200" dirty="0">
                <a:solidFill>
                  <a:schemeClr val="tx1"/>
                </a:solidFill>
                <a:effectLst/>
                <a:latin typeface="+mn-lt"/>
                <a:ea typeface="+mn-ea"/>
                <a:cs typeface="+mn-cs"/>
              </a:rPr>
              <a:t>Activities in the aftermath phase may include </a:t>
            </a:r>
            <a:r>
              <a:rPr lang="en-US" sz="1200" i="1" kern="1200" dirty="0">
                <a:solidFill>
                  <a:schemeClr val="tx1"/>
                </a:solidFill>
                <a:effectLst/>
                <a:latin typeface="+mn-lt"/>
                <a:ea typeface="+mn-ea"/>
                <a:cs typeface="+mn-cs"/>
              </a:rPr>
              <a:t>Discussion</a:t>
            </a:r>
            <a:r>
              <a:rPr lang="en-US" sz="1200" kern="1200" dirty="0">
                <a:solidFill>
                  <a:schemeClr val="tx1"/>
                </a:solidFill>
                <a:effectLst/>
                <a:latin typeface="+mn-lt"/>
                <a:ea typeface="+mn-ea"/>
                <a:cs typeface="+mn-cs"/>
              </a:rPr>
              <a:t> (through similar channels as those in the process phase, but also post-publication formal reviews and commentary);</a:t>
            </a:r>
          </a:p>
          <a:p>
            <a:r>
              <a:rPr lang="en-US" sz="1200" i="1" kern="1200" dirty="0">
                <a:solidFill>
                  <a:schemeClr val="tx1"/>
                </a:solidFill>
                <a:effectLst/>
                <a:latin typeface="+mn-lt"/>
                <a:ea typeface="+mn-ea"/>
                <a:cs typeface="+mn-cs"/>
              </a:rPr>
              <a:t>Revision</a:t>
            </a:r>
            <a:r>
              <a:rPr lang="en-US" sz="1200" kern="1200" dirty="0">
                <a:solidFill>
                  <a:schemeClr val="tx1"/>
                </a:solidFill>
                <a:effectLst/>
                <a:latin typeface="+mn-lt"/>
                <a:ea typeface="+mn-ea"/>
                <a:cs typeface="+mn-cs"/>
              </a:rPr>
              <a:t> published work can be revised in various ways (the work may be enhanced with additional findings; errors may be corrected or clarifications made, etc.)</a:t>
            </a:r>
          </a:p>
          <a:p>
            <a:r>
              <a:rPr lang="en-US" sz="1200" i="1" kern="1200" dirty="0">
                <a:solidFill>
                  <a:schemeClr val="tx1"/>
                </a:solidFill>
                <a:effectLst/>
                <a:latin typeface="+mn-lt"/>
                <a:ea typeface="+mn-ea"/>
                <a:cs typeface="+mn-cs"/>
              </a:rPr>
              <a:t>Re-use </a:t>
            </a:r>
            <a:r>
              <a:rPr lang="en-US" sz="1200" kern="1200" dirty="0">
                <a:solidFill>
                  <a:schemeClr val="tx1"/>
                </a:solidFill>
                <a:effectLst/>
                <a:latin typeface="+mn-lt"/>
                <a:ea typeface="+mn-ea"/>
                <a:cs typeface="+mn-cs"/>
              </a:rPr>
              <a:t>(the work may be edited or re-packaged into new forms, such as conference presentations, summaries, blog posts, versions for the “popular media”, etc.).</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 saying that everything discussed here will end up in the scholarly record. But picture represents the maximal scope and depth of materials regarding which there is increasing interest in systematic collection and curation.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Note that some of the materials in the outlying components are becoming or might become outcomes in their own right. Data sets are a good example: in some disciplines the publication of an important data set is now considered a first-class scientific outcome.</a:t>
            </a:r>
          </a:p>
          <a:p>
            <a:endParaRPr lang="en-US" sz="1200" kern="1200" dirty="0">
              <a:solidFill>
                <a:schemeClr val="tx1"/>
              </a:solidFill>
              <a:effectLst/>
              <a:latin typeface="+mn-lt"/>
              <a:ea typeface="+mn-ea"/>
              <a:cs typeface="+mn-cs"/>
            </a:endParaRPr>
          </a:p>
          <a:p>
            <a:r>
              <a:rPr lang="en-US" dirty="0"/>
              <a:t>More on the evolving scholarly record:</a:t>
            </a:r>
          </a:p>
          <a:p>
            <a:r>
              <a:rPr lang="en-US" dirty="0"/>
              <a:t>Lavoie, Brian, Eric Childress, Ricky </a:t>
            </a:r>
            <a:r>
              <a:rPr lang="en-US" dirty="0" err="1"/>
              <a:t>Erway</a:t>
            </a:r>
            <a:r>
              <a:rPr lang="en-US" dirty="0"/>
              <a:t>, </a:t>
            </a:r>
            <a:r>
              <a:rPr lang="en-US" dirty="0" err="1"/>
              <a:t>Ixchel</a:t>
            </a:r>
            <a:r>
              <a:rPr lang="en-US" dirty="0"/>
              <a:t> </a:t>
            </a:r>
            <a:r>
              <a:rPr lang="en-US" dirty="0" err="1"/>
              <a:t>Faniel</a:t>
            </a:r>
            <a:r>
              <a:rPr lang="en-US" dirty="0"/>
              <a:t>, Constance </a:t>
            </a:r>
            <a:r>
              <a:rPr lang="en-US" dirty="0" err="1"/>
              <a:t>Malpas</a:t>
            </a:r>
            <a:r>
              <a:rPr lang="en-US" dirty="0"/>
              <a:t>, Jennifer Schaffner, and </a:t>
            </a:r>
            <a:r>
              <a:rPr lang="en-US" dirty="0" err="1"/>
              <a:t>Titia</a:t>
            </a:r>
            <a:r>
              <a:rPr lang="en-US" dirty="0"/>
              <a:t> van der </a:t>
            </a:r>
            <a:r>
              <a:rPr lang="en-US" dirty="0" err="1"/>
              <a:t>Werf</a:t>
            </a:r>
            <a:r>
              <a:rPr lang="en-US" dirty="0"/>
              <a:t>. 2014. </a:t>
            </a:r>
            <a:r>
              <a:rPr lang="en-US" i="1" dirty="0"/>
              <a:t>The Evolving Scholarly Record</a:t>
            </a:r>
            <a:r>
              <a:rPr lang="en-US" dirty="0"/>
              <a:t>. Dublin, Ohio: OCLC Research.</a:t>
            </a:r>
          </a:p>
          <a:p>
            <a:r>
              <a:rPr lang="en-US" dirty="0">
                <a:hlinkClick r:id="rId3"/>
              </a:rPr>
              <a:t>http://www.oclc.org/content/dam/research/publications/library/2014/oclcresearch-evolving-scholarly-record-2014.pdf</a:t>
            </a:r>
            <a:r>
              <a:rPr lang="en-US" dirty="0"/>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84F743E3-0DB5-4840-B44F-70C4D8426A9A}" type="slidenum">
              <a:rPr lang="en-US" smtClean="0"/>
              <a:pPr/>
              <a:t>11</a:t>
            </a:fld>
            <a:endParaRPr lang="en-US"/>
          </a:p>
        </p:txBody>
      </p:sp>
    </p:spTree>
    <p:extLst>
      <p:ext uri="{BB962C8B-B14F-4D97-AF65-F5344CB8AC3E}">
        <p14:creationId xmlns:p14="http://schemas.microsoft.com/office/powerpoint/2010/main" val="38268884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http://global.oup.com/uk/orc/busecon/economics/carlin/</a:t>
            </a:r>
          </a:p>
        </p:txBody>
      </p:sp>
      <p:sp>
        <p:nvSpPr>
          <p:cNvPr id="4" name="Slide Number Placeholder 3"/>
          <p:cNvSpPr>
            <a:spLocks noGrp="1"/>
          </p:cNvSpPr>
          <p:nvPr>
            <p:ph type="sldNum" sz="quarter" idx="10"/>
          </p:nvPr>
        </p:nvSpPr>
        <p:spPr/>
        <p:txBody>
          <a:bodyPr/>
          <a:lstStyle/>
          <a:p>
            <a:fld id="{931E8577-7E78-41DF-96AC-A776B0057BBB}" type="slidenum">
              <a:rPr lang="en-US" smtClean="0">
                <a:solidFill>
                  <a:prstClr val="black"/>
                </a:solidFill>
              </a:rPr>
              <a:pPr/>
              <a:t>12</a:t>
            </a:fld>
            <a:endParaRPr lang="en-US">
              <a:solidFill>
                <a:prstClr val="black"/>
              </a:solidFill>
            </a:endParaRPr>
          </a:p>
        </p:txBody>
      </p:sp>
    </p:spTree>
    <p:extLst>
      <p:ext uri="{BB962C8B-B14F-4D97-AF65-F5344CB8AC3E}">
        <p14:creationId xmlns:p14="http://schemas.microsoft.com/office/powerpoint/2010/main" val="41947748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b="1" i="0" kern="1200" dirty="0">
                <a:solidFill>
                  <a:schemeClr val="tx1"/>
                </a:solidFill>
                <a:effectLst/>
                <a:latin typeface="+mn-lt"/>
                <a:ea typeface="+mn-ea"/>
                <a:cs typeface="+mn-cs"/>
              </a:rPr>
              <a:t>A Publisher's New Job Description</a:t>
            </a:r>
          </a:p>
          <a:p>
            <a:pPr fontAlgn="base"/>
            <a:r>
              <a:rPr lang="en-US" sz="1200" b="0" i="0" kern="1200" dirty="0">
                <a:solidFill>
                  <a:schemeClr val="tx1"/>
                </a:solidFill>
                <a:effectLst/>
                <a:latin typeface="+mn-lt"/>
                <a:ea typeface="+mn-ea"/>
                <a:cs typeface="+mn-cs"/>
              </a:rPr>
              <a:t>November 8, 2012 </a:t>
            </a:r>
            <a:r>
              <a:rPr lang="en-US" sz="1200" b="1" i="0" u="none" strike="noStrike" kern="1200" dirty="0">
                <a:solidFill>
                  <a:schemeClr val="tx1"/>
                </a:solidFill>
                <a:effectLst/>
                <a:latin typeface="+mn-lt"/>
                <a:ea typeface="+mn-ea"/>
                <a:cs typeface="+mn-cs"/>
                <a:hlinkClick r:id="rId3" tooltip="Posts by Donald Hawkins"/>
              </a:rPr>
              <a:t>Donald Hawkins</a:t>
            </a:r>
            <a:r>
              <a:rPr lang="en-US" sz="1200" b="0" i="0" kern="1200" dirty="0">
                <a:solidFill>
                  <a:schemeClr val="tx1"/>
                </a:solidFill>
                <a:effectLst/>
                <a:latin typeface="+mn-lt"/>
                <a:ea typeface="+mn-ea"/>
                <a:cs typeface="+mn-cs"/>
              </a:rPr>
              <a:t> </a:t>
            </a:r>
            <a:r>
              <a:rPr lang="en-US" sz="1200" b="1" i="0" u="none" strike="noStrike" kern="1200" dirty="0">
                <a:solidFill>
                  <a:schemeClr val="tx1"/>
                </a:solidFill>
                <a:effectLst/>
                <a:latin typeface="+mn-lt"/>
                <a:ea typeface="+mn-ea"/>
                <a:cs typeface="+mn-cs"/>
                <a:hlinkClick r:id="rId4"/>
              </a:rPr>
              <a:t>Charleston Conference Blog</a:t>
            </a:r>
            <a:endParaRPr lang="en-US" sz="1200" b="0" i="0" kern="1200" dirty="0">
              <a:solidFill>
                <a:schemeClr val="tx1"/>
              </a:solidFill>
              <a:effectLst/>
              <a:latin typeface="+mn-lt"/>
              <a:ea typeface="+mn-ea"/>
              <a:cs typeface="+mn-cs"/>
            </a:endParaRPr>
          </a:p>
          <a:p>
            <a:r>
              <a:rPr lang="en-US" dirty="0"/>
              <a:t>http://www.against-the-grain.com/2012/11/a-publishers-new-job-description/</a:t>
            </a:r>
          </a:p>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15</a:t>
            </a:fld>
            <a:endParaRPr lang="en-US"/>
          </a:p>
        </p:txBody>
      </p:sp>
    </p:spTree>
    <p:extLst>
      <p:ext uri="{BB962C8B-B14F-4D97-AF65-F5344CB8AC3E}">
        <p14:creationId xmlns:p14="http://schemas.microsoft.com/office/powerpoint/2010/main" val="12742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16</a:t>
            </a:fld>
            <a:endParaRPr lang="en-US"/>
          </a:p>
        </p:txBody>
      </p:sp>
    </p:spTree>
    <p:extLst>
      <p:ext uri="{BB962C8B-B14F-4D97-AF65-F5344CB8AC3E}">
        <p14:creationId xmlns:p14="http://schemas.microsoft.com/office/powerpoint/2010/main" val="30442135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on facilitated collections:</a:t>
            </a:r>
          </a:p>
          <a:p>
            <a:endParaRPr lang="en-US" dirty="0"/>
          </a:p>
          <a:p>
            <a:r>
              <a:rPr lang="en-US" sz="1200" b="0" i="0" kern="1200" dirty="0">
                <a:solidFill>
                  <a:schemeClr val="tx1"/>
                </a:solidFill>
                <a:effectLst/>
                <a:latin typeface="+mn-lt"/>
                <a:ea typeface="+mn-ea"/>
                <a:cs typeface="+mn-cs"/>
              </a:rPr>
              <a:t>Dempsey, L., (2016). Library collections in the life of the user: two directions. LIBER Quarterly. 26(4). DOI: </a:t>
            </a:r>
            <a:r>
              <a:rPr lang="en-US" sz="1200" b="0" i="0" u="none" strike="noStrike" kern="1200" dirty="0">
                <a:solidFill>
                  <a:schemeClr val="tx1"/>
                </a:solidFill>
                <a:effectLst/>
                <a:latin typeface="+mn-lt"/>
                <a:ea typeface="+mn-ea"/>
                <a:cs typeface="+mn-cs"/>
                <a:hlinkClick r:id="rId3"/>
              </a:rPr>
              <a:t>http://doi.org/10.18352/lq.10170</a:t>
            </a:r>
            <a:endParaRPr lang="en-US" dirty="0"/>
          </a:p>
          <a:p>
            <a:endParaRPr lang="en-US" dirty="0"/>
          </a:p>
          <a:p>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23</a:t>
            </a:fld>
            <a:endParaRPr lang="en-US"/>
          </a:p>
        </p:txBody>
      </p:sp>
    </p:spTree>
    <p:extLst>
      <p:ext uri="{BB962C8B-B14F-4D97-AF65-F5344CB8AC3E}">
        <p14:creationId xmlns:p14="http://schemas.microsoft.com/office/powerpoint/2010/main" val="1025234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E8577-7E78-41DF-96AC-A776B0057BBB}" type="slidenum">
              <a:rPr lang="en-US" smtClean="0"/>
              <a:pPr/>
              <a:t>24</a:t>
            </a:fld>
            <a:endParaRPr lang="en-US"/>
          </a:p>
        </p:txBody>
      </p:sp>
    </p:spTree>
    <p:extLst>
      <p:ext uri="{BB962C8B-B14F-4D97-AF65-F5344CB8AC3E}">
        <p14:creationId xmlns:p14="http://schemas.microsoft.com/office/powerpoint/2010/main" val="3633402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fld id="{931E8577-7E78-41DF-96AC-A776B0057BBB}" type="slidenum">
              <a:rPr kumimoji="0" lang="en-US" sz="1800" b="0" i="0" u="none" strike="noStrike" kern="0" cap="none" spc="0" normalizeH="0" baseline="0" noProof="0" smtClean="0">
                <a:ln>
                  <a:noFill/>
                </a:ln>
                <a:solidFill>
                  <a:sysClr val="windowText" lastClr="000000"/>
                </a:solidFill>
                <a:effectLst/>
                <a:uLnTx/>
                <a:uFillTx/>
              </a:rPr>
              <a:pPr marL="0" marR="0" lvl="0" indent="0" defTabSz="914400" eaLnBrk="1" fontAlgn="auto" latinLnBrk="0" hangingPunct="1">
                <a:lnSpc>
                  <a:spcPct val="100000"/>
                </a:lnSpc>
                <a:spcBef>
                  <a:spcPts val="0"/>
                </a:spcBef>
                <a:spcAft>
                  <a:spcPts val="0"/>
                </a:spcAft>
                <a:buClrTx/>
                <a:buSzTx/>
                <a:buFontTx/>
                <a:buNone/>
                <a:tabLst/>
                <a:defRPr/>
              </a:pPr>
              <a:t>28</a:t>
            </a:fld>
            <a:endParaRPr kumimoji="0" lang="en-US" sz="1800" b="0" i="0" u="none" strike="noStrike" kern="0" cap="none" spc="0" normalizeH="0" baseline="0" noProof="0">
              <a:ln>
                <a:noFill/>
              </a:ln>
              <a:solidFill>
                <a:sysClr val="windowText" lastClr="000000"/>
              </a:solidFill>
              <a:effectLst/>
              <a:uLnTx/>
              <a:uFillTx/>
            </a:endParaRPr>
          </a:p>
        </p:txBody>
      </p:sp>
    </p:spTree>
    <p:extLst>
      <p:ext uri="{BB962C8B-B14F-4D97-AF65-F5344CB8AC3E}">
        <p14:creationId xmlns:p14="http://schemas.microsoft.com/office/powerpoint/2010/main" val="36079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44734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11919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907757" y="365125"/>
            <a:ext cx="1478756"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71488" y="365125"/>
            <a:ext cx="432196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238741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0BD7341-9EFA-4417-8E61-81D111C88505}"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55F31D7-F29D-4195-847F-0FE0770522D3}" type="slidenum">
              <a:rPr lang="en-US" altLang="en-US"/>
              <a:pPr/>
              <a:t>‹#›</a:t>
            </a:fld>
            <a:endParaRPr lang="en-US" altLang="en-US"/>
          </a:p>
        </p:txBody>
      </p:sp>
    </p:spTree>
    <p:extLst>
      <p:ext uri="{BB962C8B-B14F-4D97-AF65-F5344CB8AC3E}">
        <p14:creationId xmlns:p14="http://schemas.microsoft.com/office/powerpoint/2010/main" val="5207797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AFED5FA-2147-487E-871D-C7ED70AA339C}"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01381274-C08C-4F61-933F-B5DB6C21E441}" type="slidenum">
              <a:rPr lang="en-US" altLang="en-US"/>
              <a:pPr/>
              <a:t>‹#›</a:t>
            </a:fld>
            <a:endParaRPr lang="en-US" altLang="en-US"/>
          </a:p>
        </p:txBody>
      </p:sp>
    </p:spTree>
    <p:extLst>
      <p:ext uri="{BB962C8B-B14F-4D97-AF65-F5344CB8AC3E}">
        <p14:creationId xmlns:p14="http://schemas.microsoft.com/office/powerpoint/2010/main" val="26257742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F1256D6-CD0D-4B05-BDA3-D5F341594267}"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5543459-ECCA-490F-9259-E730AD0A0680}" type="slidenum">
              <a:rPr lang="en-US" altLang="en-US"/>
              <a:pPr/>
              <a:t>‹#›</a:t>
            </a:fld>
            <a:endParaRPr lang="en-US" altLang="en-US"/>
          </a:p>
        </p:txBody>
      </p:sp>
    </p:spTree>
    <p:extLst>
      <p:ext uri="{BB962C8B-B14F-4D97-AF65-F5344CB8AC3E}">
        <p14:creationId xmlns:p14="http://schemas.microsoft.com/office/powerpoint/2010/main" val="11570502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9B8DC2A6-E028-4289-B4E1-44A0ABBBE483}"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956F5FB1-45BD-4DC5-8E61-14488B9C384E}" type="slidenum">
              <a:rPr lang="en-US" altLang="en-US"/>
              <a:pPr/>
              <a:t>‹#›</a:t>
            </a:fld>
            <a:endParaRPr lang="en-US" altLang="en-US"/>
          </a:p>
        </p:txBody>
      </p:sp>
    </p:spTree>
    <p:extLst>
      <p:ext uri="{BB962C8B-B14F-4D97-AF65-F5344CB8AC3E}">
        <p14:creationId xmlns:p14="http://schemas.microsoft.com/office/powerpoint/2010/main" val="379738790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8B671FE-681C-43A2-BD7E-0FD6CAAD0722}" type="datetimeFigureOut">
              <a:rPr lang="en-US"/>
              <a:pPr>
                <a:defRPr/>
              </a:pPr>
              <a:t>10/26/2017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0E1733CB-72C3-4EF7-B189-9A6BA3F580BE}" type="slidenum">
              <a:rPr lang="en-US" altLang="en-US"/>
              <a:pPr/>
              <a:t>‹#›</a:t>
            </a:fld>
            <a:endParaRPr lang="en-US" altLang="en-US"/>
          </a:p>
        </p:txBody>
      </p:sp>
    </p:spTree>
    <p:extLst>
      <p:ext uri="{BB962C8B-B14F-4D97-AF65-F5344CB8AC3E}">
        <p14:creationId xmlns:p14="http://schemas.microsoft.com/office/powerpoint/2010/main" val="21917875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2EE8D43-BB55-45E2-BA23-401836BF4E29}" type="datetimeFigureOut">
              <a:rPr lang="en-US"/>
              <a:pPr>
                <a:defRPr/>
              </a:pPr>
              <a:t>10/26/2017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3DCB162-7DE8-4070-BFC7-EEFE9F36851F}" type="slidenum">
              <a:rPr lang="en-US" altLang="en-US"/>
              <a:pPr/>
              <a:t>‹#›</a:t>
            </a:fld>
            <a:endParaRPr lang="en-US" altLang="en-US"/>
          </a:p>
        </p:txBody>
      </p:sp>
    </p:spTree>
    <p:extLst>
      <p:ext uri="{BB962C8B-B14F-4D97-AF65-F5344CB8AC3E}">
        <p14:creationId xmlns:p14="http://schemas.microsoft.com/office/powerpoint/2010/main" val="15313466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1FC91056-253D-437C-A8C6-BE35E1E66454}" type="datetimeFigureOut">
              <a:rPr lang="en-US"/>
              <a:pPr>
                <a:defRPr/>
              </a:pPr>
              <a:t>10/26/2017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16B19D9-02B1-405B-8D77-A092205173AF}" type="slidenum">
              <a:rPr lang="en-US" altLang="en-US"/>
              <a:pPr/>
              <a:t>‹#›</a:t>
            </a:fld>
            <a:endParaRPr lang="en-US" altLang="en-US"/>
          </a:p>
        </p:txBody>
      </p:sp>
    </p:spTree>
    <p:extLst>
      <p:ext uri="{BB962C8B-B14F-4D97-AF65-F5344CB8AC3E}">
        <p14:creationId xmlns:p14="http://schemas.microsoft.com/office/powerpoint/2010/main" val="30745758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BE22025C-EB7B-477A-902D-C55D460000B2}"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BC5AC108-26E0-4C12-9F63-0B2F08AC59FB}" type="slidenum">
              <a:rPr lang="en-US" altLang="en-US"/>
              <a:pPr/>
              <a:t>‹#›</a:t>
            </a:fld>
            <a:endParaRPr lang="en-US" altLang="en-US"/>
          </a:p>
        </p:txBody>
      </p:sp>
    </p:spTree>
    <p:extLst>
      <p:ext uri="{BB962C8B-B14F-4D97-AF65-F5344CB8AC3E}">
        <p14:creationId xmlns:p14="http://schemas.microsoft.com/office/powerpoint/2010/main" val="26759807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3897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3A0E0C-7427-4CDF-9813-982F2D656FD9}" type="datetimeFigureOut">
              <a:rPr lang="en-US"/>
              <a:pPr>
                <a:defRPr/>
              </a:pPr>
              <a:t>10/26/2017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131C33FB-C856-4BC9-8E0A-74528909B79E}" type="slidenum">
              <a:rPr lang="en-US" altLang="en-US"/>
              <a:pPr/>
              <a:t>‹#›</a:t>
            </a:fld>
            <a:endParaRPr lang="en-US" altLang="en-US"/>
          </a:p>
        </p:txBody>
      </p:sp>
    </p:spTree>
    <p:extLst>
      <p:ext uri="{BB962C8B-B14F-4D97-AF65-F5344CB8AC3E}">
        <p14:creationId xmlns:p14="http://schemas.microsoft.com/office/powerpoint/2010/main" val="21912109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5D5128A-BF09-4ACE-ABB9-D3C0670763BF}"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6D90C9F-5927-4913-9694-6E7A2D0A2D73}" type="slidenum">
              <a:rPr lang="en-US" altLang="en-US"/>
              <a:pPr/>
              <a:t>‹#›</a:t>
            </a:fld>
            <a:endParaRPr lang="en-US" altLang="en-US"/>
          </a:p>
        </p:txBody>
      </p:sp>
    </p:spTree>
    <p:extLst>
      <p:ext uri="{BB962C8B-B14F-4D97-AF65-F5344CB8AC3E}">
        <p14:creationId xmlns:p14="http://schemas.microsoft.com/office/powerpoint/2010/main" val="4962275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D3968F3-370F-48AC-A0C2-34D42E25B38E}" type="datetimeFigureOut">
              <a:rPr lang="en-US"/>
              <a:pPr>
                <a:defRPr/>
              </a:pPr>
              <a:t>10/26/2017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697981C-E96B-482F-85EA-69D43237BA11}" type="slidenum">
              <a:rPr lang="en-US" altLang="en-US"/>
              <a:pPr/>
              <a:t>‹#›</a:t>
            </a:fld>
            <a:endParaRPr lang="en-US" altLang="en-US"/>
          </a:p>
        </p:txBody>
      </p:sp>
    </p:spTree>
    <p:extLst>
      <p:ext uri="{BB962C8B-B14F-4D97-AF65-F5344CB8AC3E}">
        <p14:creationId xmlns:p14="http://schemas.microsoft.com/office/powerpoint/2010/main" val="3438662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360155A-D539-43DB-9FE6-307BEC13E7DA}"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78354339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42105874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360155A-D539-43DB-9FE6-307BEC13E7DA}"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2742009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360155A-D539-43DB-9FE6-307BEC13E7DA}"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073704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360155A-D539-43DB-9FE6-307BEC13E7DA}" type="datetimeFigureOut">
              <a:rPr lang="en-US" smtClean="0"/>
              <a:t>10/26/2017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67668875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360155A-D539-43DB-9FE6-307BEC13E7DA}" type="datetimeFigureOut">
              <a:rPr lang="en-US" smtClean="0"/>
              <a:t>10/26/2017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7253368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60155A-D539-43DB-9FE6-307BEC13E7DA}" type="datetimeFigureOut">
              <a:rPr lang="en-US" smtClean="0"/>
              <a:t>10/26/2017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924723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596311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3102101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7360155A-D539-43DB-9FE6-307BEC13E7DA}" type="datetimeFigureOut">
              <a:rPr lang="en-US" smtClean="0"/>
              <a:t>10/26/2017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336755075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1485780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360155A-D539-43DB-9FE6-307BEC13E7DA}" type="datetimeFigureOut">
              <a:rPr lang="en-US" smtClean="0"/>
              <a:t>10/26/2017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92AF269-96C0-4D26-9E6E-F66FDD021A8B}" type="slidenum">
              <a:rPr lang="en-US" smtClean="0"/>
              <a:t>‹#›</a:t>
            </a:fld>
            <a:endParaRPr lang="en-US"/>
          </a:p>
        </p:txBody>
      </p:sp>
    </p:spTree>
    <p:extLst>
      <p:ext uri="{BB962C8B-B14F-4D97-AF65-F5344CB8AC3E}">
        <p14:creationId xmlns:p14="http://schemas.microsoft.com/office/powerpoint/2010/main" val="218279799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685800"/>
            <a:fld id="{895B63F4-EA84-47E4-98B8-D00DD1E76056}" type="datetimeFigureOut">
              <a:rPr lang="en-US" smtClean="0">
                <a:solidFill>
                  <a:prstClr val="black">
                    <a:tint val="75000"/>
                  </a:prstClr>
                </a:solidFill>
              </a:rPr>
              <a:pPr defTabSz="685800"/>
              <a:t>10/26/2017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6858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685800"/>
            <a:fld id="{D749B311-0F45-4340-B9C7-04A588046E57}" type="slidenum">
              <a:rPr lang="en-US" smtClean="0">
                <a:solidFill>
                  <a:prstClr val="black">
                    <a:tint val="75000"/>
                  </a:prstClr>
                </a:solidFill>
              </a:rPr>
              <a:pPr defTabSz="685800"/>
              <a:t>‹#›</a:t>
            </a:fld>
            <a:endParaRPr lang="en-US">
              <a:solidFill>
                <a:prstClr val="black">
                  <a:tint val="75000"/>
                </a:prstClr>
              </a:solidFill>
            </a:endParaRPr>
          </a:p>
        </p:txBody>
      </p:sp>
    </p:spTree>
    <p:extLst>
      <p:ext uri="{BB962C8B-B14F-4D97-AF65-F5344CB8AC3E}">
        <p14:creationId xmlns:p14="http://schemas.microsoft.com/office/powerpoint/2010/main" val="16395839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71487"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486150" y="1825625"/>
            <a:ext cx="2900363"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07110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48150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7570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5830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43297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98691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5E67DE87-7FAE-4F5D-B60D-8CCD09822C55}" type="datetimeFigureOut">
              <a:rPr lang="en-US" smtClean="0">
                <a:solidFill>
                  <a:prstClr val="black">
                    <a:tint val="75000"/>
                  </a:prstClr>
                </a:solidFill>
              </a:rPr>
              <a:pPr/>
              <a:t>10/26/2017</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971ACC7-CBD7-49E9-BCD7-D974A92BFA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779188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Gill Sans MT"/>
              </a:defRPr>
            </a:lvl1pPr>
          </a:lstStyle>
          <a:p>
            <a:pPr>
              <a:defRPr/>
            </a:pPr>
            <a:fld id="{6F6F48C4-6F9C-490B-8119-F5FB7F0F7C86}" type="datetimeFigureOut">
              <a:rPr lang="en-US"/>
              <a:pPr>
                <a:defRPr/>
              </a:pPr>
              <a:t>10/26/2017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Gill Sans M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Gill Sans MT" panose="020B0502020104020203" pitchFamily="34" charset="0"/>
              </a:defRPr>
            </a:lvl1pPr>
          </a:lstStyle>
          <a:p>
            <a:pPr fontAlgn="base">
              <a:spcBef>
                <a:spcPct val="0"/>
              </a:spcBef>
              <a:spcAft>
                <a:spcPct val="0"/>
              </a:spcAft>
            </a:pPr>
            <a:fld id="{33670332-3A94-4D86-B49F-5069A22D4F49}" type="slidenum">
              <a:rPr lang="en-US" altLang="en-US" smtClean="0"/>
              <a:pPr fontAlgn="base">
                <a:spcBef>
                  <a:spcPct val="0"/>
                </a:spcBef>
                <a:spcAft>
                  <a:spcPct val="0"/>
                </a:spcAft>
              </a:pPr>
              <a:t>‹#›</a:t>
            </a:fld>
            <a:endParaRPr lang="en-US" altLang="en-US"/>
          </a:p>
        </p:txBody>
      </p:sp>
    </p:spTree>
    <p:extLst>
      <p:ext uri="{BB962C8B-B14F-4D97-AF65-F5344CB8AC3E}">
        <p14:creationId xmlns:p14="http://schemas.microsoft.com/office/powerpoint/2010/main" val="48579097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Gill Sans MT" panose="020B0502020104020203" pitchFamily="34" charset="0"/>
        </a:defRPr>
      </a:lvl2pPr>
      <a:lvl3pPr algn="ctr" rtl="0" fontAlgn="base">
        <a:spcBef>
          <a:spcPct val="0"/>
        </a:spcBef>
        <a:spcAft>
          <a:spcPct val="0"/>
        </a:spcAft>
        <a:defRPr sz="4400">
          <a:solidFill>
            <a:schemeClr val="tx1"/>
          </a:solidFill>
          <a:latin typeface="Gill Sans MT" panose="020B0502020104020203" pitchFamily="34" charset="0"/>
        </a:defRPr>
      </a:lvl3pPr>
      <a:lvl4pPr algn="ctr" rtl="0" fontAlgn="base">
        <a:spcBef>
          <a:spcPct val="0"/>
        </a:spcBef>
        <a:spcAft>
          <a:spcPct val="0"/>
        </a:spcAft>
        <a:defRPr sz="4400">
          <a:solidFill>
            <a:schemeClr val="tx1"/>
          </a:solidFill>
          <a:latin typeface="Gill Sans MT" panose="020B0502020104020203" pitchFamily="34" charset="0"/>
        </a:defRPr>
      </a:lvl4pPr>
      <a:lvl5pPr algn="ctr" rtl="0" fontAlgn="base">
        <a:spcBef>
          <a:spcPct val="0"/>
        </a:spcBef>
        <a:spcAft>
          <a:spcPct val="0"/>
        </a:spcAft>
        <a:defRPr sz="4400">
          <a:solidFill>
            <a:schemeClr val="tx1"/>
          </a:solidFill>
          <a:latin typeface="Gill Sans MT" panose="020B0502020104020203" pitchFamily="34" charset="0"/>
        </a:defRPr>
      </a:lvl5pPr>
      <a:lvl6pPr marL="457200" algn="ctr" rtl="0" fontAlgn="base">
        <a:spcBef>
          <a:spcPct val="0"/>
        </a:spcBef>
        <a:spcAft>
          <a:spcPct val="0"/>
        </a:spcAft>
        <a:defRPr sz="4400">
          <a:solidFill>
            <a:schemeClr val="tx1"/>
          </a:solidFill>
          <a:latin typeface="Gill Sans MT" panose="020B0502020104020203" pitchFamily="34" charset="0"/>
        </a:defRPr>
      </a:lvl6pPr>
      <a:lvl7pPr marL="914400" algn="ctr" rtl="0" fontAlgn="base">
        <a:spcBef>
          <a:spcPct val="0"/>
        </a:spcBef>
        <a:spcAft>
          <a:spcPct val="0"/>
        </a:spcAft>
        <a:defRPr sz="4400">
          <a:solidFill>
            <a:schemeClr val="tx1"/>
          </a:solidFill>
          <a:latin typeface="Gill Sans MT" panose="020B0502020104020203" pitchFamily="34" charset="0"/>
        </a:defRPr>
      </a:lvl7pPr>
      <a:lvl8pPr marL="1371600" algn="ctr" rtl="0" fontAlgn="base">
        <a:spcBef>
          <a:spcPct val="0"/>
        </a:spcBef>
        <a:spcAft>
          <a:spcPct val="0"/>
        </a:spcAft>
        <a:defRPr sz="4400">
          <a:solidFill>
            <a:schemeClr val="tx1"/>
          </a:solidFill>
          <a:latin typeface="Gill Sans MT" panose="020B0502020104020203" pitchFamily="34" charset="0"/>
        </a:defRPr>
      </a:lvl8pPr>
      <a:lvl9pPr marL="1828800" algn="ctr" rtl="0" fontAlgn="base">
        <a:spcBef>
          <a:spcPct val="0"/>
        </a:spcBef>
        <a:spcAft>
          <a:spcPct val="0"/>
        </a:spcAft>
        <a:defRPr sz="4400">
          <a:solidFill>
            <a:schemeClr val="tx1"/>
          </a:solidFill>
          <a:latin typeface="Gill Sans MT" panose="020B0502020104020203"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360155A-D539-43DB-9FE6-307BEC13E7DA}" type="datetimeFigureOut">
              <a:rPr lang="en-US" smtClean="0"/>
              <a:t>10/26/2017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F92AF269-96C0-4D26-9E6E-F66FDD021A8B}" type="slidenum">
              <a:rPr lang="en-US" smtClean="0"/>
              <a:t>‹#›</a:t>
            </a:fld>
            <a:endParaRPr lang="en-US"/>
          </a:p>
        </p:txBody>
      </p:sp>
    </p:spTree>
    <p:extLst>
      <p:ext uri="{BB962C8B-B14F-4D97-AF65-F5344CB8AC3E}">
        <p14:creationId xmlns:p14="http://schemas.microsoft.com/office/powerpoint/2010/main" val="155869508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95B63F4-EA84-47E4-98B8-D00DD1E76056}" type="datetimeFigureOut">
              <a:rPr lang="en-US" smtClean="0"/>
              <a:t>10/26/2017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749B311-0F45-4340-B9C7-04A588046E57}" type="slidenum">
              <a:rPr lang="en-US" smtClean="0"/>
              <a:t>‹#›</a:t>
            </a:fld>
            <a:endParaRPr lang="en-US"/>
          </a:p>
        </p:txBody>
      </p:sp>
    </p:spTree>
    <p:extLst>
      <p:ext uri="{BB962C8B-B14F-4D97-AF65-F5344CB8AC3E}">
        <p14:creationId xmlns:p14="http://schemas.microsoft.com/office/powerpoint/2010/main" val="3273658524"/>
      </p:ext>
    </p:extLst>
  </p:cSld>
  <p:clrMap bg1="lt1" tx1="dk1" bg2="lt2" tx2="dk2" accent1="accent1" accent2="accent2" accent3="accent3" accent4="accent4" accent5="accent5" accent6="accent6" hlink="hlink" folHlink="folHlink"/>
  <p:sldLayoutIdLst>
    <p:sldLayoutId id="2147483709"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 Id="rId1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png"/></Relationships>
</file>

<file path=ppt/slides/_rels/slide1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7.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46.jpe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5" Type="http://schemas.openxmlformats.org/officeDocument/2006/relationships/image" Target="../media/image39.png"/><Relationship Id="rId15" Type="http://schemas.openxmlformats.org/officeDocument/2006/relationships/image" Target="../media/image4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8.jpe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4.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34.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3.xml.rels><?xml version="1.0" encoding="UTF-8" standalone="yes"?>
<Relationships xmlns="http://schemas.openxmlformats.org/package/2006/relationships"><Relationship Id="rId8" Type="http://schemas.openxmlformats.org/officeDocument/2006/relationships/image" Target="../media/image65.jpeg"/><Relationship Id="rId13" Type="http://schemas.openxmlformats.org/officeDocument/2006/relationships/image" Target="../media/image70.png"/><Relationship Id="rId3" Type="http://schemas.openxmlformats.org/officeDocument/2006/relationships/image" Target="../media/image60.png"/><Relationship Id="rId7" Type="http://schemas.openxmlformats.org/officeDocument/2006/relationships/image" Target="../media/image64.png"/><Relationship Id="rId12" Type="http://schemas.openxmlformats.org/officeDocument/2006/relationships/image" Target="../media/image69.png"/><Relationship Id="rId2" Type="http://schemas.openxmlformats.org/officeDocument/2006/relationships/notesSlide" Target="../notesSlides/notesSlide10.xml"/><Relationship Id="rId16" Type="http://schemas.openxmlformats.org/officeDocument/2006/relationships/image" Target="../media/image73.png"/><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5" Type="http://schemas.openxmlformats.org/officeDocument/2006/relationships/image" Target="../media/image72.png"/><Relationship Id="rId10" Type="http://schemas.openxmlformats.org/officeDocument/2006/relationships/image" Target="../media/image67.png"/><Relationship Id="rId4" Type="http://schemas.openxmlformats.org/officeDocument/2006/relationships/image" Target="../media/image61.png"/><Relationship Id="rId9" Type="http://schemas.openxmlformats.org/officeDocument/2006/relationships/image" Target="../media/image66.png"/><Relationship Id="rId14" Type="http://schemas.openxmlformats.org/officeDocument/2006/relationships/image" Target="../media/image71.gif"/></Relationships>
</file>

<file path=ppt/slides/_rels/slide34.xml.rels><?xml version="1.0" encoding="UTF-8" standalone="yes"?>
<Relationships xmlns="http://schemas.openxmlformats.org/package/2006/relationships"><Relationship Id="rId8" Type="http://schemas.openxmlformats.org/officeDocument/2006/relationships/image" Target="../media/image77.png"/><Relationship Id="rId13" Type="http://schemas.openxmlformats.org/officeDocument/2006/relationships/image" Target="../media/image8.png"/><Relationship Id="rId3" Type="http://schemas.openxmlformats.org/officeDocument/2006/relationships/image" Target="../media/image7.png"/><Relationship Id="rId7" Type="http://schemas.openxmlformats.org/officeDocument/2006/relationships/image" Target="../media/image76.gif"/><Relationship Id="rId12" Type="http://schemas.openxmlformats.org/officeDocument/2006/relationships/image" Target="../media/image8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75.png"/><Relationship Id="rId11" Type="http://schemas.openxmlformats.org/officeDocument/2006/relationships/image" Target="../media/image79.png"/><Relationship Id="rId5" Type="http://schemas.openxmlformats.org/officeDocument/2006/relationships/image" Target="../media/image70.png"/><Relationship Id="rId15" Type="http://schemas.openxmlformats.org/officeDocument/2006/relationships/image" Target="../media/image72.png"/><Relationship Id="rId10" Type="http://schemas.openxmlformats.org/officeDocument/2006/relationships/image" Target="../media/image66.png"/><Relationship Id="rId4" Type="http://schemas.openxmlformats.org/officeDocument/2006/relationships/image" Target="../media/image74.png"/><Relationship Id="rId9" Type="http://schemas.openxmlformats.org/officeDocument/2006/relationships/image" Target="../media/image78.gif"/><Relationship Id="rId14" Type="http://schemas.openxmlformats.org/officeDocument/2006/relationships/image" Target="../media/image71.gif"/></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2.png"/><Relationship Id="rId7" Type="http://schemas.openxmlformats.org/officeDocument/2006/relationships/image" Target="../media/image86.png"/><Relationship Id="rId2" Type="http://schemas.openxmlformats.org/officeDocument/2006/relationships/image" Target="../media/image81.png"/><Relationship Id="rId1" Type="http://schemas.openxmlformats.org/officeDocument/2006/relationships/slideLayout" Target="../slideLayouts/slideLayout29.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 Id="rId9" Type="http://schemas.openxmlformats.org/officeDocument/2006/relationships/image" Target="../media/image88.png"/></Relationships>
</file>

<file path=ppt/slides/_rels/slide39.xml.rels><?xml version="1.0" encoding="UTF-8" standalone="yes"?>
<Relationships xmlns="http://schemas.openxmlformats.org/package/2006/relationships"><Relationship Id="rId2" Type="http://schemas.openxmlformats.org/officeDocument/2006/relationships/hyperlink" Target="http://doi.org/10.18352/lq.10170" TargetMode="External"/><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floor, indoor, table, sitting&#10;&#10;Description generated with very high confidence">
            <a:extLst>
              <a:ext uri="{FF2B5EF4-FFF2-40B4-BE49-F238E27FC236}">
                <a16:creationId xmlns:a16="http://schemas.microsoft.com/office/drawing/2014/main" id="{AF16B025-BE41-4896-B9B5-06777212A7FC}"/>
              </a:ext>
            </a:extLst>
          </p:cNvPr>
          <p:cNvPicPr>
            <a:picLocks noChangeAspect="1"/>
          </p:cNvPicPr>
          <p:nvPr/>
        </p:nvPicPr>
        <p:blipFill rotWithShape="1">
          <a:blip r:embed="rId2">
            <a:extLst>
              <a:ext uri="{28A0092B-C50C-407E-A947-70E740481C1C}">
                <a14:useLocalDpi xmlns:a14="http://schemas.microsoft.com/office/drawing/2010/main" val="0"/>
              </a:ext>
            </a:extLst>
          </a:blip>
          <a:srcRect t="22604" b="21146"/>
          <a:stretch/>
        </p:blipFill>
        <p:spPr>
          <a:xfrm>
            <a:off x="20" y="10"/>
            <a:ext cx="9143980" cy="6857990"/>
          </a:xfrm>
          <a:prstGeom prst="rect">
            <a:avLst/>
          </a:prstGeom>
        </p:spPr>
      </p:pic>
      <p:sp>
        <p:nvSpPr>
          <p:cNvPr id="6" name="Oval 5">
            <a:extLst>
              <a:ext uri="{FF2B5EF4-FFF2-40B4-BE49-F238E27FC236}">
                <a16:creationId xmlns:a16="http://schemas.microsoft.com/office/drawing/2014/main" id="{90B14BB7-CB33-4D37-ACAF-AB04852A9498}"/>
              </a:ext>
            </a:extLst>
          </p:cNvPr>
          <p:cNvSpPr/>
          <p:nvPr/>
        </p:nvSpPr>
        <p:spPr>
          <a:xfrm>
            <a:off x="5920067" y="-76200"/>
            <a:ext cx="3376333" cy="3200400"/>
          </a:xfrm>
          <a:prstGeom prst="ellipse">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 Dempsey, OCLC</a:t>
            </a: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br>
              <a:rPr kumimoji="0" lang="en-US" sz="240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32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
        <p:nvSpPr>
          <p:cNvPr id="7" name="Oval 6">
            <a:extLst>
              <a:ext uri="{FF2B5EF4-FFF2-40B4-BE49-F238E27FC236}">
                <a16:creationId xmlns:a16="http://schemas.microsoft.com/office/drawing/2014/main" id="{8F70C893-54EB-4A76-BFD9-C2A28E23BBDE}"/>
              </a:ext>
            </a:extLst>
          </p:cNvPr>
          <p:cNvSpPr/>
          <p:nvPr/>
        </p:nvSpPr>
        <p:spPr>
          <a:xfrm>
            <a:off x="-304800" y="-76200"/>
            <a:ext cx="3581400" cy="3334918"/>
          </a:xfrm>
          <a:prstGeom prst="ellipse">
            <a:avLst/>
          </a:prstGeom>
          <a:solidFill>
            <a:schemeClr val="bg1"/>
          </a:solidFill>
          <a:ln w="12700" cap="flat" cmpd="sng" algn="ctr">
            <a:noFill/>
            <a:prstDash val="solid"/>
            <a:miter lim="800000"/>
          </a:ln>
          <a:effectLst/>
        </p:spPr>
        <p:txBody>
          <a:bodyPr rtlCol="0" anchor="ctr"/>
          <a:lstStyle/>
          <a:p>
            <a:pPr algn="ctr"/>
            <a:r>
              <a:rPr lang="en-US" sz="3200" b="1" dirty="0">
                <a:solidFill>
                  <a:srgbClr val="5B9BD5"/>
                </a:solidFill>
                <a:latin typeface="Segoe UI" panose="020B0502040204020203" pitchFamily="34" charset="0"/>
                <a:cs typeface="Segoe UI" panose="020B0502040204020203" pitchFamily="34" charset="0"/>
              </a:rPr>
              <a:t>Libraries, library users, and collections</a:t>
            </a:r>
            <a:endParaRPr lang="en-US" sz="2800" b="1" dirty="0">
              <a:solidFill>
                <a:srgbClr val="5B9BD5"/>
              </a:solidFill>
              <a:latin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B0DEB5EC-D81E-4AB1-8DCC-1FC92A64C4F2}"/>
              </a:ext>
            </a:extLst>
          </p:cNvPr>
          <p:cNvSpPr/>
          <p:nvPr/>
        </p:nvSpPr>
        <p:spPr>
          <a:xfrm>
            <a:off x="762000" y="4419600"/>
            <a:ext cx="2895600" cy="2819400"/>
          </a:xfrm>
          <a:prstGeom prst="ellipse">
            <a:avLst/>
          </a:prstGeom>
          <a:solidFill>
            <a:schemeClr val="bg1"/>
          </a:solidFill>
          <a:ln w="12700" cap="flat" cmpd="sng" algn="ctr">
            <a:noFill/>
            <a:prstDash val="solid"/>
            <a:miter lim="800000"/>
          </a:ln>
          <a:effectLst/>
        </p:spPr>
        <p:txBody>
          <a:bodyPr rtlCol="0" anchor="ctr"/>
          <a:lstStyle/>
          <a:p>
            <a:pPr algn="ctr"/>
            <a:r>
              <a:rPr lang="en-US" sz="1600" b="1" dirty="0">
                <a:solidFill>
                  <a:srgbClr val="5B9BD5"/>
                </a:solidFill>
                <a:latin typeface="Segoe UI" panose="020B0502040204020203" pitchFamily="34" charset="0"/>
                <a:cs typeface="Segoe UI" panose="020B0502040204020203" pitchFamily="34" charset="0"/>
              </a:rPr>
              <a:t>Jack E. &amp; Debbie T. Thomas Endowed Lecture Series</a:t>
            </a:r>
          </a:p>
          <a:p>
            <a:pPr lvl="0" algn="ctr">
              <a:defRPr/>
            </a:pPr>
            <a:endParaRPr kumimoji="0" lang="en-US" sz="105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lvl="0" algn="ctr">
              <a:defRPr/>
            </a:pPr>
            <a:r>
              <a:rPr lang="en-US" sz="1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Washington University in St Louis</a:t>
            </a:r>
            <a:br>
              <a:rPr lang="en-US" sz="12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05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October 9 2017</a:t>
            </a:r>
            <a:endParaRPr kumimoji="0" lang="en-US" sz="1050" b="0"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9389370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26126"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5" name="Oval 4"/>
          <p:cNvSpPr/>
          <p:nvPr/>
        </p:nvSpPr>
        <p:spPr>
          <a:xfrm>
            <a:off x="2348304"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Expertise/Identity</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Oval 5"/>
          <p:cNvSpPr/>
          <p:nvPr/>
        </p:nvSpPr>
        <p:spPr>
          <a:xfrm>
            <a:off x="4670482"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7" name="Oval 6"/>
          <p:cNvSpPr/>
          <p:nvPr/>
        </p:nvSpPr>
        <p:spPr>
          <a:xfrm>
            <a:off x="6992661" y="2383971"/>
            <a:ext cx="2151339" cy="1981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Special </a:t>
            </a:r>
            <a:r>
              <a:rPr lang="en-US" sz="2400"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colls</a:t>
            </a:r>
            <a:endParaRPr lang="en-US" sz="2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
        <p:nvSpPr>
          <p:cNvPr id="8" name="Oval 7"/>
          <p:cNvSpPr/>
          <p:nvPr/>
        </p:nvSpPr>
        <p:spPr>
          <a:xfrm>
            <a:off x="2177464" y="3316514"/>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29695" y="3334657"/>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4504509" y="3334657"/>
            <a:ext cx="152400" cy="152400"/>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6257646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8153400" cy="914400"/>
          </a:xfrm>
          <a:solidFill>
            <a:srgbClr val="5B9BD5"/>
          </a:solidFill>
        </p:spPr>
        <p:txBody>
          <a:bodyPr>
            <a:normAutofit fontScale="90000"/>
          </a:bodyPr>
          <a:lstStyle/>
          <a:p>
            <a:pPr algn="ctr"/>
            <a:r>
              <a:rPr lang="en-US" sz="3200" dirty="0">
                <a:solidFill>
                  <a:schemeClr val="bg1"/>
                </a:solidFill>
                <a:latin typeface="Segoe UI" panose="020B0502040204020203" pitchFamily="34" charset="0"/>
                <a:cs typeface="Segoe UI" panose="020B0502040204020203" pitchFamily="34" charset="0"/>
              </a:rPr>
              <a:t>Supporting the creative process: </a:t>
            </a:r>
            <a:br>
              <a:rPr lang="en-US" sz="3200" dirty="0">
                <a:solidFill>
                  <a:schemeClr val="bg1"/>
                </a:solidFill>
                <a:latin typeface="Segoe UI" panose="020B0502040204020203" pitchFamily="34" charset="0"/>
                <a:cs typeface="Segoe UI" panose="020B0502040204020203" pitchFamily="34" charset="0"/>
              </a:rPr>
            </a:br>
            <a:r>
              <a:rPr lang="en-US" sz="3200" dirty="0">
                <a:solidFill>
                  <a:schemeClr val="bg1"/>
                </a:solidFill>
                <a:latin typeface="Segoe UI" panose="020B0502040204020203" pitchFamily="34" charset="0"/>
                <a:cs typeface="Segoe UI" panose="020B0502040204020203" pitchFamily="34" charset="0"/>
              </a:rPr>
              <a:t>the emerging scholarly record</a:t>
            </a:r>
          </a:p>
        </p:txBody>
      </p:sp>
      <p:pic>
        <p:nvPicPr>
          <p:cNvPr id="1026" name="Picture 2" descr="H:\NSR\cni2014\outcomes-1.png"/>
          <p:cNvPicPr>
            <a:picLocks noChangeAspect="1" noChangeArrowheads="1"/>
          </p:cNvPicPr>
          <p:nvPr/>
        </p:nvPicPr>
        <p:blipFill>
          <a:blip r:embed="rId3" cstate="print"/>
          <a:srcRect/>
          <a:stretch>
            <a:fillRect/>
          </a:stretch>
        </p:blipFill>
        <p:spPr bwMode="auto">
          <a:xfrm>
            <a:off x="1371600" y="1481177"/>
            <a:ext cx="6477000" cy="5072023"/>
          </a:xfrm>
          <a:prstGeom prst="rect">
            <a:avLst/>
          </a:prstGeom>
          <a:noFill/>
        </p:spPr>
      </p:pic>
      <p:sp>
        <p:nvSpPr>
          <p:cNvPr id="4" name="Oval 3"/>
          <p:cNvSpPr/>
          <p:nvPr/>
        </p:nvSpPr>
        <p:spPr>
          <a:xfrm>
            <a:off x="7772400" y="644434"/>
            <a:ext cx="1193074" cy="1098720"/>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outputs</a:t>
            </a:r>
            <a:endParaRPr lang="en-US" sz="12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3107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H:\NSR\cni2014\outcomes-1.png"/>
          <p:cNvPicPr>
            <a:picLocks noChangeAspect="1" noChangeArrowheads="1"/>
          </p:cNvPicPr>
          <p:nvPr/>
        </p:nvPicPr>
        <p:blipFill>
          <a:blip r:embed="rId3" cstate="print"/>
          <a:srcRect/>
          <a:stretch>
            <a:fillRect/>
          </a:stretch>
        </p:blipFill>
        <p:spPr bwMode="auto">
          <a:xfrm>
            <a:off x="2667000" y="2209800"/>
            <a:ext cx="3886200" cy="3043214"/>
          </a:xfrm>
          <a:prstGeom prst="rect">
            <a:avLst/>
          </a:prstGeom>
          <a:noFill/>
        </p:spPr>
      </p:pic>
      <p:pic>
        <p:nvPicPr>
          <p:cNvPr id="14342" name="Picture 6" descr="http://www.digital-science.com/system/images/W1siZiIsIjIwMTIvMDUvMDkvMTcvNDIvMzEvNTU0L3Byb2R1Y3RfZmlnc2hhcmVfbGFyZ2UucG5nIl1d/product-figshare-large.png"/>
          <p:cNvPicPr>
            <a:picLocks noChangeAspect="1" noChangeArrowheads="1"/>
          </p:cNvPicPr>
          <p:nvPr/>
        </p:nvPicPr>
        <p:blipFill>
          <a:blip r:embed="rId4" cstate="print"/>
          <a:srcRect/>
          <a:stretch>
            <a:fillRect/>
          </a:stretch>
        </p:blipFill>
        <p:spPr bwMode="auto">
          <a:xfrm>
            <a:off x="4343400" y="321159"/>
            <a:ext cx="1600200" cy="484910"/>
          </a:xfrm>
          <a:prstGeom prst="rect">
            <a:avLst/>
          </a:prstGeom>
          <a:noFill/>
        </p:spPr>
      </p:pic>
      <p:pic>
        <p:nvPicPr>
          <p:cNvPr id="14350" name="Picture 14" descr="http://wiki.datadryad.org/wg/dryad/images/9/91/DryadLogo.png"/>
          <p:cNvPicPr>
            <a:picLocks noChangeAspect="1" noChangeArrowheads="1"/>
          </p:cNvPicPr>
          <p:nvPr/>
        </p:nvPicPr>
        <p:blipFill>
          <a:blip r:embed="rId5" cstate="print"/>
          <a:srcRect/>
          <a:stretch>
            <a:fillRect/>
          </a:stretch>
        </p:blipFill>
        <p:spPr bwMode="auto">
          <a:xfrm>
            <a:off x="3344209" y="1293077"/>
            <a:ext cx="1371600" cy="766646"/>
          </a:xfrm>
          <a:prstGeom prst="rect">
            <a:avLst/>
          </a:prstGeom>
          <a:noFill/>
        </p:spPr>
      </p:pic>
      <p:pic>
        <p:nvPicPr>
          <p:cNvPr id="14358" name="Picture 22" descr="http://inside-bigdata.com/wp-content/uploads/2013/12/arxiv.jpg"/>
          <p:cNvPicPr>
            <a:picLocks noChangeAspect="1" noChangeArrowheads="1"/>
          </p:cNvPicPr>
          <p:nvPr/>
        </p:nvPicPr>
        <p:blipFill>
          <a:blip r:embed="rId6" cstate="print"/>
          <a:srcRect/>
          <a:stretch>
            <a:fillRect/>
          </a:stretch>
        </p:blipFill>
        <p:spPr bwMode="auto">
          <a:xfrm>
            <a:off x="6737822" y="1905462"/>
            <a:ext cx="842211" cy="711200"/>
          </a:xfrm>
          <a:prstGeom prst="rect">
            <a:avLst/>
          </a:prstGeom>
          <a:noFill/>
        </p:spPr>
      </p:pic>
      <p:pic>
        <p:nvPicPr>
          <p:cNvPr id="14360" name="Picture 24" descr="http://www.elsevier.com/__data/assets/image/0020/174062/MethodsX-logotagline-fc-200.png"/>
          <p:cNvPicPr>
            <a:picLocks noChangeAspect="1" noChangeArrowheads="1"/>
          </p:cNvPicPr>
          <p:nvPr/>
        </p:nvPicPr>
        <p:blipFill>
          <a:blip r:embed="rId7" cstate="print"/>
          <a:srcRect/>
          <a:stretch>
            <a:fillRect/>
          </a:stretch>
        </p:blipFill>
        <p:spPr bwMode="auto">
          <a:xfrm>
            <a:off x="838200" y="1676400"/>
            <a:ext cx="1530199" cy="383323"/>
          </a:xfrm>
          <a:prstGeom prst="rect">
            <a:avLst/>
          </a:prstGeom>
          <a:noFill/>
        </p:spPr>
      </p:pic>
      <p:pic>
        <p:nvPicPr>
          <p:cNvPr id="14368" name="Picture 32" descr="http://patrickpowers.net/wp-content/uploads/2010/11/slideshare_550x150.png"/>
          <p:cNvPicPr>
            <a:picLocks noChangeAspect="1" noChangeArrowheads="1"/>
          </p:cNvPicPr>
          <p:nvPr/>
        </p:nvPicPr>
        <p:blipFill>
          <a:blip r:embed="rId8" cstate="print"/>
          <a:srcRect/>
          <a:stretch>
            <a:fillRect/>
          </a:stretch>
        </p:blipFill>
        <p:spPr bwMode="auto">
          <a:xfrm>
            <a:off x="6248400" y="4876800"/>
            <a:ext cx="2235198" cy="609600"/>
          </a:xfrm>
          <a:prstGeom prst="rect">
            <a:avLst/>
          </a:prstGeom>
          <a:noFill/>
        </p:spPr>
      </p:pic>
      <p:pic>
        <p:nvPicPr>
          <p:cNvPr id="14369" name="Picture 33" descr="H:\NSR\cni2014\wnf.jpg"/>
          <p:cNvPicPr>
            <a:picLocks noChangeAspect="1" noChangeArrowheads="1"/>
          </p:cNvPicPr>
          <p:nvPr/>
        </p:nvPicPr>
        <p:blipFill>
          <a:blip r:embed="rId9" cstate="print"/>
          <a:srcRect/>
          <a:stretch>
            <a:fillRect/>
          </a:stretch>
        </p:blipFill>
        <p:spPr bwMode="auto">
          <a:xfrm>
            <a:off x="1143000" y="5257800"/>
            <a:ext cx="1493719" cy="914400"/>
          </a:xfrm>
          <a:prstGeom prst="rect">
            <a:avLst/>
          </a:prstGeom>
          <a:noFill/>
        </p:spPr>
      </p:pic>
      <p:pic>
        <p:nvPicPr>
          <p:cNvPr id="14371" name="Picture 35" descr="https://pbs.twimg.com/profile_images/3338853099/ad275febaaa8f6594ab4b39b55315f5c.png"/>
          <p:cNvPicPr>
            <a:picLocks noChangeAspect="1" noChangeArrowheads="1"/>
          </p:cNvPicPr>
          <p:nvPr/>
        </p:nvPicPr>
        <p:blipFill>
          <a:blip r:embed="rId10" cstate="print"/>
          <a:srcRect/>
          <a:stretch>
            <a:fillRect/>
          </a:stretch>
        </p:blipFill>
        <p:spPr bwMode="auto">
          <a:xfrm>
            <a:off x="7086600" y="5562600"/>
            <a:ext cx="914400" cy="914400"/>
          </a:xfrm>
          <a:prstGeom prst="rect">
            <a:avLst/>
          </a:prstGeom>
          <a:noFill/>
        </p:spPr>
      </p:pic>
      <p:pic>
        <p:nvPicPr>
          <p:cNvPr id="11266" name="Picture 2" descr="https://retractionwatch.files.wordpress.com/2014/08/pubpeer.png"/>
          <p:cNvPicPr>
            <a:picLocks noChangeAspect="1" noChangeArrowheads="1"/>
          </p:cNvPicPr>
          <p:nvPr/>
        </p:nvPicPr>
        <p:blipFill>
          <a:blip r:embed="rId11" cstate="print"/>
          <a:srcRect/>
          <a:stretch>
            <a:fillRect/>
          </a:stretch>
        </p:blipFill>
        <p:spPr bwMode="auto">
          <a:xfrm>
            <a:off x="762000" y="4648200"/>
            <a:ext cx="1447800" cy="465178"/>
          </a:xfrm>
          <a:prstGeom prst="rect">
            <a:avLst/>
          </a:prstGeom>
          <a:noFill/>
        </p:spPr>
      </p:pic>
      <p:pic>
        <p:nvPicPr>
          <p:cNvPr id="11268" name="Picture 4" descr="http://global.oup.com/uk/orc/system/images/orclogo_combined.gif"/>
          <p:cNvPicPr>
            <a:picLocks noChangeAspect="1" noChangeArrowheads="1"/>
          </p:cNvPicPr>
          <p:nvPr/>
        </p:nvPicPr>
        <p:blipFill>
          <a:blip r:embed="rId12" cstate="print"/>
          <a:srcRect/>
          <a:stretch>
            <a:fillRect/>
          </a:stretch>
        </p:blipFill>
        <p:spPr bwMode="auto">
          <a:xfrm>
            <a:off x="3124200" y="6019800"/>
            <a:ext cx="2819400" cy="514351"/>
          </a:xfrm>
          <a:prstGeom prst="rect">
            <a:avLst/>
          </a:prstGeom>
          <a:noFill/>
        </p:spPr>
      </p:pic>
      <p:pic>
        <p:nvPicPr>
          <p:cNvPr id="1026" name="Picture 2" descr="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745130" y="1067889"/>
            <a:ext cx="1695450" cy="3238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github"/>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691619" y="956146"/>
            <a:ext cx="875415" cy="90314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15"/>
          <a:stretch>
            <a:fillRect/>
          </a:stretch>
        </p:blipFill>
        <p:spPr>
          <a:xfrm>
            <a:off x="1745130" y="449276"/>
            <a:ext cx="2288348" cy="417287"/>
          </a:xfrm>
          <a:prstGeom prst="rect">
            <a:avLst/>
          </a:prstGeom>
        </p:spPr>
      </p:pic>
    </p:spTree>
    <p:extLst>
      <p:ext uri="{BB962C8B-B14F-4D97-AF65-F5344CB8AC3E}">
        <p14:creationId xmlns:p14="http://schemas.microsoft.com/office/powerpoint/2010/main" val="1190810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6062449"/>
          </a:xfrm>
          <a:prstGeom prst="rect">
            <a:avLst/>
          </a:prstGeom>
          <a:ln>
            <a:solidFill>
              <a:srgbClr val="DC143C"/>
            </a:solidFill>
          </a:ln>
        </p:spPr>
      </p:pic>
      <p:pic>
        <p:nvPicPr>
          <p:cNvPr id="3" name="Picture 2"/>
          <p:cNvPicPr>
            <a:picLocks noChangeAspect="1"/>
          </p:cNvPicPr>
          <p:nvPr/>
        </p:nvPicPr>
        <p:blipFill>
          <a:blip r:embed="rId3"/>
          <a:stretch>
            <a:fillRect/>
          </a:stretch>
        </p:blipFill>
        <p:spPr>
          <a:xfrm>
            <a:off x="1409700" y="2773135"/>
            <a:ext cx="9144000" cy="5958348"/>
          </a:xfrm>
          <a:prstGeom prst="rect">
            <a:avLst/>
          </a:prstGeom>
          <a:ln>
            <a:solidFill>
              <a:srgbClr val="DC143C"/>
            </a:solidFill>
          </a:ln>
        </p:spPr>
      </p:pic>
      <p:pic>
        <p:nvPicPr>
          <p:cNvPr id="5" name="Picture 4"/>
          <p:cNvPicPr>
            <a:picLocks noChangeAspect="1"/>
          </p:cNvPicPr>
          <p:nvPr/>
        </p:nvPicPr>
        <p:blipFill>
          <a:blip r:embed="rId4"/>
          <a:stretch>
            <a:fillRect/>
          </a:stretch>
        </p:blipFill>
        <p:spPr>
          <a:xfrm>
            <a:off x="2971800" y="4284819"/>
            <a:ext cx="9144000" cy="4259879"/>
          </a:xfrm>
          <a:prstGeom prst="rect">
            <a:avLst/>
          </a:prstGeom>
          <a:ln>
            <a:solidFill>
              <a:srgbClr val="DC143C"/>
            </a:solidFill>
          </a:ln>
        </p:spPr>
      </p:pic>
      <p:sp>
        <p:nvSpPr>
          <p:cNvPr id="4" name="TextBox 3"/>
          <p:cNvSpPr txBox="1"/>
          <p:nvPr/>
        </p:nvSpPr>
        <p:spPr>
          <a:xfrm>
            <a:off x="6275" y="5752309"/>
            <a:ext cx="7109054" cy="1077218"/>
          </a:xfrm>
          <a:prstGeom prst="rect">
            <a:avLst/>
          </a:prstGeom>
          <a:solidFill>
            <a:srgbClr val="5B9BD5"/>
          </a:solidFill>
        </p:spPr>
        <p:txBody>
          <a:bodyPr wrap="square" rtlCol="0">
            <a:spAutoFit/>
          </a:bodyPr>
          <a:lstStyle/>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Expertise and reputation:</a:t>
            </a:r>
          </a:p>
          <a:p>
            <a:r>
              <a:rPr lang="en-US" sz="3200" dirty="0">
                <a:solidFill>
                  <a:schemeClr val="bg1"/>
                </a:solidFill>
                <a:latin typeface="Segoe UI" panose="020B0502040204020203" pitchFamily="34" charset="0"/>
                <a:ea typeface="Segoe UI" panose="020B0502040204020203" pitchFamily="34" charset="0"/>
                <a:cs typeface="Segoe UI" panose="020B0502040204020203" pitchFamily="34" charset="0"/>
              </a:rPr>
              <a:t>Identity &gt; workflow &gt; content</a:t>
            </a:r>
          </a:p>
        </p:txBody>
      </p:sp>
      <p:sp>
        <p:nvSpPr>
          <p:cNvPr id="6" name="Oval 5"/>
          <p:cNvSpPr/>
          <p:nvPr/>
        </p:nvSpPr>
        <p:spPr>
          <a:xfrm>
            <a:off x="7543800" y="673406"/>
            <a:ext cx="1461696" cy="1346098"/>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Expertise/Identity</a:t>
            </a:r>
            <a:endParaRPr lang="en-US" sz="14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7850158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Oval 3"/>
          <p:cNvSpPr>
            <a:spLocks noChangeAspect="1"/>
          </p:cNvSpPr>
          <p:nvPr/>
        </p:nvSpPr>
        <p:spPr>
          <a:xfrm>
            <a:off x="4027795" y="1960168"/>
            <a:ext cx="3226551" cy="3226551"/>
          </a:xfrm>
          <a:prstGeom prst="ellipse">
            <a:avLst/>
          </a:prstGeom>
          <a:noFill/>
          <a:ln w="57150">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28" name="TextBox 27"/>
          <p:cNvSpPr txBox="1"/>
          <p:nvPr/>
        </p:nvSpPr>
        <p:spPr>
          <a:xfrm>
            <a:off x="3831677" y="5048537"/>
            <a:ext cx="1688704" cy="830997"/>
          </a:xfrm>
          <a:prstGeom prst="rect">
            <a:avLst/>
          </a:prstGeom>
          <a:noFill/>
        </p:spPr>
        <p:txBody>
          <a:bodyPr wrap="square" rtlCol="0">
            <a:spAutoFit/>
          </a:bodyPr>
          <a:lstStyle/>
          <a:p>
            <a:r>
              <a:rPr lang="en-US" sz="1600" b="1" dirty="0">
                <a:solidFill>
                  <a:schemeClr val="bg1"/>
                </a:solidFill>
              </a:rPr>
              <a:t>Office of undergraduate research</a:t>
            </a:r>
          </a:p>
        </p:txBody>
      </p:sp>
      <p:sp>
        <p:nvSpPr>
          <p:cNvPr id="29" name="TextBox 28"/>
          <p:cNvSpPr txBox="1"/>
          <p:nvPr/>
        </p:nvSpPr>
        <p:spPr>
          <a:xfrm>
            <a:off x="7295613" y="4183084"/>
            <a:ext cx="1377906" cy="584775"/>
          </a:xfrm>
          <a:prstGeom prst="rect">
            <a:avLst/>
          </a:prstGeom>
          <a:noFill/>
        </p:spPr>
        <p:txBody>
          <a:bodyPr wrap="square" rtlCol="0">
            <a:spAutoFit/>
          </a:bodyPr>
          <a:lstStyle/>
          <a:p>
            <a:r>
              <a:rPr lang="en-US" sz="1600" b="1" dirty="0">
                <a:solidFill>
                  <a:schemeClr val="bg1"/>
                </a:solidFill>
              </a:rPr>
              <a:t>Disciplines &amp; departments</a:t>
            </a:r>
          </a:p>
        </p:txBody>
      </p:sp>
      <p:sp>
        <p:nvSpPr>
          <p:cNvPr id="31" name="TextBox 30"/>
          <p:cNvSpPr txBox="1"/>
          <p:nvPr/>
        </p:nvSpPr>
        <p:spPr>
          <a:xfrm>
            <a:off x="1610059" y="4365956"/>
            <a:ext cx="2150384" cy="338554"/>
          </a:xfrm>
          <a:prstGeom prst="rect">
            <a:avLst/>
          </a:prstGeom>
          <a:noFill/>
        </p:spPr>
        <p:txBody>
          <a:bodyPr wrap="square" rtlCol="0">
            <a:spAutoFit/>
          </a:bodyPr>
          <a:lstStyle/>
          <a:p>
            <a:r>
              <a:rPr lang="en-US" sz="1600" b="1" dirty="0">
                <a:solidFill>
                  <a:schemeClr val="bg1"/>
                </a:solidFill>
              </a:rPr>
              <a:t>Graduate school </a:t>
            </a:r>
          </a:p>
        </p:txBody>
      </p:sp>
      <p:sp>
        <p:nvSpPr>
          <p:cNvPr id="32" name="TextBox 31"/>
          <p:cNvSpPr txBox="1"/>
          <p:nvPr/>
        </p:nvSpPr>
        <p:spPr>
          <a:xfrm>
            <a:off x="3421414" y="682207"/>
            <a:ext cx="2195023" cy="584775"/>
          </a:xfrm>
          <a:prstGeom prst="rect">
            <a:avLst/>
          </a:prstGeom>
          <a:noFill/>
        </p:spPr>
        <p:txBody>
          <a:bodyPr wrap="square" rtlCol="0">
            <a:spAutoFit/>
          </a:bodyPr>
          <a:lstStyle/>
          <a:p>
            <a:r>
              <a:rPr lang="en-US" sz="1600" b="1" dirty="0">
                <a:solidFill>
                  <a:schemeClr val="bg1"/>
                </a:solidFill>
              </a:rPr>
              <a:t>Vice president for research</a:t>
            </a:r>
          </a:p>
        </p:txBody>
      </p:sp>
      <p:sp>
        <p:nvSpPr>
          <p:cNvPr id="33" name="TextBox 32"/>
          <p:cNvSpPr txBox="1"/>
          <p:nvPr/>
        </p:nvSpPr>
        <p:spPr>
          <a:xfrm>
            <a:off x="3194167" y="2324011"/>
            <a:ext cx="909984" cy="338554"/>
          </a:xfrm>
          <a:prstGeom prst="rect">
            <a:avLst/>
          </a:prstGeom>
          <a:noFill/>
        </p:spPr>
        <p:txBody>
          <a:bodyPr wrap="square" rtlCol="0">
            <a:spAutoFit/>
          </a:bodyPr>
          <a:lstStyle/>
          <a:p>
            <a:r>
              <a:rPr lang="en-US" sz="1600" b="1" dirty="0">
                <a:solidFill>
                  <a:schemeClr val="bg1"/>
                </a:solidFill>
              </a:rPr>
              <a:t>Provost</a:t>
            </a:r>
          </a:p>
        </p:txBody>
      </p:sp>
      <p:sp>
        <p:nvSpPr>
          <p:cNvPr id="34" name="TextBox 33"/>
          <p:cNvSpPr txBox="1"/>
          <p:nvPr/>
        </p:nvSpPr>
        <p:spPr>
          <a:xfrm>
            <a:off x="2087614" y="1926990"/>
            <a:ext cx="1749185" cy="584775"/>
          </a:xfrm>
          <a:prstGeom prst="rect">
            <a:avLst/>
          </a:prstGeom>
          <a:noFill/>
        </p:spPr>
        <p:txBody>
          <a:bodyPr wrap="square" rtlCol="0">
            <a:spAutoFit/>
          </a:bodyPr>
          <a:lstStyle/>
          <a:p>
            <a:r>
              <a:rPr lang="en-US" sz="1600" b="1" dirty="0">
                <a:solidFill>
                  <a:schemeClr val="bg1"/>
                </a:solidFill>
              </a:rPr>
              <a:t>Institutional Reporting</a:t>
            </a:r>
          </a:p>
        </p:txBody>
      </p:sp>
      <p:sp>
        <p:nvSpPr>
          <p:cNvPr id="36" name="TextBox 35"/>
          <p:cNvSpPr txBox="1"/>
          <p:nvPr/>
        </p:nvSpPr>
        <p:spPr>
          <a:xfrm>
            <a:off x="4403462" y="1452675"/>
            <a:ext cx="864186" cy="338554"/>
          </a:xfrm>
          <a:prstGeom prst="rect">
            <a:avLst/>
          </a:prstGeom>
          <a:noFill/>
        </p:spPr>
        <p:txBody>
          <a:bodyPr wrap="square" rtlCol="0">
            <a:spAutoFit/>
          </a:bodyPr>
          <a:lstStyle/>
          <a:p>
            <a:r>
              <a:rPr lang="en-US" sz="1600" b="1" dirty="0">
                <a:solidFill>
                  <a:schemeClr val="bg1"/>
                </a:solidFill>
              </a:rPr>
              <a:t>CIO</a:t>
            </a:r>
          </a:p>
        </p:txBody>
      </p:sp>
      <p:sp>
        <p:nvSpPr>
          <p:cNvPr id="37" name="TextBox 36"/>
          <p:cNvSpPr txBox="1"/>
          <p:nvPr/>
        </p:nvSpPr>
        <p:spPr>
          <a:xfrm>
            <a:off x="6311671" y="5639137"/>
            <a:ext cx="1885349" cy="584775"/>
          </a:xfrm>
          <a:prstGeom prst="rect">
            <a:avLst/>
          </a:prstGeom>
          <a:noFill/>
        </p:spPr>
        <p:txBody>
          <a:bodyPr wrap="square" rtlCol="0">
            <a:spAutoFit/>
          </a:bodyPr>
          <a:lstStyle/>
          <a:p>
            <a:r>
              <a:rPr lang="en-US" sz="1600" b="1" dirty="0">
                <a:solidFill>
                  <a:schemeClr val="bg1"/>
                </a:solidFill>
              </a:rPr>
              <a:t>Campus center for teaching &amp; learning</a:t>
            </a:r>
          </a:p>
        </p:txBody>
      </p:sp>
      <p:sp>
        <p:nvSpPr>
          <p:cNvPr id="3" name="TextBox 2"/>
          <p:cNvSpPr txBox="1"/>
          <p:nvPr/>
        </p:nvSpPr>
        <p:spPr>
          <a:xfrm>
            <a:off x="651424" y="1155856"/>
            <a:ext cx="1297632" cy="584775"/>
          </a:xfrm>
          <a:prstGeom prst="rect">
            <a:avLst/>
          </a:prstGeom>
          <a:noFill/>
        </p:spPr>
        <p:txBody>
          <a:bodyPr wrap="square" rtlCol="0">
            <a:spAutoFit/>
          </a:bodyPr>
          <a:lstStyle/>
          <a:p>
            <a:r>
              <a:rPr lang="en-US" sz="1600" b="1" dirty="0">
                <a:solidFill>
                  <a:schemeClr val="bg1"/>
                </a:solidFill>
              </a:rPr>
              <a:t>Medical center</a:t>
            </a:r>
          </a:p>
        </p:txBody>
      </p:sp>
      <p:sp>
        <p:nvSpPr>
          <p:cNvPr id="6" name="TextBox 5"/>
          <p:cNvSpPr txBox="1"/>
          <p:nvPr/>
        </p:nvSpPr>
        <p:spPr>
          <a:xfrm>
            <a:off x="667753" y="3356810"/>
            <a:ext cx="184731" cy="338554"/>
          </a:xfrm>
          <a:prstGeom prst="rect">
            <a:avLst/>
          </a:prstGeom>
          <a:noFill/>
        </p:spPr>
        <p:txBody>
          <a:bodyPr wrap="none" rtlCol="0">
            <a:spAutoFit/>
          </a:bodyPr>
          <a:lstStyle/>
          <a:p>
            <a:endParaRPr lang="en-US" sz="1600" b="1" dirty="0">
              <a:solidFill>
                <a:schemeClr val="bg1"/>
              </a:solidFill>
            </a:endParaRPr>
          </a:p>
        </p:txBody>
      </p:sp>
      <p:sp>
        <p:nvSpPr>
          <p:cNvPr id="26" name="TextBox 25"/>
          <p:cNvSpPr txBox="1"/>
          <p:nvPr/>
        </p:nvSpPr>
        <p:spPr>
          <a:xfrm>
            <a:off x="1714520" y="1534604"/>
            <a:ext cx="2283644" cy="338554"/>
          </a:xfrm>
          <a:prstGeom prst="rect">
            <a:avLst/>
          </a:prstGeom>
          <a:noFill/>
        </p:spPr>
        <p:txBody>
          <a:bodyPr wrap="square" rtlCol="0">
            <a:spAutoFit/>
          </a:bodyPr>
          <a:lstStyle/>
          <a:p>
            <a:r>
              <a:rPr lang="en-US" sz="1600" b="1" dirty="0">
                <a:solidFill>
                  <a:schemeClr val="bg1"/>
                </a:solidFill>
              </a:rPr>
              <a:t>Tech Transfer Office</a:t>
            </a:r>
          </a:p>
        </p:txBody>
      </p:sp>
      <p:sp>
        <p:nvSpPr>
          <p:cNvPr id="2" name="TextBox 1"/>
          <p:cNvSpPr txBox="1"/>
          <p:nvPr/>
        </p:nvSpPr>
        <p:spPr>
          <a:xfrm>
            <a:off x="5343281" y="3302688"/>
            <a:ext cx="1022526" cy="369332"/>
          </a:xfrm>
          <a:prstGeom prst="rect">
            <a:avLst/>
          </a:prstGeom>
          <a:noFill/>
          <a:ln>
            <a:solidFill>
              <a:schemeClr val="bg1"/>
            </a:solidFill>
          </a:ln>
        </p:spPr>
        <p:txBody>
          <a:bodyPr wrap="square" rtlCol="0">
            <a:spAutoFit/>
          </a:bodyPr>
          <a:lstStyle/>
          <a:p>
            <a:r>
              <a:rPr lang="en-US" b="1" dirty="0">
                <a:solidFill>
                  <a:schemeClr val="bg1"/>
                </a:solidFill>
              </a:rPr>
              <a:t>LIBRARY</a:t>
            </a:r>
          </a:p>
        </p:txBody>
      </p:sp>
      <p:sp>
        <p:nvSpPr>
          <p:cNvPr id="38" name="TextBox 37"/>
          <p:cNvSpPr txBox="1"/>
          <p:nvPr/>
        </p:nvSpPr>
        <p:spPr>
          <a:xfrm>
            <a:off x="622951" y="2398863"/>
            <a:ext cx="1516577" cy="830997"/>
          </a:xfrm>
          <a:prstGeom prst="rect">
            <a:avLst/>
          </a:prstGeom>
          <a:noFill/>
        </p:spPr>
        <p:txBody>
          <a:bodyPr wrap="square" rtlCol="0">
            <a:spAutoFit/>
          </a:bodyPr>
          <a:lstStyle/>
          <a:p>
            <a:r>
              <a:rPr lang="en-US" sz="1600" b="1" dirty="0">
                <a:solidFill>
                  <a:schemeClr val="bg1"/>
                </a:solidFill>
              </a:rPr>
              <a:t>Advancement &amp; corporate relations </a:t>
            </a:r>
          </a:p>
        </p:txBody>
      </p:sp>
      <p:sp>
        <p:nvSpPr>
          <p:cNvPr id="7" name="Rectangle 6"/>
          <p:cNvSpPr/>
          <p:nvPr/>
        </p:nvSpPr>
        <p:spPr>
          <a:xfrm>
            <a:off x="2015961" y="2691324"/>
            <a:ext cx="1599284" cy="338554"/>
          </a:xfrm>
          <a:prstGeom prst="rect">
            <a:avLst/>
          </a:prstGeom>
        </p:spPr>
        <p:txBody>
          <a:bodyPr wrap="none">
            <a:spAutoFit/>
          </a:bodyPr>
          <a:lstStyle/>
          <a:p>
            <a:r>
              <a:rPr lang="en-US" sz="1600" b="1" dirty="0">
                <a:solidFill>
                  <a:schemeClr val="bg1"/>
                </a:solidFill>
              </a:rPr>
              <a:t>Data Warehouse</a:t>
            </a:r>
          </a:p>
        </p:txBody>
      </p:sp>
      <p:sp>
        <p:nvSpPr>
          <p:cNvPr id="40" name="Arc 39"/>
          <p:cNvSpPr/>
          <p:nvPr/>
        </p:nvSpPr>
        <p:spPr>
          <a:xfrm rot="3888225">
            <a:off x="1955760" y="1059068"/>
            <a:ext cx="3265369" cy="3768745"/>
          </a:xfrm>
          <a:prstGeom prst="arc">
            <a:avLst>
              <a:gd name="adj1" fmla="val 15585671"/>
              <a:gd name="adj2" fmla="val 12545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200" b="1">
              <a:solidFill>
                <a:schemeClr val="bg1"/>
              </a:solidFill>
            </a:endParaRPr>
          </a:p>
        </p:txBody>
      </p:sp>
      <p:sp>
        <p:nvSpPr>
          <p:cNvPr id="30" name="TextBox 29"/>
          <p:cNvSpPr txBox="1"/>
          <p:nvPr/>
        </p:nvSpPr>
        <p:spPr>
          <a:xfrm>
            <a:off x="459659" y="1966733"/>
            <a:ext cx="1749185" cy="338554"/>
          </a:xfrm>
          <a:prstGeom prst="rect">
            <a:avLst/>
          </a:prstGeom>
          <a:noFill/>
        </p:spPr>
        <p:txBody>
          <a:bodyPr wrap="square" rtlCol="0">
            <a:spAutoFit/>
          </a:bodyPr>
          <a:lstStyle/>
          <a:p>
            <a:r>
              <a:rPr lang="en-US" sz="1600" b="1" dirty="0">
                <a:solidFill>
                  <a:schemeClr val="bg1"/>
                </a:solidFill>
              </a:rPr>
              <a:t>News Bureau</a:t>
            </a:r>
          </a:p>
        </p:txBody>
      </p:sp>
      <p:sp>
        <p:nvSpPr>
          <p:cNvPr id="35" name="Arc 34"/>
          <p:cNvSpPr/>
          <p:nvPr/>
        </p:nvSpPr>
        <p:spPr>
          <a:xfrm rot="8504012">
            <a:off x="4147327" y="-496107"/>
            <a:ext cx="2953325" cy="3768745"/>
          </a:xfrm>
          <a:prstGeom prst="arc">
            <a:avLst>
              <a:gd name="adj1" fmla="val 15585671"/>
              <a:gd name="adj2" fmla="val 1753998"/>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3" name="Arc 42"/>
          <p:cNvSpPr/>
          <p:nvPr/>
        </p:nvSpPr>
        <p:spPr>
          <a:xfrm rot="15427944">
            <a:off x="4977459" y="2516815"/>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44" name="Arc 43"/>
          <p:cNvSpPr/>
          <p:nvPr/>
        </p:nvSpPr>
        <p:spPr>
          <a:xfrm rot="19682342">
            <a:off x="2992859" y="3184709"/>
            <a:ext cx="2714481" cy="4372735"/>
          </a:xfrm>
          <a:prstGeom prst="arc">
            <a:avLst>
              <a:gd name="adj1" fmla="val 16918701"/>
              <a:gd name="adj2" fmla="val 2100452"/>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350"/>
          </a:p>
        </p:txBody>
      </p:sp>
      <p:sp>
        <p:nvSpPr>
          <p:cNvPr id="45" name="Arc 44"/>
          <p:cNvSpPr/>
          <p:nvPr/>
        </p:nvSpPr>
        <p:spPr>
          <a:xfrm rot="10800000">
            <a:off x="6347269" y="1462750"/>
            <a:ext cx="1736672" cy="4576946"/>
          </a:xfrm>
          <a:prstGeom prst="arc">
            <a:avLst>
              <a:gd name="adj1" fmla="val 17180634"/>
              <a:gd name="adj2" fmla="val 4645841"/>
            </a:avLst>
          </a:prstGeom>
          <a:noFill/>
          <a:ln w="571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600">
              <a:solidFill>
                <a:schemeClr val="bg1"/>
              </a:solidFill>
            </a:endParaRPr>
          </a:p>
        </p:txBody>
      </p:sp>
      <p:sp>
        <p:nvSpPr>
          <p:cNvPr id="39" name="TextBox 38"/>
          <p:cNvSpPr txBox="1"/>
          <p:nvPr/>
        </p:nvSpPr>
        <p:spPr>
          <a:xfrm>
            <a:off x="1913500" y="3446638"/>
            <a:ext cx="1749185" cy="338554"/>
          </a:xfrm>
          <a:prstGeom prst="rect">
            <a:avLst/>
          </a:prstGeom>
          <a:noFill/>
        </p:spPr>
        <p:txBody>
          <a:bodyPr wrap="square" rtlCol="0">
            <a:spAutoFit/>
          </a:bodyPr>
          <a:lstStyle/>
          <a:p>
            <a:r>
              <a:rPr lang="en-US" sz="1600" b="1" dirty="0">
                <a:solidFill>
                  <a:schemeClr val="bg1"/>
                </a:solidFill>
              </a:rPr>
              <a:t>Colleges &amp; depts</a:t>
            </a:r>
          </a:p>
        </p:txBody>
      </p:sp>
      <p:sp>
        <p:nvSpPr>
          <p:cNvPr id="8" name="Footer Placeholder 7"/>
          <p:cNvSpPr>
            <a:spLocks noGrp="1"/>
          </p:cNvSpPr>
          <p:nvPr>
            <p:ph type="ftr" sz="quarter" idx="11"/>
          </p:nvPr>
        </p:nvSpPr>
        <p:spPr/>
        <p:txBody>
          <a:bodyPr/>
          <a:lstStyle/>
          <a:p>
            <a:r>
              <a:rPr lang="en-US" sz="1050" dirty="0">
                <a:solidFill>
                  <a:schemeClr val="bg1"/>
                </a:solidFill>
              </a:rPr>
              <a:t>Adapted from a pic by Rebecca Bryant, OCLC Research</a:t>
            </a:r>
          </a:p>
        </p:txBody>
      </p:sp>
      <p:sp>
        <p:nvSpPr>
          <p:cNvPr id="14" name="TextBox 13"/>
          <p:cNvSpPr txBox="1"/>
          <p:nvPr/>
        </p:nvSpPr>
        <p:spPr>
          <a:xfrm>
            <a:off x="5041356" y="2156698"/>
            <a:ext cx="1561350" cy="646331"/>
          </a:xfrm>
          <a:prstGeom prst="rect">
            <a:avLst/>
          </a:prstGeom>
          <a:solidFill>
            <a:srgbClr val="FFFFFF"/>
          </a:solidFill>
        </p:spPr>
        <p:txBody>
          <a:bodyPr wrap="square" rtlCol="0">
            <a:spAutoFit/>
          </a:bodyPr>
          <a:lstStyle/>
          <a:p>
            <a:pPr algn="ctr"/>
            <a:r>
              <a:rPr lang="en-US" b="1" dirty="0">
                <a:solidFill>
                  <a:srgbClr val="5B9BD5"/>
                </a:solidFill>
              </a:rPr>
              <a:t>Research Data Management</a:t>
            </a:r>
          </a:p>
        </p:txBody>
      </p:sp>
      <p:sp>
        <p:nvSpPr>
          <p:cNvPr id="19" name="TextBox 18"/>
          <p:cNvSpPr txBox="1"/>
          <p:nvPr/>
        </p:nvSpPr>
        <p:spPr>
          <a:xfrm>
            <a:off x="6684139" y="3113429"/>
            <a:ext cx="1326650" cy="646331"/>
          </a:xfrm>
          <a:prstGeom prst="rect">
            <a:avLst/>
          </a:prstGeom>
          <a:solidFill>
            <a:srgbClr val="FFFFFF"/>
          </a:solidFill>
        </p:spPr>
        <p:txBody>
          <a:bodyPr wrap="square" rtlCol="0">
            <a:spAutoFit/>
          </a:bodyPr>
          <a:lstStyle/>
          <a:p>
            <a:pPr algn="ctr"/>
            <a:r>
              <a:rPr lang="en-US" b="1" dirty="0">
                <a:solidFill>
                  <a:srgbClr val="5B9BD5"/>
                </a:solidFill>
              </a:rPr>
              <a:t>Digital scholarship</a:t>
            </a:r>
          </a:p>
        </p:txBody>
      </p:sp>
      <p:sp>
        <p:nvSpPr>
          <p:cNvPr id="18" name="TextBox 17"/>
          <p:cNvSpPr txBox="1"/>
          <p:nvPr/>
        </p:nvSpPr>
        <p:spPr>
          <a:xfrm>
            <a:off x="5442923" y="4128452"/>
            <a:ext cx="1206560" cy="923330"/>
          </a:xfrm>
          <a:prstGeom prst="rect">
            <a:avLst/>
          </a:prstGeom>
          <a:solidFill>
            <a:srgbClr val="FFFFFF"/>
          </a:solidFill>
        </p:spPr>
        <p:txBody>
          <a:bodyPr wrap="square" rtlCol="0">
            <a:spAutoFit/>
          </a:bodyPr>
          <a:lstStyle/>
          <a:p>
            <a:r>
              <a:rPr lang="en-US" b="1" dirty="0">
                <a:solidFill>
                  <a:srgbClr val="5B9BD5"/>
                </a:solidFill>
              </a:rPr>
              <a:t>User education &amp; training</a:t>
            </a:r>
          </a:p>
        </p:txBody>
      </p:sp>
      <p:sp>
        <p:nvSpPr>
          <p:cNvPr id="16" name="TextBox 15"/>
          <p:cNvSpPr txBox="1"/>
          <p:nvPr/>
        </p:nvSpPr>
        <p:spPr>
          <a:xfrm>
            <a:off x="3662889" y="2913873"/>
            <a:ext cx="1514047" cy="646331"/>
          </a:xfrm>
          <a:prstGeom prst="rect">
            <a:avLst/>
          </a:prstGeom>
          <a:solidFill>
            <a:srgbClr val="FFFFFF"/>
          </a:solidFill>
        </p:spPr>
        <p:txBody>
          <a:bodyPr wrap="square" rtlCol="0">
            <a:spAutoFit/>
          </a:bodyPr>
          <a:lstStyle/>
          <a:p>
            <a:pPr algn="ctr"/>
            <a:r>
              <a:rPr lang="en-US" b="1" dirty="0">
                <a:solidFill>
                  <a:srgbClr val="5B9BD5"/>
                </a:solidFill>
              </a:rPr>
              <a:t>RIM/Profiling system</a:t>
            </a:r>
          </a:p>
        </p:txBody>
      </p:sp>
      <p:sp>
        <p:nvSpPr>
          <p:cNvPr id="17" name="TextBox 16"/>
          <p:cNvSpPr txBox="1"/>
          <p:nvPr/>
        </p:nvSpPr>
        <p:spPr>
          <a:xfrm>
            <a:off x="3284916" y="3867097"/>
            <a:ext cx="1354050" cy="646331"/>
          </a:xfrm>
          <a:prstGeom prst="rect">
            <a:avLst/>
          </a:prstGeom>
          <a:solidFill>
            <a:srgbClr val="FFFFFF"/>
          </a:solidFill>
        </p:spPr>
        <p:txBody>
          <a:bodyPr wrap="square" rtlCol="0">
            <a:spAutoFit/>
          </a:bodyPr>
          <a:lstStyle/>
          <a:p>
            <a:r>
              <a:rPr lang="en-US" b="1" dirty="0">
                <a:solidFill>
                  <a:srgbClr val="5B9BD5"/>
                </a:solidFill>
              </a:rPr>
              <a:t>Institutional Repository</a:t>
            </a:r>
          </a:p>
        </p:txBody>
      </p:sp>
      <p:sp>
        <p:nvSpPr>
          <p:cNvPr id="10" name="Rectangle 9"/>
          <p:cNvSpPr/>
          <p:nvPr/>
        </p:nvSpPr>
        <p:spPr>
          <a:xfrm>
            <a:off x="5187096" y="265672"/>
            <a:ext cx="3720518" cy="119536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5B9BD5"/>
                </a:solidFill>
              </a:rPr>
              <a:t>Creation, management and disclosure:</a:t>
            </a:r>
          </a:p>
        </p:txBody>
      </p:sp>
      <p:sp>
        <p:nvSpPr>
          <p:cNvPr id="41" name="Rectangle 40"/>
          <p:cNvSpPr/>
          <p:nvPr/>
        </p:nvSpPr>
        <p:spPr>
          <a:xfrm>
            <a:off x="290529" y="5303022"/>
            <a:ext cx="2342776" cy="12918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manager</a:t>
            </a:r>
          </a:p>
          <a:p>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support</a:t>
            </a:r>
          </a:p>
        </p:txBody>
      </p:sp>
      <p:sp>
        <p:nvSpPr>
          <p:cNvPr id="42" name="Oval 41"/>
          <p:cNvSpPr/>
          <p:nvPr/>
        </p:nvSpPr>
        <p:spPr>
          <a:xfrm>
            <a:off x="7518960" y="969257"/>
            <a:ext cx="1493469" cy="14068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R-</a:t>
            </a:r>
            <a:b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16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infra-structure</a:t>
            </a:r>
            <a:endParaRPr lang="en-US" sz="16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13899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1000"/>
                                        <p:tgtEl>
                                          <p:spTgt spid="19"/>
                                        </p:tgtEl>
                                      </p:cBhvr>
                                    </p:animEffect>
                                    <p:anim calcmode="lin" valueType="num">
                                      <p:cBhvr>
                                        <p:cTn id="13" dur="1000" fill="hold"/>
                                        <p:tgtEl>
                                          <p:spTgt spid="19"/>
                                        </p:tgtEl>
                                        <p:attrNameLst>
                                          <p:attrName>ppt_x</p:attrName>
                                        </p:attrNameLst>
                                      </p:cBhvr>
                                      <p:tavLst>
                                        <p:tav tm="0">
                                          <p:val>
                                            <p:strVal val="#ppt_x"/>
                                          </p:val>
                                        </p:tav>
                                        <p:tav tm="100000">
                                          <p:val>
                                            <p:strVal val="#ppt_x"/>
                                          </p:val>
                                        </p:tav>
                                      </p:tavLst>
                                    </p:anim>
                                    <p:anim calcmode="lin" valueType="num">
                                      <p:cBhvr>
                                        <p:cTn id="14" dur="1000" fill="hold"/>
                                        <p:tgtEl>
                                          <p:spTgt spid="1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1000"/>
                                        <p:tgtEl>
                                          <p:spTgt spid="16"/>
                                        </p:tgtEl>
                                      </p:cBhvr>
                                    </p:animEffect>
                                    <p:anim calcmode="lin" valueType="num">
                                      <p:cBhvr>
                                        <p:cTn id="28" dur="1000" fill="hold"/>
                                        <p:tgtEl>
                                          <p:spTgt spid="16"/>
                                        </p:tgtEl>
                                        <p:attrNameLst>
                                          <p:attrName>ppt_x</p:attrName>
                                        </p:attrNameLst>
                                      </p:cBhvr>
                                      <p:tavLst>
                                        <p:tav tm="0">
                                          <p:val>
                                            <p:strVal val="#ppt_x"/>
                                          </p:val>
                                        </p:tav>
                                        <p:tav tm="100000">
                                          <p:val>
                                            <p:strVal val="#ppt_x"/>
                                          </p:val>
                                        </p:tav>
                                      </p:tavLst>
                                    </p:anim>
                                    <p:anim calcmode="lin" valueType="num">
                                      <p:cBhvr>
                                        <p:cTn id="2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6"/>
                                        </p:tgtEl>
                                        <p:attrNameLst>
                                          <p:attrName>style.visibility</p:attrName>
                                        </p:attrNameLst>
                                      </p:cBhvr>
                                      <p:to>
                                        <p:strVal val="visible"/>
                                      </p:to>
                                    </p:set>
                                    <p:animEffect transition="in" filter="fade">
                                      <p:cBhvr>
                                        <p:cTn id="34" dur="1000"/>
                                        <p:tgtEl>
                                          <p:spTgt spid="26"/>
                                        </p:tgtEl>
                                      </p:cBhvr>
                                    </p:animEffect>
                                    <p:anim calcmode="lin" valueType="num">
                                      <p:cBhvr>
                                        <p:cTn id="35" dur="1000" fill="hold"/>
                                        <p:tgtEl>
                                          <p:spTgt spid="26"/>
                                        </p:tgtEl>
                                        <p:attrNameLst>
                                          <p:attrName>ppt_x</p:attrName>
                                        </p:attrNameLst>
                                      </p:cBhvr>
                                      <p:tavLst>
                                        <p:tav tm="0">
                                          <p:val>
                                            <p:strVal val="#ppt_x"/>
                                          </p:val>
                                        </p:tav>
                                        <p:tav tm="100000">
                                          <p:val>
                                            <p:strVal val="#ppt_x"/>
                                          </p:val>
                                        </p:tav>
                                      </p:tavLst>
                                    </p:anim>
                                    <p:anim calcmode="lin" valueType="num">
                                      <p:cBhvr>
                                        <p:cTn id="36" dur="1000" fill="hold"/>
                                        <p:tgtEl>
                                          <p:spTgt spid="26"/>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36"/>
                                        </p:tgtEl>
                                        <p:attrNameLst>
                                          <p:attrName>style.visibility</p:attrName>
                                        </p:attrNameLst>
                                      </p:cBhvr>
                                      <p:to>
                                        <p:strVal val="visible"/>
                                      </p:to>
                                    </p:set>
                                    <p:animEffect transition="in" filter="fade">
                                      <p:cBhvr>
                                        <p:cTn id="39" dur="1000"/>
                                        <p:tgtEl>
                                          <p:spTgt spid="36"/>
                                        </p:tgtEl>
                                      </p:cBhvr>
                                    </p:animEffect>
                                    <p:anim calcmode="lin" valueType="num">
                                      <p:cBhvr>
                                        <p:cTn id="40" dur="1000" fill="hold"/>
                                        <p:tgtEl>
                                          <p:spTgt spid="36"/>
                                        </p:tgtEl>
                                        <p:attrNameLst>
                                          <p:attrName>ppt_x</p:attrName>
                                        </p:attrNameLst>
                                      </p:cBhvr>
                                      <p:tavLst>
                                        <p:tav tm="0">
                                          <p:val>
                                            <p:strVal val="#ppt_x"/>
                                          </p:val>
                                        </p:tav>
                                        <p:tav tm="100000">
                                          <p:val>
                                            <p:strVal val="#ppt_x"/>
                                          </p:val>
                                        </p:tav>
                                      </p:tavLst>
                                    </p:anim>
                                    <p:anim calcmode="lin" valueType="num">
                                      <p:cBhvr>
                                        <p:cTn id="41" dur="1000" fill="hold"/>
                                        <p:tgtEl>
                                          <p:spTgt spid="36"/>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1000"/>
                                        <p:tgtEl>
                                          <p:spTgt spid="32"/>
                                        </p:tgtEl>
                                      </p:cBhvr>
                                    </p:animEffect>
                                    <p:anim calcmode="lin" valueType="num">
                                      <p:cBhvr>
                                        <p:cTn id="45" dur="1000" fill="hold"/>
                                        <p:tgtEl>
                                          <p:spTgt spid="32"/>
                                        </p:tgtEl>
                                        <p:attrNameLst>
                                          <p:attrName>ppt_x</p:attrName>
                                        </p:attrNameLst>
                                      </p:cBhvr>
                                      <p:tavLst>
                                        <p:tav tm="0">
                                          <p:val>
                                            <p:strVal val="#ppt_x"/>
                                          </p:val>
                                        </p:tav>
                                        <p:tav tm="100000">
                                          <p:val>
                                            <p:strVal val="#ppt_x"/>
                                          </p:val>
                                        </p:tav>
                                      </p:tavLst>
                                    </p:anim>
                                    <p:anim calcmode="lin" valueType="num">
                                      <p:cBhvr>
                                        <p:cTn id="46" dur="1000" fill="hold"/>
                                        <p:tgtEl>
                                          <p:spTgt spid="32"/>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1000"/>
                                        <p:tgtEl>
                                          <p:spTgt spid="3"/>
                                        </p:tgtEl>
                                      </p:cBhvr>
                                    </p:animEffect>
                                    <p:anim calcmode="lin" valueType="num">
                                      <p:cBhvr>
                                        <p:cTn id="50" dur="1000" fill="hold"/>
                                        <p:tgtEl>
                                          <p:spTgt spid="3"/>
                                        </p:tgtEl>
                                        <p:attrNameLst>
                                          <p:attrName>ppt_x</p:attrName>
                                        </p:attrNameLst>
                                      </p:cBhvr>
                                      <p:tavLst>
                                        <p:tav tm="0">
                                          <p:val>
                                            <p:strVal val="#ppt_x"/>
                                          </p:val>
                                        </p:tav>
                                        <p:tav tm="100000">
                                          <p:val>
                                            <p:strVal val="#ppt_x"/>
                                          </p:val>
                                        </p:tav>
                                      </p:tavLst>
                                    </p:anim>
                                    <p:anim calcmode="lin" valueType="num">
                                      <p:cBhvr>
                                        <p:cTn id="51" dur="1000" fill="hold"/>
                                        <p:tgtEl>
                                          <p:spTgt spid="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par>
                                <p:cTn id="57" presetID="42" presetClass="entr" presetSubtype="0" fill="hold" grpId="0" nodeType="withEffect">
                                  <p:stCondLst>
                                    <p:cond delay="0"/>
                                  </p:stCondLst>
                                  <p:childTnLst>
                                    <p:set>
                                      <p:cBhvr>
                                        <p:cTn id="58" dur="1" fill="hold">
                                          <p:stCondLst>
                                            <p:cond delay="0"/>
                                          </p:stCondLst>
                                        </p:cTn>
                                        <p:tgtEl>
                                          <p:spTgt spid="38"/>
                                        </p:tgtEl>
                                        <p:attrNameLst>
                                          <p:attrName>style.visibility</p:attrName>
                                        </p:attrNameLst>
                                      </p:cBhvr>
                                      <p:to>
                                        <p:strVal val="visible"/>
                                      </p:to>
                                    </p:set>
                                    <p:animEffect transition="in" filter="fade">
                                      <p:cBhvr>
                                        <p:cTn id="59" dur="1000"/>
                                        <p:tgtEl>
                                          <p:spTgt spid="38"/>
                                        </p:tgtEl>
                                      </p:cBhvr>
                                    </p:animEffect>
                                    <p:anim calcmode="lin" valueType="num">
                                      <p:cBhvr>
                                        <p:cTn id="60" dur="1000" fill="hold"/>
                                        <p:tgtEl>
                                          <p:spTgt spid="38"/>
                                        </p:tgtEl>
                                        <p:attrNameLst>
                                          <p:attrName>ppt_x</p:attrName>
                                        </p:attrNameLst>
                                      </p:cBhvr>
                                      <p:tavLst>
                                        <p:tav tm="0">
                                          <p:val>
                                            <p:strVal val="#ppt_x"/>
                                          </p:val>
                                        </p:tav>
                                        <p:tav tm="100000">
                                          <p:val>
                                            <p:strVal val="#ppt_x"/>
                                          </p:val>
                                        </p:tav>
                                      </p:tavLst>
                                    </p:anim>
                                    <p:anim calcmode="lin" valueType="num">
                                      <p:cBhvr>
                                        <p:cTn id="61" dur="1000" fill="hold"/>
                                        <p:tgtEl>
                                          <p:spTgt spid="38"/>
                                        </p:tgtEl>
                                        <p:attrNameLst>
                                          <p:attrName>ppt_y</p:attrName>
                                        </p:attrNameLst>
                                      </p:cBhvr>
                                      <p:tavLst>
                                        <p:tav tm="0">
                                          <p:val>
                                            <p:strVal val="#ppt_y+.1"/>
                                          </p:val>
                                        </p:tav>
                                        <p:tav tm="100000">
                                          <p:val>
                                            <p:strVal val="#ppt_y"/>
                                          </p:val>
                                        </p:tav>
                                      </p:tavLst>
                                    </p:anim>
                                  </p:childTnLst>
                                </p:cTn>
                              </p:par>
                              <p:par>
                                <p:cTn id="62" presetID="42" presetClass="entr" presetSubtype="0" fill="hold" grpId="0" nodeType="withEffect">
                                  <p:stCondLst>
                                    <p:cond delay="0"/>
                                  </p:stCondLst>
                                  <p:childTnLst>
                                    <p:set>
                                      <p:cBhvr>
                                        <p:cTn id="63" dur="1" fill="hold">
                                          <p:stCondLst>
                                            <p:cond delay="0"/>
                                          </p:stCondLst>
                                        </p:cTn>
                                        <p:tgtEl>
                                          <p:spTgt spid="7"/>
                                        </p:tgtEl>
                                        <p:attrNameLst>
                                          <p:attrName>style.visibility</p:attrName>
                                        </p:attrNameLst>
                                      </p:cBhvr>
                                      <p:to>
                                        <p:strVal val="visible"/>
                                      </p:to>
                                    </p:set>
                                    <p:animEffect transition="in" filter="fade">
                                      <p:cBhvr>
                                        <p:cTn id="64" dur="1000"/>
                                        <p:tgtEl>
                                          <p:spTgt spid="7"/>
                                        </p:tgtEl>
                                      </p:cBhvr>
                                    </p:animEffect>
                                    <p:anim calcmode="lin" valueType="num">
                                      <p:cBhvr>
                                        <p:cTn id="65" dur="1000" fill="hold"/>
                                        <p:tgtEl>
                                          <p:spTgt spid="7"/>
                                        </p:tgtEl>
                                        <p:attrNameLst>
                                          <p:attrName>ppt_x</p:attrName>
                                        </p:attrNameLst>
                                      </p:cBhvr>
                                      <p:tavLst>
                                        <p:tav tm="0">
                                          <p:val>
                                            <p:strVal val="#ppt_x"/>
                                          </p:val>
                                        </p:tav>
                                        <p:tav tm="100000">
                                          <p:val>
                                            <p:strVal val="#ppt_x"/>
                                          </p:val>
                                        </p:tav>
                                      </p:tavLst>
                                    </p:anim>
                                    <p:anim calcmode="lin" valueType="num">
                                      <p:cBhvr>
                                        <p:cTn id="66" dur="1000" fill="hold"/>
                                        <p:tgtEl>
                                          <p:spTgt spid="7"/>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animEffect transition="in" filter="fade">
                                      <p:cBhvr>
                                        <p:cTn id="69" dur="1000"/>
                                        <p:tgtEl>
                                          <p:spTgt spid="33"/>
                                        </p:tgtEl>
                                      </p:cBhvr>
                                    </p:animEffect>
                                    <p:anim calcmode="lin" valueType="num">
                                      <p:cBhvr>
                                        <p:cTn id="70" dur="1000" fill="hold"/>
                                        <p:tgtEl>
                                          <p:spTgt spid="33"/>
                                        </p:tgtEl>
                                        <p:attrNameLst>
                                          <p:attrName>ppt_x</p:attrName>
                                        </p:attrNameLst>
                                      </p:cBhvr>
                                      <p:tavLst>
                                        <p:tav tm="0">
                                          <p:val>
                                            <p:strVal val="#ppt_x"/>
                                          </p:val>
                                        </p:tav>
                                        <p:tav tm="100000">
                                          <p:val>
                                            <p:strVal val="#ppt_x"/>
                                          </p:val>
                                        </p:tav>
                                      </p:tavLst>
                                    </p:anim>
                                    <p:anim calcmode="lin" valueType="num">
                                      <p:cBhvr>
                                        <p:cTn id="71" dur="1000" fill="hold"/>
                                        <p:tgtEl>
                                          <p:spTgt spid="33"/>
                                        </p:tgtEl>
                                        <p:attrNameLst>
                                          <p:attrName>ppt_y</p:attrName>
                                        </p:attrNameLst>
                                      </p:cBhvr>
                                      <p:tavLst>
                                        <p:tav tm="0">
                                          <p:val>
                                            <p:strVal val="#ppt_y+.1"/>
                                          </p:val>
                                        </p:tav>
                                        <p:tav tm="100000">
                                          <p:val>
                                            <p:strVal val="#ppt_y"/>
                                          </p:val>
                                        </p:tav>
                                      </p:tavLst>
                                    </p:anim>
                                  </p:childTnLst>
                                </p:cTn>
                              </p:par>
                              <p:par>
                                <p:cTn id="72" presetID="42" presetClass="entr" presetSubtype="0" fill="hold" grpId="0" nodeType="withEffect">
                                  <p:stCondLst>
                                    <p:cond delay="0"/>
                                  </p:stCondLst>
                                  <p:childTnLst>
                                    <p:set>
                                      <p:cBhvr>
                                        <p:cTn id="73" dur="1" fill="hold">
                                          <p:stCondLst>
                                            <p:cond delay="0"/>
                                          </p:stCondLst>
                                        </p:cTn>
                                        <p:tgtEl>
                                          <p:spTgt spid="34"/>
                                        </p:tgtEl>
                                        <p:attrNameLst>
                                          <p:attrName>style.visibility</p:attrName>
                                        </p:attrNameLst>
                                      </p:cBhvr>
                                      <p:to>
                                        <p:strVal val="visible"/>
                                      </p:to>
                                    </p:set>
                                    <p:animEffect transition="in" filter="fade">
                                      <p:cBhvr>
                                        <p:cTn id="74" dur="1000"/>
                                        <p:tgtEl>
                                          <p:spTgt spid="34"/>
                                        </p:tgtEl>
                                      </p:cBhvr>
                                    </p:animEffect>
                                    <p:anim calcmode="lin" valueType="num">
                                      <p:cBhvr>
                                        <p:cTn id="75" dur="1000" fill="hold"/>
                                        <p:tgtEl>
                                          <p:spTgt spid="34"/>
                                        </p:tgtEl>
                                        <p:attrNameLst>
                                          <p:attrName>ppt_x</p:attrName>
                                        </p:attrNameLst>
                                      </p:cBhvr>
                                      <p:tavLst>
                                        <p:tav tm="0">
                                          <p:val>
                                            <p:strVal val="#ppt_x"/>
                                          </p:val>
                                        </p:tav>
                                        <p:tav tm="100000">
                                          <p:val>
                                            <p:strVal val="#ppt_x"/>
                                          </p:val>
                                        </p:tav>
                                      </p:tavLst>
                                    </p:anim>
                                    <p:anim calcmode="lin" valueType="num">
                                      <p:cBhvr>
                                        <p:cTn id="76" dur="1000" fill="hold"/>
                                        <p:tgtEl>
                                          <p:spTgt spid="34"/>
                                        </p:tgtEl>
                                        <p:attrNameLst>
                                          <p:attrName>ppt_y</p:attrName>
                                        </p:attrNameLst>
                                      </p:cBhvr>
                                      <p:tavLst>
                                        <p:tav tm="0">
                                          <p:val>
                                            <p:strVal val="#ppt_y+.1"/>
                                          </p:val>
                                        </p:tav>
                                        <p:tav tm="100000">
                                          <p:val>
                                            <p:strVal val="#ppt_y"/>
                                          </p:val>
                                        </p:tav>
                                      </p:tavLst>
                                    </p:anim>
                                  </p:childTnLst>
                                </p:cTn>
                              </p:par>
                              <p:par>
                                <p:cTn id="77" presetID="42" presetClass="entr" presetSubtype="0" fill="hold" grpId="0" nodeType="withEffect">
                                  <p:stCondLst>
                                    <p:cond delay="0"/>
                                  </p:stCondLst>
                                  <p:childTnLst>
                                    <p:set>
                                      <p:cBhvr>
                                        <p:cTn id="78" dur="1" fill="hold">
                                          <p:stCondLst>
                                            <p:cond delay="0"/>
                                          </p:stCondLst>
                                        </p:cTn>
                                        <p:tgtEl>
                                          <p:spTgt spid="39"/>
                                        </p:tgtEl>
                                        <p:attrNameLst>
                                          <p:attrName>style.visibility</p:attrName>
                                        </p:attrNameLst>
                                      </p:cBhvr>
                                      <p:to>
                                        <p:strVal val="visible"/>
                                      </p:to>
                                    </p:set>
                                    <p:animEffect transition="in" filter="fade">
                                      <p:cBhvr>
                                        <p:cTn id="79" dur="1000"/>
                                        <p:tgtEl>
                                          <p:spTgt spid="39"/>
                                        </p:tgtEl>
                                      </p:cBhvr>
                                    </p:animEffect>
                                    <p:anim calcmode="lin" valueType="num">
                                      <p:cBhvr>
                                        <p:cTn id="80" dur="1000" fill="hold"/>
                                        <p:tgtEl>
                                          <p:spTgt spid="39"/>
                                        </p:tgtEl>
                                        <p:attrNameLst>
                                          <p:attrName>ppt_x</p:attrName>
                                        </p:attrNameLst>
                                      </p:cBhvr>
                                      <p:tavLst>
                                        <p:tav tm="0">
                                          <p:val>
                                            <p:strVal val="#ppt_x"/>
                                          </p:val>
                                        </p:tav>
                                        <p:tav tm="100000">
                                          <p:val>
                                            <p:strVal val="#ppt_x"/>
                                          </p:val>
                                        </p:tav>
                                      </p:tavLst>
                                    </p:anim>
                                    <p:anim calcmode="lin" valueType="num">
                                      <p:cBhvr>
                                        <p:cTn id="81" dur="1000" fill="hold"/>
                                        <p:tgtEl>
                                          <p:spTgt spid="39"/>
                                        </p:tgtEl>
                                        <p:attrNameLst>
                                          <p:attrName>ppt_y</p:attrName>
                                        </p:attrNameLst>
                                      </p:cBhvr>
                                      <p:tavLst>
                                        <p:tav tm="0">
                                          <p:val>
                                            <p:strVal val="#ppt_y+.1"/>
                                          </p:val>
                                        </p:tav>
                                        <p:tav tm="100000">
                                          <p:val>
                                            <p:strVal val="#ppt_y"/>
                                          </p:val>
                                        </p:tav>
                                      </p:tavLst>
                                    </p:anim>
                                  </p:childTnLst>
                                </p:cTn>
                              </p:par>
                              <p:par>
                                <p:cTn id="82" presetID="42" presetClass="entr" presetSubtype="0" fill="hold" grpId="0" nodeType="withEffect">
                                  <p:stCondLst>
                                    <p:cond delay="0"/>
                                  </p:stCondLst>
                                  <p:childTnLst>
                                    <p:set>
                                      <p:cBhvr>
                                        <p:cTn id="83" dur="1" fill="hold">
                                          <p:stCondLst>
                                            <p:cond delay="0"/>
                                          </p:stCondLst>
                                        </p:cTn>
                                        <p:tgtEl>
                                          <p:spTgt spid="31"/>
                                        </p:tgtEl>
                                        <p:attrNameLst>
                                          <p:attrName>style.visibility</p:attrName>
                                        </p:attrNameLst>
                                      </p:cBhvr>
                                      <p:to>
                                        <p:strVal val="visible"/>
                                      </p:to>
                                    </p:set>
                                    <p:animEffect transition="in" filter="fade">
                                      <p:cBhvr>
                                        <p:cTn id="84" dur="1000"/>
                                        <p:tgtEl>
                                          <p:spTgt spid="31"/>
                                        </p:tgtEl>
                                      </p:cBhvr>
                                    </p:animEffect>
                                    <p:anim calcmode="lin" valueType="num">
                                      <p:cBhvr>
                                        <p:cTn id="85" dur="1000" fill="hold"/>
                                        <p:tgtEl>
                                          <p:spTgt spid="31"/>
                                        </p:tgtEl>
                                        <p:attrNameLst>
                                          <p:attrName>ppt_x</p:attrName>
                                        </p:attrNameLst>
                                      </p:cBhvr>
                                      <p:tavLst>
                                        <p:tav tm="0">
                                          <p:val>
                                            <p:strVal val="#ppt_x"/>
                                          </p:val>
                                        </p:tav>
                                        <p:tav tm="100000">
                                          <p:val>
                                            <p:strVal val="#ppt_x"/>
                                          </p:val>
                                        </p:tav>
                                      </p:tavLst>
                                    </p:anim>
                                    <p:anim calcmode="lin" valueType="num">
                                      <p:cBhvr>
                                        <p:cTn id="86" dur="1000" fill="hold"/>
                                        <p:tgtEl>
                                          <p:spTgt spid="31"/>
                                        </p:tgtEl>
                                        <p:attrNameLst>
                                          <p:attrName>ppt_y</p:attrName>
                                        </p:attrNameLst>
                                      </p:cBhvr>
                                      <p:tavLst>
                                        <p:tav tm="0">
                                          <p:val>
                                            <p:strVal val="#ppt_y+.1"/>
                                          </p:val>
                                        </p:tav>
                                        <p:tav tm="100000">
                                          <p:val>
                                            <p:strVal val="#ppt_y"/>
                                          </p:val>
                                        </p:tav>
                                      </p:tavLst>
                                    </p:anim>
                                  </p:childTnLst>
                                </p:cTn>
                              </p:par>
                              <p:par>
                                <p:cTn id="87" presetID="42" presetClass="entr" presetSubtype="0" fill="hold" grpId="0" nodeType="withEffect">
                                  <p:stCondLst>
                                    <p:cond delay="0"/>
                                  </p:stCondLst>
                                  <p:childTnLst>
                                    <p:set>
                                      <p:cBhvr>
                                        <p:cTn id="88" dur="1" fill="hold">
                                          <p:stCondLst>
                                            <p:cond delay="0"/>
                                          </p:stCondLst>
                                        </p:cTn>
                                        <p:tgtEl>
                                          <p:spTgt spid="28"/>
                                        </p:tgtEl>
                                        <p:attrNameLst>
                                          <p:attrName>style.visibility</p:attrName>
                                        </p:attrNameLst>
                                      </p:cBhvr>
                                      <p:to>
                                        <p:strVal val="visible"/>
                                      </p:to>
                                    </p:set>
                                    <p:animEffect transition="in" filter="fade">
                                      <p:cBhvr>
                                        <p:cTn id="89" dur="1000"/>
                                        <p:tgtEl>
                                          <p:spTgt spid="28"/>
                                        </p:tgtEl>
                                      </p:cBhvr>
                                    </p:animEffect>
                                    <p:anim calcmode="lin" valueType="num">
                                      <p:cBhvr>
                                        <p:cTn id="90" dur="1000" fill="hold"/>
                                        <p:tgtEl>
                                          <p:spTgt spid="28"/>
                                        </p:tgtEl>
                                        <p:attrNameLst>
                                          <p:attrName>ppt_x</p:attrName>
                                        </p:attrNameLst>
                                      </p:cBhvr>
                                      <p:tavLst>
                                        <p:tav tm="0">
                                          <p:val>
                                            <p:strVal val="#ppt_x"/>
                                          </p:val>
                                        </p:tav>
                                        <p:tav tm="100000">
                                          <p:val>
                                            <p:strVal val="#ppt_x"/>
                                          </p:val>
                                        </p:tav>
                                      </p:tavLst>
                                    </p:anim>
                                    <p:anim calcmode="lin" valueType="num">
                                      <p:cBhvr>
                                        <p:cTn id="91" dur="1000" fill="hold"/>
                                        <p:tgtEl>
                                          <p:spTgt spid="28"/>
                                        </p:tgtEl>
                                        <p:attrNameLst>
                                          <p:attrName>ppt_y</p:attrName>
                                        </p:attrNameLst>
                                      </p:cBhvr>
                                      <p:tavLst>
                                        <p:tav tm="0">
                                          <p:val>
                                            <p:strVal val="#ppt_y+.1"/>
                                          </p:val>
                                        </p:tav>
                                        <p:tav tm="100000">
                                          <p:val>
                                            <p:strVal val="#ppt_y"/>
                                          </p:val>
                                        </p:tav>
                                      </p:tavLst>
                                    </p:anim>
                                  </p:childTnLst>
                                </p:cTn>
                              </p:par>
                              <p:par>
                                <p:cTn id="92" presetID="42" presetClass="entr" presetSubtype="0" fill="hold" grpId="0" nodeType="withEffect">
                                  <p:stCondLst>
                                    <p:cond delay="0"/>
                                  </p:stCondLst>
                                  <p:childTnLst>
                                    <p:set>
                                      <p:cBhvr>
                                        <p:cTn id="93" dur="1" fill="hold">
                                          <p:stCondLst>
                                            <p:cond delay="0"/>
                                          </p:stCondLst>
                                        </p:cTn>
                                        <p:tgtEl>
                                          <p:spTgt spid="37"/>
                                        </p:tgtEl>
                                        <p:attrNameLst>
                                          <p:attrName>style.visibility</p:attrName>
                                        </p:attrNameLst>
                                      </p:cBhvr>
                                      <p:to>
                                        <p:strVal val="visible"/>
                                      </p:to>
                                    </p:set>
                                    <p:animEffect transition="in" filter="fade">
                                      <p:cBhvr>
                                        <p:cTn id="94" dur="1000"/>
                                        <p:tgtEl>
                                          <p:spTgt spid="37"/>
                                        </p:tgtEl>
                                      </p:cBhvr>
                                    </p:animEffect>
                                    <p:anim calcmode="lin" valueType="num">
                                      <p:cBhvr>
                                        <p:cTn id="95" dur="1000" fill="hold"/>
                                        <p:tgtEl>
                                          <p:spTgt spid="37"/>
                                        </p:tgtEl>
                                        <p:attrNameLst>
                                          <p:attrName>ppt_x</p:attrName>
                                        </p:attrNameLst>
                                      </p:cBhvr>
                                      <p:tavLst>
                                        <p:tav tm="0">
                                          <p:val>
                                            <p:strVal val="#ppt_x"/>
                                          </p:val>
                                        </p:tav>
                                        <p:tav tm="100000">
                                          <p:val>
                                            <p:strVal val="#ppt_x"/>
                                          </p:val>
                                        </p:tav>
                                      </p:tavLst>
                                    </p:anim>
                                    <p:anim calcmode="lin" valueType="num">
                                      <p:cBhvr>
                                        <p:cTn id="96" dur="1000" fill="hold"/>
                                        <p:tgtEl>
                                          <p:spTgt spid="37"/>
                                        </p:tgtEl>
                                        <p:attrNameLst>
                                          <p:attrName>ppt_y</p:attrName>
                                        </p:attrNameLst>
                                      </p:cBhvr>
                                      <p:tavLst>
                                        <p:tav tm="0">
                                          <p:val>
                                            <p:strVal val="#ppt_y+.1"/>
                                          </p:val>
                                        </p:tav>
                                        <p:tav tm="100000">
                                          <p:val>
                                            <p:strVal val="#ppt_y"/>
                                          </p:val>
                                        </p:tav>
                                      </p:tavLst>
                                    </p:anim>
                                  </p:childTnLst>
                                </p:cTn>
                              </p:par>
                              <p:par>
                                <p:cTn id="97" presetID="42" presetClass="entr" presetSubtype="0" fill="hold" grpId="0" nodeType="with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fade">
                                      <p:cBhvr>
                                        <p:cTn id="99" dur="1000"/>
                                        <p:tgtEl>
                                          <p:spTgt spid="29"/>
                                        </p:tgtEl>
                                      </p:cBhvr>
                                    </p:animEffect>
                                    <p:anim calcmode="lin" valueType="num">
                                      <p:cBhvr>
                                        <p:cTn id="100" dur="1000" fill="hold"/>
                                        <p:tgtEl>
                                          <p:spTgt spid="29"/>
                                        </p:tgtEl>
                                        <p:attrNameLst>
                                          <p:attrName>ppt_x</p:attrName>
                                        </p:attrNameLst>
                                      </p:cBhvr>
                                      <p:tavLst>
                                        <p:tav tm="0">
                                          <p:val>
                                            <p:strVal val="#ppt_x"/>
                                          </p:val>
                                        </p:tav>
                                        <p:tav tm="100000">
                                          <p:val>
                                            <p:strVal val="#ppt_x"/>
                                          </p:val>
                                        </p:tav>
                                      </p:tavLst>
                                    </p:anim>
                                    <p:anim calcmode="lin" valueType="num">
                                      <p:cBhvr>
                                        <p:cTn id="101"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102" fill="hold">
                      <p:stCondLst>
                        <p:cond delay="indefinite"/>
                      </p:stCondLst>
                      <p:childTnLst>
                        <p:par>
                          <p:cTn id="103" fill="hold">
                            <p:stCondLst>
                              <p:cond delay="0"/>
                            </p:stCondLst>
                            <p:childTnLst>
                              <p:par>
                                <p:cTn id="104" presetID="42" presetClass="entr" presetSubtype="0" fill="hold" grpId="0" nodeType="clickEffect">
                                  <p:stCondLst>
                                    <p:cond delay="0"/>
                                  </p:stCondLst>
                                  <p:childTnLst>
                                    <p:set>
                                      <p:cBhvr>
                                        <p:cTn id="105" dur="1" fill="hold">
                                          <p:stCondLst>
                                            <p:cond delay="0"/>
                                          </p:stCondLst>
                                        </p:cTn>
                                        <p:tgtEl>
                                          <p:spTgt spid="41"/>
                                        </p:tgtEl>
                                        <p:attrNameLst>
                                          <p:attrName>style.visibility</p:attrName>
                                        </p:attrNameLst>
                                      </p:cBhvr>
                                      <p:to>
                                        <p:strVal val="visible"/>
                                      </p:to>
                                    </p:set>
                                    <p:animEffect transition="in" filter="fade">
                                      <p:cBhvr>
                                        <p:cTn id="106" dur="1000"/>
                                        <p:tgtEl>
                                          <p:spTgt spid="41"/>
                                        </p:tgtEl>
                                      </p:cBhvr>
                                    </p:animEffect>
                                    <p:anim calcmode="lin" valueType="num">
                                      <p:cBhvr>
                                        <p:cTn id="107" dur="1000" fill="hold"/>
                                        <p:tgtEl>
                                          <p:spTgt spid="41"/>
                                        </p:tgtEl>
                                        <p:attrNameLst>
                                          <p:attrName>ppt_x</p:attrName>
                                        </p:attrNameLst>
                                      </p:cBhvr>
                                      <p:tavLst>
                                        <p:tav tm="0">
                                          <p:val>
                                            <p:strVal val="#ppt_x"/>
                                          </p:val>
                                        </p:tav>
                                        <p:tav tm="100000">
                                          <p:val>
                                            <p:strVal val="#ppt_x"/>
                                          </p:val>
                                        </p:tav>
                                      </p:tavLst>
                                    </p:anim>
                                    <p:anim calcmode="lin" valueType="num">
                                      <p:cBhvr>
                                        <p:cTn id="108" dur="1000" fill="hold"/>
                                        <p:tgtEl>
                                          <p:spTgt spid="4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9" grpId="0"/>
      <p:bldP spid="31" grpId="0"/>
      <p:bldP spid="32" grpId="0"/>
      <p:bldP spid="33" grpId="0"/>
      <p:bldP spid="34" grpId="0"/>
      <p:bldP spid="36" grpId="0"/>
      <p:bldP spid="37" grpId="0"/>
      <p:bldP spid="3" grpId="0"/>
      <p:bldP spid="26" grpId="0"/>
      <p:bldP spid="38" grpId="0"/>
      <p:bldP spid="7" grpId="0"/>
      <p:bldP spid="30" grpId="0"/>
      <p:bldP spid="39" grpId="0"/>
      <p:bldP spid="14" grpId="0" animBg="1"/>
      <p:bldP spid="19" grpId="0" animBg="1"/>
      <p:bldP spid="18" grpId="0" animBg="1"/>
      <p:bldP spid="16" grpId="0" animBg="1"/>
      <p:bldP spid="17" grpId="0" animBg="1"/>
      <p:bldP spid="4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38600" y="199846"/>
            <a:ext cx="4967111" cy="6555641"/>
          </a:xfrm>
          <a:prstGeom prst="rect">
            <a:avLst/>
          </a:prstGeom>
          <a:solidFill>
            <a:srgbClr val="5B9BD5"/>
          </a:solidFill>
        </p:spPr>
        <p:txBody>
          <a:bodyPr wrap="square">
            <a:spAutoFit/>
          </a:bodyPr>
          <a:lstStyle/>
          <a:p>
            <a:pPr defTabSz="914400"/>
            <a:r>
              <a:rPr lang="en-US" sz="2800" dirty="0">
                <a:solidFill>
                  <a:srgbClr val="FFFFFF"/>
                </a:solidFill>
                <a:latin typeface="Segoe UI Light" panose="020B0502040204020203" pitchFamily="34" charset="0"/>
              </a:rPr>
              <a:t>Her view is that publishers are here to </a:t>
            </a:r>
            <a:r>
              <a:rPr lang="en-US" sz="2800" b="1" dirty="0">
                <a:solidFill>
                  <a:srgbClr val="FFFFFF"/>
                </a:solidFill>
                <a:latin typeface="Segoe UI Semibold" panose="020B0702040204020203" pitchFamily="34" charset="0"/>
              </a:rPr>
              <a:t>make the scientific research process more effective </a:t>
            </a:r>
            <a:r>
              <a:rPr lang="en-US" sz="2800" dirty="0">
                <a:solidFill>
                  <a:srgbClr val="FFFFFF"/>
                </a:solidFill>
                <a:latin typeface="Segoe UI Light" panose="020B0502040204020203" pitchFamily="34" charset="0"/>
              </a:rPr>
              <a:t>by helping them keep up to date, find colleagues, plan experiments, and then share their results.  </a:t>
            </a:r>
            <a:r>
              <a:rPr lang="en-US" sz="2800" b="1" dirty="0">
                <a:solidFill>
                  <a:srgbClr val="FFFFFF"/>
                </a:solidFill>
                <a:latin typeface="Segoe UI Semibold" panose="020B0702040204020203" pitchFamily="34" charset="0"/>
              </a:rPr>
              <a:t>After they have published, the processes continues</a:t>
            </a:r>
            <a:r>
              <a:rPr lang="en-US" sz="2800" dirty="0">
                <a:solidFill>
                  <a:srgbClr val="FFFFFF"/>
                </a:solidFill>
                <a:latin typeface="Segoe UI Light" panose="020B0502040204020203" pitchFamily="34" charset="0"/>
              </a:rPr>
              <a:t> with gaining a reputation, obtaining funds, finding collaborators, and even finding a new job. What can we as publishers do to address some of </a:t>
            </a:r>
            <a:r>
              <a:rPr lang="en-US" sz="2800" b="1" dirty="0">
                <a:solidFill>
                  <a:srgbClr val="FFFFFF"/>
                </a:solidFill>
                <a:latin typeface="Segoe UI Semibold" panose="020B0702040204020203" pitchFamily="34" charset="0"/>
              </a:rPr>
              <a:t>scientists’ pain points?</a:t>
            </a:r>
          </a:p>
        </p:txBody>
      </p:sp>
      <p:sp>
        <p:nvSpPr>
          <p:cNvPr id="5" name="TextBox 4"/>
          <p:cNvSpPr txBox="1"/>
          <p:nvPr/>
        </p:nvSpPr>
        <p:spPr>
          <a:xfrm>
            <a:off x="304800" y="3886200"/>
            <a:ext cx="3085845" cy="1446550"/>
          </a:xfrm>
          <a:prstGeom prst="rect">
            <a:avLst/>
          </a:prstGeom>
          <a:solidFill>
            <a:schemeClr val="accent1"/>
          </a:solidFill>
        </p:spPr>
        <p:txBody>
          <a:bodyPr wrap="none" rtlCol="0">
            <a:spAutoFit/>
          </a:bodyPr>
          <a:lstStyle/>
          <a:p>
            <a:pPr defTabSz="914400"/>
            <a:r>
              <a:rPr lang="en-US" sz="2400" dirty="0">
                <a:solidFill>
                  <a:srgbClr val="FFFFFF"/>
                </a:solidFill>
                <a:latin typeface="Segoe UI Light" panose="020B0502040204020203" pitchFamily="34" charset="0"/>
              </a:rPr>
              <a:t>Annette Thomas, </a:t>
            </a:r>
          </a:p>
          <a:p>
            <a:pPr defTabSz="914400"/>
            <a:r>
              <a:rPr lang="en-US" sz="1600" dirty="0">
                <a:solidFill>
                  <a:srgbClr val="FFFFFF"/>
                </a:solidFill>
                <a:latin typeface="Segoe UI Light" panose="020B0502040204020203" pitchFamily="34" charset="0"/>
              </a:rPr>
              <a:t>Then</a:t>
            </a:r>
            <a:r>
              <a:rPr lang="en-US" sz="2400" dirty="0">
                <a:solidFill>
                  <a:srgbClr val="FFFFFF"/>
                </a:solidFill>
                <a:latin typeface="Segoe UI Light" panose="020B0502040204020203" pitchFamily="34" charset="0"/>
              </a:rPr>
              <a:t> CEO of Macmillan </a:t>
            </a:r>
          </a:p>
          <a:p>
            <a:pPr defTabSz="914400"/>
            <a:r>
              <a:rPr lang="en-US" sz="2400" dirty="0">
                <a:solidFill>
                  <a:srgbClr val="FFFFFF"/>
                </a:solidFill>
                <a:latin typeface="Segoe UI Light" panose="020B0502040204020203" pitchFamily="34" charset="0"/>
              </a:rPr>
              <a:t>Publishers </a:t>
            </a:r>
            <a:br>
              <a:rPr lang="en-US" sz="2400" dirty="0">
                <a:solidFill>
                  <a:srgbClr val="FFFFFF"/>
                </a:solidFill>
                <a:latin typeface="Segoe UI Light" panose="020B0502040204020203" pitchFamily="34" charset="0"/>
              </a:rPr>
            </a:br>
            <a:endParaRPr lang="en-US" sz="1600" dirty="0">
              <a:solidFill>
                <a:srgbClr val="FFFFFF"/>
              </a:solidFill>
              <a:latin typeface="Segoe UI Light" panose="020B0502040204020203" pitchFamily="34" charset="0"/>
            </a:endParaRPr>
          </a:p>
        </p:txBody>
      </p:sp>
      <p:sp>
        <p:nvSpPr>
          <p:cNvPr id="6" name="TextBox 5"/>
          <p:cNvSpPr txBox="1"/>
          <p:nvPr/>
        </p:nvSpPr>
        <p:spPr>
          <a:xfrm>
            <a:off x="304800" y="215235"/>
            <a:ext cx="3429000" cy="3046988"/>
          </a:xfrm>
          <a:prstGeom prst="rect">
            <a:avLst/>
          </a:prstGeom>
          <a:solidFill>
            <a:schemeClr val="accent1"/>
          </a:solidFill>
        </p:spPr>
        <p:txBody>
          <a:bodyPr wrap="square" rtlCol="0">
            <a:spAutoFit/>
          </a:bodyPr>
          <a:lstStyle/>
          <a:p>
            <a:pPr defTabSz="914400"/>
            <a:r>
              <a:rPr lang="en-US" sz="4800" dirty="0">
                <a:solidFill>
                  <a:srgbClr val="FFFFFF"/>
                </a:solidFill>
                <a:latin typeface="Segoe UI Light" panose="020B0502040204020203" pitchFamily="34" charset="0"/>
              </a:rPr>
              <a:t>A publisher’s new job description</a:t>
            </a:r>
          </a:p>
        </p:txBody>
      </p:sp>
      <p:sp>
        <p:nvSpPr>
          <p:cNvPr id="7" name="Rectangle 6"/>
          <p:cNvSpPr/>
          <p:nvPr/>
        </p:nvSpPr>
        <p:spPr>
          <a:xfrm>
            <a:off x="-12955" y="6627168"/>
            <a:ext cx="3886200" cy="230832"/>
          </a:xfrm>
          <a:prstGeom prst="rect">
            <a:avLst/>
          </a:prstGeom>
          <a:solidFill>
            <a:schemeClr val="accent1"/>
          </a:solidFill>
        </p:spPr>
        <p:txBody>
          <a:bodyPr wrap="square">
            <a:spAutoFit/>
          </a:bodyPr>
          <a:lstStyle/>
          <a:p>
            <a:pPr defTabSz="914400"/>
            <a:r>
              <a:rPr lang="en-US" sz="900" dirty="0">
                <a:solidFill>
                  <a:srgbClr val="FFFFFF"/>
                </a:solidFill>
              </a:rPr>
              <a:t>http://www.against-the-grain.com/2012/11/a-publishers-new-job-description/</a:t>
            </a:r>
          </a:p>
        </p:txBody>
      </p:sp>
    </p:spTree>
    <p:extLst>
      <p:ext uri="{BB962C8B-B14F-4D97-AF65-F5344CB8AC3E}">
        <p14:creationId xmlns:p14="http://schemas.microsoft.com/office/powerpoint/2010/main" val="2294131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2" name="Rectangle 1"/>
          <p:cNvSpPr/>
          <p:nvPr/>
        </p:nvSpPr>
        <p:spPr>
          <a:xfrm>
            <a:off x="762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Researcher</a:t>
            </a:r>
          </a:p>
        </p:txBody>
      </p:sp>
      <p:sp>
        <p:nvSpPr>
          <p:cNvPr id="3" name="Rectangle 2"/>
          <p:cNvSpPr/>
          <p:nvPr/>
        </p:nvSpPr>
        <p:spPr>
          <a:xfrm>
            <a:off x="3429000" y="615875"/>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Librarian</a:t>
            </a:r>
          </a:p>
        </p:txBody>
      </p:sp>
      <p:sp>
        <p:nvSpPr>
          <p:cNvPr id="4" name="Rectangle 3"/>
          <p:cNvSpPr/>
          <p:nvPr/>
        </p:nvSpPr>
        <p:spPr>
          <a:xfrm>
            <a:off x="6096000" y="609600"/>
            <a:ext cx="19050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Segoe UI" panose="020B0502040204020203" pitchFamily="34" charset="0"/>
                <a:cs typeface="Segoe UI" panose="020B0502040204020203" pitchFamily="34" charset="0"/>
              </a:rPr>
              <a:t>Research</a:t>
            </a:r>
          </a:p>
          <a:p>
            <a:pPr algn="ctr"/>
            <a:r>
              <a:rPr lang="en-US" sz="2400" dirty="0">
                <a:solidFill>
                  <a:srgbClr val="FF0000"/>
                </a:solidFill>
                <a:latin typeface="Segoe UI" panose="020B0502040204020203" pitchFamily="34" charset="0"/>
                <a:cs typeface="Segoe UI" panose="020B0502040204020203" pitchFamily="34" charset="0"/>
              </a:rPr>
              <a:t>manager</a:t>
            </a:r>
          </a:p>
        </p:txBody>
      </p:sp>
      <p:pic>
        <p:nvPicPr>
          <p:cNvPr id="5" name="Picture 4"/>
          <p:cNvPicPr>
            <a:picLocks noChangeAspect="1"/>
          </p:cNvPicPr>
          <p:nvPr/>
        </p:nvPicPr>
        <p:blipFill>
          <a:blip r:embed="rId3"/>
          <a:stretch>
            <a:fillRect/>
          </a:stretch>
        </p:blipFill>
        <p:spPr>
          <a:xfrm>
            <a:off x="7205075" y="2243445"/>
            <a:ext cx="998494" cy="1423988"/>
          </a:xfrm>
          <a:prstGeom prst="rect">
            <a:avLst/>
          </a:prstGeom>
        </p:spPr>
      </p:pic>
      <p:pic>
        <p:nvPicPr>
          <p:cNvPr id="6" name="Picture 5"/>
          <p:cNvPicPr>
            <a:picLocks noChangeAspect="1"/>
          </p:cNvPicPr>
          <p:nvPr/>
        </p:nvPicPr>
        <p:blipFill>
          <a:blip r:embed="rId4"/>
          <a:stretch>
            <a:fillRect/>
          </a:stretch>
        </p:blipFill>
        <p:spPr>
          <a:xfrm>
            <a:off x="5687384" y="2294459"/>
            <a:ext cx="817231" cy="1432953"/>
          </a:xfrm>
          <a:prstGeom prst="rect">
            <a:avLst/>
          </a:prstGeom>
        </p:spPr>
      </p:pic>
      <p:pic>
        <p:nvPicPr>
          <p:cNvPr id="7" name="Picture 6"/>
          <p:cNvPicPr>
            <a:picLocks noChangeAspect="1"/>
          </p:cNvPicPr>
          <p:nvPr/>
        </p:nvPicPr>
        <p:blipFill>
          <a:blip r:embed="rId5"/>
          <a:stretch>
            <a:fillRect/>
          </a:stretch>
        </p:blipFill>
        <p:spPr>
          <a:xfrm>
            <a:off x="6807092" y="4230473"/>
            <a:ext cx="1034087" cy="1423988"/>
          </a:xfrm>
          <a:prstGeom prst="rect">
            <a:avLst/>
          </a:prstGeom>
        </p:spPr>
      </p:pic>
      <p:pic>
        <p:nvPicPr>
          <p:cNvPr id="8" name="Picture 7"/>
          <p:cNvPicPr>
            <a:picLocks noChangeAspect="1"/>
          </p:cNvPicPr>
          <p:nvPr/>
        </p:nvPicPr>
        <p:blipFill>
          <a:blip r:embed="rId6"/>
          <a:stretch>
            <a:fillRect/>
          </a:stretch>
        </p:blipFill>
        <p:spPr>
          <a:xfrm>
            <a:off x="1714500" y="2305050"/>
            <a:ext cx="2076450" cy="409575"/>
          </a:xfrm>
          <a:prstGeom prst="rect">
            <a:avLst/>
          </a:prstGeom>
        </p:spPr>
      </p:pic>
      <p:pic>
        <p:nvPicPr>
          <p:cNvPr id="9" name="Picture 8"/>
          <p:cNvPicPr>
            <a:picLocks noChangeAspect="1"/>
          </p:cNvPicPr>
          <p:nvPr/>
        </p:nvPicPr>
        <p:blipFill>
          <a:blip r:embed="rId7"/>
          <a:stretch>
            <a:fillRect/>
          </a:stretch>
        </p:blipFill>
        <p:spPr>
          <a:xfrm>
            <a:off x="1780166" y="2967542"/>
            <a:ext cx="1362075" cy="457200"/>
          </a:xfrm>
          <a:prstGeom prst="rect">
            <a:avLst/>
          </a:prstGeom>
        </p:spPr>
      </p:pic>
      <p:pic>
        <p:nvPicPr>
          <p:cNvPr id="10" name="Picture 9"/>
          <p:cNvPicPr>
            <a:picLocks noChangeAspect="1"/>
          </p:cNvPicPr>
          <p:nvPr/>
        </p:nvPicPr>
        <p:blipFill>
          <a:blip r:embed="rId8"/>
          <a:stretch>
            <a:fillRect/>
          </a:stretch>
        </p:blipFill>
        <p:spPr>
          <a:xfrm>
            <a:off x="4810125" y="4294458"/>
            <a:ext cx="1047750" cy="438150"/>
          </a:xfrm>
          <a:prstGeom prst="rect">
            <a:avLst/>
          </a:prstGeom>
        </p:spPr>
      </p:pic>
      <p:pic>
        <p:nvPicPr>
          <p:cNvPr id="11" name="Picture 10"/>
          <p:cNvPicPr>
            <a:picLocks noChangeAspect="1"/>
          </p:cNvPicPr>
          <p:nvPr/>
        </p:nvPicPr>
        <p:blipFill>
          <a:blip r:embed="rId9"/>
          <a:stretch>
            <a:fillRect/>
          </a:stretch>
        </p:blipFill>
        <p:spPr>
          <a:xfrm>
            <a:off x="1372272" y="4062917"/>
            <a:ext cx="762000" cy="428625"/>
          </a:xfrm>
          <a:prstGeom prst="rect">
            <a:avLst/>
          </a:prstGeom>
        </p:spPr>
      </p:pic>
      <p:pic>
        <p:nvPicPr>
          <p:cNvPr id="12" name="Picture 11"/>
          <p:cNvPicPr>
            <a:picLocks noChangeAspect="1"/>
          </p:cNvPicPr>
          <p:nvPr/>
        </p:nvPicPr>
        <p:blipFill>
          <a:blip r:embed="rId10"/>
          <a:stretch>
            <a:fillRect/>
          </a:stretch>
        </p:blipFill>
        <p:spPr>
          <a:xfrm>
            <a:off x="1215719" y="4704095"/>
            <a:ext cx="1837105" cy="461962"/>
          </a:xfrm>
          <a:prstGeom prst="rect">
            <a:avLst/>
          </a:prstGeom>
        </p:spPr>
      </p:pic>
      <p:pic>
        <p:nvPicPr>
          <p:cNvPr id="13" name="Picture 12"/>
          <p:cNvPicPr>
            <a:picLocks noChangeAspect="1"/>
          </p:cNvPicPr>
          <p:nvPr/>
        </p:nvPicPr>
        <p:blipFill>
          <a:blip r:embed="rId11"/>
          <a:stretch>
            <a:fillRect/>
          </a:stretch>
        </p:blipFill>
        <p:spPr>
          <a:xfrm>
            <a:off x="3429000" y="3560725"/>
            <a:ext cx="1695450" cy="333375"/>
          </a:xfrm>
          <a:prstGeom prst="rect">
            <a:avLst/>
          </a:prstGeom>
        </p:spPr>
      </p:pic>
      <p:pic>
        <p:nvPicPr>
          <p:cNvPr id="14" name="Picture 13"/>
          <p:cNvPicPr>
            <a:picLocks noChangeAspect="1"/>
          </p:cNvPicPr>
          <p:nvPr/>
        </p:nvPicPr>
        <p:blipFill>
          <a:blip r:embed="rId12"/>
          <a:stretch>
            <a:fillRect/>
          </a:stretch>
        </p:blipFill>
        <p:spPr>
          <a:xfrm>
            <a:off x="762000" y="5435386"/>
            <a:ext cx="1447800" cy="438150"/>
          </a:xfrm>
          <a:prstGeom prst="rect">
            <a:avLst/>
          </a:prstGeom>
        </p:spPr>
      </p:pic>
      <p:pic>
        <p:nvPicPr>
          <p:cNvPr id="15" name="Picture 14"/>
          <p:cNvPicPr>
            <a:picLocks noChangeAspect="1"/>
          </p:cNvPicPr>
          <p:nvPr/>
        </p:nvPicPr>
        <p:blipFill>
          <a:blip r:embed="rId13"/>
          <a:stretch>
            <a:fillRect/>
          </a:stretch>
        </p:blipFill>
        <p:spPr>
          <a:xfrm>
            <a:off x="5382842" y="5221179"/>
            <a:ext cx="1107135" cy="536376"/>
          </a:xfrm>
          <a:prstGeom prst="rect">
            <a:avLst/>
          </a:prstGeom>
        </p:spPr>
      </p:pic>
      <p:pic>
        <p:nvPicPr>
          <p:cNvPr id="1026" name="Picture 2" descr="https://www.bepress.com/wp-content/themes/bepress/images/bepress_logo.png">
            <a:extLst>
              <a:ext uri="{FF2B5EF4-FFF2-40B4-BE49-F238E27FC236}">
                <a16:creationId xmlns:a16="http://schemas.microsoft.com/office/drawing/2014/main" id="{E8530BC2-36AB-4633-A77E-4D623295DB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89691" y="8512386"/>
            <a:ext cx="1905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www.bepress.com/wp-content/themes/bepress/images/bepress_logo.png">
            <a:extLst>
              <a:ext uri="{FF2B5EF4-FFF2-40B4-BE49-F238E27FC236}">
                <a16:creationId xmlns:a16="http://schemas.microsoft.com/office/drawing/2014/main" id="{DCC62EEF-A7D6-46D0-9A4E-B21344367903}"/>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300075" y="6122053"/>
            <a:ext cx="1905000" cy="619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www.bepress.com/wp-content/themes/bepress/images/bepress_logo.png">
            <a:extLst>
              <a:ext uri="{FF2B5EF4-FFF2-40B4-BE49-F238E27FC236}">
                <a16:creationId xmlns:a16="http://schemas.microsoft.com/office/drawing/2014/main" id="{BA95A913-00DF-4747-B2C4-7DEE78452FA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253930" y="6100350"/>
            <a:ext cx="1905000" cy="619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25439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65535" y="0"/>
            <a:ext cx="10009535" cy="6880412"/>
          </a:xfrm>
          <a:prstGeom prst="rect">
            <a:avLst/>
          </a:prstGeom>
        </p:spPr>
      </p:pic>
      <p:sp>
        <p:nvSpPr>
          <p:cNvPr id="3" name="Rectangle 2"/>
          <p:cNvSpPr/>
          <p:nvPr/>
        </p:nvSpPr>
        <p:spPr>
          <a:xfrm>
            <a:off x="57912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Research, reputation, relevance</a:t>
            </a:r>
          </a:p>
        </p:txBody>
      </p:sp>
      <p:sp>
        <p:nvSpPr>
          <p:cNvPr id="4" name="Oval 3"/>
          <p:cNvSpPr/>
          <p:nvPr/>
        </p:nvSpPr>
        <p:spPr>
          <a:xfrm>
            <a:off x="-228600" y="457200"/>
            <a:ext cx="1524000" cy="140347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Special </a:t>
            </a:r>
            <a:r>
              <a:rPr lang="en-US"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colls</a:t>
            </a:r>
            <a:endPar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8382302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7558DC3-4871-4FB4-ABBE-7E7115AE03AC}"/>
              </a:ext>
            </a:extLst>
          </p:cNvPr>
          <p:cNvPicPr>
            <a:picLocks noChangeAspect="1"/>
          </p:cNvPicPr>
          <p:nvPr/>
        </p:nvPicPr>
        <p:blipFill>
          <a:blip r:embed="rId2"/>
          <a:stretch>
            <a:fillRect/>
          </a:stretch>
        </p:blipFill>
        <p:spPr>
          <a:xfrm>
            <a:off x="2233612" y="547687"/>
            <a:ext cx="4676775" cy="5762625"/>
          </a:xfrm>
          <a:prstGeom prst="rect">
            <a:avLst/>
          </a:prstGeom>
        </p:spPr>
      </p:pic>
    </p:spTree>
    <p:extLst>
      <p:ext uri="{BB962C8B-B14F-4D97-AF65-F5344CB8AC3E}">
        <p14:creationId xmlns:p14="http://schemas.microsoft.com/office/powerpoint/2010/main" val="130926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13" name="Down Arrow 12"/>
          <p:cNvSpPr/>
          <p:nvPr/>
        </p:nvSpPr>
        <p:spPr>
          <a:xfrm>
            <a:off x="1817033" y="1905000"/>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 name="Oval 2"/>
          <p:cNvSpPr/>
          <p:nvPr/>
        </p:nvSpPr>
        <p:spPr>
          <a:xfrm>
            <a:off x="1603003" y="191104"/>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rgbClr val="5B9BD5"/>
                </a:solidFill>
                <a:latin typeface="Segoe UI" panose="020B0502040204020203" pitchFamily="34" charset="0"/>
                <a:ea typeface="Segoe UI" panose="020B0502040204020203" pitchFamily="34" charset="0"/>
                <a:cs typeface="Segoe UI" panose="020B0502040204020203" pitchFamily="34" charset="0"/>
              </a:rPr>
              <a:t>Support for creation, management and disclosure of evidence, memory, community</a:t>
            </a:r>
          </a:p>
        </p:txBody>
      </p:sp>
      <p:sp>
        <p:nvSpPr>
          <p:cNvPr id="16" name="Oval 15"/>
          <p:cNvSpPr/>
          <p:nvPr/>
        </p:nvSpPr>
        <p:spPr>
          <a:xfrm>
            <a:off x="1630680" y="4560795"/>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9" name="Rectangle 18"/>
          <p:cNvSpPr/>
          <p:nvPr/>
        </p:nvSpPr>
        <p:spPr>
          <a:xfrm>
            <a:off x="4953000" y="1228804"/>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Workflow is the new content </a:t>
            </a: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Reputation</a:t>
            </a:r>
            <a:b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dirty="0">
                <a:solidFill>
                  <a:srgbClr val="5B9BD5"/>
                </a:solidFill>
                <a:latin typeface="Segoe UI" panose="020B0502040204020203" pitchFamily="34" charset="0"/>
                <a:ea typeface="Segoe UI" panose="020B0502040204020203" pitchFamily="34" charset="0"/>
                <a:cs typeface="Segoe UI" panose="020B0502040204020203" pitchFamily="34" charset="0"/>
              </a:rPr>
              <a:t>manage and disclose the intellectual outputs and expertise of the institution. </a:t>
            </a: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From discovery to discoverability</a:t>
            </a:r>
          </a:p>
          <a:p>
            <a:pPr algn="ctr"/>
            <a:endPar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 </a:t>
            </a:r>
            <a:r>
              <a:rPr lang="en-US" sz="2000" b="1"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24117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1000"/>
                                        <p:tgtEl>
                                          <p:spTgt spid="13"/>
                                        </p:tgtEl>
                                      </p:cBhvr>
                                    </p:animEffect>
                                    <p:anim calcmode="lin" valueType="num">
                                      <p:cBhvr>
                                        <p:cTn id="14" dur="1000" fill="hold"/>
                                        <p:tgtEl>
                                          <p:spTgt spid="13"/>
                                        </p:tgtEl>
                                        <p:attrNameLst>
                                          <p:attrName>ppt_x</p:attrName>
                                        </p:attrNameLst>
                                      </p:cBhvr>
                                      <p:tavLst>
                                        <p:tav tm="0">
                                          <p:val>
                                            <p:strVal val="#ppt_x"/>
                                          </p:val>
                                        </p:tav>
                                        <p:tav tm="100000">
                                          <p:val>
                                            <p:strVal val="#ppt_x"/>
                                          </p:val>
                                        </p:tav>
                                      </p:tavLst>
                                    </p:anim>
                                    <p:anim calcmode="lin" valueType="num">
                                      <p:cBhvr>
                                        <p:cTn id="15" dur="1000" fill="hold"/>
                                        <p:tgtEl>
                                          <p:spTgt spid="1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fade">
                                      <p:cBhvr>
                                        <p:cTn id="19" dur="1000"/>
                                        <p:tgtEl>
                                          <p:spTgt spid="16"/>
                                        </p:tgtEl>
                                      </p:cBhvr>
                                    </p:animEffect>
                                    <p:anim calcmode="lin" valueType="num">
                                      <p:cBhvr>
                                        <p:cTn id="20" dur="1000" fill="hold"/>
                                        <p:tgtEl>
                                          <p:spTgt spid="16"/>
                                        </p:tgtEl>
                                        <p:attrNameLst>
                                          <p:attrName>ppt_x</p:attrName>
                                        </p:attrNameLst>
                                      </p:cBhvr>
                                      <p:tavLst>
                                        <p:tav tm="0">
                                          <p:val>
                                            <p:strVal val="#ppt_x"/>
                                          </p:val>
                                        </p:tav>
                                        <p:tav tm="100000">
                                          <p:val>
                                            <p:strVal val="#ppt_x"/>
                                          </p:val>
                                        </p:tav>
                                      </p:tavLst>
                                    </p:anim>
                                    <p:anim calcmode="lin" valueType="num">
                                      <p:cBhvr>
                                        <p:cTn id="2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000"/>
                                        <p:tgtEl>
                                          <p:spTgt spid="19"/>
                                        </p:tgtEl>
                                      </p:cBhvr>
                                    </p:animEffect>
                                    <p:anim calcmode="lin" valueType="num">
                                      <p:cBhvr>
                                        <p:cTn id="27" dur="1000" fill="hold"/>
                                        <p:tgtEl>
                                          <p:spTgt spid="19"/>
                                        </p:tgtEl>
                                        <p:attrNameLst>
                                          <p:attrName>ppt_x</p:attrName>
                                        </p:attrNameLst>
                                      </p:cBhvr>
                                      <p:tavLst>
                                        <p:tav tm="0">
                                          <p:val>
                                            <p:strVal val="#ppt_x"/>
                                          </p:val>
                                        </p:tav>
                                        <p:tav tm="100000">
                                          <p:val>
                                            <p:strVal val="#ppt_x"/>
                                          </p:val>
                                        </p:tav>
                                      </p:tavLst>
                                    </p:anim>
                                    <p:anim calcmode="lin" valueType="num">
                                      <p:cBhvr>
                                        <p:cTn id="2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 grpId="0" animBg="1"/>
      <p:bldP spid="16"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sitting at a table&#10;&#10;Description generated with very high confidence">
            <a:extLst>
              <a:ext uri="{FF2B5EF4-FFF2-40B4-BE49-F238E27FC236}">
                <a16:creationId xmlns:a16="http://schemas.microsoft.com/office/drawing/2014/main" id="{17D1683F-07A3-4615-94E4-D74470B46FB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182" r="1151"/>
          <a:stretch/>
        </p:blipFill>
        <p:spPr>
          <a:xfrm>
            <a:off x="20" y="10"/>
            <a:ext cx="9143980" cy="6857990"/>
          </a:xfrm>
          <a:prstGeom prst="rect">
            <a:avLst/>
          </a:prstGeom>
        </p:spPr>
      </p:pic>
      <p:sp>
        <p:nvSpPr>
          <p:cNvPr id="4" name="Rectangle 3">
            <a:extLst>
              <a:ext uri="{FF2B5EF4-FFF2-40B4-BE49-F238E27FC236}">
                <a16:creationId xmlns:a16="http://schemas.microsoft.com/office/drawing/2014/main" id="{84814A2D-7AA1-4253-88F1-55206D07D5E9}"/>
              </a:ext>
            </a:extLst>
          </p:cNvPr>
          <p:cNvSpPr/>
          <p:nvPr/>
        </p:nvSpPr>
        <p:spPr>
          <a:xfrm>
            <a:off x="3276600" y="5410200"/>
            <a:ext cx="5884178" cy="646331"/>
          </a:xfrm>
          <a:prstGeom prst="rect">
            <a:avLst/>
          </a:prstGeom>
          <a:solidFill>
            <a:srgbClr val="5B9BD5"/>
          </a:solidFill>
        </p:spPr>
        <p:txBody>
          <a:bodyPr wrap="square">
            <a:spAutoFit/>
          </a:bodyPr>
          <a:lstStyle/>
          <a:p>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Shirley Baker, OCLC Members’ Council, 2005</a:t>
            </a:r>
          </a:p>
          <a:p>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Delighted to honor Shirley in this lecture series!</a:t>
            </a:r>
          </a:p>
        </p:txBody>
      </p:sp>
    </p:spTree>
    <p:extLst>
      <p:ext uri="{BB962C8B-B14F-4D97-AF65-F5344CB8AC3E}">
        <p14:creationId xmlns:p14="http://schemas.microsoft.com/office/powerpoint/2010/main" val="13313915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3" name="Oval 2"/>
          <p:cNvSpPr/>
          <p:nvPr/>
        </p:nvSpPr>
        <p:spPr>
          <a:xfrm>
            <a:off x="0" y="3327699"/>
            <a:ext cx="3581400" cy="3505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Facilitated </a:t>
            </a:r>
          </a:p>
          <a:p>
            <a:pPr algn="ctr"/>
            <a:r>
              <a:rPr lang="en-US" sz="36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p>
        </p:txBody>
      </p:sp>
    </p:spTree>
    <p:extLst>
      <p:ext uri="{BB962C8B-B14F-4D97-AF65-F5344CB8AC3E}">
        <p14:creationId xmlns:p14="http://schemas.microsoft.com/office/powerpoint/2010/main" val="3343279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50903" y="768489"/>
            <a:ext cx="6089073" cy="5632311"/>
          </a:xfrm>
          <a:prstGeom prst="rect">
            <a:avLst/>
          </a:prstGeom>
        </p:spPr>
        <p:txBody>
          <a:bodyPr wrap="square">
            <a:spAutoFit/>
          </a:bodyPr>
          <a:lstStyle/>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arXiv</a:t>
            </a:r>
            <a:r>
              <a:rPr lang="en-US" dirty="0">
                <a:latin typeface="Segoe UI" panose="020B0502040204020203" pitchFamily="34" charset="0"/>
                <a:ea typeface="Calibri" panose="020F0502020204030204" pitchFamily="34" charset="0"/>
                <a:cs typeface="Segoe UI" panose="020B0502040204020203" pitchFamily="34" charset="0"/>
              </a:rPr>
              <a:t>, SSRN, </a:t>
            </a:r>
            <a:r>
              <a:rPr lang="en-US" dirty="0" err="1">
                <a:latin typeface="Segoe UI" panose="020B0502040204020203" pitchFamily="34" charset="0"/>
                <a:ea typeface="Calibri" panose="020F0502020204030204" pitchFamily="34" charset="0"/>
                <a:cs typeface="Segoe UI" panose="020B0502040204020203" pitchFamily="34" charset="0"/>
              </a:rPr>
              <a:t>RePEc</a:t>
            </a:r>
            <a:r>
              <a:rPr lang="en-US" dirty="0">
                <a:latin typeface="Segoe UI" panose="020B0502040204020203" pitchFamily="34" charset="0"/>
                <a:ea typeface="Calibri" panose="020F0502020204030204" pitchFamily="34" charset="0"/>
                <a:cs typeface="Segoe UI" panose="020B0502040204020203" pitchFamily="34" charset="0"/>
              </a:rPr>
              <a:t>, PubMed Central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disciplinary repositories</a:t>
            </a:r>
            <a:r>
              <a:rPr lang="en-US" dirty="0">
                <a:latin typeface="Segoe UI" panose="020B0502040204020203" pitchFamily="34" charset="0"/>
                <a:ea typeface="Calibri" panose="020F0502020204030204" pitchFamily="34" charset="0"/>
                <a:cs typeface="Segoe UI" panose="020B0502040204020203" pitchFamily="34" charset="0"/>
              </a:rPr>
              <a:t> that have become important discovery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Google Scholar, Google Books, Amazon  (ubiquitous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discovery</a:t>
            </a:r>
            <a:r>
              <a:rPr lang="en-US" dirty="0">
                <a:latin typeface="Segoe UI" panose="020B0502040204020203" pitchFamily="34" charset="0"/>
                <a:ea typeface="Calibri" panose="020F0502020204030204" pitchFamily="34" charset="0"/>
                <a:cs typeface="Segoe UI" panose="020B0502040204020203" pitchFamily="34" charset="0"/>
              </a:rPr>
              <a:t> and fulfillment hubs);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Mendeley</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ResearchGate</a:t>
            </a:r>
            <a:r>
              <a:rPr lang="en-US" dirty="0">
                <a:latin typeface="Segoe UI" panose="020B0502040204020203" pitchFamily="34" charset="0"/>
                <a:ea typeface="Calibri" panose="020F0502020204030204" pitchFamily="34" charset="0"/>
                <a:cs typeface="Segoe UI" panose="020B0502040204020203" pitchFamily="34" charset="0"/>
              </a:rPr>
              <a:t> (services for </a:t>
            </a:r>
            <a:r>
              <a:rPr lang="en-US" b="1" dirty="0">
                <a:solidFill>
                  <a:srgbClr val="C52127"/>
                </a:solidFill>
                <a:latin typeface="Segoe UI" panose="020B0502040204020203" pitchFamily="34" charset="0"/>
                <a:ea typeface="Calibri" panose="020F0502020204030204" pitchFamily="34" charset="0"/>
                <a:cs typeface="Segoe UI" panose="020B0502040204020203" pitchFamily="34" charset="0"/>
              </a:rPr>
              <a:t>social discovery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scholarly reputation management</a:t>
            </a:r>
            <a:r>
              <a:rPr lang="en-US" dirty="0">
                <a:latin typeface="Segoe UI" panose="020B0502040204020203" pitchFamily="34" charset="0"/>
                <a:ea typeface="Calibri" panose="020F0502020204030204" pitchFamily="34" charset="0"/>
                <a:cs typeface="Segoe UI" panose="020B0502040204020203" pitchFamily="34" charset="0"/>
              </a:rPr>
              <a:t>);</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Goodreads</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LibraryThing</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social description/reading </a:t>
            </a:r>
            <a:r>
              <a:rPr lang="en-US" dirty="0">
                <a:latin typeface="Segoe UI" panose="020B0502040204020203" pitchFamily="34" charset="0"/>
                <a:ea typeface="Calibri" panose="020F0502020204030204" pitchFamily="34" charset="0"/>
                <a:cs typeface="Segoe UI" panose="020B0502040204020203" pitchFamily="34" charset="0"/>
              </a:rPr>
              <a:t>sites);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a:latin typeface="Segoe UI" panose="020B0502040204020203" pitchFamily="34" charset="0"/>
                <a:ea typeface="Calibri" panose="020F0502020204030204" pitchFamily="34" charset="0"/>
                <a:cs typeface="Segoe UI" panose="020B0502040204020203" pitchFamily="34" charset="0"/>
              </a:rPr>
              <a:t>Wikipedia, Yahoo Answers, Khan Academy (hubs for open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research</a:t>
            </a:r>
            <a:r>
              <a:rPr lang="en-US" dirty="0">
                <a:latin typeface="Segoe UI" panose="020B0502040204020203" pitchFamily="34" charset="0"/>
                <a:ea typeface="Calibri" panose="020F0502020204030204" pitchFamily="34" charset="0"/>
                <a:cs typeface="Segoe UI" panose="020B0502040204020203" pitchFamily="34" charset="0"/>
              </a:rPr>
              <a:t>, reference, and teaching materials).  </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Times New Roman" panose="02020603050405020304" pitchFamily="18"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FigShare</a:t>
            </a:r>
            <a:r>
              <a:rPr lang="en-US" dirty="0">
                <a:latin typeface="Segoe UI" panose="020B0502040204020203" pitchFamily="34" charset="0"/>
                <a:ea typeface="Calibri" panose="020F0502020204030204" pitchFamily="34" charset="0"/>
                <a:cs typeface="Segoe UI" panose="020B0502040204020203" pitchFamily="34" charset="0"/>
              </a:rPr>
              <a:t>, </a:t>
            </a:r>
            <a:r>
              <a:rPr lang="en-US" dirty="0" err="1">
                <a:latin typeface="Segoe UI" panose="020B0502040204020203" pitchFamily="34" charset="0"/>
                <a:ea typeface="Calibri" panose="020F0502020204030204" pitchFamily="34" charset="0"/>
                <a:cs typeface="Segoe UI" panose="020B0502040204020203" pitchFamily="34" charset="0"/>
              </a:rPr>
              <a:t>OpenRefine</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data storage </a:t>
            </a:r>
            <a:r>
              <a:rPr lang="en-US" dirty="0">
                <a:latin typeface="Segoe UI" panose="020B0502040204020203" pitchFamily="34" charset="0"/>
                <a:ea typeface="Calibri" panose="020F0502020204030204" pitchFamily="34" charset="0"/>
                <a:cs typeface="Segoe UI" panose="020B0502040204020203" pitchFamily="34" charset="0"/>
              </a:rPr>
              <a:t>and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manipulation</a:t>
            </a:r>
            <a:r>
              <a:rPr lang="en-US" dirty="0">
                <a:latin typeface="Segoe UI" panose="020B0502040204020203" pitchFamily="34" charset="0"/>
                <a:ea typeface="Calibri" panose="020F0502020204030204" pitchFamily="34" charset="0"/>
                <a:cs typeface="Segoe UI" panose="020B0502040204020203" pitchFamily="34" charset="0"/>
              </a:rPr>
              <a:t> tools)</a:t>
            </a:r>
            <a:br>
              <a:rPr lang="en-US" dirty="0">
                <a:latin typeface="Segoe UI" panose="020B0502040204020203" pitchFamily="34" charset="0"/>
                <a:ea typeface="Calibri" panose="020F0502020204030204" pitchFamily="34" charset="0"/>
                <a:cs typeface="Segoe UI" panose="020B0502040204020203" pitchFamily="34" charset="0"/>
              </a:rPr>
            </a:br>
            <a:endParaRPr lang="en-US" dirty="0">
              <a:latin typeface="Segoe UI" panose="020B0502040204020203" pitchFamily="34" charset="0"/>
              <a:ea typeface="Calibri" panose="020F0502020204030204" pitchFamily="34" charset="0"/>
              <a:cs typeface="Segoe UI" panose="020B0502040204020203" pitchFamily="34" charset="0"/>
            </a:endParaRPr>
          </a:p>
          <a:p>
            <a:pPr marL="342900" marR="0" lvl="0" indent="-342900">
              <a:spcBef>
                <a:spcPts val="0"/>
              </a:spcBef>
              <a:spcAft>
                <a:spcPts val="0"/>
              </a:spcAft>
              <a:buClr>
                <a:srgbClr val="C00000"/>
              </a:buClr>
              <a:buFont typeface="Symbol" panose="05050102010706020507" pitchFamily="18" charset="2"/>
              <a:buChar char=""/>
            </a:pPr>
            <a:r>
              <a:rPr lang="en-US" dirty="0" err="1">
                <a:latin typeface="Segoe UI" panose="020B0502040204020203" pitchFamily="34" charset="0"/>
                <a:ea typeface="Calibri" panose="020F0502020204030204" pitchFamily="34" charset="0"/>
                <a:cs typeface="Segoe UI" panose="020B0502040204020203" pitchFamily="34" charset="0"/>
              </a:rPr>
              <a:t>Github</a:t>
            </a:r>
            <a:r>
              <a:rPr lang="en-US" dirty="0">
                <a:latin typeface="Segoe UI" panose="020B0502040204020203" pitchFamily="34" charset="0"/>
                <a:ea typeface="Calibri" panose="020F0502020204030204" pitchFamily="34" charset="0"/>
                <a:cs typeface="Segoe UI" panose="020B0502040204020203" pitchFamily="34" charset="0"/>
              </a:rPr>
              <a:t> (</a:t>
            </a:r>
            <a:r>
              <a:rPr lang="en-US" b="1" dirty="0">
                <a:solidFill>
                  <a:srgbClr val="DC143C"/>
                </a:solidFill>
                <a:latin typeface="Segoe UI" panose="020B0502040204020203" pitchFamily="34" charset="0"/>
                <a:ea typeface="Calibri" panose="020F0502020204030204" pitchFamily="34" charset="0"/>
                <a:cs typeface="Segoe UI" panose="020B0502040204020203" pitchFamily="34" charset="0"/>
              </a:rPr>
              <a:t>software</a:t>
            </a:r>
            <a:r>
              <a:rPr lang="en-US" dirty="0">
                <a:solidFill>
                  <a:schemeClr val="accent2"/>
                </a:solidFill>
                <a:latin typeface="Segoe UI" panose="020B0502040204020203" pitchFamily="34" charset="0"/>
                <a:ea typeface="Calibri" panose="020F0502020204030204" pitchFamily="34" charset="0"/>
                <a:cs typeface="Segoe UI" panose="020B0502040204020203" pitchFamily="34" charset="0"/>
              </a:rPr>
              <a:t> </a:t>
            </a:r>
            <a:r>
              <a:rPr lang="en-US" dirty="0">
                <a:latin typeface="Segoe UI" panose="020B0502040204020203" pitchFamily="34" charset="0"/>
                <a:ea typeface="Calibri" panose="020F0502020204030204" pitchFamily="34" charset="0"/>
                <a:cs typeface="Segoe UI" panose="020B0502040204020203" pitchFamily="34" charset="0"/>
              </a:rPr>
              <a:t>management)</a:t>
            </a:r>
            <a:endParaRPr lang="en-US" dirty="0">
              <a:effectLst/>
              <a:latin typeface="Segoe UI" panose="020B0502040204020203" pitchFamily="34" charset="0"/>
              <a:ea typeface="Calibri" panose="020F0502020204030204" pitchFamily="34" charset="0"/>
              <a:cs typeface="Times New Roman" panose="02020603050405020304" pitchFamily="18" charset="0"/>
            </a:endParaRPr>
          </a:p>
        </p:txBody>
      </p:sp>
      <p:pic>
        <p:nvPicPr>
          <p:cNvPr id="7" name="Picture 2"/>
          <p:cNvPicPr>
            <a:picLocks noChangeAspect="1" noChangeArrowheads="1"/>
          </p:cNvPicPr>
          <p:nvPr/>
        </p:nvPicPr>
        <p:blipFill>
          <a:blip r:embed="rId2" cstate="print"/>
          <a:srcRect/>
          <a:stretch>
            <a:fillRect/>
          </a:stretch>
        </p:blipFill>
        <p:spPr bwMode="auto">
          <a:xfrm>
            <a:off x="7970449" y="1527834"/>
            <a:ext cx="781032" cy="264686"/>
          </a:xfrm>
          <a:prstGeom prst="rect">
            <a:avLst/>
          </a:prstGeom>
          <a:noFill/>
          <a:ln w="9525">
            <a:noFill/>
            <a:miter lim="800000"/>
            <a:headEnd/>
            <a:tailEnd/>
          </a:ln>
        </p:spPr>
      </p:pic>
      <p:pic>
        <p:nvPicPr>
          <p:cNvPr id="8" name="Picture 3"/>
          <p:cNvPicPr>
            <a:picLocks noChangeAspect="1" noChangeArrowheads="1"/>
          </p:cNvPicPr>
          <p:nvPr/>
        </p:nvPicPr>
        <p:blipFill>
          <a:blip r:embed="rId3" cstate="print"/>
          <a:srcRect/>
          <a:stretch>
            <a:fillRect/>
          </a:stretch>
        </p:blipFill>
        <p:spPr bwMode="auto">
          <a:xfrm>
            <a:off x="6066956" y="399804"/>
            <a:ext cx="1173860" cy="324012"/>
          </a:xfrm>
          <a:prstGeom prst="rect">
            <a:avLst/>
          </a:prstGeom>
          <a:noFill/>
          <a:ln w="9525">
            <a:noFill/>
            <a:miter lim="800000"/>
            <a:headEnd/>
            <a:tailEnd/>
          </a:ln>
        </p:spPr>
      </p:pic>
      <p:pic>
        <p:nvPicPr>
          <p:cNvPr id="9" name="Picture 4"/>
          <p:cNvPicPr>
            <a:picLocks noChangeAspect="1" noChangeArrowheads="1"/>
          </p:cNvPicPr>
          <p:nvPr/>
        </p:nvPicPr>
        <p:blipFill>
          <a:blip r:embed="rId4" cstate="print"/>
          <a:srcRect/>
          <a:stretch>
            <a:fillRect/>
          </a:stretch>
        </p:blipFill>
        <p:spPr bwMode="auto">
          <a:xfrm>
            <a:off x="6066956" y="1096951"/>
            <a:ext cx="2490990" cy="228178"/>
          </a:xfrm>
          <a:prstGeom prst="rect">
            <a:avLst/>
          </a:prstGeom>
          <a:noFill/>
          <a:ln w="9525">
            <a:noFill/>
            <a:miter lim="800000"/>
            <a:headEnd/>
            <a:tailEnd/>
          </a:ln>
        </p:spPr>
      </p:pic>
      <p:pic>
        <p:nvPicPr>
          <p:cNvPr id="10" name="Picture 6"/>
          <p:cNvPicPr>
            <a:picLocks noChangeAspect="1" noChangeArrowheads="1"/>
          </p:cNvPicPr>
          <p:nvPr/>
        </p:nvPicPr>
        <p:blipFill>
          <a:blip r:embed="rId5" cstate="print"/>
          <a:srcRect/>
          <a:stretch>
            <a:fillRect/>
          </a:stretch>
        </p:blipFill>
        <p:spPr bwMode="auto">
          <a:xfrm>
            <a:off x="6676914" y="1738433"/>
            <a:ext cx="914400" cy="329682"/>
          </a:xfrm>
          <a:prstGeom prst="rect">
            <a:avLst/>
          </a:prstGeom>
          <a:noFill/>
          <a:ln w="9525">
            <a:noFill/>
            <a:miter lim="800000"/>
            <a:headEnd/>
            <a:tailEnd/>
          </a:ln>
        </p:spPr>
      </p:pic>
      <p:pic>
        <p:nvPicPr>
          <p:cNvPr id="14" name="Picture 12"/>
          <p:cNvPicPr>
            <a:picLocks noChangeAspect="1" noChangeArrowheads="1"/>
          </p:cNvPicPr>
          <p:nvPr/>
        </p:nvPicPr>
        <p:blipFill>
          <a:blip r:embed="rId6" cstate="print"/>
          <a:srcRect/>
          <a:stretch>
            <a:fillRect/>
          </a:stretch>
        </p:blipFill>
        <p:spPr bwMode="auto">
          <a:xfrm>
            <a:off x="6543791" y="6172200"/>
            <a:ext cx="936625" cy="411163"/>
          </a:xfrm>
          <a:prstGeom prst="rect">
            <a:avLst/>
          </a:prstGeom>
          <a:noFill/>
          <a:ln w="9525">
            <a:noFill/>
            <a:miter lim="800000"/>
            <a:headEnd/>
            <a:tailEnd/>
          </a:ln>
        </p:spPr>
      </p:pic>
      <p:pic>
        <p:nvPicPr>
          <p:cNvPr id="15" name="Picture 4"/>
          <p:cNvPicPr>
            <a:picLocks noChangeAspect="1" noChangeArrowheads="1"/>
          </p:cNvPicPr>
          <p:nvPr/>
        </p:nvPicPr>
        <p:blipFill>
          <a:blip r:embed="rId7" cstate="print"/>
          <a:srcRect/>
          <a:stretch>
            <a:fillRect/>
          </a:stretch>
        </p:blipFill>
        <p:spPr bwMode="auto">
          <a:xfrm>
            <a:off x="7872663" y="2528391"/>
            <a:ext cx="962526" cy="228600"/>
          </a:xfrm>
          <a:prstGeom prst="rect">
            <a:avLst/>
          </a:prstGeom>
          <a:noFill/>
          <a:ln w="9525">
            <a:noFill/>
            <a:miter lim="800000"/>
            <a:headEnd/>
            <a:tailEnd/>
          </a:ln>
        </p:spPr>
      </p:pic>
      <p:pic>
        <p:nvPicPr>
          <p:cNvPr id="16" name="Picture 7"/>
          <p:cNvPicPr>
            <a:picLocks noChangeAspect="1" noChangeArrowheads="1"/>
          </p:cNvPicPr>
          <p:nvPr/>
        </p:nvPicPr>
        <p:blipFill>
          <a:blip r:embed="rId8" cstate="print"/>
          <a:srcRect/>
          <a:stretch>
            <a:fillRect/>
          </a:stretch>
        </p:blipFill>
        <p:spPr bwMode="auto">
          <a:xfrm>
            <a:off x="6653886" y="2908386"/>
            <a:ext cx="1600200" cy="301272"/>
          </a:xfrm>
          <a:prstGeom prst="rect">
            <a:avLst/>
          </a:prstGeom>
          <a:noFill/>
          <a:ln w="9525">
            <a:noFill/>
            <a:miter lim="800000"/>
            <a:headEnd/>
            <a:tailEnd/>
          </a:ln>
        </p:spPr>
      </p:pic>
      <p:pic>
        <p:nvPicPr>
          <p:cNvPr id="17" name="Picture 3"/>
          <p:cNvPicPr>
            <a:picLocks noChangeAspect="1" noChangeArrowheads="1"/>
          </p:cNvPicPr>
          <p:nvPr/>
        </p:nvPicPr>
        <p:blipFill>
          <a:blip r:embed="rId9" cstate="print"/>
          <a:srcRect/>
          <a:stretch>
            <a:fillRect/>
          </a:stretch>
        </p:blipFill>
        <p:spPr bwMode="auto">
          <a:xfrm>
            <a:off x="6288576" y="2367093"/>
            <a:ext cx="1290385" cy="322596"/>
          </a:xfrm>
          <a:prstGeom prst="rect">
            <a:avLst/>
          </a:prstGeom>
          <a:noFill/>
          <a:ln w="9525">
            <a:noFill/>
            <a:miter lim="800000"/>
            <a:headEnd/>
            <a:tailEnd/>
          </a:ln>
        </p:spPr>
      </p:pic>
      <p:pic>
        <p:nvPicPr>
          <p:cNvPr id="20" name="Picture 3"/>
          <p:cNvPicPr>
            <a:picLocks noChangeAspect="1" noChangeArrowheads="1"/>
          </p:cNvPicPr>
          <p:nvPr/>
        </p:nvPicPr>
        <p:blipFill>
          <a:blip r:embed="rId10" cstate="print"/>
          <a:srcRect/>
          <a:stretch>
            <a:fillRect/>
          </a:stretch>
        </p:blipFill>
        <p:spPr bwMode="auto">
          <a:xfrm>
            <a:off x="6339976" y="3845742"/>
            <a:ext cx="1073888" cy="219149"/>
          </a:xfrm>
          <a:prstGeom prst="rect">
            <a:avLst/>
          </a:prstGeom>
          <a:noFill/>
          <a:ln w="9525">
            <a:noFill/>
            <a:miter lim="800000"/>
            <a:headEnd/>
            <a:tailEnd/>
          </a:ln>
        </p:spPr>
      </p:pic>
      <p:pic>
        <p:nvPicPr>
          <p:cNvPr id="21" name="Picture 4"/>
          <p:cNvPicPr>
            <a:picLocks noChangeAspect="1" noChangeArrowheads="1"/>
          </p:cNvPicPr>
          <p:nvPr/>
        </p:nvPicPr>
        <p:blipFill>
          <a:blip r:embed="rId11" cstate="print"/>
          <a:srcRect/>
          <a:stretch>
            <a:fillRect/>
          </a:stretch>
        </p:blipFill>
        <p:spPr bwMode="auto">
          <a:xfrm>
            <a:off x="7643140" y="3544706"/>
            <a:ext cx="1141675" cy="219169"/>
          </a:xfrm>
          <a:prstGeom prst="rect">
            <a:avLst/>
          </a:prstGeom>
          <a:noFill/>
          <a:ln w="9525">
            <a:noFill/>
            <a:miter lim="800000"/>
            <a:headEnd/>
            <a:tailEnd/>
          </a:ln>
        </p:spPr>
      </p:pic>
      <p:pic>
        <p:nvPicPr>
          <p:cNvPr id="11270" name="Picture 6" descr="https://encrypted-tbn3.gstatic.com/images?q=tbn:ANd9GcR8LXb_uP9fb2tyPjH-FnnMlm7TYmg3hZSgR2CgKCu67QnV-liYVxLVYbh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502743" y="4488114"/>
            <a:ext cx="1088571" cy="60960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Wikipedia-logo-v2-ko.sv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18936" y="4374846"/>
            <a:ext cx="727075" cy="836137"/>
          </a:xfrm>
          <a:prstGeom prst="rect">
            <a:avLst/>
          </a:prstGeom>
          <a:noFill/>
          <a:extLst>
            <a:ext uri="{909E8E84-426E-40DD-AFC4-6F175D3DCCD1}">
              <a14:hiddenFill xmlns:a14="http://schemas.microsoft.com/office/drawing/2010/main">
                <a:solidFill>
                  <a:srgbClr val="FFFFFF"/>
                </a:solidFill>
              </a14:hiddenFill>
            </a:ext>
          </a:extLst>
        </p:spPr>
      </p:pic>
      <p:pic>
        <p:nvPicPr>
          <p:cNvPr id="11278" name="Picture 14" descr="http://upload.wikimedia.org/wikipedia/en/a/aa/Figshare_logo.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335463" y="5418263"/>
            <a:ext cx="1196610" cy="433388"/>
          </a:xfrm>
          <a:prstGeom prst="rect">
            <a:avLst/>
          </a:prstGeom>
          <a:noFill/>
          <a:extLst>
            <a:ext uri="{909E8E84-426E-40DD-AFC4-6F175D3DCCD1}">
              <a14:hiddenFill xmlns:a14="http://schemas.microsoft.com/office/drawing/2010/main">
                <a:solidFill>
                  <a:srgbClr val="FFFFFF"/>
                </a:solidFill>
              </a14:hiddenFill>
            </a:ext>
          </a:extLst>
        </p:spPr>
      </p:pic>
      <p:pic>
        <p:nvPicPr>
          <p:cNvPr id="11280" name="Picture 16" descr="Galaxy Zo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799687" y="5470651"/>
            <a:ext cx="947487" cy="38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9003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391400" y="5108598"/>
            <a:ext cx="1757363" cy="1757363"/>
          </a:xfrm>
          <a:prstGeom prst="rect">
            <a:avLst/>
          </a:prstGeom>
        </p:spPr>
      </p:pic>
      <p:pic>
        <p:nvPicPr>
          <p:cNvPr id="3" name="Picture 2">
            <a:extLst>
              <a:ext uri="{FF2B5EF4-FFF2-40B4-BE49-F238E27FC236}">
                <a16:creationId xmlns:a16="http://schemas.microsoft.com/office/drawing/2014/main" id="{D048DEFE-1F95-4334-A70F-3AA2323D2984}"/>
              </a:ext>
            </a:extLst>
          </p:cNvPr>
          <p:cNvPicPr>
            <a:picLocks noChangeAspect="1"/>
          </p:cNvPicPr>
          <p:nvPr/>
        </p:nvPicPr>
        <p:blipFill>
          <a:blip r:embed="rId3"/>
          <a:stretch>
            <a:fillRect/>
          </a:stretch>
        </p:blipFill>
        <p:spPr>
          <a:xfrm>
            <a:off x="685800" y="457200"/>
            <a:ext cx="6410325" cy="5419725"/>
          </a:xfrm>
          <a:prstGeom prst="rect">
            <a:avLst/>
          </a:prstGeom>
        </p:spPr>
      </p:pic>
    </p:spTree>
    <p:extLst>
      <p:ext uri="{BB962C8B-B14F-4D97-AF65-F5344CB8AC3E}">
        <p14:creationId xmlns:p14="http://schemas.microsoft.com/office/powerpoint/2010/main" val="34141436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 name="Rectangle 1"/>
          <p:cNvSpPr/>
          <p:nvPr/>
        </p:nvSpPr>
        <p:spPr>
          <a:xfrm>
            <a:off x="4260470" y="2305124"/>
            <a:ext cx="4572000" cy="923330"/>
          </a:xfrm>
          <a:prstGeom prst="rect">
            <a:avLst/>
          </a:prstGeom>
        </p:spPr>
        <p:txBody>
          <a:bodyPr>
            <a:spAutoFit/>
          </a:bodyPr>
          <a:lstStyle/>
          <a:p>
            <a:r>
              <a:rPr lang="en-US" b="1" dirty="0"/>
              <a:t>A network logic: </a:t>
            </a:r>
            <a:r>
              <a:rPr lang="en-US" dirty="0"/>
              <a:t>a coordinated mix of local, external and collaborative services are assembled around user needs</a:t>
            </a:r>
          </a:p>
        </p:txBody>
      </p:sp>
      <p:sp>
        <p:nvSpPr>
          <p:cNvPr id="3" name="Rectangle 2"/>
          <p:cNvSpPr/>
          <p:nvPr/>
        </p:nvSpPr>
        <p:spPr>
          <a:xfrm>
            <a:off x="187282" y="2305124"/>
            <a:ext cx="3169227" cy="923330"/>
          </a:xfrm>
          <a:prstGeom prst="rect">
            <a:avLst/>
          </a:prstGeom>
        </p:spPr>
        <p:txBody>
          <a:bodyPr wrap="square">
            <a:spAutoFit/>
          </a:bodyPr>
          <a:lstStyle/>
          <a:p>
            <a:r>
              <a:rPr lang="en-US" b="1" dirty="0"/>
              <a:t>A print logic: </a:t>
            </a:r>
            <a:r>
              <a:rPr lang="en-US" dirty="0"/>
              <a:t>the distribution of </a:t>
            </a:r>
            <a:br>
              <a:rPr lang="en-US" dirty="0"/>
            </a:br>
            <a:r>
              <a:rPr lang="en-US" dirty="0"/>
              <a:t>print copies to multiple local </a:t>
            </a:r>
            <a:br>
              <a:rPr lang="en-US" dirty="0"/>
            </a:br>
            <a:r>
              <a:rPr lang="en-US" dirty="0"/>
              <a:t>destinations</a:t>
            </a:r>
          </a:p>
        </p:txBody>
      </p:sp>
      <p:sp>
        <p:nvSpPr>
          <p:cNvPr id="15" name="Rectangle 14"/>
          <p:cNvSpPr/>
          <p:nvPr/>
        </p:nvSpPr>
        <p:spPr>
          <a:xfrm>
            <a:off x="228600" y="1295400"/>
            <a:ext cx="33528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locally assembled</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collection.</a:t>
            </a:r>
          </a:p>
        </p:txBody>
      </p:sp>
      <p:sp>
        <p:nvSpPr>
          <p:cNvPr id="16" name="Rectangle 15"/>
          <p:cNvSpPr/>
          <p:nvPr/>
        </p:nvSpPr>
        <p:spPr>
          <a:xfrm>
            <a:off x="4260470" y="1295400"/>
            <a:ext cx="4000500"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Value relates to ability to efficiently meet a </a:t>
            </a:r>
            <a:r>
              <a:rPr lang="en-US" b="1" dirty="0">
                <a:solidFill>
                  <a:prstClr val="white"/>
                </a:solidFill>
                <a:latin typeface="Segoe UI" panose="020B0502040204020203" pitchFamily="34" charset="0"/>
                <a:ea typeface="Segoe UI" panose="020B0502040204020203" pitchFamily="34" charset="0"/>
                <a:cs typeface="Segoe UI" panose="020B0502040204020203" pitchFamily="34" charset="0"/>
              </a:rPr>
              <a:t>variety of research and learning needs</a:t>
            </a:r>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 </a:t>
            </a:r>
          </a:p>
        </p:txBody>
      </p:sp>
      <p:pic>
        <p:nvPicPr>
          <p:cNvPr id="18" name="Picture 8" descr="library"/>
          <p:cNvPicPr>
            <a:picLocks noChangeAspect="1" noChangeArrowheads="1"/>
          </p:cNvPicPr>
          <p:nvPr/>
        </p:nvPicPr>
        <p:blipFill>
          <a:blip r:embed="rId3" cstate="print"/>
          <a:srcRect/>
          <a:stretch>
            <a:fillRect/>
          </a:stretch>
        </p:blipFill>
        <p:spPr bwMode="auto">
          <a:xfrm>
            <a:off x="1250448" y="78917"/>
            <a:ext cx="1042893" cy="1066800"/>
          </a:xfrm>
          <a:prstGeom prst="rect">
            <a:avLst/>
          </a:prstGeom>
          <a:noFill/>
          <a:ln w="9525">
            <a:noFill/>
            <a:miter lim="800000"/>
            <a:headEnd/>
            <a:tailEnd/>
          </a:ln>
        </p:spPr>
      </p:pic>
      <p:pic>
        <p:nvPicPr>
          <p:cNvPr id="20" name="Picture 19"/>
          <p:cNvPicPr>
            <a:picLocks noChangeAspect="1"/>
          </p:cNvPicPr>
          <p:nvPr/>
        </p:nvPicPr>
        <p:blipFill>
          <a:blip r:embed="rId4"/>
          <a:stretch>
            <a:fillRect/>
          </a:stretch>
        </p:blipFill>
        <p:spPr>
          <a:xfrm>
            <a:off x="5608627" y="304800"/>
            <a:ext cx="876300" cy="762000"/>
          </a:xfrm>
          <a:prstGeom prst="rect">
            <a:avLst/>
          </a:prstGeom>
        </p:spPr>
      </p:pic>
      <p:sp>
        <p:nvSpPr>
          <p:cNvPr id="21" name="Rectangle 20"/>
          <p:cNvSpPr/>
          <p:nvPr/>
        </p:nvSpPr>
        <p:spPr>
          <a:xfrm>
            <a:off x="7369155" y="0"/>
            <a:ext cx="1774845" cy="261610"/>
          </a:xfrm>
          <a:prstGeom prst="rect">
            <a:avLst/>
          </a:prstGeom>
          <a:solidFill>
            <a:srgbClr val="00B0F0"/>
          </a:solidFill>
        </p:spPr>
        <p:txBody>
          <a:bodyPr wrap="none">
            <a:spAutoFit/>
          </a:bodyPr>
          <a:lstStyle/>
          <a:p>
            <a:r>
              <a:rPr lang="en-US" sz="1100" dirty="0">
                <a:solidFill>
                  <a:prstClr val="white"/>
                </a:solidFill>
              </a:rPr>
              <a:t>http://www.xkcd.com/917/</a:t>
            </a:r>
          </a:p>
        </p:txBody>
      </p:sp>
    </p:spTree>
    <p:extLst>
      <p:ext uri="{BB962C8B-B14F-4D97-AF65-F5344CB8AC3E}">
        <p14:creationId xmlns:p14="http://schemas.microsoft.com/office/powerpoint/2010/main" val="1446630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ular Callout 26"/>
          <p:cNvSpPr/>
          <p:nvPr/>
        </p:nvSpPr>
        <p:spPr>
          <a:xfrm>
            <a:off x="3476650" y="472638"/>
            <a:ext cx="4371950" cy="1074484"/>
          </a:xfrm>
          <a:prstGeom prst="wedgeRectCallout">
            <a:avLst>
              <a:gd name="adj1" fmla="val 44933"/>
              <a:gd name="adj2" fmla="val 23250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‘external’ collection: </a:t>
            </a:r>
          </a:p>
          <a:p>
            <a:r>
              <a:rPr lang="en-US" sz="1600" dirty="0">
                <a:solidFill>
                  <a:schemeClr val="accent1"/>
                </a:solidFill>
              </a:rPr>
              <a:t>Pointing researchers at Google Scholar; </a:t>
            </a:r>
          </a:p>
          <a:p>
            <a:r>
              <a:rPr lang="en-US" sz="1600" dirty="0">
                <a:solidFill>
                  <a:schemeClr val="accent1"/>
                </a:solidFill>
              </a:rPr>
              <a:t>Including freely available </a:t>
            </a:r>
            <a:r>
              <a:rPr lang="en-US" sz="1600" dirty="0" err="1">
                <a:solidFill>
                  <a:schemeClr val="accent1"/>
                </a:solidFill>
              </a:rPr>
              <a:t>ebooks</a:t>
            </a:r>
            <a:r>
              <a:rPr lang="en-US" sz="1600" dirty="0">
                <a:solidFill>
                  <a:schemeClr val="accent1"/>
                </a:solidFill>
              </a:rPr>
              <a:t> in the catalog; </a:t>
            </a:r>
          </a:p>
          <a:p>
            <a:r>
              <a:rPr lang="en-US" sz="1600" dirty="0">
                <a:solidFill>
                  <a:schemeClr val="accent1"/>
                </a:solidFill>
              </a:rPr>
              <a:t>Creating resource guides for web resources.</a:t>
            </a:r>
          </a:p>
        </p:txBody>
      </p:sp>
      <p:cxnSp>
        <p:nvCxnSpPr>
          <p:cNvPr id="17" name="Straight Arrow Connector 16"/>
          <p:cNvCxnSpPr/>
          <p:nvPr/>
        </p:nvCxnSpPr>
        <p:spPr>
          <a:xfrm>
            <a:off x="838200" y="3837941"/>
            <a:ext cx="0" cy="42384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8097982" y="3803073"/>
            <a:ext cx="0" cy="4468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5" name="Straight Connector 4"/>
          <p:cNvCxnSpPr>
            <a:endCxn id="6" idx="2"/>
          </p:cNvCxnSpPr>
          <p:nvPr/>
        </p:nvCxnSpPr>
        <p:spPr>
          <a:xfrm>
            <a:off x="1066800" y="3622968"/>
            <a:ext cx="6781800"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 name="Oval 5"/>
          <p:cNvSpPr/>
          <p:nvPr/>
        </p:nvSpPr>
        <p:spPr>
          <a:xfrm>
            <a:off x="7848600" y="3394368"/>
            <a:ext cx="457200" cy="457200"/>
          </a:xfrm>
          <a:prstGeom prst="ellipse">
            <a:avLst/>
          </a:prstGeom>
          <a:solidFill>
            <a:schemeClr val="accent2"/>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p:cNvSpPr/>
          <p:nvPr/>
        </p:nvSpPr>
        <p:spPr>
          <a:xfrm>
            <a:off x="609600" y="3394368"/>
            <a:ext cx="457200" cy="457200"/>
          </a:xfrm>
          <a:prstGeom prst="ellipse">
            <a:avLst/>
          </a:prstGeom>
          <a:solidFill>
            <a:schemeClr val="accent1"/>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ular Callout 7"/>
          <p:cNvSpPr/>
          <p:nvPr/>
        </p:nvSpPr>
        <p:spPr>
          <a:xfrm>
            <a:off x="187282" y="4324128"/>
            <a:ext cx="1981200" cy="1295400"/>
          </a:xfrm>
          <a:prstGeom prst="wedgeRectCallout">
            <a:avLst>
              <a:gd name="adj1" fmla="val -19784"/>
              <a:gd name="adj2" fmla="val 68850"/>
            </a:avLst>
          </a:prstGeom>
          <a:solidFill>
            <a:schemeClr val="accent1">
              <a:lumMod val="20000"/>
              <a:lumOff val="80000"/>
            </a:schemeClr>
          </a:solidFill>
          <a:ln w="762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1"/>
                </a:solidFill>
              </a:rPr>
              <a:t>The ‘owned’ collection</a:t>
            </a:r>
          </a:p>
        </p:txBody>
      </p:sp>
      <p:sp>
        <p:nvSpPr>
          <p:cNvPr id="9" name="Rectangular Callout 8"/>
          <p:cNvSpPr/>
          <p:nvPr/>
        </p:nvSpPr>
        <p:spPr>
          <a:xfrm>
            <a:off x="6515100" y="4313737"/>
            <a:ext cx="1981200" cy="1295400"/>
          </a:xfrm>
          <a:prstGeom prst="wedgeRectCallout">
            <a:avLst>
              <a:gd name="adj1" fmla="val 19241"/>
              <a:gd name="adj2" fmla="val 64375"/>
            </a:avLst>
          </a:prstGeom>
          <a:solidFill>
            <a:schemeClr val="accent2">
              <a:lumMod val="20000"/>
              <a:lumOff val="80000"/>
            </a:schemeClr>
          </a:solid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accent2"/>
                </a:solidFill>
              </a:rPr>
              <a:t>The ‘facilitated’ collection</a:t>
            </a:r>
          </a:p>
        </p:txBody>
      </p:sp>
      <p:sp>
        <p:nvSpPr>
          <p:cNvPr id="11" name="Rectangular Callout 10"/>
          <p:cNvSpPr/>
          <p:nvPr/>
        </p:nvSpPr>
        <p:spPr>
          <a:xfrm>
            <a:off x="1305498"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‘borrowed’ collection</a:t>
            </a:r>
          </a:p>
        </p:txBody>
      </p:sp>
      <p:sp>
        <p:nvSpPr>
          <p:cNvPr id="14" name="TextBox 13"/>
          <p:cNvSpPr txBox="1"/>
          <p:nvPr/>
        </p:nvSpPr>
        <p:spPr>
          <a:xfrm>
            <a:off x="1305498" y="3622968"/>
            <a:ext cx="2590800" cy="369332"/>
          </a:xfrm>
          <a:prstGeom prst="rect">
            <a:avLst/>
          </a:prstGeom>
          <a:noFill/>
        </p:spPr>
        <p:txBody>
          <a:bodyPr wrap="square" rtlCol="0">
            <a:spAutoFit/>
          </a:bodyPr>
          <a:lstStyle/>
          <a:p>
            <a:r>
              <a:rPr lang="en-US" b="1" dirty="0">
                <a:solidFill>
                  <a:schemeClr val="accent1"/>
                </a:solidFill>
              </a:rPr>
              <a:t>A collections spectrum</a:t>
            </a:r>
          </a:p>
        </p:txBody>
      </p:sp>
      <p:sp>
        <p:nvSpPr>
          <p:cNvPr id="21" name="Rectangular Callout 20"/>
          <p:cNvSpPr/>
          <p:nvPr/>
        </p:nvSpPr>
        <p:spPr>
          <a:xfrm>
            <a:off x="2928749" y="2121710"/>
            <a:ext cx="1412915" cy="800099"/>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print’ collection</a:t>
            </a:r>
          </a:p>
        </p:txBody>
      </p:sp>
      <p:sp>
        <p:nvSpPr>
          <p:cNvPr id="16" name="Rectangular Callout 15"/>
          <p:cNvSpPr/>
          <p:nvPr/>
        </p:nvSpPr>
        <p:spPr>
          <a:xfrm>
            <a:off x="4569501" y="2121487"/>
            <a:ext cx="1412915" cy="800099"/>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‘shared digital’ collection</a:t>
            </a:r>
          </a:p>
        </p:txBody>
      </p:sp>
      <p:sp>
        <p:nvSpPr>
          <p:cNvPr id="18" name="Rectangular Callout 17"/>
          <p:cNvSpPr/>
          <p:nvPr/>
        </p:nvSpPr>
        <p:spPr>
          <a:xfrm>
            <a:off x="6332615" y="2121487"/>
            <a:ext cx="1412915" cy="914400"/>
          </a:xfrm>
          <a:prstGeom prst="wedgeRectCallout">
            <a:avLst>
              <a:gd name="adj1" fmla="val -35008"/>
              <a:gd name="adj2" fmla="val 10055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evolving scholarly record</a:t>
            </a:r>
          </a:p>
        </p:txBody>
      </p:sp>
      <p:sp>
        <p:nvSpPr>
          <p:cNvPr id="22" name="TextBox 21"/>
          <p:cNvSpPr txBox="1"/>
          <p:nvPr/>
        </p:nvSpPr>
        <p:spPr>
          <a:xfrm>
            <a:off x="228600" y="6031700"/>
            <a:ext cx="1736245" cy="646331"/>
          </a:xfrm>
          <a:prstGeom prst="rect">
            <a:avLst/>
          </a:prstGeom>
          <a:noFill/>
          <a:ln>
            <a:solidFill>
              <a:schemeClr val="accent2"/>
            </a:solidFill>
          </a:ln>
        </p:spPr>
        <p:txBody>
          <a:bodyPr wrap="none" rtlCol="0">
            <a:spAutoFit/>
          </a:bodyPr>
          <a:lstStyle/>
          <a:p>
            <a:pPr algn="ctr"/>
            <a:r>
              <a:rPr lang="en-US" dirty="0">
                <a:solidFill>
                  <a:schemeClr val="accent1"/>
                </a:solidFill>
              </a:rPr>
              <a:t>Purchased and </a:t>
            </a:r>
            <a:br>
              <a:rPr lang="en-US" dirty="0">
                <a:solidFill>
                  <a:schemeClr val="accent1"/>
                </a:solidFill>
              </a:rPr>
            </a:br>
            <a:r>
              <a:rPr lang="en-US" dirty="0">
                <a:solidFill>
                  <a:schemeClr val="accent1"/>
                </a:solidFill>
              </a:rPr>
              <a:t>physically stored</a:t>
            </a:r>
          </a:p>
        </p:txBody>
      </p:sp>
      <p:sp>
        <p:nvSpPr>
          <p:cNvPr id="23" name="TextBox 22"/>
          <p:cNvSpPr txBox="1"/>
          <p:nvPr/>
        </p:nvSpPr>
        <p:spPr>
          <a:xfrm>
            <a:off x="6158148" y="6031700"/>
            <a:ext cx="2674322" cy="646331"/>
          </a:xfrm>
          <a:prstGeom prst="rect">
            <a:avLst/>
          </a:prstGeom>
          <a:noFill/>
          <a:ln>
            <a:solidFill>
              <a:schemeClr val="accent2"/>
            </a:solidFill>
          </a:ln>
        </p:spPr>
        <p:txBody>
          <a:bodyPr wrap="none" rtlCol="0">
            <a:spAutoFit/>
          </a:bodyPr>
          <a:lstStyle/>
          <a:p>
            <a:pPr algn="ctr"/>
            <a:r>
              <a:rPr lang="en-US" dirty="0">
                <a:solidFill>
                  <a:schemeClr val="accent1"/>
                </a:solidFill>
              </a:rPr>
              <a:t>Meet research and </a:t>
            </a:r>
          </a:p>
          <a:p>
            <a:pPr algn="ctr"/>
            <a:r>
              <a:rPr lang="en-US" dirty="0">
                <a:solidFill>
                  <a:schemeClr val="accent1"/>
                </a:solidFill>
              </a:rPr>
              <a:t>learning needs in best way</a:t>
            </a:r>
          </a:p>
        </p:txBody>
      </p:sp>
      <p:sp>
        <p:nvSpPr>
          <p:cNvPr id="24" name="Rectangular Callout 23"/>
          <p:cNvSpPr/>
          <p:nvPr/>
        </p:nvSpPr>
        <p:spPr>
          <a:xfrm>
            <a:off x="2720196" y="4210050"/>
            <a:ext cx="1412915" cy="800099"/>
          </a:xfrm>
          <a:prstGeom prst="wedgeRectCallout">
            <a:avLst>
              <a:gd name="adj1" fmla="val -12851"/>
              <a:gd name="adj2" fmla="val -90790"/>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‘licensed’ collection</a:t>
            </a:r>
          </a:p>
        </p:txBody>
      </p:sp>
      <p:sp>
        <p:nvSpPr>
          <p:cNvPr id="25" name="Rectangular Callout 24"/>
          <p:cNvSpPr/>
          <p:nvPr/>
        </p:nvSpPr>
        <p:spPr>
          <a:xfrm>
            <a:off x="4540080" y="4205309"/>
            <a:ext cx="1412915" cy="914400"/>
          </a:xfrm>
          <a:prstGeom prst="wedgeRectCallout">
            <a:avLst>
              <a:gd name="adj1" fmla="val -28389"/>
              <a:gd name="adj2" fmla="val -92624"/>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‘demand-driven’ collection</a:t>
            </a:r>
          </a:p>
        </p:txBody>
      </p:sp>
      <p:sp>
        <p:nvSpPr>
          <p:cNvPr id="2" name="TextBox 1"/>
          <p:cNvSpPr txBox="1"/>
          <p:nvPr/>
        </p:nvSpPr>
        <p:spPr>
          <a:xfrm>
            <a:off x="3174132" y="5668237"/>
            <a:ext cx="2335063" cy="738664"/>
          </a:xfrm>
          <a:prstGeom prst="rect">
            <a:avLst/>
          </a:prstGeom>
          <a:noFill/>
          <a:ln>
            <a:solidFill>
              <a:srgbClr val="5B9BD5"/>
            </a:solidFill>
          </a:ln>
        </p:spPr>
        <p:txBody>
          <a:bodyPr wrap="none" rtlCol="0">
            <a:spAutoFit/>
          </a:bodyPr>
          <a:lstStyle/>
          <a:p>
            <a:r>
              <a:rPr lang="en-US" sz="1400" dirty="0">
                <a:solidFill>
                  <a:srgbClr val="0070C0"/>
                </a:solidFill>
              </a:rPr>
              <a:t>Note: Libraries have variable </a:t>
            </a:r>
          </a:p>
          <a:p>
            <a:r>
              <a:rPr lang="en-US" sz="1400" dirty="0">
                <a:solidFill>
                  <a:srgbClr val="0070C0"/>
                </a:solidFill>
              </a:rPr>
              <a:t>Investments across the entire</a:t>
            </a:r>
          </a:p>
          <a:p>
            <a:r>
              <a:rPr lang="en-US" sz="1400" dirty="0">
                <a:solidFill>
                  <a:srgbClr val="0070C0"/>
                </a:solidFill>
              </a:rPr>
              <a:t>spectrum</a:t>
            </a:r>
          </a:p>
        </p:txBody>
      </p:sp>
    </p:spTree>
    <p:extLst>
      <p:ext uri="{BB962C8B-B14F-4D97-AF65-F5344CB8AC3E}">
        <p14:creationId xmlns:p14="http://schemas.microsoft.com/office/powerpoint/2010/main" val="2981407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1000"/>
                                        <p:tgtEl>
                                          <p:spTgt spid="24"/>
                                        </p:tgtEl>
                                      </p:cBhvr>
                                    </p:animEffect>
                                    <p:anim calcmode="lin" valueType="num">
                                      <p:cBhvr>
                                        <p:cTn id="15" dur="1000" fill="hold"/>
                                        <p:tgtEl>
                                          <p:spTgt spid="24"/>
                                        </p:tgtEl>
                                        <p:attrNameLst>
                                          <p:attrName>ppt_x</p:attrName>
                                        </p:attrNameLst>
                                      </p:cBhvr>
                                      <p:tavLst>
                                        <p:tav tm="0">
                                          <p:val>
                                            <p:strVal val="#ppt_x"/>
                                          </p:val>
                                        </p:tav>
                                        <p:tav tm="100000">
                                          <p:val>
                                            <p:strVal val="#ppt_x"/>
                                          </p:val>
                                        </p:tav>
                                      </p:tavLst>
                                    </p:anim>
                                    <p:anim calcmode="lin" valueType="num">
                                      <p:cBhvr>
                                        <p:cTn id="16"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1000"/>
                                        <p:tgtEl>
                                          <p:spTgt spid="25"/>
                                        </p:tgtEl>
                                      </p:cBhvr>
                                    </p:animEffect>
                                    <p:anim calcmode="lin" valueType="num">
                                      <p:cBhvr>
                                        <p:cTn id="22" dur="1000" fill="hold"/>
                                        <p:tgtEl>
                                          <p:spTgt spid="25"/>
                                        </p:tgtEl>
                                        <p:attrNameLst>
                                          <p:attrName>ppt_x</p:attrName>
                                        </p:attrNameLst>
                                      </p:cBhvr>
                                      <p:tavLst>
                                        <p:tav tm="0">
                                          <p:val>
                                            <p:strVal val="#ppt_x"/>
                                          </p:val>
                                        </p:tav>
                                        <p:tav tm="100000">
                                          <p:val>
                                            <p:strVal val="#ppt_x"/>
                                          </p:val>
                                        </p:tav>
                                      </p:tavLst>
                                    </p:anim>
                                    <p:anim calcmode="lin" valueType="num">
                                      <p:cBhvr>
                                        <p:cTn id="23"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fade">
                                      <p:cBhvr>
                                        <p:cTn id="33" dur="1000"/>
                                        <p:tgtEl>
                                          <p:spTgt spid="16"/>
                                        </p:tgtEl>
                                      </p:cBhvr>
                                    </p:animEffect>
                                    <p:anim calcmode="lin" valueType="num">
                                      <p:cBhvr>
                                        <p:cTn id="34" dur="1000" fill="hold"/>
                                        <p:tgtEl>
                                          <p:spTgt spid="16"/>
                                        </p:tgtEl>
                                        <p:attrNameLst>
                                          <p:attrName>ppt_x</p:attrName>
                                        </p:attrNameLst>
                                      </p:cBhvr>
                                      <p:tavLst>
                                        <p:tav tm="0">
                                          <p:val>
                                            <p:strVal val="#ppt_x"/>
                                          </p:val>
                                        </p:tav>
                                        <p:tav tm="100000">
                                          <p:val>
                                            <p:strVal val="#ppt_x"/>
                                          </p:val>
                                        </p:tav>
                                      </p:tavLst>
                                    </p:anim>
                                    <p:anim calcmode="lin" valueType="num">
                                      <p:cBhvr>
                                        <p:cTn id="35" dur="1000" fill="hold"/>
                                        <p:tgtEl>
                                          <p:spTgt spid="16"/>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1000"/>
                                        <p:tgtEl>
                                          <p:spTgt spid="18"/>
                                        </p:tgtEl>
                                      </p:cBhvr>
                                    </p:animEffect>
                                    <p:anim calcmode="lin" valueType="num">
                                      <p:cBhvr>
                                        <p:cTn id="39" dur="1000" fill="hold"/>
                                        <p:tgtEl>
                                          <p:spTgt spid="18"/>
                                        </p:tgtEl>
                                        <p:attrNameLst>
                                          <p:attrName>ppt_x</p:attrName>
                                        </p:attrNameLst>
                                      </p:cBhvr>
                                      <p:tavLst>
                                        <p:tav tm="0">
                                          <p:val>
                                            <p:strVal val="#ppt_x"/>
                                          </p:val>
                                        </p:tav>
                                        <p:tav tm="100000">
                                          <p:val>
                                            <p:strVal val="#ppt_x"/>
                                          </p:val>
                                        </p:tav>
                                      </p:tavLst>
                                    </p:anim>
                                    <p:anim calcmode="lin" valueType="num">
                                      <p:cBhvr>
                                        <p:cTn id="4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27"/>
                                        </p:tgtEl>
                                        <p:attrNameLst>
                                          <p:attrName>style.visibility</p:attrName>
                                        </p:attrNameLst>
                                      </p:cBhvr>
                                      <p:to>
                                        <p:strVal val="visible"/>
                                      </p:to>
                                    </p:set>
                                    <p:animEffect transition="in" filter="fade">
                                      <p:cBhvr>
                                        <p:cTn id="45" dur="1000"/>
                                        <p:tgtEl>
                                          <p:spTgt spid="27"/>
                                        </p:tgtEl>
                                      </p:cBhvr>
                                    </p:animEffect>
                                    <p:anim calcmode="lin" valueType="num">
                                      <p:cBhvr>
                                        <p:cTn id="46" dur="1000" fill="hold"/>
                                        <p:tgtEl>
                                          <p:spTgt spid="27"/>
                                        </p:tgtEl>
                                        <p:attrNameLst>
                                          <p:attrName>ppt_x</p:attrName>
                                        </p:attrNameLst>
                                      </p:cBhvr>
                                      <p:tavLst>
                                        <p:tav tm="0">
                                          <p:val>
                                            <p:strVal val="#ppt_x"/>
                                          </p:val>
                                        </p:tav>
                                        <p:tav tm="100000">
                                          <p:val>
                                            <p:strVal val="#ppt_x"/>
                                          </p:val>
                                        </p:tav>
                                      </p:tavLst>
                                    </p:anim>
                                    <p:anim calcmode="lin" valueType="num">
                                      <p:cBhvr>
                                        <p:cTn id="4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11" grpId="0" animBg="1"/>
      <p:bldP spid="21" grpId="0" animBg="1"/>
      <p:bldP spid="16" grpId="0" animBg="1"/>
      <p:bldP spid="18" grpId="0" animBg="1"/>
      <p:bldP spid="24" grpId="0" animBg="1"/>
      <p:bldP spid="2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rgbClr val="0070C0">
              <a:alpha val="2313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a:off x="5397500" y="230506"/>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388379" y="4581377"/>
            <a:ext cx="1983961" cy="19839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Tree>
    <p:extLst>
      <p:ext uri="{BB962C8B-B14F-4D97-AF65-F5344CB8AC3E}">
        <p14:creationId xmlns:p14="http://schemas.microsoft.com/office/powerpoint/2010/main" val="2998357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1000"/>
                                        <p:tgtEl>
                                          <p:spTgt spid="15"/>
                                        </p:tgtEl>
                                      </p:cBhvr>
                                    </p:animEffect>
                                    <p:anim calcmode="lin" valueType="num">
                                      <p:cBhvr>
                                        <p:cTn id="23" dur="1000" fill="hold"/>
                                        <p:tgtEl>
                                          <p:spTgt spid="15"/>
                                        </p:tgtEl>
                                        <p:attrNameLst>
                                          <p:attrName>ppt_x</p:attrName>
                                        </p:attrNameLst>
                                      </p:cBhvr>
                                      <p:tavLst>
                                        <p:tav tm="0">
                                          <p:val>
                                            <p:strVal val="#ppt_x"/>
                                          </p:val>
                                        </p:tav>
                                        <p:tav tm="100000">
                                          <p:val>
                                            <p:strVal val="#ppt_x"/>
                                          </p:val>
                                        </p:tav>
                                      </p:tavLst>
                                    </p:anim>
                                    <p:anim calcmode="lin" valueType="num">
                                      <p:cBhvr>
                                        <p:cTn id="2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4" grpId="0" animBg="1"/>
      <p:bldP spid="12" grpId="0" animBg="1"/>
      <p:bldP spid="1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9050" y="0"/>
            <a:ext cx="9266006" cy="6858000"/>
          </a:xfrm>
          <a:prstGeom prst="rect">
            <a:avLst/>
          </a:prstGeom>
        </p:spPr>
      </p:pic>
      <p:sp>
        <p:nvSpPr>
          <p:cNvPr id="3" name="Rectangle 2"/>
          <p:cNvSpPr/>
          <p:nvPr/>
        </p:nvSpPr>
        <p:spPr>
          <a:xfrm>
            <a:off x="5867400" y="5181600"/>
            <a:ext cx="3429000" cy="914400"/>
          </a:xfrm>
          <a:prstGeom prst="rect">
            <a:avLst/>
          </a:prstGeom>
          <a:solidFill>
            <a:srgbClr val="5B9B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The specialized collection</a:t>
            </a:r>
          </a:p>
        </p:txBody>
      </p:sp>
    </p:spTree>
    <p:extLst>
      <p:ext uri="{BB962C8B-B14F-4D97-AF65-F5344CB8AC3E}">
        <p14:creationId xmlns:p14="http://schemas.microsoft.com/office/powerpoint/2010/main" val="32437168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the </a:t>
            </a:r>
            <a:r>
              <a:rPr lang="en-US" sz="24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407439" y="219748"/>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09895" y="4570619"/>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10" name="Rectangle 9"/>
          <p:cNvSpPr/>
          <p:nvPr/>
        </p:nvSpPr>
        <p:spPr>
          <a:xfrm>
            <a:off x="457200" y="1219200"/>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Specialization of locally acquired/held collections?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Engagement</a:t>
            </a:r>
            <a:b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rPr>
              <a:t>Understand and respond to needs of faculty and students.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 diffuse responsibility for stewardship of the scholarly record</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a:t>
            </a:r>
            <a:b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b="1"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304907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3" name="Oval 2"/>
          <p:cNvSpPr/>
          <p:nvPr/>
        </p:nvSpPr>
        <p:spPr>
          <a:xfrm>
            <a:off x="457200" y="457199"/>
            <a:ext cx="4114800" cy="39936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 collections:</a:t>
            </a:r>
            <a:br>
              <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br>
            <a:endParaRPr kumimoji="0" lang="en-US" sz="32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err="1">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Rightscaling</a:t>
            </a: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 and collaborative action …</a:t>
            </a:r>
          </a:p>
        </p:txBody>
      </p:sp>
      <p:sp>
        <p:nvSpPr>
          <p:cNvPr id="4" name="Rectangle 3">
            <a:extLst>
              <a:ext uri="{FF2B5EF4-FFF2-40B4-BE49-F238E27FC236}">
                <a16:creationId xmlns:a16="http://schemas.microsoft.com/office/drawing/2014/main" id="{D0D87483-54F9-4D68-85B0-BC5708272D53}"/>
              </a:ext>
            </a:extLst>
          </p:cNvPr>
          <p:cNvSpPr/>
          <p:nvPr/>
        </p:nvSpPr>
        <p:spPr>
          <a:xfrm>
            <a:off x="5105400" y="838200"/>
            <a:ext cx="3581400" cy="54102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36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36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36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36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Tree>
    <p:extLst>
      <p:ext uri="{BB962C8B-B14F-4D97-AF65-F5344CB8AC3E}">
        <p14:creationId xmlns:p14="http://schemas.microsoft.com/office/powerpoint/2010/main" val="615027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596" y="-1"/>
            <a:ext cx="8901404" cy="6858001"/>
          </a:xfrm>
          <a:prstGeom prst="rect">
            <a:avLst/>
          </a:prstGeom>
        </p:spPr>
      </p:pic>
      <p:sp>
        <p:nvSpPr>
          <p:cNvPr id="4" name="TextBox 3"/>
          <p:cNvSpPr txBox="1"/>
          <p:nvPr/>
        </p:nvSpPr>
        <p:spPr>
          <a:xfrm>
            <a:off x="3420726" y="6228754"/>
            <a:ext cx="2246128" cy="246221"/>
          </a:xfrm>
          <a:prstGeom prst="rect">
            <a:avLst/>
          </a:prstGeom>
          <a:noFill/>
        </p:spPr>
        <p:txBody>
          <a:bodyPr wrap="none" rtlCol="0">
            <a:spAutoFit/>
          </a:bodyPr>
          <a:lstStyle/>
          <a:p>
            <a:r>
              <a:rPr lang="en-US" sz="1000" b="1" i="1" dirty="0">
                <a:solidFill>
                  <a:schemeClr val="bg1">
                    <a:lumMod val="50000"/>
                  </a:schemeClr>
                </a:solidFill>
              </a:rPr>
              <a:t>Based on January 2011 WorldCat data </a:t>
            </a:r>
          </a:p>
        </p:txBody>
      </p:sp>
    </p:spTree>
    <p:extLst>
      <p:ext uri="{BB962C8B-B14F-4D97-AF65-F5344CB8AC3E}">
        <p14:creationId xmlns:p14="http://schemas.microsoft.com/office/powerpoint/2010/main" val="2545539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pic>
        <p:nvPicPr>
          <p:cNvPr id="5" name="Picture 4" descr="A building with people in the background&#10;&#10;Description generated with high confidence">
            <a:extLst>
              <a:ext uri="{FF2B5EF4-FFF2-40B4-BE49-F238E27FC236}">
                <a16:creationId xmlns:a16="http://schemas.microsoft.com/office/drawing/2014/main" id="{58515443-EE73-4819-A37F-C76510EF0D5D}"/>
              </a:ext>
            </a:extLst>
          </p:cNvPr>
          <p:cNvPicPr>
            <a:picLocks noChangeAspect="1"/>
          </p:cNvPicPr>
          <p:nvPr/>
        </p:nvPicPr>
        <p:blipFill rotWithShape="1">
          <a:blip r:embed="rId2">
            <a:extLst>
              <a:ext uri="{28A0092B-C50C-407E-A947-70E740481C1C}">
                <a14:useLocalDpi xmlns:a14="http://schemas.microsoft.com/office/drawing/2010/main" val="0"/>
              </a:ext>
            </a:extLst>
          </a:blip>
          <a:srcRect t="36789" b="6961"/>
          <a:stretch/>
        </p:blipFill>
        <p:spPr>
          <a:xfrm>
            <a:off x="20" y="10"/>
            <a:ext cx="9143980" cy="6857990"/>
          </a:xfrm>
          <a:prstGeom prst="rect">
            <a:avLst/>
          </a:prstGeom>
        </p:spPr>
      </p:pic>
      <p:sp>
        <p:nvSpPr>
          <p:cNvPr id="6" name="Rectangle 5">
            <a:extLst>
              <a:ext uri="{FF2B5EF4-FFF2-40B4-BE49-F238E27FC236}">
                <a16:creationId xmlns:a16="http://schemas.microsoft.com/office/drawing/2014/main" id="{1E9FF9D6-2FB7-4E31-BFC5-BCCBE5EB4291}"/>
              </a:ext>
            </a:extLst>
          </p:cNvPr>
          <p:cNvSpPr/>
          <p:nvPr/>
        </p:nvSpPr>
        <p:spPr>
          <a:xfrm>
            <a:off x="4588778" y="5410200"/>
            <a:ext cx="4572000" cy="1200329"/>
          </a:xfrm>
          <a:prstGeom prst="rect">
            <a:avLst/>
          </a:prstGeom>
          <a:solidFill>
            <a:srgbClr val="5B9BD5"/>
          </a:solidFill>
        </p:spPr>
        <p:txBody>
          <a:bodyPr>
            <a:spAutoFit/>
          </a:bodyPr>
          <a:lstStyle/>
          <a:p>
            <a:r>
              <a:rPr lang="en-US"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libraries achieved status … by acquiring more than their peers or by building niche collections of particular depth.” </a:t>
            </a:r>
          </a:p>
        </p:txBody>
      </p:sp>
    </p:spTree>
    <p:extLst>
      <p:ext uri="{BB962C8B-B14F-4D97-AF65-F5344CB8AC3E}">
        <p14:creationId xmlns:p14="http://schemas.microsoft.com/office/powerpoint/2010/main" val="1142963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B9A64EB-109D-4483-BC22-EBF6ADDFDE99}"/>
              </a:ext>
            </a:extLst>
          </p:cNvPr>
          <p:cNvPicPr>
            <a:picLocks noChangeAspect="1"/>
          </p:cNvPicPr>
          <p:nvPr/>
        </p:nvPicPr>
        <p:blipFill>
          <a:blip r:embed="rId2"/>
          <a:stretch>
            <a:fillRect/>
          </a:stretch>
        </p:blipFill>
        <p:spPr>
          <a:xfrm>
            <a:off x="990600" y="304800"/>
            <a:ext cx="7000875" cy="6448425"/>
          </a:xfrm>
          <a:prstGeom prst="rect">
            <a:avLst/>
          </a:prstGeom>
        </p:spPr>
      </p:pic>
    </p:spTree>
    <p:extLst>
      <p:ext uri="{BB962C8B-B14F-4D97-AF65-F5344CB8AC3E}">
        <p14:creationId xmlns:p14="http://schemas.microsoft.com/office/powerpoint/2010/main" val="5802865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8" name="Picture 6" descr="Level A">
            <a:extLst>
              <a:ext uri="{FF2B5EF4-FFF2-40B4-BE49-F238E27FC236}">
                <a16:creationId xmlns:a16="http://schemas.microsoft.com/office/drawing/2014/main" id="{CB135C9B-430A-49B5-B3CC-31E64DD33D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750" r="17196" b="2"/>
          <a:stretch/>
        </p:blipFill>
        <p:spPr bwMode="auto">
          <a:xfrm>
            <a:off x="5650990" y="3511296"/>
            <a:ext cx="3493010" cy="334670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ThomasGallery">
            <a:extLst>
              <a:ext uri="{FF2B5EF4-FFF2-40B4-BE49-F238E27FC236}">
                <a16:creationId xmlns:a16="http://schemas.microsoft.com/office/drawing/2014/main" id="{626D2152-6627-4C07-8D93-4B1628FB68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062" r="29665"/>
          <a:stretch/>
        </p:blipFill>
        <p:spPr bwMode="auto">
          <a:xfrm>
            <a:off x="5650992" y="1"/>
            <a:ext cx="3493008" cy="334670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Data and GIS">
            <a:extLst>
              <a:ext uri="{FF2B5EF4-FFF2-40B4-BE49-F238E27FC236}">
                <a16:creationId xmlns:a16="http://schemas.microsoft.com/office/drawing/2014/main" id="{3C61D3F9-7C89-4487-A4C6-81D3F66EAB3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755" r="8317"/>
          <a:stretch/>
        </p:blipFill>
        <p:spPr bwMode="auto">
          <a:xfrm>
            <a:off x="20" y="10"/>
            <a:ext cx="5527522" cy="685799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D84BED9-5BD3-46CC-9C31-24FB33FC70CE}"/>
              </a:ext>
            </a:extLst>
          </p:cNvPr>
          <p:cNvSpPr txBox="1"/>
          <p:nvPr/>
        </p:nvSpPr>
        <p:spPr>
          <a:xfrm>
            <a:off x="0" y="5193115"/>
            <a:ext cx="7076040" cy="954107"/>
          </a:xfrm>
          <a:prstGeom prst="rect">
            <a:avLst/>
          </a:prstGeom>
          <a:solidFill>
            <a:srgbClr val="5B9BD5"/>
          </a:solidFill>
        </p:spPr>
        <p:txBody>
          <a:bodyPr wrap="none" rtlCol="0">
            <a:spAutoFit/>
          </a:bodyPr>
          <a:lstStyle/>
          <a:p>
            <a:r>
              <a:rPr lang="en-US" sz="2800" dirty="0">
                <a:solidFill>
                  <a:schemeClr val="bg1"/>
                </a:solidFill>
                <a:latin typeface="Segoe UI" panose="020B0502040204020203" pitchFamily="34" charset="0"/>
                <a:cs typeface="Segoe UI" panose="020B0502040204020203" pitchFamily="34" charset="0"/>
              </a:rPr>
              <a:t>Space is being reconfigured </a:t>
            </a:r>
            <a:br>
              <a:rPr lang="en-US" sz="2800" dirty="0">
                <a:solidFill>
                  <a:schemeClr val="bg1"/>
                </a:solidFill>
                <a:latin typeface="Segoe UI" panose="020B0502040204020203" pitchFamily="34" charset="0"/>
                <a:cs typeface="Segoe UI" panose="020B0502040204020203" pitchFamily="34" charset="0"/>
              </a:rPr>
            </a:br>
            <a:r>
              <a:rPr lang="en-US" sz="2800" dirty="0">
                <a:solidFill>
                  <a:schemeClr val="bg1"/>
                </a:solidFill>
                <a:latin typeface="Segoe UI" panose="020B0502040204020203" pitchFamily="34" charset="0"/>
                <a:cs typeface="Segoe UI" panose="020B0502040204020203" pitchFamily="34" charset="0"/>
              </a:rPr>
              <a:t>around experiences rather than collections. </a:t>
            </a:r>
          </a:p>
        </p:txBody>
      </p:sp>
    </p:spTree>
    <p:extLst>
      <p:ext uri="{BB962C8B-B14F-4D97-AF65-F5344CB8AC3E}">
        <p14:creationId xmlns:p14="http://schemas.microsoft.com/office/powerpoint/2010/main" val="25013737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Oval 3"/>
          <p:cNvSpPr/>
          <p:nvPr/>
        </p:nvSpPr>
        <p:spPr>
          <a:xfrm>
            <a:off x="83820" y="956310"/>
            <a:ext cx="3352800" cy="344424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5B9BD5"/>
                </a:solidFill>
                <a:effectLst/>
                <a:uLnTx/>
                <a:uFillTx/>
                <a:latin typeface="Calibri" panose="020F0502020204030204"/>
                <a:ea typeface="+mn-ea"/>
                <a:cs typeface="+mn-cs"/>
              </a:rPr>
              <a:t>The rise of the collective collection</a:t>
            </a:r>
          </a:p>
        </p:txBody>
      </p:sp>
      <p:sp>
        <p:nvSpPr>
          <p:cNvPr id="3" name="Rectangle 2"/>
          <p:cNvSpPr/>
          <p:nvPr/>
        </p:nvSpPr>
        <p:spPr>
          <a:xfrm>
            <a:off x="3828573" y="338147"/>
            <a:ext cx="4977993" cy="1815882"/>
          </a:xfrm>
          <a:prstGeom prst="rect">
            <a:avLst/>
          </a:prstGeom>
        </p:spPr>
        <p:txBody>
          <a:bodyPr wrap="squar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panose="020F0502020204030204"/>
                <a:ea typeface="+mn-ea"/>
                <a:cs typeface="+mn-cs"/>
              </a:rPr>
              <a:t>System-wide organization of collections—whether the “system” is a consortium, a region, a country ….</a:t>
            </a:r>
          </a:p>
        </p:txBody>
      </p:sp>
      <p:sp>
        <p:nvSpPr>
          <p:cNvPr id="7" name="Rectangular Callout 20"/>
          <p:cNvSpPr/>
          <p:nvPr/>
        </p:nvSpPr>
        <p:spPr>
          <a:xfrm>
            <a:off x="3550278" y="3724201"/>
            <a:ext cx="1657826" cy="819421"/>
          </a:xfrm>
          <a:prstGeom prst="wedgeRectCallout">
            <a:avLst>
              <a:gd name="adj1" fmla="val -31367"/>
              <a:gd name="adj2" fmla="val 113683"/>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4472C4"/>
                </a:solidFill>
                <a:effectLst/>
                <a:uLnTx/>
                <a:uFillTx/>
                <a:latin typeface="Calibri" panose="020F0502020204030204"/>
                <a:ea typeface="+mn-ea"/>
                <a:cs typeface="+mn-cs"/>
              </a:rPr>
              <a:t>The  collective print  collection</a:t>
            </a:r>
          </a:p>
        </p:txBody>
      </p:sp>
      <p:sp>
        <p:nvSpPr>
          <p:cNvPr id="12" name="Rectangle 11"/>
          <p:cNvSpPr/>
          <p:nvPr/>
        </p:nvSpPr>
        <p:spPr>
          <a:xfrm>
            <a:off x="7018583" y="3533746"/>
            <a:ext cx="4572000" cy="1200329"/>
          </a:xfrm>
          <a:prstGeom prst="rect">
            <a:avLst/>
          </a:prstGeom>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Discoverable</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panose="020F0502020204030204"/>
                <a:ea typeface="+mn-ea"/>
                <a:cs typeface="+mn-cs"/>
              </a:rPr>
              <a:t>Shared</a:t>
            </a:r>
          </a:p>
          <a:p>
            <a:pPr marL="0" marR="0" lvl="0" indent="0" algn="l" defTabSz="685800" rtl="0" eaLnBrk="1" fontAlgn="auto" latinLnBrk="0" hangingPunct="1">
              <a:lnSpc>
                <a:spcPct val="100000"/>
              </a:lnSpc>
              <a:spcBef>
                <a:spcPts val="0"/>
              </a:spcBef>
              <a:spcAft>
                <a:spcPts val="0"/>
              </a:spcAft>
              <a:buClrTx/>
              <a:buSzTx/>
              <a:buFontTx/>
              <a:buNone/>
              <a:tabLst/>
              <a:defRPr/>
            </a:pPr>
            <a:r>
              <a:rPr lang="en-US" sz="2400" b="1" dirty="0">
                <a:solidFill>
                  <a:prstClr val="white"/>
                </a:solidFill>
                <a:latin typeface="Calibri" panose="020F0502020204030204"/>
              </a:rPr>
              <a:t>Stewarded</a:t>
            </a:r>
            <a:endParaRPr kumimoji="0" lang="en-US" sz="14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508604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382155" y="4438051"/>
            <a:ext cx="2408673" cy="323165"/>
          </a:xfrm>
          <a:prstGeom prst="rect">
            <a:avLst/>
          </a:prstGeom>
          <a:noFill/>
        </p:spPr>
        <p:txBody>
          <a:bodyPr wrap="none" rtlCol="0">
            <a:spAutoFit/>
          </a:bodyPr>
          <a:lstStyle/>
          <a:p>
            <a:r>
              <a:rPr lang="en-US" sz="1500" dirty="0">
                <a:solidFill>
                  <a:schemeClr val="bg1"/>
                </a:solidFill>
                <a:latin typeface="Segoe UI" panose="020B0502040204020203" pitchFamily="34" charset="0"/>
                <a:ea typeface="Segoe UI" panose="020B0502040204020203" pitchFamily="34" charset="0"/>
                <a:cs typeface="Segoe UI" panose="020B0502040204020203" pitchFamily="34" charset="0"/>
              </a:rPr>
              <a:t>Shared Print Management</a:t>
            </a:r>
          </a:p>
        </p:txBody>
      </p:sp>
      <p:pic>
        <p:nvPicPr>
          <p:cNvPr id="1032" name="Picture 8" descr="University of Toronto Datavers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44860" y="2286000"/>
            <a:ext cx="1416931" cy="65280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4"/>
          <a:stretch>
            <a:fillRect/>
          </a:stretch>
        </p:blipFill>
        <p:spPr>
          <a:xfrm rot="20340000">
            <a:off x="6029752" y="4135531"/>
            <a:ext cx="727579" cy="316613"/>
          </a:xfrm>
          <a:prstGeom prst="rect">
            <a:avLst/>
          </a:prstGeom>
          <a:solidFill>
            <a:schemeClr val="bg1"/>
          </a:solidFill>
        </p:spPr>
      </p:pic>
      <p:pic>
        <p:nvPicPr>
          <p:cNvPr id="1034" name="Picture 10" descr="https://dataverse.scholarsportal.info/resources/images/logo.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340000">
            <a:off x="5890941" y="3455737"/>
            <a:ext cx="2631903" cy="193907"/>
          </a:xfrm>
          <a:prstGeom prst="rect">
            <a:avLst/>
          </a:prstGeom>
          <a:noFill/>
          <a:extLst>
            <a:ext uri="{909E8E84-426E-40DD-AFC4-6F175D3DCCD1}">
              <a14:hiddenFill xmlns:a14="http://schemas.microsoft.com/office/drawing/2010/main">
                <a:solidFill>
                  <a:srgbClr val="FFFFFF"/>
                </a:solidFill>
              </a14:hiddenFill>
            </a:ext>
          </a:extLst>
        </p:spPr>
      </p:pic>
      <p:sp>
        <p:nvSpPr>
          <p:cNvPr id="26" name="AutoShape 14" descr="Portage"/>
          <p:cNvSpPr>
            <a:spLocks noChangeAspect="1" noChangeArrowheads="1"/>
          </p:cNvSpPr>
          <p:nvPr/>
        </p:nvSpPr>
        <p:spPr bwMode="auto">
          <a:xfrm>
            <a:off x="116681" y="74890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350"/>
          </a:p>
        </p:txBody>
      </p:sp>
      <p:pic>
        <p:nvPicPr>
          <p:cNvPr id="1040" name="Picture 16" descr="Portag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20340000">
            <a:off x="5675343" y="3076192"/>
            <a:ext cx="1497467" cy="48147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7"/>
          <a:stretch>
            <a:fillRect/>
          </a:stretch>
        </p:blipFill>
        <p:spPr>
          <a:xfrm>
            <a:off x="295016" y="1752600"/>
            <a:ext cx="2275822" cy="479386"/>
          </a:xfrm>
          <a:prstGeom prst="rect">
            <a:avLst/>
          </a:prstGeom>
        </p:spPr>
      </p:pic>
      <p:pic>
        <p:nvPicPr>
          <p:cNvPr id="1026" name="Picture 2" descr="https://www.ohiolink.edu/sites/ohiolink.edu/files/WebsiteLogo.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20340000">
            <a:off x="2045611" y="3293293"/>
            <a:ext cx="1758772" cy="3573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ig Ten Academic Alliance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0340000">
            <a:off x="1875699" y="2893662"/>
            <a:ext cx="838556" cy="41715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6" descr="Hathitrustlogo.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53"/>
          <a:stretch/>
        </p:blipFill>
        <p:spPr bwMode="auto">
          <a:xfrm rot="20340000">
            <a:off x="1685401" y="2226775"/>
            <a:ext cx="524480" cy="572696"/>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Connector 3"/>
          <p:cNvCxnSpPr/>
          <p:nvPr/>
        </p:nvCxnSpPr>
        <p:spPr>
          <a:xfrm>
            <a:off x="4038600" y="1143000"/>
            <a:ext cx="0" cy="525780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1728984" y="212320"/>
            <a:ext cx="5686033" cy="523220"/>
          </a:xfrm>
          <a:prstGeom prst="rect">
            <a:avLst/>
          </a:prstGeom>
          <a:solidFill>
            <a:schemeClr val="accent1"/>
          </a:solidFill>
          <a:ln>
            <a:solidFill>
              <a:schemeClr val="bg1"/>
            </a:solidFill>
          </a:ln>
        </p:spPr>
        <p:txBody>
          <a:bodyPr wrap="square" rtlCol="0">
            <a:spAutoFit/>
          </a:bodyPr>
          <a:lstStyle/>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5" name="Picture 2" descr="https://figshare.com/"/>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348911" y="5647619"/>
            <a:ext cx="893585" cy="27824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12"/>
          <a:stretch>
            <a:fillRect/>
          </a:stretch>
        </p:blipFill>
        <p:spPr>
          <a:xfrm>
            <a:off x="6453050" y="5701207"/>
            <a:ext cx="1256851" cy="224655"/>
          </a:xfrm>
          <a:prstGeom prst="rect">
            <a:avLst/>
          </a:prstGeom>
        </p:spPr>
      </p:pic>
      <p:pic>
        <p:nvPicPr>
          <p:cNvPr id="25" name="Picture 6" descr="http://www.icpsr.umich.edu/icpsrweb/ICPSR/css/images/logo.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002628" y="5768344"/>
            <a:ext cx="534473" cy="94597"/>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p:cNvSpPr txBox="1"/>
          <p:nvPr/>
        </p:nvSpPr>
        <p:spPr>
          <a:xfrm>
            <a:off x="4533423" y="1015365"/>
            <a:ext cx="3479365" cy="400110"/>
          </a:xfrm>
          <a:prstGeom prst="rect">
            <a:avLst/>
          </a:prstGeom>
          <a:solidFill>
            <a:schemeClr val="accent1"/>
          </a:solidFill>
          <a:ln>
            <a:solidFill>
              <a:schemeClr val="bg1"/>
            </a:solidFill>
          </a:ln>
        </p:spPr>
        <p:txBody>
          <a:bodyPr wrap="square" rtlCol="0">
            <a:spAutoFit/>
          </a:bodyPr>
          <a:lstStyle/>
          <a:p>
            <a:pPr algn="ctr"/>
            <a:r>
              <a:rPr lang="en-US" sz="2000" dirty="0">
                <a:solidFill>
                  <a:schemeClr val="bg1"/>
                </a:solidFill>
                <a:latin typeface="Segoe UI" panose="020B0502040204020203" pitchFamily="34" charset="0"/>
                <a:cs typeface="Segoe UI" panose="020B0502040204020203" pitchFamily="34" charset="0"/>
              </a:rPr>
              <a:t>Research data</a:t>
            </a:r>
            <a:endParaRPr lang="en-US" dirty="0">
              <a:solidFill>
                <a:schemeClr val="bg1"/>
              </a:solidFill>
              <a:latin typeface="Segoe UI" panose="020B0502040204020203" pitchFamily="34" charset="0"/>
              <a:cs typeface="Segoe UI" panose="020B0502040204020203" pitchFamily="34" charset="0"/>
            </a:endParaRPr>
          </a:p>
        </p:txBody>
      </p:sp>
      <p:sp>
        <p:nvSpPr>
          <p:cNvPr id="28" name="TextBox 27"/>
          <p:cNvSpPr txBox="1"/>
          <p:nvPr/>
        </p:nvSpPr>
        <p:spPr>
          <a:xfrm>
            <a:off x="630092" y="1046356"/>
            <a:ext cx="2587668" cy="369332"/>
          </a:xfrm>
          <a:prstGeom prst="rect">
            <a:avLst/>
          </a:prstGeom>
          <a:solidFill>
            <a:schemeClr val="accent1"/>
          </a:solidFill>
          <a:ln>
            <a:solidFill>
              <a:schemeClr val="bg1"/>
            </a:solidFill>
          </a:ln>
        </p:spPr>
        <p:txBody>
          <a:bodyPr wrap="square" rtlCol="0">
            <a:spAutoFit/>
          </a:bodyPr>
          <a:lstStyle/>
          <a:p>
            <a:pPr algn="ctr"/>
            <a:r>
              <a:rPr lang="en-US" dirty="0">
                <a:solidFill>
                  <a:schemeClr val="bg1"/>
                </a:solidFill>
                <a:latin typeface="Segoe UI" panose="020B0502040204020203" pitchFamily="34" charset="0"/>
                <a:cs typeface="Segoe UI" panose="020B0502040204020203" pitchFamily="34" charset="0"/>
              </a:rPr>
              <a:t>Shared print</a:t>
            </a:r>
            <a:endParaRPr lang="en-US" sz="1600" dirty="0">
              <a:solidFill>
                <a:schemeClr val="bg1"/>
              </a:solidFill>
              <a:latin typeface="Segoe UI" panose="020B0502040204020203" pitchFamily="34" charset="0"/>
              <a:cs typeface="Segoe UI" panose="020B0502040204020203" pitchFamily="34" charset="0"/>
            </a:endParaRPr>
          </a:p>
        </p:txBody>
      </p:sp>
      <p:pic>
        <p:nvPicPr>
          <p:cNvPr id="21" name="Picture 2" descr="WEST: Western Regional Storage Trust logo">
            <a:extLst>
              <a:ext uri="{FF2B5EF4-FFF2-40B4-BE49-F238E27FC236}">
                <a16:creationId xmlns:a16="http://schemas.microsoft.com/office/drawing/2014/main" id="{54CE59BF-519B-4234-863E-E1A947B0798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rot="20374801">
            <a:off x="2033250" y="5431160"/>
            <a:ext cx="1585653" cy="50740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MOBIUS Consortium - Linking Libraries">
            <a:extLst>
              <a:ext uri="{FF2B5EF4-FFF2-40B4-BE49-F238E27FC236}">
                <a16:creationId xmlns:a16="http://schemas.microsoft.com/office/drawing/2014/main" id="{A70EF526-6173-4B88-9150-B76FC0C739A1}"/>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rot="20541346">
            <a:off x="2332251" y="6045336"/>
            <a:ext cx="1064171" cy="30662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6" descr="Hathitrustlogo.png">
            <a:extLst>
              <a:ext uri="{FF2B5EF4-FFF2-40B4-BE49-F238E27FC236}">
                <a16:creationId xmlns:a16="http://schemas.microsoft.com/office/drawing/2014/main" id="{6A818C22-5582-4DB2-AE94-461809E3327C}"/>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153"/>
          <a:stretch/>
        </p:blipFill>
        <p:spPr bwMode="auto">
          <a:xfrm rot="20340000">
            <a:off x="1939966" y="4926909"/>
            <a:ext cx="524480" cy="572696"/>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549B863-8B1A-49FB-A445-2EE7360099D5}"/>
              </a:ext>
            </a:extLst>
          </p:cNvPr>
          <p:cNvPicPr>
            <a:picLocks noChangeAspect="1"/>
          </p:cNvPicPr>
          <p:nvPr/>
        </p:nvPicPr>
        <p:blipFill>
          <a:blip r:embed="rId16"/>
          <a:stretch>
            <a:fillRect/>
          </a:stretch>
        </p:blipFill>
        <p:spPr>
          <a:xfrm>
            <a:off x="206518" y="4267200"/>
            <a:ext cx="2708428" cy="363657"/>
          </a:xfrm>
          <a:prstGeom prst="rect">
            <a:avLst/>
          </a:prstGeom>
        </p:spPr>
      </p:pic>
    </p:spTree>
    <p:extLst>
      <p:ext uri="{BB962C8B-B14F-4D97-AF65-F5344CB8AC3E}">
        <p14:creationId xmlns:p14="http://schemas.microsoft.com/office/powerpoint/2010/main" val="1130226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32"/>
                                        </p:tgtEl>
                                        <p:attrNameLst>
                                          <p:attrName>style.visibility</p:attrName>
                                        </p:attrNameLst>
                                      </p:cBhvr>
                                      <p:to>
                                        <p:strVal val="visible"/>
                                      </p:to>
                                    </p:set>
                                    <p:animEffect transition="in" filter="fade">
                                      <p:cBhvr>
                                        <p:cTn id="7" dur="1000"/>
                                        <p:tgtEl>
                                          <p:spTgt spid="1032"/>
                                        </p:tgtEl>
                                      </p:cBhvr>
                                    </p:animEffect>
                                    <p:anim calcmode="lin" valueType="num">
                                      <p:cBhvr>
                                        <p:cTn id="8" dur="1000" fill="hold"/>
                                        <p:tgtEl>
                                          <p:spTgt spid="1032"/>
                                        </p:tgtEl>
                                        <p:attrNameLst>
                                          <p:attrName>ppt_x</p:attrName>
                                        </p:attrNameLst>
                                      </p:cBhvr>
                                      <p:tavLst>
                                        <p:tav tm="0">
                                          <p:val>
                                            <p:strVal val="#ppt_x"/>
                                          </p:val>
                                        </p:tav>
                                        <p:tav tm="100000">
                                          <p:val>
                                            <p:strVal val="#ppt_x"/>
                                          </p:val>
                                        </p:tav>
                                      </p:tavLst>
                                    </p:anim>
                                    <p:anim calcmode="lin" valueType="num">
                                      <p:cBhvr>
                                        <p:cTn id="9" dur="1000" fill="hold"/>
                                        <p:tgtEl>
                                          <p:spTgt spid="103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34"/>
                                        </p:tgtEl>
                                        <p:attrNameLst>
                                          <p:attrName>style.visibility</p:attrName>
                                        </p:attrNameLst>
                                      </p:cBhvr>
                                      <p:to>
                                        <p:strVal val="visible"/>
                                      </p:to>
                                    </p:set>
                                    <p:animEffect transition="in" filter="fade">
                                      <p:cBhvr>
                                        <p:cTn id="17" dur="1000"/>
                                        <p:tgtEl>
                                          <p:spTgt spid="1034"/>
                                        </p:tgtEl>
                                      </p:cBhvr>
                                    </p:animEffect>
                                    <p:anim calcmode="lin" valueType="num">
                                      <p:cBhvr>
                                        <p:cTn id="18" dur="1000" fill="hold"/>
                                        <p:tgtEl>
                                          <p:spTgt spid="1034"/>
                                        </p:tgtEl>
                                        <p:attrNameLst>
                                          <p:attrName>ppt_x</p:attrName>
                                        </p:attrNameLst>
                                      </p:cBhvr>
                                      <p:tavLst>
                                        <p:tav tm="0">
                                          <p:val>
                                            <p:strVal val="#ppt_x"/>
                                          </p:val>
                                        </p:tav>
                                        <p:tav tm="100000">
                                          <p:val>
                                            <p:strVal val="#ppt_x"/>
                                          </p:val>
                                        </p:tav>
                                      </p:tavLst>
                                    </p:anim>
                                    <p:anim calcmode="lin" valueType="num">
                                      <p:cBhvr>
                                        <p:cTn id="19" dur="1000" fill="hold"/>
                                        <p:tgtEl>
                                          <p:spTgt spid="103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040"/>
                                        </p:tgtEl>
                                        <p:attrNameLst>
                                          <p:attrName>style.visibility</p:attrName>
                                        </p:attrNameLst>
                                      </p:cBhvr>
                                      <p:to>
                                        <p:strVal val="visible"/>
                                      </p:to>
                                    </p:set>
                                    <p:animEffect transition="in" filter="fade">
                                      <p:cBhvr>
                                        <p:cTn id="22" dur="1000"/>
                                        <p:tgtEl>
                                          <p:spTgt spid="1040"/>
                                        </p:tgtEl>
                                      </p:cBhvr>
                                    </p:animEffect>
                                    <p:anim calcmode="lin" valueType="num">
                                      <p:cBhvr>
                                        <p:cTn id="23" dur="1000" fill="hold"/>
                                        <p:tgtEl>
                                          <p:spTgt spid="1040"/>
                                        </p:tgtEl>
                                        <p:attrNameLst>
                                          <p:attrName>ppt_x</p:attrName>
                                        </p:attrNameLst>
                                      </p:cBhvr>
                                      <p:tavLst>
                                        <p:tav tm="0">
                                          <p:val>
                                            <p:strVal val="#ppt_x"/>
                                          </p:val>
                                        </p:tav>
                                        <p:tav tm="100000">
                                          <p:val>
                                            <p:strVal val="#ppt_x"/>
                                          </p:val>
                                        </p:tav>
                                      </p:tavLst>
                                    </p:anim>
                                    <p:anim calcmode="lin" valueType="num">
                                      <p:cBhvr>
                                        <p:cTn id="24" dur="1000" fill="hold"/>
                                        <p:tgtEl>
                                          <p:spTgt spid="10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1000"/>
                                        <p:tgtEl>
                                          <p:spTgt spid="27"/>
                                        </p:tgtEl>
                                      </p:cBhvr>
                                    </p:animEffect>
                                    <p:anim calcmode="lin" valueType="num">
                                      <p:cBhvr>
                                        <p:cTn id="43" dur="1000" fill="hold"/>
                                        <p:tgtEl>
                                          <p:spTgt spid="27"/>
                                        </p:tgtEl>
                                        <p:attrNameLst>
                                          <p:attrName>ppt_x</p:attrName>
                                        </p:attrNameLst>
                                      </p:cBhvr>
                                      <p:tavLst>
                                        <p:tav tm="0">
                                          <p:val>
                                            <p:strVal val="#ppt_x"/>
                                          </p:val>
                                        </p:tav>
                                        <p:tav tm="100000">
                                          <p:val>
                                            <p:strVal val="#ppt_x"/>
                                          </p:val>
                                        </p:tav>
                                      </p:tavLst>
                                    </p:anim>
                                    <p:anim calcmode="lin" valueType="num">
                                      <p:cBhvr>
                                        <p:cTn id="44"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857767" y="250867"/>
            <a:ext cx="5686033" cy="954107"/>
          </a:xfrm>
          <a:prstGeom prst="rect">
            <a:avLst/>
          </a:prstGeom>
          <a:solidFill>
            <a:schemeClr val="accent1"/>
          </a:solidFill>
          <a:ln>
            <a:solidFill>
              <a:schemeClr val="bg1"/>
            </a:solidFill>
          </a:ln>
        </p:spPr>
        <p:txBody>
          <a:bodyPr wrap="square" rtlCol="0">
            <a:spAutoFit/>
          </a:bodyPr>
          <a:lstStyle/>
          <a:p>
            <a:pPr algn="ctr"/>
            <a:r>
              <a:rPr lang="en-US" sz="2800" b="1" dirty="0">
                <a:solidFill>
                  <a:schemeClr val="bg1"/>
                </a:solidFill>
                <a:latin typeface="Segoe UI" panose="020B0502040204020203" pitchFamily="34" charset="0"/>
                <a:cs typeface="Segoe UI" panose="020B0502040204020203" pitchFamily="34" charset="0"/>
              </a:rPr>
              <a:t>Collective collection</a:t>
            </a:r>
          </a:p>
          <a:p>
            <a:pPr algn="ctr"/>
            <a:r>
              <a:rPr lang="en-US" sz="2800" b="1" dirty="0" err="1">
                <a:solidFill>
                  <a:schemeClr val="bg1"/>
                </a:solidFill>
                <a:latin typeface="Segoe UI" panose="020B0502040204020203" pitchFamily="34" charset="0"/>
                <a:cs typeface="Segoe UI" panose="020B0502040204020203" pitchFamily="34" charset="0"/>
              </a:rPr>
              <a:t>Rightscaling</a:t>
            </a:r>
            <a:r>
              <a:rPr lang="en-US" sz="2800" b="1" dirty="0">
                <a:solidFill>
                  <a:schemeClr val="bg1"/>
                </a:solidFill>
                <a:latin typeface="Segoe UI" panose="020B0502040204020203" pitchFamily="34" charset="0"/>
                <a:cs typeface="Segoe UI" panose="020B0502040204020203" pitchFamily="34" charset="0"/>
              </a:rPr>
              <a:t> – optimum scale?</a:t>
            </a:r>
            <a:endParaRPr lang="en-US" sz="2400" b="1" dirty="0">
              <a:solidFill>
                <a:schemeClr val="bg1"/>
              </a:solidFill>
              <a:latin typeface="Segoe UI" panose="020B0502040204020203" pitchFamily="34" charset="0"/>
              <a:cs typeface="Segoe UI" panose="020B0502040204020203" pitchFamily="34" charset="0"/>
            </a:endParaRPr>
          </a:p>
        </p:txBody>
      </p:sp>
      <p:pic>
        <p:nvPicPr>
          <p:cNvPr id="6" name="Picture 6" descr="http://www.digital-science.com/system/images/W1siZiIsIjIwMTIvMDUvMDkvMTcvNDIvMzEvNTU0L3Byb2R1Y3RfZmlnc2hhcmVfbGFyZ2UucG5nIl1d/product-figshare-large.png"/>
          <p:cNvPicPr>
            <a:picLocks noChangeAspect="1" noChangeArrowheads="1"/>
          </p:cNvPicPr>
          <p:nvPr/>
        </p:nvPicPr>
        <p:blipFill>
          <a:blip r:embed="rId3" cstate="print"/>
          <a:srcRect/>
          <a:stretch>
            <a:fillRect/>
          </a:stretch>
        </p:blipFill>
        <p:spPr bwMode="auto">
          <a:xfrm>
            <a:off x="6935292" y="6020263"/>
            <a:ext cx="1600200" cy="484910"/>
          </a:xfrm>
          <a:prstGeom prst="rect">
            <a:avLst/>
          </a:prstGeom>
          <a:noFill/>
        </p:spPr>
      </p:pic>
      <p:sp>
        <p:nvSpPr>
          <p:cNvPr id="12" name="Rectangular Callout 11"/>
          <p:cNvSpPr/>
          <p:nvPr/>
        </p:nvSpPr>
        <p:spPr>
          <a:xfrm>
            <a:off x="567737" y="2121487"/>
            <a:ext cx="1463922" cy="914400"/>
          </a:xfrm>
          <a:prstGeom prst="wedgeRectCallout">
            <a:avLst>
              <a:gd name="adj1" fmla="val 4827"/>
              <a:gd name="adj2" fmla="val 10090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‘borrowed’ </a:t>
            </a:r>
            <a:r>
              <a:rPr lang="en-US" sz="1600" dirty="0">
                <a:solidFill>
                  <a:schemeClr val="accent1"/>
                </a:solidFill>
              </a:rPr>
              <a:t>collection</a:t>
            </a:r>
          </a:p>
        </p:txBody>
      </p:sp>
      <p:sp>
        <p:nvSpPr>
          <p:cNvPr id="13" name="Rectangular Callout 12"/>
          <p:cNvSpPr/>
          <p:nvPr/>
        </p:nvSpPr>
        <p:spPr>
          <a:xfrm>
            <a:off x="2565064" y="2121710"/>
            <a:ext cx="1412915" cy="879590"/>
          </a:xfrm>
          <a:prstGeom prst="wedgeRectCallout">
            <a:avLst>
              <a:gd name="adj1" fmla="val -2362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print’</a:t>
            </a:r>
            <a:r>
              <a:rPr lang="en-US" sz="1600" dirty="0">
                <a:solidFill>
                  <a:schemeClr val="accent1"/>
                </a:solidFill>
              </a:rPr>
              <a:t> collection</a:t>
            </a:r>
          </a:p>
        </p:txBody>
      </p:sp>
      <p:sp>
        <p:nvSpPr>
          <p:cNvPr id="14" name="Rectangular Callout 13"/>
          <p:cNvSpPr/>
          <p:nvPr/>
        </p:nvSpPr>
        <p:spPr>
          <a:xfrm>
            <a:off x="4673411" y="2121487"/>
            <a:ext cx="1412915" cy="879813"/>
          </a:xfrm>
          <a:prstGeom prst="wedgeRectCallout">
            <a:avLst>
              <a:gd name="adj1" fmla="val -33186"/>
              <a:gd name="adj2" fmla="val 11759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digital’</a:t>
            </a:r>
            <a:r>
              <a:rPr lang="en-US" sz="1600" dirty="0">
                <a:solidFill>
                  <a:schemeClr val="accent1"/>
                </a:solidFill>
              </a:rPr>
              <a:t> collection</a:t>
            </a:r>
          </a:p>
        </p:txBody>
      </p:sp>
      <p:sp>
        <p:nvSpPr>
          <p:cNvPr id="15" name="Rectangular Callout 14"/>
          <p:cNvSpPr/>
          <p:nvPr/>
        </p:nvSpPr>
        <p:spPr>
          <a:xfrm>
            <a:off x="6935292" y="2121487"/>
            <a:ext cx="1412915" cy="914400"/>
          </a:xfrm>
          <a:prstGeom prst="wedgeRectCallout">
            <a:avLst>
              <a:gd name="adj1" fmla="val -1320"/>
              <a:gd name="adj2" fmla="val 99188"/>
            </a:avLst>
          </a:prstGeom>
          <a:solidFill>
            <a:schemeClr val="bg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accent1"/>
                </a:solidFill>
              </a:rPr>
              <a:t>The </a:t>
            </a:r>
            <a:r>
              <a:rPr lang="en-US" sz="1600" b="1" dirty="0">
                <a:solidFill>
                  <a:schemeClr val="accent1"/>
                </a:solidFill>
              </a:rPr>
              <a:t>‘shared scholarly</a:t>
            </a:r>
            <a:r>
              <a:rPr lang="en-US" sz="1600" dirty="0">
                <a:solidFill>
                  <a:schemeClr val="accent1"/>
                </a:solidFill>
              </a:rPr>
              <a:t>’ record</a:t>
            </a:r>
          </a:p>
        </p:txBody>
      </p:sp>
      <p:pic>
        <p:nvPicPr>
          <p:cNvPr id="4098"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25678" y="6057073"/>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http://www.icpsr.umich.edu/icpsrweb/ICPSR/css/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91400" y="5562561"/>
            <a:ext cx="1291808" cy="228639"/>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9790" y="5586875"/>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stretch>
            <a:fillRect/>
          </a:stretch>
        </p:blipFill>
        <p:spPr>
          <a:xfrm>
            <a:off x="5335272" y="4889224"/>
            <a:ext cx="904412" cy="868074"/>
          </a:xfrm>
          <a:prstGeom prst="rect">
            <a:avLst/>
          </a:prstGeom>
        </p:spPr>
      </p:pic>
      <p:pic>
        <p:nvPicPr>
          <p:cNvPr id="1030" name="Picture 6" descr="https://upload.wikimedia.org/wikipedia/en/d/da/LOCKSS_logo.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35484" y="4904574"/>
            <a:ext cx="590194" cy="59388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https://www.oclc.org/content/dam/oclc/common/images/logos/new/OCLC/OCLC_Logo_H_Color_NoTa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5159" y="6057073"/>
            <a:ext cx="1409511" cy="67584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6"/>
          <a:stretch>
            <a:fillRect/>
          </a:stretch>
        </p:blipFill>
        <p:spPr>
          <a:xfrm>
            <a:off x="2461634" y="4454343"/>
            <a:ext cx="904412" cy="868074"/>
          </a:xfrm>
          <a:prstGeom prst="rect">
            <a:avLst/>
          </a:prstGeom>
        </p:spPr>
      </p:pic>
      <p:pic>
        <p:nvPicPr>
          <p:cNvPr id="4" name="Picture 2" descr="share-logo-140x10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02559" y="3793043"/>
            <a:ext cx="981047" cy="73578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uborrow.relaisd2d.com/gfx/logo.gif"/>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7537" y="4912372"/>
            <a:ext cx="1111764" cy="231159"/>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Big Ten Academic Alliance logo"/>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98399" y="5481617"/>
            <a:ext cx="785035" cy="39052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11"/>
          <a:stretch>
            <a:fillRect/>
          </a:stretch>
        </p:blipFill>
        <p:spPr>
          <a:xfrm>
            <a:off x="5011185" y="3855184"/>
            <a:ext cx="1109193" cy="402298"/>
          </a:xfrm>
          <a:prstGeom prst="rect">
            <a:avLst/>
          </a:prstGeom>
        </p:spPr>
      </p:pic>
      <p:pic>
        <p:nvPicPr>
          <p:cNvPr id="2058" name="Picture 10" descr="DPLA: Digital Public Library of Americ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60397" y="4454343"/>
            <a:ext cx="1705431" cy="20582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14" descr="http://wiki.datadryad.org/wg/dryad/images/9/91/DryadLogo.png"/>
          <p:cNvPicPr>
            <a:picLocks noChangeAspect="1" noChangeArrowheads="1"/>
          </p:cNvPicPr>
          <p:nvPr/>
        </p:nvPicPr>
        <p:blipFill>
          <a:blip r:embed="rId13" cstate="print"/>
          <a:srcRect/>
          <a:stretch>
            <a:fillRect/>
          </a:stretch>
        </p:blipFill>
        <p:spPr bwMode="auto">
          <a:xfrm>
            <a:off x="7086600" y="4529049"/>
            <a:ext cx="1371600" cy="766646"/>
          </a:xfrm>
          <a:prstGeom prst="rect">
            <a:avLst/>
          </a:prstGeom>
          <a:noFill/>
        </p:spPr>
      </p:pic>
      <p:pic>
        <p:nvPicPr>
          <p:cNvPr id="5" name="Picture 2" descr="WEST: Western Regional Storage Trust logo">
            <a:extLst>
              <a:ext uri="{FF2B5EF4-FFF2-40B4-BE49-F238E27FC236}">
                <a16:creationId xmlns:a16="http://schemas.microsoft.com/office/drawing/2014/main" id="{D9EFFB46-78EA-4590-ADBA-B0F2F840084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74004" y="3744936"/>
            <a:ext cx="1585653" cy="50740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OBIUS Consortium - Linking Libraries">
            <a:extLst>
              <a:ext uri="{FF2B5EF4-FFF2-40B4-BE49-F238E27FC236}">
                <a16:creationId xmlns:a16="http://schemas.microsoft.com/office/drawing/2014/main" id="{52E17BBA-C532-46B5-84C3-F372D55E698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67612" y="3988356"/>
            <a:ext cx="1064171" cy="3066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8655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1000"/>
                                        <p:tgtEl>
                                          <p:spTgt spid="4098"/>
                                        </p:tgtEl>
                                      </p:cBhvr>
                                    </p:animEffect>
                                    <p:anim calcmode="lin" valueType="num">
                                      <p:cBhvr>
                                        <p:cTn id="18" dur="1000" fill="hold"/>
                                        <p:tgtEl>
                                          <p:spTgt spid="4098"/>
                                        </p:tgtEl>
                                        <p:attrNameLst>
                                          <p:attrName>ppt_x</p:attrName>
                                        </p:attrNameLst>
                                      </p:cBhvr>
                                      <p:tavLst>
                                        <p:tav tm="0">
                                          <p:val>
                                            <p:strVal val="#ppt_x"/>
                                          </p:val>
                                        </p:tav>
                                        <p:tav tm="100000">
                                          <p:val>
                                            <p:strVal val="#ppt_x"/>
                                          </p:val>
                                        </p:tav>
                                      </p:tavLst>
                                    </p:anim>
                                    <p:anim calcmode="lin" valueType="num">
                                      <p:cBhvr>
                                        <p:cTn id="19" dur="1000" fill="hold"/>
                                        <p:tgtEl>
                                          <p:spTgt spid="409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102"/>
                                        </p:tgtEl>
                                        <p:attrNameLst>
                                          <p:attrName>style.visibility</p:attrName>
                                        </p:attrNameLst>
                                      </p:cBhvr>
                                      <p:to>
                                        <p:strVal val="visible"/>
                                      </p:to>
                                    </p:set>
                                    <p:animEffect transition="in" filter="fade">
                                      <p:cBhvr>
                                        <p:cTn id="22" dur="1000"/>
                                        <p:tgtEl>
                                          <p:spTgt spid="4102"/>
                                        </p:tgtEl>
                                      </p:cBhvr>
                                    </p:animEffect>
                                    <p:anim calcmode="lin" valueType="num">
                                      <p:cBhvr>
                                        <p:cTn id="23" dur="1000" fill="hold"/>
                                        <p:tgtEl>
                                          <p:spTgt spid="4102"/>
                                        </p:tgtEl>
                                        <p:attrNameLst>
                                          <p:attrName>ppt_x</p:attrName>
                                        </p:attrNameLst>
                                      </p:cBhvr>
                                      <p:tavLst>
                                        <p:tav tm="0">
                                          <p:val>
                                            <p:strVal val="#ppt_x"/>
                                          </p:val>
                                        </p:tav>
                                        <p:tav tm="100000">
                                          <p:val>
                                            <p:strVal val="#ppt_x"/>
                                          </p:val>
                                        </p:tav>
                                      </p:tavLst>
                                    </p:anim>
                                    <p:anim calcmode="lin" valueType="num">
                                      <p:cBhvr>
                                        <p:cTn id="24" dur="1000" fill="hold"/>
                                        <p:tgtEl>
                                          <p:spTgt spid="41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30"/>
                                        </p:tgtEl>
                                        <p:attrNameLst>
                                          <p:attrName>style.visibility</p:attrName>
                                        </p:attrNameLst>
                                      </p:cBhvr>
                                      <p:to>
                                        <p:strVal val="visible"/>
                                      </p:to>
                                    </p:set>
                                    <p:animEffect transition="in" filter="fade">
                                      <p:cBhvr>
                                        <p:cTn id="32" dur="1000"/>
                                        <p:tgtEl>
                                          <p:spTgt spid="1030"/>
                                        </p:tgtEl>
                                      </p:cBhvr>
                                    </p:animEffect>
                                    <p:anim calcmode="lin" valueType="num">
                                      <p:cBhvr>
                                        <p:cTn id="33" dur="1000" fill="hold"/>
                                        <p:tgtEl>
                                          <p:spTgt spid="1030"/>
                                        </p:tgtEl>
                                        <p:attrNameLst>
                                          <p:attrName>ppt_x</p:attrName>
                                        </p:attrNameLst>
                                      </p:cBhvr>
                                      <p:tavLst>
                                        <p:tav tm="0">
                                          <p:val>
                                            <p:strVal val="#ppt_x"/>
                                          </p:val>
                                        </p:tav>
                                        <p:tav tm="100000">
                                          <p:val>
                                            <p:strVal val="#ppt_x"/>
                                          </p:val>
                                        </p:tav>
                                      </p:tavLst>
                                    </p:anim>
                                    <p:anim calcmode="lin" valueType="num">
                                      <p:cBhvr>
                                        <p:cTn id="34" dur="1000" fill="hold"/>
                                        <p:tgtEl>
                                          <p:spTgt spid="103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1000"/>
                                        <p:tgtEl>
                                          <p:spTgt spid="21"/>
                                        </p:tgtEl>
                                      </p:cBhvr>
                                    </p:animEffect>
                                    <p:anim calcmode="lin" valueType="num">
                                      <p:cBhvr>
                                        <p:cTn id="38" dur="1000" fill="hold"/>
                                        <p:tgtEl>
                                          <p:spTgt spid="21"/>
                                        </p:tgtEl>
                                        <p:attrNameLst>
                                          <p:attrName>ppt_x</p:attrName>
                                        </p:attrNameLst>
                                      </p:cBhvr>
                                      <p:tavLst>
                                        <p:tav tm="0">
                                          <p:val>
                                            <p:strVal val="#ppt_x"/>
                                          </p:val>
                                        </p:tav>
                                        <p:tav tm="100000">
                                          <p:val>
                                            <p:strVal val="#ppt_x"/>
                                          </p:val>
                                        </p:tav>
                                      </p:tavLst>
                                    </p:anim>
                                    <p:anim calcmode="lin" valueType="num">
                                      <p:cBhvr>
                                        <p:cTn id="39" dur="1000" fill="hold"/>
                                        <p:tgtEl>
                                          <p:spTgt spid="2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1000"/>
                                        <p:tgtEl>
                                          <p:spTgt spid="25"/>
                                        </p:tgtEl>
                                      </p:cBhvr>
                                    </p:animEffect>
                                    <p:anim calcmode="lin" valueType="num">
                                      <p:cBhvr>
                                        <p:cTn id="43" dur="1000" fill="hold"/>
                                        <p:tgtEl>
                                          <p:spTgt spid="25"/>
                                        </p:tgtEl>
                                        <p:attrNameLst>
                                          <p:attrName>ppt_x</p:attrName>
                                        </p:attrNameLst>
                                      </p:cBhvr>
                                      <p:tavLst>
                                        <p:tav tm="0">
                                          <p:val>
                                            <p:strVal val="#ppt_x"/>
                                          </p:val>
                                        </p:tav>
                                        <p:tav tm="100000">
                                          <p:val>
                                            <p:strVal val="#ppt_x"/>
                                          </p:val>
                                        </p:tav>
                                      </p:tavLst>
                                    </p:anim>
                                    <p:anim calcmode="lin" valueType="num">
                                      <p:cBhvr>
                                        <p:cTn id="44" dur="1000" fill="hold"/>
                                        <p:tgtEl>
                                          <p:spTgt spid="25"/>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0"/>
                                        <p:tgtEl>
                                          <p:spTgt spid="16"/>
                                        </p:tgtEl>
                                      </p:cBhvr>
                                    </p:animEffect>
                                    <p:anim calcmode="lin" valueType="num">
                                      <p:cBhvr>
                                        <p:cTn id="48" dur="1000" fill="hold"/>
                                        <p:tgtEl>
                                          <p:spTgt spid="16"/>
                                        </p:tgtEl>
                                        <p:attrNameLst>
                                          <p:attrName>ppt_x</p:attrName>
                                        </p:attrNameLst>
                                      </p:cBhvr>
                                      <p:tavLst>
                                        <p:tav tm="0">
                                          <p:val>
                                            <p:strVal val="#ppt_x"/>
                                          </p:val>
                                        </p:tav>
                                        <p:tav tm="100000">
                                          <p:val>
                                            <p:strVal val="#ppt_x"/>
                                          </p:val>
                                        </p:tav>
                                      </p:tavLst>
                                    </p:anim>
                                    <p:anim calcmode="lin" valueType="num">
                                      <p:cBhvr>
                                        <p:cTn id="49" dur="1000" fill="hold"/>
                                        <p:tgtEl>
                                          <p:spTgt spid="16"/>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4"/>
                                        </p:tgtEl>
                                        <p:attrNameLst>
                                          <p:attrName>style.visibility</p:attrName>
                                        </p:attrNameLst>
                                      </p:cBhvr>
                                      <p:to>
                                        <p:strVal val="visible"/>
                                      </p:to>
                                    </p:set>
                                    <p:animEffect transition="in" filter="fade">
                                      <p:cBhvr>
                                        <p:cTn id="52" dur="1000"/>
                                        <p:tgtEl>
                                          <p:spTgt spid="4"/>
                                        </p:tgtEl>
                                      </p:cBhvr>
                                    </p:animEffect>
                                    <p:anim calcmode="lin" valueType="num">
                                      <p:cBhvr>
                                        <p:cTn id="53" dur="1000" fill="hold"/>
                                        <p:tgtEl>
                                          <p:spTgt spid="4"/>
                                        </p:tgtEl>
                                        <p:attrNameLst>
                                          <p:attrName>ppt_x</p:attrName>
                                        </p:attrNameLst>
                                      </p:cBhvr>
                                      <p:tavLst>
                                        <p:tav tm="0">
                                          <p:val>
                                            <p:strVal val="#ppt_x"/>
                                          </p:val>
                                        </p:tav>
                                        <p:tav tm="100000">
                                          <p:val>
                                            <p:strVal val="#ppt_x"/>
                                          </p:val>
                                        </p:tav>
                                      </p:tavLst>
                                    </p:anim>
                                    <p:anim calcmode="lin" valueType="num">
                                      <p:cBhvr>
                                        <p:cTn id="54" dur="1000" fill="hold"/>
                                        <p:tgtEl>
                                          <p:spTgt spid="4"/>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2052"/>
                                        </p:tgtEl>
                                        <p:attrNameLst>
                                          <p:attrName>style.visibility</p:attrName>
                                        </p:attrNameLst>
                                      </p:cBhvr>
                                      <p:to>
                                        <p:strVal val="visible"/>
                                      </p:to>
                                    </p:set>
                                    <p:animEffect transition="in" filter="fade">
                                      <p:cBhvr>
                                        <p:cTn id="57" dur="1000"/>
                                        <p:tgtEl>
                                          <p:spTgt spid="2052"/>
                                        </p:tgtEl>
                                      </p:cBhvr>
                                    </p:animEffect>
                                    <p:anim calcmode="lin" valueType="num">
                                      <p:cBhvr>
                                        <p:cTn id="58" dur="1000" fill="hold"/>
                                        <p:tgtEl>
                                          <p:spTgt spid="2052"/>
                                        </p:tgtEl>
                                        <p:attrNameLst>
                                          <p:attrName>ppt_x</p:attrName>
                                        </p:attrNameLst>
                                      </p:cBhvr>
                                      <p:tavLst>
                                        <p:tav tm="0">
                                          <p:val>
                                            <p:strVal val="#ppt_x"/>
                                          </p:val>
                                        </p:tav>
                                        <p:tav tm="100000">
                                          <p:val>
                                            <p:strVal val="#ppt_x"/>
                                          </p:val>
                                        </p:tav>
                                      </p:tavLst>
                                    </p:anim>
                                    <p:anim calcmode="lin" valueType="num">
                                      <p:cBhvr>
                                        <p:cTn id="59" dur="1000" fill="hold"/>
                                        <p:tgtEl>
                                          <p:spTgt spid="205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54"/>
                                        </p:tgtEl>
                                        <p:attrNameLst>
                                          <p:attrName>style.visibility</p:attrName>
                                        </p:attrNameLst>
                                      </p:cBhvr>
                                      <p:to>
                                        <p:strVal val="visible"/>
                                      </p:to>
                                    </p:set>
                                    <p:animEffect transition="in" filter="fade">
                                      <p:cBhvr>
                                        <p:cTn id="62" dur="1000"/>
                                        <p:tgtEl>
                                          <p:spTgt spid="2054"/>
                                        </p:tgtEl>
                                      </p:cBhvr>
                                    </p:animEffect>
                                    <p:anim calcmode="lin" valueType="num">
                                      <p:cBhvr>
                                        <p:cTn id="63" dur="1000" fill="hold"/>
                                        <p:tgtEl>
                                          <p:spTgt spid="2054"/>
                                        </p:tgtEl>
                                        <p:attrNameLst>
                                          <p:attrName>ppt_x</p:attrName>
                                        </p:attrNameLst>
                                      </p:cBhvr>
                                      <p:tavLst>
                                        <p:tav tm="0">
                                          <p:val>
                                            <p:strVal val="#ppt_x"/>
                                          </p:val>
                                        </p:tav>
                                        <p:tav tm="100000">
                                          <p:val>
                                            <p:strVal val="#ppt_x"/>
                                          </p:val>
                                        </p:tav>
                                      </p:tavLst>
                                    </p:anim>
                                    <p:anim calcmode="lin" valueType="num">
                                      <p:cBhvr>
                                        <p:cTn id="64" dur="1000" fill="hold"/>
                                        <p:tgtEl>
                                          <p:spTgt spid="2054"/>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9"/>
                                        </p:tgtEl>
                                        <p:attrNameLst>
                                          <p:attrName>style.visibility</p:attrName>
                                        </p:attrNameLst>
                                      </p:cBhvr>
                                      <p:to>
                                        <p:strVal val="visible"/>
                                      </p:to>
                                    </p:set>
                                    <p:animEffect transition="in" filter="fade">
                                      <p:cBhvr>
                                        <p:cTn id="67" dur="1000"/>
                                        <p:tgtEl>
                                          <p:spTgt spid="9"/>
                                        </p:tgtEl>
                                      </p:cBhvr>
                                    </p:animEffect>
                                    <p:anim calcmode="lin" valueType="num">
                                      <p:cBhvr>
                                        <p:cTn id="68" dur="1000" fill="hold"/>
                                        <p:tgtEl>
                                          <p:spTgt spid="9"/>
                                        </p:tgtEl>
                                        <p:attrNameLst>
                                          <p:attrName>ppt_x</p:attrName>
                                        </p:attrNameLst>
                                      </p:cBhvr>
                                      <p:tavLst>
                                        <p:tav tm="0">
                                          <p:val>
                                            <p:strVal val="#ppt_x"/>
                                          </p:val>
                                        </p:tav>
                                        <p:tav tm="100000">
                                          <p:val>
                                            <p:strVal val="#ppt_x"/>
                                          </p:val>
                                        </p:tav>
                                      </p:tavLst>
                                    </p:anim>
                                    <p:anim calcmode="lin" valueType="num">
                                      <p:cBhvr>
                                        <p:cTn id="69" dur="1000" fill="hold"/>
                                        <p:tgtEl>
                                          <p:spTgt spid="9"/>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2058"/>
                                        </p:tgtEl>
                                        <p:attrNameLst>
                                          <p:attrName>style.visibility</p:attrName>
                                        </p:attrNameLst>
                                      </p:cBhvr>
                                      <p:to>
                                        <p:strVal val="visible"/>
                                      </p:to>
                                    </p:set>
                                    <p:animEffect transition="in" filter="fade">
                                      <p:cBhvr>
                                        <p:cTn id="72" dur="1000"/>
                                        <p:tgtEl>
                                          <p:spTgt spid="2058"/>
                                        </p:tgtEl>
                                      </p:cBhvr>
                                    </p:animEffect>
                                    <p:anim calcmode="lin" valueType="num">
                                      <p:cBhvr>
                                        <p:cTn id="73" dur="1000" fill="hold"/>
                                        <p:tgtEl>
                                          <p:spTgt spid="2058"/>
                                        </p:tgtEl>
                                        <p:attrNameLst>
                                          <p:attrName>ppt_x</p:attrName>
                                        </p:attrNameLst>
                                      </p:cBhvr>
                                      <p:tavLst>
                                        <p:tav tm="0">
                                          <p:val>
                                            <p:strVal val="#ppt_x"/>
                                          </p:val>
                                        </p:tav>
                                        <p:tav tm="100000">
                                          <p:val>
                                            <p:strVal val="#ppt_x"/>
                                          </p:val>
                                        </p:tav>
                                      </p:tavLst>
                                    </p:anim>
                                    <p:anim calcmode="lin" valueType="num">
                                      <p:cBhvr>
                                        <p:cTn id="74" dur="1000" fill="hold"/>
                                        <p:tgtEl>
                                          <p:spTgt spid="20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644275" y="1219200"/>
            <a:ext cx="3636872" cy="4343400"/>
          </a:xfrm>
          <a:prstGeom prst="rect">
            <a:avLst/>
          </a:prstGeom>
          <a:solidFill>
            <a:schemeClr val="accent1">
              <a:lumMod val="20000"/>
              <a:lumOff val="80000"/>
            </a:schemeClr>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4" name="Down Arrow 13"/>
          <p:cNvSpPr/>
          <p:nvPr/>
        </p:nvSpPr>
        <p:spPr>
          <a:xfrm rot="10800000">
            <a:off x="5581651" y="2162735"/>
            <a:ext cx="1637178" cy="2673724"/>
          </a:xfrm>
          <a:prstGeom prst="downArrow">
            <a:avLst/>
          </a:prstGeom>
          <a:solidFill>
            <a:schemeClr val="bg1">
              <a:alpha val="23137"/>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en-US" kern="0">
              <a:solidFill>
                <a:prstClr val="white"/>
              </a:solidFill>
            </a:endParaRPr>
          </a:p>
        </p:txBody>
      </p:sp>
      <p:sp>
        <p:nvSpPr>
          <p:cNvPr id="12" name="Oval 11"/>
          <p:cNvSpPr/>
          <p:nvPr/>
        </p:nvSpPr>
        <p:spPr>
          <a:xfrm>
            <a:off x="5407439" y="219748"/>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specialized collection</a:t>
            </a:r>
          </a:p>
        </p:txBody>
      </p:sp>
      <p:sp>
        <p:nvSpPr>
          <p:cNvPr id="15" name="Oval 14"/>
          <p:cNvSpPr/>
          <p:nvPr/>
        </p:nvSpPr>
        <p:spPr>
          <a:xfrm>
            <a:off x="5409895" y="4570619"/>
            <a:ext cx="1983961" cy="1983961"/>
          </a:xfrm>
          <a:prstGeom prst="ellipse">
            <a:avLst/>
          </a:prstGeom>
          <a:solidFill>
            <a:schemeClr val="bg1"/>
          </a:solidFill>
          <a:ln>
            <a:solidFill>
              <a:srgbClr val="5B9BD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
        <p:nvSpPr>
          <p:cNvPr id="10" name="Rectangle 9"/>
          <p:cNvSpPr/>
          <p:nvPr/>
        </p:nvSpPr>
        <p:spPr>
          <a:xfrm>
            <a:off x="457200" y="1219200"/>
            <a:ext cx="3536577" cy="434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 large part of existing print collections will move into shared stewardship in next few years?</a:t>
            </a:r>
          </a:p>
          <a:p>
            <a:pPr algn="ctr">
              <a:defRPr/>
            </a:pPr>
            <a:endPar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Agreements emerging around retention and sharing.</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 collections aggregated in network level hubs?</a:t>
            </a: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Or Google?</a:t>
            </a:r>
            <a:endParaRPr lang="en-US"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endPar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a:p>
            <a:pPr algn="ctr">
              <a:defRPr/>
            </a:pP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Collective collections:</a:t>
            </a:r>
            <a:b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000" b="1" kern="0" dirty="0" err="1">
                <a:solidFill>
                  <a:srgbClr val="5B9BD5"/>
                </a:solidFill>
                <a:latin typeface="Segoe UI" panose="020B0502040204020203" pitchFamily="34" charset="0"/>
                <a:ea typeface="Segoe UI" panose="020B0502040204020203" pitchFamily="34" charset="0"/>
                <a:cs typeface="Segoe UI" panose="020B0502040204020203" pitchFamily="34" charset="0"/>
              </a:rPr>
              <a:t>Rightscaling</a:t>
            </a:r>
            <a:r>
              <a:rPr lang="en-US" sz="20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and collective action</a:t>
            </a:r>
            <a:r>
              <a:rPr lang="en-US" sz="20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196301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the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05305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Create, manage and make discoverable </a:t>
            </a:r>
            <a:br>
              <a:rPr lang="en-US" sz="2400" dirty="0">
                <a:solidFill>
                  <a:srgbClr val="5B9BD5"/>
                </a:solidFill>
                <a:latin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cs typeface="Segoe UI" panose="020B0502040204020203" pitchFamily="34" charset="0"/>
              </a:rPr>
              <a:t>evidence, community, memory.</a:t>
            </a:r>
            <a:r>
              <a:rPr lang="en-US" sz="2400" dirty="0">
                <a:latin typeface="Segoe UI" panose="020B0502040204020203" pitchFamily="34" charset="0"/>
                <a:cs typeface="Segoe UI" panose="020B0502040204020203" pitchFamily="34" charset="0"/>
              </a:rPr>
              <a:t>.</a:t>
            </a:r>
          </a:p>
          <a:p>
            <a:pPr algn="ctr">
              <a:defRPr/>
            </a:pPr>
            <a:endPar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cs typeface="Segoe UI" panose="020B0502040204020203" pitchFamily="34" charset="0"/>
              </a:rPr>
              <a:t>Assemble a coordinated mix of local, external and collaborative services around user needs.</a:t>
            </a:r>
          </a:p>
          <a:p>
            <a:endParaRPr lang="en-US" sz="2400" dirty="0">
              <a:solidFill>
                <a:srgbClr val="5B9BD5"/>
              </a:solidFill>
              <a:latin typeface="Segoe UI" panose="020B0502040204020203" pitchFamily="34" charset="0"/>
              <a:cs typeface="Segoe UI" panose="020B0502040204020203" pitchFamily="34" charset="0"/>
            </a:endParaRP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400" dirty="0">
                <a:solidFill>
                  <a:srgbClr val="5B9BD5"/>
                </a:solidFill>
                <a:latin typeface="Segoe UI" panose="020B0502040204020203" pitchFamily="34" charset="0"/>
                <a:cs typeface="Segoe UI" panose="020B0502040204020203" pitchFamily="34" charset="0"/>
              </a:rPr>
              <a:t>Increasingly organize collections at the network or systemwide level. </a:t>
            </a:r>
          </a:p>
          <a:p>
            <a:pPr algn="ctr">
              <a:defRPr/>
            </a:pPr>
            <a:endParaRPr lang="en-US" sz="2400" dirty="0">
              <a:latin typeface="Segoe UI" panose="020B0502040204020203" pitchFamily="34" charset="0"/>
              <a:cs typeface="Segoe UI" panose="020B0502040204020203" pitchFamily="34" charset="0"/>
            </a:endParaRPr>
          </a:p>
          <a:p>
            <a:pPr algn="ctr">
              <a:defRPr/>
            </a:pPr>
            <a:endParaRPr lang="en-US" sz="2400" kern="0" dirty="0">
              <a:solidFill>
                <a:srgbClr val="5B9BD5"/>
              </a:solidFill>
              <a:latin typeface="Segoe UI" panose="020B0502040204020203" pitchFamily="34" charset="0"/>
              <a:ea typeface="Segoe UI" panose="020B0502040204020203" pitchFamily="34" charset="0"/>
              <a:cs typeface="Segoe UI" panose="020B0502040204020203" pitchFamily="34" charset="0"/>
            </a:endParaRP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255477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000"/>
                                        <p:tgtEl>
                                          <p:spTgt spid="6"/>
                                        </p:tgtEl>
                                      </p:cBhvr>
                                    </p:animEffect>
                                    <p:anim calcmode="lin" valueType="num">
                                      <p:cBhvr>
                                        <p:cTn id="14" dur="1000" fill="hold"/>
                                        <p:tgtEl>
                                          <p:spTgt spid="6"/>
                                        </p:tgtEl>
                                        <p:attrNameLst>
                                          <p:attrName>ppt_x</p:attrName>
                                        </p:attrNameLst>
                                      </p:cBhvr>
                                      <p:tavLst>
                                        <p:tav tm="0">
                                          <p:val>
                                            <p:strVal val="#ppt_x"/>
                                          </p:val>
                                        </p:tav>
                                        <p:tav tm="100000">
                                          <p:val>
                                            <p:strVal val="#ppt_x"/>
                                          </p:val>
                                        </p:tav>
                                      </p:tavLst>
                                    </p:anim>
                                    <p:anim calcmode="lin" valueType="num">
                                      <p:cBhvr>
                                        <p:cTn id="15" dur="10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838244" y="469231"/>
            <a:ext cx="1855904" cy="2400300"/>
          </a:xfrm>
          <a:prstGeom prst="rect">
            <a:avLst/>
          </a:prstGeom>
          <a:ln>
            <a:noFill/>
          </a:ln>
        </p:spPr>
      </p:pic>
      <p:pic>
        <p:nvPicPr>
          <p:cNvPr id="5" name="Picture 2" descr="http://www.oclc.org/content/dam/research/images/publications/collective-collection-cover-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342" y="457200"/>
            <a:ext cx="1858085"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2475293" y="457200"/>
            <a:ext cx="1858085" cy="2400300"/>
          </a:xfrm>
          <a:prstGeom prst="rect">
            <a:avLst/>
          </a:prstGeom>
          <a:ln>
            <a:noFill/>
          </a:ln>
        </p:spPr>
      </p:pic>
      <p:pic>
        <p:nvPicPr>
          <p:cNvPr id="9" name="Picture 8"/>
          <p:cNvPicPr>
            <a:picLocks noChangeAspect="1"/>
          </p:cNvPicPr>
          <p:nvPr/>
        </p:nvPicPr>
        <p:blipFill rotWithShape="1">
          <a:blip r:embed="rId5"/>
          <a:srcRect l="5604"/>
          <a:stretch/>
        </p:blipFill>
        <p:spPr>
          <a:xfrm>
            <a:off x="7199015" y="469231"/>
            <a:ext cx="1835119" cy="2400300"/>
          </a:xfrm>
          <a:prstGeom prst="rect">
            <a:avLst/>
          </a:prstGeom>
          <a:ln>
            <a:noFill/>
          </a:ln>
        </p:spPr>
      </p:pic>
      <p:pic>
        <p:nvPicPr>
          <p:cNvPr id="10" name="Picture 9"/>
          <p:cNvPicPr>
            <a:picLocks noChangeAspect="1"/>
          </p:cNvPicPr>
          <p:nvPr/>
        </p:nvPicPr>
        <p:blipFill rotWithShape="1">
          <a:blip r:embed="rId6"/>
          <a:srcRect t="1624"/>
          <a:stretch/>
        </p:blipFill>
        <p:spPr>
          <a:xfrm>
            <a:off x="7223077" y="3034965"/>
            <a:ext cx="1829924" cy="2400300"/>
          </a:xfrm>
          <a:prstGeom prst="rect">
            <a:avLst/>
          </a:prstGeom>
          <a:ln>
            <a:noFill/>
          </a:ln>
        </p:spPr>
      </p:pic>
      <p:pic>
        <p:nvPicPr>
          <p:cNvPr id="1026" name="Picture 2" descr="http://www.oclc.org/content/dam/research/images/publications/ESR-cover-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185" y="3034965"/>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28" name="Picture 4" descr="http://www.oclc.org/content/dam/research/images/publications/oclcresearch-esr-stewardship-2015-thum-2.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83446" y="3034965"/>
            <a:ext cx="1858084" cy="2400300"/>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030" name="Picture 6" descr="http://www.oclc.org/content/dam/research/images/publications/rdm-cover-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25279" y="3034965"/>
            <a:ext cx="1854677" cy="2400300"/>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748032" y="5943600"/>
            <a:ext cx="3347968" cy="461665"/>
          </a:xfrm>
          <a:prstGeom prst="rect">
            <a:avLst/>
          </a:prstGeom>
          <a:solidFill>
            <a:schemeClr val="bg1"/>
          </a:solidFill>
        </p:spPr>
        <p:txBody>
          <a:bodyPr wrap="none" rtlCol="0">
            <a:spAutoFit/>
          </a:bodyPr>
          <a:lstStyle/>
          <a:p>
            <a:r>
              <a:rPr lang="en-US" sz="2400" b="1" dirty="0">
                <a:solidFill>
                  <a:srgbClr val="5B9BD5"/>
                </a:solidFill>
                <a:latin typeface="Segoe UI" panose="020B0502040204020203" pitchFamily="34" charset="0"/>
                <a:cs typeface="Segoe UI" panose="020B0502040204020203" pitchFamily="34" charset="0"/>
              </a:rPr>
              <a:t>Thank you, @</a:t>
            </a:r>
            <a:r>
              <a:rPr lang="en-US" sz="2400" b="1" dirty="0" err="1">
                <a:solidFill>
                  <a:srgbClr val="5B9BD5"/>
                </a:solidFill>
                <a:latin typeface="Segoe UI" panose="020B0502040204020203" pitchFamily="34" charset="0"/>
                <a:cs typeface="Segoe UI" panose="020B0502040204020203" pitchFamily="34" charset="0"/>
              </a:rPr>
              <a:t>LorcanD</a:t>
            </a:r>
            <a:endParaRPr lang="en-US" sz="2400" b="1" dirty="0">
              <a:solidFill>
                <a:srgbClr val="5B9BD5"/>
              </a:solidFill>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6196115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4" name="TextBox 3"/>
          <p:cNvSpPr txBox="1"/>
          <p:nvPr/>
        </p:nvSpPr>
        <p:spPr>
          <a:xfrm>
            <a:off x="304800" y="381000"/>
            <a:ext cx="8717258" cy="4431983"/>
          </a:xfrm>
          <a:prstGeom prst="rect">
            <a:avLst/>
          </a:prstGeom>
          <a:noFill/>
          <a:ln>
            <a:solidFill>
              <a:schemeClr val="bg1"/>
            </a:solidFill>
          </a:ln>
        </p:spPr>
        <p:txBody>
          <a:bodyPr wrap="none" lIns="365760" tIns="365760" rIns="365760" bIns="36576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Citations and fuller details are included in slide notes where relevant.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Thanks to my colleagues Brian Lavoie, Constance </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Malpas</a:t>
            </a:r>
            <a:r>
              <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rPr>
              <a:t> </a:t>
            </a: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and Rebecca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Bryant for assistance as I prepared this presentation.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The presentation follows the outline of:</a:t>
            </a:r>
          </a:p>
          <a:p>
            <a:pPr lvl="0">
              <a:defRPr/>
            </a:pPr>
            <a:r>
              <a:rPr lang="en-US" sz="2000" dirty="0">
                <a:solidFill>
                  <a:schemeClr val="bg1"/>
                </a:solidFill>
                <a:latin typeface="Segoe UI" panose="020B0502040204020203" pitchFamily="34" charset="0"/>
                <a:cs typeface="Segoe UI" panose="020B0502040204020203" pitchFamily="34" charset="0"/>
              </a:rPr>
              <a:t>Dempsey, L., (2016). Library collections in the life of the user: </a:t>
            </a:r>
            <a:br>
              <a:rPr lang="en-US" sz="2000" dirty="0">
                <a:solidFill>
                  <a:schemeClr val="bg1"/>
                </a:solidFill>
                <a:latin typeface="Segoe UI" panose="020B0502040204020203" pitchFamily="34" charset="0"/>
                <a:cs typeface="Segoe UI" panose="020B0502040204020203" pitchFamily="34" charset="0"/>
              </a:rPr>
            </a:br>
            <a:r>
              <a:rPr lang="en-US" sz="2000" dirty="0">
                <a:solidFill>
                  <a:schemeClr val="bg1"/>
                </a:solidFill>
                <a:latin typeface="Segoe UI" panose="020B0502040204020203" pitchFamily="34" charset="0"/>
                <a:cs typeface="Segoe UI" panose="020B0502040204020203" pitchFamily="34" charset="0"/>
              </a:rPr>
              <a:t>two directions. </a:t>
            </a:r>
            <a:r>
              <a:rPr lang="en-US" sz="2000" i="1" dirty="0">
                <a:solidFill>
                  <a:schemeClr val="bg1"/>
                </a:solidFill>
                <a:latin typeface="Segoe UI" panose="020B0502040204020203" pitchFamily="34" charset="0"/>
                <a:cs typeface="Segoe UI" panose="020B0502040204020203" pitchFamily="34" charset="0"/>
              </a:rPr>
              <a:t>LIBER Quarterly</a:t>
            </a:r>
            <a:r>
              <a:rPr lang="en-US" sz="2000" dirty="0">
                <a:solidFill>
                  <a:schemeClr val="bg1"/>
                </a:solidFill>
                <a:latin typeface="Segoe UI" panose="020B0502040204020203" pitchFamily="34" charset="0"/>
                <a:cs typeface="Segoe UI" panose="020B0502040204020203" pitchFamily="34" charset="0"/>
              </a:rPr>
              <a:t>. 26(4), pp.338–359. </a:t>
            </a:r>
            <a:br>
              <a:rPr lang="en-US" sz="2000" dirty="0">
                <a:solidFill>
                  <a:schemeClr val="bg1"/>
                </a:solidFill>
                <a:latin typeface="Segoe UI" panose="020B0502040204020203" pitchFamily="34" charset="0"/>
                <a:cs typeface="Segoe UI" panose="020B0502040204020203" pitchFamily="34" charset="0"/>
              </a:rPr>
            </a:br>
            <a:r>
              <a:rPr lang="en-US" sz="2000" dirty="0" err="1">
                <a:solidFill>
                  <a:schemeClr val="bg1"/>
                </a:solidFill>
                <a:latin typeface="Segoe UI" panose="020B0502040204020203" pitchFamily="34" charset="0"/>
                <a:cs typeface="Segoe UI" panose="020B0502040204020203" pitchFamily="34" charset="0"/>
              </a:rPr>
              <a:t>DOI:</a:t>
            </a:r>
            <a:r>
              <a:rPr lang="en-US" sz="2000" dirty="0" err="1">
                <a:solidFill>
                  <a:schemeClr val="bg1"/>
                </a:solidFill>
                <a:latin typeface="Segoe UI" panose="020B0502040204020203" pitchFamily="34" charset="0"/>
                <a:cs typeface="Segoe UI" panose="020B0502040204020203" pitchFamily="34" charset="0"/>
                <a:hlinkClick r:id="rId2"/>
              </a:rPr>
              <a:t>http</a:t>
            </a:r>
            <a:r>
              <a:rPr lang="en-US" sz="2000" dirty="0">
                <a:solidFill>
                  <a:schemeClr val="bg1"/>
                </a:solidFill>
                <a:latin typeface="Segoe UI" panose="020B0502040204020203" pitchFamily="34" charset="0"/>
                <a:cs typeface="Segoe UI" panose="020B0502040204020203" pitchFamily="34" charset="0"/>
                <a:hlinkClick r:id="rId2"/>
              </a:rPr>
              <a:t>://doi.org/10.18352/lq.10170</a:t>
            </a:r>
            <a:endParaRPr kumimoji="0" lang="en-US" sz="2000" b="0" i="0" u="none" strike="noStrike" kern="1200" cap="none" spc="0" normalizeH="0" baseline="0" noProof="0" dirty="0">
              <a:ln>
                <a:noFill/>
              </a:ln>
              <a:solidFill>
                <a:schemeClr val="bg1"/>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a:t>
            </a:r>
            <a:r>
              <a:rPr kumimoji="0" lang="en-US" sz="2000" b="0" i="0" u="none" strike="noStrike" kern="1200" cap="none" spc="0" normalizeH="0" baseline="0" noProof="0" dirty="0" err="1">
                <a:ln>
                  <a:noFill/>
                </a:ln>
                <a:solidFill>
                  <a:prstClr val="white"/>
                </a:solidFill>
                <a:effectLst/>
                <a:uLnTx/>
                <a:uFillTx/>
                <a:latin typeface="Segoe UI" panose="020B0502040204020203" pitchFamily="34" charset="0"/>
                <a:ea typeface="Segoe UI" panose="020B0502040204020203" pitchFamily="34" charset="0"/>
                <a:cs typeface="Segoe UI" panose="020B0502040204020203" pitchFamily="34" charset="0"/>
              </a:rPr>
              <a:t>LorcanD</a:t>
            </a:r>
            <a:endParaRPr kumimoji="0" lang="en-US" sz="1600" b="0" i="0" u="none" strike="noStrike" kern="1200" cap="none" spc="0" normalizeH="0" baseline="0" noProof="0" dirty="0">
              <a:ln>
                <a:noFill/>
              </a:ln>
              <a:solidFill>
                <a:prstClr val="black"/>
              </a:solidFill>
              <a:effectLst/>
              <a:uLnTx/>
              <a:uFillTx/>
              <a:latin typeface="Gill Sans MT"/>
              <a:ea typeface="+mn-ea"/>
              <a:cs typeface="+mn-cs"/>
            </a:endParaRPr>
          </a:p>
        </p:txBody>
      </p:sp>
    </p:spTree>
    <p:extLst>
      <p:ext uri="{BB962C8B-B14F-4D97-AF65-F5344CB8AC3E}">
        <p14:creationId xmlns:p14="http://schemas.microsoft.com/office/powerpoint/2010/main" val="12325573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extBox 1"/>
          <p:cNvSpPr txBox="1"/>
          <p:nvPr/>
        </p:nvSpPr>
        <p:spPr>
          <a:xfrm>
            <a:off x="1600200" y="762000"/>
            <a:ext cx="7242538" cy="4832092"/>
          </a:xfrm>
          <a:prstGeom prst="rect">
            <a:avLst/>
          </a:prstGeom>
          <a:noFill/>
        </p:spPr>
        <p:txBody>
          <a:bodyPr wrap="square" rtlCol="0">
            <a:spAutoFit/>
          </a:bodyPr>
          <a:lstStyle/>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Research libraries achieved status in this environment by acquiring more than their peers or by building niche collections of particular depth. </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r>
              <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rPr>
              <a:t>Collections no longer lie at the center of research library operations and goals, even as academic communities focus ever more inclusively on knowledge and information. </a:t>
            </a:r>
          </a:p>
          <a:p>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a:p>
            <a:pPr algn="r"/>
            <a:r>
              <a:rPr lang="en-US" sz="2000" dirty="0">
                <a:solidFill>
                  <a:prstClr val="white"/>
                </a:solidFill>
                <a:latin typeface="Segoe UI" panose="020B0502040204020203" pitchFamily="34" charset="0"/>
                <a:ea typeface="Segoe UI" panose="020B0502040204020203" pitchFamily="34" charset="0"/>
                <a:cs typeface="Segoe UI" panose="020B0502040204020203" pitchFamily="34" charset="0"/>
              </a:rPr>
              <a:t>Hazen. Lost in the cloud.  2011</a:t>
            </a:r>
            <a:endParaRPr lang="en-US" sz="2400"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7670078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social media post&#10;&#10;Description generated with very high confidence">
            <a:extLst>
              <a:ext uri="{FF2B5EF4-FFF2-40B4-BE49-F238E27FC236}">
                <a16:creationId xmlns:a16="http://schemas.microsoft.com/office/drawing/2014/main" id="{A0D6EAFF-A676-49AD-8810-1274F270B7D3}"/>
              </a:ext>
            </a:extLst>
          </p:cNvPr>
          <p:cNvPicPr>
            <a:picLocks noChangeAspect="1"/>
          </p:cNvPicPr>
          <p:nvPr/>
        </p:nvPicPr>
        <p:blipFill rotWithShape="1">
          <a:blip r:embed="rId2"/>
          <a:srcRect l="2784" r="11215" b="-1"/>
          <a:stretch/>
        </p:blipFill>
        <p:spPr>
          <a:xfrm>
            <a:off x="20" y="10"/>
            <a:ext cx="9143980" cy="6857990"/>
          </a:xfrm>
          <a:prstGeom prst="rect">
            <a:avLst/>
          </a:prstGeom>
        </p:spPr>
      </p:pic>
      <p:sp>
        <p:nvSpPr>
          <p:cNvPr id="4" name="Rectangle 3">
            <a:extLst>
              <a:ext uri="{FF2B5EF4-FFF2-40B4-BE49-F238E27FC236}">
                <a16:creationId xmlns:a16="http://schemas.microsoft.com/office/drawing/2014/main" id="{84D83A62-8F25-4FAE-A79F-C9A46416A44E}"/>
              </a:ext>
            </a:extLst>
          </p:cNvPr>
          <p:cNvSpPr/>
          <p:nvPr/>
        </p:nvSpPr>
        <p:spPr>
          <a:xfrm>
            <a:off x="152400" y="48006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Here … collections are a service</a:t>
            </a:r>
          </a:p>
        </p:txBody>
      </p:sp>
      <p:cxnSp>
        <p:nvCxnSpPr>
          <p:cNvPr id="6" name="Straight Arrow Connector 5">
            <a:extLst>
              <a:ext uri="{FF2B5EF4-FFF2-40B4-BE49-F238E27FC236}">
                <a16:creationId xmlns:a16="http://schemas.microsoft.com/office/drawing/2014/main" id="{FA783B99-EB9C-442C-8D7C-9138AD41014D}"/>
              </a:ext>
            </a:extLst>
          </p:cNvPr>
          <p:cNvCxnSpPr>
            <a:cxnSpLocks/>
          </p:cNvCxnSpPr>
          <p:nvPr/>
        </p:nvCxnSpPr>
        <p:spPr>
          <a:xfrm flipH="1" flipV="1">
            <a:off x="1596704" y="1295400"/>
            <a:ext cx="87736" cy="27432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7119ACAD-7FCD-40C2-AEC7-31045E7EBCF6}"/>
              </a:ext>
            </a:extLst>
          </p:cNvPr>
          <p:cNvCxnSpPr>
            <a:cxnSpLocks/>
          </p:cNvCxnSpPr>
          <p:nvPr/>
        </p:nvCxnSpPr>
        <p:spPr>
          <a:xfrm flipV="1">
            <a:off x="1733857" y="1181105"/>
            <a:ext cx="717870" cy="2857495"/>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5D77BF0-8828-41E1-A54D-3B3A32210CD8}"/>
              </a:ext>
            </a:extLst>
          </p:cNvPr>
          <p:cNvCxnSpPr>
            <a:cxnSpLocks/>
          </p:cNvCxnSpPr>
          <p:nvPr/>
        </p:nvCxnSpPr>
        <p:spPr>
          <a:xfrm flipV="1">
            <a:off x="1790961" y="1257305"/>
            <a:ext cx="1893421" cy="2795977"/>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14A1759-83F2-49F8-870F-332D48D3B8AF}"/>
              </a:ext>
            </a:extLst>
          </p:cNvPr>
          <p:cNvCxnSpPr>
            <a:cxnSpLocks/>
          </p:cNvCxnSpPr>
          <p:nvPr/>
        </p:nvCxnSpPr>
        <p:spPr>
          <a:xfrm flipV="1">
            <a:off x="1825761" y="1295400"/>
            <a:ext cx="3649562" cy="2743200"/>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3" name="Rectangle 2">
            <a:extLst>
              <a:ext uri="{FF2B5EF4-FFF2-40B4-BE49-F238E27FC236}">
                <a16:creationId xmlns:a16="http://schemas.microsoft.com/office/drawing/2014/main" id="{A4C852CE-A331-4A94-A130-49952A6BBD2D}"/>
              </a:ext>
            </a:extLst>
          </p:cNvPr>
          <p:cNvSpPr/>
          <p:nvPr/>
        </p:nvSpPr>
        <p:spPr>
          <a:xfrm>
            <a:off x="0" y="40386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Telling the library story differently</a:t>
            </a:r>
          </a:p>
        </p:txBody>
      </p:sp>
    </p:spTree>
    <p:extLst>
      <p:ext uri="{BB962C8B-B14F-4D97-AF65-F5344CB8AC3E}">
        <p14:creationId xmlns:p14="http://schemas.microsoft.com/office/powerpoint/2010/main" val="2052972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Oval 1"/>
          <p:cNvSpPr/>
          <p:nvPr/>
        </p:nvSpPr>
        <p:spPr>
          <a:xfrm>
            <a:off x="-6531" y="8709"/>
            <a:ext cx="3511731" cy="34202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Three trends</a:t>
            </a:r>
          </a:p>
        </p:txBody>
      </p:sp>
      <p:sp>
        <p:nvSpPr>
          <p:cNvPr id="3" name="Oval 2"/>
          <p:cNvSpPr/>
          <p:nvPr/>
        </p:nvSpPr>
        <p:spPr>
          <a:xfrm>
            <a:off x="1987731" y="4572000"/>
            <a:ext cx="2377440" cy="228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Inside out</a:t>
            </a:r>
          </a:p>
        </p:txBody>
      </p:sp>
      <p:sp>
        <p:nvSpPr>
          <p:cNvPr id="4" name="Oval 3"/>
          <p:cNvSpPr/>
          <p:nvPr/>
        </p:nvSpPr>
        <p:spPr>
          <a:xfrm>
            <a:off x="4365171" y="4572000"/>
            <a:ext cx="2377440" cy="2286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Facilitated</a:t>
            </a:r>
          </a:p>
        </p:txBody>
      </p:sp>
      <p:sp>
        <p:nvSpPr>
          <p:cNvPr id="5" name="Oval 4"/>
          <p:cNvSpPr/>
          <p:nvPr/>
        </p:nvSpPr>
        <p:spPr>
          <a:xfrm>
            <a:off x="6742611" y="4572000"/>
            <a:ext cx="2248989" cy="228055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5B9BD5"/>
                </a:solidFill>
                <a:effectLst/>
                <a:uLnTx/>
                <a:uFillTx/>
                <a:latin typeface="Segoe UI" panose="020B0502040204020203" pitchFamily="34" charset="0"/>
                <a:ea typeface="Segoe UI" panose="020B0502040204020203" pitchFamily="34" charset="0"/>
                <a:cs typeface="Segoe UI" panose="020B0502040204020203" pitchFamily="34" charset="0"/>
              </a:rPr>
              <a:t>Collective</a:t>
            </a:r>
          </a:p>
        </p:txBody>
      </p:sp>
    </p:spTree>
    <p:extLst>
      <p:ext uri="{BB962C8B-B14F-4D97-AF65-F5344CB8AC3E}">
        <p14:creationId xmlns:p14="http://schemas.microsoft.com/office/powerpoint/2010/main" val="1919209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304800"/>
            <a:ext cx="9720785" cy="6042282"/>
          </a:xfrm>
          <a:prstGeom prst="rect">
            <a:avLst/>
          </a:prstGeom>
        </p:spPr>
      </p:pic>
      <p:sp>
        <p:nvSpPr>
          <p:cNvPr id="2" name="Rectangle 1"/>
          <p:cNvSpPr/>
          <p:nvPr/>
        </p:nvSpPr>
        <p:spPr>
          <a:xfrm>
            <a:off x="5867400" y="5715000"/>
            <a:ext cx="3429000" cy="914400"/>
          </a:xfrm>
          <a:prstGeom prst="rec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Collections: expanding view</a:t>
            </a:r>
          </a:p>
        </p:txBody>
      </p:sp>
      <p:sp>
        <p:nvSpPr>
          <p:cNvPr id="7" name="Callout: Right Arrow 6"/>
          <p:cNvSpPr/>
          <p:nvPr/>
        </p:nvSpPr>
        <p:spPr>
          <a:xfrm>
            <a:off x="76200" y="1784873"/>
            <a:ext cx="1524000" cy="1060973"/>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Outside in</a:t>
            </a:r>
          </a:p>
        </p:txBody>
      </p:sp>
      <p:sp>
        <p:nvSpPr>
          <p:cNvPr id="11" name="Callout: Right Arrow 10"/>
          <p:cNvSpPr/>
          <p:nvPr/>
        </p:nvSpPr>
        <p:spPr>
          <a:xfrm>
            <a:off x="129290" y="4918710"/>
            <a:ext cx="1524000" cy="1060973"/>
          </a:xfrm>
          <a:prstGeom prst="rightArrowCallout">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Inside out</a:t>
            </a:r>
          </a:p>
        </p:txBody>
      </p:sp>
      <p:sp>
        <p:nvSpPr>
          <p:cNvPr id="13" name="Callout: Right Arrow 12"/>
          <p:cNvSpPr/>
          <p:nvPr/>
        </p:nvSpPr>
        <p:spPr>
          <a:xfrm flipH="1">
            <a:off x="4724400" y="3200400"/>
            <a:ext cx="1981200" cy="86588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Coll-</a:t>
            </a:r>
            <a:r>
              <a:rPr lang="en-US" dirty="0" err="1"/>
              <a:t>ective</a:t>
            </a:r>
            <a:endParaRPr lang="en-US" dirty="0"/>
          </a:p>
        </p:txBody>
      </p:sp>
      <p:sp>
        <p:nvSpPr>
          <p:cNvPr id="10" name="Callout: Right Arrow 9">
            <a:extLst>
              <a:ext uri="{FF2B5EF4-FFF2-40B4-BE49-F238E27FC236}">
                <a16:creationId xmlns:a16="http://schemas.microsoft.com/office/drawing/2014/main" id="{19BFCD15-9611-49C0-966E-A9952D33E61B}"/>
              </a:ext>
            </a:extLst>
          </p:cNvPr>
          <p:cNvSpPr/>
          <p:nvPr/>
        </p:nvSpPr>
        <p:spPr>
          <a:xfrm>
            <a:off x="92239" y="3124200"/>
            <a:ext cx="1524000" cy="865880"/>
          </a:xfrm>
          <a:prstGeom prst="rightArrowCallout">
            <a:avLst>
              <a:gd name="adj1" fmla="val 25000"/>
              <a:gd name="adj2" fmla="val 23269"/>
              <a:gd name="adj3" fmla="val 47506"/>
              <a:gd name="adj4" fmla="val 58682"/>
            </a:avLst>
          </a:prstGeom>
          <a:solidFill>
            <a:srgbClr val="5B9BD5"/>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Facil-itated</a:t>
            </a:r>
            <a:endParaRPr lang="en-US" dirty="0"/>
          </a:p>
        </p:txBody>
      </p:sp>
    </p:spTree>
    <p:extLst>
      <p:ext uri="{BB962C8B-B14F-4D97-AF65-F5344CB8AC3E}">
        <p14:creationId xmlns:p14="http://schemas.microsoft.com/office/powerpoint/2010/main" val="1771068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p:nvPr/>
        </p:nvSpPr>
        <p:spPr>
          <a:xfrm>
            <a:off x="251789" y="1398882"/>
            <a:ext cx="2801130"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6" name="Rectangle 5"/>
          <p:cNvSpPr/>
          <p:nvPr/>
        </p:nvSpPr>
        <p:spPr>
          <a:xfrm>
            <a:off x="3198008"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the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information space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16" name="Oval 15"/>
          <p:cNvSpPr/>
          <p:nvPr/>
        </p:nvSpPr>
        <p:spPr>
          <a:xfrm>
            <a:off x="660373" y="484817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inside out collection</a:t>
            </a:r>
          </a:p>
        </p:txBody>
      </p:sp>
      <p:sp>
        <p:nvSpPr>
          <p:cNvPr id="15" name="Oval 14"/>
          <p:cNvSpPr/>
          <p:nvPr/>
        </p:nvSpPr>
        <p:spPr>
          <a:xfrm>
            <a:off x="3579589" y="4848172"/>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facilitated collection</a:t>
            </a:r>
          </a:p>
        </p:txBody>
      </p:sp>
      <p:sp>
        <p:nvSpPr>
          <p:cNvPr id="4" name="Title 3"/>
          <p:cNvSpPr>
            <a:spLocks noGrp="1"/>
          </p:cNvSpPr>
          <p:nvPr>
            <p:ph type="title"/>
          </p:nvPr>
        </p:nvSpPr>
        <p:spPr>
          <a:xfrm>
            <a:off x="867335" y="228600"/>
            <a:ext cx="7413811" cy="854074"/>
          </a:xfrm>
          <a:solidFill>
            <a:schemeClr val="bg1"/>
          </a:solidFill>
          <a:ln>
            <a:solidFill>
              <a:schemeClr val="accent1"/>
            </a:solidFill>
          </a:ln>
        </p:spPr>
        <p:txBody>
          <a:bodyPr/>
          <a:lstStyle/>
          <a:p>
            <a:pPr algn="ctr"/>
            <a:r>
              <a:rPr lang="en-US" b="1" dirty="0">
                <a:solidFill>
                  <a:srgbClr val="5B9BD5"/>
                </a:solidFill>
                <a:latin typeface="Segoe UI" panose="020B0502040204020203" pitchFamily="34" charset="0"/>
                <a:cs typeface="Segoe UI" panose="020B0502040204020203" pitchFamily="34" charset="0"/>
              </a:rPr>
              <a:t>Three trends</a:t>
            </a:r>
          </a:p>
        </p:txBody>
      </p:sp>
      <p:sp>
        <p:nvSpPr>
          <p:cNvPr id="10" name="Rectangle 9">
            <a:extLst>
              <a:ext uri="{FF2B5EF4-FFF2-40B4-BE49-F238E27FC236}">
                <a16:creationId xmlns:a16="http://schemas.microsoft.com/office/drawing/2014/main" id="{3971E511-54D8-47BF-8252-33E2A8C563F1}"/>
              </a:ext>
            </a:extLst>
          </p:cNvPr>
          <p:cNvSpPr/>
          <p:nvPr/>
        </p:nvSpPr>
        <p:spPr>
          <a:xfrm>
            <a:off x="6080037" y="1398882"/>
            <a:ext cx="2747125" cy="4343400"/>
          </a:xfrm>
          <a:prstGeom prst="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a:t>
            </a:r>
            <a:b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of </a:t>
            </a:r>
            <a:r>
              <a:rPr lang="en-US" sz="2800" b="1" kern="0" dirty="0">
                <a:solidFill>
                  <a:srgbClr val="5B9BD5"/>
                </a:solidFill>
                <a:latin typeface="Segoe UI" panose="020B0502040204020203" pitchFamily="34" charset="0"/>
                <a:ea typeface="Segoe UI" panose="020B0502040204020203" pitchFamily="34" charset="0"/>
                <a:cs typeface="Segoe UI" panose="020B0502040204020203" pitchFamily="34" charset="0"/>
              </a:rPr>
              <a:t>library collaboration </a:t>
            </a:r>
            <a:r>
              <a:rPr lang="en-US" sz="2800" kern="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environment.</a:t>
            </a:r>
          </a:p>
        </p:txBody>
      </p:sp>
      <p:sp>
        <p:nvSpPr>
          <p:cNvPr id="9" name="Oval 8">
            <a:extLst>
              <a:ext uri="{FF2B5EF4-FFF2-40B4-BE49-F238E27FC236}">
                <a16:creationId xmlns:a16="http://schemas.microsoft.com/office/drawing/2014/main" id="{853F7BB0-4DCA-43DF-9E1D-65F9CE6243AC}"/>
              </a:ext>
            </a:extLst>
          </p:cNvPr>
          <p:cNvSpPr/>
          <p:nvPr/>
        </p:nvSpPr>
        <p:spPr>
          <a:xfrm>
            <a:off x="6629400" y="4839783"/>
            <a:ext cx="1983961" cy="198396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b="1" kern="0" dirty="0">
                <a:solidFill>
                  <a:prstClr val="white"/>
                </a:solidFill>
                <a:latin typeface="Segoe UI" panose="020B0502040204020203" pitchFamily="34" charset="0"/>
                <a:ea typeface="Segoe UI" panose="020B0502040204020203" pitchFamily="34" charset="0"/>
                <a:cs typeface="Segoe UI" panose="020B0502040204020203" pitchFamily="34" charset="0"/>
              </a:rPr>
              <a:t>The collective collection</a:t>
            </a:r>
          </a:p>
        </p:txBody>
      </p:sp>
    </p:spTree>
    <p:extLst>
      <p:ext uri="{BB962C8B-B14F-4D97-AF65-F5344CB8AC3E}">
        <p14:creationId xmlns:p14="http://schemas.microsoft.com/office/powerpoint/2010/main" val="3087825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1000"/>
                                        <p:tgtEl>
                                          <p:spTgt spid="16"/>
                                        </p:tgtEl>
                                      </p:cBhvr>
                                    </p:animEffect>
                                    <p:anim calcmode="lin" valueType="num">
                                      <p:cBhvr>
                                        <p:cTn id="14" dur="1000" fill="hold"/>
                                        <p:tgtEl>
                                          <p:spTgt spid="16"/>
                                        </p:tgtEl>
                                        <p:attrNameLst>
                                          <p:attrName>ppt_x</p:attrName>
                                        </p:attrNameLst>
                                      </p:cBhvr>
                                      <p:tavLst>
                                        <p:tav tm="0">
                                          <p:val>
                                            <p:strVal val="#ppt_x"/>
                                          </p:val>
                                        </p:tav>
                                        <p:tav tm="100000">
                                          <p:val>
                                            <p:strVal val="#ppt_x"/>
                                          </p:val>
                                        </p:tav>
                                      </p:tavLst>
                                    </p:anim>
                                    <p:anim calcmode="lin" valueType="num">
                                      <p:cBhvr>
                                        <p:cTn id="15"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42" presetClass="entr" presetSubtype="0" fill="hold" grpId="0"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1000"/>
                                        <p:tgtEl>
                                          <p:spTgt spid="15"/>
                                        </p:tgtEl>
                                      </p:cBhvr>
                                    </p:animEffect>
                                    <p:anim calcmode="lin" valueType="num">
                                      <p:cBhvr>
                                        <p:cTn id="27" dur="1000" fill="hold"/>
                                        <p:tgtEl>
                                          <p:spTgt spid="15"/>
                                        </p:tgtEl>
                                        <p:attrNameLst>
                                          <p:attrName>ppt_x</p:attrName>
                                        </p:attrNameLst>
                                      </p:cBhvr>
                                      <p:tavLst>
                                        <p:tav tm="0">
                                          <p:val>
                                            <p:strVal val="#ppt_x"/>
                                          </p:val>
                                        </p:tav>
                                        <p:tav tm="100000">
                                          <p:val>
                                            <p:strVal val="#ppt_x"/>
                                          </p:val>
                                        </p:tav>
                                      </p:tavLst>
                                    </p:anim>
                                    <p:anim calcmode="lin" valueType="num">
                                      <p:cBhvr>
                                        <p:cTn id="2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42" presetClass="entr" presetSubtype="0" fill="hold" grpId="0" nodeType="after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6" grpId="0" animBg="1"/>
      <p:bldP spid="15" grpId="0" animBg="1"/>
      <p:bldP spid="10" grpId="0"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B9BD5"/>
        </a:solidFill>
        <a:effectLst/>
      </p:bgPr>
    </p:bg>
    <p:spTree>
      <p:nvGrpSpPr>
        <p:cNvPr id="1" name=""/>
        <p:cNvGrpSpPr/>
        <p:nvPr/>
      </p:nvGrpSpPr>
      <p:grpSpPr>
        <a:xfrm>
          <a:off x="0" y="0"/>
          <a:ext cx="0" cy="0"/>
          <a:chOff x="0" y="0"/>
          <a:chExt cx="0" cy="0"/>
        </a:xfrm>
      </p:grpSpPr>
      <p:sp>
        <p:nvSpPr>
          <p:cNvPr id="5" name="Rectangle 4"/>
          <p:cNvSpPr/>
          <p:nvPr/>
        </p:nvSpPr>
        <p:spPr>
          <a:xfrm>
            <a:off x="867336" y="1219200"/>
            <a:ext cx="3536577" cy="4343400"/>
          </a:xfrm>
          <a:prstGeom prst="rect">
            <a:avLst/>
          </a:prstGeom>
          <a:solidFill>
            <a:srgbClr val="FFFFFF"/>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Reconfiguration of </a:t>
            </a:r>
            <a:r>
              <a:rPr lang="en-US" sz="2400" b="1" dirty="0">
                <a:solidFill>
                  <a:srgbClr val="5B9BD5"/>
                </a:solidFill>
                <a:latin typeface="Segoe UI" panose="020B0502040204020203" pitchFamily="34" charset="0"/>
                <a:ea typeface="Segoe UI" panose="020B0502040204020203" pitchFamily="34" charset="0"/>
                <a:cs typeface="Segoe UI" panose="020B0502040204020203" pitchFamily="34" charset="0"/>
              </a:rPr>
              <a:t>research work </a:t>
            </a: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by network/digital </a:t>
            </a:r>
            <a:b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2400" dirty="0">
                <a:solidFill>
                  <a:srgbClr val="5B9BD5"/>
                </a:solidFill>
                <a:latin typeface="Segoe UI" panose="020B0502040204020203" pitchFamily="34" charset="0"/>
                <a:ea typeface="Segoe UI" panose="020B0502040204020203" pitchFamily="34" charset="0"/>
                <a:cs typeface="Segoe UI" panose="020B0502040204020203" pitchFamily="34" charset="0"/>
              </a:rPr>
              <a:t>environment.</a:t>
            </a:r>
          </a:p>
        </p:txBody>
      </p:sp>
      <p:sp>
        <p:nvSpPr>
          <p:cNvPr id="3" name="Oval 2"/>
          <p:cNvSpPr/>
          <p:nvPr/>
        </p:nvSpPr>
        <p:spPr>
          <a:xfrm>
            <a:off x="5486400" y="3522684"/>
            <a:ext cx="3621741" cy="333531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t>Inside  out</a:t>
            </a:r>
            <a:b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br>
            <a:r>
              <a:rPr lang="en-US" sz="4000" b="1" dirty="0">
                <a:solidFill>
                  <a:srgbClr val="5B9BD5"/>
                </a:solidFill>
                <a:latin typeface="Segoe UI" panose="020B0502040204020203" pitchFamily="34" charset="0"/>
                <a:ea typeface="Segoe UI" panose="020B0502040204020203" pitchFamily="34" charset="0"/>
                <a:cs typeface="Segoe UI" panose="020B0502040204020203" pitchFamily="34" charset="0"/>
              </a:rPr>
              <a:t>collection</a:t>
            </a:r>
            <a:endParaRPr lang="en-US" sz="4000" b="1" dirty="0">
              <a:solidFill>
                <a:prstClr val="white"/>
              </a:solidFill>
              <a:latin typeface="Segoe UI" panose="020B0502040204020203" pitchFamily="34" charset="0"/>
              <a:ea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35225990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ld">
      <a:dk1>
        <a:sysClr val="windowText" lastClr="000000"/>
      </a:dk1>
      <a:lt1>
        <a:sysClr val="window" lastClr="FFFFFF"/>
      </a:lt1>
      <a:dk2>
        <a:srgbClr val="FF99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olstice">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OCLC-Research-Template-2014</Template>
  <TotalTime>31581</TotalTime>
  <Words>1099</Words>
  <Application>Microsoft Office PowerPoint</Application>
  <PresentationFormat>On-screen Show (4:3)</PresentationFormat>
  <Paragraphs>261</Paragraphs>
  <Slides>39</Slides>
  <Notes>11</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39</vt:i4>
      </vt:variant>
    </vt:vector>
  </HeadingPairs>
  <TitlesOfParts>
    <vt:vector size="52" baseType="lpstr">
      <vt:lpstr>Symbol</vt:lpstr>
      <vt:lpstr>Segoe UI Light</vt:lpstr>
      <vt:lpstr>Calibri Light</vt:lpstr>
      <vt:lpstr>Calibri</vt:lpstr>
      <vt:lpstr>Arial</vt:lpstr>
      <vt:lpstr>Segoe UI</vt:lpstr>
      <vt:lpstr>Times New Roman</vt:lpstr>
      <vt:lpstr>Gill Sans MT</vt:lpstr>
      <vt:lpstr>Segoe UI Semibold</vt:lpstr>
      <vt:lpstr>Office Theme</vt:lpstr>
      <vt:lpstr>1_Office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trends</vt:lpstr>
      <vt:lpstr>PowerPoint Presentation</vt:lpstr>
      <vt:lpstr>PowerPoint Presentation</vt:lpstr>
      <vt:lpstr>Supporting the creative process:  the emerging scholarly record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trends</vt:lpstr>
      <vt:lpstr>Three trends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Libraries, Library Users and Collections</dc:title>
  <dc:creator>Lorcan Dempsey</dc:creator>
  <dc:description>The identity of the library is closely bound with its collections. In a print world, this made sense, as the central role of the library was to place materials close to the user and arrange them for effective use. However, in a network environment this is no longer the case. Lorcan Dempsey, Vice President, Membership and Research, and Chief Strategist at the Online Computer Library Center, discusses the following three trends that are changing the character of library collections: the facilitated collection, the collective collection, the inside-out collection._x000d_
The Thomas Lecture Series honors the outstanding work that Shirley K. Baker, former Vice Chancellor for Scholarly Resources &amp; Dean of University Libraries, led in the areas of networked information and resource sharing.</dc:description>
  <cp:lastModifiedBy>Confer,Patrick</cp:lastModifiedBy>
  <cp:revision>512</cp:revision>
  <cp:lastPrinted>2015-03-12T14:48:43Z</cp:lastPrinted>
  <dcterms:created xsi:type="dcterms:W3CDTF">2014-03-06T18:50:28Z</dcterms:created>
  <dcterms:modified xsi:type="dcterms:W3CDTF">2017-10-26T12:41:53Z</dcterms:modified>
</cp:coreProperties>
</file>