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8" r:id="rId4"/>
    <p:sldMasterId id="2147483762" r:id="rId5"/>
    <p:sldMasterId id="2147483781" r:id="rId6"/>
    <p:sldMasterId id="2147483826" r:id="rId7"/>
    <p:sldMasterId id="2147483840" r:id="rId8"/>
    <p:sldMasterId id="2147483852" r:id="rId9"/>
    <p:sldMasterId id="2147483863" r:id="rId10"/>
  </p:sldMasterIdLst>
  <p:notesMasterIdLst>
    <p:notesMasterId r:id="rId72"/>
  </p:notesMasterIdLst>
  <p:sldIdLst>
    <p:sldId id="262" r:id="rId11"/>
    <p:sldId id="522" r:id="rId12"/>
    <p:sldId id="518" r:id="rId13"/>
    <p:sldId id="452" r:id="rId14"/>
    <p:sldId id="390" r:id="rId15"/>
    <p:sldId id="431" r:id="rId16"/>
    <p:sldId id="430" r:id="rId17"/>
    <p:sldId id="429" r:id="rId18"/>
    <p:sldId id="523" r:id="rId19"/>
    <p:sldId id="520" r:id="rId20"/>
    <p:sldId id="435" r:id="rId21"/>
    <p:sldId id="402" r:id="rId22"/>
    <p:sldId id="422" r:id="rId23"/>
    <p:sldId id="425" r:id="rId24"/>
    <p:sldId id="423" r:id="rId25"/>
    <p:sldId id="424" r:id="rId26"/>
    <p:sldId id="353" r:id="rId27"/>
    <p:sldId id="459" r:id="rId28"/>
    <p:sldId id="434" r:id="rId29"/>
    <p:sldId id="514" r:id="rId30"/>
    <p:sldId id="486" r:id="rId31"/>
    <p:sldId id="487" r:id="rId32"/>
    <p:sldId id="488" r:id="rId33"/>
    <p:sldId id="489" r:id="rId34"/>
    <p:sldId id="517" r:id="rId35"/>
    <p:sldId id="490" r:id="rId36"/>
    <p:sldId id="453" r:id="rId37"/>
    <p:sldId id="436" r:id="rId38"/>
    <p:sldId id="454" r:id="rId39"/>
    <p:sldId id="437" r:id="rId40"/>
    <p:sldId id="442" r:id="rId41"/>
    <p:sldId id="443" r:id="rId42"/>
    <p:sldId id="438" r:id="rId43"/>
    <p:sldId id="477" r:id="rId44"/>
    <p:sldId id="478" r:id="rId45"/>
    <p:sldId id="485" r:id="rId46"/>
    <p:sldId id="350" r:id="rId47"/>
    <p:sldId id="475" r:id="rId48"/>
    <p:sldId id="473" r:id="rId49"/>
    <p:sldId id="474" r:id="rId50"/>
    <p:sldId id="408" r:id="rId51"/>
    <p:sldId id="515" r:id="rId52"/>
    <p:sldId id="516" r:id="rId53"/>
    <p:sldId id="493" r:id="rId54"/>
    <p:sldId id="494" r:id="rId55"/>
    <p:sldId id="495" r:id="rId56"/>
    <p:sldId id="496" r:id="rId57"/>
    <p:sldId id="498" r:id="rId58"/>
    <p:sldId id="501" r:id="rId59"/>
    <p:sldId id="502" r:id="rId60"/>
    <p:sldId id="504" r:id="rId61"/>
    <p:sldId id="506" r:id="rId62"/>
    <p:sldId id="507" r:id="rId63"/>
    <p:sldId id="508" r:id="rId64"/>
    <p:sldId id="509" r:id="rId65"/>
    <p:sldId id="510" r:id="rId66"/>
    <p:sldId id="512" r:id="rId67"/>
    <p:sldId id="513" r:id="rId68"/>
    <p:sldId id="415" r:id="rId69"/>
    <p:sldId id="521" r:id="rId70"/>
    <p:sldId id="34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psey,Lorcan" initials="D" lastIdx="1" clrIdx="0">
    <p:extLst>
      <p:ext uri="{19B8F6BF-5375-455C-9EA6-DF929625EA0E}">
        <p15:presenceInfo xmlns:p15="http://schemas.microsoft.com/office/powerpoint/2012/main" xmlns="" userId="S-1-5-21-2132901703-1472156187-1681070327-183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52127"/>
    <a:srgbClr val="C0C0C0"/>
    <a:srgbClr val="CC3300"/>
    <a:srgbClr val="FFFFFF"/>
    <a:srgbClr val="D9D9D9"/>
    <a:srgbClr val="2178B5"/>
    <a:srgbClr val="000000"/>
    <a:srgbClr val="7F7F7F"/>
    <a:srgbClr val="A6A6A6"/>
    <a:srgbClr val="E7E7E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7" autoAdjust="0"/>
    <p:restoredTop sz="94660"/>
  </p:normalViewPr>
  <p:slideViewPr>
    <p:cSldViewPr>
      <p:cViewPr varScale="1">
        <p:scale>
          <a:sx n="109" d="100"/>
          <a:sy n="109" d="100"/>
        </p:scale>
        <p:origin x="-1686" y="666"/>
      </p:cViewPr>
      <p:guideLst>
        <p:guide orient="horz" pos="2160"/>
        <p:guide pos="2880"/>
      </p:guideLst>
    </p:cSldViewPr>
  </p:slideViewPr>
  <p:notesTextViewPr>
    <p:cViewPr>
      <p:scale>
        <a:sx n="100" d="100"/>
        <a:sy n="100" d="100"/>
      </p:scale>
      <p:origin x="0" y="0"/>
    </p:cViewPr>
  </p:notesTextViewPr>
  <p:sorterViewPr>
    <p:cViewPr>
      <p:scale>
        <a:sx n="37" d="100"/>
        <a:sy n="37"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ildree\AppData\Local\Microsoft\Windows\Temporary%20Internet%20Files\Content.Outlook\NXJC5786\201411recor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0"/>
  <c:chart>
    <c:title>
      <c:tx>
        <c:rich>
          <a:bodyPr/>
          <a:lstStyle/>
          <a:p>
            <a:pPr>
              <a:defRPr/>
            </a:pPr>
            <a:r>
              <a:rPr lang="en-US"/>
              <a:t>Records Processed by</a:t>
            </a:r>
            <a:r>
              <a:rPr lang="en-US" baseline="0"/>
              <a:t> VIAF</a:t>
            </a:r>
            <a:endParaRPr lang="en-US"/>
          </a:p>
        </c:rich>
      </c:tx>
      <c:layout/>
    </c:title>
    <c:plotArea>
      <c:layout/>
      <c:barChart>
        <c:barDir val="bar"/>
        <c:grouping val="clustered"/>
        <c:ser>
          <c:idx val="0"/>
          <c:order val="0"/>
          <c:tx>
            <c:v>Records</c:v>
          </c:tx>
          <c:cat>
            <c:strRef>
              <c:f>'records (2)'!$C$44:$C$48</c:f>
              <c:strCache>
                <c:ptCount val="5"/>
                <c:pt idx="0">
                  <c:v>geographic</c:v>
                </c:pt>
                <c:pt idx="1">
                  <c:v>title</c:v>
                </c:pt>
                <c:pt idx="2">
                  <c:v>corporate</c:v>
                </c:pt>
                <c:pt idx="3">
                  <c:v>personal</c:v>
                </c:pt>
                <c:pt idx="4">
                  <c:v>bibliographic</c:v>
                </c:pt>
              </c:strCache>
            </c:strRef>
          </c:cat>
          <c:val>
            <c:numRef>
              <c:f>'records (2)'!$D$44:$D$48</c:f>
              <c:numCache>
                <c:formatCode>#,##0</c:formatCode>
                <c:ptCount val="5"/>
                <c:pt idx="0">
                  <c:v>423054</c:v>
                </c:pt>
                <c:pt idx="1">
                  <c:v>3920640</c:v>
                </c:pt>
                <c:pt idx="2">
                  <c:v>5472823</c:v>
                </c:pt>
                <c:pt idx="3">
                  <c:v>35894126</c:v>
                </c:pt>
                <c:pt idx="4">
                  <c:v>106817843</c:v>
                </c:pt>
              </c:numCache>
            </c:numRef>
          </c:val>
        </c:ser>
        <c:dLbls/>
        <c:axId val="110889216"/>
        <c:axId val="111046656"/>
      </c:barChart>
      <c:catAx>
        <c:axId val="110889216"/>
        <c:scaling>
          <c:orientation val="minMax"/>
        </c:scaling>
        <c:axPos val="l"/>
        <c:numFmt formatCode="General" sourceLinked="0"/>
        <c:majorTickMark val="none"/>
        <c:tickLblPos val="nextTo"/>
        <c:crossAx val="111046656"/>
        <c:crosses val="autoZero"/>
        <c:auto val="1"/>
        <c:lblAlgn val="ctr"/>
        <c:lblOffset val="100"/>
      </c:catAx>
      <c:valAx>
        <c:axId val="111046656"/>
        <c:scaling>
          <c:orientation val="minMax"/>
        </c:scaling>
        <c:axPos val="b"/>
        <c:majorGridlines/>
        <c:minorGridlines/>
        <c:numFmt formatCode="#,##0" sourceLinked="1"/>
        <c:majorTickMark val="none"/>
        <c:tickLblPos val="nextTo"/>
        <c:crossAx val="110889216"/>
        <c:crosses val="autoZero"/>
        <c:crossBetween val="between"/>
      </c:valAx>
      <c:dTable>
        <c:showHorzBorder val="1"/>
        <c:showVertBorder val="1"/>
        <c:showOutline val="1"/>
        <c:showKeys val="1"/>
      </c:dTable>
    </c:plotArea>
    <c:plotVisOnly val="1"/>
    <c:dispBlanksAs val="gap"/>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EDD047-D2A4-4076-85DC-D05CB191A1A7}" type="doc">
      <dgm:prSet loTypeId="urn:microsoft.com/office/officeart/2005/8/layout/gear1" loCatId="process" qsTypeId="urn:microsoft.com/office/officeart/2005/8/quickstyle/simple1" qsCatId="simple" csTypeId="urn:microsoft.com/office/officeart/2005/8/colors/accent1_2" csCatId="accent1" phldr="1"/>
      <dgm:spPr/>
    </dgm:pt>
    <dgm:pt modelId="{B2A50A1F-32B3-4A20-A62A-8265712949E5}">
      <dgm:prSet phldrT="[Text]" custT="1"/>
      <dgm:spPr/>
      <dgm:t>
        <a:bodyPr/>
        <a:lstStyle/>
        <a:p>
          <a:r>
            <a:rPr lang="en-US" sz="1800" dirty="0" smtClean="0"/>
            <a:t>1.7B</a:t>
          </a:r>
        </a:p>
        <a:p>
          <a:r>
            <a:rPr lang="en-US" sz="1800" dirty="0" smtClean="0"/>
            <a:t>rows</a:t>
          </a:r>
          <a:endParaRPr lang="en-US" sz="1800" dirty="0"/>
        </a:p>
      </dgm:t>
    </dgm:pt>
    <dgm:pt modelId="{995A9B65-E7E3-406B-822E-7774E261F6F9}" type="parTrans" cxnId="{27663425-AF2B-4B6B-94F4-68DE0340EF6F}">
      <dgm:prSet/>
      <dgm:spPr/>
      <dgm:t>
        <a:bodyPr/>
        <a:lstStyle/>
        <a:p>
          <a:endParaRPr lang="en-US"/>
        </a:p>
      </dgm:t>
    </dgm:pt>
    <dgm:pt modelId="{E27DF6F1-18FB-47A1-A83F-29263C5F233E}" type="sibTrans" cxnId="{27663425-AF2B-4B6B-94F4-68DE0340EF6F}">
      <dgm:prSet/>
      <dgm:spPr/>
      <dgm:t>
        <a:bodyPr/>
        <a:lstStyle/>
        <a:p>
          <a:endParaRPr lang="en-US"/>
        </a:p>
      </dgm:t>
    </dgm:pt>
    <dgm:pt modelId="{713BBBEC-CFC8-4B53-B734-D7ECDB597874}">
      <dgm:prSet phldrT="[Text]" custT="1"/>
      <dgm:spPr/>
      <dgm:t>
        <a:bodyPr/>
        <a:lstStyle/>
        <a:p>
          <a:r>
            <a:rPr lang="en-US" sz="1050" dirty="0" smtClean="0"/>
            <a:t>45 minutes</a:t>
          </a:r>
          <a:endParaRPr lang="en-US" sz="1050" dirty="0"/>
        </a:p>
      </dgm:t>
    </dgm:pt>
    <dgm:pt modelId="{4A47328C-E402-47C1-9D53-0EE3A2A464D2}" type="parTrans" cxnId="{4F43F653-C869-4C5A-A96D-F3084B6E757D}">
      <dgm:prSet/>
      <dgm:spPr/>
      <dgm:t>
        <a:bodyPr/>
        <a:lstStyle/>
        <a:p>
          <a:endParaRPr lang="en-US"/>
        </a:p>
      </dgm:t>
    </dgm:pt>
    <dgm:pt modelId="{586350F4-35FB-4DE4-876F-D878F8F49A6B}" type="sibTrans" cxnId="{4F43F653-C869-4C5A-A96D-F3084B6E757D}">
      <dgm:prSet/>
      <dgm:spPr/>
      <dgm:t>
        <a:bodyPr/>
        <a:lstStyle/>
        <a:p>
          <a:endParaRPr lang="en-US"/>
        </a:p>
      </dgm:t>
    </dgm:pt>
    <dgm:pt modelId="{2413C749-D750-4B5B-B3F6-82281A46BABD}">
      <dgm:prSet phldrT="[Text]"/>
      <dgm:spPr/>
      <dgm:t>
        <a:bodyPr/>
        <a:lstStyle/>
        <a:p>
          <a:r>
            <a:rPr lang="en-US" dirty="0" smtClean="0"/>
            <a:t>JSON</a:t>
          </a:r>
        </a:p>
        <a:p>
          <a:r>
            <a:rPr lang="en-US" dirty="0" smtClean="0"/>
            <a:t>view</a:t>
          </a:r>
          <a:endParaRPr lang="en-US" dirty="0"/>
        </a:p>
      </dgm:t>
    </dgm:pt>
    <dgm:pt modelId="{19931926-521A-48C7-8288-3B408473A480}" type="parTrans" cxnId="{5825F3C0-B617-4E0D-86DD-9B8B5CB9EB30}">
      <dgm:prSet/>
      <dgm:spPr/>
      <dgm:t>
        <a:bodyPr/>
        <a:lstStyle/>
        <a:p>
          <a:endParaRPr lang="en-US"/>
        </a:p>
      </dgm:t>
    </dgm:pt>
    <dgm:pt modelId="{03AECF80-988B-49B3-9860-898747291D51}" type="sibTrans" cxnId="{5825F3C0-B617-4E0D-86DD-9B8B5CB9EB30}">
      <dgm:prSet/>
      <dgm:spPr/>
      <dgm:t>
        <a:bodyPr/>
        <a:lstStyle/>
        <a:p>
          <a:endParaRPr lang="en-US"/>
        </a:p>
      </dgm:t>
    </dgm:pt>
    <dgm:pt modelId="{CBA1FF10-7AEF-4180-87A9-C75000AEA0B8}" type="pres">
      <dgm:prSet presAssocID="{82EDD047-D2A4-4076-85DC-D05CB191A1A7}" presName="composite" presStyleCnt="0">
        <dgm:presLayoutVars>
          <dgm:chMax val="3"/>
          <dgm:animLvl val="lvl"/>
          <dgm:resizeHandles val="exact"/>
        </dgm:presLayoutVars>
      </dgm:prSet>
      <dgm:spPr/>
    </dgm:pt>
    <dgm:pt modelId="{F81853F5-37C5-40D8-91BB-E4E11E0DD73D}" type="pres">
      <dgm:prSet presAssocID="{B2A50A1F-32B3-4A20-A62A-8265712949E5}" presName="gear1" presStyleLbl="node1" presStyleIdx="0" presStyleCnt="3">
        <dgm:presLayoutVars>
          <dgm:chMax val="1"/>
          <dgm:bulletEnabled val="1"/>
        </dgm:presLayoutVars>
      </dgm:prSet>
      <dgm:spPr/>
      <dgm:t>
        <a:bodyPr/>
        <a:lstStyle/>
        <a:p>
          <a:endParaRPr lang="en-US"/>
        </a:p>
      </dgm:t>
    </dgm:pt>
    <dgm:pt modelId="{77323FA4-BD45-48E5-9CB8-232BEBC926EF}" type="pres">
      <dgm:prSet presAssocID="{B2A50A1F-32B3-4A20-A62A-8265712949E5}" presName="gear1srcNode" presStyleLbl="node1" presStyleIdx="0" presStyleCnt="3"/>
      <dgm:spPr/>
      <dgm:t>
        <a:bodyPr/>
        <a:lstStyle/>
        <a:p>
          <a:endParaRPr lang="en-US"/>
        </a:p>
      </dgm:t>
    </dgm:pt>
    <dgm:pt modelId="{616E9884-3969-4B56-89AC-00276BA8CB43}" type="pres">
      <dgm:prSet presAssocID="{B2A50A1F-32B3-4A20-A62A-8265712949E5}" presName="gear1dstNode" presStyleLbl="node1" presStyleIdx="0" presStyleCnt="3"/>
      <dgm:spPr/>
      <dgm:t>
        <a:bodyPr/>
        <a:lstStyle/>
        <a:p>
          <a:endParaRPr lang="en-US"/>
        </a:p>
      </dgm:t>
    </dgm:pt>
    <dgm:pt modelId="{880D6572-3C85-4916-BAFE-F892C7F38B6D}" type="pres">
      <dgm:prSet presAssocID="{713BBBEC-CFC8-4B53-B734-D7ECDB597874}" presName="gear2" presStyleLbl="node1" presStyleIdx="1" presStyleCnt="3">
        <dgm:presLayoutVars>
          <dgm:chMax val="1"/>
          <dgm:bulletEnabled val="1"/>
        </dgm:presLayoutVars>
      </dgm:prSet>
      <dgm:spPr/>
      <dgm:t>
        <a:bodyPr/>
        <a:lstStyle/>
        <a:p>
          <a:endParaRPr lang="en-US"/>
        </a:p>
      </dgm:t>
    </dgm:pt>
    <dgm:pt modelId="{A6EB12D4-CB23-4178-897A-3AA49413D955}" type="pres">
      <dgm:prSet presAssocID="{713BBBEC-CFC8-4B53-B734-D7ECDB597874}" presName="gear2srcNode" presStyleLbl="node1" presStyleIdx="1" presStyleCnt="3"/>
      <dgm:spPr/>
      <dgm:t>
        <a:bodyPr/>
        <a:lstStyle/>
        <a:p>
          <a:endParaRPr lang="en-US"/>
        </a:p>
      </dgm:t>
    </dgm:pt>
    <dgm:pt modelId="{C5167069-43B8-41BE-88AC-7D6048B159E6}" type="pres">
      <dgm:prSet presAssocID="{713BBBEC-CFC8-4B53-B734-D7ECDB597874}" presName="gear2dstNode" presStyleLbl="node1" presStyleIdx="1" presStyleCnt="3"/>
      <dgm:spPr/>
      <dgm:t>
        <a:bodyPr/>
        <a:lstStyle/>
        <a:p>
          <a:endParaRPr lang="en-US"/>
        </a:p>
      </dgm:t>
    </dgm:pt>
    <dgm:pt modelId="{21769E34-1729-4099-8140-E17447E69C4D}" type="pres">
      <dgm:prSet presAssocID="{2413C749-D750-4B5B-B3F6-82281A46BABD}" presName="gear3" presStyleLbl="node1" presStyleIdx="2" presStyleCnt="3"/>
      <dgm:spPr/>
      <dgm:t>
        <a:bodyPr/>
        <a:lstStyle/>
        <a:p>
          <a:endParaRPr lang="en-US"/>
        </a:p>
      </dgm:t>
    </dgm:pt>
    <dgm:pt modelId="{8E412D06-E9DA-458C-B048-2DB9E0F4CDF3}" type="pres">
      <dgm:prSet presAssocID="{2413C749-D750-4B5B-B3F6-82281A46BABD}" presName="gear3tx" presStyleLbl="node1" presStyleIdx="2" presStyleCnt="3">
        <dgm:presLayoutVars>
          <dgm:chMax val="1"/>
          <dgm:bulletEnabled val="1"/>
        </dgm:presLayoutVars>
      </dgm:prSet>
      <dgm:spPr/>
      <dgm:t>
        <a:bodyPr/>
        <a:lstStyle/>
        <a:p>
          <a:endParaRPr lang="en-US"/>
        </a:p>
      </dgm:t>
    </dgm:pt>
    <dgm:pt modelId="{81F1D53D-3C8C-4531-8949-524F021B4DC8}" type="pres">
      <dgm:prSet presAssocID="{2413C749-D750-4B5B-B3F6-82281A46BABD}" presName="gear3srcNode" presStyleLbl="node1" presStyleIdx="2" presStyleCnt="3"/>
      <dgm:spPr/>
      <dgm:t>
        <a:bodyPr/>
        <a:lstStyle/>
        <a:p>
          <a:endParaRPr lang="en-US"/>
        </a:p>
      </dgm:t>
    </dgm:pt>
    <dgm:pt modelId="{72A2E410-B1C4-4265-998D-0F8D17043F92}" type="pres">
      <dgm:prSet presAssocID="{2413C749-D750-4B5B-B3F6-82281A46BABD}" presName="gear3dstNode" presStyleLbl="node1" presStyleIdx="2" presStyleCnt="3"/>
      <dgm:spPr/>
      <dgm:t>
        <a:bodyPr/>
        <a:lstStyle/>
        <a:p>
          <a:endParaRPr lang="en-US"/>
        </a:p>
      </dgm:t>
    </dgm:pt>
    <dgm:pt modelId="{E4638DF5-AFD8-48F5-8F0E-5BF59BB6A763}" type="pres">
      <dgm:prSet presAssocID="{E27DF6F1-18FB-47A1-A83F-29263C5F233E}" presName="connector1" presStyleLbl="sibTrans2D1" presStyleIdx="0" presStyleCnt="3"/>
      <dgm:spPr/>
      <dgm:t>
        <a:bodyPr/>
        <a:lstStyle/>
        <a:p>
          <a:endParaRPr lang="en-US"/>
        </a:p>
      </dgm:t>
    </dgm:pt>
    <dgm:pt modelId="{3A823E6F-A5F2-4E98-82D4-EA84FEBD2A2C}" type="pres">
      <dgm:prSet presAssocID="{586350F4-35FB-4DE4-876F-D878F8F49A6B}" presName="connector2" presStyleLbl="sibTrans2D1" presStyleIdx="1" presStyleCnt="3"/>
      <dgm:spPr/>
      <dgm:t>
        <a:bodyPr/>
        <a:lstStyle/>
        <a:p>
          <a:endParaRPr lang="en-US"/>
        </a:p>
      </dgm:t>
    </dgm:pt>
    <dgm:pt modelId="{2575E3A8-6449-4BB4-A129-994AD2D99FD8}" type="pres">
      <dgm:prSet presAssocID="{03AECF80-988B-49B3-9860-898747291D51}" presName="connector3" presStyleLbl="sibTrans2D1" presStyleIdx="2" presStyleCnt="3"/>
      <dgm:spPr/>
      <dgm:t>
        <a:bodyPr/>
        <a:lstStyle/>
        <a:p>
          <a:endParaRPr lang="en-US"/>
        </a:p>
      </dgm:t>
    </dgm:pt>
  </dgm:ptLst>
  <dgm:cxnLst>
    <dgm:cxn modelId="{0E5039E2-28BA-41DB-AFCC-99E0C63060B3}" type="presOf" srcId="{2413C749-D750-4B5B-B3F6-82281A46BABD}" destId="{21769E34-1729-4099-8140-E17447E69C4D}" srcOrd="0" destOrd="0" presId="urn:microsoft.com/office/officeart/2005/8/layout/gear1"/>
    <dgm:cxn modelId="{08401CA2-047A-4291-A24E-B7FAED625065}" type="presOf" srcId="{82EDD047-D2A4-4076-85DC-D05CB191A1A7}" destId="{CBA1FF10-7AEF-4180-87A9-C75000AEA0B8}" srcOrd="0" destOrd="0" presId="urn:microsoft.com/office/officeart/2005/8/layout/gear1"/>
    <dgm:cxn modelId="{A18D1EA3-89C1-4ABC-902A-A8FBDDD84AD5}" type="presOf" srcId="{B2A50A1F-32B3-4A20-A62A-8265712949E5}" destId="{616E9884-3969-4B56-89AC-00276BA8CB43}" srcOrd="2" destOrd="0" presId="urn:microsoft.com/office/officeart/2005/8/layout/gear1"/>
    <dgm:cxn modelId="{865878A5-FBED-4A06-AEE3-96FDA632EE30}" type="presOf" srcId="{713BBBEC-CFC8-4B53-B734-D7ECDB597874}" destId="{C5167069-43B8-41BE-88AC-7D6048B159E6}" srcOrd="2" destOrd="0" presId="urn:microsoft.com/office/officeart/2005/8/layout/gear1"/>
    <dgm:cxn modelId="{19574DE2-4F8D-4450-90C4-15C687A4AA04}" type="presOf" srcId="{713BBBEC-CFC8-4B53-B734-D7ECDB597874}" destId="{A6EB12D4-CB23-4178-897A-3AA49413D955}" srcOrd="1" destOrd="0" presId="urn:microsoft.com/office/officeart/2005/8/layout/gear1"/>
    <dgm:cxn modelId="{26A3429A-F5B7-49FB-8B19-2BAC5D859331}" type="presOf" srcId="{03AECF80-988B-49B3-9860-898747291D51}" destId="{2575E3A8-6449-4BB4-A129-994AD2D99FD8}" srcOrd="0" destOrd="0" presId="urn:microsoft.com/office/officeart/2005/8/layout/gear1"/>
    <dgm:cxn modelId="{4F43F653-C869-4C5A-A96D-F3084B6E757D}" srcId="{82EDD047-D2A4-4076-85DC-D05CB191A1A7}" destId="{713BBBEC-CFC8-4B53-B734-D7ECDB597874}" srcOrd="1" destOrd="0" parTransId="{4A47328C-E402-47C1-9D53-0EE3A2A464D2}" sibTransId="{586350F4-35FB-4DE4-876F-D878F8F49A6B}"/>
    <dgm:cxn modelId="{BAB50ACB-AFEA-4618-BE5C-72ADD184D9AA}" type="presOf" srcId="{E27DF6F1-18FB-47A1-A83F-29263C5F233E}" destId="{E4638DF5-AFD8-48F5-8F0E-5BF59BB6A763}" srcOrd="0" destOrd="0" presId="urn:microsoft.com/office/officeart/2005/8/layout/gear1"/>
    <dgm:cxn modelId="{5825F3C0-B617-4E0D-86DD-9B8B5CB9EB30}" srcId="{82EDD047-D2A4-4076-85DC-D05CB191A1A7}" destId="{2413C749-D750-4B5B-B3F6-82281A46BABD}" srcOrd="2" destOrd="0" parTransId="{19931926-521A-48C7-8288-3B408473A480}" sibTransId="{03AECF80-988B-49B3-9860-898747291D51}"/>
    <dgm:cxn modelId="{27663425-AF2B-4B6B-94F4-68DE0340EF6F}" srcId="{82EDD047-D2A4-4076-85DC-D05CB191A1A7}" destId="{B2A50A1F-32B3-4A20-A62A-8265712949E5}" srcOrd="0" destOrd="0" parTransId="{995A9B65-E7E3-406B-822E-7774E261F6F9}" sibTransId="{E27DF6F1-18FB-47A1-A83F-29263C5F233E}"/>
    <dgm:cxn modelId="{4F38D7EE-DC64-48DF-B063-F84AD40E8311}" type="presOf" srcId="{B2A50A1F-32B3-4A20-A62A-8265712949E5}" destId="{F81853F5-37C5-40D8-91BB-E4E11E0DD73D}" srcOrd="0" destOrd="0" presId="urn:microsoft.com/office/officeart/2005/8/layout/gear1"/>
    <dgm:cxn modelId="{5DDEC7E1-251E-4D36-A6C7-B07FB133F534}" type="presOf" srcId="{586350F4-35FB-4DE4-876F-D878F8F49A6B}" destId="{3A823E6F-A5F2-4E98-82D4-EA84FEBD2A2C}" srcOrd="0" destOrd="0" presId="urn:microsoft.com/office/officeart/2005/8/layout/gear1"/>
    <dgm:cxn modelId="{5AB77EE9-B4C1-4321-8DC4-5FBF5E141D4F}" type="presOf" srcId="{713BBBEC-CFC8-4B53-B734-D7ECDB597874}" destId="{880D6572-3C85-4916-BAFE-F892C7F38B6D}" srcOrd="0" destOrd="0" presId="urn:microsoft.com/office/officeart/2005/8/layout/gear1"/>
    <dgm:cxn modelId="{E8575779-8346-493E-AE44-3838DA14159F}" type="presOf" srcId="{B2A50A1F-32B3-4A20-A62A-8265712949E5}" destId="{77323FA4-BD45-48E5-9CB8-232BEBC926EF}" srcOrd="1" destOrd="0" presId="urn:microsoft.com/office/officeart/2005/8/layout/gear1"/>
    <dgm:cxn modelId="{2A2D7370-1676-4BE4-A654-63B04ECB63F0}" type="presOf" srcId="{2413C749-D750-4B5B-B3F6-82281A46BABD}" destId="{81F1D53D-3C8C-4531-8949-524F021B4DC8}" srcOrd="2" destOrd="0" presId="urn:microsoft.com/office/officeart/2005/8/layout/gear1"/>
    <dgm:cxn modelId="{EEA5594F-87A2-4847-83C4-0CC54DBF22FA}" type="presOf" srcId="{2413C749-D750-4B5B-B3F6-82281A46BABD}" destId="{8E412D06-E9DA-458C-B048-2DB9E0F4CDF3}" srcOrd="1" destOrd="0" presId="urn:microsoft.com/office/officeart/2005/8/layout/gear1"/>
    <dgm:cxn modelId="{9C3B0CD7-E846-442D-BB41-271290D72168}" type="presOf" srcId="{2413C749-D750-4B5B-B3F6-82281A46BABD}" destId="{72A2E410-B1C4-4265-998D-0F8D17043F92}" srcOrd="3" destOrd="0" presId="urn:microsoft.com/office/officeart/2005/8/layout/gear1"/>
    <dgm:cxn modelId="{DE8588A2-A41C-4A2B-A22E-5828F0D109B2}" type="presParOf" srcId="{CBA1FF10-7AEF-4180-87A9-C75000AEA0B8}" destId="{F81853F5-37C5-40D8-91BB-E4E11E0DD73D}" srcOrd="0" destOrd="0" presId="urn:microsoft.com/office/officeart/2005/8/layout/gear1"/>
    <dgm:cxn modelId="{D1AFD4A0-B170-40EE-BE76-61C8AF7692D9}" type="presParOf" srcId="{CBA1FF10-7AEF-4180-87A9-C75000AEA0B8}" destId="{77323FA4-BD45-48E5-9CB8-232BEBC926EF}" srcOrd="1" destOrd="0" presId="urn:microsoft.com/office/officeart/2005/8/layout/gear1"/>
    <dgm:cxn modelId="{8E1BE37F-5FB7-4DEE-BDF3-FFD636BF56C8}" type="presParOf" srcId="{CBA1FF10-7AEF-4180-87A9-C75000AEA0B8}" destId="{616E9884-3969-4B56-89AC-00276BA8CB43}" srcOrd="2" destOrd="0" presId="urn:microsoft.com/office/officeart/2005/8/layout/gear1"/>
    <dgm:cxn modelId="{1C26FE37-2B95-4524-9AB1-3FF68BC0BBDC}" type="presParOf" srcId="{CBA1FF10-7AEF-4180-87A9-C75000AEA0B8}" destId="{880D6572-3C85-4916-BAFE-F892C7F38B6D}" srcOrd="3" destOrd="0" presId="urn:microsoft.com/office/officeart/2005/8/layout/gear1"/>
    <dgm:cxn modelId="{83DD2A6C-6ED2-4F99-9791-B76D8FC449C6}" type="presParOf" srcId="{CBA1FF10-7AEF-4180-87A9-C75000AEA0B8}" destId="{A6EB12D4-CB23-4178-897A-3AA49413D955}" srcOrd="4" destOrd="0" presId="urn:microsoft.com/office/officeart/2005/8/layout/gear1"/>
    <dgm:cxn modelId="{8F189A27-D063-420C-870B-E2344434C2FC}" type="presParOf" srcId="{CBA1FF10-7AEF-4180-87A9-C75000AEA0B8}" destId="{C5167069-43B8-41BE-88AC-7D6048B159E6}" srcOrd="5" destOrd="0" presId="urn:microsoft.com/office/officeart/2005/8/layout/gear1"/>
    <dgm:cxn modelId="{4C090C04-B891-49D5-AC37-49B1F502FE34}" type="presParOf" srcId="{CBA1FF10-7AEF-4180-87A9-C75000AEA0B8}" destId="{21769E34-1729-4099-8140-E17447E69C4D}" srcOrd="6" destOrd="0" presId="urn:microsoft.com/office/officeart/2005/8/layout/gear1"/>
    <dgm:cxn modelId="{26636C30-707D-4984-93EA-698772EA59FD}" type="presParOf" srcId="{CBA1FF10-7AEF-4180-87A9-C75000AEA0B8}" destId="{8E412D06-E9DA-458C-B048-2DB9E0F4CDF3}" srcOrd="7" destOrd="0" presId="urn:microsoft.com/office/officeart/2005/8/layout/gear1"/>
    <dgm:cxn modelId="{7EC22534-6804-445A-82CE-9D47E9BCC211}" type="presParOf" srcId="{CBA1FF10-7AEF-4180-87A9-C75000AEA0B8}" destId="{81F1D53D-3C8C-4531-8949-524F021B4DC8}" srcOrd="8" destOrd="0" presId="urn:microsoft.com/office/officeart/2005/8/layout/gear1"/>
    <dgm:cxn modelId="{91235BB7-F36D-48B8-89FC-6BB05046F804}" type="presParOf" srcId="{CBA1FF10-7AEF-4180-87A9-C75000AEA0B8}" destId="{72A2E410-B1C4-4265-998D-0F8D17043F92}" srcOrd="9" destOrd="0" presId="urn:microsoft.com/office/officeart/2005/8/layout/gear1"/>
    <dgm:cxn modelId="{96C52648-4600-4DB9-BF80-6E3B2B9A02FA}" type="presParOf" srcId="{CBA1FF10-7AEF-4180-87A9-C75000AEA0B8}" destId="{E4638DF5-AFD8-48F5-8F0E-5BF59BB6A763}" srcOrd="10" destOrd="0" presId="urn:microsoft.com/office/officeart/2005/8/layout/gear1"/>
    <dgm:cxn modelId="{444193DB-F49D-46C9-B467-5FC9EFCF2D87}" type="presParOf" srcId="{CBA1FF10-7AEF-4180-87A9-C75000AEA0B8}" destId="{3A823E6F-A5F2-4E98-82D4-EA84FEBD2A2C}" srcOrd="11" destOrd="0" presId="urn:microsoft.com/office/officeart/2005/8/layout/gear1"/>
    <dgm:cxn modelId="{9EC710F7-7C3A-4168-BD19-87E0B1F4AFF4}" type="presParOf" srcId="{CBA1FF10-7AEF-4180-87A9-C75000AEA0B8}" destId="{2575E3A8-6449-4BB4-A129-994AD2D99FD8}" srcOrd="12" destOrd="0" presId="urn:microsoft.com/office/officeart/2005/8/layout/gear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1853F5-37C5-40D8-91BB-E4E11E0DD73D}">
      <dsp:nvSpPr>
        <dsp:cNvPr id="0" name=""/>
        <dsp:cNvSpPr/>
      </dsp:nvSpPr>
      <dsp:spPr>
        <a:xfrm>
          <a:off x="1673542" y="1097280"/>
          <a:ext cx="1341120" cy="134112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1.7B</a:t>
          </a:r>
        </a:p>
        <a:p>
          <a:pPr lvl="0" algn="ctr" defTabSz="800100">
            <a:lnSpc>
              <a:spcPct val="90000"/>
            </a:lnSpc>
            <a:spcBef>
              <a:spcPct val="0"/>
            </a:spcBef>
            <a:spcAft>
              <a:spcPct val="35000"/>
            </a:spcAft>
          </a:pPr>
          <a:r>
            <a:rPr lang="en-US" sz="1800" kern="1200" dirty="0" smtClean="0"/>
            <a:t>rows</a:t>
          </a:r>
          <a:endParaRPr lang="en-US" sz="1800" kern="1200" dirty="0"/>
        </a:p>
      </dsp:txBody>
      <dsp:txXfrm>
        <a:off x="1673542" y="1097280"/>
        <a:ext cx="1341120" cy="1341120"/>
      </dsp:txXfrm>
    </dsp:sp>
    <dsp:sp modelId="{880D6572-3C85-4916-BAFE-F892C7F38B6D}">
      <dsp:nvSpPr>
        <dsp:cNvPr id="0" name=""/>
        <dsp:cNvSpPr/>
      </dsp:nvSpPr>
      <dsp:spPr>
        <a:xfrm>
          <a:off x="893254" y="780288"/>
          <a:ext cx="975360" cy="97536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kern="1200" dirty="0" smtClean="0"/>
            <a:t>45 minutes</a:t>
          </a:r>
          <a:endParaRPr lang="en-US" sz="1050" kern="1200" dirty="0"/>
        </a:p>
      </dsp:txBody>
      <dsp:txXfrm>
        <a:off x="893254" y="780288"/>
        <a:ext cx="975360" cy="975360"/>
      </dsp:txXfrm>
    </dsp:sp>
    <dsp:sp modelId="{21769E34-1729-4099-8140-E17447E69C4D}">
      <dsp:nvSpPr>
        <dsp:cNvPr id="0" name=""/>
        <dsp:cNvSpPr/>
      </dsp:nvSpPr>
      <dsp:spPr>
        <a:xfrm rot="20700000">
          <a:off x="1439555" y="107389"/>
          <a:ext cx="955653" cy="95565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JSON</a:t>
          </a:r>
        </a:p>
        <a:p>
          <a:pPr lvl="0" algn="ctr" defTabSz="622300">
            <a:lnSpc>
              <a:spcPct val="90000"/>
            </a:lnSpc>
            <a:spcBef>
              <a:spcPct val="0"/>
            </a:spcBef>
            <a:spcAft>
              <a:spcPct val="35000"/>
            </a:spcAft>
          </a:pPr>
          <a:r>
            <a:rPr lang="en-US" sz="1400" kern="1200" dirty="0" smtClean="0"/>
            <a:t>view</a:t>
          </a:r>
          <a:endParaRPr lang="en-US" sz="1400" kern="1200" dirty="0"/>
        </a:p>
      </dsp:txBody>
      <dsp:txXfrm>
        <a:off x="1649158" y="316992"/>
        <a:ext cx="536448" cy="536448"/>
      </dsp:txXfrm>
    </dsp:sp>
    <dsp:sp modelId="{E4638DF5-AFD8-48F5-8F0E-5BF59BB6A763}">
      <dsp:nvSpPr>
        <dsp:cNvPr id="0" name=""/>
        <dsp:cNvSpPr/>
      </dsp:nvSpPr>
      <dsp:spPr>
        <a:xfrm>
          <a:off x="1552289" y="905004"/>
          <a:ext cx="1716633" cy="1716633"/>
        </a:xfrm>
        <a:prstGeom prst="circularArrow">
          <a:avLst>
            <a:gd name="adj1" fmla="val 4687"/>
            <a:gd name="adj2" fmla="val 299029"/>
            <a:gd name="adj3" fmla="val 2451003"/>
            <a:gd name="adj4" fmla="val 1600956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823E6F-A5F2-4E98-82D4-EA84FEBD2A2C}">
      <dsp:nvSpPr>
        <dsp:cNvPr id="0" name=""/>
        <dsp:cNvSpPr/>
      </dsp:nvSpPr>
      <dsp:spPr>
        <a:xfrm>
          <a:off x="720520" y="572013"/>
          <a:ext cx="1247241" cy="124724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75E3A8-6449-4BB4-A129-994AD2D99FD8}">
      <dsp:nvSpPr>
        <dsp:cNvPr id="0" name=""/>
        <dsp:cNvSpPr/>
      </dsp:nvSpPr>
      <dsp:spPr>
        <a:xfrm>
          <a:off x="1218503" y="-94399"/>
          <a:ext cx="1344777" cy="134477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2C7AC-7073-47B2-9F39-BD34EE3CE0EE}" type="datetimeFigureOut">
              <a:rPr lang="en-US" smtClean="0"/>
              <a:pPr/>
              <a:t>11/14/2014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F743E3-0DB5-4840-B44F-70C4D8426A9A}" type="slidenum">
              <a:rPr lang="en-US" smtClean="0"/>
              <a:pPr/>
              <a:t>‹#›</a:t>
            </a:fld>
            <a:endParaRPr lang="en-US"/>
          </a:p>
        </p:txBody>
      </p:sp>
    </p:spTree>
    <p:extLst>
      <p:ext uri="{BB962C8B-B14F-4D97-AF65-F5344CB8AC3E}">
        <p14:creationId xmlns:p14="http://schemas.microsoft.com/office/powerpoint/2010/main" xmlns="" val="349598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iantart.com/morelikethis/211376699"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tallblog.conted.ox.ac.uk/index.php/2008/07/23/not-natives-immigrants-but-visitors-residents/" TargetMode="External"/><Relationship Id="rId4" Type="http://schemas.openxmlformats.org/officeDocument/2006/relationships/hyperlink" Target="http://firstmonday.org/htbin/cgiwrap/bin/ojs/index.php/fm/article/viewArticle/3171/304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pPr/>
              <a:t>1</a:t>
            </a:fld>
            <a:endParaRPr lang="en-US"/>
          </a:p>
        </p:txBody>
      </p:sp>
    </p:spTree>
    <p:extLst>
      <p:ext uri="{BB962C8B-B14F-4D97-AF65-F5344CB8AC3E}">
        <p14:creationId xmlns:p14="http://schemas.microsoft.com/office/powerpoint/2010/main" xmlns="" val="296982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2,662,433,583  controlled</a:t>
            </a:r>
            <a:r>
              <a:rPr lang="en-US" baseline="0" dirty="0" smtClean="0"/>
              <a:t> data points in enhanced WorldCat (including OCLC production authority control links)</a:t>
            </a:r>
            <a:endParaRPr lang="en-US" dirty="0" smtClean="0"/>
          </a:p>
          <a:p>
            <a:endParaRPr lang="en-US" dirty="0" smtClean="0"/>
          </a:p>
          <a:p>
            <a:r>
              <a:rPr lang="en-US" dirty="0" smtClean="0"/>
              <a:t>DTICT	6,759,733</a:t>
            </a:r>
          </a:p>
          <a:p>
            <a:r>
              <a:rPr lang="en-US" dirty="0" smtClean="0"/>
              <a:t>FAST	481,311,144</a:t>
            </a:r>
          </a:p>
          <a:p>
            <a:r>
              <a:rPr lang="en-US" dirty="0" smtClean="0"/>
              <a:t>GMGPC	939,733</a:t>
            </a:r>
          </a:p>
          <a:p>
            <a:r>
              <a:rPr lang="en-US" dirty="0" smtClean="0"/>
              <a:t>GSAFD	1,216,745</a:t>
            </a:r>
          </a:p>
          <a:p>
            <a:r>
              <a:rPr lang="en-US" dirty="0" smtClean="0"/>
              <a:t>GTT	6,248,478</a:t>
            </a:r>
          </a:p>
          <a:p>
            <a:r>
              <a:rPr lang="en-US" dirty="0" smtClean="0"/>
              <a:t>LC Form/Genre	2,388,344</a:t>
            </a:r>
          </a:p>
          <a:p>
            <a:r>
              <a:rPr lang="en-US" dirty="0" smtClean="0"/>
              <a:t>LCSH	202,687,061</a:t>
            </a:r>
          </a:p>
          <a:p>
            <a:r>
              <a:rPr lang="en-US" dirty="0" smtClean="0"/>
              <a:t>LCTGM	523,498</a:t>
            </a:r>
          </a:p>
          <a:p>
            <a:r>
              <a:rPr lang="en-US" dirty="0" err="1" smtClean="0"/>
              <a:t>MeSH</a:t>
            </a:r>
            <a:r>
              <a:rPr lang="en-US" dirty="0" smtClean="0"/>
              <a:t>	107,027</a:t>
            </a:r>
          </a:p>
          <a:p>
            <a:r>
              <a:rPr lang="en-US" dirty="0" smtClean="0"/>
              <a:t>VIAF	378,097,152</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7</a:t>
            </a:fld>
            <a:endParaRPr lang="en-US"/>
          </a:p>
        </p:txBody>
      </p:sp>
    </p:spTree>
    <p:extLst>
      <p:ext uri="{BB962C8B-B14F-4D97-AF65-F5344CB8AC3E}">
        <p14:creationId xmlns:p14="http://schemas.microsoft.com/office/powerpoint/2010/main" xmlns="" val="282900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a:t>
            </a:fld>
            <a:endParaRPr lang="en-US"/>
          </a:p>
        </p:txBody>
      </p:sp>
    </p:spTree>
    <p:extLst>
      <p:ext uri="{BB962C8B-B14F-4D97-AF65-F5344CB8AC3E}">
        <p14:creationId xmlns:p14="http://schemas.microsoft.com/office/powerpoint/2010/main" xmlns="" val="308364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pPr/>
              <a:t>16</a:t>
            </a:fld>
            <a:endParaRPr lang="en-US"/>
          </a:p>
        </p:txBody>
      </p:sp>
    </p:spTree>
    <p:extLst>
      <p:ext uri="{BB962C8B-B14F-4D97-AF65-F5344CB8AC3E}">
        <p14:creationId xmlns:p14="http://schemas.microsoft.com/office/powerpoint/2010/main" xmlns="" val="389406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a:p>
        </p:txBody>
      </p:sp>
    </p:spTree>
    <p:extLst>
      <p:ext uri="{BB962C8B-B14F-4D97-AF65-F5344CB8AC3E}">
        <p14:creationId xmlns:p14="http://schemas.microsoft.com/office/powerpoint/2010/main" xmlns="" val="1133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3000" y="685800"/>
            <a:ext cx="4573588" cy="3429000"/>
          </a:xfrm>
          <a:ln/>
        </p:spPr>
      </p:sp>
      <p:sp>
        <p:nvSpPr>
          <p:cNvPr id="73731" name="Rectangle 3"/>
          <p:cNvSpPr>
            <a:spLocks noGrp="1" noChangeArrowheads="1"/>
          </p:cNvSpPr>
          <p:nvPr>
            <p:ph type="body" idx="1"/>
          </p:nvPr>
        </p:nvSpPr>
        <p:spPr>
          <a:xfrm>
            <a:off x="152400" y="4344134"/>
            <a:ext cx="6477000" cy="4799865"/>
          </a:xfrm>
          <a:noFill/>
          <a:ln/>
        </p:spPr>
        <p:txBody>
          <a:bodyPr>
            <a:noAutofit/>
          </a:bodyPr>
          <a:lstStyle/>
          <a:p>
            <a:r>
              <a:rPr lang="en-US" b="0" kern="1200" dirty="0" smtClean="0">
                <a:solidFill>
                  <a:schemeClr val="tx1"/>
                </a:solidFill>
                <a:latin typeface="Arial" pitchFamily="34" charset="0"/>
                <a:ea typeface="+mn-ea"/>
                <a:cs typeface="Arial" pitchFamily="34" charset="0"/>
              </a:rPr>
              <a:t>Images created by David White, Co-manager, Technology Assisted Lifelong Learning, University of Oxford</a:t>
            </a:r>
          </a:p>
          <a:p>
            <a:endParaRPr lang="en-US" b="0" kern="1200" dirty="0" smtClean="0">
              <a:solidFill>
                <a:schemeClr val="tx1"/>
              </a:solidFill>
              <a:latin typeface="Arial" pitchFamily="34" charset="0"/>
              <a:ea typeface="+mn-ea"/>
              <a:cs typeface="Arial" pitchFamily="34" charset="0"/>
            </a:endParaRPr>
          </a:p>
          <a:p>
            <a:pPr eaLnBrk="1" hangingPunct="1"/>
            <a:r>
              <a:rPr lang="en-US" dirty="0" smtClean="0">
                <a:latin typeface="Arial" pitchFamily="34" charset="0"/>
                <a:cs typeface="Arial" pitchFamily="34" charset="0"/>
              </a:rPr>
              <a:t>Institutional Resident Gap</a:t>
            </a:r>
          </a:p>
          <a:p>
            <a:pPr eaLnBrk="1" hangingPunct="1"/>
            <a:endParaRPr lang="en-US" dirty="0" smtClean="0">
              <a:latin typeface="Arial" pitchFamily="34" charset="0"/>
              <a:cs typeface="Arial" pitchFamily="34" charset="0"/>
            </a:endParaRPr>
          </a:p>
          <a:p>
            <a:r>
              <a:rPr lang="en-GB" b="1" dirty="0" smtClean="0">
                <a:latin typeface="Arial" pitchFamily="34" charset="0"/>
                <a:cs typeface="Arial" pitchFamily="34" charset="0"/>
              </a:rPr>
              <a:t>UKU3 (UK 1</a:t>
            </a:r>
            <a:r>
              <a:rPr lang="en-GB" b="1" baseline="30000" dirty="0" smtClean="0">
                <a:latin typeface="Arial" pitchFamily="34" charset="0"/>
                <a:cs typeface="Arial" pitchFamily="34" charset="0"/>
              </a:rPr>
              <a:t>st</a:t>
            </a:r>
            <a:r>
              <a:rPr lang="en-GB" b="1" dirty="0" smtClean="0">
                <a:latin typeface="Arial" pitchFamily="34" charset="0"/>
                <a:cs typeface="Arial" pitchFamily="34" charset="0"/>
              </a:rPr>
              <a:t> year undergraduate)</a:t>
            </a:r>
            <a:endParaRPr lang="en-US" dirty="0" smtClean="0">
              <a:latin typeface="Arial" pitchFamily="34" charset="0"/>
              <a:cs typeface="Arial" pitchFamily="34" charset="0"/>
            </a:endParaRPr>
          </a:p>
          <a:p>
            <a:r>
              <a:rPr lang="en-GB" dirty="0" smtClean="0">
                <a:latin typeface="Arial" pitchFamily="34" charset="0"/>
                <a:cs typeface="Arial" pitchFamily="34" charset="0"/>
              </a:rPr>
              <a:t>This participant has a clear demarcation between Resident modes of engagement in her personal life and Visitor modes of engagement for study.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map is a mode of engagement landscape onto which individuals can be plotted. The limits of the map have been defined by the four major framing concepts of the project: V&amp;R – Personal and Institutional. The Personal end of the axis encompasses an individual’s private life, and the Institutional is their professional and/or academic life.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data from the Emerging educational stage seem to suggest that individuals were engaging with systems and materials not provided by their institutions to do institutional work (e.g., consulting Wikipedia to write an essay). Such user-owned literacies, when mapped like this, take a prominent role in the academic work of many of our research subjects. Given the effect that the internet is having on collapsing the relationship between certain modes of activity and specific physical spaces, it is important not to tie notions of the intuitional and the personal to ideas of “school/university/library” and “home” as buildings. </a:t>
            </a:r>
          </a:p>
          <a:p>
            <a:endParaRPr lang="en-GB" dirty="0" smtClean="0">
              <a:latin typeface="Arial" pitchFamily="34" charset="0"/>
              <a:cs typeface="Arial" pitchFamily="34" charset="0"/>
            </a:endParaRPr>
          </a:p>
          <a:p>
            <a:pPr marL="0" lvl="2"/>
            <a:r>
              <a:rPr lang="en-US" dirty="0" smtClean="0">
                <a:latin typeface="Arial" pitchFamily="34" charset="0"/>
                <a:cs typeface="Arial" pitchFamily="34" charset="0"/>
              </a:rPr>
              <a:t>White, D., &amp;</a:t>
            </a:r>
            <a:r>
              <a:rPr lang="en-US" baseline="0" dirty="0" smtClean="0">
                <a:latin typeface="Arial" pitchFamily="34" charset="0"/>
                <a:cs typeface="Arial" pitchFamily="34" charset="0"/>
              </a:rPr>
              <a:t> </a:t>
            </a:r>
            <a:r>
              <a:rPr lang="en-US" dirty="0" smtClean="0">
                <a:latin typeface="Arial" pitchFamily="34" charset="0"/>
                <a:cs typeface="Arial" pitchFamily="34" charset="0"/>
              </a:rPr>
              <a:t>Connaway, L.S.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2011-2012. Funded by JISC, OCLC, and Oxford University.  </a:t>
            </a:r>
            <a:r>
              <a:rPr lang="en-US" u="sng" dirty="0" smtClean="0">
                <a:latin typeface="Arial" pitchFamily="34" charset="0"/>
                <a:cs typeface="Arial" pitchFamily="34" charset="0"/>
                <a:hlinkClick r:id="rId3"/>
              </a:rPr>
              <a:t>http://www.oclc.org/research/activities/vandr/</a:t>
            </a:r>
            <a:r>
              <a:rPr lang="en-US" dirty="0" smtClean="0">
                <a:latin typeface="Arial" pitchFamily="34" charset="0"/>
                <a:cs typeface="Arial" pitchFamily="34" charset="0"/>
              </a:rPr>
              <a:t>.</a:t>
            </a:r>
          </a:p>
          <a:p>
            <a:endParaRPr lang="en-US" b="0" kern="1200" dirty="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xmlns="" val="362273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 y="3429003"/>
            <a:ext cx="6856413" cy="5713412"/>
          </a:xfrm>
        </p:spPr>
        <p:txBody>
          <a:bodyPr>
            <a:noAutofit/>
          </a:bodyPr>
          <a:lstStyle/>
          <a:p>
            <a:pPr indent="-233291">
              <a:spcBef>
                <a:spcPts val="900"/>
              </a:spcBef>
              <a:defRPr/>
            </a:pPr>
            <a:r>
              <a:rPr lang="en-US" sz="1100" i="1" dirty="0" smtClean="0">
                <a:latin typeface="Arial" pitchFamily="34" charset="0"/>
                <a:cs typeface="Arial" pitchFamily="34" charset="0"/>
              </a:rPr>
              <a:t>Image: </a:t>
            </a:r>
            <a:r>
              <a:rPr lang="en-US" sz="1100" dirty="0" smtClean="0">
                <a:latin typeface="Arial" pitchFamily="34" charset="0"/>
                <a:cs typeface="Arial" pitchFamily="34" charset="0"/>
                <a:hlinkClick r:id="rId3"/>
              </a:rPr>
              <a:t>http://www.deviantart.com/morelikethis/211376699</a:t>
            </a:r>
            <a:endParaRPr lang="en-US" sz="1100" dirty="0" smtClean="0">
              <a:latin typeface="Arial" pitchFamily="34" charset="0"/>
              <a:cs typeface="Arial" pitchFamily="34" charset="0"/>
            </a:endParaRPr>
          </a:p>
          <a:p>
            <a:pPr indent="-233291">
              <a:spcBef>
                <a:spcPts val="900"/>
              </a:spcBef>
              <a:buFont typeface="Arial" pitchFamily="34" charset="0"/>
              <a:buChar char="•"/>
              <a:defRPr/>
            </a:pPr>
            <a:r>
              <a:rPr lang="en-US" sz="1100" dirty="0" smtClean="0">
                <a:latin typeface="Arial" pitchFamily="34" charset="0"/>
                <a:cs typeface="Arial" pitchFamily="34" charset="0"/>
              </a:rPr>
              <a:t>Covert online study habits</a:t>
            </a:r>
          </a:p>
          <a:p>
            <a:pPr lvl="1" indent="-233291">
              <a:buFont typeface="Arial" pitchFamily="34" charset="0"/>
              <a:buChar char="•"/>
              <a:defRPr/>
            </a:pPr>
            <a:r>
              <a:rPr lang="en-US" sz="1100" dirty="0" smtClean="0">
                <a:latin typeface="Arial" pitchFamily="34" charset="0"/>
                <a:cs typeface="Arial" pitchFamily="34" charset="0"/>
              </a:rPr>
              <a:t>Wikipedia</a:t>
            </a:r>
          </a:p>
          <a:p>
            <a:pPr lvl="1" indent="-233291">
              <a:buFont typeface="Arial" pitchFamily="34" charset="0"/>
              <a:buChar char="•"/>
              <a:defRPr/>
            </a:pPr>
            <a:r>
              <a:rPr lang="en-US" sz="1100" dirty="0" smtClean="0">
                <a:latin typeface="Arial" pitchFamily="34" charset="0"/>
                <a:cs typeface="Arial" pitchFamily="34" charset="0"/>
              </a:rPr>
              <a:t>Don’t cite</a:t>
            </a:r>
          </a:p>
          <a:p>
            <a:pPr lvl="1" indent="-233291">
              <a:buFont typeface="Arial" pitchFamily="34" charset="0"/>
              <a:buChar char="•"/>
              <a:defRPr/>
            </a:pPr>
            <a:r>
              <a:rPr lang="en-US" sz="1100" dirty="0" smtClean="0">
                <a:latin typeface="Arial" pitchFamily="34" charset="0"/>
                <a:cs typeface="Arial" pitchFamily="34" charset="0"/>
              </a:rPr>
              <a:t>Widely used</a:t>
            </a:r>
          </a:p>
          <a:p>
            <a:pPr lvl="1" indent="-233291">
              <a:buFont typeface="Arial" pitchFamily="34" charset="0"/>
              <a:buChar char="•"/>
              <a:defRPr/>
            </a:pPr>
            <a:r>
              <a:rPr lang="en-US" sz="1100" dirty="0" smtClean="0">
                <a:latin typeface="Arial" pitchFamily="34" charset="0"/>
                <a:cs typeface="Arial" pitchFamily="34" charset="0"/>
              </a:rPr>
              <a:t>Guilt</a:t>
            </a:r>
          </a:p>
          <a:p>
            <a:pPr indent="-233291">
              <a:buFont typeface="Arial" pitchFamily="34" charset="0"/>
              <a:buChar char="•"/>
              <a:defRPr/>
            </a:pPr>
            <a:r>
              <a:rPr lang="en-US" sz="1100" dirty="0" smtClean="0">
                <a:latin typeface="Arial" pitchFamily="34" charset="0"/>
                <a:cs typeface="Arial" pitchFamily="34" charset="0"/>
              </a:rPr>
              <a:t>Students &amp; teachers disagree</a:t>
            </a:r>
          </a:p>
          <a:p>
            <a:pPr lvl="1" indent="-233291">
              <a:buFont typeface="Arial" pitchFamily="34" charset="0"/>
              <a:buChar char="•"/>
              <a:defRPr/>
            </a:pPr>
            <a:r>
              <a:rPr lang="en-US" sz="1100" dirty="0" smtClean="0">
                <a:latin typeface="Arial" pitchFamily="34" charset="0"/>
                <a:cs typeface="Arial" pitchFamily="34" charset="0"/>
              </a:rPr>
              <a:t>Quality sources</a:t>
            </a:r>
          </a:p>
          <a:p>
            <a:r>
              <a:rPr lang="en-US" sz="11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Connaway, 2011)</a:t>
            </a:r>
          </a:p>
          <a:p>
            <a:pPr marL="455882" indent="-455882">
              <a:defRPr/>
            </a:pPr>
            <a:endParaRPr lang="en-US" sz="1100" dirty="0" smtClean="0">
              <a:latin typeface="Arial" pitchFamily="34" charset="0"/>
              <a:cs typeface="Arial" pitchFamily="34" charset="0"/>
            </a:endParaRPr>
          </a:p>
          <a:p>
            <a:pPr marL="455882" indent="-455882">
              <a:defRPr/>
            </a:pPr>
            <a:r>
              <a:rPr lang="en-US" sz="11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100" i="1" dirty="0" smtClean="0">
                <a:latin typeface="Arial" pitchFamily="34" charset="0"/>
                <a:cs typeface="Arial" pitchFamily="34" charset="0"/>
              </a:rPr>
              <a:t>Proceedings of the Association of College &amp; Research Libraries (ACRL) 2013 conference, April 10-13, 2013, Indianapolis, IN. </a:t>
            </a:r>
            <a:r>
              <a:rPr lang="en-US" sz="1100" u="sng" dirty="0" smtClean="0">
                <a:latin typeface="Arial" pitchFamily="34" charset="0"/>
                <a:cs typeface="Arial" pitchFamily="34" charset="0"/>
                <a:hlinkClick r:id="rId4"/>
              </a:rPr>
              <a:t>http://www.ala.org/acrl/sites/ala.org.acrl/files/content/conferences/confsandpreconfs/2013/papers/Connaway_Google.pdf.</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White, David. 2008. Not “natives’”&amp; “immigrants” but “visitors’ &amp; “residents.” TALL Blog: Online Education with the University of Oxford, April 23, </a:t>
            </a:r>
            <a:r>
              <a:rPr lang="en-US" sz="1100" dirty="0" smtClean="0">
                <a:latin typeface="Arial" pitchFamily="34" charset="0"/>
                <a:cs typeface="Arial" pitchFamily="34" charset="0"/>
                <a:hlinkClick r:id="rId5"/>
              </a:rPr>
              <a:t>http://tallblog.conted.ox.ac.uk/index.php/2008/07/23/not-natives-immigrants-but-visitors-residents/</a:t>
            </a:r>
            <a:r>
              <a:rPr lang="en-US" sz="1100" dirty="0" smtClean="0">
                <a:latin typeface="Arial" pitchFamily="34" charset="0"/>
                <a:cs typeface="Arial" pitchFamily="34" charset="0"/>
              </a:rPr>
              <a:t>.</a:t>
            </a:r>
          </a:p>
          <a:p>
            <a:endParaRPr lang="en-US" sz="1100" dirty="0" smtClean="0">
              <a:solidFill>
                <a:srgbClr val="FF0000"/>
              </a:solidFill>
              <a:latin typeface="Arial" pitchFamily="34" charset="0"/>
              <a:cs typeface="Arial" pitchFamily="34" charset="0"/>
            </a:endParaRPr>
          </a:p>
          <a:p>
            <a:r>
              <a:rPr lang="en-US" sz="1100" dirty="0" smtClean="0">
                <a:latin typeface="Arial" pitchFamily="34" charset="0"/>
                <a:cs typeface="Arial" pitchFamily="34" charset="0"/>
              </a:rPr>
              <a:t>Saunders also found that faculty are “concerned with students’ reliance on Google and Wikipedia for information.” This may help to explain why many of the Emerging stage participants expressed a reluctance to acknowledge or cite Wikipedia in their work for fear of being ridiculed by faculty, or be given a lower grade. This is referred to as the Learning Black Market, which is discussed in more detail in Connaway, Lanclos, and Hood and White’s 2011 blog entry. </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Saunders, Laura. 2012. Faculty perspectives on information literacy as a student learning outcome. </a:t>
            </a:r>
            <a:r>
              <a:rPr lang="en-US" sz="1100" i="1" dirty="0" smtClean="0">
                <a:latin typeface="Arial" pitchFamily="34" charset="0"/>
                <a:cs typeface="Arial" pitchFamily="34" charset="0"/>
              </a:rPr>
              <a:t>The Journal of Academic Librarianship</a:t>
            </a:r>
            <a:r>
              <a:rPr lang="en-US" sz="1100" dirty="0" smtClean="0">
                <a:latin typeface="Arial" pitchFamily="34" charset="0"/>
                <a:cs typeface="Arial" pitchFamily="34" charset="0"/>
              </a:rPr>
              <a:t> 38, no. 4 (2012): 231.</a:t>
            </a: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pPr/>
              <a:t>33</a:t>
            </a:fld>
            <a:endParaRPr lang="en-US" dirty="0"/>
          </a:p>
        </p:txBody>
      </p:sp>
    </p:spTree>
    <p:extLst>
      <p:ext uri="{BB962C8B-B14F-4D97-AF65-F5344CB8AC3E}">
        <p14:creationId xmlns:p14="http://schemas.microsoft.com/office/powerpoint/2010/main" xmlns="" val="21926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just about ‘special’ collections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40</a:t>
            </a:fld>
            <a:endParaRPr lang="en-US"/>
          </a:p>
        </p:txBody>
      </p:sp>
    </p:spTree>
    <p:extLst>
      <p:ext uri="{BB962C8B-B14F-4D97-AF65-F5344CB8AC3E}">
        <p14:creationId xmlns:p14="http://schemas.microsoft.com/office/powerpoint/2010/main" xmlns="" val="418530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076DB2-E89C-4D7D-ACAD-FFE0749D5613}" type="slidenum">
              <a:rPr lang="en-US" smtClean="0"/>
              <a:pPr/>
              <a:t>46</a:t>
            </a:fld>
            <a:endParaRPr lang="en-US"/>
          </a:p>
        </p:txBody>
      </p:sp>
    </p:spTree>
    <p:extLst>
      <p:ext uri="{BB962C8B-B14F-4D97-AF65-F5344CB8AC3E}">
        <p14:creationId xmlns:p14="http://schemas.microsoft.com/office/powerpoint/2010/main" xmlns="" val="381651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hyperlink" Target="http://creativecommons.org/licenses/by/3.0/" TargetMode="Externa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hyperlink" Target="http://creativecommons.org/licenses/by/3.0/" TargetMode="Externa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5.emf"/><Relationship Id="rId4" Type="http://schemas.openxmlformats.org/officeDocument/2006/relationships/image" Target="../media/image17.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creativecommons.org/licenses/by/3.0/"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hyperlink" Target="http://creativecommons.org/licenses/by/3.0/"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hyperlink" Target="http://creativecommons.org/licenses/by/3.0/"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hyperlink" Target="http://creativecommons.org/licenses/by/3.0/"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5"/>
            <a:ext cx="1676400" cy="346275"/>
          </a:xfrm>
          <a:prstGeom prst="rect">
            <a:avLst/>
          </a:prstGeom>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1_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7"/>
            <a:ext cx="1219200" cy="1408671"/>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391400" y="6400808"/>
            <a:ext cx="914400" cy="318977"/>
          </a:xfrm>
          <a:prstGeom prst="rect">
            <a:avLst/>
          </a:prstGeom>
          <a:noFill/>
          <a:ln w="9525">
            <a:noFill/>
            <a:miter lim="800000"/>
            <a:headEnd/>
            <a:tailEnd/>
          </a:ln>
        </p:spPr>
      </p:pic>
      <p:sp>
        <p:nvSpPr>
          <p:cNvPr id="14" name="TextBox 13"/>
          <p:cNvSpPr txBox="1"/>
          <p:nvPr userDrawn="1"/>
        </p:nvSpPr>
        <p:spPr>
          <a:xfrm>
            <a:off x="914400" y="6349433"/>
            <a:ext cx="6019800" cy="461665"/>
          </a:xfrm>
          <a:prstGeom prst="rect">
            <a:avLst/>
          </a:prstGeom>
          <a:noFill/>
        </p:spPr>
        <p:txBody>
          <a:bodyPr wrap="square" rtlCol="0">
            <a:spAutoFit/>
          </a:bodyPr>
          <a:lstStyle/>
          <a:p>
            <a:pPr>
              <a:defRPr/>
            </a:pPr>
            <a:r>
              <a:rPr lang="en-US" sz="800" dirty="0" smtClean="0">
                <a:solidFill>
                  <a:prstClr val="black"/>
                </a:solidFill>
                <a:latin typeface="Open Sans" pitchFamily="34" charset="0"/>
                <a:ea typeface="Open Sans" pitchFamily="34" charset="0"/>
                <a:cs typeface="Open Sans" pitchFamily="34" charset="0"/>
              </a:rPr>
              <a:t>©2013 OCLC. This work is licensed under a Creative Commons Attribution 3.0 </a:t>
            </a:r>
            <a:r>
              <a:rPr lang="en-US" sz="800" dirty="0" err="1" smtClean="0">
                <a:solidFill>
                  <a:prstClr val="black"/>
                </a:solidFill>
                <a:latin typeface="Open Sans" pitchFamily="34" charset="0"/>
                <a:ea typeface="Open Sans" pitchFamily="34" charset="0"/>
                <a:cs typeface="Open Sans" pitchFamily="34" charset="0"/>
              </a:rPr>
              <a:t>Unported</a:t>
            </a:r>
            <a:r>
              <a:rPr lang="en-US" sz="800" dirty="0" smtClean="0">
                <a:solidFill>
                  <a:prstClr val="black"/>
                </a:solidFill>
                <a:latin typeface="Open Sans" pitchFamily="34" charset="0"/>
                <a:ea typeface="Open Sans" pitchFamily="34" charset="0"/>
                <a:cs typeface="Open Sans" pitchFamily="34" charset="0"/>
              </a:rPr>
              <a:t> License. </a:t>
            </a:r>
            <a:r>
              <a:rPr lang="en-US" sz="800" dirty="0" smtClean="0">
                <a:solidFill>
                  <a:prstClr val="black"/>
                </a:solidFill>
                <a:latin typeface="Open Sans" charset="0"/>
                <a:ea typeface="Open Sans" charset="0"/>
                <a:cs typeface="Open Sans" charset="0"/>
              </a:rPr>
              <a:t>Suggested attribution: “This work uses content from [presentation title] © OCLC, used under a Creative Commons Attribution license:  </a:t>
            </a:r>
            <a:r>
              <a:rPr lang="en-US" sz="800" u="sng" dirty="0" smtClean="0">
                <a:solidFill>
                  <a:prstClr val="black"/>
                </a:solidFill>
                <a:latin typeface="Open Sans" charset="0"/>
                <a:ea typeface="Open Sans" charset="0"/>
                <a:cs typeface="Open Sans" charset="0"/>
                <a:hlinkClick r:id="rId4"/>
              </a:rPr>
              <a:t>http</a:t>
            </a:r>
            <a:r>
              <a:rPr lang="en-US" sz="800" u="sng" dirty="0" smtClean="0">
                <a:solidFill>
                  <a:srgbClr val="FFFFFF"/>
                </a:solidFill>
                <a:latin typeface="Open Sans" charset="0"/>
                <a:ea typeface="Open Sans" charset="0"/>
                <a:cs typeface="Open Sans" charset="0"/>
                <a:hlinkClick r:id="rId4"/>
              </a:rPr>
              <a:t>://</a:t>
            </a:r>
            <a:r>
              <a:rPr lang="en-US" sz="800" u="sng" dirty="0" smtClean="0">
                <a:solidFill>
                  <a:prstClr val="black"/>
                </a:solidFill>
                <a:latin typeface="Open Sans" charset="0"/>
                <a:ea typeface="Open Sans" charset="0"/>
                <a:cs typeface="Open Sans" charset="0"/>
                <a:hlinkClick r:id="rId4"/>
              </a:rPr>
              <a:t>creativecommons.org/licenses/by/3.0/</a:t>
            </a:r>
            <a:r>
              <a:rPr lang="en-US" sz="800" dirty="0" smtClean="0">
                <a:solidFill>
                  <a:prstClr val="black"/>
                </a:solidFill>
                <a:latin typeface="Open Sans" charset="0"/>
                <a:ea typeface="Open Sans" charset="0"/>
                <a:cs typeface="Open Sans" charset="0"/>
                <a:hlinkClick r:id="rId4"/>
              </a:rPr>
              <a:t>” </a:t>
            </a:r>
            <a:endParaRPr lang="en-US" sz="800" dirty="0" smtClean="0">
              <a:solidFill>
                <a:prstClr val="black"/>
              </a:solidFill>
              <a:latin typeface="Open Sans" pitchFamily="34" charset="0"/>
              <a:ea typeface="Open Sans" pitchFamily="34" charset="0"/>
              <a:cs typeface="Open Sans" pitchFamily="34" charset="0"/>
            </a:endParaRPr>
          </a:p>
        </p:txBody>
      </p:sp>
      <p:sp>
        <p:nvSpPr>
          <p:cNvPr id="22" name="TextBox 21"/>
          <p:cNvSpPr txBox="1"/>
          <p:nvPr userDrawn="1"/>
        </p:nvSpPr>
        <p:spPr>
          <a:xfrm>
            <a:off x="3581400" y="1143009"/>
            <a:ext cx="5334000" cy="4508927"/>
          </a:xfrm>
          <a:prstGeom prst="rect">
            <a:avLst/>
          </a:prstGeom>
          <a:noFill/>
        </p:spPr>
        <p:txBody>
          <a:bodyPr wrap="square" rtlCol="0">
            <a:spAutoFit/>
          </a:bodyPr>
          <a:lstStyle/>
          <a:p>
            <a:r>
              <a:rPr lang="en-US" sz="28700" dirty="0" smtClean="0">
                <a:solidFill>
                  <a:srgbClr val="FFFFFF">
                    <a:lumMod val="85000"/>
                  </a:srgbClr>
                </a:solidFill>
                <a:latin typeface="Open Sans Semibold" pitchFamily="34" charset="0"/>
                <a:ea typeface="Open Sans Semibold" pitchFamily="34" charset="0"/>
                <a:cs typeface="Open Sans Semibold" pitchFamily="34" charset="0"/>
              </a:rPr>
              <a:t>Q</a:t>
            </a:r>
            <a:endParaRPr lang="en-US" sz="28700" dirty="0">
              <a:solidFill>
                <a:srgbClr val="FFFFFF">
                  <a:lumMod val="85000"/>
                </a:srgbClr>
              </a:solidFill>
              <a:latin typeface="Open Sans Semibold" pitchFamily="34" charset="0"/>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White Color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7"/>
            <a:ext cx="5334000" cy="830997"/>
          </a:xfrm>
          <a:prstGeom prst="rect">
            <a:avLst/>
          </a:prstGeom>
          <a:noFill/>
        </p:spPr>
        <p:txBody>
          <a:bodyPr wrap="square" rtlCol="0">
            <a:spAutoFit/>
          </a:bodyPr>
          <a:lstStyle/>
          <a:p>
            <a:r>
              <a:rPr lang="en-US" sz="4800" dirty="0" smtClean="0">
                <a:solidFill>
                  <a:srgbClr val="646464"/>
                </a:solidFill>
                <a:latin typeface="Open Sans Semibold" pitchFamily="34" charset="0"/>
                <a:ea typeface="Open Sans Semibold" pitchFamily="34" charset="0"/>
                <a:cs typeface="Open Sans Semibold" pitchFamily="34" charset="0"/>
              </a:rPr>
              <a:t>Thank You!</a:t>
            </a:r>
            <a:endParaRPr lang="en-US" sz="4800" dirty="0">
              <a:solidFill>
                <a:srgbClr val="646464"/>
              </a:solidFill>
              <a:latin typeface="Open Sans Semibold" pitchFamily="34" charset="0"/>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33"/>
            <a:ext cx="6019800" cy="461665"/>
          </a:xfrm>
          <a:prstGeom prst="rect">
            <a:avLst/>
          </a:prstGeom>
          <a:noFill/>
        </p:spPr>
        <p:txBody>
          <a:bodyPr wrap="square" rtlCol="0">
            <a:spAutoFit/>
          </a:bodyPr>
          <a:lstStyle/>
          <a:p>
            <a:pPr>
              <a:defRPr/>
            </a:pPr>
            <a:r>
              <a:rPr lang="en-US" sz="800" dirty="0" smtClean="0">
                <a:solidFill>
                  <a:prstClr val="black"/>
                </a:solidFill>
                <a:latin typeface="Open Sans" pitchFamily="34" charset="0"/>
                <a:ea typeface="Open Sans" pitchFamily="34" charset="0"/>
                <a:cs typeface="Open Sans" pitchFamily="34" charset="0"/>
              </a:rPr>
              <a:t>©2013 OCLC. This work is licensed under a Creative Commons Attribution 3.0 </a:t>
            </a:r>
            <a:r>
              <a:rPr lang="en-US" sz="800" dirty="0" err="1" smtClean="0">
                <a:solidFill>
                  <a:prstClr val="black"/>
                </a:solidFill>
                <a:latin typeface="Open Sans" pitchFamily="34" charset="0"/>
                <a:ea typeface="Open Sans" pitchFamily="34" charset="0"/>
                <a:cs typeface="Open Sans" pitchFamily="34" charset="0"/>
              </a:rPr>
              <a:t>Unported</a:t>
            </a:r>
            <a:r>
              <a:rPr lang="en-US" sz="800" dirty="0" smtClean="0">
                <a:solidFill>
                  <a:prstClr val="black"/>
                </a:solidFill>
                <a:latin typeface="Open Sans" pitchFamily="34" charset="0"/>
                <a:ea typeface="Open Sans" pitchFamily="34" charset="0"/>
                <a:cs typeface="Open Sans" pitchFamily="34" charset="0"/>
              </a:rPr>
              <a:t> License. </a:t>
            </a:r>
            <a:r>
              <a:rPr lang="en-US" sz="800" dirty="0" smtClean="0">
                <a:solidFill>
                  <a:prstClr val="black"/>
                </a:solidFill>
                <a:latin typeface="Open Sans" charset="0"/>
                <a:ea typeface="Open Sans" charset="0"/>
                <a:cs typeface="Open Sans" charset="0"/>
              </a:rPr>
              <a:t>Suggested attribution: “This work uses content from [presentation title] © OCLC, used under a Creative Commons Attribution license:  </a:t>
            </a:r>
            <a:r>
              <a:rPr lang="en-US" sz="800" u="sng" dirty="0" smtClean="0">
                <a:solidFill>
                  <a:prstClr val="black"/>
                </a:solidFill>
                <a:latin typeface="Open Sans" charset="0"/>
                <a:ea typeface="Open Sans" charset="0"/>
                <a:cs typeface="Open Sans" charset="0"/>
                <a:hlinkClick r:id="rId4"/>
              </a:rPr>
              <a:t>http</a:t>
            </a:r>
            <a:r>
              <a:rPr lang="en-US" sz="800" u="sng" dirty="0" smtClean="0">
                <a:solidFill>
                  <a:srgbClr val="FFFFFF"/>
                </a:solidFill>
                <a:latin typeface="Open Sans" charset="0"/>
                <a:ea typeface="Open Sans" charset="0"/>
                <a:cs typeface="Open Sans" charset="0"/>
                <a:hlinkClick r:id="rId4"/>
              </a:rPr>
              <a:t>://</a:t>
            </a:r>
            <a:r>
              <a:rPr lang="en-US" sz="800" u="sng" dirty="0" smtClean="0">
                <a:solidFill>
                  <a:prstClr val="black"/>
                </a:solidFill>
                <a:latin typeface="Open Sans" charset="0"/>
                <a:ea typeface="Open Sans" charset="0"/>
                <a:cs typeface="Open Sans" charset="0"/>
                <a:hlinkClick r:id="rId4"/>
              </a:rPr>
              <a:t>creativecommons.org/licenses/by/3.0/</a:t>
            </a:r>
            <a:r>
              <a:rPr lang="en-US" sz="800" dirty="0" smtClean="0">
                <a:solidFill>
                  <a:prstClr val="black"/>
                </a:solidFill>
                <a:latin typeface="Open Sans" charset="0"/>
                <a:ea typeface="Open Sans" charset="0"/>
                <a:cs typeface="Open Sans" charset="0"/>
                <a:hlinkClick r:id="rId4"/>
              </a:rPr>
              <a:t>” </a:t>
            </a:r>
            <a:endParaRPr lang="en-US" sz="800" dirty="0" smtClean="0">
              <a:solidFill>
                <a:prstClr val="black"/>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White Grey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7"/>
            <a:ext cx="5334000" cy="830997"/>
          </a:xfrm>
          <a:prstGeom prst="rect">
            <a:avLst/>
          </a:prstGeom>
          <a:noFill/>
        </p:spPr>
        <p:txBody>
          <a:bodyPr wrap="square" rtlCol="0">
            <a:spAutoFit/>
          </a:bodyPr>
          <a:lstStyle/>
          <a:p>
            <a:r>
              <a:rPr lang="en-US" sz="4800" dirty="0" smtClean="0">
                <a:solidFill>
                  <a:srgbClr val="646464"/>
                </a:solidFill>
                <a:latin typeface="Open Sans Semibold" pitchFamily="34" charset="0"/>
                <a:ea typeface="Open Sans Semibold" pitchFamily="34" charset="0"/>
                <a:cs typeface="Open Sans Semibold" pitchFamily="34" charset="0"/>
              </a:rPr>
              <a:t>Thank You!</a:t>
            </a:r>
            <a:endParaRPr lang="en-US" sz="4800" dirty="0">
              <a:solidFill>
                <a:srgbClr val="646464"/>
              </a:solidFill>
              <a:latin typeface="Open Sans Semibold" pitchFamily="34" charset="0"/>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33"/>
            <a:ext cx="6019800" cy="461665"/>
          </a:xfrm>
          <a:prstGeom prst="rect">
            <a:avLst/>
          </a:prstGeom>
          <a:noFill/>
        </p:spPr>
        <p:txBody>
          <a:bodyPr wrap="square" rtlCol="0">
            <a:spAutoFit/>
          </a:bodyPr>
          <a:lstStyle/>
          <a:p>
            <a:pPr>
              <a:defRPr/>
            </a:pPr>
            <a:r>
              <a:rPr lang="en-US" sz="800" dirty="0" smtClean="0">
                <a:solidFill>
                  <a:prstClr val="black"/>
                </a:solidFill>
                <a:latin typeface="Open Sans" pitchFamily="34" charset="0"/>
                <a:ea typeface="Open Sans" pitchFamily="34" charset="0"/>
                <a:cs typeface="Open Sans" pitchFamily="34" charset="0"/>
              </a:rPr>
              <a:t>©2013 OCLC. This work is licensed under a Creative Commons Attribution 3.0 </a:t>
            </a:r>
            <a:r>
              <a:rPr lang="en-US" sz="800" dirty="0" err="1" smtClean="0">
                <a:solidFill>
                  <a:prstClr val="black"/>
                </a:solidFill>
                <a:latin typeface="Open Sans" pitchFamily="34" charset="0"/>
                <a:ea typeface="Open Sans" pitchFamily="34" charset="0"/>
                <a:cs typeface="Open Sans" pitchFamily="34" charset="0"/>
              </a:rPr>
              <a:t>Unported</a:t>
            </a:r>
            <a:r>
              <a:rPr lang="en-US" sz="800" dirty="0" smtClean="0">
                <a:solidFill>
                  <a:prstClr val="black"/>
                </a:solidFill>
                <a:latin typeface="Open Sans" pitchFamily="34" charset="0"/>
                <a:ea typeface="Open Sans" pitchFamily="34" charset="0"/>
                <a:cs typeface="Open Sans" pitchFamily="34" charset="0"/>
              </a:rPr>
              <a:t> License. </a:t>
            </a:r>
            <a:r>
              <a:rPr lang="en-US" sz="800" dirty="0" smtClean="0">
                <a:solidFill>
                  <a:prstClr val="black"/>
                </a:solidFill>
                <a:latin typeface="Open Sans" charset="0"/>
                <a:ea typeface="Open Sans" charset="0"/>
                <a:cs typeface="Open Sans" charset="0"/>
              </a:rPr>
              <a:t>Suggested attribution: “This work uses content from [presentation title] © OCLC, used under a Creative Commons Attribution license:  </a:t>
            </a:r>
            <a:r>
              <a:rPr lang="en-US" sz="800" u="sng" dirty="0" smtClean="0">
                <a:solidFill>
                  <a:prstClr val="black"/>
                </a:solidFill>
                <a:latin typeface="Open Sans" charset="0"/>
                <a:ea typeface="Open Sans" charset="0"/>
                <a:cs typeface="Open Sans" charset="0"/>
                <a:hlinkClick r:id="rId3"/>
              </a:rPr>
              <a:t>http</a:t>
            </a:r>
            <a:r>
              <a:rPr lang="en-US" sz="800" u="sng" dirty="0" smtClean="0">
                <a:solidFill>
                  <a:srgbClr val="FFFFFF"/>
                </a:solidFill>
                <a:latin typeface="Open Sans" charset="0"/>
                <a:ea typeface="Open Sans" charset="0"/>
                <a:cs typeface="Open Sans" charset="0"/>
                <a:hlinkClick r:id="rId3"/>
              </a:rPr>
              <a:t>://</a:t>
            </a:r>
            <a:r>
              <a:rPr lang="en-US" sz="800" u="sng" dirty="0" smtClean="0">
                <a:solidFill>
                  <a:prstClr val="black"/>
                </a:solidFill>
                <a:latin typeface="Open Sans" charset="0"/>
                <a:ea typeface="Open Sans" charset="0"/>
                <a:cs typeface="Open Sans" charset="0"/>
                <a:hlinkClick r:id="rId3"/>
              </a:rPr>
              <a:t>creativecommons.org/licenses/by/3.0/</a:t>
            </a:r>
            <a:r>
              <a:rPr lang="en-US" sz="800" dirty="0" smtClean="0">
                <a:solidFill>
                  <a:prstClr val="black"/>
                </a:solidFill>
                <a:latin typeface="Open Sans" charset="0"/>
                <a:ea typeface="Open Sans" charset="0"/>
                <a:cs typeface="Open Sans" charset="0"/>
                <a:hlinkClick r:id="rId3"/>
              </a:rPr>
              <a:t>” </a:t>
            </a:r>
            <a:endParaRPr lang="en-US" sz="800" dirty="0" smtClean="0">
              <a:solidFill>
                <a:prstClr val="black"/>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19628" y="740231"/>
            <a:ext cx="1219200" cy="1336964"/>
          </a:xfrm>
          <a:prstGeom prst="rect">
            <a:avLst/>
          </a:prstGeom>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1B87300-A223-4A93-98F2-FBC58850BE26}" type="slidenum">
              <a:rPr lang="en-US" smtClean="0"/>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4622E77-E22A-4745-9D24-576861774773}" type="datetimeFigureOut">
              <a:rPr lang="en-US" smtClean="0">
                <a:solidFill>
                  <a:prstClr val="white"/>
                </a:solidFill>
              </a:rPr>
              <a:pPr/>
              <a:t>11/14/2014</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1B87300-A223-4A93-98F2-FBC58850BE26}"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1B87300-A223-4A93-98F2-FBC58850BE26}"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11/14/2014</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11/14/2014</a:t>
            </a:fld>
            <a:endParaRPr lang="en-US">
              <a:solidFill>
                <a:srgbClr val="FFFFFF"/>
              </a:solidFill>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Color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6629400" y="46482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447800"/>
            <a:ext cx="7772400" cy="1143000"/>
          </a:xfrm>
        </p:spPr>
        <p:txBody>
          <a:bodyPr>
            <a:noAutofit/>
          </a:bodyPr>
          <a:lstStyle>
            <a:lvl1pPr>
              <a:defRPr sz="6000">
                <a:latin typeface="Segoe UI Semibold" pitchFamily="34" charset="0"/>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20783"/>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85800" y="1905001"/>
            <a:ext cx="7702550" cy="35496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20726" y="1936758"/>
            <a:ext cx="3775075" cy="4202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1" y="1936758"/>
            <a:ext cx="3775075" cy="4202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905001"/>
            <a:ext cx="7702550" cy="354965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3716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58000" y="4876800"/>
            <a:ext cx="1248228" cy="1368796"/>
          </a:xfrm>
          <a:prstGeom prst="rect">
            <a:avLst/>
          </a:prstGeom>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6" y="147646"/>
            <a:ext cx="1997075" cy="59912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4981" y="147646"/>
            <a:ext cx="5838825" cy="59912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xmlns="" val="30153065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xmlns=""/>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xmlns="" val="20084520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xmlns=""/>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cstate="print">
            <a:extLst>
              <a:ext uri="{28A0092B-C50C-407E-A947-70E740481C1C}">
                <a14:useLocalDpi xmlns:a14="http://schemas.microsoft.com/office/drawing/2010/main" xmlns=""/>
              </a:ext>
            </a:extLst>
          </a:blip>
          <a:srcRect/>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xmlns="" val="3602184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xmlns="" val="2917145537"/>
      </p:ext>
    </p:extLst>
  </p:cSld>
  <p:clrMapOvr>
    <a:masterClrMapping/>
  </p:clrMapOvr>
  <p:transition spd="slow">
    <p:push/>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xmlns=""/>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xmlns=""/>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xmlns=""/>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defTabSz="457200"/>
            <a:r>
              <a:rPr lang="en-US" sz="4000" dirty="0" smtClean="0">
                <a:solidFill>
                  <a:prstClr val="white"/>
                </a:solidFill>
                <a:latin typeface="Calibri Light"/>
                <a:cs typeface="Calibri Light"/>
              </a:rPr>
              <a:t>Explore. Share. Magnify.</a:t>
            </a:r>
            <a:endParaRPr lang="en-US" sz="4000" dirty="0">
              <a:solidFill>
                <a:prstClr val="white"/>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xmlns="" val="40599752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6A3B502-4F63-425A-A681-47A5BC23D991}" type="datetimeFigureOut">
              <a:rPr lang="en-US" smtClean="0"/>
              <a:pPr/>
              <a:t>11/14/2014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1C6F405D-EFD9-44CA-9EB5-688818BD1B88}" type="slidenum">
              <a:rPr lang="en-US" smtClean="0"/>
              <a:pPr/>
              <a:t>‹#›</a:t>
            </a:fld>
            <a:endParaRPr lang="en-US"/>
          </a:p>
        </p:txBody>
      </p:sp>
    </p:spTree>
    <p:extLst>
      <p:ext uri="{BB962C8B-B14F-4D97-AF65-F5344CB8AC3E}">
        <p14:creationId xmlns:p14="http://schemas.microsoft.com/office/powerpoint/2010/main" xmlns="" val="42447967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mj-lt"/>
              </a:defRPr>
            </a:lvl1pPr>
          </a:lstStyle>
          <a:p>
            <a:fld id="{6B3AA010-7757-41E0-A212-D41514C97AA5}" type="slidenum">
              <a:rPr lang="en-US" smtClean="0"/>
              <a:pPr/>
              <a:t>‹#›</a:t>
            </a:fld>
            <a:endParaRPr lang="en-US" dirty="0"/>
          </a:p>
        </p:txBody>
      </p:sp>
    </p:spTree>
    <p:extLst>
      <p:ext uri="{BB962C8B-B14F-4D97-AF65-F5344CB8AC3E}">
        <p14:creationId xmlns:p14="http://schemas.microsoft.com/office/powerpoint/2010/main" xmlns="" val="1418856931"/>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4B0CA01-27B1-4D8E-8DC2-C8099C818E0A}" type="datetimeFigureOut">
              <a:rPr lang="en-US" smtClean="0"/>
              <a:pPr/>
              <a:t>11/14/2014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F5982A4-0657-4F8A-8F8B-B3F1657D88C0}" type="slidenum">
              <a:rPr lang="en-US" smtClean="0"/>
              <a:pPr/>
              <a:t>‹#›</a:t>
            </a:fld>
            <a:endParaRPr lang="en-US"/>
          </a:p>
        </p:txBody>
      </p:sp>
    </p:spTree>
    <p:extLst>
      <p:ext uri="{BB962C8B-B14F-4D97-AF65-F5344CB8AC3E}">
        <p14:creationId xmlns:p14="http://schemas.microsoft.com/office/powerpoint/2010/main" xmlns="" val="29799870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6A3B502-4F63-425A-A681-47A5BC23D991}" type="datetimeFigureOut">
              <a:rPr lang="en-US" smtClean="0"/>
              <a:pPr/>
              <a:t>11/14/2014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C6F405D-EFD9-44CA-9EB5-688818BD1B88}" type="slidenum">
              <a:rPr lang="en-US" smtClean="0"/>
              <a:pPr/>
              <a:t>‹#›</a:t>
            </a:fld>
            <a:endParaRPr lang="en-US"/>
          </a:p>
        </p:txBody>
      </p:sp>
    </p:spTree>
    <p:extLst>
      <p:ext uri="{BB962C8B-B14F-4D97-AF65-F5344CB8AC3E}">
        <p14:creationId xmlns:p14="http://schemas.microsoft.com/office/powerpoint/2010/main" xmlns="" val="2332925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276600"/>
            <a:ext cx="7772400" cy="457200"/>
          </a:xfrm>
        </p:spPr>
        <p:txBody>
          <a:bodyPr>
            <a:noAutofit/>
          </a:bodyPr>
          <a:lstStyle>
            <a:lvl1pPr marL="0" indent="0" algn="l">
              <a:buNone/>
              <a:defRPr sz="3200">
                <a:solidFill>
                  <a:srgbClr val="646464"/>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1430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467600" y="5105400"/>
            <a:ext cx="1066800" cy="1169844"/>
          </a:xfrm>
          <a:prstGeom prst="rect">
            <a:avLst/>
          </a:prstGeom>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xmlns="" val="205156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4B0CA01-27B1-4D8E-8DC2-C8099C818E0A}" type="datetimeFigureOut">
              <a:rPr lang="en-US" smtClean="0"/>
              <a:pPr/>
              <a:t>11/14/2014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F5982A4-0657-4F8A-8F8B-B3F1657D88C0}" type="slidenum">
              <a:rPr lang="en-US" smtClean="0"/>
              <a:pPr/>
              <a:t>‹#›</a:t>
            </a:fld>
            <a:endParaRPr lang="en-US"/>
          </a:p>
        </p:txBody>
      </p:sp>
    </p:spTree>
    <p:extLst>
      <p:ext uri="{BB962C8B-B14F-4D97-AF65-F5344CB8AC3E}">
        <p14:creationId xmlns:p14="http://schemas.microsoft.com/office/powerpoint/2010/main" xmlns="" val="36047777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221287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20028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38889507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4838348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8772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1" cap="none">
                <a:solidFill>
                  <a:schemeClr val="bg1"/>
                </a:solidFill>
              </a:defRPr>
            </a:lvl1pPr>
          </a:lstStyle>
          <a:p>
            <a:r>
              <a:rPr lang="en-US" dirty="0" smtClean="0"/>
              <a:t>Section title goes here</a:t>
            </a:r>
            <a:endParaRPr lang="en-US" dirty="0"/>
          </a:p>
        </p:txBody>
      </p:sp>
    </p:spTree>
    <p:extLst>
      <p:ext uri="{BB962C8B-B14F-4D97-AF65-F5344CB8AC3E}">
        <p14:creationId xmlns:p14="http://schemas.microsoft.com/office/powerpoint/2010/main" xmlns="" val="2853372184"/>
      </p:ext>
    </p:extLst>
  </p:cSld>
  <p:clrMapOvr>
    <a:masterClrMapping/>
  </p:clrMapOvr>
  <p:transition spd="slow">
    <p:push/>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D0EB404-DEE9-46F5-BB9C-296099F25C13}" type="datetimeFigureOut">
              <a:rPr lang="en-US" smtClean="0">
                <a:solidFill>
                  <a:prstClr val="black"/>
                </a:solidFill>
              </a:rPr>
              <a:pPr defTabSz="457200"/>
              <a:t>11/14/2014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A1AE2A9E-EEBC-4A63-A225-CFC0C326A511}"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39025726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11/14/2014</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xmlns="" val="13356335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solidFill>
                <a:latin typeface="Segoe UI Light" pitchFamily="34" charset="0"/>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solidFill>
                <a:latin typeface="Segoe UI Light" pitchFamily="34" charset="0"/>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que White Color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atin typeface="Segoe UI Light" pitchFamily="34" charset="0"/>
              </a:defRPr>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90600" y="762000"/>
            <a:ext cx="1219200" cy="1336964"/>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atin typeface="Segoe UI Light" pitchFamily="34" charset="0"/>
              </a:defRPr>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Content Box Color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391400" y="6400800"/>
            <a:ext cx="914400" cy="318977"/>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
        <p:nvSpPr>
          <p:cNvPr id="22" name="TextBox 21"/>
          <p:cNvSpPr txBox="1"/>
          <p:nvPr userDrawn="1"/>
        </p:nvSpPr>
        <p:spPr>
          <a:xfrm>
            <a:off x="3581400" y="1143000"/>
            <a:ext cx="5334000" cy="4508927"/>
          </a:xfrm>
          <a:prstGeom prst="rect">
            <a:avLst/>
          </a:prstGeom>
          <a:noFill/>
        </p:spPr>
        <p:txBody>
          <a:bodyPr wrap="square" rtlCol="0">
            <a:spAutoFit/>
          </a:bodyPr>
          <a:lstStyle/>
          <a:p>
            <a:r>
              <a:rPr lang="en-US" sz="28700" dirty="0">
                <a:solidFill>
                  <a:srgbClr val="FFFFFF">
                    <a:lumMod val="85000"/>
                  </a:srgbClr>
                </a:solidFill>
                <a:latin typeface="Segoe UI Light" pitchFamily="34" charset="0"/>
                <a:ea typeface="Open Sans Semibold" pitchFamily="34" charset="0"/>
                <a:cs typeface="Open Sans Semibold" pitchFamily="34" charset="0"/>
              </a:rPr>
              <a:t>Q</a:t>
            </a:r>
          </a:p>
        </p:txBody>
      </p:sp>
      <p:sp>
        <p:nvSpPr>
          <p:cNvPr id="24" name="Text Placeholder 23"/>
          <p:cNvSpPr>
            <a:spLocks noGrp="1"/>
          </p:cNvSpPr>
          <p:nvPr>
            <p:ph type="body" sz="quarter" idx="12" hasCustomPrompt="1"/>
          </p:nvPr>
        </p:nvSpPr>
        <p:spPr>
          <a:xfrm>
            <a:off x="990600" y="3505200"/>
            <a:ext cx="5410200" cy="2438400"/>
          </a:xfrm>
        </p:spPr>
        <p:txBody>
          <a:bodyPr>
            <a:normAutofit/>
          </a:bodyPr>
          <a:lstStyle>
            <a:lvl1pPr>
              <a:buNone/>
              <a:defRPr sz="1400" baseline="0">
                <a:solidFill>
                  <a:schemeClr val="bg1">
                    <a:lumMod val="85000"/>
                  </a:schemeClr>
                </a:solidFill>
                <a:latin typeface="Segoe UI Light" pitchFamily="34" charset="0"/>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White Color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a:solidFill>
                  <a:prstClr val="black">
                    <a:lumMod val="65000"/>
                    <a:lumOff val="35000"/>
                  </a:prstClr>
                </a:solidFill>
                <a:latin typeface="Segoe UI Semibold" pitchFamily="34" charset="0"/>
                <a:ea typeface="Open Sans Semibold" pitchFamily="34" charset="0"/>
                <a:cs typeface="Open Sans Semibold" pitchFamily="34" charset="0"/>
              </a:rPr>
              <a:t>Thank You!</a:t>
            </a: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atin typeface="Segoe UI Semibold" pitchFamily="34" charset="0"/>
              </a:defRPr>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White Grey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a:solidFill>
                  <a:srgbClr val="646464"/>
                </a:solidFill>
                <a:latin typeface="Segoe UI Semibold" pitchFamily="34" charset="0"/>
                <a:ea typeface="Open Sans Semibold" pitchFamily="34" charset="0"/>
                <a:cs typeface="Open Sans Semibold" pitchFamily="34" charset="0"/>
              </a:rPr>
              <a:t>Thank You!</a:t>
            </a:r>
          </a:p>
        </p:txBody>
      </p:sp>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atin typeface="Segoe UI Semibold" pitchFamily="34" charset="0"/>
              </a:defRPr>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3"/>
              </a:rPr>
              <a:t>http</a:t>
            </a:r>
            <a:r>
              <a:rPr lang="en-US" sz="800" u="sng" dirty="0">
                <a:solidFill>
                  <a:srgbClr val="FFFFFF"/>
                </a:solidFill>
                <a:latin typeface="Segoe UI" pitchFamily="34" charset="0"/>
                <a:ea typeface="Segoe UI" pitchFamily="34" charset="0"/>
                <a:cs typeface="Segoe UI" pitchFamily="34" charset="0"/>
                <a:hlinkClick r:id="rId3"/>
              </a:rPr>
              <a:t>://</a:t>
            </a:r>
            <a:r>
              <a:rPr lang="en-US" sz="800" u="sng" dirty="0">
                <a:solidFill>
                  <a:prstClr val="black"/>
                </a:solidFill>
                <a:latin typeface="Segoe UI" pitchFamily="34" charset="0"/>
                <a:ea typeface="Segoe UI" pitchFamily="34" charset="0"/>
                <a:cs typeface="Segoe UI" pitchFamily="34" charset="0"/>
                <a:hlinkClick r:id="rId3"/>
              </a:rPr>
              <a:t>creativecommons.org/licenses/by/3.0/</a:t>
            </a:r>
            <a:r>
              <a:rPr lang="en-US" sz="800" dirty="0">
                <a:solidFill>
                  <a:prstClr val="black"/>
                </a:solidFill>
                <a:latin typeface="Segoe UI" pitchFamily="34" charset="0"/>
                <a:ea typeface="Segoe UI" pitchFamily="34" charset="0"/>
                <a:cs typeface="Segoe UI" pitchFamily="34" charset="0"/>
                <a:hlinkClick r:id="rId3"/>
              </a:rPr>
              <a:t>” </a:t>
            </a:r>
            <a:endParaRPr lang="en-US" sz="800" dirty="0">
              <a:solidFill>
                <a:prstClr val="black"/>
              </a:solidFill>
              <a:latin typeface="Segoe UI" pitchFamily="34" charset="0"/>
              <a:ea typeface="Segoe UI" pitchFamily="34" charset="0"/>
              <a:cs typeface="Segoe UI"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19628" y="740229"/>
            <a:ext cx="1219200" cy="1336964"/>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6A3B502-4F63-425A-A681-47A5BC23D991}" type="datetimeFigureOut">
              <a:rPr lang="en-US" smtClean="0"/>
              <a:pPr/>
              <a:t>11/14/2014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1C6F405D-EFD9-44CA-9EB5-688818BD1B88}" type="slidenum">
              <a:rPr lang="en-US" smtClean="0"/>
              <a:pPr/>
              <a:t>‹#›</a:t>
            </a:fld>
            <a:endParaRPr lang="en-US"/>
          </a:p>
        </p:txBody>
      </p:sp>
    </p:spTree>
    <p:extLst>
      <p:ext uri="{BB962C8B-B14F-4D97-AF65-F5344CB8AC3E}">
        <p14:creationId xmlns:p14="http://schemas.microsoft.com/office/powerpoint/2010/main" xmlns="" val="66911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4038600"/>
            <a:ext cx="7772400" cy="457200"/>
          </a:xfrm>
          <a:ln>
            <a:noFill/>
          </a:ln>
        </p:spPr>
        <p:txBody>
          <a:bodyPr>
            <a:normAutofit/>
          </a:bodyPr>
          <a:lstStyle>
            <a:lvl1pPr marL="0" indent="0" algn="l">
              <a:buNone/>
              <a:defRPr sz="18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800600"/>
            <a:ext cx="4343400" cy="381000"/>
          </a:xfrm>
          <a:ln>
            <a:noFill/>
          </a:ln>
        </p:spPr>
        <p:txBody>
          <a:bodyPr>
            <a:normAutofit/>
          </a:bodyPr>
          <a:lstStyle>
            <a:lvl1pPr>
              <a:buNone/>
              <a:defRPr sz="16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5181600"/>
            <a:ext cx="4343400" cy="381000"/>
          </a:xfrm>
          <a:ln>
            <a:noFill/>
          </a:ln>
        </p:spPr>
        <p:txBody>
          <a:bodyPr>
            <a:normAutofit/>
          </a:bodyPr>
          <a:lstStyle>
            <a:lvl1pPr>
              <a:buNone/>
              <a:defRPr sz="16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791200"/>
            <a:ext cx="4343400" cy="304800"/>
          </a:xfrm>
          <a:ln>
            <a:noFill/>
          </a:ln>
        </p:spPr>
        <p:txBody>
          <a:bodyPr>
            <a:normAutofit/>
          </a:bodyPr>
          <a:lstStyle>
            <a:lvl1pPr>
              <a:buNone/>
              <a:defRPr sz="11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6096000"/>
            <a:ext cx="4343400" cy="304800"/>
          </a:xfrm>
          <a:ln>
            <a:noFill/>
          </a:ln>
        </p:spPr>
        <p:txBody>
          <a:bodyPr>
            <a:normAutofit/>
          </a:bodyPr>
          <a:lstStyle>
            <a:lvl1pPr>
              <a:buNone/>
              <a:defRPr sz="11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400800"/>
            <a:ext cx="4343400" cy="304800"/>
          </a:xfrm>
          <a:ln>
            <a:noFill/>
          </a:ln>
        </p:spPr>
        <p:txBody>
          <a:bodyPr>
            <a:normAutofit/>
          </a:bodyPr>
          <a:lstStyle>
            <a:lvl1pPr>
              <a:buNone/>
              <a:defRPr sz="11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219200"/>
            <a:ext cx="5105400" cy="1143000"/>
          </a:xfrm>
        </p:spPr>
        <p:txBody>
          <a:bodyPr>
            <a:noAutofit/>
          </a:bodyPr>
          <a:lstStyle>
            <a:lvl1pPr>
              <a:defRPr sz="54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381000"/>
            <a:ext cx="1066800" cy="1169844"/>
          </a:xfrm>
          <a:prstGeom prst="rect">
            <a:avLst/>
          </a:prstGeom>
        </p:spPr>
      </p:pic>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8913" y="720694"/>
            <a:ext cx="1250116" cy="1370866"/>
          </a:xfrm>
          <a:prstGeom prst="rect">
            <a:avLst/>
          </a:prstGeom>
        </p:spPr>
      </p:pic>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descr="OCLC-RESEARCH_H_MD.png"/>
          <p:cNvPicPr>
            <a:picLocks noChangeAspect="1"/>
          </p:cNvPicPr>
          <p:nvPr/>
        </p:nvPicPr>
        <p:blipFill>
          <a:blip r:embed="rId2" cstate="print"/>
          <a:stretch>
            <a:fillRect/>
          </a:stretch>
        </p:blipFill>
        <p:spPr>
          <a:xfrm>
            <a:off x="457200" y="6359328"/>
            <a:ext cx="1676400" cy="346272"/>
          </a:xfrm>
          <a:prstGeom prst="rect">
            <a:avLst/>
          </a:prstGeom>
        </p:spPr>
      </p:pic>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gue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dirty="0"/>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dirty="0"/>
          </a:p>
        </p:txBody>
      </p:sp>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ank You- Dark">
    <p:spTree>
      <p:nvGrpSpPr>
        <p:cNvPr id="1" name=""/>
        <p:cNvGrpSpPr/>
        <p:nvPr/>
      </p:nvGrpSpPr>
      <p:grpSpPr>
        <a:xfrm>
          <a:off x="0" y="0"/>
          <a:ext cx="0" cy="0"/>
          <a:chOff x="0" y="0"/>
          <a:chExt cx="0" cy="0"/>
        </a:xfrm>
      </p:grpSpPr>
      <p:pic>
        <p:nvPicPr>
          <p:cNvPr id="6" name="Picture 5" descr="OCLC-R-white-square.png"/>
          <p:cNvPicPr>
            <a:picLocks noChangeAspect="1"/>
          </p:cNvPicPr>
          <p:nvPr/>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p:nvSpPr>
        <p:spPr>
          <a:xfrm>
            <a:off x="914400" y="2590800"/>
            <a:ext cx="5486400" cy="830997"/>
          </a:xfrm>
          <a:prstGeom prst="rect">
            <a:avLst/>
          </a:prstGeom>
          <a:noFill/>
        </p:spPr>
        <p:txBody>
          <a:bodyPr wrap="square" rtlCol="0">
            <a:spAutoFit/>
          </a:bodyPr>
          <a:lstStyle/>
          <a:p>
            <a:r>
              <a:rPr lang="en-US" sz="4800" b="1" i="0" dirty="0" smtClean="0">
                <a:solidFill>
                  <a:schemeClr val="bg1">
                    <a:lumMod val="85000"/>
                  </a:schemeClr>
                </a:solidFill>
                <a:latin typeface="+mj-lt"/>
                <a:ea typeface="Open Sans Semibold" pitchFamily="34" charset="0"/>
                <a:cs typeface="Open Sans Semibold" pitchFamily="34" charset="0"/>
              </a:rPr>
              <a:t>Thank You!</a:t>
            </a:r>
            <a:endParaRPr lang="en-US" sz="4800" b="1" i="0" dirty="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pic>
        <p:nvPicPr>
          <p:cNvPr id="7" name="Picture 6"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8" name="Picture 1" descr="image003"/>
          <p:cNvPicPr>
            <a:picLocks noChangeAspect="1" noChangeArrowheads="1"/>
          </p:cNvPicPr>
          <p:nvPr userDrawn="1"/>
        </p:nvPicPr>
        <p:blipFill>
          <a:blip r:embed="rId3" cstate="print"/>
          <a:srcRect/>
          <a:stretch>
            <a:fillRect/>
          </a:stretch>
        </p:blipFill>
        <p:spPr bwMode="auto">
          <a:xfrm>
            <a:off x="7391400" y="6400800"/>
            <a:ext cx="914400" cy="318977"/>
          </a:xfrm>
          <a:prstGeom prst="rect">
            <a:avLst/>
          </a:prstGeom>
          <a:noFill/>
          <a:ln w="9525">
            <a:noFill/>
            <a:miter lim="800000"/>
            <a:headEnd/>
            <a:tailEnd/>
          </a:ln>
        </p:spPr>
      </p:pic>
      <p:sp>
        <p:nvSpPr>
          <p:cNvPr id="9" name="TextBox 8"/>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
        <p:nvSpPr>
          <p:cNvPr id="10" name="TextBox 9"/>
          <p:cNvSpPr txBox="1"/>
          <p:nvPr userDrawn="1"/>
        </p:nvSpPr>
        <p:spPr>
          <a:xfrm>
            <a:off x="3581400" y="1143000"/>
            <a:ext cx="5334000" cy="4508927"/>
          </a:xfrm>
          <a:prstGeom prst="rect">
            <a:avLst/>
          </a:prstGeom>
          <a:noFill/>
        </p:spPr>
        <p:txBody>
          <a:bodyPr wrap="square" rtlCol="0">
            <a:spAutoFit/>
          </a:bodyPr>
          <a:lstStyle/>
          <a:p>
            <a:r>
              <a:rPr lang="en-US" sz="28700" dirty="0">
                <a:solidFill>
                  <a:srgbClr val="FFFFFF">
                    <a:lumMod val="85000"/>
                  </a:srgbClr>
                </a:solidFill>
                <a:latin typeface="Segoe UI Light" pitchFamily="34" charset="0"/>
                <a:ea typeface="Open Sans Semibold" pitchFamily="34" charset="0"/>
                <a:cs typeface="Open Sans Semibold" pitchFamily="34" charset="0"/>
              </a:rPr>
              <a:t>Q</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8913" y="720694"/>
            <a:ext cx="1250116" cy="1370866"/>
          </a:xfrm>
          <a:prstGeom prst="rect">
            <a:avLst/>
          </a:prstGeom>
        </p:spPr>
      </p:pic>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3716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58000" y="4876800"/>
            <a:ext cx="1248228" cy="1368796"/>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4622E77-E22A-4745-9D24-576861774773}" type="datetimeFigureOut">
              <a:rPr lang="en-US" smtClean="0">
                <a:solidFill>
                  <a:prstClr val="white"/>
                </a:solidFill>
              </a:rPr>
              <a:pPr/>
              <a:t>11/14/2014</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1B87300-A223-4A93-98F2-FBC58850BE26}"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11/14/2014</a:t>
            </a:fld>
            <a:endParaRPr lang="en-US">
              <a:solidFill>
                <a:srgbClr val="FFFFFF"/>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2CE818C-33C5-49A2-A721-3DEBA7611745}" type="datetimeFigureOut">
              <a:rPr lang="en-US">
                <a:solidFill>
                  <a:srgbClr val="FFFFFF"/>
                </a:solidFill>
              </a:rPr>
              <a:pPr/>
              <a:t>11/14/2014</a:t>
            </a:fld>
            <a:endParaRPr lang="en-US" dirty="0">
              <a:solidFill>
                <a:srgbClr val="FFFFFF"/>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transition>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CE818C-33C5-49A2-A721-3DEBA7611745}" type="datetimeFigureOut">
              <a:rPr lang="en-US">
                <a:solidFill>
                  <a:srgbClr val="FFFFFF"/>
                </a:solidFill>
              </a:rPr>
              <a:pPr/>
              <a:t>11/14/2014</a:t>
            </a:fld>
            <a:endParaRPr lang="en-US" dirty="0">
              <a:solidFill>
                <a:srgbClr val="FFFFF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transition>
    <p:push/>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CE818C-33C5-49A2-A721-3DEBA7611745}" type="datetimeFigureOut">
              <a:rPr lang="en-US">
                <a:solidFill>
                  <a:srgbClr val="FFFFFF"/>
                </a:solidFill>
              </a:rPr>
              <a:pPr/>
              <a:t>11/14/2014</a:t>
            </a:fld>
            <a:endParaRPr lang="en-US" dirty="0">
              <a:solidFill>
                <a:srgbClr val="FFFFF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11/14/2014</a:t>
            </a:fld>
            <a:endParaRPr lang="en-US">
              <a:solidFill>
                <a:srgbClr val="FFFFFF"/>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Color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97857" y="735779"/>
            <a:ext cx="1248228" cy="1368796"/>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276600"/>
            <a:ext cx="7772400" cy="457200"/>
          </a:xfrm>
        </p:spPr>
        <p:txBody>
          <a:bodyPr>
            <a:noAutofit/>
          </a:bodyPr>
          <a:lstStyle>
            <a:lvl1pPr marL="0" indent="0" algn="l">
              <a:buNone/>
              <a:defRPr sz="32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1430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696200" y="533400"/>
            <a:ext cx="1066800" cy="1169844"/>
          </a:xfrm>
          <a:prstGeom prst="rect">
            <a:avLst/>
          </a:prstGeom>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5"/>
            <a:ext cx="1676400" cy="346275"/>
          </a:xfrm>
          <a:prstGeom prst="rect">
            <a:avLst/>
          </a:prstGeom>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5"/>
            <a:ext cx="1676400" cy="346275"/>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1_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pic>
        <p:nvPicPr>
          <p:cNvPr id="5" name="Picture 4" descr="OCLC-R-white-square.png"/>
          <p:cNvPicPr>
            <a:picLocks noChangeAspect="1"/>
          </p:cNvPicPr>
          <p:nvPr userDrawn="1"/>
        </p:nvPicPr>
        <p:blipFill>
          <a:blip r:embed="rId2" cstate="print"/>
          <a:stretch>
            <a:fillRect/>
          </a:stretch>
        </p:blipFill>
        <p:spPr>
          <a:xfrm>
            <a:off x="990600" y="762007"/>
            <a:ext cx="1219200" cy="140867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que White Color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90600" y="762003"/>
            <a:ext cx="1219200" cy="1336964"/>
          </a:xfrm>
          <a:prstGeom prst="rect">
            <a:avLst/>
          </a:prstGeom>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with Content Box Color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5"/>
            <a:ext cx="1676400" cy="346275"/>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5"/>
            <a:ext cx="1676400" cy="346275"/>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_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image" Target="../media/image15.emf"/><Relationship Id="rId5" Type="http://schemas.openxmlformats.org/officeDocument/2006/relationships/slideLayout" Target="../slideLayouts/slideLayout146.xml"/><Relationship Id="rId10" Type="http://schemas.openxmlformats.org/officeDocument/2006/relationships/image" Target="../media/image23.png"/><Relationship Id="rId4" Type="http://schemas.openxmlformats.org/officeDocument/2006/relationships/slideLayout" Target="../slideLayouts/slideLayout145.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4.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7.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7.jpeg"/><Relationship Id="rId18" Type="http://schemas.openxmlformats.org/officeDocument/2006/relationships/image" Target="../media/image12.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8.xml"/><Relationship Id="rId17" Type="http://schemas.openxmlformats.org/officeDocument/2006/relationships/image" Target="../media/image11.png"/><Relationship Id="rId2" Type="http://schemas.openxmlformats.org/officeDocument/2006/relationships/slideLayout" Target="../slideLayouts/slideLayout121.xml"/><Relationship Id="rId16" Type="http://schemas.openxmlformats.org/officeDocument/2006/relationships/image" Target="../media/image10.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9.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0CA01-27B1-4D8E-8DC2-C8099C818E0A}" type="datetimeFigureOut">
              <a:rPr lang="en-US" smtClean="0"/>
              <a:pPr/>
              <a:t>11/14/2014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982A4-0657-4F8A-8F8B-B3F1657D88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1" name="Picture 10"/>
          <p:cNvPicPr>
            <a:picLocks noChangeAspect="1"/>
          </p:cNvPicPr>
          <p:nvPr userDrawn="1"/>
        </p:nvPicPr>
        <p:blipFill>
          <a:blip r:embed="rId11" cstate="email">
            <a:extLst>
              <a:ext uri="{28A0092B-C50C-407E-A947-70E740481C1C}">
                <a14:useLocalDpi xmlns:a14="http://schemas.microsoft.com/office/drawing/2010/main" xmlns=""/>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1744325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Segoe UI" pitchFamily="34" charset="0"/>
                <a:ea typeface="Segoe UI" pitchFamily="34" charset="0"/>
                <a:cs typeface="Segoe UI"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901" r:id="rId27"/>
  </p:sldLayoutIdLst>
  <p:hf hdr="0" ftr="0" dt="0"/>
  <p:txStyles>
    <p:titleStyle>
      <a:lvl1pPr algn="l" defTabSz="914400" rtl="0" eaLnBrk="1" latinLnBrk="0" hangingPunct="1">
        <a:spcBef>
          <a:spcPct val="0"/>
        </a:spcBef>
        <a:buNone/>
        <a:defRPr sz="4000" kern="1200">
          <a:solidFill>
            <a:schemeClr val="tx1"/>
          </a:solidFill>
          <a:latin typeface="Segoe UI Semibold"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9F5982A4-0657-4F8A-8F8B-B3F1657D88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78" r:id="rId18"/>
  </p:sldLayoutIdLst>
  <p:txStyles>
    <p:titleStyle>
      <a:lvl1pPr algn="l" defTabSz="914400" rtl="0" eaLnBrk="1" latinLnBrk="0" hangingPunct="1">
        <a:spcBef>
          <a:spcPct val="0"/>
        </a:spcBef>
        <a:buNone/>
        <a:defRPr sz="4000" b="1" i="0" kern="1200">
          <a:solidFill>
            <a:schemeClr val="tx1"/>
          </a:solidFill>
          <a:latin typeface="Segoe UI Semibold" pitchFamily="34" charset="0"/>
          <a:ea typeface="Segoe UI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31" r:id="rId10"/>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000">
                <a:solidFill>
                  <a:srgbClr val="646464"/>
                </a:solidFill>
                <a:latin typeface="Open Sans" pitchFamily="34" charset="0"/>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Lst>
  <p:hf hdr="0" ftr="0" dt="0"/>
  <p:txStyles>
    <p:titleStyle>
      <a:lvl1pPr algn="l" defTabSz="914400" rtl="0" eaLnBrk="1" latinLnBrk="0" hangingPunct="1">
        <a:spcBef>
          <a:spcPct val="0"/>
        </a:spcBef>
        <a:buNone/>
        <a:defRPr sz="4000" kern="1200">
          <a:solidFill>
            <a:schemeClr val="tx1"/>
          </a:solidFill>
          <a:latin typeface="Open Sans Semibold" pitchFamily="34" charset="0"/>
          <a:ea typeface="Open Sans Semibold" pitchFamily="34" charset="0"/>
          <a:cs typeface="Open Sans Semibold"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Open Sans" pitchFamily="34" charset="0"/>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8" r:id="rId10"/>
    <p:sldLayoutId id="2147483839" r:id="rId11"/>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descr="ppt-blue.jpg"/>
          <p:cNvPicPr>
            <a:picLocks noChangeAspect="1"/>
          </p:cNvPicPr>
          <p:nvPr userDrawn="1"/>
        </p:nvPicPr>
        <p:blipFill>
          <a:blip r:embed="rId13" cstate="print"/>
          <a:srcRect t="23331" b="17316"/>
          <a:stretch>
            <a:fillRect/>
          </a:stretch>
        </p:blipFill>
        <p:spPr bwMode="auto">
          <a:xfrm>
            <a:off x="9530" y="57151"/>
            <a:ext cx="9134475" cy="2160588"/>
          </a:xfrm>
          <a:prstGeom prst="rect">
            <a:avLst/>
          </a:prstGeom>
          <a:noFill/>
          <a:ln w="9525">
            <a:noFill/>
            <a:miter lim="800000"/>
            <a:headEnd/>
            <a:tailEnd/>
          </a:ln>
        </p:spPr>
      </p:pic>
      <p:pic>
        <p:nvPicPr>
          <p:cNvPr id="1027" name="Picture 17" descr="lite border top"/>
          <p:cNvPicPr>
            <a:picLocks noChangeAspect="1" noChangeArrowheads="1"/>
          </p:cNvPicPr>
          <p:nvPr/>
        </p:nvPicPr>
        <p:blipFill>
          <a:blip r:embed="rId14" cstate="print"/>
          <a:srcRect/>
          <a:stretch>
            <a:fillRect/>
          </a:stretch>
        </p:blipFill>
        <p:spPr bwMode="auto">
          <a:xfrm>
            <a:off x="0" y="1"/>
            <a:ext cx="9144000" cy="142875"/>
          </a:xfrm>
          <a:prstGeom prst="rect">
            <a:avLst/>
          </a:prstGeom>
          <a:noFill/>
          <a:ln w="9525">
            <a:noFill/>
            <a:miter lim="800000"/>
            <a:headEnd/>
            <a:tailEnd/>
          </a:ln>
        </p:spPr>
      </p:pic>
      <p:pic>
        <p:nvPicPr>
          <p:cNvPr id="1028" name="Picture 18" descr="lite border bottom"/>
          <p:cNvPicPr>
            <a:picLocks noChangeAspect="1" noChangeArrowheads="1"/>
          </p:cNvPicPr>
          <p:nvPr/>
        </p:nvPicPr>
        <p:blipFill>
          <a:blip r:embed="rId15" cstate="print"/>
          <a:srcRect/>
          <a:stretch>
            <a:fillRect/>
          </a:stretch>
        </p:blipFill>
        <p:spPr bwMode="auto">
          <a:xfrm>
            <a:off x="0" y="6715125"/>
            <a:ext cx="9144000" cy="142875"/>
          </a:xfrm>
          <a:prstGeom prst="rect">
            <a:avLst/>
          </a:prstGeom>
          <a:noFill/>
          <a:ln w="9525">
            <a:noFill/>
            <a:miter lim="800000"/>
            <a:headEnd/>
            <a:tailEnd/>
          </a:ln>
        </p:spPr>
      </p:pic>
      <p:sp>
        <p:nvSpPr>
          <p:cNvPr id="1029" name="Rectangle 2"/>
          <p:cNvSpPr>
            <a:spLocks noGrp="1" noChangeArrowheads="1"/>
          </p:cNvSpPr>
          <p:nvPr>
            <p:ph type="title"/>
          </p:nvPr>
        </p:nvSpPr>
        <p:spPr bwMode="auto">
          <a:xfrm>
            <a:off x="401638" y="914400"/>
            <a:ext cx="6989762" cy="1284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30" name="Picture 19" descr="lite border left"/>
          <p:cNvPicPr>
            <a:picLocks noChangeAspect="1" noChangeArrowheads="1"/>
          </p:cNvPicPr>
          <p:nvPr userDrawn="1"/>
        </p:nvPicPr>
        <p:blipFill>
          <a:blip r:embed="rId16" cstate="print"/>
          <a:srcRect/>
          <a:stretch>
            <a:fillRect/>
          </a:stretch>
        </p:blipFill>
        <p:spPr bwMode="auto">
          <a:xfrm>
            <a:off x="0" y="0"/>
            <a:ext cx="446088" cy="6858000"/>
          </a:xfrm>
          <a:prstGeom prst="rect">
            <a:avLst/>
          </a:prstGeom>
          <a:noFill/>
          <a:ln w="9525">
            <a:noFill/>
            <a:miter lim="800000"/>
            <a:headEnd/>
            <a:tailEnd/>
          </a:ln>
        </p:spPr>
      </p:pic>
      <p:pic>
        <p:nvPicPr>
          <p:cNvPr id="1031" name="Picture 20" descr="lite border right"/>
          <p:cNvPicPr>
            <a:picLocks noChangeAspect="1" noChangeArrowheads="1"/>
          </p:cNvPicPr>
          <p:nvPr userDrawn="1"/>
        </p:nvPicPr>
        <p:blipFill>
          <a:blip r:embed="rId17" cstate="print"/>
          <a:srcRect/>
          <a:stretch>
            <a:fillRect/>
          </a:stretch>
        </p:blipFill>
        <p:spPr bwMode="auto">
          <a:xfrm>
            <a:off x="8697925" y="0"/>
            <a:ext cx="446087" cy="6858000"/>
          </a:xfrm>
          <a:prstGeom prst="rect">
            <a:avLst/>
          </a:prstGeom>
          <a:noFill/>
          <a:ln w="9525">
            <a:noFill/>
            <a:miter lim="800000"/>
            <a:headEnd/>
            <a:tailEnd/>
          </a:ln>
        </p:spPr>
      </p:pic>
      <p:pic>
        <p:nvPicPr>
          <p:cNvPr id="1032" name="Picture 12" descr="EMEA-Regional-Council.png"/>
          <p:cNvPicPr>
            <a:picLocks noChangeAspect="1"/>
          </p:cNvPicPr>
          <p:nvPr userDrawn="1"/>
        </p:nvPicPr>
        <p:blipFill>
          <a:blip r:embed="rId18" cstate="print"/>
          <a:srcRect/>
          <a:stretch>
            <a:fillRect/>
          </a:stretch>
        </p:blipFill>
        <p:spPr bwMode="auto">
          <a:xfrm>
            <a:off x="390525" y="5367341"/>
            <a:ext cx="4762500" cy="981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0" fontAlgn="base" hangingPunct="0">
        <a:spcBef>
          <a:spcPct val="0"/>
        </a:spcBef>
        <a:spcAft>
          <a:spcPct val="0"/>
        </a:spcAft>
        <a:defRPr sz="2800" b="1">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charset="0"/>
          <a:cs typeface="Arial" charset="0"/>
        </a:defRPr>
      </a:lvl2pPr>
      <a:lvl3pPr algn="l" rtl="0" eaLnBrk="0" fontAlgn="base" hangingPunct="0">
        <a:spcBef>
          <a:spcPct val="0"/>
        </a:spcBef>
        <a:spcAft>
          <a:spcPct val="0"/>
        </a:spcAft>
        <a:defRPr sz="2800" b="1">
          <a:solidFill>
            <a:schemeClr val="bg1"/>
          </a:solidFill>
          <a:latin typeface="Arial" charset="0"/>
          <a:cs typeface="Arial" charset="0"/>
        </a:defRPr>
      </a:lvl3pPr>
      <a:lvl4pPr algn="l" rtl="0" eaLnBrk="0" fontAlgn="base" hangingPunct="0">
        <a:spcBef>
          <a:spcPct val="0"/>
        </a:spcBef>
        <a:spcAft>
          <a:spcPct val="0"/>
        </a:spcAft>
        <a:defRPr sz="2800" b="1">
          <a:solidFill>
            <a:schemeClr val="bg1"/>
          </a:solidFill>
          <a:latin typeface="Arial" charset="0"/>
          <a:cs typeface="Arial" charset="0"/>
        </a:defRPr>
      </a:lvl4pPr>
      <a:lvl5pPr algn="l" rtl="0" eaLnBrk="0" fontAlgn="base" hangingPunct="0">
        <a:spcBef>
          <a:spcPct val="0"/>
        </a:spcBef>
        <a:spcAft>
          <a:spcPct val="0"/>
        </a:spcAft>
        <a:defRPr sz="2800" b="1">
          <a:solidFill>
            <a:schemeClr val="bg1"/>
          </a:solidFill>
          <a:latin typeface="Arial" charset="0"/>
          <a:cs typeface="Arial" charset="0"/>
        </a:defRPr>
      </a:lvl5pPr>
      <a:lvl6pPr marL="457200" algn="l" rtl="0" eaLnBrk="0" fontAlgn="base" hangingPunct="0">
        <a:spcBef>
          <a:spcPct val="0"/>
        </a:spcBef>
        <a:spcAft>
          <a:spcPct val="0"/>
        </a:spcAft>
        <a:defRPr sz="2500" b="1">
          <a:solidFill>
            <a:schemeClr val="bg1"/>
          </a:solidFill>
          <a:latin typeface="Trebuchet MS" pitchFamily="34" charset="0"/>
        </a:defRPr>
      </a:lvl6pPr>
      <a:lvl7pPr marL="914400" algn="l" rtl="0" eaLnBrk="0" fontAlgn="base" hangingPunct="0">
        <a:spcBef>
          <a:spcPct val="0"/>
        </a:spcBef>
        <a:spcAft>
          <a:spcPct val="0"/>
        </a:spcAft>
        <a:defRPr sz="2500" b="1">
          <a:solidFill>
            <a:schemeClr val="bg1"/>
          </a:solidFill>
          <a:latin typeface="Trebuchet MS" pitchFamily="34" charset="0"/>
        </a:defRPr>
      </a:lvl7pPr>
      <a:lvl8pPr marL="1371600" algn="l" rtl="0" eaLnBrk="0" fontAlgn="base" hangingPunct="0">
        <a:spcBef>
          <a:spcPct val="0"/>
        </a:spcBef>
        <a:spcAft>
          <a:spcPct val="0"/>
        </a:spcAft>
        <a:defRPr sz="2500" b="1">
          <a:solidFill>
            <a:schemeClr val="bg1"/>
          </a:solidFill>
          <a:latin typeface="Trebuchet MS" pitchFamily="34" charset="0"/>
        </a:defRPr>
      </a:lvl8pPr>
      <a:lvl9pPr marL="1828800" algn="l" rtl="0" eaLnBrk="0" fontAlgn="base" hangingPunct="0">
        <a:spcBef>
          <a:spcPct val="0"/>
        </a:spcBef>
        <a:spcAft>
          <a:spcPct val="0"/>
        </a:spcAft>
        <a:defRPr sz="2500" b="1">
          <a:solidFill>
            <a:schemeClr val="bg1"/>
          </a:solidFill>
          <a:latin typeface="Trebuchet MS" pitchFamily="34" charset="0"/>
        </a:defRPr>
      </a:lvl9pPr>
    </p:titleStyle>
    <p:bodyStyle>
      <a:lvl1pPr marL="238125" indent="-225425" algn="l" rtl="0" eaLnBrk="0" fontAlgn="base" hangingPunct="0">
        <a:lnSpc>
          <a:spcPct val="120000"/>
        </a:lnSpc>
        <a:spcBef>
          <a:spcPct val="50000"/>
        </a:spcBef>
        <a:spcAft>
          <a:spcPct val="0"/>
        </a:spcAft>
        <a:buClr>
          <a:srgbClr val="FF7600"/>
        </a:buClr>
        <a:buChar char="•"/>
        <a:defRPr sz="2100" b="1">
          <a:solidFill>
            <a:schemeClr val="tx1"/>
          </a:solidFill>
          <a:latin typeface="+mn-lt"/>
          <a:ea typeface="+mn-ea"/>
          <a:cs typeface="+mn-cs"/>
        </a:defRPr>
      </a:lvl1pPr>
      <a:lvl2pPr marL="692150" indent="-222250" algn="l" rtl="0" eaLnBrk="0" fontAlgn="base" hangingPunct="0">
        <a:lnSpc>
          <a:spcPct val="120000"/>
        </a:lnSpc>
        <a:spcBef>
          <a:spcPct val="50000"/>
        </a:spcBef>
        <a:spcAft>
          <a:spcPct val="0"/>
        </a:spcAft>
        <a:buClr>
          <a:srgbClr val="FF7600"/>
        </a:buClr>
        <a:buChar char="•"/>
        <a:defRPr sz="1900" b="1">
          <a:solidFill>
            <a:schemeClr val="tx1"/>
          </a:solidFill>
          <a:latin typeface="+mn-lt"/>
        </a:defRPr>
      </a:lvl2pPr>
      <a:lvl3pPr marL="1150938" indent="-223838" algn="l" rtl="0" eaLnBrk="0" fontAlgn="base" hangingPunct="0">
        <a:lnSpc>
          <a:spcPct val="120000"/>
        </a:lnSpc>
        <a:spcBef>
          <a:spcPct val="50000"/>
        </a:spcBef>
        <a:spcAft>
          <a:spcPct val="0"/>
        </a:spcAft>
        <a:buClr>
          <a:srgbClr val="FF7600"/>
        </a:buClr>
        <a:buChar char="•"/>
        <a:defRPr sz="1700" b="1">
          <a:solidFill>
            <a:schemeClr val="tx1"/>
          </a:solidFill>
          <a:latin typeface="+mn-lt"/>
        </a:defRPr>
      </a:lvl3pPr>
      <a:lvl4pPr marL="1608138" indent="-223838" algn="l" rtl="0" eaLnBrk="0" fontAlgn="base" hangingPunct="0">
        <a:lnSpc>
          <a:spcPct val="120000"/>
        </a:lnSpc>
        <a:spcBef>
          <a:spcPct val="50000"/>
        </a:spcBef>
        <a:spcAft>
          <a:spcPct val="0"/>
        </a:spcAft>
        <a:buClr>
          <a:srgbClr val="FF7600"/>
        </a:buClr>
        <a:buChar char="•"/>
        <a:defRPr sz="1500" b="1">
          <a:solidFill>
            <a:schemeClr val="tx1"/>
          </a:solidFill>
          <a:latin typeface="+mn-lt"/>
        </a:defRPr>
      </a:lvl4pPr>
      <a:lvl5pPr marL="20637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5pPr>
      <a:lvl6pPr marL="25209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961186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9" r:id="rId6"/>
    <p:sldLayoutId id="2147483874" r:id="rId7"/>
    <p:sldLayoutId id="2147483896" r:id="rId8"/>
    <p:sldLayoutId id="2147483897" r:id="rId9"/>
    <p:sldLayoutId id="2147483899" r:id="rId10"/>
    <p:sldLayoutId id="2147483900"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3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2.gif"/><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136.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36.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69.jpeg"/><Relationship Id="rId11"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6.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6.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jpe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0.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6.xml"/><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6.xml"/><Relationship Id="rId5" Type="http://schemas.openxmlformats.org/officeDocument/2006/relationships/image" Target="../media/image102.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136.xml"/><Relationship Id="rId6" Type="http://schemas.openxmlformats.org/officeDocument/2006/relationships/image" Target="../media/image102.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gif"/><Relationship Id="rId1" Type="http://schemas.openxmlformats.org/officeDocument/2006/relationships/slideLayout" Target="../slideLayouts/slideLayout13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gif"/></Relationships>
</file>

<file path=ppt/slides/_rels/slide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hyperlink" Target="http://www.oclc.org/content/dam/research/events/dss/ppt/dss_debelder.pptx" TargetMode="External"/><Relationship Id="rId2" Type="http://schemas.openxmlformats.org/officeDocument/2006/relationships/hyperlink" Target="http://www.slideshare.net/repofringe/e-prints42y" TargetMode="External"/><Relationship Id="rId1" Type="http://schemas.openxmlformats.org/officeDocument/2006/relationships/slideLayout" Target="../slideLayouts/slideLayout97.xml"/><Relationship Id="rId5" Type="http://schemas.openxmlformats.org/officeDocument/2006/relationships/hyperlink" Target="http://oclc.org/research/activities/vandr.html" TargetMode="External"/><Relationship Id="rId4" Type="http://schemas.openxmlformats.org/officeDocument/2006/relationships/hyperlink" Target="http://www.oclc.org/content/dam/research/publications/library/2014/oclcresearch-collection-directions-preprint-2014.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4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2.wmf"/><Relationship Id="rId3" Type="http://schemas.openxmlformats.org/officeDocument/2006/relationships/chart" Target="../charts/chart1.xml"/><Relationship Id="rId7" Type="http://schemas.openxmlformats.org/officeDocument/2006/relationships/diagramColors" Target="../diagrams/colors1.xml"/><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49.xml"/><Relationship Id="rId6" Type="http://schemas.openxmlformats.org/officeDocument/2006/relationships/diagramQuickStyle" Target="../diagrams/quickStyle1.xml"/><Relationship Id="rId11" Type="http://schemas.openxmlformats.org/officeDocument/2006/relationships/image" Target="../media/image40.png"/><Relationship Id="rId5" Type="http://schemas.openxmlformats.org/officeDocument/2006/relationships/diagramLayout" Target="../diagrams/layout1.xml"/><Relationship Id="rId10" Type="http://schemas.openxmlformats.org/officeDocument/2006/relationships/image" Target="../media/image39.png"/><Relationship Id="rId4" Type="http://schemas.openxmlformats.org/officeDocument/2006/relationships/diagramData" Target="../diagrams/data1.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4428001" y="-1639455"/>
            <a:ext cx="18000001" cy="10136909"/>
          </a:xfrm>
          <a:prstGeom prst="rect">
            <a:avLst/>
          </a:prstGeom>
        </p:spPr>
      </p:pic>
      <p:sp>
        <p:nvSpPr>
          <p:cNvPr id="25" name="Rectangle 24"/>
          <p:cNvSpPr/>
          <p:nvPr/>
        </p:nvSpPr>
        <p:spPr>
          <a:xfrm>
            <a:off x="152400" y="5741741"/>
            <a:ext cx="4495800" cy="1111247"/>
          </a:xfrm>
          <a:prstGeom prst="rect">
            <a:avLst/>
          </a:prstGeom>
          <a:solidFill>
            <a:srgbClr val="C0C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41111" y="4191000"/>
            <a:ext cx="2895600" cy="1371600"/>
          </a:xfrm>
          <a:prstGeom prst="rect">
            <a:avLst/>
          </a:prstGeom>
          <a:solidFill>
            <a:srgbClr val="C0C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idx="4294967295"/>
          </p:nvPr>
        </p:nvSpPr>
        <p:spPr>
          <a:xfrm>
            <a:off x="114300" y="96838"/>
            <a:ext cx="6743700" cy="3179762"/>
          </a:xfrm>
          <a:solidFill>
            <a:srgbClr val="C0C0C0">
              <a:alpha val="60000"/>
            </a:srgbClr>
          </a:solidFill>
        </p:spPr>
        <p:txBody>
          <a:bodyPr/>
          <a:lstStyle/>
          <a:p>
            <a:r>
              <a:rPr lang="en-US" sz="6600" dirty="0" smtClean="0">
                <a:solidFill>
                  <a:schemeClr val="bg2"/>
                </a:solidFill>
              </a:rPr>
              <a:t>Thinking about technology: </a:t>
            </a:r>
            <a:br>
              <a:rPr lang="en-US" sz="6600" dirty="0" smtClean="0">
                <a:solidFill>
                  <a:schemeClr val="bg2"/>
                </a:solidFill>
              </a:rPr>
            </a:br>
            <a:r>
              <a:rPr lang="en-US" sz="5400" dirty="0" smtClean="0">
                <a:solidFill>
                  <a:schemeClr val="bg2"/>
                </a:solidFill>
              </a:rPr>
              <a:t>differently</a:t>
            </a:r>
            <a:endParaRPr lang="en-US" sz="5400" dirty="0">
              <a:solidFill>
                <a:schemeClr val="bg2"/>
              </a:solidFill>
            </a:endParaRPr>
          </a:p>
        </p:txBody>
      </p:sp>
      <p:sp>
        <p:nvSpPr>
          <p:cNvPr id="5" name="Text Placeholder 4"/>
          <p:cNvSpPr>
            <a:spLocks noGrp="1"/>
          </p:cNvSpPr>
          <p:nvPr>
            <p:ph type="body" sz="quarter" idx="4294967295"/>
          </p:nvPr>
        </p:nvSpPr>
        <p:spPr>
          <a:xfrm>
            <a:off x="152400" y="4343400"/>
            <a:ext cx="4343400" cy="838200"/>
          </a:xfrm>
        </p:spPr>
        <p:txBody>
          <a:bodyPr>
            <a:normAutofit/>
          </a:bodyPr>
          <a:lstStyle/>
          <a:p>
            <a:pPr marL="0" indent="0">
              <a:buNone/>
            </a:pPr>
            <a:r>
              <a:rPr lang="en-US" sz="2400" b="1" dirty="0" smtClean="0">
                <a:solidFill>
                  <a:schemeClr val="bg1"/>
                </a:solidFill>
              </a:rPr>
              <a:t>@</a:t>
            </a:r>
            <a:r>
              <a:rPr lang="en-US" sz="2400" b="1" dirty="0" err="1" smtClean="0">
                <a:solidFill>
                  <a:schemeClr val="bg1"/>
                </a:solidFill>
              </a:rPr>
              <a:t>LorcanD</a:t>
            </a:r>
            <a:endParaRPr lang="en-US" sz="2400" b="1" dirty="0" smtClean="0">
              <a:solidFill>
                <a:schemeClr val="bg1"/>
              </a:solidFill>
            </a:endParaRPr>
          </a:p>
          <a:p>
            <a:pPr marL="0" indent="0">
              <a:buNone/>
            </a:pPr>
            <a:r>
              <a:rPr lang="en-US" sz="2000" dirty="0" smtClean="0">
                <a:solidFill>
                  <a:schemeClr val="bg1"/>
                </a:solidFill>
              </a:rPr>
              <a:t>Lorcan Dempsey</a:t>
            </a:r>
            <a:endParaRPr lang="en-US" sz="2000" dirty="0">
              <a:solidFill>
                <a:schemeClr val="bg1"/>
              </a:solidFill>
            </a:endParaRPr>
          </a:p>
        </p:txBody>
      </p:sp>
      <p:sp>
        <p:nvSpPr>
          <p:cNvPr id="6" name="Text Placeholder 5"/>
          <p:cNvSpPr>
            <a:spLocks noGrp="1"/>
          </p:cNvSpPr>
          <p:nvPr>
            <p:ph type="body" sz="quarter" idx="4294967295"/>
          </p:nvPr>
        </p:nvSpPr>
        <p:spPr>
          <a:xfrm>
            <a:off x="152400" y="5181600"/>
            <a:ext cx="4343400" cy="381000"/>
          </a:xfrm>
        </p:spPr>
        <p:txBody>
          <a:bodyPr>
            <a:normAutofit fontScale="92500" lnSpcReduction="20000"/>
          </a:bodyPr>
          <a:lstStyle/>
          <a:p>
            <a:pPr marL="0" indent="0">
              <a:buNone/>
            </a:pPr>
            <a:r>
              <a:rPr lang="en-US" sz="2400" b="1" dirty="0" smtClean="0">
                <a:solidFill>
                  <a:schemeClr val="bg1"/>
                </a:solidFill>
              </a:rPr>
              <a:t>OCLC</a:t>
            </a:r>
            <a:endParaRPr lang="en-US" sz="2400" b="1" dirty="0">
              <a:solidFill>
                <a:schemeClr val="bg1"/>
              </a:solidFill>
            </a:endParaRPr>
          </a:p>
        </p:txBody>
      </p:sp>
      <p:sp>
        <p:nvSpPr>
          <p:cNvPr id="7" name="Text Placeholder 6"/>
          <p:cNvSpPr>
            <a:spLocks noGrp="1"/>
          </p:cNvSpPr>
          <p:nvPr>
            <p:ph type="body" sz="quarter" idx="4294967295"/>
          </p:nvPr>
        </p:nvSpPr>
        <p:spPr>
          <a:xfrm>
            <a:off x="152400" y="5791200"/>
            <a:ext cx="4343400" cy="304800"/>
          </a:xfrm>
        </p:spPr>
        <p:txBody>
          <a:bodyPr>
            <a:normAutofit fontScale="92500" lnSpcReduction="10000"/>
          </a:bodyPr>
          <a:lstStyle/>
          <a:p>
            <a:pPr marL="0" indent="0">
              <a:buNone/>
            </a:pPr>
            <a:r>
              <a:rPr lang="en-US" sz="1600" b="1" dirty="0" smtClean="0">
                <a:solidFill>
                  <a:schemeClr val="bg1"/>
                </a:solidFill>
              </a:rPr>
              <a:t>7 November 2014</a:t>
            </a:r>
            <a:endParaRPr lang="en-US" sz="1600" b="1" dirty="0">
              <a:solidFill>
                <a:schemeClr val="bg1"/>
              </a:solidFill>
            </a:endParaRPr>
          </a:p>
        </p:txBody>
      </p:sp>
      <p:sp>
        <p:nvSpPr>
          <p:cNvPr id="8" name="Text Placeholder 7"/>
          <p:cNvSpPr>
            <a:spLocks noGrp="1"/>
          </p:cNvSpPr>
          <p:nvPr>
            <p:ph type="body" sz="quarter" idx="4294967295"/>
          </p:nvPr>
        </p:nvSpPr>
        <p:spPr>
          <a:xfrm>
            <a:off x="152400" y="6096000"/>
            <a:ext cx="4343400" cy="304800"/>
          </a:xfrm>
        </p:spPr>
        <p:txBody>
          <a:bodyPr>
            <a:normAutofit/>
          </a:bodyPr>
          <a:lstStyle/>
          <a:p>
            <a:pPr marL="0" indent="0">
              <a:buNone/>
            </a:pPr>
            <a:r>
              <a:rPr lang="en-US" sz="1400" b="1" dirty="0" smtClean="0">
                <a:solidFill>
                  <a:schemeClr val="bg1"/>
                </a:solidFill>
              </a:rPr>
              <a:t>LITA </a:t>
            </a:r>
            <a:endParaRPr lang="en-US" sz="1400" b="1" dirty="0">
              <a:solidFill>
                <a:schemeClr val="bg1"/>
              </a:solidFill>
            </a:endParaRPr>
          </a:p>
        </p:txBody>
      </p:sp>
      <p:sp>
        <p:nvSpPr>
          <p:cNvPr id="9" name="Text Placeholder 8"/>
          <p:cNvSpPr>
            <a:spLocks noGrp="1"/>
          </p:cNvSpPr>
          <p:nvPr>
            <p:ph type="body" sz="quarter" idx="4294967295"/>
          </p:nvPr>
        </p:nvSpPr>
        <p:spPr>
          <a:xfrm>
            <a:off x="152400" y="6400800"/>
            <a:ext cx="4343400" cy="304800"/>
          </a:xfrm>
        </p:spPr>
        <p:txBody>
          <a:bodyPr>
            <a:noAutofit/>
          </a:bodyPr>
          <a:lstStyle/>
          <a:p>
            <a:pPr marL="0" indent="0">
              <a:buNone/>
            </a:pPr>
            <a:r>
              <a:rPr lang="en-US" sz="1600" b="1" dirty="0" smtClean="0">
                <a:solidFill>
                  <a:schemeClr val="bg1"/>
                </a:solidFill>
              </a:rPr>
              <a:t>Albuquerque</a:t>
            </a:r>
            <a:endParaRPr lang="en-US" sz="1600" b="1" dirty="0">
              <a:solidFill>
                <a:schemeClr val="bg1"/>
              </a:solidFill>
            </a:endParaRPr>
          </a:p>
        </p:txBody>
      </p:sp>
      <p:pic>
        <p:nvPicPr>
          <p:cNvPr id="13" name="Picture 2"/>
          <p:cNvPicPr>
            <a:picLocks noChangeAspect="1" noChangeArrowheads="1"/>
          </p:cNvPicPr>
          <p:nvPr/>
        </p:nvPicPr>
        <p:blipFill>
          <a:blip r:embed="rId4" cstate="print"/>
          <a:srcRect/>
          <a:stretch>
            <a:fillRect/>
          </a:stretch>
        </p:blipFill>
        <p:spPr bwMode="auto">
          <a:xfrm>
            <a:off x="7162800" y="5125156"/>
            <a:ext cx="1632944" cy="17526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52963" y="2619410"/>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2</a:t>
            </a:r>
            <a:endParaRPr lang="en-US" sz="20000" b="1" dirty="0">
              <a:ln w="10160">
                <a:noFill/>
                <a:prstDash val="solid"/>
              </a:ln>
              <a:solidFill>
                <a:srgbClr val="C0504D">
                  <a:lumMod val="20000"/>
                  <a:lumOff val="80000"/>
                </a:srgbClr>
              </a:solidFill>
            </a:endParaRPr>
          </a:p>
        </p:txBody>
      </p:sp>
      <p:sp>
        <p:nvSpPr>
          <p:cNvPr id="14" name="Rectangle 13"/>
          <p:cNvSpPr/>
          <p:nvPr/>
        </p:nvSpPr>
        <p:spPr>
          <a:xfrm>
            <a:off x="7504538" y="2695610"/>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3</a:t>
            </a:r>
            <a:endParaRPr lang="en-US" sz="20000" b="1" dirty="0">
              <a:ln w="10160">
                <a:noFill/>
                <a:prstDash val="solid"/>
              </a:ln>
              <a:solidFill>
                <a:srgbClr val="C0504D">
                  <a:lumMod val="20000"/>
                  <a:lumOff val="80000"/>
                </a:srgbClr>
              </a:solidFill>
            </a:endParaRPr>
          </a:p>
        </p:txBody>
      </p:sp>
      <p:sp>
        <p:nvSpPr>
          <p:cNvPr id="12" name="Rectangle 11"/>
          <p:cNvSpPr/>
          <p:nvPr/>
        </p:nvSpPr>
        <p:spPr>
          <a:xfrm>
            <a:off x="2965875" y="304800"/>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1</a:t>
            </a:r>
            <a:endParaRPr lang="en-US" sz="20000" b="1" dirty="0">
              <a:ln w="10160">
                <a:noFill/>
                <a:prstDash val="solid"/>
              </a:ln>
              <a:solidFill>
                <a:srgbClr val="C0504D">
                  <a:lumMod val="20000"/>
                  <a:lumOff val="80000"/>
                </a:srgbClr>
              </a:solidFill>
            </a:endParaRPr>
          </a:p>
        </p:txBody>
      </p:sp>
      <p:sp>
        <p:nvSpPr>
          <p:cNvPr id="5" name="Text Placeholder 4"/>
          <p:cNvSpPr>
            <a:spLocks noGrp="1"/>
          </p:cNvSpPr>
          <p:nvPr>
            <p:ph type="body" idx="1"/>
          </p:nvPr>
        </p:nvSpPr>
        <p:spPr>
          <a:xfrm>
            <a:off x="457200" y="801723"/>
            <a:ext cx="4040188" cy="639762"/>
          </a:xfrm>
        </p:spPr>
        <p:txBody>
          <a:bodyPr/>
          <a:lstStyle/>
          <a:p>
            <a:r>
              <a:rPr lang="en-US" dirty="0" smtClean="0"/>
              <a:t>Examples</a:t>
            </a:r>
            <a:endParaRPr lang="en-US" dirty="0"/>
          </a:p>
        </p:txBody>
      </p:sp>
      <p:sp>
        <p:nvSpPr>
          <p:cNvPr id="6" name="Content Placeholder 5"/>
          <p:cNvSpPr>
            <a:spLocks noGrp="1"/>
          </p:cNvSpPr>
          <p:nvPr>
            <p:ph sz="half" idx="2"/>
          </p:nvPr>
        </p:nvSpPr>
        <p:spPr>
          <a:xfrm>
            <a:off x="457200" y="1441485"/>
            <a:ext cx="4040188" cy="3951288"/>
          </a:xfrm>
        </p:spPr>
        <p:txBody>
          <a:bodyPr>
            <a:normAutofit/>
          </a:bodyPr>
          <a:lstStyle/>
          <a:p>
            <a:pPr>
              <a:buClr>
                <a:srgbClr val="C00000"/>
              </a:buClr>
            </a:pPr>
            <a:r>
              <a:rPr lang="en-US" dirty="0"/>
              <a:t>Cell phones</a:t>
            </a:r>
          </a:p>
          <a:p>
            <a:pPr>
              <a:buClr>
                <a:srgbClr val="C00000"/>
              </a:buClr>
            </a:pPr>
            <a:r>
              <a:rPr lang="en-US" dirty="0"/>
              <a:t>Citation management</a:t>
            </a:r>
          </a:p>
          <a:p>
            <a:pPr>
              <a:buClr>
                <a:srgbClr val="C00000"/>
              </a:buClr>
            </a:pPr>
            <a:r>
              <a:rPr lang="en-US" dirty="0"/>
              <a:t>Institutional repositories</a:t>
            </a:r>
          </a:p>
          <a:p>
            <a:endParaRPr lang="en-US" dirty="0"/>
          </a:p>
          <a:p>
            <a:pPr marL="0" indent="0">
              <a:buNone/>
            </a:pPr>
            <a:r>
              <a:rPr lang="en-US" b="1" dirty="0" smtClean="0"/>
              <a:t>Technology</a:t>
            </a:r>
          </a:p>
          <a:p>
            <a:pPr>
              <a:buClr>
                <a:srgbClr val="FF0000"/>
              </a:buClr>
            </a:pPr>
            <a:r>
              <a:rPr lang="en-US" dirty="0"/>
              <a:t>The network reshapes society and society reshapes the network</a:t>
            </a:r>
          </a:p>
          <a:p>
            <a:endParaRPr lang="en-US" dirty="0"/>
          </a:p>
        </p:txBody>
      </p:sp>
      <p:sp>
        <p:nvSpPr>
          <p:cNvPr id="7" name="Text Placeholder 6"/>
          <p:cNvSpPr>
            <a:spLocks noGrp="1"/>
          </p:cNvSpPr>
          <p:nvPr>
            <p:ph type="body" sz="quarter" idx="3"/>
          </p:nvPr>
        </p:nvSpPr>
        <p:spPr>
          <a:xfrm>
            <a:off x="5113242" y="1387469"/>
            <a:ext cx="4041775" cy="639762"/>
          </a:xfrm>
        </p:spPr>
        <p:txBody>
          <a:bodyPr/>
          <a:lstStyle/>
          <a:p>
            <a:r>
              <a:rPr lang="en-US" dirty="0" smtClean="0"/>
              <a:t>4 example Challenges</a:t>
            </a:r>
            <a:br>
              <a:rPr lang="en-US" dirty="0" smtClean="0"/>
            </a:br>
            <a:r>
              <a:rPr lang="en-US" dirty="0" smtClean="0"/>
              <a:t>                         - pre strategic</a:t>
            </a:r>
          </a:p>
          <a:p>
            <a:r>
              <a:rPr lang="en-US" dirty="0"/>
              <a:t> </a:t>
            </a:r>
            <a:r>
              <a:rPr lang="en-US" dirty="0" smtClean="0"/>
              <a:t>                          organization</a:t>
            </a:r>
          </a:p>
          <a:p>
            <a:r>
              <a:rPr lang="en-US" dirty="0"/>
              <a:t> </a:t>
            </a:r>
            <a:r>
              <a:rPr lang="en-US" dirty="0" smtClean="0"/>
              <a:t>                          reshaping</a:t>
            </a:r>
            <a:endParaRPr lang="en-US" dirty="0"/>
          </a:p>
        </p:txBody>
      </p:sp>
      <p:sp>
        <p:nvSpPr>
          <p:cNvPr id="8" name="Content Placeholder 7"/>
          <p:cNvSpPr>
            <a:spLocks noGrp="1"/>
          </p:cNvSpPr>
          <p:nvPr>
            <p:ph sz="quarter" idx="4"/>
          </p:nvPr>
        </p:nvSpPr>
        <p:spPr>
          <a:xfrm>
            <a:off x="5181600" y="3457609"/>
            <a:ext cx="3810000" cy="2714591"/>
          </a:xfrm>
        </p:spPr>
        <p:txBody>
          <a:bodyPr>
            <a:normAutofit fontScale="92500" lnSpcReduction="10000"/>
          </a:bodyPr>
          <a:lstStyle/>
          <a:p>
            <a:pPr marL="457200" indent="-457200">
              <a:buClr>
                <a:srgbClr val="FF0000"/>
              </a:buClr>
              <a:buFont typeface="+mj-lt"/>
              <a:buAutoNum type="arabicPeriod"/>
            </a:pPr>
            <a:r>
              <a:rPr lang="en-US" dirty="0"/>
              <a:t>From consumption to creation</a:t>
            </a:r>
          </a:p>
          <a:p>
            <a:pPr marL="457200" indent="-457200">
              <a:buClr>
                <a:srgbClr val="FF0000"/>
              </a:buClr>
              <a:buFont typeface="+mj-lt"/>
              <a:buAutoNum type="arabicPeriod"/>
            </a:pPr>
            <a:r>
              <a:rPr lang="en-US" dirty="0" smtClean="0"/>
              <a:t>Workflow is the new content</a:t>
            </a:r>
          </a:p>
          <a:p>
            <a:pPr marL="457200" indent="-457200">
              <a:buClr>
                <a:srgbClr val="FF0000"/>
              </a:buClr>
              <a:buFont typeface="+mj-lt"/>
              <a:buAutoNum type="arabicPeriod"/>
            </a:pPr>
            <a:r>
              <a:rPr lang="en-US" dirty="0" smtClean="0"/>
              <a:t>From outside-in to inside-out</a:t>
            </a:r>
          </a:p>
          <a:p>
            <a:pPr marL="457200" indent="-457200">
              <a:buClr>
                <a:srgbClr val="FF0000"/>
              </a:buClr>
              <a:buFont typeface="+mj-lt"/>
              <a:buAutoNum type="arabicPeriod"/>
            </a:pPr>
            <a:r>
              <a:rPr lang="en-US" dirty="0" smtClean="0"/>
              <a:t>From discovery to discoverability</a:t>
            </a:r>
          </a:p>
          <a:p>
            <a:endParaRPr lang="en-US" dirty="0" smtClean="0"/>
          </a:p>
          <a:p>
            <a:endParaRPr lang="en-US" dirty="0"/>
          </a:p>
          <a:p>
            <a:endParaRPr lang="en-US" dirty="0"/>
          </a:p>
        </p:txBody>
      </p:sp>
      <p:sp>
        <p:nvSpPr>
          <p:cNvPr id="10" name="Right Brace 9"/>
          <p:cNvSpPr/>
          <p:nvPr/>
        </p:nvSpPr>
        <p:spPr>
          <a:xfrm>
            <a:off x="4191000" y="801723"/>
            <a:ext cx="685800" cy="4591050"/>
          </a:xfrm>
          <a:prstGeom prst="rightBrace">
            <a:avLst>
              <a:gd name="adj1" fmla="val 8333"/>
              <a:gd name="adj2" fmla="val 106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Down Arrow 10"/>
          <p:cNvSpPr/>
          <p:nvPr/>
        </p:nvSpPr>
        <p:spPr>
          <a:xfrm>
            <a:off x="6019800" y="1933610"/>
            <a:ext cx="685800" cy="990600"/>
          </a:xfrm>
          <a:prstGeom prst="down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635654709"/>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11</a:t>
            </a:fld>
            <a:endParaRPr lang="en-US" dirty="0"/>
          </a:p>
        </p:txBody>
      </p:sp>
      <p:sp>
        <p:nvSpPr>
          <p:cNvPr id="3" name="Rectangle 2"/>
          <p:cNvSpPr/>
          <p:nvPr/>
        </p:nvSpPr>
        <p:spPr>
          <a:xfrm>
            <a:off x="2496062" y="630227"/>
            <a:ext cx="1655813" cy="1791589"/>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smtClean="0">
                <a:solidFill>
                  <a:schemeClr val="accent2"/>
                </a:solidFill>
                <a:latin typeface="Calibri"/>
              </a:rPr>
              <a:t>Micro-coordination</a:t>
            </a:r>
            <a:endParaRPr kumimoji="0" lang="en-US" sz="1800" b="1" i="0" u="none" strike="noStrike" kern="0" cap="none" spc="0" normalizeH="0" baseline="0" noProof="0" dirty="0" smtClean="0">
              <a:ln>
                <a:noFill/>
              </a:ln>
              <a:solidFill>
                <a:schemeClr val="accent2"/>
              </a:solidFill>
              <a:effectLst/>
              <a:uLnTx/>
              <a:uFillTx/>
              <a:latin typeface="Calibri"/>
              <a:ea typeface="+mn-ea"/>
              <a:cs typeface="+mn-cs"/>
            </a:endParaRPr>
          </a:p>
        </p:txBody>
      </p:sp>
      <p:sp>
        <p:nvSpPr>
          <p:cNvPr id="4" name="Rectangle 3"/>
          <p:cNvSpPr/>
          <p:nvPr/>
        </p:nvSpPr>
        <p:spPr>
          <a:xfrm>
            <a:off x="152400" y="630227"/>
            <a:ext cx="1655813" cy="1791589"/>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2"/>
                </a:solidFill>
                <a:effectLst/>
                <a:uLnTx/>
                <a:uFillTx/>
                <a:latin typeface="Calibri"/>
                <a:ea typeface="+mn-ea"/>
                <a:cs typeface="+mn-cs"/>
              </a:rPr>
              <a:t>Ad hoc rendezvous</a:t>
            </a:r>
          </a:p>
        </p:txBody>
      </p:sp>
      <p:sp>
        <p:nvSpPr>
          <p:cNvPr id="5" name="Rectangle 4"/>
          <p:cNvSpPr/>
          <p:nvPr/>
        </p:nvSpPr>
        <p:spPr>
          <a:xfrm>
            <a:off x="4839724" y="630227"/>
            <a:ext cx="1655813" cy="1791589"/>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b="1" kern="0" noProof="0" dirty="0" smtClean="0">
              <a:solidFill>
                <a:srgbClr val="CC3300"/>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b="1" kern="0" noProof="0" dirty="0" smtClean="0">
              <a:solidFill>
                <a:srgbClr val="CC3300"/>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noProof="0" dirty="0" smtClean="0">
                <a:solidFill>
                  <a:srgbClr val="C52127"/>
                </a:solidFill>
                <a:latin typeface="Calibri"/>
              </a:rPr>
              <a:t>Situational</a:t>
            </a:r>
            <a:br>
              <a:rPr lang="en-US" b="1" kern="0" noProof="0" dirty="0" smtClean="0">
                <a:solidFill>
                  <a:srgbClr val="C52127"/>
                </a:solidFill>
                <a:latin typeface="Calibri"/>
              </a:rPr>
            </a:br>
            <a:endParaRPr lang="en-US" b="1" kern="0" noProof="0" dirty="0" smtClean="0">
              <a:solidFill>
                <a:srgbClr val="C52127"/>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dirty="0" smtClean="0">
                <a:ln>
                  <a:noFill/>
                </a:ln>
                <a:solidFill>
                  <a:srgbClr val="C52127"/>
                </a:solidFill>
                <a:effectLst/>
                <a:uLnTx/>
                <a:uFillTx/>
                <a:latin typeface="Calibri"/>
              </a:rPr>
              <a:t>Location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noProof="0" dirty="0" smtClean="0">
                <a:solidFill>
                  <a:srgbClr val="C52127"/>
                </a:solidFill>
                <a:latin typeface="Calibri"/>
              </a:rPr>
              <a:t>Fulfilment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rgbClr val="C52127"/>
                </a:solidFill>
                <a:latin typeface="Calibri"/>
              </a:rPr>
              <a:t>Relationship</a:t>
            </a:r>
            <a:endParaRPr lang="en-US" sz="1400" b="1" kern="0" noProof="0" dirty="0" smtClean="0">
              <a:solidFill>
                <a:srgbClr val="C52127"/>
              </a:solidFill>
              <a:latin typeface="Calibri"/>
            </a:endParaRPr>
          </a:p>
        </p:txBody>
      </p:sp>
      <p:pic>
        <p:nvPicPr>
          <p:cNvPr id="7172" name="Picture 4" descr="http://gapingvoid.com/wp-content/uploads/2010/11/phone-1009-1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3236365"/>
            <a:ext cx="5105400" cy="328602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7183387" y="630227"/>
            <a:ext cx="1655813" cy="1791589"/>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b="1" kern="0" noProof="0" dirty="0" smtClean="0">
              <a:solidFill>
                <a:srgbClr val="CC3300"/>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b="1" kern="0" noProof="0" dirty="0" smtClean="0">
              <a:solidFill>
                <a:srgbClr val="CC3300"/>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noProof="0" dirty="0" smtClean="0">
                <a:solidFill>
                  <a:srgbClr val="C52127"/>
                </a:solidFill>
                <a:latin typeface="Calibri"/>
              </a:rPr>
              <a:t>Visual</a:t>
            </a:r>
          </a:p>
        </p:txBody>
      </p:sp>
    </p:spTree>
    <p:extLst>
      <p:ext uri="{BB962C8B-B14F-4D97-AF65-F5344CB8AC3E}">
        <p14:creationId xmlns:p14="http://schemas.microsoft.com/office/powerpoint/2010/main" xmlns="" val="33664761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latin typeface="Segoe UI Light" panose="020B0502040204020203" pitchFamily="34" charset="0"/>
              </a:rPr>
              <a:t>The example of</a:t>
            </a:r>
            <a:r>
              <a:rPr lang="en-US" sz="5400" dirty="0" smtClean="0">
                <a:latin typeface="Segoe UI Light" panose="020B0502040204020203" pitchFamily="34" charset="0"/>
              </a:rPr>
              <a:t> </a:t>
            </a:r>
            <a:r>
              <a:rPr lang="en-US" sz="8800" dirty="0" smtClean="0">
                <a:latin typeface="Segoe UI Light" panose="020B0502040204020203" pitchFamily="34" charset="0"/>
              </a:rPr>
              <a:t>Citation management</a:t>
            </a:r>
            <a:endParaRPr lang="en-US" sz="8800" dirty="0">
              <a:latin typeface="Segoe UI Light" panose="020B0502040204020203" pitchFamily="34" charset="0"/>
            </a:endParaRPr>
          </a:p>
        </p:txBody>
      </p:sp>
    </p:spTree>
    <p:extLst>
      <p:ext uri="{BB962C8B-B14F-4D97-AF65-F5344CB8AC3E}">
        <p14:creationId xmlns:p14="http://schemas.microsoft.com/office/powerpoint/2010/main" xmlns="" val="2711609421"/>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149592" y="126205"/>
            <a:ext cx="2060207" cy="4598195"/>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60882" y="4724400"/>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49593" y="2396067"/>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9594" y="126205"/>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90" name="Picture 2" descr="EndNote Hom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3063" y="3518296"/>
            <a:ext cx="1478030" cy="44410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https://www.refworks.com/_img/Logo.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875" y="2732498"/>
            <a:ext cx="2285046" cy="38865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Mendele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2646" y="4989335"/>
            <a:ext cx="536928" cy="536928"/>
          </a:xfrm>
          <a:prstGeom prst="rect">
            <a:avLst/>
          </a:prstGeom>
          <a:noFill/>
          <a:extLst>
            <a:ext uri="{909E8E84-426E-40DD-AFC4-6F175D3DCCD1}">
              <a14:hiddenFill xmlns:a14="http://schemas.microsoft.com/office/drawing/2010/main" xmlns="">
                <a:solidFill>
                  <a:srgbClr val="FFFFFF"/>
                </a:solidFill>
              </a14:hiddenFill>
            </a:ext>
          </a:extLst>
        </p:spPr>
      </p:pic>
      <p:pic>
        <p:nvPicPr>
          <p:cNvPr id="12296" name="Picture 8" descr="Zoter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2646" y="6019800"/>
            <a:ext cx="1273207" cy="28340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6" cstate="print"/>
          <a:stretch>
            <a:fillRect/>
          </a:stretch>
        </p:blipFill>
        <p:spPr>
          <a:xfrm>
            <a:off x="344875" y="336951"/>
            <a:ext cx="1428750" cy="857250"/>
          </a:xfrm>
          <a:prstGeom prst="rect">
            <a:avLst/>
          </a:prstGeom>
          <a:ln>
            <a:solidFill>
              <a:schemeClr val="bg2"/>
            </a:solidFill>
          </a:ln>
        </p:spPr>
      </p:pic>
      <p:pic>
        <p:nvPicPr>
          <p:cNvPr id="15" name="Picture 14"/>
          <p:cNvPicPr>
            <a:picLocks noChangeAspect="1"/>
          </p:cNvPicPr>
          <p:nvPr/>
        </p:nvPicPr>
        <p:blipFill>
          <a:blip r:embed="rId6" cstate="print"/>
          <a:stretch>
            <a:fillRect/>
          </a:stretch>
        </p:blipFill>
        <p:spPr>
          <a:xfrm>
            <a:off x="544726" y="923055"/>
            <a:ext cx="1428750" cy="857250"/>
          </a:xfrm>
          <a:prstGeom prst="rect">
            <a:avLst/>
          </a:prstGeom>
          <a:ln>
            <a:solidFill>
              <a:schemeClr val="bg2"/>
            </a:solidFill>
          </a:ln>
        </p:spPr>
      </p:pic>
      <p:grpSp>
        <p:nvGrpSpPr>
          <p:cNvPr id="2" name="Group 1"/>
          <p:cNvGrpSpPr/>
          <p:nvPr/>
        </p:nvGrpSpPr>
        <p:grpSpPr>
          <a:xfrm>
            <a:off x="3025053" y="308568"/>
            <a:ext cx="5793560" cy="6347027"/>
            <a:chOff x="3025053" y="308568"/>
            <a:chExt cx="5793560" cy="6347027"/>
          </a:xfrm>
        </p:grpSpPr>
        <p:sp>
          <p:nvSpPr>
            <p:cNvPr id="23" name="Rectangle 22"/>
            <p:cNvSpPr/>
            <p:nvPr/>
          </p:nvSpPr>
          <p:spPr>
            <a:xfrm>
              <a:off x="6705600" y="4724400"/>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cstate="print"/>
            <a:stretch>
              <a:fillRect/>
            </a:stretch>
          </p:blipFill>
          <p:spPr>
            <a:xfrm>
              <a:off x="7006872" y="5039678"/>
              <a:ext cx="609600" cy="605562"/>
            </a:xfrm>
            <a:prstGeom prst="rect">
              <a:avLst/>
            </a:prstGeom>
          </p:spPr>
        </p:pic>
        <p:pic>
          <p:nvPicPr>
            <p:cNvPr id="12304" name="Picture 16" descr="Google Schola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06872" y="5948747"/>
              <a:ext cx="1324333" cy="52781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3025053" y="308568"/>
              <a:ext cx="5306152" cy="3914918"/>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in a relatively short time,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a solitary and manual function</a:t>
              </a:r>
              <a:r>
                <a:rPr lang="en-US" dirty="0">
                  <a:latin typeface="Calibri" panose="020F0502020204030204" pitchFamily="34" charset="0"/>
                  <a:ea typeface="Calibri" panose="020F0502020204030204" pitchFamily="34" charset="0"/>
                  <a:cs typeface="Times New Roman" panose="02020603050405020304" pitchFamily="18" charset="0"/>
                </a:rPr>
                <a:t> has evolved into a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workflow enacted in a social and digital environment</a:t>
              </a:r>
              <a:r>
                <a:rPr lang="en-US" dirty="0">
                  <a:latin typeface="Calibri" panose="020F0502020204030204" pitchFamily="34" charset="0"/>
                  <a:ea typeface="Calibri" panose="020F0502020204030204" pitchFamily="34" charset="0"/>
                  <a:cs typeface="Times New Roman" panose="02020603050405020304" pitchFamily="18" charset="0"/>
                </a:rPr>
                <a:t>. In addition to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functional value</a:t>
              </a:r>
              <a:r>
                <a:rPr lang="en-US" dirty="0">
                  <a:latin typeface="Calibri" panose="020F0502020204030204" pitchFamily="34" charset="0"/>
                  <a:ea typeface="Calibri" panose="020F0502020204030204" pitchFamily="34" charset="0"/>
                  <a:cs typeface="Times New Roman" panose="02020603050405020304" pitchFamily="18" charset="0"/>
                </a:rPr>
                <a:t>, this change has added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network value</a:t>
              </a:r>
              <a:r>
                <a:rPr lang="en-US" dirty="0">
                  <a:latin typeface="Calibri" panose="020F0502020204030204" pitchFamily="34" charset="0"/>
                  <a:ea typeface="Calibri" panose="020F0502020204030204" pitchFamily="34" charset="0"/>
                  <a:cs typeface="Times New Roman" panose="02020603050405020304" pitchFamily="18" charset="0"/>
                </a:rPr>
                <a:t>, as individual users benefit from the community of use. People can make connections and find new work, and the network generates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analytics</a:t>
              </a:r>
              <a:r>
                <a:rPr lang="en-US" dirty="0">
                  <a:latin typeface="Calibri" panose="020F0502020204030204" pitchFamily="34" charset="0"/>
                  <a:ea typeface="Calibri" panose="020F0502020204030204" pitchFamily="34" charset="0"/>
                  <a:cs typeface="Times New Roman" panose="02020603050405020304" pitchFamily="18" charset="0"/>
                </a:rPr>
                <a:t> which may be used for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recommendations or scholarly metrics</a:t>
              </a:r>
              <a:r>
                <a:rPr lang="en-US" dirty="0">
                  <a:latin typeface="Calibri" panose="020F0502020204030204" pitchFamily="34" charset="0"/>
                  <a:ea typeface="Calibri" panose="020F0502020204030204" pitchFamily="34" charset="0"/>
                  <a:cs typeface="Times New Roman" panose="02020603050405020304" pitchFamily="18" charset="0"/>
                </a:rPr>
                <a:t>. In this way, for some people, citation management has evolved from being a single function in a broader workflow into a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workflow manager, discovery engine, and social network</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3025053" y="4416623"/>
              <a:ext cx="1992853" cy="307777"/>
            </a:xfrm>
            <a:prstGeom prst="rect">
              <a:avLst/>
            </a:prstGeom>
            <a:noFill/>
          </p:spPr>
          <p:txBody>
            <a:bodyPr wrap="none" rtlCol="0">
              <a:spAutoFit/>
            </a:bodyPr>
            <a:lstStyle/>
            <a:p>
              <a:r>
                <a:rPr lang="en-US" sz="1400" dirty="0" smtClean="0"/>
                <a:t>Dempsey &amp; Walter, 2014</a:t>
              </a:r>
              <a:endParaRPr lang="en-US" sz="1400" dirty="0"/>
            </a:p>
          </p:txBody>
        </p:sp>
      </p:grpSp>
    </p:spTree>
    <p:extLst>
      <p:ext uri="{BB962C8B-B14F-4D97-AF65-F5344CB8AC3E}">
        <p14:creationId xmlns:p14="http://schemas.microsoft.com/office/powerpoint/2010/main" xmlns="" val="175940980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1000"/>
                                        <p:tgtEl>
                                          <p:spTgt spid="12292"/>
                                        </p:tgtEl>
                                      </p:cBhvr>
                                    </p:animEffect>
                                    <p:anim calcmode="lin" valueType="num">
                                      <p:cBhvr>
                                        <p:cTn id="18" dur="1000" fill="hold"/>
                                        <p:tgtEl>
                                          <p:spTgt spid="12292"/>
                                        </p:tgtEl>
                                        <p:attrNameLst>
                                          <p:attrName>ppt_x</p:attrName>
                                        </p:attrNameLst>
                                      </p:cBhvr>
                                      <p:tavLst>
                                        <p:tav tm="0">
                                          <p:val>
                                            <p:strVal val="#ppt_x"/>
                                          </p:val>
                                        </p:tav>
                                        <p:tav tm="100000">
                                          <p:val>
                                            <p:strVal val="#ppt_x"/>
                                          </p:val>
                                        </p:tav>
                                      </p:tavLst>
                                    </p:anim>
                                    <p:anim calcmode="lin" valueType="num">
                                      <p:cBhvr>
                                        <p:cTn id="1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294"/>
                                        </p:tgtEl>
                                        <p:attrNameLst>
                                          <p:attrName>style.visibility</p:attrName>
                                        </p:attrNameLst>
                                      </p:cBhvr>
                                      <p:to>
                                        <p:strVal val="visible"/>
                                      </p:to>
                                    </p:set>
                                    <p:animEffect transition="in" filter="fade">
                                      <p:cBhvr>
                                        <p:cTn id="29" dur="1000"/>
                                        <p:tgtEl>
                                          <p:spTgt spid="12294"/>
                                        </p:tgtEl>
                                      </p:cBhvr>
                                    </p:animEffect>
                                    <p:anim calcmode="lin" valueType="num">
                                      <p:cBhvr>
                                        <p:cTn id="30" dur="1000" fill="hold"/>
                                        <p:tgtEl>
                                          <p:spTgt spid="12294"/>
                                        </p:tgtEl>
                                        <p:attrNameLst>
                                          <p:attrName>ppt_x</p:attrName>
                                        </p:attrNameLst>
                                      </p:cBhvr>
                                      <p:tavLst>
                                        <p:tav tm="0">
                                          <p:val>
                                            <p:strVal val="#ppt_x"/>
                                          </p:val>
                                        </p:tav>
                                        <p:tav tm="100000">
                                          <p:val>
                                            <p:strVal val="#ppt_x"/>
                                          </p:val>
                                        </p:tav>
                                      </p:tavLst>
                                    </p:anim>
                                    <p:anim calcmode="lin" valueType="num">
                                      <p:cBhvr>
                                        <p:cTn id="31" dur="1000" fill="hold"/>
                                        <p:tgtEl>
                                          <p:spTgt spid="1229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296"/>
                                        </p:tgtEl>
                                        <p:attrNameLst>
                                          <p:attrName>style.visibility</p:attrName>
                                        </p:attrNameLst>
                                      </p:cBhvr>
                                      <p:to>
                                        <p:strVal val="visible"/>
                                      </p:to>
                                    </p:set>
                                    <p:animEffect transition="in" filter="fade">
                                      <p:cBhvr>
                                        <p:cTn id="34" dur="1000"/>
                                        <p:tgtEl>
                                          <p:spTgt spid="12296"/>
                                        </p:tgtEl>
                                      </p:cBhvr>
                                    </p:animEffect>
                                    <p:anim calcmode="lin" valueType="num">
                                      <p:cBhvr>
                                        <p:cTn id="35" dur="1000" fill="hold"/>
                                        <p:tgtEl>
                                          <p:spTgt spid="12296"/>
                                        </p:tgtEl>
                                        <p:attrNameLst>
                                          <p:attrName>ppt_x</p:attrName>
                                        </p:attrNameLst>
                                      </p:cBhvr>
                                      <p:tavLst>
                                        <p:tav tm="0">
                                          <p:val>
                                            <p:strVal val="#ppt_x"/>
                                          </p:val>
                                        </p:tav>
                                        <p:tav tm="100000">
                                          <p:val>
                                            <p:strVal val="#ppt_x"/>
                                          </p:val>
                                        </p:tav>
                                      </p:tavLst>
                                    </p:anim>
                                    <p:anim calcmode="lin" valueType="num">
                                      <p:cBhvr>
                                        <p:cTn id="36" dur="1000" fill="hold"/>
                                        <p:tgtEl>
                                          <p:spTgt spid="1229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722312" y="2548887"/>
            <a:ext cx="8116887" cy="1115690"/>
          </a:xfrm>
        </p:spPr>
        <p:txBody>
          <a:bodyPr/>
          <a:lstStyle/>
          <a:p>
            <a:r>
              <a:rPr lang="en-US" sz="3600" dirty="0">
                <a:solidFill>
                  <a:prstClr val="white"/>
                </a:solidFill>
                <a:latin typeface="Segoe UI Light" panose="020B0502040204020203" pitchFamily="34" charset="0"/>
              </a:rPr>
              <a:t>The example of</a:t>
            </a:r>
            <a:r>
              <a:rPr lang="en-US" sz="5400" dirty="0">
                <a:solidFill>
                  <a:prstClr val="white"/>
                </a:solidFill>
                <a:latin typeface="Segoe UI Light" panose="020B0502040204020203" pitchFamily="34" charset="0"/>
              </a:rPr>
              <a:t> </a:t>
            </a:r>
            <a:r>
              <a:rPr lang="en-US" sz="8800" dirty="0" smtClean="0">
                <a:latin typeface="Segoe UI Light" panose="020B0502040204020203" pitchFamily="34" charset="0"/>
              </a:rPr>
              <a:t>Institutional repository</a:t>
            </a:r>
            <a:endParaRPr lang="en-US" sz="8800" dirty="0">
              <a:latin typeface="Segoe UI Light" panose="020B0502040204020203" pitchFamily="34" charset="0"/>
            </a:endParaRPr>
          </a:p>
        </p:txBody>
      </p:sp>
    </p:spTree>
    <p:extLst>
      <p:ext uri="{BB962C8B-B14F-4D97-AF65-F5344CB8AC3E}">
        <p14:creationId xmlns:p14="http://schemas.microsoft.com/office/powerpoint/2010/main" xmlns="" val="4223104736"/>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149592" y="126205"/>
            <a:ext cx="2060207" cy="4598195"/>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9594" y="126205"/>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52048" y="566510"/>
            <a:ext cx="5306152" cy="2938690"/>
          </a:xfrm>
          <a:prstGeom prst="rect">
            <a:avLst/>
          </a:prstGeom>
        </p:spPr>
        <p:txBody>
          <a:bodyPr wrap="square">
            <a:spAutoFit/>
          </a:bodyPr>
          <a:lstStyle/>
          <a:p>
            <a:pPr>
              <a:lnSpc>
                <a:spcPct val="115000"/>
              </a:lnSpc>
              <a:spcAft>
                <a:spcPts val="1000"/>
              </a:spcAft>
            </a:pPr>
            <a:r>
              <a:rPr lang="en-US" dirty="0" smtClean="0"/>
              <a:t>In </a:t>
            </a:r>
            <a:r>
              <a:rPr lang="en-US" dirty="0"/>
              <a:t>a well-known article, </a:t>
            </a:r>
            <a:r>
              <a:rPr lang="en-US" b="1" dirty="0" err="1">
                <a:solidFill>
                  <a:srgbClr val="CC3300"/>
                </a:solidFill>
              </a:rPr>
              <a:t>Salo</a:t>
            </a:r>
            <a:r>
              <a:rPr lang="en-US" b="1" dirty="0">
                <a:solidFill>
                  <a:srgbClr val="CC3300"/>
                </a:solidFill>
              </a:rPr>
              <a:t> (2008)</a:t>
            </a:r>
            <a:r>
              <a:rPr lang="en-US" dirty="0">
                <a:solidFill>
                  <a:srgbClr val="CC3300"/>
                </a:solidFill>
              </a:rPr>
              <a:t> </a:t>
            </a:r>
            <a:r>
              <a:rPr lang="en-US" dirty="0"/>
              <a:t>offers a variety of reasons as to why they have not been as heavily used as anticipated. These include a lack of attention to faculty </a:t>
            </a:r>
            <a:r>
              <a:rPr lang="en-US" b="1" dirty="0">
                <a:solidFill>
                  <a:schemeClr val="accent5"/>
                </a:solidFill>
              </a:rPr>
              <a:t>incentives</a:t>
            </a:r>
            <a:r>
              <a:rPr lang="en-US" dirty="0"/>
              <a:t> (‘prestige’) and to campus </a:t>
            </a:r>
            <a:r>
              <a:rPr lang="en-US" b="1" dirty="0">
                <a:solidFill>
                  <a:schemeClr val="accent5"/>
                </a:solidFill>
              </a:rPr>
              <a:t>workflows</a:t>
            </a:r>
            <a:r>
              <a:rPr lang="en-US" dirty="0"/>
              <a:t>. She concludes that IRs will not be successful unless developed as a part of “systematic, broad-based, well-supported data-stewardship, scholarly-communication, or digital-preservation program”.</a:t>
            </a:r>
            <a:endParaRPr lang="en-US" sz="2000"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cstate="print"/>
          <a:stretch>
            <a:fillRect/>
          </a:stretch>
        </p:blipFill>
        <p:spPr>
          <a:xfrm>
            <a:off x="257175" y="464872"/>
            <a:ext cx="2028825" cy="380862"/>
          </a:xfrm>
          <a:prstGeom prst="rect">
            <a:avLst/>
          </a:prstGeom>
        </p:spPr>
      </p:pic>
      <p:pic>
        <p:nvPicPr>
          <p:cNvPr id="13314" name="Picture 2" descr="Hom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8589" y="1182165"/>
            <a:ext cx="1742211" cy="48686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149593" y="2396067"/>
            <a:ext cx="2113013" cy="1931195"/>
            <a:chOff x="149593" y="2396067"/>
            <a:chExt cx="2113013" cy="1931195"/>
          </a:xfrm>
        </p:grpSpPr>
        <p:sp>
          <p:nvSpPr>
            <p:cNvPr id="22" name="Rectangle 21"/>
            <p:cNvSpPr/>
            <p:nvPr/>
          </p:nvSpPr>
          <p:spPr>
            <a:xfrm>
              <a:off x="149593" y="2396067"/>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18" name="Picture 6" descr="http://www.duraspace.org/sites/duraspace.org/files/web_fedoralogo_0.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123" y="3812424"/>
              <a:ext cx="982887" cy="351770"/>
            </a:xfrm>
            <a:prstGeom prst="rect">
              <a:avLst/>
            </a:prstGeom>
            <a:noFill/>
            <a:extLst>
              <a:ext uri="{909E8E84-426E-40DD-AFC4-6F175D3DCCD1}">
                <a14:hiddenFill xmlns:a14="http://schemas.microsoft.com/office/drawing/2010/main" xmlns="">
                  <a:solidFill>
                    <a:srgbClr val="FFFFFF"/>
                  </a:solidFill>
                </a14:hiddenFill>
              </a:ext>
            </a:extLst>
          </p:spPr>
        </p:pic>
        <p:pic>
          <p:nvPicPr>
            <p:cNvPr id="13320" name="Picture 8" descr="http://www.duraspace.org/sites/duraspace.org/files/web_dspacelogo_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8699" y="2550937"/>
              <a:ext cx="1728707" cy="605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322" name="Picture 10" descr="http://www.eprints.org/us/wp-content/uploads/EPS-logo-240x122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48923" y="3270329"/>
              <a:ext cx="675789" cy="34352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p:cNvGrpSpPr/>
          <p:nvPr/>
        </p:nvGrpSpPr>
        <p:grpSpPr>
          <a:xfrm>
            <a:off x="160882" y="4724400"/>
            <a:ext cx="2113013" cy="1931195"/>
            <a:chOff x="160882" y="4724400"/>
            <a:chExt cx="2113013" cy="1931195"/>
          </a:xfrm>
        </p:grpSpPr>
        <p:sp>
          <p:nvSpPr>
            <p:cNvPr id="21" name="Rectangle 20"/>
            <p:cNvSpPr/>
            <p:nvPr/>
          </p:nvSpPr>
          <p:spPr>
            <a:xfrm>
              <a:off x="160882" y="4724400"/>
              <a:ext cx="2113013" cy="193119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cstate="print"/>
            <a:stretch>
              <a:fillRect/>
            </a:stretch>
          </p:blipFill>
          <p:spPr>
            <a:xfrm>
              <a:off x="509360" y="4910314"/>
              <a:ext cx="1287383" cy="1641804"/>
            </a:xfrm>
            <a:prstGeom prst="rect">
              <a:avLst/>
            </a:prstGeom>
          </p:spPr>
        </p:pic>
      </p:grpSp>
      <p:grpSp>
        <p:nvGrpSpPr>
          <p:cNvPr id="13" name="Group 12"/>
          <p:cNvGrpSpPr/>
          <p:nvPr/>
        </p:nvGrpSpPr>
        <p:grpSpPr>
          <a:xfrm>
            <a:off x="6705600" y="3812424"/>
            <a:ext cx="2113013" cy="2843171"/>
            <a:chOff x="6705600" y="3812424"/>
            <a:chExt cx="2113013" cy="2843171"/>
          </a:xfrm>
        </p:grpSpPr>
        <p:grpSp>
          <p:nvGrpSpPr>
            <p:cNvPr id="14" name="Group 13"/>
            <p:cNvGrpSpPr/>
            <p:nvPr/>
          </p:nvGrpSpPr>
          <p:grpSpPr>
            <a:xfrm>
              <a:off x="6705600" y="3812424"/>
              <a:ext cx="2113013" cy="2843171"/>
              <a:chOff x="6705600" y="3812424"/>
              <a:chExt cx="2113013" cy="2843171"/>
            </a:xfrm>
          </p:grpSpPr>
          <p:sp>
            <p:nvSpPr>
              <p:cNvPr id="23" name="Rectangle 22"/>
              <p:cNvSpPr/>
              <p:nvPr/>
            </p:nvSpPr>
            <p:spPr>
              <a:xfrm>
                <a:off x="6705600" y="3812424"/>
                <a:ext cx="2113013" cy="2843171"/>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accent5"/>
                  </a:solidFill>
                </a:endParaRPr>
              </a:p>
            </p:txBody>
          </p:sp>
          <p:pic>
            <p:nvPicPr>
              <p:cNvPr id="27" name="Picture 14" descr="http://upload.wikimedia.org/wikipedia/en/a/aa/Figshare_logo.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58000" y="3988309"/>
                <a:ext cx="1196610" cy="433388"/>
              </a:xfrm>
              <a:prstGeom prst="rect">
                <a:avLst/>
              </a:prstGeom>
              <a:noFill/>
              <a:extLst>
                <a:ext uri="{909E8E84-426E-40DD-AFC4-6F175D3DCCD1}">
                  <a14:hiddenFill xmlns:a14="http://schemas.microsoft.com/office/drawing/2010/main" xmlns="">
                    <a:solidFill>
                      <a:srgbClr val="FFFFFF"/>
                    </a:solidFill>
                  </a14:hiddenFill>
                </a:ext>
              </a:extLst>
            </p:spPr>
          </p:pic>
          <p:pic>
            <p:nvPicPr>
              <p:cNvPr id="13326" name="Picture 14" descr="http://www.duraspace.org/sites/duraspace.org/files/web_vivologo_0.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841874" y="5343525"/>
                <a:ext cx="742950" cy="2381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10" cstate="print"/>
              <a:stretch>
                <a:fillRect/>
              </a:stretch>
            </p:blipFill>
            <p:spPr>
              <a:xfrm>
                <a:off x="6827763" y="5857875"/>
                <a:ext cx="657225" cy="314325"/>
              </a:xfrm>
              <a:prstGeom prst="rect">
                <a:avLst/>
              </a:prstGeom>
            </p:spPr>
          </p:pic>
          <p:pic>
            <p:nvPicPr>
              <p:cNvPr id="8" name="Picture 7"/>
              <p:cNvPicPr>
                <a:picLocks noChangeAspect="1"/>
              </p:cNvPicPr>
              <p:nvPr/>
            </p:nvPicPr>
            <p:blipFill>
              <a:blip r:embed="rId11" cstate="print"/>
              <a:stretch>
                <a:fillRect/>
              </a:stretch>
            </p:blipFill>
            <p:spPr>
              <a:xfrm>
                <a:off x="6841874" y="6172200"/>
                <a:ext cx="1840463" cy="243184"/>
              </a:xfrm>
              <a:prstGeom prst="rect">
                <a:avLst/>
              </a:prstGeom>
            </p:spPr>
          </p:pic>
          <p:pic>
            <p:nvPicPr>
              <p:cNvPr id="33" name="Picture 32"/>
              <p:cNvPicPr>
                <a:picLocks noChangeAspect="1"/>
              </p:cNvPicPr>
              <p:nvPr/>
            </p:nvPicPr>
            <p:blipFill>
              <a:blip r:embed="rId12" cstate="print"/>
              <a:stretch>
                <a:fillRect/>
              </a:stretch>
            </p:blipFill>
            <p:spPr>
              <a:xfrm>
                <a:off x="6827763" y="4823150"/>
                <a:ext cx="453202" cy="450200"/>
              </a:xfrm>
              <a:prstGeom prst="rect">
                <a:avLst/>
              </a:prstGeom>
            </p:spPr>
          </p:pic>
        </p:grpSp>
        <p:pic>
          <p:nvPicPr>
            <p:cNvPr id="9" name="Picture 8"/>
            <p:cNvPicPr>
              <a:picLocks noChangeAspect="1"/>
            </p:cNvPicPr>
            <p:nvPr/>
          </p:nvPicPr>
          <p:blipFill>
            <a:blip r:embed="rId13" cstate="print"/>
            <a:stretch>
              <a:fillRect/>
            </a:stretch>
          </p:blipFill>
          <p:spPr>
            <a:xfrm>
              <a:off x="7476725" y="4525231"/>
              <a:ext cx="883358" cy="480991"/>
            </a:xfrm>
            <a:prstGeom prst="rect">
              <a:avLst/>
            </a:prstGeom>
          </p:spPr>
        </p:pic>
      </p:grpSp>
    </p:spTree>
    <p:extLst>
      <p:ext uri="{BB962C8B-B14F-4D97-AF65-F5344CB8AC3E}">
        <p14:creationId xmlns:p14="http://schemas.microsoft.com/office/powerpoint/2010/main" xmlns="" val="380337930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04800" y="381001"/>
            <a:ext cx="3902321" cy="2823368"/>
          </a:xfrm>
          <a:prstGeom prst="rect">
            <a:avLst/>
          </a:prstGeom>
          <a:ln>
            <a:solidFill>
              <a:schemeClr val="bg2">
                <a:lumMod val="75000"/>
              </a:schemeClr>
            </a:solidFill>
          </a:ln>
        </p:spPr>
      </p:pic>
      <p:pic>
        <p:nvPicPr>
          <p:cNvPr id="3" name="Picture 2"/>
          <p:cNvPicPr>
            <a:picLocks noChangeAspect="1"/>
          </p:cNvPicPr>
          <p:nvPr/>
        </p:nvPicPr>
        <p:blipFill>
          <a:blip r:embed="rId4" cstate="print"/>
          <a:stretch>
            <a:fillRect/>
          </a:stretch>
        </p:blipFill>
        <p:spPr>
          <a:xfrm>
            <a:off x="4343400" y="381000"/>
            <a:ext cx="4497016" cy="2823369"/>
          </a:xfrm>
          <a:prstGeom prst="rect">
            <a:avLst/>
          </a:prstGeom>
          <a:ln>
            <a:solidFill>
              <a:schemeClr val="bg2">
                <a:lumMod val="75000"/>
              </a:schemeClr>
            </a:solidFill>
          </a:ln>
        </p:spPr>
      </p:pic>
      <p:sp>
        <p:nvSpPr>
          <p:cNvPr id="4" name="Rectangle 3"/>
          <p:cNvSpPr/>
          <p:nvPr/>
        </p:nvSpPr>
        <p:spPr>
          <a:xfrm>
            <a:off x="304800" y="5125254"/>
            <a:ext cx="5943600" cy="276999"/>
          </a:xfrm>
          <a:prstGeom prst="rect">
            <a:avLst/>
          </a:prstGeom>
        </p:spPr>
        <p:txBody>
          <a:bodyPr wrap="square">
            <a:spAutoFit/>
          </a:bodyPr>
          <a:lstStyle/>
          <a:p>
            <a:r>
              <a:rPr lang="en-US" sz="1200" dirty="0"/>
              <a:t>http://www.slideshare.net/repofringe/e-prints42y</a:t>
            </a:r>
          </a:p>
        </p:txBody>
      </p:sp>
      <p:sp>
        <p:nvSpPr>
          <p:cNvPr id="5" name="Rectangle 1"/>
          <p:cNvSpPr>
            <a:spLocks noChangeArrowheads="1"/>
          </p:cNvSpPr>
          <p:nvPr/>
        </p:nvSpPr>
        <p:spPr bwMode="auto">
          <a:xfrm>
            <a:off x="304800" y="4532784"/>
            <a:ext cx="3521798" cy="707886"/>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rgbClr val="404040"/>
                </a:solidFill>
                <a:effectLst/>
                <a:latin typeface="HelveticaNeue"/>
              </a:rPr>
              <a:t>EPrints</a:t>
            </a:r>
            <a:r>
              <a:rPr kumimoji="0" lang="en-US" altLang="en-US" sz="1500" b="0" i="0" u="none" strike="noStrike" cap="none" normalizeH="0" baseline="0" dirty="0" smtClean="0">
                <a:ln>
                  <a:noFill/>
                </a:ln>
                <a:solidFill>
                  <a:srgbClr val="404040"/>
                </a:solidFill>
                <a:effectLst/>
                <a:latin typeface="HelveticaNeue"/>
              </a:rPr>
              <a:t> Update, Les </a:t>
            </a:r>
            <a:r>
              <a:rPr kumimoji="0" lang="en-US" altLang="en-US" sz="1500" b="0" i="0" u="none" strike="noStrike" cap="none" normalizeH="0" baseline="0" dirty="0" err="1" smtClean="0">
                <a:ln>
                  <a:noFill/>
                </a:ln>
                <a:solidFill>
                  <a:srgbClr val="404040"/>
                </a:solidFill>
                <a:effectLst/>
                <a:latin typeface="HelveticaNeue"/>
              </a:rPr>
              <a:t>Carr</a:t>
            </a:r>
            <a:r>
              <a:rPr kumimoji="0" lang="en-US" altLang="en-US" sz="1500" b="0" i="0" u="none" strike="noStrike" cap="none" normalizeH="0" baseline="0" dirty="0" smtClean="0">
                <a:ln>
                  <a:noFill/>
                </a:ln>
                <a:solidFill>
                  <a:srgbClr val="404040"/>
                </a:solidFill>
                <a:effectLst/>
                <a:latin typeface="HelveticaNeue"/>
              </a:rPr>
              <a:t>, University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404040"/>
                </a:solidFill>
                <a:effectLst/>
                <a:latin typeface="HelveticaNeue"/>
              </a:rPr>
              <a:t>of Southampton, Repository Fring</a:t>
            </a:r>
            <a:r>
              <a:rPr lang="en-US" altLang="en-US" sz="1500" dirty="0" smtClean="0">
                <a:solidFill>
                  <a:srgbClr val="404040"/>
                </a:solidFill>
                <a:latin typeface="HelveticaNeue"/>
              </a:rPr>
              <a:t>e, 2014</a:t>
            </a:r>
            <a:endParaRPr kumimoji="0" lang="en-US" altLang="en-US" sz="1500" b="0" i="0" u="none" strike="noStrike" cap="none" normalizeH="0" baseline="0" dirty="0" smtClean="0">
              <a:ln>
                <a:noFill/>
              </a:ln>
              <a:solidFill>
                <a:srgbClr val="404040"/>
              </a:solidFill>
              <a:effectLst/>
              <a:latin typeface="Helvetica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77AA"/>
                </a:solidFill>
                <a:effectLst/>
                <a:latin typeface="inherit"/>
              </a:rPr>
              <a:t> </a:t>
            </a:r>
            <a:endParaRPr kumimoji="0" lang="en-US" altLang="en-US" sz="800" b="0" i="0" u="none" strike="noStrike" cap="none" normalizeH="0" baseline="0" dirty="0" smtClean="0">
              <a:ln>
                <a:noFill/>
              </a:ln>
              <a:solidFill>
                <a:srgbClr val="777777"/>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rgbClr val="0077AA"/>
              </a:solidFill>
              <a:effectLst/>
              <a:latin typeface="inherit"/>
            </a:endParaRPr>
          </a:p>
        </p:txBody>
      </p:sp>
      <p:pic>
        <p:nvPicPr>
          <p:cNvPr id="6" name="Picture 5"/>
          <p:cNvPicPr>
            <a:picLocks noChangeAspect="1"/>
          </p:cNvPicPr>
          <p:nvPr/>
        </p:nvPicPr>
        <p:blipFill>
          <a:blip r:embed="rId5" cstate="print"/>
          <a:stretch>
            <a:fillRect/>
          </a:stretch>
        </p:blipFill>
        <p:spPr>
          <a:xfrm>
            <a:off x="5082066" y="3505200"/>
            <a:ext cx="3758350" cy="3067626"/>
          </a:xfrm>
          <a:prstGeom prst="rect">
            <a:avLst/>
          </a:prstGeom>
          <a:ln>
            <a:solidFill>
              <a:schemeClr val="accent1"/>
            </a:solidFill>
          </a:ln>
        </p:spPr>
      </p:pic>
      <p:sp>
        <p:nvSpPr>
          <p:cNvPr id="7" name="Rectangle 6"/>
          <p:cNvSpPr/>
          <p:nvPr/>
        </p:nvSpPr>
        <p:spPr>
          <a:xfrm>
            <a:off x="76200" y="2209800"/>
            <a:ext cx="4343400" cy="1295400"/>
          </a:xfrm>
          <a:prstGeom prst="rect">
            <a:avLst/>
          </a:prstGeom>
          <a:noFill/>
          <a:ln>
            <a:solidFill>
              <a:srgbClr val="C521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934673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22313" y="1322710"/>
            <a:ext cx="7772400" cy="1115690"/>
          </a:xfrm>
        </p:spPr>
        <p:txBody>
          <a:bodyPr/>
          <a:lstStyle/>
          <a:p>
            <a:r>
              <a:rPr lang="en-US" sz="8800" dirty="0" smtClean="0">
                <a:latin typeface="Segoe UI Light" panose="020B0502040204020203" pitchFamily="34" charset="0"/>
              </a:rPr>
              <a:t>Thinking about technology: </a:t>
            </a:r>
            <a:r>
              <a:rPr lang="en-US" sz="7200" dirty="0" smtClean="0">
                <a:latin typeface="Segoe UI Light" panose="020B0502040204020203" pitchFamily="34" charset="0"/>
              </a:rPr>
              <a:t>differently</a:t>
            </a:r>
            <a:endParaRPr lang="en-US" sz="7200" dirty="0">
              <a:latin typeface="Segoe UI Light" panose="020B0502040204020203" pitchFamily="34" charset="0"/>
            </a:endParaRPr>
          </a:p>
        </p:txBody>
      </p:sp>
    </p:spTree>
    <p:extLst>
      <p:ext uri="{BB962C8B-B14F-4D97-AF65-F5344CB8AC3E}">
        <p14:creationId xmlns:p14="http://schemas.microsoft.com/office/powerpoint/2010/main" xmlns="" val="2293759136"/>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5200" y="1600198"/>
            <a:ext cx="2113013"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C3300"/>
                </a:solidFill>
                <a:effectLst/>
                <a:uLnTx/>
                <a:uFillTx/>
                <a:latin typeface="Calibri"/>
                <a:ea typeface="+mn-ea"/>
                <a:cs typeface="+mn-cs"/>
              </a:rPr>
              <a:t>Networked</a:t>
            </a:r>
          </a:p>
        </p:txBody>
      </p:sp>
      <p:sp>
        <p:nvSpPr>
          <p:cNvPr id="7" name="Rectangle 6"/>
          <p:cNvSpPr/>
          <p:nvPr/>
        </p:nvSpPr>
        <p:spPr>
          <a:xfrm>
            <a:off x="609600" y="1600199"/>
            <a:ext cx="2113013"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C3300"/>
                </a:solidFill>
                <a:effectLst/>
                <a:uLnTx/>
                <a:uFillTx/>
                <a:latin typeface="Calibri"/>
                <a:ea typeface="+mn-ea"/>
                <a:cs typeface="+mn-cs"/>
              </a:rPr>
              <a:t>Automated</a:t>
            </a:r>
          </a:p>
        </p:txBody>
      </p:sp>
      <p:sp>
        <p:nvSpPr>
          <p:cNvPr id="8" name="Rectangle 7"/>
          <p:cNvSpPr/>
          <p:nvPr/>
        </p:nvSpPr>
        <p:spPr>
          <a:xfrm>
            <a:off x="6400800" y="1600199"/>
            <a:ext cx="2113013"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C3300"/>
                </a:solidFill>
                <a:effectLst/>
                <a:uLnTx/>
                <a:uFillTx/>
                <a:latin typeface="Calibri"/>
                <a:ea typeface="+mn-ea"/>
                <a:cs typeface="+mn-cs"/>
              </a:rPr>
              <a:t>Socio-technical</a:t>
            </a:r>
          </a:p>
        </p:txBody>
      </p:sp>
      <p:sp>
        <p:nvSpPr>
          <p:cNvPr id="3" name="TextBox 2"/>
          <p:cNvSpPr txBox="1"/>
          <p:nvPr/>
        </p:nvSpPr>
        <p:spPr>
          <a:xfrm>
            <a:off x="893668" y="5848290"/>
            <a:ext cx="7488332" cy="400110"/>
          </a:xfrm>
          <a:prstGeom prst="rect">
            <a:avLst/>
          </a:prstGeom>
          <a:noFill/>
        </p:spPr>
        <p:txBody>
          <a:bodyPr wrap="none" rtlCol="0">
            <a:spAutoFit/>
          </a:bodyPr>
          <a:lstStyle/>
          <a:p>
            <a:r>
              <a:rPr lang="en-US" sz="2000" b="1" dirty="0" smtClean="0">
                <a:solidFill>
                  <a:srgbClr val="CC3300"/>
                </a:solidFill>
                <a:latin typeface="Calibri" panose="020F0502020204030204" pitchFamily="34" charset="0"/>
              </a:rPr>
              <a:t>The technical reshapes the social – the social reshapes the technical</a:t>
            </a:r>
            <a:endParaRPr lang="en-US" sz="2000" b="1" dirty="0">
              <a:solidFill>
                <a:srgbClr val="CC3300"/>
              </a:solidFill>
              <a:latin typeface="Calibri" panose="020F0502020204030204" pitchFamily="34" charset="0"/>
            </a:endParaRPr>
          </a:p>
        </p:txBody>
      </p:sp>
      <p:sp>
        <p:nvSpPr>
          <p:cNvPr id="4" name="TextBox 3"/>
          <p:cNvSpPr txBox="1"/>
          <p:nvPr/>
        </p:nvSpPr>
        <p:spPr>
          <a:xfrm>
            <a:off x="6539835" y="3962400"/>
            <a:ext cx="1877052" cy="2031325"/>
          </a:xfrm>
          <a:prstGeom prst="rect">
            <a:avLst/>
          </a:prstGeom>
          <a:noFill/>
        </p:spPr>
        <p:txBody>
          <a:bodyPr wrap="none" rtlCol="0">
            <a:spAutoFit/>
          </a:bodyPr>
          <a:lstStyle/>
          <a:p>
            <a:pPr algn="ctr"/>
            <a:r>
              <a:rPr lang="en-US" b="1" dirty="0" smtClean="0">
                <a:solidFill>
                  <a:srgbClr val="C52127"/>
                </a:solidFill>
              </a:rPr>
              <a:t>Ahem!</a:t>
            </a:r>
          </a:p>
          <a:p>
            <a:r>
              <a:rPr lang="en-US" dirty="0" smtClean="0">
                <a:solidFill>
                  <a:srgbClr val="C52127"/>
                </a:solidFill>
              </a:rPr>
              <a:t>Pervasive</a:t>
            </a:r>
          </a:p>
          <a:p>
            <a:r>
              <a:rPr lang="en-US" dirty="0" err="1" smtClean="0">
                <a:solidFill>
                  <a:srgbClr val="C52127"/>
                </a:solidFill>
              </a:rPr>
              <a:t>Sociodigitization</a:t>
            </a:r>
            <a:endParaRPr lang="en-US" dirty="0" smtClean="0">
              <a:solidFill>
                <a:srgbClr val="C52127"/>
              </a:solidFill>
            </a:endParaRPr>
          </a:p>
          <a:p>
            <a:r>
              <a:rPr lang="en-US" dirty="0" err="1" smtClean="0">
                <a:solidFill>
                  <a:srgbClr val="C52127"/>
                </a:solidFill>
              </a:rPr>
              <a:t>Informationalized</a:t>
            </a:r>
            <a:endParaRPr lang="en-US" dirty="0" smtClean="0">
              <a:solidFill>
                <a:srgbClr val="C52127"/>
              </a:solidFill>
            </a:endParaRPr>
          </a:p>
          <a:p>
            <a:r>
              <a:rPr lang="en-US" dirty="0" err="1" smtClean="0">
                <a:solidFill>
                  <a:srgbClr val="C52127"/>
                </a:solidFill>
              </a:rPr>
              <a:t>Sociomaterial</a:t>
            </a:r>
            <a:endParaRPr lang="en-US" dirty="0" smtClean="0">
              <a:solidFill>
                <a:srgbClr val="C52127"/>
              </a:solidFill>
            </a:endParaRPr>
          </a:p>
          <a:p>
            <a:r>
              <a:rPr lang="en-US" dirty="0" smtClean="0">
                <a:solidFill>
                  <a:srgbClr val="C52127"/>
                </a:solidFill>
              </a:rPr>
              <a:t>Industrial internet</a:t>
            </a:r>
          </a:p>
          <a:p>
            <a:endParaRPr lang="en-US" dirty="0"/>
          </a:p>
        </p:txBody>
      </p:sp>
    </p:spTree>
    <p:extLst>
      <p:ext uri="{BB962C8B-B14F-4D97-AF65-F5344CB8AC3E}">
        <p14:creationId xmlns:p14="http://schemas.microsoft.com/office/powerpoint/2010/main" xmlns="" val="90097736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362200"/>
            <a:ext cx="7819564"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lvl="0" algn="ctr"/>
            <a:r>
              <a:rPr lang="en-US" dirty="0">
                <a:solidFill>
                  <a:srgbClr val="C52127"/>
                </a:solidFill>
              </a:rPr>
              <a:t>Our view of technology belongs to an earlier era. We think of discrete systems</a:t>
            </a:r>
            <a:br>
              <a:rPr lang="en-US" dirty="0">
                <a:solidFill>
                  <a:srgbClr val="C52127"/>
                </a:solidFill>
              </a:rPr>
            </a:br>
            <a:r>
              <a:rPr lang="en-US" dirty="0" smtClean="0">
                <a:solidFill>
                  <a:srgbClr val="C52127"/>
                </a:solidFill>
              </a:rPr>
              <a:t>and impacts …. separated </a:t>
            </a:r>
            <a:r>
              <a:rPr lang="en-US" dirty="0">
                <a:solidFill>
                  <a:srgbClr val="C52127"/>
                </a:solidFill>
              </a:rPr>
              <a:t>from the </a:t>
            </a:r>
            <a:r>
              <a:rPr lang="en-US" dirty="0" smtClean="0">
                <a:solidFill>
                  <a:srgbClr val="C52127"/>
                </a:solidFill>
              </a:rPr>
              <a:t>network and digital practices </a:t>
            </a:r>
            <a:r>
              <a:rPr lang="en-US" dirty="0">
                <a:solidFill>
                  <a:srgbClr val="C52127"/>
                </a:solidFill>
              </a:rPr>
              <a:t>of our users. </a:t>
            </a:r>
            <a:endParaRPr kumimoji="0" lang="en-US" sz="1800" b="0" i="0" u="none" strike="noStrike" kern="0" cap="none" spc="0" normalizeH="0" baseline="0" noProof="0" dirty="0" smtClean="0">
              <a:ln>
                <a:noFill/>
              </a:ln>
              <a:solidFill>
                <a:srgbClr val="C52127"/>
              </a:solidFill>
              <a:effectLst/>
              <a:uLnTx/>
              <a:uFillTx/>
              <a:latin typeface="Calibri"/>
            </a:endParaRPr>
          </a:p>
        </p:txBody>
      </p:sp>
      <p:sp>
        <p:nvSpPr>
          <p:cNvPr id="6" name="Rectangle 5"/>
          <p:cNvSpPr/>
          <p:nvPr/>
        </p:nvSpPr>
        <p:spPr>
          <a:xfrm>
            <a:off x="460872" y="5105400"/>
            <a:ext cx="7819564" cy="1219200"/>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a:solidFill>
                  <a:srgbClr val="C52127"/>
                </a:solidFill>
              </a:rPr>
              <a:t>Our focus will have to shift to think of how best to engage with those</a:t>
            </a:r>
            <a:br>
              <a:rPr lang="en-US" dirty="0">
                <a:solidFill>
                  <a:srgbClr val="C52127"/>
                </a:solidFill>
              </a:rPr>
            </a:br>
            <a:r>
              <a:rPr lang="en-US" dirty="0">
                <a:solidFill>
                  <a:srgbClr val="C52127"/>
                </a:solidFill>
              </a:rPr>
              <a:t>environments. </a:t>
            </a:r>
          </a:p>
        </p:txBody>
      </p:sp>
      <p:sp>
        <p:nvSpPr>
          <p:cNvPr id="8" name="Rectangle 7"/>
          <p:cNvSpPr/>
          <p:nvPr/>
        </p:nvSpPr>
        <p:spPr>
          <a:xfrm>
            <a:off x="457200" y="609600"/>
            <a:ext cx="7819564" cy="1219200"/>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a:solidFill>
                  <a:srgbClr val="C52127"/>
                </a:solidFill>
              </a:rPr>
              <a:t>Technology is a central </a:t>
            </a:r>
            <a:r>
              <a:rPr lang="en-US" dirty="0" smtClean="0">
                <a:solidFill>
                  <a:srgbClr val="C52127"/>
                </a:solidFill>
              </a:rPr>
              <a:t>part of how we</a:t>
            </a:r>
            <a:endParaRPr lang="en-US" dirty="0">
              <a:solidFill>
                <a:srgbClr val="C52127"/>
              </a:solidFill>
            </a:endParaRPr>
          </a:p>
          <a:p>
            <a:pPr algn="ctr"/>
            <a:r>
              <a:rPr lang="en-US" dirty="0">
                <a:solidFill>
                  <a:srgbClr val="C52127"/>
                </a:solidFill>
              </a:rPr>
              <a:t>enact work, communication, organization, ….</a:t>
            </a:r>
          </a:p>
        </p:txBody>
      </p:sp>
    </p:spTree>
    <p:extLst>
      <p:ext uri="{BB962C8B-B14F-4D97-AF65-F5344CB8AC3E}">
        <p14:creationId xmlns:p14="http://schemas.microsoft.com/office/powerpoint/2010/main" xmlns="" val="37727646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2</a:t>
            </a:fld>
            <a:endParaRPr lang="en-US" dirty="0"/>
          </a:p>
        </p:txBody>
      </p:sp>
      <p:sp>
        <p:nvSpPr>
          <p:cNvPr id="3" name="TextBox 2"/>
          <p:cNvSpPr txBox="1"/>
          <p:nvPr/>
        </p:nvSpPr>
        <p:spPr>
          <a:xfrm>
            <a:off x="1524000" y="1066800"/>
            <a:ext cx="1370888" cy="369332"/>
          </a:xfrm>
          <a:prstGeom prst="rect">
            <a:avLst/>
          </a:prstGeom>
          <a:noFill/>
        </p:spPr>
        <p:txBody>
          <a:bodyPr wrap="none" rtlCol="0">
            <a:spAutoFit/>
          </a:bodyPr>
          <a:lstStyle/>
          <a:p>
            <a:r>
              <a:rPr lang="en-US" smtClean="0"/>
              <a:t>Cartoons by:</a:t>
            </a:r>
            <a:endParaRPr lang="en-US" dirty="0"/>
          </a:p>
        </p:txBody>
      </p:sp>
      <p:pic>
        <p:nvPicPr>
          <p:cNvPr id="4" name="Picture 3"/>
          <p:cNvPicPr>
            <a:picLocks noChangeAspect="1"/>
          </p:cNvPicPr>
          <p:nvPr/>
        </p:nvPicPr>
        <p:blipFill>
          <a:blip r:embed="rId2" cstate="print"/>
          <a:stretch>
            <a:fillRect/>
          </a:stretch>
        </p:blipFill>
        <p:spPr>
          <a:xfrm>
            <a:off x="1524000" y="2057400"/>
            <a:ext cx="6141890" cy="2790825"/>
          </a:xfrm>
          <a:prstGeom prst="rect">
            <a:avLst/>
          </a:prstGeom>
        </p:spPr>
      </p:pic>
    </p:spTree>
    <p:extLst>
      <p:ext uri="{BB962C8B-B14F-4D97-AF65-F5344CB8AC3E}">
        <p14:creationId xmlns:p14="http://schemas.microsoft.com/office/powerpoint/2010/main" xmlns="" val="4068547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52963" y="2619410"/>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2</a:t>
            </a:r>
            <a:endParaRPr lang="en-US" sz="20000" b="1" dirty="0">
              <a:ln w="10160">
                <a:noFill/>
                <a:prstDash val="solid"/>
              </a:ln>
              <a:solidFill>
                <a:srgbClr val="C0504D">
                  <a:lumMod val="20000"/>
                  <a:lumOff val="80000"/>
                </a:srgbClr>
              </a:solidFill>
            </a:endParaRPr>
          </a:p>
        </p:txBody>
      </p:sp>
      <p:sp>
        <p:nvSpPr>
          <p:cNvPr id="14" name="Rectangle 13"/>
          <p:cNvSpPr/>
          <p:nvPr/>
        </p:nvSpPr>
        <p:spPr>
          <a:xfrm>
            <a:off x="7504538" y="2695610"/>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3</a:t>
            </a:r>
            <a:endParaRPr lang="en-US" sz="20000" b="1" dirty="0">
              <a:ln w="10160">
                <a:noFill/>
                <a:prstDash val="solid"/>
              </a:ln>
              <a:solidFill>
                <a:srgbClr val="C0504D">
                  <a:lumMod val="20000"/>
                  <a:lumOff val="80000"/>
                </a:srgbClr>
              </a:solidFill>
            </a:endParaRPr>
          </a:p>
        </p:txBody>
      </p:sp>
      <p:sp>
        <p:nvSpPr>
          <p:cNvPr id="12" name="Rectangle 11"/>
          <p:cNvSpPr/>
          <p:nvPr/>
        </p:nvSpPr>
        <p:spPr>
          <a:xfrm>
            <a:off x="2965875" y="304800"/>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1</a:t>
            </a:r>
            <a:endParaRPr lang="en-US" sz="20000" b="1" dirty="0">
              <a:ln w="10160">
                <a:noFill/>
                <a:prstDash val="solid"/>
              </a:ln>
              <a:solidFill>
                <a:srgbClr val="C0504D">
                  <a:lumMod val="20000"/>
                  <a:lumOff val="80000"/>
                </a:srgbClr>
              </a:solidFill>
            </a:endParaRPr>
          </a:p>
        </p:txBody>
      </p:sp>
      <p:sp>
        <p:nvSpPr>
          <p:cNvPr id="5" name="Text Placeholder 4"/>
          <p:cNvSpPr>
            <a:spLocks noGrp="1"/>
          </p:cNvSpPr>
          <p:nvPr>
            <p:ph type="body" idx="1"/>
          </p:nvPr>
        </p:nvSpPr>
        <p:spPr>
          <a:xfrm>
            <a:off x="457200" y="801723"/>
            <a:ext cx="4040188" cy="639762"/>
          </a:xfrm>
        </p:spPr>
        <p:txBody>
          <a:bodyPr/>
          <a:lstStyle/>
          <a:p>
            <a:r>
              <a:rPr lang="en-US" dirty="0" smtClean="0"/>
              <a:t>Examples</a:t>
            </a:r>
            <a:endParaRPr lang="en-US" dirty="0"/>
          </a:p>
        </p:txBody>
      </p:sp>
      <p:sp>
        <p:nvSpPr>
          <p:cNvPr id="6" name="Content Placeholder 5"/>
          <p:cNvSpPr>
            <a:spLocks noGrp="1"/>
          </p:cNvSpPr>
          <p:nvPr>
            <p:ph sz="half" idx="2"/>
          </p:nvPr>
        </p:nvSpPr>
        <p:spPr>
          <a:xfrm>
            <a:off x="457200" y="1441485"/>
            <a:ext cx="4040188" cy="3951288"/>
          </a:xfrm>
        </p:spPr>
        <p:txBody>
          <a:bodyPr>
            <a:normAutofit/>
          </a:bodyPr>
          <a:lstStyle/>
          <a:p>
            <a:pPr>
              <a:buClr>
                <a:srgbClr val="C00000"/>
              </a:buClr>
            </a:pPr>
            <a:r>
              <a:rPr lang="en-US" dirty="0"/>
              <a:t>Cell phones</a:t>
            </a:r>
          </a:p>
          <a:p>
            <a:pPr>
              <a:buClr>
                <a:srgbClr val="C00000"/>
              </a:buClr>
            </a:pPr>
            <a:r>
              <a:rPr lang="en-US" dirty="0"/>
              <a:t>Citation management</a:t>
            </a:r>
          </a:p>
          <a:p>
            <a:pPr>
              <a:buClr>
                <a:srgbClr val="C00000"/>
              </a:buClr>
            </a:pPr>
            <a:r>
              <a:rPr lang="en-US" dirty="0"/>
              <a:t>Institutional repositories</a:t>
            </a:r>
          </a:p>
          <a:p>
            <a:endParaRPr lang="en-US" dirty="0"/>
          </a:p>
          <a:p>
            <a:pPr marL="0" indent="0">
              <a:buNone/>
            </a:pPr>
            <a:r>
              <a:rPr lang="en-US" b="1" dirty="0" smtClean="0"/>
              <a:t>Technology</a:t>
            </a:r>
          </a:p>
          <a:p>
            <a:pPr>
              <a:buClr>
                <a:srgbClr val="FF0000"/>
              </a:buClr>
            </a:pPr>
            <a:r>
              <a:rPr lang="en-US" dirty="0"/>
              <a:t>The network reshapes society and society reshapes the network</a:t>
            </a:r>
          </a:p>
          <a:p>
            <a:endParaRPr lang="en-US" dirty="0"/>
          </a:p>
        </p:txBody>
      </p:sp>
      <p:sp>
        <p:nvSpPr>
          <p:cNvPr id="7" name="Text Placeholder 6"/>
          <p:cNvSpPr>
            <a:spLocks noGrp="1"/>
          </p:cNvSpPr>
          <p:nvPr>
            <p:ph type="body" sz="quarter" idx="3"/>
          </p:nvPr>
        </p:nvSpPr>
        <p:spPr>
          <a:xfrm>
            <a:off x="5113242" y="1387469"/>
            <a:ext cx="4041775" cy="639762"/>
          </a:xfrm>
        </p:spPr>
        <p:txBody>
          <a:bodyPr/>
          <a:lstStyle/>
          <a:p>
            <a:r>
              <a:rPr lang="en-US" dirty="0" smtClean="0"/>
              <a:t>4 Challenges  - pre strategic</a:t>
            </a:r>
          </a:p>
          <a:p>
            <a:r>
              <a:rPr lang="en-US" dirty="0"/>
              <a:t> </a:t>
            </a:r>
            <a:r>
              <a:rPr lang="en-US" dirty="0" smtClean="0"/>
              <a:t>                          organization</a:t>
            </a:r>
          </a:p>
          <a:p>
            <a:r>
              <a:rPr lang="en-US" dirty="0"/>
              <a:t> </a:t>
            </a:r>
            <a:r>
              <a:rPr lang="en-US" dirty="0" smtClean="0"/>
              <a:t>                          reshaping</a:t>
            </a:r>
            <a:endParaRPr lang="en-US" dirty="0"/>
          </a:p>
        </p:txBody>
      </p:sp>
      <p:sp>
        <p:nvSpPr>
          <p:cNvPr id="8" name="Content Placeholder 7"/>
          <p:cNvSpPr>
            <a:spLocks noGrp="1"/>
          </p:cNvSpPr>
          <p:nvPr>
            <p:ph sz="quarter" idx="4"/>
          </p:nvPr>
        </p:nvSpPr>
        <p:spPr>
          <a:xfrm>
            <a:off x="5181600" y="3457609"/>
            <a:ext cx="3810000" cy="2714591"/>
          </a:xfrm>
        </p:spPr>
        <p:txBody>
          <a:bodyPr>
            <a:normAutofit fontScale="92500" lnSpcReduction="10000"/>
          </a:bodyPr>
          <a:lstStyle/>
          <a:p>
            <a:pPr marL="457200" indent="-457200">
              <a:buClr>
                <a:srgbClr val="FF0000"/>
              </a:buClr>
              <a:buFont typeface="+mj-lt"/>
              <a:buAutoNum type="arabicPeriod"/>
            </a:pPr>
            <a:r>
              <a:rPr lang="en-US" dirty="0"/>
              <a:t>From consumption to creation</a:t>
            </a:r>
          </a:p>
          <a:p>
            <a:pPr marL="457200" indent="-457200">
              <a:buClr>
                <a:srgbClr val="FF0000"/>
              </a:buClr>
              <a:buFont typeface="+mj-lt"/>
              <a:buAutoNum type="arabicPeriod"/>
            </a:pPr>
            <a:r>
              <a:rPr lang="en-US" dirty="0" smtClean="0"/>
              <a:t>Workflow is the new content</a:t>
            </a:r>
          </a:p>
          <a:p>
            <a:pPr marL="457200" indent="-457200">
              <a:buClr>
                <a:srgbClr val="FF0000"/>
              </a:buClr>
              <a:buFont typeface="+mj-lt"/>
              <a:buAutoNum type="arabicPeriod"/>
            </a:pPr>
            <a:r>
              <a:rPr lang="en-US" dirty="0" smtClean="0"/>
              <a:t>From outside-in to inside-out</a:t>
            </a:r>
          </a:p>
          <a:p>
            <a:pPr marL="457200" indent="-457200">
              <a:buClr>
                <a:srgbClr val="FF0000"/>
              </a:buClr>
              <a:buFont typeface="+mj-lt"/>
              <a:buAutoNum type="arabicPeriod"/>
            </a:pPr>
            <a:r>
              <a:rPr lang="en-US" dirty="0" smtClean="0"/>
              <a:t>From discovery to discoverability</a:t>
            </a:r>
          </a:p>
          <a:p>
            <a:endParaRPr lang="en-US" dirty="0" smtClean="0"/>
          </a:p>
          <a:p>
            <a:endParaRPr lang="en-US" dirty="0"/>
          </a:p>
          <a:p>
            <a:endParaRPr lang="en-US" dirty="0"/>
          </a:p>
        </p:txBody>
      </p:sp>
      <p:sp>
        <p:nvSpPr>
          <p:cNvPr id="10" name="Right Brace 9"/>
          <p:cNvSpPr/>
          <p:nvPr/>
        </p:nvSpPr>
        <p:spPr>
          <a:xfrm>
            <a:off x="4191000" y="801723"/>
            <a:ext cx="685800" cy="4591050"/>
          </a:xfrm>
          <a:prstGeom prst="rightBrace">
            <a:avLst>
              <a:gd name="adj1" fmla="val 8333"/>
              <a:gd name="adj2" fmla="val 106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Down Arrow 10"/>
          <p:cNvSpPr/>
          <p:nvPr/>
        </p:nvSpPr>
        <p:spPr>
          <a:xfrm>
            <a:off x="6019800" y="1933610"/>
            <a:ext cx="685800" cy="990600"/>
          </a:xfrm>
          <a:prstGeom prst="down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869673076"/>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800" dirty="0" smtClean="0">
                <a:latin typeface="Segoe UI Light" panose="020B0502040204020203" pitchFamily="34" charset="0"/>
              </a:rPr>
              <a:t>From consumption to creation</a:t>
            </a:r>
            <a:endParaRPr lang="en-US" sz="8800" dirty="0">
              <a:latin typeface="Segoe UI Light" panose="020B0502040204020203" pitchFamily="34" charset="0"/>
            </a:endParaRPr>
          </a:p>
        </p:txBody>
      </p:sp>
    </p:spTree>
    <p:extLst>
      <p:ext uri="{BB962C8B-B14F-4D97-AF65-F5344CB8AC3E}">
        <p14:creationId xmlns:p14="http://schemas.microsoft.com/office/powerpoint/2010/main" xmlns="" val="2495455595"/>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pic>
        <p:nvPicPr>
          <p:cNvPr id="1026" name="Picture 2" descr="H:\NSR\cni2014\outcomes-1.png"/>
          <p:cNvPicPr>
            <a:picLocks noChangeAspect="1" noChangeArrowheads="1"/>
          </p:cNvPicPr>
          <p:nvPr/>
        </p:nvPicPr>
        <p:blipFill>
          <a:blip r:embed="rId2" cstate="print"/>
          <a:srcRect/>
          <a:stretch>
            <a:fillRect/>
          </a:stretch>
        </p:blipFill>
        <p:spPr bwMode="auto">
          <a:xfrm>
            <a:off x="1371600" y="1143000"/>
            <a:ext cx="6477000" cy="5072023"/>
          </a:xfrm>
          <a:prstGeom prst="rect">
            <a:avLst/>
          </a:prstGeom>
          <a:noFill/>
        </p:spPr>
      </p:pic>
      <p:sp>
        <p:nvSpPr>
          <p:cNvPr id="3" name="TextBox 2"/>
          <p:cNvSpPr txBox="1"/>
          <p:nvPr/>
        </p:nvSpPr>
        <p:spPr>
          <a:xfrm>
            <a:off x="436084" y="6411357"/>
            <a:ext cx="3641766" cy="338554"/>
          </a:xfrm>
          <a:prstGeom prst="rect">
            <a:avLst/>
          </a:prstGeom>
          <a:noFill/>
          <a:ln>
            <a:solidFill>
              <a:schemeClr val="accent1"/>
            </a:solidFill>
          </a:ln>
        </p:spPr>
        <p:txBody>
          <a:bodyPr wrap="none" rtlCol="0">
            <a:spAutoFit/>
          </a:bodyPr>
          <a:lstStyle/>
          <a:p>
            <a:r>
              <a:rPr lang="en-US" sz="1600" dirty="0" smtClean="0"/>
              <a:t>The evolving scholarly record, Lavoie et al</a:t>
            </a:r>
            <a:endParaRPr lang="en-US" sz="1600" dirty="0"/>
          </a:p>
        </p:txBody>
      </p:sp>
    </p:spTree>
    <p:extLst>
      <p:ext uri="{BB962C8B-B14F-4D97-AF65-F5344CB8AC3E}">
        <p14:creationId xmlns:p14="http://schemas.microsoft.com/office/powerpoint/2010/main" xmlns="" val="18386373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3581400" y="5410200"/>
            <a:ext cx="1828799" cy="554182"/>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200400" y="1219200"/>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172200" y="1143000"/>
            <a:ext cx="1143000" cy="965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828800" cy="458124"/>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762000" y="4800600"/>
            <a:ext cx="1814945" cy="1111043"/>
          </a:xfrm>
          <a:prstGeom prst="rect">
            <a:avLst/>
          </a:prstGeom>
          <a:noFill/>
        </p:spPr>
      </p:pic>
      <p:pic>
        <p:nvPicPr>
          <p:cNvPr id="13"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2052811" y="431632"/>
            <a:ext cx="1828799" cy="554182"/>
          </a:xfrm>
          <a:prstGeom prst="rect">
            <a:avLst/>
          </a:prstGeom>
          <a:noFill/>
        </p:spPr>
      </p:pic>
      <p:pic>
        <p:nvPicPr>
          <p:cNvPr id="3" name="Picture 2"/>
          <p:cNvPicPr>
            <a:picLocks noChangeAspect="1"/>
          </p:cNvPicPr>
          <p:nvPr/>
        </p:nvPicPr>
        <p:blipFill>
          <a:blip r:embed="rId10" cstate="print"/>
          <a:stretch>
            <a:fillRect/>
          </a:stretch>
        </p:blipFill>
        <p:spPr>
          <a:xfrm>
            <a:off x="5657850" y="5997575"/>
            <a:ext cx="1600200" cy="390525"/>
          </a:xfrm>
          <a:prstGeom prst="rect">
            <a:avLst/>
          </a:prstGeom>
        </p:spPr>
      </p:pic>
      <p:pic>
        <p:nvPicPr>
          <p:cNvPr id="11266" name="Picture 2" descr="Mendeley"/>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01979" y="708723"/>
            <a:ext cx="717472" cy="717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82379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B87300-A223-4A93-98F2-FBC58850BE26}" type="slidenum">
              <a:rPr lang="en-US" smtClean="0">
                <a:solidFill>
                  <a:prstClr val="white">
                    <a:tint val="75000"/>
                  </a:prstClr>
                </a:solidFill>
              </a:rPr>
              <a:pPr/>
              <a:t>24</a:t>
            </a:fld>
            <a:endParaRPr lang="en-US">
              <a:solidFill>
                <a:prstClr val="white">
                  <a:tint val="75000"/>
                </a:prstClr>
              </a:solidFill>
            </a:endParaRPr>
          </a:p>
        </p:txBody>
      </p:sp>
      <p:pic>
        <p:nvPicPr>
          <p:cNvPr id="3074" name="Picture 2"/>
          <p:cNvPicPr>
            <a:picLocks noChangeAspect="1" noChangeArrowheads="1"/>
          </p:cNvPicPr>
          <p:nvPr/>
        </p:nvPicPr>
        <p:blipFill>
          <a:blip r:embed="rId2" cstate="print"/>
          <a:srcRect/>
          <a:stretch>
            <a:fillRect/>
          </a:stretch>
        </p:blipFill>
        <p:spPr bwMode="auto">
          <a:xfrm>
            <a:off x="0" y="2"/>
            <a:ext cx="4683125" cy="450003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00600" y="-45720"/>
            <a:ext cx="4657725" cy="45466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09601" y="5156202"/>
            <a:ext cx="1914525" cy="980017"/>
          </a:xfrm>
          <a:prstGeom prst="rect">
            <a:avLst/>
          </a:prstGeom>
          <a:noFill/>
          <a:ln w="9525">
            <a:noFill/>
            <a:miter lim="800000"/>
            <a:headEnd/>
            <a:tailEnd/>
          </a:ln>
        </p:spPr>
      </p:pic>
      <p:sp>
        <p:nvSpPr>
          <p:cNvPr id="6" name="TextBox 5"/>
          <p:cNvSpPr txBox="1"/>
          <p:nvPr/>
        </p:nvSpPr>
        <p:spPr>
          <a:xfrm>
            <a:off x="2743202" y="5156202"/>
            <a:ext cx="5131405" cy="830997"/>
          </a:xfrm>
          <a:prstGeom prst="rect">
            <a:avLst/>
          </a:prstGeom>
          <a:noFill/>
        </p:spPr>
        <p:txBody>
          <a:bodyPr wrap="none" rtlCol="0">
            <a:spAutoFit/>
          </a:bodyPr>
          <a:lstStyle/>
          <a:p>
            <a:r>
              <a:rPr lang="en-US" dirty="0" smtClean="0">
                <a:solidFill>
                  <a:prstClr val="black"/>
                </a:solidFill>
                <a:latin typeface="Segoe UI Light" pitchFamily="34" charset="0"/>
              </a:rPr>
              <a:t>Transformation of the academic library</a:t>
            </a:r>
          </a:p>
          <a:p>
            <a:r>
              <a:rPr lang="en-US" dirty="0" smtClean="0">
                <a:solidFill>
                  <a:prstClr val="black"/>
                </a:solidFill>
                <a:latin typeface="Segoe UI Light" pitchFamily="34" charset="0"/>
              </a:rPr>
              <a:t>Kurt de </a:t>
            </a:r>
            <a:r>
              <a:rPr lang="en-US" dirty="0" err="1" smtClean="0">
                <a:solidFill>
                  <a:prstClr val="black"/>
                </a:solidFill>
                <a:latin typeface="Segoe UI Light" pitchFamily="34" charset="0"/>
              </a:rPr>
              <a:t>Belder</a:t>
            </a:r>
            <a:endParaRPr lang="en-US" dirty="0" smtClean="0">
              <a:solidFill>
                <a:prstClr val="black"/>
              </a:solidFill>
              <a:latin typeface="Segoe UI Light" pitchFamily="34" charset="0"/>
            </a:endParaRPr>
          </a:p>
          <a:p>
            <a:r>
              <a:rPr lang="en-US" sz="1200" dirty="0" smtClean="0">
                <a:solidFill>
                  <a:prstClr val="black"/>
                </a:solidFill>
              </a:rPr>
              <a:t>http://www.oclc.org/content/dam/research/events/dss/ppt/dss_debelder.pptx</a:t>
            </a:r>
            <a:endParaRPr lang="en-US" sz="1200" dirty="0">
              <a:solidFill>
                <a:prstClr val="black"/>
              </a:solidFill>
            </a:endParaRPr>
          </a:p>
        </p:txBody>
      </p:sp>
    </p:spTree>
    <p:extLst>
      <p:ext uri="{BB962C8B-B14F-4D97-AF65-F5344CB8AC3E}">
        <p14:creationId xmlns:p14="http://schemas.microsoft.com/office/powerpoint/2010/main" xmlns="" val="5160258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33600" y="2438400"/>
            <a:ext cx="4419600" cy="1905000"/>
          </a:xfrm>
          <a:ln>
            <a:solidFill>
              <a:srgbClr val="C00000"/>
            </a:solidFill>
          </a:ln>
        </p:spPr>
        <p:txBody>
          <a:bodyPr/>
          <a:lstStyle/>
          <a:p>
            <a:pPr marL="0" indent="0">
              <a:buNone/>
            </a:pPr>
            <a:r>
              <a:rPr lang="en-US" dirty="0" smtClean="0"/>
              <a:t>More opportunities for support across the whole lifecycle in a digital environment. </a:t>
            </a:r>
          </a:p>
          <a:p>
            <a:endParaRPr lang="en-US" dirty="0"/>
          </a:p>
        </p:txBody>
      </p:sp>
    </p:spTree>
    <p:extLst>
      <p:ext uri="{BB962C8B-B14F-4D97-AF65-F5344CB8AC3E}">
        <p14:creationId xmlns:p14="http://schemas.microsoft.com/office/powerpoint/2010/main" xmlns="" val="24952576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4800" y="304800"/>
            <a:ext cx="4165600" cy="3124200"/>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152400" y="3810000"/>
            <a:ext cx="4504062" cy="2677514"/>
          </a:xfrm>
          <a:prstGeom prst="rect">
            <a:avLst/>
          </a:prstGeom>
          <a:noFill/>
          <a:ln w="9525">
            <a:noFill/>
            <a:miter lim="800000"/>
            <a:headEnd/>
            <a:tailEnd/>
          </a:ln>
        </p:spPr>
      </p:pic>
      <p:pic>
        <p:nvPicPr>
          <p:cNvPr id="4" name="Picture 3"/>
          <p:cNvPicPr>
            <a:picLocks noChangeAspect="1"/>
          </p:cNvPicPr>
          <p:nvPr/>
        </p:nvPicPr>
        <p:blipFill>
          <a:blip r:embed="rId4" cstate="print"/>
          <a:stretch>
            <a:fillRect/>
          </a:stretch>
        </p:blipFill>
        <p:spPr>
          <a:xfrm>
            <a:off x="4781549" y="142990"/>
            <a:ext cx="3945673" cy="3447820"/>
          </a:xfrm>
          <a:prstGeom prst="rect">
            <a:avLst/>
          </a:prstGeom>
        </p:spPr>
      </p:pic>
      <p:pic>
        <p:nvPicPr>
          <p:cNvPr id="5" name="Picture 4"/>
          <p:cNvPicPr>
            <a:picLocks noChangeAspect="1"/>
          </p:cNvPicPr>
          <p:nvPr/>
        </p:nvPicPr>
        <p:blipFill>
          <a:blip r:embed="rId5" cstate="print"/>
          <a:stretch>
            <a:fillRect/>
          </a:stretch>
        </p:blipFill>
        <p:spPr>
          <a:xfrm>
            <a:off x="4781549" y="4008138"/>
            <a:ext cx="4138373" cy="2164062"/>
          </a:xfrm>
          <a:prstGeom prst="rect">
            <a:avLst/>
          </a:prstGeom>
        </p:spPr>
      </p:pic>
    </p:spTree>
    <p:extLst>
      <p:ext uri="{BB962C8B-B14F-4D97-AF65-F5344CB8AC3E}">
        <p14:creationId xmlns:p14="http://schemas.microsoft.com/office/powerpoint/2010/main" xmlns="" val="40031106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22312" y="2548887"/>
            <a:ext cx="8116887" cy="1115690"/>
          </a:xfrm>
        </p:spPr>
        <p:txBody>
          <a:bodyPr/>
          <a:lstStyle/>
          <a:p>
            <a:r>
              <a:rPr lang="en-US" sz="8800" dirty="0" smtClean="0">
                <a:latin typeface="Segoe UI Light" panose="020B0502040204020203" pitchFamily="34" charset="0"/>
              </a:rPr>
              <a:t>Workflow is the new content</a:t>
            </a:r>
            <a:endParaRPr lang="en-US" sz="8800" dirty="0">
              <a:latin typeface="Segoe UI Light" panose="020B0502040204020203" pitchFamily="34" charset="0"/>
            </a:endParaRPr>
          </a:p>
        </p:txBody>
      </p:sp>
    </p:spTree>
    <p:extLst>
      <p:ext uri="{BB962C8B-B14F-4D97-AF65-F5344CB8AC3E}">
        <p14:creationId xmlns:p14="http://schemas.microsoft.com/office/powerpoint/2010/main" xmlns="" val="2361925982"/>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ww.alastore.ala.org/images/foster4376_3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4004" y="1904996"/>
            <a:ext cx="2309137" cy="2985953"/>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http://www.alastore.ala.org/images/duke3D200x3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199" y="1904998"/>
            <a:ext cx="1990635" cy="298595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cstate="print"/>
          <a:stretch>
            <a:fillRect/>
          </a:stretch>
        </p:blipFill>
        <p:spPr>
          <a:xfrm>
            <a:off x="838200" y="1904997"/>
            <a:ext cx="2175334" cy="2985953"/>
          </a:xfrm>
          <a:prstGeom prst="rect">
            <a:avLst/>
          </a:prstGeom>
        </p:spPr>
      </p:pic>
    </p:spTree>
    <p:extLst>
      <p:ext uri="{BB962C8B-B14F-4D97-AF65-F5344CB8AC3E}">
        <p14:creationId xmlns:p14="http://schemas.microsoft.com/office/powerpoint/2010/main" xmlns="" val="31194818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046" y="381000"/>
            <a:ext cx="7819564" cy="3899298"/>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smtClean="0">
                <a:solidFill>
                  <a:srgbClr val="C52127"/>
                </a:solidFill>
              </a:rPr>
              <a:t>Convenience</a:t>
            </a:r>
          </a:p>
          <a:p>
            <a:pPr algn="ctr"/>
            <a:endParaRPr lang="en-US" dirty="0">
              <a:solidFill>
                <a:srgbClr val="C52127"/>
              </a:solidFill>
            </a:endParaRPr>
          </a:p>
          <a:p>
            <a:pPr algn="ctr"/>
            <a:r>
              <a:rPr lang="en-US" dirty="0" smtClean="0">
                <a:solidFill>
                  <a:srgbClr val="C52127"/>
                </a:solidFill>
              </a:rPr>
              <a:t>The cost of context switching</a:t>
            </a:r>
          </a:p>
          <a:p>
            <a:pPr algn="ctr"/>
            <a:endParaRPr lang="en-US" dirty="0">
              <a:solidFill>
                <a:srgbClr val="C52127"/>
              </a:solidFill>
            </a:endParaRPr>
          </a:p>
          <a:p>
            <a:pPr algn="ctr"/>
            <a:r>
              <a:rPr lang="en-US" dirty="0" smtClean="0">
                <a:solidFill>
                  <a:srgbClr val="C52127"/>
                </a:solidFill>
              </a:rPr>
              <a:t>The cost of fragmentation </a:t>
            </a:r>
          </a:p>
          <a:p>
            <a:pPr algn="ctr"/>
            <a:endParaRPr lang="en-US" dirty="0">
              <a:solidFill>
                <a:srgbClr val="C52127"/>
              </a:solidFill>
            </a:endParaRPr>
          </a:p>
          <a:p>
            <a:pPr algn="ctr"/>
            <a:r>
              <a:rPr lang="en-US" dirty="0">
                <a:solidFill>
                  <a:srgbClr val="C52127"/>
                </a:solidFill>
              </a:rPr>
              <a:t>Relationship – sharing – engagement</a:t>
            </a:r>
          </a:p>
          <a:p>
            <a:pPr algn="ctr"/>
            <a:endParaRPr lang="en-US" dirty="0" smtClean="0">
              <a:solidFill>
                <a:srgbClr val="C52127"/>
              </a:solidFill>
            </a:endParaRPr>
          </a:p>
          <a:p>
            <a:pPr algn="ctr"/>
            <a:r>
              <a:rPr lang="en-US" dirty="0" smtClean="0">
                <a:solidFill>
                  <a:srgbClr val="C52127"/>
                </a:solidFill>
              </a:rPr>
              <a:t>Solo vs collaborative</a:t>
            </a:r>
          </a:p>
          <a:p>
            <a:pPr algn="ctr"/>
            <a:endParaRPr lang="en-US" dirty="0" smtClean="0">
              <a:solidFill>
                <a:srgbClr val="C52127"/>
              </a:solidFill>
            </a:endParaRPr>
          </a:p>
          <a:p>
            <a:pPr algn="ctr"/>
            <a:r>
              <a:rPr lang="en-US" dirty="0" smtClean="0">
                <a:solidFill>
                  <a:srgbClr val="C52127"/>
                </a:solidFill>
              </a:rPr>
              <a:t>Different needs</a:t>
            </a:r>
          </a:p>
          <a:p>
            <a:pPr algn="ctr"/>
            <a:endParaRPr lang="en-US" dirty="0">
              <a:solidFill>
                <a:srgbClr val="C52127"/>
              </a:solidFill>
            </a:endParaRPr>
          </a:p>
          <a:p>
            <a:pPr algn="ctr"/>
            <a:r>
              <a:rPr lang="en-US" dirty="0" smtClean="0">
                <a:solidFill>
                  <a:srgbClr val="C52127"/>
                </a:solidFill>
              </a:rPr>
              <a:t>Visitors vs residents</a:t>
            </a:r>
          </a:p>
          <a:p>
            <a:pPr algn="ctr"/>
            <a:endParaRPr lang="en-US" dirty="0">
              <a:solidFill>
                <a:srgbClr val="CC3300"/>
              </a:solidFill>
            </a:endParaRPr>
          </a:p>
        </p:txBody>
      </p:sp>
      <p:sp>
        <p:nvSpPr>
          <p:cNvPr id="3" name="Rectangle 2"/>
          <p:cNvSpPr/>
          <p:nvPr/>
        </p:nvSpPr>
        <p:spPr>
          <a:xfrm>
            <a:off x="683046" y="4876800"/>
            <a:ext cx="7819564" cy="775098"/>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smtClean="0">
                <a:solidFill>
                  <a:srgbClr val="C52127"/>
                </a:solidFill>
              </a:rPr>
              <a:t>What people actually do, not what they say they do</a:t>
            </a:r>
          </a:p>
        </p:txBody>
      </p:sp>
    </p:spTree>
    <p:extLst>
      <p:ext uri="{BB962C8B-B14F-4D97-AF65-F5344CB8AC3E}">
        <p14:creationId xmlns:p14="http://schemas.microsoft.com/office/powerpoint/2010/main" xmlns="" val="12292269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3</a:t>
            </a:fld>
            <a:endParaRPr lang="en-US" dirty="0"/>
          </a:p>
        </p:txBody>
      </p:sp>
      <p:pic>
        <p:nvPicPr>
          <p:cNvPr id="3" name="Picture 2"/>
          <p:cNvPicPr>
            <a:picLocks noChangeAspect="1"/>
          </p:cNvPicPr>
          <p:nvPr/>
        </p:nvPicPr>
        <p:blipFill>
          <a:blip r:embed="rId2" cstate="print"/>
          <a:stretch>
            <a:fillRect/>
          </a:stretch>
        </p:blipFill>
        <p:spPr>
          <a:xfrm>
            <a:off x="0" y="0"/>
            <a:ext cx="9226692" cy="6356350"/>
          </a:xfrm>
          <a:prstGeom prst="rect">
            <a:avLst/>
          </a:prstGeom>
        </p:spPr>
      </p:pic>
    </p:spTree>
    <p:extLst>
      <p:ext uri="{BB962C8B-B14F-4D97-AF65-F5344CB8AC3E}">
        <p14:creationId xmlns:p14="http://schemas.microsoft.com/office/powerpoint/2010/main" xmlns="" val="3133840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752600" y="1524000"/>
            <a:ext cx="5353050" cy="2857500"/>
          </a:xfrm>
          <a:prstGeom prst="rect">
            <a:avLst/>
          </a:prstGeom>
        </p:spPr>
      </p:pic>
      <p:sp>
        <p:nvSpPr>
          <p:cNvPr id="3" name="TextBox 2"/>
          <p:cNvSpPr txBox="1"/>
          <p:nvPr/>
        </p:nvSpPr>
        <p:spPr>
          <a:xfrm>
            <a:off x="3581400" y="5334000"/>
            <a:ext cx="1219757" cy="523220"/>
          </a:xfrm>
          <a:prstGeom prst="rect">
            <a:avLst/>
          </a:prstGeom>
          <a:noFill/>
        </p:spPr>
        <p:txBody>
          <a:bodyPr wrap="none" rtlCol="0">
            <a:spAutoFit/>
          </a:bodyPr>
          <a:lstStyle/>
          <a:p>
            <a:r>
              <a:rPr lang="en-US" sz="2800" b="1" dirty="0" smtClean="0">
                <a:solidFill>
                  <a:srgbClr val="CC3300"/>
                </a:solidFill>
              </a:rPr>
              <a:t>#</a:t>
            </a:r>
            <a:r>
              <a:rPr lang="en-US" sz="2800" b="1" dirty="0" err="1" smtClean="0">
                <a:solidFill>
                  <a:srgbClr val="CC3300"/>
                </a:solidFill>
              </a:rPr>
              <a:t>vandr</a:t>
            </a:r>
            <a:endParaRPr lang="en-US" sz="2800" b="1" dirty="0">
              <a:solidFill>
                <a:srgbClr val="CC3300"/>
              </a:solidFill>
            </a:endParaRPr>
          </a:p>
        </p:txBody>
      </p:sp>
    </p:spTree>
    <p:extLst>
      <p:ext uri="{BB962C8B-B14F-4D97-AF65-F5344CB8AC3E}">
        <p14:creationId xmlns:p14="http://schemas.microsoft.com/office/powerpoint/2010/main" xmlns="" val="26217064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21507" name="Picture 4" descr="UKU3new"/>
          <p:cNvPicPr>
            <a:picLocks noChangeAspect="1" noChangeArrowheads="1"/>
          </p:cNvPicPr>
          <p:nvPr/>
        </p:nvPicPr>
        <p:blipFill>
          <a:blip r:embed="rId3" cstate="print"/>
          <a:srcRect/>
          <a:stretch>
            <a:fillRect/>
          </a:stretch>
        </p:blipFill>
        <p:spPr bwMode="auto">
          <a:xfrm>
            <a:off x="39537" y="289044"/>
            <a:ext cx="9064926" cy="6111895"/>
          </a:xfrm>
          <a:prstGeom prst="rect">
            <a:avLst/>
          </a:prstGeom>
          <a:noFill/>
          <a:ln w="9525">
            <a:noFill/>
            <a:miter lim="800000"/>
            <a:headEnd/>
            <a:tailEnd/>
          </a:ln>
        </p:spPr>
      </p:pic>
      <p:sp>
        <p:nvSpPr>
          <p:cNvPr id="2" name="Right Arrow 1"/>
          <p:cNvSpPr/>
          <p:nvPr/>
        </p:nvSpPr>
        <p:spPr>
          <a:xfrm rot="16200000">
            <a:off x="8460954"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 name="Right Arrow 5"/>
          <p:cNvSpPr/>
          <p:nvPr/>
        </p:nvSpPr>
        <p:spPr>
          <a:xfrm rot="10800000">
            <a:off x="5561678" y="4925453"/>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Right Arrow 6"/>
          <p:cNvSpPr/>
          <p:nvPr/>
        </p:nvSpPr>
        <p:spPr>
          <a:xfrm rot="16200000">
            <a:off x="626125"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 name="Right Arrow 7"/>
          <p:cNvSpPr/>
          <p:nvPr/>
        </p:nvSpPr>
        <p:spPr>
          <a:xfrm rot="16200000">
            <a:off x="967648" y="4176306"/>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132813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028343"/>
            <a:ext cx="4572000" cy="5078313"/>
          </a:xfrm>
          <a:prstGeom prst="rect">
            <a:avLst/>
          </a:prstGeom>
          <a:ln>
            <a:solidFill>
              <a:srgbClr val="C00000"/>
            </a:solidFill>
          </a:ln>
        </p:spPr>
        <p:txBody>
          <a:bodyPr>
            <a:spAutoFit/>
          </a:bodyPr>
          <a:lstStyle/>
          <a:p>
            <a:r>
              <a:rPr lang="en-GB" dirty="0">
                <a:latin typeface="Arial" pitchFamily="34" charset="0"/>
                <a:cs typeface="Arial" pitchFamily="34" charset="0"/>
              </a:rPr>
              <a:t>The data from the Emerging educational stage seem to suggest that individuals were </a:t>
            </a:r>
            <a:r>
              <a:rPr lang="en-GB" b="1" dirty="0">
                <a:solidFill>
                  <a:srgbClr val="CC3300"/>
                </a:solidFill>
                <a:latin typeface="Arial" pitchFamily="34" charset="0"/>
                <a:cs typeface="Arial" pitchFamily="34" charset="0"/>
              </a:rPr>
              <a:t>engaging with systems and materials not provided by their institutions to do institutional work </a:t>
            </a:r>
            <a:r>
              <a:rPr lang="en-GB" dirty="0">
                <a:latin typeface="Arial" pitchFamily="34" charset="0"/>
                <a:cs typeface="Arial" pitchFamily="34" charset="0"/>
              </a:rPr>
              <a:t>(e.g., consulting Wikipedia to write an essay). Such </a:t>
            </a:r>
            <a:r>
              <a:rPr lang="en-GB" b="1" dirty="0">
                <a:solidFill>
                  <a:srgbClr val="CC3300"/>
                </a:solidFill>
                <a:latin typeface="Arial" pitchFamily="34" charset="0"/>
                <a:cs typeface="Arial" pitchFamily="34" charset="0"/>
              </a:rPr>
              <a:t>user-owned literacies</a:t>
            </a:r>
            <a:r>
              <a:rPr lang="en-GB" dirty="0">
                <a:latin typeface="Arial" pitchFamily="34" charset="0"/>
                <a:cs typeface="Arial" pitchFamily="34" charset="0"/>
              </a:rPr>
              <a:t>, when mapped like this, take a prominent role in the academic work of many of our research subjects. Given the effect that the internet is having on </a:t>
            </a:r>
            <a:r>
              <a:rPr lang="en-GB" b="1" dirty="0">
                <a:solidFill>
                  <a:srgbClr val="CC3300"/>
                </a:solidFill>
                <a:latin typeface="Arial" pitchFamily="34" charset="0"/>
                <a:cs typeface="Arial" pitchFamily="34" charset="0"/>
              </a:rPr>
              <a:t>collapsing the relationship between certain modes of activity and specific physical spaces</a:t>
            </a:r>
            <a:r>
              <a:rPr lang="en-GB" dirty="0">
                <a:latin typeface="Arial" pitchFamily="34" charset="0"/>
                <a:cs typeface="Arial" pitchFamily="34" charset="0"/>
              </a:rPr>
              <a:t>, it is important not to tie notions of the </a:t>
            </a:r>
            <a:r>
              <a:rPr lang="en-GB" dirty="0" smtClean="0">
                <a:latin typeface="Arial" pitchFamily="34" charset="0"/>
                <a:cs typeface="Arial" pitchFamily="34" charset="0"/>
              </a:rPr>
              <a:t>institutional </a:t>
            </a:r>
            <a:r>
              <a:rPr lang="en-GB" dirty="0">
                <a:latin typeface="Arial" pitchFamily="34" charset="0"/>
                <a:cs typeface="Arial" pitchFamily="34" charset="0"/>
              </a:rPr>
              <a:t>and the personal to ideas of “school/university/library” and “home” as buildings. </a:t>
            </a:r>
          </a:p>
          <a:p>
            <a:endParaRPr lang="en-GB" dirty="0">
              <a:latin typeface="Arial" pitchFamily="34" charset="0"/>
              <a:cs typeface="Arial" pitchFamily="34" charset="0"/>
            </a:endParaRPr>
          </a:p>
        </p:txBody>
      </p:sp>
    </p:spTree>
    <p:extLst>
      <p:ext uri="{BB962C8B-B14F-4D97-AF65-F5344CB8AC3E}">
        <p14:creationId xmlns:p14="http://schemas.microsoft.com/office/powerpoint/2010/main" xmlns="" val="6556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oode\Downloads\large_8239607846.jpg"/>
          <p:cNvPicPr>
            <a:picLocks noChangeAspect="1" noChangeArrowheads="1"/>
          </p:cNvPicPr>
          <p:nvPr/>
        </p:nvPicPr>
        <p:blipFill>
          <a:blip r:embed="rId3" cstate="print"/>
          <a:srcRect/>
          <a:stretch>
            <a:fillRect/>
          </a:stretch>
        </p:blipFill>
        <p:spPr bwMode="auto">
          <a:xfrm>
            <a:off x="1" y="0"/>
            <a:ext cx="9144000" cy="6226629"/>
          </a:xfrm>
          <a:prstGeom prst="rect">
            <a:avLst/>
          </a:prstGeom>
          <a:noFill/>
        </p:spPr>
      </p:pic>
      <p:pic>
        <p:nvPicPr>
          <p:cNvPr id="1026" name="Picture 2" descr="http://th02.deviantart.net/fs70/200H/f/2011/183/2/f/underground_market_by_dariocoelho-d3ksatl.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22662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2"/>
          <p:cNvSpPr txBox="1">
            <a:spLocks/>
          </p:cNvSpPr>
          <p:nvPr/>
        </p:nvSpPr>
        <p:spPr>
          <a:xfrm>
            <a:off x="377371" y="4386935"/>
            <a:ext cx="8316686" cy="1665514"/>
          </a:xfrm>
          <a:prstGeom prst="rect">
            <a:avLst/>
          </a:prstGeom>
        </p:spPr>
        <p:txBody>
          <a:bodyPr vert="horz" lIns="89381" tIns="44691" rIns="89381" bIns="44691" rtlCol="0">
            <a:noAutofit/>
          </a:bodyPr>
          <a:lstStyle/>
          <a:p>
            <a:pPr algn="ctr"/>
            <a:r>
              <a:rPr lang="en-US" sz="2400" b="1" dirty="0">
                <a:solidFill>
                  <a:schemeClr val="bg1"/>
                </a:solidFill>
                <a:effectLst>
                  <a:outerShdw blurRad="38100" dist="38100" dir="2700000" algn="tl">
                    <a:srgbClr val="000000">
                      <a:alpha val="43137"/>
                    </a:srgbClr>
                  </a:outerShdw>
                </a:effectLst>
                <a:latin typeface="Open Sans"/>
                <a:cs typeface="Arial"/>
              </a:rPr>
              <a:t>“It’s like a taboo I guess with all teachers, they just all say – you know, when they explain the paper they always say, </a:t>
            </a:r>
            <a:r>
              <a:rPr lang="en-US" sz="2400" b="1" dirty="0" smtClean="0">
                <a:solidFill>
                  <a:schemeClr val="bg1"/>
                </a:solidFill>
                <a:effectLst>
                  <a:outerShdw blurRad="38100" dist="38100" dir="2700000" algn="tl">
                    <a:srgbClr val="000000">
                      <a:alpha val="43137"/>
                    </a:srgbClr>
                  </a:outerShdw>
                </a:effectLst>
                <a:latin typeface="Open Sans"/>
                <a:cs typeface="Arial"/>
              </a:rPr>
              <a:t>‘Don’t </a:t>
            </a:r>
            <a:r>
              <a:rPr lang="en-US" sz="2400" b="1" dirty="0">
                <a:solidFill>
                  <a:schemeClr val="bg1"/>
                </a:solidFill>
                <a:effectLst>
                  <a:outerShdw blurRad="38100" dist="38100" dir="2700000" algn="tl">
                    <a:srgbClr val="000000">
                      <a:alpha val="43137"/>
                    </a:srgbClr>
                  </a:outerShdw>
                </a:effectLst>
                <a:latin typeface="Open Sans"/>
                <a:cs typeface="Arial"/>
              </a:rPr>
              <a:t>use </a:t>
            </a:r>
            <a:r>
              <a:rPr lang="en-US" sz="2400" b="1" dirty="0" smtClean="0">
                <a:solidFill>
                  <a:schemeClr val="bg1"/>
                </a:solidFill>
                <a:effectLst>
                  <a:outerShdw blurRad="38100" dist="38100" dir="2700000" algn="tl">
                    <a:srgbClr val="000000">
                      <a:alpha val="43137"/>
                    </a:srgbClr>
                  </a:outerShdw>
                </a:effectLst>
                <a:latin typeface="Open Sans"/>
                <a:cs typeface="Arial"/>
              </a:rPr>
              <a:t>Wikipedia.’”</a:t>
            </a:r>
            <a:endParaRPr lang="en-US" sz="2400" b="1" dirty="0">
              <a:solidFill>
                <a:schemeClr val="bg1"/>
              </a:solidFill>
              <a:effectLst>
                <a:outerShdw blurRad="38100" dist="38100" dir="2700000" algn="tl">
                  <a:srgbClr val="000000">
                    <a:alpha val="43137"/>
                  </a:srgbClr>
                </a:outerShdw>
              </a:effectLst>
              <a:latin typeface="Open Sans"/>
              <a:cs typeface="Arial"/>
            </a:endParaRPr>
          </a:p>
          <a:p>
            <a:pPr algn="ctr"/>
            <a:r>
              <a:rPr lang="en-US" sz="1800" b="1" dirty="0">
                <a:solidFill>
                  <a:schemeClr val="bg1"/>
                </a:solidFill>
                <a:effectLst>
                  <a:outerShdw blurRad="38100" dist="38100" dir="2700000" algn="tl">
                    <a:srgbClr val="000000">
                      <a:alpha val="43137"/>
                    </a:srgbClr>
                  </a:outerShdw>
                </a:effectLst>
                <a:latin typeface="Open Sans"/>
                <a:cs typeface="Arial"/>
              </a:rPr>
              <a:t> </a:t>
            </a:r>
            <a:r>
              <a:rPr lang="en-US" sz="1800" dirty="0">
                <a:solidFill>
                  <a:schemeClr val="bg1"/>
                </a:solidFill>
                <a:effectLst>
                  <a:outerShdw blurRad="38100" dist="38100" dir="2700000" algn="tl">
                    <a:srgbClr val="000000">
                      <a:alpha val="43137"/>
                    </a:srgbClr>
                  </a:outerShdw>
                </a:effectLst>
                <a:latin typeface="Open Sans"/>
                <a:cs typeface="Arial"/>
              </a:rPr>
              <a:t>(USU7, Female, Age </a:t>
            </a:r>
            <a:r>
              <a:rPr lang="en-US" sz="1800" dirty="0" smtClean="0">
                <a:solidFill>
                  <a:schemeClr val="bg1"/>
                </a:solidFill>
                <a:effectLst>
                  <a:outerShdw blurRad="38100" dist="38100" dir="2700000" algn="tl">
                    <a:srgbClr val="000000">
                      <a:alpha val="43137"/>
                    </a:srgbClr>
                  </a:outerShdw>
                </a:effectLst>
                <a:latin typeface="Open Sans"/>
                <a:cs typeface="Arial"/>
              </a:rPr>
              <a:t>19, Political Science)</a:t>
            </a:r>
            <a:endParaRPr lang="en-US" sz="1800" dirty="0">
              <a:solidFill>
                <a:schemeClr val="bg1"/>
              </a:solidFill>
              <a:effectLst>
                <a:outerShdw blurRad="38100" dist="38100" dir="2700000" algn="tl">
                  <a:srgbClr val="000000">
                    <a:alpha val="43137"/>
                  </a:srgbClr>
                </a:outerShdw>
              </a:effectLst>
              <a:latin typeface="Open Sans"/>
              <a:cs typeface="Arial"/>
            </a:endParaRPr>
          </a:p>
        </p:txBody>
      </p:sp>
      <p:sp>
        <p:nvSpPr>
          <p:cNvPr id="8" name="Content Placeholder 2"/>
          <p:cNvSpPr txBox="1">
            <a:spLocks/>
          </p:cNvSpPr>
          <p:nvPr/>
        </p:nvSpPr>
        <p:spPr>
          <a:xfrm>
            <a:off x="797170" y="286808"/>
            <a:ext cx="7549662" cy="1136153"/>
          </a:xfrm>
          <a:prstGeom prst="rect">
            <a:avLst/>
          </a:prstGeom>
        </p:spPr>
        <p:txBody>
          <a:bodyPr vert="horz" lIns="89381" tIns="44691" rIns="89381" bIns="44691" rtlCol="0">
            <a:noAutofit/>
          </a:bodyPr>
          <a:lstStyle/>
          <a:p>
            <a:pPr algn="ctr"/>
            <a:r>
              <a:rPr lang="en-US" sz="4300" b="1" dirty="0">
                <a:solidFill>
                  <a:schemeClr val="bg1"/>
                </a:solidFill>
                <a:effectLst>
                  <a:outerShdw blurRad="38100" dist="38100" dir="2700000" algn="tl">
                    <a:srgbClr val="000000">
                      <a:alpha val="43137"/>
                    </a:srgbClr>
                  </a:outerShdw>
                </a:effectLst>
                <a:latin typeface="Open Sans"/>
                <a:cs typeface="Arial"/>
              </a:rPr>
              <a:t>The Learning Black Market</a:t>
            </a:r>
            <a:endParaRPr lang="en-US" sz="4300" dirty="0">
              <a:solidFill>
                <a:schemeClr val="bg1"/>
              </a:solidFill>
              <a:effectLst>
                <a:outerShdw blurRad="38100" dist="38100" dir="2700000" algn="tl">
                  <a:srgbClr val="000000">
                    <a:alpha val="43137"/>
                  </a:srgbClr>
                </a:outerShdw>
              </a:effectLst>
              <a:latin typeface="Open Sans"/>
              <a:cs typeface="Arial"/>
            </a:endParaRPr>
          </a:p>
        </p:txBody>
      </p:sp>
    </p:spTree>
    <p:extLst>
      <p:ext uri="{BB962C8B-B14F-4D97-AF65-F5344CB8AC3E}">
        <p14:creationId xmlns:p14="http://schemas.microsoft.com/office/powerpoint/2010/main" xmlns="" val="40171852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03" y="338104"/>
            <a:ext cx="6089073" cy="6463308"/>
          </a:xfrm>
          <a:prstGeom prst="rect">
            <a:avLst/>
          </a:prstGeom>
        </p:spPr>
        <p:txBody>
          <a:bodyPr wrap="square">
            <a:spAutoFit/>
          </a:bodyPr>
          <a:lstStyle/>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smtClean="0">
                <a:latin typeface="Segoe UI" panose="020B0502040204020203" pitchFamily="34" charset="0"/>
                <a:ea typeface="Calibri" panose="020F0502020204030204" pitchFamily="34" charset="0"/>
                <a:cs typeface="Segoe UI" panose="020B0502040204020203" pitchFamily="34" charset="0"/>
              </a:rPr>
              <a:t>ResearchGate</a:t>
            </a:r>
            <a:r>
              <a:rPr lang="en-US" dirty="0" smtClean="0">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(services for </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scholarly reputation management</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Goodreads</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(social description/reading sites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r>
              <a:rPr lang="en-US" dirty="0" smtClean="0">
                <a:latin typeface="Segoe UI" panose="020B0502040204020203" pitchFamily="34" charset="0"/>
                <a:ea typeface="Calibri" panose="020F0502020204030204" pitchFamily="34" charset="0"/>
                <a:cs typeface="Segoe UI" panose="020B0502040204020203" pitchFamily="34" charset="0"/>
              </a:rPr>
              <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GalaxyZoo</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FigShare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manipulation tools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smtClean="0">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err="1" smtClean="0">
                <a:latin typeface="Segoe UI" panose="020B0502040204020203" pitchFamily="34" charset="0"/>
                <a:ea typeface="Calibri" panose="020F0502020204030204" pitchFamily="34" charset="0"/>
                <a:cs typeface="Segoe UI" panose="020B0502040204020203" pitchFamily="34" charset="0"/>
              </a:rPr>
              <a:t>Github</a:t>
            </a:r>
            <a:r>
              <a:rPr lang="en-US" dirty="0" smtClean="0">
                <a:latin typeface="Segoe UI" panose="020B0502040204020203" pitchFamily="34" charset="0"/>
                <a:ea typeface="Calibri" panose="020F0502020204030204" pitchFamily="34" charset="0"/>
                <a:cs typeface="Segoe UI" panose="020B0502040204020203" pitchFamily="34" charset="0"/>
              </a:rPr>
              <a:t> (</a:t>
            </a:r>
            <a:r>
              <a:rPr lang="en-US" dirty="0" smtClean="0">
                <a:solidFill>
                  <a:schemeClr val="accent2"/>
                </a:solidFill>
                <a:latin typeface="Segoe UI" panose="020B0502040204020203" pitchFamily="34" charset="0"/>
                <a:ea typeface="Calibri" panose="020F0502020204030204" pitchFamily="34" charset="0"/>
                <a:cs typeface="Segoe UI" panose="020B0502040204020203" pitchFamily="34" charset="0"/>
              </a:rPr>
              <a:t>software </a:t>
            </a:r>
            <a:r>
              <a:rPr lang="en-US" dirty="0" smtClean="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572894" y="542738"/>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72" name="Picture 8" descr="Wikipedia-logo-v2-ko.sv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xmlns="">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80" name="Picture 16" descr="Galaxy Zoo"/>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575516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4800" y="-304800"/>
            <a:ext cx="9839325" cy="7553325"/>
          </a:xfrm>
          <a:prstGeom prst="rect">
            <a:avLst/>
          </a:prstGeom>
        </p:spPr>
      </p:pic>
      <p:sp>
        <p:nvSpPr>
          <p:cNvPr id="3" name="TextBox 2"/>
          <p:cNvSpPr txBox="1"/>
          <p:nvPr/>
        </p:nvSpPr>
        <p:spPr>
          <a:xfrm>
            <a:off x="5334000" y="5486400"/>
            <a:ext cx="2858090" cy="923330"/>
          </a:xfrm>
          <a:prstGeom prst="rect">
            <a:avLst/>
          </a:prstGeom>
          <a:solidFill>
            <a:schemeClr val="bg1"/>
          </a:solidFill>
          <a:ln>
            <a:solidFill>
              <a:srgbClr val="C00000"/>
            </a:solidFill>
          </a:ln>
        </p:spPr>
        <p:txBody>
          <a:bodyPr wrap="none" rtlCol="0">
            <a:spAutoFit/>
          </a:bodyPr>
          <a:lstStyle/>
          <a:p>
            <a:r>
              <a:rPr lang="en-US" dirty="0" err="1" smtClean="0"/>
              <a:t>Wouter</a:t>
            </a:r>
            <a:r>
              <a:rPr lang="en-US" dirty="0" smtClean="0"/>
              <a:t> </a:t>
            </a:r>
            <a:r>
              <a:rPr lang="en-US" dirty="0" err="1" smtClean="0"/>
              <a:t>Haak</a:t>
            </a:r>
            <a:endParaRPr lang="en-US" dirty="0" smtClean="0"/>
          </a:p>
          <a:p>
            <a:r>
              <a:rPr lang="en-US" dirty="0" smtClean="0"/>
              <a:t>Elsevier, VP Product Strategy</a:t>
            </a:r>
          </a:p>
          <a:p>
            <a:r>
              <a:rPr lang="en-US" dirty="0" smtClean="0"/>
              <a:t>LIBER, Riga, 2014</a:t>
            </a:r>
            <a:endParaRPr lang="en-US" dirty="0"/>
          </a:p>
        </p:txBody>
      </p:sp>
    </p:spTree>
    <p:extLst>
      <p:ext uri="{BB962C8B-B14F-4D97-AF65-F5344CB8AC3E}">
        <p14:creationId xmlns:p14="http://schemas.microsoft.com/office/powerpoint/2010/main" xmlns="" val="5514303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52127"/>
                </a:solidFill>
              </a:rPr>
              <a:t>Workflow </a:t>
            </a:r>
            <a:br>
              <a:rPr lang="en-US" dirty="0" smtClean="0">
                <a:solidFill>
                  <a:srgbClr val="C52127"/>
                </a:solidFill>
              </a:rPr>
            </a:br>
            <a:r>
              <a:rPr lang="en-US" dirty="0" smtClean="0">
                <a:solidFill>
                  <a:srgbClr val="C52127"/>
                </a:solidFill>
              </a:rPr>
              <a:t>the social reshapes the technical</a:t>
            </a:r>
            <a:br>
              <a:rPr lang="en-US" dirty="0" smtClean="0">
                <a:solidFill>
                  <a:srgbClr val="C52127"/>
                </a:solidFill>
              </a:rPr>
            </a:br>
            <a:r>
              <a:rPr lang="en-US" dirty="0" smtClean="0">
                <a:solidFill>
                  <a:srgbClr val="C52127"/>
                </a:solidFill>
              </a:rPr>
              <a:t>the technical reshapes the social</a:t>
            </a:r>
            <a:endParaRPr lang="en-US" dirty="0">
              <a:solidFill>
                <a:srgbClr val="C52127"/>
              </a:solidFill>
            </a:endParaRPr>
          </a:p>
        </p:txBody>
      </p:sp>
      <p:sp>
        <p:nvSpPr>
          <p:cNvPr id="3" name="Content Placeholder 2"/>
          <p:cNvSpPr>
            <a:spLocks noGrp="1"/>
          </p:cNvSpPr>
          <p:nvPr>
            <p:ph sz="half" idx="1"/>
          </p:nvPr>
        </p:nvSpPr>
        <p:spPr>
          <a:xfrm>
            <a:off x="457200" y="2103437"/>
            <a:ext cx="4038600" cy="4525963"/>
          </a:xfrm>
          <a:ln>
            <a:solidFill>
              <a:srgbClr val="C00000"/>
            </a:solidFill>
          </a:ln>
        </p:spPr>
        <p:txBody>
          <a:bodyPr/>
          <a:lstStyle/>
          <a:p>
            <a:r>
              <a:rPr lang="en-US" sz="2800" dirty="0" smtClean="0"/>
              <a:t>In a print world, researchers and learners </a:t>
            </a:r>
            <a:r>
              <a:rPr lang="en-US" sz="2800" b="1" dirty="0" smtClean="0">
                <a:solidFill>
                  <a:srgbClr val="C52127"/>
                </a:solidFill>
              </a:rPr>
              <a:t>organized their workflow around the library</a:t>
            </a:r>
            <a:r>
              <a:rPr lang="en-US" sz="2800" dirty="0" smtClean="0"/>
              <a:t>. </a:t>
            </a:r>
          </a:p>
          <a:p>
            <a:r>
              <a:rPr lang="en-US" sz="2800" dirty="0" smtClean="0"/>
              <a:t>The library had limited interaction with the full process.</a:t>
            </a:r>
            <a:r>
              <a:rPr lang="en-US" dirty="0" smtClean="0"/>
              <a:t> </a:t>
            </a:r>
          </a:p>
          <a:p>
            <a:endParaRPr lang="en-US" dirty="0"/>
          </a:p>
        </p:txBody>
      </p:sp>
      <p:sp>
        <p:nvSpPr>
          <p:cNvPr id="4" name="Content Placeholder 3"/>
          <p:cNvSpPr>
            <a:spLocks noGrp="1"/>
          </p:cNvSpPr>
          <p:nvPr>
            <p:ph sz="half" idx="2"/>
          </p:nvPr>
        </p:nvSpPr>
        <p:spPr>
          <a:xfrm>
            <a:off x="4648200" y="2103437"/>
            <a:ext cx="4038600" cy="4525963"/>
          </a:xfrm>
          <a:ln>
            <a:solidFill>
              <a:srgbClr val="C00000"/>
            </a:solidFill>
          </a:ln>
        </p:spPr>
        <p:txBody>
          <a:bodyPr/>
          <a:lstStyle/>
          <a:p>
            <a:r>
              <a:rPr lang="en-US" sz="2800" dirty="0" smtClean="0"/>
              <a:t>In a digital world, the library needs to </a:t>
            </a:r>
            <a:r>
              <a:rPr lang="en-US" sz="2800" b="1" dirty="0" smtClean="0">
                <a:solidFill>
                  <a:srgbClr val="C52127"/>
                </a:solidFill>
              </a:rPr>
              <a:t>organize itself around the workflows of research and learners</a:t>
            </a:r>
            <a:r>
              <a:rPr lang="en-US" sz="2800" dirty="0" smtClean="0"/>
              <a:t>.</a:t>
            </a:r>
          </a:p>
          <a:p>
            <a:r>
              <a:rPr lang="en-US" sz="2800" dirty="0" smtClean="0"/>
              <a:t>Workflows generate and consume information resources. </a:t>
            </a:r>
            <a:endParaRPr lang="en-US" sz="2800" dirty="0"/>
          </a:p>
        </p:txBody>
      </p:sp>
    </p:spTree>
    <p:extLst>
      <p:ext uri="{BB962C8B-B14F-4D97-AF65-F5344CB8AC3E}">
        <p14:creationId xmlns:p14="http://schemas.microsoft.com/office/powerpoint/2010/main" xmlns="" val="17164856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800" dirty="0" smtClean="0">
                <a:latin typeface="Segoe UI Light" panose="020B0502040204020203" pitchFamily="34" charset="0"/>
              </a:rPr>
              <a:t>The inside out collection</a:t>
            </a:r>
            <a:endParaRPr lang="en-US" sz="8800" dirty="0">
              <a:latin typeface="Segoe UI Light" panose="020B0502040204020203" pitchFamily="34" charset="0"/>
            </a:endParaRPr>
          </a:p>
        </p:txBody>
      </p:sp>
      <p:sp>
        <p:nvSpPr>
          <p:cNvPr id="11" name="Text Placeholder 10"/>
          <p:cNvSpPr>
            <a:spLocks noGrp="1"/>
          </p:cNvSpPr>
          <p:nvPr>
            <p:ph type="body" sz="quarter" idx="10"/>
          </p:nvPr>
        </p:nvSpPr>
        <p:spPr>
          <a:xfrm>
            <a:off x="746273" y="1905000"/>
            <a:ext cx="7772400" cy="781050"/>
          </a:xfrm>
        </p:spPr>
        <p:txBody>
          <a:bodyPr/>
          <a:lstStyle/>
          <a:p>
            <a:r>
              <a:rPr lang="en-US" sz="4400" dirty="0" smtClean="0">
                <a:latin typeface="Segoe UI Light" panose="020B0502040204020203" pitchFamily="34" charset="0"/>
              </a:rPr>
              <a:t>Collection directions</a:t>
            </a:r>
          </a:p>
          <a:p>
            <a:endParaRPr lang="en-US" sz="4400" dirty="0">
              <a:latin typeface="Segoe UI Light" panose="020B0502040204020203" pitchFamily="34" charset="0"/>
            </a:endParaRPr>
          </a:p>
        </p:txBody>
      </p:sp>
    </p:spTree>
    <p:extLst>
      <p:ext uri="{BB962C8B-B14F-4D97-AF65-F5344CB8AC3E}">
        <p14:creationId xmlns:p14="http://schemas.microsoft.com/office/powerpoint/2010/main" xmlns="" val="3007146272"/>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219200"/>
            <a:ext cx="6553200" cy="4495800"/>
          </a:xfrm>
          <a:prstGeom prst="rect">
            <a:avLst/>
          </a:prstGeom>
          <a:solidFill>
            <a:schemeClr val="tx1">
              <a:lumMod val="85000"/>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2400" y="3186113"/>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dirty="0">
                <a:solidFill>
                  <a:srgbClr val="FFFFFF"/>
                </a:solidFill>
              </a:rPr>
              <a:t>Low Stewardship</a:t>
            </a:r>
          </a:p>
        </p:txBody>
      </p:sp>
      <p:sp>
        <p:nvSpPr>
          <p:cNvPr id="19" name="Oval 18"/>
          <p:cNvSpPr/>
          <p:nvPr/>
        </p:nvSpPr>
        <p:spPr>
          <a:xfrm>
            <a:off x="3598843" y="5334000"/>
            <a:ext cx="1905000" cy="866631"/>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dirty="0" smtClean="0">
                <a:solidFill>
                  <a:srgbClr val="FFFFFF"/>
                </a:solidFill>
              </a:rPr>
              <a:t>Institutional In </a:t>
            </a:r>
            <a:r>
              <a:rPr lang="en-US" sz="1700" b="1" dirty="0">
                <a:solidFill>
                  <a:srgbClr val="FFFFFF"/>
                </a:solidFill>
              </a:rPr>
              <a:t>few collections</a:t>
            </a:r>
          </a:p>
        </p:txBody>
      </p:sp>
      <p:sp>
        <p:nvSpPr>
          <p:cNvPr id="20" name="Oval 19"/>
          <p:cNvSpPr/>
          <p:nvPr/>
        </p:nvSpPr>
        <p:spPr>
          <a:xfrm>
            <a:off x="3581400" y="685800"/>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dirty="0">
                <a:solidFill>
                  <a:srgbClr val="FFFFFF"/>
                </a:solidFill>
              </a:rPr>
              <a:t>In many collections</a:t>
            </a:r>
          </a:p>
        </p:txBody>
      </p:sp>
      <p:sp>
        <p:nvSpPr>
          <p:cNvPr id="15369" name="Rectangular Callout 15"/>
          <p:cNvSpPr>
            <a:spLocks noChangeArrowheads="1"/>
          </p:cNvSpPr>
          <p:nvPr/>
        </p:nvSpPr>
        <p:spPr bwMode="auto">
          <a:xfrm>
            <a:off x="617863" y="5468138"/>
            <a:ext cx="1752600" cy="1219200"/>
          </a:xfrm>
          <a:prstGeom prst="wedgeRectCallout">
            <a:avLst>
              <a:gd name="adj1" fmla="val 37319"/>
              <a:gd name="adj2" fmla="val -59275"/>
            </a:avLst>
          </a:prstGeom>
          <a:solidFill>
            <a:schemeClr val="tx1"/>
          </a:solidFill>
          <a:ln w="25400" algn="ctr">
            <a:noFill/>
            <a:miter lim="800000"/>
            <a:headEnd/>
            <a:tailEnd/>
          </a:ln>
        </p:spPr>
        <p:txBody>
          <a:bodyPr anchor="ctr"/>
          <a:lstStyle/>
          <a:p>
            <a:pPr algn="ctr"/>
            <a:r>
              <a:rPr lang="en-US" sz="1400">
                <a:solidFill>
                  <a:srgbClr val="FFFFFF"/>
                </a:solidFill>
              </a:rPr>
              <a:t>Research &amp; Learning Materials  </a:t>
            </a:r>
          </a:p>
        </p:txBody>
      </p:sp>
      <p:sp>
        <p:nvSpPr>
          <p:cNvPr id="17" name="Rectangular Callout 16"/>
          <p:cNvSpPr/>
          <p:nvPr/>
        </p:nvSpPr>
        <p:spPr>
          <a:xfrm>
            <a:off x="342900" y="342900"/>
            <a:ext cx="1752600" cy="685800"/>
          </a:xfrm>
          <a:prstGeom prst="wedgeRectCallout">
            <a:avLst>
              <a:gd name="adj1" fmla="val 31217"/>
              <a:gd name="adj2" fmla="val 10741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FFFFFF"/>
                </a:solidFill>
              </a:rPr>
              <a:t>Open Web Resources</a:t>
            </a:r>
          </a:p>
        </p:txBody>
      </p:sp>
      <p:sp>
        <p:nvSpPr>
          <p:cNvPr id="21" name="Rectangular Callout 20"/>
          <p:cNvSpPr/>
          <p:nvPr/>
        </p:nvSpPr>
        <p:spPr>
          <a:xfrm>
            <a:off x="6781800" y="267198"/>
            <a:ext cx="1752600" cy="838200"/>
          </a:xfrm>
          <a:prstGeom prst="wedgeRectCallout">
            <a:avLst>
              <a:gd name="adj1" fmla="val -26545"/>
              <a:gd name="adj2" fmla="val 9309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rgbClr val="FFFFFF"/>
                </a:solidFill>
              </a:rPr>
              <a:t>‘Published’ materials</a:t>
            </a:r>
            <a:endParaRPr lang="en-US" sz="1400" dirty="0">
              <a:solidFill>
                <a:srgbClr val="FFFFFF"/>
              </a:solidFill>
            </a:endParaRPr>
          </a:p>
        </p:txBody>
      </p:sp>
      <p:sp>
        <p:nvSpPr>
          <p:cNvPr id="15372" name="Rectangular Callout 21"/>
          <p:cNvSpPr>
            <a:spLocks noChangeArrowheads="1"/>
          </p:cNvSpPr>
          <p:nvPr/>
        </p:nvSpPr>
        <p:spPr bwMode="auto">
          <a:xfrm>
            <a:off x="7086602" y="5544338"/>
            <a:ext cx="1752600" cy="1143000"/>
          </a:xfrm>
          <a:prstGeom prst="wedgeRectCallout">
            <a:avLst>
              <a:gd name="adj1" fmla="val -47619"/>
              <a:gd name="adj2" fmla="val -73523"/>
            </a:avLst>
          </a:prstGeom>
          <a:solidFill>
            <a:schemeClr val="tx1"/>
          </a:solidFill>
          <a:ln w="25400" algn="ctr">
            <a:noFill/>
            <a:miter lim="800000"/>
            <a:headEnd/>
            <a:tailEnd/>
          </a:ln>
        </p:spPr>
        <p:txBody>
          <a:bodyPr anchor="ctr"/>
          <a:lstStyle/>
          <a:p>
            <a:pPr algn="ctr"/>
            <a:r>
              <a:rPr lang="en-US" sz="1400">
                <a:solidFill>
                  <a:srgbClr val="FFFFFF"/>
                </a:solidFill>
              </a:rPr>
              <a:t>Special Collections</a:t>
            </a:r>
          </a:p>
          <a:p>
            <a:pPr algn="ctr"/>
            <a:r>
              <a:rPr lang="en-US" sz="1400">
                <a:solidFill>
                  <a:srgbClr val="FFFFFF"/>
                </a:solidFill>
              </a:rPr>
              <a:t>Local Digitization</a:t>
            </a:r>
          </a:p>
        </p:txBody>
      </p:sp>
      <p:sp>
        <p:nvSpPr>
          <p:cNvPr id="15377" name="Line 22"/>
          <p:cNvSpPr>
            <a:spLocks noChangeShapeType="1"/>
          </p:cNvSpPr>
          <p:nvPr/>
        </p:nvSpPr>
        <p:spPr bwMode="auto">
          <a:xfrm flipH="1" flipV="1">
            <a:off x="4662898" y="1273176"/>
            <a:ext cx="3200400" cy="2057400"/>
          </a:xfrm>
          <a:prstGeom prst="line">
            <a:avLst/>
          </a:prstGeom>
          <a:noFill/>
          <a:ln w="9525">
            <a:solidFill>
              <a:srgbClr val="808080"/>
            </a:solidFill>
            <a:prstDash val="dash"/>
            <a:round/>
            <a:headEnd/>
            <a:tailEnd/>
          </a:ln>
        </p:spPr>
        <p:txBody>
          <a:bodyPr/>
          <a:lstStyle/>
          <a:p>
            <a:endParaRPr lang="en-US">
              <a:solidFill>
                <a:prstClr val="black"/>
              </a:solidFill>
            </a:endParaRPr>
          </a:p>
        </p:txBody>
      </p:sp>
      <p:sp>
        <p:nvSpPr>
          <p:cNvPr id="15378" name="Text Box 23"/>
          <p:cNvSpPr txBox="1">
            <a:spLocks noChangeArrowheads="1"/>
          </p:cNvSpPr>
          <p:nvPr/>
        </p:nvSpPr>
        <p:spPr bwMode="auto">
          <a:xfrm>
            <a:off x="6417575" y="1495218"/>
            <a:ext cx="1098550" cy="366712"/>
          </a:xfrm>
          <a:prstGeom prst="rect">
            <a:avLst/>
          </a:prstGeom>
          <a:noFill/>
          <a:ln w="9525">
            <a:noFill/>
            <a:miter lim="800000"/>
            <a:headEnd/>
            <a:tailEnd/>
          </a:ln>
        </p:spPr>
        <p:txBody>
          <a:bodyPr wrap="none">
            <a:spAutoFit/>
          </a:bodyPr>
          <a:lstStyle/>
          <a:p>
            <a:r>
              <a:rPr lang="en-US" dirty="0">
                <a:solidFill>
                  <a:prstClr val="black"/>
                </a:solidFill>
              </a:rPr>
              <a:t>Licensed</a:t>
            </a:r>
          </a:p>
        </p:txBody>
      </p:sp>
      <p:sp>
        <p:nvSpPr>
          <p:cNvPr id="15379" name="Text Box 24"/>
          <p:cNvSpPr txBox="1">
            <a:spLocks noChangeArrowheads="1"/>
          </p:cNvSpPr>
          <p:nvPr/>
        </p:nvSpPr>
        <p:spPr bwMode="auto">
          <a:xfrm>
            <a:off x="4674596" y="2984147"/>
            <a:ext cx="1276350" cy="366713"/>
          </a:xfrm>
          <a:prstGeom prst="rect">
            <a:avLst/>
          </a:prstGeom>
          <a:noFill/>
          <a:ln w="9525">
            <a:noFill/>
            <a:miter lim="800000"/>
            <a:headEnd/>
            <a:tailEnd/>
          </a:ln>
        </p:spPr>
        <p:txBody>
          <a:bodyPr wrap="none">
            <a:spAutoFit/>
          </a:bodyPr>
          <a:lstStyle/>
          <a:p>
            <a:r>
              <a:rPr lang="en-US" dirty="0">
                <a:solidFill>
                  <a:prstClr val="black"/>
                </a:solidFill>
              </a:rPr>
              <a:t>Purchased</a:t>
            </a:r>
          </a:p>
        </p:txBody>
      </p:sp>
      <p:pic>
        <p:nvPicPr>
          <p:cNvPr id="22" name="Picture 48" descr="booksjournals"/>
          <p:cNvPicPr>
            <a:picLocks noChangeAspect="1" noChangeArrowheads="1"/>
          </p:cNvPicPr>
          <p:nvPr/>
        </p:nvPicPr>
        <p:blipFill>
          <a:blip r:embed="rId2" cstate="print"/>
          <a:srcRect/>
          <a:stretch>
            <a:fillRect/>
          </a:stretch>
        </p:blipFill>
        <p:spPr bwMode="auto">
          <a:xfrm>
            <a:off x="5354354" y="1709033"/>
            <a:ext cx="1738313" cy="1158875"/>
          </a:xfrm>
          <a:prstGeom prst="rect">
            <a:avLst/>
          </a:prstGeom>
          <a:noFill/>
          <a:ln w="9525">
            <a:noFill/>
            <a:miter lim="800000"/>
            <a:headEnd/>
            <a:tailEnd/>
          </a:ln>
        </p:spPr>
      </p:pic>
      <p:pic>
        <p:nvPicPr>
          <p:cNvPr id="26" name="Picture 25" descr="high-low.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62009" y="3919666"/>
            <a:ext cx="1716462" cy="1127269"/>
          </a:xfrm>
          <a:prstGeom prst="rect">
            <a:avLst/>
          </a:prstGeom>
        </p:spPr>
      </p:pic>
      <p:pic>
        <p:nvPicPr>
          <p:cNvPr id="28" name="Picture 27"/>
          <p:cNvPicPr>
            <a:picLocks noChangeAspect="1"/>
          </p:cNvPicPr>
          <p:nvPr/>
        </p:nvPicPr>
        <p:blipFill>
          <a:blip r:embed="rId4" cstate="print"/>
          <a:stretch>
            <a:fillRect/>
          </a:stretch>
        </p:blipFill>
        <p:spPr>
          <a:xfrm>
            <a:off x="5412306" y="4092576"/>
            <a:ext cx="1622868" cy="1051672"/>
          </a:xfrm>
          <a:prstGeom prst="rect">
            <a:avLst/>
          </a:prstGeom>
        </p:spPr>
      </p:pic>
      <p:pic>
        <p:nvPicPr>
          <p:cNvPr id="29" name="Picture 28" descr="low-low.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140442" y="1896659"/>
            <a:ext cx="1738029" cy="1141434"/>
          </a:xfrm>
          <a:prstGeom prst="rect">
            <a:avLst/>
          </a:prstGeom>
        </p:spPr>
      </p:pic>
      <p:sp>
        <p:nvSpPr>
          <p:cNvPr id="18" name="Oval 17"/>
          <p:cNvSpPr/>
          <p:nvPr/>
        </p:nvSpPr>
        <p:spPr>
          <a:xfrm>
            <a:off x="7219721" y="3160711"/>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dirty="0">
                <a:solidFill>
                  <a:srgbClr val="FFFFFF"/>
                </a:solidFill>
              </a:rPr>
              <a:t>High Stewardship</a:t>
            </a:r>
          </a:p>
        </p:txBody>
      </p:sp>
    </p:spTree>
    <p:extLst>
      <p:ext uri="{BB962C8B-B14F-4D97-AF65-F5344CB8AC3E}">
        <p14:creationId xmlns:p14="http://schemas.microsoft.com/office/powerpoint/2010/main" xmlns="" val="31814358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379"/>
                                        </p:tgtEl>
                                        <p:attrNameLst>
                                          <p:attrName>style.visibility</p:attrName>
                                        </p:attrNameLst>
                                      </p:cBhvr>
                                      <p:to>
                                        <p:strVal val="visible"/>
                                      </p:to>
                                    </p:set>
                                    <p:animEffect transition="in" filter="fade">
                                      <p:cBhvr>
                                        <p:cTn id="34" dur="1000"/>
                                        <p:tgtEl>
                                          <p:spTgt spid="15379"/>
                                        </p:tgtEl>
                                      </p:cBhvr>
                                    </p:animEffect>
                                    <p:anim calcmode="lin" valueType="num">
                                      <p:cBhvr>
                                        <p:cTn id="35" dur="1000" fill="hold"/>
                                        <p:tgtEl>
                                          <p:spTgt spid="15379"/>
                                        </p:tgtEl>
                                        <p:attrNameLst>
                                          <p:attrName>ppt_x</p:attrName>
                                        </p:attrNameLst>
                                      </p:cBhvr>
                                      <p:tavLst>
                                        <p:tav tm="0">
                                          <p:val>
                                            <p:strVal val="#ppt_x"/>
                                          </p:val>
                                        </p:tav>
                                        <p:tav tm="100000">
                                          <p:val>
                                            <p:strVal val="#ppt_x"/>
                                          </p:val>
                                        </p:tav>
                                      </p:tavLst>
                                    </p:anim>
                                    <p:anim calcmode="lin" valueType="num">
                                      <p:cBhvr>
                                        <p:cTn id="36" dur="1000" fill="hold"/>
                                        <p:tgtEl>
                                          <p:spTgt spid="1537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378"/>
                                        </p:tgtEl>
                                        <p:attrNameLst>
                                          <p:attrName>style.visibility</p:attrName>
                                        </p:attrNameLst>
                                      </p:cBhvr>
                                      <p:to>
                                        <p:strVal val="visible"/>
                                      </p:to>
                                    </p:set>
                                    <p:animEffect transition="in" filter="fade">
                                      <p:cBhvr>
                                        <p:cTn id="39" dur="1000"/>
                                        <p:tgtEl>
                                          <p:spTgt spid="15378"/>
                                        </p:tgtEl>
                                      </p:cBhvr>
                                    </p:animEffect>
                                    <p:anim calcmode="lin" valueType="num">
                                      <p:cBhvr>
                                        <p:cTn id="40" dur="1000" fill="hold"/>
                                        <p:tgtEl>
                                          <p:spTgt spid="15378"/>
                                        </p:tgtEl>
                                        <p:attrNameLst>
                                          <p:attrName>ppt_x</p:attrName>
                                        </p:attrNameLst>
                                      </p:cBhvr>
                                      <p:tavLst>
                                        <p:tav tm="0">
                                          <p:val>
                                            <p:strVal val="#ppt_x"/>
                                          </p:val>
                                        </p:tav>
                                        <p:tav tm="100000">
                                          <p:val>
                                            <p:strVal val="#ppt_x"/>
                                          </p:val>
                                        </p:tav>
                                      </p:tavLst>
                                    </p:anim>
                                    <p:anim calcmode="lin" valueType="num">
                                      <p:cBhvr>
                                        <p:cTn id="41" dur="1000" fill="hold"/>
                                        <p:tgtEl>
                                          <p:spTgt spid="1537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377"/>
                                        </p:tgtEl>
                                        <p:attrNameLst>
                                          <p:attrName>style.visibility</p:attrName>
                                        </p:attrNameLst>
                                      </p:cBhvr>
                                      <p:to>
                                        <p:strVal val="visible"/>
                                      </p:to>
                                    </p:set>
                                    <p:animEffect transition="in" filter="fade">
                                      <p:cBhvr>
                                        <p:cTn id="44" dur="1000"/>
                                        <p:tgtEl>
                                          <p:spTgt spid="15377"/>
                                        </p:tgtEl>
                                      </p:cBhvr>
                                    </p:animEffect>
                                    <p:anim calcmode="lin" valueType="num">
                                      <p:cBhvr>
                                        <p:cTn id="45" dur="1000" fill="hold"/>
                                        <p:tgtEl>
                                          <p:spTgt spid="15377"/>
                                        </p:tgtEl>
                                        <p:attrNameLst>
                                          <p:attrName>ppt_x</p:attrName>
                                        </p:attrNameLst>
                                      </p:cBhvr>
                                      <p:tavLst>
                                        <p:tav tm="0">
                                          <p:val>
                                            <p:strVal val="#ppt_x"/>
                                          </p:val>
                                        </p:tav>
                                        <p:tav tm="100000">
                                          <p:val>
                                            <p:strVal val="#ppt_x"/>
                                          </p:val>
                                        </p:tav>
                                      </p:tavLst>
                                    </p:anim>
                                    <p:anim calcmode="lin" valueType="num">
                                      <p:cBhvr>
                                        <p:cTn id="46" dur="1000" fill="hold"/>
                                        <p:tgtEl>
                                          <p:spTgt spid="1537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369"/>
                                        </p:tgtEl>
                                        <p:attrNameLst>
                                          <p:attrName>style.visibility</p:attrName>
                                        </p:attrNameLst>
                                      </p:cBhvr>
                                      <p:to>
                                        <p:strVal val="visible"/>
                                      </p:to>
                                    </p:set>
                                    <p:animEffect transition="in" filter="fade">
                                      <p:cBhvr>
                                        <p:cTn id="77" dur="1000"/>
                                        <p:tgtEl>
                                          <p:spTgt spid="15369"/>
                                        </p:tgtEl>
                                      </p:cBhvr>
                                    </p:animEffect>
                                    <p:anim calcmode="lin" valueType="num">
                                      <p:cBhvr>
                                        <p:cTn id="78" dur="1000" fill="hold"/>
                                        <p:tgtEl>
                                          <p:spTgt spid="15369"/>
                                        </p:tgtEl>
                                        <p:attrNameLst>
                                          <p:attrName>ppt_x</p:attrName>
                                        </p:attrNameLst>
                                      </p:cBhvr>
                                      <p:tavLst>
                                        <p:tav tm="0">
                                          <p:val>
                                            <p:strVal val="#ppt_x"/>
                                          </p:val>
                                        </p:tav>
                                        <p:tav tm="100000">
                                          <p:val>
                                            <p:strVal val="#ppt_x"/>
                                          </p:val>
                                        </p:tav>
                                      </p:tavLst>
                                    </p:anim>
                                    <p:anim calcmode="lin" valueType="num">
                                      <p:cBhvr>
                                        <p:cTn id="79" dur="1000" fill="hold"/>
                                        <p:tgtEl>
                                          <p:spTgt spid="1536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5372"/>
                                        </p:tgtEl>
                                        <p:attrNameLst>
                                          <p:attrName>style.visibility</p:attrName>
                                        </p:attrNameLst>
                                      </p:cBhvr>
                                      <p:to>
                                        <p:strVal val="visible"/>
                                      </p:to>
                                    </p:set>
                                    <p:animEffect transition="in" filter="fade">
                                      <p:cBhvr>
                                        <p:cTn id="82" dur="1000"/>
                                        <p:tgtEl>
                                          <p:spTgt spid="15372"/>
                                        </p:tgtEl>
                                      </p:cBhvr>
                                    </p:animEffect>
                                    <p:anim calcmode="lin" valueType="num">
                                      <p:cBhvr>
                                        <p:cTn id="83" dur="1000" fill="hold"/>
                                        <p:tgtEl>
                                          <p:spTgt spid="15372"/>
                                        </p:tgtEl>
                                        <p:attrNameLst>
                                          <p:attrName>ppt_x</p:attrName>
                                        </p:attrNameLst>
                                      </p:cBhvr>
                                      <p:tavLst>
                                        <p:tav tm="0">
                                          <p:val>
                                            <p:strVal val="#ppt_x"/>
                                          </p:val>
                                        </p:tav>
                                        <p:tav tm="100000">
                                          <p:val>
                                            <p:strVal val="#ppt_x"/>
                                          </p:val>
                                        </p:tav>
                                      </p:tavLst>
                                    </p:anim>
                                    <p:anim calcmode="lin" valueType="num">
                                      <p:cBhvr>
                                        <p:cTn id="84" dur="1000" fill="hold"/>
                                        <p:tgtEl>
                                          <p:spTgt spid="1537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20" grpId="0" animBg="1"/>
      <p:bldP spid="15369" grpId="0" animBg="1"/>
      <p:bldP spid="17" grpId="0" animBg="1"/>
      <p:bldP spid="21" grpId="0" animBg="1"/>
      <p:bldP spid="15372" grpId="0" animBg="1"/>
      <p:bldP spid="15377" grpId="0" animBg="1"/>
      <p:bldP spid="15378" grpId="0"/>
      <p:bldP spid="15379"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295400" y="1219200"/>
            <a:ext cx="6553200" cy="4495800"/>
          </a:xfrm>
          <a:prstGeom prst="rect">
            <a:avLst/>
          </a:prstGeom>
          <a:solidFill>
            <a:schemeClr val="bg1">
              <a:lumMod val="85000"/>
              <a:alpha val="27059"/>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086600" y="312420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Low Stewardship</a:t>
            </a:r>
          </a:p>
        </p:txBody>
      </p:sp>
      <p:sp>
        <p:nvSpPr>
          <p:cNvPr id="18" name="Oval 17"/>
          <p:cNvSpPr/>
          <p:nvPr/>
        </p:nvSpPr>
        <p:spPr>
          <a:xfrm>
            <a:off x="152400" y="312420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High Stewardship</a:t>
            </a:r>
          </a:p>
        </p:txBody>
      </p:sp>
      <p:sp>
        <p:nvSpPr>
          <p:cNvPr id="19" name="Oval 18"/>
          <p:cNvSpPr/>
          <p:nvPr/>
        </p:nvSpPr>
        <p:spPr>
          <a:xfrm>
            <a:off x="3581400" y="563880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In few collections</a:t>
            </a:r>
          </a:p>
        </p:txBody>
      </p:sp>
      <p:sp>
        <p:nvSpPr>
          <p:cNvPr id="20" name="Oval 19"/>
          <p:cNvSpPr/>
          <p:nvPr/>
        </p:nvSpPr>
        <p:spPr>
          <a:xfrm>
            <a:off x="3581400" y="68580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In many collections</a:t>
            </a:r>
          </a:p>
        </p:txBody>
      </p:sp>
      <p:sp>
        <p:nvSpPr>
          <p:cNvPr id="15368" name="TextBox 36"/>
          <p:cNvSpPr txBox="1">
            <a:spLocks noChangeArrowheads="1"/>
          </p:cNvSpPr>
          <p:nvPr/>
        </p:nvSpPr>
        <p:spPr bwMode="auto">
          <a:xfrm>
            <a:off x="228600" y="228600"/>
            <a:ext cx="2395143" cy="369332"/>
          </a:xfrm>
          <a:prstGeom prst="rect">
            <a:avLst/>
          </a:prstGeom>
          <a:noFill/>
          <a:ln w="9525">
            <a:noFill/>
            <a:miter lim="800000"/>
            <a:headEnd/>
            <a:tailEnd/>
          </a:ln>
        </p:spPr>
        <p:txBody>
          <a:bodyPr wrap="none">
            <a:spAutoFit/>
          </a:bodyPr>
          <a:lstStyle/>
          <a:p>
            <a:r>
              <a:rPr lang="en-US" dirty="0" smtClean="0">
                <a:latin typeface="Segoe UI Light" pitchFamily="34" charset="0"/>
              </a:rPr>
              <a:t>OCLC Collections </a:t>
            </a:r>
            <a:r>
              <a:rPr lang="en-US" dirty="0">
                <a:latin typeface="Segoe UI Light" pitchFamily="34" charset="0"/>
              </a:rPr>
              <a:t>Grid </a:t>
            </a:r>
          </a:p>
        </p:txBody>
      </p:sp>
      <p:sp>
        <p:nvSpPr>
          <p:cNvPr id="15369" name="Rectangular Callout 15"/>
          <p:cNvSpPr>
            <a:spLocks noChangeArrowheads="1"/>
          </p:cNvSpPr>
          <p:nvPr/>
        </p:nvSpPr>
        <p:spPr bwMode="auto">
          <a:xfrm>
            <a:off x="6858000" y="5257800"/>
            <a:ext cx="1752600" cy="1219200"/>
          </a:xfrm>
          <a:prstGeom prst="wedgeRectCallout">
            <a:avLst>
              <a:gd name="adj1" fmla="val -87773"/>
              <a:gd name="adj2" fmla="val -62889"/>
            </a:avLst>
          </a:prstGeom>
          <a:solidFill>
            <a:srgbClr val="7F7F7F"/>
          </a:solidFill>
          <a:ln w="25400" algn="ctr">
            <a:noFill/>
            <a:miter lim="800000"/>
            <a:headEnd/>
            <a:tailEnd/>
          </a:ln>
        </p:spPr>
        <p:txBody>
          <a:bodyPr anchor="ctr"/>
          <a:lstStyle/>
          <a:p>
            <a:pPr algn="ctr"/>
            <a:r>
              <a:rPr lang="en-US" sz="1400">
                <a:solidFill>
                  <a:srgbClr val="FFFFFF"/>
                </a:solidFill>
                <a:latin typeface="Calibri" pitchFamily="34" charset="0"/>
              </a:rPr>
              <a:t>Research &amp; Learning Materials  </a:t>
            </a:r>
          </a:p>
        </p:txBody>
      </p:sp>
      <p:sp>
        <p:nvSpPr>
          <p:cNvPr id="17" name="Rectangular Callout 16"/>
          <p:cNvSpPr/>
          <p:nvPr/>
        </p:nvSpPr>
        <p:spPr>
          <a:xfrm>
            <a:off x="6781800" y="685800"/>
            <a:ext cx="1752600" cy="685800"/>
          </a:xfrm>
          <a:prstGeom prst="wedgeRectCallout">
            <a:avLst>
              <a:gd name="adj1" fmla="val -67473"/>
              <a:gd name="adj2" fmla="val 13311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FFFFFF"/>
                </a:solidFill>
              </a:rPr>
              <a:t>Open Web Resources</a:t>
            </a:r>
          </a:p>
        </p:txBody>
      </p:sp>
      <p:sp>
        <p:nvSpPr>
          <p:cNvPr id="21" name="Rectangular Callout 20"/>
          <p:cNvSpPr/>
          <p:nvPr/>
        </p:nvSpPr>
        <p:spPr>
          <a:xfrm>
            <a:off x="685800" y="685800"/>
            <a:ext cx="1752600" cy="838200"/>
          </a:xfrm>
          <a:prstGeom prst="wedgeRectCallout">
            <a:avLst>
              <a:gd name="adj1" fmla="val 67117"/>
              <a:gd name="adj2" fmla="val 7337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FFFFFF"/>
                </a:solidFill>
              </a:rPr>
              <a:t>Purchased Materials</a:t>
            </a:r>
          </a:p>
          <a:p>
            <a:pPr algn="ctr">
              <a:defRPr/>
            </a:pPr>
            <a:r>
              <a:rPr lang="en-US" sz="1400">
                <a:solidFill>
                  <a:srgbClr val="FFFFFF"/>
                </a:solidFill>
              </a:rPr>
              <a:t>Licensed E-Resources</a:t>
            </a:r>
          </a:p>
        </p:txBody>
      </p:sp>
      <p:sp>
        <p:nvSpPr>
          <p:cNvPr id="15372" name="Rectangular Callout 21"/>
          <p:cNvSpPr>
            <a:spLocks noChangeArrowheads="1"/>
          </p:cNvSpPr>
          <p:nvPr/>
        </p:nvSpPr>
        <p:spPr bwMode="auto">
          <a:xfrm>
            <a:off x="685800" y="5334000"/>
            <a:ext cx="1752600" cy="1143000"/>
          </a:xfrm>
          <a:prstGeom prst="wedgeRectCallout">
            <a:avLst>
              <a:gd name="adj1" fmla="val 80616"/>
              <a:gd name="adj2" fmla="val -79306"/>
            </a:avLst>
          </a:prstGeom>
          <a:solidFill>
            <a:srgbClr val="7F7F7F"/>
          </a:solidFill>
          <a:ln w="25400" algn="ctr">
            <a:noFill/>
            <a:miter lim="800000"/>
            <a:headEnd/>
            <a:tailEnd/>
          </a:ln>
        </p:spPr>
        <p:txBody>
          <a:bodyPr anchor="ctr"/>
          <a:lstStyle/>
          <a:p>
            <a:pPr algn="ctr"/>
            <a:r>
              <a:rPr lang="en-US" sz="1400">
                <a:solidFill>
                  <a:srgbClr val="FFFFFF"/>
                </a:solidFill>
                <a:latin typeface="Calibri" pitchFamily="34" charset="0"/>
              </a:rPr>
              <a:t>Special Collections</a:t>
            </a:r>
          </a:p>
          <a:p>
            <a:pPr algn="ctr"/>
            <a:r>
              <a:rPr lang="en-US" sz="1400">
                <a:solidFill>
                  <a:srgbClr val="FFFFFF"/>
                </a:solidFill>
                <a:latin typeface="Calibri" pitchFamily="34" charset="0"/>
              </a:rPr>
              <a:t>Local Digitization</a:t>
            </a:r>
          </a:p>
        </p:txBody>
      </p:sp>
      <p:pic>
        <p:nvPicPr>
          <p:cNvPr id="35" name="Picture 50" descr="researchandlearning2"/>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5181600" y="3886200"/>
            <a:ext cx="2127542" cy="1417637"/>
          </a:xfrm>
          <a:prstGeom prst="ellipse">
            <a:avLst/>
          </a:prstGeom>
          <a:ln>
            <a:noFill/>
          </a:ln>
          <a:effectLst>
            <a:softEdge rad="112500"/>
          </a:effectLst>
        </p:spPr>
      </p:pic>
      <p:pic>
        <p:nvPicPr>
          <p:cNvPr id="36" name="Picture 44" descr="WebResources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5410200" y="1828800"/>
            <a:ext cx="1227138" cy="1227138"/>
          </a:xfrm>
          <a:prstGeom prst="ellipse">
            <a:avLst/>
          </a:prstGeom>
          <a:ln>
            <a:noFill/>
          </a:ln>
          <a:effectLst>
            <a:softEdge rad="112500"/>
          </a:effectLst>
        </p:spPr>
      </p:pic>
      <p:pic>
        <p:nvPicPr>
          <p:cNvPr id="34" name="Picture 51" descr="specialcollections2"/>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1905000" y="3886200"/>
            <a:ext cx="1919288" cy="1279525"/>
          </a:xfrm>
          <a:prstGeom prst="ellipse">
            <a:avLst/>
          </a:prstGeom>
          <a:ln>
            <a:noFill/>
          </a:ln>
          <a:effectLst>
            <a:softEdge rad="112500"/>
          </a:effectLst>
        </p:spPr>
      </p:pic>
      <p:pic>
        <p:nvPicPr>
          <p:cNvPr id="33" name="Picture 48" descr="booksjournals"/>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1911349" y="1530350"/>
            <a:ext cx="2400301" cy="1600200"/>
          </a:xfrm>
          <a:prstGeom prst="ellipse">
            <a:avLst/>
          </a:prstGeom>
          <a:ln>
            <a:noFill/>
          </a:ln>
          <a:effectLst>
            <a:softEdge rad="112500"/>
          </a:effectLst>
        </p:spPr>
      </p:pic>
      <p:sp>
        <p:nvSpPr>
          <p:cNvPr id="15377" name="Line 22"/>
          <p:cNvSpPr>
            <a:spLocks noChangeShapeType="1"/>
          </p:cNvSpPr>
          <p:nvPr/>
        </p:nvSpPr>
        <p:spPr bwMode="auto">
          <a:xfrm flipH="1" flipV="1">
            <a:off x="1371600" y="1371600"/>
            <a:ext cx="3200400" cy="2057400"/>
          </a:xfrm>
          <a:prstGeom prst="line">
            <a:avLst/>
          </a:prstGeom>
          <a:noFill/>
          <a:ln w="9525">
            <a:solidFill>
              <a:srgbClr val="808080"/>
            </a:solidFill>
            <a:prstDash val="dash"/>
            <a:round/>
            <a:headEnd/>
            <a:tailEnd/>
          </a:ln>
        </p:spPr>
        <p:txBody>
          <a:bodyPr/>
          <a:lstStyle/>
          <a:p>
            <a:endParaRPr lang="en-US"/>
          </a:p>
        </p:txBody>
      </p:sp>
      <p:sp>
        <p:nvSpPr>
          <p:cNvPr id="15378" name="Text Box 23"/>
          <p:cNvSpPr txBox="1">
            <a:spLocks noChangeArrowheads="1"/>
          </p:cNvSpPr>
          <p:nvPr/>
        </p:nvSpPr>
        <p:spPr bwMode="auto">
          <a:xfrm>
            <a:off x="3032125" y="1484313"/>
            <a:ext cx="1098550" cy="366712"/>
          </a:xfrm>
          <a:prstGeom prst="rect">
            <a:avLst/>
          </a:prstGeom>
          <a:noFill/>
          <a:ln w="9525">
            <a:noFill/>
            <a:miter lim="800000"/>
            <a:headEnd/>
            <a:tailEnd/>
          </a:ln>
        </p:spPr>
        <p:txBody>
          <a:bodyPr wrap="none">
            <a:spAutoFit/>
          </a:bodyPr>
          <a:lstStyle/>
          <a:p>
            <a:r>
              <a:rPr lang="en-US"/>
              <a:t>Licensed</a:t>
            </a:r>
          </a:p>
        </p:txBody>
      </p:sp>
      <p:sp>
        <p:nvSpPr>
          <p:cNvPr id="15379" name="Text Box 24"/>
          <p:cNvSpPr txBox="1">
            <a:spLocks noChangeArrowheads="1"/>
          </p:cNvSpPr>
          <p:nvPr/>
        </p:nvSpPr>
        <p:spPr bwMode="auto">
          <a:xfrm>
            <a:off x="1447800" y="2819400"/>
            <a:ext cx="1276350" cy="366713"/>
          </a:xfrm>
          <a:prstGeom prst="rect">
            <a:avLst/>
          </a:prstGeom>
          <a:noFill/>
          <a:ln w="9525">
            <a:noFill/>
            <a:miter lim="800000"/>
            <a:headEnd/>
            <a:tailEnd/>
          </a:ln>
        </p:spPr>
        <p:txBody>
          <a:bodyPr wrap="none">
            <a:spAutoFit/>
          </a:bodyPr>
          <a:lstStyle/>
          <a:p>
            <a:r>
              <a:rPr lang="en-US"/>
              <a:t>Purchased</a:t>
            </a:r>
          </a:p>
        </p:txBody>
      </p:sp>
      <p:sp>
        <p:nvSpPr>
          <p:cNvPr id="22" name="TextBox 21"/>
          <p:cNvSpPr txBox="1"/>
          <p:nvPr/>
        </p:nvSpPr>
        <p:spPr>
          <a:xfrm>
            <a:off x="2133600" y="3611940"/>
            <a:ext cx="4821513" cy="1569660"/>
          </a:xfrm>
          <a:prstGeom prst="rect">
            <a:avLst/>
          </a:prstGeom>
          <a:solidFill>
            <a:schemeClr val="bg1">
              <a:alpha val="62000"/>
            </a:schemeClr>
          </a:solidFill>
        </p:spPr>
        <p:txBody>
          <a:bodyPr wrap="square" rtlCol="0">
            <a:spAutoFit/>
          </a:bodyPr>
          <a:lstStyle/>
          <a:p>
            <a:pPr algn="ctr"/>
            <a:r>
              <a:rPr lang="en-US" sz="9600" dirty="0" smtClean="0">
                <a:solidFill>
                  <a:schemeClr val="bg1">
                    <a:lumMod val="65000"/>
                  </a:schemeClr>
                </a:solidFill>
                <a:latin typeface="Segoe UI Light" pitchFamily="34" charset="0"/>
                <a:ea typeface="Segoe UI" pitchFamily="34" charset="0"/>
                <a:cs typeface="Segoe UI" pitchFamily="34" charset="0"/>
              </a:rPr>
              <a:t>Scarcity</a:t>
            </a:r>
            <a:endParaRPr lang="en-US" sz="9600" dirty="0">
              <a:solidFill>
                <a:schemeClr val="bg1">
                  <a:lumMod val="65000"/>
                </a:schemeClr>
              </a:solidFill>
              <a:latin typeface="Segoe UI Light" pitchFamily="34" charset="0"/>
              <a:ea typeface="Segoe UI" pitchFamily="34" charset="0"/>
              <a:cs typeface="Segoe UI" pitchFamily="34" charset="0"/>
            </a:endParaRPr>
          </a:p>
        </p:txBody>
      </p:sp>
      <p:sp>
        <p:nvSpPr>
          <p:cNvPr id="23" name="TextBox 22"/>
          <p:cNvSpPr txBox="1"/>
          <p:nvPr/>
        </p:nvSpPr>
        <p:spPr>
          <a:xfrm>
            <a:off x="1604468" y="1554540"/>
            <a:ext cx="6091732" cy="1569660"/>
          </a:xfrm>
          <a:prstGeom prst="rect">
            <a:avLst/>
          </a:prstGeom>
          <a:solidFill>
            <a:schemeClr val="bg1">
              <a:alpha val="62000"/>
            </a:schemeClr>
          </a:solidFill>
        </p:spPr>
        <p:txBody>
          <a:bodyPr wrap="none" rtlCol="0">
            <a:spAutoFit/>
          </a:bodyPr>
          <a:lstStyle/>
          <a:p>
            <a:r>
              <a:rPr lang="en-US" sz="9600" dirty="0" smtClean="0">
                <a:latin typeface="Segoe UI Light" pitchFamily="34" charset="0"/>
                <a:ea typeface="Segoe UI" pitchFamily="34" charset="0"/>
                <a:cs typeface="Segoe UI" pitchFamily="34" charset="0"/>
              </a:rPr>
              <a:t>Abundance</a:t>
            </a:r>
            <a:endParaRPr lang="en-US" sz="96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xmlns="" val="80052095"/>
      </p:ext>
    </p:extLst>
  </p:cSld>
  <p:clrMapOvr>
    <a:masterClrMapping/>
  </p:clrMapOvr>
  <mc:AlternateContent xmlns:mc="http://schemas.openxmlformats.org/markup-compatibility/2006">
    <mc:Choice xmlns:p14="http://schemas.microsoft.com/office/powerpoint/2010/main" xmlns="" Requires="p14">
      <p:transition p14:dur="0" advTm="45942"/>
    </mc:Choice>
    <mc:Fallback>
      <p:transition advTm="4594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2" name="Slide Number Placeholder 1"/>
          <p:cNvSpPr>
            <a:spLocks noGrp="1"/>
          </p:cNvSpPr>
          <p:nvPr>
            <p:ph type="sldNum" sz="quarter" idx="12"/>
          </p:nvPr>
        </p:nvSpPr>
        <p:spPr/>
        <p:txBody>
          <a:bodyPr/>
          <a:lstStyle/>
          <a:p>
            <a:fld id="{6B3AA010-7757-41E0-A212-D41514C97AA5}" type="slidenum">
              <a:rPr lang="en-US" smtClean="0"/>
              <a:pPr/>
              <a:t>4</a:t>
            </a:fld>
            <a:endParaRPr lang="en-US" dirty="0"/>
          </a:p>
        </p:txBody>
      </p:sp>
      <p:pic>
        <p:nvPicPr>
          <p:cNvPr id="3" name="Picture 2"/>
          <p:cNvPicPr>
            <a:picLocks noChangeAspect="1"/>
          </p:cNvPicPr>
          <p:nvPr/>
        </p:nvPicPr>
        <p:blipFill>
          <a:blip r:embed="rId2" cstate="print"/>
          <a:stretch>
            <a:fillRect/>
          </a:stretch>
        </p:blipFill>
        <p:spPr>
          <a:xfrm>
            <a:off x="457200" y="1676400"/>
            <a:ext cx="8366141" cy="4038600"/>
          </a:xfrm>
          <a:prstGeom prst="rect">
            <a:avLst/>
          </a:prstGeom>
        </p:spPr>
      </p:pic>
    </p:spTree>
    <p:extLst>
      <p:ext uri="{BB962C8B-B14F-4D97-AF65-F5344CB8AC3E}">
        <p14:creationId xmlns:p14="http://schemas.microsoft.com/office/powerpoint/2010/main" xmlns="" val="37020562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3581400" y="563880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In few collections</a:t>
            </a:r>
          </a:p>
        </p:txBody>
      </p:sp>
      <p:sp>
        <p:nvSpPr>
          <p:cNvPr id="30" name="Oval 29"/>
          <p:cNvSpPr/>
          <p:nvPr/>
        </p:nvSpPr>
        <p:spPr>
          <a:xfrm>
            <a:off x="3581400" y="68580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In many collections</a:t>
            </a:r>
          </a:p>
        </p:txBody>
      </p:sp>
      <p:sp>
        <p:nvSpPr>
          <p:cNvPr id="4" name="Rectangle 3"/>
          <p:cNvSpPr/>
          <p:nvPr/>
        </p:nvSpPr>
        <p:spPr>
          <a:xfrm>
            <a:off x="1295400" y="1219200"/>
            <a:ext cx="6553200" cy="4495800"/>
          </a:xfrm>
          <a:prstGeom prst="rect">
            <a:avLst/>
          </a:prstGeom>
          <a:solidFill>
            <a:schemeClr val="bg1">
              <a:lumMod val="85000"/>
              <a:alpha val="27059"/>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A</a:t>
            </a:r>
            <a:endParaRPr lang="en-US" dirty="0"/>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5" name="Picture 50" descr="researchandlearning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829560" y="3732913"/>
            <a:ext cx="2127542" cy="1417637"/>
          </a:xfrm>
          <a:prstGeom prst="ellipse">
            <a:avLst/>
          </a:prstGeom>
          <a:ln>
            <a:noFill/>
          </a:ln>
          <a:effectLst>
            <a:softEdge rad="112500"/>
          </a:effectLst>
        </p:spPr>
      </p:pic>
      <p:pic>
        <p:nvPicPr>
          <p:cNvPr id="36" name="Picture 44" descr="WebResources2"/>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2137533" y="1840123"/>
            <a:ext cx="1227138" cy="1227138"/>
          </a:xfrm>
          <a:prstGeom prst="ellipse">
            <a:avLst/>
          </a:prstGeom>
          <a:ln>
            <a:noFill/>
          </a:ln>
          <a:effectLst>
            <a:softEdge rad="112500"/>
          </a:effectLst>
        </p:spPr>
      </p:pic>
      <p:pic>
        <p:nvPicPr>
          <p:cNvPr id="34" name="Picture 51" descr="specialcollections2"/>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5046748" y="3805396"/>
            <a:ext cx="1919288" cy="1279525"/>
          </a:xfrm>
          <a:prstGeom prst="ellipse">
            <a:avLst/>
          </a:prstGeom>
          <a:ln>
            <a:noFill/>
          </a:ln>
          <a:effectLst>
            <a:softEdge rad="112500"/>
          </a:effectLst>
        </p:spPr>
      </p:pic>
      <p:sp>
        <p:nvSpPr>
          <p:cNvPr id="15377" name="Line 22"/>
          <p:cNvSpPr>
            <a:spLocks noChangeShapeType="1"/>
          </p:cNvSpPr>
          <p:nvPr/>
        </p:nvSpPr>
        <p:spPr bwMode="auto">
          <a:xfrm flipH="1" flipV="1">
            <a:off x="4724400" y="1457657"/>
            <a:ext cx="3200400" cy="2057400"/>
          </a:xfrm>
          <a:prstGeom prst="line">
            <a:avLst/>
          </a:prstGeom>
          <a:noFill/>
          <a:ln w="9525">
            <a:solidFill>
              <a:srgbClr val="808080"/>
            </a:solidFill>
            <a:prstDash val="dash"/>
            <a:round/>
            <a:headEnd/>
            <a:tailEnd/>
          </a:ln>
        </p:spPr>
        <p:txBody>
          <a:bodyPr/>
          <a:lstStyle/>
          <a:p>
            <a:endParaRPr lang="en-US"/>
          </a:p>
        </p:txBody>
      </p:sp>
      <p:sp>
        <p:nvSpPr>
          <p:cNvPr id="15378" name="Text Box 23"/>
          <p:cNvSpPr txBox="1">
            <a:spLocks noChangeArrowheads="1"/>
          </p:cNvSpPr>
          <p:nvPr/>
        </p:nvSpPr>
        <p:spPr bwMode="auto">
          <a:xfrm>
            <a:off x="6550029" y="1330204"/>
            <a:ext cx="1098550" cy="366712"/>
          </a:xfrm>
          <a:prstGeom prst="rect">
            <a:avLst/>
          </a:prstGeom>
          <a:noFill/>
          <a:ln w="9525">
            <a:noFill/>
            <a:miter lim="800000"/>
            <a:headEnd/>
            <a:tailEnd/>
          </a:ln>
        </p:spPr>
        <p:txBody>
          <a:bodyPr wrap="none">
            <a:spAutoFit/>
          </a:bodyPr>
          <a:lstStyle/>
          <a:p>
            <a:r>
              <a:rPr lang="en-US" dirty="0"/>
              <a:t>Licensed</a:t>
            </a:r>
          </a:p>
        </p:txBody>
      </p:sp>
      <p:sp>
        <p:nvSpPr>
          <p:cNvPr id="15379" name="Text Box 24"/>
          <p:cNvSpPr txBox="1">
            <a:spLocks noChangeArrowheads="1"/>
          </p:cNvSpPr>
          <p:nvPr/>
        </p:nvSpPr>
        <p:spPr bwMode="auto">
          <a:xfrm>
            <a:off x="4796271" y="2918337"/>
            <a:ext cx="1276350" cy="366713"/>
          </a:xfrm>
          <a:prstGeom prst="rect">
            <a:avLst/>
          </a:prstGeom>
          <a:noFill/>
          <a:ln w="9525">
            <a:noFill/>
            <a:miter lim="800000"/>
            <a:headEnd/>
            <a:tailEnd/>
          </a:ln>
        </p:spPr>
        <p:txBody>
          <a:bodyPr wrap="none">
            <a:spAutoFit/>
          </a:bodyPr>
          <a:lstStyle/>
          <a:p>
            <a:r>
              <a:rPr lang="en-US" dirty="0"/>
              <a:t>Purchased</a:t>
            </a:r>
          </a:p>
        </p:txBody>
      </p:sp>
      <p:sp>
        <p:nvSpPr>
          <p:cNvPr id="24" name="Down Arrow Callout 23"/>
          <p:cNvSpPr/>
          <p:nvPr/>
        </p:nvSpPr>
        <p:spPr>
          <a:xfrm>
            <a:off x="2590800" y="533400"/>
            <a:ext cx="4038600" cy="13716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Segoe UI Light" pitchFamily="34" charset="0"/>
              </a:rPr>
              <a:t>Outside, in</a:t>
            </a:r>
            <a:endParaRPr lang="en-US" sz="4400" dirty="0">
              <a:latin typeface="Segoe UI Light" pitchFamily="34" charset="0"/>
            </a:endParaRPr>
          </a:p>
        </p:txBody>
      </p:sp>
      <p:sp>
        <p:nvSpPr>
          <p:cNvPr id="25" name="TextBox 36"/>
          <p:cNvSpPr txBox="1">
            <a:spLocks noChangeArrowheads="1"/>
          </p:cNvSpPr>
          <p:nvPr/>
        </p:nvSpPr>
        <p:spPr bwMode="auto">
          <a:xfrm>
            <a:off x="228600" y="228600"/>
            <a:ext cx="2395143" cy="369332"/>
          </a:xfrm>
          <a:prstGeom prst="rect">
            <a:avLst/>
          </a:prstGeom>
          <a:noFill/>
          <a:ln w="9525">
            <a:noFill/>
            <a:miter lim="800000"/>
            <a:headEnd/>
            <a:tailEnd/>
          </a:ln>
        </p:spPr>
        <p:txBody>
          <a:bodyPr wrap="none">
            <a:spAutoFit/>
          </a:bodyPr>
          <a:lstStyle/>
          <a:p>
            <a:r>
              <a:rPr lang="en-US" dirty="0" smtClean="0">
                <a:latin typeface="Segoe UI Light" pitchFamily="34" charset="0"/>
              </a:rPr>
              <a:t>OCLC Collections </a:t>
            </a:r>
            <a:r>
              <a:rPr lang="en-US" dirty="0">
                <a:latin typeface="Segoe UI Light" pitchFamily="34" charset="0"/>
              </a:rPr>
              <a:t>Grid </a:t>
            </a:r>
          </a:p>
        </p:txBody>
      </p:sp>
      <p:sp>
        <p:nvSpPr>
          <p:cNvPr id="32" name="TextBox 31"/>
          <p:cNvSpPr txBox="1"/>
          <p:nvPr/>
        </p:nvSpPr>
        <p:spPr>
          <a:xfrm>
            <a:off x="2199343" y="3856665"/>
            <a:ext cx="4821513" cy="1200329"/>
          </a:xfrm>
          <a:prstGeom prst="rect">
            <a:avLst/>
          </a:prstGeom>
          <a:solidFill>
            <a:schemeClr val="bg1">
              <a:alpha val="62000"/>
            </a:schemeClr>
          </a:solidFill>
        </p:spPr>
        <p:txBody>
          <a:bodyPr wrap="square" rtlCol="0">
            <a:spAutoFit/>
          </a:bodyPr>
          <a:lstStyle/>
          <a:p>
            <a:pPr algn="ctr"/>
            <a:r>
              <a:rPr lang="en-US" sz="7200" dirty="0" smtClean="0">
                <a:latin typeface="Segoe UI Light" pitchFamily="34" charset="0"/>
                <a:ea typeface="Segoe UI" pitchFamily="34" charset="0"/>
                <a:cs typeface="Segoe UI" pitchFamily="34" charset="0"/>
              </a:rPr>
              <a:t>Distinctive</a:t>
            </a:r>
            <a:endParaRPr lang="en-US" sz="7200" dirty="0">
              <a:latin typeface="Segoe UI Light" pitchFamily="34" charset="0"/>
              <a:ea typeface="Segoe UI" pitchFamily="34" charset="0"/>
              <a:cs typeface="Segoe UI" pitchFamily="34" charset="0"/>
            </a:endParaRPr>
          </a:p>
        </p:txBody>
      </p:sp>
      <p:sp>
        <p:nvSpPr>
          <p:cNvPr id="40" name="TextBox 39"/>
          <p:cNvSpPr txBox="1"/>
          <p:nvPr/>
        </p:nvSpPr>
        <p:spPr>
          <a:xfrm>
            <a:off x="228600" y="914400"/>
            <a:ext cx="2645276" cy="830997"/>
          </a:xfrm>
          <a:prstGeom prst="rect">
            <a:avLst/>
          </a:prstGeom>
          <a:solidFill>
            <a:schemeClr val="bg1"/>
          </a:solidFill>
          <a:ln>
            <a:solidFill>
              <a:schemeClr val="accent1">
                <a:shade val="50000"/>
              </a:schemeClr>
            </a:solidFill>
          </a:ln>
        </p:spPr>
        <p:txBody>
          <a:bodyPr wrap="none" rtlCol="0">
            <a:spAutoFit/>
          </a:bodyPr>
          <a:lstStyle/>
          <a:p>
            <a:r>
              <a:rPr lang="en-US" sz="2400" dirty="0" smtClean="0">
                <a:latin typeface="Segoe UI Light" pitchFamily="34" charset="0"/>
              </a:rPr>
              <a:t>Library as broker</a:t>
            </a:r>
          </a:p>
          <a:p>
            <a:r>
              <a:rPr lang="en-US" sz="2400" dirty="0" smtClean="0">
                <a:solidFill>
                  <a:schemeClr val="accent6"/>
                </a:solidFill>
                <a:latin typeface="Segoe UI Light" pitchFamily="34" charset="0"/>
              </a:rPr>
              <a:t>Maximise efficiency</a:t>
            </a:r>
          </a:p>
        </p:txBody>
      </p:sp>
      <p:sp>
        <p:nvSpPr>
          <p:cNvPr id="27" name="Oval 26"/>
          <p:cNvSpPr/>
          <p:nvPr/>
        </p:nvSpPr>
        <p:spPr>
          <a:xfrm>
            <a:off x="68778" y="3213893"/>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Low Stewardship</a:t>
            </a:r>
          </a:p>
        </p:txBody>
      </p:sp>
      <p:sp>
        <p:nvSpPr>
          <p:cNvPr id="28" name="Oval 27"/>
          <p:cNvSpPr/>
          <p:nvPr/>
        </p:nvSpPr>
        <p:spPr>
          <a:xfrm>
            <a:off x="7394851" y="3190870"/>
            <a:ext cx="1905000" cy="582613"/>
          </a:xfrm>
          <a:prstGeom prst="ellipse">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b="1">
                <a:solidFill>
                  <a:srgbClr val="FFFFFF"/>
                </a:solidFill>
              </a:rPr>
              <a:t>High Stewardship</a:t>
            </a:r>
          </a:p>
        </p:txBody>
      </p:sp>
      <p:pic>
        <p:nvPicPr>
          <p:cNvPr id="33" name="Picture 48" descr="booksjournals"/>
          <p:cNvPicPr>
            <a:picLocks noChangeAspect="1" noChangeArrowheads="1"/>
          </p:cNvPicPr>
          <p:nvPr/>
        </p:nvPicPr>
        <p:blipFill>
          <a:blip r:embed="rId6" cstate="print">
            <a:duotone>
              <a:schemeClr val="bg2">
                <a:shade val="45000"/>
                <a:satMod val="135000"/>
              </a:schemeClr>
              <a:prstClr val="white"/>
            </a:duotone>
          </a:blip>
          <a:srcRect/>
          <a:stretch>
            <a:fillRect/>
          </a:stretch>
        </p:blipFill>
        <p:spPr bwMode="auto">
          <a:xfrm>
            <a:off x="5045220" y="1328616"/>
            <a:ext cx="2400301" cy="1600200"/>
          </a:xfrm>
          <a:prstGeom prst="ellipse">
            <a:avLst/>
          </a:prstGeom>
          <a:ln>
            <a:noFill/>
          </a:ln>
          <a:effectLst>
            <a:softEdge rad="112500"/>
          </a:effectLst>
        </p:spPr>
      </p:pic>
      <p:sp>
        <p:nvSpPr>
          <p:cNvPr id="37" name="TextBox 36"/>
          <p:cNvSpPr txBox="1"/>
          <p:nvPr/>
        </p:nvSpPr>
        <p:spPr>
          <a:xfrm>
            <a:off x="2917039" y="1875469"/>
            <a:ext cx="3331361" cy="1107996"/>
          </a:xfrm>
          <a:prstGeom prst="rect">
            <a:avLst/>
          </a:prstGeom>
          <a:solidFill>
            <a:schemeClr val="bg1">
              <a:alpha val="62000"/>
            </a:schemeClr>
          </a:solidFill>
        </p:spPr>
        <p:txBody>
          <a:bodyPr wrap="none" rtlCol="0">
            <a:spAutoFit/>
          </a:bodyPr>
          <a:lstStyle/>
          <a:p>
            <a:r>
              <a:rPr lang="en-US" sz="6600" dirty="0" smtClean="0">
                <a:latin typeface="Segoe UI Light" pitchFamily="34" charset="0"/>
                <a:ea typeface="Segoe UI" pitchFamily="34" charset="0"/>
                <a:cs typeface="Segoe UI" pitchFamily="34" charset="0"/>
              </a:rPr>
              <a:t>Available</a:t>
            </a:r>
            <a:endParaRPr lang="en-US" sz="6600" dirty="0">
              <a:latin typeface="Segoe UI Light" pitchFamily="34" charset="0"/>
              <a:ea typeface="Segoe UI" pitchFamily="34" charset="0"/>
              <a:cs typeface="Segoe UI" pitchFamily="34" charset="0"/>
            </a:endParaRPr>
          </a:p>
        </p:txBody>
      </p:sp>
      <p:sp>
        <p:nvSpPr>
          <p:cNvPr id="26" name="Down Arrow Callout 25"/>
          <p:cNvSpPr/>
          <p:nvPr/>
        </p:nvSpPr>
        <p:spPr>
          <a:xfrm>
            <a:off x="2594733" y="5486400"/>
            <a:ext cx="4038600" cy="13716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Segoe UI Light" pitchFamily="34" charset="0"/>
              </a:rPr>
              <a:t>Inside, out</a:t>
            </a:r>
            <a:endParaRPr lang="en-US" sz="4400" dirty="0">
              <a:latin typeface="Segoe UI Light" pitchFamily="34" charset="0"/>
            </a:endParaRPr>
          </a:p>
        </p:txBody>
      </p:sp>
      <p:sp>
        <p:nvSpPr>
          <p:cNvPr id="39" name="TextBox 38"/>
          <p:cNvSpPr txBox="1"/>
          <p:nvPr/>
        </p:nvSpPr>
        <p:spPr>
          <a:xfrm>
            <a:off x="5109333" y="4884003"/>
            <a:ext cx="3687801" cy="830997"/>
          </a:xfrm>
          <a:prstGeom prst="rect">
            <a:avLst/>
          </a:prstGeom>
          <a:solidFill>
            <a:schemeClr val="bg1"/>
          </a:solidFill>
          <a:ln>
            <a:solidFill>
              <a:schemeClr val="accent1">
                <a:shade val="50000"/>
              </a:schemeClr>
            </a:solidFill>
          </a:ln>
        </p:spPr>
        <p:txBody>
          <a:bodyPr wrap="square" rtlCol="0">
            <a:spAutoFit/>
          </a:bodyPr>
          <a:lstStyle/>
          <a:p>
            <a:r>
              <a:rPr lang="en-US" sz="2400" dirty="0" smtClean="0">
                <a:latin typeface="Segoe UI Light" pitchFamily="34" charset="0"/>
              </a:rPr>
              <a:t>Library as provider</a:t>
            </a:r>
          </a:p>
          <a:p>
            <a:r>
              <a:rPr lang="en-US" sz="2400" dirty="0" err="1" smtClean="0">
                <a:solidFill>
                  <a:schemeClr val="accent6"/>
                </a:solidFill>
                <a:latin typeface="Segoe UI Light" pitchFamily="34" charset="0"/>
              </a:rPr>
              <a:t>Maximise</a:t>
            </a:r>
            <a:r>
              <a:rPr lang="en-US" sz="2400" dirty="0" smtClean="0">
                <a:solidFill>
                  <a:schemeClr val="accent6"/>
                </a:solidFill>
                <a:latin typeface="Segoe UI Light" pitchFamily="34" charset="0"/>
              </a:rPr>
              <a:t> discoverability</a:t>
            </a:r>
          </a:p>
        </p:txBody>
      </p:sp>
    </p:spTree>
    <p:extLst>
      <p:ext uri="{BB962C8B-B14F-4D97-AF65-F5344CB8AC3E}">
        <p14:creationId xmlns:p14="http://schemas.microsoft.com/office/powerpoint/2010/main" xmlns="" val="942212614"/>
      </p:ext>
    </p:extLst>
  </p:cSld>
  <p:clrMapOvr>
    <a:masterClrMapping/>
  </p:clrMapOvr>
  <mc:AlternateContent xmlns:mc="http://schemas.openxmlformats.org/markup-compatibility/2006">
    <mc:Choice xmlns:p14="http://schemas.microsoft.com/office/powerpoint/2010/main" xmlns="" Requires="p14">
      <p:transition p14:dur="0" advTm="131805"/>
    </mc:Choice>
    <mc:Fallback>
      <p:transition advTm="1318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animBg="1"/>
      <p:bldP spid="26" grpId="0" animBg="1"/>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22312" y="2548887"/>
            <a:ext cx="8040687" cy="1115690"/>
          </a:xfrm>
        </p:spPr>
        <p:txBody>
          <a:bodyPr/>
          <a:lstStyle/>
          <a:p>
            <a:r>
              <a:rPr lang="en-US" sz="8800" dirty="0" smtClean="0">
                <a:latin typeface="Segoe UI Light" panose="020B0502040204020203" pitchFamily="34" charset="0"/>
              </a:rPr>
              <a:t>From discovery to discoverability</a:t>
            </a:r>
            <a:endParaRPr lang="en-US" sz="8800" dirty="0">
              <a:latin typeface="Segoe UI Light" panose="020B0502040204020203" pitchFamily="34" charset="0"/>
            </a:endParaRPr>
          </a:p>
        </p:txBody>
      </p:sp>
    </p:spTree>
    <p:extLst>
      <p:ext uri="{BB962C8B-B14F-4D97-AF65-F5344CB8AC3E}">
        <p14:creationId xmlns:p14="http://schemas.microsoft.com/office/powerpoint/2010/main" xmlns="" val="2002212422"/>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09550" y="-261938"/>
            <a:ext cx="9563100" cy="7381875"/>
          </a:xfrm>
          <a:prstGeom prst="rect">
            <a:avLst/>
          </a:prstGeom>
        </p:spPr>
      </p:pic>
    </p:spTree>
    <p:extLst>
      <p:ext uri="{BB962C8B-B14F-4D97-AF65-F5344CB8AC3E}">
        <p14:creationId xmlns:p14="http://schemas.microsoft.com/office/powerpoint/2010/main" xmlns="" val="25787998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5200" y="3707604"/>
            <a:ext cx="2113013"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C3300"/>
                </a:solidFill>
                <a:effectLst/>
                <a:uLnTx/>
                <a:uFillTx/>
                <a:latin typeface="Calibri"/>
                <a:ea typeface="+mn-ea"/>
                <a:cs typeface="+mn-cs"/>
              </a:rPr>
              <a:t>People matter</a:t>
            </a:r>
          </a:p>
        </p:txBody>
      </p:sp>
      <p:sp>
        <p:nvSpPr>
          <p:cNvPr id="7" name="Rectangle 6"/>
          <p:cNvSpPr/>
          <p:nvPr/>
        </p:nvSpPr>
        <p:spPr>
          <a:xfrm>
            <a:off x="609600" y="3707605"/>
            <a:ext cx="2113013"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C3300"/>
                </a:solidFill>
                <a:effectLst/>
                <a:uLnTx/>
                <a:uFillTx/>
                <a:latin typeface="Calibri"/>
                <a:ea typeface="+mn-ea"/>
                <a:cs typeface="+mn-cs"/>
              </a:rPr>
              <a:t>Full library discovery</a:t>
            </a:r>
          </a:p>
        </p:txBody>
      </p:sp>
      <p:sp>
        <p:nvSpPr>
          <p:cNvPr id="8" name="Rectangle 7"/>
          <p:cNvSpPr/>
          <p:nvPr/>
        </p:nvSpPr>
        <p:spPr>
          <a:xfrm>
            <a:off x="6400800" y="3707605"/>
            <a:ext cx="2113013" cy="1931195"/>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smtClean="0">
                <a:solidFill>
                  <a:srgbClr val="CC3300"/>
                </a:solidFill>
                <a:latin typeface="Calibri"/>
              </a:rPr>
              <a:t>A decentered network presence – the power of pull</a:t>
            </a:r>
            <a:endParaRPr kumimoji="0" lang="en-US" sz="1800" b="1" i="0" u="none" strike="noStrike" kern="0" cap="none" spc="0" normalizeH="0" baseline="0" noProof="0" dirty="0" smtClean="0">
              <a:ln>
                <a:noFill/>
              </a:ln>
              <a:solidFill>
                <a:srgbClr val="CC3300"/>
              </a:solidFill>
              <a:effectLst/>
              <a:uLnTx/>
              <a:uFillTx/>
              <a:latin typeface="Calibri"/>
              <a:ea typeface="+mn-ea"/>
              <a:cs typeface="+mn-cs"/>
            </a:endParaRPr>
          </a:p>
        </p:txBody>
      </p:sp>
      <p:sp>
        <p:nvSpPr>
          <p:cNvPr id="9" name="Title 1"/>
          <p:cNvSpPr txBox="1">
            <a:spLocks/>
          </p:cNvSpPr>
          <p:nvPr/>
        </p:nvSpPr>
        <p:spPr>
          <a:xfrm>
            <a:off x="446906" y="609600"/>
            <a:ext cx="8229600" cy="1905000"/>
          </a:xfrm>
          <a:prstGeom prst="rect">
            <a:avLst/>
          </a:prstGeom>
        </p:spPr>
        <p:txBody>
          <a:bodyPr>
            <a:normAutofit fontScale="60000" lnSpcReduction="20000"/>
          </a:bodyPr>
          <a:lst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a:lstStyle>
          <a:p>
            <a:r>
              <a:rPr lang="en-US" dirty="0" smtClean="0">
                <a:solidFill>
                  <a:srgbClr val="C52127"/>
                </a:solidFill>
              </a:rPr>
              <a:t>Discovery is not just … </a:t>
            </a:r>
            <a:br>
              <a:rPr lang="en-US" dirty="0" smtClean="0">
                <a:solidFill>
                  <a:srgbClr val="C52127"/>
                </a:solidFill>
              </a:rPr>
            </a:br>
            <a:r>
              <a:rPr lang="en-US" dirty="0" smtClean="0">
                <a:solidFill>
                  <a:srgbClr val="C52127"/>
                </a:solidFill>
              </a:rPr>
              <a:t>the discovery layer  </a:t>
            </a:r>
          </a:p>
          <a:p>
            <a:endParaRPr lang="en-US" dirty="0">
              <a:solidFill>
                <a:srgbClr val="C52127"/>
              </a:solidFill>
            </a:endParaRPr>
          </a:p>
          <a:p>
            <a:r>
              <a:rPr lang="en-US" dirty="0" smtClean="0">
                <a:solidFill>
                  <a:srgbClr val="C52127"/>
                </a:solidFill>
              </a:rPr>
              <a:t>Discovery often happens elsewhere.</a:t>
            </a:r>
          </a:p>
          <a:p>
            <a:endParaRPr lang="en-US" dirty="0" smtClean="0">
              <a:solidFill>
                <a:srgbClr val="C52127"/>
              </a:solidFill>
            </a:endParaRPr>
          </a:p>
          <a:p>
            <a:r>
              <a:rPr lang="en-US" dirty="0" smtClean="0">
                <a:solidFill>
                  <a:srgbClr val="C52127"/>
                </a:solidFill>
              </a:rPr>
              <a:t>Make institutional resources discoverable (inside out). </a:t>
            </a:r>
            <a:endParaRPr lang="en-US" dirty="0">
              <a:solidFill>
                <a:srgbClr val="C52127"/>
              </a:solidFill>
            </a:endParaRPr>
          </a:p>
        </p:txBody>
      </p:sp>
    </p:spTree>
    <p:extLst>
      <p:ext uri="{BB962C8B-B14F-4D97-AF65-F5344CB8AC3E}">
        <p14:creationId xmlns:p14="http://schemas.microsoft.com/office/powerpoint/2010/main" xmlns="" val="170751161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04800" y="590550"/>
            <a:ext cx="8382000" cy="4854880"/>
          </a:xfrm>
          <a:prstGeom prst="rect">
            <a:avLst/>
          </a:prstGeom>
          <a:noFill/>
          <a:ln w="9525">
            <a:noFill/>
            <a:miter lim="800000"/>
            <a:headEnd/>
            <a:tailEnd/>
          </a:ln>
        </p:spPr>
      </p:pic>
      <p:sp>
        <p:nvSpPr>
          <p:cNvPr id="5" name="TextBox 4"/>
          <p:cNvSpPr txBox="1"/>
          <p:nvPr/>
        </p:nvSpPr>
        <p:spPr>
          <a:xfrm>
            <a:off x="1143000" y="5943600"/>
            <a:ext cx="7342138" cy="646331"/>
          </a:xfrm>
          <a:prstGeom prst="rect">
            <a:avLst/>
          </a:prstGeom>
          <a:noFill/>
        </p:spPr>
        <p:txBody>
          <a:bodyPr wrap="none" rtlCol="0">
            <a:spAutoFit/>
          </a:bodyPr>
          <a:lstStyle/>
          <a:p>
            <a:r>
              <a:rPr lang="en-US" dirty="0" smtClean="0"/>
              <a:t>Full library discovery? Service discovery? People discovery? Event discovery?</a:t>
            </a:r>
          </a:p>
          <a:p>
            <a:pPr algn="ctr"/>
            <a:r>
              <a:rPr lang="en-US" b="1" dirty="0" smtClean="0">
                <a:solidFill>
                  <a:srgbClr val="C52127"/>
                </a:solidFill>
              </a:rPr>
              <a:t>If your expertise is not seen, you will not be seen as expert. </a:t>
            </a:r>
            <a:endParaRPr lang="en-US" b="1" dirty="0">
              <a:solidFill>
                <a:srgbClr val="C52127"/>
              </a:solidFill>
            </a:endParaRPr>
          </a:p>
        </p:txBody>
      </p:sp>
    </p:spTree>
    <p:extLst>
      <p:ext uri="{BB962C8B-B14F-4D97-AF65-F5344CB8AC3E}">
        <p14:creationId xmlns:p14="http://schemas.microsoft.com/office/powerpoint/2010/main" xmlns="" val="39218590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4118" y="0"/>
            <a:ext cx="9029354" cy="4051780"/>
          </a:xfrm>
          <a:prstGeom prst="rect">
            <a:avLst/>
          </a:prstGeom>
        </p:spPr>
      </p:pic>
      <p:sp>
        <p:nvSpPr>
          <p:cNvPr id="4" name="Left Arrow 3"/>
          <p:cNvSpPr/>
          <p:nvPr/>
        </p:nvSpPr>
        <p:spPr>
          <a:xfrm>
            <a:off x="7223499" y="1598453"/>
            <a:ext cx="1859973" cy="748051"/>
          </a:xfrm>
          <a:prstGeom prst="leftArrow">
            <a:avLst>
              <a:gd name="adj1" fmla="val 100000"/>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 Placeholder 7"/>
          <p:cNvSpPr>
            <a:spLocks noGrp="1"/>
          </p:cNvSpPr>
          <p:nvPr>
            <p:ph type="body" idx="1"/>
          </p:nvPr>
        </p:nvSpPr>
        <p:spPr>
          <a:xfrm>
            <a:off x="381000" y="3906321"/>
            <a:ext cx="4116388" cy="650875"/>
          </a:xfrm>
        </p:spPr>
        <p:txBody>
          <a:bodyPr/>
          <a:lstStyle/>
          <a:p>
            <a:r>
              <a:rPr lang="en-US" sz="2000" dirty="0" smtClean="0"/>
              <a:t>Reputation management</a:t>
            </a:r>
            <a:endParaRPr lang="en-US" sz="2000" dirty="0"/>
          </a:p>
        </p:txBody>
      </p:sp>
      <p:sp>
        <p:nvSpPr>
          <p:cNvPr id="9" name="Content Placeholder 8"/>
          <p:cNvSpPr>
            <a:spLocks noGrp="1"/>
          </p:cNvSpPr>
          <p:nvPr>
            <p:ph sz="half" idx="2"/>
          </p:nvPr>
        </p:nvSpPr>
        <p:spPr>
          <a:xfrm>
            <a:off x="381000" y="4694236"/>
            <a:ext cx="4116388" cy="2544763"/>
          </a:xfrm>
        </p:spPr>
        <p:txBody>
          <a:bodyPr/>
          <a:lstStyle/>
          <a:p>
            <a:r>
              <a:rPr lang="en-US" sz="2000" dirty="0" smtClean="0"/>
              <a:t>Expertise and profiling</a:t>
            </a:r>
          </a:p>
          <a:p>
            <a:r>
              <a:rPr lang="en-US" sz="2000" dirty="0" smtClean="0"/>
              <a:t>Identity</a:t>
            </a:r>
            <a:endParaRPr lang="en-US" sz="2000" dirty="0"/>
          </a:p>
          <a:p>
            <a:r>
              <a:rPr lang="en-US" sz="2000" dirty="0" smtClean="0"/>
              <a:t>Make the institution, expertise, research outputs, discoverable, …</a:t>
            </a:r>
          </a:p>
          <a:p>
            <a:r>
              <a:rPr lang="en-US" sz="2000" dirty="0" smtClean="0"/>
              <a:t>New Knowledge work ( Kenning Arlitsch)</a:t>
            </a:r>
          </a:p>
          <a:p>
            <a:endParaRPr lang="en-US" sz="2000" dirty="0" smtClean="0"/>
          </a:p>
          <a:p>
            <a:endParaRPr lang="en-US" sz="2000" dirty="0"/>
          </a:p>
        </p:txBody>
      </p:sp>
      <p:sp>
        <p:nvSpPr>
          <p:cNvPr id="10" name="Text Placeholder 9"/>
          <p:cNvSpPr>
            <a:spLocks noGrp="1"/>
          </p:cNvSpPr>
          <p:nvPr>
            <p:ph type="body" sz="quarter" idx="3"/>
          </p:nvPr>
        </p:nvSpPr>
        <p:spPr>
          <a:xfrm>
            <a:off x="4568795" y="3886200"/>
            <a:ext cx="4118005" cy="650875"/>
          </a:xfrm>
        </p:spPr>
        <p:txBody>
          <a:bodyPr/>
          <a:lstStyle/>
          <a:p>
            <a:r>
              <a:rPr lang="en-US" sz="2000" dirty="0" smtClean="0"/>
              <a:t>The power of pull</a:t>
            </a:r>
            <a:endParaRPr lang="en-US" sz="2000" dirty="0"/>
          </a:p>
        </p:txBody>
      </p:sp>
      <p:sp>
        <p:nvSpPr>
          <p:cNvPr id="11" name="Content Placeholder 10"/>
          <p:cNvSpPr>
            <a:spLocks noGrp="1"/>
          </p:cNvSpPr>
          <p:nvPr>
            <p:ph sz="quarter" idx="4"/>
          </p:nvPr>
        </p:nvSpPr>
        <p:spPr>
          <a:xfrm>
            <a:off x="4568795" y="4694236"/>
            <a:ext cx="4118005" cy="2544764"/>
          </a:xfrm>
        </p:spPr>
        <p:txBody>
          <a:bodyPr/>
          <a:lstStyle/>
          <a:p>
            <a:r>
              <a:rPr lang="en-US" sz="2000" dirty="0" smtClean="0"/>
              <a:t>Connect to library capacities where it makes sense</a:t>
            </a:r>
          </a:p>
        </p:txBody>
      </p:sp>
    </p:spTree>
    <p:extLst>
      <p:ext uri="{BB962C8B-B14F-4D97-AF65-F5344CB8AC3E}">
        <p14:creationId xmlns:p14="http://schemas.microsoft.com/office/powerpoint/2010/main" xmlns="" val="9101558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re Myself"/>
          <p:cNvPicPr>
            <a:picLocks noChangeAspect="1" noChangeArrowheads="1"/>
          </p:cNvPicPr>
          <p:nvPr/>
        </p:nvPicPr>
        <p:blipFill>
          <a:blip r:embed="rId3" cstate="print"/>
          <a:srcRect/>
          <a:stretch>
            <a:fillRect/>
          </a:stretch>
        </p:blipFill>
        <p:spPr bwMode="auto">
          <a:xfrm>
            <a:off x="1828800" y="609600"/>
            <a:ext cx="5506453" cy="4121949"/>
          </a:xfrm>
          <a:prstGeom prst="rect">
            <a:avLst/>
          </a:prstGeom>
          <a:noFill/>
          <a:ln>
            <a:solidFill>
              <a:srgbClr val="C52127"/>
            </a:solidFill>
          </a:ln>
        </p:spPr>
      </p:pic>
      <p:sp>
        <p:nvSpPr>
          <p:cNvPr id="6" name="Title 1"/>
          <p:cNvSpPr txBox="1">
            <a:spLocks/>
          </p:cNvSpPr>
          <p:nvPr/>
        </p:nvSpPr>
        <p:spPr>
          <a:xfrm>
            <a:off x="467226" y="5334000"/>
            <a:ext cx="8229600" cy="1143000"/>
          </a:xfrm>
          <a:prstGeom prst="rect">
            <a:avLst/>
          </a:prstGeom>
        </p:spPr>
        <p:txBody>
          <a:bodyPr>
            <a:normAutofit fontScale="67500" lnSpcReduction="20000"/>
          </a:bodyPr>
          <a:lst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a:lstStyle>
          <a:p>
            <a:r>
              <a:rPr lang="en-US" dirty="0" smtClean="0">
                <a:solidFill>
                  <a:srgbClr val="C52127"/>
                </a:solidFill>
              </a:rPr>
              <a:t>Workflow, collaboration, sharing, … </a:t>
            </a:r>
            <a:br>
              <a:rPr lang="en-US" dirty="0" smtClean="0">
                <a:solidFill>
                  <a:srgbClr val="C52127"/>
                </a:solidFill>
              </a:rPr>
            </a:br>
            <a:r>
              <a:rPr lang="en-US" dirty="0" smtClean="0">
                <a:solidFill>
                  <a:srgbClr val="C52127"/>
                </a:solidFill>
              </a:rPr>
              <a:t>the social reshapes the technical</a:t>
            </a:r>
            <a:br>
              <a:rPr lang="en-US" dirty="0" smtClean="0">
                <a:solidFill>
                  <a:srgbClr val="C52127"/>
                </a:solidFill>
              </a:rPr>
            </a:br>
            <a:r>
              <a:rPr lang="en-US" dirty="0" smtClean="0">
                <a:solidFill>
                  <a:srgbClr val="C52127"/>
                </a:solidFill>
              </a:rPr>
              <a:t>the technical reshapes the social</a:t>
            </a:r>
            <a:endParaRPr lang="en-US" dirty="0">
              <a:solidFill>
                <a:srgbClr val="C52127"/>
              </a:solidFill>
            </a:endParaRPr>
          </a:p>
        </p:txBody>
      </p:sp>
    </p:spTree>
    <p:extLst>
      <p:ext uri="{BB962C8B-B14F-4D97-AF65-F5344CB8AC3E}">
        <p14:creationId xmlns:p14="http://schemas.microsoft.com/office/powerpoint/2010/main" xmlns="" val="11858288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
            <a:ext cx="8946573" cy="5775947"/>
          </a:xfrm>
          <a:prstGeom prst="rect">
            <a:avLst/>
          </a:prstGeom>
        </p:spPr>
      </p:pic>
      <p:pic>
        <p:nvPicPr>
          <p:cNvPr id="3" name="Picture 2"/>
          <p:cNvPicPr>
            <a:picLocks noChangeAspect="1"/>
          </p:cNvPicPr>
          <p:nvPr/>
        </p:nvPicPr>
        <p:blipFill>
          <a:blip r:embed="rId3" cstate="print"/>
          <a:stretch>
            <a:fillRect/>
          </a:stretch>
        </p:blipFill>
        <p:spPr>
          <a:xfrm>
            <a:off x="2514252" y="1792246"/>
            <a:ext cx="6432321" cy="4743351"/>
          </a:xfrm>
          <a:prstGeom prst="rect">
            <a:avLst/>
          </a:prstGeom>
        </p:spPr>
      </p:pic>
    </p:spTree>
    <p:extLst>
      <p:ext uri="{BB962C8B-B14F-4D97-AF65-F5344CB8AC3E}">
        <p14:creationId xmlns:p14="http://schemas.microsoft.com/office/powerpoint/2010/main" xmlns="" val="29203243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037052" y="377104"/>
            <a:ext cx="4829252" cy="6148388"/>
          </a:xfrm>
          <a:prstGeom prst="rect">
            <a:avLst/>
          </a:prstGeom>
        </p:spPr>
      </p:pic>
    </p:spTree>
    <p:extLst>
      <p:ext uri="{BB962C8B-B14F-4D97-AF65-F5344CB8AC3E}">
        <p14:creationId xmlns:p14="http://schemas.microsoft.com/office/powerpoint/2010/main" xmlns="" val="487195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698525" y="862446"/>
            <a:ext cx="7468729" cy="4630613"/>
          </a:xfrm>
          <a:prstGeom prst="rect">
            <a:avLst/>
          </a:prstGeom>
          <a:noFill/>
          <a:ln w="9525">
            <a:noFill/>
            <a:miter lim="800000"/>
            <a:headEnd/>
            <a:tailEnd/>
          </a:ln>
        </p:spPr>
      </p:pic>
    </p:spTree>
    <p:extLst>
      <p:ext uri="{BB962C8B-B14F-4D97-AF65-F5344CB8AC3E}">
        <p14:creationId xmlns:p14="http://schemas.microsoft.com/office/powerpoint/2010/main" xmlns="" val="29171400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46273" y="2590800"/>
            <a:ext cx="7772400" cy="1115690"/>
          </a:xfrm>
        </p:spPr>
        <p:txBody>
          <a:bodyPr/>
          <a:lstStyle/>
          <a:p>
            <a:r>
              <a:rPr lang="en-US" sz="8800" dirty="0" smtClean="0">
                <a:latin typeface="Segoe UI Light" panose="020B0502040204020203" pitchFamily="34" charset="0"/>
              </a:rPr>
              <a:t>Preamble</a:t>
            </a:r>
            <a:endParaRPr lang="en-US" sz="8800" dirty="0">
              <a:latin typeface="Segoe UI Light" panose="020B0502040204020203" pitchFamily="34" charset="0"/>
            </a:endParaRPr>
          </a:p>
        </p:txBody>
      </p:sp>
      <p:sp>
        <p:nvSpPr>
          <p:cNvPr id="11" name="Text Placeholder 10"/>
          <p:cNvSpPr>
            <a:spLocks noGrp="1"/>
          </p:cNvSpPr>
          <p:nvPr>
            <p:ph type="body" sz="quarter" idx="10"/>
          </p:nvPr>
        </p:nvSpPr>
        <p:spPr>
          <a:xfrm>
            <a:off x="746273" y="1219200"/>
            <a:ext cx="7772400" cy="781050"/>
          </a:xfrm>
        </p:spPr>
        <p:txBody>
          <a:bodyPr/>
          <a:lstStyle/>
          <a:p>
            <a:r>
              <a:rPr lang="en-US" sz="3600" dirty="0" smtClean="0">
                <a:latin typeface="Segoe UI Light" panose="020B0502040204020203" pitchFamily="34" charset="0"/>
              </a:rPr>
              <a:t>A quick look at changes in processing capacity – OCLC Research</a:t>
            </a:r>
          </a:p>
          <a:p>
            <a:endParaRPr lang="en-US" sz="4400" dirty="0">
              <a:latin typeface="Segoe UI Light" panose="020B0502040204020203" pitchFamily="34" charset="0"/>
            </a:endParaRPr>
          </a:p>
        </p:txBody>
      </p:sp>
    </p:spTree>
    <p:extLst>
      <p:ext uri="{BB962C8B-B14F-4D97-AF65-F5344CB8AC3E}">
        <p14:creationId xmlns:p14="http://schemas.microsoft.com/office/powerpoint/2010/main" xmlns="" val="4286258331"/>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50</a:t>
            </a:fld>
            <a:endParaRPr lang="en-US" dirty="0"/>
          </a:p>
        </p:txBody>
      </p:sp>
      <p:pic>
        <p:nvPicPr>
          <p:cNvPr id="131074" name="Picture 2"/>
          <p:cNvPicPr>
            <a:picLocks noChangeAspect="1" noChangeArrowheads="1"/>
          </p:cNvPicPr>
          <p:nvPr/>
        </p:nvPicPr>
        <p:blipFill>
          <a:blip r:embed="rId2" cstate="print"/>
          <a:srcRect/>
          <a:stretch>
            <a:fillRect/>
          </a:stretch>
        </p:blipFill>
        <p:spPr bwMode="auto">
          <a:xfrm>
            <a:off x="234950" y="990600"/>
            <a:ext cx="8674100" cy="4876800"/>
          </a:xfrm>
          <a:prstGeom prst="rect">
            <a:avLst/>
          </a:prstGeom>
          <a:noFill/>
          <a:ln w="9525">
            <a:noFill/>
            <a:miter lim="800000"/>
            <a:headEnd/>
            <a:tailEnd/>
          </a:ln>
        </p:spPr>
      </p:pic>
    </p:spTree>
    <p:extLst>
      <p:ext uri="{BB962C8B-B14F-4D97-AF65-F5344CB8AC3E}">
        <p14:creationId xmlns:p14="http://schemas.microsoft.com/office/powerpoint/2010/main" xmlns="" val="7171732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2343527" cy="369332"/>
          </a:xfrm>
          <a:prstGeom prst="rect">
            <a:avLst/>
          </a:prstGeom>
          <a:noFill/>
        </p:spPr>
        <p:txBody>
          <a:bodyPr wrap="none" rtlCol="0">
            <a:spAutoFit/>
          </a:bodyPr>
          <a:lstStyle/>
          <a:p>
            <a:r>
              <a:rPr lang="en-US" dirty="0" smtClean="0"/>
              <a:t>Resolver configuration.</a:t>
            </a:r>
            <a:endParaRPr lang="en-US" dirty="0"/>
          </a:p>
        </p:txBody>
      </p:sp>
      <p:sp>
        <p:nvSpPr>
          <p:cNvPr id="3" name="TextBox 2"/>
          <p:cNvSpPr txBox="1"/>
          <p:nvPr/>
        </p:nvSpPr>
        <p:spPr>
          <a:xfrm>
            <a:off x="762000" y="1600200"/>
            <a:ext cx="6908751" cy="923330"/>
          </a:xfrm>
          <a:prstGeom prst="rect">
            <a:avLst/>
          </a:prstGeom>
          <a:noFill/>
        </p:spPr>
        <p:txBody>
          <a:bodyPr wrap="none" rtlCol="0">
            <a:spAutoFit/>
          </a:bodyPr>
          <a:lstStyle/>
          <a:p>
            <a:r>
              <a:rPr lang="en-US" dirty="0" smtClean="0"/>
              <a:t>How do you engage with researcher profiling, reputation management, </a:t>
            </a:r>
            <a:br>
              <a:rPr lang="en-US" dirty="0" smtClean="0"/>
            </a:br>
            <a:r>
              <a:rPr lang="en-US" dirty="0" smtClean="0"/>
              <a:t>research information management, ….?</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4207194" y="2514600"/>
            <a:ext cx="4310972" cy="4009159"/>
          </a:xfrm>
          <a:prstGeom prst="rect">
            <a:avLst/>
          </a:prstGeom>
          <a:noFill/>
          <a:ln w="9525">
            <a:noFill/>
            <a:miter lim="800000"/>
            <a:headEnd/>
            <a:tailEnd/>
          </a:ln>
        </p:spPr>
      </p:pic>
    </p:spTree>
    <p:extLst>
      <p:ext uri="{BB962C8B-B14F-4D97-AF65-F5344CB8AC3E}">
        <p14:creationId xmlns:p14="http://schemas.microsoft.com/office/powerpoint/2010/main" xmlns="" val="21578308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p:cNvSpPr/>
          <p:nvPr/>
        </p:nvSpPr>
        <p:spPr>
          <a:xfrm>
            <a:off x="838200" y="-152400"/>
            <a:ext cx="7391400" cy="7391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61" name="Rounded Rectangle 260"/>
          <p:cNvSpPr/>
          <p:nvPr/>
        </p:nvSpPr>
        <p:spPr>
          <a:xfrm>
            <a:off x="-381000" y="533400"/>
            <a:ext cx="4267200" cy="8382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pPr>
            <a:r>
              <a:rPr lang="en-US" sz="2400" dirty="0" smtClean="0">
                <a:solidFill>
                  <a:prstClr val="white"/>
                </a:solidFill>
              </a:rPr>
              <a:t>The decentered network presence</a:t>
            </a:r>
            <a:endParaRPr lang="en-US" sz="2400" dirty="0">
              <a:solidFill>
                <a:prstClr val="white"/>
              </a:solidFill>
            </a:endParaRPr>
          </a:p>
        </p:txBody>
      </p:sp>
      <p:sp>
        <p:nvSpPr>
          <p:cNvPr id="120" name="Oval 119"/>
          <p:cNvSpPr/>
          <p:nvPr/>
        </p:nvSpPr>
        <p:spPr>
          <a:xfrm>
            <a:off x="2743200" y="1752600"/>
            <a:ext cx="3124200" cy="31242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800" dirty="0" smtClean="0">
                <a:solidFill>
                  <a:prstClr val="white"/>
                </a:solidFill>
              </a:rPr>
              <a:t>University Library</a:t>
            </a:r>
            <a:endParaRPr lang="en-US" sz="2800" dirty="0">
              <a:solidFill>
                <a:prstClr val="white"/>
              </a:solidFill>
            </a:endParaRPr>
          </a:p>
        </p:txBody>
      </p:sp>
      <p:sp>
        <p:nvSpPr>
          <p:cNvPr id="114" name="Oval 113"/>
          <p:cNvSpPr/>
          <p:nvPr/>
        </p:nvSpPr>
        <p:spPr>
          <a:xfrm>
            <a:off x="3352800" y="4495800"/>
            <a:ext cx="2057400" cy="20574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400" dirty="0" smtClean="0">
                <a:solidFill>
                  <a:prstClr val="black"/>
                </a:solidFill>
              </a:rPr>
              <a:t>Cloud Sourced</a:t>
            </a:r>
            <a:endParaRPr lang="en-US" sz="1400" dirty="0">
              <a:solidFill>
                <a:prstClr val="black"/>
              </a:solidFill>
            </a:endParaRPr>
          </a:p>
        </p:txBody>
      </p:sp>
      <p:sp>
        <p:nvSpPr>
          <p:cNvPr id="107" name="Oval 106"/>
          <p:cNvSpPr/>
          <p:nvPr/>
        </p:nvSpPr>
        <p:spPr>
          <a:xfrm>
            <a:off x="1219200" y="3048000"/>
            <a:ext cx="2057400" cy="20574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400" dirty="0" smtClean="0">
                <a:solidFill>
                  <a:prstClr val="black"/>
                </a:solidFill>
              </a:rPr>
              <a:t>Decoupled Communication</a:t>
            </a:r>
            <a:endParaRPr lang="en-US" sz="1400" dirty="0">
              <a:solidFill>
                <a:prstClr val="black"/>
              </a:solidFill>
            </a:endParaRPr>
          </a:p>
        </p:txBody>
      </p:sp>
      <p:sp>
        <p:nvSpPr>
          <p:cNvPr id="116" name="Oval 115"/>
          <p:cNvSpPr/>
          <p:nvPr/>
        </p:nvSpPr>
        <p:spPr>
          <a:xfrm>
            <a:off x="5181600" y="3124200"/>
            <a:ext cx="2057400" cy="20574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400" dirty="0" smtClean="0">
                <a:solidFill>
                  <a:prstClr val="black"/>
                </a:solidFill>
              </a:rPr>
              <a:t>External Syndication</a:t>
            </a:r>
            <a:endParaRPr lang="en-US" sz="1400" dirty="0">
              <a:solidFill>
                <a:prstClr val="black"/>
              </a:solidFill>
            </a:endParaRPr>
          </a:p>
        </p:txBody>
      </p:sp>
      <p:sp>
        <p:nvSpPr>
          <p:cNvPr id="118" name="Oval 117"/>
          <p:cNvSpPr/>
          <p:nvPr/>
        </p:nvSpPr>
        <p:spPr>
          <a:xfrm>
            <a:off x="4953000" y="914400"/>
            <a:ext cx="2057400" cy="20574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400" dirty="0" smtClean="0">
                <a:solidFill>
                  <a:prstClr val="black"/>
                </a:solidFill>
              </a:rPr>
              <a:t>Website</a:t>
            </a:r>
            <a:endParaRPr lang="en-US" sz="1400" dirty="0">
              <a:solidFill>
                <a:prstClr val="black"/>
              </a:solidFill>
            </a:endParaRPr>
          </a:p>
        </p:txBody>
      </p:sp>
      <p:sp>
        <p:nvSpPr>
          <p:cNvPr id="52" name="Oval 51"/>
          <p:cNvSpPr/>
          <p:nvPr/>
        </p:nvSpPr>
        <p:spPr>
          <a:xfrm>
            <a:off x="4800600" y="1981200"/>
            <a:ext cx="304800" cy="30480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3" name="Oval 52"/>
          <p:cNvSpPr/>
          <p:nvPr/>
        </p:nvSpPr>
        <p:spPr>
          <a:xfrm>
            <a:off x="5257800" y="3352800"/>
            <a:ext cx="304800" cy="30480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6" name="Oval 55"/>
          <p:cNvSpPr/>
          <p:nvPr/>
        </p:nvSpPr>
        <p:spPr>
          <a:xfrm>
            <a:off x="4267200" y="4343400"/>
            <a:ext cx="304800" cy="30480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7" name="Oval 56"/>
          <p:cNvSpPr/>
          <p:nvPr/>
        </p:nvSpPr>
        <p:spPr>
          <a:xfrm>
            <a:off x="2590800" y="3048000"/>
            <a:ext cx="304800" cy="30480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xmlns="" val="14107757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 93"/>
          <p:cNvSpPr/>
          <p:nvPr/>
        </p:nvSpPr>
        <p:spPr>
          <a:xfrm>
            <a:off x="838200" y="0"/>
            <a:ext cx="7391400" cy="7391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8" name="Oval 67"/>
          <p:cNvSpPr/>
          <p:nvPr/>
        </p:nvSpPr>
        <p:spPr>
          <a:xfrm>
            <a:off x="3733800" y="-228600"/>
            <a:ext cx="3810000" cy="3810000"/>
          </a:xfrm>
          <a:prstGeom prst="ellipse">
            <a:avLst/>
          </a:prstGeom>
          <a:noFill/>
          <a:ln w="762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solidFill>
                <a:prstClr val="black"/>
              </a:solidFill>
            </a:endParaRPr>
          </a:p>
        </p:txBody>
      </p:sp>
      <p:pic>
        <p:nvPicPr>
          <p:cNvPr id="2056" name="Picture 8" descr="YouTube home"/>
          <p:cNvPicPr>
            <a:picLocks noChangeAspect="1" noChangeArrowheads="1"/>
          </p:cNvPicPr>
          <p:nvPr/>
        </p:nvPicPr>
        <p:blipFill>
          <a:blip r:embed="rId2"/>
          <a:srcRect/>
          <a:stretch>
            <a:fillRect/>
          </a:stretch>
        </p:blipFill>
        <p:spPr bwMode="auto">
          <a:xfrm>
            <a:off x="155575" y="-136525"/>
            <a:ext cx="9525" cy="9525"/>
          </a:xfrm>
          <a:prstGeom prst="rect">
            <a:avLst/>
          </a:prstGeom>
          <a:noFill/>
        </p:spPr>
      </p:pic>
      <p:grpSp>
        <p:nvGrpSpPr>
          <p:cNvPr id="2" name="Group 87"/>
          <p:cNvGrpSpPr/>
          <p:nvPr/>
        </p:nvGrpSpPr>
        <p:grpSpPr>
          <a:xfrm>
            <a:off x="3200400" y="228600"/>
            <a:ext cx="5486400" cy="2904565"/>
            <a:chOff x="3200400" y="228600"/>
            <a:chExt cx="5486400" cy="2904565"/>
          </a:xfrm>
        </p:grpSpPr>
        <p:sp>
          <p:nvSpPr>
            <p:cNvPr id="87" name="Oval 86"/>
            <p:cNvSpPr/>
            <p:nvPr/>
          </p:nvSpPr>
          <p:spPr>
            <a:xfrm>
              <a:off x="7086600" y="25908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8" name="Oval 107"/>
            <p:cNvSpPr/>
            <p:nvPr/>
          </p:nvSpPr>
          <p:spPr>
            <a:xfrm>
              <a:off x="4267200" y="2133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9" name="Oval 108"/>
            <p:cNvSpPr/>
            <p:nvPr/>
          </p:nvSpPr>
          <p:spPr>
            <a:xfrm>
              <a:off x="6096000" y="609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3" name="Group 56"/>
            <p:cNvGrpSpPr/>
            <p:nvPr/>
          </p:nvGrpSpPr>
          <p:grpSpPr>
            <a:xfrm>
              <a:off x="6858000" y="2667000"/>
              <a:ext cx="1447800" cy="466165"/>
              <a:chOff x="6858000" y="1905000"/>
              <a:chExt cx="1447800" cy="466165"/>
            </a:xfrm>
          </p:grpSpPr>
          <p:sp>
            <p:nvSpPr>
              <p:cNvPr id="38" name="Rounded Rectangle 37"/>
              <p:cNvSpPr/>
              <p:nvPr/>
            </p:nvSpPr>
            <p:spPr>
              <a:xfrm>
                <a:off x="6858000" y="19050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err="1" smtClean="0">
                    <a:solidFill>
                      <a:srgbClr val="1F497D"/>
                    </a:solidFill>
                  </a:rPr>
                  <a:t>Youtube</a:t>
                </a:r>
                <a:endParaRPr lang="en-US" sz="1200" dirty="0">
                  <a:solidFill>
                    <a:srgbClr val="1F497D"/>
                  </a:solidFill>
                </a:endParaRPr>
              </a:p>
            </p:txBody>
          </p:sp>
          <p:pic>
            <p:nvPicPr>
              <p:cNvPr id="2058" name="Picture 10" descr="youtube icon"/>
              <p:cNvPicPr>
                <a:picLocks noChangeAspect="1" noChangeArrowheads="1"/>
              </p:cNvPicPr>
              <p:nvPr/>
            </p:nvPicPr>
            <p:blipFill>
              <a:blip r:embed="rId3" cstate="print"/>
              <a:srcRect/>
              <a:stretch>
                <a:fillRect/>
              </a:stretch>
            </p:blipFill>
            <p:spPr bwMode="auto">
              <a:xfrm>
                <a:off x="6934200" y="1981199"/>
                <a:ext cx="304800" cy="304801"/>
              </a:xfrm>
              <a:prstGeom prst="rect">
                <a:avLst/>
              </a:prstGeom>
              <a:noFill/>
            </p:spPr>
          </p:pic>
        </p:grpSp>
        <p:cxnSp>
          <p:nvCxnSpPr>
            <p:cNvPr id="70" name="Straight Connector 69"/>
            <p:cNvCxnSpPr>
              <a:endCxn id="49" idx="1"/>
            </p:cNvCxnSpPr>
            <p:nvPr/>
          </p:nvCxnSpPr>
          <p:spPr>
            <a:xfrm flipV="1">
              <a:off x="5791200" y="542925"/>
              <a:ext cx="514350" cy="5238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5486400" y="25908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64" name="Straight Connector 63"/>
            <p:cNvCxnSpPr>
              <a:endCxn id="35" idx="1"/>
            </p:cNvCxnSpPr>
            <p:nvPr/>
          </p:nvCxnSpPr>
          <p:spPr>
            <a:xfrm>
              <a:off x="5943600" y="1219201"/>
              <a:ext cx="1295400" cy="44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32" idx="0"/>
            </p:cNvCxnSpPr>
            <p:nvPr/>
          </p:nvCxnSpPr>
          <p:spPr>
            <a:xfrm>
              <a:off x="5715000" y="1524000"/>
              <a:ext cx="14097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87" idx="1"/>
            </p:cNvCxnSpPr>
            <p:nvPr/>
          </p:nvCxnSpPr>
          <p:spPr>
            <a:xfrm>
              <a:off x="5638800" y="1752600"/>
              <a:ext cx="1470118" cy="8605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257800" y="1752600"/>
              <a:ext cx="304800" cy="990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191000" y="1600200"/>
              <a:ext cx="76200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4191000" y="228600"/>
              <a:ext cx="1905000" cy="19050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400" dirty="0" smtClean="0">
                  <a:solidFill>
                    <a:srgbClr val="002060"/>
                  </a:solidFill>
                </a:rPr>
                <a:t>Decoupled Communication</a:t>
              </a:r>
              <a:endParaRPr lang="en-US" sz="1400" dirty="0">
                <a:solidFill>
                  <a:srgbClr val="002060"/>
                </a:solidFill>
              </a:endParaRPr>
            </a:p>
          </p:txBody>
        </p:sp>
        <p:grpSp>
          <p:nvGrpSpPr>
            <p:cNvPr id="4" name="Group 58"/>
            <p:cNvGrpSpPr/>
            <p:nvPr/>
          </p:nvGrpSpPr>
          <p:grpSpPr>
            <a:xfrm>
              <a:off x="6172200" y="304800"/>
              <a:ext cx="1447800" cy="466165"/>
              <a:chOff x="6172200" y="304800"/>
              <a:chExt cx="1447800" cy="466165"/>
            </a:xfrm>
          </p:grpSpPr>
          <p:sp>
            <p:nvSpPr>
              <p:cNvPr id="47" name="Rounded Rectangle 46"/>
              <p:cNvSpPr/>
              <p:nvPr/>
            </p:nvSpPr>
            <p:spPr>
              <a:xfrm>
                <a:off x="6172200" y="3048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err="1" smtClean="0">
                    <a:solidFill>
                      <a:srgbClr val="1F497D"/>
                    </a:solidFill>
                  </a:rPr>
                  <a:t>Flickr</a:t>
                </a:r>
                <a:endParaRPr lang="en-US" sz="1200" dirty="0">
                  <a:solidFill>
                    <a:srgbClr val="1F497D"/>
                  </a:solidFill>
                </a:endParaRPr>
              </a:p>
            </p:txBody>
          </p:sp>
          <p:pic>
            <p:nvPicPr>
              <p:cNvPr id="49" name="Picture 48" descr="flickr.gif"/>
              <p:cNvPicPr>
                <a:picLocks noChangeAspect="1"/>
              </p:cNvPicPr>
              <p:nvPr/>
            </p:nvPicPr>
            <p:blipFill>
              <a:blip r:embed="rId4" cstate="print"/>
              <a:stretch>
                <a:fillRect/>
              </a:stretch>
            </p:blipFill>
            <p:spPr>
              <a:xfrm>
                <a:off x="6305550" y="381000"/>
                <a:ext cx="323850" cy="323850"/>
              </a:xfrm>
              <a:prstGeom prst="rect">
                <a:avLst/>
              </a:prstGeom>
            </p:spPr>
          </p:pic>
        </p:grpSp>
        <p:grpSp>
          <p:nvGrpSpPr>
            <p:cNvPr id="5" name="Group 53"/>
            <p:cNvGrpSpPr/>
            <p:nvPr/>
          </p:nvGrpSpPr>
          <p:grpSpPr>
            <a:xfrm>
              <a:off x="3200400" y="2209800"/>
              <a:ext cx="1447800" cy="457200"/>
              <a:chOff x="5334000" y="1066800"/>
              <a:chExt cx="1447800" cy="457200"/>
            </a:xfrm>
          </p:grpSpPr>
          <p:sp>
            <p:nvSpPr>
              <p:cNvPr id="33" name="Rounded Rectangle 32"/>
              <p:cNvSpPr/>
              <p:nvPr/>
            </p:nvSpPr>
            <p:spPr>
              <a:xfrm>
                <a:off x="5334000" y="1066800"/>
                <a:ext cx="1447800" cy="457200"/>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Twitter</a:t>
                </a:r>
                <a:endParaRPr lang="en-US" sz="1200" dirty="0">
                  <a:solidFill>
                    <a:srgbClr val="1F497D"/>
                  </a:solidFill>
                </a:endParaRPr>
              </a:p>
            </p:txBody>
          </p:sp>
          <p:pic>
            <p:nvPicPr>
              <p:cNvPr id="2068" name="Picture 20" descr="bird, social network, twitter icon"/>
              <p:cNvPicPr>
                <a:picLocks noChangeAspect="1" noChangeArrowheads="1"/>
              </p:cNvPicPr>
              <p:nvPr/>
            </p:nvPicPr>
            <p:blipFill>
              <a:blip r:embed="rId5" cstate="print"/>
              <a:srcRect/>
              <a:stretch>
                <a:fillRect/>
              </a:stretch>
            </p:blipFill>
            <p:spPr bwMode="auto">
              <a:xfrm>
                <a:off x="5410200" y="1134035"/>
                <a:ext cx="304800" cy="304800"/>
              </a:xfrm>
              <a:prstGeom prst="rect">
                <a:avLst/>
              </a:prstGeom>
              <a:noFill/>
            </p:spPr>
          </p:pic>
        </p:grpSp>
        <p:sp>
          <p:nvSpPr>
            <p:cNvPr id="83" name="Oval 82"/>
            <p:cNvSpPr/>
            <p:nvPr/>
          </p:nvSpPr>
          <p:spPr>
            <a:xfrm>
              <a:off x="7162800" y="11430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6" name="Oval 85"/>
            <p:cNvSpPr/>
            <p:nvPr/>
          </p:nvSpPr>
          <p:spPr>
            <a:xfrm>
              <a:off x="6934200" y="1752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6" name="Group 54"/>
            <p:cNvGrpSpPr/>
            <p:nvPr/>
          </p:nvGrpSpPr>
          <p:grpSpPr>
            <a:xfrm>
              <a:off x="6400800" y="1828800"/>
              <a:ext cx="1447800" cy="466165"/>
              <a:chOff x="5257800" y="1828800"/>
              <a:chExt cx="1447800" cy="466165"/>
            </a:xfrm>
          </p:grpSpPr>
          <p:sp>
            <p:nvSpPr>
              <p:cNvPr id="32" name="Rounded Rectangle 31"/>
              <p:cNvSpPr/>
              <p:nvPr/>
            </p:nvSpPr>
            <p:spPr>
              <a:xfrm>
                <a:off x="5257800" y="18288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  </a:t>
                </a:r>
                <a:r>
                  <a:rPr lang="en-US" sz="1200" dirty="0" err="1" smtClean="0">
                    <a:solidFill>
                      <a:srgbClr val="1F497D"/>
                    </a:solidFill>
                  </a:rPr>
                  <a:t>Facebook</a:t>
                </a:r>
                <a:endParaRPr lang="en-US" sz="1200" dirty="0">
                  <a:solidFill>
                    <a:srgbClr val="1F497D"/>
                  </a:solidFill>
                </a:endParaRPr>
              </a:p>
            </p:txBody>
          </p:sp>
          <p:pic>
            <p:nvPicPr>
              <p:cNvPr id="2050" name="Picture 2" descr="facebook, fb, social media icon"/>
              <p:cNvPicPr>
                <a:picLocks noChangeAspect="1" noChangeArrowheads="1"/>
              </p:cNvPicPr>
              <p:nvPr/>
            </p:nvPicPr>
            <p:blipFill>
              <a:blip r:embed="rId6" cstate="print"/>
              <a:srcRect/>
              <a:stretch>
                <a:fillRect/>
              </a:stretch>
            </p:blipFill>
            <p:spPr bwMode="auto">
              <a:xfrm>
                <a:off x="5334000" y="1896035"/>
                <a:ext cx="304800" cy="304801"/>
              </a:xfrm>
              <a:prstGeom prst="rect">
                <a:avLst/>
              </a:prstGeom>
              <a:noFill/>
            </p:spPr>
          </p:pic>
        </p:grpSp>
        <p:grpSp>
          <p:nvGrpSpPr>
            <p:cNvPr id="7" name="Group 55"/>
            <p:cNvGrpSpPr/>
            <p:nvPr/>
          </p:nvGrpSpPr>
          <p:grpSpPr>
            <a:xfrm>
              <a:off x="7239000" y="990600"/>
              <a:ext cx="1447800" cy="466165"/>
              <a:chOff x="7162800" y="914400"/>
              <a:chExt cx="1447800" cy="466165"/>
            </a:xfrm>
          </p:grpSpPr>
          <p:sp>
            <p:nvSpPr>
              <p:cNvPr id="35" name="Rounded Rectangle 34"/>
              <p:cNvSpPr/>
              <p:nvPr/>
            </p:nvSpPr>
            <p:spPr>
              <a:xfrm>
                <a:off x="7162800" y="9144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Blogs</a:t>
                </a:r>
                <a:endParaRPr lang="en-US" sz="1200" dirty="0">
                  <a:solidFill>
                    <a:srgbClr val="1F497D"/>
                  </a:solidFill>
                </a:endParaRPr>
              </a:p>
            </p:txBody>
          </p:sp>
          <p:pic>
            <p:nvPicPr>
              <p:cNvPr id="2066" name="Picture 18" descr="feed, rss icon"/>
              <p:cNvPicPr>
                <a:picLocks noChangeAspect="1" noChangeArrowheads="1"/>
              </p:cNvPicPr>
              <p:nvPr/>
            </p:nvPicPr>
            <p:blipFill>
              <a:blip r:embed="rId7" cstate="print"/>
              <a:srcRect/>
              <a:stretch>
                <a:fillRect/>
              </a:stretch>
            </p:blipFill>
            <p:spPr bwMode="auto">
              <a:xfrm>
                <a:off x="7315200" y="981636"/>
                <a:ext cx="304800" cy="304801"/>
              </a:xfrm>
              <a:prstGeom prst="rect">
                <a:avLst/>
              </a:prstGeom>
              <a:noFill/>
            </p:spPr>
          </p:pic>
        </p:grpSp>
        <p:grpSp>
          <p:nvGrpSpPr>
            <p:cNvPr id="8" name="Group 57"/>
            <p:cNvGrpSpPr/>
            <p:nvPr/>
          </p:nvGrpSpPr>
          <p:grpSpPr>
            <a:xfrm>
              <a:off x="4953000" y="2667000"/>
              <a:ext cx="1447800" cy="466165"/>
              <a:chOff x="6781800" y="2743200"/>
              <a:chExt cx="1447800" cy="466165"/>
            </a:xfrm>
          </p:grpSpPr>
          <p:sp>
            <p:nvSpPr>
              <p:cNvPr id="34" name="Rounded Rectangle 33"/>
              <p:cNvSpPr/>
              <p:nvPr/>
            </p:nvSpPr>
            <p:spPr>
              <a:xfrm>
                <a:off x="6781800" y="27432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Google</a:t>
                </a:r>
                <a:endParaRPr lang="en-US" sz="1200" dirty="0">
                  <a:solidFill>
                    <a:srgbClr val="1F497D"/>
                  </a:solidFill>
                </a:endParaRPr>
              </a:p>
            </p:txBody>
          </p:sp>
          <p:pic>
            <p:nvPicPr>
              <p:cNvPr id="2054" name="Picture 6" descr="google icon"/>
              <p:cNvPicPr>
                <a:picLocks noChangeAspect="1" noChangeArrowheads="1"/>
              </p:cNvPicPr>
              <p:nvPr/>
            </p:nvPicPr>
            <p:blipFill>
              <a:blip r:embed="rId8" cstate="print"/>
              <a:srcRect/>
              <a:stretch>
                <a:fillRect/>
              </a:stretch>
            </p:blipFill>
            <p:spPr bwMode="auto">
              <a:xfrm>
                <a:off x="6858000" y="2810435"/>
                <a:ext cx="304800" cy="304801"/>
              </a:xfrm>
              <a:prstGeom prst="rect">
                <a:avLst/>
              </a:prstGeom>
              <a:noFill/>
            </p:spPr>
          </p:pic>
        </p:grpSp>
      </p:grpSp>
      <p:grpSp>
        <p:nvGrpSpPr>
          <p:cNvPr id="9" name="Group 89"/>
          <p:cNvGrpSpPr/>
          <p:nvPr/>
        </p:nvGrpSpPr>
        <p:grpSpPr>
          <a:xfrm>
            <a:off x="4114800" y="3657600"/>
            <a:ext cx="4648200" cy="3581400"/>
            <a:chOff x="4114800" y="3657600"/>
            <a:chExt cx="4648200" cy="3581400"/>
          </a:xfrm>
        </p:grpSpPr>
        <p:sp>
          <p:nvSpPr>
            <p:cNvPr id="75" name="Oval 74"/>
            <p:cNvSpPr/>
            <p:nvPr/>
          </p:nvSpPr>
          <p:spPr>
            <a:xfrm>
              <a:off x="5715000" y="50292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6" name="Oval 65"/>
            <p:cNvSpPr/>
            <p:nvPr/>
          </p:nvSpPr>
          <p:spPr>
            <a:xfrm>
              <a:off x="5105400" y="3657600"/>
              <a:ext cx="3581400" cy="3581400"/>
            </a:xfrm>
            <a:prstGeom prst="ellipse">
              <a:avLst/>
            </a:prstGeom>
            <a:noFill/>
            <a:ln w="762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solidFill>
                  <a:prstClr val="black"/>
                </a:solidFill>
              </a:endParaRPr>
            </a:p>
          </p:txBody>
        </p:sp>
        <p:cxnSp>
          <p:nvCxnSpPr>
            <p:cNvPr id="72" name="Straight Connector 71"/>
            <p:cNvCxnSpPr/>
            <p:nvPr/>
          </p:nvCxnSpPr>
          <p:spPr>
            <a:xfrm flipV="1">
              <a:off x="5410200" y="5715000"/>
              <a:ext cx="914400" cy="457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5486400" y="60198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6" name="Oval 105"/>
            <p:cNvSpPr/>
            <p:nvPr/>
          </p:nvSpPr>
          <p:spPr>
            <a:xfrm>
              <a:off x="5791200" y="43434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3" name="Oval 62"/>
            <p:cNvSpPr/>
            <p:nvPr/>
          </p:nvSpPr>
          <p:spPr>
            <a:xfrm>
              <a:off x="7924800" y="4419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76" name="Straight Connector 75"/>
            <p:cNvCxnSpPr>
              <a:endCxn id="51" idx="2"/>
            </p:cNvCxnSpPr>
            <p:nvPr/>
          </p:nvCxnSpPr>
          <p:spPr>
            <a:xfrm flipV="1">
              <a:off x="7162800" y="4504765"/>
              <a:ext cx="876300" cy="676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106" idx="6"/>
            </p:cNvCxnSpPr>
            <p:nvPr/>
          </p:nvCxnSpPr>
          <p:spPr>
            <a:xfrm>
              <a:off x="5943600" y="4419600"/>
              <a:ext cx="12192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7315200" y="40386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Knowledgebase</a:t>
              </a:r>
              <a:endParaRPr lang="en-US" sz="1200" dirty="0">
                <a:solidFill>
                  <a:srgbClr val="1F497D"/>
                </a:solidFill>
              </a:endParaRPr>
            </a:p>
          </p:txBody>
        </p:sp>
        <p:sp>
          <p:nvSpPr>
            <p:cNvPr id="52" name="Rounded Rectangle 51"/>
            <p:cNvSpPr/>
            <p:nvPr/>
          </p:nvSpPr>
          <p:spPr>
            <a:xfrm>
              <a:off x="4114800" y="59436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Resolver</a:t>
              </a:r>
              <a:endParaRPr lang="en-US" sz="1200" dirty="0">
                <a:solidFill>
                  <a:srgbClr val="1F497D"/>
                </a:solidFill>
              </a:endParaRPr>
            </a:p>
          </p:txBody>
        </p:sp>
        <p:sp>
          <p:nvSpPr>
            <p:cNvPr id="53" name="Rounded Rectangle 52"/>
            <p:cNvSpPr/>
            <p:nvPr/>
          </p:nvSpPr>
          <p:spPr>
            <a:xfrm>
              <a:off x="4953000" y="38862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Discovery</a:t>
              </a:r>
              <a:endParaRPr lang="en-US" sz="1200" dirty="0">
                <a:solidFill>
                  <a:srgbClr val="1F497D"/>
                </a:solidFill>
              </a:endParaRPr>
            </a:p>
          </p:txBody>
        </p:sp>
        <p:cxnSp>
          <p:nvCxnSpPr>
            <p:cNvPr id="71" name="Straight Connector 70"/>
            <p:cNvCxnSpPr>
              <a:stCxn id="67" idx="3"/>
            </p:cNvCxnSpPr>
            <p:nvPr/>
          </p:nvCxnSpPr>
          <p:spPr>
            <a:xfrm>
              <a:off x="5562600" y="4881283"/>
              <a:ext cx="1371600" cy="3765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943600" y="4572000"/>
              <a:ext cx="1905000" cy="19050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400" dirty="0" smtClean="0">
                  <a:solidFill>
                    <a:srgbClr val="002060"/>
                  </a:solidFill>
                </a:rPr>
                <a:t>Cloud Sourced</a:t>
              </a:r>
              <a:endParaRPr lang="en-US" sz="1400" dirty="0">
                <a:solidFill>
                  <a:srgbClr val="002060"/>
                </a:solidFill>
              </a:endParaRPr>
            </a:p>
          </p:txBody>
        </p:sp>
        <p:sp>
          <p:nvSpPr>
            <p:cNvPr id="82" name="Oval 81"/>
            <p:cNvSpPr/>
            <p:nvPr/>
          </p:nvSpPr>
          <p:spPr>
            <a:xfrm>
              <a:off x="5512904" y="4800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7" name="Rounded Rectangle 66"/>
            <p:cNvSpPr/>
            <p:nvPr/>
          </p:nvSpPr>
          <p:spPr>
            <a:xfrm>
              <a:off x="4114800" y="46482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err="1" smtClean="0">
                  <a:solidFill>
                    <a:srgbClr val="1F497D"/>
                  </a:solidFill>
                </a:rPr>
                <a:t>Libguides</a:t>
              </a:r>
              <a:endParaRPr lang="en-US" sz="1200" dirty="0">
                <a:solidFill>
                  <a:srgbClr val="1F497D"/>
                </a:solidFill>
              </a:endParaRPr>
            </a:p>
          </p:txBody>
        </p:sp>
      </p:grpSp>
    </p:spTree>
    <p:extLst>
      <p:ext uri="{BB962C8B-B14F-4D97-AF65-F5344CB8AC3E}">
        <p14:creationId xmlns:p14="http://schemas.microsoft.com/office/powerpoint/2010/main" xmlns="" val="244041196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042987" y="-204788"/>
            <a:ext cx="7058025" cy="7267575"/>
          </a:xfrm>
          <a:prstGeom prst="rect">
            <a:avLst/>
          </a:prstGeom>
        </p:spPr>
      </p:pic>
    </p:spTree>
    <p:extLst>
      <p:ext uri="{BB962C8B-B14F-4D97-AF65-F5344CB8AC3E}">
        <p14:creationId xmlns:p14="http://schemas.microsoft.com/office/powerpoint/2010/main" xmlns="" val="18005335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8575" y="342900"/>
            <a:ext cx="9086850" cy="6172200"/>
          </a:xfrm>
          <a:prstGeom prst="rect">
            <a:avLst/>
          </a:prstGeom>
        </p:spPr>
      </p:pic>
    </p:spTree>
    <p:extLst>
      <p:ext uri="{BB962C8B-B14F-4D97-AF65-F5344CB8AC3E}">
        <p14:creationId xmlns:p14="http://schemas.microsoft.com/office/powerpoint/2010/main" xmlns="" val="3937943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57200" y="-457200"/>
            <a:ext cx="7620000" cy="7620000"/>
          </a:xfrm>
          <a:prstGeom prst="ellipse">
            <a:avLst/>
          </a:prstGeom>
          <a:noFill/>
          <a:ln w="762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solidFill>
                <a:prstClr val="black"/>
              </a:solidFill>
            </a:endParaRPr>
          </a:p>
        </p:txBody>
      </p:sp>
      <p:sp>
        <p:nvSpPr>
          <p:cNvPr id="47" name="Oval 46"/>
          <p:cNvSpPr/>
          <p:nvPr/>
        </p:nvSpPr>
        <p:spPr>
          <a:xfrm>
            <a:off x="-228600" y="-1600200"/>
            <a:ext cx="9144000" cy="9144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2" name="Group 48"/>
          <p:cNvGrpSpPr/>
          <p:nvPr/>
        </p:nvGrpSpPr>
        <p:grpSpPr>
          <a:xfrm>
            <a:off x="0" y="-136525"/>
            <a:ext cx="8991600" cy="6689725"/>
            <a:chOff x="0" y="-136525"/>
            <a:chExt cx="8991600" cy="6689725"/>
          </a:xfrm>
        </p:grpSpPr>
        <p:sp>
          <p:nvSpPr>
            <p:cNvPr id="115" name="Oval 114"/>
            <p:cNvSpPr/>
            <p:nvPr/>
          </p:nvSpPr>
          <p:spPr>
            <a:xfrm>
              <a:off x="2590800" y="41910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4" name="Rounded Rectangle 93"/>
            <p:cNvSpPr/>
            <p:nvPr/>
          </p:nvSpPr>
          <p:spPr>
            <a:xfrm>
              <a:off x="3733800" y="6096000"/>
              <a:ext cx="1066800" cy="4572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Digital Archive</a:t>
              </a:r>
              <a:endParaRPr lang="en-US" sz="1200" dirty="0">
                <a:solidFill>
                  <a:prstClr val="white"/>
                </a:solidFill>
              </a:endParaRPr>
            </a:p>
          </p:txBody>
        </p:sp>
        <p:grpSp>
          <p:nvGrpSpPr>
            <p:cNvPr id="3" name="Group 45"/>
            <p:cNvGrpSpPr/>
            <p:nvPr/>
          </p:nvGrpSpPr>
          <p:grpSpPr>
            <a:xfrm>
              <a:off x="0" y="-136525"/>
              <a:ext cx="8991600" cy="6232525"/>
              <a:chOff x="0" y="-136525"/>
              <a:chExt cx="8991600" cy="6232525"/>
            </a:xfrm>
          </p:grpSpPr>
          <p:sp>
            <p:nvSpPr>
              <p:cNvPr id="114" name="Oval 113"/>
              <p:cNvSpPr/>
              <p:nvPr/>
            </p:nvSpPr>
            <p:spPr>
              <a:xfrm>
                <a:off x="4495800" y="24384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3" name="Oval 112"/>
              <p:cNvSpPr/>
              <p:nvPr/>
            </p:nvSpPr>
            <p:spPr>
              <a:xfrm>
                <a:off x="5791200" y="1524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2" name="Oval 111"/>
              <p:cNvSpPr/>
              <p:nvPr/>
            </p:nvSpPr>
            <p:spPr>
              <a:xfrm>
                <a:off x="0" y="13716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2056" name="Picture 8" descr="YouTube home"/>
              <p:cNvPicPr>
                <a:picLocks noChangeAspect="1" noChangeArrowheads="1"/>
              </p:cNvPicPr>
              <p:nvPr/>
            </p:nvPicPr>
            <p:blipFill>
              <a:blip r:embed="rId2"/>
              <a:srcRect/>
              <a:stretch>
                <a:fillRect/>
              </a:stretch>
            </p:blipFill>
            <p:spPr bwMode="auto">
              <a:xfrm>
                <a:off x="155575" y="-136525"/>
                <a:ext cx="9525" cy="9525"/>
              </a:xfrm>
              <a:prstGeom prst="rect">
                <a:avLst/>
              </a:prstGeom>
              <a:noFill/>
            </p:spPr>
          </p:pic>
          <p:cxnSp>
            <p:nvCxnSpPr>
              <p:cNvPr id="147" name="Straight Connector 146"/>
              <p:cNvCxnSpPr/>
              <p:nvPr/>
            </p:nvCxnSpPr>
            <p:spPr>
              <a:xfrm flipH="1">
                <a:off x="1752600" y="1223683"/>
                <a:ext cx="4495800" cy="34245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2" name="Oval 171"/>
              <p:cNvSpPr/>
              <p:nvPr/>
            </p:nvSpPr>
            <p:spPr>
              <a:xfrm>
                <a:off x="6248400" y="11430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65" name="Straight Connector 64"/>
              <p:cNvCxnSpPr>
                <a:stCxn id="141" idx="1"/>
              </p:cNvCxnSpPr>
              <p:nvPr/>
            </p:nvCxnSpPr>
            <p:spPr>
              <a:xfrm flipH="1" flipV="1">
                <a:off x="1295400" y="5105400"/>
                <a:ext cx="1752600" cy="1568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40" idx="1"/>
              </p:cNvCxnSpPr>
              <p:nvPr/>
            </p:nvCxnSpPr>
            <p:spPr>
              <a:xfrm flipH="1">
                <a:off x="1905000" y="3585883"/>
                <a:ext cx="3048000" cy="15195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143000" y="2743200"/>
                <a:ext cx="190500" cy="1819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Oval 138"/>
              <p:cNvSpPr/>
              <p:nvPr/>
            </p:nvSpPr>
            <p:spPr>
              <a:xfrm>
                <a:off x="457200" y="4191000"/>
                <a:ext cx="1905000" cy="1905000"/>
              </a:xfrm>
              <a:prstGeom prst="ellipse">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600" dirty="0" smtClean="0">
                    <a:solidFill>
                      <a:prstClr val="black"/>
                    </a:solidFill>
                  </a:rPr>
                  <a:t>External Syndication</a:t>
                </a:r>
                <a:endParaRPr lang="en-US" sz="1600" dirty="0">
                  <a:solidFill>
                    <a:prstClr val="black"/>
                  </a:solidFill>
                </a:endParaRPr>
              </a:p>
            </p:txBody>
          </p:sp>
          <p:sp>
            <p:nvSpPr>
              <p:cNvPr id="77" name="Oval 76"/>
              <p:cNvSpPr/>
              <p:nvPr/>
            </p:nvSpPr>
            <p:spPr>
              <a:xfrm>
                <a:off x="2971800" y="5181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8" name="Oval 77"/>
              <p:cNvSpPr/>
              <p:nvPr/>
            </p:nvSpPr>
            <p:spPr>
              <a:xfrm>
                <a:off x="4876800" y="35052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9" name="Oval 78"/>
              <p:cNvSpPr/>
              <p:nvPr/>
            </p:nvSpPr>
            <p:spPr>
              <a:xfrm>
                <a:off x="1066800" y="26670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0" name="Rounded Rectangle 139"/>
              <p:cNvSpPr/>
              <p:nvPr/>
            </p:nvSpPr>
            <p:spPr>
              <a:xfrm>
                <a:off x="4953000" y="33528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Services</a:t>
                </a:r>
                <a:endParaRPr lang="en-US" sz="1200" dirty="0">
                  <a:solidFill>
                    <a:srgbClr val="1F497D"/>
                  </a:solidFill>
                </a:endParaRPr>
              </a:p>
            </p:txBody>
          </p:sp>
          <p:sp>
            <p:nvSpPr>
              <p:cNvPr id="141" name="Rounded Rectangle 140"/>
              <p:cNvSpPr/>
              <p:nvPr/>
            </p:nvSpPr>
            <p:spPr>
              <a:xfrm>
                <a:off x="3048000" y="50292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Data</a:t>
                </a:r>
                <a:endParaRPr lang="en-US" sz="1200" dirty="0">
                  <a:solidFill>
                    <a:srgbClr val="1F497D"/>
                  </a:solidFill>
                </a:endParaRPr>
              </a:p>
            </p:txBody>
          </p:sp>
          <p:sp>
            <p:nvSpPr>
              <p:cNvPr id="143" name="Rounded Rectangle 142"/>
              <p:cNvSpPr/>
              <p:nvPr/>
            </p:nvSpPr>
            <p:spPr>
              <a:xfrm>
                <a:off x="381000" y="22860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RSS</a:t>
                </a:r>
                <a:endParaRPr lang="en-US" sz="1200" dirty="0">
                  <a:solidFill>
                    <a:srgbClr val="1F497D"/>
                  </a:solidFill>
                </a:endParaRPr>
              </a:p>
            </p:txBody>
          </p:sp>
          <p:sp>
            <p:nvSpPr>
              <p:cNvPr id="142" name="Rounded Rectangle 141"/>
              <p:cNvSpPr/>
              <p:nvPr/>
            </p:nvSpPr>
            <p:spPr>
              <a:xfrm>
                <a:off x="6324600" y="990600"/>
                <a:ext cx="1447800" cy="4661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1200" dirty="0" smtClean="0">
                    <a:solidFill>
                      <a:srgbClr val="1F497D"/>
                    </a:solidFill>
                  </a:rPr>
                  <a:t>Metadata</a:t>
                </a:r>
                <a:endParaRPr lang="en-US" sz="1200" dirty="0">
                  <a:solidFill>
                    <a:srgbClr val="1F497D"/>
                  </a:solidFill>
                </a:endParaRPr>
              </a:p>
            </p:txBody>
          </p:sp>
          <p:sp>
            <p:nvSpPr>
              <p:cNvPr id="81" name="Rounded Rectangle 80"/>
              <p:cNvSpPr/>
              <p:nvPr/>
            </p:nvSpPr>
            <p:spPr>
              <a:xfrm>
                <a:off x="7620000" y="17526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smtClean="0">
                    <a:solidFill>
                      <a:prstClr val="white"/>
                    </a:solidFill>
                  </a:rPr>
                  <a:t>Europeana</a:t>
                </a:r>
                <a:endParaRPr lang="en-US" sz="1200" dirty="0">
                  <a:solidFill>
                    <a:prstClr val="white"/>
                  </a:solidFill>
                </a:endParaRPr>
              </a:p>
            </p:txBody>
          </p:sp>
          <p:sp>
            <p:nvSpPr>
              <p:cNvPr id="82" name="Rounded Rectangle 81"/>
              <p:cNvSpPr/>
              <p:nvPr/>
            </p:nvSpPr>
            <p:spPr>
              <a:xfrm>
                <a:off x="7010400" y="3810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WorldCat</a:t>
                </a:r>
                <a:endParaRPr lang="en-US" sz="1200" dirty="0">
                  <a:solidFill>
                    <a:prstClr val="white"/>
                  </a:solidFill>
                </a:endParaRPr>
              </a:p>
            </p:txBody>
          </p:sp>
          <p:sp>
            <p:nvSpPr>
              <p:cNvPr id="83" name="Rounded Rectangle 82"/>
              <p:cNvSpPr/>
              <p:nvPr/>
            </p:nvSpPr>
            <p:spPr>
              <a:xfrm>
                <a:off x="5105400" y="14478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smtClean="0">
                    <a:solidFill>
                      <a:prstClr val="white"/>
                    </a:solidFill>
                  </a:rPr>
                  <a:t>Scirus</a:t>
                </a:r>
                <a:endParaRPr lang="en-US" sz="1200" dirty="0">
                  <a:solidFill>
                    <a:prstClr val="white"/>
                  </a:solidFill>
                </a:endParaRPr>
              </a:p>
            </p:txBody>
          </p:sp>
          <p:sp>
            <p:nvSpPr>
              <p:cNvPr id="86" name="Rounded Rectangle 85"/>
              <p:cNvSpPr/>
              <p:nvPr/>
            </p:nvSpPr>
            <p:spPr>
              <a:xfrm>
                <a:off x="7239000" y="22860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Ethos</a:t>
                </a:r>
                <a:endParaRPr lang="en-US" sz="1200" dirty="0">
                  <a:solidFill>
                    <a:prstClr val="white"/>
                  </a:solidFill>
                </a:endParaRPr>
              </a:p>
            </p:txBody>
          </p:sp>
          <p:sp>
            <p:nvSpPr>
              <p:cNvPr id="88" name="Rounded Rectangle 87"/>
              <p:cNvSpPr/>
              <p:nvPr/>
            </p:nvSpPr>
            <p:spPr>
              <a:xfrm>
                <a:off x="5638800" y="5334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smtClean="0">
                    <a:solidFill>
                      <a:prstClr val="white"/>
                    </a:solidFill>
                  </a:rPr>
                  <a:t>ArchivesGrid</a:t>
                </a:r>
                <a:endParaRPr lang="en-US" sz="1200" dirty="0">
                  <a:solidFill>
                    <a:prstClr val="white"/>
                  </a:solidFill>
                </a:endParaRPr>
              </a:p>
            </p:txBody>
          </p:sp>
          <p:sp>
            <p:nvSpPr>
              <p:cNvPr id="89" name="Rounded Rectangle 88"/>
              <p:cNvSpPr/>
              <p:nvPr/>
            </p:nvSpPr>
            <p:spPr>
              <a:xfrm>
                <a:off x="6248400" y="18288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smtClean="0">
                    <a:solidFill>
                      <a:prstClr val="white"/>
                    </a:solidFill>
                  </a:rPr>
                  <a:t>Suncat</a:t>
                </a:r>
                <a:endParaRPr lang="en-US" sz="1200" dirty="0">
                  <a:solidFill>
                    <a:prstClr val="white"/>
                  </a:solidFill>
                </a:endParaRPr>
              </a:p>
            </p:txBody>
          </p:sp>
          <p:sp>
            <p:nvSpPr>
              <p:cNvPr id="90" name="Rounded Rectangle 89"/>
              <p:cNvSpPr/>
              <p:nvPr/>
            </p:nvSpPr>
            <p:spPr>
              <a:xfrm>
                <a:off x="7924800" y="9144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Summon</a:t>
                </a:r>
                <a:endParaRPr lang="en-US" sz="1200" dirty="0">
                  <a:solidFill>
                    <a:prstClr val="white"/>
                  </a:solidFill>
                </a:endParaRPr>
              </a:p>
            </p:txBody>
          </p:sp>
          <p:sp>
            <p:nvSpPr>
              <p:cNvPr id="93" name="Rounded Rectangle 92"/>
              <p:cNvSpPr/>
              <p:nvPr/>
            </p:nvSpPr>
            <p:spPr>
              <a:xfrm>
                <a:off x="4572000" y="5562600"/>
                <a:ext cx="1066800" cy="3048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Jorum</a:t>
                </a:r>
                <a:endParaRPr lang="en-US" sz="1200" dirty="0">
                  <a:solidFill>
                    <a:prstClr val="white"/>
                  </a:solidFill>
                </a:endParaRPr>
              </a:p>
            </p:txBody>
          </p:sp>
          <p:sp>
            <p:nvSpPr>
              <p:cNvPr id="95" name="Rounded Rectangle 94"/>
              <p:cNvSpPr/>
              <p:nvPr/>
            </p:nvSpPr>
            <p:spPr>
              <a:xfrm>
                <a:off x="3810000" y="30480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Linked Data (Catalog)</a:t>
                </a:r>
                <a:endParaRPr lang="en-US" sz="1200" dirty="0">
                  <a:solidFill>
                    <a:prstClr val="white"/>
                  </a:solidFill>
                </a:endParaRPr>
              </a:p>
            </p:txBody>
          </p:sp>
          <p:sp>
            <p:nvSpPr>
              <p:cNvPr id="96" name="Rounded Rectangle 95"/>
              <p:cNvSpPr/>
              <p:nvPr/>
            </p:nvSpPr>
            <p:spPr>
              <a:xfrm>
                <a:off x="6400800" y="29718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OAI-PMH (</a:t>
                </a:r>
                <a:r>
                  <a:rPr lang="en-US" sz="1200" dirty="0" err="1" smtClean="0">
                    <a:solidFill>
                      <a:prstClr val="white"/>
                    </a:solidFill>
                  </a:rPr>
                  <a:t>Dspace</a:t>
                </a:r>
                <a:r>
                  <a:rPr lang="en-US" sz="1200" dirty="0" smtClean="0">
                    <a:solidFill>
                      <a:prstClr val="white"/>
                    </a:solidFill>
                  </a:rPr>
                  <a:t>)</a:t>
                </a:r>
                <a:endParaRPr lang="en-US" sz="1200" dirty="0">
                  <a:solidFill>
                    <a:prstClr val="white"/>
                  </a:solidFill>
                </a:endParaRPr>
              </a:p>
            </p:txBody>
          </p:sp>
          <p:sp>
            <p:nvSpPr>
              <p:cNvPr id="97" name="Rounded Rectangle 96"/>
              <p:cNvSpPr/>
              <p:nvPr/>
            </p:nvSpPr>
            <p:spPr>
              <a:xfrm>
                <a:off x="5410200" y="44196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Z39.50</a:t>
                </a:r>
                <a:endParaRPr lang="en-US" sz="1200" dirty="0">
                  <a:solidFill>
                    <a:prstClr val="white"/>
                  </a:solidFill>
                </a:endParaRPr>
              </a:p>
            </p:txBody>
          </p:sp>
          <p:sp>
            <p:nvSpPr>
              <p:cNvPr id="98" name="Rounded Rectangle 97"/>
              <p:cNvSpPr/>
              <p:nvPr/>
            </p:nvSpPr>
            <p:spPr>
              <a:xfrm>
                <a:off x="4343400" y="41148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Library APIs</a:t>
                </a:r>
                <a:endParaRPr lang="en-US" sz="1200" dirty="0">
                  <a:solidFill>
                    <a:prstClr val="white"/>
                  </a:solidFill>
                </a:endParaRPr>
              </a:p>
            </p:txBody>
          </p:sp>
          <p:sp>
            <p:nvSpPr>
              <p:cNvPr id="99" name="Rounded Rectangle 98"/>
              <p:cNvSpPr/>
              <p:nvPr/>
            </p:nvSpPr>
            <p:spPr>
              <a:xfrm>
                <a:off x="6324600" y="38862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Proxy Widgets</a:t>
                </a:r>
                <a:endParaRPr lang="en-US" sz="1200" dirty="0">
                  <a:solidFill>
                    <a:prstClr val="white"/>
                  </a:solidFill>
                </a:endParaRPr>
              </a:p>
            </p:txBody>
          </p:sp>
          <p:sp>
            <p:nvSpPr>
              <p:cNvPr id="100" name="Rounded Rectangle 99"/>
              <p:cNvSpPr/>
              <p:nvPr/>
            </p:nvSpPr>
            <p:spPr>
              <a:xfrm>
                <a:off x="5791200" y="25146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Proxy Toolbar</a:t>
                </a:r>
                <a:endParaRPr lang="en-US" sz="1200" dirty="0">
                  <a:solidFill>
                    <a:prstClr val="white"/>
                  </a:solidFill>
                </a:endParaRPr>
              </a:p>
            </p:txBody>
          </p:sp>
          <p:sp>
            <p:nvSpPr>
              <p:cNvPr id="101" name="Rounded Rectangle 100"/>
              <p:cNvSpPr/>
              <p:nvPr/>
            </p:nvSpPr>
            <p:spPr>
              <a:xfrm>
                <a:off x="4419600" y="23622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smtClean="0">
                    <a:solidFill>
                      <a:prstClr val="white"/>
                    </a:solidFill>
                  </a:rPr>
                  <a:t>Mobilepp</a:t>
                </a:r>
                <a:endParaRPr lang="en-US" sz="1200" dirty="0">
                  <a:solidFill>
                    <a:prstClr val="white"/>
                  </a:solidFill>
                </a:endParaRPr>
              </a:p>
            </p:txBody>
          </p:sp>
          <p:sp>
            <p:nvSpPr>
              <p:cNvPr id="103" name="Rounded Rectangle 102"/>
              <p:cNvSpPr/>
              <p:nvPr/>
            </p:nvSpPr>
            <p:spPr>
              <a:xfrm>
                <a:off x="304800" y="32004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Discovery</a:t>
                </a:r>
                <a:endParaRPr lang="en-US" sz="1200" dirty="0">
                  <a:solidFill>
                    <a:prstClr val="white"/>
                  </a:solidFill>
                </a:endParaRPr>
              </a:p>
            </p:txBody>
          </p:sp>
          <p:sp>
            <p:nvSpPr>
              <p:cNvPr id="104" name="Rounded Rectangle 103"/>
              <p:cNvSpPr/>
              <p:nvPr/>
            </p:nvSpPr>
            <p:spPr>
              <a:xfrm>
                <a:off x="1981200" y="22098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Catalogue</a:t>
                </a:r>
                <a:endParaRPr lang="en-US" sz="1200" dirty="0">
                  <a:solidFill>
                    <a:prstClr val="white"/>
                  </a:solidFill>
                </a:endParaRPr>
              </a:p>
            </p:txBody>
          </p:sp>
          <p:sp>
            <p:nvSpPr>
              <p:cNvPr id="105" name="Rounded Rectangle 104"/>
              <p:cNvSpPr/>
              <p:nvPr/>
            </p:nvSpPr>
            <p:spPr>
              <a:xfrm>
                <a:off x="1524000" y="29718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smtClean="0">
                    <a:solidFill>
                      <a:prstClr val="white"/>
                    </a:solidFill>
                  </a:rPr>
                  <a:t>Dspace</a:t>
                </a:r>
                <a:endParaRPr lang="en-US" sz="1200" dirty="0">
                  <a:solidFill>
                    <a:prstClr val="white"/>
                  </a:solidFill>
                </a:endParaRPr>
              </a:p>
            </p:txBody>
          </p:sp>
          <p:sp>
            <p:nvSpPr>
              <p:cNvPr id="107" name="Rounded Rectangle 106"/>
              <p:cNvSpPr/>
              <p:nvPr/>
            </p:nvSpPr>
            <p:spPr>
              <a:xfrm>
                <a:off x="1447800" y="1600200"/>
                <a:ext cx="1066800" cy="381000"/>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rPr>
                  <a:t>Blogs</a:t>
                </a:r>
                <a:endParaRPr lang="en-US" sz="1200" dirty="0">
                  <a:solidFill>
                    <a:prstClr val="white"/>
                  </a:solidFill>
                </a:endParaRPr>
              </a:p>
            </p:txBody>
          </p:sp>
        </p:grpSp>
      </p:grpSp>
    </p:spTree>
    <p:extLst>
      <p:ext uri="{BB962C8B-B14F-4D97-AF65-F5344CB8AC3E}">
        <p14:creationId xmlns:p14="http://schemas.microsoft.com/office/powerpoint/2010/main" xmlns="" val="14169660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5390" y="1045423"/>
            <a:ext cx="8571017" cy="3526577"/>
          </a:xfrm>
          <a:prstGeom prst="rect">
            <a:avLst/>
          </a:prstGeom>
        </p:spPr>
      </p:pic>
    </p:spTree>
    <p:extLst>
      <p:ext uri="{BB962C8B-B14F-4D97-AF65-F5344CB8AC3E}">
        <p14:creationId xmlns:p14="http://schemas.microsoft.com/office/powerpoint/2010/main" xmlns="" val="17052510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22015"/>
            <a:ext cx="7408718" cy="5189113"/>
          </a:xfrm>
          <a:prstGeom prst="rect">
            <a:avLst/>
          </a:prstGeom>
        </p:spPr>
        <p:txBody>
          <a:bodyPr wrap="square">
            <a:spAutoFit/>
          </a:bodyPr>
          <a:lstStyle/>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Times New Roman" panose="02020603050405020304" pitchFamily="18" charset="0"/>
              </a:rPr>
              <a:t>Are library resources visible where people are doing their work, in the search engines, in citation management tools, and so on? </a:t>
            </a: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Times New Roman" panose="02020603050405020304" pitchFamily="18" charset="0"/>
              </a:rPr>
              <a:t>Is library expertise visible when people are searching for things? Can a library user discover a personal contact easily? Are there photographs of librarians on the website? The University of Michigan has a nice feature where it returns relevant subject librarians in top level searches. </a:t>
            </a: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Times New Roman" panose="02020603050405020304" pitchFamily="18" charset="0"/>
              </a:rPr>
              <a:t>Are there blogs about special collections or distinctive services or expertise, which can be indexed and found on search engines? Are links to relevant special collections or archives created in Wikipedia. Can researchers configure a resolver in Scholar, </a:t>
            </a:r>
            <a:r>
              <a:rPr lang="en-US" dirty="0" err="1">
                <a:latin typeface="Segoe UI" panose="020B0502040204020203" pitchFamily="34" charset="0"/>
                <a:ea typeface="Calibri" panose="020F0502020204030204" pitchFamily="34" charset="0"/>
                <a:cs typeface="Times New Roman" panose="02020603050405020304" pitchFamily="18" charset="0"/>
              </a:rPr>
              <a:t>Mendeley</a:t>
            </a:r>
            <a:r>
              <a:rPr lang="en-US" dirty="0">
                <a:latin typeface="Segoe UI" panose="020B0502040204020203" pitchFamily="34" charset="0"/>
                <a:ea typeface="Calibri" panose="020F0502020204030204" pitchFamily="34" charset="0"/>
                <a:cs typeface="Times New Roman" panose="02020603050405020304" pitchFamily="18" charset="0"/>
              </a:rPr>
              <a:t> or other services?</a:t>
            </a:r>
          </a:p>
          <a:p>
            <a:pPr marL="342900" marR="0" lvl="0" indent="-342900">
              <a:lnSpc>
                <a:spcPct val="115000"/>
              </a:lnSpc>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Times New Roman" panose="02020603050405020304" pitchFamily="18" charset="0"/>
              </a:rPr>
              <a:t>As attention shifts from collections to services, are library services described in such a way that they are discoverable? On the website? In search engines? Is SEO a routine part of </a:t>
            </a:r>
            <a:r>
              <a:rPr lang="en-US" dirty="0" smtClean="0">
                <a:latin typeface="Segoe UI" panose="020B0502040204020203" pitchFamily="34" charset="0"/>
                <a:ea typeface="Calibri" panose="020F0502020204030204" pitchFamily="34" charset="0"/>
                <a:cs typeface="Times New Roman" panose="02020603050405020304" pitchFamily="18" charset="0"/>
              </a:rPr>
              <a:t>development? Schema?</a:t>
            </a: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Times New Roman" panose="02020603050405020304" pitchFamily="18" charset="0"/>
              </a:rPr>
              <a:t>Is metadata for resources shared with all relevant services? </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984416" y="5638800"/>
            <a:ext cx="5268686" cy="923330"/>
          </a:xfrm>
          <a:prstGeom prst="rect">
            <a:avLst/>
          </a:prstGeom>
          <a:noFill/>
          <a:ln>
            <a:solidFill>
              <a:schemeClr val="accent1"/>
            </a:solidFill>
          </a:ln>
        </p:spPr>
        <p:txBody>
          <a:bodyPr wrap="none" rtlCol="0">
            <a:spAutoFit/>
          </a:bodyPr>
          <a:lstStyle/>
          <a:p>
            <a:pPr algn="ctr"/>
            <a:r>
              <a:rPr lang="en-US" dirty="0" smtClean="0"/>
              <a:t>Discovery is more than the discovery layer.</a:t>
            </a:r>
          </a:p>
          <a:p>
            <a:pPr algn="ctr"/>
            <a:r>
              <a:rPr lang="en-US" dirty="0" smtClean="0"/>
              <a:t>Discovery often happens elsewhere.</a:t>
            </a:r>
          </a:p>
          <a:p>
            <a:pPr algn="ctr"/>
            <a:r>
              <a:rPr lang="en-US" dirty="0" smtClean="0"/>
              <a:t>Make institutional resources discoverable (inside-out).</a:t>
            </a:r>
            <a:endParaRPr lang="en-US" dirty="0"/>
          </a:p>
        </p:txBody>
      </p:sp>
    </p:spTree>
    <p:extLst>
      <p:ext uri="{BB962C8B-B14F-4D97-AF65-F5344CB8AC3E}">
        <p14:creationId xmlns:p14="http://schemas.microsoft.com/office/powerpoint/2010/main" xmlns="" val="24402431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122" name="Picture 2" descr="http://www.gapingvoid.com/now%20wha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066800"/>
            <a:ext cx="6962910" cy="480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8614819"/>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formation-knowled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04800"/>
            <a:ext cx="8115300" cy="63722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3"/>
          <p:cNvSpPr txBox="1">
            <a:spLocks/>
          </p:cNvSpPr>
          <p:nvPr/>
        </p:nvSpPr>
        <p:spPr>
          <a:xfrm>
            <a:off x="990600" y="5153026"/>
            <a:ext cx="3352800" cy="1524000"/>
          </a:xfrm>
          <a:prstGeom prst="rect">
            <a:avLst/>
          </a:prstGeom>
          <a:solidFill>
            <a:schemeClr val="bg1"/>
          </a:solidFill>
          <a:ln w="3175">
            <a:solidFill>
              <a:schemeClr val="accent1"/>
            </a:solidFill>
          </a:ln>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None/>
            </a:pPr>
            <a:r>
              <a:rPr lang="en-US" dirty="0" smtClean="0">
                <a:solidFill>
                  <a:schemeClr val="bg1">
                    <a:lumMod val="50000"/>
                  </a:schemeClr>
                </a:solidFill>
              </a:rPr>
              <a:t>Within a discovery service …</a:t>
            </a:r>
          </a:p>
          <a:p>
            <a:pPr marL="514350" indent="-514350">
              <a:buFont typeface="+mj-lt"/>
              <a:buAutoNum type="arabicPeriod"/>
            </a:pPr>
            <a:r>
              <a:rPr lang="en-US" dirty="0" smtClean="0">
                <a:solidFill>
                  <a:schemeClr val="bg1">
                    <a:lumMod val="50000"/>
                  </a:schemeClr>
                </a:solidFill>
              </a:rPr>
              <a:t>Aspire to a singular identity for entities/things (people, works, places, organizations, …) </a:t>
            </a:r>
          </a:p>
          <a:p>
            <a:pPr marL="514350" indent="-514350">
              <a:buFont typeface="+mj-lt"/>
              <a:buAutoNum type="arabicPeriod"/>
            </a:pPr>
            <a:r>
              <a:rPr lang="en-US" dirty="0" smtClean="0">
                <a:solidFill>
                  <a:schemeClr val="bg1">
                    <a:lumMod val="50000"/>
                  </a:schemeClr>
                </a:solidFill>
              </a:rPr>
              <a:t>Gather data associated with those identities (e.g. ‘cards’)</a:t>
            </a:r>
          </a:p>
          <a:p>
            <a:pPr marL="514350" indent="-514350">
              <a:buFont typeface="+mj-lt"/>
              <a:buAutoNum type="arabicPeriod"/>
            </a:pPr>
            <a:r>
              <a:rPr lang="en-US" dirty="0" smtClean="0">
                <a:solidFill>
                  <a:schemeClr val="bg1">
                    <a:lumMod val="50000"/>
                  </a:schemeClr>
                </a:solidFill>
              </a:rPr>
              <a:t>Create relationships between identities.</a:t>
            </a:r>
            <a:endParaRPr lang="en-US" dirty="0">
              <a:solidFill>
                <a:schemeClr val="bg1">
                  <a:lumMod val="50000"/>
                </a:schemeClr>
              </a:solidFill>
            </a:endParaRPr>
          </a:p>
        </p:txBody>
      </p:sp>
    </p:spTree>
    <p:extLst>
      <p:ext uri="{BB962C8B-B14F-4D97-AF65-F5344CB8AC3E}">
        <p14:creationId xmlns:p14="http://schemas.microsoft.com/office/powerpoint/2010/main" xmlns="" val="9929430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1067" y="2362201"/>
            <a:ext cx="7819564" cy="1600200"/>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a:solidFill>
                  <a:srgbClr val="C52127"/>
                </a:solidFill>
              </a:rPr>
              <a:t>Libraries </a:t>
            </a:r>
            <a:r>
              <a:rPr lang="en-US" dirty="0" smtClean="0">
                <a:solidFill>
                  <a:srgbClr val="C52127"/>
                </a:solidFill>
              </a:rPr>
              <a:t>are supporting these </a:t>
            </a:r>
            <a:r>
              <a:rPr lang="en-US" dirty="0">
                <a:solidFill>
                  <a:srgbClr val="C52127"/>
                </a:solidFill>
              </a:rPr>
              <a:t>new behaviors and </a:t>
            </a:r>
            <a:r>
              <a:rPr lang="en-US" dirty="0" smtClean="0">
                <a:solidFill>
                  <a:srgbClr val="C52127"/>
                </a:solidFill>
              </a:rPr>
              <a:t>working </a:t>
            </a:r>
            <a:r>
              <a:rPr lang="en-US" dirty="0">
                <a:solidFill>
                  <a:srgbClr val="C52127"/>
                </a:solidFill>
              </a:rPr>
              <a:t>to connect their services to these new environments. </a:t>
            </a:r>
          </a:p>
          <a:p>
            <a:pPr lvl="0" algn="ctr"/>
            <a:endParaRPr kumimoji="0" lang="en-US" sz="1800" b="0" i="0" u="none" strike="noStrike" kern="0" cap="none" spc="0" normalizeH="0" baseline="0" noProof="0" dirty="0" smtClean="0">
              <a:ln>
                <a:noFill/>
              </a:ln>
              <a:solidFill>
                <a:srgbClr val="C52127"/>
              </a:solidFill>
              <a:effectLst/>
              <a:uLnTx/>
              <a:uFillTx/>
              <a:latin typeface="Calibri"/>
            </a:endParaRPr>
          </a:p>
        </p:txBody>
      </p:sp>
      <p:sp>
        <p:nvSpPr>
          <p:cNvPr id="6" name="Rectangle 5"/>
          <p:cNvSpPr/>
          <p:nvPr/>
        </p:nvSpPr>
        <p:spPr>
          <a:xfrm>
            <a:off x="491067" y="4648200"/>
            <a:ext cx="7819564" cy="1219200"/>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smtClean="0">
                <a:solidFill>
                  <a:srgbClr val="C52127"/>
                </a:solidFill>
              </a:rPr>
              <a:t>This requires us to think about technology …. Differently. </a:t>
            </a:r>
            <a:endParaRPr lang="en-US" dirty="0">
              <a:solidFill>
                <a:srgbClr val="C52127"/>
              </a:solidFill>
            </a:endParaRPr>
          </a:p>
        </p:txBody>
      </p:sp>
      <p:sp>
        <p:nvSpPr>
          <p:cNvPr id="8" name="Rectangle 7"/>
          <p:cNvSpPr/>
          <p:nvPr/>
        </p:nvSpPr>
        <p:spPr>
          <a:xfrm>
            <a:off x="457200" y="609600"/>
            <a:ext cx="7819564" cy="1219200"/>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algn="ctr"/>
            <a:r>
              <a:rPr lang="en-US" dirty="0" smtClean="0">
                <a:solidFill>
                  <a:srgbClr val="C52127"/>
                </a:solidFill>
              </a:rPr>
              <a:t>Research, learning and information behaviors are shaping and being reshaped by the network. </a:t>
            </a:r>
            <a:endParaRPr lang="en-US" dirty="0">
              <a:solidFill>
                <a:srgbClr val="C52127"/>
              </a:solidFill>
            </a:endParaRPr>
          </a:p>
        </p:txBody>
      </p:sp>
    </p:spTree>
    <p:extLst>
      <p:ext uri="{BB962C8B-B14F-4D97-AF65-F5344CB8AC3E}">
        <p14:creationId xmlns:p14="http://schemas.microsoft.com/office/powerpoint/2010/main" xmlns="" val="7388540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a:p>
          <a:p>
            <a:pPr eaLnBrk="0" fontAlgn="base" hangingPunct="0">
              <a:spcBef>
                <a:spcPct val="0"/>
              </a:spcBef>
              <a:spcAft>
                <a:spcPct val="0"/>
              </a:spcAft>
            </a:pPr>
            <a:r>
              <a:rPr lang="en-US" sz="1500" b="1" dirty="0">
                <a:solidFill>
                  <a:schemeClr val="accent2"/>
                </a:solidFill>
                <a:latin typeface="+mn-lt"/>
              </a:rPr>
              <a:t>Arlitsch, K</a:t>
            </a:r>
            <a:r>
              <a:rPr lang="en-US" sz="1500" dirty="0">
                <a:solidFill>
                  <a:schemeClr val="tx1"/>
                </a:solidFill>
                <a:latin typeface="+mn-lt"/>
              </a:rPr>
              <a:t>., Obrien, P., Clark, J. A., Young, S. W., &amp; </a:t>
            </a:r>
            <a:r>
              <a:rPr lang="en-US" sz="1500" dirty="0" err="1">
                <a:solidFill>
                  <a:schemeClr val="tx1"/>
                </a:solidFill>
                <a:latin typeface="+mn-lt"/>
              </a:rPr>
              <a:t>Rossmann</a:t>
            </a:r>
            <a:r>
              <a:rPr lang="en-US" sz="1500" dirty="0">
                <a:solidFill>
                  <a:schemeClr val="tx1"/>
                </a:solidFill>
                <a:latin typeface="+mn-lt"/>
              </a:rPr>
              <a:t>, D. (2014). Demonstrating Library Value at Network Scale: Leveraging the Semantic Web With New Knowledge Work. </a:t>
            </a:r>
            <a:r>
              <a:rPr lang="en-US" sz="1500" i="1" dirty="0">
                <a:solidFill>
                  <a:schemeClr val="tx1"/>
                </a:solidFill>
                <a:latin typeface="+mn-lt"/>
              </a:rPr>
              <a:t>Journal of Library Administration</a:t>
            </a:r>
            <a:r>
              <a:rPr lang="en-US" sz="1500" dirty="0">
                <a:solidFill>
                  <a:schemeClr val="tx1"/>
                </a:solidFill>
                <a:latin typeface="+mn-lt"/>
              </a:rPr>
              <a:t>, 54(5), 413-425. </a:t>
            </a:r>
          </a:p>
          <a:p>
            <a:pPr eaLnBrk="0" fontAlgn="base" hangingPunct="0">
              <a:spcBef>
                <a:spcPct val="0"/>
              </a:spcBef>
              <a:spcAft>
                <a:spcPct val="0"/>
              </a:spcAft>
            </a:pPr>
            <a:r>
              <a:rPr lang="en-US" altLang="en-US" sz="1500" dirty="0" smtClean="0">
                <a:solidFill>
                  <a:schemeClr val="tx1"/>
                </a:solidFill>
                <a:latin typeface="+mn-lt"/>
              </a:rPr>
              <a:t>(</a:t>
            </a:r>
            <a:r>
              <a:rPr lang="en-US" altLang="en-US" sz="1500" dirty="0" err="1">
                <a:solidFill>
                  <a:schemeClr val="tx1"/>
                </a:solidFill>
                <a:latin typeface="+mn-lt"/>
              </a:rPr>
              <a:t>Carr</a:t>
            </a:r>
            <a:r>
              <a:rPr lang="en-US" altLang="en-US" sz="1500" dirty="0">
                <a:solidFill>
                  <a:schemeClr val="tx1"/>
                </a:solidFill>
                <a:latin typeface="+mn-lt"/>
              </a:rPr>
              <a:t>, 2014) </a:t>
            </a:r>
            <a:r>
              <a:rPr lang="en-US" altLang="en-US" sz="1500" b="1" dirty="0" err="1">
                <a:solidFill>
                  <a:srgbClr val="C00000"/>
                </a:solidFill>
                <a:latin typeface="+mn-lt"/>
              </a:rPr>
              <a:t>EPrints</a:t>
            </a:r>
            <a:r>
              <a:rPr lang="en-US" altLang="en-US" sz="1500" b="1" dirty="0">
                <a:solidFill>
                  <a:srgbClr val="C00000"/>
                </a:solidFill>
                <a:latin typeface="+mn-lt"/>
              </a:rPr>
              <a:t> Update</a:t>
            </a:r>
            <a:r>
              <a:rPr lang="en-US" altLang="en-US" sz="1500" dirty="0">
                <a:solidFill>
                  <a:schemeClr val="tx1"/>
                </a:solidFill>
                <a:latin typeface="+mn-lt"/>
              </a:rPr>
              <a:t>, </a:t>
            </a:r>
            <a:r>
              <a:rPr lang="en-US" altLang="en-US" sz="1500" b="1" dirty="0">
                <a:solidFill>
                  <a:schemeClr val="accent2"/>
                </a:solidFill>
                <a:latin typeface="+mn-lt"/>
              </a:rPr>
              <a:t>Les </a:t>
            </a:r>
            <a:r>
              <a:rPr lang="en-US" altLang="en-US" sz="1500" b="1" dirty="0" err="1">
                <a:solidFill>
                  <a:schemeClr val="accent2"/>
                </a:solidFill>
                <a:latin typeface="+mn-lt"/>
              </a:rPr>
              <a:t>Carr</a:t>
            </a:r>
            <a:r>
              <a:rPr lang="en-US" altLang="en-US" sz="1500" dirty="0">
                <a:solidFill>
                  <a:schemeClr val="tx1"/>
                </a:solidFill>
                <a:latin typeface="+mn-lt"/>
              </a:rPr>
              <a:t>, University of Southampton, Repository Fringe, 2014</a:t>
            </a:r>
            <a:br>
              <a:rPr lang="en-US" altLang="en-US" sz="1500" dirty="0">
                <a:solidFill>
                  <a:schemeClr val="tx1"/>
                </a:solidFill>
                <a:latin typeface="+mn-lt"/>
              </a:rPr>
            </a:br>
            <a:r>
              <a:rPr lang="en-US" sz="1500" dirty="0">
                <a:solidFill>
                  <a:schemeClr val="tx1"/>
                </a:solidFill>
                <a:latin typeface="+mn-lt"/>
                <a:hlinkClick r:id="rId2"/>
              </a:rPr>
              <a:t>http://www.slideshare.net/repofringe/e-prints42y</a:t>
            </a:r>
            <a:endParaRPr lang="en-US" sz="1500" dirty="0">
              <a:solidFill>
                <a:schemeClr val="tx1"/>
              </a:solidFill>
              <a:latin typeface="+mn-lt"/>
            </a:endParaRPr>
          </a:p>
          <a:p>
            <a:r>
              <a:rPr lang="en-US" sz="1500" dirty="0">
                <a:solidFill>
                  <a:schemeClr val="tx1"/>
                </a:solidFill>
                <a:latin typeface="+mn-lt"/>
              </a:rPr>
              <a:t>(de </a:t>
            </a:r>
            <a:r>
              <a:rPr lang="en-US" sz="1500" dirty="0" err="1">
                <a:solidFill>
                  <a:schemeClr val="tx1"/>
                </a:solidFill>
                <a:latin typeface="+mn-lt"/>
              </a:rPr>
              <a:t>Belder</a:t>
            </a:r>
            <a:r>
              <a:rPr lang="en-US" sz="1500" dirty="0">
                <a:solidFill>
                  <a:schemeClr val="tx1"/>
                </a:solidFill>
                <a:latin typeface="+mn-lt"/>
              </a:rPr>
              <a:t>, 2013) Transformation of the academic library </a:t>
            </a:r>
            <a:r>
              <a:rPr lang="en-US" sz="1500" b="1" dirty="0">
                <a:solidFill>
                  <a:schemeClr val="accent2"/>
                </a:solidFill>
                <a:latin typeface="+mn-lt"/>
              </a:rPr>
              <a:t>Kurt de </a:t>
            </a:r>
            <a:r>
              <a:rPr lang="en-US" sz="1500" b="1" dirty="0" err="1">
                <a:solidFill>
                  <a:schemeClr val="accent2"/>
                </a:solidFill>
                <a:latin typeface="+mn-lt"/>
              </a:rPr>
              <a:t>Belder</a:t>
            </a:r>
            <a:r>
              <a:rPr lang="en-US" sz="1500" b="1" dirty="0">
                <a:solidFill>
                  <a:schemeClr val="accent2"/>
                </a:solidFill>
                <a:latin typeface="+mn-lt"/>
              </a:rPr>
              <a:t> </a:t>
            </a:r>
            <a:r>
              <a:rPr lang="en-US" sz="1500" dirty="0">
                <a:solidFill>
                  <a:schemeClr val="tx1"/>
                </a:solidFill>
                <a:latin typeface="+mn-lt"/>
                <a:hlinkClick r:id="rId3"/>
              </a:rPr>
              <a:t>http://www.oclc.org/content/dam/research/events/dss/ppt/dss_debelder.pptx</a:t>
            </a:r>
            <a:endParaRPr lang="en-US" sz="1500" dirty="0">
              <a:solidFill>
                <a:schemeClr val="tx1"/>
              </a:solidFill>
              <a:latin typeface="+mn-lt"/>
            </a:endParaRPr>
          </a:p>
          <a:p>
            <a:r>
              <a:rPr lang="en-US" sz="1500" dirty="0">
                <a:solidFill>
                  <a:schemeClr val="tx1"/>
                </a:solidFill>
                <a:latin typeface="+mn-lt"/>
              </a:rPr>
              <a:t>(Dempsey, </a:t>
            </a:r>
            <a:r>
              <a:rPr lang="en-US" sz="1500" dirty="0" err="1">
                <a:solidFill>
                  <a:schemeClr val="tx1"/>
                </a:solidFill>
                <a:latin typeface="+mn-lt"/>
              </a:rPr>
              <a:t>Malpas</a:t>
            </a:r>
            <a:r>
              <a:rPr lang="en-US" sz="1500" dirty="0">
                <a:solidFill>
                  <a:schemeClr val="tx1"/>
                </a:solidFill>
                <a:latin typeface="+mn-lt"/>
              </a:rPr>
              <a:t> &amp; Lavoie) </a:t>
            </a:r>
            <a:r>
              <a:rPr lang="en-US" sz="1500" b="1" dirty="0">
                <a:solidFill>
                  <a:srgbClr val="C00000"/>
                </a:solidFill>
                <a:latin typeface="+mn-lt"/>
              </a:rPr>
              <a:t>Collection Directions. </a:t>
            </a:r>
            <a:r>
              <a:rPr lang="en-GB" sz="1400" dirty="0">
                <a:solidFill>
                  <a:schemeClr val="tx1"/>
                </a:solidFill>
              </a:rPr>
              <a:t>portal: Libraries and the Academy</a:t>
            </a:r>
            <a:r>
              <a:rPr lang="en-GB" sz="1400" i="1" dirty="0">
                <a:solidFill>
                  <a:schemeClr val="tx1"/>
                </a:solidFill>
              </a:rPr>
              <a:t>, </a:t>
            </a:r>
            <a:r>
              <a:rPr lang="en-GB" sz="1400" dirty="0">
                <a:solidFill>
                  <a:schemeClr val="tx1"/>
                </a:solidFill>
              </a:rPr>
              <a:t>14, 3 (July 2014), 393–423. </a:t>
            </a:r>
            <a:r>
              <a:rPr lang="en-US" sz="1500" dirty="0">
                <a:solidFill>
                  <a:schemeClr val="tx1"/>
                </a:solidFill>
                <a:latin typeface="+mn-lt"/>
              </a:rPr>
              <a:t/>
            </a:r>
            <a:br>
              <a:rPr lang="en-US" sz="1500" dirty="0">
                <a:solidFill>
                  <a:schemeClr val="tx1"/>
                </a:solidFill>
                <a:latin typeface="+mn-lt"/>
              </a:rPr>
            </a:br>
            <a:r>
              <a:rPr lang="en-US" sz="1500" u="sng" dirty="0">
                <a:solidFill>
                  <a:schemeClr val="tx1"/>
                </a:solidFill>
                <a:latin typeface="+mn-lt"/>
                <a:hlinkClick r:id="rId4"/>
              </a:rPr>
              <a:t>http://www.oclc.org/content/dam/research/publications/library/2014/oclcresearch-collection-directions-preprint-2014.pdf</a:t>
            </a:r>
            <a:endParaRPr lang="en-US" sz="1500" dirty="0">
              <a:solidFill>
                <a:schemeClr val="tx1"/>
              </a:solidFill>
              <a:latin typeface="+mn-lt"/>
            </a:endParaRPr>
          </a:p>
          <a:p>
            <a:r>
              <a:rPr lang="en-US" sz="1500" dirty="0">
                <a:solidFill>
                  <a:schemeClr val="tx1"/>
                </a:solidFill>
                <a:latin typeface="+mn-lt"/>
              </a:rPr>
              <a:t>(</a:t>
            </a:r>
            <a:r>
              <a:rPr lang="en-US" sz="1500" b="1" dirty="0">
                <a:solidFill>
                  <a:schemeClr val="accent2"/>
                </a:solidFill>
                <a:latin typeface="+mn-lt"/>
              </a:rPr>
              <a:t>Dempsey &amp; Walter</a:t>
            </a:r>
            <a:r>
              <a:rPr lang="en-US" sz="1500" dirty="0">
                <a:solidFill>
                  <a:schemeClr val="tx1"/>
                </a:solidFill>
                <a:latin typeface="+mn-lt"/>
              </a:rPr>
              <a:t>, 2014) </a:t>
            </a:r>
            <a:r>
              <a:rPr lang="en-US" sz="1500" b="1" dirty="0">
                <a:solidFill>
                  <a:srgbClr val="C00000"/>
                </a:solidFill>
                <a:latin typeface="+mn-lt"/>
              </a:rPr>
              <a:t>A Platform Publication for a Time of Accelerating Change</a:t>
            </a:r>
            <a:r>
              <a:rPr lang="en-US" sz="1500" dirty="0">
                <a:solidFill>
                  <a:schemeClr val="tx1"/>
                </a:solidFill>
                <a:latin typeface="+mn-lt"/>
              </a:rPr>
              <a:t>. </a:t>
            </a:r>
            <a:r>
              <a:rPr lang="en-US" sz="1500" i="1" dirty="0">
                <a:solidFill>
                  <a:schemeClr val="tx1"/>
                </a:solidFill>
                <a:latin typeface="+mn-lt"/>
              </a:rPr>
              <a:t>College &amp; Research Libraries</a:t>
            </a:r>
            <a:r>
              <a:rPr lang="en-US" sz="1500" dirty="0">
                <a:solidFill>
                  <a:schemeClr val="tx1"/>
                </a:solidFill>
                <a:latin typeface="+mn-lt"/>
              </a:rPr>
              <a:t>, 75, November 2014: 760-762. </a:t>
            </a:r>
          </a:p>
          <a:p>
            <a:r>
              <a:rPr lang="en-US" sz="1500" b="1" dirty="0" err="1" smtClean="0">
                <a:solidFill>
                  <a:srgbClr val="C00000"/>
                </a:solidFill>
                <a:latin typeface="+mn-lt"/>
              </a:rPr>
              <a:t>GapingVoid</a:t>
            </a:r>
            <a:r>
              <a:rPr lang="en-US" sz="1500" b="1" dirty="0">
                <a:solidFill>
                  <a:srgbClr val="C00000"/>
                </a:solidFill>
                <a:latin typeface="+mn-lt"/>
              </a:rPr>
              <a:t>. </a:t>
            </a:r>
            <a:r>
              <a:rPr lang="en-US" sz="1500" dirty="0">
                <a:solidFill>
                  <a:schemeClr val="tx1"/>
                </a:solidFill>
                <a:latin typeface="+mn-lt"/>
              </a:rPr>
              <a:t>http://gapingvoid.com/</a:t>
            </a:r>
          </a:p>
          <a:p>
            <a:r>
              <a:rPr lang="en-US" sz="1500" b="1" dirty="0" smtClean="0">
                <a:solidFill>
                  <a:schemeClr val="accent2"/>
                </a:solidFill>
                <a:latin typeface="+mn-lt"/>
              </a:rPr>
              <a:t>(Lavoie et al</a:t>
            </a:r>
            <a:r>
              <a:rPr lang="en-US" sz="1500" dirty="0" smtClean="0">
                <a:solidFill>
                  <a:schemeClr val="tx1"/>
                </a:solidFill>
                <a:latin typeface="+mn-lt"/>
              </a:rPr>
              <a:t>, 2014) </a:t>
            </a:r>
            <a:r>
              <a:rPr lang="en-US" sz="1500" b="1" dirty="0" smtClean="0">
                <a:solidFill>
                  <a:srgbClr val="C00000"/>
                </a:solidFill>
                <a:latin typeface="+mn-lt"/>
              </a:rPr>
              <a:t>The evolving scholarly record</a:t>
            </a:r>
            <a:r>
              <a:rPr lang="en-US" sz="1500" dirty="0" smtClean="0">
                <a:solidFill>
                  <a:schemeClr val="tx1"/>
                </a:solidFill>
                <a:latin typeface="+mn-lt"/>
              </a:rPr>
              <a:t>. </a:t>
            </a:r>
            <a:r>
              <a:rPr lang="en-US" sz="1500" dirty="0">
                <a:solidFill>
                  <a:schemeClr val="tx1"/>
                </a:solidFill>
                <a:latin typeface="+mn-lt"/>
              </a:rPr>
              <a:t/>
            </a:r>
            <a:br>
              <a:rPr lang="en-US" sz="1500" dirty="0">
                <a:solidFill>
                  <a:schemeClr val="tx1"/>
                </a:solidFill>
                <a:latin typeface="+mn-lt"/>
              </a:rPr>
            </a:br>
            <a:r>
              <a:rPr lang="en-US" sz="1500" dirty="0">
                <a:solidFill>
                  <a:schemeClr val="tx1"/>
                </a:solidFill>
                <a:latin typeface="+mn-lt"/>
              </a:rPr>
              <a:t>http://oclc.org/content/dam/research/publications/library/2014/oclcresearch-evolving-scholarly-record-2014.pdf</a:t>
            </a:r>
            <a:endParaRPr lang="en-US" sz="1500" dirty="0" smtClean="0">
              <a:solidFill>
                <a:schemeClr val="tx1"/>
              </a:solidFill>
              <a:latin typeface="+mn-lt"/>
            </a:endParaRPr>
          </a:p>
          <a:p>
            <a:r>
              <a:rPr lang="en-US" sz="1500" b="1" dirty="0" smtClean="0">
                <a:solidFill>
                  <a:schemeClr val="accent2"/>
                </a:solidFill>
                <a:latin typeface="+mn-lt"/>
              </a:rPr>
              <a:t>(</a:t>
            </a:r>
            <a:r>
              <a:rPr lang="en-US" sz="1500" b="1" dirty="0" err="1" smtClean="0">
                <a:solidFill>
                  <a:schemeClr val="accent2"/>
                </a:solidFill>
                <a:latin typeface="+mn-lt"/>
              </a:rPr>
              <a:t>Salo</a:t>
            </a:r>
            <a:r>
              <a:rPr lang="en-US" sz="1500" b="1" dirty="0" smtClean="0">
                <a:solidFill>
                  <a:schemeClr val="accent2"/>
                </a:solidFill>
                <a:latin typeface="+mn-lt"/>
              </a:rPr>
              <a:t>, 2008</a:t>
            </a:r>
            <a:r>
              <a:rPr lang="en-US" sz="1500" b="1" dirty="0">
                <a:solidFill>
                  <a:schemeClr val="accent2"/>
                </a:solidFill>
                <a:latin typeface="+mn-lt"/>
              </a:rPr>
              <a:t>) </a:t>
            </a:r>
            <a:r>
              <a:rPr lang="en-US" sz="1500" dirty="0" err="1">
                <a:solidFill>
                  <a:schemeClr val="tx1"/>
                </a:solidFill>
                <a:latin typeface="+mn-lt"/>
              </a:rPr>
              <a:t>Salo</a:t>
            </a:r>
            <a:r>
              <a:rPr lang="en-US" sz="1500" dirty="0">
                <a:solidFill>
                  <a:schemeClr val="tx1"/>
                </a:solidFill>
                <a:latin typeface="+mn-lt"/>
              </a:rPr>
              <a:t>, D. (2008). Innkeeper at the roach motel. Library Trends, 57(2), 98-123</a:t>
            </a:r>
            <a:r>
              <a:rPr lang="en-US" sz="1500" dirty="0" smtClean="0">
                <a:solidFill>
                  <a:schemeClr val="tx1"/>
                </a:solidFill>
                <a:latin typeface="+mn-lt"/>
              </a:rPr>
              <a:t>.</a:t>
            </a:r>
          </a:p>
          <a:p>
            <a:pPr eaLnBrk="0" fontAlgn="base" hangingPunct="0">
              <a:spcBef>
                <a:spcPct val="0"/>
              </a:spcBef>
              <a:spcAft>
                <a:spcPct val="0"/>
              </a:spcAft>
            </a:pPr>
            <a:r>
              <a:rPr lang="en-US" sz="1500" b="1" dirty="0" smtClean="0">
                <a:solidFill>
                  <a:srgbClr val="C00000"/>
                </a:solidFill>
                <a:latin typeface="+mn-lt"/>
              </a:rPr>
              <a:t>Visitors </a:t>
            </a:r>
            <a:r>
              <a:rPr lang="en-US" sz="1500" b="1" dirty="0">
                <a:solidFill>
                  <a:srgbClr val="C00000"/>
                </a:solidFill>
                <a:latin typeface="+mn-lt"/>
              </a:rPr>
              <a:t>and residents</a:t>
            </a:r>
            <a:r>
              <a:rPr lang="en-US" sz="1500" dirty="0">
                <a:solidFill>
                  <a:schemeClr val="tx1"/>
                </a:solidFill>
                <a:latin typeface="+mn-lt"/>
              </a:rPr>
              <a:t/>
            </a:r>
            <a:br>
              <a:rPr lang="en-US" sz="1500" dirty="0">
                <a:solidFill>
                  <a:schemeClr val="tx1"/>
                </a:solidFill>
                <a:latin typeface="+mn-lt"/>
              </a:rPr>
            </a:br>
            <a:r>
              <a:rPr lang="en-US" sz="1500" dirty="0">
                <a:solidFill>
                  <a:schemeClr val="tx1"/>
                </a:solidFill>
                <a:latin typeface="+mn-lt"/>
                <a:hlinkClick r:id="rId5"/>
              </a:rPr>
              <a:t>http://oclc.org/research/activities/vandr.html</a:t>
            </a:r>
            <a:r>
              <a:rPr lang="en-US" sz="1500" dirty="0">
                <a:solidFill>
                  <a:schemeClr val="tx1"/>
                </a:solidFill>
                <a:latin typeface="+mn-lt"/>
              </a:rPr>
              <a:t/>
            </a:r>
            <a:br>
              <a:rPr lang="en-US" sz="1500" dirty="0">
                <a:solidFill>
                  <a:schemeClr val="tx1"/>
                </a:solidFill>
                <a:latin typeface="+mn-lt"/>
              </a:rPr>
            </a:br>
            <a:r>
              <a:rPr lang="en-US" sz="1500" dirty="0">
                <a:solidFill>
                  <a:schemeClr val="tx1"/>
                </a:solidFill>
                <a:latin typeface="+mn-lt"/>
              </a:rPr>
              <a:t>Quote from: </a:t>
            </a:r>
            <a:r>
              <a:rPr lang="en-US" sz="1500" dirty="0" err="1">
                <a:solidFill>
                  <a:schemeClr val="tx1"/>
                </a:solidFill>
                <a:latin typeface="+mn-lt"/>
              </a:rPr>
              <a:t>Connaway</a:t>
            </a:r>
            <a:r>
              <a:rPr lang="en-US" sz="1500" dirty="0">
                <a:solidFill>
                  <a:schemeClr val="tx1"/>
                </a:solidFill>
                <a:latin typeface="+mn-lt"/>
              </a:rPr>
              <a:t>, L. S., Lanclos, D., &amp; White, D. (2012). Some people visit the web, some people live there: The effect of online residency on digital literacies. Presented at EDUCAUSE 2012, November 9, 2012, Denver, Colorado</a:t>
            </a:r>
          </a:p>
          <a:p>
            <a:endParaRPr lang="en-US" sz="1600" dirty="0" smtClean="0">
              <a:solidFill>
                <a:prstClr val="black"/>
              </a:solidFill>
            </a:endParaRPr>
          </a:p>
          <a:p>
            <a:pPr eaLnBrk="0" fontAlgn="base" hangingPunct="0">
              <a:spcBef>
                <a:spcPct val="0"/>
              </a:spcBef>
              <a:spcAft>
                <a:spcPct val="0"/>
              </a:spcAft>
            </a:pPr>
            <a:endParaRPr lang="en-US" sz="1600" dirty="0"/>
          </a:p>
          <a:p>
            <a:pPr eaLnBrk="0" fontAlgn="base" hangingPunct="0">
              <a:spcBef>
                <a:spcPct val="0"/>
              </a:spcBef>
              <a:spcAft>
                <a:spcPct val="0"/>
              </a:spcAft>
            </a:pPr>
            <a:endParaRPr lang="en-US" altLang="en-US" sz="1500" dirty="0">
              <a:solidFill>
                <a:srgbClr val="404040"/>
              </a:solidFill>
              <a:latin typeface="HelveticaNeue"/>
            </a:endParaRPr>
          </a:p>
          <a:p>
            <a:pPr marL="0" lvl="0" indent="0" eaLnBrk="0" fontAlgn="base" hangingPunct="0">
              <a:spcBef>
                <a:spcPct val="0"/>
              </a:spcBef>
              <a:spcAft>
                <a:spcPct val="0"/>
              </a:spcAft>
              <a:buNone/>
            </a:pPr>
            <a:r>
              <a:rPr lang="en-US" altLang="en-US" sz="800" dirty="0">
                <a:solidFill>
                  <a:srgbClr val="0077AA"/>
                </a:solidFill>
                <a:latin typeface="inherit"/>
              </a:rPr>
              <a:t> </a:t>
            </a:r>
            <a:endParaRPr lang="en-US" altLang="en-US" sz="800" dirty="0">
              <a:solidFill>
                <a:srgbClr val="777777"/>
              </a:solidFill>
              <a:latin typeface="inherit"/>
            </a:endParaRPr>
          </a:p>
          <a:p>
            <a:pPr marL="0" lvl="0" indent="0" eaLnBrk="0" fontAlgn="base" hangingPunct="0">
              <a:spcBef>
                <a:spcPct val="0"/>
              </a:spcBef>
              <a:spcAft>
                <a:spcPct val="0"/>
              </a:spcAft>
              <a:buNone/>
            </a:pPr>
            <a:endParaRPr lang="en-US" altLang="en-US" sz="800" dirty="0">
              <a:solidFill>
                <a:srgbClr val="0077AA"/>
              </a:solidFill>
              <a:latin typeface="inherit"/>
            </a:endParaRPr>
          </a:p>
          <a:p>
            <a:endParaRPr lang="en-US" sz="1500" dirty="0" smtClean="0">
              <a:latin typeface="+mj-lt"/>
            </a:endParaRPr>
          </a:p>
          <a:p>
            <a:endParaRPr lang="en-US" dirty="0"/>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61</a:t>
            </a:fld>
            <a:endParaRPr lang="en-US"/>
          </a:p>
        </p:txBody>
      </p:sp>
    </p:spTree>
    <p:extLst>
      <p:ext uri="{BB962C8B-B14F-4D97-AF65-F5344CB8AC3E}">
        <p14:creationId xmlns:p14="http://schemas.microsoft.com/office/powerpoint/2010/main" xmlns="" val="68982012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ounded Rectangle 101"/>
          <p:cNvSpPr/>
          <p:nvPr/>
        </p:nvSpPr>
        <p:spPr>
          <a:xfrm>
            <a:off x="142875" y="180975"/>
            <a:ext cx="3581400" cy="3390900"/>
          </a:xfrm>
          <a:prstGeom prst="roundRect">
            <a:avLst>
              <a:gd name="adj" fmla="val 77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OCLC Production Services</a:t>
            </a:r>
          </a:p>
        </p:txBody>
      </p:sp>
      <p:sp>
        <p:nvSpPr>
          <p:cNvPr id="54" name="Oval 53"/>
          <p:cNvSpPr/>
          <p:nvPr/>
        </p:nvSpPr>
        <p:spPr>
          <a:xfrm>
            <a:off x="-2373313" y="3771900"/>
            <a:ext cx="6688138" cy="40751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en-US" sz="1200" dirty="0">
                <a:solidFill>
                  <a:schemeClr val="tx1"/>
                </a:solidFill>
              </a:rPr>
              <a:t>External OCLC Research Systems</a:t>
            </a:r>
          </a:p>
        </p:txBody>
      </p:sp>
      <p:sp>
        <p:nvSpPr>
          <p:cNvPr id="48" name="Rounded Rectangle 47"/>
          <p:cNvSpPr/>
          <p:nvPr/>
        </p:nvSpPr>
        <p:spPr>
          <a:xfrm>
            <a:off x="4124325" y="1857375"/>
            <a:ext cx="2266950" cy="2919413"/>
          </a:xfrm>
          <a:prstGeom prst="roundRect">
            <a:avLst>
              <a:gd name="adj" fmla="val 78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Internal OCLC Research Resources</a:t>
            </a:r>
          </a:p>
        </p:txBody>
      </p:sp>
      <p:sp>
        <p:nvSpPr>
          <p:cNvPr id="2" name="Rounded Rectangle 1"/>
          <p:cNvSpPr/>
          <p:nvPr/>
        </p:nvSpPr>
        <p:spPr>
          <a:xfrm>
            <a:off x="4476750" y="2460625"/>
            <a:ext cx="1609725" cy="904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i="1" dirty="0">
                <a:solidFill>
                  <a:srgbClr val="C00000"/>
                </a:solidFill>
              </a:rPr>
              <a:t>enhanced</a:t>
            </a:r>
          </a:p>
          <a:p>
            <a:pPr algn="ctr">
              <a:defRPr/>
            </a:pPr>
            <a:r>
              <a:rPr lang="en-US" b="1" dirty="0" err="1">
                <a:solidFill>
                  <a:schemeClr val="tx1"/>
                </a:solidFill>
              </a:rPr>
              <a:t>WorldCat</a:t>
            </a:r>
            <a:endParaRPr lang="en-US" b="1" dirty="0">
              <a:solidFill>
                <a:schemeClr val="tx1"/>
              </a:solidFill>
            </a:endParaRPr>
          </a:p>
        </p:txBody>
      </p:sp>
      <p:pic>
        <p:nvPicPr>
          <p:cNvPr id="86021"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5675" y="2524125"/>
            <a:ext cx="97631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p:nvSpPr>
        <p:spPr>
          <a:xfrm>
            <a:off x="4487863" y="3927475"/>
            <a:ext cx="1581150" cy="6223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WORKS</a:t>
            </a:r>
          </a:p>
        </p:txBody>
      </p:sp>
      <p:pic>
        <p:nvPicPr>
          <p:cNvPr id="8602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41863" y="3990975"/>
            <a:ext cx="9763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a:off x="447675" y="4805363"/>
            <a:ext cx="12985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Kindred Works</a:t>
            </a:r>
          </a:p>
        </p:txBody>
      </p:sp>
      <p:pic>
        <p:nvPicPr>
          <p:cNvPr id="8602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3563" y="4886325"/>
            <a:ext cx="766762"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ounded Rectangle 13"/>
          <p:cNvSpPr/>
          <p:nvPr/>
        </p:nvSpPr>
        <p:spPr>
          <a:xfrm>
            <a:off x="993775" y="6034088"/>
            <a:ext cx="10064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Classify</a:t>
            </a:r>
            <a:endParaRPr lang="en-US" sz="1400" b="1" dirty="0">
              <a:solidFill>
                <a:schemeClr val="tx1"/>
              </a:solidFill>
            </a:endParaRPr>
          </a:p>
        </p:txBody>
      </p:sp>
      <p:pic>
        <p:nvPicPr>
          <p:cNvPr id="86027"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09663" y="6115050"/>
            <a:ext cx="766762"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le 15"/>
          <p:cNvSpPr/>
          <p:nvPr/>
        </p:nvSpPr>
        <p:spPr>
          <a:xfrm>
            <a:off x="1646238" y="5341938"/>
            <a:ext cx="1006475" cy="4857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Identities</a:t>
            </a:r>
            <a:endParaRPr lang="en-US" sz="1400" b="1" dirty="0">
              <a:solidFill>
                <a:schemeClr val="tx1"/>
              </a:solidFill>
            </a:endParaRPr>
          </a:p>
        </p:txBody>
      </p:sp>
      <p:pic>
        <p:nvPicPr>
          <p:cNvPr id="86029"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62125" y="5422900"/>
            <a:ext cx="766763"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p:cNvSpPr/>
          <p:nvPr/>
        </p:nvSpPr>
        <p:spPr>
          <a:xfrm>
            <a:off x="2489200" y="4759325"/>
            <a:ext cx="1458913" cy="48736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err="1">
                <a:solidFill>
                  <a:schemeClr val="tx1"/>
                </a:solidFill>
              </a:rPr>
              <a:t>FictionFinder</a:t>
            </a:r>
            <a:endParaRPr lang="en-US" sz="1000" b="1" dirty="0">
              <a:solidFill>
                <a:schemeClr val="tx1"/>
              </a:solidFill>
            </a:endParaRPr>
          </a:p>
        </p:txBody>
      </p:sp>
      <p:pic>
        <p:nvPicPr>
          <p:cNvPr id="86031"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87638" y="4840288"/>
            <a:ext cx="768350"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ounded Rectangle 19"/>
          <p:cNvSpPr/>
          <p:nvPr/>
        </p:nvSpPr>
        <p:spPr>
          <a:xfrm>
            <a:off x="2941638" y="5810250"/>
            <a:ext cx="1006475" cy="571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Cookbook Finder</a:t>
            </a:r>
            <a:endParaRPr lang="en-US" sz="1000" b="1" dirty="0">
              <a:solidFill>
                <a:schemeClr val="tx1"/>
              </a:solidFill>
            </a:endParaRPr>
          </a:p>
        </p:txBody>
      </p:sp>
      <p:pic>
        <p:nvPicPr>
          <p:cNvPr id="8603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7525" y="5834063"/>
            <a:ext cx="766763" cy="16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ounded Rectangle 24"/>
          <p:cNvSpPr/>
          <p:nvPr/>
        </p:nvSpPr>
        <p:spPr>
          <a:xfrm>
            <a:off x="6296025" y="547688"/>
            <a:ext cx="1076325" cy="690562"/>
          </a:xfrm>
          <a:prstGeom prst="roundRect">
            <a:avLst/>
          </a:prstGeom>
          <a:solidFill>
            <a:schemeClr val="bg1"/>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2">
                    <a:lumMod val="60000"/>
                    <a:lumOff val="40000"/>
                  </a:schemeClr>
                </a:solidFill>
              </a:rPr>
              <a:t>LCSH</a:t>
            </a:r>
          </a:p>
        </p:txBody>
      </p:sp>
      <p:sp>
        <p:nvSpPr>
          <p:cNvPr id="26" name="Rounded Rectangle 25"/>
          <p:cNvSpPr/>
          <p:nvPr/>
        </p:nvSpPr>
        <p:spPr>
          <a:xfrm>
            <a:off x="7777163" y="2049463"/>
            <a:ext cx="107632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FAST</a:t>
            </a:r>
          </a:p>
        </p:txBody>
      </p:sp>
      <p:pic>
        <p:nvPicPr>
          <p:cNvPr id="86036"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38888" y="635000"/>
            <a:ext cx="9731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3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9550" y="2155825"/>
            <a:ext cx="9779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ounded Rectangle 28"/>
          <p:cNvSpPr/>
          <p:nvPr/>
        </p:nvSpPr>
        <p:spPr>
          <a:xfrm>
            <a:off x="7581900" y="1154113"/>
            <a:ext cx="1225550" cy="692150"/>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VIAF</a:t>
            </a:r>
          </a:p>
        </p:txBody>
      </p:sp>
      <p:sp>
        <p:nvSpPr>
          <p:cNvPr id="31" name="Rounded Rectangle 30"/>
          <p:cNvSpPr/>
          <p:nvPr/>
        </p:nvSpPr>
        <p:spPr>
          <a:xfrm>
            <a:off x="6623050" y="3395663"/>
            <a:ext cx="108267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GMGPC</a:t>
            </a:r>
          </a:p>
        </p:txBody>
      </p:sp>
      <p:sp>
        <p:nvSpPr>
          <p:cNvPr id="32" name="Rounded Rectangle 31"/>
          <p:cNvSpPr/>
          <p:nvPr/>
        </p:nvSpPr>
        <p:spPr>
          <a:xfrm>
            <a:off x="7271440" y="3927475"/>
            <a:ext cx="116681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GSAFD</a:t>
            </a:r>
          </a:p>
        </p:txBody>
      </p:sp>
      <p:sp>
        <p:nvSpPr>
          <p:cNvPr id="33" name="Rounded Rectangle 32"/>
          <p:cNvSpPr/>
          <p:nvPr/>
        </p:nvSpPr>
        <p:spPr>
          <a:xfrm>
            <a:off x="7854847" y="4614863"/>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     GTT</a:t>
            </a:r>
            <a:endParaRPr lang="en-US" dirty="0">
              <a:solidFill>
                <a:schemeClr val="tx1"/>
              </a:solidFill>
            </a:endParaRPr>
          </a:p>
        </p:txBody>
      </p:sp>
      <p:sp>
        <p:nvSpPr>
          <p:cNvPr id="34" name="Rounded Rectangle 33"/>
          <p:cNvSpPr/>
          <p:nvPr/>
        </p:nvSpPr>
        <p:spPr>
          <a:xfrm>
            <a:off x="6527800" y="5738813"/>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      DDC</a:t>
            </a:r>
            <a:endParaRPr lang="en-US" dirty="0">
              <a:solidFill>
                <a:schemeClr val="tx1"/>
              </a:solidFill>
            </a:endParaRPr>
          </a:p>
        </p:txBody>
      </p:sp>
      <p:sp>
        <p:nvSpPr>
          <p:cNvPr id="35" name="Rounded Rectangle 34"/>
          <p:cNvSpPr/>
          <p:nvPr/>
        </p:nvSpPr>
        <p:spPr>
          <a:xfrm>
            <a:off x="5105400" y="5413375"/>
            <a:ext cx="122396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LCTGM</a:t>
            </a:r>
          </a:p>
        </p:txBody>
      </p:sp>
      <p:sp>
        <p:nvSpPr>
          <p:cNvPr id="36" name="Rounded Rectangle 35"/>
          <p:cNvSpPr/>
          <p:nvPr/>
        </p:nvSpPr>
        <p:spPr>
          <a:xfrm>
            <a:off x="7648390" y="5357813"/>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MeSH</a:t>
            </a:r>
            <a:endParaRPr lang="en-US" dirty="0">
              <a:solidFill>
                <a:schemeClr val="tx1"/>
              </a:solidFill>
            </a:endParaRPr>
          </a:p>
        </p:txBody>
      </p:sp>
      <p:sp>
        <p:nvSpPr>
          <p:cNvPr id="37" name="Rounded Rectangle 36"/>
          <p:cNvSpPr/>
          <p:nvPr/>
        </p:nvSpPr>
        <p:spPr>
          <a:xfrm>
            <a:off x="355600" y="2392363"/>
            <a:ext cx="2928938" cy="1031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1200" b="1" dirty="0">
              <a:solidFill>
                <a:schemeClr val="tx1"/>
              </a:solidFill>
            </a:endParaRPr>
          </a:p>
        </p:txBody>
      </p:sp>
      <p:pic>
        <p:nvPicPr>
          <p:cNvPr id="86046"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0700" y="2479675"/>
            <a:ext cx="2551113"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ounded Rectangle 39"/>
          <p:cNvSpPr/>
          <p:nvPr/>
        </p:nvSpPr>
        <p:spPr>
          <a:xfrm>
            <a:off x="342900" y="690563"/>
            <a:ext cx="147637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Linked Data</a:t>
            </a:r>
          </a:p>
        </p:txBody>
      </p:sp>
      <p:pic>
        <p:nvPicPr>
          <p:cNvPr id="86048"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6563" y="808038"/>
            <a:ext cx="900112"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49" name="Picture 2" descr="http://openrecommender.org/images/RDF.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90663" y="790575"/>
            <a:ext cx="2555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Rounded Rectangle 43"/>
          <p:cNvSpPr/>
          <p:nvPr/>
        </p:nvSpPr>
        <p:spPr>
          <a:xfrm>
            <a:off x="1981200" y="690563"/>
            <a:ext cx="1487488"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Entities</a:t>
            </a:r>
          </a:p>
        </p:txBody>
      </p:sp>
      <p:pic>
        <p:nvPicPr>
          <p:cNvPr id="86051"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136775" y="806450"/>
            <a:ext cx="900113"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52" name="Picture 2" descr="http://openrecommender.org/images/RDF.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49600" y="790575"/>
            <a:ext cx="2555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Left-Right Arrow 46"/>
          <p:cNvSpPr/>
          <p:nvPr/>
        </p:nvSpPr>
        <p:spPr>
          <a:xfrm>
            <a:off x="3414713" y="2705100"/>
            <a:ext cx="923925" cy="485775"/>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Curved Connector 49"/>
          <p:cNvCxnSpPr>
            <a:stCxn id="37" idx="0"/>
            <a:endCxn id="44" idx="2"/>
          </p:cNvCxnSpPr>
          <p:nvPr/>
        </p:nvCxnSpPr>
        <p:spPr>
          <a:xfrm rot="5400000" flipH="1" flipV="1">
            <a:off x="1767682" y="1434306"/>
            <a:ext cx="1011238" cy="904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37" idx="0"/>
            <a:endCxn id="40" idx="2"/>
          </p:cNvCxnSpPr>
          <p:nvPr/>
        </p:nvCxnSpPr>
        <p:spPr>
          <a:xfrm rot="16200000" flipV="1">
            <a:off x="945357" y="1516856"/>
            <a:ext cx="1011238" cy="7397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55"/>
          <p:cNvCxnSpPr>
            <a:stCxn id="5" idx="2"/>
          </p:cNvCxnSpPr>
          <p:nvPr/>
        </p:nvCxnSpPr>
        <p:spPr>
          <a:xfrm rot="5400000">
            <a:off x="4052094" y="4231481"/>
            <a:ext cx="908050" cy="1544638"/>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5" idx="2"/>
            <a:endCxn id="2" idx="3"/>
          </p:cNvCxnSpPr>
          <p:nvPr/>
        </p:nvCxnSpPr>
        <p:spPr>
          <a:xfrm rot="5400000">
            <a:off x="5622925" y="1701800"/>
            <a:ext cx="1674813" cy="747713"/>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29" idx="1"/>
            <a:endCxn id="2" idx="3"/>
          </p:cNvCxnSpPr>
          <p:nvPr/>
        </p:nvCxnSpPr>
        <p:spPr>
          <a:xfrm rot="10800000" flipV="1">
            <a:off x="6086475" y="1500188"/>
            <a:ext cx="1495425" cy="1412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26" idx="1"/>
            <a:endCxn id="2" idx="3"/>
          </p:cNvCxnSpPr>
          <p:nvPr/>
        </p:nvCxnSpPr>
        <p:spPr>
          <a:xfrm rot="10800000" flipV="1">
            <a:off x="6086475" y="2395538"/>
            <a:ext cx="1690688" cy="51752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hape 66"/>
          <p:cNvCxnSpPr>
            <a:stCxn id="31" idx="2"/>
            <a:endCxn id="5" idx="3"/>
          </p:cNvCxnSpPr>
          <p:nvPr/>
        </p:nvCxnSpPr>
        <p:spPr>
          <a:xfrm rot="5400000">
            <a:off x="6385720" y="3459956"/>
            <a:ext cx="461962" cy="1095375"/>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hape 68"/>
          <p:cNvCxnSpPr>
            <a:stCxn id="32" idx="2"/>
            <a:endCxn id="5" idx="3"/>
          </p:cNvCxnSpPr>
          <p:nvPr/>
        </p:nvCxnSpPr>
        <p:spPr>
          <a:xfrm rot="5400000" flipH="1">
            <a:off x="6927005" y="3380633"/>
            <a:ext cx="69850" cy="1785834"/>
          </a:xfrm>
          <a:prstGeom prst="curvedConnector4">
            <a:avLst>
              <a:gd name="adj1" fmla="val -327273"/>
              <a:gd name="adj2" fmla="val 66334"/>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hape 70"/>
          <p:cNvCxnSpPr>
            <a:stCxn id="33" idx="2"/>
            <a:endCxn id="5" idx="3"/>
          </p:cNvCxnSpPr>
          <p:nvPr/>
        </p:nvCxnSpPr>
        <p:spPr>
          <a:xfrm rot="5400000" flipH="1">
            <a:off x="6823818" y="3483821"/>
            <a:ext cx="757238" cy="2266847"/>
          </a:xfrm>
          <a:prstGeom prst="curvedConnector4">
            <a:avLst>
              <a:gd name="adj1" fmla="val -30189"/>
              <a:gd name="adj2" fmla="val 6061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36" idx="1"/>
            <a:endCxn id="5" idx="3"/>
          </p:cNvCxnSpPr>
          <p:nvPr/>
        </p:nvCxnSpPr>
        <p:spPr>
          <a:xfrm rot="10800000">
            <a:off x="6069014" y="4238625"/>
            <a:ext cx="1579377" cy="1309688"/>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hape 77"/>
          <p:cNvCxnSpPr>
            <a:stCxn id="34" idx="0"/>
            <a:endCxn id="5" idx="3"/>
          </p:cNvCxnSpPr>
          <p:nvPr/>
        </p:nvCxnSpPr>
        <p:spPr>
          <a:xfrm rot="16200000" flipV="1">
            <a:off x="5788819" y="4518819"/>
            <a:ext cx="1500188" cy="939800"/>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35" idx="3"/>
            <a:endCxn id="5" idx="3"/>
          </p:cNvCxnSpPr>
          <p:nvPr/>
        </p:nvCxnSpPr>
        <p:spPr>
          <a:xfrm flipH="1" flipV="1">
            <a:off x="6069013" y="4238625"/>
            <a:ext cx="260350" cy="1365250"/>
          </a:xfrm>
          <a:prstGeom prst="curvedConnector3">
            <a:avLst>
              <a:gd name="adj1" fmla="val -87805"/>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2" idx="2"/>
            <a:endCxn id="5" idx="0"/>
          </p:cNvCxnSpPr>
          <p:nvPr/>
        </p:nvCxnSpPr>
        <p:spPr>
          <a:xfrm flipH="1">
            <a:off x="5278438" y="3365500"/>
            <a:ext cx="3175" cy="561975"/>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137525" y="2728397"/>
            <a:ext cx="907621" cy="369332"/>
          </a:xfrm>
          <a:prstGeom prst="rect">
            <a:avLst/>
          </a:prstGeom>
          <a:noFill/>
        </p:spPr>
        <p:txBody>
          <a:bodyPr wrap="none" rtlCol="0">
            <a:spAutoFit/>
          </a:bodyPr>
          <a:lstStyle/>
          <a:p>
            <a:r>
              <a:rPr lang="en-US" dirty="0" smtClean="0"/>
              <a:t>481.3M</a:t>
            </a:r>
            <a:endParaRPr lang="en-US" dirty="0"/>
          </a:p>
        </p:txBody>
      </p:sp>
      <p:pic>
        <p:nvPicPr>
          <p:cNvPr id="157698" name="Picture 2" descr="http://upload.wikimedia.org/wikipedia/commons/e/ee/Chain_link_icon.png"/>
          <p:cNvPicPr>
            <a:picLocks noChangeAspect="1" noChangeArrowheads="1"/>
          </p:cNvPicPr>
          <p:nvPr/>
        </p:nvPicPr>
        <p:blipFill>
          <a:blip r:embed="rId9" cstate="print"/>
          <a:srcRect/>
          <a:stretch>
            <a:fillRect/>
          </a:stretch>
        </p:blipFill>
        <p:spPr bwMode="auto">
          <a:xfrm>
            <a:off x="7810500" y="2828926"/>
            <a:ext cx="399651" cy="168274"/>
          </a:xfrm>
          <a:prstGeom prst="rect">
            <a:avLst/>
          </a:prstGeom>
          <a:noFill/>
        </p:spPr>
      </p:pic>
      <p:sp>
        <p:nvSpPr>
          <p:cNvPr id="57" name="TextBox 56"/>
          <p:cNvSpPr txBox="1"/>
          <p:nvPr/>
        </p:nvSpPr>
        <p:spPr>
          <a:xfrm>
            <a:off x="8083979" y="813356"/>
            <a:ext cx="732893" cy="369332"/>
          </a:xfrm>
          <a:prstGeom prst="rect">
            <a:avLst/>
          </a:prstGeom>
          <a:noFill/>
        </p:spPr>
        <p:txBody>
          <a:bodyPr wrap="none" rtlCol="0">
            <a:spAutoFit/>
          </a:bodyPr>
          <a:lstStyle/>
          <a:p>
            <a:r>
              <a:rPr lang="en-US" dirty="0" smtClean="0"/>
              <a:t>378M</a:t>
            </a:r>
            <a:endParaRPr lang="en-US" dirty="0"/>
          </a:p>
        </p:txBody>
      </p:sp>
      <p:pic>
        <p:nvPicPr>
          <p:cNvPr id="59" name="Picture 2" descr="http://upload.wikimedia.org/wikipedia/commons/e/ee/Chain_link_icon.png"/>
          <p:cNvPicPr>
            <a:picLocks noChangeAspect="1" noChangeArrowheads="1"/>
          </p:cNvPicPr>
          <p:nvPr/>
        </p:nvPicPr>
        <p:blipFill>
          <a:blip r:embed="rId9" cstate="print"/>
          <a:srcRect/>
          <a:stretch>
            <a:fillRect/>
          </a:stretch>
        </p:blipFill>
        <p:spPr bwMode="auto">
          <a:xfrm>
            <a:off x="7729752" y="925513"/>
            <a:ext cx="399651" cy="168274"/>
          </a:xfrm>
          <a:prstGeom prst="rect">
            <a:avLst/>
          </a:prstGeom>
          <a:noFill/>
        </p:spPr>
      </p:pic>
      <p:sp>
        <p:nvSpPr>
          <p:cNvPr id="61" name="TextBox 60"/>
          <p:cNvSpPr txBox="1"/>
          <p:nvPr/>
        </p:nvSpPr>
        <p:spPr>
          <a:xfrm>
            <a:off x="6070814" y="1228725"/>
            <a:ext cx="732893" cy="369332"/>
          </a:xfrm>
          <a:prstGeom prst="rect">
            <a:avLst/>
          </a:prstGeom>
          <a:noFill/>
        </p:spPr>
        <p:txBody>
          <a:bodyPr wrap="none" rtlCol="0">
            <a:spAutoFit/>
          </a:bodyPr>
          <a:lstStyle/>
          <a:p>
            <a:r>
              <a:rPr lang="en-US" dirty="0" smtClean="0"/>
              <a:t>202M</a:t>
            </a:r>
            <a:endParaRPr lang="en-US" dirty="0"/>
          </a:p>
        </p:txBody>
      </p:sp>
      <p:pic>
        <p:nvPicPr>
          <p:cNvPr id="63" name="Picture 2" descr="http://upload.wikimedia.org/wikipedia/commons/e/ee/Chain_link_icon.png"/>
          <p:cNvPicPr>
            <a:picLocks noChangeAspect="1" noChangeArrowheads="1"/>
          </p:cNvPicPr>
          <p:nvPr/>
        </p:nvPicPr>
        <p:blipFill>
          <a:blip r:embed="rId9" cstate="print"/>
          <a:srcRect/>
          <a:stretch>
            <a:fillRect/>
          </a:stretch>
        </p:blipFill>
        <p:spPr bwMode="auto">
          <a:xfrm>
            <a:off x="5743789" y="1329254"/>
            <a:ext cx="399651" cy="168274"/>
          </a:xfrm>
          <a:prstGeom prst="rect">
            <a:avLst/>
          </a:prstGeom>
          <a:noFill/>
        </p:spPr>
      </p:pic>
      <p:sp>
        <p:nvSpPr>
          <p:cNvPr id="65" name="TextBox 64"/>
          <p:cNvSpPr txBox="1"/>
          <p:nvPr/>
        </p:nvSpPr>
        <p:spPr>
          <a:xfrm>
            <a:off x="8083979" y="3402568"/>
            <a:ext cx="604653" cy="338554"/>
          </a:xfrm>
          <a:prstGeom prst="rect">
            <a:avLst/>
          </a:prstGeom>
          <a:noFill/>
        </p:spPr>
        <p:txBody>
          <a:bodyPr wrap="none" rtlCol="0">
            <a:spAutoFit/>
          </a:bodyPr>
          <a:lstStyle/>
          <a:p>
            <a:r>
              <a:rPr lang="en-US" sz="1600" dirty="0" smtClean="0"/>
              <a:t>939K</a:t>
            </a:r>
            <a:endParaRPr lang="en-US" sz="1600" dirty="0"/>
          </a:p>
        </p:txBody>
      </p:sp>
      <p:pic>
        <p:nvPicPr>
          <p:cNvPr id="66" name="Picture 2" descr="http://upload.wikimedia.org/wikipedia/commons/e/ee/Chain_link_icon.png"/>
          <p:cNvPicPr>
            <a:picLocks noChangeAspect="1" noChangeArrowheads="1"/>
          </p:cNvPicPr>
          <p:nvPr/>
        </p:nvPicPr>
        <p:blipFill>
          <a:blip r:embed="rId9" cstate="print"/>
          <a:srcRect/>
          <a:stretch>
            <a:fillRect/>
          </a:stretch>
        </p:blipFill>
        <p:spPr bwMode="auto">
          <a:xfrm>
            <a:off x="7756954" y="3503097"/>
            <a:ext cx="399651" cy="168274"/>
          </a:xfrm>
          <a:prstGeom prst="rect">
            <a:avLst/>
          </a:prstGeom>
          <a:noFill/>
        </p:spPr>
      </p:pic>
      <p:sp>
        <p:nvSpPr>
          <p:cNvPr id="68" name="TextBox 67"/>
          <p:cNvSpPr txBox="1"/>
          <p:nvPr/>
        </p:nvSpPr>
        <p:spPr>
          <a:xfrm>
            <a:off x="8262753" y="4253984"/>
            <a:ext cx="673582" cy="369332"/>
          </a:xfrm>
          <a:prstGeom prst="rect">
            <a:avLst/>
          </a:prstGeom>
          <a:noFill/>
        </p:spPr>
        <p:txBody>
          <a:bodyPr wrap="none" rtlCol="0">
            <a:spAutoFit/>
          </a:bodyPr>
          <a:lstStyle/>
          <a:p>
            <a:r>
              <a:rPr lang="en-US" dirty="0" smtClean="0"/>
              <a:t>1.2M</a:t>
            </a:r>
            <a:endParaRPr lang="en-US" dirty="0"/>
          </a:p>
        </p:txBody>
      </p:sp>
      <p:pic>
        <p:nvPicPr>
          <p:cNvPr id="70" name="Picture 2" descr="http://upload.wikimedia.org/wikipedia/commons/e/ee/Chain_link_icon.png"/>
          <p:cNvPicPr>
            <a:picLocks noChangeAspect="1" noChangeArrowheads="1"/>
          </p:cNvPicPr>
          <p:nvPr/>
        </p:nvPicPr>
        <p:blipFill>
          <a:blip r:embed="rId9" cstate="print"/>
          <a:srcRect/>
          <a:stretch>
            <a:fillRect/>
          </a:stretch>
        </p:blipFill>
        <p:spPr bwMode="auto">
          <a:xfrm>
            <a:off x="7935728" y="4354513"/>
            <a:ext cx="399651" cy="168274"/>
          </a:xfrm>
          <a:prstGeom prst="rect">
            <a:avLst/>
          </a:prstGeom>
          <a:noFill/>
        </p:spPr>
      </p:pic>
      <p:sp>
        <p:nvSpPr>
          <p:cNvPr id="74" name="TextBox 73"/>
          <p:cNvSpPr txBox="1"/>
          <p:nvPr/>
        </p:nvSpPr>
        <p:spPr>
          <a:xfrm>
            <a:off x="8302625" y="4963081"/>
            <a:ext cx="673582" cy="369332"/>
          </a:xfrm>
          <a:prstGeom prst="rect">
            <a:avLst/>
          </a:prstGeom>
          <a:noFill/>
        </p:spPr>
        <p:txBody>
          <a:bodyPr wrap="none" rtlCol="0">
            <a:spAutoFit/>
          </a:bodyPr>
          <a:lstStyle/>
          <a:p>
            <a:r>
              <a:rPr lang="en-US" dirty="0" smtClean="0"/>
              <a:t>6.2M</a:t>
            </a:r>
            <a:endParaRPr lang="en-US" dirty="0"/>
          </a:p>
        </p:txBody>
      </p:sp>
      <p:pic>
        <p:nvPicPr>
          <p:cNvPr id="75" name="Picture 2" descr="http://upload.wikimedia.org/wikipedia/commons/e/ee/Chain_link_icon.png"/>
          <p:cNvPicPr>
            <a:picLocks noChangeAspect="1" noChangeArrowheads="1"/>
          </p:cNvPicPr>
          <p:nvPr/>
        </p:nvPicPr>
        <p:blipFill>
          <a:blip r:embed="rId9" cstate="print"/>
          <a:srcRect/>
          <a:stretch>
            <a:fillRect/>
          </a:stretch>
        </p:blipFill>
        <p:spPr bwMode="auto">
          <a:xfrm>
            <a:off x="7975600" y="5063610"/>
            <a:ext cx="399651" cy="168274"/>
          </a:xfrm>
          <a:prstGeom prst="rect">
            <a:avLst/>
          </a:prstGeom>
          <a:noFill/>
        </p:spPr>
      </p:pic>
      <p:sp>
        <p:nvSpPr>
          <p:cNvPr id="77" name="TextBox 76"/>
          <p:cNvSpPr txBox="1"/>
          <p:nvPr/>
        </p:nvSpPr>
        <p:spPr>
          <a:xfrm>
            <a:off x="8083979" y="5731431"/>
            <a:ext cx="604653" cy="338554"/>
          </a:xfrm>
          <a:prstGeom prst="rect">
            <a:avLst/>
          </a:prstGeom>
          <a:noFill/>
        </p:spPr>
        <p:txBody>
          <a:bodyPr wrap="none" rtlCol="0">
            <a:spAutoFit/>
          </a:bodyPr>
          <a:lstStyle/>
          <a:p>
            <a:r>
              <a:rPr lang="en-US" sz="1600" dirty="0" smtClean="0"/>
              <a:t>107K</a:t>
            </a:r>
            <a:endParaRPr lang="en-US" sz="1600" dirty="0"/>
          </a:p>
        </p:txBody>
      </p:sp>
      <p:pic>
        <p:nvPicPr>
          <p:cNvPr id="79" name="Picture 2" descr="http://upload.wikimedia.org/wikipedia/commons/e/ee/Chain_link_icon.png"/>
          <p:cNvPicPr>
            <a:picLocks noChangeAspect="1" noChangeArrowheads="1"/>
          </p:cNvPicPr>
          <p:nvPr/>
        </p:nvPicPr>
        <p:blipFill>
          <a:blip r:embed="rId9" cstate="print"/>
          <a:srcRect/>
          <a:stretch>
            <a:fillRect/>
          </a:stretch>
        </p:blipFill>
        <p:spPr bwMode="auto">
          <a:xfrm>
            <a:off x="7756954" y="5831960"/>
            <a:ext cx="399651" cy="168274"/>
          </a:xfrm>
          <a:prstGeom prst="rect">
            <a:avLst/>
          </a:prstGeom>
          <a:noFill/>
        </p:spPr>
      </p:pic>
      <p:sp>
        <p:nvSpPr>
          <p:cNvPr id="80" name="TextBox 79"/>
          <p:cNvSpPr txBox="1"/>
          <p:nvPr/>
        </p:nvSpPr>
        <p:spPr>
          <a:xfrm>
            <a:off x="5432425" y="5794375"/>
            <a:ext cx="604653" cy="338554"/>
          </a:xfrm>
          <a:prstGeom prst="rect">
            <a:avLst/>
          </a:prstGeom>
          <a:noFill/>
        </p:spPr>
        <p:txBody>
          <a:bodyPr wrap="none" rtlCol="0">
            <a:spAutoFit/>
          </a:bodyPr>
          <a:lstStyle/>
          <a:p>
            <a:r>
              <a:rPr lang="en-US" sz="1600" dirty="0" smtClean="0"/>
              <a:t>523K</a:t>
            </a:r>
            <a:endParaRPr lang="en-US" sz="1600" dirty="0"/>
          </a:p>
        </p:txBody>
      </p:sp>
      <p:pic>
        <p:nvPicPr>
          <p:cNvPr id="81" name="Picture 2" descr="http://upload.wikimedia.org/wikipedia/commons/e/ee/Chain_link_icon.png"/>
          <p:cNvPicPr>
            <a:picLocks noChangeAspect="1" noChangeArrowheads="1"/>
          </p:cNvPicPr>
          <p:nvPr/>
        </p:nvPicPr>
        <p:blipFill>
          <a:blip r:embed="rId9" cstate="print"/>
          <a:srcRect/>
          <a:stretch>
            <a:fillRect/>
          </a:stretch>
        </p:blipFill>
        <p:spPr bwMode="auto">
          <a:xfrm>
            <a:off x="5105400" y="5894904"/>
            <a:ext cx="399651" cy="168274"/>
          </a:xfrm>
          <a:prstGeom prst="rect">
            <a:avLst/>
          </a:prstGeom>
          <a:noFill/>
        </p:spPr>
      </p:pic>
      <p:pic>
        <p:nvPicPr>
          <p:cNvPr id="157700" name="Picture 4" descr="https://fbcdn-profile-a.akamaihd.net/hprofile-ak-xpf1/v/t1.0-1/p160x160/10409400_10154550795065727_8022813511461997289_n.png?oh=d571276b26e5739191ecc2707a96aac8&amp;oe=54EC0C02&amp;__gda__=1423588730_9906cd891a179ba2b138cdf4eb7d261f"/>
          <p:cNvPicPr>
            <a:picLocks noChangeAspect="1" noChangeArrowheads="1"/>
          </p:cNvPicPr>
          <p:nvPr/>
        </p:nvPicPr>
        <p:blipFill>
          <a:blip r:embed="rId10" cstate="print"/>
          <a:srcRect l="7187" t="13125" r="8542" b="10938"/>
          <a:stretch>
            <a:fillRect/>
          </a:stretch>
        </p:blipFill>
        <p:spPr bwMode="auto">
          <a:xfrm>
            <a:off x="7886700" y="4647169"/>
            <a:ext cx="350580" cy="315912"/>
          </a:xfrm>
          <a:prstGeom prst="rect">
            <a:avLst/>
          </a:prstGeom>
          <a:noFill/>
        </p:spPr>
      </p:pic>
      <p:pic>
        <p:nvPicPr>
          <p:cNvPr id="83" name="Picture 4" descr="https://fbcdn-profile-a.akamaihd.net/hprofile-ak-xpf1/v/t1.0-1/p160x160/10409400_10154550795065727_8022813511461997289_n.png?oh=d571276b26e5739191ecc2707a96aac8&amp;oe=54EC0C02&amp;__gda__=1423588730_9906cd891a179ba2b138cdf4eb7d261f"/>
          <p:cNvPicPr>
            <a:picLocks noChangeAspect="1" noChangeArrowheads="1"/>
          </p:cNvPicPr>
          <p:nvPr/>
        </p:nvPicPr>
        <p:blipFill>
          <a:blip r:embed="rId10" cstate="print"/>
          <a:srcRect l="7187" t="13125" r="8542" b="10938"/>
          <a:stretch>
            <a:fillRect/>
          </a:stretch>
        </p:blipFill>
        <p:spPr bwMode="auto">
          <a:xfrm>
            <a:off x="6575425" y="5773123"/>
            <a:ext cx="350580" cy="315912"/>
          </a:xfrm>
          <a:prstGeom prst="rect">
            <a:avLst/>
          </a:prstGeom>
          <a:noFill/>
        </p:spPr>
      </p:pic>
    </p:spTree>
    <p:extLst>
      <p:ext uri="{BB962C8B-B14F-4D97-AF65-F5344CB8AC3E}">
        <p14:creationId xmlns:p14="http://schemas.microsoft.com/office/powerpoint/2010/main" xmlns="" val="13033764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p:nvPr/>
        </p:nvGraphicFramePr>
        <p:xfrm>
          <a:off x="247650" y="45204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 3"/>
          <p:cNvGraphicFramePr/>
          <p:nvPr/>
        </p:nvGraphicFramePr>
        <p:xfrm>
          <a:off x="5362574" y="276225"/>
          <a:ext cx="3590925"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3602" name="Picture 2" descr="http://qph.is.quoracdn.net/main-qimg-b753ad7f7a62c5e17ea0ab7c461b56c4?convert_to_webp=true"/>
          <p:cNvPicPr>
            <a:picLocks noChangeAspect="1" noChangeArrowheads="1"/>
          </p:cNvPicPr>
          <p:nvPr/>
        </p:nvPicPr>
        <p:blipFill>
          <a:blip r:embed="rId9" cstate="print"/>
          <a:srcRect/>
          <a:stretch>
            <a:fillRect/>
          </a:stretch>
        </p:blipFill>
        <p:spPr bwMode="auto">
          <a:xfrm>
            <a:off x="7620000" y="754657"/>
            <a:ext cx="1452563" cy="605235"/>
          </a:xfrm>
          <a:prstGeom prst="rect">
            <a:avLst/>
          </a:prstGeom>
          <a:noFill/>
        </p:spPr>
      </p:pic>
      <p:sp>
        <p:nvSpPr>
          <p:cNvPr id="6" name="Rectangle 5"/>
          <p:cNvSpPr/>
          <p:nvPr/>
        </p:nvSpPr>
        <p:spPr>
          <a:xfrm>
            <a:off x="4476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00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24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048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0572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096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62075" y="395287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76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000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524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9048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0572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096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362075" y="42005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476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000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524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9048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0572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2096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362075" y="44577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476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000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524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9048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0572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2096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362075" y="47339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47675" y="3645098"/>
            <a:ext cx="1160895" cy="307777"/>
          </a:xfrm>
          <a:prstGeom prst="rect">
            <a:avLst/>
          </a:prstGeom>
          <a:noFill/>
        </p:spPr>
        <p:txBody>
          <a:bodyPr wrap="none" rtlCol="0">
            <a:spAutoFit/>
          </a:bodyPr>
          <a:lstStyle/>
          <a:p>
            <a:r>
              <a:rPr lang="en-US" sz="1400" dirty="0" smtClean="0"/>
              <a:t>S M T W T F S</a:t>
            </a:r>
            <a:endParaRPr lang="en-US" sz="1400" dirty="0"/>
          </a:p>
        </p:txBody>
      </p:sp>
      <p:sp>
        <p:nvSpPr>
          <p:cNvPr id="100" name="Rectangle 99"/>
          <p:cNvSpPr/>
          <p:nvPr/>
        </p:nvSpPr>
        <p:spPr>
          <a:xfrm>
            <a:off x="295275" y="3643609"/>
            <a:ext cx="1476375" cy="151894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919287" y="3641079"/>
            <a:ext cx="1476375" cy="151894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21050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22574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24098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25622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27146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28670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3019425" y="396240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21050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22574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24098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25622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27146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28670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3019425" y="42100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21050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22574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24098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25622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27146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8670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3019425" y="4467225"/>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2105025" y="47434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2257425" y="47434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2409825" y="47434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2562225" y="47434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2714625" y="47434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867025" y="4743450"/>
            <a:ext cx="209550"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3019425" y="4743450"/>
            <a:ext cx="209550" cy="180975"/>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Box 129"/>
          <p:cNvSpPr txBox="1"/>
          <p:nvPr/>
        </p:nvSpPr>
        <p:spPr>
          <a:xfrm>
            <a:off x="2068080" y="3643609"/>
            <a:ext cx="1160895" cy="307777"/>
          </a:xfrm>
          <a:prstGeom prst="rect">
            <a:avLst/>
          </a:prstGeom>
          <a:noFill/>
        </p:spPr>
        <p:txBody>
          <a:bodyPr wrap="none" rtlCol="0">
            <a:spAutoFit/>
          </a:bodyPr>
          <a:lstStyle/>
          <a:p>
            <a:r>
              <a:rPr lang="en-US" sz="1400" dirty="0" smtClean="0"/>
              <a:t>S M T W T F S</a:t>
            </a:r>
            <a:endParaRPr lang="en-US" sz="1400" dirty="0"/>
          </a:p>
        </p:txBody>
      </p:sp>
      <p:sp>
        <p:nvSpPr>
          <p:cNvPr id="131" name="TextBox 130"/>
          <p:cNvSpPr txBox="1"/>
          <p:nvPr/>
        </p:nvSpPr>
        <p:spPr>
          <a:xfrm>
            <a:off x="424388" y="5287030"/>
            <a:ext cx="2779159" cy="523220"/>
          </a:xfrm>
          <a:prstGeom prst="rect">
            <a:avLst/>
          </a:prstGeom>
          <a:noFill/>
        </p:spPr>
        <p:txBody>
          <a:bodyPr wrap="none" rtlCol="0">
            <a:spAutoFit/>
          </a:bodyPr>
          <a:lstStyle/>
          <a:p>
            <a:pPr algn="ctr"/>
            <a:r>
              <a:rPr lang="en-US" sz="1400" dirty="0" smtClean="0"/>
              <a:t>2 months to cluster VIAF</a:t>
            </a:r>
          </a:p>
          <a:p>
            <a:pPr algn="ctr"/>
            <a:r>
              <a:rPr lang="en-US" sz="1400" dirty="0" smtClean="0"/>
              <a:t>(conventional processing approach)</a:t>
            </a:r>
            <a:endParaRPr lang="en-US" sz="1400" dirty="0"/>
          </a:p>
        </p:txBody>
      </p:sp>
      <p:sp>
        <p:nvSpPr>
          <p:cNvPr id="132" name="TextBox 131"/>
          <p:cNvSpPr txBox="1"/>
          <p:nvPr/>
        </p:nvSpPr>
        <p:spPr>
          <a:xfrm>
            <a:off x="3243996" y="5440918"/>
            <a:ext cx="2198807" cy="738664"/>
          </a:xfrm>
          <a:prstGeom prst="rect">
            <a:avLst/>
          </a:prstGeom>
          <a:noFill/>
        </p:spPr>
        <p:txBody>
          <a:bodyPr wrap="none" rtlCol="0">
            <a:spAutoFit/>
          </a:bodyPr>
          <a:lstStyle/>
          <a:p>
            <a:pPr algn="ctr"/>
            <a:r>
              <a:rPr lang="en-US" sz="1400" b="1" dirty="0" smtClean="0"/>
              <a:t>24 hours</a:t>
            </a:r>
          </a:p>
          <a:p>
            <a:pPr algn="ctr"/>
            <a:r>
              <a:rPr lang="en-US" sz="1400" dirty="0" smtClean="0"/>
              <a:t>(</a:t>
            </a:r>
            <a:r>
              <a:rPr lang="en-US" sz="1400" b="1" i="1" dirty="0" smtClean="0"/>
              <a:t>actual </a:t>
            </a:r>
            <a:r>
              <a:rPr lang="en-US" sz="1400" dirty="0" smtClean="0"/>
              <a:t>time to cluster VIAF </a:t>
            </a:r>
          </a:p>
          <a:p>
            <a:pPr algn="ctr"/>
            <a:r>
              <a:rPr lang="en-US" sz="1400" dirty="0" smtClean="0"/>
              <a:t>using </a:t>
            </a:r>
            <a:r>
              <a:rPr lang="en-US" sz="1400" dirty="0" err="1" smtClean="0"/>
              <a:t>Hadoop</a:t>
            </a:r>
            <a:r>
              <a:rPr lang="en-US" sz="1400" dirty="0" smtClean="0"/>
              <a:t>/</a:t>
            </a:r>
            <a:r>
              <a:rPr lang="en-US" sz="1400" dirty="0" err="1" smtClean="0"/>
              <a:t>HBase</a:t>
            </a:r>
            <a:r>
              <a:rPr lang="en-US" sz="1400" dirty="0" smtClean="0"/>
              <a:t>)</a:t>
            </a:r>
            <a:endParaRPr lang="en-US" sz="1400" dirty="0"/>
          </a:p>
        </p:txBody>
      </p:sp>
      <p:cxnSp>
        <p:nvCxnSpPr>
          <p:cNvPr id="134" name="Straight Arrow Connector 133"/>
          <p:cNvCxnSpPr>
            <a:stCxn id="132" idx="0"/>
            <a:endCxn id="129" idx="3"/>
          </p:cNvCxnSpPr>
          <p:nvPr/>
        </p:nvCxnSpPr>
        <p:spPr>
          <a:xfrm flipH="1" flipV="1">
            <a:off x="3228975" y="4833938"/>
            <a:ext cx="1114425" cy="606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5" name="Rectangle 134"/>
          <p:cNvSpPr/>
          <p:nvPr/>
        </p:nvSpPr>
        <p:spPr>
          <a:xfrm>
            <a:off x="2562225" y="1057275"/>
            <a:ext cx="1781175" cy="646331"/>
          </a:xfrm>
          <a:prstGeom prst="rect">
            <a:avLst/>
          </a:prstGeom>
        </p:spPr>
        <p:txBody>
          <a:bodyPr wrap="square">
            <a:spAutoFit/>
          </a:bodyPr>
          <a:lstStyle/>
          <a:p>
            <a:endParaRPr lang="en-US" dirty="0" smtClean="0"/>
          </a:p>
          <a:p>
            <a:pPr algn="ctr"/>
            <a:r>
              <a:rPr lang="en-US" dirty="0" smtClean="0"/>
              <a:t>152,528,486</a:t>
            </a:r>
            <a:endParaRPr lang="en-US" dirty="0"/>
          </a:p>
        </p:txBody>
      </p:sp>
      <p:pic>
        <p:nvPicPr>
          <p:cNvPr id="153604" name="Picture 4" descr="http://doc.mapr.com/download/attachments/26982553/hbase_logo.png?version=1&amp;modificationDate=1407194702967&amp;api=v2"/>
          <p:cNvPicPr>
            <a:picLocks noChangeAspect="1" noChangeArrowheads="1"/>
          </p:cNvPicPr>
          <p:nvPr/>
        </p:nvPicPr>
        <p:blipFill>
          <a:blip r:embed="rId10" cstate="print"/>
          <a:srcRect l="12590" t="35780" r="13549" b="34833"/>
          <a:stretch>
            <a:fillRect/>
          </a:stretch>
        </p:blipFill>
        <p:spPr bwMode="auto">
          <a:xfrm>
            <a:off x="3516681" y="3707754"/>
            <a:ext cx="1333500" cy="409809"/>
          </a:xfrm>
          <a:prstGeom prst="rect">
            <a:avLst/>
          </a:prstGeom>
          <a:noFill/>
        </p:spPr>
      </p:pic>
      <p:pic>
        <p:nvPicPr>
          <p:cNvPr id="153606" name="Picture 6" descr="http://airpair-blog.s3.amazonaws.com/wp-content/uploads/2014/03/hadoop-logo-Patrick-Lie-Hadoop-Expert-and-big-data.png"/>
          <p:cNvPicPr>
            <a:picLocks noChangeAspect="1" noChangeArrowheads="1"/>
          </p:cNvPicPr>
          <p:nvPr/>
        </p:nvPicPr>
        <p:blipFill>
          <a:blip r:embed="rId11" cstate="print"/>
          <a:srcRect l="6048" t="18085" r="6388" b="20101"/>
          <a:stretch>
            <a:fillRect/>
          </a:stretch>
        </p:blipFill>
        <p:spPr bwMode="auto">
          <a:xfrm>
            <a:off x="3497631" y="4200525"/>
            <a:ext cx="2079319" cy="523875"/>
          </a:xfrm>
          <a:prstGeom prst="rect">
            <a:avLst/>
          </a:prstGeom>
          <a:noFill/>
        </p:spPr>
      </p:pic>
      <p:sp>
        <p:nvSpPr>
          <p:cNvPr id="138" name="TextBox 137"/>
          <p:cNvSpPr txBox="1"/>
          <p:nvPr/>
        </p:nvSpPr>
        <p:spPr>
          <a:xfrm>
            <a:off x="6434673" y="2714625"/>
            <a:ext cx="2063898" cy="584775"/>
          </a:xfrm>
          <a:prstGeom prst="rect">
            <a:avLst/>
          </a:prstGeom>
          <a:noFill/>
        </p:spPr>
        <p:txBody>
          <a:bodyPr wrap="none" rtlCol="0">
            <a:spAutoFit/>
          </a:bodyPr>
          <a:lstStyle/>
          <a:p>
            <a:pPr algn="ctr"/>
            <a:r>
              <a:rPr lang="en-US" sz="1600" dirty="0" smtClean="0"/>
              <a:t>45 minutes to process </a:t>
            </a:r>
          </a:p>
          <a:p>
            <a:pPr algn="ctr"/>
            <a:r>
              <a:rPr lang="en-US" sz="1600" dirty="0" smtClean="0"/>
              <a:t>JSON view of VIAF</a:t>
            </a:r>
            <a:endParaRPr lang="en-US" sz="1600" dirty="0"/>
          </a:p>
        </p:txBody>
      </p:sp>
      <p:pic>
        <p:nvPicPr>
          <p:cNvPr id="139" name="Picture 2"/>
          <p:cNvPicPr>
            <a:picLocks noChangeAspect="1" noChangeArrowheads="1"/>
          </p:cNvPicPr>
          <p:nvPr/>
        </p:nvPicPr>
        <p:blipFill>
          <a:blip r:embed="rId12" cstate="print"/>
          <a:srcRect l="51726" t="37143" r="30476" b="34381"/>
          <a:stretch>
            <a:fillRect/>
          </a:stretch>
        </p:blipFill>
        <p:spPr bwMode="auto">
          <a:xfrm>
            <a:off x="6167470" y="3818463"/>
            <a:ext cx="1278473" cy="1278473"/>
          </a:xfrm>
          <a:prstGeom prst="rect">
            <a:avLst/>
          </a:prstGeom>
          <a:noFill/>
          <a:ln w="9525">
            <a:noFill/>
            <a:miter lim="800000"/>
            <a:headEnd/>
            <a:tailEnd/>
          </a:ln>
        </p:spPr>
      </p:pic>
      <p:sp>
        <p:nvSpPr>
          <p:cNvPr id="140" name="TextBox 139"/>
          <p:cNvSpPr txBox="1"/>
          <p:nvPr/>
        </p:nvSpPr>
        <p:spPr>
          <a:xfrm>
            <a:off x="7391826" y="3990171"/>
            <a:ext cx="1500924" cy="1077218"/>
          </a:xfrm>
          <a:prstGeom prst="rect">
            <a:avLst/>
          </a:prstGeom>
          <a:noFill/>
        </p:spPr>
        <p:txBody>
          <a:bodyPr wrap="none" rtlCol="0">
            <a:spAutoFit/>
          </a:bodyPr>
          <a:lstStyle/>
          <a:p>
            <a:pPr algn="ctr"/>
            <a:r>
              <a:rPr lang="en-US" sz="1600" dirty="0" smtClean="0"/>
              <a:t>8.3 M</a:t>
            </a:r>
          </a:p>
          <a:p>
            <a:pPr algn="ctr"/>
            <a:r>
              <a:rPr lang="en-US" sz="1600" dirty="0" smtClean="0"/>
              <a:t>Clusters</a:t>
            </a:r>
          </a:p>
          <a:p>
            <a:pPr algn="ctr"/>
            <a:r>
              <a:rPr lang="en-US" sz="1600" dirty="0" smtClean="0"/>
              <a:t>(&gt;1 authority</a:t>
            </a:r>
          </a:p>
          <a:p>
            <a:pPr algn="ctr"/>
            <a:r>
              <a:rPr lang="en-US" sz="1600" dirty="0" smtClean="0"/>
              <a:t>for same entity</a:t>
            </a:r>
            <a:r>
              <a:rPr lang="en-US" sz="1400" dirty="0" smtClean="0"/>
              <a:t>)</a:t>
            </a:r>
            <a:endParaRPr lang="en-US" sz="1400" dirty="0"/>
          </a:p>
        </p:txBody>
      </p:sp>
      <p:pic>
        <p:nvPicPr>
          <p:cNvPr id="153607" name="Picture 7" descr="C:\Users\childree\AppData\Local\Microsoft\Windows\Temporary Internet Files\Content.IE5\3PB0Y73R\MC900371374[1].wmf"/>
          <p:cNvPicPr>
            <a:picLocks noChangeAspect="1" noChangeArrowheads="1"/>
          </p:cNvPicPr>
          <p:nvPr/>
        </p:nvPicPr>
        <p:blipFill>
          <a:blip r:embed="rId13" cstate="print"/>
          <a:srcRect/>
          <a:stretch>
            <a:fillRect/>
          </a:stretch>
        </p:blipFill>
        <p:spPr bwMode="auto">
          <a:xfrm>
            <a:off x="6679829" y="5517118"/>
            <a:ext cx="1401166" cy="516367"/>
          </a:xfrm>
          <a:prstGeom prst="rect">
            <a:avLst/>
          </a:prstGeom>
          <a:noFill/>
        </p:spPr>
      </p:pic>
      <p:sp>
        <p:nvSpPr>
          <p:cNvPr id="142" name="TextBox 141"/>
          <p:cNvSpPr txBox="1"/>
          <p:nvPr/>
        </p:nvSpPr>
        <p:spPr>
          <a:xfrm>
            <a:off x="6365615" y="6061591"/>
            <a:ext cx="2132956" cy="369332"/>
          </a:xfrm>
          <a:prstGeom prst="rect">
            <a:avLst/>
          </a:prstGeom>
          <a:noFill/>
        </p:spPr>
        <p:txBody>
          <a:bodyPr wrap="none" rtlCol="0">
            <a:spAutoFit/>
          </a:bodyPr>
          <a:lstStyle/>
          <a:p>
            <a:r>
              <a:rPr lang="en-US" dirty="0" smtClean="0"/>
              <a:t>4.7M intra-VIAF links</a:t>
            </a:r>
            <a:endParaRPr lang="en-US" dirty="0"/>
          </a:p>
        </p:txBody>
      </p:sp>
      <p:sp>
        <p:nvSpPr>
          <p:cNvPr id="143" name="TextBox 142"/>
          <p:cNvSpPr txBox="1"/>
          <p:nvPr/>
        </p:nvSpPr>
        <p:spPr>
          <a:xfrm>
            <a:off x="3960194" y="452040"/>
            <a:ext cx="889987" cy="307777"/>
          </a:xfrm>
          <a:prstGeom prst="rect">
            <a:avLst/>
          </a:prstGeom>
          <a:noFill/>
        </p:spPr>
        <p:txBody>
          <a:bodyPr wrap="none" rtlCol="0">
            <a:spAutoFit/>
          </a:bodyPr>
          <a:lstStyle/>
          <a:p>
            <a:r>
              <a:rPr lang="en-US" sz="1400" dirty="0" smtClean="0">
                <a:solidFill>
                  <a:schemeClr val="bg1">
                    <a:lumMod val="65000"/>
                  </a:schemeClr>
                </a:solidFill>
              </a:rPr>
              <a:t>Oct. 2014</a:t>
            </a:r>
            <a:endParaRPr lang="en-US" sz="1400" dirty="0">
              <a:solidFill>
                <a:schemeClr val="bg1">
                  <a:lumMod val="65000"/>
                </a:schemeClr>
              </a:solidFill>
            </a:endParaRPr>
          </a:p>
        </p:txBody>
      </p:sp>
    </p:spTree>
    <p:extLst>
      <p:ext uri="{BB962C8B-B14F-4D97-AF65-F5344CB8AC3E}">
        <p14:creationId xmlns:p14="http://schemas.microsoft.com/office/powerpoint/2010/main" xmlns="" val="8984121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46273" y="2590800"/>
            <a:ext cx="7772400" cy="1115690"/>
          </a:xfrm>
        </p:spPr>
        <p:txBody>
          <a:bodyPr/>
          <a:lstStyle/>
          <a:p>
            <a:r>
              <a:rPr lang="en-US" sz="8800" dirty="0" smtClean="0">
                <a:latin typeface="Segoe UI Light" panose="020B0502040204020203" pitchFamily="34" charset="0"/>
              </a:rPr>
              <a:t>Looking at technology … differently</a:t>
            </a:r>
            <a:endParaRPr lang="en-US" sz="8800" dirty="0">
              <a:latin typeface="Segoe UI Light" panose="020B0502040204020203" pitchFamily="34" charset="0"/>
            </a:endParaRPr>
          </a:p>
        </p:txBody>
      </p:sp>
      <p:sp>
        <p:nvSpPr>
          <p:cNvPr id="11" name="Text Placeholder 10"/>
          <p:cNvSpPr>
            <a:spLocks noGrp="1"/>
          </p:cNvSpPr>
          <p:nvPr>
            <p:ph type="body" sz="quarter" idx="10"/>
          </p:nvPr>
        </p:nvSpPr>
        <p:spPr>
          <a:xfrm>
            <a:off x="746273" y="1219200"/>
            <a:ext cx="7772400" cy="781050"/>
          </a:xfrm>
        </p:spPr>
        <p:txBody>
          <a:bodyPr/>
          <a:lstStyle/>
          <a:p>
            <a:endParaRPr lang="en-US" sz="4400" dirty="0">
              <a:latin typeface="Segoe UI Light" panose="020B0502040204020203" pitchFamily="34" charset="0"/>
            </a:endParaRPr>
          </a:p>
        </p:txBody>
      </p:sp>
    </p:spTree>
    <p:extLst>
      <p:ext uri="{BB962C8B-B14F-4D97-AF65-F5344CB8AC3E}">
        <p14:creationId xmlns:p14="http://schemas.microsoft.com/office/powerpoint/2010/main" xmlns="" val="2973857152"/>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lorcanresearch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LC-Research-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OCLC-Research-Template-2014">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2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lorcanresearch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7.xml><?xml version="1.0" encoding="utf-8"?>
<a:theme xmlns:a="http://schemas.openxmlformats.org/drawingml/2006/main" name="1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lorcanresearchtemplate</Template>
  <TotalTime>16643</TotalTime>
  <Words>2046</Words>
  <Application>Microsoft Office PowerPoint</Application>
  <PresentationFormat>On-screen Show (4:3)</PresentationFormat>
  <Paragraphs>375</Paragraphs>
  <Slides>61</Slides>
  <Notes>9</Notes>
  <HiddenSlides>1</HiddenSlides>
  <MMClips>0</MMClips>
  <ScaleCrop>false</ScaleCrop>
  <HeadingPairs>
    <vt:vector size="4" baseType="variant">
      <vt:variant>
        <vt:lpstr>Theme</vt:lpstr>
      </vt:variant>
      <vt:variant>
        <vt:i4>10</vt:i4>
      </vt:variant>
      <vt:variant>
        <vt:lpstr>Slide Titles</vt:lpstr>
      </vt:variant>
      <vt:variant>
        <vt:i4>61</vt:i4>
      </vt:variant>
    </vt:vector>
  </HeadingPairs>
  <TitlesOfParts>
    <vt:vector size="71" baseType="lpstr">
      <vt:lpstr>lorcanresearchtemplate</vt:lpstr>
      <vt:lpstr>OCLC-Research-Template</vt:lpstr>
      <vt:lpstr>OCLC-Research-Template-2014</vt:lpstr>
      <vt:lpstr>2_TS102467440</vt:lpstr>
      <vt:lpstr>3_TS102467440</vt:lpstr>
      <vt:lpstr>2_lorcanresearchtemplate</vt:lpstr>
      <vt:lpstr>1_TS102467440</vt:lpstr>
      <vt:lpstr>1_Default Design</vt:lpstr>
      <vt:lpstr>Title and Sections</vt:lpstr>
      <vt:lpstr>Pattern Top</vt:lpstr>
      <vt:lpstr>Thinking about technology:  differently</vt:lpstr>
      <vt:lpstr>Slide 2</vt:lpstr>
      <vt:lpstr>Slide 3</vt:lpstr>
      <vt:lpstr>Overview</vt:lpstr>
      <vt:lpstr>Preamble</vt:lpstr>
      <vt:lpstr>Slide 6</vt:lpstr>
      <vt:lpstr>Slide 7</vt:lpstr>
      <vt:lpstr>Slide 8</vt:lpstr>
      <vt:lpstr>Looking at technology … differently</vt:lpstr>
      <vt:lpstr>Slide 10</vt:lpstr>
      <vt:lpstr>Slide 11</vt:lpstr>
      <vt:lpstr>The example of Citation management</vt:lpstr>
      <vt:lpstr>Slide 13</vt:lpstr>
      <vt:lpstr>The example of Institutional repository</vt:lpstr>
      <vt:lpstr>Slide 15</vt:lpstr>
      <vt:lpstr>Slide 16</vt:lpstr>
      <vt:lpstr>Thinking about technology: differently</vt:lpstr>
      <vt:lpstr>Slide 18</vt:lpstr>
      <vt:lpstr>Slide 19</vt:lpstr>
      <vt:lpstr>Slide 20</vt:lpstr>
      <vt:lpstr>From consumption to creation</vt:lpstr>
      <vt:lpstr>Framing the Scholarly Record …</vt:lpstr>
      <vt:lpstr>Slide 23</vt:lpstr>
      <vt:lpstr>Slide 24</vt:lpstr>
      <vt:lpstr>Slide 25</vt:lpstr>
      <vt:lpstr>Slide 26</vt:lpstr>
      <vt:lpstr>Workflow is the new content</vt:lpstr>
      <vt:lpstr>Slide 28</vt:lpstr>
      <vt:lpstr>Slide 29</vt:lpstr>
      <vt:lpstr>Slide 30</vt:lpstr>
      <vt:lpstr>Slide 31</vt:lpstr>
      <vt:lpstr>Slide 32</vt:lpstr>
      <vt:lpstr>Slide 33</vt:lpstr>
      <vt:lpstr>Slide 34</vt:lpstr>
      <vt:lpstr>Slide 35</vt:lpstr>
      <vt:lpstr>Workflow  the social reshapes the technical the technical reshapes the social</vt:lpstr>
      <vt:lpstr>The inside out collection</vt:lpstr>
      <vt:lpstr>Slide 38</vt:lpstr>
      <vt:lpstr>Slide 39</vt:lpstr>
      <vt:lpstr>Slide 40</vt:lpstr>
      <vt:lpstr>From discovery to discoverability</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Credits</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about technology: differently</dc:title>
  <dc:creator>Lorcan Dempsey</dc:creator>
  <cp:lastModifiedBy>Windows User</cp:lastModifiedBy>
  <cp:revision>343</cp:revision>
  <dcterms:created xsi:type="dcterms:W3CDTF">2014-02-25T01:00:48Z</dcterms:created>
  <dcterms:modified xsi:type="dcterms:W3CDTF">2014-11-14T21:48:28Z</dcterms:modified>
</cp:coreProperties>
</file>