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sldIdLst>
    <p:sldId id="295" r:id="rId2"/>
    <p:sldId id="297" r:id="rId3"/>
    <p:sldId id="330" r:id="rId4"/>
    <p:sldId id="331" r:id="rId5"/>
    <p:sldId id="336" r:id="rId6"/>
    <p:sldId id="333" r:id="rId7"/>
    <p:sldId id="332" r:id="rId8"/>
    <p:sldId id="337" r:id="rId9"/>
    <p:sldId id="338" r:id="rId10"/>
    <p:sldId id="340" r:id="rId11"/>
    <p:sldId id="335" r:id="rId12"/>
    <p:sldId id="345" r:id="rId13"/>
    <p:sldId id="347" r:id="rId14"/>
    <p:sldId id="346" r:id="rId15"/>
    <p:sldId id="350" r:id="rId16"/>
    <p:sldId id="302" r:id="rId17"/>
    <p:sldId id="352" r:id="rId18"/>
    <p:sldId id="356" r:id="rId19"/>
    <p:sldId id="357" r:id="rId20"/>
    <p:sldId id="308" r:id="rId21"/>
    <p:sldId id="362" r:id="rId22"/>
    <p:sldId id="358" r:id="rId23"/>
    <p:sldId id="257" r:id="rId24"/>
    <p:sldId id="258" r:id="rId25"/>
    <p:sldId id="280" r:id="rId26"/>
    <p:sldId id="363" r:id="rId27"/>
    <p:sldId id="290" r:id="rId28"/>
    <p:sldId id="281" r:id="rId29"/>
    <p:sldId id="285" r:id="rId30"/>
    <p:sldId id="259" r:id="rId31"/>
    <p:sldId id="260" r:id="rId32"/>
    <p:sldId id="261" r:id="rId33"/>
    <p:sldId id="262" r:id="rId34"/>
    <p:sldId id="266" r:id="rId35"/>
    <p:sldId id="267" r:id="rId36"/>
    <p:sldId id="268" r:id="rId37"/>
    <p:sldId id="264" r:id="rId38"/>
    <p:sldId id="269" r:id="rId39"/>
    <p:sldId id="271" r:id="rId40"/>
    <p:sldId id="272" r:id="rId41"/>
    <p:sldId id="364" r:id="rId42"/>
    <p:sldId id="361"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47" autoAdjust="0"/>
    <p:restoredTop sz="94660"/>
  </p:normalViewPr>
  <p:slideViewPr>
    <p:cSldViewPr snapToGrid="0">
      <p:cViewPr varScale="1">
        <p:scale>
          <a:sx n="118" d="100"/>
          <a:sy n="118" d="100"/>
        </p:scale>
        <p:origin x="1452" y="96"/>
      </p:cViewPr>
      <p:guideLst/>
    </p:cSldViewPr>
  </p:slideViewPr>
  <p:notesTextViewPr>
    <p:cViewPr>
      <p:scale>
        <a:sx n="1" d="1"/>
        <a:sy n="1" d="1"/>
      </p:scale>
      <p:origin x="0" y="0"/>
    </p:cViewPr>
  </p:notesTextViewPr>
  <p:sorterViewPr>
    <p:cViewPr>
      <p:scale>
        <a:sx n="33" d="100"/>
        <a:sy n="33"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Data\Systemwide%20Organization\Systemwide%20Organization\RLUK\LesserRLUKSep2015WCholdsFreq.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Data\Systemwide%20Organization\Systemwide%20Organization\RLUK\BigRLUKoverlapsansYorkSep2015WCholdsbyFreq"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LesserRLUKSep2015WCholdsFreq!$J$4</c:f>
              <c:strCache>
                <c:ptCount val="1"/>
                <c:pt idx="0">
                  <c:v>Fewer than 5 libraries</c:v>
                </c:pt>
              </c:strCache>
            </c:strRef>
          </c:tx>
          <c:spPr>
            <a:solidFill>
              <a:schemeClr val="accent1"/>
            </a:solidFill>
            <a:ln>
              <a:noFill/>
            </a:ln>
            <a:effectLst/>
          </c:spPr>
          <c:invertIfNegative val="0"/>
          <c:val>
            <c:numRef>
              <c:f>LesserRLUKSep2015WCholdsFreq!$K$4</c:f>
              <c:numCache>
                <c:formatCode>General</c:formatCode>
                <c:ptCount val="1"/>
                <c:pt idx="0">
                  <c:v>16870433</c:v>
                </c:pt>
              </c:numCache>
            </c:numRef>
          </c:val>
        </c:ser>
        <c:ser>
          <c:idx val="1"/>
          <c:order val="1"/>
          <c:tx>
            <c:strRef>
              <c:f>LesserRLUKSep2015WCholdsFreq!$J$5</c:f>
              <c:strCache>
                <c:ptCount val="1"/>
                <c:pt idx="0">
                  <c:v>5 to 9</c:v>
                </c:pt>
              </c:strCache>
            </c:strRef>
          </c:tx>
          <c:spPr>
            <a:solidFill>
              <a:schemeClr val="accent2"/>
            </a:solidFill>
            <a:ln>
              <a:noFill/>
            </a:ln>
            <a:effectLst/>
          </c:spPr>
          <c:invertIfNegative val="0"/>
          <c:val>
            <c:numRef>
              <c:f>LesserRLUKSep2015WCholdsFreq!$K$5</c:f>
              <c:numCache>
                <c:formatCode>General</c:formatCode>
                <c:ptCount val="1"/>
                <c:pt idx="0">
                  <c:v>2495416</c:v>
                </c:pt>
              </c:numCache>
            </c:numRef>
          </c:val>
        </c:ser>
        <c:ser>
          <c:idx val="2"/>
          <c:order val="2"/>
          <c:tx>
            <c:strRef>
              <c:f>LesserRLUKSep2015WCholdsFreq!$J$6</c:f>
              <c:strCache>
                <c:ptCount val="1"/>
                <c:pt idx="0">
                  <c:v>10 to 24</c:v>
                </c:pt>
              </c:strCache>
            </c:strRef>
          </c:tx>
          <c:spPr>
            <a:solidFill>
              <a:schemeClr val="accent3"/>
            </a:solidFill>
            <a:ln>
              <a:noFill/>
            </a:ln>
            <a:effectLst/>
          </c:spPr>
          <c:invertIfNegative val="0"/>
          <c:val>
            <c:numRef>
              <c:f>LesserRLUKSep2015WCholdsFreq!$K$6</c:f>
              <c:numCache>
                <c:formatCode>General</c:formatCode>
                <c:ptCount val="1"/>
                <c:pt idx="0">
                  <c:v>3055224</c:v>
                </c:pt>
              </c:numCache>
            </c:numRef>
          </c:val>
        </c:ser>
        <c:ser>
          <c:idx val="3"/>
          <c:order val="3"/>
          <c:tx>
            <c:strRef>
              <c:f>LesserRLUKSep2015WCholdsFreq!$J$7</c:f>
              <c:strCache>
                <c:ptCount val="1"/>
                <c:pt idx="0">
                  <c:v>25 to 99</c:v>
                </c:pt>
              </c:strCache>
            </c:strRef>
          </c:tx>
          <c:spPr>
            <a:solidFill>
              <a:schemeClr val="accent4"/>
            </a:solidFill>
            <a:ln>
              <a:noFill/>
            </a:ln>
            <a:effectLst/>
          </c:spPr>
          <c:invertIfNegative val="0"/>
          <c:val>
            <c:numRef>
              <c:f>LesserRLUKSep2015WCholdsFreq!$K$7</c:f>
              <c:numCache>
                <c:formatCode>General</c:formatCode>
                <c:ptCount val="1"/>
                <c:pt idx="0">
                  <c:v>3552492</c:v>
                </c:pt>
              </c:numCache>
            </c:numRef>
          </c:val>
        </c:ser>
        <c:ser>
          <c:idx val="4"/>
          <c:order val="4"/>
          <c:tx>
            <c:strRef>
              <c:f>LesserRLUKSep2015WCholdsFreq!$J$8</c:f>
              <c:strCache>
                <c:ptCount val="1"/>
                <c:pt idx="0">
                  <c:v>&gt;99 libraries</c:v>
                </c:pt>
              </c:strCache>
            </c:strRef>
          </c:tx>
          <c:spPr>
            <a:solidFill>
              <a:schemeClr val="accent5"/>
            </a:solidFill>
            <a:ln>
              <a:noFill/>
            </a:ln>
            <a:effectLst/>
          </c:spPr>
          <c:invertIfNegative val="0"/>
          <c:val>
            <c:numRef>
              <c:f>LesserRLUKSep2015WCholdsFreq!$K$8</c:f>
              <c:numCache>
                <c:formatCode>General</c:formatCode>
                <c:ptCount val="1"/>
                <c:pt idx="0">
                  <c:v>2368335</c:v>
                </c:pt>
              </c:numCache>
            </c:numRef>
          </c:val>
        </c:ser>
        <c:dLbls>
          <c:showLegendKey val="0"/>
          <c:showVal val="0"/>
          <c:showCatName val="0"/>
          <c:showSerName val="0"/>
          <c:showPercent val="0"/>
          <c:showBubbleSize val="0"/>
        </c:dLbls>
        <c:gapWidth val="150"/>
        <c:overlap val="100"/>
        <c:axId val="332252472"/>
        <c:axId val="332252080"/>
      </c:barChart>
      <c:catAx>
        <c:axId val="332252472"/>
        <c:scaling>
          <c:orientation val="minMax"/>
        </c:scaling>
        <c:delete val="1"/>
        <c:axPos val="l"/>
        <c:majorTickMark val="none"/>
        <c:minorTickMark val="none"/>
        <c:tickLblPos val="nextTo"/>
        <c:crossAx val="332252080"/>
        <c:crosses val="autoZero"/>
        <c:auto val="1"/>
        <c:lblAlgn val="ctr"/>
        <c:lblOffset val="100"/>
        <c:noMultiLvlLbl val="0"/>
      </c:catAx>
      <c:valAx>
        <c:axId val="33225208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defRPr>
            </a:pPr>
            <a:endParaRPr lang="en-US"/>
          </a:p>
        </c:txPr>
        <c:crossAx val="332252472"/>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Segoe UI" panose="020B0502040204020203" pitchFamily="34" charset="0"/>
          <a:ea typeface="Segoe UI" panose="020B0502040204020203" pitchFamily="34" charset="0"/>
          <a:cs typeface="Segoe UI" panose="020B0502040204020203"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defRPr>
            </a:pPr>
            <a:r>
              <a:rPr lang="en-US" sz="2000" b="1" dirty="0" smtClean="0"/>
              <a:t>In-group</a:t>
            </a:r>
            <a:r>
              <a:rPr lang="en-US" sz="2000" b="1" baseline="0" dirty="0" smtClean="0"/>
              <a:t> Duplication of </a:t>
            </a:r>
            <a:r>
              <a:rPr lang="en-US" sz="2000" b="1" dirty="0" smtClean="0"/>
              <a:t>RLUK-held Titles</a:t>
            </a:r>
            <a:endParaRPr lang="en-US" sz="2000" b="1" dirty="0"/>
          </a:p>
        </c:rich>
      </c:tx>
      <c:layout>
        <c:manualLayout>
          <c:xMode val="edge"/>
          <c:yMode val="edge"/>
          <c:x val="0.1832440287467704"/>
          <c:y val="3.0657988015221169E-2"/>
        </c:manualLayout>
      </c:layout>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defRPr>
          </a:pPr>
          <a:endParaRPr lang="en-US"/>
        </a:p>
      </c:txPr>
    </c:title>
    <c:autoTitleDeleted val="0"/>
    <c:plotArea>
      <c:layout/>
      <c:barChart>
        <c:barDir val="bar"/>
        <c:grouping val="percentStacked"/>
        <c:varyColors val="0"/>
        <c:ser>
          <c:idx val="0"/>
          <c:order val="0"/>
          <c:tx>
            <c:strRef>
              <c:f>'...RLUKholdsbyFreq'!$G$4</c:f>
              <c:strCache>
                <c:ptCount val="1"/>
                <c:pt idx="0">
                  <c:v>&lt;5 libraries</c:v>
                </c:pt>
              </c:strCache>
            </c:strRef>
          </c:tx>
          <c:spPr>
            <a:solidFill>
              <a:schemeClr val="accent1"/>
            </a:solidFill>
            <a:ln>
              <a:noFill/>
            </a:ln>
            <a:effectLst/>
          </c:spPr>
          <c:invertIfNegative val="0"/>
          <c:val>
            <c:numRef>
              <c:f>'...RLUKholdsbyFreq'!$H$4</c:f>
              <c:numCache>
                <c:formatCode>General</c:formatCode>
                <c:ptCount val="1"/>
                <c:pt idx="0">
                  <c:v>25716227</c:v>
                </c:pt>
              </c:numCache>
            </c:numRef>
          </c:val>
        </c:ser>
        <c:ser>
          <c:idx val="1"/>
          <c:order val="1"/>
          <c:tx>
            <c:strRef>
              <c:f>'...RLUKholdsbyFreq'!$G$5</c:f>
              <c:strCache>
                <c:ptCount val="1"/>
                <c:pt idx="0">
                  <c:v>5 to 9 libraries</c:v>
                </c:pt>
              </c:strCache>
            </c:strRef>
          </c:tx>
          <c:spPr>
            <a:solidFill>
              <a:schemeClr val="accent2"/>
            </a:solidFill>
            <a:ln>
              <a:noFill/>
            </a:ln>
            <a:effectLst/>
          </c:spPr>
          <c:invertIfNegative val="0"/>
          <c:val>
            <c:numRef>
              <c:f>'...RLUKholdsbyFreq'!$H$5</c:f>
              <c:numCache>
                <c:formatCode>General</c:formatCode>
                <c:ptCount val="1"/>
                <c:pt idx="0">
                  <c:v>2044816</c:v>
                </c:pt>
              </c:numCache>
            </c:numRef>
          </c:val>
        </c:ser>
        <c:ser>
          <c:idx val="2"/>
          <c:order val="2"/>
          <c:tx>
            <c:strRef>
              <c:f>'...RLUKholdsbyFreq'!$G$6</c:f>
              <c:strCache>
                <c:ptCount val="1"/>
                <c:pt idx="0">
                  <c:v>10 to 24 libraries</c:v>
                </c:pt>
              </c:strCache>
            </c:strRef>
          </c:tx>
          <c:spPr>
            <a:solidFill>
              <a:schemeClr val="accent3"/>
            </a:solidFill>
            <a:ln>
              <a:noFill/>
            </a:ln>
            <a:effectLst/>
          </c:spPr>
          <c:invertIfNegative val="0"/>
          <c:val>
            <c:numRef>
              <c:f>'...RLUKholdsbyFreq'!$H$6</c:f>
              <c:numCache>
                <c:formatCode>General</c:formatCode>
                <c:ptCount val="1"/>
                <c:pt idx="0">
                  <c:v>579439</c:v>
                </c:pt>
              </c:numCache>
            </c:numRef>
          </c:val>
        </c:ser>
        <c:ser>
          <c:idx val="3"/>
          <c:order val="3"/>
          <c:tx>
            <c:strRef>
              <c:f>'...RLUKholdsbyFreq'!$G$7</c:f>
              <c:strCache>
                <c:ptCount val="1"/>
                <c:pt idx="0">
                  <c:v>&gt; 24 libraries</c:v>
                </c:pt>
              </c:strCache>
            </c:strRef>
          </c:tx>
          <c:spPr>
            <a:solidFill>
              <a:schemeClr val="accent4"/>
            </a:solidFill>
            <a:ln>
              <a:noFill/>
            </a:ln>
            <a:effectLst/>
          </c:spPr>
          <c:invertIfNegative val="0"/>
          <c:val>
            <c:numRef>
              <c:f>'...RLUKholdsbyFreq'!$H$7</c:f>
              <c:numCache>
                <c:formatCode>General</c:formatCode>
                <c:ptCount val="1"/>
                <c:pt idx="0">
                  <c:v>918</c:v>
                </c:pt>
              </c:numCache>
            </c:numRef>
          </c:val>
        </c:ser>
        <c:dLbls>
          <c:showLegendKey val="0"/>
          <c:showVal val="0"/>
          <c:showCatName val="0"/>
          <c:showSerName val="0"/>
          <c:showPercent val="0"/>
          <c:showBubbleSize val="0"/>
        </c:dLbls>
        <c:gapWidth val="150"/>
        <c:overlap val="100"/>
        <c:axId val="332250904"/>
        <c:axId val="332253256"/>
      </c:barChart>
      <c:catAx>
        <c:axId val="332250904"/>
        <c:scaling>
          <c:orientation val="minMax"/>
        </c:scaling>
        <c:delete val="1"/>
        <c:axPos val="l"/>
        <c:majorTickMark val="none"/>
        <c:minorTickMark val="none"/>
        <c:tickLblPos val="nextTo"/>
        <c:crossAx val="332253256"/>
        <c:crosses val="autoZero"/>
        <c:auto val="1"/>
        <c:lblAlgn val="ctr"/>
        <c:lblOffset val="100"/>
        <c:noMultiLvlLbl val="0"/>
      </c:catAx>
      <c:valAx>
        <c:axId val="332253256"/>
        <c:scaling>
          <c:orientation val="minMax"/>
          <c:min val="0"/>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defRPr>
            </a:pPr>
            <a:endParaRPr lang="en-US"/>
          </a:p>
        </c:txPr>
        <c:crossAx val="332250904"/>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Segoe UI" panose="020B0502040204020203" pitchFamily="34" charset="0"/>
          <a:ea typeface="Segoe UI" panose="020B0502040204020203" pitchFamily="34" charset="0"/>
          <a:cs typeface="Segoe UI" panose="020B0502040204020203"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E36711-79D7-4660-B49A-DABE7FA508A0}" type="datetimeFigureOut">
              <a:rPr lang="en-US" smtClean="0"/>
              <a:t>12/3/2015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9F7147-D409-421A-B9EE-69669EEF107B}" type="slidenum">
              <a:rPr lang="en-US" smtClean="0"/>
              <a:t>‹#›</a:t>
            </a:fld>
            <a:endParaRPr lang="en-US"/>
          </a:p>
        </p:txBody>
      </p:sp>
    </p:spTree>
    <p:extLst>
      <p:ext uri="{BB962C8B-B14F-4D97-AF65-F5344CB8AC3E}">
        <p14:creationId xmlns:p14="http://schemas.microsoft.com/office/powerpoint/2010/main" val="1390281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6F30021-1968-4B8D-9135-1A84D1132D7E}" type="slidenum">
              <a:rPr lang="en-US" smtClean="0"/>
              <a:pPr/>
              <a:t>13</a:t>
            </a:fld>
            <a:endParaRPr lang="en-US"/>
          </a:p>
        </p:txBody>
      </p:sp>
    </p:spTree>
    <p:extLst>
      <p:ext uri="{BB962C8B-B14F-4D97-AF65-F5344CB8AC3E}">
        <p14:creationId xmlns:p14="http://schemas.microsoft.com/office/powerpoint/2010/main" val="41850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1E8577-7E78-41DF-96AC-A776B0057BBB}" type="slidenum">
              <a:rPr lang="en-US" smtClean="0"/>
              <a:pPr/>
              <a:t>16</a:t>
            </a:fld>
            <a:endParaRPr lang="en-US"/>
          </a:p>
        </p:txBody>
      </p:sp>
    </p:spTree>
    <p:extLst>
      <p:ext uri="{BB962C8B-B14F-4D97-AF65-F5344CB8AC3E}">
        <p14:creationId xmlns:p14="http://schemas.microsoft.com/office/powerpoint/2010/main" val="4258600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A010FE-5F12-4948-AC35-C1E4AC3FFBAC}" type="slidenum">
              <a:rPr lang="en-US" smtClean="0"/>
              <a:t>24</a:t>
            </a:fld>
            <a:endParaRPr lang="en-US" dirty="0"/>
          </a:p>
        </p:txBody>
      </p:sp>
    </p:spTree>
    <p:extLst>
      <p:ext uri="{BB962C8B-B14F-4D97-AF65-F5344CB8AC3E}">
        <p14:creationId xmlns:p14="http://schemas.microsoft.com/office/powerpoint/2010/main" val="2783798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A010FE-5F12-4948-AC35-C1E4AC3FFBAC}" type="slidenum">
              <a:rPr lang="en-US" smtClean="0"/>
              <a:t>31</a:t>
            </a:fld>
            <a:endParaRPr lang="en-US" dirty="0"/>
          </a:p>
        </p:txBody>
      </p:sp>
    </p:spTree>
    <p:extLst>
      <p:ext uri="{BB962C8B-B14F-4D97-AF65-F5344CB8AC3E}">
        <p14:creationId xmlns:p14="http://schemas.microsoft.com/office/powerpoint/2010/main" val="24042445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A010FE-5F12-4948-AC35-C1E4AC3FFBAC}" type="slidenum">
              <a:rPr lang="en-US" smtClean="0"/>
              <a:t>32</a:t>
            </a:fld>
            <a:endParaRPr lang="en-US" dirty="0"/>
          </a:p>
        </p:txBody>
      </p:sp>
    </p:spTree>
    <p:extLst>
      <p:ext uri="{BB962C8B-B14F-4D97-AF65-F5344CB8AC3E}">
        <p14:creationId xmlns:p14="http://schemas.microsoft.com/office/powerpoint/2010/main" val="3228631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A010FE-5F12-4948-AC35-C1E4AC3FFBAC}" type="slidenum">
              <a:rPr lang="en-US" smtClean="0"/>
              <a:t>35</a:t>
            </a:fld>
            <a:endParaRPr lang="en-US" dirty="0"/>
          </a:p>
        </p:txBody>
      </p:sp>
    </p:spTree>
    <p:extLst>
      <p:ext uri="{BB962C8B-B14F-4D97-AF65-F5344CB8AC3E}">
        <p14:creationId xmlns:p14="http://schemas.microsoft.com/office/powerpoint/2010/main" val="1600394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Would be good to compare this to ARL</a:t>
            </a:r>
            <a:endParaRPr lang="en-US" dirty="0"/>
          </a:p>
        </p:txBody>
      </p:sp>
      <p:sp>
        <p:nvSpPr>
          <p:cNvPr id="4" name="Slide Number Placeholder 3"/>
          <p:cNvSpPr>
            <a:spLocks noGrp="1"/>
          </p:cNvSpPr>
          <p:nvPr>
            <p:ph type="sldNum" sz="quarter" idx="10"/>
          </p:nvPr>
        </p:nvSpPr>
        <p:spPr/>
        <p:txBody>
          <a:bodyPr/>
          <a:lstStyle/>
          <a:p>
            <a:fld id="{01A010FE-5F12-4948-AC35-C1E4AC3FFBAC}" type="slidenum">
              <a:rPr lang="en-US" smtClean="0"/>
              <a:t>36</a:t>
            </a:fld>
            <a:endParaRPr lang="en-US" dirty="0"/>
          </a:p>
        </p:txBody>
      </p:sp>
    </p:spTree>
    <p:extLst>
      <p:ext uri="{BB962C8B-B14F-4D97-AF65-F5344CB8AC3E}">
        <p14:creationId xmlns:p14="http://schemas.microsoft.com/office/powerpoint/2010/main" val="34974453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01A010FE-5F12-4948-AC35-C1E4AC3FFBAC}" type="slidenum">
              <a:rPr lang="en-US" smtClean="0"/>
              <a:t>38</a:t>
            </a:fld>
            <a:endParaRPr lang="en-US" dirty="0"/>
          </a:p>
        </p:txBody>
      </p:sp>
    </p:spTree>
    <p:extLst>
      <p:ext uri="{BB962C8B-B14F-4D97-AF65-F5344CB8AC3E}">
        <p14:creationId xmlns:p14="http://schemas.microsoft.com/office/powerpoint/2010/main" val="766521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50E50C5-1177-4C03-B306-8AF3439435B7}" type="datetimeFigureOut">
              <a:rPr lang="en-US" smtClean="0"/>
              <a:t>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354734-7BCF-4A0D-A9EA-DCE35DB5512B}" type="slidenum">
              <a:rPr lang="en-US" smtClean="0"/>
              <a:t>‹#›</a:t>
            </a:fld>
            <a:endParaRPr lang="en-US"/>
          </a:p>
        </p:txBody>
      </p:sp>
    </p:spTree>
    <p:extLst>
      <p:ext uri="{BB962C8B-B14F-4D97-AF65-F5344CB8AC3E}">
        <p14:creationId xmlns:p14="http://schemas.microsoft.com/office/powerpoint/2010/main" val="11283201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0E50C5-1177-4C03-B306-8AF3439435B7}" type="datetimeFigureOut">
              <a:rPr lang="en-US" smtClean="0"/>
              <a:t>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354734-7BCF-4A0D-A9EA-DCE35DB5512B}" type="slidenum">
              <a:rPr lang="en-US" smtClean="0"/>
              <a:t>‹#›</a:t>
            </a:fld>
            <a:endParaRPr lang="en-US"/>
          </a:p>
        </p:txBody>
      </p:sp>
    </p:spTree>
    <p:extLst>
      <p:ext uri="{BB962C8B-B14F-4D97-AF65-F5344CB8AC3E}">
        <p14:creationId xmlns:p14="http://schemas.microsoft.com/office/powerpoint/2010/main" val="509535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0E50C5-1177-4C03-B306-8AF3439435B7}" type="datetimeFigureOut">
              <a:rPr lang="en-US" smtClean="0"/>
              <a:t>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354734-7BCF-4A0D-A9EA-DCE35DB5512B}" type="slidenum">
              <a:rPr lang="en-US" smtClean="0"/>
              <a:t>‹#›</a:t>
            </a:fld>
            <a:endParaRPr lang="en-US"/>
          </a:p>
        </p:txBody>
      </p:sp>
    </p:spTree>
    <p:extLst>
      <p:ext uri="{BB962C8B-B14F-4D97-AF65-F5344CB8AC3E}">
        <p14:creationId xmlns:p14="http://schemas.microsoft.com/office/powerpoint/2010/main" val="26403136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Bullet">
    <p:spTree>
      <p:nvGrpSpPr>
        <p:cNvPr id="1" name=""/>
        <p:cNvGrpSpPr/>
        <p:nvPr/>
      </p:nvGrpSpPr>
      <p:grpSpPr>
        <a:xfrm>
          <a:off x="0" y="0"/>
          <a:ext cx="0" cy="0"/>
          <a:chOff x="0" y="0"/>
          <a:chExt cx="0" cy="0"/>
        </a:xfrm>
      </p:grpSpPr>
      <p:sp>
        <p:nvSpPr>
          <p:cNvPr id="18" name="Rectangle 17"/>
          <p:cNvSpPr/>
          <p:nvPr userDrawn="1"/>
        </p:nvSpPr>
        <p:spPr>
          <a:xfrm>
            <a:off x="0" y="6248400"/>
            <a:ext cx="22098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19" name="Rectangle 18"/>
          <p:cNvSpPr/>
          <p:nvPr userDrawn="1"/>
        </p:nvSpPr>
        <p:spPr>
          <a:xfrm>
            <a:off x="2209800" y="6248400"/>
            <a:ext cx="1060450"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20" name="Rectangle 19"/>
          <p:cNvSpPr/>
          <p:nvPr userDrawn="1"/>
        </p:nvSpPr>
        <p:spPr>
          <a:xfrm>
            <a:off x="3270250" y="6248400"/>
            <a:ext cx="5873750"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pic>
        <p:nvPicPr>
          <p:cNvPr id="9"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07867" y="6457306"/>
            <a:ext cx="743238" cy="241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 Placeholder 3"/>
          <p:cNvSpPr>
            <a:spLocks noGrp="1"/>
          </p:cNvSpPr>
          <p:nvPr>
            <p:ph type="body" sz="quarter" idx="12" hasCustomPrompt="1"/>
          </p:nvPr>
        </p:nvSpPr>
        <p:spPr>
          <a:xfrm>
            <a:off x="477838" y="1135919"/>
            <a:ext cx="8181975" cy="4475171"/>
          </a:xfrm>
          <a:prstGeom prst="rect">
            <a:avLst/>
          </a:prstGeom>
        </p:spPr>
        <p:txBody>
          <a:bodyPr vert="horz"/>
          <a:lstStyle>
            <a:lvl1pPr marL="342900" indent="-342900">
              <a:buFont typeface="Arial"/>
              <a:buChar char="•"/>
              <a:defRPr sz="2400" baseline="0"/>
            </a:lvl1pPr>
          </a:lstStyle>
          <a:p>
            <a:pPr lvl="0"/>
            <a:r>
              <a:rPr lang="en-US" dirty="0" smtClean="0"/>
              <a:t>Click to add copy</a:t>
            </a:r>
            <a:endParaRPr lang="en-US" dirty="0"/>
          </a:p>
        </p:txBody>
      </p:sp>
      <p:sp>
        <p:nvSpPr>
          <p:cNvPr id="6" name="Text Placeholder 5"/>
          <p:cNvSpPr>
            <a:spLocks noGrp="1"/>
          </p:cNvSpPr>
          <p:nvPr>
            <p:ph type="body" sz="quarter" idx="13" hasCustomPrompt="1"/>
          </p:nvPr>
        </p:nvSpPr>
        <p:spPr>
          <a:xfrm>
            <a:off x="477838" y="220663"/>
            <a:ext cx="8181975" cy="915256"/>
          </a:xfrm>
          <a:prstGeom prst="rect">
            <a:avLst/>
          </a:prstGeom>
        </p:spPr>
        <p:txBody>
          <a:bodyPr vert="horz"/>
          <a:lstStyle>
            <a:lvl1pPr marL="0" indent="0">
              <a:buNone/>
              <a:defRPr sz="3600" b="1" baseline="0">
                <a:solidFill>
                  <a:schemeClr val="tx2"/>
                </a:solidFill>
              </a:defRPr>
            </a:lvl1pPr>
          </a:lstStyle>
          <a:p>
            <a:pPr lvl="0"/>
            <a:r>
              <a:rPr lang="en-US" dirty="0" smtClean="0"/>
              <a:t>Title of slide</a:t>
            </a:r>
            <a:endParaRPr lang="en-US" dirty="0"/>
          </a:p>
        </p:txBody>
      </p:sp>
    </p:spTree>
    <p:extLst>
      <p:ext uri="{BB962C8B-B14F-4D97-AF65-F5344CB8AC3E}">
        <p14:creationId xmlns:p14="http://schemas.microsoft.com/office/powerpoint/2010/main" val="382378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ection Title: Blue">
    <p:bg>
      <p:bgPr>
        <a:solidFill>
          <a:schemeClr val="accent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alphaModFix amt="59000"/>
            <a:extLst>
              <a:ext uri="{28A0092B-C50C-407E-A947-70E740481C1C}">
                <a14:useLocalDpi xmlns:a14="http://schemas.microsoft.com/office/drawing/2010/main"/>
              </a:ext>
            </a:extLst>
          </a:blip>
          <a:stretch>
            <a:fillRect/>
          </a:stretch>
        </p:blipFill>
        <p:spPr>
          <a:xfrm>
            <a:off x="246139" y="6347456"/>
            <a:ext cx="1668732" cy="305161"/>
          </a:xfrm>
          <a:prstGeom prst="rect">
            <a:avLst/>
          </a:prstGeom>
        </p:spPr>
      </p:pic>
      <p:sp>
        <p:nvSpPr>
          <p:cNvPr id="8" name="Title 1"/>
          <p:cNvSpPr>
            <a:spLocks noGrp="1"/>
          </p:cNvSpPr>
          <p:nvPr>
            <p:ph type="title" hasCustomPrompt="1"/>
          </p:nvPr>
        </p:nvSpPr>
        <p:spPr>
          <a:xfrm>
            <a:off x="722313" y="2548887"/>
            <a:ext cx="7772400" cy="1115690"/>
          </a:xfrm>
          <a:prstGeom prst="rect">
            <a:avLst/>
          </a:prstGeom>
          <a:ln>
            <a:noFill/>
          </a:ln>
        </p:spPr>
        <p:txBody>
          <a:bodyPr lIns="91440" tIns="91440" rIns="91440" bIns="91440" anchor="t" anchorCtr="0">
            <a:noAutofit/>
          </a:bodyPr>
          <a:lstStyle>
            <a:lvl1pPr algn="l">
              <a:defRPr sz="6600" b="0" i="0" cap="none">
                <a:solidFill>
                  <a:schemeClr val="bg1"/>
                </a:solidFill>
                <a:latin typeface="Calibri Light"/>
                <a:cs typeface="Calibri Light"/>
              </a:defRPr>
            </a:lvl1pPr>
          </a:lstStyle>
          <a:p>
            <a:r>
              <a:rPr lang="en-US" dirty="0" smtClean="0"/>
              <a:t>SECTION TITLE</a:t>
            </a:r>
            <a:endParaRPr lang="en-US" dirty="0"/>
          </a:p>
        </p:txBody>
      </p:sp>
      <p:sp>
        <p:nvSpPr>
          <p:cNvPr id="10" name="Text Placeholder 9"/>
          <p:cNvSpPr>
            <a:spLocks noGrp="1"/>
          </p:cNvSpPr>
          <p:nvPr>
            <p:ph type="body" sz="quarter" idx="10" hasCustomPrompt="1"/>
          </p:nvPr>
        </p:nvSpPr>
        <p:spPr>
          <a:xfrm>
            <a:off x="746273" y="2120900"/>
            <a:ext cx="7772400" cy="781050"/>
          </a:xfrm>
          <a:prstGeom prst="rect">
            <a:avLst/>
          </a:prstGeom>
        </p:spPr>
        <p:txBody>
          <a:bodyPr vert="horz"/>
          <a:lstStyle>
            <a:lvl1pPr marL="0" indent="0">
              <a:buNone/>
              <a:defRPr sz="3200">
                <a:solidFill>
                  <a:schemeClr val="bg1">
                    <a:alpha val="65000"/>
                  </a:schemeClr>
                </a:solidFill>
                <a:latin typeface="+mn-lt"/>
              </a:defRPr>
            </a:lvl1pPr>
            <a:lvl2pPr marL="457200" indent="0">
              <a:buNone/>
              <a:defRPr sz="3200">
                <a:solidFill>
                  <a:schemeClr val="accent1">
                    <a:lumMod val="40000"/>
                    <a:lumOff val="60000"/>
                  </a:schemeClr>
                </a:solidFill>
                <a:latin typeface="+mn-lt"/>
              </a:defRPr>
            </a:lvl2pPr>
            <a:lvl3pPr marL="914400" indent="0">
              <a:buNone/>
              <a:defRPr sz="3200">
                <a:solidFill>
                  <a:schemeClr val="accent1">
                    <a:lumMod val="40000"/>
                    <a:lumOff val="60000"/>
                  </a:schemeClr>
                </a:solidFill>
                <a:latin typeface="+mn-lt"/>
              </a:defRPr>
            </a:lvl3pPr>
            <a:lvl4pPr marL="1371600" indent="0">
              <a:buNone/>
              <a:defRPr sz="3200">
                <a:solidFill>
                  <a:schemeClr val="accent1">
                    <a:lumMod val="40000"/>
                    <a:lumOff val="60000"/>
                  </a:schemeClr>
                </a:solidFill>
                <a:latin typeface="+mn-lt"/>
              </a:defRPr>
            </a:lvl4pPr>
            <a:lvl5pPr marL="1828800" indent="0">
              <a:buNone/>
              <a:defRPr sz="3200">
                <a:solidFill>
                  <a:schemeClr val="accent1">
                    <a:lumMod val="40000"/>
                    <a:lumOff val="60000"/>
                  </a:schemeClr>
                </a:solidFill>
                <a:latin typeface="+mn-lt"/>
              </a:defRPr>
            </a:lvl5pPr>
          </a:lstStyle>
          <a:p>
            <a:pPr lvl="0"/>
            <a:r>
              <a:rPr lang="en-US" dirty="0" smtClean="0"/>
              <a:t>Presentation Title</a:t>
            </a:r>
            <a:endParaRPr lang="en-US" dirty="0"/>
          </a:p>
        </p:txBody>
      </p:sp>
    </p:spTree>
    <p:extLst>
      <p:ext uri="{BB962C8B-B14F-4D97-AF65-F5344CB8AC3E}">
        <p14:creationId xmlns:p14="http://schemas.microsoft.com/office/powerpoint/2010/main" val="4181338842"/>
      </p:ext>
    </p:extLst>
  </p:cSld>
  <p:clrMapOvr>
    <a:masterClrMapping/>
  </p:clrMapOvr>
  <p:transition spd="slow">
    <p:push/>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Blank Page ">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1B87300-A223-4A93-98F2-FBC58850BE26}" type="slidenum">
              <a:rPr lang="en-US" smtClean="0"/>
              <a:pPr/>
              <a:t>‹#›</a:t>
            </a:fld>
            <a:endParaRPr lang="en-US" dirty="0"/>
          </a:p>
        </p:txBody>
      </p:sp>
    </p:spTree>
    <p:extLst>
      <p:ext uri="{BB962C8B-B14F-4D97-AF65-F5344CB8AC3E}">
        <p14:creationId xmlns:p14="http://schemas.microsoft.com/office/powerpoint/2010/main" val="42708819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Seque White Grey Log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2514600"/>
            <a:ext cx="8229600" cy="1143000"/>
          </a:xfrm>
        </p:spPr>
        <p:txBody>
          <a:bodyPr/>
          <a:lstStyle>
            <a:lvl1pPr>
              <a:defRPr baseline="0"/>
            </a:lvl1pPr>
          </a:lstStyle>
          <a:p>
            <a:r>
              <a:rPr lang="en-US" dirty="0" smtClean="0"/>
              <a:t>Segue Slide – White- Add Title</a:t>
            </a:r>
            <a:endParaRPr lang="en-US" dirty="0"/>
          </a:p>
        </p:txBody>
      </p:sp>
      <p:sp>
        <p:nvSpPr>
          <p:cNvPr id="3" name="Slide Number Placeholder 2"/>
          <p:cNvSpPr>
            <a:spLocks noGrp="1"/>
          </p:cNvSpPr>
          <p:nvPr>
            <p:ph type="sldNum" sz="quarter" idx="10"/>
          </p:nvPr>
        </p:nvSpPr>
        <p:spPr/>
        <p:txBody>
          <a:bodyPr/>
          <a:lstStyle/>
          <a:p>
            <a:fld id="{6B3AA010-7757-41E0-A212-D41514C97AA5}" type="slidenum">
              <a:rPr lang="en-US" smtClean="0"/>
              <a:pPr/>
              <a:t>‹#›</a:t>
            </a:fld>
            <a:endParaRPr lang="en-US"/>
          </a:p>
        </p:txBody>
      </p:sp>
    </p:spTree>
    <p:extLst>
      <p:ext uri="{BB962C8B-B14F-4D97-AF65-F5344CB8AC3E}">
        <p14:creationId xmlns:p14="http://schemas.microsoft.com/office/powerpoint/2010/main" val="569937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0E50C5-1177-4C03-B306-8AF3439435B7}" type="datetimeFigureOut">
              <a:rPr lang="en-US" smtClean="0"/>
              <a:t>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354734-7BCF-4A0D-A9EA-DCE35DB5512B}" type="slidenum">
              <a:rPr lang="en-US" smtClean="0"/>
              <a:t>‹#›</a:t>
            </a:fld>
            <a:endParaRPr lang="en-US"/>
          </a:p>
        </p:txBody>
      </p:sp>
    </p:spTree>
    <p:extLst>
      <p:ext uri="{BB962C8B-B14F-4D97-AF65-F5344CB8AC3E}">
        <p14:creationId xmlns:p14="http://schemas.microsoft.com/office/powerpoint/2010/main" val="2586675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0E50C5-1177-4C03-B306-8AF3439435B7}" type="datetimeFigureOut">
              <a:rPr lang="en-US" smtClean="0"/>
              <a:t>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354734-7BCF-4A0D-A9EA-DCE35DB5512B}" type="slidenum">
              <a:rPr lang="en-US" smtClean="0"/>
              <a:t>‹#›</a:t>
            </a:fld>
            <a:endParaRPr lang="en-US"/>
          </a:p>
        </p:txBody>
      </p:sp>
    </p:spTree>
    <p:extLst>
      <p:ext uri="{BB962C8B-B14F-4D97-AF65-F5344CB8AC3E}">
        <p14:creationId xmlns:p14="http://schemas.microsoft.com/office/powerpoint/2010/main" val="2992010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50E50C5-1177-4C03-B306-8AF3439435B7}" type="datetimeFigureOut">
              <a:rPr lang="en-US" smtClean="0"/>
              <a:t>12/3/2015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354734-7BCF-4A0D-A9EA-DCE35DB5512B}" type="slidenum">
              <a:rPr lang="en-US" smtClean="0"/>
              <a:t>‹#›</a:t>
            </a:fld>
            <a:endParaRPr lang="en-US"/>
          </a:p>
        </p:txBody>
      </p:sp>
    </p:spTree>
    <p:extLst>
      <p:ext uri="{BB962C8B-B14F-4D97-AF65-F5344CB8AC3E}">
        <p14:creationId xmlns:p14="http://schemas.microsoft.com/office/powerpoint/2010/main" val="158340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50E50C5-1177-4C03-B306-8AF3439435B7}" type="datetimeFigureOut">
              <a:rPr lang="en-US" smtClean="0"/>
              <a:t>12/3/2015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354734-7BCF-4A0D-A9EA-DCE35DB5512B}" type="slidenum">
              <a:rPr lang="en-US" smtClean="0"/>
              <a:t>‹#›</a:t>
            </a:fld>
            <a:endParaRPr lang="en-US"/>
          </a:p>
        </p:txBody>
      </p:sp>
    </p:spTree>
    <p:extLst>
      <p:ext uri="{BB962C8B-B14F-4D97-AF65-F5344CB8AC3E}">
        <p14:creationId xmlns:p14="http://schemas.microsoft.com/office/powerpoint/2010/main" val="844971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50E50C5-1177-4C03-B306-8AF3439435B7}" type="datetimeFigureOut">
              <a:rPr lang="en-US" smtClean="0"/>
              <a:t>12/3/2015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354734-7BCF-4A0D-A9EA-DCE35DB5512B}" type="slidenum">
              <a:rPr lang="en-US" smtClean="0"/>
              <a:t>‹#›</a:t>
            </a:fld>
            <a:endParaRPr lang="en-US"/>
          </a:p>
        </p:txBody>
      </p:sp>
    </p:spTree>
    <p:extLst>
      <p:ext uri="{BB962C8B-B14F-4D97-AF65-F5344CB8AC3E}">
        <p14:creationId xmlns:p14="http://schemas.microsoft.com/office/powerpoint/2010/main" val="2778625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0E50C5-1177-4C03-B306-8AF3439435B7}" type="datetimeFigureOut">
              <a:rPr lang="en-US" smtClean="0"/>
              <a:t>12/3/2015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354734-7BCF-4A0D-A9EA-DCE35DB5512B}" type="slidenum">
              <a:rPr lang="en-US" smtClean="0"/>
              <a:t>‹#›</a:t>
            </a:fld>
            <a:endParaRPr lang="en-US"/>
          </a:p>
        </p:txBody>
      </p:sp>
    </p:spTree>
    <p:extLst>
      <p:ext uri="{BB962C8B-B14F-4D97-AF65-F5344CB8AC3E}">
        <p14:creationId xmlns:p14="http://schemas.microsoft.com/office/powerpoint/2010/main" val="1850618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0E50C5-1177-4C03-B306-8AF3439435B7}" type="datetimeFigureOut">
              <a:rPr lang="en-US" smtClean="0"/>
              <a:t>12/3/2015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354734-7BCF-4A0D-A9EA-DCE35DB5512B}" type="slidenum">
              <a:rPr lang="en-US" smtClean="0"/>
              <a:t>‹#›</a:t>
            </a:fld>
            <a:endParaRPr lang="en-US"/>
          </a:p>
        </p:txBody>
      </p:sp>
    </p:spTree>
    <p:extLst>
      <p:ext uri="{BB962C8B-B14F-4D97-AF65-F5344CB8AC3E}">
        <p14:creationId xmlns:p14="http://schemas.microsoft.com/office/powerpoint/2010/main" val="2619223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0E50C5-1177-4C03-B306-8AF3439435B7}" type="datetimeFigureOut">
              <a:rPr lang="en-US" smtClean="0"/>
              <a:t>12/3/2015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354734-7BCF-4A0D-A9EA-DCE35DB5512B}" type="slidenum">
              <a:rPr lang="en-US" smtClean="0"/>
              <a:t>‹#›</a:t>
            </a:fld>
            <a:endParaRPr lang="en-US"/>
          </a:p>
        </p:txBody>
      </p:sp>
    </p:spTree>
    <p:extLst>
      <p:ext uri="{BB962C8B-B14F-4D97-AF65-F5344CB8AC3E}">
        <p14:creationId xmlns:p14="http://schemas.microsoft.com/office/powerpoint/2010/main" val="3224778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0E50C5-1177-4C03-B306-8AF3439435B7}" type="datetimeFigureOut">
              <a:rPr lang="en-US" smtClean="0"/>
              <a:t>12/3/2015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354734-7BCF-4A0D-A9EA-DCE35DB5512B}" type="slidenum">
              <a:rPr lang="en-US" smtClean="0"/>
              <a:t>‹#›</a:t>
            </a:fld>
            <a:endParaRPr lang="en-US"/>
          </a:p>
        </p:txBody>
      </p:sp>
    </p:spTree>
    <p:extLst>
      <p:ext uri="{BB962C8B-B14F-4D97-AF65-F5344CB8AC3E}">
        <p14:creationId xmlns:p14="http://schemas.microsoft.com/office/powerpoint/2010/main" val="38205253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7" r:id="rId13"/>
    <p:sldLayoutId id="2147483678" r:id="rId14"/>
    <p:sldLayoutId id="214748368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8.jpe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2.xml"/><Relationship Id="rId5" Type="http://schemas.openxmlformats.org/officeDocument/2006/relationships/image" Target="../media/image31.png"/><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35.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g"/><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39.png"/></Relationships>
</file>

<file path=ppt/slides/_rels/slide35.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jpg"/><Relationship Id="rId7" Type="http://schemas.openxmlformats.org/officeDocument/2006/relationships/image" Target="../media/image45.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gif"/><Relationship Id="rId4" Type="http://schemas.openxmlformats.org/officeDocument/2006/relationships/image" Target="../media/image42.jpg"/></Relationships>
</file>

<file path=ppt/slides/_rels/slide36.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8.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49.png"/><Relationship Id="rId4" Type="http://schemas.openxmlformats.org/officeDocument/2006/relationships/chart" Target="../charts/chart2.xml"/></Relationships>
</file>

<file path=ppt/slides/_rels/slide3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hyperlink" Target="mailto:malpasc@oclc.org" TargetMode="Externa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events.arts.ac.uk/servlet/rtaImage?eid=a0RD000000DSvzX&amp;feoid=00ND0000005ZpB3&amp;refid=0EMD0000000UnQ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860"/>
            <a:ext cx="9144000" cy="6875860"/>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1"/>
          <p:cNvSpPr txBox="1">
            <a:spLocks/>
          </p:cNvSpPr>
          <p:nvPr/>
        </p:nvSpPr>
        <p:spPr>
          <a:xfrm>
            <a:off x="-320015" y="6363970"/>
            <a:ext cx="6642524" cy="569387"/>
          </a:xfrm>
          <a:prstGeom prst="rect">
            <a:avLst/>
          </a:prstGeom>
          <a:noFill/>
          <a:ln>
            <a:noFill/>
          </a:ln>
        </p:spPr>
        <p:txBody>
          <a:bodyPr vert="horz" wrap="none" lIns="457200" tIns="137160" rIns="274320" bIns="182880">
            <a:spAutoFit/>
          </a:bodyPr>
          <a:lstStyle>
            <a:lvl1pPr marL="0" marR="0" indent="0" algn="l" defTabSz="457200" rtl="0" eaLnBrk="1" fontAlgn="auto" latinLnBrk="0" hangingPunct="1">
              <a:lnSpc>
                <a:spcPct val="100000"/>
              </a:lnSpc>
              <a:spcBef>
                <a:spcPts val="0"/>
              </a:spcBef>
              <a:spcAft>
                <a:spcPts val="0"/>
              </a:spcAft>
              <a:buClrTx/>
              <a:buSzTx/>
              <a:buFontTx/>
              <a:buNone/>
              <a:tabLst/>
              <a:defRPr sz="1600" kern="1200" baseline="0">
                <a:ln>
                  <a:noFill/>
                </a:ln>
                <a:solidFill>
                  <a:schemeClr val="bg1"/>
                </a:solidFill>
                <a:effectLst/>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latin typeface="Segoe UI Light" panose="020B0502040204020203" pitchFamily="34" charset="0"/>
              </a:rPr>
              <a:t>RLUK Member’s meeting, 20 November 2015. University of Warwick. </a:t>
            </a:r>
            <a:endParaRPr lang="en-US" sz="1100" dirty="0">
              <a:latin typeface="Segoe UI Light" panose="020B0502040204020203" pitchFamily="34" charset="0"/>
            </a:endParaRPr>
          </a:p>
        </p:txBody>
      </p:sp>
      <p:sp>
        <p:nvSpPr>
          <p:cNvPr id="10" name="Text Placeholder 2"/>
          <p:cNvSpPr txBox="1">
            <a:spLocks/>
          </p:cNvSpPr>
          <p:nvPr/>
        </p:nvSpPr>
        <p:spPr>
          <a:xfrm>
            <a:off x="-486270" y="4597173"/>
            <a:ext cx="8615423" cy="1038768"/>
          </a:xfrm>
          <a:prstGeom prst="rect">
            <a:avLst/>
          </a:prstGeom>
          <a:noFill/>
          <a:ln w="101600" cmpd="sng">
            <a:noFill/>
            <a:miter lim="800000"/>
          </a:ln>
        </p:spPr>
        <p:txBody>
          <a:bodyPr vert="horz" wrap="square" lIns="548640" tIns="274320" rIns="457200" bIns="365760">
            <a:noAutofit/>
          </a:bodyPr>
          <a:lstStyle>
            <a:lvl1pPr marL="0" indent="0" algn="l" defTabSz="457200" rtl="0" eaLnBrk="1" latinLnBrk="0" hangingPunct="1">
              <a:spcBef>
                <a:spcPts val="0"/>
              </a:spcBef>
              <a:buFont typeface="Arial"/>
              <a:buNone/>
              <a:defRPr sz="4400" b="1" kern="1200" baseline="0">
                <a:ln w="0" cmpd="sng">
                  <a:noFill/>
                </a:ln>
                <a:solidFill>
                  <a:schemeClr val="accent2"/>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en-US" sz="6000" b="1" i="0" u="none" strike="noStrike" kern="1200" cap="none" spc="0" normalizeH="0" baseline="0" noProof="0" dirty="0" smtClean="0">
                <a:ln w="0" cmpd="sng">
                  <a:noFill/>
                </a:ln>
                <a:solidFill>
                  <a:sysClr val="window" lastClr="FFFFFF"/>
                </a:solidFill>
                <a:effectLst/>
                <a:uLnTx/>
                <a:uFillTx/>
                <a:latin typeface="Segoe UI Light" panose="020B0502040204020203" pitchFamily="34" charset="0"/>
                <a:ea typeface="+mn-ea"/>
                <a:cs typeface="+mn-cs"/>
              </a:rPr>
              <a:t>Collections unbound:</a:t>
            </a:r>
          </a:p>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US" sz="2400" noProof="0" dirty="0" smtClean="0">
                <a:solidFill>
                  <a:sysClr val="window" lastClr="FFFFFF"/>
                </a:solidFill>
                <a:latin typeface="Segoe UI Light" panose="020B0502040204020203" pitchFamily="34" charset="0"/>
              </a:rPr>
              <a:t>Collection directions and the RLUK collective collection</a:t>
            </a:r>
            <a:endParaRPr kumimoji="0" lang="en-US" sz="1000" b="1" i="0" u="none" strike="noStrike" kern="1200" cap="none" spc="0" normalizeH="0" baseline="0" noProof="0" dirty="0">
              <a:ln w="0" cmpd="sng">
                <a:noFill/>
              </a:ln>
              <a:solidFill>
                <a:sysClr val="window" lastClr="FFFFFF"/>
              </a:solidFill>
              <a:effectLst/>
              <a:uLnTx/>
              <a:uFillTx/>
              <a:latin typeface="Segoe UI Light" panose="020B0502040204020203" pitchFamily="34" charset="0"/>
              <a:ea typeface="+mn-ea"/>
              <a:cs typeface="+mn-cs"/>
            </a:endParaRPr>
          </a:p>
        </p:txBody>
      </p:sp>
      <p:sp>
        <p:nvSpPr>
          <p:cNvPr id="11" name="Text Placeholder 3"/>
          <p:cNvSpPr txBox="1">
            <a:spLocks/>
          </p:cNvSpPr>
          <p:nvPr/>
        </p:nvSpPr>
        <p:spPr>
          <a:xfrm>
            <a:off x="166991" y="3342984"/>
            <a:ext cx="3798476" cy="1015663"/>
          </a:xfrm>
          <a:prstGeom prst="rect">
            <a:avLst/>
          </a:prstGeom>
          <a:noFill/>
        </p:spPr>
        <p:txBody>
          <a:bodyPr vert="horz" wrap="none" lIns="0">
            <a:spAutoFit/>
          </a:bodyPr>
          <a:lstStyle>
            <a:lvl1pPr marL="0" indent="0" algn="l" defTabSz="457200" rtl="0" eaLnBrk="1" latinLnBrk="0" hangingPunct="1">
              <a:spcBef>
                <a:spcPct val="20000"/>
              </a:spcBef>
              <a:buFont typeface="Arial"/>
              <a:buNone/>
              <a:defRPr sz="2000" b="1"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800" b="1" i="0" u="none" strike="noStrike" kern="1200" cap="none" spc="0" normalizeH="0" baseline="0" noProof="0" dirty="0" smtClean="0">
                <a:ln>
                  <a:noFill/>
                </a:ln>
                <a:solidFill>
                  <a:schemeClr val="bg1"/>
                </a:solidFill>
                <a:effectLst/>
                <a:uLnTx/>
                <a:uFillTx/>
                <a:latin typeface="Arial"/>
                <a:ea typeface="+mn-ea"/>
                <a:cs typeface="+mn-cs"/>
              </a:rPr>
              <a:t>Lorcan Dempsey,</a:t>
            </a:r>
            <a:r>
              <a:rPr kumimoji="0" lang="en-US" sz="1800" b="1" i="0" u="none" strike="noStrike" kern="1200" cap="none" spc="0" normalizeH="0" noProof="0" dirty="0" smtClean="0">
                <a:ln>
                  <a:noFill/>
                </a:ln>
                <a:solidFill>
                  <a:schemeClr val="bg1"/>
                </a:solidFill>
                <a:effectLst/>
                <a:uLnTx/>
                <a:uFillTx/>
                <a:latin typeface="Arial"/>
                <a:ea typeface="+mn-ea"/>
                <a:cs typeface="+mn-cs"/>
              </a:rPr>
              <a:t> </a:t>
            </a:r>
            <a:br>
              <a:rPr kumimoji="0" lang="en-US" sz="1800" b="1" i="0" u="none" strike="noStrike" kern="1200" cap="none" spc="0" normalizeH="0" noProof="0" dirty="0" smtClean="0">
                <a:ln>
                  <a:noFill/>
                </a:ln>
                <a:solidFill>
                  <a:schemeClr val="bg1"/>
                </a:solidFill>
                <a:effectLst/>
                <a:uLnTx/>
                <a:uFillTx/>
                <a:latin typeface="Arial"/>
                <a:ea typeface="+mn-ea"/>
                <a:cs typeface="+mn-cs"/>
              </a:rPr>
            </a:br>
            <a:r>
              <a:rPr kumimoji="0" lang="en-US" sz="1800" b="1" i="0" u="none" strike="noStrike" kern="1200" cap="none" spc="0" normalizeH="0" noProof="0" dirty="0" smtClean="0">
                <a:ln>
                  <a:noFill/>
                </a:ln>
                <a:solidFill>
                  <a:schemeClr val="bg1"/>
                </a:solidFill>
                <a:effectLst/>
                <a:uLnTx/>
                <a:uFillTx/>
                <a:latin typeface="Arial"/>
                <a:ea typeface="+mn-ea"/>
                <a:cs typeface="+mn-cs"/>
              </a:rPr>
              <a:t>Constance </a:t>
            </a:r>
            <a:r>
              <a:rPr kumimoji="0" lang="en-US" sz="1800" b="1" i="0" u="none" strike="noStrike" kern="1200" cap="none" spc="0" normalizeH="0" noProof="0" dirty="0" err="1" smtClean="0">
                <a:ln>
                  <a:noFill/>
                </a:ln>
                <a:solidFill>
                  <a:schemeClr val="bg1"/>
                </a:solidFill>
                <a:effectLst/>
                <a:uLnTx/>
                <a:uFillTx/>
                <a:latin typeface="Arial"/>
                <a:ea typeface="+mn-ea"/>
                <a:cs typeface="+mn-cs"/>
              </a:rPr>
              <a:t>Malpas</a:t>
            </a:r>
            <a:r>
              <a:rPr lang="en-US" sz="1800" dirty="0">
                <a:solidFill>
                  <a:schemeClr val="bg1"/>
                </a:solidFill>
                <a:latin typeface="Arial"/>
              </a:rPr>
              <a:t> </a:t>
            </a:r>
            <a:r>
              <a:rPr lang="en-US" sz="1800" dirty="0" smtClean="0">
                <a:solidFill>
                  <a:schemeClr val="bg1"/>
                </a:solidFill>
                <a:latin typeface="Arial"/>
              </a:rPr>
              <a:t>&amp;</a:t>
            </a:r>
            <a:r>
              <a:rPr kumimoji="0" lang="en-US" sz="1800" b="1" i="0" u="none" strike="noStrike" kern="1200" cap="none" spc="0" normalizeH="0" noProof="0" dirty="0" smtClean="0">
                <a:ln>
                  <a:noFill/>
                </a:ln>
                <a:solidFill>
                  <a:schemeClr val="bg1"/>
                </a:solidFill>
                <a:effectLst/>
                <a:uLnTx/>
                <a:uFillTx/>
                <a:latin typeface="Arial"/>
                <a:ea typeface="+mn-ea"/>
                <a:cs typeface="+mn-cs"/>
              </a:rPr>
              <a:t> Brian Lavoie</a:t>
            </a:r>
            <a:endParaRPr kumimoji="0" lang="en-US" sz="1800" b="1" i="0" u="none" strike="noStrike" kern="1200" cap="none" spc="0" normalizeH="0" baseline="0" noProof="0" dirty="0" smtClean="0">
              <a:ln>
                <a:noFill/>
              </a:ln>
              <a:solidFill>
                <a:schemeClr val="bg1"/>
              </a:solidFill>
              <a:effectLst/>
              <a:uLnTx/>
              <a:uFillTx/>
              <a:latin typeface="Arial"/>
              <a:ea typeface="+mn-ea"/>
              <a:cs typeface="+mn-cs"/>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1800" dirty="0" smtClean="0">
                <a:solidFill>
                  <a:schemeClr val="bg1"/>
                </a:solidFill>
                <a:latin typeface="Arial"/>
              </a:rPr>
              <a:t>OCLC</a:t>
            </a:r>
            <a:endParaRPr lang="en-US" sz="1800" dirty="0">
              <a:solidFill>
                <a:schemeClr val="bg1"/>
              </a:solidFill>
              <a:latin typeface="Arial"/>
            </a:endParaRPr>
          </a:p>
        </p:txBody>
      </p:sp>
      <p:sp>
        <p:nvSpPr>
          <p:cNvPr id="12" name="Text Placeholder 4"/>
          <p:cNvSpPr txBox="1">
            <a:spLocks/>
          </p:cNvSpPr>
          <p:nvPr/>
        </p:nvSpPr>
        <p:spPr>
          <a:xfrm>
            <a:off x="166991" y="4420202"/>
            <a:ext cx="1384353" cy="353943"/>
          </a:xfrm>
          <a:prstGeom prst="rect">
            <a:avLst/>
          </a:prstGeom>
          <a:noFill/>
        </p:spPr>
        <p:txBody>
          <a:bodyPr vert="horz" wrap="none" lIns="0" tIns="0">
            <a:spAutoFit/>
          </a:bodyPr>
          <a:lstStyle>
            <a:lvl1pPr marL="0" indent="0" algn="l" defTabSz="457200" rtl="0" eaLnBrk="1" latinLnBrk="0" hangingPunct="1">
              <a:spcBef>
                <a:spcPct val="20000"/>
              </a:spcBef>
              <a:buFont typeface="Arial"/>
              <a:buNone/>
              <a:defRPr sz="1700" b="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000" b="1" i="0" u="none" strike="noStrike" kern="1200" cap="none" spc="0" normalizeH="0" baseline="0" noProof="0" dirty="0" smtClean="0">
                <a:ln>
                  <a:noFill/>
                </a:ln>
                <a:solidFill>
                  <a:schemeClr val="bg1"/>
                </a:solidFill>
                <a:effectLst/>
                <a:uLnTx/>
                <a:uFillTx/>
                <a:latin typeface="Arial"/>
                <a:ea typeface="+mn-ea"/>
                <a:cs typeface="+mn-cs"/>
              </a:rPr>
              <a:t>@</a:t>
            </a:r>
            <a:r>
              <a:rPr kumimoji="0" lang="en-US" sz="2000" b="1" i="0" u="none" strike="noStrike" kern="1200" cap="none" spc="0" normalizeH="0" baseline="0" noProof="0" dirty="0" err="1" smtClean="0">
                <a:ln>
                  <a:noFill/>
                </a:ln>
                <a:solidFill>
                  <a:schemeClr val="bg1"/>
                </a:solidFill>
                <a:effectLst/>
                <a:uLnTx/>
                <a:uFillTx/>
                <a:latin typeface="Arial"/>
                <a:ea typeface="+mn-ea"/>
                <a:cs typeface="+mn-cs"/>
              </a:rPr>
              <a:t>LorcanD</a:t>
            </a:r>
            <a:endParaRPr kumimoji="0" lang="en-US" sz="2000" b="1" i="0" u="none" strike="noStrike" kern="1200" cap="none" spc="0" normalizeH="0" baseline="0" noProof="0" dirty="0">
              <a:ln>
                <a:noFill/>
              </a:ln>
              <a:solidFill>
                <a:schemeClr val="bg1"/>
              </a:solidFill>
              <a:effectLst/>
              <a:uLnTx/>
              <a:uFillTx/>
              <a:latin typeface="Arial"/>
              <a:ea typeface="+mn-ea"/>
              <a:cs typeface="+mn-cs"/>
            </a:endParaRPr>
          </a:p>
        </p:txBody>
      </p:sp>
      <p:sp>
        <p:nvSpPr>
          <p:cNvPr id="2" name="Rectangle 1"/>
          <p:cNvSpPr/>
          <p:nvPr/>
        </p:nvSpPr>
        <p:spPr>
          <a:xfrm>
            <a:off x="4359620" y="97212"/>
            <a:ext cx="4784380" cy="261610"/>
          </a:xfrm>
          <a:prstGeom prst="rect">
            <a:avLst/>
          </a:prstGeom>
        </p:spPr>
        <p:txBody>
          <a:bodyPr wrap="square">
            <a:spAutoFit/>
          </a:bodyPr>
          <a:lstStyle/>
          <a:p>
            <a:r>
              <a:rPr lang="en-US" sz="1100" dirty="0">
                <a:solidFill>
                  <a:schemeClr val="bg1"/>
                </a:solidFill>
              </a:rPr>
              <a:t>http://events.arts.ac.uk/event/2015/6/4/George-Shaw-The-Last-Days-of-Belief-/</a:t>
            </a:r>
          </a:p>
        </p:txBody>
      </p:sp>
    </p:spTree>
    <p:extLst>
      <p:ext uri="{BB962C8B-B14F-4D97-AF65-F5344CB8AC3E}">
        <p14:creationId xmlns:p14="http://schemas.microsoft.com/office/powerpoint/2010/main" val="15541000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66384" y="640913"/>
            <a:ext cx="5473849" cy="6217087"/>
          </a:xfrm>
          <a:prstGeom prst="rect">
            <a:avLst/>
          </a:prstGeom>
          <a:solidFill>
            <a:schemeClr val="accent1"/>
          </a:solidFill>
        </p:spPr>
        <p:txBody>
          <a:bodyPr wrap="square" lIns="274320" tIns="91440" rIns="182880" bIns="91440">
            <a:spAutoFit/>
          </a:bodyPr>
          <a:lstStyle/>
          <a:p>
            <a:pPr defTabSz="914400"/>
            <a:r>
              <a:rPr lang="en-US" sz="2800" dirty="0">
                <a:solidFill>
                  <a:srgbClr val="FFFFFF"/>
                </a:solidFill>
                <a:latin typeface="Segoe UI Light" panose="020B0502040204020203" pitchFamily="34" charset="0"/>
              </a:rPr>
              <a:t>Her view is that publishers are here to </a:t>
            </a:r>
            <a:r>
              <a:rPr lang="en-US" sz="2800" b="1" dirty="0">
                <a:solidFill>
                  <a:srgbClr val="FFFFFF"/>
                </a:solidFill>
                <a:latin typeface="Segoe UI Light" panose="020B0502040204020203" pitchFamily="34" charset="0"/>
              </a:rPr>
              <a:t>make the scientific research process more effective </a:t>
            </a:r>
            <a:r>
              <a:rPr lang="en-US" sz="2800" dirty="0">
                <a:solidFill>
                  <a:srgbClr val="FFFFFF"/>
                </a:solidFill>
                <a:latin typeface="Segoe UI Light" panose="020B0502040204020203" pitchFamily="34" charset="0"/>
              </a:rPr>
              <a:t>by helping them keep up to date, find colleagues, plan experiments, and then share their results.  </a:t>
            </a:r>
            <a:r>
              <a:rPr lang="en-US" sz="2800" b="1" dirty="0">
                <a:solidFill>
                  <a:srgbClr val="FFFFFF"/>
                </a:solidFill>
                <a:latin typeface="Segoe UI Light" panose="020B0502040204020203" pitchFamily="34" charset="0"/>
              </a:rPr>
              <a:t>After they have published, the processes continues</a:t>
            </a:r>
            <a:r>
              <a:rPr lang="en-US" sz="2800" dirty="0">
                <a:solidFill>
                  <a:srgbClr val="FFFFFF"/>
                </a:solidFill>
                <a:latin typeface="Segoe UI Light" panose="020B0502040204020203" pitchFamily="34" charset="0"/>
              </a:rPr>
              <a:t> with gaining a reputation, obtaining funds, finding collaborators, and even finding a new job. What can we as publishers do to address some of </a:t>
            </a:r>
            <a:r>
              <a:rPr lang="en-US" sz="2800" b="1" dirty="0">
                <a:solidFill>
                  <a:srgbClr val="FFFFFF"/>
                </a:solidFill>
                <a:latin typeface="Segoe UI Light" panose="020B0502040204020203" pitchFamily="34" charset="0"/>
              </a:rPr>
              <a:t>scientists’ pain points?</a:t>
            </a:r>
          </a:p>
        </p:txBody>
      </p:sp>
      <p:sp>
        <p:nvSpPr>
          <p:cNvPr id="5" name="TextBox 4"/>
          <p:cNvSpPr txBox="1"/>
          <p:nvPr/>
        </p:nvSpPr>
        <p:spPr>
          <a:xfrm>
            <a:off x="0" y="2838523"/>
            <a:ext cx="1423555" cy="2031325"/>
          </a:xfrm>
          <a:prstGeom prst="rect">
            <a:avLst/>
          </a:prstGeom>
          <a:solidFill>
            <a:schemeClr val="accent1"/>
          </a:solidFill>
        </p:spPr>
        <p:txBody>
          <a:bodyPr wrap="square" rtlCol="0">
            <a:spAutoFit/>
          </a:bodyPr>
          <a:lstStyle/>
          <a:p>
            <a:pPr defTabSz="914400"/>
            <a:r>
              <a:rPr lang="en-US" dirty="0">
                <a:solidFill>
                  <a:srgbClr val="FFFFFF"/>
                </a:solidFill>
                <a:latin typeface="Segoe UI Light" panose="020B0502040204020203" pitchFamily="34" charset="0"/>
              </a:rPr>
              <a:t>Annette Thomas, </a:t>
            </a:r>
            <a:endParaRPr lang="en-US" dirty="0" smtClean="0">
              <a:solidFill>
                <a:srgbClr val="FFFFFF"/>
              </a:solidFill>
              <a:latin typeface="Segoe UI Light" panose="020B0502040204020203" pitchFamily="34" charset="0"/>
            </a:endParaRPr>
          </a:p>
          <a:p>
            <a:pPr defTabSz="914400"/>
            <a:r>
              <a:rPr lang="en-US" dirty="0" smtClean="0">
                <a:solidFill>
                  <a:srgbClr val="FFFFFF"/>
                </a:solidFill>
                <a:latin typeface="Segoe UI Light" panose="020B0502040204020203" pitchFamily="34" charset="0"/>
              </a:rPr>
              <a:t>CEO </a:t>
            </a:r>
            <a:r>
              <a:rPr lang="en-US" dirty="0">
                <a:solidFill>
                  <a:srgbClr val="FFFFFF"/>
                </a:solidFill>
                <a:latin typeface="Segoe UI Light" panose="020B0502040204020203" pitchFamily="34" charset="0"/>
              </a:rPr>
              <a:t>of Macmillan </a:t>
            </a:r>
            <a:endParaRPr lang="en-US" dirty="0" smtClean="0">
              <a:solidFill>
                <a:srgbClr val="FFFFFF"/>
              </a:solidFill>
              <a:latin typeface="Segoe UI Light" panose="020B0502040204020203" pitchFamily="34" charset="0"/>
            </a:endParaRPr>
          </a:p>
          <a:p>
            <a:pPr defTabSz="914400"/>
            <a:r>
              <a:rPr lang="en-US" dirty="0" smtClean="0">
                <a:solidFill>
                  <a:srgbClr val="FFFFFF"/>
                </a:solidFill>
                <a:latin typeface="Segoe UI Light" panose="020B0502040204020203" pitchFamily="34" charset="0"/>
              </a:rPr>
              <a:t>Publishers </a:t>
            </a:r>
            <a:br>
              <a:rPr lang="en-US" dirty="0" smtClean="0">
                <a:solidFill>
                  <a:srgbClr val="FFFFFF"/>
                </a:solidFill>
                <a:latin typeface="Segoe UI Light" panose="020B0502040204020203" pitchFamily="34" charset="0"/>
              </a:rPr>
            </a:br>
            <a:r>
              <a:rPr lang="en-US" sz="1200" dirty="0" smtClean="0">
                <a:solidFill>
                  <a:srgbClr val="FFFFFF"/>
                </a:solidFill>
                <a:latin typeface="Segoe UI Light" panose="020B0502040204020203" pitchFamily="34" charset="0"/>
              </a:rPr>
              <a:t>(now Chief Scientific Officer</a:t>
            </a:r>
            <a:br>
              <a:rPr lang="en-US" sz="1200" dirty="0" smtClean="0">
                <a:solidFill>
                  <a:srgbClr val="FFFFFF"/>
                </a:solidFill>
                <a:latin typeface="Segoe UI Light" panose="020B0502040204020203" pitchFamily="34" charset="0"/>
              </a:rPr>
            </a:br>
            <a:r>
              <a:rPr lang="en-US" sz="1200" dirty="0" smtClean="0">
                <a:solidFill>
                  <a:srgbClr val="FFFFFF"/>
                </a:solidFill>
                <a:latin typeface="Segoe UI Light" panose="020B0502040204020203" pitchFamily="34" charset="0"/>
              </a:rPr>
              <a:t>Springer Nature)</a:t>
            </a:r>
          </a:p>
        </p:txBody>
      </p:sp>
      <p:sp>
        <p:nvSpPr>
          <p:cNvPr id="6" name="TextBox 5"/>
          <p:cNvSpPr txBox="1"/>
          <p:nvPr/>
        </p:nvSpPr>
        <p:spPr>
          <a:xfrm>
            <a:off x="0" y="5353516"/>
            <a:ext cx="1423555" cy="923330"/>
          </a:xfrm>
          <a:prstGeom prst="rect">
            <a:avLst/>
          </a:prstGeom>
          <a:solidFill>
            <a:schemeClr val="accent1"/>
          </a:solidFill>
        </p:spPr>
        <p:txBody>
          <a:bodyPr wrap="square" rtlCol="0">
            <a:spAutoFit/>
          </a:bodyPr>
          <a:lstStyle/>
          <a:p>
            <a:pPr defTabSz="914400"/>
            <a:r>
              <a:rPr lang="en-US" dirty="0" smtClean="0">
                <a:solidFill>
                  <a:srgbClr val="FFFFFF"/>
                </a:solidFill>
                <a:latin typeface="Segoe UI Light" panose="020B0502040204020203" pitchFamily="34" charset="0"/>
              </a:rPr>
              <a:t>A publisher’s new job description</a:t>
            </a:r>
            <a:endParaRPr lang="en-US" dirty="0">
              <a:solidFill>
                <a:srgbClr val="FFFFFF"/>
              </a:solidFill>
              <a:latin typeface="Segoe UI Light" panose="020B0502040204020203" pitchFamily="34" charset="0"/>
            </a:endParaRPr>
          </a:p>
        </p:txBody>
      </p:sp>
      <p:sp>
        <p:nvSpPr>
          <p:cNvPr id="7" name="Rectangle 6"/>
          <p:cNvSpPr/>
          <p:nvPr/>
        </p:nvSpPr>
        <p:spPr>
          <a:xfrm>
            <a:off x="4865347" y="0"/>
            <a:ext cx="4572000" cy="253916"/>
          </a:xfrm>
          <a:prstGeom prst="rect">
            <a:avLst/>
          </a:prstGeom>
          <a:solidFill>
            <a:schemeClr val="bg1"/>
          </a:solidFill>
        </p:spPr>
        <p:txBody>
          <a:bodyPr>
            <a:spAutoFit/>
          </a:bodyPr>
          <a:lstStyle/>
          <a:p>
            <a:pPr defTabSz="914400"/>
            <a:r>
              <a:rPr lang="en-US" sz="1000" dirty="0">
                <a:solidFill>
                  <a:schemeClr val="accent1"/>
                </a:solidFill>
              </a:rPr>
              <a:t>http://www.against-the-grain.com/2012/11/a-publishers-new-job-description</a:t>
            </a:r>
            <a:r>
              <a:rPr lang="en-US" sz="1050" dirty="0">
                <a:solidFill>
                  <a:srgbClr val="FFFFFF"/>
                </a:solidFill>
              </a:rPr>
              <a:t>/</a:t>
            </a:r>
          </a:p>
        </p:txBody>
      </p:sp>
    </p:spTree>
    <p:extLst>
      <p:ext uri="{BB962C8B-B14F-4D97-AF65-F5344CB8AC3E}">
        <p14:creationId xmlns:p14="http://schemas.microsoft.com/office/powerpoint/2010/main" val="41569296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trends</a:t>
            </a:r>
            <a:endParaRPr lang="en-US" dirty="0"/>
          </a:p>
        </p:txBody>
      </p:sp>
    </p:spTree>
    <p:extLst>
      <p:ext uri="{BB962C8B-B14F-4D97-AF65-F5344CB8AC3E}">
        <p14:creationId xmlns:p14="http://schemas.microsoft.com/office/powerpoint/2010/main" val="1665719081"/>
      </p:ext>
    </p:extLst>
  </p:cSld>
  <p:clrMapOvr>
    <a:masterClrMapping/>
  </p:clrMapOvr>
  <p:transition spd="slow">
    <p:pu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529542" y="621675"/>
            <a:ext cx="1571263" cy="1553901"/>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1</a:t>
            </a:r>
            <a:endParaRPr lang="en-US" sz="60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41" name="TextBox 40"/>
          <p:cNvSpPr txBox="1"/>
          <p:nvPr/>
        </p:nvSpPr>
        <p:spPr>
          <a:xfrm>
            <a:off x="3218946" y="659961"/>
            <a:ext cx="5428281" cy="2031325"/>
          </a:xfrm>
          <a:prstGeom prst="rect">
            <a:avLst/>
          </a:prstGeom>
          <a:solidFill>
            <a:schemeClr val="accent6">
              <a:lumMod val="75000"/>
            </a:schemeClr>
          </a:solidFill>
        </p:spPr>
        <p:txBody>
          <a:bodyPr wrap="square" rtlCol="0">
            <a:spAutoFit/>
          </a:bodyPr>
          <a:lstStyle/>
          <a:p>
            <a:r>
              <a:rPr lang="en-US" dirty="0" smtClean="0">
                <a:solidFill>
                  <a:schemeClr val="bg1"/>
                </a:solidFill>
              </a:rPr>
              <a:t>Strategic management of the collective print collection</a:t>
            </a:r>
          </a:p>
          <a:p>
            <a:pPr marL="742950" lvl="1" indent="-285750">
              <a:buFont typeface="Arial" panose="020B0604020202020204" pitchFamily="34" charset="0"/>
              <a:buChar char="•"/>
            </a:pPr>
            <a:r>
              <a:rPr lang="en-US" dirty="0" smtClean="0">
                <a:solidFill>
                  <a:schemeClr val="bg1"/>
                </a:solidFill>
              </a:rPr>
              <a:t>Managing down print.</a:t>
            </a:r>
          </a:p>
          <a:p>
            <a:pPr marL="742950" lvl="1" indent="-285750">
              <a:buFont typeface="Arial" panose="020B0604020202020204" pitchFamily="34" charset="0"/>
              <a:buChar char="•"/>
            </a:pPr>
            <a:r>
              <a:rPr lang="en-US" dirty="0">
                <a:solidFill>
                  <a:schemeClr val="bg1"/>
                </a:solidFill>
              </a:rPr>
              <a:t>Emerging shared infrastructure and collective action. </a:t>
            </a:r>
          </a:p>
          <a:p>
            <a:pPr marL="742950" lvl="1" indent="-285750">
              <a:buFont typeface="Arial" panose="020B0604020202020204" pitchFamily="34" charset="0"/>
              <a:buChar char="•"/>
            </a:pPr>
            <a:r>
              <a:rPr lang="en-US" dirty="0" smtClean="0">
                <a:solidFill>
                  <a:schemeClr val="bg1"/>
                </a:solidFill>
              </a:rPr>
              <a:t>Variable mission to collect/preserve.</a:t>
            </a:r>
          </a:p>
          <a:p>
            <a:pPr marL="742950" lvl="1" indent="-285750">
              <a:buFont typeface="Arial" panose="020B0604020202020204" pitchFamily="34" charset="0"/>
              <a:buChar char="•"/>
            </a:pPr>
            <a:r>
              <a:rPr lang="en-US" dirty="0" smtClean="0">
                <a:solidFill>
                  <a:schemeClr val="bg1"/>
                </a:solidFill>
              </a:rPr>
              <a:t>Space reconfigured around experiences rather than collections. </a:t>
            </a:r>
          </a:p>
        </p:txBody>
      </p:sp>
      <p:pic>
        <p:nvPicPr>
          <p:cNvPr id="3" name="Picture 2"/>
          <p:cNvPicPr>
            <a:picLocks noChangeAspect="1"/>
          </p:cNvPicPr>
          <p:nvPr/>
        </p:nvPicPr>
        <p:blipFill>
          <a:blip r:embed="rId2"/>
          <a:stretch>
            <a:fillRect/>
          </a:stretch>
        </p:blipFill>
        <p:spPr>
          <a:xfrm>
            <a:off x="3218945" y="2847112"/>
            <a:ext cx="5336499" cy="3913432"/>
          </a:xfrm>
          <a:prstGeom prst="rect">
            <a:avLst/>
          </a:prstGeom>
        </p:spPr>
      </p:pic>
    </p:spTree>
    <p:extLst>
      <p:ext uri="{BB962C8B-B14F-4D97-AF65-F5344CB8AC3E}">
        <p14:creationId xmlns:p14="http://schemas.microsoft.com/office/powerpoint/2010/main" val="17498362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5003" r="4107"/>
          <a:stretch>
            <a:fillRect/>
          </a:stretch>
        </p:blipFill>
        <p:spPr bwMode="auto">
          <a:xfrm>
            <a:off x="-225468" y="381000"/>
            <a:ext cx="9443580" cy="6324600"/>
          </a:xfrm>
          <a:prstGeom prst="rect">
            <a:avLst/>
          </a:prstGeom>
          <a:ln>
            <a:noFill/>
          </a:ln>
          <a:effectLst>
            <a:softEdge rad="112500"/>
          </a:effectLst>
        </p:spPr>
      </p:pic>
      <p:sp>
        <p:nvSpPr>
          <p:cNvPr id="3" name="TextBox 2"/>
          <p:cNvSpPr txBox="1"/>
          <p:nvPr/>
        </p:nvSpPr>
        <p:spPr>
          <a:xfrm>
            <a:off x="1828800" y="304800"/>
            <a:ext cx="5410200" cy="510778"/>
          </a:xfrm>
          <a:prstGeom prst="roundRect">
            <a:avLst/>
          </a:prstGeom>
          <a:solidFill>
            <a:schemeClr val="accent6"/>
          </a:solidFill>
          <a:effectLst>
            <a:outerShdw blurRad="50800" dist="38100" dir="2700000" algn="tl" rotWithShape="0">
              <a:prstClr val="black">
                <a:alpha val="40000"/>
              </a:prstClr>
            </a:outerShdw>
          </a:effectLst>
        </p:spPr>
        <p:txBody>
          <a:bodyPr wrap="square" rtlCol="0">
            <a:spAutoFit/>
          </a:bodyPr>
          <a:lstStyle/>
          <a:p>
            <a:pPr algn="ctr"/>
            <a:r>
              <a:rPr lang="en-US" sz="2400" b="1" dirty="0" smtClean="0"/>
              <a:t>Mega-regions &amp; Shared Print Initiatives</a:t>
            </a:r>
            <a:endParaRPr lang="en-US" sz="2400" b="1" dirty="0"/>
          </a:p>
        </p:txBody>
      </p:sp>
      <p:sp>
        <p:nvSpPr>
          <p:cNvPr id="4" name="TextBox 3"/>
          <p:cNvSpPr txBox="1"/>
          <p:nvPr/>
        </p:nvSpPr>
        <p:spPr>
          <a:xfrm>
            <a:off x="6934200" y="6550223"/>
            <a:ext cx="1732205" cy="307777"/>
          </a:xfrm>
          <a:prstGeom prst="rect">
            <a:avLst/>
          </a:prstGeom>
          <a:noFill/>
        </p:spPr>
        <p:txBody>
          <a:bodyPr wrap="none" rtlCol="0">
            <a:spAutoFit/>
          </a:bodyPr>
          <a:lstStyle/>
          <a:p>
            <a:r>
              <a:rPr lang="en-US" sz="1400" b="1" dirty="0" smtClean="0"/>
              <a:t>OCLC Research, 2013</a:t>
            </a:r>
            <a:endParaRPr lang="en-US" sz="1400" b="1" dirty="0"/>
          </a:p>
        </p:txBody>
      </p:sp>
      <p:sp>
        <p:nvSpPr>
          <p:cNvPr id="5" name="Rounded Rectangle 4"/>
          <p:cNvSpPr/>
          <p:nvPr/>
        </p:nvSpPr>
        <p:spPr>
          <a:xfrm>
            <a:off x="381000" y="1066800"/>
            <a:ext cx="990600" cy="3048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err="1" smtClean="0">
                <a:solidFill>
                  <a:schemeClr val="tx1"/>
                </a:solidFill>
              </a:rPr>
              <a:t>Orbis</a:t>
            </a:r>
            <a:r>
              <a:rPr lang="en-US" sz="1000" b="1" dirty="0" smtClean="0">
                <a:solidFill>
                  <a:schemeClr val="tx1"/>
                </a:solidFill>
              </a:rPr>
              <a:t>-Cascade</a:t>
            </a:r>
            <a:endParaRPr lang="en-US" sz="1000" b="1" dirty="0">
              <a:solidFill>
                <a:schemeClr val="tx1"/>
              </a:solidFill>
            </a:endParaRPr>
          </a:p>
        </p:txBody>
      </p:sp>
      <p:sp>
        <p:nvSpPr>
          <p:cNvPr id="6" name="Rounded Rectangle 5"/>
          <p:cNvSpPr/>
          <p:nvPr/>
        </p:nvSpPr>
        <p:spPr>
          <a:xfrm>
            <a:off x="5638800" y="2743200"/>
            <a:ext cx="990600" cy="3048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chemeClr val="tx1"/>
                </a:solidFill>
              </a:rPr>
              <a:t>CIC</a:t>
            </a:r>
            <a:endParaRPr lang="en-US" sz="1000" b="1" dirty="0">
              <a:solidFill>
                <a:schemeClr val="tx1"/>
              </a:solidFill>
            </a:endParaRPr>
          </a:p>
        </p:txBody>
      </p:sp>
      <p:sp>
        <p:nvSpPr>
          <p:cNvPr id="7" name="Rounded Rectangle 6"/>
          <p:cNvSpPr/>
          <p:nvPr/>
        </p:nvSpPr>
        <p:spPr>
          <a:xfrm>
            <a:off x="6172200" y="4191000"/>
            <a:ext cx="990600" cy="3048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chemeClr val="tx1"/>
                </a:solidFill>
              </a:rPr>
              <a:t>ASERL</a:t>
            </a:r>
            <a:endParaRPr lang="en-US" sz="1000" b="1" dirty="0">
              <a:solidFill>
                <a:schemeClr val="tx1"/>
              </a:solidFill>
            </a:endParaRPr>
          </a:p>
        </p:txBody>
      </p:sp>
      <p:sp>
        <p:nvSpPr>
          <p:cNvPr id="8" name="Rounded Rectangle 7"/>
          <p:cNvSpPr/>
          <p:nvPr/>
        </p:nvSpPr>
        <p:spPr>
          <a:xfrm>
            <a:off x="115866" y="3429000"/>
            <a:ext cx="990600" cy="3048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chemeClr val="tx1"/>
                </a:solidFill>
              </a:rPr>
              <a:t>SCELC</a:t>
            </a:r>
            <a:endParaRPr lang="en-US" sz="1000" b="1" dirty="0">
              <a:solidFill>
                <a:schemeClr val="tx1"/>
              </a:solidFill>
            </a:endParaRPr>
          </a:p>
        </p:txBody>
      </p:sp>
      <p:sp>
        <p:nvSpPr>
          <p:cNvPr id="10" name="Rounded Rectangle 9"/>
          <p:cNvSpPr/>
          <p:nvPr/>
        </p:nvSpPr>
        <p:spPr>
          <a:xfrm>
            <a:off x="7924800" y="1981200"/>
            <a:ext cx="990600" cy="3048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smtClean="0">
                <a:solidFill>
                  <a:schemeClr val="tx1"/>
                </a:solidFill>
              </a:rPr>
              <a:t>MSCS</a:t>
            </a:r>
            <a:endParaRPr lang="en-US" sz="900" b="1" dirty="0">
              <a:solidFill>
                <a:schemeClr val="tx1"/>
              </a:solidFill>
            </a:endParaRPr>
          </a:p>
        </p:txBody>
      </p:sp>
      <p:sp>
        <p:nvSpPr>
          <p:cNvPr id="11" name="Rounded Rectangle 10"/>
          <p:cNvSpPr/>
          <p:nvPr/>
        </p:nvSpPr>
        <p:spPr>
          <a:xfrm>
            <a:off x="7086600" y="3352800"/>
            <a:ext cx="990600" cy="3048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chemeClr val="tx1"/>
                </a:solidFill>
              </a:rPr>
              <a:t>WRLC</a:t>
            </a:r>
            <a:endParaRPr lang="en-US" sz="1000" b="1" dirty="0">
              <a:solidFill>
                <a:schemeClr val="tx1"/>
              </a:solidFill>
            </a:endParaRPr>
          </a:p>
        </p:txBody>
      </p:sp>
      <p:sp>
        <p:nvSpPr>
          <p:cNvPr id="12" name="Rounded Rectangle 11"/>
          <p:cNvSpPr/>
          <p:nvPr/>
        </p:nvSpPr>
        <p:spPr>
          <a:xfrm>
            <a:off x="6248400" y="2057400"/>
            <a:ext cx="990600" cy="3048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chemeClr val="tx1"/>
                </a:solidFill>
              </a:rPr>
              <a:t>OCUL</a:t>
            </a:r>
            <a:endParaRPr lang="en-US" sz="1000" b="1" dirty="0">
              <a:solidFill>
                <a:schemeClr val="tx1"/>
              </a:solidFill>
            </a:endParaRPr>
          </a:p>
        </p:txBody>
      </p:sp>
      <p:sp>
        <p:nvSpPr>
          <p:cNvPr id="14" name="Rounded Rectangle 13"/>
          <p:cNvSpPr/>
          <p:nvPr/>
        </p:nvSpPr>
        <p:spPr>
          <a:xfrm>
            <a:off x="2057400" y="3733800"/>
            <a:ext cx="990600" cy="3048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chemeClr val="tx1"/>
                </a:solidFill>
              </a:rPr>
              <a:t>GWLA</a:t>
            </a:r>
            <a:endParaRPr lang="en-US" sz="1000" b="1" dirty="0">
              <a:solidFill>
                <a:schemeClr val="tx1"/>
              </a:solidFill>
            </a:endParaRPr>
          </a:p>
        </p:txBody>
      </p:sp>
      <p:sp>
        <p:nvSpPr>
          <p:cNvPr id="16" name="Rounded Rectangle 15"/>
          <p:cNvSpPr/>
          <p:nvPr/>
        </p:nvSpPr>
        <p:spPr>
          <a:xfrm>
            <a:off x="304800" y="2286000"/>
            <a:ext cx="990600" cy="3048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chemeClr val="tx1"/>
                </a:solidFill>
              </a:rPr>
              <a:t>WEST</a:t>
            </a:r>
            <a:endParaRPr lang="en-US" sz="1000" b="1" dirty="0">
              <a:solidFill>
                <a:schemeClr val="tx1"/>
              </a:solidFill>
            </a:endParaRPr>
          </a:p>
        </p:txBody>
      </p:sp>
      <p:sp>
        <p:nvSpPr>
          <p:cNvPr id="17" name="Rounded Rectangle 16"/>
          <p:cNvSpPr/>
          <p:nvPr/>
        </p:nvSpPr>
        <p:spPr>
          <a:xfrm>
            <a:off x="6705600" y="5410200"/>
            <a:ext cx="990600" cy="3048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smtClean="0">
                <a:solidFill>
                  <a:schemeClr val="tx1"/>
                </a:solidFill>
              </a:rPr>
              <a:t>FLARE</a:t>
            </a:r>
            <a:endParaRPr lang="en-US" sz="1000" b="1" dirty="0">
              <a:solidFill>
                <a:schemeClr val="tx1"/>
              </a:solidFill>
            </a:endParaRPr>
          </a:p>
        </p:txBody>
      </p:sp>
      <p:sp>
        <p:nvSpPr>
          <p:cNvPr id="15" name="TextBox 14"/>
          <p:cNvSpPr txBox="1"/>
          <p:nvPr/>
        </p:nvSpPr>
        <p:spPr>
          <a:xfrm>
            <a:off x="0" y="5638800"/>
            <a:ext cx="5183688" cy="923330"/>
          </a:xfrm>
          <a:prstGeom prst="rect">
            <a:avLst/>
          </a:prstGeom>
          <a:solidFill>
            <a:schemeClr val="bg1">
              <a:lumMod val="65000"/>
            </a:schemeClr>
          </a:solidFill>
        </p:spPr>
        <p:txBody>
          <a:bodyPr wrap="square" rtlCol="0">
            <a:spAutoFit/>
          </a:bodyPr>
          <a:lstStyle/>
          <a:p>
            <a:r>
              <a:rPr lang="en-US" b="1" dirty="0" smtClean="0"/>
              <a:t>We expect that in 5-7 years the larger part of </a:t>
            </a:r>
            <a:br>
              <a:rPr lang="en-US" b="1" dirty="0" smtClean="0"/>
            </a:br>
            <a:r>
              <a:rPr lang="en-US" b="1" dirty="0" smtClean="0"/>
              <a:t>the North American ‘collective collection’</a:t>
            </a:r>
            <a:br>
              <a:rPr lang="en-US" b="1" dirty="0" smtClean="0"/>
            </a:br>
            <a:r>
              <a:rPr lang="en-US" b="1" dirty="0" smtClean="0"/>
              <a:t>will have moved into shared management. </a:t>
            </a:r>
            <a:endParaRPr lang="en-US" b="1" dirty="0"/>
          </a:p>
        </p:txBody>
      </p:sp>
    </p:spTree>
    <p:extLst>
      <p:ext uri="{BB962C8B-B14F-4D97-AF65-F5344CB8AC3E}">
        <p14:creationId xmlns:p14="http://schemas.microsoft.com/office/powerpoint/2010/main" val="35876919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2133600"/>
            <a:ext cx="8229600" cy="1143000"/>
          </a:xfrm>
        </p:spPr>
        <p:txBody>
          <a:bodyPr>
            <a:normAutofit fontScale="90000"/>
          </a:bodyPr>
          <a:lstStyle/>
          <a:p>
            <a:r>
              <a:rPr lang="en-US" b="1" dirty="0" smtClean="0">
                <a:solidFill>
                  <a:schemeClr val="accent6"/>
                </a:solidFill>
                <a:latin typeface="Segoe UI" pitchFamily="34" charset="0"/>
                <a:ea typeface="Segoe UI" pitchFamily="34" charset="0"/>
                <a:cs typeface="Segoe UI" pitchFamily="34" charset="0"/>
              </a:rPr>
              <a:t>Strategic management of the shared print collection</a:t>
            </a:r>
            <a:r>
              <a:rPr lang="en-US" b="1" dirty="0" smtClean="0">
                <a:solidFill>
                  <a:srgbClr val="C00000"/>
                </a:solidFill>
                <a:latin typeface="Segoe UI" pitchFamily="34" charset="0"/>
                <a:ea typeface="Segoe UI" pitchFamily="34" charset="0"/>
                <a:cs typeface="Segoe UI" pitchFamily="34" charset="0"/>
              </a:rPr>
              <a:t/>
            </a:r>
            <a:br>
              <a:rPr lang="en-US" b="1" dirty="0" smtClean="0">
                <a:solidFill>
                  <a:srgbClr val="C00000"/>
                </a:solidFill>
                <a:latin typeface="Segoe UI" pitchFamily="34" charset="0"/>
                <a:ea typeface="Segoe UI" pitchFamily="34" charset="0"/>
                <a:cs typeface="Segoe UI" pitchFamily="34" charset="0"/>
              </a:rPr>
            </a:br>
            <a:r>
              <a:rPr lang="en-US" dirty="0" smtClean="0">
                <a:latin typeface="Segoe UI" pitchFamily="34" charset="0"/>
                <a:ea typeface="Segoe UI" pitchFamily="34" charset="0"/>
                <a:cs typeface="Segoe UI" pitchFamily="34" charset="0"/>
              </a:rPr>
              <a:t/>
            </a:r>
            <a:br>
              <a:rPr lang="en-US" dirty="0" smtClean="0">
                <a:latin typeface="Segoe UI" pitchFamily="34" charset="0"/>
                <a:ea typeface="Segoe UI" pitchFamily="34" charset="0"/>
                <a:cs typeface="Segoe UI" pitchFamily="34" charset="0"/>
              </a:rPr>
            </a:br>
            <a:r>
              <a:rPr lang="en-US" b="1" dirty="0" smtClean="0">
                <a:solidFill>
                  <a:schemeClr val="accent6"/>
                </a:solidFill>
                <a:latin typeface="Segoe UI" pitchFamily="34" charset="0"/>
                <a:ea typeface="Segoe UI" pitchFamily="34" charset="0"/>
                <a:cs typeface="Segoe UI" pitchFamily="34" charset="0"/>
              </a:rPr>
              <a:t>Then:</a:t>
            </a:r>
            <a:r>
              <a:rPr lang="en-US" dirty="0" smtClean="0">
                <a:latin typeface="Segoe UI" pitchFamily="34" charset="0"/>
                <a:ea typeface="Segoe UI" pitchFamily="34" charset="0"/>
                <a:cs typeface="Segoe UI" pitchFamily="34" charset="0"/>
              </a:rPr>
              <a:t>  </a:t>
            </a:r>
            <a:r>
              <a:rPr lang="en-US" b="0" dirty="0" smtClean="0">
                <a:solidFill>
                  <a:schemeClr val="tx1">
                    <a:lumMod val="65000"/>
                    <a:lumOff val="35000"/>
                  </a:schemeClr>
                </a:solidFill>
                <a:latin typeface="Segoe UI" pitchFamily="34" charset="0"/>
                <a:ea typeface="Segoe UI" pitchFamily="34" charset="0"/>
                <a:cs typeface="Segoe UI" pitchFamily="34" charset="0"/>
              </a:rPr>
              <a:t>Value relates to depth and breadth of local collection. </a:t>
            </a:r>
            <a:br>
              <a:rPr lang="en-US" b="0" dirty="0" smtClean="0">
                <a:solidFill>
                  <a:schemeClr val="tx1">
                    <a:lumMod val="65000"/>
                    <a:lumOff val="35000"/>
                  </a:schemeClr>
                </a:solidFill>
                <a:latin typeface="Segoe UI" pitchFamily="34" charset="0"/>
                <a:ea typeface="Segoe UI" pitchFamily="34" charset="0"/>
                <a:cs typeface="Segoe UI" pitchFamily="34" charset="0"/>
              </a:rPr>
            </a:br>
            <a:r>
              <a:rPr lang="en-US" dirty="0" smtClean="0">
                <a:latin typeface="Segoe UI" pitchFamily="34" charset="0"/>
                <a:ea typeface="Segoe UI" pitchFamily="34" charset="0"/>
                <a:cs typeface="Segoe UI" pitchFamily="34" charset="0"/>
              </a:rPr>
              <a:t/>
            </a:r>
            <a:br>
              <a:rPr lang="en-US" dirty="0" smtClean="0">
                <a:latin typeface="Segoe UI" pitchFamily="34" charset="0"/>
                <a:ea typeface="Segoe UI" pitchFamily="34" charset="0"/>
                <a:cs typeface="Segoe UI" pitchFamily="34" charset="0"/>
              </a:rPr>
            </a:br>
            <a:r>
              <a:rPr lang="en-US" b="1" dirty="0" smtClean="0">
                <a:solidFill>
                  <a:schemeClr val="accent6"/>
                </a:solidFill>
                <a:latin typeface="Segoe UI" pitchFamily="34" charset="0"/>
                <a:ea typeface="Segoe UI" pitchFamily="34" charset="0"/>
                <a:cs typeface="Segoe UI" pitchFamily="34" charset="0"/>
              </a:rPr>
              <a:t>Now: </a:t>
            </a:r>
            <a:r>
              <a:rPr lang="en-US" b="0" dirty="0" smtClean="0">
                <a:solidFill>
                  <a:schemeClr val="tx1">
                    <a:lumMod val="65000"/>
                    <a:lumOff val="35000"/>
                  </a:schemeClr>
                </a:solidFill>
                <a:latin typeface="Segoe UI" pitchFamily="34" charset="0"/>
                <a:ea typeface="Segoe UI" pitchFamily="34" charset="0"/>
                <a:cs typeface="Segoe UI" pitchFamily="34" charset="0"/>
              </a:rPr>
              <a:t>Value relates to </a:t>
            </a:r>
            <a:r>
              <a:rPr lang="en-US" b="0" dirty="0" err="1" smtClean="0">
                <a:solidFill>
                  <a:schemeClr val="tx1">
                    <a:lumMod val="65000"/>
                    <a:lumOff val="35000"/>
                  </a:schemeClr>
                </a:solidFill>
                <a:latin typeface="Segoe UI" pitchFamily="34" charset="0"/>
                <a:ea typeface="Segoe UI" pitchFamily="34" charset="0"/>
                <a:cs typeface="Segoe UI" pitchFamily="34" charset="0"/>
              </a:rPr>
              <a:t>systemwide</a:t>
            </a:r>
            <a:r>
              <a:rPr lang="en-US" b="0" dirty="0" smtClean="0">
                <a:solidFill>
                  <a:schemeClr val="tx1">
                    <a:lumMod val="65000"/>
                    <a:lumOff val="35000"/>
                  </a:schemeClr>
                </a:solidFill>
                <a:latin typeface="Segoe UI" pitchFamily="34" charset="0"/>
                <a:ea typeface="Segoe UI" pitchFamily="34" charset="0"/>
                <a:cs typeface="Segoe UI" pitchFamily="34" charset="0"/>
              </a:rPr>
              <a:t> curation of and access to print collections – ‘</a:t>
            </a:r>
            <a:r>
              <a:rPr lang="en-US" b="0" dirty="0" err="1" smtClean="0">
                <a:solidFill>
                  <a:schemeClr val="tx1">
                    <a:lumMod val="65000"/>
                    <a:lumOff val="35000"/>
                  </a:schemeClr>
                </a:solidFill>
                <a:latin typeface="Segoe UI" pitchFamily="34" charset="0"/>
                <a:ea typeface="Segoe UI" pitchFamily="34" charset="0"/>
                <a:cs typeface="Segoe UI" pitchFamily="34" charset="0"/>
              </a:rPr>
              <a:t>rightscaling</a:t>
            </a:r>
            <a:r>
              <a:rPr lang="en-US" b="0" dirty="0" smtClean="0">
                <a:solidFill>
                  <a:schemeClr val="tx1">
                    <a:lumMod val="65000"/>
                    <a:lumOff val="35000"/>
                  </a:schemeClr>
                </a:solidFill>
                <a:latin typeface="Segoe UI" pitchFamily="34" charset="0"/>
                <a:ea typeface="Segoe UI" pitchFamily="34" charset="0"/>
                <a:cs typeface="Segoe UI" pitchFamily="34" charset="0"/>
              </a:rPr>
              <a:t>’.</a:t>
            </a:r>
            <a:endParaRPr lang="en-US" b="0" dirty="0">
              <a:solidFill>
                <a:schemeClr val="tx1">
                  <a:lumMod val="65000"/>
                  <a:lumOff val="35000"/>
                </a:schemeClr>
              </a:solidFill>
              <a:latin typeface="Segoe UI" pitchFamily="34" charset="0"/>
              <a:ea typeface="Segoe UI" pitchFamily="34" charset="0"/>
              <a:cs typeface="Segoe UI" pitchFamily="34" charset="0"/>
            </a:endParaRPr>
          </a:p>
        </p:txBody>
      </p:sp>
      <p:sp>
        <p:nvSpPr>
          <p:cNvPr id="3" name="Slide Number Placeholder 2"/>
          <p:cNvSpPr>
            <a:spLocks noGrp="1"/>
          </p:cNvSpPr>
          <p:nvPr>
            <p:ph type="sldNum" sz="quarter" idx="10"/>
          </p:nvPr>
        </p:nvSpPr>
        <p:spPr/>
        <p:txBody>
          <a:bodyPr/>
          <a:lstStyle/>
          <a:p>
            <a:fld id="{6B3AA010-7757-41E0-A212-D41514C97AA5}" type="slidenum">
              <a:rPr lang="en-US" sz="1050" smtClean="0">
                <a:latin typeface="Segoe UI" pitchFamily="34" charset="0"/>
                <a:ea typeface="Segoe UI" pitchFamily="34" charset="0"/>
                <a:cs typeface="Segoe UI" pitchFamily="34" charset="0"/>
              </a:rPr>
              <a:pPr/>
              <a:t>14</a:t>
            </a:fld>
            <a:endParaRPr lang="en-US" sz="1050">
              <a:latin typeface="Segoe UI" pitchFamily="34" charset="0"/>
              <a:ea typeface="Segoe UI" pitchFamily="34" charset="0"/>
              <a:cs typeface="Segoe UI" pitchFamily="34" charset="0"/>
            </a:endParaRPr>
          </a:p>
        </p:txBody>
      </p:sp>
      <p:pic>
        <p:nvPicPr>
          <p:cNvPr id="1026" name="Picture 2" descr="Find in a library with WorldC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3655" y="5278581"/>
            <a:ext cx="2095500" cy="647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98691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529542" y="715194"/>
            <a:ext cx="1571263" cy="1553901"/>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2</a:t>
            </a:r>
            <a:endParaRPr lang="en-US" sz="60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41" name="TextBox 40"/>
          <p:cNvSpPr txBox="1"/>
          <p:nvPr/>
        </p:nvSpPr>
        <p:spPr>
          <a:xfrm>
            <a:off x="3218946" y="753480"/>
            <a:ext cx="5428281" cy="1200329"/>
          </a:xfrm>
          <a:prstGeom prst="rect">
            <a:avLst/>
          </a:prstGeom>
          <a:solidFill>
            <a:schemeClr val="accent6">
              <a:lumMod val="75000"/>
            </a:schemeClr>
          </a:solidFill>
        </p:spPr>
        <p:txBody>
          <a:bodyPr wrap="square" rtlCol="0">
            <a:spAutoFit/>
          </a:bodyPr>
          <a:lstStyle/>
          <a:p>
            <a:r>
              <a:rPr lang="en-US" dirty="0" smtClean="0">
                <a:solidFill>
                  <a:schemeClr val="bg1"/>
                </a:solidFill>
              </a:rPr>
              <a:t>From curation to creation</a:t>
            </a:r>
          </a:p>
          <a:p>
            <a:pPr marL="742950" lvl="1" indent="-285750">
              <a:buFont typeface="Arial" panose="020B0604020202020204" pitchFamily="34" charset="0"/>
              <a:buChar char="•"/>
            </a:pPr>
            <a:r>
              <a:rPr lang="en-US" dirty="0" smtClean="0">
                <a:solidFill>
                  <a:schemeClr val="bg1"/>
                </a:solidFill>
              </a:rPr>
              <a:t>The emerging scholarly record. </a:t>
            </a:r>
          </a:p>
          <a:p>
            <a:pPr marL="742950" lvl="1" indent="-285750">
              <a:buFont typeface="Arial" panose="020B0604020202020204" pitchFamily="34" charset="0"/>
              <a:buChar char="•"/>
            </a:pPr>
            <a:r>
              <a:rPr lang="en-US" dirty="0" smtClean="0">
                <a:solidFill>
                  <a:schemeClr val="bg1"/>
                </a:solidFill>
              </a:rPr>
              <a:t>Workflow is the new content. </a:t>
            </a:r>
          </a:p>
          <a:p>
            <a:pPr marL="742950" lvl="1" indent="-285750">
              <a:buFont typeface="Arial" panose="020B0604020202020204" pitchFamily="34" charset="0"/>
              <a:buChar char="•"/>
            </a:pPr>
            <a:r>
              <a:rPr lang="en-US" dirty="0" smtClean="0">
                <a:solidFill>
                  <a:schemeClr val="bg1"/>
                </a:solidFill>
              </a:rPr>
              <a:t>Process and product. </a:t>
            </a:r>
          </a:p>
        </p:txBody>
      </p:sp>
      <p:pic>
        <p:nvPicPr>
          <p:cNvPr id="5" name="Picture 2" descr="H:\NSR\cni2014\outcomes-1.png"/>
          <p:cNvPicPr>
            <a:picLocks noChangeAspect="1" noChangeArrowheads="1"/>
          </p:cNvPicPr>
          <p:nvPr/>
        </p:nvPicPr>
        <p:blipFill>
          <a:blip r:embed="rId2" cstate="print"/>
          <a:srcRect/>
          <a:stretch>
            <a:fillRect/>
          </a:stretch>
        </p:blipFill>
        <p:spPr bwMode="auto">
          <a:xfrm>
            <a:off x="3218946" y="2400301"/>
            <a:ext cx="5374044" cy="4208318"/>
          </a:xfrm>
          <a:prstGeom prst="rect">
            <a:avLst/>
          </a:prstGeom>
          <a:noFill/>
        </p:spPr>
      </p:pic>
    </p:spTree>
    <p:extLst>
      <p:ext uri="{BB962C8B-B14F-4D97-AF65-F5344CB8AC3E}">
        <p14:creationId xmlns:p14="http://schemas.microsoft.com/office/powerpoint/2010/main" val="15317782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NSR\cni2014\outcomes-1.png"/>
          <p:cNvPicPr>
            <a:picLocks noChangeAspect="1" noChangeArrowheads="1"/>
          </p:cNvPicPr>
          <p:nvPr/>
        </p:nvPicPr>
        <p:blipFill>
          <a:blip r:embed="rId3" cstate="print"/>
          <a:srcRect/>
          <a:stretch>
            <a:fillRect/>
          </a:stretch>
        </p:blipFill>
        <p:spPr bwMode="auto">
          <a:xfrm>
            <a:off x="2667000" y="2209800"/>
            <a:ext cx="3886200" cy="3043214"/>
          </a:xfrm>
          <a:prstGeom prst="rect">
            <a:avLst/>
          </a:prstGeom>
          <a:noFill/>
        </p:spPr>
      </p:pic>
      <p:pic>
        <p:nvPicPr>
          <p:cNvPr id="14342" name="Picture 6" descr="http://www.digital-science.com/system/images/W1siZiIsIjIwMTIvMDUvMDkvMTcvNDIvMzEvNTU0L3Byb2R1Y3RfZmlnc2hhcmVfbGFyZ2UucG5nIl1d/product-figshare-large.png"/>
          <p:cNvPicPr>
            <a:picLocks noChangeAspect="1" noChangeArrowheads="1"/>
          </p:cNvPicPr>
          <p:nvPr/>
        </p:nvPicPr>
        <p:blipFill>
          <a:blip r:embed="rId4" cstate="print"/>
          <a:srcRect/>
          <a:stretch>
            <a:fillRect/>
          </a:stretch>
        </p:blipFill>
        <p:spPr bwMode="auto">
          <a:xfrm>
            <a:off x="3581400" y="5410200"/>
            <a:ext cx="1828799" cy="554182"/>
          </a:xfrm>
          <a:prstGeom prst="rect">
            <a:avLst/>
          </a:prstGeom>
          <a:noFill/>
        </p:spPr>
      </p:pic>
      <p:pic>
        <p:nvPicPr>
          <p:cNvPr id="14350" name="Picture 14" descr="http://wiki.datadryad.org/wg/dryad/images/9/91/DryadLogo.png"/>
          <p:cNvPicPr>
            <a:picLocks noChangeAspect="1" noChangeArrowheads="1"/>
          </p:cNvPicPr>
          <p:nvPr/>
        </p:nvPicPr>
        <p:blipFill>
          <a:blip r:embed="rId5" cstate="print"/>
          <a:srcRect/>
          <a:stretch>
            <a:fillRect/>
          </a:stretch>
        </p:blipFill>
        <p:spPr bwMode="auto">
          <a:xfrm>
            <a:off x="3200400" y="1219200"/>
            <a:ext cx="1371600" cy="766646"/>
          </a:xfrm>
          <a:prstGeom prst="rect">
            <a:avLst/>
          </a:prstGeom>
          <a:noFill/>
        </p:spPr>
      </p:pic>
      <p:pic>
        <p:nvPicPr>
          <p:cNvPr id="14358" name="Picture 22" descr="http://inside-bigdata.com/wp-content/uploads/2013/12/arxiv.jpg"/>
          <p:cNvPicPr>
            <a:picLocks noChangeAspect="1" noChangeArrowheads="1"/>
          </p:cNvPicPr>
          <p:nvPr/>
        </p:nvPicPr>
        <p:blipFill>
          <a:blip r:embed="rId6" cstate="print"/>
          <a:srcRect/>
          <a:stretch>
            <a:fillRect/>
          </a:stretch>
        </p:blipFill>
        <p:spPr bwMode="auto">
          <a:xfrm>
            <a:off x="6172200" y="1143000"/>
            <a:ext cx="1143000" cy="965200"/>
          </a:xfrm>
          <a:prstGeom prst="rect">
            <a:avLst/>
          </a:prstGeom>
          <a:noFill/>
        </p:spPr>
      </p:pic>
      <p:pic>
        <p:nvPicPr>
          <p:cNvPr id="14360" name="Picture 24" descr="http://www.elsevier.com/__data/assets/image/0020/174062/MethodsX-logotagline-fc-200.png"/>
          <p:cNvPicPr>
            <a:picLocks noChangeAspect="1" noChangeArrowheads="1"/>
          </p:cNvPicPr>
          <p:nvPr/>
        </p:nvPicPr>
        <p:blipFill>
          <a:blip r:embed="rId7" cstate="print"/>
          <a:srcRect/>
          <a:stretch>
            <a:fillRect/>
          </a:stretch>
        </p:blipFill>
        <p:spPr bwMode="auto">
          <a:xfrm>
            <a:off x="838200" y="1676400"/>
            <a:ext cx="1828800" cy="458124"/>
          </a:xfrm>
          <a:prstGeom prst="rect">
            <a:avLst/>
          </a:prstGeom>
          <a:noFill/>
        </p:spPr>
      </p:pic>
      <p:pic>
        <p:nvPicPr>
          <p:cNvPr id="14368" name="Picture 32" descr="http://patrickpowers.net/wp-content/uploads/2010/11/slideshare_550x150.png"/>
          <p:cNvPicPr>
            <a:picLocks noChangeAspect="1" noChangeArrowheads="1"/>
          </p:cNvPicPr>
          <p:nvPr/>
        </p:nvPicPr>
        <p:blipFill>
          <a:blip r:embed="rId8" cstate="print"/>
          <a:srcRect/>
          <a:stretch>
            <a:fillRect/>
          </a:stretch>
        </p:blipFill>
        <p:spPr bwMode="auto">
          <a:xfrm>
            <a:off x="6248400" y="4876800"/>
            <a:ext cx="2235198" cy="609600"/>
          </a:xfrm>
          <a:prstGeom prst="rect">
            <a:avLst/>
          </a:prstGeom>
          <a:noFill/>
        </p:spPr>
      </p:pic>
      <p:pic>
        <p:nvPicPr>
          <p:cNvPr id="14369" name="Picture 33" descr="H:\NSR\cni2014\wnf.jpg"/>
          <p:cNvPicPr>
            <a:picLocks noChangeAspect="1" noChangeArrowheads="1"/>
          </p:cNvPicPr>
          <p:nvPr/>
        </p:nvPicPr>
        <p:blipFill>
          <a:blip r:embed="rId9" cstate="print"/>
          <a:srcRect/>
          <a:stretch>
            <a:fillRect/>
          </a:stretch>
        </p:blipFill>
        <p:spPr bwMode="auto">
          <a:xfrm>
            <a:off x="762000" y="4800600"/>
            <a:ext cx="1814945" cy="1111043"/>
          </a:xfrm>
          <a:prstGeom prst="rect">
            <a:avLst/>
          </a:prstGeom>
          <a:noFill/>
        </p:spPr>
      </p:pic>
      <p:pic>
        <p:nvPicPr>
          <p:cNvPr id="13" name="Picture 6" descr="http://www.digital-science.com/system/images/W1siZiIsIjIwMTIvMDUvMDkvMTcvNDIvMzEvNTU0L3Byb2R1Y3RfZmlnc2hhcmVfbGFyZ2UucG5nIl1d/product-figshare-large.png"/>
          <p:cNvPicPr>
            <a:picLocks noChangeAspect="1" noChangeArrowheads="1"/>
          </p:cNvPicPr>
          <p:nvPr/>
        </p:nvPicPr>
        <p:blipFill>
          <a:blip r:embed="rId4" cstate="print"/>
          <a:srcRect/>
          <a:stretch>
            <a:fillRect/>
          </a:stretch>
        </p:blipFill>
        <p:spPr bwMode="auto">
          <a:xfrm>
            <a:off x="2052811" y="431632"/>
            <a:ext cx="1828799" cy="554182"/>
          </a:xfrm>
          <a:prstGeom prst="rect">
            <a:avLst/>
          </a:prstGeom>
          <a:noFill/>
        </p:spPr>
      </p:pic>
      <p:pic>
        <p:nvPicPr>
          <p:cNvPr id="3" name="Picture 2"/>
          <p:cNvPicPr>
            <a:picLocks noChangeAspect="1"/>
          </p:cNvPicPr>
          <p:nvPr/>
        </p:nvPicPr>
        <p:blipFill>
          <a:blip r:embed="rId10"/>
          <a:stretch>
            <a:fillRect/>
          </a:stretch>
        </p:blipFill>
        <p:spPr>
          <a:xfrm>
            <a:off x="5657850" y="5997575"/>
            <a:ext cx="1600200" cy="390525"/>
          </a:xfrm>
          <a:prstGeom prst="rect">
            <a:avLst/>
          </a:prstGeom>
        </p:spPr>
      </p:pic>
      <p:pic>
        <p:nvPicPr>
          <p:cNvPr id="11266" name="Picture 2" descr="Mendeley"/>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01979" y="708723"/>
            <a:ext cx="717472" cy="717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09266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0"/>
            <a:ext cx="8873071" cy="5831898"/>
          </a:xfrm>
          <a:prstGeom prst="rect">
            <a:avLst/>
          </a:prstGeom>
        </p:spPr>
      </p:pic>
      <p:pic>
        <p:nvPicPr>
          <p:cNvPr id="3" name="Picture 2"/>
          <p:cNvPicPr>
            <a:picLocks noChangeAspect="1"/>
          </p:cNvPicPr>
          <p:nvPr/>
        </p:nvPicPr>
        <p:blipFill>
          <a:blip r:embed="rId3"/>
          <a:stretch>
            <a:fillRect/>
          </a:stretch>
        </p:blipFill>
        <p:spPr>
          <a:xfrm>
            <a:off x="897082" y="5831898"/>
            <a:ext cx="7162800" cy="742950"/>
          </a:xfrm>
          <a:prstGeom prst="rect">
            <a:avLst/>
          </a:prstGeom>
        </p:spPr>
      </p:pic>
    </p:spTree>
    <p:extLst>
      <p:ext uri="{BB962C8B-B14F-4D97-AF65-F5344CB8AC3E}">
        <p14:creationId xmlns:p14="http://schemas.microsoft.com/office/powerpoint/2010/main" val="20008445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2133600"/>
            <a:ext cx="8229600" cy="1143000"/>
          </a:xfrm>
        </p:spPr>
        <p:txBody>
          <a:bodyPr>
            <a:normAutofit fontScale="90000"/>
          </a:bodyPr>
          <a:lstStyle/>
          <a:p>
            <a:r>
              <a:rPr lang="en-US" b="1" dirty="0" smtClean="0">
                <a:solidFill>
                  <a:schemeClr val="accent6"/>
                </a:solidFill>
                <a:latin typeface="Segoe UI" pitchFamily="34" charset="0"/>
                <a:ea typeface="Segoe UI" pitchFamily="34" charset="0"/>
                <a:cs typeface="Segoe UI" pitchFamily="34" charset="0"/>
              </a:rPr>
              <a:t>From curation to creation</a:t>
            </a:r>
            <a:r>
              <a:rPr lang="en-US" b="1" dirty="0" smtClean="0">
                <a:solidFill>
                  <a:srgbClr val="C00000"/>
                </a:solidFill>
                <a:latin typeface="Segoe UI" pitchFamily="34" charset="0"/>
                <a:ea typeface="Segoe UI" pitchFamily="34" charset="0"/>
                <a:cs typeface="Segoe UI" pitchFamily="34" charset="0"/>
              </a:rPr>
              <a:t/>
            </a:r>
            <a:br>
              <a:rPr lang="en-US" b="1" dirty="0" smtClean="0">
                <a:solidFill>
                  <a:srgbClr val="C00000"/>
                </a:solidFill>
                <a:latin typeface="Segoe UI" pitchFamily="34" charset="0"/>
                <a:ea typeface="Segoe UI" pitchFamily="34" charset="0"/>
                <a:cs typeface="Segoe UI" pitchFamily="34" charset="0"/>
              </a:rPr>
            </a:br>
            <a:r>
              <a:rPr lang="en-US" dirty="0" smtClean="0">
                <a:latin typeface="Segoe UI" pitchFamily="34" charset="0"/>
                <a:ea typeface="Segoe UI" pitchFamily="34" charset="0"/>
                <a:cs typeface="Segoe UI" pitchFamily="34" charset="0"/>
              </a:rPr>
              <a:t/>
            </a:r>
            <a:br>
              <a:rPr lang="en-US" dirty="0" smtClean="0">
                <a:latin typeface="Segoe UI" pitchFamily="34" charset="0"/>
                <a:ea typeface="Segoe UI" pitchFamily="34" charset="0"/>
                <a:cs typeface="Segoe UI" pitchFamily="34" charset="0"/>
              </a:rPr>
            </a:br>
            <a:r>
              <a:rPr lang="en-US" b="1" dirty="0" smtClean="0">
                <a:solidFill>
                  <a:schemeClr val="accent6"/>
                </a:solidFill>
                <a:latin typeface="Segoe UI" pitchFamily="34" charset="0"/>
                <a:ea typeface="Segoe UI" pitchFamily="34" charset="0"/>
                <a:cs typeface="Segoe UI" pitchFamily="34" charset="0"/>
              </a:rPr>
              <a:t>Then:</a:t>
            </a:r>
            <a:r>
              <a:rPr lang="en-US" dirty="0" smtClean="0">
                <a:latin typeface="Segoe UI" pitchFamily="34" charset="0"/>
                <a:ea typeface="Segoe UI" pitchFamily="34" charset="0"/>
                <a:cs typeface="Segoe UI" pitchFamily="34" charset="0"/>
              </a:rPr>
              <a:t>  </a:t>
            </a:r>
            <a:r>
              <a:rPr lang="en-US" dirty="0" smtClean="0">
                <a:solidFill>
                  <a:schemeClr val="tx1">
                    <a:lumMod val="65000"/>
                    <a:lumOff val="35000"/>
                  </a:schemeClr>
                </a:solidFill>
                <a:latin typeface="Segoe UI" pitchFamily="34" charset="0"/>
                <a:ea typeface="Segoe UI" pitchFamily="34" charset="0"/>
                <a:cs typeface="Segoe UI" pitchFamily="34" charset="0"/>
              </a:rPr>
              <a:t>Value relates to management of </a:t>
            </a:r>
            <a:r>
              <a:rPr lang="en-US" b="0" dirty="0" smtClean="0">
                <a:solidFill>
                  <a:schemeClr val="tx1">
                    <a:lumMod val="65000"/>
                    <a:lumOff val="35000"/>
                  </a:schemeClr>
                </a:solidFill>
                <a:latin typeface="Segoe UI" pitchFamily="34" charset="0"/>
                <a:ea typeface="Segoe UI" pitchFamily="34" charset="0"/>
                <a:cs typeface="Segoe UI" pitchFamily="34" charset="0"/>
              </a:rPr>
              <a:t>the ‘products’ of research. </a:t>
            </a:r>
            <a:br>
              <a:rPr lang="en-US" b="0" dirty="0" smtClean="0">
                <a:solidFill>
                  <a:schemeClr val="tx1">
                    <a:lumMod val="65000"/>
                    <a:lumOff val="35000"/>
                  </a:schemeClr>
                </a:solidFill>
                <a:latin typeface="Segoe UI" pitchFamily="34" charset="0"/>
                <a:ea typeface="Segoe UI" pitchFamily="34" charset="0"/>
                <a:cs typeface="Segoe UI" pitchFamily="34" charset="0"/>
              </a:rPr>
            </a:br>
            <a:r>
              <a:rPr lang="en-US" dirty="0" smtClean="0">
                <a:latin typeface="Segoe UI" pitchFamily="34" charset="0"/>
                <a:ea typeface="Segoe UI" pitchFamily="34" charset="0"/>
                <a:cs typeface="Segoe UI" pitchFamily="34" charset="0"/>
              </a:rPr>
              <a:t/>
            </a:r>
            <a:br>
              <a:rPr lang="en-US" dirty="0" smtClean="0">
                <a:latin typeface="Segoe UI" pitchFamily="34" charset="0"/>
                <a:ea typeface="Segoe UI" pitchFamily="34" charset="0"/>
                <a:cs typeface="Segoe UI" pitchFamily="34" charset="0"/>
              </a:rPr>
            </a:br>
            <a:r>
              <a:rPr lang="en-US" b="1" dirty="0" smtClean="0">
                <a:solidFill>
                  <a:schemeClr val="accent6"/>
                </a:solidFill>
                <a:latin typeface="Segoe UI" pitchFamily="34" charset="0"/>
                <a:ea typeface="Segoe UI" pitchFamily="34" charset="0"/>
                <a:cs typeface="Segoe UI" pitchFamily="34" charset="0"/>
              </a:rPr>
              <a:t>Now: </a:t>
            </a:r>
            <a:r>
              <a:rPr lang="en-US" b="0" dirty="0" smtClean="0">
                <a:solidFill>
                  <a:schemeClr val="tx1">
                    <a:lumMod val="65000"/>
                    <a:lumOff val="35000"/>
                  </a:schemeClr>
                </a:solidFill>
                <a:latin typeface="Segoe UI" pitchFamily="34" charset="0"/>
                <a:ea typeface="Segoe UI" pitchFamily="34" charset="0"/>
                <a:cs typeface="Segoe UI" pitchFamily="34" charset="0"/>
              </a:rPr>
              <a:t>Value relates to suppor</a:t>
            </a:r>
            <a:r>
              <a:rPr lang="en-US" dirty="0" smtClean="0">
                <a:solidFill>
                  <a:schemeClr val="tx1">
                    <a:lumMod val="65000"/>
                    <a:lumOff val="35000"/>
                  </a:schemeClr>
                </a:solidFill>
                <a:latin typeface="Segoe UI" pitchFamily="34" charset="0"/>
                <a:ea typeface="Segoe UI" pitchFamily="34" charset="0"/>
                <a:cs typeface="Segoe UI" pitchFamily="34" charset="0"/>
              </a:rPr>
              <a:t>t of productivity and process of research and learning</a:t>
            </a:r>
            <a:r>
              <a:rPr lang="en-US" b="0" dirty="0" smtClean="0">
                <a:solidFill>
                  <a:schemeClr val="tx1">
                    <a:lumMod val="65000"/>
                    <a:lumOff val="35000"/>
                  </a:schemeClr>
                </a:solidFill>
                <a:latin typeface="Segoe UI" pitchFamily="34" charset="0"/>
                <a:ea typeface="Segoe UI" pitchFamily="34" charset="0"/>
                <a:cs typeface="Segoe UI" pitchFamily="34" charset="0"/>
              </a:rPr>
              <a:t>.</a:t>
            </a:r>
            <a:endParaRPr lang="en-US" b="0" dirty="0">
              <a:solidFill>
                <a:schemeClr val="tx1">
                  <a:lumMod val="65000"/>
                  <a:lumOff val="35000"/>
                </a:schemeClr>
              </a:solidFill>
              <a:latin typeface="Segoe UI" pitchFamily="34" charset="0"/>
              <a:ea typeface="Segoe UI" pitchFamily="34" charset="0"/>
              <a:cs typeface="Segoe UI" pitchFamily="34" charset="0"/>
            </a:endParaRPr>
          </a:p>
        </p:txBody>
      </p:sp>
      <p:sp>
        <p:nvSpPr>
          <p:cNvPr id="3" name="Slide Number Placeholder 2"/>
          <p:cNvSpPr>
            <a:spLocks noGrp="1"/>
          </p:cNvSpPr>
          <p:nvPr>
            <p:ph type="sldNum" sz="quarter" idx="10"/>
          </p:nvPr>
        </p:nvSpPr>
        <p:spPr/>
        <p:txBody>
          <a:bodyPr/>
          <a:lstStyle/>
          <a:p>
            <a:fld id="{6B3AA010-7757-41E0-A212-D41514C97AA5}" type="slidenum">
              <a:rPr lang="en-US" sz="1050" smtClean="0">
                <a:latin typeface="Segoe UI" pitchFamily="34" charset="0"/>
                <a:ea typeface="Segoe UI" pitchFamily="34" charset="0"/>
                <a:cs typeface="Segoe UI" pitchFamily="34" charset="0"/>
              </a:rPr>
              <a:pPr/>
              <a:t>18</a:t>
            </a:fld>
            <a:endParaRPr lang="en-US" sz="105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492150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529542" y="715194"/>
            <a:ext cx="1571263" cy="1553901"/>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bg1"/>
                </a:solidFill>
                <a:latin typeface="Segoe UI" panose="020B0502040204020203" pitchFamily="34" charset="0"/>
                <a:ea typeface="Segoe UI" panose="020B0502040204020203" pitchFamily="34" charset="0"/>
                <a:cs typeface="Segoe UI" panose="020B0502040204020203" pitchFamily="34" charset="0"/>
              </a:rPr>
              <a:t>3</a:t>
            </a:r>
          </a:p>
        </p:txBody>
      </p:sp>
      <p:sp>
        <p:nvSpPr>
          <p:cNvPr id="41" name="TextBox 40"/>
          <p:cNvSpPr txBox="1"/>
          <p:nvPr/>
        </p:nvSpPr>
        <p:spPr>
          <a:xfrm>
            <a:off x="3218946" y="753480"/>
            <a:ext cx="5428281" cy="1477328"/>
          </a:xfrm>
          <a:prstGeom prst="rect">
            <a:avLst/>
          </a:prstGeom>
          <a:solidFill>
            <a:schemeClr val="accent6">
              <a:lumMod val="75000"/>
            </a:schemeClr>
          </a:solidFill>
        </p:spPr>
        <p:txBody>
          <a:bodyPr wrap="square" rtlCol="0">
            <a:spAutoFit/>
          </a:bodyPr>
          <a:lstStyle/>
          <a:p>
            <a:r>
              <a:rPr lang="en-US" dirty="0" smtClean="0">
                <a:solidFill>
                  <a:schemeClr val="bg1"/>
                </a:solidFill>
              </a:rPr>
              <a:t>From owned/licensed to facilitated.</a:t>
            </a:r>
            <a:endParaRPr lang="en-US" dirty="0">
              <a:solidFill>
                <a:schemeClr val="bg1"/>
              </a:solidFill>
            </a:endParaRPr>
          </a:p>
          <a:p>
            <a:pPr marL="742950" lvl="1" indent="-285750">
              <a:buFont typeface="Arial" panose="020B0604020202020204" pitchFamily="34" charset="0"/>
              <a:buChar char="•"/>
            </a:pPr>
            <a:r>
              <a:rPr lang="en-US" dirty="0" smtClean="0">
                <a:solidFill>
                  <a:schemeClr val="bg1"/>
                </a:solidFill>
              </a:rPr>
              <a:t>Organized around user needs</a:t>
            </a:r>
          </a:p>
          <a:p>
            <a:pPr marL="742950" lvl="1" indent="-285750">
              <a:buFont typeface="Arial" panose="020B0604020202020204" pitchFamily="34" charset="0"/>
              <a:buChar char="•"/>
            </a:pPr>
            <a:r>
              <a:rPr lang="en-US" dirty="0" smtClean="0">
                <a:solidFill>
                  <a:schemeClr val="bg1"/>
                </a:solidFill>
              </a:rPr>
              <a:t>Curation is community oriented?</a:t>
            </a:r>
          </a:p>
          <a:p>
            <a:pPr marL="742950" lvl="1" indent="-285750">
              <a:buFont typeface="Arial" panose="020B0604020202020204" pitchFamily="34" charset="0"/>
              <a:buChar char="•"/>
            </a:pPr>
            <a:r>
              <a:rPr lang="en-US" dirty="0" smtClean="0">
                <a:solidFill>
                  <a:schemeClr val="bg1"/>
                </a:solidFill>
              </a:rPr>
              <a:t>Inside out vs outside in. </a:t>
            </a:r>
          </a:p>
          <a:p>
            <a:endParaRPr lang="en-US" dirty="0" smtClean="0">
              <a:solidFill>
                <a:schemeClr val="bg1"/>
              </a:solidFill>
            </a:endParaRPr>
          </a:p>
        </p:txBody>
      </p:sp>
      <p:pic>
        <p:nvPicPr>
          <p:cNvPr id="2" name="Picture 1"/>
          <p:cNvPicPr>
            <a:picLocks noChangeAspect="1"/>
          </p:cNvPicPr>
          <p:nvPr/>
        </p:nvPicPr>
        <p:blipFill>
          <a:blip r:embed="rId2"/>
          <a:stretch>
            <a:fillRect/>
          </a:stretch>
        </p:blipFill>
        <p:spPr>
          <a:xfrm>
            <a:off x="3218946" y="2358496"/>
            <a:ext cx="5583702" cy="4187777"/>
          </a:xfrm>
          <a:prstGeom prst="rect">
            <a:avLst/>
          </a:prstGeom>
        </p:spPr>
      </p:pic>
    </p:spTree>
    <p:extLst>
      <p:ext uri="{BB962C8B-B14F-4D97-AF65-F5344CB8AC3E}">
        <p14:creationId xmlns:p14="http://schemas.microsoft.com/office/powerpoint/2010/main" val="37974247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8000" dirty="0" smtClean="0">
                <a:latin typeface="Segoe UI Light" panose="020B0502040204020203" pitchFamily="34" charset="0"/>
              </a:rPr>
              <a:t>Overview</a:t>
            </a:r>
            <a:endParaRPr lang="en-US" sz="8000" dirty="0">
              <a:latin typeface="Segoe UI Light" panose="020B0502040204020203" pitchFamily="34" charset="0"/>
            </a:endParaRPr>
          </a:p>
        </p:txBody>
      </p:sp>
    </p:spTree>
    <p:extLst>
      <p:ext uri="{BB962C8B-B14F-4D97-AF65-F5344CB8AC3E}">
        <p14:creationId xmlns:p14="http://schemas.microsoft.com/office/powerpoint/2010/main" val="330057545"/>
      </p:ext>
    </p:extLst>
  </p:cSld>
  <p:clrMapOvr>
    <a:masterClrMapping/>
  </p:clrMapOvr>
  <p:transition spd="slow">
    <p:push/>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Group 45"/>
          <p:cNvGrpSpPr/>
          <p:nvPr/>
        </p:nvGrpSpPr>
        <p:grpSpPr>
          <a:xfrm>
            <a:off x="533400" y="304800"/>
            <a:ext cx="875463" cy="5867400"/>
            <a:chOff x="533400" y="304800"/>
            <a:chExt cx="875463" cy="5867400"/>
          </a:xfrm>
        </p:grpSpPr>
        <p:grpSp>
          <p:nvGrpSpPr>
            <p:cNvPr id="38" name="Group 37"/>
            <p:cNvGrpSpPr/>
            <p:nvPr/>
          </p:nvGrpSpPr>
          <p:grpSpPr>
            <a:xfrm>
              <a:off x="533400" y="3326523"/>
              <a:ext cx="861133" cy="2845677"/>
              <a:chOff x="533400" y="3326523"/>
              <a:chExt cx="861133" cy="2845677"/>
            </a:xfrm>
          </p:grpSpPr>
          <p:sp>
            <p:nvSpPr>
              <p:cNvPr id="4" name="Oval 3"/>
              <p:cNvSpPr/>
              <p:nvPr/>
            </p:nvSpPr>
            <p:spPr>
              <a:xfrm>
                <a:off x="679650" y="3326523"/>
                <a:ext cx="533400" cy="533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33400" y="5802868"/>
                <a:ext cx="861133" cy="369332"/>
              </a:xfrm>
              <a:prstGeom prst="rect">
                <a:avLst/>
              </a:prstGeom>
              <a:noFill/>
            </p:spPr>
            <p:txBody>
              <a:bodyPr wrap="none" rtlCol="0">
                <a:spAutoFit/>
              </a:bodyPr>
              <a:lstStyle/>
              <a:p>
                <a:r>
                  <a:rPr lang="en-US" dirty="0" smtClean="0"/>
                  <a:t>Owned</a:t>
                </a:r>
                <a:endParaRPr lang="en-US" dirty="0"/>
              </a:p>
            </p:txBody>
          </p:sp>
          <p:cxnSp>
            <p:nvCxnSpPr>
              <p:cNvPr id="14" name="Straight Connector 13"/>
              <p:cNvCxnSpPr/>
              <p:nvPr/>
            </p:nvCxnSpPr>
            <p:spPr>
              <a:xfrm>
                <a:off x="946350" y="3492923"/>
                <a:ext cx="17617" cy="2171545"/>
              </a:xfrm>
              <a:prstGeom prst="line">
                <a:avLst/>
              </a:prstGeom>
              <a:ln>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42" name="Group 41"/>
            <p:cNvGrpSpPr/>
            <p:nvPr/>
          </p:nvGrpSpPr>
          <p:grpSpPr>
            <a:xfrm>
              <a:off x="603450" y="304800"/>
              <a:ext cx="805413" cy="1154901"/>
              <a:chOff x="603450" y="304800"/>
              <a:chExt cx="805413" cy="1154901"/>
            </a:xfrm>
          </p:grpSpPr>
          <p:sp>
            <p:nvSpPr>
              <p:cNvPr id="25" name="Rectangle 24"/>
              <p:cNvSpPr/>
              <p:nvPr/>
            </p:nvSpPr>
            <p:spPr>
              <a:xfrm>
                <a:off x="685800" y="926301"/>
                <a:ext cx="527250" cy="533400"/>
              </a:xfrm>
              <a:prstGeom prst="rect">
                <a:avLst/>
              </a:prstGeom>
              <a:solidFill>
                <a:srgbClr val="4F81B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603450" y="304800"/>
                <a:ext cx="805413" cy="338554"/>
              </a:xfrm>
              <a:prstGeom prst="rect">
                <a:avLst/>
              </a:prstGeom>
              <a:noFill/>
              <a:ln>
                <a:solidFill>
                  <a:schemeClr val="tx2"/>
                </a:solidFill>
              </a:ln>
            </p:spPr>
            <p:txBody>
              <a:bodyPr wrap="none" rtlCol="0">
                <a:spAutoFit/>
              </a:bodyPr>
              <a:lstStyle/>
              <a:p>
                <a:r>
                  <a:rPr lang="en-US" sz="1600" dirty="0" smtClean="0"/>
                  <a:t>Catalog</a:t>
                </a:r>
                <a:endParaRPr lang="en-US" sz="1600" dirty="0"/>
              </a:p>
            </p:txBody>
          </p:sp>
          <p:cxnSp>
            <p:nvCxnSpPr>
              <p:cNvPr id="33" name="Straight Connector 32"/>
              <p:cNvCxnSpPr/>
              <p:nvPr/>
            </p:nvCxnSpPr>
            <p:spPr>
              <a:xfrm>
                <a:off x="946350" y="643354"/>
                <a:ext cx="0" cy="336050"/>
              </a:xfrm>
              <a:prstGeom prst="line">
                <a:avLst/>
              </a:prstGeom>
              <a:ln>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grpSp>
      <p:grpSp>
        <p:nvGrpSpPr>
          <p:cNvPr id="50" name="Group 49"/>
          <p:cNvGrpSpPr/>
          <p:nvPr/>
        </p:nvGrpSpPr>
        <p:grpSpPr>
          <a:xfrm>
            <a:off x="679650" y="304800"/>
            <a:ext cx="3387290" cy="5867400"/>
            <a:chOff x="679650" y="304800"/>
            <a:chExt cx="3387290" cy="5867400"/>
          </a:xfrm>
        </p:grpSpPr>
        <p:grpSp>
          <p:nvGrpSpPr>
            <p:cNvPr id="48" name="Group 47"/>
            <p:cNvGrpSpPr/>
            <p:nvPr/>
          </p:nvGrpSpPr>
          <p:grpSpPr>
            <a:xfrm>
              <a:off x="679650" y="926301"/>
              <a:ext cx="3200400" cy="5245899"/>
              <a:chOff x="679650" y="926301"/>
              <a:chExt cx="3200400" cy="5245899"/>
            </a:xfrm>
          </p:grpSpPr>
          <p:grpSp>
            <p:nvGrpSpPr>
              <p:cNvPr id="40" name="Group 39"/>
              <p:cNvGrpSpPr/>
              <p:nvPr/>
            </p:nvGrpSpPr>
            <p:grpSpPr>
              <a:xfrm>
                <a:off x="679650" y="2583573"/>
                <a:ext cx="3200400" cy="3588627"/>
                <a:chOff x="679650" y="2583573"/>
                <a:chExt cx="3200400" cy="3588627"/>
              </a:xfrm>
            </p:grpSpPr>
            <p:sp>
              <p:nvSpPr>
                <p:cNvPr id="6" name="Oval 5"/>
                <p:cNvSpPr/>
                <p:nvPr/>
              </p:nvSpPr>
              <p:spPr>
                <a:xfrm>
                  <a:off x="679650" y="2583573"/>
                  <a:ext cx="2895600" cy="2019300"/>
                </a:xfrm>
                <a:prstGeom prst="ellipse">
                  <a:avLst/>
                </a:prstGeom>
                <a:solidFill>
                  <a:srgbClr val="4F81BD">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848677" y="5802868"/>
                  <a:ext cx="1031373" cy="369332"/>
                </a:xfrm>
                <a:prstGeom prst="rect">
                  <a:avLst/>
                </a:prstGeom>
                <a:noFill/>
              </p:spPr>
              <p:txBody>
                <a:bodyPr wrap="none" rtlCol="0">
                  <a:spAutoFit/>
                </a:bodyPr>
                <a:lstStyle/>
                <a:p>
                  <a:r>
                    <a:rPr lang="en-US" dirty="0" smtClean="0"/>
                    <a:t>Available</a:t>
                  </a:r>
                  <a:endParaRPr lang="en-US" dirty="0"/>
                </a:p>
              </p:txBody>
            </p:sp>
            <p:cxnSp>
              <p:nvCxnSpPr>
                <p:cNvPr id="23" name="Straight Connector 22"/>
                <p:cNvCxnSpPr/>
                <p:nvPr/>
              </p:nvCxnSpPr>
              <p:spPr>
                <a:xfrm>
                  <a:off x="3280137" y="3492923"/>
                  <a:ext cx="17617" cy="2171545"/>
                </a:xfrm>
                <a:prstGeom prst="line">
                  <a:avLst/>
                </a:prstGeom>
                <a:ln>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sp>
            <p:nvSpPr>
              <p:cNvPr id="27" name="Rectangle 26"/>
              <p:cNvSpPr/>
              <p:nvPr/>
            </p:nvSpPr>
            <p:spPr>
              <a:xfrm>
                <a:off x="3041850" y="926301"/>
                <a:ext cx="527250" cy="533400"/>
              </a:xfrm>
              <a:prstGeom prst="rect">
                <a:avLst/>
              </a:prstGeom>
              <a:solidFill>
                <a:srgbClr val="4F81BD">
                  <a:alpha val="34118"/>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p:cNvSpPr txBox="1"/>
            <p:nvPr/>
          </p:nvSpPr>
          <p:spPr>
            <a:xfrm>
              <a:off x="2715673" y="304800"/>
              <a:ext cx="1351267" cy="338554"/>
            </a:xfrm>
            <a:prstGeom prst="rect">
              <a:avLst/>
            </a:prstGeom>
            <a:noFill/>
            <a:ln>
              <a:solidFill>
                <a:schemeClr val="tx2"/>
              </a:solidFill>
            </a:ln>
          </p:spPr>
          <p:txBody>
            <a:bodyPr wrap="none" rtlCol="0">
              <a:spAutoFit/>
            </a:bodyPr>
            <a:lstStyle/>
            <a:p>
              <a:r>
                <a:rPr lang="en-US" sz="1600" dirty="0" smtClean="0"/>
                <a:t>LibGuides, </a:t>
              </a:r>
              <a:r>
                <a:rPr lang="en-US" sz="1600" dirty="0" err="1" smtClean="0"/>
                <a:t>etc</a:t>
              </a:r>
              <a:endParaRPr lang="en-US" sz="1600" dirty="0"/>
            </a:p>
          </p:txBody>
        </p:sp>
        <p:cxnSp>
          <p:nvCxnSpPr>
            <p:cNvPr id="35" name="Straight Connector 34"/>
            <p:cNvCxnSpPr/>
            <p:nvPr/>
          </p:nvCxnSpPr>
          <p:spPr>
            <a:xfrm>
              <a:off x="3305475" y="643354"/>
              <a:ext cx="0" cy="336050"/>
            </a:xfrm>
            <a:prstGeom prst="line">
              <a:avLst/>
            </a:prstGeom>
            <a:ln>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47" name="Group 46"/>
          <p:cNvGrpSpPr/>
          <p:nvPr/>
        </p:nvGrpSpPr>
        <p:grpSpPr>
          <a:xfrm>
            <a:off x="679650" y="304800"/>
            <a:ext cx="2362200" cy="5867400"/>
            <a:chOff x="679650" y="304800"/>
            <a:chExt cx="2362200" cy="5867400"/>
          </a:xfrm>
        </p:grpSpPr>
        <p:grpSp>
          <p:nvGrpSpPr>
            <p:cNvPr id="39" name="Group 38"/>
            <p:cNvGrpSpPr/>
            <p:nvPr/>
          </p:nvGrpSpPr>
          <p:grpSpPr>
            <a:xfrm>
              <a:off x="679650" y="3097923"/>
              <a:ext cx="2362200" cy="3074277"/>
              <a:chOff x="679650" y="3097923"/>
              <a:chExt cx="2362200" cy="3074277"/>
            </a:xfrm>
          </p:grpSpPr>
          <p:sp>
            <p:nvSpPr>
              <p:cNvPr id="5" name="Oval 4"/>
              <p:cNvSpPr/>
              <p:nvPr/>
            </p:nvSpPr>
            <p:spPr>
              <a:xfrm>
                <a:off x="679650" y="3097923"/>
                <a:ext cx="2362200" cy="990600"/>
              </a:xfrm>
              <a:prstGeom prst="ellipse">
                <a:avLst/>
              </a:prstGeom>
              <a:solidFill>
                <a:srgbClr val="4F81BD">
                  <a:alpha val="6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542018" y="5802868"/>
                <a:ext cx="997389" cy="369332"/>
              </a:xfrm>
              <a:prstGeom prst="rect">
                <a:avLst/>
              </a:prstGeom>
              <a:noFill/>
            </p:spPr>
            <p:txBody>
              <a:bodyPr wrap="none" rtlCol="0">
                <a:spAutoFit/>
              </a:bodyPr>
              <a:lstStyle/>
              <a:p>
                <a:r>
                  <a:rPr lang="en-US" dirty="0" smtClean="0"/>
                  <a:t>Licensed</a:t>
                </a:r>
                <a:endParaRPr lang="en-US" dirty="0"/>
              </a:p>
            </p:txBody>
          </p:sp>
          <p:cxnSp>
            <p:nvCxnSpPr>
              <p:cNvPr id="22" name="Straight Connector 21"/>
              <p:cNvCxnSpPr/>
              <p:nvPr/>
            </p:nvCxnSpPr>
            <p:spPr>
              <a:xfrm>
                <a:off x="2032351" y="3492923"/>
                <a:ext cx="17617" cy="2171545"/>
              </a:xfrm>
              <a:prstGeom prst="line">
                <a:avLst/>
              </a:prstGeom>
              <a:ln>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43" name="Group 42"/>
            <p:cNvGrpSpPr/>
            <p:nvPr/>
          </p:nvGrpSpPr>
          <p:grpSpPr>
            <a:xfrm>
              <a:off x="1213050" y="304800"/>
              <a:ext cx="1828800" cy="1154901"/>
              <a:chOff x="1213050" y="304800"/>
              <a:chExt cx="1828800" cy="1154901"/>
            </a:xfrm>
          </p:grpSpPr>
          <p:sp>
            <p:nvSpPr>
              <p:cNvPr id="26" name="Rectangle 25"/>
              <p:cNvSpPr/>
              <p:nvPr/>
            </p:nvSpPr>
            <p:spPr>
              <a:xfrm>
                <a:off x="1213050" y="926301"/>
                <a:ext cx="1828800" cy="533400"/>
              </a:xfrm>
              <a:prstGeom prst="rect">
                <a:avLst/>
              </a:prstGeom>
              <a:solidFill>
                <a:srgbClr val="4F81BD">
                  <a:alpha val="67059"/>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1409014" y="304800"/>
                <a:ext cx="1288751" cy="338554"/>
              </a:xfrm>
              <a:prstGeom prst="rect">
                <a:avLst/>
              </a:prstGeom>
              <a:noFill/>
              <a:ln>
                <a:solidFill>
                  <a:schemeClr val="tx2"/>
                </a:solidFill>
              </a:ln>
            </p:spPr>
            <p:txBody>
              <a:bodyPr wrap="none" rtlCol="0">
                <a:spAutoFit/>
              </a:bodyPr>
              <a:lstStyle/>
              <a:p>
                <a:r>
                  <a:rPr lang="en-US" sz="1600" dirty="0" smtClean="0"/>
                  <a:t>KB/Discovery</a:t>
                </a:r>
                <a:endParaRPr lang="en-US" sz="1600" dirty="0"/>
              </a:p>
            </p:txBody>
          </p:sp>
          <p:cxnSp>
            <p:nvCxnSpPr>
              <p:cNvPr id="36" name="Straight Connector 35"/>
              <p:cNvCxnSpPr/>
              <p:nvPr/>
            </p:nvCxnSpPr>
            <p:spPr>
              <a:xfrm>
                <a:off x="2032351" y="643354"/>
                <a:ext cx="0" cy="336050"/>
              </a:xfrm>
              <a:prstGeom prst="line">
                <a:avLst/>
              </a:prstGeom>
              <a:ln>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grpSp>
      <p:grpSp>
        <p:nvGrpSpPr>
          <p:cNvPr id="49" name="Group 48"/>
          <p:cNvGrpSpPr/>
          <p:nvPr/>
        </p:nvGrpSpPr>
        <p:grpSpPr>
          <a:xfrm>
            <a:off x="679650" y="304800"/>
            <a:ext cx="5943600" cy="5867400"/>
            <a:chOff x="679650" y="304800"/>
            <a:chExt cx="5943600" cy="5867400"/>
          </a:xfrm>
        </p:grpSpPr>
        <p:grpSp>
          <p:nvGrpSpPr>
            <p:cNvPr id="41" name="Group 40"/>
            <p:cNvGrpSpPr/>
            <p:nvPr/>
          </p:nvGrpSpPr>
          <p:grpSpPr>
            <a:xfrm>
              <a:off x="679650" y="2183523"/>
              <a:ext cx="4495800" cy="3988677"/>
              <a:chOff x="679650" y="2183523"/>
              <a:chExt cx="4495800" cy="3988677"/>
            </a:xfrm>
          </p:grpSpPr>
          <p:sp>
            <p:nvSpPr>
              <p:cNvPr id="7" name="Oval 6"/>
              <p:cNvSpPr/>
              <p:nvPr/>
            </p:nvSpPr>
            <p:spPr>
              <a:xfrm>
                <a:off x="679650" y="2183523"/>
                <a:ext cx="4495800" cy="2895600"/>
              </a:xfrm>
              <a:prstGeom prst="ellipse">
                <a:avLst/>
              </a:prstGeom>
              <a:solidFill>
                <a:srgbClr val="4F81B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03849" y="5802868"/>
                <a:ext cx="790601" cy="369332"/>
              </a:xfrm>
              <a:prstGeom prst="rect">
                <a:avLst/>
              </a:prstGeom>
              <a:noFill/>
            </p:spPr>
            <p:txBody>
              <a:bodyPr wrap="none" rtlCol="0">
                <a:spAutoFit/>
              </a:bodyPr>
              <a:lstStyle/>
              <a:p>
                <a:r>
                  <a:rPr lang="en-US" dirty="0" smtClean="0"/>
                  <a:t>Global</a:t>
                </a:r>
                <a:endParaRPr lang="en-US" dirty="0"/>
              </a:p>
            </p:txBody>
          </p:sp>
          <p:cxnSp>
            <p:nvCxnSpPr>
              <p:cNvPr id="24" name="Straight Connector 23"/>
              <p:cNvCxnSpPr/>
              <p:nvPr/>
            </p:nvCxnSpPr>
            <p:spPr>
              <a:xfrm>
                <a:off x="4342453" y="3492923"/>
                <a:ext cx="17617" cy="2171545"/>
              </a:xfrm>
              <a:prstGeom prst="line">
                <a:avLst/>
              </a:prstGeom>
              <a:ln>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45" name="Group 44"/>
            <p:cNvGrpSpPr/>
            <p:nvPr/>
          </p:nvGrpSpPr>
          <p:grpSpPr>
            <a:xfrm>
              <a:off x="3569100" y="304800"/>
              <a:ext cx="3054150" cy="1154901"/>
              <a:chOff x="3569100" y="304800"/>
              <a:chExt cx="3054150" cy="1154901"/>
            </a:xfrm>
          </p:grpSpPr>
          <p:sp>
            <p:nvSpPr>
              <p:cNvPr id="28" name="Rectangle 27"/>
              <p:cNvSpPr/>
              <p:nvPr/>
            </p:nvSpPr>
            <p:spPr>
              <a:xfrm>
                <a:off x="3569100" y="926301"/>
                <a:ext cx="1606350" cy="533400"/>
              </a:xfrm>
              <a:prstGeom prst="rect">
                <a:avLst/>
              </a:prstGeom>
              <a:solidFill>
                <a:srgbClr val="4F81BD">
                  <a:alpha val="18824"/>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4057996" y="304800"/>
                <a:ext cx="2565254" cy="338554"/>
              </a:xfrm>
              <a:prstGeom prst="rect">
                <a:avLst/>
              </a:prstGeom>
              <a:noFill/>
              <a:ln>
                <a:solidFill>
                  <a:schemeClr val="tx2"/>
                </a:solidFill>
              </a:ln>
            </p:spPr>
            <p:txBody>
              <a:bodyPr wrap="none" rtlCol="0">
                <a:spAutoFit/>
              </a:bodyPr>
              <a:lstStyle/>
              <a:p>
                <a:r>
                  <a:rPr lang="en-US" sz="1600" dirty="0" smtClean="0"/>
                  <a:t>Google, ResearchGate, </a:t>
                </a:r>
                <a:r>
                  <a:rPr lang="en-US" sz="1600" dirty="0" err="1" smtClean="0"/>
                  <a:t>etc</a:t>
                </a:r>
                <a:r>
                  <a:rPr lang="en-US" sz="1600" dirty="0" smtClean="0"/>
                  <a:t> …</a:t>
                </a:r>
                <a:endParaRPr lang="en-US" sz="1600" dirty="0"/>
              </a:p>
            </p:txBody>
          </p:sp>
          <p:cxnSp>
            <p:nvCxnSpPr>
              <p:cNvPr id="37" name="Straight Connector 36"/>
              <p:cNvCxnSpPr/>
              <p:nvPr/>
            </p:nvCxnSpPr>
            <p:spPr>
              <a:xfrm>
                <a:off x="4642050" y="643354"/>
                <a:ext cx="0" cy="336050"/>
              </a:xfrm>
              <a:prstGeom prst="line">
                <a:avLst/>
              </a:prstGeom>
              <a:ln>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grpSp>
      <p:sp>
        <p:nvSpPr>
          <p:cNvPr id="51" name="TextBox 50"/>
          <p:cNvSpPr txBox="1"/>
          <p:nvPr/>
        </p:nvSpPr>
        <p:spPr>
          <a:xfrm>
            <a:off x="5791201" y="1576914"/>
            <a:ext cx="2884700" cy="4154984"/>
          </a:xfrm>
          <a:prstGeom prst="rect">
            <a:avLst/>
          </a:prstGeom>
          <a:solidFill>
            <a:schemeClr val="bg1">
              <a:alpha val="85000"/>
            </a:schemeClr>
          </a:solidFill>
          <a:ln>
            <a:noFill/>
          </a:ln>
          <a:effectLst>
            <a:outerShdw blurRad="50800" dist="38100" dir="2700000" algn="tl" rotWithShape="0">
              <a:prstClr val="black">
                <a:alpha val="40000"/>
              </a:prstClr>
            </a:outerShdw>
          </a:effectLst>
        </p:spPr>
        <p:txBody>
          <a:bodyPr wrap="square" rtlCol="0">
            <a:spAutoFit/>
          </a:bodyPr>
          <a:lstStyle/>
          <a:p>
            <a:r>
              <a:rPr lang="en-US" sz="2800" b="1" dirty="0" smtClean="0">
                <a:solidFill>
                  <a:srgbClr val="70AD47">
                    <a:lumMod val="75000"/>
                  </a:srgbClr>
                </a:solidFill>
                <a:latin typeface="Segoe UI Light" pitchFamily="34" charset="0"/>
              </a:rPr>
              <a:t>Separation of discovery and collection?:</a:t>
            </a:r>
            <a:endParaRPr lang="en-US" sz="2800" b="1" dirty="0">
              <a:solidFill>
                <a:srgbClr val="70AD47">
                  <a:lumMod val="75000"/>
                </a:srgbClr>
              </a:solidFill>
              <a:latin typeface="Segoe UI Light" pitchFamily="34" charset="0"/>
            </a:endParaRPr>
          </a:p>
          <a:p>
            <a:pPr marL="257175" indent="-257175">
              <a:buFont typeface="Arial" panose="020B0604020202020204" pitchFamily="34" charset="0"/>
              <a:buChar char="•"/>
            </a:pPr>
            <a:r>
              <a:rPr lang="en-US" sz="2000" dirty="0" smtClean="0">
                <a:solidFill>
                  <a:prstClr val="black"/>
                </a:solidFill>
                <a:latin typeface="Segoe UI Light" pitchFamily="34" charset="0"/>
              </a:rPr>
              <a:t>Focus shifts from owned to facilitated (available)?</a:t>
            </a:r>
            <a:endParaRPr lang="en-US" sz="2000" dirty="0">
              <a:solidFill>
                <a:prstClr val="black"/>
              </a:solidFill>
              <a:latin typeface="Segoe UI Light" pitchFamily="34" charset="0"/>
            </a:endParaRPr>
          </a:p>
          <a:p>
            <a:pPr marL="257175" indent="-257175">
              <a:buFont typeface="Arial" panose="020B0604020202020204" pitchFamily="34" charset="0"/>
              <a:buChar char="•"/>
            </a:pPr>
            <a:r>
              <a:rPr lang="en-US" sz="2000" dirty="0" smtClean="0">
                <a:solidFill>
                  <a:prstClr val="black"/>
                </a:solidFill>
                <a:latin typeface="Segoe UI Light" pitchFamily="34" charset="0"/>
              </a:rPr>
              <a:t>More emphasis on making institutional resources discoverable?</a:t>
            </a:r>
            <a:endParaRPr lang="en-US" sz="2000" dirty="0">
              <a:solidFill>
                <a:prstClr val="black"/>
              </a:solidFill>
              <a:latin typeface="Segoe UI Light" pitchFamily="34" charset="0"/>
            </a:endParaRPr>
          </a:p>
          <a:p>
            <a:pPr marL="257175" indent="-257175">
              <a:buFont typeface="Arial" panose="020B0604020202020204" pitchFamily="34" charset="0"/>
              <a:buChar char="•"/>
            </a:pPr>
            <a:r>
              <a:rPr lang="en-US" sz="2000" dirty="0" err="1" smtClean="0">
                <a:solidFill>
                  <a:prstClr val="black"/>
                </a:solidFill>
                <a:latin typeface="Segoe UI Light" pitchFamily="34" charset="0"/>
              </a:rPr>
              <a:t>Systemwide</a:t>
            </a:r>
            <a:r>
              <a:rPr lang="en-US" sz="2000" dirty="0" smtClean="0">
                <a:solidFill>
                  <a:prstClr val="black"/>
                </a:solidFill>
                <a:latin typeface="Segoe UI Light" pitchFamily="34" charset="0"/>
              </a:rPr>
              <a:t> thinking becomes stronger?</a:t>
            </a:r>
            <a:endParaRPr lang="en-US" sz="2000" b="1" dirty="0">
              <a:solidFill>
                <a:prstClr val="black"/>
              </a:solidFill>
              <a:latin typeface="Segoe UI Light" pitchFamily="34" charset="0"/>
            </a:endParaRPr>
          </a:p>
        </p:txBody>
      </p:sp>
      <p:sp>
        <p:nvSpPr>
          <p:cNvPr id="44" name="TextBox 43"/>
          <p:cNvSpPr txBox="1"/>
          <p:nvPr/>
        </p:nvSpPr>
        <p:spPr>
          <a:xfrm>
            <a:off x="7239000" y="6442134"/>
            <a:ext cx="1765548" cy="307777"/>
          </a:xfrm>
          <a:prstGeom prst="rect">
            <a:avLst/>
          </a:prstGeom>
          <a:solidFill>
            <a:srgbClr val="FFFFFF"/>
          </a:solidFill>
          <a:ln>
            <a:noFill/>
          </a:ln>
        </p:spPr>
        <p:txBody>
          <a:bodyPr wrap="none" rtlCol="0">
            <a:spAutoFit/>
          </a:bodyPr>
          <a:lstStyle/>
          <a:p>
            <a:r>
              <a:rPr lang="en-US" sz="1400" dirty="0" smtClean="0"/>
              <a:t>OCLC Research, 2015.</a:t>
            </a:r>
            <a:endParaRPr lang="en-US" sz="1400" dirty="0"/>
          </a:p>
        </p:txBody>
      </p:sp>
      <p:sp>
        <p:nvSpPr>
          <p:cNvPr id="52" name="TextBox 51"/>
          <p:cNvSpPr txBox="1"/>
          <p:nvPr/>
        </p:nvSpPr>
        <p:spPr>
          <a:xfrm>
            <a:off x="3200400" y="6442134"/>
            <a:ext cx="4215193" cy="307777"/>
          </a:xfrm>
          <a:prstGeom prst="rect">
            <a:avLst/>
          </a:prstGeom>
          <a:noFill/>
        </p:spPr>
        <p:txBody>
          <a:bodyPr wrap="none" rtlCol="0">
            <a:spAutoFit/>
          </a:bodyPr>
          <a:lstStyle/>
          <a:p>
            <a:r>
              <a:rPr lang="en-US" sz="1400" dirty="0" smtClean="0"/>
              <a:t>Figure:  Discoverability redefines collection boundaries.</a:t>
            </a:r>
            <a:endParaRPr lang="en-US" sz="1400" dirty="0"/>
          </a:p>
        </p:txBody>
      </p:sp>
    </p:spTree>
    <p:extLst>
      <p:ext uri="{BB962C8B-B14F-4D97-AF65-F5344CB8AC3E}">
        <p14:creationId xmlns:p14="http://schemas.microsoft.com/office/powerpoint/2010/main" val="5225804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1000"/>
                                        <p:tgtEl>
                                          <p:spTgt spid="47"/>
                                        </p:tgtEl>
                                      </p:cBhvr>
                                    </p:animEffect>
                                    <p:anim calcmode="lin" valueType="num">
                                      <p:cBhvr>
                                        <p:cTn id="8" dur="1000" fill="hold"/>
                                        <p:tgtEl>
                                          <p:spTgt spid="47"/>
                                        </p:tgtEl>
                                        <p:attrNameLst>
                                          <p:attrName>ppt_x</p:attrName>
                                        </p:attrNameLst>
                                      </p:cBhvr>
                                      <p:tavLst>
                                        <p:tav tm="0">
                                          <p:val>
                                            <p:strVal val="#ppt_x"/>
                                          </p:val>
                                        </p:tav>
                                        <p:tav tm="100000">
                                          <p:val>
                                            <p:strVal val="#ppt_x"/>
                                          </p:val>
                                        </p:tav>
                                      </p:tavLst>
                                    </p:anim>
                                    <p:anim calcmode="lin" valueType="num">
                                      <p:cBhvr>
                                        <p:cTn id="9"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0"/>
                                        </p:tgtEl>
                                        <p:attrNameLst>
                                          <p:attrName>style.visibility</p:attrName>
                                        </p:attrNameLst>
                                      </p:cBhvr>
                                      <p:to>
                                        <p:strVal val="visible"/>
                                      </p:to>
                                    </p:set>
                                    <p:animEffect transition="in" filter="fade">
                                      <p:cBhvr>
                                        <p:cTn id="14" dur="1000"/>
                                        <p:tgtEl>
                                          <p:spTgt spid="50"/>
                                        </p:tgtEl>
                                      </p:cBhvr>
                                    </p:animEffect>
                                    <p:anim calcmode="lin" valueType="num">
                                      <p:cBhvr>
                                        <p:cTn id="15" dur="1000" fill="hold"/>
                                        <p:tgtEl>
                                          <p:spTgt spid="50"/>
                                        </p:tgtEl>
                                        <p:attrNameLst>
                                          <p:attrName>ppt_x</p:attrName>
                                        </p:attrNameLst>
                                      </p:cBhvr>
                                      <p:tavLst>
                                        <p:tav tm="0">
                                          <p:val>
                                            <p:strVal val="#ppt_x"/>
                                          </p:val>
                                        </p:tav>
                                        <p:tav tm="100000">
                                          <p:val>
                                            <p:strVal val="#ppt_x"/>
                                          </p:val>
                                        </p:tav>
                                      </p:tavLst>
                                    </p:anim>
                                    <p:anim calcmode="lin" valueType="num">
                                      <p:cBhvr>
                                        <p:cTn id="16"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fade">
                                      <p:cBhvr>
                                        <p:cTn id="21" dur="1000"/>
                                        <p:tgtEl>
                                          <p:spTgt spid="49"/>
                                        </p:tgtEl>
                                      </p:cBhvr>
                                    </p:animEffect>
                                    <p:anim calcmode="lin" valueType="num">
                                      <p:cBhvr>
                                        <p:cTn id="22" dur="1000" fill="hold"/>
                                        <p:tgtEl>
                                          <p:spTgt spid="49"/>
                                        </p:tgtEl>
                                        <p:attrNameLst>
                                          <p:attrName>ppt_x</p:attrName>
                                        </p:attrNameLst>
                                      </p:cBhvr>
                                      <p:tavLst>
                                        <p:tav tm="0">
                                          <p:val>
                                            <p:strVal val="#ppt_x"/>
                                          </p:val>
                                        </p:tav>
                                        <p:tav tm="100000">
                                          <p:val>
                                            <p:strVal val="#ppt_x"/>
                                          </p:val>
                                        </p:tav>
                                      </p:tavLst>
                                    </p:anim>
                                    <p:anim calcmode="lin" valueType="num">
                                      <p:cBhvr>
                                        <p:cTn id="2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fade">
                                      <p:cBhvr>
                                        <p:cTn id="28" dur="1000"/>
                                        <p:tgtEl>
                                          <p:spTgt spid="51"/>
                                        </p:tgtEl>
                                      </p:cBhvr>
                                    </p:animEffect>
                                    <p:anim calcmode="lin" valueType="num">
                                      <p:cBhvr>
                                        <p:cTn id="29" dur="1000" fill="hold"/>
                                        <p:tgtEl>
                                          <p:spTgt spid="51"/>
                                        </p:tgtEl>
                                        <p:attrNameLst>
                                          <p:attrName>ppt_x</p:attrName>
                                        </p:attrNameLst>
                                      </p:cBhvr>
                                      <p:tavLst>
                                        <p:tav tm="0">
                                          <p:val>
                                            <p:strVal val="#ppt_x"/>
                                          </p:val>
                                        </p:tav>
                                        <p:tav tm="100000">
                                          <p:val>
                                            <p:strVal val="#ppt_x"/>
                                          </p:val>
                                        </p:tav>
                                      </p:tavLst>
                                    </p:anim>
                                    <p:anim calcmode="lin" valueType="num">
                                      <p:cBhvr>
                                        <p:cTn id="30"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2133600"/>
            <a:ext cx="8229600" cy="1143000"/>
          </a:xfrm>
        </p:spPr>
        <p:txBody>
          <a:bodyPr>
            <a:normAutofit fontScale="90000"/>
          </a:bodyPr>
          <a:lstStyle/>
          <a:p>
            <a:r>
              <a:rPr lang="en-US" b="1" dirty="0" smtClean="0">
                <a:solidFill>
                  <a:schemeClr val="accent6"/>
                </a:solidFill>
                <a:latin typeface="Segoe UI" pitchFamily="34" charset="0"/>
                <a:ea typeface="Segoe UI" pitchFamily="34" charset="0"/>
                <a:cs typeface="Segoe UI" pitchFamily="34" charset="0"/>
              </a:rPr>
              <a:t>Towards facilitated collection</a:t>
            </a:r>
            <a:r>
              <a:rPr lang="en-US" b="1" dirty="0" smtClean="0">
                <a:solidFill>
                  <a:srgbClr val="C00000"/>
                </a:solidFill>
                <a:latin typeface="Segoe UI" pitchFamily="34" charset="0"/>
                <a:ea typeface="Segoe UI" pitchFamily="34" charset="0"/>
                <a:cs typeface="Segoe UI" pitchFamily="34" charset="0"/>
              </a:rPr>
              <a:t/>
            </a:r>
            <a:br>
              <a:rPr lang="en-US" b="1" dirty="0" smtClean="0">
                <a:solidFill>
                  <a:srgbClr val="C00000"/>
                </a:solidFill>
                <a:latin typeface="Segoe UI" pitchFamily="34" charset="0"/>
                <a:ea typeface="Segoe UI" pitchFamily="34" charset="0"/>
                <a:cs typeface="Segoe UI" pitchFamily="34" charset="0"/>
              </a:rPr>
            </a:br>
            <a:r>
              <a:rPr lang="en-US" dirty="0" smtClean="0">
                <a:latin typeface="Segoe UI" pitchFamily="34" charset="0"/>
                <a:ea typeface="Segoe UI" pitchFamily="34" charset="0"/>
                <a:cs typeface="Segoe UI" pitchFamily="34" charset="0"/>
              </a:rPr>
              <a:t/>
            </a:r>
            <a:br>
              <a:rPr lang="en-US" dirty="0" smtClean="0">
                <a:latin typeface="Segoe UI" pitchFamily="34" charset="0"/>
                <a:ea typeface="Segoe UI" pitchFamily="34" charset="0"/>
                <a:cs typeface="Segoe UI" pitchFamily="34" charset="0"/>
              </a:rPr>
            </a:br>
            <a:r>
              <a:rPr lang="en-US" b="1" dirty="0" smtClean="0">
                <a:solidFill>
                  <a:schemeClr val="accent6"/>
                </a:solidFill>
                <a:latin typeface="Segoe UI" pitchFamily="34" charset="0"/>
                <a:ea typeface="Segoe UI" pitchFamily="34" charset="0"/>
                <a:cs typeface="Segoe UI" pitchFamily="34" charset="0"/>
              </a:rPr>
              <a:t>Then:</a:t>
            </a:r>
            <a:r>
              <a:rPr lang="en-US" dirty="0" smtClean="0">
                <a:latin typeface="Segoe UI" pitchFamily="34" charset="0"/>
                <a:ea typeface="Segoe UI" pitchFamily="34" charset="0"/>
                <a:cs typeface="Segoe UI" pitchFamily="34" charset="0"/>
              </a:rPr>
              <a:t>  </a:t>
            </a:r>
            <a:r>
              <a:rPr lang="en-US" dirty="0" smtClean="0">
                <a:solidFill>
                  <a:schemeClr val="tx1">
                    <a:lumMod val="65000"/>
                    <a:lumOff val="35000"/>
                  </a:schemeClr>
                </a:solidFill>
                <a:latin typeface="Segoe UI" pitchFamily="34" charset="0"/>
                <a:ea typeface="Segoe UI" pitchFamily="34" charset="0"/>
                <a:cs typeface="Segoe UI" pitchFamily="34" charset="0"/>
              </a:rPr>
              <a:t>Value relates to locally assembled collection.</a:t>
            </a:r>
            <a:br>
              <a:rPr lang="en-US" dirty="0" smtClean="0">
                <a:solidFill>
                  <a:schemeClr val="tx1">
                    <a:lumMod val="65000"/>
                    <a:lumOff val="35000"/>
                  </a:schemeClr>
                </a:solidFill>
                <a:latin typeface="Segoe UI" pitchFamily="34" charset="0"/>
                <a:ea typeface="Segoe UI" pitchFamily="34" charset="0"/>
                <a:cs typeface="Segoe UI" pitchFamily="34" charset="0"/>
              </a:rPr>
            </a:br>
            <a:r>
              <a:rPr lang="en-US" dirty="0" smtClean="0">
                <a:latin typeface="Segoe UI" pitchFamily="34" charset="0"/>
                <a:ea typeface="Segoe UI" pitchFamily="34" charset="0"/>
                <a:cs typeface="Segoe UI" pitchFamily="34" charset="0"/>
              </a:rPr>
              <a:t/>
            </a:r>
            <a:br>
              <a:rPr lang="en-US" dirty="0" smtClean="0">
                <a:latin typeface="Segoe UI" pitchFamily="34" charset="0"/>
                <a:ea typeface="Segoe UI" pitchFamily="34" charset="0"/>
                <a:cs typeface="Segoe UI" pitchFamily="34" charset="0"/>
              </a:rPr>
            </a:br>
            <a:r>
              <a:rPr lang="en-US" b="1" dirty="0" smtClean="0">
                <a:solidFill>
                  <a:schemeClr val="accent6"/>
                </a:solidFill>
                <a:latin typeface="Segoe UI" pitchFamily="34" charset="0"/>
                <a:ea typeface="Segoe UI" pitchFamily="34" charset="0"/>
                <a:cs typeface="Segoe UI" pitchFamily="34" charset="0"/>
              </a:rPr>
              <a:t>Now: </a:t>
            </a:r>
            <a:r>
              <a:rPr lang="en-US" b="0" dirty="0" smtClean="0">
                <a:solidFill>
                  <a:schemeClr val="tx1">
                    <a:lumMod val="65000"/>
                    <a:lumOff val="35000"/>
                  </a:schemeClr>
                </a:solidFill>
                <a:latin typeface="Segoe UI" pitchFamily="34" charset="0"/>
                <a:ea typeface="Segoe UI" pitchFamily="34" charset="0"/>
                <a:cs typeface="Segoe UI" pitchFamily="34" charset="0"/>
              </a:rPr>
              <a:t>Value relates to </a:t>
            </a:r>
            <a:r>
              <a:rPr lang="en-US" dirty="0" smtClean="0">
                <a:solidFill>
                  <a:schemeClr val="tx1">
                    <a:lumMod val="65000"/>
                    <a:lumOff val="35000"/>
                  </a:schemeClr>
                </a:solidFill>
                <a:latin typeface="Segoe UI" pitchFamily="34" charset="0"/>
                <a:ea typeface="Segoe UI" pitchFamily="34" charset="0"/>
                <a:cs typeface="Segoe UI" pitchFamily="34" charset="0"/>
              </a:rPr>
              <a:t>ability to efficiently meet a variety of research and learning needs</a:t>
            </a:r>
            <a:r>
              <a:rPr lang="en-US" b="0" dirty="0" smtClean="0">
                <a:solidFill>
                  <a:schemeClr val="tx1">
                    <a:lumMod val="65000"/>
                    <a:lumOff val="35000"/>
                  </a:schemeClr>
                </a:solidFill>
                <a:latin typeface="Segoe UI" pitchFamily="34" charset="0"/>
                <a:ea typeface="Segoe UI" pitchFamily="34" charset="0"/>
                <a:cs typeface="Segoe UI" pitchFamily="34" charset="0"/>
              </a:rPr>
              <a:t>.</a:t>
            </a:r>
            <a:endParaRPr lang="en-US" b="0" dirty="0">
              <a:solidFill>
                <a:schemeClr val="tx1">
                  <a:lumMod val="65000"/>
                  <a:lumOff val="35000"/>
                </a:schemeClr>
              </a:solidFill>
              <a:latin typeface="Segoe UI" pitchFamily="34" charset="0"/>
              <a:ea typeface="Segoe UI" pitchFamily="34" charset="0"/>
              <a:cs typeface="Segoe UI" pitchFamily="34" charset="0"/>
            </a:endParaRPr>
          </a:p>
        </p:txBody>
      </p:sp>
      <p:sp>
        <p:nvSpPr>
          <p:cNvPr id="3" name="Slide Number Placeholder 2"/>
          <p:cNvSpPr>
            <a:spLocks noGrp="1"/>
          </p:cNvSpPr>
          <p:nvPr>
            <p:ph type="sldNum" sz="quarter" idx="10"/>
          </p:nvPr>
        </p:nvSpPr>
        <p:spPr/>
        <p:txBody>
          <a:bodyPr/>
          <a:lstStyle/>
          <a:p>
            <a:fld id="{6B3AA010-7757-41E0-A212-D41514C97AA5}" type="slidenum">
              <a:rPr lang="en-US" sz="1050" smtClean="0">
                <a:latin typeface="Segoe UI" pitchFamily="34" charset="0"/>
                <a:ea typeface="Segoe UI" pitchFamily="34" charset="0"/>
                <a:cs typeface="Segoe UI" pitchFamily="34" charset="0"/>
              </a:rPr>
              <a:pPr/>
              <a:t>21</a:t>
            </a:fld>
            <a:endParaRPr lang="en-US" sz="105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4834806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project</a:t>
            </a:r>
            <a:endParaRPr lang="en-US" dirty="0"/>
          </a:p>
        </p:txBody>
      </p:sp>
    </p:spTree>
    <p:extLst>
      <p:ext uri="{BB962C8B-B14F-4D97-AF65-F5344CB8AC3E}">
        <p14:creationId xmlns:p14="http://schemas.microsoft.com/office/powerpoint/2010/main" val="18023122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4294967295"/>
          </p:nvPr>
        </p:nvSpPr>
        <p:spPr>
          <a:xfrm>
            <a:off x="488950" y="1200150"/>
            <a:ext cx="8655050" cy="4643438"/>
          </a:xfrm>
        </p:spPr>
        <p:txBody>
          <a:bodyPr>
            <a:normAutofit fontScale="85000" lnSpcReduction="20000"/>
          </a:bodyPr>
          <a:lstStyle/>
          <a:p>
            <a:pPr marL="0" indent="0">
              <a:buNone/>
            </a:pPr>
            <a:r>
              <a:rPr lang="en-US" b="1" dirty="0" smtClean="0">
                <a:solidFill>
                  <a:schemeClr val="accent2"/>
                </a:solidFill>
                <a:latin typeface="Segoe UI" panose="020B0502040204020203" pitchFamily="34" charset="0"/>
                <a:ea typeface="Segoe UI" panose="020B0502040204020203" pitchFamily="34" charset="0"/>
                <a:cs typeface="Segoe UI" panose="020B0502040204020203" pitchFamily="34" charset="0"/>
              </a:rPr>
              <a:t>Goal:</a:t>
            </a:r>
          </a:p>
          <a:p>
            <a:pPr marL="0" indent="0">
              <a:buNone/>
            </a:pPr>
            <a:r>
              <a:rPr lang="en-US" dirty="0" smtClean="0">
                <a:latin typeface="Segoe UI" panose="020B0502040204020203" pitchFamily="34" charset="0"/>
                <a:ea typeface="Segoe UI" panose="020B0502040204020203" pitchFamily="34" charset="0"/>
                <a:cs typeface="Segoe UI" panose="020B0502040204020203" pitchFamily="34" charset="0"/>
              </a:rPr>
              <a:t>Explore characteristics of aggregate RLUK bibliographic resource in context of members’ strategic priorities</a:t>
            </a:r>
          </a:p>
          <a:p>
            <a:pPr marL="0" indent="0">
              <a:buNone/>
            </a:pPr>
            <a:endParaRPr lang="en-US" sz="800" dirty="0">
              <a:latin typeface="Segoe UI" panose="020B0502040204020203" pitchFamily="34" charset="0"/>
              <a:ea typeface="Segoe UI" panose="020B0502040204020203" pitchFamily="34" charset="0"/>
              <a:cs typeface="Segoe UI" panose="020B0502040204020203" pitchFamily="34" charset="0"/>
            </a:endParaRPr>
          </a:p>
          <a:p>
            <a:pPr marL="0" indent="0">
              <a:buNone/>
            </a:pPr>
            <a:r>
              <a:rPr lang="en-US" b="1" dirty="0" smtClean="0">
                <a:solidFill>
                  <a:schemeClr val="accent2"/>
                </a:solidFill>
                <a:latin typeface="Segoe UI" panose="020B0502040204020203" pitchFamily="34" charset="0"/>
                <a:ea typeface="Segoe UI" panose="020B0502040204020203" pitchFamily="34" charset="0"/>
                <a:cs typeface="Segoe UI" panose="020B0502040204020203" pitchFamily="34" charset="0"/>
              </a:rPr>
              <a:t>Powered by WorldCat:</a:t>
            </a:r>
          </a:p>
          <a:p>
            <a:pPr marL="0" indent="0">
              <a:buNone/>
            </a:pPr>
            <a:r>
              <a:rPr lang="en-US" dirty="0" smtClean="0">
                <a:latin typeface="Segoe UI" panose="020B0502040204020203" pitchFamily="34" charset="0"/>
                <a:ea typeface="Segoe UI" panose="020B0502040204020203" pitchFamily="34" charset="0"/>
                <a:cs typeface="Segoe UI" panose="020B0502040204020203" pitchFamily="34" charset="0"/>
              </a:rPr>
              <a:t>Leverage distinctive data-driven, multi-scalar (local, group, global) perspective of OCLC’s international union catalogue</a:t>
            </a:r>
            <a:endParaRPr lang="en-US" sz="2000" dirty="0" smtClean="0">
              <a:latin typeface="Segoe UI" panose="020B0502040204020203" pitchFamily="34" charset="0"/>
              <a:ea typeface="Segoe UI" panose="020B0502040204020203" pitchFamily="34" charset="0"/>
              <a:cs typeface="Segoe UI" panose="020B0502040204020203" pitchFamily="34" charset="0"/>
            </a:endParaRPr>
          </a:p>
          <a:p>
            <a:pPr marL="0" indent="0">
              <a:buNone/>
            </a:pPr>
            <a:endParaRPr lang="en-US" sz="800" dirty="0" smtClean="0">
              <a:latin typeface="Segoe UI" panose="020B0502040204020203" pitchFamily="34" charset="0"/>
              <a:ea typeface="Segoe UI" panose="020B0502040204020203" pitchFamily="34" charset="0"/>
              <a:cs typeface="Segoe UI" panose="020B0502040204020203" pitchFamily="34" charset="0"/>
            </a:endParaRPr>
          </a:p>
          <a:p>
            <a:pPr marL="0" indent="0">
              <a:buNone/>
            </a:pPr>
            <a:r>
              <a:rPr lang="en-US" b="1" dirty="0" smtClean="0">
                <a:solidFill>
                  <a:schemeClr val="accent2"/>
                </a:solidFill>
                <a:latin typeface="Segoe UI" panose="020B0502040204020203" pitchFamily="34" charset="0"/>
                <a:ea typeface="Segoe UI" panose="020B0502040204020203" pitchFamily="34" charset="0"/>
                <a:cs typeface="Segoe UI" panose="020B0502040204020203" pitchFamily="34" charset="0"/>
              </a:rPr>
              <a:t>Building on foundations: </a:t>
            </a:r>
          </a:p>
          <a:p>
            <a:pPr marL="0" indent="0">
              <a:buNone/>
            </a:pPr>
            <a:r>
              <a:rPr lang="en-US" dirty="0" smtClean="0">
                <a:latin typeface="Segoe UI" panose="020B0502040204020203" pitchFamily="34" charset="0"/>
                <a:ea typeface="Segoe UI" panose="020B0502040204020203" pitchFamily="34" charset="0"/>
                <a:cs typeface="Segoe UI" panose="020B0502040204020203" pitchFamily="34" charset="0"/>
              </a:rPr>
              <a:t>Complement and advance recent OCLC Research work on collective collections &amp; shared print</a:t>
            </a:r>
          </a:p>
          <a:p>
            <a:pPr marL="0" indent="0">
              <a:buNone/>
            </a:pPr>
            <a:endParaRPr lang="en-US" sz="800" dirty="0">
              <a:latin typeface="Segoe UI" panose="020B0502040204020203" pitchFamily="34" charset="0"/>
              <a:ea typeface="Segoe UI" panose="020B0502040204020203" pitchFamily="34" charset="0"/>
              <a:cs typeface="Segoe UI" panose="020B0502040204020203" pitchFamily="34" charset="0"/>
            </a:endParaRPr>
          </a:p>
          <a:p>
            <a:pPr marL="0" indent="0">
              <a:buNone/>
            </a:pPr>
            <a:r>
              <a:rPr lang="en-US" b="1" dirty="0" smtClean="0">
                <a:solidFill>
                  <a:schemeClr val="accent2"/>
                </a:solidFill>
                <a:latin typeface="Segoe UI" panose="020B0502040204020203" pitchFamily="34" charset="0"/>
                <a:ea typeface="Segoe UI" panose="020B0502040204020203" pitchFamily="34" charset="0"/>
                <a:cs typeface="Segoe UI" panose="020B0502040204020203" pitchFamily="34" charset="0"/>
              </a:rPr>
              <a:t>Community engagement:</a:t>
            </a:r>
          </a:p>
          <a:p>
            <a:pPr marL="0" indent="0">
              <a:buNone/>
            </a:pPr>
            <a:r>
              <a:rPr lang="en-US" dirty="0" smtClean="0">
                <a:latin typeface="Segoe UI" panose="020B0502040204020203" pitchFamily="34" charset="0"/>
                <a:ea typeface="Segoe UI" panose="020B0502040204020203" pitchFamily="34" charset="0"/>
                <a:cs typeface="Segoe UI" panose="020B0502040204020203" pitchFamily="34" charset="0"/>
              </a:rPr>
              <a:t>Refine analysis via consultation with RLUK advisory group</a:t>
            </a:r>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6" name="Text Placeholder 5"/>
          <p:cNvSpPr>
            <a:spLocks noGrp="1"/>
          </p:cNvSpPr>
          <p:nvPr>
            <p:ph type="body" sz="quarter" idx="4294967295"/>
          </p:nvPr>
        </p:nvSpPr>
        <p:spPr>
          <a:xfrm>
            <a:off x="207818" y="177657"/>
            <a:ext cx="8181975" cy="915987"/>
          </a:xfrm>
        </p:spPr>
        <p:txBody>
          <a:bodyPr>
            <a:normAutofit lnSpcReduction="10000"/>
          </a:bodyPr>
          <a:lstStyle/>
          <a:p>
            <a:pPr marL="0" indent="0">
              <a:buNone/>
            </a:pPr>
            <a:r>
              <a:rPr lang="en-US" sz="3200" b="0" dirty="0" smtClean="0">
                <a:latin typeface="Segoe UI" panose="020B0502040204020203" pitchFamily="34" charset="0"/>
                <a:ea typeface="Segoe UI" panose="020B0502040204020203" pitchFamily="34" charset="0"/>
                <a:cs typeface="Segoe UI" panose="020B0502040204020203" pitchFamily="34" charset="0"/>
              </a:rPr>
              <a:t>The RLUK Collective Collection</a:t>
            </a:r>
          </a:p>
          <a:p>
            <a:pPr marL="0" indent="0">
              <a:buNone/>
            </a:pPr>
            <a:r>
              <a:rPr lang="en-US" sz="2000" dirty="0" smtClean="0">
                <a:latin typeface="Segoe UI" panose="020B0502040204020203" pitchFamily="34" charset="0"/>
                <a:ea typeface="Segoe UI" panose="020B0502040204020203" pitchFamily="34" charset="0"/>
                <a:cs typeface="Segoe UI" panose="020B0502040204020203" pitchFamily="34" charset="0"/>
              </a:rPr>
              <a:t>  A joint initiative of RLUK and OCLC Research  </a:t>
            </a:r>
            <a:endParaRPr lang="en-US" sz="2000"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3090695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5685" y="228111"/>
            <a:ext cx="4186146" cy="584775"/>
          </a:xfrm>
          <a:prstGeom prst="rect">
            <a:avLst/>
          </a:prstGeom>
          <a:noFill/>
        </p:spPr>
        <p:txBody>
          <a:bodyPr wrap="none" rtlCol="0">
            <a:spAutoFit/>
          </a:bodyPr>
          <a:lstStyle/>
          <a:p>
            <a:r>
              <a:rPr lang="en-US" sz="3200" dirty="0" smtClean="0">
                <a:solidFill>
                  <a:schemeClr val="tx2"/>
                </a:solidFill>
                <a:latin typeface="Segoe UI" panose="020B0502040204020203" pitchFamily="34" charset="0"/>
                <a:ea typeface="Segoe UI" panose="020B0502040204020203" pitchFamily="34" charset="0"/>
                <a:cs typeface="Segoe UI" panose="020B0502040204020203" pitchFamily="34" charset="0"/>
              </a:rPr>
              <a:t>RLUK Advisory Group </a:t>
            </a:r>
            <a:endParaRPr lang="en-US" sz="3200" dirty="0">
              <a:solidFill>
                <a:schemeClr val="tx2"/>
              </a:solidFill>
              <a:latin typeface="Segoe UI" panose="020B0502040204020203" pitchFamily="34" charset="0"/>
              <a:ea typeface="Segoe UI" panose="020B0502040204020203" pitchFamily="34" charset="0"/>
              <a:cs typeface="Segoe UI" panose="020B0502040204020203"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3767750492"/>
              </p:ext>
            </p:extLst>
          </p:nvPr>
        </p:nvGraphicFramePr>
        <p:xfrm>
          <a:off x="890909" y="1277258"/>
          <a:ext cx="7221843" cy="4114800"/>
        </p:xfrm>
        <a:graphic>
          <a:graphicData uri="http://schemas.openxmlformats.org/drawingml/2006/table">
            <a:tbl>
              <a:tblPr firstRow="1" bandRow="1">
                <a:tableStyleId>{5C22544A-7EE6-4342-B048-85BDC9FD1C3A}</a:tableStyleId>
              </a:tblPr>
              <a:tblGrid>
                <a:gridCol w="2614291"/>
                <a:gridCol w="4607552"/>
              </a:tblGrid>
              <a:tr h="365760">
                <a:tc>
                  <a:txBody>
                    <a:bodyPr/>
                    <a:lstStyle/>
                    <a:p>
                      <a:r>
                        <a:rPr lang="en-US" sz="2400" b="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Janet Aucock</a:t>
                      </a:r>
                      <a:endParaRPr lang="en-US" sz="2400" b="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400" b="0" dirty="0" smtClean="0">
                          <a:solidFill>
                            <a:schemeClr val="accent2"/>
                          </a:solidFill>
                          <a:latin typeface="Segoe UI" panose="020B0502040204020203" pitchFamily="34" charset="0"/>
                          <a:ea typeface="Segoe UI" panose="020B0502040204020203" pitchFamily="34" charset="0"/>
                          <a:cs typeface="Segoe UI" panose="020B0502040204020203" pitchFamily="34" charset="0"/>
                        </a:rPr>
                        <a:t>University of St Andrews</a:t>
                      </a:r>
                      <a:endParaRPr lang="en-US" sz="2400" b="0" dirty="0">
                        <a:solidFill>
                          <a:schemeClr val="accent2"/>
                        </a:solidFill>
                        <a:latin typeface="Segoe UI" panose="020B0502040204020203" pitchFamily="34" charset="0"/>
                        <a:ea typeface="Segoe UI" panose="020B0502040204020203" pitchFamily="34" charset="0"/>
                        <a:cs typeface="Segoe UI" panose="020B0502040204020203"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65760">
                <a:tc>
                  <a:txBody>
                    <a:bodyPr/>
                    <a:lstStyle/>
                    <a:p>
                      <a:r>
                        <a:rPr lang="en-US" sz="2400" b="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Suzy Cheeke</a:t>
                      </a:r>
                      <a:endParaRPr lang="en-US" sz="2400" b="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400" b="0" dirty="0" smtClean="0">
                          <a:solidFill>
                            <a:schemeClr val="accent2"/>
                          </a:solidFill>
                          <a:latin typeface="Segoe UI" panose="020B0502040204020203" pitchFamily="34" charset="0"/>
                          <a:ea typeface="Segoe UI" panose="020B0502040204020203" pitchFamily="34" charset="0"/>
                          <a:cs typeface="Segoe UI" panose="020B0502040204020203" pitchFamily="34" charset="0"/>
                        </a:rPr>
                        <a:t>University</a:t>
                      </a:r>
                      <a:r>
                        <a:rPr lang="en-US" sz="2400" b="0" baseline="0" dirty="0" smtClean="0">
                          <a:solidFill>
                            <a:schemeClr val="accent2"/>
                          </a:solidFill>
                          <a:latin typeface="Segoe UI" panose="020B0502040204020203" pitchFamily="34" charset="0"/>
                          <a:ea typeface="Segoe UI" panose="020B0502040204020203" pitchFamily="34" charset="0"/>
                          <a:cs typeface="Segoe UI" panose="020B0502040204020203" pitchFamily="34" charset="0"/>
                        </a:rPr>
                        <a:t> of Bristol</a:t>
                      </a:r>
                      <a:endParaRPr lang="en-US" sz="2400" b="0" dirty="0">
                        <a:solidFill>
                          <a:schemeClr val="accent2"/>
                        </a:solidFill>
                        <a:latin typeface="Segoe UI" panose="020B0502040204020203" pitchFamily="34" charset="0"/>
                        <a:ea typeface="Segoe UI" panose="020B0502040204020203" pitchFamily="34" charset="0"/>
                        <a:cs typeface="Segoe UI" panose="020B0502040204020203"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65760">
                <a:tc>
                  <a:txBody>
                    <a:bodyPr/>
                    <a:lstStyle/>
                    <a:p>
                      <a:r>
                        <a:rPr lang="en-US" sz="2400" b="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Sue</a:t>
                      </a:r>
                      <a:r>
                        <a:rPr lang="en-US" sz="2400" b="0" baseline="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Elphinstone</a:t>
                      </a:r>
                      <a:endParaRPr lang="en-US" sz="2400" b="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400" b="0" dirty="0" smtClean="0">
                          <a:solidFill>
                            <a:schemeClr val="accent2"/>
                          </a:solidFill>
                          <a:latin typeface="Segoe UI" panose="020B0502040204020203" pitchFamily="34" charset="0"/>
                          <a:ea typeface="Segoe UI" panose="020B0502040204020203" pitchFamily="34" charset="0"/>
                          <a:cs typeface="Segoe UI" panose="020B0502040204020203" pitchFamily="34" charset="0"/>
                        </a:rPr>
                        <a:t>University</a:t>
                      </a:r>
                      <a:r>
                        <a:rPr lang="en-US" sz="2400" b="0" baseline="0" dirty="0" smtClean="0">
                          <a:solidFill>
                            <a:schemeClr val="accent2"/>
                          </a:solidFill>
                          <a:latin typeface="Segoe UI" panose="020B0502040204020203" pitchFamily="34" charset="0"/>
                          <a:ea typeface="Segoe UI" panose="020B0502040204020203" pitchFamily="34" charset="0"/>
                          <a:cs typeface="Segoe UI" panose="020B0502040204020203" pitchFamily="34" charset="0"/>
                        </a:rPr>
                        <a:t> of York</a:t>
                      </a:r>
                      <a:endParaRPr lang="en-US" sz="2400" b="0" dirty="0">
                        <a:solidFill>
                          <a:schemeClr val="accent2"/>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65760">
                <a:tc>
                  <a:txBody>
                    <a:bodyPr/>
                    <a:lstStyle/>
                    <a:p>
                      <a:r>
                        <a:rPr lang="en-US" sz="2400" b="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Gill Hamilton</a:t>
                      </a:r>
                      <a:endParaRPr lang="en-US" sz="2400" b="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400" b="0" dirty="0" smtClean="0">
                          <a:solidFill>
                            <a:schemeClr val="accent2"/>
                          </a:solidFill>
                          <a:latin typeface="Segoe UI" panose="020B0502040204020203" pitchFamily="34" charset="0"/>
                          <a:ea typeface="Segoe UI" panose="020B0502040204020203" pitchFamily="34" charset="0"/>
                          <a:cs typeface="Segoe UI" panose="020B0502040204020203" pitchFamily="34" charset="0"/>
                        </a:rPr>
                        <a:t>National Library of Scotland</a:t>
                      </a:r>
                      <a:endParaRPr lang="en-US" sz="2400" b="0" dirty="0">
                        <a:solidFill>
                          <a:schemeClr val="accent2"/>
                        </a:solidFill>
                        <a:latin typeface="Segoe UI" panose="020B0502040204020203" pitchFamily="34" charset="0"/>
                        <a:ea typeface="Segoe UI" panose="020B0502040204020203" pitchFamily="34" charset="0"/>
                        <a:cs typeface="Segoe UI" panose="020B0502040204020203"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65760">
                <a:tc>
                  <a:txBody>
                    <a:bodyPr/>
                    <a:lstStyle/>
                    <a:p>
                      <a:r>
                        <a:rPr lang="en-US" sz="2400" b="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Frances Machell</a:t>
                      </a:r>
                      <a:endParaRPr lang="en-US" sz="2400" b="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400" b="0" dirty="0" smtClean="0">
                          <a:solidFill>
                            <a:schemeClr val="accent2"/>
                          </a:solidFill>
                          <a:latin typeface="Segoe UI" panose="020B0502040204020203" pitchFamily="34" charset="0"/>
                          <a:ea typeface="Segoe UI" panose="020B0502040204020203" pitchFamily="34" charset="0"/>
                          <a:cs typeface="Segoe UI" panose="020B0502040204020203" pitchFamily="34" charset="0"/>
                        </a:rPr>
                        <a:t>University of Birmingham</a:t>
                      </a:r>
                      <a:endParaRPr lang="en-US" sz="2400" b="0" dirty="0">
                        <a:solidFill>
                          <a:schemeClr val="accent2"/>
                        </a:solidFill>
                        <a:latin typeface="Segoe UI" panose="020B0502040204020203" pitchFamily="34" charset="0"/>
                        <a:ea typeface="Segoe UI" panose="020B0502040204020203" pitchFamily="34" charset="0"/>
                        <a:cs typeface="Segoe UI" panose="020B0502040204020203"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65760">
                <a:tc>
                  <a:txBody>
                    <a:bodyPr/>
                    <a:lstStyle/>
                    <a:p>
                      <a:r>
                        <a:rPr kumimoji="0" lang="en-US" altLang="en-US" sz="2400" b="0" i="0" u="none" strike="noStrike" cap="none" normalizeH="0" baseline="0" dirty="0" smtClean="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Victoria Parkinson</a:t>
                      </a:r>
                      <a:endParaRPr lang="en-US" sz="2400" b="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400" b="0" dirty="0" smtClean="0">
                          <a:solidFill>
                            <a:schemeClr val="accent2"/>
                          </a:solidFill>
                          <a:latin typeface="Segoe UI" panose="020B0502040204020203" pitchFamily="34" charset="0"/>
                          <a:ea typeface="Segoe UI" panose="020B0502040204020203" pitchFamily="34" charset="0"/>
                          <a:cs typeface="Segoe UI" panose="020B0502040204020203" pitchFamily="34" charset="0"/>
                        </a:rPr>
                        <a:t>King’s College London</a:t>
                      </a:r>
                      <a:endParaRPr lang="en-US" sz="2400" b="0" dirty="0">
                        <a:solidFill>
                          <a:schemeClr val="accent2"/>
                        </a:solidFill>
                        <a:latin typeface="Segoe UI" panose="020B0502040204020203" pitchFamily="34" charset="0"/>
                        <a:ea typeface="Segoe UI" panose="020B0502040204020203" pitchFamily="34" charset="0"/>
                        <a:cs typeface="Segoe UI" panose="020B0502040204020203"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65760">
                <a:tc>
                  <a:txBody>
                    <a:bodyPr/>
                    <a:lstStyle/>
                    <a:p>
                      <a:r>
                        <a:rPr kumimoji="0" lang="en-US" altLang="en-US" sz="2400" b="0" i="0" u="none" strike="noStrike" cap="none" normalizeH="0" baseline="0" dirty="0" smtClean="0">
                          <a:ln>
                            <a:noFill/>
                          </a:ln>
                          <a:solidFill>
                            <a:schemeClr val="tx1"/>
                          </a:solidFill>
                          <a:effectLst/>
                          <a:latin typeface="Segoe UI" panose="020B0502040204020203" pitchFamily="34" charset="0"/>
                          <a:ea typeface="Segoe UI" panose="020B0502040204020203" pitchFamily="34" charset="0"/>
                          <a:cs typeface="Segoe UI" panose="020B0502040204020203" pitchFamily="34" charset="0"/>
                        </a:rPr>
                        <a:t>Laura Shanahan</a:t>
                      </a:r>
                      <a:endParaRPr lang="en-US" sz="2400" b="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400" b="0" dirty="0" smtClean="0">
                          <a:solidFill>
                            <a:schemeClr val="accent2"/>
                          </a:solidFill>
                          <a:latin typeface="Segoe UI" panose="020B0502040204020203" pitchFamily="34" charset="0"/>
                          <a:ea typeface="Segoe UI" panose="020B0502040204020203" pitchFamily="34" charset="0"/>
                          <a:cs typeface="Segoe UI" panose="020B0502040204020203" pitchFamily="34" charset="0"/>
                        </a:rPr>
                        <a:t>University of Edinburgh</a:t>
                      </a:r>
                      <a:endParaRPr lang="en-US" sz="2400" b="0" dirty="0">
                        <a:solidFill>
                          <a:schemeClr val="accent2"/>
                        </a:solidFill>
                        <a:latin typeface="Segoe UI" panose="020B0502040204020203" pitchFamily="34" charset="0"/>
                        <a:ea typeface="Segoe UI" panose="020B0502040204020203" pitchFamily="34" charset="0"/>
                        <a:cs typeface="Segoe UI" panose="020B0502040204020203"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65760">
                <a:tc>
                  <a:txBody>
                    <a:bodyPr/>
                    <a:lstStyle/>
                    <a:p>
                      <a:r>
                        <a:rPr lang="en-US" sz="2400" b="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June</a:t>
                      </a:r>
                      <a:r>
                        <a:rPr lang="en-US" sz="2400" b="0" baseline="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Tomlinson</a:t>
                      </a:r>
                      <a:endParaRPr lang="en-US" sz="2400" b="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400" b="0" dirty="0" smtClean="0">
                          <a:solidFill>
                            <a:schemeClr val="accent2"/>
                          </a:solidFill>
                          <a:latin typeface="Segoe UI" panose="020B0502040204020203" pitchFamily="34" charset="0"/>
                          <a:ea typeface="Segoe UI" panose="020B0502040204020203" pitchFamily="34" charset="0"/>
                          <a:cs typeface="Segoe UI" panose="020B0502040204020203" pitchFamily="34" charset="0"/>
                        </a:rPr>
                        <a:t>Wellcome Library</a:t>
                      </a:r>
                      <a:endParaRPr lang="en-US" sz="2400" b="0" dirty="0">
                        <a:solidFill>
                          <a:schemeClr val="accent2"/>
                        </a:solidFill>
                        <a:latin typeface="Segoe UI" panose="020B0502040204020203" pitchFamily="34" charset="0"/>
                        <a:ea typeface="Segoe UI" panose="020B0502040204020203" pitchFamily="34" charset="0"/>
                        <a:cs typeface="Segoe UI" panose="020B0502040204020203"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65760">
                <a:tc>
                  <a:txBody>
                    <a:bodyPr/>
                    <a:lstStyle/>
                    <a:p>
                      <a:r>
                        <a:rPr lang="en-US" sz="2400" b="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David Prosser</a:t>
                      </a:r>
                      <a:endParaRPr lang="en-US" sz="2400" b="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2400" b="0" dirty="0" smtClean="0">
                          <a:solidFill>
                            <a:schemeClr val="accent2"/>
                          </a:solidFill>
                          <a:latin typeface="Segoe UI" panose="020B0502040204020203" pitchFamily="34" charset="0"/>
                          <a:ea typeface="Segoe UI" panose="020B0502040204020203" pitchFamily="34" charset="0"/>
                          <a:cs typeface="Segoe UI" panose="020B0502040204020203" pitchFamily="34" charset="0"/>
                        </a:rPr>
                        <a:t>RLUK</a:t>
                      </a:r>
                      <a:endParaRPr lang="en-US" sz="2400" b="0" dirty="0">
                        <a:solidFill>
                          <a:schemeClr val="accent2"/>
                        </a:solidFill>
                        <a:latin typeface="Segoe UI" panose="020B0502040204020203" pitchFamily="34" charset="0"/>
                        <a:ea typeface="Segoe UI" panose="020B0502040204020203" pitchFamily="34" charset="0"/>
                        <a:cs typeface="Segoe UI" panose="020B0502040204020203"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11162064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OCLC and shared print</a:t>
            </a:r>
            <a:endParaRPr lang="en-US" dirty="0"/>
          </a:p>
        </p:txBody>
      </p:sp>
      <p:sp>
        <p:nvSpPr>
          <p:cNvPr id="6" name="Text Placeholder 5"/>
          <p:cNvSpPr>
            <a:spLocks noGrp="1"/>
          </p:cNvSpPr>
          <p:nvPr>
            <p:ph type="body" idx="1"/>
          </p:nvPr>
        </p:nvSpPr>
        <p:spPr/>
        <p:txBody>
          <a:bodyPr/>
          <a:lstStyle/>
          <a:p>
            <a:r>
              <a:rPr lang="en-US" dirty="0" smtClean="0"/>
              <a:t>Research focus – </a:t>
            </a:r>
            <a:br>
              <a:rPr lang="en-US" dirty="0" smtClean="0"/>
            </a:br>
            <a:r>
              <a:rPr lang="en-US" dirty="0" err="1" smtClean="0"/>
              <a:t>systemwide</a:t>
            </a:r>
            <a:endParaRPr lang="en-US" dirty="0"/>
          </a:p>
        </p:txBody>
      </p:sp>
      <p:sp>
        <p:nvSpPr>
          <p:cNvPr id="2" name="Text Placeholder 1"/>
          <p:cNvSpPr>
            <a:spLocks noGrp="1"/>
          </p:cNvSpPr>
          <p:nvPr>
            <p:ph sz="half" idx="2"/>
          </p:nvPr>
        </p:nvSpPr>
        <p:spPr>
          <a:xfrm>
            <a:off x="629842" y="2505075"/>
            <a:ext cx="3700420" cy="3684588"/>
          </a:xfrm>
        </p:spPr>
        <p:txBody>
          <a:bodyPr>
            <a:normAutofit fontScale="92500" lnSpcReduction="10000"/>
          </a:bodyPr>
          <a:lstStyle/>
          <a:p>
            <a:r>
              <a:rPr lang="en-US" dirty="0">
                <a:ea typeface="Segoe UI" panose="020B0502040204020203" pitchFamily="34" charset="0"/>
                <a:cs typeface="Segoe UI" panose="020B0502040204020203" pitchFamily="34" charset="0"/>
              </a:rPr>
              <a:t>Highlight features of the </a:t>
            </a:r>
            <a:r>
              <a:rPr lang="en-US" b="1" dirty="0" smtClean="0">
                <a:ea typeface="Segoe UI" panose="020B0502040204020203" pitchFamily="34" charset="0"/>
                <a:cs typeface="Segoe UI" panose="020B0502040204020203" pitchFamily="34" charset="0"/>
              </a:rPr>
              <a:t>collective collection</a:t>
            </a:r>
            <a:endParaRPr lang="en-US" b="1" dirty="0">
              <a:ea typeface="Segoe UI" panose="020B0502040204020203" pitchFamily="34" charset="0"/>
              <a:cs typeface="Segoe UI" panose="020B0502040204020203" pitchFamily="34" charset="0"/>
            </a:endParaRPr>
          </a:p>
          <a:p>
            <a:r>
              <a:rPr lang="en-US" sz="2800" dirty="0" smtClean="0">
                <a:ea typeface="Segoe UI" panose="020B0502040204020203" pitchFamily="34" charset="0"/>
                <a:cs typeface="Segoe UI" panose="020B0502040204020203" pitchFamily="34" charset="0"/>
              </a:rPr>
              <a:t>Establish </a:t>
            </a:r>
            <a:r>
              <a:rPr lang="en-US" sz="2800" b="1" dirty="0" err="1" smtClean="0">
                <a:ea typeface="Segoe UI" panose="020B0502040204020203" pitchFamily="34" charset="0"/>
                <a:cs typeface="Segoe UI" panose="020B0502040204020203" pitchFamily="34" charset="0"/>
              </a:rPr>
              <a:t>systemwide</a:t>
            </a:r>
            <a:r>
              <a:rPr lang="en-US" sz="2800" b="1" dirty="0" smtClean="0">
                <a:ea typeface="Segoe UI" panose="020B0502040204020203" pitchFamily="34" charset="0"/>
                <a:cs typeface="Segoe UI" panose="020B0502040204020203" pitchFamily="34" charset="0"/>
              </a:rPr>
              <a:t> evidence base </a:t>
            </a:r>
            <a:r>
              <a:rPr lang="en-US" sz="2800" dirty="0" smtClean="0">
                <a:ea typeface="Segoe UI" panose="020B0502040204020203" pitchFamily="34" charset="0"/>
                <a:cs typeface="Segoe UI" panose="020B0502040204020203" pitchFamily="34" charset="0"/>
              </a:rPr>
              <a:t>to inform decision-making</a:t>
            </a:r>
          </a:p>
          <a:p>
            <a:r>
              <a:rPr lang="en-US" sz="2800" dirty="0" smtClean="0">
                <a:ea typeface="Segoe UI" panose="020B0502040204020203" pitchFamily="34" charset="0"/>
                <a:cs typeface="Segoe UI" panose="020B0502040204020203" pitchFamily="34" charset="0"/>
              </a:rPr>
              <a:t>Accelerate collaborative action</a:t>
            </a:r>
          </a:p>
          <a:p>
            <a:r>
              <a:rPr lang="en-US" sz="2800" dirty="0" smtClean="0">
                <a:ea typeface="Segoe UI" panose="020B0502040204020203" pitchFamily="34" charset="0"/>
                <a:cs typeface="Segoe UI" panose="020B0502040204020203" pitchFamily="34" charset="0"/>
              </a:rPr>
              <a:t>Increase confidence in community planning and directions</a:t>
            </a:r>
            <a:endParaRPr lang="en-US" sz="2800" dirty="0" smtClean="0"/>
          </a:p>
          <a:p>
            <a:pPr marL="0" indent="0">
              <a:buNone/>
            </a:pPr>
            <a:endParaRPr lang="en-US" sz="2800" b="1" i="1" dirty="0"/>
          </a:p>
        </p:txBody>
      </p:sp>
      <p:sp>
        <p:nvSpPr>
          <p:cNvPr id="7" name="Text Placeholder 6"/>
          <p:cNvSpPr>
            <a:spLocks noGrp="1"/>
          </p:cNvSpPr>
          <p:nvPr>
            <p:ph type="body" sz="quarter" idx="3"/>
          </p:nvPr>
        </p:nvSpPr>
        <p:spPr/>
        <p:txBody>
          <a:bodyPr/>
          <a:lstStyle/>
          <a:p>
            <a:r>
              <a:rPr lang="en-US" dirty="0" smtClean="0"/>
              <a:t>Service focus – </a:t>
            </a:r>
            <a:br>
              <a:rPr lang="en-US" dirty="0" smtClean="0"/>
            </a:br>
            <a:r>
              <a:rPr lang="en-US" dirty="0" smtClean="0"/>
              <a:t>library and group</a:t>
            </a:r>
            <a:endParaRPr lang="en-US" dirty="0"/>
          </a:p>
        </p:txBody>
      </p:sp>
      <p:sp>
        <p:nvSpPr>
          <p:cNvPr id="3" name="Text Placeholder 2"/>
          <p:cNvSpPr>
            <a:spLocks noGrp="1"/>
          </p:cNvSpPr>
          <p:nvPr>
            <p:ph sz="quarter" idx="4"/>
          </p:nvPr>
        </p:nvSpPr>
        <p:spPr/>
        <p:txBody>
          <a:bodyPr>
            <a:normAutofit fontScale="70000" lnSpcReduction="20000"/>
          </a:bodyPr>
          <a:lstStyle/>
          <a:p>
            <a:r>
              <a:rPr lang="en-US" sz="3200" dirty="0" err="1" smtClean="0"/>
              <a:t>Visualise</a:t>
            </a:r>
            <a:r>
              <a:rPr lang="en-US" sz="3200" dirty="0" smtClean="0"/>
              <a:t> and model collections</a:t>
            </a:r>
          </a:p>
          <a:p>
            <a:r>
              <a:rPr lang="en-US" sz="3200" dirty="0" smtClean="0"/>
              <a:t>Support </a:t>
            </a:r>
            <a:r>
              <a:rPr lang="en-US" sz="3200" b="1" dirty="0"/>
              <a:t>‘above the institution’ </a:t>
            </a:r>
            <a:r>
              <a:rPr lang="en-US" sz="3200" dirty="0"/>
              <a:t>collection management</a:t>
            </a:r>
          </a:p>
          <a:p>
            <a:pPr marL="0" indent="0">
              <a:buNone/>
            </a:pPr>
            <a:endParaRPr lang="en-US" sz="2000" dirty="0"/>
          </a:p>
          <a:p>
            <a:r>
              <a:rPr lang="en-US" sz="3200" dirty="0"/>
              <a:t>Make the shared print workflow </a:t>
            </a:r>
            <a:r>
              <a:rPr lang="en-US" sz="3200" b="1" dirty="0"/>
              <a:t>less labor-intensive</a:t>
            </a:r>
          </a:p>
          <a:p>
            <a:pPr marL="0" indent="0">
              <a:buNone/>
            </a:pPr>
            <a:endParaRPr lang="en-US" sz="2000" b="1" dirty="0"/>
          </a:p>
          <a:p>
            <a:r>
              <a:rPr lang="en-US" sz="3200" b="1" dirty="0"/>
              <a:t>Use data</a:t>
            </a:r>
            <a:r>
              <a:rPr lang="en-US" sz="3200" dirty="0"/>
              <a:t> to support and supplement the expertise of librarians and faculty</a:t>
            </a:r>
          </a:p>
          <a:p>
            <a:endParaRPr lang="en-US" sz="3200" dirty="0"/>
          </a:p>
          <a:p>
            <a:endParaRPr lang="en-US" sz="3200" dirty="0"/>
          </a:p>
        </p:txBody>
      </p:sp>
    </p:spTree>
    <p:extLst>
      <p:ext uri="{BB962C8B-B14F-4D97-AF65-F5344CB8AC3E}">
        <p14:creationId xmlns:p14="http://schemas.microsoft.com/office/powerpoint/2010/main" val="24571240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stretch>
            <a:fillRect/>
          </a:stretch>
        </p:blipFill>
        <p:spPr>
          <a:xfrm>
            <a:off x="2487948" y="1468759"/>
            <a:ext cx="6209256" cy="4858470"/>
          </a:xfrm>
          <a:prstGeom prst="rect">
            <a:avLst/>
          </a:prstGeom>
        </p:spPr>
      </p:pic>
      <p:sp>
        <p:nvSpPr>
          <p:cNvPr id="16" name="TextBox 15"/>
          <p:cNvSpPr txBox="1"/>
          <p:nvPr/>
        </p:nvSpPr>
        <p:spPr>
          <a:xfrm>
            <a:off x="451945" y="1208690"/>
            <a:ext cx="3066802" cy="923330"/>
          </a:xfrm>
          <a:prstGeom prst="rect">
            <a:avLst/>
          </a:prstGeom>
          <a:noFill/>
        </p:spPr>
        <p:txBody>
          <a:bodyPr wrap="none" rtlCol="0">
            <a:spAutoFit/>
          </a:bodyPr>
          <a:lstStyle/>
          <a:p>
            <a:r>
              <a:rPr lang="en-US" dirty="0" smtClean="0">
                <a:solidFill>
                  <a:schemeClr val="accent5"/>
                </a:solidFill>
              </a:rPr>
              <a:t>Sustainable Collection Services</a:t>
            </a:r>
          </a:p>
          <a:p>
            <a:endParaRPr lang="en-US" dirty="0">
              <a:solidFill>
                <a:schemeClr val="accent5"/>
              </a:solidFill>
            </a:endParaRPr>
          </a:p>
          <a:p>
            <a:r>
              <a:rPr lang="en-US" dirty="0" err="1" smtClean="0">
                <a:solidFill>
                  <a:schemeClr val="accent5"/>
                </a:solidFill>
              </a:rPr>
              <a:t>GreenGlass</a:t>
            </a:r>
            <a:endParaRPr lang="en-US" dirty="0">
              <a:solidFill>
                <a:schemeClr val="accent5"/>
              </a:solidFill>
            </a:endParaRPr>
          </a:p>
        </p:txBody>
      </p:sp>
    </p:spTree>
    <p:extLst>
      <p:ext uri="{BB962C8B-B14F-4D97-AF65-F5344CB8AC3E}">
        <p14:creationId xmlns:p14="http://schemas.microsoft.com/office/powerpoint/2010/main" val="32196936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287079" y="1275907"/>
            <a:ext cx="8527311" cy="4827181"/>
          </a:xfrm>
        </p:spPr>
        <p:txBody>
          <a:bodyPr/>
          <a:lstStyle/>
          <a:p>
            <a:pPr marL="0" indent="0">
              <a:buNone/>
            </a:pPr>
            <a:r>
              <a:rPr lang="en-US" i="1" dirty="0" smtClean="0"/>
              <a:t>“Perhaps </a:t>
            </a:r>
            <a:r>
              <a:rPr lang="en-US" i="1" dirty="0"/>
              <a:t>the most </a:t>
            </a:r>
            <a:r>
              <a:rPr lang="en-US" b="1" i="1" dirty="0">
                <a:solidFill>
                  <a:srgbClr val="C00000"/>
                </a:solidFill>
              </a:rPr>
              <a:t>influential</a:t>
            </a:r>
            <a:r>
              <a:rPr lang="en-US" i="1" dirty="0"/>
              <a:t> </a:t>
            </a:r>
            <a:r>
              <a:rPr lang="en-US" i="1" dirty="0" smtClean="0"/>
              <a:t>descriptive </a:t>
            </a:r>
            <a:r>
              <a:rPr lang="en-US" i="1" dirty="0"/>
              <a:t>studies </a:t>
            </a:r>
            <a:r>
              <a:rPr lang="en-US" i="1" dirty="0" smtClean="0"/>
              <a:t>have </a:t>
            </a:r>
            <a:r>
              <a:rPr lang="en-US" i="1" dirty="0"/>
              <a:t>come from OCLC Research, </a:t>
            </a:r>
            <a:r>
              <a:rPr lang="en-US" i="1" dirty="0" smtClean="0"/>
              <a:t>which </a:t>
            </a:r>
            <a:r>
              <a:rPr lang="en-US" i="1" dirty="0"/>
              <a:t>has now </a:t>
            </a:r>
            <a:r>
              <a:rPr lang="en-US" i="1" dirty="0" smtClean="0"/>
              <a:t>shared reports outlining </a:t>
            </a:r>
            <a:r>
              <a:rPr lang="en-US" i="1" dirty="0"/>
              <a:t>both </a:t>
            </a:r>
            <a:r>
              <a:rPr lang="en-US" i="1" dirty="0" smtClean="0"/>
              <a:t>levels </a:t>
            </a:r>
            <a:r>
              <a:rPr lang="en-US" i="1" dirty="0"/>
              <a:t>of uniqueness as well as duplication among </a:t>
            </a:r>
            <a:r>
              <a:rPr lang="en-US" i="1" dirty="0" smtClean="0"/>
              <a:t>various </a:t>
            </a:r>
            <a:r>
              <a:rPr lang="en-US" i="1" dirty="0"/>
              <a:t>aggregations of library collections. This growing body of computationally </a:t>
            </a:r>
            <a:r>
              <a:rPr lang="en-US" i="1" dirty="0" smtClean="0"/>
              <a:t>intensive analysis </a:t>
            </a:r>
            <a:r>
              <a:rPr lang="en-US" i="1" dirty="0"/>
              <a:t>of the collective collection has also begun to </a:t>
            </a:r>
            <a:r>
              <a:rPr lang="en-US" b="1" i="1" dirty="0">
                <a:solidFill>
                  <a:srgbClr val="C00000"/>
                </a:solidFill>
              </a:rPr>
              <a:t>clarify</a:t>
            </a:r>
            <a:r>
              <a:rPr lang="en-US" i="1" dirty="0"/>
              <a:t> geographic </a:t>
            </a:r>
            <a:r>
              <a:rPr lang="en-US" i="1" dirty="0" smtClean="0"/>
              <a:t>distribution </a:t>
            </a:r>
            <a:r>
              <a:rPr lang="en-US" i="1" dirty="0"/>
              <a:t>and other </a:t>
            </a:r>
            <a:r>
              <a:rPr lang="en-US" i="1" dirty="0" smtClean="0"/>
              <a:t>key </a:t>
            </a:r>
            <a:r>
              <a:rPr lang="en-US" i="1" dirty="0"/>
              <a:t>characteristics of library collections </a:t>
            </a:r>
            <a:r>
              <a:rPr lang="en-US" b="1" i="1" dirty="0">
                <a:solidFill>
                  <a:srgbClr val="C00000"/>
                </a:solidFill>
              </a:rPr>
              <a:t>relevant for decision making </a:t>
            </a:r>
            <a:r>
              <a:rPr lang="en-US" i="1" dirty="0"/>
              <a:t>around coordinating </a:t>
            </a:r>
            <a:r>
              <a:rPr lang="en-US" i="1" dirty="0" smtClean="0"/>
              <a:t>activities. There is </a:t>
            </a:r>
            <a:r>
              <a:rPr lang="en-US" b="1" i="1" dirty="0" smtClean="0">
                <a:solidFill>
                  <a:srgbClr val="C00000"/>
                </a:solidFill>
              </a:rPr>
              <a:t>new understanding </a:t>
            </a:r>
            <a:r>
              <a:rPr lang="en-US" i="1" dirty="0" smtClean="0"/>
              <a:t>of collections at scale.”</a:t>
            </a:r>
          </a:p>
          <a:p>
            <a:pPr marL="0" indent="0">
              <a:buNone/>
            </a:pPr>
            <a:endParaRPr lang="en-US" sz="1200" i="1" dirty="0" smtClean="0"/>
          </a:p>
          <a:p>
            <a:pPr marL="0" indent="0" algn="r">
              <a:buNone/>
            </a:pPr>
            <a:r>
              <a:rPr lang="en-US" sz="1800" b="1" i="1" dirty="0" smtClean="0"/>
              <a:t>Karla Strieb, Ohio State University</a:t>
            </a:r>
          </a:p>
          <a:p>
            <a:pPr marL="0" indent="0" algn="r">
              <a:buNone/>
            </a:pPr>
            <a:r>
              <a:rPr lang="en-US" sz="1800" b="1" i="1" dirty="0" smtClean="0"/>
              <a:t>Collaboration: The Master Key to Unlocking 21</a:t>
            </a:r>
            <a:r>
              <a:rPr lang="en-US" sz="1800" b="1" i="1" baseline="30000" dirty="0" smtClean="0"/>
              <a:t>st</a:t>
            </a:r>
            <a:r>
              <a:rPr lang="en-US" sz="1800" b="1" i="1" dirty="0" smtClean="0"/>
              <a:t> Century Library Collections</a:t>
            </a:r>
            <a:endParaRPr lang="en-US" sz="1800" b="1" i="1" dirty="0"/>
          </a:p>
        </p:txBody>
      </p:sp>
      <p:sp>
        <p:nvSpPr>
          <p:cNvPr id="3" name="Text Placeholder 2"/>
          <p:cNvSpPr>
            <a:spLocks noGrp="1"/>
          </p:cNvSpPr>
          <p:nvPr>
            <p:ph type="body" sz="quarter" idx="13"/>
          </p:nvPr>
        </p:nvSpPr>
        <p:spPr>
          <a:xfrm>
            <a:off x="313347" y="244697"/>
            <a:ext cx="1988915" cy="683104"/>
          </a:xfrm>
        </p:spPr>
        <p:txBody>
          <a:bodyPr/>
          <a:lstStyle/>
          <a:p>
            <a:r>
              <a:rPr lang="en-US" sz="3200" dirty="0" smtClean="0"/>
              <a:t>Impact</a:t>
            </a:r>
            <a:endParaRPr lang="en-US" sz="3200" dirty="0"/>
          </a:p>
        </p:txBody>
      </p:sp>
    </p:spTree>
    <p:extLst>
      <p:ext uri="{BB962C8B-B14F-4D97-AF65-F5344CB8AC3E}">
        <p14:creationId xmlns:p14="http://schemas.microsoft.com/office/powerpoint/2010/main" val="6381356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222657" y="220663"/>
            <a:ext cx="8181975" cy="704370"/>
          </a:xfrm>
        </p:spPr>
        <p:txBody>
          <a:bodyPr/>
          <a:lstStyle/>
          <a:p>
            <a:r>
              <a:rPr lang="en-US" dirty="0" smtClean="0"/>
              <a:t>Some outputs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0837" y="1766179"/>
            <a:ext cx="1829991" cy="2366367"/>
          </a:xfrm>
          <a:prstGeom prst="rect">
            <a:avLst/>
          </a:prstGeom>
          <a:ln w="63500">
            <a:noFill/>
          </a:ln>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494" y="1766180"/>
            <a:ext cx="1880755" cy="2379125"/>
          </a:xfrm>
          <a:prstGeom prst="rect">
            <a:avLst/>
          </a:prstGeom>
          <a:ln w="63500">
            <a:noFill/>
          </a:ln>
        </p:spPr>
      </p:pic>
      <p:pic>
        <p:nvPicPr>
          <p:cNvPr id="15" name="Picture 14"/>
          <p:cNvPicPr>
            <a:picLocks noChangeAspect="1"/>
          </p:cNvPicPr>
          <p:nvPr/>
        </p:nvPicPr>
        <p:blipFill>
          <a:blip r:embed="rId4"/>
          <a:stretch>
            <a:fillRect/>
          </a:stretch>
        </p:blipFill>
        <p:spPr>
          <a:xfrm>
            <a:off x="6775045" y="1766178"/>
            <a:ext cx="1693547" cy="2371359"/>
          </a:xfrm>
          <a:prstGeom prst="rect">
            <a:avLst/>
          </a:prstGeom>
          <a:ln w="63500">
            <a:noFill/>
          </a:ln>
        </p:spPr>
      </p:pic>
      <p:pic>
        <p:nvPicPr>
          <p:cNvPr id="18" name="Picture 17"/>
          <p:cNvPicPr>
            <a:picLocks noChangeAspect="1"/>
          </p:cNvPicPr>
          <p:nvPr/>
        </p:nvPicPr>
        <p:blipFill>
          <a:blip r:embed="rId5"/>
          <a:stretch>
            <a:fillRect/>
          </a:stretch>
        </p:blipFill>
        <p:spPr>
          <a:xfrm>
            <a:off x="4779467" y="1766179"/>
            <a:ext cx="1714853" cy="2382483"/>
          </a:xfrm>
          <a:prstGeom prst="rect">
            <a:avLst/>
          </a:prstGeom>
          <a:ln>
            <a:solidFill>
              <a:schemeClr val="tx2"/>
            </a:solidFill>
          </a:ln>
        </p:spPr>
      </p:pic>
    </p:spTree>
    <p:extLst>
      <p:ext uri="{BB962C8B-B14F-4D97-AF65-F5344CB8AC3E}">
        <p14:creationId xmlns:p14="http://schemas.microsoft.com/office/powerpoint/2010/main" val="37461380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075" y="447246"/>
            <a:ext cx="2169411" cy="2169411"/>
          </a:xfrm>
          <a:prstGeom prst="rect">
            <a:avLst/>
          </a:prstGeom>
        </p:spPr>
      </p:pic>
      <p:sp>
        <p:nvSpPr>
          <p:cNvPr id="6" name="Text Placeholder 5"/>
          <p:cNvSpPr>
            <a:spLocks noGrp="1"/>
          </p:cNvSpPr>
          <p:nvPr>
            <p:ph type="body" sz="quarter" idx="13"/>
          </p:nvPr>
        </p:nvSpPr>
        <p:spPr>
          <a:xfrm>
            <a:off x="265187" y="228675"/>
            <a:ext cx="8181975" cy="663954"/>
          </a:xfrm>
        </p:spPr>
        <p:txBody>
          <a:bodyPr/>
          <a:lstStyle/>
          <a:p>
            <a:r>
              <a:rPr lang="en-US" dirty="0" smtClean="0"/>
              <a:t>Collective Collections … in Europe</a:t>
            </a:r>
            <a:endParaRPr lang="en-US" dirty="0"/>
          </a:p>
        </p:txBody>
      </p:sp>
      <p:pic>
        <p:nvPicPr>
          <p:cNvPr id="3074" name="Picture 2" descr="https://www.oclc.org/etc/designs/oclc/oclc-annualreport-14/images/highlights/ukb_logo.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5250" y="1043712"/>
            <a:ext cx="4640036" cy="143419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65187" y="2617177"/>
            <a:ext cx="8857406" cy="3600986"/>
          </a:xfrm>
          <a:prstGeom prst="rect">
            <a:avLst/>
          </a:prstGeom>
          <a:noFill/>
        </p:spPr>
        <p:txBody>
          <a:bodyPr wrap="square" rtlCol="0">
            <a:spAutoFit/>
          </a:bodyPr>
          <a:lstStyle/>
          <a:p>
            <a:pPr marL="285750" lvl="0" indent="-285750">
              <a:buFont typeface="Arial" panose="020B0604020202020204" pitchFamily="34" charset="0"/>
              <a:buChar char="•"/>
            </a:pPr>
            <a:r>
              <a:rPr lang="en-US" sz="2400" dirty="0" smtClean="0"/>
              <a:t>Collection </a:t>
            </a:r>
            <a:r>
              <a:rPr lang="en-US" sz="2400" dirty="0"/>
              <a:t>overlap </a:t>
            </a:r>
            <a:r>
              <a:rPr lang="en-US" sz="2400" dirty="0" smtClean="0"/>
              <a:t>across libraries within group</a:t>
            </a:r>
            <a:endParaRPr lang="en-US" sz="2400" dirty="0"/>
          </a:p>
          <a:p>
            <a:pPr marL="285750" lvl="0" indent="-285750">
              <a:buFont typeface="Arial" panose="020B0604020202020204" pitchFamily="34" charset="0"/>
              <a:buChar char="•"/>
            </a:pPr>
            <a:r>
              <a:rPr lang="en-US" sz="2400" dirty="0"/>
              <a:t>Patterns of shared collection </a:t>
            </a:r>
            <a:r>
              <a:rPr lang="en-US" sz="2400" dirty="0" smtClean="0"/>
              <a:t>investment</a:t>
            </a:r>
            <a:endParaRPr lang="en-US" sz="2400" dirty="0"/>
          </a:p>
          <a:p>
            <a:pPr marL="285750" lvl="0" indent="-285750">
              <a:buFont typeface="Arial" panose="020B0604020202020204" pitchFamily="34" charset="0"/>
              <a:buChar char="•"/>
            </a:pPr>
            <a:r>
              <a:rPr lang="en-US" sz="2400" dirty="0" smtClean="0"/>
              <a:t>Important </a:t>
            </a:r>
            <a:r>
              <a:rPr lang="en-US" sz="2400" dirty="0"/>
              <a:t>collection </a:t>
            </a:r>
            <a:r>
              <a:rPr lang="en-US" sz="2400" dirty="0" smtClean="0"/>
              <a:t>differentiators</a:t>
            </a:r>
            <a:endParaRPr lang="en-US" sz="2400" dirty="0"/>
          </a:p>
          <a:p>
            <a:pPr marL="285750" lvl="0" indent="-285750">
              <a:buFont typeface="Arial" panose="020B0604020202020204" pitchFamily="34" charset="0"/>
              <a:buChar char="•"/>
            </a:pPr>
            <a:r>
              <a:rPr lang="en-US" sz="2400" dirty="0" smtClean="0"/>
              <a:t>Comparison to peer collective collections (e.g. ARL, other European research libraries)</a:t>
            </a:r>
            <a:endParaRPr lang="en-US" sz="2400" dirty="0"/>
          </a:p>
          <a:p>
            <a:pPr marL="285750" indent="-285750">
              <a:buFont typeface="Arial" panose="020B0604020202020204" pitchFamily="34" charset="0"/>
              <a:buChar char="•"/>
            </a:pPr>
            <a:r>
              <a:rPr lang="en-US" sz="2400" dirty="0" smtClean="0"/>
              <a:t>Overlap with international digital repositories (e.g</a:t>
            </a:r>
            <a:r>
              <a:rPr lang="en-US" sz="2400" dirty="0"/>
              <a:t>.</a:t>
            </a:r>
            <a:r>
              <a:rPr lang="en-US" sz="2400" dirty="0" smtClean="0"/>
              <a:t> HathiTrust)</a:t>
            </a:r>
          </a:p>
          <a:p>
            <a:endParaRPr lang="en-US" sz="1200" dirty="0"/>
          </a:p>
          <a:p>
            <a:pPr marL="285750" indent="-285750">
              <a:buFont typeface="Arial" panose="020B0604020202020204" pitchFamily="34" charset="0"/>
              <a:buChar char="•"/>
            </a:pPr>
            <a:r>
              <a:rPr lang="en-US" sz="2400" dirty="0" smtClean="0">
                <a:solidFill>
                  <a:srgbClr val="0070C0"/>
                </a:solidFill>
              </a:rPr>
              <a:t>Extend geographic focus of our collective collection work</a:t>
            </a:r>
          </a:p>
          <a:p>
            <a:pPr marL="285750" indent="-285750">
              <a:buFont typeface="Arial" panose="020B0604020202020204" pitchFamily="34" charset="0"/>
              <a:buChar char="•"/>
            </a:pPr>
            <a:r>
              <a:rPr lang="en-US" sz="2400" dirty="0" smtClean="0">
                <a:solidFill>
                  <a:srgbClr val="0070C0"/>
                </a:solidFill>
              </a:rPr>
              <a:t>Provide intelligence about collective holdings to support strategic planning </a:t>
            </a:r>
          </a:p>
        </p:txBody>
      </p:sp>
      <p:sp>
        <p:nvSpPr>
          <p:cNvPr id="10" name="TextBox 9"/>
          <p:cNvSpPr txBox="1"/>
          <p:nvPr/>
        </p:nvSpPr>
        <p:spPr>
          <a:xfrm>
            <a:off x="514459" y="2108574"/>
            <a:ext cx="3608680" cy="369332"/>
          </a:xfrm>
          <a:prstGeom prst="rect">
            <a:avLst/>
          </a:prstGeom>
          <a:noFill/>
        </p:spPr>
        <p:txBody>
          <a:bodyPr wrap="none" rtlCol="0">
            <a:spAutoFit/>
          </a:bodyPr>
          <a:lstStyle/>
          <a:p>
            <a:pPr algn="ctr"/>
            <a:r>
              <a:rPr lang="en-US" b="1" i="1" dirty="0" smtClean="0"/>
              <a:t>Collective print book collection</a:t>
            </a:r>
            <a:endParaRPr lang="en-US" b="1" i="1" dirty="0"/>
          </a:p>
        </p:txBody>
      </p:sp>
      <p:sp>
        <p:nvSpPr>
          <p:cNvPr id="15" name="TextBox 14"/>
          <p:cNvSpPr txBox="1"/>
          <p:nvPr/>
        </p:nvSpPr>
        <p:spPr>
          <a:xfrm>
            <a:off x="4479409" y="2108574"/>
            <a:ext cx="3967753" cy="369332"/>
          </a:xfrm>
          <a:prstGeom prst="rect">
            <a:avLst/>
          </a:prstGeom>
          <a:noFill/>
        </p:spPr>
        <p:txBody>
          <a:bodyPr wrap="none" rtlCol="0">
            <a:spAutoFit/>
          </a:bodyPr>
          <a:lstStyle/>
          <a:p>
            <a:pPr algn="ctr"/>
            <a:r>
              <a:rPr lang="en-US" b="1" i="1" dirty="0" smtClean="0"/>
              <a:t>Collective collection (all materials)</a:t>
            </a:r>
            <a:endParaRPr lang="en-US" b="1" i="1" dirty="0"/>
          </a:p>
        </p:txBody>
      </p:sp>
    </p:spTree>
    <p:extLst>
      <p:ext uri="{BB962C8B-B14F-4D97-AF65-F5344CB8AC3E}">
        <p14:creationId xmlns:p14="http://schemas.microsoft.com/office/powerpoint/2010/main" val="21328802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2289466" y="3082633"/>
            <a:ext cx="353291" cy="4883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756066" y="3082633"/>
            <a:ext cx="353291" cy="4883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2289467" y="2379514"/>
            <a:ext cx="353291" cy="4883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756067" y="2379514"/>
            <a:ext cx="353291" cy="4883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4824849" y="3082633"/>
            <a:ext cx="353291" cy="4883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4824849" y="2379514"/>
            <a:ext cx="353291" cy="4883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4256812" y="2384709"/>
            <a:ext cx="353291" cy="4883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6927276" y="2379514"/>
            <a:ext cx="353291" cy="4883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707578" y="4569722"/>
            <a:ext cx="1223220" cy="369332"/>
          </a:xfrm>
          <a:prstGeom prst="rect">
            <a:avLst/>
          </a:prstGeom>
          <a:noFill/>
        </p:spPr>
        <p:txBody>
          <a:bodyPr wrap="none" rtlCol="0">
            <a:spAutoFit/>
          </a:bodyPr>
          <a:lstStyle/>
          <a:p>
            <a:r>
              <a:rPr lang="en-US" dirty="0" smtClean="0">
                <a:latin typeface="Segoe UI" panose="020B0502040204020203" pitchFamily="34" charset="0"/>
                <a:ea typeface="Segoe UI" panose="020B0502040204020203" pitchFamily="34" charset="0"/>
                <a:cs typeface="Segoe UI" panose="020B0502040204020203" pitchFamily="34" charset="0"/>
              </a:rPr>
              <a:t>4 contexts</a:t>
            </a:r>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11" name="TextBox 10"/>
          <p:cNvSpPr txBox="1"/>
          <p:nvPr/>
        </p:nvSpPr>
        <p:spPr>
          <a:xfrm>
            <a:off x="4220411" y="4569722"/>
            <a:ext cx="1012008" cy="369332"/>
          </a:xfrm>
          <a:prstGeom prst="rect">
            <a:avLst/>
          </a:prstGeom>
          <a:noFill/>
        </p:spPr>
        <p:txBody>
          <a:bodyPr wrap="none" rtlCol="0">
            <a:spAutoFit/>
          </a:bodyPr>
          <a:lstStyle/>
          <a:p>
            <a:r>
              <a:rPr lang="en-US" dirty="0" smtClean="0">
                <a:latin typeface="Segoe UI" panose="020B0502040204020203" pitchFamily="34" charset="0"/>
                <a:ea typeface="Segoe UI" panose="020B0502040204020203" pitchFamily="34" charset="0"/>
                <a:cs typeface="Segoe UI" panose="020B0502040204020203" pitchFamily="34" charset="0"/>
              </a:rPr>
              <a:t>3 trends</a:t>
            </a:r>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12" name="TextBox 11"/>
          <p:cNvSpPr txBox="1"/>
          <p:nvPr/>
        </p:nvSpPr>
        <p:spPr>
          <a:xfrm>
            <a:off x="6522032" y="4569722"/>
            <a:ext cx="1082540" cy="369332"/>
          </a:xfrm>
          <a:prstGeom prst="rect">
            <a:avLst/>
          </a:prstGeom>
          <a:noFill/>
        </p:spPr>
        <p:txBody>
          <a:bodyPr wrap="none" rtlCol="0">
            <a:spAutoFit/>
          </a:bodyPr>
          <a:lstStyle/>
          <a:p>
            <a:r>
              <a:rPr lang="en-US" dirty="0" smtClean="0">
                <a:latin typeface="Segoe UI" panose="020B0502040204020203" pitchFamily="34" charset="0"/>
                <a:ea typeface="Segoe UI" panose="020B0502040204020203" pitchFamily="34" charset="0"/>
                <a:cs typeface="Segoe UI" panose="020B0502040204020203" pitchFamily="34" charset="0"/>
              </a:rPr>
              <a:t>1 project</a:t>
            </a:r>
            <a:endParaRPr lang="en-US"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6485917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5685" y="228111"/>
            <a:ext cx="4356705" cy="584775"/>
          </a:xfrm>
          <a:prstGeom prst="rect">
            <a:avLst/>
          </a:prstGeom>
          <a:noFill/>
        </p:spPr>
        <p:txBody>
          <a:bodyPr wrap="none" rtlCol="0">
            <a:spAutoFit/>
          </a:bodyPr>
          <a:lstStyle/>
          <a:p>
            <a:r>
              <a:rPr lang="en-US" sz="3200" dirty="0" smtClean="0">
                <a:solidFill>
                  <a:schemeClr val="tx2"/>
                </a:solidFill>
                <a:latin typeface="Segoe UI" panose="020B0502040204020203" pitchFamily="34" charset="0"/>
                <a:ea typeface="Segoe UI" panose="020B0502040204020203" pitchFamily="34" charset="0"/>
                <a:cs typeface="Segoe UI" panose="020B0502040204020203" pitchFamily="34" charset="0"/>
              </a:rPr>
              <a:t>A note on data sources</a:t>
            </a:r>
            <a:endParaRPr lang="en-US" sz="3200" dirty="0">
              <a:solidFill>
                <a:schemeClr val="tx2"/>
              </a:solidFill>
              <a:latin typeface="Segoe UI" panose="020B0502040204020203" pitchFamily="34" charset="0"/>
              <a:ea typeface="Segoe UI" panose="020B0502040204020203" pitchFamily="34" charset="0"/>
              <a:cs typeface="Segoe UI" panose="020B0502040204020203" pitchFamily="34" charset="0"/>
            </a:endParaRPr>
          </a:p>
        </p:txBody>
      </p:sp>
      <p:sp>
        <p:nvSpPr>
          <p:cNvPr id="3" name="TextBox 2"/>
          <p:cNvSpPr txBox="1"/>
          <p:nvPr/>
        </p:nvSpPr>
        <p:spPr>
          <a:xfrm>
            <a:off x="539912" y="962219"/>
            <a:ext cx="7975600" cy="5509200"/>
          </a:xfrm>
          <a:prstGeom prst="rect">
            <a:avLst/>
          </a:prstGeom>
          <a:noFill/>
        </p:spPr>
        <p:txBody>
          <a:bodyPr wrap="square" rtlCol="0">
            <a:spAutoFit/>
          </a:bodyPr>
          <a:lstStyle/>
          <a:p>
            <a:pPr marL="342900" indent="-342900">
              <a:spcBef>
                <a:spcPts val="1200"/>
              </a:spcBef>
              <a:buFont typeface="Arial" panose="020B0604020202020204" pitchFamily="34" charset="0"/>
              <a:buChar char="•"/>
            </a:pPr>
            <a:r>
              <a:rPr lang="en-US" sz="2400" dirty="0" smtClean="0">
                <a:latin typeface="Segoe UI" panose="020B0502040204020203" pitchFamily="34" charset="0"/>
                <a:ea typeface="Segoe UI" panose="020B0502040204020203" pitchFamily="34" charset="0"/>
                <a:cs typeface="Segoe UI" panose="020B0502040204020203" pitchFamily="34" charset="0"/>
              </a:rPr>
              <a:t>Preliminary analysis based on 34 RLUK library symbols in WorldCat, representing </a:t>
            </a:r>
            <a:r>
              <a:rPr lang="en-US" sz="2400" b="1" dirty="0" smtClean="0">
                <a:latin typeface="Segoe UI" panose="020B0502040204020203" pitchFamily="34" charset="0"/>
                <a:ea typeface="Segoe UI" panose="020B0502040204020203" pitchFamily="34" charset="0"/>
                <a:cs typeface="Segoe UI" panose="020B0502040204020203" pitchFamily="34" charset="0"/>
              </a:rPr>
              <a:t>32 RLUK institutions</a:t>
            </a:r>
          </a:p>
          <a:p>
            <a:pPr marL="342900" indent="-342900">
              <a:spcBef>
                <a:spcPts val="1200"/>
              </a:spcBef>
              <a:buFont typeface="Arial" panose="020B0604020202020204" pitchFamily="34" charset="0"/>
              <a:buChar char="•"/>
            </a:pPr>
            <a:r>
              <a:rPr lang="en-US" sz="2400" dirty="0" smtClean="0">
                <a:latin typeface="Segoe UI" panose="020B0502040204020203" pitchFamily="34" charset="0"/>
                <a:ea typeface="Segoe UI" panose="020B0502040204020203" pitchFamily="34" charset="0"/>
                <a:cs typeface="Segoe UI" panose="020B0502040204020203" pitchFamily="34" charset="0"/>
              </a:rPr>
              <a:t>Several institutions have very low holdings in WorldCat that could be addressed through reclamation projects, e.g. </a:t>
            </a:r>
            <a:r>
              <a:rPr lang="en-US" sz="2400" b="1" dirty="0" smtClean="0">
                <a:latin typeface="Segoe UI" panose="020B0502040204020203" pitchFamily="34" charset="0"/>
                <a:ea typeface="Segoe UI" panose="020B0502040204020203" pitchFamily="34" charset="0"/>
                <a:cs typeface="Segoe UI" panose="020B0502040204020203" pitchFamily="34" charset="0"/>
              </a:rPr>
              <a:t>Exeter, Newcastle, Nottingham, Senate House, Southampton, York</a:t>
            </a:r>
            <a:r>
              <a:rPr lang="en-US" sz="2400" dirty="0" smtClean="0">
                <a:latin typeface="Segoe UI" panose="020B0502040204020203" pitchFamily="34" charset="0"/>
                <a:ea typeface="Segoe UI" panose="020B0502040204020203" pitchFamily="34" charset="0"/>
                <a:cs typeface="Segoe UI" panose="020B0502040204020203" pitchFamily="34" charset="0"/>
              </a:rPr>
              <a:t>. </a:t>
            </a:r>
          </a:p>
          <a:p>
            <a:pPr marL="342900" indent="-342900">
              <a:spcBef>
                <a:spcPts val="1200"/>
              </a:spcBef>
              <a:buFont typeface="Arial" panose="020B0604020202020204" pitchFamily="34" charset="0"/>
              <a:buChar char="•"/>
            </a:pPr>
            <a:r>
              <a:rPr lang="en-US" sz="2400" dirty="0" smtClean="0">
                <a:latin typeface="Segoe UI" panose="020B0502040204020203" pitchFamily="34" charset="0"/>
                <a:ea typeface="Segoe UI" panose="020B0502040204020203" pitchFamily="34" charset="0"/>
                <a:cs typeface="Segoe UI" panose="020B0502040204020203" pitchFamily="34" charset="0"/>
              </a:rPr>
              <a:t>A few RLUK institutions won’t be included:  </a:t>
            </a:r>
            <a:r>
              <a:rPr lang="en-US" sz="2400" b="1" dirty="0">
                <a:latin typeface="Segoe UI" panose="020B0502040204020203" pitchFamily="34" charset="0"/>
                <a:ea typeface="Segoe UI" panose="020B0502040204020203" pitchFamily="34" charset="0"/>
                <a:cs typeface="Segoe UI" panose="020B0502040204020203" pitchFamily="34" charset="0"/>
              </a:rPr>
              <a:t>National Library of </a:t>
            </a:r>
            <a:r>
              <a:rPr lang="en-US" sz="2400" b="1" dirty="0" smtClean="0">
                <a:latin typeface="Segoe UI" panose="020B0502040204020203" pitchFamily="34" charset="0"/>
                <a:ea typeface="Segoe UI" panose="020B0502040204020203" pitchFamily="34" charset="0"/>
                <a:cs typeface="Segoe UI" panose="020B0502040204020203" pitchFamily="34" charset="0"/>
              </a:rPr>
              <a:t>Wales</a:t>
            </a:r>
            <a:r>
              <a:rPr lang="en-US" sz="2400" dirty="0" smtClean="0">
                <a:latin typeface="Segoe UI" panose="020B0502040204020203" pitchFamily="34" charset="0"/>
                <a:ea typeface="Segoe UI" panose="020B0502040204020203" pitchFamily="34" charset="0"/>
                <a:cs typeface="Segoe UI" panose="020B0502040204020203" pitchFamily="34" charset="0"/>
              </a:rPr>
              <a:t>, </a:t>
            </a:r>
            <a:r>
              <a:rPr lang="en-US" sz="2400" b="1" dirty="0" smtClean="0">
                <a:latin typeface="Segoe UI" panose="020B0502040204020203" pitchFamily="34" charset="0"/>
                <a:ea typeface="Segoe UI" panose="020B0502040204020203" pitchFamily="34" charset="0"/>
                <a:cs typeface="Segoe UI" panose="020B0502040204020203" pitchFamily="34" charset="0"/>
              </a:rPr>
              <a:t>Queens </a:t>
            </a:r>
            <a:r>
              <a:rPr lang="en-US" sz="2400" b="1" dirty="0">
                <a:latin typeface="Segoe UI" panose="020B0502040204020203" pitchFamily="34" charset="0"/>
                <a:ea typeface="Segoe UI" panose="020B0502040204020203" pitchFamily="34" charset="0"/>
                <a:cs typeface="Segoe UI" panose="020B0502040204020203" pitchFamily="34" charset="0"/>
              </a:rPr>
              <a:t>University </a:t>
            </a:r>
            <a:r>
              <a:rPr lang="en-US" sz="2400" b="1" dirty="0" smtClean="0">
                <a:latin typeface="Segoe UI" panose="020B0502040204020203" pitchFamily="34" charset="0"/>
                <a:ea typeface="Segoe UI" panose="020B0502040204020203" pitchFamily="34" charset="0"/>
                <a:cs typeface="Segoe UI" panose="020B0502040204020203" pitchFamily="34" charset="0"/>
              </a:rPr>
              <a:t>Belfast</a:t>
            </a:r>
          </a:p>
          <a:p>
            <a:pPr marL="342900" indent="-342900">
              <a:spcBef>
                <a:spcPts val="1200"/>
              </a:spcBef>
              <a:buFont typeface="Arial" panose="020B0604020202020204" pitchFamily="34" charset="0"/>
              <a:buChar char="•"/>
            </a:pPr>
            <a:r>
              <a:rPr lang="en-US" sz="2400" dirty="0" smtClean="0">
                <a:latin typeface="Segoe UI" panose="020B0502040204020203" pitchFamily="34" charset="0"/>
                <a:ea typeface="Segoe UI" panose="020B0502040204020203" pitchFamily="34" charset="0"/>
                <a:cs typeface="Segoe UI" panose="020B0502040204020203" pitchFamily="34" charset="0"/>
              </a:rPr>
              <a:t>University of </a:t>
            </a:r>
            <a:r>
              <a:rPr lang="en-US" sz="2400" b="1" dirty="0" smtClean="0">
                <a:latin typeface="Segoe UI" panose="020B0502040204020203" pitchFamily="34" charset="0"/>
                <a:ea typeface="Segoe UI" panose="020B0502040204020203" pitchFamily="34" charset="0"/>
                <a:cs typeface="Segoe UI" panose="020B0502040204020203" pitchFamily="34" charset="0"/>
              </a:rPr>
              <a:t>Leicester</a:t>
            </a:r>
            <a:r>
              <a:rPr lang="en-US" sz="2400" dirty="0" smtClean="0">
                <a:latin typeface="Segoe UI" panose="020B0502040204020203" pitchFamily="34" charset="0"/>
                <a:ea typeface="Segoe UI" panose="020B0502040204020203" pitchFamily="34" charset="0"/>
                <a:cs typeface="Segoe UI" panose="020B0502040204020203" pitchFamily="34" charset="0"/>
              </a:rPr>
              <a:t>, University of </a:t>
            </a:r>
            <a:r>
              <a:rPr lang="en-US" sz="2400" b="1" dirty="0" smtClean="0">
                <a:latin typeface="Segoe UI" panose="020B0502040204020203" pitchFamily="34" charset="0"/>
                <a:ea typeface="Segoe UI" panose="020B0502040204020203" pitchFamily="34" charset="0"/>
                <a:cs typeface="Segoe UI" panose="020B0502040204020203" pitchFamily="34" charset="0"/>
              </a:rPr>
              <a:t>Reading</a:t>
            </a:r>
            <a:r>
              <a:rPr lang="en-US" sz="2400" dirty="0" smtClean="0">
                <a:latin typeface="Segoe UI" panose="020B0502040204020203" pitchFamily="34" charset="0"/>
                <a:ea typeface="Segoe UI" panose="020B0502040204020203" pitchFamily="34" charset="0"/>
                <a:cs typeface="Segoe UI" panose="020B0502040204020203" pitchFamily="34" charset="0"/>
              </a:rPr>
              <a:t>, and </a:t>
            </a:r>
            <a:r>
              <a:rPr lang="en-US" sz="2400" b="1" dirty="0" smtClean="0">
                <a:latin typeface="Segoe UI" panose="020B0502040204020203" pitchFamily="34" charset="0"/>
                <a:ea typeface="Segoe UI" panose="020B0502040204020203" pitchFamily="34" charset="0"/>
                <a:cs typeface="Segoe UI" panose="020B0502040204020203" pitchFamily="34" charset="0"/>
              </a:rPr>
              <a:t>Royal Holloway</a:t>
            </a:r>
            <a:r>
              <a:rPr lang="en-US" sz="2400" dirty="0">
                <a:latin typeface="Segoe UI" panose="020B0502040204020203" pitchFamily="34" charset="0"/>
                <a:ea typeface="Segoe UI" panose="020B0502040204020203" pitchFamily="34" charset="0"/>
                <a:cs typeface="Segoe UI" panose="020B0502040204020203" pitchFamily="34" charset="0"/>
              </a:rPr>
              <a:t> </a:t>
            </a:r>
            <a:r>
              <a:rPr lang="en-US" sz="2400" dirty="0" smtClean="0">
                <a:latin typeface="Segoe UI" panose="020B0502040204020203" pitchFamily="34" charset="0"/>
                <a:ea typeface="Segoe UI" panose="020B0502040204020203" pitchFamily="34" charset="0"/>
                <a:cs typeface="Segoe UI" panose="020B0502040204020203" pitchFamily="34" charset="0"/>
              </a:rPr>
              <a:t>joined RLUK  after project started and are not represented here.</a:t>
            </a:r>
          </a:p>
          <a:p>
            <a:pPr marL="342900" indent="-342900">
              <a:spcBef>
                <a:spcPts val="1200"/>
              </a:spcBef>
              <a:buFont typeface="Arial" panose="020B0604020202020204" pitchFamily="34" charset="0"/>
              <a:buChar char="•"/>
            </a:pPr>
            <a:r>
              <a:rPr lang="en-US" sz="2400" dirty="0" smtClean="0">
                <a:latin typeface="Segoe UI" panose="020B0502040204020203" pitchFamily="34" charset="0"/>
                <a:ea typeface="Segoe UI" panose="020B0502040204020203" pitchFamily="34" charset="0"/>
                <a:cs typeface="Segoe UI" panose="020B0502040204020203" pitchFamily="34" charset="0"/>
              </a:rPr>
              <a:t>Data reported here is based on preliminary analysis; figures will change as more data becomes available. </a:t>
            </a:r>
          </a:p>
        </p:txBody>
      </p:sp>
    </p:spTree>
    <p:extLst>
      <p:ext uri="{BB962C8B-B14F-4D97-AF65-F5344CB8AC3E}">
        <p14:creationId xmlns:p14="http://schemas.microsoft.com/office/powerpoint/2010/main" val="37603128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5685" y="228111"/>
            <a:ext cx="8923981" cy="584775"/>
          </a:xfrm>
          <a:prstGeom prst="rect">
            <a:avLst/>
          </a:prstGeom>
          <a:noFill/>
        </p:spPr>
        <p:txBody>
          <a:bodyPr wrap="none" rtlCol="0">
            <a:spAutoFit/>
          </a:bodyPr>
          <a:lstStyle/>
          <a:p>
            <a:r>
              <a:rPr lang="en-US" sz="3200" dirty="0" smtClean="0">
                <a:solidFill>
                  <a:schemeClr val="tx2"/>
                </a:solidFill>
                <a:latin typeface="Segoe UI" panose="020B0502040204020203" pitchFamily="34" charset="0"/>
                <a:ea typeface="Segoe UI" panose="020B0502040204020203" pitchFamily="34" charset="0"/>
                <a:cs typeface="Segoe UI" panose="020B0502040204020203" pitchFamily="34" charset="0"/>
              </a:rPr>
              <a:t>RLUK Collective Collection: anecdotally speaking</a:t>
            </a:r>
            <a:endParaRPr lang="en-US" sz="3200" dirty="0">
              <a:solidFill>
                <a:schemeClr val="tx2"/>
              </a:solidFill>
              <a:latin typeface="Segoe UI" panose="020B0502040204020203" pitchFamily="34" charset="0"/>
              <a:ea typeface="Segoe UI" panose="020B0502040204020203" pitchFamily="34" charset="0"/>
              <a:cs typeface="Segoe UI" panose="020B0502040204020203" pitchFamily="34" charset="0"/>
            </a:endParaRPr>
          </a:p>
        </p:txBody>
      </p:sp>
      <p:sp>
        <p:nvSpPr>
          <p:cNvPr id="3" name="TextBox 2"/>
          <p:cNvSpPr txBox="1"/>
          <p:nvPr/>
        </p:nvSpPr>
        <p:spPr>
          <a:xfrm>
            <a:off x="1223642" y="1060850"/>
            <a:ext cx="6891237" cy="477054"/>
          </a:xfrm>
          <a:prstGeom prst="rect">
            <a:avLst/>
          </a:prstGeom>
          <a:noFill/>
        </p:spPr>
        <p:txBody>
          <a:bodyPr wrap="square" rtlCol="0">
            <a:spAutoFit/>
          </a:bodyPr>
          <a:lstStyle/>
          <a:p>
            <a:pPr marL="0" lvl="2"/>
            <a:r>
              <a:rPr lang="en-US" sz="2500" b="1" dirty="0" smtClean="0">
                <a:latin typeface="Segoe UI" panose="020B0502040204020203" pitchFamily="34" charset="0"/>
                <a:ea typeface="Segoe UI" panose="020B0502040204020203" pitchFamily="34" charset="0"/>
                <a:cs typeface="Segoe UI" panose="020B0502040204020203" pitchFamily="34" charset="0"/>
              </a:rPr>
              <a:t>Most widely held </a:t>
            </a:r>
            <a:r>
              <a:rPr lang="en-US" sz="2500" dirty="0" smtClean="0">
                <a:latin typeface="Segoe UI" panose="020B0502040204020203" pitchFamily="34" charset="0"/>
                <a:ea typeface="Segoe UI" panose="020B0502040204020203" pitchFamily="34" charset="0"/>
                <a:cs typeface="Segoe UI" panose="020B0502040204020203" pitchFamily="34" charset="0"/>
              </a:rPr>
              <a:t>(in RLUK) monographic titles: </a:t>
            </a:r>
            <a:endParaRPr lang="en-US" sz="2500" dirty="0">
              <a:latin typeface="Segoe UI" panose="020B0502040204020203" pitchFamily="34" charset="0"/>
              <a:ea typeface="Segoe UI" panose="020B0502040204020203" pitchFamily="34" charset="0"/>
              <a:cs typeface="Segoe UI" panose="020B0502040204020203" pitchFamily="34" charset="0"/>
            </a:endParaRPr>
          </a:p>
        </p:txBody>
      </p:sp>
      <p:grpSp>
        <p:nvGrpSpPr>
          <p:cNvPr id="13" name="Group 12"/>
          <p:cNvGrpSpPr/>
          <p:nvPr/>
        </p:nvGrpSpPr>
        <p:grpSpPr>
          <a:xfrm>
            <a:off x="878541" y="1612160"/>
            <a:ext cx="7267766" cy="1843380"/>
            <a:chOff x="878541" y="1471480"/>
            <a:chExt cx="7267766" cy="1843380"/>
          </a:xfrm>
        </p:grpSpPr>
        <p:sp>
          <p:nvSpPr>
            <p:cNvPr id="7" name="Rectangle 6"/>
            <p:cNvSpPr/>
            <p:nvPr/>
          </p:nvSpPr>
          <p:spPr>
            <a:xfrm>
              <a:off x="878541" y="1650412"/>
              <a:ext cx="6186477" cy="1384995"/>
            </a:xfrm>
            <a:prstGeom prst="rect">
              <a:avLst/>
            </a:prstGeom>
          </p:spPr>
          <p:txBody>
            <a:bodyPr wrap="square">
              <a:spAutoFit/>
            </a:bodyPr>
            <a:lstStyle/>
            <a:p>
              <a:r>
                <a:rPr lang="en-US" sz="2100" dirty="0">
                  <a:solidFill>
                    <a:srgbClr val="000000"/>
                  </a:solidFill>
                  <a:latin typeface="Segoe UI" panose="020B0502040204020203" pitchFamily="34" charset="0"/>
                  <a:ea typeface="Segoe UI" panose="020B0502040204020203" pitchFamily="34" charset="0"/>
                  <a:cs typeface="Segoe UI" panose="020B0502040204020203" pitchFamily="34" charset="0"/>
                </a:rPr>
                <a:t>Meadows, </a:t>
              </a:r>
              <a:r>
                <a:rPr lang="en-US" sz="2100" dirty="0" err="1">
                  <a:solidFill>
                    <a:srgbClr val="000000"/>
                  </a:solidFill>
                  <a:latin typeface="Segoe UI" panose="020B0502040204020203" pitchFamily="34" charset="0"/>
                  <a:ea typeface="Segoe UI" panose="020B0502040204020203" pitchFamily="34" charset="0"/>
                  <a:cs typeface="Segoe UI" panose="020B0502040204020203" pitchFamily="34" charset="0"/>
                </a:rPr>
                <a:t>Donella</a:t>
              </a:r>
              <a:r>
                <a:rPr lang="en-US" sz="2100" dirty="0">
                  <a:solidFill>
                    <a:srgbClr val="000000"/>
                  </a:solidFill>
                  <a:latin typeface="Segoe UI" panose="020B0502040204020203" pitchFamily="34" charset="0"/>
                  <a:ea typeface="Segoe UI" panose="020B0502040204020203" pitchFamily="34" charset="0"/>
                  <a:cs typeface="Segoe UI" panose="020B0502040204020203" pitchFamily="34" charset="0"/>
                </a:rPr>
                <a:t> H., Dennis L. Meadows, and </a:t>
              </a:r>
              <a:r>
                <a:rPr lang="en-US" sz="2100" dirty="0" err="1">
                  <a:solidFill>
                    <a:srgbClr val="000000"/>
                  </a:solidFill>
                  <a:latin typeface="Segoe UI" panose="020B0502040204020203" pitchFamily="34" charset="0"/>
                  <a:ea typeface="Segoe UI" panose="020B0502040204020203" pitchFamily="34" charset="0"/>
                  <a:cs typeface="Segoe UI" panose="020B0502040204020203" pitchFamily="34" charset="0"/>
                </a:rPr>
                <a:t>Jørgen</a:t>
              </a:r>
              <a:r>
                <a:rPr lang="en-US" sz="2100" dirty="0">
                  <a:solidFill>
                    <a:srgbClr val="000000"/>
                  </a:solidFill>
                  <a:latin typeface="Segoe UI" panose="020B0502040204020203" pitchFamily="34" charset="0"/>
                  <a:ea typeface="Segoe UI" panose="020B0502040204020203" pitchFamily="34" charset="0"/>
                  <a:cs typeface="Segoe UI" panose="020B0502040204020203" pitchFamily="34" charset="0"/>
                </a:rPr>
                <a:t> Randers. 1992. </a:t>
              </a:r>
              <a:r>
                <a:rPr lang="en-US" sz="2100" b="1" i="1" dirty="0">
                  <a:solidFill>
                    <a:srgbClr val="000000"/>
                  </a:solidFill>
                  <a:latin typeface="Segoe UI" panose="020B0502040204020203" pitchFamily="34" charset="0"/>
                  <a:ea typeface="Segoe UI" panose="020B0502040204020203" pitchFamily="34" charset="0"/>
                  <a:cs typeface="Segoe UI" panose="020B0502040204020203" pitchFamily="34" charset="0"/>
                </a:rPr>
                <a:t>Beyond the limits: global collapse or a sustainable future</a:t>
              </a:r>
              <a:r>
                <a:rPr lang="en-US" sz="2100" dirty="0">
                  <a:solidFill>
                    <a:srgbClr val="000000"/>
                  </a:solidFill>
                  <a:latin typeface="Segoe UI" panose="020B0502040204020203" pitchFamily="34" charset="0"/>
                  <a:ea typeface="Segoe UI" panose="020B0502040204020203" pitchFamily="34" charset="0"/>
                  <a:cs typeface="Segoe UI" panose="020B0502040204020203" pitchFamily="34" charset="0"/>
                </a:rPr>
                <a:t>. London: </a:t>
              </a:r>
              <a:r>
                <a:rPr lang="en-US" sz="2100" dirty="0" err="1">
                  <a:solidFill>
                    <a:srgbClr val="000000"/>
                  </a:solidFill>
                  <a:latin typeface="Segoe UI" panose="020B0502040204020203" pitchFamily="34" charset="0"/>
                  <a:ea typeface="Segoe UI" panose="020B0502040204020203" pitchFamily="34" charset="0"/>
                  <a:cs typeface="Segoe UI" panose="020B0502040204020203" pitchFamily="34" charset="0"/>
                </a:rPr>
                <a:t>Earthscan</a:t>
              </a:r>
              <a:r>
                <a:rPr lang="en-US" sz="2100" dirty="0">
                  <a:solidFill>
                    <a:srgbClr val="000000"/>
                  </a:solidFill>
                  <a:latin typeface="Segoe UI" panose="020B0502040204020203" pitchFamily="34" charset="0"/>
                  <a:ea typeface="Segoe UI" panose="020B0502040204020203" pitchFamily="34" charset="0"/>
                  <a:cs typeface="Segoe UI" panose="020B0502040204020203" pitchFamily="34" charset="0"/>
                </a:rPr>
                <a:t> Publications</a:t>
              </a:r>
              <a:endParaRPr lang="en-US" sz="2100" dirty="0">
                <a:latin typeface="Segoe UI" panose="020B0502040204020203" pitchFamily="34" charset="0"/>
                <a:ea typeface="Segoe UI" panose="020B0502040204020203" pitchFamily="34" charset="0"/>
                <a:cs typeface="Segoe UI" panose="020B0502040204020203" pitchFamily="34" charset="0"/>
              </a:endParaRPr>
            </a:p>
          </p:txBody>
        </p:sp>
        <p:pic>
          <p:nvPicPr>
            <p:cNvPr id="2050" name="Picture 2" descr="Beyond the limits : confronting global collapse,... by Donella H Meadow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7587" y="1471480"/>
              <a:ext cx="1188720" cy="18433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grpSp>
        <p:nvGrpSpPr>
          <p:cNvPr id="14" name="Group 13"/>
          <p:cNvGrpSpPr/>
          <p:nvPr/>
        </p:nvGrpSpPr>
        <p:grpSpPr>
          <a:xfrm>
            <a:off x="878541" y="3156491"/>
            <a:ext cx="7482915" cy="1521232"/>
            <a:chOff x="878541" y="3015811"/>
            <a:chExt cx="7482915" cy="1521232"/>
          </a:xfrm>
        </p:grpSpPr>
        <p:sp>
          <p:nvSpPr>
            <p:cNvPr id="6" name="TextBox 5"/>
            <p:cNvSpPr txBox="1"/>
            <p:nvPr/>
          </p:nvSpPr>
          <p:spPr>
            <a:xfrm>
              <a:off x="878541" y="3491004"/>
              <a:ext cx="6186476" cy="738664"/>
            </a:xfrm>
            <a:prstGeom prst="rect">
              <a:avLst/>
            </a:prstGeom>
            <a:noFill/>
          </p:spPr>
          <p:txBody>
            <a:bodyPr wrap="square" rtlCol="0">
              <a:spAutoFit/>
            </a:bodyPr>
            <a:lstStyle/>
            <a:p>
              <a:pPr marL="0" lvl="2"/>
              <a:r>
                <a:rPr lang="en-US" sz="2100" dirty="0">
                  <a:latin typeface="Segoe UI" panose="020B0502040204020203" pitchFamily="34" charset="0"/>
                  <a:ea typeface="Segoe UI" panose="020B0502040204020203" pitchFamily="34" charset="0"/>
                  <a:cs typeface="Segoe UI" panose="020B0502040204020203" pitchFamily="34" charset="0"/>
                </a:rPr>
                <a:t>Richards, John F. 1993. </a:t>
              </a:r>
              <a:r>
                <a:rPr lang="en-US" sz="2100" b="1" i="1" dirty="0">
                  <a:latin typeface="Segoe UI" panose="020B0502040204020203" pitchFamily="34" charset="0"/>
                  <a:ea typeface="Segoe UI" panose="020B0502040204020203" pitchFamily="34" charset="0"/>
                  <a:cs typeface="Segoe UI" panose="020B0502040204020203" pitchFamily="34" charset="0"/>
                </a:rPr>
                <a:t>The Mughal Empire</a:t>
              </a:r>
              <a:r>
                <a:rPr lang="en-US" sz="2100" dirty="0">
                  <a:latin typeface="Segoe UI" panose="020B0502040204020203" pitchFamily="34" charset="0"/>
                  <a:ea typeface="Segoe UI" panose="020B0502040204020203" pitchFamily="34" charset="0"/>
                  <a:cs typeface="Segoe UI" panose="020B0502040204020203" pitchFamily="34" charset="0"/>
                </a:rPr>
                <a:t>. Cambridge: Cambridge University </a:t>
              </a:r>
              <a:r>
                <a:rPr lang="en-US" sz="2100" dirty="0" smtClean="0">
                  <a:latin typeface="Segoe UI" panose="020B0502040204020203" pitchFamily="34" charset="0"/>
                  <a:ea typeface="Segoe UI" panose="020B0502040204020203" pitchFamily="34" charset="0"/>
                  <a:cs typeface="Segoe UI" panose="020B0502040204020203" pitchFamily="34" charset="0"/>
                </a:rPr>
                <a:t>Press</a:t>
              </a:r>
              <a:endParaRPr lang="en-US" sz="2100" b="1" dirty="0">
                <a:latin typeface="Segoe UI" panose="020B0502040204020203" pitchFamily="34" charset="0"/>
                <a:ea typeface="Segoe UI" panose="020B0502040204020203" pitchFamily="34" charset="0"/>
                <a:cs typeface="Segoe UI" panose="020B0502040204020203" pitchFamily="34" charset="0"/>
              </a:endParaRPr>
            </a:p>
          </p:txBody>
        </p:sp>
        <p:pic>
          <p:nvPicPr>
            <p:cNvPr id="5" name="Picture 4"/>
            <p:cNvPicPr>
              <a:picLocks noChangeAspect="1"/>
            </p:cNvPicPr>
            <p:nvPr/>
          </p:nvPicPr>
          <p:blipFill rotWithShape="1">
            <a:blip r:embed="rId4"/>
            <a:srcRect b="15089"/>
            <a:stretch/>
          </p:blipFill>
          <p:spPr>
            <a:xfrm>
              <a:off x="7172736" y="3015811"/>
              <a:ext cx="1188720" cy="1521232"/>
            </a:xfrm>
            <a:prstGeom prst="rect">
              <a:avLst/>
            </a:prstGeom>
            <a:ln>
              <a:noFill/>
            </a:ln>
            <a:effectLst>
              <a:outerShdw blurRad="292100" dist="139700" dir="2700000" algn="tl" rotWithShape="0">
                <a:srgbClr val="333333">
                  <a:alpha val="65000"/>
                </a:srgbClr>
              </a:outerShdw>
            </a:effectLst>
          </p:spPr>
        </p:pic>
      </p:grpSp>
      <p:grpSp>
        <p:nvGrpSpPr>
          <p:cNvPr id="15" name="Group 14"/>
          <p:cNvGrpSpPr/>
          <p:nvPr/>
        </p:nvGrpSpPr>
        <p:grpSpPr>
          <a:xfrm>
            <a:off x="874529" y="4593937"/>
            <a:ext cx="7708085" cy="1517904"/>
            <a:chOff x="874529" y="4453257"/>
            <a:chExt cx="7708085" cy="1517904"/>
          </a:xfrm>
        </p:grpSpPr>
        <p:sp>
          <p:nvSpPr>
            <p:cNvPr id="12" name="TextBox 11"/>
            <p:cNvSpPr txBox="1"/>
            <p:nvPr/>
          </p:nvSpPr>
          <p:spPr>
            <a:xfrm>
              <a:off x="874529" y="4685265"/>
              <a:ext cx="6190488" cy="1061829"/>
            </a:xfrm>
            <a:prstGeom prst="rect">
              <a:avLst/>
            </a:prstGeom>
            <a:noFill/>
          </p:spPr>
          <p:txBody>
            <a:bodyPr wrap="square" rtlCol="0">
              <a:spAutoFit/>
            </a:bodyPr>
            <a:lstStyle/>
            <a:p>
              <a:pPr marL="0" lvl="2"/>
              <a:r>
                <a:rPr lang="en-US" sz="2100" dirty="0">
                  <a:solidFill>
                    <a:srgbClr val="000000"/>
                  </a:solidFill>
                  <a:latin typeface="Segoe UI" panose="020B0502040204020203" pitchFamily="34" charset="0"/>
                  <a:ea typeface="Segoe UI" panose="020B0502040204020203" pitchFamily="34" charset="0"/>
                  <a:cs typeface="Segoe UI" panose="020B0502040204020203" pitchFamily="34" charset="0"/>
                </a:rPr>
                <a:t>Miles, Matthew B., and A. M. Huberman. 1994. </a:t>
              </a:r>
              <a:r>
                <a:rPr lang="en-US" sz="2100" b="1" i="1" dirty="0">
                  <a:solidFill>
                    <a:srgbClr val="000000"/>
                  </a:solidFill>
                  <a:latin typeface="Segoe UI" panose="020B0502040204020203" pitchFamily="34" charset="0"/>
                  <a:ea typeface="Segoe UI" panose="020B0502040204020203" pitchFamily="34" charset="0"/>
                  <a:cs typeface="Segoe UI" panose="020B0502040204020203" pitchFamily="34" charset="0"/>
                </a:rPr>
                <a:t>Qualitative data analysis: an expanded sourcebook</a:t>
              </a:r>
              <a:r>
                <a:rPr lang="en-US" sz="2100" dirty="0">
                  <a:solidFill>
                    <a:srgbClr val="000000"/>
                  </a:solidFill>
                  <a:latin typeface="Segoe UI" panose="020B0502040204020203" pitchFamily="34" charset="0"/>
                  <a:ea typeface="Segoe UI" panose="020B0502040204020203" pitchFamily="34" charset="0"/>
                  <a:cs typeface="Segoe UI" panose="020B0502040204020203" pitchFamily="34" charset="0"/>
                </a:rPr>
                <a:t>. Thousand Oaks: Sage Publications</a:t>
              </a:r>
              <a:r>
                <a:rPr lang="en-US" sz="2100"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a:t>
              </a:r>
              <a:endParaRPr lang="en-US" sz="2100" dirty="0">
                <a:latin typeface="Segoe UI" panose="020B0502040204020203" pitchFamily="34" charset="0"/>
                <a:ea typeface="Segoe UI" panose="020B0502040204020203" pitchFamily="34" charset="0"/>
                <a:cs typeface="Segoe UI" panose="020B0502040204020203" pitchFamily="34" charset="0"/>
              </a:endParaRPr>
            </a:p>
          </p:txBody>
        </p:sp>
        <p:pic>
          <p:nvPicPr>
            <p:cNvPr id="2052" name="Picture 4" descr="Qualitative data analysis : an expanded sourcebook by Matthew B Mil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05812" y="4453257"/>
              <a:ext cx="1176802" cy="15179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
        <p:nvSpPr>
          <p:cNvPr id="18" name="TextBox 17"/>
          <p:cNvSpPr txBox="1"/>
          <p:nvPr/>
        </p:nvSpPr>
        <p:spPr>
          <a:xfrm>
            <a:off x="281746" y="521749"/>
            <a:ext cx="978153" cy="2215991"/>
          </a:xfrm>
          <a:prstGeom prst="rect">
            <a:avLst/>
          </a:prstGeom>
          <a:noFill/>
        </p:spPr>
        <p:txBody>
          <a:bodyPr wrap="none" rtlCol="0">
            <a:spAutoFit/>
          </a:bodyPr>
          <a:lstStyle/>
          <a:p>
            <a:r>
              <a:rPr lang="en-US" sz="13800" dirty="0" smtClean="0">
                <a:solidFill>
                  <a:schemeClr val="accent6"/>
                </a:solidFill>
                <a:latin typeface="Segoe UI" panose="020B0502040204020203" pitchFamily="34" charset="0"/>
                <a:ea typeface="Segoe UI" panose="020B0502040204020203" pitchFamily="34" charset="0"/>
                <a:cs typeface="Segoe UI" panose="020B0502040204020203" pitchFamily="34" charset="0"/>
              </a:rPr>
              <a:t>?</a:t>
            </a:r>
            <a:endParaRPr lang="en-US" sz="13800" dirty="0">
              <a:solidFill>
                <a:schemeClr val="accent6"/>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6812842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1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5685" y="228111"/>
            <a:ext cx="8088817" cy="584775"/>
          </a:xfrm>
          <a:prstGeom prst="rect">
            <a:avLst/>
          </a:prstGeom>
          <a:noFill/>
        </p:spPr>
        <p:txBody>
          <a:bodyPr wrap="none" rtlCol="0">
            <a:spAutoFit/>
          </a:bodyPr>
          <a:lstStyle/>
          <a:p>
            <a:r>
              <a:rPr lang="en-US" sz="3200" dirty="0" smtClean="0">
                <a:solidFill>
                  <a:schemeClr val="tx2"/>
                </a:solidFill>
                <a:latin typeface="Segoe UI" panose="020B0502040204020203" pitchFamily="34" charset="0"/>
                <a:ea typeface="Segoe UI" panose="020B0502040204020203" pitchFamily="34" charset="0"/>
                <a:cs typeface="Segoe UI" panose="020B0502040204020203" pitchFamily="34" charset="0"/>
              </a:rPr>
              <a:t>RLUK Collective Collection:  </a:t>
            </a:r>
            <a:r>
              <a:rPr lang="en-US" sz="2400" dirty="0" smtClean="0">
                <a:solidFill>
                  <a:schemeClr val="tx2"/>
                </a:solidFill>
                <a:latin typeface="Segoe UI" panose="020B0502040204020203" pitchFamily="34" charset="0"/>
                <a:ea typeface="Segoe UI" panose="020B0502040204020203" pitchFamily="34" charset="0"/>
                <a:cs typeface="Segoe UI" panose="020B0502040204020203" pitchFamily="34" charset="0"/>
              </a:rPr>
              <a:t>anecdotally speaking</a:t>
            </a:r>
            <a:endParaRPr lang="en-US" sz="3200" dirty="0">
              <a:solidFill>
                <a:schemeClr val="tx2"/>
              </a:solidFill>
              <a:latin typeface="Segoe UI" panose="020B0502040204020203" pitchFamily="34" charset="0"/>
              <a:ea typeface="Segoe UI" panose="020B0502040204020203" pitchFamily="34" charset="0"/>
              <a:cs typeface="Segoe UI" panose="020B0502040204020203" pitchFamily="34" charset="0"/>
            </a:endParaRPr>
          </a:p>
        </p:txBody>
      </p:sp>
      <p:sp>
        <p:nvSpPr>
          <p:cNvPr id="9" name="TextBox 8"/>
          <p:cNvSpPr txBox="1"/>
          <p:nvPr/>
        </p:nvSpPr>
        <p:spPr>
          <a:xfrm>
            <a:off x="1080324" y="1348947"/>
            <a:ext cx="7623409" cy="523220"/>
          </a:xfrm>
          <a:prstGeom prst="rect">
            <a:avLst/>
          </a:prstGeom>
          <a:noFill/>
        </p:spPr>
        <p:txBody>
          <a:bodyPr wrap="square" rtlCol="0">
            <a:spAutoFit/>
          </a:bodyPr>
          <a:lstStyle/>
          <a:p>
            <a:r>
              <a:rPr lang="en-US" sz="2800" dirty="0" smtClean="0">
                <a:latin typeface="Segoe UI" panose="020B0502040204020203" pitchFamily="34" charset="0"/>
                <a:ea typeface="Segoe UI" panose="020B0502040204020203" pitchFamily="34" charset="0"/>
                <a:cs typeface="Segoe UI" panose="020B0502040204020203" pitchFamily="34" charset="0"/>
              </a:rPr>
              <a:t>Ranked order of UK ‘</a:t>
            </a:r>
            <a:r>
              <a:rPr lang="en-US" sz="2800" b="1" dirty="0" smtClean="0">
                <a:latin typeface="Segoe UI" panose="020B0502040204020203" pitchFamily="34" charset="0"/>
                <a:ea typeface="Segoe UI" panose="020B0502040204020203" pitchFamily="34" charset="0"/>
                <a:cs typeface="Segoe UI" panose="020B0502040204020203" pitchFamily="34" charset="0"/>
              </a:rPr>
              <a:t>minority language’ </a:t>
            </a:r>
            <a:r>
              <a:rPr lang="en-US" sz="2800" dirty="0" smtClean="0">
                <a:latin typeface="Segoe UI" panose="020B0502040204020203" pitchFamily="34" charset="0"/>
                <a:ea typeface="Segoe UI" panose="020B0502040204020203" pitchFamily="34" charset="0"/>
                <a:cs typeface="Segoe UI" panose="020B0502040204020203" pitchFamily="34" charset="0"/>
              </a:rPr>
              <a:t>titles</a:t>
            </a:r>
            <a:r>
              <a:rPr lang="en-US" sz="2800" b="1" dirty="0" smtClean="0">
                <a:latin typeface="Segoe UI" panose="020B0502040204020203" pitchFamily="34" charset="0"/>
                <a:ea typeface="Segoe UI" panose="020B0502040204020203" pitchFamily="34" charset="0"/>
                <a:cs typeface="Segoe UI" panose="020B0502040204020203" pitchFamily="34" charset="0"/>
              </a:rPr>
              <a:t>:</a:t>
            </a:r>
            <a:endParaRPr lang="en-US" sz="2800" dirty="0">
              <a:latin typeface="Segoe UI" panose="020B0502040204020203" pitchFamily="34" charset="0"/>
              <a:ea typeface="Segoe UI" panose="020B0502040204020203" pitchFamily="34" charset="0"/>
              <a:cs typeface="Segoe UI" panose="020B0502040204020203" pitchFamily="34" charset="0"/>
            </a:endParaRPr>
          </a:p>
        </p:txBody>
      </p:sp>
      <p:sp>
        <p:nvSpPr>
          <p:cNvPr id="4" name="TextBox 3"/>
          <p:cNvSpPr txBox="1"/>
          <p:nvPr/>
        </p:nvSpPr>
        <p:spPr>
          <a:xfrm>
            <a:off x="1259899" y="2414611"/>
            <a:ext cx="6302044" cy="2585323"/>
          </a:xfrm>
          <a:prstGeom prst="rect">
            <a:avLst/>
          </a:prstGeom>
          <a:noFill/>
        </p:spPr>
        <p:txBody>
          <a:bodyPr wrap="square" rtlCol="0">
            <a:spAutoFit/>
          </a:bodyPr>
          <a:lstStyle/>
          <a:p>
            <a:r>
              <a:rPr lang="en-US" sz="2700" dirty="0" smtClean="0">
                <a:latin typeface="Segoe UI" panose="020B0502040204020203" pitchFamily="34" charset="0"/>
                <a:ea typeface="Segoe UI" panose="020B0502040204020203" pitchFamily="34" charset="0"/>
                <a:cs typeface="Segoe UI" panose="020B0502040204020203" pitchFamily="34" charset="0"/>
              </a:rPr>
              <a:t>Welsh				55,759 titles</a:t>
            </a:r>
          </a:p>
          <a:p>
            <a:r>
              <a:rPr lang="en-US" sz="2700" dirty="0" smtClean="0">
                <a:latin typeface="Segoe UI" panose="020B0502040204020203" pitchFamily="34" charset="0"/>
                <a:ea typeface="Segoe UI" panose="020B0502040204020203" pitchFamily="34" charset="0"/>
                <a:cs typeface="Segoe UI" panose="020B0502040204020203" pitchFamily="34" charset="0"/>
              </a:rPr>
              <a:t>Irish				18,593 titles</a:t>
            </a:r>
          </a:p>
          <a:p>
            <a:r>
              <a:rPr lang="en-US" sz="2700" dirty="0" smtClean="0">
                <a:latin typeface="Segoe UI" panose="020B0502040204020203" pitchFamily="34" charset="0"/>
                <a:ea typeface="Segoe UI" panose="020B0502040204020203" pitchFamily="34" charset="0"/>
                <a:cs typeface="Segoe UI" panose="020B0502040204020203" pitchFamily="34" charset="0"/>
              </a:rPr>
              <a:t>Scottish Gaelic		  6,267 titles</a:t>
            </a:r>
          </a:p>
          <a:p>
            <a:r>
              <a:rPr lang="en-US" sz="2700" dirty="0" smtClean="0">
                <a:latin typeface="Segoe UI" panose="020B0502040204020203" pitchFamily="34" charset="0"/>
                <a:ea typeface="Segoe UI" panose="020B0502040204020203" pitchFamily="34" charset="0"/>
                <a:cs typeface="Segoe UI" panose="020B0502040204020203" pitchFamily="34" charset="0"/>
              </a:rPr>
              <a:t>Scots				</a:t>
            </a:r>
            <a:r>
              <a:rPr lang="en-US" sz="2700" dirty="0">
                <a:latin typeface="Segoe UI" panose="020B0502040204020203" pitchFamily="34" charset="0"/>
                <a:ea typeface="Segoe UI" panose="020B0502040204020203" pitchFamily="34" charset="0"/>
                <a:cs typeface="Segoe UI" panose="020B0502040204020203" pitchFamily="34" charset="0"/>
              </a:rPr>
              <a:t> </a:t>
            </a:r>
            <a:r>
              <a:rPr lang="en-US" sz="2700" dirty="0" smtClean="0">
                <a:latin typeface="Segoe UI" panose="020B0502040204020203" pitchFamily="34" charset="0"/>
                <a:ea typeface="Segoe UI" panose="020B0502040204020203" pitchFamily="34" charset="0"/>
                <a:cs typeface="Segoe UI" panose="020B0502040204020203" pitchFamily="34" charset="0"/>
              </a:rPr>
              <a:t> 2,964 titles</a:t>
            </a:r>
          </a:p>
          <a:p>
            <a:r>
              <a:rPr lang="en-US" sz="2700" dirty="0" smtClean="0">
                <a:latin typeface="Segoe UI" panose="020B0502040204020203" pitchFamily="34" charset="0"/>
                <a:ea typeface="Segoe UI" panose="020B0502040204020203" pitchFamily="34" charset="0"/>
                <a:cs typeface="Segoe UI" panose="020B0502040204020203" pitchFamily="34" charset="0"/>
              </a:rPr>
              <a:t>Cornish		  	     338 titles</a:t>
            </a:r>
          </a:p>
          <a:p>
            <a:r>
              <a:rPr lang="en-US" sz="2700" dirty="0" smtClean="0">
                <a:latin typeface="Segoe UI" panose="020B0502040204020203" pitchFamily="34" charset="0"/>
                <a:ea typeface="Segoe UI" panose="020B0502040204020203" pitchFamily="34" charset="0"/>
                <a:cs typeface="Segoe UI" panose="020B0502040204020203" pitchFamily="34" charset="0"/>
              </a:rPr>
              <a:t>Manx				     183 titles</a:t>
            </a:r>
            <a:endParaRPr lang="en-US" sz="2700" dirty="0">
              <a:latin typeface="Segoe UI" panose="020B0502040204020203" pitchFamily="34" charset="0"/>
              <a:ea typeface="Segoe UI" panose="020B0502040204020203" pitchFamily="34" charset="0"/>
              <a:cs typeface="Segoe UI" panose="020B0502040204020203" pitchFamily="34" charset="0"/>
            </a:endParaRPr>
          </a:p>
        </p:txBody>
      </p:sp>
      <p:sp>
        <p:nvSpPr>
          <p:cNvPr id="10" name="TextBox 9"/>
          <p:cNvSpPr txBox="1"/>
          <p:nvPr/>
        </p:nvSpPr>
        <p:spPr>
          <a:xfrm>
            <a:off x="281746" y="574504"/>
            <a:ext cx="978153" cy="2215991"/>
          </a:xfrm>
          <a:prstGeom prst="rect">
            <a:avLst/>
          </a:prstGeom>
          <a:noFill/>
        </p:spPr>
        <p:txBody>
          <a:bodyPr wrap="none" rtlCol="0">
            <a:spAutoFit/>
          </a:bodyPr>
          <a:lstStyle/>
          <a:p>
            <a:r>
              <a:rPr lang="en-US" sz="13800" dirty="0" smtClean="0">
                <a:solidFill>
                  <a:schemeClr val="accent6"/>
                </a:solidFill>
                <a:latin typeface="Segoe UI" panose="020B0502040204020203" pitchFamily="34" charset="0"/>
                <a:ea typeface="Segoe UI" panose="020B0502040204020203" pitchFamily="34" charset="0"/>
                <a:cs typeface="Segoe UI" panose="020B0502040204020203" pitchFamily="34" charset="0"/>
              </a:rPr>
              <a:t>?</a:t>
            </a:r>
            <a:endParaRPr lang="en-US" sz="13800" dirty="0">
              <a:solidFill>
                <a:schemeClr val="accent6"/>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9262092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1000"/>
                                        <p:tgtEl>
                                          <p:spTgt spid="4">
                                            <p:txEl>
                                              <p:pRg st="1" end="1"/>
                                            </p:txEl>
                                          </p:spTgt>
                                        </p:tgtEl>
                                      </p:cBhvr>
                                    </p:animEffect>
                                    <p:anim calcmode="lin" valueType="num">
                                      <p:cBhvr>
                                        <p:cTn id="1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1000"/>
                                        <p:tgtEl>
                                          <p:spTgt spid="4">
                                            <p:txEl>
                                              <p:pRg st="2" end="2"/>
                                            </p:txEl>
                                          </p:spTgt>
                                        </p:tgtEl>
                                      </p:cBhvr>
                                    </p:animEffect>
                                    <p:anim calcmode="lin" valueType="num">
                                      <p:cBhvr>
                                        <p:cTn id="2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fade">
                                      <p:cBhvr>
                                        <p:cTn id="25" dur="1000"/>
                                        <p:tgtEl>
                                          <p:spTgt spid="4">
                                            <p:txEl>
                                              <p:pRg st="3" end="3"/>
                                            </p:txEl>
                                          </p:spTgt>
                                        </p:tgtEl>
                                      </p:cBhvr>
                                    </p:animEffect>
                                    <p:anim calcmode="lin" valueType="num">
                                      <p:cBhvr>
                                        <p:cTn id="26"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Effect transition="in" filter="fade">
                                      <p:cBhvr>
                                        <p:cTn id="31" dur="1000"/>
                                        <p:tgtEl>
                                          <p:spTgt spid="4">
                                            <p:txEl>
                                              <p:pRg st="4" end="4"/>
                                            </p:txEl>
                                          </p:spTgt>
                                        </p:tgtEl>
                                      </p:cBhvr>
                                    </p:animEffect>
                                    <p:anim calcmode="lin" valueType="num">
                                      <p:cBhvr>
                                        <p:cTn id="3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fade">
                                      <p:cBhvr>
                                        <p:cTn id="37" dur="1000"/>
                                        <p:tgtEl>
                                          <p:spTgt spid="4">
                                            <p:txEl>
                                              <p:pRg st="5" end="5"/>
                                            </p:txEl>
                                          </p:spTgt>
                                        </p:tgtEl>
                                      </p:cBhvr>
                                    </p:animEffect>
                                    <p:anim calcmode="lin" valueType="num">
                                      <p:cBhvr>
                                        <p:cTn id="38"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5685" y="228111"/>
            <a:ext cx="7132658" cy="584775"/>
          </a:xfrm>
          <a:prstGeom prst="rect">
            <a:avLst/>
          </a:prstGeom>
          <a:noFill/>
        </p:spPr>
        <p:txBody>
          <a:bodyPr wrap="none" rtlCol="0">
            <a:spAutoFit/>
          </a:bodyPr>
          <a:lstStyle/>
          <a:p>
            <a:r>
              <a:rPr lang="en-US" sz="3200" dirty="0" smtClean="0">
                <a:solidFill>
                  <a:schemeClr val="tx2"/>
                </a:solidFill>
                <a:latin typeface="Segoe UI" panose="020B0502040204020203" pitchFamily="34" charset="0"/>
                <a:ea typeface="Segoe UI" panose="020B0502040204020203" pitchFamily="34" charset="0"/>
                <a:cs typeface="Segoe UI" panose="020B0502040204020203" pitchFamily="34" charset="0"/>
              </a:rPr>
              <a:t>RLUK Collective Collection:  Top Work*</a:t>
            </a:r>
            <a:endParaRPr lang="en-US" sz="3200" dirty="0">
              <a:solidFill>
                <a:schemeClr val="tx2"/>
              </a:solidFill>
              <a:latin typeface="Segoe UI" panose="020B0502040204020203" pitchFamily="34" charset="0"/>
              <a:ea typeface="Segoe UI" panose="020B0502040204020203" pitchFamily="34" charset="0"/>
              <a:cs typeface="Segoe UI" panose="020B0502040204020203" pitchFamily="34" charset="0"/>
            </a:endParaRPr>
          </a:p>
        </p:txBody>
      </p:sp>
      <p:sp>
        <p:nvSpPr>
          <p:cNvPr id="3" name="TextBox 2"/>
          <p:cNvSpPr txBox="1"/>
          <p:nvPr/>
        </p:nvSpPr>
        <p:spPr>
          <a:xfrm>
            <a:off x="733094" y="1609122"/>
            <a:ext cx="7618787" cy="3862596"/>
          </a:xfrm>
          <a:prstGeom prst="rect">
            <a:avLst/>
          </a:prstGeom>
          <a:noFill/>
        </p:spPr>
        <p:txBody>
          <a:bodyPr wrap="square" rtlCol="0">
            <a:spAutoFit/>
          </a:bodyPr>
          <a:lstStyle/>
          <a:p>
            <a:pPr>
              <a:spcBef>
                <a:spcPts val="600"/>
              </a:spcBef>
            </a:pPr>
            <a:r>
              <a:rPr lang="en-US" sz="2000" dirty="0" smtClean="0">
                <a:latin typeface="Segoe UI" panose="020B0502040204020203" pitchFamily="34" charset="0"/>
                <a:ea typeface="Segoe UI" panose="020B0502040204020203" pitchFamily="34" charset="0"/>
                <a:cs typeface="Segoe UI" panose="020B0502040204020203" pitchFamily="34" charset="0"/>
              </a:rPr>
              <a:t>Oliver Goldsmith. </a:t>
            </a:r>
            <a:r>
              <a:rPr lang="en-US" sz="2000" b="1" i="1" dirty="0" smtClean="0">
                <a:latin typeface="Segoe UI" panose="020B0502040204020203" pitchFamily="34" charset="0"/>
                <a:ea typeface="Segoe UI" panose="020B0502040204020203" pitchFamily="34" charset="0"/>
                <a:cs typeface="Segoe UI" panose="020B0502040204020203" pitchFamily="34" charset="0"/>
              </a:rPr>
              <a:t>The vicar of Wakefield</a:t>
            </a:r>
            <a:r>
              <a:rPr lang="en-US" sz="2000" dirty="0" smtClean="0">
                <a:latin typeface="Segoe UI" panose="020B0502040204020203" pitchFamily="34" charset="0"/>
                <a:ea typeface="Segoe UI" panose="020B0502040204020203" pitchFamily="34" charset="0"/>
                <a:cs typeface="Segoe UI" panose="020B0502040204020203" pitchFamily="34" charset="0"/>
              </a:rPr>
              <a:t>. 	    1,025 editions</a:t>
            </a:r>
          </a:p>
          <a:p>
            <a:pPr>
              <a:spcBef>
                <a:spcPts val="600"/>
              </a:spcBef>
            </a:pPr>
            <a:r>
              <a:rPr lang="en-US" sz="2000" dirty="0">
                <a:latin typeface="Segoe UI" panose="020B0502040204020203" pitchFamily="34" charset="0"/>
                <a:ea typeface="Segoe UI" panose="020B0502040204020203" pitchFamily="34" charset="0"/>
                <a:cs typeface="Segoe UI" panose="020B0502040204020203" pitchFamily="34" charset="0"/>
              </a:rPr>
              <a:t>John Milton.  </a:t>
            </a:r>
            <a:r>
              <a:rPr lang="en-US" sz="2000" b="1" i="1" dirty="0">
                <a:latin typeface="Segoe UI" panose="020B0502040204020203" pitchFamily="34" charset="0"/>
                <a:ea typeface="Segoe UI" panose="020B0502040204020203" pitchFamily="34" charset="0"/>
                <a:cs typeface="Segoe UI" panose="020B0502040204020203" pitchFamily="34" charset="0"/>
              </a:rPr>
              <a:t>Paradise lost</a:t>
            </a:r>
            <a:r>
              <a:rPr lang="en-US" sz="2000" dirty="0" smtClean="0">
                <a:latin typeface="Segoe UI" panose="020B0502040204020203" pitchFamily="34" charset="0"/>
                <a:ea typeface="Segoe UI" panose="020B0502040204020203" pitchFamily="34" charset="0"/>
                <a:cs typeface="Segoe UI" panose="020B0502040204020203" pitchFamily="34" charset="0"/>
              </a:rPr>
              <a:t>.	   		      951 </a:t>
            </a:r>
            <a:r>
              <a:rPr lang="en-US" sz="2000" dirty="0">
                <a:latin typeface="Segoe UI" panose="020B0502040204020203" pitchFamily="34" charset="0"/>
                <a:ea typeface="Segoe UI" panose="020B0502040204020203" pitchFamily="34" charset="0"/>
                <a:cs typeface="Segoe UI" panose="020B0502040204020203" pitchFamily="34" charset="0"/>
              </a:rPr>
              <a:t>editions </a:t>
            </a:r>
            <a:endParaRPr lang="en-US" sz="2000" dirty="0" smtClean="0">
              <a:latin typeface="Segoe UI" panose="020B0502040204020203" pitchFamily="34" charset="0"/>
              <a:ea typeface="Segoe UI" panose="020B0502040204020203" pitchFamily="34" charset="0"/>
              <a:cs typeface="Segoe UI" panose="020B0502040204020203" pitchFamily="34" charset="0"/>
            </a:endParaRPr>
          </a:p>
          <a:p>
            <a:pPr>
              <a:spcBef>
                <a:spcPts val="600"/>
              </a:spcBef>
            </a:pPr>
            <a:r>
              <a:rPr lang="en-US" sz="2000" dirty="0" smtClean="0">
                <a:latin typeface="Segoe UI" panose="020B0502040204020203" pitchFamily="34" charset="0"/>
                <a:ea typeface="Segoe UI" panose="020B0502040204020203" pitchFamily="34" charset="0"/>
                <a:cs typeface="Segoe UI" panose="020B0502040204020203" pitchFamily="34" charset="0"/>
              </a:rPr>
              <a:t>John </a:t>
            </a:r>
            <a:r>
              <a:rPr lang="en-US" sz="2000" dirty="0">
                <a:latin typeface="Segoe UI" panose="020B0502040204020203" pitchFamily="34" charset="0"/>
                <a:ea typeface="Segoe UI" panose="020B0502040204020203" pitchFamily="34" charset="0"/>
                <a:cs typeface="Segoe UI" panose="020B0502040204020203" pitchFamily="34" charset="0"/>
              </a:rPr>
              <a:t>Bunyan. </a:t>
            </a:r>
            <a:r>
              <a:rPr lang="en-US" sz="2000" b="1" i="1" dirty="0">
                <a:latin typeface="Segoe UI" panose="020B0502040204020203" pitchFamily="34" charset="0"/>
                <a:ea typeface="Segoe UI" panose="020B0502040204020203" pitchFamily="34" charset="0"/>
                <a:cs typeface="Segoe UI" panose="020B0502040204020203" pitchFamily="34" charset="0"/>
              </a:rPr>
              <a:t>The pilgrim’s progress</a:t>
            </a:r>
            <a:r>
              <a:rPr lang="en-US" sz="2000" dirty="0" smtClean="0">
                <a:latin typeface="Segoe UI" panose="020B0502040204020203" pitchFamily="34" charset="0"/>
                <a:ea typeface="Segoe UI" panose="020B0502040204020203" pitchFamily="34" charset="0"/>
                <a:cs typeface="Segoe UI" panose="020B0502040204020203" pitchFamily="34" charset="0"/>
              </a:rPr>
              <a:t>.		      917 editions</a:t>
            </a:r>
          </a:p>
          <a:p>
            <a:pPr>
              <a:spcBef>
                <a:spcPts val="600"/>
              </a:spcBef>
            </a:pPr>
            <a:r>
              <a:rPr lang="en-US" sz="2000" dirty="0" smtClean="0">
                <a:latin typeface="Segoe UI" panose="020B0502040204020203" pitchFamily="34" charset="0"/>
                <a:ea typeface="Segoe UI" panose="020B0502040204020203" pitchFamily="34" charset="0"/>
                <a:cs typeface="Segoe UI" panose="020B0502040204020203" pitchFamily="34" charset="0"/>
              </a:rPr>
              <a:t>Lewis Carroll. </a:t>
            </a:r>
            <a:r>
              <a:rPr lang="en-US" sz="2000" b="1" i="1" dirty="0" smtClean="0">
                <a:latin typeface="Segoe UI" panose="020B0502040204020203" pitchFamily="34" charset="0"/>
                <a:ea typeface="Segoe UI" panose="020B0502040204020203" pitchFamily="34" charset="0"/>
                <a:cs typeface="Segoe UI" panose="020B0502040204020203" pitchFamily="34" charset="0"/>
              </a:rPr>
              <a:t>Alice’s adventures in Wonderland</a:t>
            </a:r>
            <a:r>
              <a:rPr lang="en-US" sz="2000" dirty="0" smtClean="0">
                <a:latin typeface="Segoe UI" panose="020B0502040204020203" pitchFamily="34" charset="0"/>
                <a:ea typeface="Segoe UI" panose="020B0502040204020203" pitchFamily="34" charset="0"/>
                <a:cs typeface="Segoe UI" panose="020B0502040204020203" pitchFamily="34" charset="0"/>
              </a:rPr>
              <a:t>.     877 editions</a:t>
            </a:r>
            <a:endParaRPr lang="en-US" sz="2000" dirty="0">
              <a:latin typeface="Segoe UI" panose="020B0502040204020203" pitchFamily="34" charset="0"/>
              <a:ea typeface="Segoe UI" panose="020B0502040204020203" pitchFamily="34" charset="0"/>
              <a:cs typeface="Segoe UI" panose="020B0502040204020203" pitchFamily="34" charset="0"/>
            </a:endParaRPr>
          </a:p>
          <a:p>
            <a:pPr>
              <a:spcBef>
                <a:spcPts val="600"/>
              </a:spcBef>
            </a:pPr>
            <a:r>
              <a:rPr lang="en-US" sz="2000" dirty="0" smtClean="0">
                <a:latin typeface="Segoe UI" panose="020B0502040204020203" pitchFamily="34" charset="0"/>
                <a:ea typeface="Segoe UI" panose="020B0502040204020203" pitchFamily="34" charset="0"/>
                <a:cs typeface="Segoe UI" panose="020B0502040204020203" pitchFamily="34" charset="0"/>
              </a:rPr>
              <a:t>Dante</a:t>
            </a:r>
            <a:r>
              <a:rPr lang="en-US" sz="2000" dirty="0">
                <a:latin typeface="Segoe UI" panose="020B0502040204020203" pitchFamily="34" charset="0"/>
                <a:ea typeface="Segoe UI" panose="020B0502040204020203" pitchFamily="34" charset="0"/>
                <a:cs typeface="Segoe UI" panose="020B0502040204020203" pitchFamily="34" charset="0"/>
              </a:rPr>
              <a:t>. </a:t>
            </a:r>
            <a:r>
              <a:rPr lang="en-US" sz="2000" b="1" i="1" dirty="0">
                <a:latin typeface="Segoe UI" panose="020B0502040204020203" pitchFamily="34" charset="0"/>
                <a:ea typeface="Segoe UI" panose="020B0502040204020203" pitchFamily="34" charset="0"/>
                <a:cs typeface="Segoe UI" panose="020B0502040204020203" pitchFamily="34" charset="0"/>
              </a:rPr>
              <a:t>The divine comedy</a:t>
            </a:r>
            <a:r>
              <a:rPr lang="en-US" sz="2000" i="1" dirty="0">
                <a:latin typeface="Segoe UI" panose="020B0502040204020203" pitchFamily="34" charset="0"/>
                <a:ea typeface="Segoe UI" panose="020B0502040204020203" pitchFamily="34" charset="0"/>
                <a:cs typeface="Segoe UI" panose="020B0502040204020203" pitchFamily="34" charset="0"/>
              </a:rPr>
              <a:t>.</a:t>
            </a:r>
            <a:r>
              <a:rPr lang="en-US" sz="2000" dirty="0">
                <a:latin typeface="Segoe UI" panose="020B0502040204020203" pitchFamily="34" charset="0"/>
                <a:ea typeface="Segoe UI" panose="020B0502040204020203" pitchFamily="34" charset="0"/>
                <a:cs typeface="Segoe UI" panose="020B0502040204020203" pitchFamily="34" charset="0"/>
              </a:rPr>
              <a:t> </a:t>
            </a:r>
            <a:r>
              <a:rPr lang="en-US" sz="2000" dirty="0" smtClean="0">
                <a:latin typeface="Segoe UI" panose="020B0502040204020203" pitchFamily="34" charset="0"/>
                <a:ea typeface="Segoe UI" panose="020B0502040204020203" pitchFamily="34" charset="0"/>
                <a:cs typeface="Segoe UI" panose="020B0502040204020203" pitchFamily="34" charset="0"/>
              </a:rPr>
              <a:t>			      754 editions</a:t>
            </a:r>
            <a:endParaRPr lang="en-US" sz="2000" dirty="0">
              <a:latin typeface="Segoe UI" panose="020B0502040204020203" pitchFamily="34" charset="0"/>
              <a:ea typeface="Segoe UI" panose="020B0502040204020203" pitchFamily="34" charset="0"/>
              <a:cs typeface="Segoe UI" panose="020B0502040204020203" pitchFamily="34" charset="0"/>
            </a:endParaRPr>
          </a:p>
          <a:p>
            <a:pPr>
              <a:spcBef>
                <a:spcPts val="600"/>
              </a:spcBef>
            </a:pPr>
            <a:r>
              <a:rPr lang="en-US" sz="2000" dirty="0">
                <a:latin typeface="Segoe UI" panose="020B0502040204020203" pitchFamily="34" charset="0"/>
                <a:ea typeface="Segoe UI" panose="020B0502040204020203" pitchFamily="34" charset="0"/>
                <a:cs typeface="Segoe UI" panose="020B0502040204020203" pitchFamily="34" charset="0"/>
              </a:rPr>
              <a:t>James Thomson. </a:t>
            </a:r>
            <a:r>
              <a:rPr lang="en-US" sz="2000" b="1" i="1" dirty="0">
                <a:latin typeface="Segoe UI" panose="020B0502040204020203" pitchFamily="34" charset="0"/>
                <a:ea typeface="Segoe UI" panose="020B0502040204020203" pitchFamily="34" charset="0"/>
                <a:cs typeface="Segoe UI" panose="020B0502040204020203" pitchFamily="34" charset="0"/>
              </a:rPr>
              <a:t>The Seasons</a:t>
            </a:r>
            <a:r>
              <a:rPr lang="en-US" sz="2000" dirty="0">
                <a:latin typeface="Segoe UI" panose="020B0502040204020203" pitchFamily="34" charset="0"/>
                <a:ea typeface="Segoe UI" panose="020B0502040204020203" pitchFamily="34" charset="0"/>
                <a:cs typeface="Segoe UI" panose="020B0502040204020203" pitchFamily="34" charset="0"/>
              </a:rPr>
              <a:t>. </a:t>
            </a:r>
            <a:r>
              <a:rPr lang="en-US" sz="2000" dirty="0" smtClean="0">
                <a:latin typeface="Segoe UI" panose="020B0502040204020203" pitchFamily="34" charset="0"/>
                <a:ea typeface="Segoe UI" panose="020B0502040204020203" pitchFamily="34" charset="0"/>
                <a:cs typeface="Segoe UI" panose="020B0502040204020203" pitchFamily="34" charset="0"/>
              </a:rPr>
              <a:t>			      712 </a:t>
            </a:r>
            <a:r>
              <a:rPr lang="en-US" sz="2000" dirty="0">
                <a:latin typeface="Segoe UI" panose="020B0502040204020203" pitchFamily="34" charset="0"/>
                <a:ea typeface="Segoe UI" panose="020B0502040204020203" pitchFamily="34" charset="0"/>
                <a:cs typeface="Segoe UI" panose="020B0502040204020203" pitchFamily="34" charset="0"/>
              </a:rPr>
              <a:t>editions</a:t>
            </a:r>
          </a:p>
          <a:p>
            <a:pPr>
              <a:spcBef>
                <a:spcPts val="600"/>
              </a:spcBef>
            </a:pPr>
            <a:r>
              <a:rPr lang="en-US" sz="2000" dirty="0" err="1">
                <a:latin typeface="Segoe UI" panose="020B0502040204020203" pitchFamily="34" charset="0"/>
                <a:ea typeface="Segoe UI" panose="020B0502040204020203" pitchFamily="34" charset="0"/>
                <a:cs typeface="Segoe UI" panose="020B0502040204020203" pitchFamily="34" charset="0"/>
              </a:rPr>
              <a:t>Torquato</a:t>
            </a:r>
            <a:r>
              <a:rPr lang="en-US" sz="2000" dirty="0">
                <a:latin typeface="Segoe UI" panose="020B0502040204020203" pitchFamily="34" charset="0"/>
                <a:ea typeface="Segoe UI" panose="020B0502040204020203" pitchFamily="34" charset="0"/>
                <a:cs typeface="Segoe UI" panose="020B0502040204020203" pitchFamily="34" charset="0"/>
              </a:rPr>
              <a:t> Tasso. </a:t>
            </a:r>
            <a:r>
              <a:rPr lang="en-US" sz="2000" b="1" i="1" dirty="0">
                <a:latin typeface="Segoe UI" panose="020B0502040204020203" pitchFamily="34" charset="0"/>
                <a:ea typeface="Segoe UI" panose="020B0502040204020203" pitchFamily="34" charset="0"/>
                <a:cs typeface="Segoe UI" panose="020B0502040204020203" pitchFamily="34" charset="0"/>
              </a:rPr>
              <a:t>Jerusalem delivered</a:t>
            </a:r>
            <a:r>
              <a:rPr lang="en-US" sz="2000" dirty="0">
                <a:latin typeface="Segoe UI" panose="020B0502040204020203" pitchFamily="34" charset="0"/>
                <a:ea typeface="Segoe UI" panose="020B0502040204020203" pitchFamily="34" charset="0"/>
                <a:cs typeface="Segoe UI" panose="020B0502040204020203" pitchFamily="34" charset="0"/>
              </a:rPr>
              <a:t>. </a:t>
            </a:r>
            <a:r>
              <a:rPr lang="en-US" sz="2000" dirty="0" smtClean="0">
                <a:latin typeface="Segoe UI" panose="020B0502040204020203" pitchFamily="34" charset="0"/>
                <a:ea typeface="Segoe UI" panose="020B0502040204020203" pitchFamily="34" charset="0"/>
                <a:cs typeface="Segoe UI" panose="020B0502040204020203" pitchFamily="34" charset="0"/>
              </a:rPr>
              <a:t>		      663 </a:t>
            </a:r>
            <a:r>
              <a:rPr lang="en-US" sz="2000" dirty="0">
                <a:latin typeface="Segoe UI" panose="020B0502040204020203" pitchFamily="34" charset="0"/>
                <a:ea typeface="Segoe UI" panose="020B0502040204020203" pitchFamily="34" charset="0"/>
                <a:cs typeface="Segoe UI" panose="020B0502040204020203" pitchFamily="34" charset="0"/>
              </a:rPr>
              <a:t>editions</a:t>
            </a:r>
          </a:p>
          <a:p>
            <a:pPr>
              <a:spcBef>
                <a:spcPts val="600"/>
              </a:spcBef>
            </a:pPr>
            <a:r>
              <a:rPr lang="en-US" sz="2000" dirty="0" smtClean="0">
                <a:latin typeface="Segoe UI" panose="020B0502040204020203" pitchFamily="34" charset="0"/>
                <a:ea typeface="Segoe UI" panose="020B0502040204020203" pitchFamily="34" charset="0"/>
                <a:cs typeface="Segoe UI" panose="020B0502040204020203" pitchFamily="34" charset="0"/>
              </a:rPr>
              <a:t>Terence. </a:t>
            </a:r>
            <a:r>
              <a:rPr lang="en-US" sz="2000" b="1" i="1" dirty="0" smtClean="0">
                <a:latin typeface="Segoe UI" panose="020B0502040204020203" pitchFamily="34" charset="0"/>
                <a:ea typeface="Segoe UI" panose="020B0502040204020203" pitchFamily="34" charset="0"/>
                <a:cs typeface="Segoe UI" panose="020B0502040204020203" pitchFamily="34" charset="0"/>
              </a:rPr>
              <a:t>Comedies</a:t>
            </a:r>
            <a:r>
              <a:rPr lang="en-US" sz="2000" dirty="0" smtClean="0">
                <a:latin typeface="Segoe UI" panose="020B0502040204020203" pitchFamily="34" charset="0"/>
                <a:ea typeface="Segoe UI" panose="020B0502040204020203" pitchFamily="34" charset="0"/>
                <a:cs typeface="Segoe UI" panose="020B0502040204020203" pitchFamily="34" charset="0"/>
              </a:rPr>
              <a:t>. 				      645 editions</a:t>
            </a:r>
          </a:p>
          <a:p>
            <a:pPr>
              <a:spcBef>
                <a:spcPts val="600"/>
              </a:spcBef>
            </a:pPr>
            <a:r>
              <a:rPr lang="en-US" sz="2000" dirty="0" smtClean="0">
                <a:latin typeface="Segoe UI" panose="020B0502040204020203" pitchFamily="34" charset="0"/>
                <a:ea typeface="Segoe UI" panose="020B0502040204020203" pitchFamily="34" charset="0"/>
                <a:cs typeface="Segoe UI" panose="020B0502040204020203" pitchFamily="34" charset="0"/>
              </a:rPr>
              <a:t>Virgil. </a:t>
            </a:r>
            <a:r>
              <a:rPr lang="en-US" sz="2000" b="1" i="1" dirty="0" smtClean="0">
                <a:latin typeface="Segoe UI" panose="020B0502040204020203" pitchFamily="34" charset="0"/>
                <a:ea typeface="Segoe UI" panose="020B0502040204020203" pitchFamily="34" charset="0"/>
                <a:cs typeface="Segoe UI" panose="020B0502040204020203" pitchFamily="34" charset="0"/>
              </a:rPr>
              <a:t>Works</a:t>
            </a:r>
            <a:r>
              <a:rPr lang="en-US" sz="2000" dirty="0" smtClean="0">
                <a:latin typeface="Segoe UI" panose="020B0502040204020203" pitchFamily="34" charset="0"/>
                <a:ea typeface="Segoe UI" panose="020B0502040204020203" pitchFamily="34" charset="0"/>
                <a:cs typeface="Segoe UI" panose="020B0502040204020203" pitchFamily="34" charset="0"/>
              </a:rPr>
              <a:t>. 					      629 editions</a:t>
            </a:r>
          </a:p>
          <a:p>
            <a:pPr>
              <a:spcBef>
                <a:spcPts val="600"/>
              </a:spcBef>
            </a:pPr>
            <a:r>
              <a:rPr lang="en-US" sz="2000" dirty="0" smtClean="0">
                <a:latin typeface="Segoe UI" panose="020B0502040204020203" pitchFamily="34" charset="0"/>
                <a:ea typeface="Segoe UI" panose="020B0502040204020203" pitchFamily="34" charset="0"/>
                <a:cs typeface="Segoe UI" panose="020B0502040204020203" pitchFamily="34" charset="0"/>
              </a:rPr>
              <a:t>Laurence Sterne. </a:t>
            </a:r>
            <a:r>
              <a:rPr lang="en-US" sz="2000" b="1" i="1" dirty="0" smtClean="0">
                <a:latin typeface="Segoe UI" panose="020B0502040204020203" pitchFamily="34" charset="0"/>
                <a:ea typeface="Segoe UI" panose="020B0502040204020203" pitchFamily="34" charset="0"/>
                <a:cs typeface="Segoe UI" panose="020B0502040204020203" pitchFamily="34" charset="0"/>
              </a:rPr>
              <a:t>A sentimental journey. </a:t>
            </a:r>
            <a:r>
              <a:rPr lang="en-US" sz="2000" dirty="0" smtClean="0">
                <a:latin typeface="Segoe UI" panose="020B0502040204020203" pitchFamily="34" charset="0"/>
                <a:ea typeface="Segoe UI" panose="020B0502040204020203" pitchFamily="34" charset="0"/>
                <a:cs typeface="Segoe UI" panose="020B0502040204020203" pitchFamily="34" charset="0"/>
              </a:rPr>
              <a:t>	      590 editions</a:t>
            </a:r>
          </a:p>
        </p:txBody>
      </p:sp>
      <p:sp>
        <p:nvSpPr>
          <p:cNvPr id="5" name="TextBox 4"/>
          <p:cNvSpPr txBox="1"/>
          <p:nvPr/>
        </p:nvSpPr>
        <p:spPr>
          <a:xfrm>
            <a:off x="344774" y="5689640"/>
            <a:ext cx="2210862" cy="369332"/>
          </a:xfrm>
          <a:prstGeom prst="rect">
            <a:avLst/>
          </a:prstGeom>
          <a:noFill/>
        </p:spPr>
        <p:txBody>
          <a:bodyPr wrap="none" rtlCol="0">
            <a:spAutoFit/>
          </a:bodyPr>
          <a:lstStyle/>
          <a:p>
            <a:r>
              <a:rPr lang="en-US" i="1" dirty="0" smtClean="0">
                <a:latin typeface="Segoe UI" panose="020B0502040204020203" pitchFamily="34" charset="0"/>
                <a:ea typeface="Segoe UI" panose="020B0502040204020203" pitchFamily="34" charset="0"/>
                <a:cs typeface="Segoe UI" panose="020B0502040204020203" pitchFamily="34" charset="0"/>
              </a:rPr>
              <a:t>*excluding the Bible</a:t>
            </a:r>
            <a:endParaRPr lang="en-US" i="1" dirty="0">
              <a:latin typeface="Segoe UI" panose="020B0502040204020203" pitchFamily="34" charset="0"/>
              <a:ea typeface="Segoe UI" panose="020B0502040204020203" pitchFamily="34" charset="0"/>
              <a:cs typeface="Segoe UI" panose="020B0502040204020203" pitchFamily="34" charset="0"/>
            </a:endParaRPr>
          </a:p>
        </p:txBody>
      </p:sp>
      <p:sp>
        <p:nvSpPr>
          <p:cNvPr id="6" name="TextBox 5"/>
          <p:cNvSpPr txBox="1"/>
          <p:nvPr/>
        </p:nvSpPr>
        <p:spPr>
          <a:xfrm>
            <a:off x="558922" y="1130829"/>
            <a:ext cx="7006470" cy="400110"/>
          </a:xfrm>
          <a:prstGeom prst="rect">
            <a:avLst/>
          </a:prstGeom>
          <a:noFill/>
        </p:spPr>
        <p:txBody>
          <a:bodyPr wrap="none" rtlCol="0">
            <a:spAutoFit/>
          </a:bodyPr>
          <a:lstStyle/>
          <a:p>
            <a:r>
              <a:rPr lang="en-US" sz="2000" dirty="0" smtClean="0">
                <a:solidFill>
                  <a:schemeClr val="tx2"/>
                </a:solidFill>
                <a:latin typeface="Segoe UI" panose="020B0502040204020203" pitchFamily="34" charset="0"/>
                <a:ea typeface="Segoe UI" panose="020B0502040204020203" pitchFamily="34" charset="0"/>
                <a:cs typeface="Segoe UI" panose="020B0502040204020203" pitchFamily="34" charset="0"/>
              </a:rPr>
              <a:t>Works with the greatest number of editions in RLUK libraries</a:t>
            </a:r>
            <a:endParaRPr lang="en-US" sz="2000" dirty="0">
              <a:solidFill>
                <a:schemeClr val="tx2"/>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8454899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5685" y="228111"/>
            <a:ext cx="6686189" cy="584775"/>
          </a:xfrm>
          <a:prstGeom prst="rect">
            <a:avLst/>
          </a:prstGeom>
          <a:noFill/>
        </p:spPr>
        <p:txBody>
          <a:bodyPr wrap="none" rtlCol="0">
            <a:spAutoFit/>
          </a:bodyPr>
          <a:lstStyle/>
          <a:p>
            <a:r>
              <a:rPr lang="en-US" sz="3200" dirty="0" smtClean="0">
                <a:solidFill>
                  <a:schemeClr val="tx2"/>
                </a:solidFill>
                <a:latin typeface="Segoe UI" panose="020B0502040204020203" pitchFamily="34" charset="0"/>
                <a:ea typeface="Segoe UI" panose="020B0502040204020203" pitchFamily="34" charset="0"/>
                <a:cs typeface="Segoe UI" panose="020B0502040204020203" pitchFamily="34" charset="0"/>
              </a:rPr>
              <a:t>RLUK Collective Collection:  Scope  </a:t>
            </a:r>
            <a:endParaRPr lang="en-US" sz="3200" dirty="0">
              <a:solidFill>
                <a:schemeClr val="tx2"/>
              </a:solidFill>
              <a:latin typeface="Segoe UI" panose="020B0502040204020203" pitchFamily="34" charset="0"/>
              <a:ea typeface="Segoe UI" panose="020B0502040204020203" pitchFamily="34" charset="0"/>
              <a:cs typeface="Segoe UI" panose="020B0502040204020203" pitchFamily="34" charset="0"/>
            </a:endParaRPr>
          </a:p>
        </p:txBody>
      </p:sp>
      <p:sp>
        <p:nvSpPr>
          <p:cNvPr id="13" name="TextBox 12"/>
          <p:cNvSpPr txBox="1"/>
          <p:nvPr/>
        </p:nvSpPr>
        <p:spPr>
          <a:xfrm>
            <a:off x="1000664" y="2599451"/>
            <a:ext cx="1317990" cy="369332"/>
          </a:xfrm>
          <a:prstGeom prst="rect">
            <a:avLst/>
          </a:prstGeom>
          <a:noFill/>
        </p:spPr>
        <p:txBody>
          <a:bodyPr wrap="none" rtlCol="0">
            <a:spAutoFit/>
          </a:bodyPr>
          <a:lstStyle/>
          <a:p>
            <a:r>
              <a:rPr lang="en-US" b="1" dirty="0">
                <a:solidFill>
                  <a:schemeClr val="bg1"/>
                </a:solidFill>
                <a:latin typeface="Segoe UI" panose="020B0502040204020203" pitchFamily="34" charset="0"/>
                <a:ea typeface="Segoe UI" panose="020B0502040204020203" pitchFamily="34" charset="0"/>
                <a:cs typeface="Segoe UI" panose="020B0502040204020203" pitchFamily="34" charset="0"/>
              </a:rPr>
              <a:t>28M</a:t>
            </a:r>
            <a:r>
              <a:rPr lang="en-US" dirty="0">
                <a:solidFill>
                  <a:schemeClr val="bg1"/>
                </a:solidFill>
                <a:latin typeface="Segoe UI" panose="020B0502040204020203" pitchFamily="34" charset="0"/>
                <a:ea typeface="Segoe UI" panose="020B0502040204020203" pitchFamily="34" charset="0"/>
                <a:cs typeface="Segoe UI" panose="020B0502040204020203" pitchFamily="34" charset="0"/>
              </a:rPr>
              <a:t> titles</a:t>
            </a:r>
            <a:r>
              <a:rPr lang="en-US"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a:t>
            </a:r>
            <a:endParaRPr lang="en-US"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5" name="Rectangle 14"/>
          <p:cNvSpPr/>
          <p:nvPr/>
        </p:nvSpPr>
        <p:spPr>
          <a:xfrm>
            <a:off x="4271463" y="2408229"/>
            <a:ext cx="1627112" cy="646331"/>
          </a:xfrm>
          <a:prstGeom prst="rect">
            <a:avLst/>
          </a:prstGeom>
        </p:spPr>
        <p:txBody>
          <a:bodyPr wrap="none">
            <a:spAutoFit/>
          </a:bodyPr>
          <a:lstStyle/>
          <a:p>
            <a:pPr algn="ctr"/>
            <a:r>
              <a:rPr lang="en-US"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19M</a:t>
            </a:r>
            <a:r>
              <a:rPr lang="en-US"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 </a:t>
            </a:r>
          </a:p>
          <a:p>
            <a:pPr algn="ctr"/>
            <a:r>
              <a:rPr lang="en-US"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creative works</a:t>
            </a:r>
            <a:endParaRPr lang="en-US"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6" name="TextBox 15"/>
          <p:cNvSpPr txBox="1"/>
          <p:nvPr/>
        </p:nvSpPr>
        <p:spPr>
          <a:xfrm>
            <a:off x="-22184" y="6444736"/>
            <a:ext cx="2291012" cy="253916"/>
          </a:xfrm>
          <a:prstGeom prst="rect">
            <a:avLst/>
          </a:prstGeom>
          <a:noFill/>
        </p:spPr>
        <p:txBody>
          <a:bodyPr wrap="none" rtlCol="0">
            <a:spAutoFit/>
          </a:bodyPr>
          <a:lstStyle/>
          <a:p>
            <a:r>
              <a:rPr lang="en-US" sz="105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Data current as of September 2015</a:t>
            </a:r>
            <a:endParaRPr lang="en-US" sz="10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28" name="TextBox 27"/>
          <p:cNvSpPr txBox="1"/>
          <p:nvPr/>
        </p:nvSpPr>
        <p:spPr>
          <a:xfrm>
            <a:off x="325519" y="5946586"/>
            <a:ext cx="4829207" cy="338554"/>
          </a:xfrm>
          <a:prstGeom prst="rect">
            <a:avLst/>
          </a:prstGeom>
          <a:noFill/>
        </p:spPr>
        <p:txBody>
          <a:bodyPr wrap="none" rtlCol="0">
            <a:spAutoFit/>
          </a:bodyPr>
          <a:lstStyle/>
          <a:p>
            <a:r>
              <a:rPr lang="en-US" sz="1600" dirty="0" smtClean="0">
                <a:latin typeface="Segoe UI" panose="020B0502040204020203" pitchFamily="34" charset="0"/>
                <a:ea typeface="Segoe UI" panose="020B0502040204020203" pitchFamily="34" charset="0"/>
                <a:cs typeface="Segoe UI" panose="020B0502040204020203" pitchFamily="34" charset="0"/>
              </a:rPr>
              <a:t>*distinct publications; de-duplicated OCLC numbers</a:t>
            </a:r>
            <a:endParaRPr lang="en-US" sz="1600" dirty="0">
              <a:latin typeface="Segoe UI" panose="020B0502040204020203" pitchFamily="34" charset="0"/>
              <a:ea typeface="Segoe UI" panose="020B0502040204020203" pitchFamily="34" charset="0"/>
              <a:cs typeface="Segoe UI" panose="020B0502040204020203" pitchFamily="34" charset="0"/>
            </a:endParaRPr>
          </a:p>
        </p:txBody>
      </p:sp>
      <p:grpSp>
        <p:nvGrpSpPr>
          <p:cNvPr id="50" name="Group 49"/>
          <p:cNvGrpSpPr/>
          <p:nvPr/>
        </p:nvGrpSpPr>
        <p:grpSpPr>
          <a:xfrm>
            <a:off x="2364825" y="3898926"/>
            <a:ext cx="5039647" cy="1754080"/>
            <a:chOff x="2364825" y="3898926"/>
            <a:chExt cx="5039647" cy="1754080"/>
          </a:xfrm>
        </p:grpSpPr>
        <p:cxnSp>
          <p:nvCxnSpPr>
            <p:cNvPr id="27" name="Straight Connector 26"/>
            <p:cNvCxnSpPr/>
            <p:nvPr/>
          </p:nvCxnSpPr>
          <p:spPr>
            <a:xfrm>
              <a:off x="4936424" y="3898926"/>
              <a:ext cx="0" cy="1188720"/>
            </a:xfrm>
            <a:prstGeom prst="line">
              <a:avLst/>
            </a:prstGeom>
            <a:ln w="34925">
              <a:solidFill>
                <a:schemeClr val="accent1"/>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2364825" y="5283674"/>
              <a:ext cx="5039647" cy="369332"/>
            </a:xfrm>
            <a:prstGeom prst="rect">
              <a:avLst/>
            </a:prstGeom>
            <a:noFill/>
          </p:spPr>
          <p:txBody>
            <a:bodyPr wrap="square" rtlCol="0">
              <a:spAutoFit/>
            </a:bodyPr>
            <a:lstStyle/>
            <a:p>
              <a:pPr algn="ctr"/>
              <a:r>
                <a:rPr lang="en-US" dirty="0" smtClean="0">
                  <a:latin typeface="Segoe UI" panose="020B0502040204020203" pitchFamily="34" charset="0"/>
                  <a:ea typeface="Segoe UI" panose="020B0502040204020203" pitchFamily="34" charset="0"/>
                  <a:cs typeface="Segoe UI" panose="020B0502040204020203" pitchFamily="34" charset="0"/>
                </a:rPr>
                <a:t>Avg. = </a:t>
              </a:r>
              <a:r>
                <a:rPr lang="en-US" b="1" dirty="0" smtClean="0">
                  <a:latin typeface="Segoe UI" panose="020B0502040204020203" pitchFamily="34" charset="0"/>
                  <a:ea typeface="Segoe UI" panose="020B0502040204020203" pitchFamily="34" charset="0"/>
                  <a:cs typeface="Segoe UI" panose="020B0502040204020203" pitchFamily="34" charset="0"/>
                </a:rPr>
                <a:t>1.5 manifestations/editions </a:t>
              </a:r>
              <a:r>
                <a:rPr lang="en-US" dirty="0" smtClean="0">
                  <a:latin typeface="Segoe UI" panose="020B0502040204020203" pitchFamily="34" charset="0"/>
                  <a:ea typeface="Segoe UI" panose="020B0502040204020203" pitchFamily="34" charset="0"/>
                  <a:cs typeface="Segoe UI" panose="020B0502040204020203" pitchFamily="34" charset="0"/>
                </a:rPr>
                <a:t>per work</a:t>
              </a:r>
              <a:endParaRPr lang="en-US" dirty="0">
                <a:latin typeface="Segoe UI" panose="020B0502040204020203" pitchFamily="34" charset="0"/>
                <a:ea typeface="Segoe UI" panose="020B0502040204020203" pitchFamily="34" charset="0"/>
                <a:cs typeface="Segoe UI" panose="020B0502040204020203" pitchFamily="34" charset="0"/>
              </a:endParaRPr>
            </a:p>
          </p:txBody>
        </p:sp>
      </p:grpSp>
      <p:pic>
        <p:nvPicPr>
          <p:cNvPr id="41" name="Picture 4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4459" y="1692177"/>
            <a:ext cx="3119546" cy="2346728"/>
          </a:xfrm>
          <a:prstGeom prst="rect">
            <a:avLst/>
          </a:prstGeom>
          <a:ln>
            <a:noFill/>
          </a:ln>
          <a:effectLst>
            <a:softEdge rad="112500"/>
          </a:effectLst>
        </p:spPr>
      </p:pic>
      <p:grpSp>
        <p:nvGrpSpPr>
          <p:cNvPr id="40" name="Group 39"/>
          <p:cNvGrpSpPr/>
          <p:nvPr/>
        </p:nvGrpSpPr>
        <p:grpSpPr>
          <a:xfrm>
            <a:off x="482181" y="1982615"/>
            <a:ext cx="2257942" cy="1616407"/>
            <a:chOff x="2601635" y="2393973"/>
            <a:chExt cx="2257942" cy="1616407"/>
          </a:xfrm>
        </p:grpSpPr>
        <p:pic>
          <p:nvPicPr>
            <p:cNvPr id="26" name="Picture 25"/>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638439" y="2393973"/>
              <a:ext cx="2184334" cy="1616407"/>
            </a:xfrm>
            <a:prstGeom prst="rect">
              <a:avLst/>
            </a:prstGeom>
            <a:solidFill>
              <a:schemeClr val="bg1"/>
            </a:solidFill>
          </p:spPr>
        </p:pic>
        <p:sp>
          <p:nvSpPr>
            <p:cNvPr id="21" name="TextBox 20"/>
            <p:cNvSpPr txBox="1"/>
            <p:nvPr/>
          </p:nvSpPr>
          <p:spPr>
            <a:xfrm>
              <a:off x="2601635" y="2855024"/>
              <a:ext cx="2257942" cy="630942"/>
            </a:xfrm>
            <a:prstGeom prst="rect">
              <a:avLst/>
            </a:prstGeom>
            <a:noFill/>
          </p:spPr>
          <p:txBody>
            <a:bodyPr wrap="square" rtlCol="0">
              <a:spAutoFit/>
            </a:bodyPr>
            <a:lstStyle/>
            <a:p>
              <a:pPr algn="ctr"/>
              <a:r>
                <a:rPr lang="en-US" b="1" dirty="0">
                  <a:solidFill>
                    <a:schemeClr val="bg1"/>
                  </a:solidFill>
                  <a:latin typeface="Segoe UI" panose="020B0502040204020203" pitchFamily="34" charset="0"/>
                  <a:ea typeface="Segoe UI" panose="020B0502040204020203" pitchFamily="34" charset="0"/>
                  <a:cs typeface="Segoe UI" panose="020B0502040204020203" pitchFamily="34" charset="0"/>
                </a:rPr>
                <a:t>28M</a:t>
              </a:r>
              <a:r>
                <a:rPr lang="en-US" dirty="0">
                  <a:solidFill>
                    <a:schemeClr val="bg1"/>
                  </a:solidFill>
                  <a:latin typeface="Segoe UI" panose="020B0502040204020203" pitchFamily="34" charset="0"/>
                  <a:ea typeface="Segoe UI" panose="020B0502040204020203" pitchFamily="34" charset="0"/>
                  <a:cs typeface="Segoe UI" panose="020B0502040204020203" pitchFamily="34" charset="0"/>
                </a:rPr>
                <a:t> </a:t>
              </a:r>
              <a:r>
                <a:rPr lang="en-US" sz="17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titles/manifestations*</a:t>
              </a:r>
              <a:endParaRPr lang="en-US" sz="17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grpSp>
      <p:cxnSp>
        <p:nvCxnSpPr>
          <p:cNvPr id="22" name="Straight Connector 21"/>
          <p:cNvCxnSpPr/>
          <p:nvPr/>
        </p:nvCxnSpPr>
        <p:spPr>
          <a:xfrm>
            <a:off x="2802329" y="2766832"/>
            <a:ext cx="640080" cy="0"/>
          </a:xfrm>
          <a:prstGeom prst="line">
            <a:avLst/>
          </a:prstGeom>
          <a:ln w="34925">
            <a:solidFill>
              <a:schemeClr val="accent2"/>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47" name="Rectangle 46"/>
          <p:cNvSpPr/>
          <p:nvPr/>
        </p:nvSpPr>
        <p:spPr>
          <a:xfrm>
            <a:off x="4122868" y="2471023"/>
            <a:ext cx="1627112" cy="646331"/>
          </a:xfrm>
          <a:prstGeom prst="rect">
            <a:avLst/>
          </a:prstGeom>
          <a:solidFill>
            <a:schemeClr val="bg1">
              <a:alpha val="90000"/>
            </a:schemeClr>
          </a:solidFill>
          <a:effectLst>
            <a:softEdge rad="25400"/>
          </a:effectLst>
        </p:spPr>
        <p:txBody>
          <a:bodyPr wrap="none">
            <a:spAutoFit/>
          </a:bodyPr>
          <a:lstStyle/>
          <a:p>
            <a:pPr algn="ctr"/>
            <a:r>
              <a:rPr lang="en-US" b="1" dirty="0" smtClean="0">
                <a:latin typeface="Segoe UI" panose="020B0502040204020203" pitchFamily="34" charset="0"/>
                <a:ea typeface="Segoe UI" panose="020B0502040204020203" pitchFamily="34" charset="0"/>
                <a:cs typeface="Segoe UI" panose="020B0502040204020203" pitchFamily="34" charset="0"/>
              </a:rPr>
              <a:t>19M</a:t>
            </a:r>
            <a:r>
              <a:rPr lang="en-US" dirty="0" smtClean="0">
                <a:latin typeface="Segoe UI" panose="020B0502040204020203" pitchFamily="34" charset="0"/>
                <a:ea typeface="Segoe UI" panose="020B0502040204020203" pitchFamily="34" charset="0"/>
                <a:cs typeface="Segoe UI" panose="020B0502040204020203" pitchFamily="34" charset="0"/>
              </a:rPr>
              <a:t> </a:t>
            </a:r>
          </a:p>
          <a:p>
            <a:pPr algn="ctr"/>
            <a:r>
              <a:rPr lang="en-US" dirty="0" smtClean="0">
                <a:latin typeface="Segoe UI" panose="020B0502040204020203" pitchFamily="34" charset="0"/>
                <a:ea typeface="Segoe UI" panose="020B0502040204020203" pitchFamily="34" charset="0"/>
                <a:cs typeface="Segoe UI" panose="020B0502040204020203" pitchFamily="34" charset="0"/>
              </a:rPr>
              <a:t>creative works</a:t>
            </a:r>
            <a:endParaRPr lang="en-US" dirty="0">
              <a:latin typeface="Segoe UI" panose="020B0502040204020203" pitchFamily="34" charset="0"/>
              <a:ea typeface="Segoe UI" panose="020B0502040204020203" pitchFamily="34" charset="0"/>
              <a:cs typeface="Segoe UI" panose="020B0502040204020203" pitchFamily="34" charset="0"/>
            </a:endParaRPr>
          </a:p>
        </p:txBody>
      </p:sp>
      <p:grpSp>
        <p:nvGrpSpPr>
          <p:cNvPr id="51" name="Group 50"/>
          <p:cNvGrpSpPr/>
          <p:nvPr/>
        </p:nvGrpSpPr>
        <p:grpSpPr>
          <a:xfrm>
            <a:off x="7001874" y="815725"/>
            <a:ext cx="1243666" cy="4218704"/>
            <a:chOff x="6839985" y="779869"/>
            <a:chExt cx="1243666" cy="4218704"/>
          </a:xfrm>
        </p:grpSpPr>
        <p:sp>
          <p:nvSpPr>
            <p:cNvPr id="17" name="Rectangle 16"/>
            <p:cNvSpPr/>
            <p:nvPr/>
          </p:nvSpPr>
          <p:spPr>
            <a:xfrm>
              <a:off x="6845250" y="876288"/>
              <a:ext cx="1202619" cy="3570515"/>
            </a:xfrm>
            <a:prstGeom prst="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Rectangle 34"/>
            <p:cNvSpPr/>
            <p:nvPr/>
          </p:nvSpPr>
          <p:spPr>
            <a:xfrm>
              <a:off x="6839985" y="4021836"/>
              <a:ext cx="1202619" cy="976737"/>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p:cNvSpPr txBox="1"/>
            <p:nvPr/>
          </p:nvSpPr>
          <p:spPr>
            <a:xfrm>
              <a:off x="6881032" y="1197744"/>
              <a:ext cx="1202619" cy="1477328"/>
            </a:xfrm>
            <a:prstGeom prst="rect">
              <a:avLst/>
            </a:prstGeom>
            <a:noFill/>
          </p:spPr>
          <p:txBody>
            <a:bodyPr wrap="square" rtlCol="0">
              <a:spAutoFit/>
            </a:bodyPr>
            <a:lstStyle/>
            <a:p>
              <a:pPr algn="ctr"/>
              <a:r>
                <a:rPr lang="en-US" b="1" dirty="0" smtClean="0">
                  <a:latin typeface="Segoe UI" panose="020B0502040204020203" pitchFamily="34" charset="0"/>
                  <a:ea typeface="Segoe UI" panose="020B0502040204020203" pitchFamily="34" charset="0"/>
                  <a:cs typeface="Segoe UI" panose="020B0502040204020203" pitchFamily="34" charset="0"/>
                </a:rPr>
                <a:t>77%</a:t>
              </a:r>
            </a:p>
            <a:p>
              <a:pPr algn="ctr"/>
              <a:r>
                <a:rPr lang="en-US" dirty="0">
                  <a:latin typeface="Segoe UI" panose="020B0502040204020203" pitchFamily="34" charset="0"/>
                  <a:ea typeface="Segoe UI" panose="020B0502040204020203" pitchFamily="34" charset="0"/>
                  <a:cs typeface="Segoe UI" panose="020B0502040204020203" pitchFamily="34" charset="0"/>
                </a:rPr>
                <a:t>w</a:t>
              </a:r>
              <a:r>
                <a:rPr lang="en-US" dirty="0" smtClean="0">
                  <a:latin typeface="Segoe UI" panose="020B0502040204020203" pitchFamily="34" charset="0"/>
                  <a:ea typeface="Segoe UI" panose="020B0502040204020203" pitchFamily="34" charset="0"/>
                  <a:cs typeface="Segoe UI" panose="020B0502040204020203" pitchFamily="34" charset="0"/>
                </a:rPr>
                <a:t>orks with single</a:t>
              </a:r>
            </a:p>
            <a:p>
              <a:pPr algn="ctr"/>
              <a:r>
                <a:rPr lang="en-US" dirty="0" smtClean="0">
                  <a:latin typeface="Segoe UI" panose="020B0502040204020203" pitchFamily="34" charset="0"/>
                  <a:ea typeface="Segoe UI" panose="020B0502040204020203" pitchFamily="34" charset="0"/>
                  <a:cs typeface="Segoe UI" panose="020B0502040204020203" pitchFamily="34" charset="0"/>
                </a:rPr>
                <a:t>edition</a:t>
              </a:r>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36" name="TextBox 35"/>
            <p:cNvSpPr txBox="1"/>
            <p:nvPr/>
          </p:nvSpPr>
          <p:spPr>
            <a:xfrm>
              <a:off x="6866302" y="4062399"/>
              <a:ext cx="1202619" cy="861774"/>
            </a:xfrm>
            <a:prstGeom prst="rect">
              <a:avLst/>
            </a:prstGeom>
            <a:noFill/>
          </p:spPr>
          <p:txBody>
            <a:bodyPr wrap="square" rtlCol="0">
              <a:spAutoFit/>
            </a:bodyPr>
            <a:lstStyle/>
            <a:p>
              <a:pPr algn="ctr"/>
              <a:r>
                <a:rPr lang="en-US"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23%</a:t>
              </a:r>
            </a:p>
            <a:p>
              <a:pPr algn="ctr"/>
              <a:r>
                <a:rPr lang="en-US" sz="1600" dirty="0">
                  <a:solidFill>
                    <a:schemeClr val="bg1"/>
                  </a:solidFill>
                  <a:latin typeface="Segoe UI" panose="020B0502040204020203" pitchFamily="34" charset="0"/>
                  <a:ea typeface="Segoe UI" panose="020B0502040204020203" pitchFamily="34" charset="0"/>
                  <a:cs typeface="Segoe UI" panose="020B0502040204020203" pitchFamily="34" charset="0"/>
                </a:rPr>
                <a:t>w</a:t>
              </a:r>
              <a:r>
                <a:rPr lang="en-US" sz="16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orks with 2+ editions</a:t>
              </a:r>
              <a:endParaRPr lang="en-US" sz="16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pic>
          <p:nvPicPr>
            <p:cNvPr id="46" name="Picture 45"/>
            <p:cNvPicPr>
              <a:picLocks noChangeAspect="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6852627" y="2968111"/>
              <a:ext cx="1177333" cy="1169718"/>
            </a:xfrm>
            <a:prstGeom prst="rect">
              <a:avLst/>
            </a:prstGeom>
          </p:spPr>
        </p:pic>
        <p:pic>
          <p:nvPicPr>
            <p:cNvPr id="48" name="Picture 47"/>
            <p:cNvPicPr>
              <a:picLocks noChangeAspect="1"/>
            </p:cNvPicPr>
            <p:nvPr/>
          </p:nvPicPr>
          <p:blipFill rotWithShape="1">
            <a:blip r:embed="rId5" cstate="print">
              <a:duotone>
                <a:schemeClr val="accent6">
                  <a:shade val="45000"/>
                  <a:satMod val="135000"/>
                </a:schemeClr>
                <a:prstClr val="white"/>
              </a:duotone>
              <a:extLst>
                <a:ext uri="{28A0092B-C50C-407E-A947-70E740481C1C}">
                  <a14:useLocalDpi xmlns:a14="http://schemas.microsoft.com/office/drawing/2010/main" val="0"/>
                </a:ext>
              </a:extLst>
            </a:blip>
            <a:srcRect r="87144"/>
            <a:stretch/>
          </p:blipFill>
          <p:spPr>
            <a:xfrm>
              <a:off x="7896512" y="779869"/>
              <a:ext cx="151357" cy="1169718"/>
            </a:xfrm>
            <a:prstGeom prst="rect">
              <a:avLst/>
            </a:prstGeom>
          </p:spPr>
        </p:pic>
      </p:grpSp>
    </p:spTree>
    <p:extLst>
      <p:ext uri="{BB962C8B-B14F-4D97-AF65-F5344CB8AC3E}">
        <p14:creationId xmlns:p14="http://schemas.microsoft.com/office/powerpoint/2010/main" val="8669608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1000"/>
                                        <p:tgtEl>
                                          <p:spTgt spid="50"/>
                                        </p:tgtEl>
                                      </p:cBhvr>
                                    </p:animEffect>
                                    <p:anim calcmode="lin" valueType="num">
                                      <p:cBhvr>
                                        <p:cTn id="8" dur="1000" fill="hold"/>
                                        <p:tgtEl>
                                          <p:spTgt spid="50"/>
                                        </p:tgtEl>
                                        <p:attrNameLst>
                                          <p:attrName>ppt_x</p:attrName>
                                        </p:attrNameLst>
                                      </p:cBhvr>
                                      <p:tavLst>
                                        <p:tav tm="0">
                                          <p:val>
                                            <p:strVal val="#ppt_x"/>
                                          </p:val>
                                        </p:tav>
                                        <p:tav tm="100000">
                                          <p:val>
                                            <p:strVal val="#ppt_x"/>
                                          </p:val>
                                        </p:tav>
                                      </p:tavLst>
                                    </p:anim>
                                    <p:anim calcmode="lin" valueType="num">
                                      <p:cBhvr>
                                        <p:cTn id="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51"/>
                                        </p:tgtEl>
                                        <p:attrNameLst>
                                          <p:attrName>style.visibility</p:attrName>
                                        </p:attrNameLst>
                                      </p:cBhvr>
                                      <p:to>
                                        <p:strVal val="visible"/>
                                      </p:to>
                                    </p:set>
                                    <p:animEffect transition="in" filter="wipe(left)">
                                      <p:cBhvr>
                                        <p:cTn id="1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5685" y="228111"/>
            <a:ext cx="7906075" cy="584775"/>
          </a:xfrm>
          <a:prstGeom prst="rect">
            <a:avLst/>
          </a:prstGeom>
          <a:noFill/>
        </p:spPr>
        <p:txBody>
          <a:bodyPr wrap="none" rtlCol="0">
            <a:spAutoFit/>
          </a:bodyPr>
          <a:lstStyle/>
          <a:p>
            <a:r>
              <a:rPr lang="en-US" sz="3200" dirty="0" smtClean="0">
                <a:solidFill>
                  <a:schemeClr val="tx2"/>
                </a:solidFill>
                <a:latin typeface="Segoe UI" panose="020B0502040204020203" pitchFamily="34" charset="0"/>
                <a:ea typeface="Segoe UI" panose="020B0502040204020203" pitchFamily="34" charset="0"/>
                <a:cs typeface="Segoe UI" panose="020B0502040204020203" pitchFamily="34" charset="0"/>
              </a:rPr>
              <a:t>RLUK Collective Collection:  Material types </a:t>
            </a:r>
            <a:endParaRPr lang="en-US" sz="3200" dirty="0">
              <a:solidFill>
                <a:schemeClr val="tx2"/>
              </a:solidFill>
              <a:latin typeface="Segoe UI" panose="020B0502040204020203" pitchFamily="34" charset="0"/>
              <a:ea typeface="Segoe UI" panose="020B0502040204020203" pitchFamily="34" charset="0"/>
              <a:cs typeface="Segoe UI" panose="020B0502040204020203" pitchFamily="34" charset="0"/>
            </a:endParaRPr>
          </a:p>
        </p:txBody>
      </p:sp>
      <p:sp>
        <p:nvSpPr>
          <p:cNvPr id="16" name="TextBox 15"/>
          <p:cNvSpPr txBox="1"/>
          <p:nvPr/>
        </p:nvSpPr>
        <p:spPr>
          <a:xfrm>
            <a:off x="-22184" y="6444736"/>
            <a:ext cx="2291012" cy="253916"/>
          </a:xfrm>
          <a:prstGeom prst="rect">
            <a:avLst/>
          </a:prstGeom>
          <a:noFill/>
        </p:spPr>
        <p:txBody>
          <a:bodyPr wrap="none" rtlCol="0">
            <a:spAutoFit/>
          </a:bodyPr>
          <a:lstStyle/>
          <a:p>
            <a:r>
              <a:rPr lang="en-US" sz="105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Data current as of September 2015</a:t>
            </a:r>
            <a:endParaRPr lang="en-US" sz="10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4495" y="3183891"/>
            <a:ext cx="1037003" cy="1037003"/>
          </a:xfrm>
          <a:prstGeom prst="rect">
            <a:avLst/>
          </a:prstGeom>
          <a:effectLst>
            <a:outerShdw blurRad="50800" dist="38100" dir="2700000" algn="tl" rotWithShape="0">
              <a:prstClr val="black">
                <a:alpha val="40000"/>
              </a:prstClr>
            </a:outerShdw>
          </a:effectLst>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5983" y="1234557"/>
            <a:ext cx="4245863" cy="4332514"/>
          </a:xfrm>
          <a:prstGeom prst="rect">
            <a:avLst/>
          </a:prstGeom>
        </p:spPr>
      </p:pic>
      <p:grpSp>
        <p:nvGrpSpPr>
          <p:cNvPr id="8" name="Group 7"/>
          <p:cNvGrpSpPr/>
          <p:nvPr/>
        </p:nvGrpSpPr>
        <p:grpSpPr>
          <a:xfrm>
            <a:off x="4557684" y="1234557"/>
            <a:ext cx="1723224" cy="1518543"/>
            <a:chOff x="3590243" y="75711"/>
            <a:chExt cx="2775312" cy="2486570"/>
          </a:xfrm>
          <a:effectLst>
            <a:outerShdw blurRad="50800" dist="38100" dir="2700000" algn="tl" rotWithShape="0">
              <a:prstClr val="black">
                <a:alpha val="40000"/>
              </a:prstClr>
            </a:outerShdw>
          </a:effectLst>
        </p:grpSpPr>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46249" y="441931"/>
              <a:ext cx="1519306" cy="2120350"/>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90243" y="75711"/>
              <a:ext cx="1591792" cy="2219325"/>
            </a:xfrm>
            <a:prstGeom prst="rect">
              <a:avLst/>
            </a:prstGeom>
          </p:spPr>
        </p:pic>
      </p:grpSp>
      <p:sp>
        <p:nvSpPr>
          <p:cNvPr id="9" name="TextBox 8"/>
          <p:cNvSpPr txBox="1"/>
          <p:nvPr/>
        </p:nvSpPr>
        <p:spPr>
          <a:xfrm>
            <a:off x="1355468" y="4982296"/>
            <a:ext cx="2226892" cy="584775"/>
          </a:xfrm>
          <a:prstGeom prst="rect">
            <a:avLst/>
          </a:prstGeom>
          <a:noFill/>
        </p:spPr>
        <p:txBody>
          <a:bodyPr wrap="none" rtlCol="0">
            <a:spAutoFit/>
          </a:bodyPr>
          <a:lstStyle/>
          <a:p>
            <a:r>
              <a:rPr lang="en-US" sz="3200" b="1" dirty="0" smtClean="0">
                <a:latin typeface="Segoe UI" panose="020B0502040204020203" pitchFamily="34" charset="0"/>
                <a:ea typeface="Segoe UI" panose="020B0502040204020203" pitchFamily="34" charset="0"/>
                <a:cs typeface="Segoe UI" panose="020B0502040204020203" pitchFamily="34" charset="0"/>
              </a:rPr>
              <a:t>87% </a:t>
            </a:r>
            <a:r>
              <a:rPr lang="en-US" sz="3200" dirty="0" smtClean="0">
                <a:latin typeface="Segoe UI" panose="020B0502040204020203" pitchFamily="34" charset="0"/>
                <a:ea typeface="Segoe UI" panose="020B0502040204020203" pitchFamily="34" charset="0"/>
                <a:cs typeface="Segoe UI" panose="020B0502040204020203" pitchFamily="34" charset="0"/>
              </a:rPr>
              <a:t>books</a:t>
            </a:r>
            <a:endParaRPr lang="en-US" sz="3200" dirty="0">
              <a:latin typeface="Segoe UI" panose="020B0502040204020203" pitchFamily="34" charset="0"/>
              <a:ea typeface="Segoe UI" panose="020B0502040204020203" pitchFamily="34" charset="0"/>
              <a:cs typeface="Segoe UI" panose="020B0502040204020203" pitchFamily="34" charset="0"/>
            </a:endParaRPr>
          </a:p>
        </p:txBody>
      </p:sp>
      <p:sp>
        <p:nvSpPr>
          <p:cNvPr id="30" name="TextBox 29"/>
          <p:cNvSpPr txBox="1"/>
          <p:nvPr/>
        </p:nvSpPr>
        <p:spPr>
          <a:xfrm>
            <a:off x="6492640" y="1785266"/>
            <a:ext cx="1774845" cy="523220"/>
          </a:xfrm>
          <a:prstGeom prst="rect">
            <a:avLst/>
          </a:prstGeom>
          <a:noFill/>
        </p:spPr>
        <p:txBody>
          <a:bodyPr wrap="none" rtlCol="0">
            <a:spAutoFit/>
          </a:bodyPr>
          <a:lstStyle/>
          <a:p>
            <a:r>
              <a:rPr lang="en-US" sz="2800" b="1" dirty="0" smtClean="0">
                <a:latin typeface="Segoe UI" panose="020B0502040204020203" pitchFamily="34" charset="0"/>
                <a:ea typeface="Segoe UI" panose="020B0502040204020203" pitchFamily="34" charset="0"/>
                <a:cs typeface="Segoe UI" panose="020B0502040204020203" pitchFamily="34" charset="0"/>
              </a:rPr>
              <a:t>5% </a:t>
            </a:r>
            <a:r>
              <a:rPr lang="en-US" sz="2800" dirty="0" smtClean="0">
                <a:latin typeface="Segoe UI" panose="020B0502040204020203" pitchFamily="34" charset="0"/>
                <a:ea typeface="Segoe UI" panose="020B0502040204020203" pitchFamily="34" charset="0"/>
                <a:cs typeface="Segoe UI" panose="020B0502040204020203" pitchFamily="34" charset="0"/>
              </a:rPr>
              <a:t>serials</a:t>
            </a:r>
            <a:endParaRPr lang="en-US" sz="2800" dirty="0">
              <a:latin typeface="Segoe UI" panose="020B0502040204020203" pitchFamily="34" charset="0"/>
              <a:ea typeface="Segoe UI" panose="020B0502040204020203" pitchFamily="34" charset="0"/>
              <a:cs typeface="Segoe UI" panose="020B0502040204020203" pitchFamily="34" charset="0"/>
            </a:endParaRPr>
          </a:p>
        </p:txBody>
      </p:sp>
      <p:sp>
        <p:nvSpPr>
          <p:cNvPr id="31" name="TextBox 30"/>
          <p:cNvSpPr txBox="1"/>
          <p:nvPr/>
        </p:nvSpPr>
        <p:spPr>
          <a:xfrm>
            <a:off x="5809230" y="3459976"/>
            <a:ext cx="3073342" cy="523220"/>
          </a:xfrm>
          <a:prstGeom prst="rect">
            <a:avLst/>
          </a:prstGeom>
          <a:noFill/>
        </p:spPr>
        <p:txBody>
          <a:bodyPr wrap="none" rtlCol="0">
            <a:spAutoFit/>
          </a:bodyPr>
          <a:lstStyle/>
          <a:p>
            <a:r>
              <a:rPr lang="en-US" sz="2800" b="1" dirty="0" smtClean="0">
                <a:latin typeface="Segoe UI" panose="020B0502040204020203" pitchFamily="34" charset="0"/>
                <a:ea typeface="Segoe UI" panose="020B0502040204020203" pitchFamily="34" charset="0"/>
                <a:cs typeface="Segoe UI" panose="020B0502040204020203" pitchFamily="34" charset="0"/>
              </a:rPr>
              <a:t>5% </a:t>
            </a:r>
            <a:r>
              <a:rPr lang="en-US" sz="2800" dirty="0" smtClean="0">
                <a:latin typeface="Segoe UI" panose="020B0502040204020203" pitchFamily="34" charset="0"/>
                <a:ea typeface="Segoe UI" panose="020B0502040204020203" pitchFamily="34" charset="0"/>
                <a:cs typeface="Segoe UI" panose="020B0502040204020203" pitchFamily="34" charset="0"/>
              </a:rPr>
              <a:t>musical scores</a:t>
            </a:r>
            <a:endParaRPr lang="en-US" sz="2800" dirty="0">
              <a:latin typeface="Segoe UI" panose="020B0502040204020203" pitchFamily="34" charset="0"/>
              <a:ea typeface="Segoe UI" panose="020B0502040204020203" pitchFamily="34" charset="0"/>
              <a:cs typeface="Segoe UI" panose="020B0502040204020203" pitchFamily="34" charset="0"/>
            </a:endParaRPr>
          </a:p>
        </p:txBody>
      </p:sp>
      <p:sp>
        <p:nvSpPr>
          <p:cNvPr id="32" name="TextBox 31"/>
          <p:cNvSpPr txBox="1"/>
          <p:nvPr/>
        </p:nvSpPr>
        <p:spPr>
          <a:xfrm>
            <a:off x="5809230" y="4745365"/>
            <a:ext cx="3073342" cy="1200329"/>
          </a:xfrm>
          <a:prstGeom prst="rect">
            <a:avLst/>
          </a:prstGeom>
          <a:noFill/>
        </p:spPr>
        <p:txBody>
          <a:bodyPr wrap="square" rtlCol="0">
            <a:spAutoFit/>
          </a:bodyPr>
          <a:lstStyle/>
          <a:p>
            <a:r>
              <a:rPr lang="en-US" sz="2400" b="1" dirty="0">
                <a:latin typeface="Segoe UI" panose="020B0502040204020203" pitchFamily="34" charset="0"/>
                <a:ea typeface="Segoe UI" panose="020B0502040204020203" pitchFamily="34" charset="0"/>
                <a:cs typeface="Segoe UI" panose="020B0502040204020203" pitchFamily="34" charset="0"/>
              </a:rPr>
              <a:t>3</a:t>
            </a:r>
            <a:r>
              <a:rPr lang="en-US" sz="2400" b="1" dirty="0" smtClean="0">
                <a:latin typeface="Segoe UI" panose="020B0502040204020203" pitchFamily="34" charset="0"/>
                <a:ea typeface="Segoe UI" panose="020B0502040204020203" pitchFamily="34" charset="0"/>
                <a:cs typeface="Segoe UI" panose="020B0502040204020203" pitchFamily="34" charset="0"/>
              </a:rPr>
              <a:t>% </a:t>
            </a:r>
            <a:r>
              <a:rPr lang="en-US" sz="2400" dirty="0" smtClean="0">
                <a:latin typeface="Segoe UI" panose="020B0502040204020203" pitchFamily="34" charset="0"/>
                <a:ea typeface="Segoe UI" panose="020B0502040204020203" pitchFamily="34" charset="0"/>
                <a:cs typeface="Segoe UI" panose="020B0502040204020203" pitchFamily="34" charset="0"/>
              </a:rPr>
              <a:t>maps, visual resources, computer files, etc.</a:t>
            </a:r>
            <a:endParaRPr lang="en-US" sz="2400" dirty="0">
              <a:latin typeface="Segoe UI" panose="020B0502040204020203" pitchFamily="34" charset="0"/>
              <a:ea typeface="Segoe UI" panose="020B0502040204020203" pitchFamily="34" charset="0"/>
              <a:cs typeface="Segoe UI" panose="020B0502040204020203" pitchFamily="34" charset="0"/>
            </a:endParaRPr>
          </a:p>
        </p:txBody>
      </p:sp>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05860" y="4866947"/>
            <a:ext cx="660247" cy="852319"/>
          </a:xfrm>
          <a:prstGeom prst="rect">
            <a:avLst/>
          </a:prstGeom>
          <a:ln>
            <a:solidFill>
              <a:schemeClr val="tx1"/>
            </a:solidFill>
          </a:ln>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30616" y="4644205"/>
            <a:ext cx="556968" cy="556968"/>
          </a:xfrm>
          <a:prstGeom prst="rect">
            <a:avLst/>
          </a:prstGeom>
        </p:spPr>
      </p:pic>
      <p:sp>
        <p:nvSpPr>
          <p:cNvPr id="3" name="TextBox 2"/>
          <p:cNvSpPr txBox="1"/>
          <p:nvPr/>
        </p:nvSpPr>
        <p:spPr>
          <a:xfrm>
            <a:off x="611567" y="5534600"/>
            <a:ext cx="4019049" cy="369332"/>
          </a:xfrm>
          <a:prstGeom prst="rect">
            <a:avLst/>
          </a:prstGeom>
          <a:noFill/>
        </p:spPr>
        <p:txBody>
          <a:bodyPr wrap="none" rtlCol="0">
            <a:spAutoFit/>
          </a:bodyPr>
          <a:lstStyle/>
          <a:p>
            <a:r>
              <a:rPr lang="en-US" dirty="0" smtClean="0">
                <a:latin typeface="Segoe UI" panose="020B0502040204020203" pitchFamily="34" charset="0"/>
                <a:ea typeface="Segoe UI" panose="020B0502040204020203" pitchFamily="34" charset="0"/>
                <a:cs typeface="Segoe UI" panose="020B0502040204020203" pitchFamily="34" charset="0"/>
              </a:rPr>
              <a:t>(includes print, audio books, e-books)</a:t>
            </a:r>
            <a:endParaRPr lang="en-US"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2334481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5685" y="228111"/>
            <a:ext cx="8884483" cy="584775"/>
          </a:xfrm>
          <a:prstGeom prst="rect">
            <a:avLst/>
          </a:prstGeom>
          <a:noFill/>
        </p:spPr>
        <p:txBody>
          <a:bodyPr wrap="none" rtlCol="0">
            <a:spAutoFit/>
          </a:bodyPr>
          <a:lstStyle/>
          <a:p>
            <a:r>
              <a:rPr lang="en-US" sz="3200" dirty="0" smtClean="0">
                <a:solidFill>
                  <a:schemeClr val="tx2"/>
                </a:solidFill>
                <a:latin typeface="Segoe UI" panose="020B0502040204020203" pitchFamily="34" charset="0"/>
                <a:ea typeface="Segoe UI" panose="020B0502040204020203" pitchFamily="34" charset="0"/>
                <a:cs typeface="Segoe UI" panose="020B0502040204020203" pitchFamily="34" charset="0"/>
              </a:rPr>
              <a:t>RLUK Collective Collection: </a:t>
            </a:r>
            <a:r>
              <a:rPr lang="en-US" sz="3100" dirty="0" smtClean="0">
                <a:solidFill>
                  <a:schemeClr val="tx2"/>
                </a:solidFill>
                <a:latin typeface="Segoe UI" panose="020B0502040204020203" pitchFamily="34" charset="0"/>
                <a:ea typeface="Segoe UI" panose="020B0502040204020203" pitchFamily="34" charset="0"/>
                <a:cs typeface="Segoe UI" panose="020B0502040204020203" pitchFamily="34" charset="0"/>
              </a:rPr>
              <a:t>Places of publication </a:t>
            </a:r>
            <a:endParaRPr lang="en-US" sz="3100" dirty="0">
              <a:solidFill>
                <a:schemeClr val="tx2"/>
              </a:solidFill>
              <a:latin typeface="Segoe UI" panose="020B0502040204020203" pitchFamily="34" charset="0"/>
              <a:ea typeface="Segoe UI" panose="020B0502040204020203" pitchFamily="34" charset="0"/>
              <a:cs typeface="Segoe UI" panose="020B0502040204020203" pitchFamily="34" charset="0"/>
            </a:endParaRPr>
          </a:p>
        </p:txBody>
      </p:sp>
      <p:grpSp>
        <p:nvGrpSpPr>
          <p:cNvPr id="25" name="Group 24"/>
          <p:cNvGrpSpPr/>
          <p:nvPr/>
        </p:nvGrpSpPr>
        <p:grpSpPr>
          <a:xfrm>
            <a:off x="307368" y="1332297"/>
            <a:ext cx="4310743" cy="4438510"/>
            <a:chOff x="3755571" y="1513114"/>
            <a:chExt cx="4310743" cy="443851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10004"/>
            <a:stretch/>
          </p:blipFill>
          <p:spPr>
            <a:xfrm>
              <a:off x="3755571" y="1513114"/>
              <a:ext cx="4310743" cy="4438510"/>
            </a:xfrm>
            <a:prstGeom prst="rect">
              <a:avLst/>
            </a:prstGeom>
            <a:ln>
              <a:noFill/>
            </a:ln>
            <a:effectLst>
              <a:softEdge rad="112500"/>
            </a:effectLst>
          </p:spPr>
        </p:pic>
        <p:sp>
          <p:nvSpPr>
            <p:cNvPr id="5" name="TextBox 4"/>
            <p:cNvSpPr txBox="1"/>
            <p:nvPr/>
          </p:nvSpPr>
          <p:spPr>
            <a:xfrm>
              <a:off x="4865914" y="4005943"/>
              <a:ext cx="518091" cy="369332"/>
            </a:xfrm>
            <a:prstGeom prst="rect">
              <a:avLst/>
            </a:prstGeom>
            <a:noFill/>
          </p:spPr>
          <p:txBody>
            <a:bodyPr wrap="none" rtlCol="0">
              <a:spAutoFit/>
            </a:bodyPr>
            <a:lstStyle/>
            <a:p>
              <a:r>
                <a:rPr lang="en-US" b="1" dirty="0" smtClean="0">
                  <a:solidFill>
                    <a:schemeClr val="accent2"/>
                  </a:solidFill>
                  <a:latin typeface="Segoe UI" panose="020B0502040204020203" pitchFamily="34" charset="0"/>
                  <a:ea typeface="Segoe UI" panose="020B0502040204020203" pitchFamily="34" charset="0"/>
                  <a:cs typeface="Segoe UI" panose="020B0502040204020203" pitchFamily="34" charset="0"/>
                </a:rPr>
                <a:t>5%</a:t>
              </a:r>
              <a:endParaRPr lang="en-US" b="1" dirty="0">
                <a:solidFill>
                  <a:schemeClr val="accent2"/>
                </a:solidFill>
                <a:latin typeface="Segoe UI" panose="020B0502040204020203" pitchFamily="34" charset="0"/>
                <a:ea typeface="Segoe UI" panose="020B0502040204020203" pitchFamily="34" charset="0"/>
                <a:cs typeface="Segoe UI" panose="020B0502040204020203" pitchFamily="34" charset="0"/>
              </a:endParaRPr>
            </a:p>
          </p:txBody>
        </p:sp>
        <p:sp>
          <p:nvSpPr>
            <p:cNvPr id="7" name="TextBox 6"/>
            <p:cNvSpPr txBox="1"/>
            <p:nvPr/>
          </p:nvSpPr>
          <p:spPr>
            <a:xfrm>
              <a:off x="5414370" y="3659015"/>
              <a:ext cx="518091" cy="369332"/>
            </a:xfrm>
            <a:prstGeom prst="rect">
              <a:avLst/>
            </a:prstGeom>
            <a:noFill/>
          </p:spPr>
          <p:txBody>
            <a:bodyPr wrap="none" rtlCol="0">
              <a:spAutoFit/>
            </a:bodyPr>
            <a:lstStyle/>
            <a:p>
              <a:r>
                <a:rPr lang="en-US" b="1" dirty="0" smtClean="0">
                  <a:solidFill>
                    <a:schemeClr val="accent1"/>
                  </a:solidFill>
                  <a:latin typeface="Segoe UI" panose="020B0502040204020203" pitchFamily="34" charset="0"/>
                  <a:ea typeface="Segoe UI" panose="020B0502040204020203" pitchFamily="34" charset="0"/>
                  <a:cs typeface="Segoe UI" panose="020B0502040204020203" pitchFamily="34" charset="0"/>
                </a:rPr>
                <a:t>6%</a:t>
              </a:r>
              <a:endParaRPr lang="en-US" b="1" dirty="0">
                <a:solidFill>
                  <a:schemeClr val="accent1"/>
                </a:solidFill>
                <a:latin typeface="Segoe UI" panose="020B0502040204020203" pitchFamily="34" charset="0"/>
                <a:ea typeface="Segoe UI" panose="020B0502040204020203" pitchFamily="34" charset="0"/>
                <a:cs typeface="Segoe UI" panose="020B0502040204020203" pitchFamily="34" charset="0"/>
              </a:endParaRPr>
            </a:p>
          </p:txBody>
        </p:sp>
        <p:sp>
          <p:nvSpPr>
            <p:cNvPr id="8" name="TextBox 7"/>
            <p:cNvSpPr txBox="1"/>
            <p:nvPr/>
          </p:nvSpPr>
          <p:spPr>
            <a:xfrm>
              <a:off x="4601042" y="2546564"/>
              <a:ext cx="1011815" cy="584775"/>
            </a:xfrm>
            <a:prstGeom prst="rect">
              <a:avLst/>
            </a:prstGeom>
            <a:solidFill>
              <a:schemeClr val="bg1">
                <a:alpha val="96000"/>
              </a:schemeClr>
            </a:solidFill>
            <a:ln>
              <a:solidFill>
                <a:schemeClr val="accent3"/>
              </a:solidFill>
            </a:ln>
            <a:effectLst>
              <a:softEdge rad="101600"/>
            </a:effectLst>
          </p:spPr>
          <p:txBody>
            <a:bodyPr wrap="none" rtlCol="0">
              <a:spAutoFit/>
            </a:bodyPr>
            <a:lstStyle/>
            <a:p>
              <a:r>
                <a:rPr lang="en-US" sz="3200" b="1" dirty="0" smtClean="0">
                  <a:solidFill>
                    <a:schemeClr val="accent6"/>
                  </a:solidFill>
                  <a:latin typeface="Segoe UI" panose="020B0502040204020203" pitchFamily="34" charset="0"/>
                  <a:ea typeface="Segoe UI" panose="020B0502040204020203" pitchFamily="34" charset="0"/>
                  <a:cs typeface="Segoe UI" panose="020B0502040204020203" pitchFamily="34" charset="0"/>
                </a:rPr>
                <a:t>36%</a:t>
              </a:r>
              <a:endParaRPr lang="en-US" sz="3200" b="1" dirty="0">
                <a:solidFill>
                  <a:schemeClr val="accent6"/>
                </a:solidFill>
                <a:latin typeface="Segoe UI" panose="020B0502040204020203" pitchFamily="34" charset="0"/>
                <a:ea typeface="Segoe UI" panose="020B0502040204020203" pitchFamily="34" charset="0"/>
                <a:cs typeface="Segoe UI" panose="020B0502040204020203" pitchFamily="34" charset="0"/>
              </a:endParaRPr>
            </a:p>
          </p:txBody>
        </p:sp>
        <p:sp>
          <p:nvSpPr>
            <p:cNvPr id="9" name="TextBox 8"/>
            <p:cNvSpPr txBox="1"/>
            <p:nvPr/>
          </p:nvSpPr>
          <p:spPr>
            <a:xfrm>
              <a:off x="4172308" y="4511008"/>
              <a:ext cx="518091" cy="369332"/>
            </a:xfrm>
            <a:prstGeom prst="rect">
              <a:avLst/>
            </a:prstGeom>
            <a:noFill/>
          </p:spPr>
          <p:txBody>
            <a:bodyPr wrap="none" rtlCol="0">
              <a:spAutoFit/>
            </a:bodyPr>
            <a:lstStyle/>
            <a:p>
              <a:r>
                <a:rPr lang="en-US" b="1" dirty="0" smtClean="0">
                  <a:solidFill>
                    <a:schemeClr val="accent4"/>
                  </a:solidFill>
                  <a:latin typeface="Segoe UI" panose="020B0502040204020203" pitchFamily="34" charset="0"/>
                  <a:ea typeface="Segoe UI" panose="020B0502040204020203" pitchFamily="34" charset="0"/>
                  <a:cs typeface="Segoe UI" panose="020B0502040204020203" pitchFamily="34" charset="0"/>
                </a:rPr>
                <a:t>1%</a:t>
              </a:r>
              <a:endParaRPr lang="en-US" b="1" dirty="0">
                <a:solidFill>
                  <a:schemeClr val="accent4"/>
                </a:solidFill>
                <a:latin typeface="Segoe UI" panose="020B0502040204020203" pitchFamily="34" charset="0"/>
                <a:ea typeface="Segoe UI" panose="020B0502040204020203" pitchFamily="34" charset="0"/>
                <a:cs typeface="Segoe UI" panose="020B0502040204020203" pitchFamily="34" charset="0"/>
              </a:endParaRPr>
            </a:p>
          </p:txBody>
        </p:sp>
        <p:sp>
          <p:nvSpPr>
            <p:cNvPr id="10" name="TextBox 9"/>
            <p:cNvSpPr txBox="1"/>
            <p:nvPr/>
          </p:nvSpPr>
          <p:spPr>
            <a:xfrm>
              <a:off x="5410891" y="4261418"/>
              <a:ext cx="442750" cy="307777"/>
            </a:xfrm>
            <a:prstGeom prst="rect">
              <a:avLst/>
            </a:prstGeom>
            <a:noFill/>
          </p:spPr>
          <p:txBody>
            <a:bodyPr wrap="none" rtlCol="0">
              <a:spAutoFit/>
            </a:bodyPr>
            <a:lstStyle/>
            <a:p>
              <a:r>
                <a:rPr lang="en-US" sz="1400" b="1" dirty="0" smtClean="0">
                  <a:solidFill>
                    <a:schemeClr val="accent2">
                      <a:lumMod val="60000"/>
                      <a:lumOff val="40000"/>
                    </a:schemeClr>
                  </a:solidFill>
                  <a:latin typeface="Segoe UI" panose="020B0502040204020203" pitchFamily="34" charset="0"/>
                  <a:ea typeface="Segoe UI" panose="020B0502040204020203" pitchFamily="34" charset="0"/>
                  <a:cs typeface="Segoe UI" panose="020B0502040204020203" pitchFamily="34" charset="0"/>
                </a:rPr>
                <a:t>2%</a:t>
              </a:r>
              <a:endParaRPr lang="en-US" sz="1400" b="1" dirty="0">
                <a:solidFill>
                  <a:schemeClr val="accent2">
                    <a:lumMod val="60000"/>
                    <a:lumOff val="40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1" name="TextBox 10"/>
            <p:cNvSpPr txBox="1"/>
            <p:nvPr/>
          </p:nvSpPr>
          <p:spPr>
            <a:xfrm>
              <a:off x="5190861" y="3257012"/>
              <a:ext cx="469710" cy="307777"/>
            </a:xfrm>
            <a:prstGeom prst="rect">
              <a:avLst/>
            </a:prstGeom>
            <a:solidFill>
              <a:schemeClr val="bg1">
                <a:alpha val="66000"/>
              </a:schemeClr>
            </a:solidFill>
          </p:spPr>
          <p:txBody>
            <a:bodyPr wrap="square" rtlCol="0">
              <a:spAutoFit/>
            </a:bodyPr>
            <a:lstStyle/>
            <a:p>
              <a:r>
                <a:rPr lang="en-US" sz="1400" b="1" dirty="0" smtClean="0">
                  <a:solidFill>
                    <a:schemeClr val="accent2">
                      <a:lumMod val="60000"/>
                      <a:lumOff val="40000"/>
                    </a:schemeClr>
                  </a:solidFill>
                  <a:latin typeface="Segoe UI" panose="020B0502040204020203" pitchFamily="34" charset="0"/>
                  <a:ea typeface="Segoe UI" panose="020B0502040204020203" pitchFamily="34" charset="0"/>
                  <a:cs typeface="Segoe UI" panose="020B0502040204020203" pitchFamily="34" charset="0"/>
                </a:rPr>
                <a:t>2%</a:t>
              </a:r>
              <a:endParaRPr lang="en-US" sz="1400" b="1" dirty="0">
                <a:solidFill>
                  <a:schemeClr val="accent2">
                    <a:lumMod val="60000"/>
                    <a:lumOff val="40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8" name="TextBox 17"/>
            <p:cNvSpPr txBox="1"/>
            <p:nvPr/>
          </p:nvSpPr>
          <p:spPr>
            <a:xfrm>
              <a:off x="5349123" y="3108116"/>
              <a:ext cx="312906" cy="646331"/>
            </a:xfrm>
            <a:prstGeom prst="rect">
              <a:avLst/>
            </a:prstGeom>
            <a:noFill/>
          </p:spPr>
          <p:txBody>
            <a:bodyPr wrap="none" rtlCol="0">
              <a:spAutoFit/>
            </a:bodyPr>
            <a:lstStyle/>
            <a:p>
              <a:r>
                <a:rPr lang="en-US" sz="3600" dirty="0" smtClean="0">
                  <a:solidFill>
                    <a:schemeClr val="accent2">
                      <a:lumMod val="60000"/>
                      <a:lumOff val="40000"/>
                    </a:schemeClr>
                  </a:solidFill>
                </a:rPr>
                <a:t>.</a:t>
              </a:r>
              <a:endParaRPr lang="en-US" sz="3600" dirty="0">
                <a:solidFill>
                  <a:schemeClr val="accent2">
                    <a:lumMod val="60000"/>
                    <a:lumOff val="40000"/>
                  </a:schemeClr>
                </a:solidFill>
              </a:endParaRPr>
            </a:p>
          </p:txBody>
        </p:sp>
        <p:sp>
          <p:nvSpPr>
            <p:cNvPr id="19" name="TextBox 18"/>
            <p:cNvSpPr txBox="1"/>
            <p:nvPr/>
          </p:nvSpPr>
          <p:spPr>
            <a:xfrm>
              <a:off x="4307761" y="4261418"/>
              <a:ext cx="247184" cy="369332"/>
            </a:xfrm>
            <a:prstGeom prst="rect">
              <a:avLst/>
            </a:prstGeom>
            <a:noFill/>
          </p:spPr>
          <p:txBody>
            <a:bodyPr wrap="none" rtlCol="0">
              <a:spAutoFit/>
            </a:bodyPr>
            <a:lstStyle/>
            <a:p>
              <a:r>
                <a:rPr lang="en-US" b="1" dirty="0" smtClean="0">
                  <a:solidFill>
                    <a:schemeClr val="accent4"/>
                  </a:solidFill>
                  <a:latin typeface="Segoe UI" panose="020B0502040204020203" pitchFamily="34" charset="0"/>
                  <a:ea typeface="Segoe UI" panose="020B0502040204020203" pitchFamily="34" charset="0"/>
                  <a:cs typeface="Segoe UI" panose="020B0502040204020203" pitchFamily="34" charset="0"/>
                </a:rPr>
                <a:t>.</a:t>
              </a:r>
              <a:endParaRPr lang="en-US" b="1" dirty="0">
                <a:solidFill>
                  <a:schemeClr val="accent4"/>
                </a:solidFill>
                <a:latin typeface="Segoe UI" panose="020B0502040204020203" pitchFamily="34" charset="0"/>
                <a:ea typeface="Segoe UI" panose="020B0502040204020203" pitchFamily="34" charset="0"/>
                <a:cs typeface="Segoe UI" panose="020B0502040204020203" pitchFamily="34" charset="0"/>
              </a:endParaRPr>
            </a:p>
          </p:txBody>
        </p:sp>
        <p:sp>
          <p:nvSpPr>
            <p:cNvPr id="20" name="TextBox 19"/>
            <p:cNvSpPr txBox="1"/>
            <p:nvPr/>
          </p:nvSpPr>
          <p:spPr>
            <a:xfrm>
              <a:off x="5001367" y="3712114"/>
              <a:ext cx="247184" cy="369332"/>
            </a:xfrm>
            <a:prstGeom prst="rect">
              <a:avLst/>
            </a:prstGeom>
            <a:noFill/>
          </p:spPr>
          <p:txBody>
            <a:bodyPr wrap="none" rtlCol="0">
              <a:spAutoFit/>
            </a:bodyPr>
            <a:lstStyle/>
            <a:p>
              <a:r>
                <a:rPr lang="en-US" b="1" dirty="0" smtClean="0">
                  <a:solidFill>
                    <a:schemeClr val="accent2"/>
                  </a:solidFill>
                  <a:latin typeface="Segoe UI" panose="020B0502040204020203" pitchFamily="34" charset="0"/>
                  <a:ea typeface="Segoe UI" panose="020B0502040204020203" pitchFamily="34" charset="0"/>
                  <a:cs typeface="Segoe UI" panose="020B0502040204020203" pitchFamily="34" charset="0"/>
                </a:rPr>
                <a:t>.</a:t>
              </a:r>
              <a:endParaRPr lang="en-US" b="1" dirty="0">
                <a:solidFill>
                  <a:schemeClr val="accent2"/>
                </a:solidFill>
                <a:latin typeface="Segoe UI" panose="020B0502040204020203" pitchFamily="34" charset="0"/>
                <a:ea typeface="Segoe UI" panose="020B0502040204020203" pitchFamily="34" charset="0"/>
                <a:cs typeface="Segoe UI" panose="020B0502040204020203" pitchFamily="34" charset="0"/>
              </a:endParaRPr>
            </a:p>
          </p:txBody>
        </p:sp>
        <p:sp>
          <p:nvSpPr>
            <p:cNvPr id="21" name="TextBox 20"/>
            <p:cNvSpPr txBox="1"/>
            <p:nvPr/>
          </p:nvSpPr>
          <p:spPr>
            <a:xfrm>
              <a:off x="5632266" y="4425357"/>
              <a:ext cx="232756" cy="307777"/>
            </a:xfrm>
            <a:prstGeom prst="rect">
              <a:avLst/>
            </a:prstGeom>
            <a:noFill/>
          </p:spPr>
          <p:txBody>
            <a:bodyPr wrap="none" rtlCol="0">
              <a:spAutoFit/>
            </a:bodyPr>
            <a:lstStyle/>
            <a:p>
              <a:r>
                <a:rPr lang="en-US" sz="1400" b="1" dirty="0" smtClean="0">
                  <a:solidFill>
                    <a:schemeClr val="accent2">
                      <a:lumMod val="60000"/>
                      <a:lumOff val="40000"/>
                    </a:schemeClr>
                  </a:solidFill>
                  <a:latin typeface="Segoe UI" panose="020B0502040204020203" pitchFamily="34" charset="0"/>
                  <a:ea typeface="Segoe UI" panose="020B0502040204020203" pitchFamily="34" charset="0"/>
                  <a:cs typeface="Segoe UI" panose="020B0502040204020203" pitchFamily="34" charset="0"/>
                </a:rPr>
                <a:t>.</a:t>
              </a:r>
              <a:endParaRPr lang="en-US" sz="1400" b="1" dirty="0">
                <a:solidFill>
                  <a:schemeClr val="accent2">
                    <a:lumMod val="60000"/>
                    <a:lumOff val="40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22" name="TextBox 21"/>
            <p:cNvSpPr txBox="1"/>
            <p:nvPr/>
          </p:nvSpPr>
          <p:spPr>
            <a:xfrm>
              <a:off x="4892124" y="3131339"/>
              <a:ext cx="268022" cy="461665"/>
            </a:xfrm>
            <a:prstGeom prst="rect">
              <a:avLst/>
            </a:prstGeom>
            <a:solidFill>
              <a:schemeClr val="bg1">
                <a:alpha val="96000"/>
              </a:schemeClr>
            </a:solidFill>
            <a:effectLst>
              <a:softEdge rad="101600"/>
            </a:effectLst>
          </p:spPr>
          <p:txBody>
            <a:bodyPr wrap="none" rtlCol="0">
              <a:spAutoFit/>
            </a:bodyPr>
            <a:lstStyle/>
            <a:p>
              <a:r>
                <a:rPr lang="en-US" sz="2400" b="1" dirty="0" smtClean="0">
                  <a:solidFill>
                    <a:schemeClr val="accent6"/>
                  </a:solidFill>
                  <a:latin typeface="Segoe UI" panose="020B0502040204020203" pitchFamily="34" charset="0"/>
                  <a:ea typeface="Segoe UI" panose="020B0502040204020203" pitchFamily="34" charset="0"/>
                  <a:cs typeface="Segoe UI" panose="020B0502040204020203" pitchFamily="34" charset="0"/>
                </a:rPr>
                <a:t>.</a:t>
              </a:r>
              <a:endParaRPr lang="en-US" sz="2400" b="1" dirty="0">
                <a:solidFill>
                  <a:schemeClr val="accent6"/>
                </a:solidFill>
                <a:latin typeface="Segoe UI" panose="020B0502040204020203" pitchFamily="34" charset="0"/>
                <a:ea typeface="Segoe UI" panose="020B0502040204020203" pitchFamily="34" charset="0"/>
                <a:cs typeface="Segoe UI" panose="020B0502040204020203" pitchFamily="34" charset="0"/>
              </a:endParaRPr>
            </a:p>
          </p:txBody>
        </p:sp>
        <p:sp>
          <p:nvSpPr>
            <p:cNvPr id="23" name="TextBox 22"/>
            <p:cNvSpPr txBox="1"/>
            <p:nvPr/>
          </p:nvSpPr>
          <p:spPr>
            <a:xfrm>
              <a:off x="5571382" y="3808122"/>
              <a:ext cx="247184" cy="369332"/>
            </a:xfrm>
            <a:prstGeom prst="rect">
              <a:avLst/>
            </a:prstGeom>
            <a:noFill/>
          </p:spPr>
          <p:txBody>
            <a:bodyPr wrap="none" rtlCol="0">
              <a:spAutoFit/>
            </a:bodyPr>
            <a:lstStyle/>
            <a:p>
              <a:r>
                <a:rPr lang="en-US" b="1" dirty="0" smtClean="0">
                  <a:solidFill>
                    <a:schemeClr val="accent1"/>
                  </a:solidFill>
                  <a:latin typeface="Segoe UI" panose="020B0502040204020203" pitchFamily="34" charset="0"/>
                  <a:ea typeface="Segoe UI" panose="020B0502040204020203" pitchFamily="34" charset="0"/>
                  <a:cs typeface="Segoe UI" panose="020B0502040204020203" pitchFamily="34" charset="0"/>
                </a:rPr>
                <a:t>.</a:t>
              </a:r>
              <a:endParaRPr lang="en-US" b="1" dirty="0">
                <a:solidFill>
                  <a:schemeClr val="accent1"/>
                </a:solidFill>
                <a:latin typeface="Segoe UI" panose="020B0502040204020203" pitchFamily="34" charset="0"/>
                <a:ea typeface="Segoe UI" panose="020B0502040204020203" pitchFamily="34" charset="0"/>
                <a:cs typeface="Segoe UI" panose="020B0502040204020203" pitchFamily="34" charset="0"/>
              </a:endParaRPr>
            </a:p>
          </p:txBody>
        </p:sp>
      </p:grpSp>
      <p:sp>
        <p:nvSpPr>
          <p:cNvPr id="29" name="TextBox 28"/>
          <p:cNvSpPr txBox="1"/>
          <p:nvPr/>
        </p:nvSpPr>
        <p:spPr>
          <a:xfrm>
            <a:off x="-22184" y="6444736"/>
            <a:ext cx="2291012" cy="253916"/>
          </a:xfrm>
          <a:prstGeom prst="rect">
            <a:avLst/>
          </a:prstGeom>
          <a:noFill/>
        </p:spPr>
        <p:txBody>
          <a:bodyPr wrap="none" rtlCol="0">
            <a:spAutoFit/>
          </a:bodyPr>
          <a:lstStyle/>
          <a:p>
            <a:r>
              <a:rPr lang="en-US" sz="105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Data current as of September 2015</a:t>
            </a:r>
            <a:endParaRPr lang="en-US" sz="10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30" name="TextBox 29"/>
          <p:cNvSpPr txBox="1"/>
          <p:nvPr/>
        </p:nvSpPr>
        <p:spPr>
          <a:xfrm>
            <a:off x="585527" y="860391"/>
            <a:ext cx="2182457" cy="400110"/>
          </a:xfrm>
          <a:prstGeom prst="rect">
            <a:avLst/>
          </a:prstGeom>
          <a:noFill/>
        </p:spPr>
        <p:txBody>
          <a:bodyPr wrap="none" rtlCol="0">
            <a:spAutoFit/>
          </a:bodyPr>
          <a:lstStyle/>
          <a:p>
            <a:r>
              <a:rPr lang="en-US" sz="2000" b="1" dirty="0" smtClean="0">
                <a:latin typeface="Segoe UI" panose="020B0502040204020203" pitchFamily="34" charset="0"/>
                <a:ea typeface="Segoe UI" panose="020B0502040204020203" pitchFamily="34" charset="0"/>
                <a:cs typeface="Segoe UI" panose="020B0502040204020203" pitchFamily="34" charset="0"/>
              </a:rPr>
              <a:t>Top 10 countries</a:t>
            </a:r>
            <a:endParaRPr lang="en-US" sz="2000" b="1" dirty="0">
              <a:latin typeface="Segoe UI" panose="020B0502040204020203" pitchFamily="34" charset="0"/>
              <a:ea typeface="Segoe UI" panose="020B0502040204020203" pitchFamily="34" charset="0"/>
              <a:cs typeface="Segoe UI" panose="020B0502040204020203" pitchFamily="34" charset="0"/>
            </a:endParaRPr>
          </a:p>
        </p:txBody>
      </p:sp>
      <p:grpSp>
        <p:nvGrpSpPr>
          <p:cNvPr id="43" name="Group 42"/>
          <p:cNvGrpSpPr/>
          <p:nvPr/>
        </p:nvGrpSpPr>
        <p:grpSpPr>
          <a:xfrm>
            <a:off x="4683358" y="1858915"/>
            <a:ext cx="4043031" cy="3385273"/>
            <a:chOff x="4592969" y="2065867"/>
            <a:chExt cx="3738231" cy="2978522"/>
          </a:xfrm>
        </p:grpSpPr>
        <p:pic>
          <p:nvPicPr>
            <p:cNvPr id="36" name="Picture 35"/>
            <p:cNvPicPr>
              <a:picLocks noChangeAspect="1"/>
            </p:cNvPicPr>
            <p:nvPr/>
          </p:nvPicPr>
          <p:blipFill rotWithShape="1">
            <a:blip r:embed="rId4">
              <a:extLst>
                <a:ext uri="{28A0092B-C50C-407E-A947-70E740481C1C}">
                  <a14:useLocalDpi xmlns:a14="http://schemas.microsoft.com/office/drawing/2010/main" val="0"/>
                </a:ext>
              </a:extLst>
            </a:blip>
            <a:srcRect l="19270" t="43084" r="26410" b="-1"/>
            <a:stretch/>
          </p:blipFill>
          <p:spPr>
            <a:xfrm>
              <a:off x="4592969" y="2065867"/>
              <a:ext cx="3738231" cy="2978522"/>
            </a:xfrm>
            <a:prstGeom prst="rect">
              <a:avLst/>
            </a:prstGeom>
            <a:ln>
              <a:noFill/>
            </a:ln>
            <a:effectLst>
              <a:softEdge rad="112500"/>
            </a:effectLst>
          </p:spPr>
        </p:pic>
        <p:sp>
          <p:nvSpPr>
            <p:cNvPr id="37" name="TextBox 36"/>
            <p:cNvSpPr txBox="1"/>
            <p:nvPr/>
          </p:nvSpPr>
          <p:spPr>
            <a:xfrm>
              <a:off x="5516068" y="2279058"/>
              <a:ext cx="518091" cy="369332"/>
            </a:xfrm>
            <a:prstGeom prst="rect">
              <a:avLst/>
            </a:prstGeom>
            <a:noFill/>
          </p:spPr>
          <p:txBody>
            <a:bodyPr wrap="none" rtlCol="0">
              <a:spAutoFit/>
            </a:bodyPr>
            <a:lstStyle/>
            <a:p>
              <a:r>
                <a:rPr lang="en-US" b="1" dirty="0" smtClean="0">
                  <a:solidFill>
                    <a:schemeClr val="accent4"/>
                  </a:solidFill>
                  <a:latin typeface="Segoe UI" panose="020B0502040204020203" pitchFamily="34" charset="0"/>
                  <a:ea typeface="Segoe UI" panose="020B0502040204020203" pitchFamily="34" charset="0"/>
                  <a:cs typeface="Segoe UI" panose="020B0502040204020203" pitchFamily="34" charset="0"/>
                </a:rPr>
                <a:t>1%</a:t>
              </a:r>
              <a:endParaRPr lang="en-US" b="1" dirty="0">
                <a:solidFill>
                  <a:schemeClr val="accent4"/>
                </a:solidFill>
                <a:latin typeface="Segoe UI" panose="020B0502040204020203" pitchFamily="34" charset="0"/>
                <a:ea typeface="Segoe UI" panose="020B0502040204020203" pitchFamily="34" charset="0"/>
                <a:cs typeface="Segoe UI" panose="020B0502040204020203" pitchFamily="34" charset="0"/>
              </a:endParaRPr>
            </a:p>
          </p:txBody>
        </p:sp>
        <p:sp>
          <p:nvSpPr>
            <p:cNvPr id="38" name="Rectangle 37"/>
            <p:cNvSpPr/>
            <p:nvPr/>
          </p:nvSpPr>
          <p:spPr>
            <a:xfrm>
              <a:off x="6117222" y="4313587"/>
              <a:ext cx="609600" cy="4025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Rectangle 38"/>
            <p:cNvSpPr/>
            <p:nvPr/>
          </p:nvSpPr>
          <p:spPr>
            <a:xfrm>
              <a:off x="5775114" y="3116480"/>
              <a:ext cx="609600" cy="4025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 name="Rectangle 39"/>
            <p:cNvSpPr/>
            <p:nvPr/>
          </p:nvSpPr>
          <p:spPr>
            <a:xfrm>
              <a:off x="6196261" y="3811971"/>
              <a:ext cx="278798" cy="2874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1" name="TextBox 40"/>
            <p:cNvSpPr txBox="1"/>
            <p:nvPr/>
          </p:nvSpPr>
          <p:spPr>
            <a:xfrm>
              <a:off x="5775114" y="2941342"/>
              <a:ext cx="805029" cy="461665"/>
            </a:xfrm>
            <a:prstGeom prst="rect">
              <a:avLst/>
            </a:prstGeom>
            <a:noFill/>
          </p:spPr>
          <p:txBody>
            <a:bodyPr wrap="none" rtlCol="0">
              <a:spAutoFit/>
            </a:bodyPr>
            <a:lstStyle/>
            <a:p>
              <a:r>
                <a:rPr lang="en-US" sz="2400" b="1" dirty="0" smtClean="0">
                  <a:solidFill>
                    <a:schemeClr val="accent1">
                      <a:lumMod val="75000"/>
                    </a:schemeClr>
                  </a:solidFill>
                  <a:latin typeface="Segoe UI" panose="020B0502040204020203" pitchFamily="34" charset="0"/>
                  <a:ea typeface="Segoe UI" panose="020B0502040204020203" pitchFamily="34" charset="0"/>
                  <a:cs typeface="Segoe UI" panose="020B0502040204020203" pitchFamily="34" charset="0"/>
                </a:rPr>
                <a:t>13%</a:t>
              </a:r>
              <a:endParaRPr lang="en-US" sz="2400" b="1" dirty="0">
                <a:solidFill>
                  <a:schemeClr val="accent1">
                    <a:lumMod val="75000"/>
                  </a:schemeClr>
                </a:solidFill>
                <a:latin typeface="Segoe UI" panose="020B0502040204020203" pitchFamily="34" charset="0"/>
                <a:ea typeface="Segoe UI" panose="020B0502040204020203" pitchFamily="34" charset="0"/>
                <a:cs typeface="Segoe UI" panose="020B0502040204020203" pitchFamily="34" charset="0"/>
              </a:endParaRPr>
            </a:p>
          </p:txBody>
        </p:sp>
      </p:grpSp>
      <p:grpSp>
        <p:nvGrpSpPr>
          <p:cNvPr id="35" name="Group 34"/>
          <p:cNvGrpSpPr/>
          <p:nvPr/>
        </p:nvGrpSpPr>
        <p:grpSpPr>
          <a:xfrm>
            <a:off x="4768850" y="4625635"/>
            <a:ext cx="1563042" cy="668104"/>
            <a:chOff x="5486400" y="4898571"/>
            <a:chExt cx="1563042" cy="668104"/>
          </a:xfrm>
        </p:grpSpPr>
        <p:sp>
          <p:nvSpPr>
            <p:cNvPr id="31" name="TextBox 30"/>
            <p:cNvSpPr txBox="1"/>
            <p:nvPr/>
          </p:nvSpPr>
          <p:spPr>
            <a:xfrm>
              <a:off x="5486400" y="4909457"/>
              <a:ext cx="933269" cy="646331"/>
            </a:xfrm>
            <a:prstGeom prst="rect">
              <a:avLst/>
            </a:prstGeom>
            <a:noFill/>
          </p:spPr>
          <p:txBody>
            <a:bodyPr wrap="none" rtlCol="0">
              <a:spAutoFit/>
            </a:bodyPr>
            <a:lstStyle/>
            <a:p>
              <a:r>
                <a:rPr lang="en-US" dirty="0" smtClean="0">
                  <a:latin typeface="Segoe UI" panose="020B0502040204020203" pitchFamily="34" charset="0"/>
                  <a:ea typeface="Segoe UI" panose="020B0502040204020203" pitchFamily="34" charset="0"/>
                  <a:cs typeface="Segoe UI" panose="020B0502040204020203" pitchFamily="34" charset="0"/>
                </a:rPr>
                <a:t>India:</a:t>
              </a:r>
            </a:p>
            <a:p>
              <a:r>
                <a:rPr lang="en-US" dirty="0" smtClean="0">
                  <a:latin typeface="Segoe UI" panose="020B0502040204020203" pitchFamily="34" charset="0"/>
                  <a:ea typeface="Segoe UI" panose="020B0502040204020203" pitchFamily="34" charset="0"/>
                  <a:cs typeface="Segoe UI" panose="020B0502040204020203" pitchFamily="34" charset="0"/>
                </a:rPr>
                <a:t>Russia: </a:t>
              </a:r>
            </a:p>
          </p:txBody>
        </p:sp>
        <p:sp>
          <p:nvSpPr>
            <p:cNvPr id="32" name="TextBox 31"/>
            <p:cNvSpPr txBox="1"/>
            <p:nvPr/>
          </p:nvSpPr>
          <p:spPr>
            <a:xfrm>
              <a:off x="6358928" y="5197342"/>
              <a:ext cx="518091" cy="369332"/>
            </a:xfrm>
            <a:prstGeom prst="rect">
              <a:avLst/>
            </a:prstGeom>
            <a:noFill/>
          </p:spPr>
          <p:txBody>
            <a:bodyPr wrap="none" rtlCol="0">
              <a:spAutoFit/>
            </a:bodyPr>
            <a:lstStyle/>
            <a:p>
              <a:r>
                <a:rPr lang="en-US" b="1" dirty="0" smtClean="0">
                  <a:solidFill>
                    <a:schemeClr val="accent4"/>
                  </a:solidFill>
                  <a:latin typeface="Segoe UI" panose="020B0502040204020203" pitchFamily="34" charset="0"/>
                  <a:ea typeface="Segoe UI" panose="020B0502040204020203" pitchFamily="34" charset="0"/>
                  <a:cs typeface="Segoe UI" panose="020B0502040204020203" pitchFamily="34" charset="0"/>
                </a:rPr>
                <a:t>1%</a:t>
              </a:r>
              <a:endParaRPr lang="en-US" b="1" dirty="0">
                <a:solidFill>
                  <a:schemeClr val="accent4"/>
                </a:solidFill>
                <a:latin typeface="Segoe UI" panose="020B0502040204020203" pitchFamily="34" charset="0"/>
                <a:ea typeface="Segoe UI" panose="020B0502040204020203" pitchFamily="34" charset="0"/>
                <a:cs typeface="Segoe UI" panose="020B0502040204020203" pitchFamily="34" charset="0"/>
              </a:endParaRPr>
            </a:p>
          </p:txBody>
        </p:sp>
        <p:sp>
          <p:nvSpPr>
            <p:cNvPr id="33" name="TextBox 32"/>
            <p:cNvSpPr txBox="1"/>
            <p:nvPr/>
          </p:nvSpPr>
          <p:spPr>
            <a:xfrm>
              <a:off x="6358928" y="4918917"/>
              <a:ext cx="518091" cy="369332"/>
            </a:xfrm>
            <a:prstGeom prst="rect">
              <a:avLst/>
            </a:prstGeom>
            <a:noFill/>
          </p:spPr>
          <p:txBody>
            <a:bodyPr wrap="none" rtlCol="0">
              <a:spAutoFit/>
            </a:bodyPr>
            <a:lstStyle/>
            <a:p>
              <a:r>
                <a:rPr lang="en-US" b="1" dirty="0" smtClean="0">
                  <a:solidFill>
                    <a:schemeClr val="accent2">
                      <a:lumMod val="60000"/>
                      <a:lumOff val="40000"/>
                    </a:schemeClr>
                  </a:solidFill>
                  <a:latin typeface="Segoe UI" panose="020B0502040204020203" pitchFamily="34" charset="0"/>
                  <a:ea typeface="Segoe UI" panose="020B0502040204020203" pitchFamily="34" charset="0"/>
                  <a:cs typeface="Segoe UI" panose="020B0502040204020203" pitchFamily="34" charset="0"/>
                </a:rPr>
                <a:t>2%</a:t>
              </a:r>
              <a:endParaRPr lang="en-US" b="1" dirty="0">
                <a:solidFill>
                  <a:schemeClr val="accent2">
                    <a:lumMod val="60000"/>
                    <a:lumOff val="40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34" name="Rectangle 33"/>
            <p:cNvSpPr/>
            <p:nvPr/>
          </p:nvSpPr>
          <p:spPr>
            <a:xfrm>
              <a:off x="5486400" y="4898571"/>
              <a:ext cx="1563042" cy="668104"/>
            </a:xfrm>
            <a:prstGeom prst="rect">
              <a:avLst/>
            </a:prstGeom>
            <a:noFill/>
            <a:ln>
              <a:solidFill>
                <a:schemeClr val="tx1"/>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447333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5685" y="228111"/>
            <a:ext cx="5952014" cy="584775"/>
          </a:xfrm>
          <a:prstGeom prst="rect">
            <a:avLst/>
          </a:prstGeom>
          <a:noFill/>
        </p:spPr>
        <p:txBody>
          <a:bodyPr wrap="none" rtlCol="0">
            <a:spAutoFit/>
          </a:bodyPr>
          <a:lstStyle/>
          <a:p>
            <a:r>
              <a:rPr lang="en-US" sz="3200" dirty="0" smtClean="0">
                <a:solidFill>
                  <a:schemeClr val="tx2"/>
                </a:solidFill>
                <a:latin typeface="Segoe UI" panose="020B0502040204020203" pitchFamily="34" charset="0"/>
                <a:ea typeface="Segoe UI" panose="020B0502040204020203" pitchFamily="34" charset="0"/>
                <a:cs typeface="Segoe UI" panose="020B0502040204020203" pitchFamily="34" charset="0"/>
              </a:rPr>
              <a:t>RLUK Collective Collection:  Size</a:t>
            </a:r>
            <a:endParaRPr lang="en-US" sz="3200" dirty="0">
              <a:solidFill>
                <a:schemeClr val="tx2"/>
              </a:solidFill>
              <a:latin typeface="Segoe UI" panose="020B0502040204020203" pitchFamily="34" charset="0"/>
              <a:ea typeface="Segoe UI" panose="020B0502040204020203" pitchFamily="34" charset="0"/>
              <a:cs typeface="Segoe UI" panose="020B0502040204020203" pitchFamily="34" charset="0"/>
            </a:endParaRPr>
          </a:p>
        </p:txBody>
      </p:sp>
      <p:sp>
        <p:nvSpPr>
          <p:cNvPr id="4" name="TextBox 3"/>
          <p:cNvSpPr txBox="1"/>
          <p:nvPr/>
        </p:nvSpPr>
        <p:spPr>
          <a:xfrm>
            <a:off x="600610" y="5945081"/>
            <a:ext cx="4829207" cy="338554"/>
          </a:xfrm>
          <a:prstGeom prst="rect">
            <a:avLst/>
          </a:prstGeom>
          <a:noFill/>
        </p:spPr>
        <p:txBody>
          <a:bodyPr wrap="none" rtlCol="0">
            <a:spAutoFit/>
          </a:bodyPr>
          <a:lstStyle/>
          <a:p>
            <a:r>
              <a:rPr lang="en-US" sz="1600" dirty="0" smtClean="0">
                <a:latin typeface="Segoe UI" panose="020B0502040204020203" pitchFamily="34" charset="0"/>
                <a:ea typeface="Segoe UI" panose="020B0502040204020203" pitchFamily="34" charset="0"/>
                <a:cs typeface="Segoe UI" panose="020B0502040204020203" pitchFamily="34" charset="0"/>
              </a:rPr>
              <a:t>*distinct publications; de-duplicated OCLC numbers</a:t>
            </a:r>
            <a:endParaRPr lang="en-US" sz="1600" dirty="0">
              <a:latin typeface="Segoe UI" panose="020B0502040204020203" pitchFamily="34" charset="0"/>
              <a:ea typeface="Segoe UI" panose="020B0502040204020203" pitchFamily="34" charset="0"/>
              <a:cs typeface="Segoe UI" panose="020B0502040204020203" pitchFamily="34" charset="0"/>
            </a:endParaRPr>
          </a:p>
        </p:txBody>
      </p:sp>
      <p:grpSp>
        <p:nvGrpSpPr>
          <p:cNvPr id="12" name="Group 11"/>
          <p:cNvGrpSpPr/>
          <p:nvPr/>
        </p:nvGrpSpPr>
        <p:grpSpPr>
          <a:xfrm>
            <a:off x="600610" y="1236724"/>
            <a:ext cx="7966044" cy="3436876"/>
            <a:chOff x="3744471" y="2699657"/>
            <a:chExt cx="5954189" cy="2732314"/>
          </a:xfrm>
        </p:grpSpPr>
        <p:grpSp>
          <p:nvGrpSpPr>
            <p:cNvPr id="9" name="Group 8"/>
            <p:cNvGrpSpPr/>
            <p:nvPr/>
          </p:nvGrpSpPr>
          <p:grpSpPr>
            <a:xfrm>
              <a:off x="3744471" y="2699657"/>
              <a:ext cx="5954189" cy="2732314"/>
              <a:chOff x="856740" y="1529442"/>
              <a:chExt cx="5954189" cy="2732314"/>
            </a:xfrm>
          </p:grpSpPr>
          <p:sp>
            <p:nvSpPr>
              <p:cNvPr id="7" name="Oval 6"/>
              <p:cNvSpPr/>
              <p:nvPr/>
            </p:nvSpPr>
            <p:spPr>
              <a:xfrm>
                <a:off x="856740" y="1529442"/>
                <a:ext cx="5954189" cy="2732314"/>
              </a:xfrm>
              <a:prstGeom prst="ellipse">
                <a:avLst/>
              </a:prstGeom>
              <a:solidFill>
                <a:schemeClr val="accent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latin typeface="Segoe UI" panose="020B0502040204020203" pitchFamily="34" charset="0"/>
                  <a:ea typeface="Segoe UI" panose="020B0502040204020203" pitchFamily="34" charset="0"/>
                  <a:cs typeface="Segoe UI" panose="020B0502040204020203" pitchFamily="34" charset="0"/>
                </a:endParaRPr>
              </a:p>
            </p:txBody>
          </p:sp>
          <p:sp>
            <p:nvSpPr>
              <p:cNvPr id="8" name="TextBox 7"/>
              <p:cNvSpPr txBox="1"/>
              <p:nvPr/>
            </p:nvSpPr>
            <p:spPr>
              <a:xfrm>
                <a:off x="4821415" y="2566990"/>
                <a:ext cx="1449087" cy="562769"/>
              </a:xfrm>
              <a:prstGeom prst="rect">
                <a:avLst/>
              </a:prstGeom>
              <a:noFill/>
            </p:spPr>
            <p:txBody>
              <a:bodyPr wrap="square" rtlCol="0">
                <a:spAutoFit/>
              </a:bodyPr>
              <a:lstStyle/>
              <a:p>
                <a:r>
                  <a:rPr lang="en-US" sz="2000" b="1" dirty="0" smtClean="0">
                    <a:latin typeface="Segoe UI" panose="020B0502040204020203" pitchFamily="34" charset="0"/>
                    <a:ea typeface="Segoe UI" panose="020B0502040204020203" pitchFamily="34" charset="0"/>
                    <a:cs typeface="Segoe UI" panose="020B0502040204020203" pitchFamily="34" charset="0"/>
                  </a:rPr>
                  <a:t>980M</a:t>
                </a:r>
                <a:r>
                  <a:rPr lang="en-US" sz="2000" dirty="0" smtClean="0">
                    <a:latin typeface="Segoe UI" panose="020B0502040204020203" pitchFamily="34" charset="0"/>
                    <a:ea typeface="Segoe UI" panose="020B0502040204020203" pitchFamily="34" charset="0"/>
                    <a:cs typeface="Segoe UI" panose="020B0502040204020203" pitchFamily="34" charset="0"/>
                  </a:rPr>
                  <a:t> holdings in WorldCat</a:t>
                </a:r>
                <a:endParaRPr lang="en-US" sz="2000" dirty="0">
                  <a:latin typeface="Segoe UI" panose="020B0502040204020203" pitchFamily="34" charset="0"/>
                  <a:ea typeface="Segoe UI" panose="020B0502040204020203" pitchFamily="34" charset="0"/>
                  <a:cs typeface="Segoe UI" panose="020B0502040204020203" pitchFamily="34" charset="0"/>
                </a:endParaRPr>
              </a:p>
            </p:txBody>
          </p:sp>
        </p:grpSp>
        <p:grpSp>
          <p:nvGrpSpPr>
            <p:cNvPr id="11" name="Group 10"/>
            <p:cNvGrpSpPr/>
            <p:nvPr/>
          </p:nvGrpSpPr>
          <p:grpSpPr>
            <a:xfrm>
              <a:off x="3744471" y="2890155"/>
              <a:ext cx="3886200" cy="2340429"/>
              <a:chOff x="3459490" y="1719941"/>
              <a:chExt cx="3886200" cy="2340429"/>
            </a:xfrm>
          </p:grpSpPr>
          <p:grpSp>
            <p:nvGrpSpPr>
              <p:cNvPr id="10" name="Group 9"/>
              <p:cNvGrpSpPr/>
              <p:nvPr/>
            </p:nvGrpSpPr>
            <p:grpSpPr>
              <a:xfrm>
                <a:off x="3459490" y="1719941"/>
                <a:ext cx="3886200" cy="2340429"/>
                <a:chOff x="922054" y="1719942"/>
                <a:chExt cx="3886200" cy="2340429"/>
              </a:xfrm>
            </p:grpSpPr>
            <p:sp>
              <p:nvSpPr>
                <p:cNvPr id="5" name="Oval 4"/>
                <p:cNvSpPr/>
                <p:nvPr/>
              </p:nvSpPr>
              <p:spPr>
                <a:xfrm>
                  <a:off x="922054" y="1719942"/>
                  <a:ext cx="3886200" cy="2340429"/>
                </a:xfrm>
                <a:prstGeom prst="ellipse">
                  <a:avLst/>
                </a:prstGeom>
                <a:solidFill>
                  <a:schemeClr val="accent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latin typeface="Segoe UI" panose="020B0502040204020203" pitchFamily="34" charset="0"/>
                    <a:ea typeface="Segoe UI" panose="020B0502040204020203" pitchFamily="34" charset="0"/>
                    <a:cs typeface="Segoe UI" panose="020B0502040204020203" pitchFamily="34" charset="0"/>
                  </a:endParaRPr>
                </a:p>
              </p:txBody>
            </p:sp>
            <p:sp>
              <p:nvSpPr>
                <p:cNvPr id="6" name="TextBox 5"/>
                <p:cNvSpPr txBox="1"/>
                <p:nvPr/>
              </p:nvSpPr>
              <p:spPr>
                <a:xfrm>
                  <a:off x="2887630" y="2559862"/>
                  <a:ext cx="1561529" cy="562769"/>
                </a:xfrm>
                <a:prstGeom prst="rect">
                  <a:avLst/>
                </a:prstGeom>
                <a:noFill/>
              </p:spPr>
              <p:txBody>
                <a:bodyPr wrap="square" rtlCol="0">
                  <a:spAutoFit/>
                </a:bodyPr>
                <a:lstStyle/>
                <a:p>
                  <a:r>
                    <a:rPr lang="en-US" sz="20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57M</a:t>
                  </a:r>
                  <a:r>
                    <a:rPr lang="en-US" sz="20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 holdings in RLUK libraries</a:t>
                  </a:r>
                  <a:endParaRPr lang="en-US" sz="20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grpSp>
          <p:sp>
            <p:nvSpPr>
              <p:cNvPr id="3" name="Oval 2"/>
              <p:cNvSpPr/>
              <p:nvPr/>
            </p:nvSpPr>
            <p:spPr>
              <a:xfrm>
                <a:off x="3475818" y="2095497"/>
                <a:ext cx="1926771" cy="1589316"/>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latin typeface="Segoe UI" panose="020B0502040204020203" pitchFamily="34" charset="0"/>
                  <a:ea typeface="Segoe UI" panose="020B0502040204020203" pitchFamily="34" charset="0"/>
                  <a:cs typeface="Segoe UI" panose="020B0502040204020203" pitchFamily="34" charset="0"/>
                </a:endParaRPr>
              </a:p>
            </p:txBody>
          </p:sp>
        </p:grpSp>
      </p:grpSp>
      <p:sp>
        <p:nvSpPr>
          <p:cNvPr id="13" name="TextBox 12"/>
          <p:cNvSpPr txBox="1"/>
          <p:nvPr/>
        </p:nvSpPr>
        <p:spPr>
          <a:xfrm>
            <a:off x="1108287" y="2686736"/>
            <a:ext cx="1606142" cy="400110"/>
          </a:xfrm>
          <a:prstGeom prst="rect">
            <a:avLst/>
          </a:prstGeom>
          <a:noFill/>
        </p:spPr>
        <p:txBody>
          <a:bodyPr wrap="square" rtlCol="0">
            <a:spAutoFit/>
          </a:bodyPr>
          <a:lstStyle/>
          <a:p>
            <a:r>
              <a:rPr lang="en-US" sz="2000" b="1" dirty="0">
                <a:solidFill>
                  <a:schemeClr val="bg1"/>
                </a:solidFill>
                <a:latin typeface="Segoe UI" panose="020B0502040204020203" pitchFamily="34" charset="0"/>
                <a:ea typeface="Segoe UI" panose="020B0502040204020203" pitchFamily="34" charset="0"/>
                <a:cs typeface="Segoe UI" panose="020B0502040204020203" pitchFamily="34" charset="0"/>
              </a:rPr>
              <a:t>28M</a:t>
            </a:r>
            <a:r>
              <a:rPr lang="en-US" sz="2000" dirty="0">
                <a:solidFill>
                  <a:schemeClr val="bg1"/>
                </a:solidFill>
                <a:latin typeface="Segoe UI" panose="020B0502040204020203" pitchFamily="34" charset="0"/>
                <a:ea typeface="Segoe UI" panose="020B0502040204020203" pitchFamily="34" charset="0"/>
                <a:cs typeface="Segoe UI" panose="020B0502040204020203" pitchFamily="34" charset="0"/>
              </a:rPr>
              <a:t> titles</a:t>
            </a:r>
            <a:r>
              <a:rPr lang="en-US" sz="20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a:t>
            </a:r>
            <a:endParaRPr lang="en-US" sz="20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grpSp>
        <p:nvGrpSpPr>
          <p:cNvPr id="33" name="Group 32"/>
          <p:cNvGrpSpPr/>
          <p:nvPr/>
        </p:nvGrpSpPr>
        <p:grpSpPr>
          <a:xfrm>
            <a:off x="2268828" y="3264253"/>
            <a:ext cx="2991762" cy="2445519"/>
            <a:chOff x="1654628" y="3371515"/>
            <a:chExt cx="2455021" cy="2184389"/>
          </a:xfrm>
        </p:grpSpPr>
        <p:cxnSp>
          <p:nvCxnSpPr>
            <p:cNvPr id="24" name="Straight Connector 23"/>
            <p:cNvCxnSpPr/>
            <p:nvPr/>
          </p:nvCxnSpPr>
          <p:spPr>
            <a:xfrm flipH="1">
              <a:off x="2890565" y="3371515"/>
              <a:ext cx="0" cy="1462481"/>
            </a:xfrm>
            <a:prstGeom prst="line">
              <a:avLst/>
            </a:prstGeom>
            <a:ln w="34925">
              <a:solidFill>
                <a:schemeClr val="accent6"/>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1654628" y="4909573"/>
              <a:ext cx="2455021" cy="646331"/>
            </a:xfrm>
            <a:prstGeom prst="rect">
              <a:avLst/>
            </a:prstGeom>
            <a:noFill/>
          </p:spPr>
          <p:txBody>
            <a:bodyPr wrap="square" rtlCol="0">
              <a:spAutoFit/>
            </a:bodyPr>
            <a:lstStyle/>
            <a:p>
              <a:pPr algn="ctr"/>
              <a:r>
                <a:rPr lang="en-US" dirty="0" smtClean="0">
                  <a:latin typeface="Segoe UI" panose="020B0502040204020203" pitchFamily="34" charset="0"/>
                  <a:ea typeface="Segoe UI" panose="020B0502040204020203" pitchFamily="34" charset="0"/>
                  <a:cs typeface="Segoe UI" panose="020B0502040204020203" pitchFamily="34" charset="0"/>
                </a:rPr>
                <a:t>Avg. = </a:t>
              </a:r>
              <a:r>
                <a:rPr lang="en-US" b="1" dirty="0" smtClean="0">
                  <a:latin typeface="Segoe UI" panose="020B0502040204020203" pitchFamily="34" charset="0"/>
                  <a:ea typeface="Segoe UI" panose="020B0502040204020203" pitchFamily="34" charset="0"/>
                  <a:cs typeface="Segoe UI" panose="020B0502040204020203" pitchFamily="34" charset="0"/>
                </a:rPr>
                <a:t>2</a:t>
              </a:r>
              <a:r>
                <a:rPr lang="en-US" dirty="0" smtClean="0">
                  <a:latin typeface="Segoe UI" panose="020B0502040204020203" pitchFamily="34" charset="0"/>
                  <a:ea typeface="Segoe UI" panose="020B0502040204020203" pitchFamily="34" charset="0"/>
                  <a:cs typeface="Segoe UI" panose="020B0502040204020203" pitchFamily="34" charset="0"/>
                </a:rPr>
                <a:t> </a:t>
              </a:r>
              <a:r>
                <a:rPr lang="en-US" b="1" dirty="0" smtClean="0">
                  <a:latin typeface="Segoe UI" panose="020B0502040204020203" pitchFamily="34" charset="0"/>
                  <a:ea typeface="Segoe UI" panose="020B0502040204020203" pitchFamily="34" charset="0"/>
                  <a:cs typeface="Segoe UI" panose="020B0502040204020203" pitchFamily="34" charset="0"/>
                </a:rPr>
                <a:t>RLUK holdings</a:t>
              </a:r>
              <a:r>
                <a:rPr lang="en-US" dirty="0" smtClean="0">
                  <a:latin typeface="Segoe UI" panose="020B0502040204020203" pitchFamily="34" charset="0"/>
                  <a:ea typeface="Segoe UI" panose="020B0502040204020203" pitchFamily="34" charset="0"/>
                  <a:cs typeface="Segoe UI" panose="020B0502040204020203" pitchFamily="34" charset="0"/>
                </a:rPr>
                <a:t> per title</a:t>
              </a:r>
              <a:endParaRPr lang="en-US" dirty="0">
                <a:latin typeface="Segoe UI" panose="020B0502040204020203" pitchFamily="34" charset="0"/>
                <a:ea typeface="Segoe UI" panose="020B0502040204020203" pitchFamily="34" charset="0"/>
                <a:cs typeface="Segoe UI" panose="020B0502040204020203" pitchFamily="34" charset="0"/>
              </a:endParaRPr>
            </a:p>
          </p:txBody>
        </p:sp>
      </p:grpSp>
      <p:grpSp>
        <p:nvGrpSpPr>
          <p:cNvPr id="34" name="Group 33"/>
          <p:cNvGrpSpPr/>
          <p:nvPr/>
        </p:nvGrpSpPr>
        <p:grpSpPr>
          <a:xfrm>
            <a:off x="5203815" y="3264934"/>
            <a:ext cx="3340897" cy="2367572"/>
            <a:chOff x="4354334" y="3372124"/>
            <a:chExt cx="2741519" cy="2114765"/>
          </a:xfrm>
        </p:grpSpPr>
        <p:sp>
          <p:nvSpPr>
            <p:cNvPr id="31" name="TextBox 30"/>
            <p:cNvSpPr txBox="1"/>
            <p:nvPr/>
          </p:nvSpPr>
          <p:spPr>
            <a:xfrm>
              <a:off x="4354334" y="4909573"/>
              <a:ext cx="2741519" cy="577316"/>
            </a:xfrm>
            <a:prstGeom prst="rect">
              <a:avLst/>
            </a:prstGeom>
            <a:noFill/>
          </p:spPr>
          <p:txBody>
            <a:bodyPr wrap="square" rtlCol="0">
              <a:spAutoFit/>
            </a:bodyPr>
            <a:lstStyle/>
            <a:p>
              <a:pPr algn="ctr"/>
              <a:r>
                <a:rPr lang="en-US" dirty="0" smtClean="0">
                  <a:latin typeface="Segoe UI" panose="020B0502040204020203" pitchFamily="34" charset="0"/>
                  <a:ea typeface="Segoe UI" panose="020B0502040204020203" pitchFamily="34" charset="0"/>
                  <a:cs typeface="Segoe UI" panose="020B0502040204020203" pitchFamily="34" charset="0"/>
                </a:rPr>
                <a:t>Avg. = </a:t>
              </a:r>
              <a:r>
                <a:rPr lang="en-US" b="1" dirty="0" smtClean="0">
                  <a:latin typeface="Segoe UI" panose="020B0502040204020203" pitchFamily="34" charset="0"/>
                  <a:ea typeface="Segoe UI" panose="020B0502040204020203" pitchFamily="34" charset="0"/>
                  <a:cs typeface="Segoe UI" panose="020B0502040204020203" pitchFamily="34" charset="0"/>
                </a:rPr>
                <a:t>35 WorldCat holdings</a:t>
              </a:r>
              <a:r>
                <a:rPr lang="en-US" dirty="0" smtClean="0">
                  <a:latin typeface="Segoe UI" panose="020B0502040204020203" pitchFamily="34" charset="0"/>
                  <a:ea typeface="Segoe UI" panose="020B0502040204020203" pitchFamily="34" charset="0"/>
                  <a:cs typeface="Segoe UI" panose="020B0502040204020203" pitchFamily="34" charset="0"/>
                </a:rPr>
                <a:t> per title</a:t>
              </a:r>
              <a:endParaRPr lang="en-US" dirty="0">
                <a:latin typeface="Segoe UI" panose="020B0502040204020203" pitchFamily="34" charset="0"/>
                <a:ea typeface="Segoe UI" panose="020B0502040204020203" pitchFamily="34" charset="0"/>
                <a:cs typeface="Segoe UI" panose="020B0502040204020203" pitchFamily="34" charset="0"/>
              </a:endParaRPr>
            </a:p>
          </p:txBody>
        </p:sp>
        <p:cxnSp>
          <p:nvCxnSpPr>
            <p:cNvPr id="32" name="Straight Connector 31"/>
            <p:cNvCxnSpPr/>
            <p:nvPr/>
          </p:nvCxnSpPr>
          <p:spPr>
            <a:xfrm flipH="1">
              <a:off x="5667924" y="3372124"/>
              <a:ext cx="0" cy="1462481"/>
            </a:xfrm>
            <a:prstGeom prst="line">
              <a:avLst/>
            </a:prstGeom>
            <a:ln w="34925">
              <a:solidFill>
                <a:schemeClr val="accent6"/>
              </a:solidFill>
              <a:prstDash val="dash"/>
              <a:tailEnd type="arrow"/>
            </a:ln>
          </p:spPr>
          <p:style>
            <a:lnRef idx="2">
              <a:schemeClr val="accent1"/>
            </a:lnRef>
            <a:fillRef idx="0">
              <a:schemeClr val="accent1"/>
            </a:fillRef>
            <a:effectRef idx="1">
              <a:schemeClr val="accent1"/>
            </a:effectRef>
            <a:fontRef idx="minor">
              <a:schemeClr val="tx1"/>
            </a:fontRef>
          </p:style>
        </p:cxnSp>
      </p:grpSp>
      <p:sp>
        <p:nvSpPr>
          <p:cNvPr id="35" name="TextBox 34"/>
          <p:cNvSpPr txBox="1"/>
          <p:nvPr/>
        </p:nvSpPr>
        <p:spPr>
          <a:xfrm>
            <a:off x="-22184" y="6444736"/>
            <a:ext cx="2291012" cy="253916"/>
          </a:xfrm>
          <a:prstGeom prst="rect">
            <a:avLst/>
          </a:prstGeom>
          <a:noFill/>
        </p:spPr>
        <p:txBody>
          <a:bodyPr wrap="none" rtlCol="0">
            <a:spAutoFit/>
          </a:bodyPr>
          <a:lstStyle/>
          <a:p>
            <a:r>
              <a:rPr lang="en-US" sz="105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Data current as of September 2015</a:t>
            </a:r>
            <a:endParaRPr lang="en-US" sz="10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0296364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Chart 20"/>
          <p:cNvGraphicFramePr>
            <a:graphicFrameLocks/>
          </p:cNvGraphicFramePr>
          <p:nvPr>
            <p:extLst>
              <p:ext uri="{D42A27DB-BD31-4B8C-83A1-F6EECF244321}">
                <p14:modId xmlns:p14="http://schemas.microsoft.com/office/powerpoint/2010/main" val="3335670332"/>
              </p:ext>
            </p:extLst>
          </p:nvPr>
        </p:nvGraphicFramePr>
        <p:xfrm>
          <a:off x="658584" y="3909735"/>
          <a:ext cx="7726680" cy="2365551"/>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315685" y="228111"/>
            <a:ext cx="8406212" cy="584775"/>
          </a:xfrm>
          <a:prstGeom prst="rect">
            <a:avLst/>
          </a:prstGeom>
          <a:noFill/>
        </p:spPr>
        <p:txBody>
          <a:bodyPr wrap="none" rtlCol="0">
            <a:spAutoFit/>
          </a:bodyPr>
          <a:lstStyle/>
          <a:p>
            <a:r>
              <a:rPr lang="en-US" sz="3200" dirty="0" smtClean="0">
                <a:solidFill>
                  <a:schemeClr val="tx2"/>
                </a:solidFill>
                <a:latin typeface="Segoe UI" panose="020B0502040204020203" pitchFamily="34" charset="0"/>
                <a:ea typeface="Segoe UI" panose="020B0502040204020203" pitchFamily="34" charset="0"/>
                <a:cs typeface="Segoe UI" panose="020B0502040204020203" pitchFamily="34" charset="0"/>
              </a:rPr>
              <a:t>RLUK Collective Collection:  Duplication rates </a:t>
            </a:r>
            <a:endParaRPr lang="en-US" sz="3200" dirty="0">
              <a:solidFill>
                <a:schemeClr val="tx2"/>
              </a:solidFill>
              <a:latin typeface="Segoe UI" panose="020B0502040204020203" pitchFamily="34" charset="0"/>
              <a:ea typeface="Segoe UI" panose="020B0502040204020203" pitchFamily="34" charset="0"/>
              <a:cs typeface="Segoe UI" panose="020B0502040204020203" pitchFamily="34" charset="0"/>
            </a:endParaRPr>
          </a:p>
        </p:txBody>
      </p:sp>
      <p:graphicFrame>
        <p:nvGraphicFramePr>
          <p:cNvPr id="4" name="Chart 3"/>
          <p:cNvGraphicFramePr/>
          <p:nvPr>
            <p:extLst>
              <p:ext uri="{D42A27DB-BD31-4B8C-83A1-F6EECF244321}">
                <p14:modId xmlns:p14="http://schemas.microsoft.com/office/powerpoint/2010/main" val="594734057"/>
              </p:ext>
            </p:extLst>
          </p:nvPr>
        </p:nvGraphicFramePr>
        <p:xfrm>
          <a:off x="658585" y="1052375"/>
          <a:ext cx="7725807" cy="2485486"/>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p:cNvSpPr txBox="1"/>
          <p:nvPr/>
        </p:nvSpPr>
        <p:spPr>
          <a:xfrm>
            <a:off x="-22184" y="6444736"/>
            <a:ext cx="2291012" cy="253916"/>
          </a:xfrm>
          <a:prstGeom prst="rect">
            <a:avLst/>
          </a:prstGeom>
          <a:noFill/>
        </p:spPr>
        <p:txBody>
          <a:bodyPr wrap="none" rtlCol="0">
            <a:spAutoFit/>
          </a:bodyPr>
          <a:lstStyle/>
          <a:p>
            <a:r>
              <a:rPr lang="en-US" sz="105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Data current as of September 2015</a:t>
            </a:r>
            <a:endParaRPr lang="en-US" sz="10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7" name="TextBox 6"/>
          <p:cNvSpPr txBox="1"/>
          <p:nvPr/>
        </p:nvSpPr>
        <p:spPr>
          <a:xfrm>
            <a:off x="1950174" y="2166639"/>
            <a:ext cx="4316695" cy="400110"/>
          </a:xfrm>
          <a:prstGeom prst="rect">
            <a:avLst/>
          </a:prstGeom>
          <a:noFill/>
        </p:spPr>
        <p:txBody>
          <a:bodyPr wrap="none" rtlCol="0">
            <a:spAutoFit/>
          </a:bodyPr>
          <a:lstStyle/>
          <a:p>
            <a:r>
              <a:rPr lang="en-US" sz="20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90% </a:t>
            </a:r>
            <a:r>
              <a:rPr lang="en-US" sz="20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scarce, distinctive at RLUK scale</a:t>
            </a:r>
            <a:endParaRPr lang="en-US" sz="20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0" name="TextBox 9"/>
          <p:cNvSpPr txBox="1"/>
          <p:nvPr/>
        </p:nvSpPr>
        <p:spPr>
          <a:xfrm>
            <a:off x="898454" y="4786262"/>
            <a:ext cx="4318555" cy="369332"/>
          </a:xfrm>
          <a:prstGeom prst="rect">
            <a:avLst/>
          </a:prstGeom>
          <a:noFill/>
        </p:spPr>
        <p:txBody>
          <a:bodyPr wrap="none" rtlCol="0">
            <a:spAutoFit/>
          </a:bodyPr>
          <a:lstStyle/>
          <a:p>
            <a:r>
              <a:rPr lang="en-US" b="1" dirty="0">
                <a:solidFill>
                  <a:schemeClr val="bg1"/>
                </a:solidFill>
                <a:latin typeface="Segoe UI" panose="020B0502040204020203" pitchFamily="34" charset="0"/>
                <a:ea typeface="Segoe UI" panose="020B0502040204020203" pitchFamily="34" charset="0"/>
                <a:cs typeface="Segoe UI" panose="020B0502040204020203" pitchFamily="34" charset="0"/>
              </a:rPr>
              <a:t>6</a:t>
            </a:r>
            <a:r>
              <a:rPr lang="en-US"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0% </a:t>
            </a:r>
            <a:r>
              <a:rPr lang="en-US"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scarce, distinctive at WorldCat scale</a:t>
            </a:r>
            <a:endParaRPr lang="en-US"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3" name="TextBox 2"/>
          <p:cNvSpPr txBox="1"/>
          <p:nvPr/>
        </p:nvSpPr>
        <p:spPr>
          <a:xfrm>
            <a:off x="1950174" y="3883992"/>
            <a:ext cx="5170133" cy="400110"/>
          </a:xfrm>
          <a:prstGeom prst="rect">
            <a:avLst/>
          </a:prstGeom>
          <a:solidFill>
            <a:schemeClr val="bg1"/>
          </a:solidFill>
        </p:spPr>
        <p:txBody>
          <a:bodyPr wrap="none" rtlCol="0">
            <a:spAutoFit/>
          </a:bodyPr>
          <a:lstStyle/>
          <a:p>
            <a:r>
              <a:rPr lang="en-US" sz="2000" b="1"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WorldCat </a:t>
            </a:r>
            <a:r>
              <a:rPr lang="en-US" sz="2000" b="1"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Duplication of RLUK-held </a:t>
            </a:r>
            <a:r>
              <a:rPr lang="en-US" sz="2000" b="1" dirty="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rPr>
              <a:t>Titles</a:t>
            </a:r>
            <a:endParaRPr lang="en-US" sz="2000" b="1" dirty="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6" name="TextBox 5"/>
          <p:cNvSpPr txBox="1"/>
          <p:nvPr/>
        </p:nvSpPr>
        <p:spPr>
          <a:xfrm>
            <a:off x="7145201" y="3892869"/>
            <a:ext cx="1249060" cy="400110"/>
          </a:xfrm>
          <a:prstGeom prst="rect">
            <a:avLst/>
          </a:prstGeom>
          <a:solidFill>
            <a:schemeClr val="bg1"/>
          </a:solidFill>
        </p:spPr>
        <p:txBody>
          <a:bodyPr wrap="none" rtlCol="0">
            <a:spAutoFit/>
          </a:bodyPr>
          <a:lstStyle/>
          <a:p>
            <a:r>
              <a:rPr lang="en-US" sz="2000" b="1" dirty="0"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N = 28M</a:t>
            </a:r>
            <a:endParaRPr lang="en-US" sz="2000" b="1" dirty="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endParaRPr>
          </a:p>
        </p:txBody>
      </p:sp>
      <p:sp>
        <p:nvSpPr>
          <p:cNvPr id="13" name="TextBox 12"/>
          <p:cNvSpPr txBox="1"/>
          <p:nvPr/>
        </p:nvSpPr>
        <p:spPr>
          <a:xfrm>
            <a:off x="7145201" y="1133078"/>
            <a:ext cx="1249060" cy="400110"/>
          </a:xfrm>
          <a:prstGeom prst="rect">
            <a:avLst/>
          </a:prstGeom>
          <a:solidFill>
            <a:schemeClr val="bg1"/>
          </a:solidFill>
        </p:spPr>
        <p:txBody>
          <a:bodyPr wrap="none" rtlCol="0">
            <a:spAutoFit/>
          </a:bodyPr>
          <a:lstStyle/>
          <a:p>
            <a:r>
              <a:rPr lang="en-US" sz="2000" b="1" dirty="0" smtClean="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rPr>
              <a:t>N = 28M</a:t>
            </a:r>
            <a:endParaRPr lang="en-US" sz="2000" b="1" dirty="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endParaRPr>
          </a:p>
        </p:txBody>
      </p:sp>
      <p:pic>
        <p:nvPicPr>
          <p:cNvPr id="8" name="Picture 7"/>
          <p:cNvPicPr>
            <a:picLocks noChangeAspect="1"/>
          </p:cNvPicPr>
          <p:nvPr/>
        </p:nvPicPr>
        <p:blipFill>
          <a:blip r:embed="rId5"/>
          <a:stretch>
            <a:fillRect/>
          </a:stretch>
        </p:blipFill>
        <p:spPr>
          <a:xfrm>
            <a:off x="1450224" y="1529435"/>
            <a:ext cx="6310410" cy="440902"/>
          </a:xfrm>
          <a:prstGeom prst="rect">
            <a:avLst/>
          </a:prstGeom>
        </p:spPr>
      </p:pic>
    </p:spTree>
    <p:extLst>
      <p:ext uri="{BB962C8B-B14F-4D97-AF65-F5344CB8AC3E}">
        <p14:creationId xmlns:p14="http://schemas.microsoft.com/office/powerpoint/2010/main" val="7060486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2266" y="-194207"/>
            <a:ext cx="978153" cy="2215991"/>
          </a:xfrm>
          <a:prstGeom prst="rect">
            <a:avLst/>
          </a:prstGeom>
          <a:noFill/>
        </p:spPr>
        <p:txBody>
          <a:bodyPr wrap="none" rtlCol="0">
            <a:spAutoFit/>
          </a:bodyPr>
          <a:lstStyle/>
          <a:p>
            <a:r>
              <a:rPr lang="en-US" sz="13800" dirty="0" smtClean="0">
                <a:solidFill>
                  <a:schemeClr val="accent6"/>
                </a:solidFill>
                <a:latin typeface="Segoe UI" panose="020B0502040204020203" pitchFamily="34" charset="0"/>
                <a:ea typeface="Segoe UI" panose="020B0502040204020203" pitchFamily="34" charset="0"/>
                <a:cs typeface="Segoe UI" panose="020B0502040204020203" pitchFamily="34" charset="0"/>
              </a:rPr>
              <a:t>?</a:t>
            </a:r>
            <a:endParaRPr lang="en-US" sz="13800" dirty="0">
              <a:solidFill>
                <a:schemeClr val="accent6"/>
              </a:solidFill>
              <a:latin typeface="Segoe UI" panose="020B0502040204020203" pitchFamily="34" charset="0"/>
              <a:ea typeface="Segoe UI" panose="020B0502040204020203" pitchFamily="34" charset="0"/>
              <a:cs typeface="Segoe UI" panose="020B0502040204020203" pitchFamily="34" charset="0"/>
            </a:endParaRPr>
          </a:p>
        </p:txBody>
      </p:sp>
      <p:sp>
        <p:nvSpPr>
          <p:cNvPr id="3" name="TextBox 2"/>
          <p:cNvSpPr txBox="1"/>
          <p:nvPr/>
        </p:nvSpPr>
        <p:spPr>
          <a:xfrm>
            <a:off x="541867" y="461850"/>
            <a:ext cx="7179733" cy="830997"/>
          </a:xfrm>
          <a:prstGeom prst="rect">
            <a:avLst/>
          </a:prstGeom>
          <a:noFill/>
        </p:spPr>
        <p:txBody>
          <a:bodyPr wrap="square" rtlCol="0">
            <a:spAutoFit/>
          </a:bodyPr>
          <a:lstStyle/>
          <a:p>
            <a:r>
              <a:rPr lang="en-US" sz="2400" dirty="0" smtClean="0">
                <a:latin typeface="Segoe UI" panose="020B0502040204020203" pitchFamily="34" charset="0"/>
                <a:ea typeface="Segoe UI" panose="020B0502040204020203" pitchFamily="34" charset="0"/>
                <a:cs typeface="Segoe UI" panose="020B0502040204020203" pitchFamily="34" charset="0"/>
              </a:rPr>
              <a:t>…which </a:t>
            </a:r>
            <a:r>
              <a:rPr lang="en-US" sz="2400" b="1" dirty="0" smtClean="0">
                <a:latin typeface="Segoe UI" panose="020B0502040204020203" pitchFamily="34" charset="0"/>
                <a:ea typeface="Segoe UI" panose="020B0502040204020203" pitchFamily="34" charset="0"/>
                <a:cs typeface="Segoe UI" panose="020B0502040204020203" pitchFamily="34" charset="0"/>
              </a:rPr>
              <a:t>RLUK contributed record </a:t>
            </a:r>
            <a:r>
              <a:rPr lang="en-US" sz="2400" dirty="0" smtClean="0">
                <a:latin typeface="Segoe UI" panose="020B0502040204020203" pitchFamily="34" charset="0"/>
                <a:ea typeface="Segoe UI" panose="020B0502040204020203" pitchFamily="34" charset="0"/>
                <a:cs typeface="Segoe UI" panose="020B0502040204020203" pitchFamily="34" charset="0"/>
              </a:rPr>
              <a:t>has garnered the most holdings in WorldCat </a:t>
            </a:r>
            <a:endParaRPr lang="en-US" sz="2400" dirty="0">
              <a:latin typeface="Segoe UI" panose="020B0502040204020203" pitchFamily="34" charset="0"/>
              <a:ea typeface="Segoe UI" panose="020B0502040204020203" pitchFamily="34" charset="0"/>
              <a:cs typeface="Segoe UI" panose="020B0502040204020203" pitchFamily="34" charset="0"/>
            </a:endParaRPr>
          </a:p>
        </p:txBody>
      </p:sp>
      <p:pic>
        <p:nvPicPr>
          <p:cNvPr id="4" name="Picture 3"/>
          <p:cNvPicPr>
            <a:picLocks noChangeAspect="1"/>
          </p:cNvPicPr>
          <p:nvPr/>
        </p:nvPicPr>
        <p:blipFill>
          <a:blip r:embed="rId2"/>
          <a:stretch>
            <a:fillRect/>
          </a:stretch>
        </p:blipFill>
        <p:spPr>
          <a:xfrm>
            <a:off x="396854" y="1707646"/>
            <a:ext cx="1877439" cy="2507722"/>
          </a:xfrm>
          <a:prstGeom prst="rect">
            <a:avLst/>
          </a:prstGeom>
          <a:ln>
            <a:noFill/>
          </a:ln>
          <a:effectLst>
            <a:outerShdw blurRad="292100" dist="139700" dir="2700000" algn="tl" rotWithShape="0">
              <a:srgbClr val="333333">
                <a:alpha val="65000"/>
              </a:srgbClr>
            </a:outerShdw>
          </a:effectLst>
        </p:spPr>
      </p:pic>
      <p:grpSp>
        <p:nvGrpSpPr>
          <p:cNvPr id="25" name="Group 24"/>
          <p:cNvGrpSpPr/>
          <p:nvPr/>
        </p:nvGrpSpPr>
        <p:grpSpPr>
          <a:xfrm>
            <a:off x="990199" y="1971626"/>
            <a:ext cx="7929391" cy="3782946"/>
            <a:chOff x="990199" y="1971626"/>
            <a:chExt cx="7929391" cy="3782946"/>
          </a:xfrm>
        </p:grpSpPr>
        <p:pic>
          <p:nvPicPr>
            <p:cNvPr id="5122" name="Picture 2" descr="C:\Users\malpasc\AppData\Local\Temp\SNAGHTML18e64b7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199" y="3161946"/>
              <a:ext cx="7929391" cy="259262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573866" y="1971626"/>
              <a:ext cx="4809586" cy="400110"/>
            </a:xfrm>
            <a:prstGeom prst="rect">
              <a:avLst/>
            </a:prstGeom>
            <a:noFill/>
          </p:spPr>
          <p:txBody>
            <a:bodyPr wrap="none" rtlCol="0">
              <a:spAutoFit/>
            </a:bodyPr>
            <a:lstStyle/>
            <a:p>
              <a:r>
                <a:rPr lang="en-US" sz="2000" dirty="0" smtClean="0">
                  <a:latin typeface="Segoe UI" panose="020B0502040204020203" pitchFamily="34" charset="0"/>
                  <a:ea typeface="Segoe UI" panose="020B0502040204020203" pitchFamily="34" charset="0"/>
                  <a:cs typeface="Segoe UI" panose="020B0502040204020203" pitchFamily="34" charset="0"/>
                </a:rPr>
                <a:t>contributed by the British Library in 2010</a:t>
              </a:r>
              <a:endParaRPr lang="en-US" sz="2000" dirty="0">
                <a:latin typeface="Segoe UI" panose="020B0502040204020203" pitchFamily="34" charset="0"/>
                <a:ea typeface="Segoe UI" panose="020B0502040204020203" pitchFamily="34" charset="0"/>
                <a:cs typeface="Segoe UI" panose="020B0502040204020203" pitchFamily="34" charset="0"/>
              </a:endParaRPr>
            </a:p>
          </p:txBody>
        </p:sp>
        <p:sp>
          <p:nvSpPr>
            <p:cNvPr id="6" name="Oval 5"/>
            <p:cNvSpPr/>
            <p:nvPr/>
          </p:nvSpPr>
          <p:spPr>
            <a:xfrm>
              <a:off x="2002114" y="4886264"/>
              <a:ext cx="808819" cy="314138"/>
            </a:xfrm>
            <a:prstGeom prst="ellipse">
              <a:avLst/>
            </a:prstGeom>
            <a:no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3115733" y="2333989"/>
              <a:ext cx="4567084" cy="400110"/>
            </a:xfrm>
            <a:prstGeom prst="rect">
              <a:avLst/>
            </a:prstGeom>
            <a:noFill/>
          </p:spPr>
          <p:txBody>
            <a:bodyPr wrap="none" rtlCol="0">
              <a:spAutoFit/>
            </a:bodyPr>
            <a:lstStyle/>
            <a:p>
              <a:r>
                <a:rPr lang="en-US" sz="2000" dirty="0">
                  <a:latin typeface="Segoe UI" panose="020B0502040204020203" pitchFamily="34" charset="0"/>
                  <a:ea typeface="Segoe UI" panose="020B0502040204020203" pitchFamily="34" charset="0"/>
                  <a:cs typeface="Segoe UI" panose="020B0502040204020203" pitchFamily="34" charset="0"/>
                </a:rPr>
                <a:t>u</a:t>
              </a:r>
              <a:r>
                <a:rPr lang="en-US" sz="2000" dirty="0" smtClean="0">
                  <a:latin typeface="Segoe UI" panose="020B0502040204020203" pitchFamily="34" charset="0"/>
                  <a:ea typeface="Segoe UI" panose="020B0502040204020203" pitchFamily="34" charset="0"/>
                  <a:cs typeface="Segoe UI" panose="020B0502040204020203" pitchFamily="34" charset="0"/>
                </a:rPr>
                <a:t>sed as source copy by &gt;3000 libraries</a:t>
              </a:r>
              <a:endParaRPr lang="en-US" sz="2000" dirty="0">
                <a:latin typeface="Segoe UI" panose="020B0502040204020203" pitchFamily="34" charset="0"/>
                <a:ea typeface="Segoe UI" panose="020B0502040204020203" pitchFamily="34" charset="0"/>
                <a:cs typeface="Segoe UI" panose="020B0502040204020203" pitchFamily="34" charset="0"/>
              </a:endParaRPr>
            </a:p>
          </p:txBody>
        </p:sp>
        <p:sp>
          <p:nvSpPr>
            <p:cNvPr id="9" name="Oval 8"/>
            <p:cNvSpPr/>
            <p:nvPr/>
          </p:nvSpPr>
          <p:spPr>
            <a:xfrm>
              <a:off x="4994865" y="3318865"/>
              <a:ext cx="808819" cy="314138"/>
            </a:xfrm>
            <a:prstGeom prst="ellipse">
              <a:avLst/>
            </a:prstGeom>
            <a:noFill/>
            <a:ln w="28575">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 name="Straight Arrow Connector 9"/>
            <p:cNvCxnSpPr/>
            <p:nvPr/>
          </p:nvCxnSpPr>
          <p:spPr>
            <a:xfrm flipH="1">
              <a:off x="2481688" y="2384788"/>
              <a:ext cx="385950" cy="2373836"/>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5" name="Straight Arrow Connector 14"/>
            <p:cNvCxnSpPr/>
            <p:nvPr/>
          </p:nvCxnSpPr>
          <p:spPr>
            <a:xfrm flipH="1">
              <a:off x="5554134" y="2747147"/>
              <a:ext cx="626534" cy="544622"/>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grpSp>
      <p:sp>
        <p:nvSpPr>
          <p:cNvPr id="28" name="TextBox 27"/>
          <p:cNvSpPr txBox="1"/>
          <p:nvPr/>
        </p:nvSpPr>
        <p:spPr>
          <a:xfrm>
            <a:off x="-22184" y="6444736"/>
            <a:ext cx="2291012" cy="253916"/>
          </a:xfrm>
          <a:prstGeom prst="rect">
            <a:avLst/>
          </a:prstGeom>
          <a:noFill/>
        </p:spPr>
        <p:txBody>
          <a:bodyPr wrap="none" rtlCol="0">
            <a:spAutoFit/>
          </a:bodyPr>
          <a:lstStyle/>
          <a:p>
            <a:r>
              <a:rPr lang="en-US" sz="105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Data current as of September 2015</a:t>
            </a:r>
            <a:endParaRPr lang="en-US" sz="10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7863520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left)">
                                      <p:cBhvr>
                                        <p:cTn id="13"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contexts</a:t>
            </a:r>
            <a:endParaRPr lang="en-US" dirty="0"/>
          </a:p>
        </p:txBody>
      </p:sp>
    </p:spTree>
    <p:extLst>
      <p:ext uri="{BB962C8B-B14F-4D97-AF65-F5344CB8AC3E}">
        <p14:creationId xmlns:p14="http://schemas.microsoft.com/office/powerpoint/2010/main" val="390815734"/>
      </p:ext>
    </p:extLst>
  </p:cSld>
  <p:clrMapOvr>
    <a:masterClrMapping/>
  </p:clrMapOvr>
  <p:transition spd="slow">
    <p:push/>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4294967295"/>
          </p:nvPr>
        </p:nvSpPr>
        <p:spPr>
          <a:xfrm>
            <a:off x="0" y="220663"/>
            <a:ext cx="8181975" cy="619125"/>
          </a:xfrm>
        </p:spPr>
        <p:txBody>
          <a:bodyPr/>
          <a:lstStyle/>
          <a:p>
            <a:pPr marL="0" indent="0">
              <a:buNone/>
            </a:pPr>
            <a:r>
              <a:rPr lang="en-US" sz="3200" b="0" dirty="0" smtClean="0">
                <a:latin typeface="Segoe UI" panose="020B0502040204020203" pitchFamily="34" charset="0"/>
                <a:ea typeface="Segoe UI" panose="020B0502040204020203" pitchFamily="34" charset="0"/>
                <a:cs typeface="Segoe UI" panose="020B0502040204020203" pitchFamily="34" charset="0"/>
              </a:rPr>
              <a:t>Next steps</a:t>
            </a:r>
            <a:endParaRPr lang="en-US" sz="3200" b="0" dirty="0">
              <a:latin typeface="Segoe UI" panose="020B0502040204020203" pitchFamily="34" charset="0"/>
              <a:ea typeface="Segoe UI" panose="020B0502040204020203" pitchFamily="34" charset="0"/>
              <a:cs typeface="Segoe UI" panose="020B0502040204020203"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526180618"/>
              </p:ext>
            </p:extLst>
          </p:nvPr>
        </p:nvGraphicFramePr>
        <p:xfrm>
          <a:off x="615871" y="1113972"/>
          <a:ext cx="8100142" cy="4383314"/>
        </p:xfrm>
        <a:graphic>
          <a:graphicData uri="http://schemas.openxmlformats.org/drawingml/2006/table">
            <a:tbl>
              <a:tblPr firstRow="1" bandRow="1">
                <a:tableStyleId>{5C22544A-7EE6-4342-B048-85BDC9FD1C3A}</a:tableStyleId>
              </a:tblPr>
              <a:tblGrid>
                <a:gridCol w="4050071"/>
                <a:gridCol w="4050071"/>
              </a:tblGrid>
              <a:tr h="1184679">
                <a:tc>
                  <a:txBody>
                    <a:bodyPr/>
                    <a:lstStyle/>
                    <a:p>
                      <a:r>
                        <a:rPr lang="en-US" sz="2200" b="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Complete</a:t>
                      </a:r>
                      <a:r>
                        <a:rPr lang="en-US" sz="2200" b="0" baseline="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 preliminary analysis; consult with RLUK advisory group</a:t>
                      </a:r>
                      <a:endParaRPr lang="en-US" sz="2200" b="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a:noFill/>
                  </a:tcPr>
                </a:tc>
                <a:tc>
                  <a:txBody>
                    <a:bodyPr/>
                    <a:lstStyle/>
                    <a:p>
                      <a:pPr algn="l"/>
                      <a:r>
                        <a:rPr lang="en-US" sz="2200" b="0" dirty="0" smtClean="0">
                          <a:solidFill>
                            <a:schemeClr val="accent2"/>
                          </a:solidFill>
                          <a:latin typeface="Segoe UI" panose="020B0502040204020203" pitchFamily="34" charset="0"/>
                          <a:ea typeface="Segoe UI" panose="020B0502040204020203" pitchFamily="34" charset="0"/>
                          <a:cs typeface="Segoe UI" panose="020B0502040204020203" pitchFamily="34" charset="0"/>
                        </a:rPr>
                        <a:t>November/December 2015</a:t>
                      </a:r>
                      <a:endParaRPr lang="en-US" sz="2200" b="0" dirty="0">
                        <a:solidFill>
                          <a:schemeClr val="accent2"/>
                        </a:solidFill>
                        <a:latin typeface="Segoe UI" panose="020B0502040204020203" pitchFamily="34" charset="0"/>
                        <a:ea typeface="Segoe UI" panose="020B0502040204020203" pitchFamily="34" charset="0"/>
                        <a:cs typeface="Segoe UI" panose="020B0502040204020203" pitchFamily="34" charset="0"/>
                      </a:endParaRPr>
                    </a:p>
                  </a:txBody>
                  <a:tcPr>
                    <a:noFill/>
                  </a:tcPr>
                </a:tc>
              </a:tr>
              <a:tr h="829276">
                <a:tc>
                  <a:txBody>
                    <a:bodyPr/>
                    <a:lstStyle/>
                    <a:p>
                      <a:r>
                        <a:rPr lang="en-US" sz="2200" dirty="0" smtClean="0">
                          <a:latin typeface="Segoe UI" panose="020B0502040204020203" pitchFamily="34" charset="0"/>
                          <a:ea typeface="Segoe UI" panose="020B0502040204020203" pitchFamily="34" charset="0"/>
                          <a:cs typeface="Segoe UI" panose="020B0502040204020203" pitchFamily="34" charset="0"/>
                        </a:rPr>
                        <a:t>Update/</a:t>
                      </a:r>
                      <a:r>
                        <a:rPr lang="en-GB" sz="2200" noProof="0" dirty="0" smtClean="0">
                          <a:latin typeface="Segoe UI" panose="020B0502040204020203" pitchFamily="34" charset="0"/>
                          <a:ea typeface="Segoe UI" panose="020B0502040204020203" pitchFamily="34" charset="0"/>
                          <a:cs typeface="Segoe UI" panose="020B0502040204020203" pitchFamily="34" charset="0"/>
                        </a:rPr>
                        <a:t>finalise</a:t>
                      </a:r>
                      <a:r>
                        <a:rPr lang="en-US" sz="2200" dirty="0" smtClean="0">
                          <a:latin typeface="Segoe UI" panose="020B0502040204020203" pitchFamily="34" charset="0"/>
                          <a:ea typeface="Segoe UI" panose="020B0502040204020203" pitchFamily="34" charset="0"/>
                          <a:cs typeface="Segoe UI" panose="020B0502040204020203" pitchFamily="34" charset="0"/>
                        </a:rPr>
                        <a:t> analysis</a:t>
                      </a:r>
                      <a:r>
                        <a:rPr lang="en-US" sz="2200" baseline="0" dirty="0" smtClean="0">
                          <a:latin typeface="Segoe UI" panose="020B0502040204020203" pitchFamily="34" charset="0"/>
                          <a:ea typeface="Segoe UI" panose="020B0502040204020203" pitchFamily="34" charset="0"/>
                          <a:cs typeface="Segoe UI" panose="020B0502040204020203" pitchFamily="34" charset="0"/>
                        </a:rPr>
                        <a:t> when reclamation are complete</a:t>
                      </a:r>
                      <a:endParaRPr lang="en-US" sz="2200" dirty="0">
                        <a:latin typeface="Segoe UI" panose="020B0502040204020203" pitchFamily="34" charset="0"/>
                        <a:ea typeface="Segoe UI" panose="020B0502040204020203" pitchFamily="34" charset="0"/>
                        <a:cs typeface="Segoe UI" panose="020B0502040204020203" pitchFamily="34" charset="0"/>
                      </a:endParaRPr>
                    </a:p>
                  </a:txBody>
                  <a:tcPr>
                    <a:noFill/>
                  </a:tcPr>
                </a:tc>
                <a:tc>
                  <a:txBody>
                    <a:bodyPr/>
                    <a:lstStyle/>
                    <a:p>
                      <a:pPr algn="l"/>
                      <a:r>
                        <a:rPr lang="en-US" sz="2200" dirty="0" smtClean="0">
                          <a:solidFill>
                            <a:schemeClr val="accent2"/>
                          </a:solidFill>
                          <a:latin typeface="Segoe UI" panose="020B0502040204020203" pitchFamily="34" charset="0"/>
                          <a:ea typeface="Segoe UI" panose="020B0502040204020203" pitchFamily="34" charset="0"/>
                          <a:cs typeface="Segoe UI" panose="020B0502040204020203" pitchFamily="34" charset="0"/>
                        </a:rPr>
                        <a:t>1</a:t>
                      </a:r>
                      <a:r>
                        <a:rPr lang="en-US" sz="2200" baseline="30000" dirty="0" smtClean="0">
                          <a:solidFill>
                            <a:schemeClr val="accent2"/>
                          </a:solidFill>
                          <a:latin typeface="Segoe UI" panose="020B0502040204020203" pitchFamily="34" charset="0"/>
                          <a:ea typeface="Segoe UI" panose="020B0502040204020203" pitchFamily="34" charset="0"/>
                          <a:cs typeface="Segoe UI" panose="020B0502040204020203" pitchFamily="34" charset="0"/>
                        </a:rPr>
                        <a:t>st</a:t>
                      </a:r>
                      <a:r>
                        <a:rPr lang="en-US" sz="2200" baseline="0" dirty="0" smtClean="0">
                          <a:solidFill>
                            <a:schemeClr val="accent2"/>
                          </a:solidFill>
                          <a:latin typeface="Segoe UI" panose="020B0502040204020203" pitchFamily="34" charset="0"/>
                          <a:ea typeface="Segoe UI" panose="020B0502040204020203" pitchFamily="34" charset="0"/>
                          <a:cs typeface="Segoe UI" panose="020B0502040204020203" pitchFamily="34" charset="0"/>
                        </a:rPr>
                        <a:t> Quarter 2016 (January – March)</a:t>
                      </a:r>
                      <a:endParaRPr lang="en-US" sz="2200" dirty="0">
                        <a:solidFill>
                          <a:schemeClr val="accent2"/>
                        </a:solidFill>
                        <a:latin typeface="Segoe UI" panose="020B0502040204020203" pitchFamily="34" charset="0"/>
                        <a:ea typeface="Segoe UI" panose="020B0502040204020203" pitchFamily="34" charset="0"/>
                        <a:cs typeface="Segoe UI" panose="020B0502040204020203" pitchFamily="34" charset="0"/>
                      </a:endParaRPr>
                    </a:p>
                  </a:txBody>
                  <a:tcPr>
                    <a:noFill/>
                  </a:tcPr>
                </a:tc>
              </a:tr>
              <a:tr h="1540083">
                <a:tc>
                  <a:txBody>
                    <a:bodyPr/>
                    <a:lstStyle/>
                    <a:p>
                      <a:r>
                        <a:rPr lang="en-US" sz="2200" dirty="0" smtClean="0">
                          <a:latin typeface="Segoe UI" panose="020B0502040204020203" pitchFamily="34" charset="0"/>
                          <a:ea typeface="Segoe UI" panose="020B0502040204020203" pitchFamily="34" charset="0"/>
                          <a:cs typeface="Segoe UI" panose="020B0502040204020203" pitchFamily="34" charset="0"/>
                        </a:rPr>
                        <a:t>Publish report, including analysis, inferences and observations (not prescriptive</a:t>
                      </a:r>
                      <a:r>
                        <a:rPr lang="en-US" sz="2200" baseline="0" dirty="0" smtClean="0">
                          <a:latin typeface="Segoe UI" panose="020B0502040204020203" pitchFamily="34" charset="0"/>
                          <a:ea typeface="Segoe UI" panose="020B0502040204020203" pitchFamily="34" charset="0"/>
                          <a:cs typeface="Segoe UI" panose="020B0502040204020203" pitchFamily="34" charset="0"/>
                        </a:rPr>
                        <a:t> recommendations)</a:t>
                      </a:r>
                      <a:endParaRPr lang="en-US" sz="2200" dirty="0">
                        <a:latin typeface="Segoe UI" panose="020B0502040204020203" pitchFamily="34" charset="0"/>
                        <a:ea typeface="Segoe UI" panose="020B0502040204020203" pitchFamily="34" charset="0"/>
                        <a:cs typeface="Segoe UI" panose="020B0502040204020203" pitchFamily="34" charset="0"/>
                      </a:endParaRPr>
                    </a:p>
                  </a:txBody>
                  <a:tcPr>
                    <a:noFill/>
                  </a:tcPr>
                </a:tc>
                <a:tc>
                  <a:txBody>
                    <a:bodyPr/>
                    <a:lstStyle/>
                    <a:p>
                      <a:pPr algn="l"/>
                      <a:r>
                        <a:rPr lang="en-US" sz="2200" dirty="0" smtClean="0">
                          <a:solidFill>
                            <a:schemeClr val="accent2"/>
                          </a:solidFill>
                          <a:latin typeface="Segoe UI" panose="020B0502040204020203" pitchFamily="34" charset="0"/>
                          <a:ea typeface="Segoe UI" panose="020B0502040204020203" pitchFamily="34" charset="0"/>
                          <a:cs typeface="Segoe UI" panose="020B0502040204020203" pitchFamily="34" charset="0"/>
                        </a:rPr>
                        <a:t>April/May 2016</a:t>
                      </a:r>
                      <a:endParaRPr lang="en-US" sz="2200" dirty="0">
                        <a:solidFill>
                          <a:schemeClr val="accent2"/>
                        </a:solidFill>
                        <a:latin typeface="Segoe UI" panose="020B0502040204020203" pitchFamily="34" charset="0"/>
                        <a:ea typeface="Segoe UI" panose="020B0502040204020203" pitchFamily="34" charset="0"/>
                        <a:cs typeface="Segoe UI" panose="020B0502040204020203" pitchFamily="34" charset="0"/>
                      </a:endParaRPr>
                    </a:p>
                  </a:txBody>
                  <a:tcPr anchor="ctr">
                    <a:noFill/>
                  </a:tcPr>
                </a:tc>
              </a:tr>
              <a:tr h="829276">
                <a:tc>
                  <a:txBody>
                    <a:bodyPr/>
                    <a:lstStyle/>
                    <a:p>
                      <a:pPr algn="l"/>
                      <a:r>
                        <a:rPr lang="en-US" sz="22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We welcome feedback</a:t>
                      </a:r>
                      <a:endParaRPr lang="en-US" sz="22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anchor="ctr">
                    <a:noFill/>
                  </a:tcPr>
                </a:tc>
                <a:tc>
                  <a:txBody>
                    <a:bodyPr/>
                    <a:lstStyle/>
                    <a:p>
                      <a:pPr algn="l"/>
                      <a:r>
                        <a:rPr lang="en-US" sz="2200" dirty="0" smtClean="0">
                          <a:solidFill>
                            <a:schemeClr val="accent2"/>
                          </a:solidFill>
                          <a:latin typeface="Segoe UI" panose="020B0502040204020203" pitchFamily="34" charset="0"/>
                          <a:ea typeface="Segoe UI" panose="020B0502040204020203" pitchFamily="34" charset="0"/>
                          <a:cs typeface="Segoe UI" panose="020B0502040204020203" pitchFamily="34" charset="0"/>
                        </a:rPr>
                        <a:t>Contact</a:t>
                      </a:r>
                      <a:r>
                        <a:rPr lang="en-US" sz="2200" dirty="0" smtClean="0">
                          <a:latin typeface="Segoe UI" panose="020B0502040204020203" pitchFamily="34" charset="0"/>
                          <a:ea typeface="Segoe UI" panose="020B0502040204020203" pitchFamily="34" charset="0"/>
                          <a:cs typeface="Segoe UI" panose="020B0502040204020203" pitchFamily="34" charset="0"/>
                        </a:rPr>
                        <a:t> </a:t>
                      </a:r>
                      <a:r>
                        <a:rPr lang="en-US" sz="2200" dirty="0" smtClean="0">
                          <a:latin typeface="Segoe UI" panose="020B0502040204020203" pitchFamily="34" charset="0"/>
                          <a:ea typeface="Segoe UI" panose="020B0502040204020203" pitchFamily="34" charset="0"/>
                          <a:cs typeface="Segoe UI" panose="020B0502040204020203" pitchFamily="34" charset="0"/>
                          <a:hlinkClick r:id="rId2"/>
                        </a:rPr>
                        <a:t>malpasc@oclc.org</a:t>
                      </a:r>
                      <a:r>
                        <a:rPr lang="en-US" sz="2200" dirty="0" smtClean="0">
                          <a:latin typeface="Segoe UI" panose="020B0502040204020203" pitchFamily="34" charset="0"/>
                          <a:ea typeface="Segoe UI" panose="020B0502040204020203" pitchFamily="34" charset="0"/>
                          <a:cs typeface="Segoe UI" panose="020B0502040204020203" pitchFamily="34" charset="0"/>
                        </a:rPr>
                        <a:t> </a:t>
                      </a:r>
                      <a:r>
                        <a:rPr lang="en-US" sz="2200" dirty="0" smtClean="0">
                          <a:solidFill>
                            <a:schemeClr val="accent2"/>
                          </a:solidFill>
                          <a:latin typeface="Segoe UI" panose="020B0502040204020203" pitchFamily="34" charset="0"/>
                          <a:ea typeface="Segoe UI" panose="020B0502040204020203" pitchFamily="34" charset="0"/>
                          <a:cs typeface="Segoe UI" panose="020B0502040204020203" pitchFamily="34" charset="0"/>
                        </a:rPr>
                        <a:t>to be added to project listserv</a:t>
                      </a:r>
                      <a:endParaRPr lang="en-US" sz="2200" dirty="0">
                        <a:solidFill>
                          <a:schemeClr val="accent2"/>
                        </a:solidFill>
                        <a:latin typeface="Segoe UI" panose="020B0502040204020203" pitchFamily="34" charset="0"/>
                        <a:ea typeface="Segoe UI" panose="020B0502040204020203" pitchFamily="34" charset="0"/>
                        <a:cs typeface="Segoe UI" panose="020B0502040204020203" pitchFamily="34" charset="0"/>
                      </a:endParaRPr>
                    </a:p>
                  </a:txBody>
                  <a:tcPr>
                    <a:noFill/>
                  </a:tcPr>
                </a:tc>
              </a:tr>
            </a:tbl>
          </a:graphicData>
        </a:graphic>
      </p:graphicFrame>
    </p:spTree>
    <p:extLst>
      <p:ext uri="{BB962C8B-B14F-4D97-AF65-F5344CB8AC3E}">
        <p14:creationId xmlns:p14="http://schemas.microsoft.com/office/powerpoint/2010/main" val="21964606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end</a:t>
            </a:r>
            <a:endParaRPr lang="en-US" dirty="0"/>
          </a:p>
        </p:txBody>
      </p:sp>
    </p:spTree>
    <p:extLst>
      <p:ext uri="{BB962C8B-B14F-4D97-AF65-F5344CB8AC3E}">
        <p14:creationId xmlns:p14="http://schemas.microsoft.com/office/powerpoint/2010/main" val="295063553"/>
      </p:ext>
    </p:extLst>
  </p:cSld>
  <p:clrMapOvr>
    <a:masterClrMapping/>
  </p:clrMapOvr>
  <p:transition spd="slow">
    <p:push/>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096316"/>
            <a:ext cx="9250351" cy="4790209"/>
          </a:xfrm>
          <a:prstGeom prst="rect">
            <a:avLst/>
          </a:prstGeom>
        </p:spPr>
      </p:pic>
      <p:sp>
        <p:nvSpPr>
          <p:cNvPr id="3" name="TextBox 2"/>
          <p:cNvSpPr txBox="1"/>
          <p:nvPr/>
        </p:nvSpPr>
        <p:spPr>
          <a:xfrm>
            <a:off x="280555" y="1080654"/>
            <a:ext cx="2215799" cy="646331"/>
          </a:xfrm>
          <a:prstGeom prst="rect">
            <a:avLst/>
          </a:prstGeom>
          <a:noFill/>
        </p:spPr>
        <p:txBody>
          <a:bodyPr wrap="none" rtlCol="0">
            <a:spAutoFit/>
          </a:bodyPr>
          <a:lstStyle/>
          <a:p>
            <a:r>
              <a:rPr lang="en-US" dirty="0" smtClean="0">
                <a:solidFill>
                  <a:schemeClr val="tx2"/>
                </a:solidFill>
              </a:rPr>
              <a:t>Discovery at network </a:t>
            </a:r>
          </a:p>
          <a:p>
            <a:r>
              <a:rPr lang="en-US" dirty="0" smtClean="0">
                <a:solidFill>
                  <a:schemeClr val="tx2"/>
                </a:solidFill>
              </a:rPr>
              <a:t>level</a:t>
            </a:r>
            <a:endParaRPr lang="en-US" dirty="0">
              <a:solidFill>
                <a:schemeClr val="tx2"/>
              </a:solidFill>
            </a:endParaRPr>
          </a:p>
        </p:txBody>
      </p:sp>
      <p:sp>
        <p:nvSpPr>
          <p:cNvPr id="4" name="TextBox 3"/>
          <p:cNvSpPr txBox="1"/>
          <p:nvPr/>
        </p:nvSpPr>
        <p:spPr>
          <a:xfrm>
            <a:off x="2646219" y="1080653"/>
            <a:ext cx="2970942" cy="369332"/>
          </a:xfrm>
          <a:prstGeom prst="rect">
            <a:avLst/>
          </a:prstGeom>
          <a:noFill/>
        </p:spPr>
        <p:txBody>
          <a:bodyPr wrap="none" rtlCol="0">
            <a:spAutoFit/>
          </a:bodyPr>
          <a:lstStyle/>
          <a:p>
            <a:r>
              <a:rPr lang="en-US" dirty="0" smtClean="0">
                <a:solidFill>
                  <a:schemeClr val="tx2"/>
                </a:solidFill>
              </a:rPr>
              <a:t>Support for research/creation</a:t>
            </a:r>
            <a:endParaRPr lang="en-US" dirty="0">
              <a:solidFill>
                <a:schemeClr val="tx2"/>
              </a:solidFill>
            </a:endParaRPr>
          </a:p>
        </p:txBody>
      </p:sp>
      <p:sp>
        <p:nvSpPr>
          <p:cNvPr id="5" name="TextBox 4"/>
          <p:cNvSpPr txBox="1"/>
          <p:nvPr/>
        </p:nvSpPr>
        <p:spPr>
          <a:xfrm>
            <a:off x="7013935" y="1080653"/>
            <a:ext cx="1716496" cy="369332"/>
          </a:xfrm>
          <a:prstGeom prst="rect">
            <a:avLst/>
          </a:prstGeom>
          <a:noFill/>
        </p:spPr>
        <p:txBody>
          <a:bodyPr wrap="none" rtlCol="0">
            <a:spAutoFit/>
          </a:bodyPr>
          <a:lstStyle/>
          <a:p>
            <a:r>
              <a:rPr lang="en-US" dirty="0" smtClean="0">
                <a:solidFill>
                  <a:schemeClr val="tx2"/>
                </a:solidFill>
              </a:rPr>
              <a:t>Local collections</a:t>
            </a:r>
            <a:endParaRPr lang="en-US" dirty="0">
              <a:solidFill>
                <a:schemeClr val="tx2"/>
              </a:solidFill>
            </a:endParaRPr>
          </a:p>
        </p:txBody>
      </p:sp>
      <p:sp>
        <p:nvSpPr>
          <p:cNvPr id="6" name="TextBox 5"/>
          <p:cNvSpPr txBox="1"/>
          <p:nvPr/>
        </p:nvSpPr>
        <p:spPr>
          <a:xfrm>
            <a:off x="5841764" y="1080653"/>
            <a:ext cx="736099" cy="369332"/>
          </a:xfrm>
          <a:prstGeom prst="rect">
            <a:avLst/>
          </a:prstGeom>
          <a:noFill/>
        </p:spPr>
        <p:txBody>
          <a:bodyPr wrap="none" rtlCol="0">
            <a:spAutoFit/>
          </a:bodyPr>
          <a:lstStyle/>
          <a:p>
            <a:r>
              <a:rPr lang="en-US" dirty="0" smtClean="0">
                <a:solidFill>
                  <a:schemeClr val="tx2"/>
                </a:solidFill>
              </a:rPr>
              <a:t>Space</a:t>
            </a:r>
            <a:endParaRPr lang="en-US" dirty="0">
              <a:solidFill>
                <a:schemeClr val="tx2"/>
              </a:solidFill>
            </a:endParaRPr>
          </a:p>
        </p:txBody>
      </p:sp>
      <p:cxnSp>
        <p:nvCxnSpPr>
          <p:cNvPr id="8" name="Straight Connector 7"/>
          <p:cNvCxnSpPr/>
          <p:nvPr/>
        </p:nvCxnSpPr>
        <p:spPr>
          <a:xfrm flipH="1">
            <a:off x="1517073" y="1707249"/>
            <a:ext cx="20782" cy="1722797"/>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6553618" y="1707249"/>
            <a:ext cx="20782" cy="1722797"/>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4110908" y="1707249"/>
            <a:ext cx="20782" cy="1722797"/>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7491846" y="1707249"/>
            <a:ext cx="20782" cy="172279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52892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42" presetClass="entr" presetSubtype="0"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42" presetClass="entr" presetSubtype="0"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anim calcmode="lin" valueType="num">
                                      <p:cBhvr>
                                        <p:cTn id="35" dur="1000" fill="hold"/>
                                        <p:tgtEl>
                                          <p:spTgt spid="10"/>
                                        </p:tgtEl>
                                        <p:attrNameLst>
                                          <p:attrName>ppt_x</p:attrName>
                                        </p:attrNameLst>
                                      </p:cBhvr>
                                      <p:tavLst>
                                        <p:tav tm="0">
                                          <p:val>
                                            <p:strVal val="#ppt_x"/>
                                          </p:val>
                                        </p:tav>
                                        <p:tav tm="100000">
                                          <p:val>
                                            <p:strVal val="#ppt_x"/>
                                          </p:val>
                                        </p:tav>
                                      </p:tavLst>
                                    </p:anim>
                                    <p:anim calcmode="lin" valueType="num">
                                      <p:cBhvr>
                                        <p:cTn id="36" dur="1000" fill="hold"/>
                                        <p:tgtEl>
                                          <p:spTgt spid="10"/>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1000"/>
                                        <p:tgtEl>
                                          <p:spTgt spid="9"/>
                                        </p:tgtEl>
                                      </p:cBhvr>
                                    </p:animEffect>
                                    <p:anim calcmode="lin" valueType="num">
                                      <p:cBhvr>
                                        <p:cTn id="41" dur="1000" fill="hold"/>
                                        <p:tgtEl>
                                          <p:spTgt spid="9"/>
                                        </p:tgtEl>
                                        <p:attrNameLst>
                                          <p:attrName>ppt_x</p:attrName>
                                        </p:attrNameLst>
                                      </p:cBhvr>
                                      <p:tavLst>
                                        <p:tav tm="0">
                                          <p:val>
                                            <p:strVal val="#ppt_x"/>
                                          </p:val>
                                        </p:tav>
                                        <p:tav tm="100000">
                                          <p:val>
                                            <p:strVal val="#ppt_x"/>
                                          </p:val>
                                        </p:tav>
                                      </p:tavLst>
                                    </p:anim>
                                    <p:anim calcmode="lin" valueType="num">
                                      <p:cBhvr>
                                        <p:cTn id="42" dur="1000" fill="hold"/>
                                        <p:tgtEl>
                                          <p:spTgt spid="9"/>
                                        </p:tgtEl>
                                        <p:attrNameLst>
                                          <p:attrName>ppt_y</p:attrName>
                                        </p:attrNameLst>
                                      </p:cBhvr>
                                      <p:tavLst>
                                        <p:tav tm="0">
                                          <p:val>
                                            <p:strVal val="#ppt_y+.1"/>
                                          </p:val>
                                        </p:tav>
                                        <p:tav tm="100000">
                                          <p:val>
                                            <p:strVal val="#ppt_y"/>
                                          </p:val>
                                        </p:tav>
                                      </p:tavLst>
                                    </p:anim>
                                  </p:childTnLst>
                                </p:cTn>
                              </p:par>
                            </p:childTnLst>
                          </p:cTn>
                        </p:par>
                        <p:par>
                          <p:cTn id="43" fill="hold">
                            <p:stCondLst>
                              <p:cond delay="4000"/>
                            </p:stCondLst>
                            <p:childTnLst>
                              <p:par>
                                <p:cTn id="44" presetID="42" presetClass="entr" presetSubtype="0" fill="hold" nodeType="after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1000"/>
                                        <p:tgtEl>
                                          <p:spTgt spid="11"/>
                                        </p:tgtEl>
                                      </p:cBhvr>
                                    </p:animEffect>
                                    <p:anim calcmode="lin" valueType="num">
                                      <p:cBhvr>
                                        <p:cTn id="47" dur="1000" fill="hold"/>
                                        <p:tgtEl>
                                          <p:spTgt spid="11"/>
                                        </p:tgtEl>
                                        <p:attrNameLst>
                                          <p:attrName>ppt_x</p:attrName>
                                        </p:attrNameLst>
                                      </p:cBhvr>
                                      <p:tavLst>
                                        <p:tav tm="0">
                                          <p:val>
                                            <p:strVal val="#ppt_x"/>
                                          </p:val>
                                        </p:tav>
                                        <p:tav tm="100000">
                                          <p:val>
                                            <p:strVal val="#ppt_x"/>
                                          </p:val>
                                        </p:tav>
                                      </p:tavLst>
                                    </p:anim>
                                    <p:anim calcmode="lin" valueType="num">
                                      <p:cBhvr>
                                        <p:cTn id="4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529542" y="715194"/>
            <a:ext cx="1571263" cy="1553901"/>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1</a:t>
            </a:r>
            <a:endParaRPr lang="en-US" sz="60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41" name="TextBox 40"/>
          <p:cNvSpPr txBox="1"/>
          <p:nvPr/>
        </p:nvSpPr>
        <p:spPr>
          <a:xfrm>
            <a:off x="3218946" y="753480"/>
            <a:ext cx="5428281" cy="1477328"/>
          </a:xfrm>
          <a:prstGeom prst="rect">
            <a:avLst/>
          </a:prstGeom>
          <a:solidFill>
            <a:schemeClr val="accent1"/>
          </a:solidFill>
        </p:spPr>
        <p:txBody>
          <a:bodyPr wrap="square" rtlCol="0">
            <a:spAutoFit/>
          </a:bodyPr>
          <a:lstStyle/>
          <a:p>
            <a:r>
              <a:rPr lang="en-US" dirty="0" smtClean="0">
                <a:solidFill>
                  <a:schemeClr val="bg1"/>
                </a:solidFill>
              </a:rPr>
              <a:t>The logic of print distribution influenced library development:</a:t>
            </a:r>
          </a:p>
          <a:p>
            <a:pPr marL="742950" lvl="1" indent="-285750">
              <a:buFont typeface="Arial" panose="020B0604020202020204" pitchFamily="34" charset="0"/>
              <a:buChar char="•"/>
            </a:pPr>
            <a:r>
              <a:rPr lang="en-US" dirty="0" smtClean="0">
                <a:solidFill>
                  <a:schemeClr val="bg1"/>
                </a:solidFill>
              </a:rPr>
              <a:t>Close to user – multiple library collections. </a:t>
            </a:r>
          </a:p>
          <a:p>
            <a:pPr marL="742950" lvl="1" indent="-285750">
              <a:buFont typeface="Arial" panose="020B0604020202020204" pitchFamily="34" charset="0"/>
              <a:buChar char="•"/>
            </a:pPr>
            <a:r>
              <a:rPr lang="en-US" dirty="0" smtClean="0">
                <a:solidFill>
                  <a:schemeClr val="bg1"/>
                </a:solidFill>
              </a:rPr>
              <a:t>Big = good.</a:t>
            </a:r>
          </a:p>
          <a:p>
            <a:pPr marL="742950" lvl="1" indent="-285750">
              <a:buFont typeface="Arial" panose="020B0604020202020204" pitchFamily="34" charset="0"/>
              <a:buChar char="•"/>
            </a:pPr>
            <a:r>
              <a:rPr lang="en-US" dirty="0" smtClean="0">
                <a:solidFill>
                  <a:schemeClr val="bg1"/>
                </a:solidFill>
              </a:rPr>
              <a:t>Just in case. </a:t>
            </a:r>
          </a:p>
        </p:txBody>
      </p:sp>
      <p:grpSp>
        <p:nvGrpSpPr>
          <p:cNvPr id="2" name="Group 1"/>
          <p:cNvGrpSpPr/>
          <p:nvPr/>
        </p:nvGrpSpPr>
        <p:grpSpPr>
          <a:xfrm>
            <a:off x="3218946" y="3370120"/>
            <a:ext cx="5449283" cy="1908955"/>
            <a:chOff x="2856517" y="3816929"/>
            <a:chExt cx="5449283" cy="1908955"/>
          </a:xfrm>
        </p:grpSpPr>
        <p:pic>
          <p:nvPicPr>
            <p:cNvPr id="8" name="Picture 8" descr="library"/>
            <p:cNvPicPr>
              <a:picLocks noChangeAspect="1" noChangeArrowheads="1"/>
            </p:cNvPicPr>
            <p:nvPr/>
          </p:nvPicPr>
          <p:blipFill>
            <a:blip r:embed="rId2" cstate="print"/>
            <a:srcRect/>
            <a:stretch>
              <a:fillRect/>
            </a:stretch>
          </p:blipFill>
          <p:spPr bwMode="auto">
            <a:xfrm>
              <a:off x="2856517" y="3816929"/>
              <a:ext cx="1791683" cy="1832755"/>
            </a:xfrm>
            <a:prstGeom prst="rect">
              <a:avLst/>
            </a:prstGeom>
            <a:noFill/>
            <a:ln w="9525">
              <a:noFill/>
              <a:miter lim="800000"/>
              <a:headEnd/>
              <a:tailEnd/>
            </a:ln>
          </p:spPr>
        </p:pic>
        <p:pic>
          <p:nvPicPr>
            <p:cNvPr id="9" name="Picture 8" descr="library"/>
            <p:cNvPicPr>
              <a:picLocks noChangeAspect="1" noChangeArrowheads="1"/>
            </p:cNvPicPr>
            <p:nvPr/>
          </p:nvPicPr>
          <p:blipFill>
            <a:blip r:embed="rId2" cstate="print"/>
            <a:srcRect/>
            <a:stretch>
              <a:fillRect/>
            </a:stretch>
          </p:blipFill>
          <p:spPr bwMode="auto">
            <a:xfrm>
              <a:off x="4685317" y="3816929"/>
              <a:ext cx="1791683" cy="1832755"/>
            </a:xfrm>
            <a:prstGeom prst="rect">
              <a:avLst/>
            </a:prstGeom>
            <a:noFill/>
            <a:ln w="9525">
              <a:noFill/>
              <a:miter lim="800000"/>
              <a:headEnd/>
              <a:tailEnd/>
            </a:ln>
          </p:spPr>
        </p:pic>
        <p:pic>
          <p:nvPicPr>
            <p:cNvPr id="10" name="Picture 8" descr="library"/>
            <p:cNvPicPr>
              <a:picLocks noChangeAspect="1" noChangeArrowheads="1"/>
            </p:cNvPicPr>
            <p:nvPr/>
          </p:nvPicPr>
          <p:blipFill>
            <a:blip r:embed="rId2" cstate="print"/>
            <a:srcRect/>
            <a:stretch>
              <a:fillRect/>
            </a:stretch>
          </p:blipFill>
          <p:spPr bwMode="auto">
            <a:xfrm>
              <a:off x="6514117" y="3893129"/>
              <a:ext cx="1791683" cy="1832755"/>
            </a:xfrm>
            <a:prstGeom prst="rect">
              <a:avLst/>
            </a:prstGeom>
            <a:noFill/>
            <a:ln w="9525">
              <a:noFill/>
              <a:miter lim="800000"/>
              <a:headEnd/>
              <a:tailEnd/>
            </a:ln>
          </p:spPr>
        </p:pic>
      </p:grpSp>
    </p:spTree>
    <p:extLst>
      <p:ext uri="{BB962C8B-B14F-4D97-AF65-F5344CB8AC3E}">
        <p14:creationId xmlns:p14="http://schemas.microsoft.com/office/powerpoint/2010/main" val="7641110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29999" y="3031693"/>
            <a:ext cx="6083965" cy="4031873"/>
          </a:xfrm>
          <a:prstGeom prst="rect">
            <a:avLst/>
          </a:prstGeom>
          <a:solidFill>
            <a:schemeClr val="accent1"/>
          </a:solidFill>
        </p:spPr>
        <p:txBody>
          <a:bodyPr wrap="square" rtlCol="0">
            <a:spAutoFit/>
          </a:bodyPr>
          <a:lstStyle/>
          <a:p>
            <a:r>
              <a:rPr lang="en-US" sz="2800" dirty="0">
                <a:solidFill>
                  <a:schemeClr val="bg1"/>
                </a:solidFill>
                <a:latin typeface="Segoe UI" panose="020B0502040204020203" pitchFamily="34" charset="0"/>
                <a:ea typeface="Segoe UI" panose="020B0502040204020203" pitchFamily="34" charset="0"/>
                <a:cs typeface="Segoe UI" panose="020B0502040204020203" pitchFamily="34" charset="0"/>
              </a:rPr>
              <a:t>The </a:t>
            </a:r>
            <a:r>
              <a:rPr lang="en-US" sz="3600" dirty="0">
                <a:solidFill>
                  <a:schemeClr val="bg1"/>
                </a:solidFill>
                <a:latin typeface="Segoe UI" panose="020B0502040204020203" pitchFamily="34" charset="0"/>
                <a:ea typeface="Segoe UI" panose="020B0502040204020203" pitchFamily="34" charset="0"/>
                <a:cs typeface="Segoe UI" panose="020B0502040204020203" pitchFamily="34" charset="0"/>
              </a:rPr>
              <a:t>bubble of growth </a:t>
            </a:r>
            <a:r>
              <a:rPr lang="en-US" sz="2800" dirty="0">
                <a:solidFill>
                  <a:schemeClr val="bg1"/>
                </a:solidFill>
                <a:latin typeface="Segoe UI" panose="020B0502040204020203" pitchFamily="34" charset="0"/>
                <a:ea typeface="Segoe UI" panose="020B0502040204020203" pitchFamily="34" charset="0"/>
                <a:cs typeface="Segoe UI" panose="020B0502040204020203" pitchFamily="34" charset="0"/>
              </a:rPr>
              <a:t>in twentieth-century </a:t>
            </a:r>
            <a:endParaRPr lang="en-US" sz="2800" dirty="0" smtClean="0">
              <a:solidFill>
                <a:schemeClr val="bg1"/>
              </a:solidFill>
              <a:latin typeface="Segoe UI" panose="020B0502040204020203" pitchFamily="34" charset="0"/>
              <a:ea typeface="Segoe UI" panose="020B0502040204020203" pitchFamily="34" charset="0"/>
              <a:cs typeface="Segoe UI" panose="020B0502040204020203" pitchFamily="34" charset="0"/>
            </a:endParaRPr>
          </a:p>
          <a:p>
            <a:r>
              <a:rPr lang="en-US" sz="28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printed </a:t>
            </a:r>
            <a:r>
              <a:rPr lang="en-US" sz="2800" dirty="0">
                <a:solidFill>
                  <a:schemeClr val="bg1"/>
                </a:solidFill>
                <a:latin typeface="Segoe UI" panose="020B0502040204020203" pitchFamily="34" charset="0"/>
                <a:ea typeface="Segoe UI" panose="020B0502040204020203" pitchFamily="34" charset="0"/>
                <a:cs typeface="Segoe UI" panose="020B0502040204020203" pitchFamily="34" charset="0"/>
              </a:rPr>
              <a:t>collections has left … librarians </a:t>
            </a:r>
            <a:endParaRPr lang="en-US" sz="2800" dirty="0" smtClean="0">
              <a:solidFill>
                <a:schemeClr val="bg1"/>
              </a:solidFill>
              <a:latin typeface="Segoe UI" panose="020B0502040204020203" pitchFamily="34" charset="0"/>
              <a:ea typeface="Segoe UI" panose="020B0502040204020203" pitchFamily="34" charset="0"/>
              <a:cs typeface="Segoe UI" panose="020B0502040204020203" pitchFamily="34" charset="0"/>
            </a:endParaRPr>
          </a:p>
          <a:p>
            <a:r>
              <a:rPr lang="en-US" sz="28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with </a:t>
            </a:r>
            <a:r>
              <a:rPr lang="en-US" sz="2800" dirty="0">
                <a:solidFill>
                  <a:schemeClr val="bg1"/>
                </a:solidFill>
                <a:latin typeface="Segoe UI" panose="020B0502040204020203" pitchFamily="34" charset="0"/>
                <a:ea typeface="Segoe UI" panose="020B0502040204020203" pitchFamily="34" charset="0"/>
                <a:cs typeface="Segoe UI" panose="020B0502040204020203" pitchFamily="34" charset="0"/>
              </a:rPr>
              <a:t>a tricky problem</a:t>
            </a:r>
            <a:r>
              <a:rPr lang="en-US" sz="2800" dirty="0" smtClean="0">
                <a:solidFill>
                  <a:schemeClr val="bg1"/>
                </a:solidFill>
                <a:latin typeface="Segoe UI" panose="020B0502040204020203" pitchFamily="34" charset="0"/>
                <a:ea typeface="Segoe UI" panose="020B0502040204020203" pitchFamily="34" charset="0"/>
                <a:cs typeface="Segoe UI" panose="020B0502040204020203" pitchFamily="34" charset="0"/>
              </a:rPr>
              <a:t>.</a:t>
            </a:r>
          </a:p>
          <a:p>
            <a:endParaRPr lang="en-US"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p>
            <a:r>
              <a:rPr lang="en-US" dirty="0">
                <a:solidFill>
                  <a:schemeClr val="bg1"/>
                </a:solidFill>
                <a:latin typeface="Segoe UI" panose="020B0502040204020203" pitchFamily="34" charset="0"/>
                <a:ea typeface="Segoe UI" panose="020B0502040204020203" pitchFamily="34" charset="0"/>
                <a:cs typeface="Segoe UI" panose="020B0502040204020203" pitchFamily="34" charset="0"/>
              </a:rPr>
              <a:t>Barbara Fister</a:t>
            </a:r>
            <a:br>
              <a:rPr lang="en-US" dirty="0">
                <a:solidFill>
                  <a:schemeClr val="bg1"/>
                </a:solidFill>
                <a:latin typeface="Segoe UI" panose="020B0502040204020203" pitchFamily="34" charset="0"/>
                <a:ea typeface="Segoe UI" panose="020B0502040204020203" pitchFamily="34" charset="0"/>
                <a:cs typeface="Segoe UI" panose="020B0502040204020203" pitchFamily="34" charset="0"/>
              </a:rPr>
            </a:br>
            <a:r>
              <a:rPr lang="en-US" dirty="0">
                <a:solidFill>
                  <a:schemeClr val="bg1"/>
                </a:solidFill>
                <a:latin typeface="Segoe UI" panose="020B0502040204020203" pitchFamily="34" charset="0"/>
                <a:ea typeface="Segoe UI" panose="020B0502040204020203" pitchFamily="34" charset="0"/>
                <a:cs typeface="Segoe UI" panose="020B0502040204020203" pitchFamily="34" charset="0"/>
              </a:rPr>
              <a:t>New Roles for the Road Ahead:</a:t>
            </a:r>
          </a:p>
          <a:p>
            <a:r>
              <a:rPr lang="en-US" dirty="0">
                <a:solidFill>
                  <a:schemeClr val="bg1"/>
                </a:solidFill>
                <a:latin typeface="Segoe UI" panose="020B0502040204020203" pitchFamily="34" charset="0"/>
                <a:ea typeface="Segoe UI" panose="020B0502040204020203" pitchFamily="34" charset="0"/>
                <a:cs typeface="Segoe UI" panose="020B0502040204020203" pitchFamily="34" charset="0"/>
              </a:rPr>
              <a:t>Essays commissioned for ACRL’s 75</a:t>
            </a:r>
            <a:r>
              <a:rPr lang="en-US" baseline="30000" dirty="0">
                <a:solidFill>
                  <a:schemeClr val="bg1"/>
                </a:solidFill>
                <a:latin typeface="Segoe UI" panose="020B0502040204020203" pitchFamily="34" charset="0"/>
                <a:ea typeface="Segoe UI" panose="020B0502040204020203" pitchFamily="34" charset="0"/>
                <a:cs typeface="Segoe UI" panose="020B0502040204020203" pitchFamily="34" charset="0"/>
              </a:rPr>
              <a:t>th</a:t>
            </a:r>
            <a:r>
              <a:rPr lang="en-US" dirty="0">
                <a:solidFill>
                  <a:schemeClr val="bg1"/>
                </a:solidFill>
                <a:latin typeface="Segoe UI" panose="020B0502040204020203" pitchFamily="34" charset="0"/>
                <a:ea typeface="Segoe UI" panose="020B0502040204020203" pitchFamily="34" charset="0"/>
                <a:cs typeface="Segoe UI" panose="020B0502040204020203" pitchFamily="34" charset="0"/>
              </a:rPr>
              <a:t> Birthday</a:t>
            </a:r>
          </a:p>
          <a:p>
            <a:endParaRPr lang="en-US" dirty="0"/>
          </a:p>
          <a:p>
            <a:endParaRPr lang="en-US" dirty="0"/>
          </a:p>
        </p:txBody>
      </p:sp>
    </p:spTree>
    <p:extLst>
      <p:ext uri="{BB962C8B-B14F-4D97-AF65-F5344CB8AC3E}">
        <p14:creationId xmlns:p14="http://schemas.microsoft.com/office/powerpoint/2010/main" val="16133519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529542" y="517765"/>
            <a:ext cx="1571263" cy="1553901"/>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bg1"/>
                </a:solidFill>
                <a:latin typeface="Segoe UI" panose="020B0502040204020203" pitchFamily="34" charset="0"/>
                <a:ea typeface="Segoe UI" panose="020B0502040204020203" pitchFamily="34" charset="0"/>
                <a:cs typeface="Segoe UI" panose="020B0502040204020203" pitchFamily="34" charset="0"/>
              </a:rPr>
              <a:t>2</a:t>
            </a:r>
          </a:p>
        </p:txBody>
      </p:sp>
      <p:sp>
        <p:nvSpPr>
          <p:cNvPr id="41" name="TextBox 40"/>
          <p:cNvSpPr txBox="1"/>
          <p:nvPr/>
        </p:nvSpPr>
        <p:spPr>
          <a:xfrm>
            <a:off x="3110799" y="1110049"/>
            <a:ext cx="5428281" cy="369332"/>
          </a:xfrm>
          <a:prstGeom prst="rect">
            <a:avLst/>
          </a:prstGeom>
          <a:solidFill>
            <a:schemeClr val="accent1"/>
          </a:solidFill>
        </p:spPr>
        <p:txBody>
          <a:bodyPr wrap="square" rtlCol="0">
            <a:spAutoFit/>
          </a:bodyPr>
          <a:lstStyle/>
          <a:p>
            <a:r>
              <a:rPr lang="en-US" dirty="0" smtClean="0">
                <a:solidFill>
                  <a:schemeClr val="bg1"/>
                </a:solidFill>
              </a:rPr>
              <a:t>An abundance of resources in the network world</a:t>
            </a:r>
          </a:p>
        </p:txBody>
      </p:sp>
      <p:pic>
        <p:nvPicPr>
          <p:cNvPr id="3" name="Picture 2"/>
          <p:cNvPicPr>
            <a:picLocks noChangeAspect="1"/>
          </p:cNvPicPr>
          <p:nvPr/>
        </p:nvPicPr>
        <p:blipFill>
          <a:blip r:embed="rId2"/>
          <a:stretch>
            <a:fillRect/>
          </a:stretch>
        </p:blipFill>
        <p:spPr>
          <a:xfrm>
            <a:off x="3110799" y="1922078"/>
            <a:ext cx="5665355" cy="4249017"/>
          </a:xfrm>
          <a:prstGeom prst="rect">
            <a:avLst/>
          </a:prstGeom>
          <a:ln>
            <a:solidFill>
              <a:schemeClr val="accent1"/>
            </a:solidFill>
          </a:ln>
        </p:spPr>
      </p:pic>
    </p:spTree>
    <p:extLst>
      <p:ext uri="{BB962C8B-B14F-4D97-AF65-F5344CB8AC3E}">
        <p14:creationId xmlns:p14="http://schemas.microsoft.com/office/powerpoint/2010/main" val="41127406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529542" y="715194"/>
            <a:ext cx="1571263" cy="1553901"/>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bg1"/>
                </a:solidFill>
                <a:latin typeface="Segoe UI" panose="020B0502040204020203" pitchFamily="34" charset="0"/>
                <a:ea typeface="Segoe UI" panose="020B0502040204020203" pitchFamily="34" charset="0"/>
                <a:cs typeface="Segoe UI" panose="020B0502040204020203" pitchFamily="34" charset="0"/>
              </a:rPr>
              <a:t>3</a:t>
            </a:r>
          </a:p>
        </p:txBody>
      </p:sp>
      <p:sp>
        <p:nvSpPr>
          <p:cNvPr id="41" name="TextBox 40"/>
          <p:cNvSpPr txBox="1"/>
          <p:nvPr/>
        </p:nvSpPr>
        <p:spPr>
          <a:xfrm>
            <a:off x="3156600" y="1168978"/>
            <a:ext cx="5428281" cy="923330"/>
          </a:xfrm>
          <a:prstGeom prst="rect">
            <a:avLst/>
          </a:prstGeom>
          <a:solidFill>
            <a:schemeClr val="accent1"/>
          </a:solidFill>
        </p:spPr>
        <p:txBody>
          <a:bodyPr wrap="square" rtlCol="0">
            <a:spAutoFit/>
          </a:bodyPr>
          <a:lstStyle/>
          <a:p>
            <a:r>
              <a:rPr lang="en-US" dirty="0" smtClean="0">
                <a:solidFill>
                  <a:schemeClr val="bg1"/>
                </a:solidFill>
              </a:rPr>
              <a:t>Discovery moved to the network level</a:t>
            </a:r>
          </a:p>
          <a:p>
            <a:pPr marL="742950" lvl="1" indent="-285750">
              <a:buFont typeface="Arial" panose="020B0604020202020204" pitchFamily="34" charset="0"/>
              <a:buChar char="•"/>
            </a:pPr>
            <a:r>
              <a:rPr lang="en-US" dirty="0" smtClean="0">
                <a:solidFill>
                  <a:schemeClr val="bg1"/>
                </a:solidFill>
              </a:rPr>
              <a:t>Peeled away from local collection</a:t>
            </a:r>
          </a:p>
          <a:p>
            <a:pPr marL="742950" lvl="1" indent="-285750">
              <a:buFont typeface="Arial" panose="020B0604020202020204" pitchFamily="34" charset="0"/>
              <a:buChar char="•"/>
            </a:pPr>
            <a:r>
              <a:rPr lang="en-US" dirty="0" smtClean="0">
                <a:solidFill>
                  <a:schemeClr val="bg1"/>
                </a:solidFill>
              </a:rPr>
              <a:t>“Discovery happens elsewhere”</a:t>
            </a:r>
          </a:p>
        </p:txBody>
      </p:sp>
      <p:pic>
        <p:nvPicPr>
          <p:cNvPr id="11" name="Picture 7"/>
          <p:cNvPicPr>
            <a:picLocks noChangeAspect="1" noChangeArrowheads="1"/>
          </p:cNvPicPr>
          <p:nvPr/>
        </p:nvPicPr>
        <p:blipFill>
          <a:blip r:embed="rId2" cstate="print"/>
          <a:srcRect/>
          <a:stretch>
            <a:fillRect/>
          </a:stretch>
        </p:blipFill>
        <p:spPr bwMode="auto">
          <a:xfrm>
            <a:off x="3581400" y="2743200"/>
            <a:ext cx="4991100" cy="3619500"/>
          </a:xfrm>
          <a:prstGeom prst="rect">
            <a:avLst/>
          </a:prstGeom>
          <a:noFill/>
          <a:ln w="95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miter lim="800000"/>
            <a:headEnd/>
            <a:tailEnd/>
          </a:ln>
        </p:spPr>
      </p:pic>
      <p:grpSp>
        <p:nvGrpSpPr>
          <p:cNvPr id="6" name="Group 5"/>
          <p:cNvGrpSpPr/>
          <p:nvPr/>
        </p:nvGrpSpPr>
        <p:grpSpPr>
          <a:xfrm>
            <a:off x="2805545" y="3006438"/>
            <a:ext cx="3314700" cy="2189018"/>
            <a:chOff x="1219200" y="3006437"/>
            <a:chExt cx="4901045" cy="2251363"/>
          </a:xfrm>
        </p:grpSpPr>
        <p:cxnSp>
          <p:nvCxnSpPr>
            <p:cNvPr id="12" name="Straight Arrow Connector 11"/>
            <p:cNvCxnSpPr/>
            <p:nvPr/>
          </p:nvCxnSpPr>
          <p:spPr>
            <a:xfrm flipV="1">
              <a:off x="1219200" y="3048000"/>
              <a:ext cx="2212384" cy="2209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1219200" y="3163175"/>
              <a:ext cx="3564396" cy="20946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1219200" y="3006437"/>
              <a:ext cx="4901045" cy="22513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pic>
        <p:nvPicPr>
          <p:cNvPr id="19" name="Picture 2" descr="Zotero"/>
          <p:cNvPicPr>
            <a:picLocks noChangeAspect="1" noChangeArrowheads="1"/>
          </p:cNvPicPr>
          <p:nvPr/>
        </p:nvPicPr>
        <p:blipFill>
          <a:blip r:embed="rId3" cstate="print"/>
          <a:srcRect/>
          <a:stretch>
            <a:fillRect/>
          </a:stretch>
        </p:blipFill>
        <p:spPr bwMode="auto">
          <a:xfrm>
            <a:off x="227747" y="4942600"/>
            <a:ext cx="947328" cy="210867"/>
          </a:xfrm>
          <a:prstGeom prst="rect">
            <a:avLst/>
          </a:prstGeom>
          <a:noFill/>
        </p:spPr>
      </p:pic>
      <p:pic>
        <p:nvPicPr>
          <p:cNvPr id="20" name="Picture 4" descr="Mendeley reference manager logo"/>
          <p:cNvPicPr>
            <a:picLocks noChangeAspect="1" noChangeArrowheads="1"/>
          </p:cNvPicPr>
          <p:nvPr/>
        </p:nvPicPr>
        <p:blipFill>
          <a:blip r:embed="rId4" cstate="print"/>
          <a:srcRect/>
          <a:stretch>
            <a:fillRect/>
          </a:stretch>
        </p:blipFill>
        <p:spPr bwMode="auto">
          <a:xfrm>
            <a:off x="227747" y="5259528"/>
            <a:ext cx="1433945" cy="336665"/>
          </a:xfrm>
          <a:prstGeom prst="rect">
            <a:avLst/>
          </a:prstGeom>
          <a:noFill/>
        </p:spPr>
      </p:pic>
      <p:pic>
        <p:nvPicPr>
          <p:cNvPr id="21" name="Picture 3"/>
          <p:cNvPicPr>
            <a:picLocks noChangeAspect="1" noChangeArrowheads="1"/>
          </p:cNvPicPr>
          <p:nvPr/>
        </p:nvPicPr>
        <p:blipFill>
          <a:blip r:embed="rId5" cstate="print"/>
          <a:srcRect/>
          <a:stretch>
            <a:fillRect/>
          </a:stretch>
        </p:blipFill>
        <p:spPr bwMode="auto">
          <a:xfrm>
            <a:off x="227747" y="5702254"/>
            <a:ext cx="1214764" cy="303691"/>
          </a:xfrm>
          <a:prstGeom prst="rect">
            <a:avLst/>
          </a:prstGeom>
          <a:noFill/>
          <a:ln w="9525">
            <a:noFill/>
            <a:miter lim="800000"/>
            <a:headEnd/>
            <a:tailEnd/>
          </a:ln>
        </p:spPr>
      </p:pic>
      <p:pic>
        <p:nvPicPr>
          <p:cNvPr id="3" name="Picture 2"/>
          <p:cNvPicPr>
            <a:picLocks noChangeAspect="1"/>
          </p:cNvPicPr>
          <p:nvPr/>
        </p:nvPicPr>
        <p:blipFill>
          <a:blip r:embed="rId6"/>
          <a:stretch>
            <a:fillRect/>
          </a:stretch>
        </p:blipFill>
        <p:spPr>
          <a:xfrm>
            <a:off x="50468" y="6084416"/>
            <a:ext cx="1499285" cy="516725"/>
          </a:xfrm>
          <a:prstGeom prst="rect">
            <a:avLst/>
          </a:prstGeom>
        </p:spPr>
      </p:pic>
    </p:spTree>
    <p:extLst>
      <p:ext uri="{BB962C8B-B14F-4D97-AF65-F5344CB8AC3E}">
        <p14:creationId xmlns:p14="http://schemas.microsoft.com/office/powerpoint/2010/main" val="35566740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529542" y="715194"/>
            <a:ext cx="1571263" cy="1553901"/>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bg1"/>
                </a:solidFill>
                <a:latin typeface="Segoe UI" panose="020B0502040204020203" pitchFamily="34" charset="0"/>
                <a:ea typeface="Segoe UI" panose="020B0502040204020203" pitchFamily="34" charset="0"/>
                <a:cs typeface="Segoe UI" panose="020B0502040204020203" pitchFamily="34" charset="0"/>
              </a:rPr>
              <a:t>4</a:t>
            </a:r>
          </a:p>
        </p:txBody>
      </p:sp>
      <p:sp>
        <p:nvSpPr>
          <p:cNvPr id="41" name="TextBox 40"/>
          <p:cNvSpPr txBox="1"/>
          <p:nvPr/>
        </p:nvSpPr>
        <p:spPr>
          <a:xfrm>
            <a:off x="3218946" y="1030479"/>
            <a:ext cx="5428281" cy="1754326"/>
          </a:xfrm>
          <a:prstGeom prst="rect">
            <a:avLst/>
          </a:prstGeom>
          <a:solidFill>
            <a:schemeClr val="accent1"/>
          </a:solidFill>
        </p:spPr>
        <p:txBody>
          <a:bodyPr wrap="square" rtlCol="0">
            <a:spAutoFit/>
          </a:bodyPr>
          <a:lstStyle/>
          <a:p>
            <a:r>
              <a:rPr lang="en-US" dirty="0" smtClean="0">
                <a:solidFill>
                  <a:schemeClr val="bg1"/>
                </a:solidFill>
              </a:rPr>
              <a:t>From consumption to creation:</a:t>
            </a:r>
          </a:p>
          <a:p>
            <a:pPr marL="742950" lvl="1" indent="-285750">
              <a:buFont typeface="Arial" panose="020B0604020202020204" pitchFamily="34" charset="0"/>
              <a:buChar char="•"/>
            </a:pPr>
            <a:r>
              <a:rPr lang="en-US" dirty="0" smtClean="0">
                <a:solidFill>
                  <a:schemeClr val="bg1"/>
                </a:solidFill>
              </a:rPr>
              <a:t>Support process as well as product. </a:t>
            </a:r>
          </a:p>
          <a:p>
            <a:pPr marL="742950" lvl="1" indent="-285750">
              <a:buFont typeface="Arial" panose="020B0604020202020204" pitchFamily="34" charset="0"/>
              <a:buChar char="•"/>
            </a:pPr>
            <a:r>
              <a:rPr lang="en-US" dirty="0" smtClean="0">
                <a:solidFill>
                  <a:schemeClr val="bg1"/>
                </a:solidFill>
              </a:rPr>
              <a:t>Workflow is the new content.. </a:t>
            </a:r>
          </a:p>
          <a:p>
            <a:pPr marL="742950" lvl="1" indent="-285750">
              <a:buFont typeface="Arial" panose="020B0604020202020204" pitchFamily="34" charset="0"/>
              <a:buChar char="•"/>
            </a:pPr>
            <a:r>
              <a:rPr lang="en-US" dirty="0" smtClean="0">
                <a:solidFill>
                  <a:schemeClr val="bg1"/>
                </a:solidFill>
              </a:rPr>
              <a:t>Support for publishing and digital scholarship.</a:t>
            </a:r>
            <a:endParaRPr lang="en-US" dirty="0">
              <a:solidFill>
                <a:schemeClr val="bg1"/>
              </a:solidFill>
            </a:endParaRPr>
          </a:p>
          <a:p>
            <a:pPr marL="742950" lvl="1" indent="-285750">
              <a:buFont typeface="Arial" panose="020B0604020202020204" pitchFamily="34" charset="0"/>
              <a:buChar char="•"/>
            </a:pPr>
            <a:r>
              <a:rPr lang="en-US" dirty="0" smtClean="0">
                <a:solidFill>
                  <a:schemeClr val="bg1"/>
                </a:solidFill>
              </a:rPr>
              <a:t>An inside out perspective increasingly important.</a:t>
            </a:r>
          </a:p>
        </p:txBody>
      </p:sp>
      <p:pic>
        <p:nvPicPr>
          <p:cNvPr id="11" name="Picture 10"/>
          <p:cNvPicPr>
            <a:picLocks noChangeAspect="1"/>
          </p:cNvPicPr>
          <p:nvPr/>
        </p:nvPicPr>
        <p:blipFill>
          <a:blip r:embed="rId2"/>
          <a:stretch>
            <a:fillRect/>
          </a:stretch>
        </p:blipFill>
        <p:spPr>
          <a:xfrm>
            <a:off x="3218946" y="3105034"/>
            <a:ext cx="5602512" cy="4075084"/>
          </a:xfrm>
          <a:prstGeom prst="rect">
            <a:avLst/>
          </a:prstGeom>
        </p:spPr>
      </p:pic>
    </p:spTree>
    <p:extLst>
      <p:ext uri="{BB962C8B-B14F-4D97-AF65-F5344CB8AC3E}">
        <p14:creationId xmlns:p14="http://schemas.microsoft.com/office/powerpoint/2010/main" val="18175974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4444</TotalTime>
  <Words>1288</Words>
  <Application>Microsoft Office PowerPoint</Application>
  <PresentationFormat>On-screen Show (4:3)</PresentationFormat>
  <Paragraphs>279</Paragraphs>
  <Slides>42</Slides>
  <Notes>8</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Arial</vt:lpstr>
      <vt:lpstr>Calibri</vt:lpstr>
      <vt:lpstr>Calibri Light</vt:lpstr>
      <vt:lpstr>Segoe UI</vt:lpstr>
      <vt:lpstr>Segoe UI Light</vt:lpstr>
      <vt:lpstr>Office Theme</vt:lpstr>
      <vt:lpstr>PowerPoint Presentation</vt:lpstr>
      <vt:lpstr>Overview</vt:lpstr>
      <vt:lpstr>PowerPoint Presentation</vt:lpstr>
      <vt:lpstr>4 contexts</vt:lpstr>
      <vt:lpstr>PowerPoint Presentation</vt:lpstr>
      <vt:lpstr>PowerPoint Presentation</vt:lpstr>
      <vt:lpstr>PowerPoint Presentation</vt:lpstr>
      <vt:lpstr>PowerPoint Presentation</vt:lpstr>
      <vt:lpstr>PowerPoint Presentation</vt:lpstr>
      <vt:lpstr>PowerPoint Presentation</vt:lpstr>
      <vt:lpstr>3 trends</vt:lpstr>
      <vt:lpstr>PowerPoint Presentation</vt:lpstr>
      <vt:lpstr>PowerPoint Presentation</vt:lpstr>
      <vt:lpstr>Strategic management of the shared print collection  Then:  Value relates to depth and breadth of local collection.   Now: Value relates to systemwide curation of and access to print collections – ‘rightscaling’.</vt:lpstr>
      <vt:lpstr>PowerPoint Presentation</vt:lpstr>
      <vt:lpstr>PowerPoint Presentation</vt:lpstr>
      <vt:lpstr>PowerPoint Presentation</vt:lpstr>
      <vt:lpstr>From curation to creation  Then:  Value relates to management of the ‘products’ of research.   Now: Value relates to support of productivity and process of research and learning.</vt:lpstr>
      <vt:lpstr>PowerPoint Presentation</vt:lpstr>
      <vt:lpstr>PowerPoint Presentation</vt:lpstr>
      <vt:lpstr>Towards facilitated collection  Then:  Value relates to locally assembled collection.  Now: Value relates to ability to efficiently meet a variety of research and learning needs.</vt:lpstr>
      <vt:lpstr>1 project</vt:lpstr>
      <vt:lpstr>PowerPoint Presentation</vt:lpstr>
      <vt:lpstr>PowerPoint Presentation</vt:lpstr>
      <vt:lpstr>OCLC and shared print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end</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Collections Unbound: Collection Directions and the RLUK Collective Collection</dc:title>
  <dc:creator>Lorcan Dempsey, Constance Malpas, Brian Lavoie</dc:creator>
  <cp:keywords>RLUK, collective collection, shared print, mega-regions, evolving scholarly record, GreenGlass, Sustainable Collection Services, digital scholarship, print management, right scaling, research process, workflow, bubble of growth, conscious coordination</cp:keywords>
  <dc:description>A presentation given 20 November 2015 to RLUK Members' meeting at the University of Warwick, Coventry, England (UK)._x000d_
The library identity has been closely bound with its collection. However this is changing as research and learning behaviours evolve in a network environment. There are three interesting trends. First, attention is shifting from a library-centric view of a locally owned collection to a user-centered view of a facilitated collection in places where the library can add value. Second, there is growing emphasis on support for creation, for the process of research, as well as for the products, the article or book. And third, we are seeing a changing perspective on the historic core, the print book collection. Increasingly, this is being seen in collective ways as institutions manage down print, or think about its management in cooperative settings, or retire collections as space is reconfigured around research and learning experiences. This presentation also provides preliminary findings for the analysis being carried out by OCLC Research of the RLUK collective collection.</dc:description>
  <cp:lastModifiedBy>Confer,Patrick</cp:lastModifiedBy>
  <cp:revision>69</cp:revision>
  <dcterms:created xsi:type="dcterms:W3CDTF">2015-11-12T16:33:28Z</dcterms:created>
  <dcterms:modified xsi:type="dcterms:W3CDTF">2015-12-03T14:08:56Z</dcterms:modified>
</cp:coreProperties>
</file>