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0" r:id="rId1"/>
    <p:sldMasterId id="2147483725" r:id="rId2"/>
  </p:sldMasterIdLst>
  <p:notesMasterIdLst>
    <p:notesMasterId r:id="rId22"/>
  </p:notesMasterIdLst>
  <p:handoutMasterIdLst>
    <p:handoutMasterId r:id="rId23"/>
  </p:handoutMasterIdLst>
  <p:sldIdLst>
    <p:sldId id="400" r:id="rId3"/>
    <p:sldId id="482" r:id="rId4"/>
    <p:sldId id="480" r:id="rId5"/>
    <p:sldId id="460" r:id="rId6"/>
    <p:sldId id="468" r:id="rId7"/>
    <p:sldId id="467" r:id="rId8"/>
    <p:sldId id="410" r:id="rId9"/>
    <p:sldId id="411" r:id="rId10"/>
    <p:sldId id="431" r:id="rId11"/>
    <p:sldId id="446" r:id="rId12"/>
    <p:sldId id="471" r:id="rId13"/>
    <p:sldId id="481" r:id="rId14"/>
    <p:sldId id="472" r:id="rId15"/>
    <p:sldId id="473" r:id="rId16"/>
    <p:sldId id="474" r:id="rId17"/>
    <p:sldId id="475" r:id="rId18"/>
    <p:sldId id="476" r:id="rId19"/>
    <p:sldId id="477" r:id="rId20"/>
    <p:sldId id="478" r:id="rId21"/>
  </p:sldIdLst>
  <p:sldSz cx="9144000" cy="6858000" type="screen4x3"/>
  <p:notesSz cx="7010400" cy="9296400"/>
  <p:embeddedFontLst>
    <p:embeddedFont>
      <p:font typeface="Segoe UI Semibold" panose="020B0702040204020203" pitchFamily="34" charset="0"/>
      <p:bold r:id="rId24"/>
      <p:boldItalic r:id="rId25"/>
    </p:embeddedFont>
    <p:embeddedFont>
      <p:font typeface="Segoe UI" panose="020B0502040204020203" pitchFamily="34" charset="0"/>
      <p:regular r:id="rId26"/>
      <p:bold r:id="rId27"/>
      <p:italic r:id="rId28"/>
      <p:boldItalic r:id="rId29"/>
    </p:embeddedFont>
    <p:embeddedFont>
      <p:font typeface="Calibri Light" panose="020F0302020204030204" pitchFamily="34" charset="0"/>
      <p:regular r:id="rId30"/>
      <p:italic r:id="rId31"/>
    </p:embeddedFont>
    <p:embeddedFont>
      <p:font typeface="Georgia" panose="02040502050405020303" pitchFamily="18" charset="0"/>
      <p:regular r:id="rId32"/>
      <p:bold r:id="rId33"/>
      <p:italic r:id="rId34"/>
      <p:boldItalic r:id="rId35"/>
    </p:embeddedFont>
    <p:embeddedFont>
      <p:font typeface="ＭＳ Ｐゴシック" panose="020B0600070205080204" pitchFamily="34" charset="-128"/>
      <p:regular r:id="rId36"/>
    </p:embeddedFon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5AD0B8-3C1C-46BD-A4B1-03575DBE2814}">
          <p14:sldIdLst>
            <p14:sldId id="400"/>
            <p14:sldId id="482"/>
            <p14:sldId id="480"/>
            <p14:sldId id="460"/>
            <p14:sldId id="468"/>
            <p14:sldId id="467"/>
            <p14:sldId id="410"/>
            <p14:sldId id="411"/>
          </p14:sldIdLst>
        </p14:section>
        <p14:section name="Untitled Section" id="{C31FF8C6-71B9-4A89-9A23-3DA29781CC6E}">
          <p14:sldIdLst>
            <p14:sldId id="431"/>
            <p14:sldId id="446"/>
            <p14:sldId id="471"/>
            <p14:sldId id="481"/>
            <p14:sldId id="472"/>
            <p14:sldId id="473"/>
            <p14:sldId id="474"/>
            <p14:sldId id="475"/>
            <p14:sldId id="476"/>
            <p14:sldId id="477"/>
            <p14:sldId id="47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1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4472C4"/>
    <a:srgbClr val="FFFFFF"/>
    <a:srgbClr val="0792D9"/>
    <a:srgbClr val="02A5F6"/>
    <a:srgbClr val="02A4F3"/>
    <a:srgbClr val="01A6F6"/>
    <a:srgbClr val="0394E5"/>
    <a:srgbClr val="DC143C"/>
    <a:srgbClr val="F5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9" autoAdjust="0"/>
    <p:restoredTop sz="93987" autoAdjust="0"/>
  </p:normalViewPr>
  <p:slideViewPr>
    <p:cSldViewPr>
      <p:cViewPr varScale="1">
        <p:scale>
          <a:sx n="83" d="100"/>
          <a:sy n="83" d="100"/>
        </p:scale>
        <p:origin x="797" y="67"/>
      </p:cViewPr>
      <p:guideLst>
        <p:guide orient="horz" pos="2160"/>
        <p:guide pos="2880"/>
        <p:guide orient="horz" pos="2112"/>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49" d="100"/>
          <a:sy n="49" d="100"/>
        </p:scale>
        <p:origin x="2712"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588CA0-556C-48FF-86E2-FF35850D4988}" type="datetimeFigureOut">
              <a:rPr lang="en-US" smtClean="0"/>
              <a:pPr/>
              <a:t>6/7/2018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348C6BD-D8CF-43CE-9A0D-DA4E77A4F016}" type="datetimeFigureOut">
              <a:rPr lang="en-US" smtClean="0"/>
              <a:pPr/>
              <a:t>6/7/2018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1646D-A9F0-4A86-A7DC-2B9115F782B0}" type="slidenum">
              <a:rPr lang="en-US" smtClean="0"/>
              <a:t>3</a:t>
            </a:fld>
            <a:endParaRPr lang="en-US"/>
          </a:p>
        </p:txBody>
      </p:sp>
    </p:spTree>
    <p:extLst>
      <p:ext uri="{BB962C8B-B14F-4D97-AF65-F5344CB8AC3E}">
        <p14:creationId xmlns:p14="http://schemas.microsoft.com/office/powerpoint/2010/main" val="2258951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Jack Welsh quote</a:t>
            </a:r>
          </a:p>
          <a:p>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Don’t fear change. embrace failure, but fail fast and fail smart.  9 out of 10 start-ups fail. Do you know the top reason cited? Lack of a market need for their product – a focus inward versus a focus on the customer.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E242FB-C156-A14A-9F52-74F252AEF9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110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7A63A-A162-4E04-AA89-776FF4263F1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5038897-AB43-4B28-8910-CE92F3AD693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5FDA82A-ADA5-4211-BA2C-E404CA4F83A0}"/>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5" name="Footer Placeholder 4">
            <a:extLst>
              <a:ext uri="{FF2B5EF4-FFF2-40B4-BE49-F238E27FC236}">
                <a16:creationId xmlns:a16="http://schemas.microsoft.com/office/drawing/2014/main" id="{CC0FDB0C-AC82-401B-95CF-44D776C9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6BE5B-88E8-4E9E-BFE4-66FC2977F1CB}"/>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239331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7F2C-97C0-4F88-ADF8-E35CD020A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22380E-D355-46DC-9B02-B92D0E5DF91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243AD-4964-43F8-A6DA-F5D6078D6ED2}"/>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5" name="Footer Placeholder 4">
            <a:extLst>
              <a:ext uri="{FF2B5EF4-FFF2-40B4-BE49-F238E27FC236}">
                <a16:creationId xmlns:a16="http://schemas.microsoft.com/office/drawing/2014/main" id="{C16BCA14-2473-492D-9168-19E13A8EF3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B8FD8-B8C4-476F-A5EA-02550750040A}"/>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428113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5A6201-A662-4C5B-A42A-ECDD8C67D76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87DD08-CC8D-474B-91A4-CC6D2894D5F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480B9-2C60-4914-94DB-AEF2D4488711}"/>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5" name="Footer Placeholder 4">
            <a:extLst>
              <a:ext uri="{FF2B5EF4-FFF2-40B4-BE49-F238E27FC236}">
                <a16:creationId xmlns:a16="http://schemas.microsoft.com/office/drawing/2014/main" id="{CF9BFFDF-B952-4394-8CBA-8EC199046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F45FE-885D-409C-92FD-F90214C34CA1}"/>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3598472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0160"/>
            <a:ext cx="9144000" cy="6868160"/>
          </a:xfrm>
          <a:prstGeom prst="rect">
            <a:avLst/>
          </a:prstGeom>
        </p:spPr>
      </p:pic>
    </p:spTree>
    <p:extLst>
      <p:ext uri="{BB962C8B-B14F-4D97-AF65-F5344CB8AC3E}">
        <p14:creationId xmlns:p14="http://schemas.microsoft.com/office/powerpoint/2010/main" val="278100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1887"/>
            <a:ext cx="9144000" cy="2374861"/>
          </a:xfrm>
          <a:prstGeom prst="rect">
            <a:avLst/>
          </a:prstGeom>
        </p:spPr>
      </p:pic>
      <p:sp>
        <p:nvSpPr>
          <p:cNvPr id="32" name="Text Placeholder 17"/>
          <p:cNvSpPr>
            <a:spLocks noGrp="1"/>
          </p:cNvSpPr>
          <p:nvPr>
            <p:ph type="body" sz="quarter" idx="12" hasCustomPrompt="1"/>
          </p:nvPr>
        </p:nvSpPr>
        <p:spPr>
          <a:xfrm>
            <a:off x="452713" y="3087376"/>
            <a:ext cx="7815262" cy="1869017"/>
          </a:xfrm>
          <a:prstGeom prst="rect">
            <a:avLst/>
          </a:prstGeom>
        </p:spPr>
        <p:txBody>
          <a:bodyPr lIns="0"/>
          <a:lstStyle>
            <a:lvl1pPr marL="0" indent="0">
              <a:buNone/>
              <a:defRPr sz="4000" b="1">
                <a:solidFill>
                  <a:schemeClr val="accent3"/>
                </a:solidFill>
              </a:defRPr>
            </a:lvl1pPr>
          </a:lstStyle>
          <a:p>
            <a:pPr lvl="0"/>
            <a:r>
              <a:rPr lang="en-US" dirty="0"/>
              <a:t>Title of presentation goes here and it can be two lines long</a:t>
            </a:r>
          </a:p>
        </p:txBody>
      </p:sp>
      <p:sp>
        <p:nvSpPr>
          <p:cNvPr id="33" name="Text Placeholder 24"/>
          <p:cNvSpPr>
            <a:spLocks noGrp="1"/>
          </p:cNvSpPr>
          <p:nvPr>
            <p:ph type="body" sz="quarter" idx="13" hasCustomPrompt="1"/>
          </p:nvPr>
        </p:nvSpPr>
        <p:spPr>
          <a:xfrm>
            <a:off x="452438" y="4998789"/>
            <a:ext cx="7815262" cy="836083"/>
          </a:xfrm>
          <a:prstGeom prst="rect">
            <a:avLst/>
          </a:prstGeom>
        </p:spPr>
        <p:txBody>
          <a:bodyPr lIns="0"/>
          <a:lstStyle>
            <a:lvl1pPr marL="0" indent="0">
              <a:buNone/>
              <a:defRPr sz="1600" b="1" cap="all" spc="20" baseline="0">
                <a:solidFill>
                  <a:schemeClr val="accent5"/>
                </a:solidFill>
              </a:defRPr>
            </a:lvl1pPr>
          </a:lstStyle>
          <a:p>
            <a:pPr lvl="0"/>
            <a:r>
              <a:rPr lang="en-US" dirty="0"/>
              <a:t>JANE SMITH, NAME OF ORGANIZATION</a:t>
            </a:r>
          </a:p>
        </p:txBody>
      </p:sp>
      <p:pic>
        <p:nvPicPr>
          <p:cNvPr id="39" name="Picture 38"/>
          <p:cNvPicPr>
            <a:picLocks noChangeAspect="1"/>
          </p:cNvPicPr>
          <p:nvPr userDrawn="1"/>
        </p:nvPicPr>
        <p:blipFill rotWithShape="1">
          <a:blip r:embed="rId3" cstate="screen">
            <a:extLst>
              <a:ext uri="{28A0092B-C50C-407E-A947-70E740481C1C}">
                <a14:useLocalDpi xmlns:a14="http://schemas.microsoft.com/office/drawing/2010/main"/>
              </a:ext>
            </a:extLst>
          </a:blip>
          <a:srcRect l="-925" t="2220" r="42168" b="25809"/>
          <a:stretch/>
        </p:blipFill>
        <p:spPr>
          <a:xfrm>
            <a:off x="420014" y="412424"/>
            <a:ext cx="2203167" cy="1939720"/>
          </a:xfrm>
          <a:prstGeom prst="rect">
            <a:avLst/>
          </a:prstGeom>
        </p:spPr>
      </p:pic>
      <p:grpSp>
        <p:nvGrpSpPr>
          <p:cNvPr id="3" name="Group 2"/>
          <p:cNvGrpSpPr/>
          <p:nvPr userDrawn="1"/>
        </p:nvGrpSpPr>
        <p:grpSpPr>
          <a:xfrm>
            <a:off x="0" y="1696"/>
            <a:ext cx="9144000" cy="141125"/>
            <a:chOff x="0" y="5071353"/>
            <a:chExt cx="9144000" cy="72958"/>
          </a:xfrm>
        </p:grpSpPr>
        <p:sp>
          <p:nvSpPr>
            <p:cNvPr id="43" name="Rectangle 42"/>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4" name="Rectangle 43"/>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45" name="Rectangle 44"/>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94532" y="459704"/>
            <a:ext cx="2885873" cy="1873043"/>
          </a:xfrm>
          <a:prstGeom prst="rect">
            <a:avLst/>
          </a:prstGeom>
        </p:spPr>
      </p:pic>
      <p:pic>
        <p:nvPicPr>
          <p:cNvPr id="12" name="Picture 26" descr="OCLC_H_PMS.eps"/>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065903" y="6220926"/>
            <a:ext cx="858624" cy="380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659817"/>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13" name="Picture Placeholder 8"/>
          <p:cNvSpPr>
            <a:spLocks noGrp="1"/>
          </p:cNvSpPr>
          <p:nvPr>
            <p:ph type="pic" sz="quarter" idx="10" hasCustomPrompt="1"/>
          </p:nvPr>
        </p:nvSpPr>
        <p:spPr>
          <a:xfrm>
            <a:off x="1114447" y="1849022"/>
            <a:ext cx="1761082" cy="2442597"/>
          </a:xfrm>
          <a:prstGeom prst="ellipse">
            <a:avLst/>
          </a:prstGeom>
        </p:spPr>
        <p:txBody>
          <a:bodyPr vert="horz" anchor="ctr" anchorCtr="0"/>
          <a:lstStyle>
            <a:lvl1pPr marL="0" indent="0" algn="ctr">
              <a:spcBef>
                <a:spcPts val="0"/>
              </a:spcBef>
              <a:buNone/>
              <a:defRPr sz="1400" baseline="0">
                <a:solidFill>
                  <a:schemeClr val="tx1"/>
                </a:solidFill>
                <a:latin typeface="+mn-lt"/>
              </a:defRPr>
            </a:lvl1pPr>
          </a:lstStyle>
          <a:p>
            <a:r>
              <a:rPr lang="en-US" dirty="0"/>
              <a:t>Place Speaker </a:t>
            </a:r>
            <a:br>
              <a:rPr lang="en-US" dirty="0"/>
            </a:br>
            <a:r>
              <a:rPr lang="en-US" dirty="0"/>
              <a:t>Photo Here</a:t>
            </a:r>
          </a:p>
        </p:txBody>
      </p:sp>
      <p:sp>
        <p:nvSpPr>
          <p:cNvPr id="17" name="Text Placeholder 12"/>
          <p:cNvSpPr>
            <a:spLocks noGrp="1"/>
          </p:cNvSpPr>
          <p:nvPr>
            <p:ph type="body" sz="quarter" idx="12" hasCustomPrompt="1"/>
          </p:nvPr>
        </p:nvSpPr>
        <p:spPr>
          <a:xfrm>
            <a:off x="3090844" y="3103438"/>
            <a:ext cx="5030269" cy="852172"/>
          </a:xfrm>
          <a:prstGeom prst="rect">
            <a:avLst/>
          </a:prstGeom>
        </p:spPr>
        <p:txBody>
          <a:bodyPr vert="horz" lIns="0" tIns="0" rIns="182880">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baseline="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sp>
        <p:nvSpPr>
          <p:cNvPr id="26" name="Text Placeholder 2"/>
          <p:cNvSpPr>
            <a:spLocks noGrp="1"/>
          </p:cNvSpPr>
          <p:nvPr>
            <p:ph type="body" sz="quarter" idx="13" hasCustomPrompt="1"/>
          </p:nvPr>
        </p:nvSpPr>
        <p:spPr>
          <a:xfrm>
            <a:off x="3090836" y="2388449"/>
            <a:ext cx="5030277" cy="650875"/>
          </a:xfrm>
          <a:prstGeom prst="rect">
            <a:avLst/>
          </a:prstGeom>
        </p:spPr>
        <p:txBody>
          <a:bodyPr vert="horz" lIns="0" rIns="182880" bIns="0" anchor="b" anchorCtr="0"/>
          <a:lstStyle>
            <a:lvl1pPr marL="0" indent="0">
              <a:buNone/>
              <a:defRPr sz="3600" b="1" baseline="0">
                <a:solidFill>
                  <a:schemeClr val="accent3"/>
                </a:solidFill>
              </a:defRPr>
            </a:lvl1pPr>
          </a:lstStyle>
          <a:p>
            <a:pPr lvl="0"/>
            <a:r>
              <a:rPr lang="en-US" dirty="0"/>
              <a:t>Speaker Name</a:t>
            </a:r>
          </a:p>
        </p:txBody>
      </p:sp>
      <p:grpSp>
        <p:nvGrpSpPr>
          <p:cNvPr id="11" name="Group 10"/>
          <p:cNvGrpSpPr/>
          <p:nvPr userDrawn="1"/>
        </p:nvGrpSpPr>
        <p:grpSpPr>
          <a:xfrm>
            <a:off x="0" y="1696"/>
            <a:ext cx="9144000" cy="141125"/>
            <a:chOff x="0" y="5071353"/>
            <a:chExt cx="9144000" cy="72958"/>
          </a:xfrm>
        </p:grpSpPr>
        <p:sp>
          <p:nvSpPr>
            <p:cNvPr id="12" name="Rectangle 11"/>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1" name="Rectangle 20"/>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15"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65903" y="6255761"/>
            <a:ext cx="858624" cy="380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900" y="6250599"/>
            <a:ext cx="2449105" cy="391204"/>
          </a:xfrm>
          <a:prstGeom prst="rect">
            <a:avLst/>
          </a:prstGeom>
        </p:spPr>
      </p:pic>
    </p:spTree>
    <p:extLst>
      <p:ext uri="{BB962C8B-B14F-4D97-AF65-F5344CB8AC3E}">
        <p14:creationId xmlns:p14="http://schemas.microsoft.com/office/powerpoint/2010/main" val="3533286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9550"/>
            <a:ext cx="9144000" cy="2374861"/>
          </a:xfrm>
          <a:prstGeom prst="rect">
            <a:avLst/>
          </a:prstGeom>
        </p:spPr>
      </p:pic>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437087"/>
            <a:ext cx="9144000" cy="2374861"/>
          </a:xfrm>
          <a:prstGeom prst="rect">
            <a:avLst/>
          </a:prstGeom>
        </p:spPr>
      </p:pic>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646694"/>
            <a:ext cx="9144000" cy="2374861"/>
          </a:xfrm>
          <a:prstGeom prst="rect">
            <a:avLst/>
          </a:prstGeom>
        </p:spPr>
      </p:pic>
      <p:grpSp>
        <p:nvGrpSpPr>
          <p:cNvPr id="11" name="Group 10"/>
          <p:cNvGrpSpPr/>
          <p:nvPr userDrawn="1"/>
        </p:nvGrpSpPr>
        <p:grpSpPr>
          <a:xfrm>
            <a:off x="0" y="1696"/>
            <a:ext cx="9144000" cy="141125"/>
            <a:chOff x="0" y="5071353"/>
            <a:chExt cx="9144000" cy="72958"/>
          </a:xfrm>
        </p:grpSpPr>
        <p:sp>
          <p:nvSpPr>
            <p:cNvPr id="12" name="Rectangle 11"/>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4" name="Rectangle 13"/>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5" name="Rectangle 14"/>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488" y="936708"/>
            <a:ext cx="7557025" cy="5357688"/>
          </a:xfrm>
          <a:prstGeom prst="rect">
            <a:avLst/>
          </a:prstGeom>
        </p:spPr>
      </p:pic>
    </p:spTree>
    <p:extLst>
      <p:ext uri="{BB962C8B-B14F-4D97-AF65-F5344CB8AC3E}">
        <p14:creationId xmlns:p14="http://schemas.microsoft.com/office/powerpoint/2010/main" val="789297801"/>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457739"/>
            <a:ext cx="8439148" cy="915256"/>
          </a:xfrm>
          <a:prstGeom prst="rect">
            <a:avLst/>
          </a:prstGeom>
        </p:spPr>
        <p:txBody>
          <a:bodyPr vert="horz"/>
          <a:lstStyle>
            <a:lvl1pPr marL="0" indent="0">
              <a:buNone/>
              <a:defRPr sz="3600" b="1" baseline="0">
                <a:solidFill>
                  <a:srgbClr val="8A1B61"/>
                </a:solidFill>
              </a:defRPr>
            </a:lvl1pPr>
          </a:lstStyle>
          <a:p>
            <a:pPr lvl="0"/>
            <a:r>
              <a:rPr lang="en-US" dirty="0"/>
              <a:t>Title of slide</a:t>
            </a:r>
          </a:p>
        </p:txBody>
      </p:sp>
      <p:sp>
        <p:nvSpPr>
          <p:cNvPr id="10" name="Text Placeholder 3"/>
          <p:cNvSpPr>
            <a:spLocks noGrp="1"/>
          </p:cNvSpPr>
          <p:nvPr>
            <p:ph type="body" sz="quarter" idx="12"/>
          </p:nvPr>
        </p:nvSpPr>
        <p:spPr>
          <a:xfrm>
            <a:off x="340786" y="1372996"/>
            <a:ext cx="8439148" cy="4188879"/>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grpSp>
        <p:nvGrpSpPr>
          <p:cNvPr id="12" name="Group 11"/>
          <p:cNvGrpSpPr/>
          <p:nvPr userDrawn="1"/>
        </p:nvGrpSpPr>
        <p:grpSpPr>
          <a:xfrm>
            <a:off x="0" y="1696"/>
            <a:ext cx="9144000" cy="141125"/>
            <a:chOff x="0" y="5071353"/>
            <a:chExt cx="9144000" cy="72958"/>
          </a:xfrm>
        </p:grpSpPr>
        <p:sp>
          <p:nvSpPr>
            <p:cNvPr id="13" name="Rectangle 12"/>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6" name="Rectangle 15"/>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11"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65903" y="6255761"/>
            <a:ext cx="858624" cy="380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900" y="6250599"/>
            <a:ext cx="2449105" cy="391204"/>
          </a:xfrm>
          <a:prstGeom prst="rect">
            <a:avLst/>
          </a:prstGeom>
        </p:spPr>
      </p:pic>
    </p:spTree>
    <p:extLst>
      <p:ext uri="{BB962C8B-B14F-4D97-AF65-F5344CB8AC3E}">
        <p14:creationId xmlns:p14="http://schemas.microsoft.com/office/powerpoint/2010/main" val="3409075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6"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065903" y="6255761"/>
            <a:ext cx="858624" cy="380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7900" y="6250599"/>
            <a:ext cx="2449105" cy="391204"/>
          </a:xfrm>
          <a:prstGeom prst="rect">
            <a:avLst/>
          </a:prstGeom>
        </p:spPr>
      </p:pic>
    </p:spTree>
    <p:extLst>
      <p:ext uri="{BB962C8B-B14F-4D97-AF65-F5344CB8AC3E}">
        <p14:creationId xmlns:p14="http://schemas.microsoft.com/office/powerpoint/2010/main" val="1868500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06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01887"/>
            <a:ext cx="9144000" cy="2374861"/>
          </a:xfrm>
          <a:prstGeom prst="rect">
            <a:avLst/>
          </a:prstGeom>
        </p:spPr>
      </p:pic>
      <p:sp>
        <p:nvSpPr>
          <p:cNvPr id="12" name="Text Placeholder 6"/>
          <p:cNvSpPr>
            <a:spLocks noGrp="1"/>
          </p:cNvSpPr>
          <p:nvPr>
            <p:ph type="body" sz="quarter" idx="10" hasCustomPrompt="1"/>
          </p:nvPr>
        </p:nvSpPr>
        <p:spPr>
          <a:xfrm>
            <a:off x="446882" y="3349683"/>
            <a:ext cx="3525837" cy="617884"/>
          </a:xfrm>
          <a:prstGeom prst="rect">
            <a:avLst/>
          </a:prstGeom>
        </p:spPr>
        <p:txBody>
          <a:bodyPr lIns="0"/>
          <a:lstStyle>
            <a:lvl1pPr marL="0" indent="0">
              <a:buNone/>
              <a:defRPr sz="2800" b="1">
                <a:solidFill>
                  <a:schemeClr val="accent3"/>
                </a:solidFill>
              </a:defRPr>
            </a:lvl1pPr>
          </a:lstStyle>
          <a:p>
            <a:pPr lvl="0"/>
            <a:r>
              <a:rPr lang="en-US" dirty="0"/>
              <a:t>Jane Smith</a:t>
            </a:r>
          </a:p>
        </p:txBody>
      </p:sp>
      <p:sp>
        <p:nvSpPr>
          <p:cNvPr id="13" name="Text Placeholder 40"/>
          <p:cNvSpPr>
            <a:spLocks noGrp="1"/>
          </p:cNvSpPr>
          <p:nvPr>
            <p:ph type="body" sz="quarter" idx="16" hasCustomPrompt="1"/>
          </p:nvPr>
        </p:nvSpPr>
        <p:spPr>
          <a:xfrm>
            <a:off x="446882" y="3988233"/>
            <a:ext cx="3525837" cy="537275"/>
          </a:xfrm>
          <a:prstGeom prst="rect">
            <a:avLst/>
          </a:prstGeom>
        </p:spPr>
        <p:txBody>
          <a:bodyPr lIns="0"/>
          <a:lstStyle>
            <a:lvl1pPr marL="0" indent="0">
              <a:spcBef>
                <a:spcPts val="0"/>
              </a:spcBef>
              <a:buNone/>
              <a:defRPr sz="1400" b="1" cap="all" spc="20" baseline="0"/>
            </a:lvl1pPr>
          </a:lstStyle>
          <a:p>
            <a:pPr lvl="0"/>
            <a:r>
              <a:rPr lang="en-US"/>
              <a:t>NAME OF ORGANIZATION</a:t>
            </a:r>
            <a:endParaRPr lang="en-US" dirty="0"/>
          </a:p>
        </p:txBody>
      </p:sp>
      <p:sp>
        <p:nvSpPr>
          <p:cNvPr id="14" name="Text Placeholder 43"/>
          <p:cNvSpPr>
            <a:spLocks noGrp="1"/>
          </p:cNvSpPr>
          <p:nvPr>
            <p:ph type="body" sz="quarter" idx="17" hasCustomPrompt="1"/>
          </p:nvPr>
        </p:nvSpPr>
        <p:spPr>
          <a:xfrm>
            <a:off x="446881" y="4546172"/>
            <a:ext cx="3525837" cy="1081616"/>
          </a:xfrm>
          <a:prstGeom prst="rect">
            <a:avLst/>
          </a:prstGeom>
        </p:spPr>
        <p:txBody>
          <a:bodyPr lIns="0"/>
          <a:lstStyle>
            <a:lvl1pPr marL="0" indent="0">
              <a:buNone/>
              <a:defRPr sz="1400">
                <a:solidFill>
                  <a:schemeClr val="tx1">
                    <a:lumMod val="50000"/>
                    <a:lumOff val="50000"/>
                  </a:schemeClr>
                </a:solidFill>
              </a:defRPr>
            </a:lvl1pPr>
          </a:lstStyle>
          <a:p>
            <a:pPr lvl="0"/>
            <a:r>
              <a:rPr lang="en-US" dirty="0" err="1"/>
              <a:t>email@address.org</a:t>
            </a:r>
            <a:endParaRPr lang="en-US" dirty="0"/>
          </a:p>
          <a:p>
            <a:pPr lvl="0"/>
            <a:r>
              <a:rPr lang="en-US" dirty="0"/>
              <a:t>@</a:t>
            </a:r>
            <a:r>
              <a:rPr lang="en-US" dirty="0" err="1"/>
              <a:t>twitteraccount</a:t>
            </a:r>
            <a:endParaRPr lang="en-US" dirty="0"/>
          </a:p>
        </p:txBody>
      </p:sp>
      <p:sp>
        <p:nvSpPr>
          <p:cNvPr id="15" name="Text Placeholder 6"/>
          <p:cNvSpPr>
            <a:spLocks noGrp="1"/>
          </p:cNvSpPr>
          <p:nvPr>
            <p:ph type="body" sz="quarter" idx="18" hasCustomPrompt="1"/>
          </p:nvPr>
        </p:nvSpPr>
        <p:spPr>
          <a:xfrm>
            <a:off x="4644340" y="3349683"/>
            <a:ext cx="3525837" cy="617884"/>
          </a:xfrm>
          <a:prstGeom prst="rect">
            <a:avLst/>
          </a:prstGeom>
        </p:spPr>
        <p:txBody>
          <a:bodyPr lIns="0"/>
          <a:lstStyle>
            <a:lvl1pPr marL="0" indent="0">
              <a:buNone/>
              <a:defRPr sz="2800" b="1">
                <a:solidFill>
                  <a:schemeClr val="accent3"/>
                </a:solidFill>
              </a:defRPr>
            </a:lvl1pPr>
          </a:lstStyle>
          <a:p>
            <a:pPr lvl="0"/>
            <a:r>
              <a:rPr lang="en-US" dirty="0"/>
              <a:t>Jane Smith</a:t>
            </a:r>
          </a:p>
        </p:txBody>
      </p:sp>
      <p:sp>
        <p:nvSpPr>
          <p:cNvPr id="16" name="Text Placeholder 40"/>
          <p:cNvSpPr>
            <a:spLocks noGrp="1"/>
          </p:cNvSpPr>
          <p:nvPr>
            <p:ph type="body" sz="quarter" idx="19" hasCustomPrompt="1"/>
          </p:nvPr>
        </p:nvSpPr>
        <p:spPr>
          <a:xfrm>
            <a:off x="4644340" y="3988233"/>
            <a:ext cx="3525837" cy="537275"/>
          </a:xfrm>
          <a:prstGeom prst="rect">
            <a:avLst/>
          </a:prstGeom>
        </p:spPr>
        <p:txBody>
          <a:bodyPr lIns="0"/>
          <a:lstStyle>
            <a:lvl1pPr marL="0" indent="0">
              <a:spcBef>
                <a:spcPts val="0"/>
              </a:spcBef>
              <a:buNone/>
              <a:defRPr sz="1400" b="1" cap="all" spc="20" baseline="0"/>
            </a:lvl1pPr>
          </a:lstStyle>
          <a:p>
            <a:pPr lvl="0"/>
            <a:r>
              <a:rPr lang="en-US"/>
              <a:t>NAME OF ORGANIZATION</a:t>
            </a:r>
            <a:endParaRPr lang="en-US" dirty="0"/>
          </a:p>
        </p:txBody>
      </p:sp>
      <p:sp>
        <p:nvSpPr>
          <p:cNvPr id="17" name="Text Placeholder 43"/>
          <p:cNvSpPr>
            <a:spLocks noGrp="1"/>
          </p:cNvSpPr>
          <p:nvPr>
            <p:ph type="body" sz="quarter" idx="20" hasCustomPrompt="1"/>
          </p:nvPr>
        </p:nvSpPr>
        <p:spPr>
          <a:xfrm>
            <a:off x="4644339" y="4546172"/>
            <a:ext cx="3525837" cy="1081616"/>
          </a:xfrm>
          <a:prstGeom prst="rect">
            <a:avLst/>
          </a:prstGeom>
        </p:spPr>
        <p:txBody>
          <a:bodyPr lIns="0"/>
          <a:lstStyle>
            <a:lvl1pPr marL="0" indent="0">
              <a:buNone/>
              <a:defRPr sz="1400">
                <a:solidFill>
                  <a:schemeClr val="tx1">
                    <a:lumMod val="50000"/>
                    <a:lumOff val="50000"/>
                  </a:schemeClr>
                </a:solidFill>
              </a:defRPr>
            </a:lvl1pPr>
          </a:lstStyle>
          <a:p>
            <a:pPr lvl="0"/>
            <a:r>
              <a:rPr lang="en-US" dirty="0" err="1"/>
              <a:t>email@address.org</a:t>
            </a:r>
            <a:endParaRPr lang="en-US" dirty="0"/>
          </a:p>
          <a:p>
            <a:pPr lvl="0"/>
            <a:r>
              <a:rPr lang="en-US" dirty="0"/>
              <a:t>@</a:t>
            </a:r>
            <a:r>
              <a:rPr lang="en-US" dirty="0" err="1"/>
              <a:t>twitteraccount</a:t>
            </a:r>
            <a:endParaRPr lang="en-US" dirty="0"/>
          </a:p>
        </p:txBody>
      </p:sp>
      <p:grpSp>
        <p:nvGrpSpPr>
          <p:cNvPr id="24" name="Group 23"/>
          <p:cNvGrpSpPr/>
          <p:nvPr userDrawn="1"/>
        </p:nvGrpSpPr>
        <p:grpSpPr>
          <a:xfrm>
            <a:off x="0" y="1696"/>
            <a:ext cx="9144000" cy="141125"/>
            <a:chOff x="0" y="5071353"/>
            <a:chExt cx="9144000" cy="72958"/>
          </a:xfrm>
        </p:grpSpPr>
        <p:sp>
          <p:nvSpPr>
            <p:cNvPr id="25" name="Rectangle 24"/>
            <p:cNvSpPr/>
            <p:nvPr userDrawn="1"/>
          </p:nvSpPr>
          <p:spPr>
            <a:xfrm>
              <a:off x="0" y="5071353"/>
              <a:ext cx="2209800" cy="72958"/>
            </a:xfrm>
            <a:prstGeom prst="rect">
              <a:avLst/>
            </a:prstGeom>
            <a:solidFill>
              <a:srgbClr val="AE237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6" name="Rectangle 25"/>
            <p:cNvSpPr/>
            <p:nvPr userDrawn="1"/>
          </p:nvSpPr>
          <p:spPr>
            <a:xfrm>
              <a:off x="2209800" y="5071353"/>
              <a:ext cx="1060450" cy="72958"/>
            </a:xfrm>
            <a:prstGeom prst="rect">
              <a:avLst/>
            </a:prstGeom>
            <a:solidFill>
              <a:srgbClr val="D2703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7" name="Rectangle 26"/>
            <p:cNvSpPr/>
            <p:nvPr userDrawn="1"/>
          </p:nvSpPr>
          <p:spPr>
            <a:xfrm>
              <a:off x="3270250" y="5071353"/>
              <a:ext cx="5873750" cy="72958"/>
            </a:xfrm>
            <a:prstGeom prst="rect">
              <a:avLst/>
            </a:prstGeom>
            <a:solidFill>
              <a:srgbClr val="F6B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grpSp>
      <p:pic>
        <p:nvPicPr>
          <p:cNvPr id="19"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065903" y="6255761"/>
            <a:ext cx="858624" cy="380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7900" y="6250599"/>
            <a:ext cx="2449105" cy="391204"/>
          </a:xfrm>
          <a:prstGeom prst="rect">
            <a:avLst/>
          </a:prstGeom>
        </p:spPr>
      </p:pic>
      <p:sp>
        <p:nvSpPr>
          <p:cNvPr id="21" name="TextBox 20"/>
          <p:cNvSpPr txBox="1"/>
          <p:nvPr userDrawn="1"/>
        </p:nvSpPr>
        <p:spPr>
          <a:xfrm>
            <a:off x="446881" y="627013"/>
            <a:ext cx="6574971" cy="1107996"/>
          </a:xfrm>
          <a:prstGeom prst="rect">
            <a:avLst/>
          </a:prstGeom>
          <a:noFill/>
        </p:spPr>
        <p:txBody>
          <a:bodyPr wrap="square" lIns="0" rtlCol="0">
            <a:spAutoFit/>
          </a:bodyPr>
          <a:lstStyle/>
          <a:p>
            <a:r>
              <a:rPr lang="en-US" sz="6600" b="1" dirty="0">
                <a:solidFill>
                  <a:schemeClr val="bg1"/>
                </a:solidFill>
              </a:rPr>
              <a:t>Thank you</a:t>
            </a:r>
          </a:p>
        </p:txBody>
      </p:sp>
    </p:spTree>
    <p:extLst>
      <p:ext uri="{BB962C8B-B14F-4D97-AF65-F5344CB8AC3E}">
        <p14:creationId xmlns:p14="http://schemas.microsoft.com/office/powerpoint/2010/main" val="1475486059"/>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A8DF9-FC39-4348-800E-771681CFA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D32E1-6FC0-4514-BD82-3002602C52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604CF5-C6EB-449C-AF0B-41A4DC75C066}"/>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5" name="Footer Placeholder 4">
            <a:extLst>
              <a:ext uri="{FF2B5EF4-FFF2-40B4-BE49-F238E27FC236}">
                <a16:creationId xmlns:a16="http://schemas.microsoft.com/office/drawing/2014/main" id="{429D93E2-A16F-43CB-8015-752397BCD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223A86-AF02-4AC3-A322-7BCC815602C4}"/>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1200306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0" y="1990726"/>
            <a:ext cx="2016125" cy="2571750"/>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846139" y="2833690"/>
            <a:ext cx="2574927"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7" y="2638427"/>
            <a:ext cx="5727699" cy="852172"/>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3986213"/>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987552"/>
            <a:ext cx="5727700" cy="650875"/>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0" y="1990724"/>
            <a:ext cx="161925"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79425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304865A-1010-43FA-9E81-B46E236987D0}"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4054585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304865A-1010-43FA-9E81-B46E236987D0}" type="datetimeFigureOut">
              <a:rPr lang="en-GB" smtClean="0"/>
              <a:t>07/06/2018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3268922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bg1">
                    <a:lumMod val="50000"/>
                  </a:schemeClr>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solidFill>
                  <a:srgbClr val="00B0F0"/>
                </a:solidFill>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C304865A-1010-43FA-9E81-B46E236987D0}"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B2A62-E5BB-4118-84AC-040B5E179302}" type="slidenum">
              <a:rPr lang="en-GB" smtClean="0"/>
              <a:t>‹#›</a:t>
            </a:fld>
            <a:endParaRPr lang="en-GB"/>
          </a:p>
        </p:txBody>
      </p:sp>
      <p:pic>
        <p:nvPicPr>
          <p:cNvPr id="7" name="Picture 6"/>
          <p:cNvPicPr/>
          <p:nvPr userDrawn="1"/>
        </p:nvPicPr>
        <p:blipFill>
          <a:blip r:embed="rId2">
            <a:extLst>
              <a:ext uri="{28A0092B-C50C-407E-A947-70E740481C1C}">
                <a14:useLocalDpi xmlns:a14="http://schemas.microsoft.com/office/drawing/2010/main" val="0"/>
              </a:ext>
            </a:extLst>
          </a:blip>
          <a:stretch>
            <a:fillRect/>
          </a:stretch>
        </p:blipFill>
        <p:spPr>
          <a:xfrm>
            <a:off x="7563264" y="5913125"/>
            <a:ext cx="1464469" cy="808355"/>
          </a:xfrm>
          <a:prstGeom prst="rect">
            <a:avLst/>
          </a:prstGeom>
        </p:spPr>
      </p:pic>
    </p:spTree>
    <p:extLst>
      <p:ext uri="{BB962C8B-B14F-4D97-AF65-F5344CB8AC3E}">
        <p14:creationId xmlns:p14="http://schemas.microsoft.com/office/powerpoint/2010/main" val="15812256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304865A-1010-43FA-9E81-B46E236987D0}" type="datetimeFigureOut">
              <a:rPr lang="en-GB" smtClean="0"/>
              <a:t>07/06/2018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1B2A62-E5BB-4118-84AC-040B5E179302}" type="slidenum">
              <a:rPr lang="en-GB" smtClean="0"/>
              <a:t>‹#›</a:t>
            </a:fld>
            <a:endParaRPr lang="en-GB"/>
          </a:p>
        </p:txBody>
      </p:sp>
      <p:pic>
        <p:nvPicPr>
          <p:cNvPr id="6" name="Picture 5"/>
          <p:cNvPicPr/>
          <p:nvPr userDrawn="1"/>
        </p:nvPicPr>
        <p:blipFill>
          <a:blip r:embed="rId2">
            <a:extLst>
              <a:ext uri="{28A0092B-C50C-407E-A947-70E740481C1C}">
                <a14:useLocalDpi xmlns:a14="http://schemas.microsoft.com/office/drawing/2010/main" val="0"/>
              </a:ext>
            </a:extLst>
          </a:blip>
          <a:stretch>
            <a:fillRect/>
          </a:stretch>
        </p:blipFill>
        <p:spPr>
          <a:xfrm>
            <a:off x="7563264" y="5913125"/>
            <a:ext cx="1464469" cy="808355"/>
          </a:xfrm>
          <a:prstGeom prst="rect">
            <a:avLst/>
          </a:prstGeom>
        </p:spPr>
      </p:pic>
    </p:spTree>
    <p:extLst>
      <p:ext uri="{BB962C8B-B14F-4D97-AF65-F5344CB8AC3E}">
        <p14:creationId xmlns:p14="http://schemas.microsoft.com/office/powerpoint/2010/main" val="1325449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8"/>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04865A-1010-43FA-9E81-B46E236987D0}"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7637472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304865A-1010-43FA-9E81-B46E236987D0}" type="datetimeFigureOut">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3513321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304865A-1010-43FA-9E81-B46E236987D0}" type="datetimeFigureOut">
              <a:rPr lang="en-GB" smtClean="0"/>
              <a:t>07/06/2018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9178174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304865A-1010-43FA-9E81-B46E236987D0}" type="datetimeFigureOut">
              <a:rPr lang="en-GB" smtClean="0"/>
              <a:t>07/06/2018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8013006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4865A-1010-43FA-9E81-B46E236987D0}" type="datetimeFigureOut">
              <a:rPr lang="en-GB" smtClean="0"/>
              <a:t>07/06/2018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62838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5D4A3-3DF7-4A7D-9CB7-354AE91B2067}"/>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433F03-4B7E-4A6D-95A3-E99D91CA25E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1DE26C-FC09-4423-B1D0-A05C54639A10}"/>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5" name="Footer Placeholder 4">
            <a:extLst>
              <a:ext uri="{FF2B5EF4-FFF2-40B4-BE49-F238E27FC236}">
                <a16:creationId xmlns:a16="http://schemas.microsoft.com/office/drawing/2014/main" id="{DAE4FC11-ACB5-4068-BA70-81FD51B15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85961-43A8-4EC9-A7AB-F0046687ED39}"/>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3897013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30"/>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304865A-1010-43FA-9E81-B46E236987D0}" type="datetimeFigureOut">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2426166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30"/>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304865A-1010-43FA-9E81-B46E236987D0}" type="datetimeFigureOut">
              <a:rPr lang="en-GB" smtClean="0"/>
              <a:t>07/06/2018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261961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04865A-1010-43FA-9E81-B46E236987D0}"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3611762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304865A-1010-43FA-9E81-B46E236987D0}" type="datetimeFigureOut">
              <a:rPr lang="en-GB" smtClean="0"/>
              <a:t>07/06/2018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91B2A62-E5BB-4118-84AC-040B5E179302}" type="slidenum">
              <a:rPr lang="en-GB" smtClean="0"/>
              <a:t>‹#›</a:t>
            </a:fld>
            <a:endParaRPr lang="en-GB"/>
          </a:p>
        </p:txBody>
      </p:sp>
    </p:spTree>
    <p:extLst>
      <p:ext uri="{BB962C8B-B14F-4D97-AF65-F5344CB8AC3E}">
        <p14:creationId xmlns:p14="http://schemas.microsoft.com/office/powerpoint/2010/main" val="778184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7553-4CB7-4B4F-BDB1-E61FD1C8C6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BD4B7D-26EE-407F-A49F-22C579A52D43}"/>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24DC9-330B-4EEE-B90E-47BFD7ED7669}"/>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84BFE2-BB58-458E-A6C2-766E5CAF95BA}"/>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6" name="Footer Placeholder 5">
            <a:extLst>
              <a:ext uri="{FF2B5EF4-FFF2-40B4-BE49-F238E27FC236}">
                <a16:creationId xmlns:a16="http://schemas.microsoft.com/office/drawing/2014/main" id="{5FD255F4-F6C3-4E37-8F64-E69CF5FBE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19DAF6-01BB-4EC7-BBC3-25CEFBA0C6D5}"/>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378290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42FB-593D-4A60-AB57-BD0FB30B3F4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151B4E-DE4E-4BB1-A8BA-A3305C94B3E5}"/>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593A4184-99AB-4093-9EE7-C9CB21A15BA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13908-950A-47C3-AB2E-73E8B801EDD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9B288B7E-E8E3-4C48-BEB6-E328A7E1F2C9}"/>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DE9E4-1946-4B3D-820C-B0135593F488}"/>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8" name="Footer Placeholder 7">
            <a:extLst>
              <a:ext uri="{FF2B5EF4-FFF2-40B4-BE49-F238E27FC236}">
                <a16:creationId xmlns:a16="http://schemas.microsoft.com/office/drawing/2014/main" id="{E4235BF9-6234-4153-B55A-F3620877A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6DD730-10E6-41C3-8370-60B2EC4332D8}"/>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12854092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49FA-E2C1-44D7-A347-F4BF0BC544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25EBAC-ABA0-41A7-BD60-FBCC1BCF34A0}"/>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4" name="Footer Placeholder 3">
            <a:extLst>
              <a:ext uri="{FF2B5EF4-FFF2-40B4-BE49-F238E27FC236}">
                <a16:creationId xmlns:a16="http://schemas.microsoft.com/office/drawing/2014/main" id="{1CFBD3C8-F07A-40DB-830C-546A9A2423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B095D-54E8-4ABB-9B1B-E58C2351E17A}"/>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2830375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7B65DF-0DDA-434C-B714-156823A16FEB}"/>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3" name="Footer Placeholder 2">
            <a:extLst>
              <a:ext uri="{FF2B5EF4-FFF2-40B4-BE49-F238E27FC236}">
                <a16:creationId xmlns:a16="http://schemas.microsoft.com/office/drawing/2014/main" id="{CCFD517C-EFCE-4A8E-9C66-7CC2E078F9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F18FCE-875D-485D-A81B-56B9CCB13EE2}"/>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187550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0D39-6C68-4BB6-A49B-560260A84EF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4CC888D-10E7-4AD4-8F1F-288BC9E3B9C5}"/>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150FD4-4011-4D46-A21F-CA5A47BD609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9EFD4BA-6C7D-46B2-8DE9-F89D9D72FCD8}"/>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6" name="Footer Placeholder 5">
            <a:extLst>
              <a:ext uri="{FF2B5EF4-FFF2-40B4-BE49-F238E27FC236}">
                <a16:creationId xmlns:a16="http://schemas.microsoft.com/office/drawing/2014/main" id="{C6966C1E-88EC-4081-8ED1-0F1C9F84E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39143B-9DEE-46B6-AC67-24B59CA1DBE2}"/>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242865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B77A-02D2-4242-9710-A9D8372BDF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AB44934-C990-4C17-AD5E-115762BB4BB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8A3C523-0F02-43CD-B7FE-1BE59AB513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92E4701-CADA-4284-B366-F9DA9056DB59}"/>
              </a:ext>
            </a:extLst>
          </p:cNvPr>
          <p:cNvSpPr>
            <a:spLocks noGrp="1"/>
          </p:cNvSpPr>
          <p:nvPr>
            <p:ph type="dt" sz="half" idx="10"/>
          </p:nvPr>
        </p:nvSpPr>
        <p:spPr/>
        <p:txBody>
          <a:bodyPr/>
          <a:lstStyle/>
          <a:p>
            <a:fld id="{9F88D3E1-8ACC-4B6F-82FE-77832E0F01C9}" type="datetimeFigureOut">
              <a:rPr lang="en-US" smtClean="0"/>
              <a:t>6/7/2018</a:t>
            </a:fld>
            <a:endParaRPr lang="en-US"/>
          </a:p>
        </p:txBody>
      </p:sp>
      <p:sp>
        <p:nvSpPr>
          <p:cNvPr id="6" name="Footer Placeholder 5">
            <a:extLst>
              <a:ext uri="{FF2B5EF4-FFF2-40B4-BE49-F238E27FC236}">
                <a16:creationId xmlns:a16="http://schemas.microsoft.com/office/drawing/2014/main" id="{0D30BEE6-081D-4FDD-B89E-E7497AA829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7BFA40-22B1-47C3-B10A-FE691FB966CF}"/>
              </a:ext>
            </a:extLst>
          </p:cNvPr>
          <p:cNvSpPr>
            <a:spLocks noGrp="1"/>
          </p:cNvSpPr>
          <p:nvPr>
            <p:ph type="sldNum" sz="quarter" idx="12"/>
          </p:nvPr>
        </p:nvSpPr>
        <p:spPr/>
        <p:txBody>
          <a:bodyPr/>
          <a:lstStyle/>
          <a:p>
            <a:fld id="{BA0D7967-2DA8-4A7B-9279-52F6B860D4B7}" type="slidenum">
              <a:rPr lang="en-US" smtClean="0"/>
              <a:t>‹#›</a:t>
            </a:fld>
            <a:endParaRPr lang="en-US"/>
          </a:p>
        </p:txBody>
      </p:sp>
    </p:spTree>
    <p:extLst>
      <p:ext uri="{BB962C8B-B14F-4D97-AF65-F5344CB8AC3E}">
        <p14:creationId xmlns:p14="http://schemas.microsoft.com/office/powerpoint/2010/main" val="206421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623058-0FA1-4D61-BF40-4EC1942992A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9C8DDB-6AFD-4435-9455-ED5FAC763E0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2AF3A-5667-4B2F-BCE3-CE3FBA5F9B1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F88D3E1-8ACC-4B6F-82FE-77832E0F01C9}" type="datetimeFigureOut">
              <a:rPr lang="en-US" smtClean="0"/>
              <a:t>6/7/2018</a:t>
            </a:fld>
            <a:endParaRPr lang="en-US"/>
          </a:p>
        </p:txBody>
      </p:sp>
      <p:sp>
        <p:nvSpPr>
          <p:cNvPr id="5" name="Footer Placeholder 4">
            <a:extLst>
              <a:ext uri="{FF2B5EF4-FFF2-40B4-BE49-F238E27FC236}">
                <a16:creationId xmlns:a16="http://schemas.microsoft.com/office/drawing/2014/main" id="{A01D8284-7664-4F99-A8C0-567A6EFB72B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38104C-A91A-458B-A83C-E00E18B89AB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A0D7967-2DA8-4A7B-9279-52F6B860D4B7}" type="slidenum">
              <a:rPr lang="en-US" smtClean="0"/>
              <a:t>‹#›</a:t>
            </a:fld>
            <a:endParaRPr lang="en-US"/>
          </a:p>
        </p:txBody>
      </p:sp>
    </p:spTree>
    <p:extLst>
      <p:ext uri="{BB962C8B-B14F-4D97-AF65-F5344CB8AC3E}">
        <p14:creationId xmlns:p14="http://schemas.microsoft.com/office/powerpoint/2010/main" val="105223131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4" r:id="rId12"/>
    <p:sldLayoutId id="2147483700" r:id="rId13"/>
    <p:sldLayoutId id="2147483701" r:id="rId14"/>
    <p:sldLayoutId id="2147483702" r:id="rId15"/>
    <p:sldLayoutId id="2147483703" r:id="rId16"/>
    <p:sldLayoutId id="2147483704" r:id="rId17"/>
    <p:sldLayoutId id="2147483705" r:id="rId18"/>
    <p:sldLayoutId id="2147483706" r:id="rId19"/>
    <p:sldLayoutId id="2147483709"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304865A-1010-43FA-9E81-B46E236987D0}" type="datetimeFigureOut">
              <a:rPr lang="en-GB" smtClean="0"/>
              <a:t>07/06/2018</a:t>
            </a:fld>
            <a:endParaRPr lang="en-GB"/>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91B2A62-E5BB-4118-84AC-040B5E179302}" type="slidenum">
              <a:rPr lang="en-GB" smtClean="0"/>
              <a:t>‹#›</a:t>
            </a:fld>
            <a:endParaRPr lang="en-GB"/>
          </a:p>
        </p:txBody>
      </p:sp>
    </p:spTree>
    <p:extLst>
      <p:ext uri="{BB962C8B-B14F-4D97-AF65-F5344CB8AC3E}">
        <p14:creationId xmlns:p14="http://schemas.microsoft.com/office/powerpoint/2010/main" val="95583218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19.png"/><Relationship Id="rId5" Type="http://schemas.microsoft.com/office/2007/relationships/hdphoto" Target="../media/hdphoto9.wdp"/><Relationship Id="rId10" Type="http://schemas.openxmlformats.org/officeDocument/2006/relationships/image" Target="../media/image20.png"/><Relationship Id="rId4" Type="http://schemas.openxmlformats.org/officeDocument/2006/relationships/image" Target="../media/image32.png"/><Relationship Id="rId9" Type="http://schemas.microsoft.com/office/2007/relationships/hdphoto" Target="../media/hdphoto8.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 Id="rId9"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png"/><Relationship Id="rId9"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0FAE338-CE6C-49BE-A775-364F23C91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7" y="0"/>
            <a:ext cx="5014913" cy="6858000"/>
          </a:xfrm>
          <a:prstGeom prst="rect">
            <a:avLst/>
          </a:prstGeom>
        </p:spPr>
      </p:pic>
      <p:sp>
        <p:nvSpPr>
          <p:cNvPr id="18" name="TextBox 17">
            <a:extLst>
              <a:ext uri="{FF2B5EF4-FFF2-40B4-BE49-F238E27FC236}">
                <a16:creationId xmlns:a16="http://schemas.microsoft.com/office/drawing/2014/main" id="{4FACE4B5-C2A1-4BEC-A641-FBE6D366E0E9}"/>
              </a:ext>
            </a:extLst>
          </p:cNvPr>
          <p:cNvSpPr txBox="1"/>
          <p:nvPr/>
        </p:nvSpPr>
        <p:spPr>
          <a:xfrm>
            <a:off x="5538019" y="356205"/>
            <a:ext cx="2895600" cy="584775"/>
          </a:xfrm>
          <a:prstGeom prst="rect">
            <a:avLst/>
          </a:prstGeom>
          <a:noFill/>
        </p:spPr>
        <p:txBody>
          <a:bodyPr wrap="square" rtlCol="0">
            <a:spAutoFit/>
          </a:bodyPr>
          <a:lstStyle/>
          <a:p>
            <a:r>
              <a:rPr lang="en-US" sz="3200" b="1" dirty="0">
                <a:solidFill>
                  <a:schemeClr val="bg2">
                    <a:lumMod val="50000"/>
                  </a:schemeClr>
                </a:solidFill>
                <a:latin typeface="Segoe UI" panose="020B0502040204020203" pitchFamily="34" charset="0"/>
                <a:cs typeface="Segoe UI" panose="020B0502040204020203" pitchFamily="34" charset="0"/>
              </a:rPr>
              <a:t>@</a:t>
            </a:r>
            <a:r>
              <a:rPr lang="en-US" sz="3200" b="1" dirty="0" err="1">
                <a:solidFill>
                  <a:schemeClr val="bg2">
                    <a:lumMod val="50000"/>
                  </a:schemeClr>
                </a:solidFill>
                <a:latin typeface="Segoe UI" panose="020B0502040204020203" pitchFamily="34" charset="0"/>
                <a:cs typeface="Segoe UI" panose="020B0502040204020203" pitchFamily="34" charset="0"/>
              </a:rPr>
              <a:t>LorcanD</a:t>
            </a:r>
            <a:endParaRPr lang="en-US" sz="3200" b="1" dirty="0">
              <a:solidFill>
                <a:schemeClr val="bg2">
                  <a:lumMod val="50000"/>
                </a:schemeClr>
              </a:solidFill>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77BB49D3-B273-41C8-A0D0-1AA9801B9FB6}"/>
              </a:ext>
            </a:extLst>
          </p:cNvPr>
          <p:cNvSpPr txBox="1"/>
          <p:nvPr/>
        </p:nvSpPr>
        <p:spPr>
          <a:xfrm>
            <a:off x="5678129" y="2971800"/>
            <a:ext cx="2895600" cy="1569660"/>
          </a:xfrm>
          <a:prstGeom prst="rect">
            <a:avLst/>
          </a:prstGeom>
          <a:noFill/>
        </p:spPr>
        <p:txBody>
          <a:bodyPr wrap="square" rtlCol="0">
            <a:spAutoFit/>
          </a:bodyPr>
          <a:lstStyle/>
          <a:p>
            <a:r>
              <a:rPr lang="en-US" sz="2400" b="1" dirty="0">
                <a:latin typeface="Segoe UI" panose="020B0502040204020203" pitchFamily="34" charset="0"/>
                <a:cs typeface="Segoe UI" panose="020B0502040204020203" pitchFamily="34" charset="0"/>
              </a:rPr>
              <a:t>RLUK</a:t>
            </a:r>
            <a:br>
              <a:rPr lang="en-US" sz="2400" b="1" dirty="0">
                <a:latin typeface="Segoe UI" panose="020B0502040204020203" pitchFamily="34" charset="0"/>
                <a:cs typeface="Segoe UI" panose="020B0502040204020203" pitchFamily="34" charset="0"/>
              </a:rPr>
            </a:br>
            <a:r>
              <a:rPr lang="en-US" sz="2400" b="1" dirty="0">
                <a:latin typeface="Segoe UI" panose="020B0502040204020203" pitchFamily="34" charset="0"/>
                <a:cs typeface="Segoe UI" panose="020B0502040204020203" pitchFamily="34" charset="0"/>
              </a:rPr>
              <a:t>Conference, 2018. </a:t>
            </a:r>
            <a:br>
              <a:rPr lang="en-US" sz="2400" b="1" dirty="0">
                <a:latin typeface="Segoe UI" panose="020B0502040204020203" pitchFamily="34" charset="0"/>
                <a:cs typeface="Segoe UI" panose="020B0502040204020203" pitchFamily="34" charset="0"/>
              </a:rPr>
            </a:br>
            <a:r>
              <a:rPr lang="en-US" sz="2400" b="1" dirty="0">
                <a:latin typeface="Segoe UI" panose="020B0502040204020203" pitchFamily="34" charset="0"/>
                <a:cs typeface="Segoe UI" panose="020B0502040204020203" pitchFamily="34" charset="0"/>
              </a:rPr>
              <a:t>British Library, London</a:t>
            </a:r>
          </a:p>
        </p:txBody>
      </p:sp>
      <p:sp>
        <p:nvSpPr>
          <p:cNvPr id="22" name="Rectangle 21">
            <a:extLst>
              <a:ext uri="{FF2B5EF4-FFF2-40B4-BE49-F238E27FC236}">
                <a16:creationId xmlns:a16="http://schemas.microsoft.com/office/drawing/2014/main" id="{0BA7948A-593E-468F-B0F2-1F3342CBE9AD}"/>
              </a:ext>
            </a:extLst>
          </p:cNvPr>
          <p:cNvSpPr/>
          <p:nvPr/>
        </p:nvSpPr>
        <p:spPr>
          <a:xfrm>
            <a:off x="5678129" y="4764675"/>
            <a:ext cx="2743200" cy="1754326"/>
          </a:xfrm>
          <a:prstGeom prst="rect">
            <a:avLst/>
          </a:prstGeom>
        </p:spPr>
        <p:txBody>
          <a:bodyPr wrap="square">
            <a:spAutoFit/>
          </a:bodyPr>
          <a:lstStyle/>
          <a:p>
            <a:pPr fontAlgn="base"/>
            <a:r>
              <a:rPr lang="en-US" b="1" cap="all" dirty="0">
                <a:solidFill>
                  <a:schemeClr val="bg2">
                    <a:lumMod val="50000"/>
                  </a:schemeClr>
                </a:solidFill>
                <a:latin typeface="Segoe UI" panose="020B0502040204020203" pitchFamily="34" charset="0"/>
                <a:cs typeface="Segoe UI" panose="020B0502040204020203" pitchFamily="34" charset="0"/>
              </a:rPr>
              <a:t>WORKSHOP – BUILDING SHARED CAPACITY: COLLABORATIVE LIBRARY DIRECTIONS IN THE UK</a:t>
            </a:r>
            <a:endParaRPr lang="en-US" b="1" i="0" cap="all" dirty="0">
              <a:solidFill>
                <a:schemeClr val="bg2">
                  <a:lumMod val="50000"/>
                </a:schemeClr>
              </a:solidFill>
              <a:effectLst/>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BA0D79B2-409A-40D2-856C-59B2231BD0FE}"/>
              </a:ext>
            </a:extLst>
          </p:cNvPr>
          <p:cNvSpPr txBox="1"/>
          <p:nvPr/>
        </p:nvSpPr>
        <p:spPr>
          <a:xfrm>
            <a:off x="5678129" y="1526143"/>
            <a:ext cx="2895600" cy="830997"/>
          </a:xfrm>
          <a:prstGeom prst="rect">
            <a:avLst/>
          </a:prstGeom>
          <a:noFill/>
        </p:spPr>
        <p:txBody>
          <a:bodyPr wrap="square" rtlCol="0">
            <a:spAutoFit/>
          </a:bodyPr>
          <a:lstStyle/>
          <a:p>
            <a:r>
              <a:rPr lang="en-US" sz="2400" b="1" dirty="0">
                <a:latin typeface="Segoe UI" panose="020B0502040204020203" pitchFamily="34" charset="0"/>
                <a:cs typeface="Segoe UI" panose="020B0502040204020203" pitchFamily="34" charset="0"/>
              </a:rPr>
              <a:t>Lorcan Dempsey</a:t>
            </a:r>
            <a:br>
              <a:rPr lang="en-US" sz="2400" b="1" dirty="0">
                <a:latin typeface="Segoe UI" panose="020B0502040204020203" pitchFamily="34" charset="0"/>
                <a:cs typeface="Segoe UI" panose="020B0502040204020203" pitchFamily="34" charset="0"/>
              </a:rPr>
            </a:br>
            <a:r>
              <a:rPr lang="en-US" sz="2400" b="1" dirty="0">
                <a:latin typeface="Segoe UI" panose="020B0502040204020203" pitchFamily="34" charset="0"/>
                <a:cs typeface="Segoe UI" panose="020B0502040204020203" pitchFamily="34" charset="0"/>
              </a:rPr>
              <a:t>OCLC</a:t>
            </a:r>
          </a:p>
        </p:txBody>
      </p:sp>
    </p:spTree>
    <p:extLst>
      <p:ext uri="{BB962C8B-B14F-4D97-AF65-F5344CB8AC3E}">
        <p14:creationId xmlns:p14="http://schemas.microsoft.com/office/powerpoint/2010/main" val="293893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 y="948688"/>
            <a:ext cx="9143999" cy="1938992"/>
          </a:xfrm>
          <a:prstGeom prst="rect">
            <a:avLst/>
          </a:prstGeom>
          <a:noFill/>
        </p:spPr>
        <p:txBody>
          <a:bodyPr wrap="square" rtlCol="0">
            <a:spAutoFit/>
          </a:bodyPr>
          <a:lstStyle/>
          <a:p>
            <a:pPr algn="ctr" defTabSz="457200"/>
            <a:r>
              <a:rPr lang="en-US" sz="4000" dirty="0">
                <a:solidFill>
                  <a:prstClr val="white"/>
                </a:solidFill>
                <a:latin typeface="Georgia" charset="0"/>
                <a:ea typeface="Georgia" charset="0"/>
                <a:cs typeface="Georgia" charset="0"/>
              </a:rPr>
              <a:t>“When the rate of change inside an organization becomes slower than the rate of change outside, the end is near.”</a:t>
            </a:r>
          </a:p>
        </p:txBody>
      </p:sp>
      <p:sp>
        <p:nvSpPr>
          <p:cNvPr id="5" name="TextBox 4"/>
          <p:cNvSpPr txBox="1"/>
          <p:nvPr/>
        </p:nvSpPr>
        <p:spPr>
          <a:xfrm>
            <a:off x="3146515" y="3301223"/>
            <a:ext cx="2850971" cy="400110"/>
          </a:xfrm>
          <a:prstGeom prst="rect">
            <a:avLst/>
          </a:prstGeom>
          <a:noFill/>
        </p:spPr>
        <p:txBody>
          <a:bodyPr wrap="square" rtlCol="0">
            <a:spAutoFit/>
          </a:bodyPr>
          <a:lstStyle/>
          <a:p>
            <a:pPr algn="ctr" defTabSz="457200"/>
            <a:r>
              <a:rPr lang="en-US" sz="2000" b="1" dirty="0">
                <a:solidFill>
                  <a:prstClr val="white"/>
                </a:solidFill>
                <a:latin typeface="Arial"/>
              </a:rPr>
              <a:t>Jack Welch</a:t>
            </a:r>
            <a:endParaRPr lang="en-US" dirty="0">
              <a:solidFill>
                <a:prstClr val="white"/>
              </a:solidFill>
              <a:latin typeface="Arial"/>
            </a:endParaRPr>
          </a:p>
        </p:txBody>
      </p:sp>
      <p:cxnSp>
        <p:nvCxnSpPr>
          <p:cNvPr id="6" name="Straight Connector 5"/>
          <p:cNvCxnSpPr/>
          <p:nvPr/>
        </p:nvCxnSpPr>
        <p:spPr>
          <a:xfrm>
            <a:off x="2389394" y="3099084"/>
            <a:ext cx="4365213"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A082D31B-7228-4042-9F0B-BB5B0DEE30E4}"/>
              </a:ext>
            </a:extLst>
          </p:cNvPr>
          <p:cNvSpPr/>
          <p:nvPr/>
        </p:nvSpPr>
        <p:spPr>
          <a:xfrm>
            <a:off x="381000" y="5638800"/>
            <a:ext cx="1824835" cy="487380"/>
          </a:xfrm>
          <a:prstGeom prst="rect">
            <a:avLst/>
          </a:prstGeom>
          <a:solidFill>
            <a:srgbClr val="4472C4">
              <a:lumMod val="20000"/>
              <a:lumOff val="80000"/>
            </a:srgbClr>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capacity</a:t>
            </a:r>
          </a:p>
        </p:txBody>
      </p:sp>
      <p:sp>
        <p:nvSpPr>
          <p:cNvPr id="17" name="Rectangle 16">
            <a:extLst>
              <a:ext uri="{FF2B5EF4-FFF2-40B4-BE49-F238E27FC236}">
                <a16:creationId xmlns:a16="http://schemas.microsoft.com/office/drawing/2014/main" id="{F6F02D8D-126C-4966-BB48-A01133238DE1}"/>
              </a:ext>
            </a:extLst>
          </p:cNvPr>
          <p:cNvSpPr/>
          <p:nvPr/>
        </p:nvSpPr>
        <p:spPr>
          <a:xfrm>
            <a:off x="2526717" y="5087923"/>
            <a:ext cx="1828800" cy="1066800"/>
          </a:xfrm>
          <a:prstGeom prst="rect">
            <a:avLst/>
          </a:prstGeom>
          <a:solidFill>
            <a:srgbClr val="4472C4">
              <a:lumMod val="20000"/>
              <a:lumOff val="80000"/>
            </a:srgbClr>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learning</a:t>
            </a:r>
          </a:p>
        </p:txBody>
      </p:sp>
      <p:sp>
        <p:nvSpPr>
          <p:cNvPr id="18" name="Rectangle 17">
            <a:extLst>
              <a:ext uri="{FF2B5EF4-FFF2-40B4-BE49-F238E27FC236}">
                <a16:creationId xmlns:a16="http://schemas.microsoft.com/office/drawing/2014/main" id="{407583FD-9A7D-4CD2-AF0A-FC18646C2B8A}"/>
              </a:ext>
            </a:extLst>
          </p:cNvPr>
          <p:cNvSpPr/>
          <p:nvPr/>
        </p:nvSpPr>
        <p:spPr>
          <a:xfrm>
            <a:off x="4654258" y="5087923"/>
            <a:ext cx="1828800" cy="1066800"/>
          </a:xfrm>
          <a:prstGeom prst="rect">
            <a:avLst/>
          </a:prstGeom>
          <a:solidFill>
            <a:srgbClr val="4472C4">
              <a:lumMod val="20000"/>
              <a:lumOff val="80000"/>
            </a:srgbClr>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innovation</a:t>
            </a:r>
          </a:p>
        </p:txBody>
      </p:sp>
      <p:sp>
        <p:nvSpPr>
          <p:cNvPr id="19" name="Rectangle 18">
            <a:extLst>
              <a:ext uri="{FF2B5EF4-FFF2-40B4-BE49-F238E27FC236}">
                <a16:creationId xmlns:a16="http://schemas.microsoft.com/office/drawing/2014/main" id="{E1006950-5E02-46DB-A0C5-AA779D7C6508}"/>
              </a:ext>
            </a:extLst>
          </p:cNvPr>
          <p:cNvSpPr/>
          <p:nvPr/>
        </p:nvSpPr>
        <p:spPr>
          <a:xfrm>
            <a:off x="6763624" y="5638800"/>
            <a:ext cx="1824835" cy="487380"/>
          </a:xfrm>
          <a:prstGeom prst="rect">
            <a:avLst/>
          </a:prstGeom>
          <a:solidFill>
            <a:srgbClr val="4472C4">
              <a:lumMod val="20000"/>
              <a:lumOff val="80000"/>
            </a:srgbClr>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influence</a:t>
            </a:r>
          </a:p>
        </p:txBody>
      </p:sp>
      <p:cxnSp>
        <p:nvCxnSpPr>
          <p:cNvPr id="20" name="Straight Connector 19">
            <a:extLst>
              <a:ext uri="{FF2B5EF4-FFF2-40B4-BE49-F238E27FC236}">
                <a16:creationId xmlns:a16="http://schemas.microsoft.com/office/drawing/2014/main" id="{CFF2EBE1-DEAC-4E26-B5B5-C134B7C9BE8F}"/>
              </a:ext>
            </a:extLst>
          </p:cNvPr>
          <p:cNvCxnSpPr/>
          <p:nvPr/>
        </p:nvCxnSpPr>
        <p:spPr>
          <a:xfrm>
            <a:off x="304800" y="6705600"/>
            <a:ext cx="8534400" cy="0"/>
          </a:xfrm>
          <a:prstGeom prst="line">
            <a:avLst/>
          </a:prstGeom>
          <a:noFill/>
          <a:ln w="76200" cap="flat" cmpd="sng" algn="ctr">
            <a:solidFill>
              <a:srgbClr val="4472C4"/>
            </a:solidFill>
            <a:prstDash val="solid"/>
            <a:miter lim="800000"/>
          </a:ln>
          <a:effectLst/>
        </p:spPr>
      </p:cxnSp>
      <p:cxnSp>
        <p:nvCxnSpPr>
          <p:cNvPr id="21" name="Straight Connector 20">
            <a:extLst>
              <a:ext uri="{FF2B5EF4-FFF2-40B4-BE49-F238E27FC236}">
                <a16:creationId xmlns:a16="http://schemas.microsoft.com/office/drawing/2014/main" id="{757947AF-5C9B-4045-8A24-230A0C28EB06}"/>
              </a:ext>
            </a:extLst>
          </p:cNvPr>
          <p:cNvCxnSpPr>
            <a:cxnSpLocks/>
            <a:stCxn id="16" idx="2"/>
          </p:cNvCxnSpPr>
          <p:nvPr/>
        </p:nvCxnSpPr>
        <p:spPr>
          <a:xfrm>
            <a:off x="1293418" y="6126180"/>
            <a:ext cx="20158" cy="579420"/>
          </a:xfrm>
          <a:prstGeom prst="line">
            <a:avLst/>
          </a:prstGeom>
          <a:noFill/>
          <a:ln w="57150" cap="flat" cmpd="sng" algn="ctr">
            <a:solidFill>
              <a:srgbClr val="4472C4"/>
            </a:solidFill>
            <a:prstDash val="solid"/>
            <a:miter lim="800000"/>
          </a:ln>
          <a:effectLst/>
        </p:spPr>
      </p:cxnSp>
      <p:cxnSp>
        <p:nvCxnSpPr>
          <p:cNvPr id="22" name="Straight Connector 21">
            <a:extLst>
              <a:ext uri="{FF2B5EF4-FFF2-40B4-BE49-F238E27FC236}">
                <a16:creationId xmlns:a16="http://schemas.microsoft.com/office/drawing/2014/main" id="{03DE2437-3911-4789-A254-D85FEDA4589C}"/>
              </a:ext>
            </a:extLst>
          </p:cNvPr>
          <p:cNvCxnSpPr/>
          <p:nvPr/>
        </p:nvCxnSpPr>
        <p:spPr>
          <a:xfrm>
            <a:off x="7696200" y="6154721"/>
            <a:ext cx="0" cy="550877"/>
          </a:xfrm>
          <a:prstGeom prst="line">
            <a:avLst/>
          </a:prstGeom>
          <a:noFill/>
          <a:ln w="57150" cap="flat" cmpd="sng" algn="ctr">
            <a:solidFill>
              <a:srgbClr val="4472C4"/>
            </a:solidFill>
            <a:prstDash val="solid"/>
            <a:miter lim="800000"/>
          </a:ln>
          <a:effectLst/>
        </p:spPr>
      </p:cxnSp>
      <p:cxnSp>
        <p:nvCxnSpPr>
          <p:cNvPr id="23" name="Straight Connector 22">
            <a:extLst>
              <a:ext uri="{FF2B5EF4-FFF2-40B4-BE49-F238E27FC236}">
                <a16:creationId xmlns:a16="http://schemas.microsoft.com/office/drawing/2014/main" id="{4EA17AA1-FCA8-4E60-9B79-5A9744131B09}"/>
              </a:ext>
            </a:extLst>
          </p:cNvPr>
          <p:cNvCxnSpPr/>
          <p:nvPr/>
        </p:nvCxnSpPr>
        <p:spPr>
          <a:xfrm>
            <a:off x="5568658" y="6154721"/>
            <a:ext cx="0" cy="550877"/>
          </a:xfrm>
          <a:prstGeom prst="line">
            <a:avLst/>
          </a:prstGeom>
          <a:noFill/>
          <a:ln w="57150" cap="flat" cmpd="sng" algn="ctr">
            <a:solidFill>
              <a:srgbClr val="4472C4"/>
            </a:solidFill>
            <a:prstDash val="solid"/>
            <a:miter lim="800000"/>
          </a:ln>
          <a:effectLst/>
        </p:spPr>
      </p:cxnSp>
      <p:cxnSp>
        <p:nvCxnSpPr>
          <p:cNvPr id="24" name="Straight Connector 23">
            <a:extLst>
              <a:ext uri="{FF2B5EF4-FFF2-40B4-BE49-F238E27FC236}">
                <a16:creationId xmlns:a16="http://schemas.microsoft.com/office/drawing/2014/main" id="{A2BC7C95-4AB3-40DE-961D-C4D9F42F55BB}"/>
              </a:ext>
            </a:extLst>
          </p:cNvPr>
          <p:cNvCxnSpPr/>
          <p:nvPr/>
        </p:nvCxnSpPr>
        <p:spPr>
          <a:xfrm>
            <a:off x="3463255" y="6154722"/>
            <a:ext cx="0" cy="550877"/>
          </a:xfrm>
          <a:prstGeom prst="line">
            <a:avLst/>
          </a:prstGeom>
          <a:noFill/>
          <a:ln w="57150" cap="flat" cmpd="sng" algn="ctr">
            <a:solidFill>
              <a:srgbClr val="4472C4"/>
            </a:solidFill>
            <a:prstDash val="solid"/>
            <a:miter lim="800000"/>
          </a:ln>
          <a:effectLst/>
        </p:spPr>
      </p:cxnSp>
      <p:sp>
        <p:nvSpPr>
          <p:cNvPr id="25" name="TextBox 24">
            <a:extLst>
              <a:ext uri="{FF2B5EF4-FFF2-40B4-BE49-F238E27FC236}">
                <a16:creationId xmlns:a16="http://schemas.microsoft.com/office/drawing/2014/main" id="{AAEE9460-8EFC-4374-A1B8-C7854AC16C5F}"/>
              </a:ext>
            </a:extLst>
          </p:cNvPr>
          <p:cNvSpPr txBox="1"/>
          <p:nvPr/>
        </p:nvSpPr>
        <p:spPr>
          <a:xfrm>
            <a:off x="195944" y="4742952"/>
            <a:ext cx="2612571" cy="200055"/>
          </a:xfrm>
          <a:prstGeom prst="rect">
            <a:avLst/>
          </a:prstGeom>
          <a:noFill/>
        </p:spPr>
        <p:txBody>
          <a:bodyPr wrap="square" rtlCol="0">
            <a:spAutoFit/>
          </a:bodyPr>
          <a:lstStyle/>
          <a:p>
            <a:r>
              <a:rPr lang="en-US" sz="700" dirty="0">
                <a:solidFill>
                  <a:schemeClr val="bg1">
                    <a:alpha val="40000"/>
                  </a:schemeClr>
                </a:solidFill>
              </a:rPr>
              <a:t>Getty Images Entertainment, Mike Coppola</a:t>
            </a:r>
          </a:p>
        </p:txBody>
      </p:sp>
      <p:pic>
        <p:nvPicPr>
          <p:cNvPr id="26" name="Picture 25" descr="A close up of a logo&#10;&#10;Description generated with very high confidence">
            <a:extLst>
              <a:ext uri="{FF2B5EF4-FFF2-40B4-BE49-F238E27FC236}">
                <a16:creationId xmlns:a16="http://schemas.microsoft.com/office/drawing/2014/main" id="{9D88301E-BCC4-4AEE-9667-3CB989917F58}"/>
              </a:ext>
            </a:extLst>
          </p:cNvPr>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7310685" y="4015612"/>
            <a:ext cx="1126589" cy="1300643"/>
          </a:xfrm>
          <a:prstGeom prst="rect">
            <a:avLst/>
          </a:prstGeom>
        </p:spPr>
      </p:pic>
      <p:pic>
        <p:nvPicPr>
          <p:cNvPr id="27" name="Picture 26" descr="A close up of a logo&#10;&#10;Description generated with very high confidence">
            <a:extLst>
              <a:ext uri="{FF2B5EF4-FFF2-40B4-BE49-F238E27FC236}">
                <a16:creationId xmlns:a16="http://schemas.microsoft.com/office/drawing/2014/main" id="{33AD1C96-489A-4AA9-9F90-C2EBC8D49757}"/>
              </a:ext>
            </a:extLst>
          </p:cNvPr>
          <p:cNvPicPr/>
          <p:nvPr/>
        </p:nvPicPr>
        <p:blipFill>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2469567" y="2922327"/>
            <a:ext cx="1943100" cy="1837539"/>
          </a:xfrm>
          <a:prstGeom prst="rect">
            <a:avLst/>
          </a:prstGeom>
        </p:spPr>
      </p:pic>
      <p:pic>
        <p:nvPicPr>
          <p:cNvPr id="28" name="Picture 27" descr="A close up of a logo&#10;&#10;Description generated with very high confidence">
            <a:extLst>
              <a:ext uri="{FF2B5EF4-FFF2-40B4-BE49-F238E27FC236}">
                <a16:creationId xmlns:a16="http://schemas.microsoft.com/office/drawing/2014/main" id="{6FEA13A4-439B-457D-9318-DE8FEC2C79DC}"/>
              </a:ext>
            </a:extLst>
          </p:cNvPr>
          <p:cNvPicPr/>
          <p:nvPr/>
        </p:nvPicPr>
        <p:blipFill>
          <a:blip r:embed="rId7" cstate="print">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682663" y="3998628"/>
            <a:ext cx="1221508" cy="1292275"/>
          </a:xfrm>
          <a:prstGeom prst="rect">
            <a:avLst/>
          </a:prstGeom>
        </p:spPr>
      </p:pic>
      <p:pic>
        <p:nvPicPr>
          <p:cNvPr id="29" name="Picture 28" descr="A close up of a logo&#10;&#10;Description generated with very high confidence">
            <a:extLst>
              <a:ext uri="{FF2B5EF4-FFF2-40B4-BE49-F238E27FC236}">
                <a16:creationId xmlns:a16="http://schemas.microsoft.com/office/drawing/2014/main" id="{407DD2DD-2E18-4F74-BEC7-6C6356D108E5}"/>
              </a:ext>
            </a:extLst>
          </p:cNvPr>
          <p:cNvPicPr>
            <a:picLocks noChangeAspect="1"/>
          </p:cNvPicPr>
          <p:nvPr/>
        </p:nvPicPr>
        <p:blipFill>
          <a:blip r:embed="rId9" cstate="print">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a:off x="4718425" y="3040690"/>
            <a:ext cx="1649529" cy="1649529"/>
          </a:xfrm>
          <a:prstGeom prst="rect">
            <a:avLst/>
          </a:prstGeom>
        </p:spPr>
      </p:pic>
      <p:sp>
        <p:nvSpPr>
          <p:cNvPr id="2" name="Rectangle 1">
            <a:extLst>
              <a:ext uri="{FF2B5EF4-FFF2-40B4-BE49-F238E27FC236}">
                <a16:creationId xmlns:a16="http://schemas.microsoft.com/office/drawing/2014/main" id="{6B82288C-7455-4962-9AFE-DC0B698A8612}"/>
              </a:ext>
            </a:extLst>
          </p:cNvPr>
          <p:cNvSpPr/>
          <p:nvPr/>
        </p:nvSpPr>
        <p:spPr>
          <a:xfrm>
            <a:off x="1610446" y="288820"/>
            <a:ext cx="6978013" cy="2677656"/>
          </a:xfrm>
          <a:prstGeom prst="rect">
            <a:avLst/>
          </a:prstGeom>
        </p:spPr>
        <p:txBody>
          <a:bodyPr wrap="square">
            <a:spAutoFit/>
          </a:bodyPr>
          <a:lstStyle/>
          <a:p>
            <a:pPr lvl="0">
              <a:defRPr/>
            </a:pPr>
            <a:r>
              <a:rPr lang="en-US" sz="2400" b="1" dirty="0">
                <a:solidFill>
                  <a:srgbClr val="4472C4"/>
                </a:solidFill>
                <a:latin typeface="Segoe UI" panose="020B0502040204020203" pitchFamily="34" charset="0"/>
                <a:cs typeface="Segoe UI" panose="020B0502040204020203" pitchFamily="34" charset="0"/>
              </a:rPr>
              <a:t>Actively mobilize networks of shared practice to address challenges as research and learning behaviors change in a network environment.</a:t>
            </a:r>
          </a:p>
          <a:p>
            <a:pPr lvl="0">
              <a:defRPr/>
            </a:pPr>
            <a:endParaRPr lang="en-US" sz="2400" b="1" dirty="0">
              <a:solidFill>
                <a:srgbClr val="4472C4"/>
              </a:solidFill>
              <a:latin typeface="Segoe UI" panose="020B0502040204020203" pitchFamily="34" charset="0"/>
              <a:cs typeface="Segoe UI" panose="020B0502040204020203" pitchFamily="34" charset="0"/>
            </a:endParaRPr>
          </a:p>
          <a:p>
            <a:pPr lvl="0">
              <a:defRPr/>
            </a:pPr>
            <a:r>
              <a:rPr lang="en-US" sz="2400" b="1" dirty="0">
                <a:solidFill>
                  <a:srgbClr val="4472C4"/>
                </a:solidFill>
                <a:latin typeface="Segoe UI" panose="020B0502040204020203" pitchFamily="34" charset="0"/>
                <a:cs typeface="Segoe UI" panose="020B0502040204020203" pitchFamily="34" charset="0"/>
              </a:rPr>
              <a:t>Evidence and arguments, </a:t>
            </a:r>
          </a:p>
          <a:p>
            <a:pPr lvl="0">
              <a:defRPr/>
            </a:pPr>
            <a:r>
              <a:rPr lang="en-US" sz="2400" b="1" dirty="0">
                <a:solidFill>
                  <a:srgbClr val="4472C4"/>
                </a:solidFill>
                <a:latin typeface="Segoe UI" panose="020B0502040204020203" pitchFamily="34" charset="0"/>
                <a:cs typeface="Segoe UI" panose="020B0502040204020203" pitchFamily="34" charset="0"/>
              </a:rPr>
              <a:t>Pool uncertainty, </a:t>
            </a:r>
          </a:p>
          <a:p>
            <a:pPr lvl="0">
              <a:defRPr/>
            </a:pPr>
            <a:r>
              <a:rPr lang="en-US" sz="2400" b="1" dirty="0">
                <a:solidFill>
                  <a:srgbClr val="4472C4"/>
                </a:solidFill>
                <a:latin typeface="Segoe UI" panose="020B0502040204020203" pitchFamily="34" charset="0"/>
                <a:cs typeface="Segoe UI" panose="020B0502040204020203" pitchFamily="34" charset="0"/>
              </a:rPr>
              <a:t>Diffuse and embed innovation … </a:t>
            </a:r>
          </a:p>
        </p:txBody>
      </p:sp>
    </p:spTree>
    <p:extLst>
      <p:ext uri="{BB962C8B-B14F-4D97-AF65-F5344CB8AC3E}">
        <p14:creationId xmlns:p14="http://schemas.microsoft.com/office/powerpoint/2010/main" val="1774381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5D085CC2-1852-4AB1-8000-F8D824B4B87B}"/>
              </a:ext>
            </a:extLst>
          </p:cNvPr>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7239000" y="668332"/>
            <a:ext cx="990600" cy="1219200"/>
          </a:xfrm>
          <a:prstGeom prst="rect">
            <a:avLst/>
          </a:prstGeom>
        </p:spPr>
      </p:pic>
      <p:sp>
        <p:nvSpPr>
          <p:cNvPr id="3" name="Rectangle 2">
            <a:extLst>
              <a:ext uri="{FF2B5EF4-FFF2-40B4-BE49-F238E27FC236}">
                <a16:creationId xmlns:a16="http://schemas.microsoft.com/office/drawing/2014/main" id="{0F114EEC-1D9C-409B-A83E-91D89E29F59B}"/>
              </a:ext>
            </a:extLst>
          </p:cNvPr>
          <p:cNvSpPr/>
          <p:nvPr/>
        </p:nvSpPr>
        <p:spPr>
          <a:xfrm>
            <a:off x="533400" y="2116132"/>
            <a:ext cx="1600199" cy="668314"/>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capacity</a:t>
            </a:r>
          </a:p>
        </p:txBody>
      </p:sp>
      <p:sp>
        <p:nvSpPr>
          <p:cNvPr id="4" name="Rectangle 3">
            <a:extLst>
              <a:ext uri="{FF2B5EF4-FFF2-40B4-BE49-F238E27FC236}">
                <a16:creationId xmlns:a16="http://schemas.microsoft.com/office/drawing/2014/main" id="{40933F76-C55E-4FBB-9CDC-5B51F9298CB3}"/>
              </a:ext>
            </a:extLst>
          </p:cNvPr>
          <p:cNvSpPr/>
          <p:nvPr/>
        </p:nvSpPr>
        <p:spPr>
          <a:xfrm>
            <a:off x="2660941" y="2116132"/>
            <a:ext cx="1600199" cy="668314"/>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learning</a:t>
            </a:r>
          </a:p>
        </p:txBody>
      </p:sp>
      <p:sp>
        <p:nvSpPr>
          <p:cNvPr id="5" name="Rectangle 4">
            <a:extLst>
              <a:ext uri="{FF2B5EF4-FFF2-40B4-BE49-F238E27FC236}">
                <a16:creationId xmlns:a16="http://schemas.microsoft.com/office/drawing/2014/main" id="{AFBA9515-9E93-4EC8-89F7-F7B1BAC2F038}"/>
              </a:ext>
            </a:extLst>
          </p:cNvPr>
          <p:cNvSpPr/>
          <p:nvPr/>
        </p:nvSpPr>
        <p:spPr>
          <a:xfrm>
            <a:off x="4788482" y="2116132"/>
            <a:ext cx="1600199" cy="668314"/>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innovation</a:t>
            </a:r>
          </a:p>
        </p:txBody>
      </p:sp>
      <p:sp>
        <p:nvSpPr>
          <p:cNvPr id="6" name="Rectangle 5">
            <a:extLst>
              <a:ext uri="{FF2B5EF4-FFF2-40B4-BE49-F238E27FC236}">
                <a16:creationId xmlns:a16="http://schemas.microsoft.com/office/drawing/2014/main" id="{00B6F701-077C-4583-A59D-13285519B078}"/>
              </a:ext>
            </a:extLst>
          </p:cNvPr>
          <p:cNvSpPr/>
          <p:nvPr/>
        </p:nvSpPr>
        <p:spPr>
          <a:xfrm>
            <a:off x="6916024" y="2116132"/>
            <a:ext cx="1600199" cy="668314"/>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influence</a:t>
            </a:r>
          </a:p>
        </p:txBody>
      </p:sp>
      <p:cxnSp>
        <p:nvCxnSpPr>
          <p:cNvPr id="7" name="Straight Connector 6">
            <a:extLst>
              <a:ext uri="{FF2B5EF4-FFF2-40B4-BE49-F238E27FC236}">
                <a16:creationId xmlns:a16="http://schemas.microsoft.com/office/drawing/2014/main" id="{B6F2597A-A074-4DE2-9361-C11EB21C7183}"/>
              </a:ext>
            </a:extLst>
          </p:cNvPr>
          <p:cNvCxnSpPr/>
          <p:nvPr/>
        </p:nvCxnSpPr>
        <p:spPr>
          <a:xfrm>
            <a:off x="304800" y="3352800"/>
            <a:ext cx="8534400"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73108E-6A31-433C-8FDF-234429FEB283}"/>
              </a:ext>
            </a:extLst>
          </p:cNvPr>
          <p:cNvCxnSpPr>
            <a:cxnSpLocks/>
            <a:stCxn id="3" idx="2"/>
          </p:cNvCxnSpPr>
          <p:nvPr/>
        </p:nvCxnSpPr>
        <p:spPr>
          <a:xfrm>
            <a:off x="1333500" y="2784446"/>
            <a:ext cx="0" cy="568352"/>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012EC9-3EE2-43D7-BBFB-5DF794645256}"/>
              </a:ext>
            </a:extLst>
          </p:cNvPr>
          <p:cNvCxnSpPr/>
          <p:nvPr/>
        </p:nvCxnSpPr>
        <p:spPr>
          <a:xfrm>
            <a:off x="7696200" y="2801921"/>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A56D1D-641D-4C40-888D-AB18423D36E8}"/>
              </a:ext>
            </a:extLst>
          </p:cNvPr>
          <p:cNvCxnSpPr/>
          <p:nvPr/>
        </p:nvCxnSpPr>
        <p:spPr>
          <a:xfrm>
            <a:off x="5568658" y="2801921"/>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BD37AA-4B09-4FE5-BDB2-79A800959C3D}"/>
              </a:ext>
            </a:extLst>
          </p:cNvPr>
          <p:cNvCxnSpPr/>
          <p:nvPr/>
        </p:nvCxnSpPr>
        <p:spPr>
          <a:xfrm>
            <a:off x="3463255" y="2801922"/>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logo&#10;&#10;Description generated with very high confidence">
            <a:extLst>
              <a:ext uri="{FF2B5EF4-FFF2-40B4-BE49-F238E27FC236}">
                <a16:creationId xmlns:a16="http://schemas.microsoft.com/office/drawing/2014/main" id="{5CE944C8-C867-46D3-9414-A962AD07594F}"/>
              </a:ext>
            </a:extLst>
          </p:cNvPr>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667000" y="762010"/>
            <a:ext cx="1365860" cy="1278288"/>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C677DA65-92F2-48F7-BDFC-2AB5772BC692}"/>
              </a:ext>
            </a:extLst>
          </p:cNvPr>
          <p:cNvPicPr/>
          <p:nvPr/>
        </p:nvPicPr>
        <p:blipFill>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531092" y="747657"/>
            <a:ext cx="1293538" cy="1260051"/>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id="{FB6F8990-6CED-4E44-AB04-B5078838D98A}"/>
              </a:ext>
            </a:extLst>
          </p:cNvPr>
          <p:cNvPicPr>
            <a:picLocks noChangeAspect="1"/>
          </p:cNvPicPr>
          <p:nvPr/>
        </p:nvPicPr>
        <p:blipFill>
          <a:blip r:embed="rId8" cstate="print">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4868369" y="750000"/>
            <a:ext cx="1159500" cy="1159500"/>
          </a:xfrm>
          <a:prstGeom prst="rect">
            <a:avLst/>
          </a:prstGeom>
        </p:spPr>
      </p:pic>
      <p:grpSp>
        <p:nvGrpSpPr>
          <p:cNvPr id="30" name="Group 29">
            <a:extLst>
              <a:ext uri="{FF2B5EF4-FFF2-40B4-BE49-F238E27FC236}">
                <a16:creationId xmlns:a16="http://schemas.microsoft.com/office/drawing/2014/main" id="{80D8FF51-3FC6-420B-A124-792E3B00F7D7}"/>
              </a:ext>
            </a:extLst>
          </p:cNvPr>
          <p:cNvGrpSpPr/>
          <p:nvPr/>
        </p:nvGrpSpPr>
        <p:grpSpPr>
          <a:xfrm>
            <a:off x="-16292" y="5020691"/>
            <a:ext cx="8626892" cy="636493"/>
            <a:chOff x="-16292" y="6210361"/>
            <a:chExt cx="8626892" cy="636493"/>
          </a:xfrm>
        </p:grpSpPr>
        <p:pic>
          <p:nvPicPr>
            <p:cNvPr id="22" name="Picture 21">
              <a:extLst>
                <a:ext uri="{FF2B5EF4-FFF2-40B4-BE49-F238E27FC236}">
                  <a16:creationId xmlns:a16="http://schemas.microsoft.com/office/drawing/2014/main" id="{AECF0577-57C6-4EEC-B818-C896D14D3E88}"/>
                </a:ext>
              </a:extLst>
            </p:cNvPr>
            <p:cNvPicPr>
              <a:picLocks noChangeAspect="1"/>
            </p:cNvPicPr>
            <p:nvPr/>
          </p:nvPicPr>
          <p:blipFill>
            <a:blip r:embed="rId10"/>
            <a:stretch>
              <a:fillRect/>
            </a:stretch>
          </p:blipFill>
          <p:spPr>
            <a:xfrm>
              <a:off x="-16292" y="6210361"/>
              <a:ext cx="1094768" cy="636493"/>
            </a:xfrm>
            <a:prstGeom prst="rect">
              <a:avLst/>
            </a:prstGeom>
          </p:spPr>
        </p:pic>
        <p:cxnSp>
          <p:nvCxnSpPr>
            <p:cNvPr id="25" name="Straight Arrow Connector 24">
              <a:extLst>
                <a:ext uri="{FF2B5EF4-FFF2-40B4-BE49-F238E27FC236}">
                  <a16:creationId xmlns:a16="http://schemas.microsoft.com/office/drawing/2014/main" id="{1F0C39D1-AB50-4AFA-8F0D-20A9627D7982}"/>
                </a:ext>
              </a:extLst>
            </p:cNvPr>
            <p:cNvCxnSpPr>
              <a:stCxn id="22" idx="3"/>
            </p:cNvCxnSpPr>
            <p:nvPr/>
          </p:nvCxnSpPr>
          <p:spPr>
            <a:xfrm flipV="1">
              <a:off x="1078476" y="6528607"/>
              <a:ext cx="7532124" cy="1"/>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ED1D2753-F542-47E6-B15D-560EDBF3FE90}"/>
              </a:ext>
            </a:extLst>
          </p:cNvPr>
          <p:cNvGrpSpPr/>
          <p:nvPr/>
        </p:nvGrpSpPr>
        <p:grpSpPr>
          <a:xfrm>
            <a:off x="2971800" y="4495800"/>
            <a:ext cx="6172200" cy="628650"/>
            <a:chOff x="2971800" y="5685470"/>
            <a:chExt cx="6172200" cy="628650"/>
          </a:xfrm>
        </p:grpSpPr>
        <p:pic>
          <p:nvPicPr>
            <p:cNvPr id="23" name="Picture 22">
              <a:extLst>
                <a:ext uri="{FF2B5EF4-FFF2-40B4-BE49-F238E27FC236}">
                  <a16:creationId xmlns:a16="http://schemas.microsoft.com/office/drawing/2014/main" id="{93AA3286-5EBA-4122-9402-3ADF571C06E1}"/>
                </a:ext>
              </a:extLst>
            </p:cNvPr>
            <p:cNvPicPr>
              <a:picLocks noChangeAspect="1"/>
            </p:cNvPicPr>
            <p:nvPr/>
          </p:nvPicPr>
          <p:blipFill>
            <a:blip r:embed="rId11"/>
            <a:stretch>
              <a:fillRect/>
            </a:stretch>
          </p:blipFill>
          <p:spPr>
            <a:xfrm>
              <a:off x="7620000" y="5685470"/>
              <a:ext cx="1524000" cy="628650"/>
            </a:xfrm>
            <a:prstGeom prst="rect">
              <a:avLst/>
            </a:prstGeom>
          </p:spPr>
        </p:pic>
        <p:cxnSp>
          <p:nvCxnSpPr>
            <p:cNvPr id="27" name="Straight Arrow Connector 26">
              <a:extLst>
                <a:ext uri="{FF2B5EF4-FFF2-40B4-BE49-F238E27FC236}">
                  <a16:creationId xmlns:a16="http://schemas.microsoft.com/office/drawing/2014/main" id="{BA126285-DECC-484A-A28F-FC6F5154FF96}"/>
                </a:ext>
              </a:extLst>
            </p:cNvPr>
            <p:cNvCxnSpPr>
              <a:stCxn id="23" idx="1"/>
            </p:cNvCxnSpPr>
            <p:nvPr/>
          </p:nvCxnSpPr>
          <p:spPr>
            <a:xfrm flipH="1">
              <a:off x="2971800" y="5999795"/>
              <a:ext cx="4648200" cy="0"/>
            </a:xfrm>
            <a:prstGeom prst="straightConnector1">
              <a:avLst/>
            </a:prstGeom>
            <a:ln w="57150">
              <a:solidFill>
                <a:srgbClr val="0792D9"/>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39833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235CED-19C6-4823-9A8F-F34C3DC1AB1F}"/>
              </a:ext>
            </a:extLst>
          </p:cNvPr>
          <p:cNvSpPr/>
          <p:nvPr/>
        </p:nvSpPr>
        <p:spPr>
          <a:xfrm>
            <a:off x="1295400" y="914400"/>
            <a:ext cx="20574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People and politics</a:t>
            </a:r>
          </a:p>
        </p:txBody>
      </p:sp>
      <p:sp>
        <p:nvSpPr>
          <p:cNvPr id="3" name="Rectangle 2">
            <a:extLst>
              <a:ext uri="{FF2B5EF4-FFF2-40B4-BE49-F238E27FC236}">
                <a16:creationId xmlns:a16="http://schemas.microsoft.com/office/drawing/2014/main" id="{5B4D66D1-AFE8-4657-8283-A63E3D2C0A95}"/>
              </a:ext>
            </a:extLst>
          </p:cNvPr>
          <p:cNvSpPr/>
          <p:nvPr/>
        </p:nvSpPr>
        <p:spPr>
          <a:xfrm>
            <a:off x="5562600" y="4114800"/>
            <a:ext cx="2057400" cy="2057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Emergence and design</a:t>
            </a:r>
          </a:p>
        </p:txBody>
      </p:sp>
      <p:sp>
        <p:nvSpPr>
          <p:cNvPr id="4" name="Rectangle 3">
            <a:extLst>
              <a:ext uri="{FF2B5EF4-FFF2-40B4-BE49-F238E27FC236}">
                <a16:creationId xmlns:a16="http://schemas.microsoft.com/office/drawing/2014/main" id="{40B50655-406D-45EB-93E4-298CE98AACF0}"/>
              </a:ext>
            </a:extLst>
          </p:cNvPr>
          <p:cNvSpPr/>
          <p:nvPr/>
        </p:nvSpPr>
        <p:spPr>
          <a:xfrm>
            <a:off x="1295400" y="4114800"/>
            <a:ext cx="20574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Role of consortia:</a:t>
            </a:r>
          </a:p>
          <a:p>
            <a:pPr algn="ctr"/>
            <a:r>
              <a:rPr lang="en-US" sz="2800" dirty="0"/>
              <a:t>Vs public and market</a:t>
            </a:r>
          </a:p>
        </p:txBody>
      </p:sp>
      <p:sp>
        <p:nvSpPr>
          <p:cNvPr id="5" name="Rectangle 4">
            <a:extLst>
              <a:ext uri="{FF2B5EF4-FFF2-40B4-BE49-F238E27FC236}">
                <a16:creationId xmlns:a16="http://schemas.microsoft.com/office/drawing/2014/main" id="{2EB42A5B-4B5E-4772-A990-CFB3DFE69168}"/>
              </a:ext>
            </a:extLst>
          </p:cNvPr>
          <p:cNvSpPr/>
          <p:nvPr/>
        </p:nvSpPr>
        <p:spPr>
          <a:xfrm>
            <a:off x="5562600" y="914400"/>
            <a:ext cx="2057400" cy="1981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Soft powers</a:t>
            </a:r>
          </a:p>
        </p:txBody>
      </p:sp>
    </p:spTree>
    <p:extLst>
      <p:ext uri="{BB962C8B-B14F-4D97-AF65-F5344CB8AC3E}">
        <p14:creationId xmlns:p14="http://schemas.microsoft.com/office/powerpoint/2010/main" val="421075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454" y="1707697"/>
            <a:ext cx="7667957" cy="2370524"/>
          </a:xfrm>
        </p:spPr>
        <p:txBody>
          <a:bodyPr>
            <a:noAutofit/>
          </a:bodyPr>
          <a:lstStyle/>
          <a:p>
            <a:r>
              <a:rPr lang="en-GB" sz="3600" dirty="0"/>
              <a:t>Building Shared Capacity: Collaborative Library Directions in the UK </a:t>
            </a:r>
            <a:br>
              <a:rPr lang="en-GB" sz="3600" dirty="0"/>
            </a:br>
            <a:r>
              <a:rPr lang="en-GB" sz="3600" dirty="0"/>
              <a:t>(Observations of an Ageing Librarian)</a:t>
            </a:r>
          </a:p>
        </p:txBody>
      </p:sp>
      <p:sp>
        <p:nvSpPr>
          <p:cNvPr id="3" name="Content Placeholder 2"/>
          <p:cNvSpPr>
            <a:spLocks noGrp="1"/>
          </p:cNvSpPr>
          <p:nvPr>
            <p:ph idx="1"/>
          </p:nvPr>
        </p:nvSpPr>
        <p:spPr>
          <a:xfrm>
            <a:off x="5609967" y="4259036"/>
            <a:ext cx="3127804" cy="984863"/>
          </a:xfrm>
        </p:spPr>
        <p:txBody>
          <a:bodyPr>
            <a:normAutofit fontScale="92500" lnSpcReduction="10000"/>
          </a:bodyPr>
          <a:lstStyle/>
          <a:p>
            <a:pPr marL="0" indent="0">
              <a:buNone/>
            </a:pPr>
            <a:r>
              <a:rPr lang="en-GB" sz="1500" dirty="0"/>
              <a:t>John MacColl,</a:t>
            </a:r>
            <a:br>
              <a:rPr lang="en-GB" sz="1500" dirty="0"/>
            </a:br>
            <a:r>
              <a:rPr lang="en-GB" sz="1500" dirty="0"/>
              <a:t>University of St Andrews</a:t>
            </a:r>
            <a:br>
              <a:rPr lang="en-GB" sz="1500" dirty="0"/>
            </a:br>
            <a:br>
              <a:rPr lang="en-GB" sz="1500" dirty="0"/>
            </a:br>
            <a:r>
              <a:rPr lang="en-GB" sz="1500" dirty="0"/>
              <a:t>RLUK Annual Conference, </a:t>
            </a:r>
            <a:br>
              <a:rPr lang="en-GB" sz="1500" dirty="0"/>
            </a:br>
            <a:r>
              <a:rPr lang="en-GB" sz="1500" dirty="0"/>
              <a:t>British Library, March 2018</a:t>
            </a:r>
          </a:p>
        </p:txBody>
      </p:sp>
    </p:spTree>
    <p:extLst>
      <p:ext uri="{BB962C8B-B14F-4D97-AF65-F5344CB8AC3E}">
        <p14:creationId xmlns:p14="http://schemas.microsoft.com/office/powerpoint/2010/main" val="3134402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94874" y="2463677"/>
            <a:ext cx="7754255" cy="279430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350" dirty="0">
              <a:solidFill>
                <a:prstClr val="white"/>
              </a:solidFill>
              <a:latin typeface="Calibri" panose="020F0502020204030204"/>
            </a:endParaRPr>
          </a:p>
        </p:txBody>
      </p:sp>
      <p:sp>
        <p:nvSpPr>
          <p:cNvPr id="2" name="Title 1"/>
          <p:cNvSpPr>
            <a:spLocks noGrp="1"/>
          </p:cNvSpPr>
          <p:nvPr>
            <p:ph type="title"/>
          </p:nvPr>
        </p:nvSpPr>
        <p:spPr>
          <a:xfrm>
            <a:off x="628649" y="1164791"/>
            <a:ext cx="7886700" cy="994172"/>
          </a:xfrm>
        </p:spPr>
        <p:txBody>
          <a:bodyPr/>
          <a:lstStyle/>
          <a:p>
            <a:r>
              <a:rPr lang="en-GB" dirty="0"/>
              <a:t>Scale and overlap: the UK</a:t>
            </a:r>
          </a:p>
        </p:txBody>
      </p:sp>
      <p:sp>
        <p:nvSpPr>
          <p:cNvPr id="5" name="Rounded Rectangle 4"/>
          <p:cNvSpPr/>
          <p:nvPr/>
        </p:nvSpPr>
        <p:spPr>
          <a:xfrm>
            <a:off x="771967" y="2463676"/>
            <a:ext cx="5012348" cy="279430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350">
              <a:solidFill>
                <a:prstClr val="white"/>
              </a:solidFill>
              <a:latin typeface="Calibri" panose="020F0502020204030204"/>
            </a:endParaRPr>
          </a:p>
        </p:txBody>
      </p:sp>
      <p:sp>
        <p:nvSpPr>
          <p:cNvPr id="6" name="Oval 5"/>
          <p:cNvSpPr/>
          <p:nvPr/>
        </p:nvSpPr>
        <p:spPr>
          <a:xfrm>
            <a:off x="1141641" y="2670198"/>
            <a:ext cx="4425218" cy="2411066"/>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350" dirty="0">
              <a:solidFill>
                <a:prstClr val="white"/>
              </a:solidFill>
              <a:latin typeface="Calibri" panose="020F0502020204030204"/>
            </a:endParaRPr>
          </a:p>
        </p:txBody>
      </p:sp>
      <p:sp>
        <p:nvSpPr>
          <p:cNvPr id="7" name="Oval 6"/>
          <p:cNvSpPr/>
          <p:nvPr/>
        </p:nvSpPr>
        <p:spPr>
          <a:xfrm>
            <a:off x="2568664" y="3039931"/>
            <a:ext cx="1628226" cy="1628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350" dirty="0">
              <a:solidFill>
                <a:prstClr val="white"/>
              </a:solidFill>
              <a:latin typeface="Calibri" panose="020F0502020204030204"/>
            </a:endParaRPr>
          </a:p>
        </p:txBody>
      </p:sp>
      <p:sp>
        <p:nvSpPr>
          <p:cNvPr id="8" name="TextBox 7"/>
          <p:cNvSpPr txBox="1"/>
          <p:nvPr/>
        </p:nvSpPr>
        <p:spPr>
          <a:xfrm>
            <a:off x="5784316" y="2914069"/>
            <a:ext cx="1582916" cy="2008242"/>
          </a:xfrm>
          <a:prstGeom prst="rect">
            <a:avLst/>
          </a:prstGeom>
          <a:noFill/>
        </p:spPr>
        <p:txBody>
          <a:bodyPr wrap="square" rtlCol="0">
            <a:spAutoFit/>
          </a:bodyPr>
          <a:lstStyle/>
          <a:p>
            <a:pPr defTabSz="685800"/>
            <a:r>
              <a:rPr lang="en-GB" sz="1650" dirty="0">
                <a:solidFill>
                  <a:prstClr val="black"/>
                </a:solidFill>
                <a:latin typeface="Calibri" panose="020F0502020204030204"/>
              </a:rPr>
              <a:t>British Library</a:t>
            </a:r>
          </a:p>
          <a:p>
            <a:pPr defTabSz="685800"/>
            <a:r>
              <a:rPr lang="en-GB" sz="1200" dirty="0">
                <a:solidFill>
                  <a:prstClr val="black"/>
                </a:solidFill>
                <a:latin typeface="Calibri" panose="020F0502020204030204"/>
              </a:rPr>
              <a:t>National Library of Scotland</a:t>
            </a:r>
          </a:p>
          <a:p>
            <a:pPr defTabSz="685800"/>
            <a:r>
              <a:rPr lang="en-GB" sz="1200" dirty="0">
                <a:solidFill>
                  <a:prstClr val="black"/>
                </a:solidFill>
                <a:latin typeface="Calibri" panose="020F0502020204030204"/>
              </a:rPr>
              <a:t>National Library of Wales</a:t>
            </a:r>
          </a:p>
          <a:p>
            <a:pPr defTabSz="685800"/>
            <a:r>
              <a:rPr lang="en-GB" sz="1200" dirty="0">
                <a:solidFill>
                  <a:prstClr val="black"/>
                </a:solidFill>
                <a:latin typeface="Calibri" panose="020F0502020204030204"/>
              </a:rPr>
              <a:t>Trinity College Dublin</a:t>
            </a:r>
          </a:p>
          <a:p>
            <a:pPr defTabSz="685800"/>
            <a:r>
              <a:rPr lang="en-GB" sz="1200" dirty="0">
                <a:solidFill>
                  <a:prstClr val="black"/>
                </a:solidFill>
                <a:latin typeface="Calibri" panose="020F0502020204030204"/>
              </a:rPr>
              <a:t>Oxford University Library</a:t>
            </a:r>
          </a:p>
          <a:p>
            <a:pPr defTabSz="685800"/>
            <a:r>
              <a:rPr lang="en-GB" sz="1200" dirty="0">
                <a:solidFill>
                  <a:prstClr val="black"/>
                </a:solidFill>
                <a:latin typeface="Calibri" panose="020F0502020204030204"/>
              </a:rPr>
              <a:t>Cambridge University Library</a:t>
            </a:r>
          </a:p>
        </p:txBody>
      </p:sp>
      <p:sp>
        <p:nvSpPr>
          <p:cNvPr id="9" name="TextBox 8"/>
          <p:cNvSpPr txBox="1"/>
          <p:nvPr/>
        </p:nvSpPr>
        <p:spPr>
          <a:xfrm>
            <a:off x="4985981" y="2485228"/>
            <a:ext cx="2381250" cy="346249"/>
          </a:xfrm>
          <a:prstGeom prst="rect">
            <a:avLst/>
          </a:prstGeom>
          <a:noFill/>
        </p:spPr>
        <p:txBody>
          <a:bodyPr wrap="square" rtlCol="0">
            <a:spAutoFit/>
          </a:bodyPr>
          <a:lstStyle/>
          <a:p>
            <a:pPr defTabSz="685800"/>
            <a:r>
              <a:rPr lang="en-GB" sz="1650" dirty="0" err="1">
                <a:solidFill>
                  <a:prstClr val="black"/>
                </a:solidFill>
                <a:latin typeface="Calibri" panose="020F0502020204030204"/>
              </a:rPr>
              <a:t>Jisc</a:t>
            </a:r>
            <a:endParaRPr lang="en-GB" sz="1650" dirty="0">
              <a:solidFill>
                <a:prstClr val="black"/>
              </a:solidFill>
              <a:latin typeface="Calibri" panose="020F0502020204030204"/>
            </a:endParaRPr>
          </a:p>
        </p:txBody>
      </p:sp>
      <p:sp>
        <p:nvSpPr>
          <p:cNvPr id="10" name="TextBox 9"/>
          <p:cNvSpPr txBox="1"/>
          <p:nvPr/>
        </p:nvSpPr>
        <p:spPr>
          <a:xfrm>
            <a:off x="4338671" y="3783737"/>
            <a:ext cx="2381250" cy="346249"/>
          </a:xfrm>
          <a:prstGeom prst="rect">
            <a:avLst/>
          </a:prstGeom>
          <a:noFill/>
        </p:spPr>
        <p:txBody>
          <a:bodyPr wrap="square" rtlCol="0">
            <a:spAutoFit/>
          </a:bodyPr>
          <a:lstStyle/>
          <a:p>
            <a:pPr defTabSz="685800"/>
            <a:r>
              <a:rPr lang="en-GB" sz="1650" dirty="0">
                <a:solidFill>
                  <a:prstClr val="black"/>
                </a:solidFill>
                <a:latin typeface="Calibri" panose="020F0502020204030204"/>
              </a:rPr>
              <a:t>SCONUL</a:t>
            </a:r>
            <a:r>
              <a:rPr lang="en-GB" sz="1350" dirty="0">
                <a:solidFill>
                  <a:prstClr val="black"/>
                </a:solidFill>
                <a:latin typeface="Calibri" panose="020F0502020204030204"/>
              </a:rPr>
              <a:t> </a:t>
            </a:r>
          </a:p>
        </p:txBody>
      </p:sp>
      <p:sp>
        <p:nvSpPr>
          <p:cNvPr id="11" name="TextBox 10"/>
          <p:cNvSpPr txBox="1"/>
          <p:nvPr/>
        </p:nvSpPr>
        <p:spPr>
          <a:xfrm>
            <a:off x="3171498" y="3714148"/>
            <a:ext cx="632629" cy="346249"/>
          </a:xfrm>
          <a:prstGeom prst="rect">
            <a:avLst/>
          </a:prstGeom>
          <a:noFill/>
        </p:spPr>
        <p:txBody>
          <a:bodyPr wrap="square" rtlCol="0">
            <a:spAutoFit/>
          </a:bodyPr>
          <a:lstStyle/>
          <a:p>
            <a:pPr defTabSz="685800"/>
            <a:r>
              <a:rPr lang="en-GB" sz="1650" dirty="0">
                <a:solidFill>
                  <a:prstClr val="black"/>
                </a:solidFill>
                <a:latin typeface="Calibri" panose="020F0502020204030204"/>
              </a:rPr>
              <a:t>RLUK</a:t>
            </a:r>
          </a:p>
        </p:txBody>
      </p:sp>
      <p:sp>
        <p:nvSpPr>
          <p:cNvPr id="12" name="Rectangle 11"/>
          <p:cNvSpPr/>
          <p:nvPr/>
        </p:nvSpPr>
        <p:spPr>
          <a:xfrm>
            <a:off x="3960378" y="2833351"/>
            <a:ext cx="3406853" cy="22479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en-GB" sz="1350">
              <a:solidFill>
                <a:prstClr val="white"/>
              </a:solidFill>
              <a:latin typeface="Calibri" panose="020F0502020204030204"/>
            </a:endParaRPr>
          </a:p>
        </p:txBody>
      </p:sp>
      <p:sp>
        <p:nvSpPr>
          <p:cNvPr id="16" name="Rectangle 15"/>
          <p:cNvSpPr txBox="1"/>
          <p:nvPr/>
        </p:nvSpPr>
        <p:spPr>
          <a:xfrm>
            <a:off x="2009320" y="3622153"/>
            <a:ext cx="1162178" cy="669414"/>
          </a:xfrm>
          <a:prstGeom prst="rect">
            <a:avLst/>
          </a:prstGeom>
          <a:noFill/>
          <a:ln>
            <a:solidFill>
              <a:schemeClr val="tx2"/>
            </a:solidFill>
          </a:ln>
        </p:spPr>
        <p:txBody>
          <a:bodyPr wrap="square">
            <a:spAutoFit/>
          </a:bodyPr>
          <a:lstStyle/>
          <a:p>
            <a:pPr algn="ctr" defTabSz="685800"/>
            <a:r>
              <a:rPr lang="en-GB" sz="1350" dirty="0">
                <a:solidFill>
                  <a:prstClr val="black"/>
                </a:solidFill>
                <a:latin typeface="Calibri" panose="020F0502020204030204"/>
              </a:rPr>
              <a:t>     </a:t>
            </a:r>
            <a:r>
              <a:rPr lang="en-GB" sz="1200" dirty="0">
                <a:solidFill>
                  <a:prstClr val="black"/>
                </a:solidFill>
                <a:latin typeface="Calibri" panose="020F0502020204030204"/>
              </a:rPr>
              <a:t>Regional/ Devolved nation group</a:t>
            </a:r>
          </a:p>
        </p:txBody>
      </p:sp>
    </p:spTree>
    <p:extLst>
      <p:ext uri="{BB962C8B-B14F-4D97-AF65-F5344CB8AC3E}">
        <p14:creationId xmlns:p14="http://schemas.microsoft.com/office/powerpoint/2010/main" val="816524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Collaboration and the UK</a:t>
            </a:r>
          </a:p>
        </p:txBody>
      </p:sp>
      <p:sp>
        <p:nvSpPr>
          <p:cNvPr id="3" name="Content Placeholder 2"/>
          <p:cNvSpPr>
            <a:spLocks noGrp="1"/>
          </p:cNvSpPr>
          <p:nvPr>
            <p:ph idx="1"/>
          </p:nvPr>
        </p:nvSpPr>
        <p:spPr>
          <a:xfrm>
            <a:off x="628650" y="2125269"/>
            <a:ext cx="7886700" cy="3263504"/>
          </a:xfrm>
        </p:spPr>
        <p:txBody>
          <a:bodyPr>
            <a:normAutofit fontScale="85000" lnSpcReduction="20000"/>
          </a:bodyPr>
          <a:lstStyle/>
          <a:p>
            <a:r>
              <a:rPr lang="en-GB" dirty="0"/>
              <a:t>In the university sector we have a spectrum of funding models from near-private to near-fully public</a:t>
            </a:r>
          </a:p>
          <a:p>
            <a:r>
              <a:rPr lang="en-GB" dirty="0"/>
              <a:t>This makes us different from the US (many leading libraries in fully private institutions) and from much of Europe (many leading libraries in fully public institutions)</a:t>
            </a:r>
          </a:p>
          <a:p>
            <a:r>
              <a:rPr lang="en-GB" dirty="0"/>
              <a:t>It removes us from government oversight</a:t>
            </a:r>
          </a:p>
          <a:p>
            <a:r>
              <a:rPr lang="en-GB" dirty="0"/>
              <a:t>Jisc is a good model, but its costs are not real</a:t>
            </a:r>
          </a:p>
          <a:p>
            <a:r>
              <a:rPr lang="en-GB" dirty="0"/>
              <a:t>Regional efforts are variable and not well joined-up</a:t>
            </a:r>
          </a:p>
          <a:p>
            <a:r>
              <a:rPr lang="en-GB" dirty="0"/>
              <a:t>A proliferation of overlapping governance arrangements (BL; Jisc; SCONUL; RLUK)</a:t>
            </a:r>
          </a:p>
          <a:p>
            <a:r>
              <a:rPr lang="en-GB" dirty="0"/>
              <a:t>Can we leverage one governance model for the UK?</a:t>
            </a:r>
          </a:p>
          <a:p>
            <a:r>
              <a:rPr lang="en-GB" dirty="0"/>
              <a:t>The BL is a shining example of collaborative infrastructure – created by unitary leadership</a:t>
            </a:r>
          </a:p>
        </p:txBody>
      </p:sp>
    </p:spTree>
    <p:extLst>
      <p:ext uri="{BB962C8B-B14F-4D97-AF65-F5344CB8AC3E}">
        <p14:creationId xmlns:p14="http://schemas.microsoft.com/office/powerpoint/2010/main" val="326367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Prospects for new collaborations</a:t>
            </a:r>
          </a:p>
        </p:txBody>
      </p:sp>
      <p:sp>
        <p:nvSpPr>
          <p:cNvPr id="3" name="Content Placeholder 2"/>
          <p:cNvSpPr>
            <a:spLocks noGrp="1"/>
          </p:cNvSpPr>
          <p:nvPr>
            <p:ph idx="1"/>
          </p:nvPr>
        </p:nvSpPr>
        <p:spPr/>
        <p:txBody>
          <a:bodyPr>
            <a:normAutofit/>
          </a:bodyPr>
          <a:lstStyle/>
          <a:p>
            <a:r>
              <a:rPr lang="en-GB" dirty="0"/>
              <a:t>What could we do with unitary governance?</a:t>
            </a:r>
          </a:p>
          <a:p>
            <a:pPr lvl="1"/>
            <a:r>
              <a:rPr lang="en-GB" dirty="0"/>
              <a:t>Shared print (see the OCLC report on the UK’s ‘collective collection’)</a:t>
            </a:r>
          </a:p>
          <a:p>
            <a:pPr lvl="1"/>
            <a:r>
              <a:rPr lang="en-GB" dirty="0"/>
              <a:t>Shared RDM; preservation services</a:t>
            </a:r>
          </a:p>
          <a:p>
            <a:pPr lvl="1"/>
            <a:r>
              <a:rPr lang="en-GB" dirty="0"/>
              <a:t>Shared OA: services built around CORE</a:t>
            </a:r>
          </a:p>
          <a:p>
            <a:r>
              <a:rPr lang="en-GB" dirty="0"/>
              <a:t>Imagine if the UK-based participants at this conference were designing an optimised infrastructure for the UK</a:t>
            </a:r>
          </a:p>
          <a:p>
            <a:r>
              <a:rPr lang="en-GB" dirty="0"/>
              <a:t>Imagine each of us spending 10% of our operational budgets on this service</a:t>
            </a:r>
          </a:p>
          <a:p>
            <a:r>
              <a:rPr lang="en-GB" dirty="0"/>
              <a:t>What would it look like?</a:t>
            </a:r>
          </a:p>
          <a:p>
            <a:r>
              <a:rPr lang="en-GB" dirty="0"/>
              <a:t>Or are we just fine as we are?</a:t>
            </a:r>
          </a:p>
          <a:p>
            <a:r>
              <a:rPr lang="en-GB" dirty="0"/>
              <a:t>Happier to talk about collaboration than to realise it?</a:t>
            </a:r>
          </a:p>
        </p:txBody>
      </p:sp>
    </p:spTree>
    <p:extLst>
      <p:ext uri="{BB962C8B-B14F-4D97-AF65-F5344CB8AC3E}">
        <p14:creationId xmlns:p14="http://schemas.microsoft.com/office/powerpoint/2010/main" val="1438678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8156-F42F-114B-9983-FFC02203D3F8}"/>
              </a:ext>
            </a:extLst>
          </p:cNvPr>
          <p:cNvSpPr>
            <a:spLocks noGrp="1"/>
          </p:cNvSpPr>
          <p:nvPr>
            <p:ph type="title"/>
          </p:nvPr>
        </p:nvSpPr>
        <p:spPr/>
        <p:txBody>
          <a:bodyPr/>
          <a:lstStyle/>
          <a:p>
            <a:r>
              <a:rPr lang="en-GB" dirty="0"/>
              <a:t>A scenarios exercise</a:t>
            </a:r>
            <a:endParaRPr lang="en-US" dirty="0"/>
          </a:p>
        </p:txBody>
      </p:sp>
      <p:sp>
        <p:nvSpPr>
          <p:cNvPr id="3" name="Content Placeholder 2">
            <a:extLst>
              <a:ext uri="{FF2B5EF4-FFF2-40B4-BE49-F238E27FC236}">
                <a16:creationId xmlns:a16="http://schemas.microsoft.com/office/drawing/2014/main" id="{D9434B74-3C0A-6C4D-B3DD-CF189E01FB15}"/>
              </a:ext>
            </a:extLst>
          </p:cNvPr>
          <p:cNvSpPr>
            <a:spLocks noGrp="1"/>
          </p:cNvSpPr>
          <p:nvPr>
            <p:ph idx="1"/>
          </p:nvPr>
        </p:nvSpPr>
        <p:spPr/>
        <p:txBody>
          <a:bodyPr/>
          <a:lstStyle/>
          <a:p>
            <a:r>
              <a:rPr lang="en-GB" dirty="0"/>
              <a:t>Pull together a group from the BL, Jisc, RLUK, SCONUL, the copyright libraries</a:t>
            </a:r>
          </a:p>
          <a:p>
            <a:r>
              <a:rPr lang="en-GB" dirty="0"/>
              <a:t>Have them identify missing national infrastructure by addressing this question:</a:t>
            </a:r>
          </a:p>
          <a:p>
            <a:pPr lvl="1"/>
            <a:r>
              <a:rPr lang="en-GB" dirty="0"/>
              <a:t>What do we not have, in our individual libraries, that we would like to have?</a:t>
            </a:r>
          </a:p>
          <a:p>
            <a:pPr lvl="1"/>
            <a:r>
              <a:rPr lang="en-GB" dirty="0"/>
              <a:t>An engine that just works …</a:t>
            </a:r>
          </a:p>
          <a:p>
            <a:r>
              <a:rPr lang="en-GB" dirty="0"/>
              <a:t>Is collaborative effort the way to get it?</a:t>
            </a:r>
          </a:p>
          <a:p>
            <a:r>
              <a:rPr lang="en-GB" dirty="0"/>
              <a:t>If so, how do we go about it?</a:t>
            </a:r>
            <a:endParaRPr lang="en-US" dirty="0"/>
          </a:p>
        </p:txBody>
      </p:sp>
    </p:spTree>
    <p:extLst>
      <p:ext uri="{BB962C8B-B14F-4D97-AF65-F5344CB8AC3E}">
        <p14:creationId xmlns:p14="http://schemas.microsoft.com/office/powerpoint/2010/main" val="385301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80930-7755-2D48-9D11-20382A113A0F}"/>
              </a:ext>
            </a:extLst>
          </p:cNvPr>
          <p:cNvSpPr>
            <a:spLocks noGrp="1"/>
          </p:cNvSpPr>
          <p:nvPr>
            <p:ph type="title"/>
          </p:nvPr>
        </p:nvSpPr>
        <p:spPr/>
        <p:txBody>
          <a:bodyPr/>
          <a:lstStyle/>
          <a:p>
            <a:r>
              <a:rPr lang="en-GB" dirty="0"/>
              <a:t>Have we lost the collaborative urge?</a:t>
            </a:r>
            <a:endParaRPr lang="en-US" dirty="0"/>
          </a:p>
        </p:txBody>
      </p:sp>
      <p:sp>
        <p:nvSpPr>
          <p:cNvPr id="3" name="Content Placeholder 2">
            <a:extLst>
              <a:ext uri="{FF2B5EF4-FFF2-40B4-BE49-F238E27FC236}">
                <a16:creationId xmlns:a16="http://schemas.microsoft.com/office/drawing/2014/main" id="{1AE85569-DC90-4345-AF54-4C91CF9B5D12}"/>
              </a:ext>
            </a:extLst>
          </p:cNvPr>
          <p:cNvSpPr>
            <a:spLocks noGrp="1"/>
          </p:cNvSpPr>
          <p:nvPr>
            <p:ph idx="1"/>
          </p:nvPr>
        </p:nvSpPr>
        <p:spPr/>
        <p:txBody>
          <a:bodyPr>
            <a:normAutofit/>
          </a:bodyPr>
          <a:lstStyle/>
          <a:p>
            <a:r>
              <a:rPr lang="en-GB" dirty="0"/>
              <a:t>Mission diversification</a:t>
            </a:r>
          </a:p>
          <a:p>
            <a:r>
              <a:rPr lang="en-GB" dirty="0"/>
              <a:t>REF-obsession</a:t>
            </a:r>
          </a:p>
          <a:p>
            <a:r>
              <a:rPr lang="en-GB" dirty="0"/>
              <a:t>Vendor dominance</a:t>
            </a:r>
          </a:p>
          <a:p>
            <a:r>
              <a:rPr lang="en-GB" dirty="0"/>
              <a:t>Discipline dilemma: heterogeneity</a:t>
            </a:r>
          </a:p>
          <a:p>
            <a:r>
              <a:rPr lang="en-GB" dirty="0"/>
              <a:t>Portfolio spread, leading to single issue focusing (Open Access; UK-SCL; Research Data Management; Research Information Management)</a:t>
            </a:r>
          </a:p>
          <a:p>
            <a:r>
              <a:rPr lang="en-GB" dirty="0"/>
              <a:t>Solutions plurality (eg Gold? Green? Or something in between? Do we know what we want?)</a:t>
            </a:r>
          </a:p>
          <a:p>
            <a:r>
              <a:rPr lang="en-GB" dirty="0"/>
              <a:t>Lack of a body with resources for leadership (BL; Jisc)</a:t>
            </a:r>
            <a:endParaRPr lang="en-US" dirty="0"/>
          </a:p>
        </p:txBody>
      </p:sp>
    </p:spTree>
    <p:extLst>
      <p:ext uri="{BB962C8B-B14F-4D97-AF65-F5344CB8AC3E}">
        <p14:creationId xmlns:p14="http://schemas.microsoft.com/office/powerpoint/2010/main" val="1794138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 soft power the new frontier for library collaboration?</a:t>
            </a:r>
          </a:p>
        </p:txBody>
      </p:sp>
      <p:sp>
        <p:nvSpPr>
          <p:cNvPr id="3" name="Content Placeholder 2"/>
          <p:cNvSpPr>
            <a:spLocks noGrp="1"/>
          </p:cNvSpPr>
          <p:nvPr>
            <p:ph idx="1"/>
          </p:nvPr>
        </p:nvSpPr>
        <p:spPr/>
        <p:txBody>
          <a:bodyPr>
            <a:normAutofit/>
          </a:bodyPr>
          <a:lstStyle/>
          <a:p>
            <a:r>
              <a:rPr lang="en-GB" dirty="0"/>
              <a:t>The UK is like the international landscape in miniature: a variety of funding models, policy environments and governance arrangements</a:t>
            </a:r>
          </a:p>
          <a:p>
            <a:r>
              <a:rPr lang="en-GB" dirty="0"/>
              <a:t>We seek the levers of power and influence: RLUK often has to concentrate on the Russell Group; cf ARL and the Ivy League or ‘Ivies Plus’</a:t>
            </a:r>
          </a:p>
          <a:p>
            <a:r>
              <a:rPr lang="en-GB" dirty="0"/>
              <a:t>This results in occasional successes with particular campaigns</a:t>
            </a:r>
          </a:p>
          <a:p>
            <a:r>
              <a:rPr lang="en-GB" dirty="0"/>
              <a:t>Can we develop a sustained, authoritative voice, that could command the attention of the academy at all levels?</a:t>
            </a:r>
          </a:p>
          <a:p>
            <a:r>
              <a:rPr lang="en-GB" dirty="0"/>
              <a:t>Success would be VCs and Directors of Funding organisations </a:t>
            </a:r>
            <a:r>
              <a:rPr lang="en-GB" i="1" dirty="0"/>
              <a:t>coming to us </a:t>
            </a:r>
            <a:r>
              <a:rPr lang="en-GB" dirty="0"/>
              <a:t>to hear the research library view. Too often we have to push our way in</a:t>
            </a:r>
          </a:p>
        </p:txBody>
      </p:sp>
    </p:spTree>
    <p:extLst>
      <p:ext uri="{BB962C8B-B14F-4D97-AF65-F5344CB8AC3E}">
        <p14:creationId xmlns:p14="http://schemas.microsoft.com/office/powerpoint/2010/main" val="1196426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D1E376-5E02-4D09-A401-78000DEB70E2}"/>
              </a:ext>
            </a:extLst>
          </p:cNvPr>
          <p:cNvSpPr txBox="1"/>
          <p:nvPr/>
        </p:nvSpPr>
        <p:spPr>
          <a:xfrm>
            <a:off x="685800" y="762000"/>
            <a:ext cx="6966522" cy="3046988"/>
          </a:xfrm>
          <a:prstGeom prst="rect">
            <a:avLst/>
          </a:prstGeom>
          <a:noFill/>
        </p:spPr>
        <p:txBody>
          <a:bodyPr wrap="none" rtlCol="0">
            <a:spAutoFit/>
          </a:bodyPr>
          <a:lstStyle/>
          <a:p>
            <a:r>
              <a:rPr lang="en-US" sz="3200" b="1" dirty="0">
                <a:solidFill>
                  <a:schemeClr val="bg1"/>
                </a:solidFill>
              </a:rPr>
              <a:t>Insert succinct description of </a:t>
            </a:r>
          </a:p>
          <a:p>
            <a:r>
              <a:rPr lang="en-US" sz="3200" b="1" dirty="0">
                <a:solidFill>
                  <a:schemeClr val="bg1"/>
                </a:solidFill>
              </a:rPr>
              <a:t>environmental pressures here …</a:t>
            </a:r>
          </a:p>
          <a:p>
            <a:endParaRPr lang="en-US" sz="3200" b="1" dirty="0">
              <a:solidFill>
                <a:schemeClr val="bg1"/>
              </a:solidFill>
            </a:endParaRPr>
          </a:p>
          <a:p>
            <a:pPr marL="342900" indent="-342900">
              <a:buFont typeface="Arial" panose="020B0604020202020204" pitchFamily="34" charset="0"/>
              <a:buChar char="•"/>
            </a:pPr>
            <a:r>
              <a:rPr lang="en-US" sz="2400" b="1" dirty="0">
                <a:solidFill>
                  <a:schemeClr val="bg1"/>
                </a:solidFill>
              </a:rPr>
              <a:t>Downward pressure on public funding, </a:t>
            </a:r>
          </a:p>
          <a:p>
            <a:pPr marL="342900" indent="-342900">
              <a:buFont typeface="Arial" panose="020B0604020202020204" pitchFamily="34" charset="0"/>
              <a:buChar char="•"/>
            </a:pPr>
            <a:r>
              <a:rPr lang="en-US" sz="2400" b="1" dirty="0">
                <a:solidFill>
                  <a:schemeClr val="bg1"/>
                </a:solidFill>
              </a:rPr>
              <a:t>Changes in research and learning behaviors, </a:t>
            </a:r>
          </a:p>
          <a:p>
            <a:pPr marL="342900" indent="-342900">
              <a:buFont typeface="Arial" panose="020B0604020202020204" pitchFamily="34" charset="0"/>
              <a:buChar char="•"/>
            </a:pPr>
            <a:r>
              <a:rPr lang="en-US" sz="2400" b="1" dirty="0">
                <a:solidFill>
                  <a:schemeClr val="bg1"/>
                </a:solidFill>
              </a:rPr>
              <a:t>Complex information environment – public policy, </a:t>
            </a:r>
            <a:br>
              <a:rPr lang="en-US" sz="2400" b="1" dirty="0">
                <a:solidFill>
                  <a:schemeClr val="bg1"/>
                </a:solidFill>
              </a:rPr>
            </a:br>
            <a:r>
              <a:rPr lang="en-US" sz="2400" b="1" dirty="0">
                <a:solidFill>
                  <a:schemeClr val="bg1"/>
                </a:solidFill>
              </a:rPr>
              <a:t>evolving suppliers, expectations, …</a:t>
            </a:r>
          </a:p>
        </p:txBody>
      </p:sp>
      <p:sp>
        <p:nvSpPr>
          <p:cNvPr id="3" name="Rectangle 2">
            <a:extLst>
              <a:ext uri="{FF2B5EF4-FFF2-40B4-BE49-F238E27FC236}">
                <a16:creationId xmlns:a16="http://schemas.microsoft.com/office/drawing/2014/main" id="{56E8F651-A602-4929-BA22-A65302CCD699}"/>
              </a:ext>
            </a:extLst>
          </p:cNvPr>
          <p:cNvSpPr/>
          <p:nvPr/>
        </p:nvSpPr>
        <p:spPr>
          <a:xfrm>
            <a:off x="4602480" y="4419600"/>
            <a:ext cx="4572000" cy="2554545"/>
          </a:xfrm>
          <a:prstGeom prst="rect">
            <a:avLst/>
          </a:prstGeom>
        </p:spPr>
        <p:txBody>
          <a:bodyPr>
            <a:spAutoFit/>
          </a:bodyPr>
          <a:lstStyle/>
          <a:p>
            <a:r>
              <a:rPr lang="en-US" sz="2000" b="1" dirty="0">
                <a:solidFill>
                  <a:schemeClr val="bg1"/>
                </a:solidFill>
              </a:rPr>
              <a:t>What matters most now is our ability to manage continuing demand for the things that once wholly defined us, while moving rapidly, and at scale, into the broader range of products, services and skills demanded by our researchers and students. </a:t>
            </a:r>
            <a:r>
              <a:rPr lang="en-US" sz="1600" b="1" i="1" dirty="0">
                <a:solidFill>
                  <a:schemeClr val="bg1"/>
                </a:solidFill>
              </a:rPr>
              <a:t>(U Manchester Library Strategic Plan, 2018-21)</a:t>
            </a:r>
            <a:endParaRPr lang="en-US" sz="2000" b="1" i="1" dirty="0">
              <a:solidFill>
                <a:schemeClr val="bg1"/>
              </a:solidFill>
            </a:endParaRPr>
          </a:p>
        </p:txBody>
      </p:sp>
    </p:spTree>
    <p:extLst>
      <p:ext uri="{BB962C8B-B14F-4D97-AF65-F5344CB8AC3E}">
        <p14:creationId xmlns:p14="http://schemas.microsoft.com/office/powerpoint/2010/main" val="152085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E40439-7B3B-4B82-947D-235559259C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45" y="688725"/>
            <a:ext cx="1347152" cy="1292512"/>
          </a:xfrm>
          <a:prstGeom prst="rect">
            <a:avLst/>
          </a:prstGeom>
        </p:spPr>
      </p:pic>
      <p:sp>
        <p:nvSpPr>
          <p:cNvPr id="11" name="TextBox 10"/>
          <p:cNvSpPr txBox="1"/>
          <p:nvPr/>
        </p:nvSpPr>
        <p:spPr>
          <a:xfrm>
            <a:off x="1727702" y="1287671"/>
            <a:ext cx="1847685" cy="369332"/>
          </a:xfrm>
          <a:prstGeom prst="rect">
            <a:avLst/>
          </a:prstGeom>
          <a:noFill/>
        </p:spPr>
        <p:txBody>
          <a:bodyPr wrap="none" rtlCol="0">
            <a:spAutoFit/>
          </a:bodyPr>
          <a:lstStyle/>
          <a:p>
            <a:r>
              <a:rPr lang="en-US" b="1" dirty="0">
                <a:latin typeface="Segoe UI" panose="020B0502040204020203" pitchFamily="34" charset="0"/>
                <a:ea typeface="Segoe UI" panose="020B0502040204020203" pitchFamily="34" charset="0"/>
                <a:cs typeface="Segoe UI" panose="020B0502040204020203" pitchFamily="34" charset="0"/>
              </a:rPr>
              <a:t>Locally sourced</a:t>
            </a:r>
          </a:p>
        </p:txBody>
      </p:sp>
      <p:sp>
        <p:nvSpPr>
          <p:cNvPr id="12" name="TextBox 11"/>
          <p:cNvSpPr txBox="1"/>
          <p:nvPr/>
        </p:nvSpPr>
        <p:spPr>
          <a:xfrm>
            <a:off x="6908469" y="1145296"/>
            <a:ext cx="1283045" cy="646331"/>
          </a:xfrm>
          <a:prstGeom prst="rect">
            <a:avLst/>
          </a:prstGeom>
          <a:noFill/>
        </p:spPr>
        <p:txBody>
          <a:bodyPr wrap="non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3rd-party </a:t>
            </a:r>
          </a:p>
          <a:p>
            <a:pPr algn="ctr"/>
            <a:r>
              <a:rPr lang="en-US" b="1" dirty="0">
                <a:latin typeface="Segoe UI" panose="020B0502040204020203" pitchFamily="34" charset="0"/>
                <a:ea typeface="Segoe UI" panose="020B0502040204020203" pitchFamily="34" charset="0"/>
                <a:cs typeface="Segoe UI" panose="020B0502040204020203" pitchFamily="34" charset="0"/>
              </a:rPr>
              <a:t>sourced</a:t>
            </a:r>
          </a:p>
        </p:txBody>
      </p:sp>
      <p:sp>
        <p:nvSpPr>
          <p:cNvPr id="13" name="TextBox 12"/>
          <p:cNvSpPr txBox="1"/>
          <p:nvPr/>
        </p:nvSpPr>
        <p:spPr>
          <a:xfrm>
            <a:off x="3838628" y="1149171"/>
            <a:ext cx="2509085" cy="646331"/>
          </a:xfrm>
          <a:prstGeom prst="rect">
            <a:avLst/>
          </a:prstGeom>
          <a:noFill/>
        </p:spPr>
        <p:txBody>
          <a:bodyPr wrap="none" rtlCol="0">
            <a:spAutoFit/>
          </a:bodyPr>
          <a:lstStyle/>
          <a:p>
            <a:pPr algn="ctr"/>
            <a:r>
              <a:rPr lang="en-US" b="1" dirty="0">
                <a:latin typeface="Segoe UI" panose="020B0502040204020203" pitchFamily="34" charset="0"/>
                <a:ea typeface="Segoe UI" panose="020B0502040204020203" pitchFamily="34" charset="0"/>
                <a:cs typeface="Segoe UI" panose="020B0502040204020203" pitchFamily="34" charset="0"/>
              </a:rPr>
              <a:t>Cooperatively/group </a:t>
            </a:r>
          </a:p>
          <a:p>
            <a:pPr algn="ctr"/>
            <a:r>
              <a:rPr lang="en-US" b="1" dirty="0">
                <a:latin typeface="Segoe UI" panose="020B0502040204020203" pitchFamily="34" charset="0"/>
                <a:ea typeface="Segoe UI" panose="020B0502040204020203" pitchFamily="34" charset="0"/>
                <a:cs typeface="Segoe UI" panose="020B0502040204020203" pitchFamily="34" charset="0"/>
              </a:rPr>
              <a:t>sourced</a:t>
            </a:r>
          </a:p>
        </p:txBody>
      </p:sp>
      <p:pic>
        <p:nvPicPr>
          <p:cNvPr id="24" name="Picture 23"/>
          <p:cNvPicPr>
            <a:picLocks noChangeAspect="1"/>
          </p:cNvPicPr>
          <p:nvPr/>
        </p:nvPicPr>
        <p:blipFill>
          <a:blip r:embed="rId4"/>
          <a:stretch>
            <a:fillRect/>
          </a:stretch>
        </p:blipFill>
        <p:spPr>
          <a:xfrm>
            <a:off x="1436419" y="2420811"/>
            <a:ext cx="2331873" cy="606602"/>
          </a:xfrm>
          <a:prstGeom prst="rect">
            <a:avLst/>
          </a:prstGeom>
        </p:spPr>
      </p:pic>
      <p:pic>
        <p:nvPicPr>
          <p:cNvPr id="29" name="Picture 28"/>
          <p:cNvPicPr>
            <a:picLocks noChangeAspect="1"/>
          </p:cNvPicPr>
          <p:nvPr/>
        </p:nvPicPr>
        <p:blipFill>
          <a:blip r:embed="rId5"/>
          <a:stretch>
            <a:fillRect/>
          </a:stretch>
        </p:blipFill>
        <p:spPr>
          <a:xfrm>
            <a:off x="6488387" y="2937599"/>
            <a:ext cx="2230353" cy="357174"/>
          </a:xfrm>
          <a:prstGeom prst="rect">
            <a:avLst/>
          </a:prstGeom>
        </p:spPr>
      </p:pic>
      <p:pic>
        <p:nvPicPr>
          <p:cNvPr id="30" name="Picture 29"/>
          <p:cNvPicPr>
            <a:picLocks noChangeAspect="1"/>
          </p:cNvPicPr>
          <p:nvPr/>
        </p:nvPicPr>
        <p:blipFill>
          <a:blip r:embed="rId6"/>
          <a:stretch>
            <a:fillRect/>
          </a:stretch>
        </p:blipFill>
        <p:spPr>
          <a:xfrm>
            <a:off x="1573762" y="3116186"/>
            <a:ext cx="2125175" cy="587931"/>
          </a:xfrm>
          <a:prstGeom prst="rect">
            <a:avLst/>
          </a:prstGeom>
        </p:spPr>
      </p:pic>
      <p:pic>
        <p:nvPicPr>
          <p:cNvPr id="35" name="Picture 2" descr="Wageningen University &amp; Research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2786" y="2510086"/>
            <a:ext cx="2250064" cy="427513"/>
          </a:xfrm>
          <a:prstGeom prst="rect">
            <a:avLst/>
          </a:prstGeom>
          <a:solidFill>
            <a:schemeClr val="bg1"/>
          </a:solidFill>
        </p:spPr>
      </p:pic>
      <p:sp>
        <p:nvSpPr>
          <p:cNvPr id="15" name="TextBox 14">
            <a:extLst>
              <a:ext uri="{FF2B5EF4-FFF2-40B4-BE49-F238E27FC236}">
                <a16:creationId xmlns:a16="http://schemas.microsoft.com/office/drawing/2014/main" id="{A08EA0A9-51F1-4A8C-B89E-1BA22730F715}"/>
              </a:ext>
            </a:extLst>
          </p:cNvPr>
          <p:cNvSpPr txBox="1"/>
          <p:nvPr/>
        </p:nvSpPr>
        <p:spPr>
          <a:xfrm>
            <a:off x="161945" y="124219"/>
            <a:ext cx="7106817" cy="461665"/>
          </a:xfrm>
          <a:prstGeom prst="rect">
            <a:avLst/>
          </a:prstGeom>
          <a:noFill/>
        </p:spPr>
        <p:txBody>
          <a:bodyPr wrap="none" rtlCol="0">
            <a:spAutoFit/>
          </a:bodyPr>
          <a:lstStyle/>
          <a:p>
            <a:r>
              <a:rPr lang="en-US" sz="2400" b="1" i="1" dirty="0">
                <a:solidFill>
                  <a:schemeClr val="accent1"/>
                </a:solidFill>
                <a:latin typeface="Segoe UI" panose="020B0502040204020203" pitchFamily="34" charset="0"/>
                <a:cs typeface="Segoe UI" panose="020B0502040204020203" pitchFamily="34" charset="0"/>
              </a:rPr>
              <a:t>Preview:</a:t>
            </a:r>
            <a:r>
              <a:rPr lang="en-US" sz="2400" b="1" dirty="0">
                <a:solidFill>
                  <a:schemeClr val="accent1"/>
                </a:solidFill>
                <a:latin typeface="Segoe UI" panose="020B0502040204020203" pitchFamily="34" charset="0"/>
                <a:cs typeface="Segoe UI" panose="020B0502040204020203" pitchFamily="34" charset="0"/>
              </a:rPr>
              <a:t> Sourcing &amp; scaling choices (Report #4)</a:t>
            </a:r>
          </a:p>
        </p:txBody>
      </p:sp>
      <p:sp>
        <p:nvSpPr>
          <p:cNvPr id="2" name="TextBox 1">
            <a:extLst>
              <a:ext uri="{FF2B5EF4-FFF2-40B4-BE49-F238E27FC236}">
                <a16:creationId xmlns:a16="http://schemas.microsoft.com/office/drawing/2014/main" id="{CC3C8A21-9833-4AE4-AC0C-4904B1DC6909}"/>
              </a:ext>
            </a:extLst>
          </p:cNvPr>
          <p:cNvSpPr txBox="1"/>
          <p:nvPr/>
        </p:nvSpPr>
        <p:spPr>
          <a:xfrm>
            <a:off x="295084" y="5050359"/>
            <a:ext cx="7751056" cy="830997"/>
          </a:xfrm>
          <a:prstGeom prst="rect">
            <a:avLst/>
          </a:prstGeom>
          <a:noFill/>
          <a:ln w="31750">
            <a:solidFill>
              <a:srgbClr val="4472C4"/>
            </a:solidFill>
          </a:ln>
        </p:spPr>
        <p:txBody>
          <a:bodyPr wrap="square" rtlCol="0">
            <a:spAutoFit/>
          </a:bodyPr>
          <a:lstStyle/>
          <a:p>
            <a:pPr marL="285750" indent="-285750">
              <a:buFont typeface="Arial" panose="020B0604020202020204" pitchFamily="34" charset="0"/>
              <a:buChar char="•"/>
            </a:pPr>
            <a:r>
              <a:rPr lang="en-US" sz="2400" dirty="0">
                <a:cs typeface="Segoe UI" panose="020B0502040204020203" pitchFamily="34" charset="0"/>
              </a:rPr>
              <a:t>4 different universities, 4 different approaches to sourcing Curation services.</a:t>
            </a:r>
          </a:p>
        </p:txBody>
      </p:sp>
      <p:pic>
        <p:nvPicPr>
          <p:cNvPr id="19" name="Picture 18">
            <a:extLst>
              <a:ext uri="{FF2B5EF4-FFF2-40B4-BE49-F238E27FC236}">
                <a16:creationId xmlns:a16="http://schemas.microsoft.com/office/drawing/2014/main" id="{DDD0EE58-A851-4300-960B-37C1CEB808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0602" y="6186881"/>
            <a:ext cx="739645" cy="671119"/>
          </a:xfrm>
          <a:prstGeom prst="rect">
            <a:avLst/>
          </a:prstGeom>
        </p:spPr>
      </p:pic>
      <p:cxnSp>
        <p:nvCxnSpPr>
          <p:cNvPr id="5" name="Straight Connector 4">
            <a:extLst>
              <a:ext uri="{FF2B5EF4-FFF2-40B4-BE49-F238E27FC236}">
                <a16:creationId xmlns:a16="http://schemas.microsoft.com/office/drawing/2014/main" id="{33AD86C8-BE78-4B91-B6EA-BCE240A10CE7}"/>
              </a:ext>
            </a:extLst>
          </p:cNvPr>
          <p:cNvCxnSpPr>
            <a:cxnSpLocks/>
          </p:cNvCxnSpPr>
          <p:nvPr/>
        </p:nvCxnSpPr>
        <p:spPr>
          <a:xfrm>
            <a:off x="1395203" y="1785472"/>
            <a:ext cx="0" cy="2978593"/>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F1B1F5-8BBF-4699-B497-CBE040936EAD}"/>
              </a:ext>
            </a:extLst>
          </p:cNvPr>
          <p:cNvCxnSpPr>
            <a:cxnSpLocks/>
          </p:cNvCxnSpPr>
          <p:nvPr/>
        </p:nvCxnSpPr>
        <p:spPr>
          <a:xfrm>
            <a:off x="3838628" y="1764333"/>
            <a:ext cx="29306" cy="2999732"/>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7D96EA-4D11-48AD-86CA-1E5D0C749121}"/>
              </a:ext>
            </a:extLst>
          </p:cNvPr>
          <p:cNvCxnSpPr>
            <a:cxnSpLocks/>
          </p:cNvCxnSpPr>
          <p:nvPr/>
        </p:nvCxnSpPr>
        <p:spPr>
          <a:xfrm>
            <a:off x="6330618" y="1764333"/>
            <a:ext cx="0" cy="2999732"/>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402FDF-F5CD-414C-AE85-E04CB6E64AAE}"/>
              </a:ext>
            </a:extLst>
          </p:cNvPr>
          <p:cNvCxnSpPr>
            <a:cxnSpLocks/>
          </p:cNvCxnSpPr>
          <p:nvPr/>
        </p:nvCxnSpPr>
        <p:spPr>
          <a:xfrm flipH="1">
            <a:off x="8718740" y="1764333"/>
            <a:ext cx="33531" cy="2999732"/>
          </a:xfrm>
          <a:prstGeom prst="line">
            <a:avLst/>
          </a:prstGeom>
          <a:ln w="317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EACAB61B-25D2-477F-B05E-D0619D4B5601}"/>
              </a:ext>
            </a:extLst>
          </p:cNvPr>
          <p:cNvPicPr>
            <a:picLocks noChangeAspect="1"/>
          </p:cNvPicPr>
          <p:nvPr/>
        </p:nvPicPr>
        <p:blipFill>
          <a:blip r:embed="rId9"/>
          <a:stretch>
            <a:fillRect/>
          </a:stretch>
        </p:blipFill>
        <p:spPr>
          <a:xfrm>
            <a:off x="4259694" y="3209638"/>
            <a:ext cx="1599653" cy="442545"/>
          </a:xfrm>
          <a:prstGeom prst="rect">
            <a:avLst/>
          </a:prstGeom>
          <a:ln w="25400">
            <a:solidFill>
              <a:schemeClr val="tx1"/>
            </a:solidFill>
            <a:prstDash val="sysDash"/>
          </a:ln>
          <a:effectLst/>
        </p:spPr>
      </p:pic>
      <p:sp>
        <p:nvSpPr>
          <p:cNvPr id="8" name="Arrow: Curved Up 7">
            <a:extLst>
              <a:ext uri="{FF2B5EF4-FFF2-40B4-BE49-F238E27FC236}">
                <a16:creationId xmlns:a16="http://schemas.microsoft.com/office/drawing/2014/main" id="{2E5F4980-5459-4806-A9A2-D50FAE9FAAF9}"/>
              </a:ext>
            </a:extLst>
          </p:cNvPr>
          <p:cNvSpPr/>
          <p:nvPr/>
        </p:nvSpPr>
        <p:spPr>
          <a:xfrm>
            <a:off x="2662132" y="3791221"/>
            <a:ext cx="2411605" cy="37999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2B71A915-24F1-466D-BC04-DA771FF53AEB}"/>
              </a:ext>
            </a:extLst>
          </p:cNvPr>
          <p:cNvSpPr txBox="1"/>
          <p:nvPr/>
        </p:nvSpPr>
        <p:spPr>
          <a:xfrm>
            <a:off x="1659161" y="6090248"/>
            <a:ext cx="6572115" cy="461665"/>
          </a:xfrm>
          <a:prstGeom prst="rect">
            <a:avLst/>
          </a:prstGeom>
          <a:noFill/>
          <a:ln w="31750">
            <a:solidFill>
              <a:srgbClr val="FF5F00"/>
            </a:solidFill>
          </a:ln>
        </p:spPr>
        <p:txBody>
          <a:bodyPr wrap="square" rtlCol="0">
            <a:spAutoFit/>
          </a:bodyPr>
          <a:lstStyle/>
          <a:p>
            <a:pPr marL="285750" indent="-285750">
              <a:buFont typeface="Arial" panose="020B0604020202020204" pitchFamily="34" charset="0"/>
              <a:buChar char="•"/>
            </a:pPr>
            <a:r>
              <a:rPr lang="en-US" sz="2400" dirty="0">
                <a:cs typeface="Segoe UI" panose="020B0502040204020203" pitchFamily="34" charset="0"/>
              </a:rPr>
              <a:t>Choices impacted by internal &amp; external context.</a:t>
            </a:r>
          </a:p>
        </p:txBody>
      </p:sp>
      <p:sp>
        <p:nvSpPr>
          <p:cNvPr id="3" name="Rectangle 2">
            <a:extLst>
              <a:ext uri="{FF2B5EF4-FFF2-40B4-BE49-F238E27FC236}">
                <a16:creationId xmlns:a16="http://schemas.microsoft.com/office/drawing/2014/main" id="{43C4ECC8-8A53-4601-A81B-C3323EDAE752}"/>
              </a:ext>
            </a:extLst>
          </p:cNvPr>
          <p:cNvSpPr/>
          <p:nvPr/>
        </p:nvSpPr>
        <p:spPr>
          <a:xfrm>
            <a:off x="286951" y="1807641"/>
            <a:ext cx="2963429" cy="4762271"/>
          </a:xfrm>
          <a:prstGeom prst="rect">
            <a:avLst/>
          </a:prstGeom>
          <a:solidFill>
            <a:srgbClr val="4472C4">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sz="2800" b="1" dirty="0" err="1">
                <a:solidFill>
                  <a:schemeClr val="bg1"/>
                </a:solidFill>
              </a:rPr>
              <a:t>Rightscaling</a:t>
            </a:r>
            <a:r>
              <a:rPr lang="en-US" sz="2800" b="1" dirty="0">
                <a:solidFill>
                  <a:schemeClr val="bg1"/>
                </a:solidFill>
              </a:rPr>
              <a:t> </a:t>
            </a:r>
            <a:br>
              <a:rPr lang="en-US" sz="2800" b="1" dirty="0">
                <a:solidFill>
                  <a:schemeClr val="bg1"/>
                </a:solidFill>
              </a:rPr>
            </a:br>
            <a:r>
              <a:rPr lang="en-US" sz="2800" b="1" dirty="0">
                <a:solidFill>
                  <a:schemeClr val="bg1"/>
                </a:solidFill>
              </a:rPr>
              <a:t>(storing, discovery)</a:t>
            </a:r>
          </a:p>
          <a:p>
            <a:pPr algn="ctr"/>
            <a:endParaRPr lang="en-US" sz="2800" b="1" dirty="0">
              <a:solidFill>
                <a:schemeClr val="bg1"/>
              </a:solidFill>
            </a:endParaRPr>
          </a:p>
          <a:p>
            <a:pPr algn="ctr"/>
            <a:r>
              <a:rPr lang="en-US" sz="2800" b="1" dirty="0">
                <a:solidFill>
                  <a:schemeClr val="bg1"/>
                </a:solidFill>
              </a:rPr>
              <a:t>Sourcing</a:t>
            </a:r>
          </a:p>
          <a:p>
            <a:pPr algn="ctr"/>
            <a:endParaRPr lang="en-US" sz="2800" b="1" dirty="0">
              <a:solidFill>
                <a:schemeClr val="bg1"/>
              </a:solidFill>
            </a:endParaRPr>
          </a:p>
          <a:p>
            <a:pPr algn="ctr"/>
            <a:r>
              <a:rPr lang="en-US" sz="2800" b="1" dirty="0">
                <a:solidFill>
                  <a:schemeClr val="bg1"/>
                </a:solidFill>
              </a:rPr>
              <a:t>Control vs efficiency</a:t>
            </a:r>
          </a:p>
          <a:p>
            <a:pPr algn="ctr"/>
            <a:endParaRPr lang="en-US" dirty="0"/>
          </a:p>
        </p:txBody>
      </p:sp>
    </p:spTree>
    <p:extLst>
      <p:ext uri="{BB962C8B-B14F-4D97-AF65-F5344CB8AC3E}">
        <p14:creationId xmlns:p14="http://schemas.microsoft.com/office/powerpoint/2010/main" val="12969414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ibrary"/>
          <p:cNvPicPr>
            <a:picLocks noChangeAspect="1" noChangeArrowheads="1"/>
          </p:cNvPicPr>
          <p:nvPr/>
        </p:nvPicPr>
        <p:blipFill>
          <a:blip r:embed="rId2" cstate="print"/>
          <a:srcRect/>
          <a:stretch>
            <a:fillRect/>
          </a:stretch>
        </p:blipFill>
        <p:spPr bwMode="auto">
          <a:xfrm>
            <a:off x="3733800" y="1763617"/>
            <a:ext cx="1791683" cy="1832755"/>
          </a:xfrm>
          <a:prstGeom prst="rect">
            <a:avLst/>
          </a:prstGeom>
          <a:noFill/>
          <a:ln w="9525">
            <a:noFill/>
            <a:miter lim="800000"/>
            <a:headEnd/>
            <a:tailEnd/>
          </a:ln>
        </p:spPr>
      </p:pic>
      <p:grpSp>
        <p:nvGrpSpPr>
          <p:cNvPr id="2" name="Group 17"/>
          <p:cNvGrpSpPr/>
          <p:nvPr/>
        </p:nvGrpSpPr>
        <p:grpSpPr>
          <a:xfrm>
            <a:off x="110170" y="-87217"/>
            <a:ext cx="9039862" cy="7373321"/>
            <a:chOff x="110170" y="-87217"/>
            <a:chExt cx="9039862" cy="7373321"/>
          </a:xfrm>
        </p:grpSpPr>
        <p:pic>
          <p:nvPicPr>
            <p:cNvPr id="4" name="Picture 8" descr="library"/>
            <p:cNvPicPr>
              <a:picLocks noChangeAspect="1" noChangeArrowheads="1"/>
            </p:cNvPicPr>
            <p:nvPr/>
          </p:nvPicPr>
          <p:blipFill>
            <a:blip r:embed="rId2" cstate="print"/>
            <a:srcRect/>
            <a:stretch>
              <a:fillRect/>
            </a:stretch>
          </p:blipFill>
          <p:spPr bwMode="auto">
            <a:xfrm>
              <a:off x="1916017" y="-87217"/>
              <a:ext cx="1791683" cy="1832755"/>
            </a:xfrm>
            <a:prstGeom prst="rect">
              <a:avLst/>
            </a:prstGeom>
            <a:noFill/>
            <a:ln w="9525">
              <a:noFill/>
              <a:miter lim="800000"/>
              <a:headEnd/>
              <a:tailEnd/>
            </a:ln>
          </p:spPr>
        </p:pic>
        <p:pic>
          <p:nvPicPr>
            <p:cNvPr id="10" name="Picture 8" descr="library"/>
            <p:cNvPicPr>
              <a:picLocks noChangeAspect="1" noChangeArrowheads="1"/>
            </p:cNvPicPr>
            <p:nvPr/>
          </p:nvPicPr>
          <p:blipFill>
            <a:blip r:embed="rId2" cstate="print"/>
            <a:srcRect/>
            <a:stretch>
              <a:fillRect/>
            </a:stretch>
          </p:blipFill>
          <p:spPr bwMode="auto">
            <a:xfrm>
              <a:off x="5551583" y="3592417"/>
              <a:ext cx="1791683" cy="1832755"/>
            </a:xfrm>
            <a:prstGeom prst="rect">
              <a:avLst/>
            </a:prstGeom>
            <a:noFill/>
            <a:ln w="9525">
              <a:noFill/>
              <a:miter lim="800000"/>
              <a:headEnd/>
              <a:tailEnd/>
            </a:ln>
          </p:spPr>
        </p:pic>
        <p:pic>
          <p:nvPicPr>
            <p:cNvPr id="11" name="Picture 8" descr="library"/>
            <p:cNvPicPr>
              <a:picLocks noChangeAspect="1" noChangeArrowheads="1"/>
            </p:cNvPicPr>
            <p:nvPr/>
          </p:nvPicPr>
          <p:blipFill>
            <a:blip r:embed="rId2" cstate="print"/>
            <a:srcRect/>
            <a:stretch>
              <a:fillRect/>
            </a:stretch>
          </p:blipFill>
          <p:spPr bwMode="auto">
            <a:xfrm>
              <a:off x="1927034" y="3602515"/>
              <a:ext cx="1791683" cy="1832755"/>
            </a:xfrm>
            <a:prstGeom prst="rect">
              <a:avLst/>
            </a:prstGeom>
            <a:noFill/>
            <a:ln w="9525">
              <a:noFill/>
              <a:miter lim="800000"/>
              <a:headEnd/>
              <a:tailEnd/>
            </a:ln>
          </p:spPr>
        </p:pic>
        <p:pic>
          <p:nvPicPr>
            <p:cNvPr id="12" name="Picture 8" descr="library"/>
            <p:cNvPicPr>
              <a:picLocks noChangeAspect="1" noChangeArrowheads="1"/>
            </p:cNvPicPr>
            <p:nvPr/>
          </p:nvPicPr>
          <p:blipFill>
            <a:blip r:embed="rId2" cstate="print"/>
            <a:srcRect/>
            <a:stretch>
              <a:fillRect/>
            </a:stretch>
          </p:blipFill>
          <p:spPr bwMode="auto">
            <a:xfrm>
              <a:off x="5540566" y="-76200"/>
              <a:ext cx="1791683" cy="1832755"/>
            </a:xfrm>
            <a:prstGeom prst="rect">
              <a:avLst/>
            </a:prstGeom>
            <a:noFill/>
            <a:ln w="9525">
              <a:noFill/>
              <a:miter lim="800000"/>
              <a:headEnd/>
              <a:tailEnd/>
            </a:ln>
          </p:spPr>
        </p:pic>
        <p:pic>
          <p:nvPicPr>
            <p:cNvPr id="13" name="Picture 8" descr="library"/>
            <p:cNvPicPr>
              <a:picLocks noChangeAspect="1" noChangeArrowheads="1"/>
            </p:cNvPicPr>
            <p:nvPr/>
          </p:nvPicPr>
          <p:blipFill>
            <a:blip r:embed="rId2" cstate="print"/>
            <a:srcRect/>
            <a:stretch>
              <a:fillRect/>
            </a:stretch>
          </p:blipFill>
          <p:spPr bwMode="auto">
            <a:xfrm>
              <a:off x="7348251" y="1752600"/>
              <a:ext cx="1791683" cy="1832755"/>
            </a:xfrm>
            <a:prstGeom prst="rect">
              <a:avLst/>
            </a:prstGeom>
            <a:noFill/>
            <a:ln w="9525">
              <a:noFill/>
              <a:miter lim="800000"/>
              <a:headEnd/>
              <a:tailEnd/>
            </a:ln>
          </p:spPr>
        </p:pic>
        <p:pic>
          <p:nvPicPr>
            <p:cNvPr id="14" name="Picture 8" descr="library"/>
            <p:cNvPicPr>
              <a:picLocks noChangeAspect="1" noChangeArrowheads="1"/>
            </p:cNvPicPr>
            <p:nvPr/>
          </p:nvPicPr>
          <p:blipFill>
            <a:blip r:embed="rId2" cstate="print"/>
            <a:srcRect/>
            <a:stretch>
              <a:fillRect/>
            </a:stretch>
          </p:blipFill>
          <p:spPr bwMode="auto">
            <a:xfrm>
              <a:off x="110170" y="1763617"/>
              <a:ext cx="1791683" cy="1832755"/>
            </a:xfrm>
            <a:prstGeom prst="rect">
              <a:avLst/>
            </a:prstGeom>
            <a:noFill/>
            <a:ln w="9525">
              <a:noFill/>
              <a:miter lim="800000"/>
              <a:headEnd/>
              <a:tailEnd/>
            </a:ln>
          </p:spPr>
        </p:pic>
        <p:pic>
          <p:nvPicPr>
            <p:cNvPr id="15" name="Picture 8" descr="library"/>
            <p:cNvPicPr>
              <a:picLocks noChangeAspect="1" noChangeArrowheads="1"/>
            </p:cNvPicPr>
            <p:nvPr/>
          </p:nvPicPr>
          <p:blipFill>
            <a:blip r:embed="rId2" cstate="print"/>
            <a:srcRect/>
            <a:stretch>
              <a:fillRect/>
            </a:stretch>
          </p:blipFill>
          <p:spPr bwMode="auto">
            <a:xfrm>
              <a:off x="130366" y="5453349"/>
              <a:ext cx="1791683" cy="1832755"/>
            </a:xfrm>
            <a:prstGeom prst="rect">
              <a:avLst/>
            </a:prstGeom>
            <a:noFill/>
            <a:ln w="9525">
              <a:noFill/>
              <a:miter lim="800000"/>
              <a:headEnd/>
              <a:tailEnd/>
            </a:ln>
          </p:spPr>
        </p:pic>
        <p:pic>
          <p:nvPicPr>
            <p:cNvPr id="16" name="Picture 8" descr="library"/>
            <p:cNvPicPr>
              <a:picLocks noChangeAspect="1" noChangeArrowheads="1"/>
            </p:cNvPicPr>
            <p:nvPr/>
          </p:nvPicPr>
          <p:blipFill>
            <a:blip r:embed="rId2" cstate="print"/>
            <a:srcRect/>
            <a:stretch>
              <a:fillRect/>
            </a:stretch>
          </p:blipFill>
          <p:spPr bwMode="auto">
            <a:xfrm>
              <a:off x="3733800" y="5430256"/>
              <a:ext cx="1791683" cy="1832755"/>
            </a:xfrm>
            <a:prstGeom prst="rect">
              <a:avLst/>
            </a:prstGeom>
            <a:noFill/>
            <a:ln w="9525">
              <a:noFill/>
              <a:miter lim="800000"/>
              <a:headEnd/>
              <a:tailEnd/>
            </a:ln>
          </p:spPr>
        </p:pic>
        <p:pic>
          <p:nvPicPr>
            <p:cNvPr id="17" name="Picture 8" descr="library"/>
            <p:cNvPicPr>
              <a:picLocks noChangeAspect="1" noChangeArrowheads="1"/>
            </p:cNvPicPr>
            <p:nvPr/>
          </p:nvPicPr>
          <p:blipFill>
            <a:blip r:embed="rId2" cstate="print"/>
            <a:srcRect/>
            <a:stretch>
              <a:fillRect/>
            </a:stretch>
          </p:blipFill>
          <p:spPr bwMode="auto">
            <a:xfrm>
              <a:off x="7358349" y="5408222"/>
              <a:ext cx="1791683" cy="1832755"/>
            </a:xfrm>
            <a:prstGeom prst="rect">
              <a:avLst/>
            </a:prstGeom>
            <a:noFill/>
            <a:ln w="9525">
              <a:noFill/>
              <a:miter lim="800000"/>
              <a:headEnd/>
              <a:tailEnd/>
            </a:ln>
          </p:spPr>
        </p:pic>
      </p:grpSp>
      <p:sp>
        <p:nvSpPr>
          <p:cNvPr id="18" name="TextBox 17"/>
          <p:cNvSpPr txBox="1"/>
          <p:nvPr/>
        </p:nvSpPr>
        <p:spPr>
          <a:xfrm>
            <a:off x="7467600" y="3810000"/>
            <a:ext cx="1727717" cy="1200329"/>
          </a:xfrm>
          <a:prstGeom prst="rect">
            <a:avLst/>
          </a:prstGeom>
          <a:noFill/>
        </p:spPr>
        <p:txBody>
          <a:bodyPr wrap="none" rtlCol="0">
            <a:spAutoFit/>
          </a:bodyPr>
          <a:lstStyle/>
          <a:p>
            <a:r>
              <a:rPr lang="en-US" dirty="0">
                <a:solidFill>
                  <a:srgbClr val="FFFFFF"/>
                </a:solidFill>
              </a:rPr>
              <a:t>Locally </a:t>
            </a:r>
          </a:p>
          <a:p>
            <a:r>
              <a:rPr lang="en-US" dirty="0">
                <a:solidFill>
                  <a:srgbClr val="FFFFFF"/>
                </a:solidFill>
              </a:rPr>
              <a:t>assembled </a:t>
            </a:r>
          </a:p>
          <a:p>
            <a:r>
              <a:rPr lang="en-US" dirty="0">
                <a:solidFill>
                  <a:srgbClr val="FFFFFF"/>
                </a:solidFill>
              </a:rPr>
              <a:t>collections. </a:t>
            </a:r>
          </a:p>
          <a:p>
            <a:r>
              <a:rPr lang="en-US" dirty="0">
                <a:solidFill>
                  <a:srgbClr val="FFFFFF"/>
                </a:solidFill>
              </a:rPr>
              <a:t>The place to go. </a:t>
            </a:r>
          </a:p>
        </p:txBody>
      </p:sp>
    </p:spTree>
    <p:extLst>
      <p:ext uri="{BB962C8B-B14F-4D97-AF65-F5344CB8AC3E}">
        <p14:creationId xmlns:p14="http://schemas.microsoft.com/office/powerpoint/2010/main" val="305693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6410F2-DC0A-45CD-94FD-86F141EFAE1D}"/>
              </a:ext>
            </a:extLst>
          </p:cNvPr>
          <p:cNvSpPr/>
          <p:nvPr/>
        </p:nvSpPr>
        <p:spPr>
          <a:xfrm>
            <a:off x="1219200" y="1914218"/>
            <a:ext cx="1752600" cy="1276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National</a:t>
            </a:r>
          </a:p>
        </p:txBody>
      </p:sp>
      <p:sp>
        <p:nvSpPr>
          <p:cNvPr id="4" name="Rectangle 3">
            <a:extLst>
              <a:ext uri="{FF2B5EF4-FFF2-40B4-BE49-F238E27FC236}">
                <a16:creationId xmlns:a16="http://schemas.microsoft.com/office/drawing/2014/main" id="{0299BC9B-706E-4A71-A91A-B94A11DC2198}"/>
              </a:ext>
            </a:extLst>
          </p:cNvPr>
          <p:cNvSpPr/>
          <p:nvPr/>
        </p:nvSpPr>
        <p:spPr>
          <a:xfrm>
            <a:off x="3786648" y="1914218"/>
            <a:ext cx="1752600" cy="1276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Consortial</a:t>
            </a:r>
          </a:p>
        </p:txBody>
      </p:sp>
      <p:sp>
        <p:nvSpPr>
          <p:cNvPr id="5" name="Rectangle 4">
            <a:extLst>
              <a:ext uri="{FF2B5EF4-FFF2-40B4-BE49-F238E27FC236}">
                <a16:creationId xmlns:a16="http://schemas.microsoft.com/office/drawing/2014/main" id="{921732E8-61CF-40DC-AEC9-DB55064105AB}"/>
              </a:ext>
            </a:extLst>
          </p:cNvPr>
          <p:cNvSpPr/>
          <p:nvPr/>
        </p:nvSpPr>
        <p:spPr>
          <a:xfrm>
            <a:off x="6324600" y="1914218"/>
            <a:ext cx="1752600" cy="1276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Third party</a:t>
            </a:r>
          </a:p>
        </p:txBody>
      </p:sp>
      <p:sp>
        <p:nvSpPr>
          <p:cNvPr id="6" name="Rectangle 5">
            <a:extLst>
              <a:ext uri="{FF2B5EF4-FFF2-40B4-BE49-F238E27FC236}">
                <a16:creationId xmlns:a16="http://schemas.microsoft.com/office/drawing/2014/main" id="{3E98E0F5-D948-4D43-B4F1-D919EB74331C}"/>
              </a:ext>
            </a:extLst>
          </p:cNvPr>
          <p:cNvSpPr/>
          <p:nvPr/>
        </p:nvSpPr>
        <p:spPr>
          <a:xfrm>
            <a:off x="1216742" y="5345254"/>
            <a:ext cx="1752600" cy="12763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Hierarchy</a:t>
            </a:r>
          </a:p>
        </p:txBody>
      </p:sp>
      <p:sp>
        <p:nvSpPr>
          <p:cNvPr id="7" name="Rectangle 6">
            <a:extLst>
              <a:ext uri="{FF2B5EF4-FFF2-40B4-BE49-F238E27FC236}">
                <a16:creationId xmlns:a16="http://schemas.microsoft.com/office/drawing/2014/main" id="{E8468C83-CCE1-4C7F-9255-63060F296661}"/>
              </a:ext>
            </a:extLst>
          </p:cNvPr>
          <p:cNvSpPr/>
          <p:nvPr/>
        </p:nvSpPr>
        <p:spPr>
          <a:xfrm>
            <a:off x="3752236" y="5345254"/>
            <a:ext cx="1752600" cy="12763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Network</a:t>
            </a:r>
          </a:p>
        </p:txBody>
      </p:sp>
      <p:sp>
        <p:nvSpPr>
          <p:cNvPr id="8" name="Rectangle 7">
            <a:extLst>
              <a:ext uri="{FF2B5EF4-FFF2-40B4-BE49-F238E27FC236}">
                <a16:creationId xmlns:a16="http://schemas.microsoft.com/office/drawing/2014/main" id="{CD8AA7EF-AB79-47B7-81D9-92CE0E13D451}"/>
              </a:ext>
            </a:extLst>
          </p:cNvPr>
          <p:cNvSpPr/>
          <p:nvPr/>
        </p:nvSpPr>
        <p:spPr>
          <a:xfrm>
            <a:off x="6304936" y="5345254"/>
            <a:ext cx="1752600" cy="127635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Market</a:t>
            </a:r>
          </a:p>
        </p:txBody>
      </p:sp>
      <p:sp>
        <p:nvSpPr>
          <p:cNvPr id="14" name="Title 1">
            <a:extLst>
              <a:ext uri="{FF2B5EF4-FFF2-40B4-BE49-F238E27FC236}">
                <a16:creationId xmlns:a16="http://schemas.microsoft.com/office/drawing/2014/main" id="{4D673C3E-1B3A-4CC1-BA18-D674B0B3C9E5}"/>
              </a:ext>
            </a:extLst>
          </p:cNvPr>
          <p:cNvSpPr txBox="1">
            <a:spLocks/>
          </p:cNvSpPr>
          <p:nvPr/>
        </p:nvSpPr>
        <p:spPr>
          <a:xfrm>
            <a:off x="496995" y="473371"/>
            <a:ext cx="8179506" cy="1093340"/>
          </a:xfrm>
          <a:prstGeom prst="rect">
            <a:avLst/>
          </a:prstGeom>
          <a:solidFill>
            <a:schemeClr val="accent1"/>
          </a:solidFill>
          <a:ln>
            <a:noFill/>
          </a:ln>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3300" dirty="0">
                <a:solidFill>
                  <a:prstClr val="white"/>
                </a:solidFill>
                <a:latin typeface="Segoe UI Semibold" panose="020B0702040204020203" pitchFamily="34" charset="0"/>
                <a:cs typeface="Segoe UI Semibold" panose="020B0702040204020203" pitchFamily="34" charset="0"/>
              </a:rPr>
              <a:t>Patterns of shared activity</a:t>
            </a:r>
          </a:p>
          <a:p>
            <a:pPr defTabSz="685800"/>
            <a:endParaRPr lang="en-US" sz="3300" dirty="0">
              <a:solidFill>
                <a:prstClr val="white"/>
              </a:solidFill>
              <a:latin typeface="Segoe UI Semibold" panose="020B0702040204020203" pitchFamily="34" charset="0"/>
              <a:cs typeface="Segoe UI Semibold" panose="020B0702040204020203" pitchFamily="34" charset="0"/>
            </a:endParaRPr>
          </a:p>
        </p:txBody>
      </p:sp>
      <p:grpSp>
        <p:nvGrpSpPr>
          <p:cNvPr id="9" name="Group 8">
            <a:extLst>
              <a:ext uri="{FF2B5EF4-FFF2-40B4-BE49-F238E27FC236}">
                <a16:creationId xmlns:a16="http://schemas.microsoft.com/office/drawing/2014/main" id="{B14D5BA6-45DB-4299-BE6D-B7FDA3B75072}"/>
              </a:ext>
            </a:extLst>
          </p:cNvPr>
          <p:cNvGrpSpPr/>
          <p:nvPr/>
        </p:nvGrpSpPr>
        <p:grpSpPr>
          <a:xfrm>
            <a:off x="1474198" y="3689442"/>
            <a:ext cx="6225099" cy="1224116"/>
            <a:chOff x="1547300" y="5546428"/>
            <a:chExt cx="6225099" cy="1224116"/>
          </a:xfrm>
        </p:grpSpPr>
        <p:pic>
          <p:nvPicPr>
            <p:cNvPr id="9220" name="Picture 4" descr="Image result">
              <a:extLst>
                <a:ext uri="{FF2B5EF4-FFF2-40B4-BE49-F238E27FC236}">
                  <a16:creationId xmlns:a16="http://schemas.microsoft.com/office/drawing/2014/main" id="{4EB84BE1-F31A-4C79-ABD8-F3888156CFC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4490" y="5579612"/>
              <a:ext cx="1587909" cy="11909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68C2970-A09B-45FE-ACE1-4D1490C9DA6C}"/>
                </a:ext>
              </a:extLst>
            </p:cNvPr>
            <p:cNvPicPr>
              <a:picLocks noChangeAspect="1"/>
            </p:cNvPicPr>
            <p:nvPr/>
          </p:nvPicPr>
          <p:blipFill>
            <a:blip r:embed="rId3"/>
            <a:stretch>
              <a:fillRect/>
            </a:stretch>
          </p:blipFill>
          <p:spPr>
            <a:xfrm>
              <a:off x="3824748" y="5546428"/>
              <a:ext cx="1524000" cy="628650"/>
            </a:xfrm>
            <a:prstGeom prst="rect">
              <a:avLst/>
            </a:prstGeom>
          </p:spPr>
        </p:pic>
        <p:grpSp>
          <p:nvGrpSpPr>
            <p:cNvPr id="2" name="Group 1">
              <a:extLst>
                <a:ext uri="{FF2B5EF4-FFF2-40B4-BE49-F238E27FC236}">
                  <a16:creationId xmlns:a16="http://schemas.microsoft.com/office/drawing/2014/main" id="{A87E0D22-EA8F-451E-841A-BA934B387198}"/>
                </a:ext>
              </a:extLst>
            </p:cNvPr>
            <p:cNvGrpSpPr/>
            <p:nvPr/>
          </p:nvGrpSpPr>
          <p:grpSpPr>
            <a:xfrm>
              <a:off x="1547300" y="5546428"/>
              <a:ext cx="2034100" cy="838201"/>
              <a:chOff x="1547300" y="5546428"/>
              <a:chExt cx="2034100" cy="838201"/>
            </a:xfrm>
          </p:grpSpPr>
          <p:pic>
            <p:nvPicPr>
              <p:cNvPr id="12" name="Picture 11">
                <a:extLst>
                  <a:ext uri="{FF2B5EF4-FFF2-40B4-BE49-F238E27FC236}">
                    <a16:creationId xmlns:a16="http://schemas.microsoft.com/office/drawing/2014/main" id="{C0BB0D2B-3BC7-4DF4-8F29-FF031EDEEADA}"/>
                  </a:ext>
                </a:extLst>
              </p:cNvPr>
              <p:cNvPicPr>
                <a:picLocks noChangeAspect="1"/>
              </p:cNvPicPr>
              <p:nvPr/>
            </p:nvPicPr>
            <p:blipFill>
              <a:blip r:embed="rId4"/>
              <a:stretch>
                <a:fillRect/>
              </a:stretch>
            </p:blipFill>
            <p:spPr>
              <a:xfrm>
                <a:off x="1547300" y="5546428"/>
                <a:ext cx="1441706" cy="838201"/>
              </a:xfrm>
              <a:prstGeom prst="rect">
                <a:avLst/>
              </a:prstGeom>
            </p:spPr>
          </p:pic>
          <p:cxnSp>
            <p:nvCxnSpPr>
              <p:cNvPr id="18" name="Straight Arrow Connector 17">
                <a:extLst>
                  <a:ext uri="{FF2B5EF4-FFF2-40B4-BE49-F238E27FC236}">
                    <a16:creationId xmlns:a16="http://schemas.microsoft.com/office/drawing/2014/main" id="{86E3A92C-19D0-4EDD-89EE-B333A4F94525}"/>
                  </a:ext>
                </a:extLst>
              </p:cNvPr>
              <p:cNvCxnSpPr/>
              <p:nvPr/>
            </p:nvCxnSpPr>
            <p:spPr>
              <a:xfrm>
                <a:off x="2971800" y="6324600"/>
                <a:ext cx="60960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0444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 name="Picture 4" descr="Boston Spa Reading Room">
            <a:extLst>
              <a:ext uri="{FF2B5EF4-FFF2-40B4-BE49-F238E27FC236}">
                <a16:creationId xmlns:a16="http://schemas.microsoft.com/office/drawing/2014/main" id="{7679A3BC-CC65-49AF-8204-1C47714836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73" r="29827"/>
          <a:stretch/>
        </p:blipFill>
        <p:spPr bwMode="auto">
          <a:xfrm>
            <a:off x="116487" y="2663067"/>
            <a:ext cx="2846070" cy="29482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E24856-F71F-4DCC-B011-4999638F040E}"/>
              </a:ext>
            </a:extLst>
          </p:cNvPr>
          <p:cNvSpPr/>
          <p:nvPr/>
        </p:nvSpPr>
        <p:spPr>
          <a:xfrm>
            <a:off x="116487" y="5416284"/>
            <a:ext cx="2393604" cy="219291"/>
          </a:xfrm>
          <a:prstGeom prst="rect">
            <a:avLst/>
          </a:prstGeom>
        </p:spPr>
        <p:txBody>
          <a:bodyPr wrap="none">
            <a:spAutoFit/>
          </a:bodyPr>
          <a:lstStyle/>
          <a:p>
            <a:pPr defTabSz="685800"/>
            <a:r>
              <a:rPr lang="en-US" sz="825" dirty="0">
                <a:solidFill>
                  <a:prstClr val="white"/>
                </a:solidFill>
                <a:latin typeface="Calibri" panose="020F0502020204030204"/>
              </a:rPr>
              <a:t>https://www.bl.uk/visit/reading-rooms/boston-spa</a:t>
            </a:r>
          </a:p>
        </p:txBody>
      </p:sp>
      <p:sp>
        <p:nvSpPr>
          <p:cNvPr id="19" name="Title 1">
            <a:extLst>
              <a:ext uri="{FF2B5EF4-FFF2-40B4-BE49-F238E27FC236}">
                <a16:creationId xmlns:a16="http://schemas.microsoft.com/office/drawing/2014/main" id="{BDA78CA6-16DE-4EC8-AB14-81359A50ACA0}"/>
              </a:ext>
            </a:extLst>
          </p:cNvPr>
          <p:cNvSpPr txBox="1">
            <a:spLocks/>
          </p:cNvSpPr>
          <p:nvPr/>
        </p:nvSpPr>
        <p:spPr>
          <a:xfrm>
            <a:off x="482247" y="1059772"/>
            <a:ext cx="8179506" cy="1093340"/>
          </a:xfrm>
          <a:prstGeom prst="rect">
            <a:avLst/>
          </a:prstGeom>
          <a:ln>
            <a:noFill/>
          </a:ln>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3300" dirty="0">
                <a:solidFill>
                  <a:prstClr val="white"/>
                </a:solidFill>
                <a:latin typeface="Segoe UI Semibold" panose="020B0702040204020203" pitchFamily="34" charset="0"/>
                <a:cs typeface="Segoe UI Semibold" panose="020B0702040204020203" pitchFamily="34" charset="0"/>
              </a:rPr>
              <a:t>A history of UK shared library infrastructure in three pictures</a:t>
            </a:r>
          </a:p>
        </p:txBody>
      </p:sp>
      <p:sp>
        <p:nvSpPr>
          <p:cNvPr id="2" name="Rectangle 1">
            <a:extLst>
              <a:ext uri="{FF2B5EF4-FFF2-40B4-BE49-F238E27FC236}">
                <a16:creationId xmlns:a16="http://schemas.microsoft.com/office/drawing/2014/main" id="{90A328A9-D666-4734-9057-624B5F416D4D}"/>
              </a:ext>
            </a:extLst>
          </p:cNvPr>
          <p:cNvSpPr/>
          <p:nvPr/>
        </p:nvSpPr>
        <p:spPr>
          <a:xfrm>
            <a:off x="2546962" y="6121256"/>
            <a:ext cx="4572000" cy="461665"/>
          </a:xfrm>
          <a:prstGeom prst="rect">
            <a:avLst/>
          </a:prstGeom>
        </p:spPr>
        <p:txBody>
          <a:bodyPr>
            <a:spAutoFit/>
          </a:bodyPr>
          <a:lstStyle/>
          <a:p>
            <a:r>
              <a:rPr lang="en-US" sz="1200" dirty="0">
                <a:solidFill>
                  <a:schemeClr val="bg1"/>
                </a:solidFill>
              </a:rPr>
              <a:t>By Chris Downer, CC BY-SA 2.0, https://commons.wikimedia.org/w/index.php?curid=13549360</a:t>
            </a:r>
          </a:p>
        </p:txBody>
      </p:sp>
      <p:grpSp>
        <p:nvGrpSpPr>
          <p:cNvPr id="11" name="Group 10">
            <a:extLst>
              <a:ext uri="{FF2B5EF4-FFF2-40B4-BE49-F238E27FC236}">
                <a16:creationId xmlns:a16="http://schemas.microsoft.com/office/drawing/2014/main" id="{61536A10-1F1D-4A99-A288-65D0C534BE9D}"/>
              </a:ext>
            </a:extLst>
          </p:cNvPr>
          <p:cNvGrpSpPr/>
          <p:nvPr/>
        </p:nvGrpSpPr>
        <p:grpSpPr>
          <a:xfrm>
            <a:off x="3018521" y="2659364"/>
            <a:ext cx="2947660" cy="2976211"/>
            <a:chOff x="3018521" y="2659364"/>
            <a:chExt cx="2947660" cy="2976211"/>
          </a:xfrm>
        </p:grpSpPr>
        <p:pic>
          <p:nvPicPr>
            <p:cNvPr id="4" name="Picture 3" descr="A large building&#10;&#10;Description generated with high confidence">
              <a:extLst>
                <a:ext uri="{FF2B5EF4-FFF2-40B4-BE49-F238E27FC236}">
                  <a16:creationId xmlns:a16="http://schemas.microsoft.com/office/drawing/2014/main" id="{0CECA015-5D82-40A7-9F19-311311123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521" y="2659364"/>
              <a:ext cx="2947660" cy="2214563"/>
            </a:xfrm>
            <a:prstGeom prst="rect">
              <a:avLst/>
            </a:prstGeom>
          </p:spPr>
        </p:pic>
        <p:sp>
          <p:nvSpPr>
            <p:cNvPr id="10" name="Rectangle 9">
              <a:extLst>
                <a:ext uri="{FF2B5EF4-FFF2-40B4-BE49-F238E27FC236}">
                  <a16:creationId xmlns:a16="http://schemas.microsoft.com/office/drawing/2014/main" id="{5FF9A0DF-B3C2-4BAC-99DF-DB0507E74C7E}"/>
                </a:ext>
              </a:extLst>
            </p:cNvPr>
            <p:cNvSpPr/>
            <p:nvPr/>
          </p:nvSpPr>
          <p:spPr>
            <a:xfrm>
              <a:off x="3018521" y="4873927"/>
              <a:ext cx="2947660" cy="76164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CB32702-C5BA-4F36-AEA5-B9EC9725F6AF}"/>
                </a:ext>
              </a:extLst>
            </p:cNvPr>
            <p:cNvPicPr>
              <a:picLocks noChangeAspect="1"/>
            </p:cNvPicPr>
            <p:nvPr/>
          </p:nvPicPr>
          <p:blipFill>
            <a:blip r:embed="rId4"/>
            <a:stretch>
              <a:fillRect/>
            </a:stretch>
          </p:blipFill>
          <p:spPr>
            <a:xfrm>
              <a:off x="3909560" y="4865297"/>
              <a:ext cx="1324879" cy="770278"/>
            </a:xfrm>
            <a:prstGeom prst="rect">
              <a:avLst/>
            </a:prstGeom>
          </p:spPr>
        </p:pic>
      </p:grpSp>
      <p:pic>
        <p:nvPicPr>
          <p:cNvPr id="17" name="Picture 16" descr="A close up of a logo&#10;&#10;Description generated with very high confidence">
            <a:extLst>
              <a:ext uri="{FF2B5EF4-FFF2-40B4-BE49-F238E27FC236}">
                <a16:creationId xmlns:a16="http://schemas.microsoft.com/office/drawing/2014/main" id="{BA709529-6E8F-4D2B-A06D-BCC229E4AB29}"/>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30649" y="2666738"/>
            <a:ext cx="2944563" cy="2944563"/>
          </a:xfrm>
          <a:prstGeom prst="rect">
            <a:avLst/>
          </a:prstGeom>
          <a:solidFill>
            <a:schemeClr val="bg1"/>
          </a:solidFill>
        </p:spPr>
      </p:pic>
    </p:spTree>
    <p:extLst>
      <p:ext uri="{BB962C8B-B14F-4D97-AF65-F5344CB8AC3E}">
        <p14:creationId xmlns:p14="http://schemas.microsoft.com/office/powerpoint/2010/main" val="348365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5D085CC2-1852-4AB1-8000-F8D824B4B87B}"/>
              </a:ext>
            </a:extLst>
          </p:cNvPr>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7086600" y="685800"/>
            <a:ext cx="1409248" cy="1752600"/>
          </a:xfrm>
          <a:prstGeom prst="rect">
            <a:avLst/>
          </a:prstGeom>
        </p:spPr>
      </p:pic>
      <p:sp>
        <p:nvSpPr>
          <p:cNvPr id="3" name="Rectangle 2">
            <a:extLst>
              <a:ext uri="{FF2B5EF4-FFF2-40B4-BE49-F238E27FC236}">
                <a16:creationId xmlns:a16="http://schemas.microsoft.com/office/drawing/2014/main" id="{0F114EEC-1D9C-409B-A83E-91D89E29F59B}"/>
              </a:ext>
            </a:extLst>
          </p:cNvPr>
          <p:cNvSpPr/>
          <p:nvPr/>
        </p:nvSpPr>
        <p:spPr>
          <a:xfrm>
            <a:off x="399176" y="2989277"/>
            <a:ext cx="1828800" cy="1066800"/>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solidFill>
                <a:latin typeface="Segoe UI" panose="020B0502040204020203" pitchFamily="34" charset="0"/>
                <a:cs typeface="Segoe UI" panose="020B0502040204020203" pitchFamily="34" charset="0"/>
              </a:rPr>
              <a:t>Scaling capacity</a:t>
            </a:r>
          </a:p>
        </p:txBody>
      </p:sp>
      <p:sp>
        <p:nvSpPr>
          <p:cNvPr id="4" name="Rectangle 3">
            <a:extLst>
              <a:ext uri="{FF2B5EF4-FFF2-40B4-BE49-F238E27FC236}">
                <a16:creationId xmlns:a16="http://schemas.microsoft.com/office/drawing/2014/main" id="{40933F76-C55E-4FBB-9CDC-5B51F9298CB3}"/>
              </a:ext>
            </a:extLst>
          </p:cNvPr>
          <p:cNvSpPr/>
          <p:nvPr/>
        </p:nvSpPr>
        <p:spPr>
          <a:xfrm>
            <a:off x="2526717" y="2989277"/>
            <a:ext cx="1828800" cy="1066800"/>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solidFill>
                <a:latin typeface="Segoe UI" panose="020B0502040204020203" pitchFamily="34" charset="0"/>
                <a:cs typeface="Segoe UI" panose="020B0502040204020203" pitchFamily="34" charset="0"/>
              </a:rPr>
              <a:t>Scaling learning</a:t>
            </a:r>
          </a:p>
        </p:txBody>
      </p:sp>
      <p:sp>
        <p:nvSpPr>
          <p:cNvPr id="5" name="Rectangle 4">
            <a:extLst>
              <a:ext uri="{FF2B5EF4-FFF2-40B4-BE49-F238E27FC236}">
                <a16:creationId xmlns:a16="http://schemas.microsoft.com/office/drawing/2014/main" id="{AFBA9515-9E93-4EC8-89F7-F7B1BAC2F038}"/>
              </a:ext>
            </a:extLst>
          </p:cNvPr>
          <p:cNvSpPr/>
          <p:nvPr/>
        </p:nvSpPr>
        <p:spPr>
          <a:xfrm>
            <a:off x="4654258" y="2989277"/>
            <a:ext cx="1828800" cy="1066800"/>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solidFill>
                <a:latin typeface="Segoe UI" panose="020B0502040204020203" pitchFamily="34" charset="0"/>
                <a:cs typeface="Segoe UI" panose="020B0502040204020203" pitchFamily="34" charset="0"/>
              </a:rPr>
              <a:t>Scaling innovation</a:t>
            </a:r>
          </a:p>
        </p:txBody>
      </p:sp>
      <p:sp>
        <p:nvSpPr>
          <p:cNvPr id="6" name="Rectangle 5">
            <a:extLst>
              <a:ext uri="{FF2B5EF4-FFF2-40B4-BE49-F238E27FC236}">
                <a16:creationId xmlns:a16="http://schemas.microsoft.com/office/drawing/2014/main" id="{00B6F701-077C-4583-A59D-13285519B078}"/>
              </a:ext>
            </a:extLst>
          </p:cNvPr>
          <p:cNvSpPr/>
          <p:nvPr/>
        </p:nvSpPr>
        <p:spPr>
          <a:xfrm>
            <a:off x="6781800" y="2989277"/>
            <a:ext cx="1828800" cy="1066800"/>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solidFill>
                <a:latin typeface="Segoe UI" panose="020B0502040204020203" pitchFamily="34" charset="0"/>
                <a:cs typeface="Segoe UI" panose="020B0502040204020203" pitchFamily="34" charset="0"/>
              </a:rPr>
              <a:t>Scaling influence</a:t>
            </a:r>
          </a:p>
        </p:txBody>
      </p:sp>
      <p:cxnSp>
        <p:nvCxnSpPr>
          <p:cNvPr id="7" name="Straight Connector 6">
            <a:extLst>
              <a:ext uri="{FF2B5EF4-FFF2-40B4-BE49-F238E27FC236}">
                <a16:creationId xmlns:a16="http://schemas.microsoft.com/office/drawing/2014/main" id="{B6F2597A-A074-4DE2-9361-C11EB21C7183}"/>
              </a:ext>
            </a:extLst>
          </p:cNvPr>
          <p:cNvCxnSpPr/>
          <p:nvPr/>
        </p:nvCxnSpPr>
        <p:spPr>
          <a:xfrm>
            <a:off x="304800" y="4606954"/>
            <a:ext cx="8534400"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B73108E-6A31-433C-8FDF-234429FEB283}"/>
              </a:ext>
            </a:extLst>
          </p:cNvPr>
          <p:cNvCxnSpPr>
            <a:stCxn id="3" idx="2"/>
          </p:cNvCxnSpPr>
          <p:nvPr/>
        </p:nvCxnSpPr>
        <p:spPr>
          <a:xfrm>
            <a:off x="1313576" y="4056077"/>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012EC9-3EE2-43D7-BBFB-5DF794645256}"/>
              </a:ext>
            </a:extLst>
          </p:cNvPr>
          <p:cNvCxnSpPr/>
          <p:nvPr/>
        </p:nvCxnSpPr>
        <p:spPr>
          <a:xfrm>
            <a:off x="7696200" y="4056075"/>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A56D1D-641D-4C40-888D-AB18423D36E8}"/>
              </a:ext>
            </a:extLst>
          </p:cNvPr>
          <p:cNvCxnSpPr/>
          <p:nvPr/>
        </p:nvCxnSpPr>
        <p:spPr>
          <a:xfrm>
            <a:off x="5568658" y="4056075"/>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BD37AA-4B09-4FE5-BDB2-79A800959C3D}"/>
              </a:ext>
            </a:extLst>
          </p:cNvPr>
          <p:cNvCxnSpPr/>
          <p:nvPr/>
        </p:nvCxnSpPr>
        <p:spPr>
          <a:xfrm>
            <a:off x="3463255" y="4056076"/>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logo&#10;&#10;Description generated with very high confidence">
            <a:extLst>
              <a:ext uri="{FF2B5EF4-FFF2-40B4-BE49-F238E27FC236}">
                <a16:creationId xmlns:a16="http://schemas.microsoft.com/office/drawing/2014/main" id="{5CE944C8-C867-46D3-9414-A962AD07594F}"/>
              </a:ext>
            </a:extLst>
          </p:cNvPr>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514600" y="779477"/>
            <a:ext cx="1943100" cy="1837539"/>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C677DA65-92F2-48F7-BDFC-2AB5772BC692}"/>
              </a:ext>
            </a:extLst>
          </p:cNvPr>
          <p:cNvPicPr/>
          <p:nvPr/>
        </p:nvPicPr>
        <p:blipFill>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378692" y="765125"/>
            <a:ext cx="1840214" cy="1811323"/>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id="{FB6F8990-6CED-4E44-AB04-B5078838D98A}"/>
              </a:ext>
            </a:extLst>
          </p:cNvPr>
          <p:cNvPicPr>
            <a:picLocks noChangeAspect="1"/>
          </p:cNvPicPr>
          <p:nvPr/>
        </p:nvPicPr>
        <p:blipFill>
          <a:blip r:embed="rId8" cstate="print">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4715968" y="767467"/>
            <a:ext cx="1649529" cy="1649529"/>
          </a:xfrm>
          <a:prstGeom prst="rect">
            <a:avLst/>
          </a:prstGeom>
        </p:spPr>
      </p:pic>
    </p:spTree>
    <p:extLst>
      <p:ext uri="{BB962C8B-B14F-4D97-AF65-F5344CB8AC3E}">
        <p14:creationId xmlns:p14="http://schemas.microsoft.com/office/powerpoint/2010/main" val="1873096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26C7D8B-3C56-41FF-B314-9719D360C203}"/>
              </a:ext>
            </a:extLst>
          </p:cNvPr>
          <p:cNvSpPr txBox="1"/>
          <p:nvPr/>
        </p:nvSpPr>
        <p:spPr>
          <a:xfrm>
            <a:off x="228600" y="4704258"/>
            <a:ext cx="3131435" cy="1938992"/>
          </a:xfrm>
          <a:prstGeom prst="rect">
            <a:avLst/>
          </a:prstGeom>
          <a:noFill/>
        </p:spPr>
        <p:txBody>
          <a:bodyPr wrap="none" rtlCol="0">
            <a:spAutoFit/>
          </a:bodyPr>
          <a:lstStyle/>
          <a:p>
            <a:r>
              <a:rPr lang="en-US" sz="2400" b="1" dirty="0">
                <a:solidFill>
                  <a:schemeClr val="bg1"/>
                </a:solidFill>
              </a:rPr>
              <a:t>Impact and efficiency</a:t>
            </a:r>
          </a:p>
          <a:p>
            <a:r>
              <a:rPr lang="en-US" sz="2400" b="1" dirty="0">
                <a:solidFill>
                  <a:schemeClr val="bg1"/>
                </a:solidFill>
              </a:rPr>
              <a:t>Shared infrastructure </a:t>
            </a:r>
          </a:p>
          <a:p>
            <a:r>
              <a:rPr lang="en-US" sz="2400" b="1" dirty="0">
                <a:solidFill>
                  <a:schemeClr val="bg1"/>
                </a:solidFill>
              </a:rPr>
              <a:t>Negotiation, </a:t>
            </a:r>
          </a:p>
          <a:p>
            <a:r>
              <a:rPr lang="en-US" sz="2400" b="1" dirty="0">
                <a:solidFill>
                  <a:schemeClr val="bg1"/>
                </a:solidFill>
              </a:rPr>
              <a:t>R-infrastructure,</a:t>
            </a:r>
          </a:p>
          <a:p>
            <a:r>
              <a:rPr lang="en-US" sz="2400" b="1" dirty="0">
                <a:solidFill>
                  <a:schemeClr val="bg1"/>
                </a:solidFill>
              </a:rPr>
              <a:t>Collective collection, …</a:t>
            </a:r>
          </a:p>
        </p:txBody>
      </p:sp>
      <p:pic>
        <p:nvPicPr>
          <p:cNvPr id="17" name="Picture 16" descr="A close up of a logo&#10;&#10;Description generated with very high confidence">
            <a:extLst>
              <a:ext uri="{FF2B5EF4-FFF2-40B4-BE49-F238E27FC236}">
                <a16:creationId xmlns:a16="http://schemas.microsoft.com/office/drawing/2014/main" id="{6CFB8A15-DE43-4A7B-882C-6FCA21CBC762}"/>
              </a:ext>
            </a:extLst>
          </p:cNvPr>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7362922" y="1371600"/>
            <a:ext cx="1132925" cy="1291529"/>
          </a:xfrm>
          <a:prstGeom prst="rect">
            <a:avLst/>
          </a:prstGeom>
        </p:spPr>
      </p:pic>
      <p:sp>
        <p:nvSpPr>
          <p:cNvPr id="18" name="Rectangle 17">
            <a:extLst>
              <a:ext uri="{FF2B5EF4-FFF2-40B4-BE49-F238E27FC236}">
                <a16:creationId xmlns:a16="http://schemas.microsoft.com/office/drawing/2014/main" id="{BEDF0A52-EA3D-4D30-B16D-EADBBE5D09FC}"/>
              </a:ext>
            </a:extLst>
          </p:cNvPr>
          <p:cNvSpPr/>
          <p:nvPr/>
        </p:nvSpPr>
        <p:spPr>
          <a:xfrm>
            <a:off x="399176" y="2989277"/>
            <a:ext cx="1828800" cy="1066800"/>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solidFill>
                <a:latin typeface="Segoe UI" panose="020B0502040204020203" pitchFamily="34" charset="0"/>
                <a:cs typeface="Segoe UI" panose="020B0502040204020203" pitchFamily="34" charset="0"/>
              </a:rPr>
              <a:t>Scaling capacity</a:t>
            </a:r>
          </a:p>
        </p:txBody>
      </p:sp>
      <p:sp>
        <p:nvSpPr>
          <p:cNvPr id="19" name="Rectangle 18">
            <a:extLst>
              <a:ext uri="{FF2B5EF4-FFF2-40B4-BE49-F238E27FC236}">
                <a16:creationId xmlns:a16="http://schemas.microsoft.com/office/drawing/2014/main" id="{31A61D57-3B5E-48A9-9809-11184E6D9D27}"/>
              </a:ext>
            </a:extLst>
          </p:cNvPr>
          <p:cNvSpPr/>
          <p:nvPr/>
        </p:nvSpPr>
        <p:spPr>
          <a:xfrm>
            <a:off x="2696328" y="3217884"/>
            <a:ext cx="1523997" cy="896916"/>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solidFill>
                <a:latin typeface="Segoe UI" panose="020B0502040204020203" pitchFamily="34" charset="0"/>
                <a:cs typeface="Segoe UI" panose="020B0502040204020203" pitchFamily="34" charset="0"/>
              </a:rPr>
              <a:t>Scaling learning</a:t>
            </a:r>
          </a:p>
        </p:txBody>
      </p:sp>
      <p:sp>
        <p:nvSpPr>
          <p:cNvPr id="20" name="Rectangle 19">
            <a:extLst>
              <a:ext uri="{FF2B5EF4-FFF2-40B4-BE49-F238E27FC236}">
                <a16:creationId xmlns:a16="http://schemas.microsoft.com/office/drawing/2014/main" id="{6E700D32-1B10-4346-963F-F5810579C47D}"/>
              </a:ext>
            </a:extLst>
          </p:cNvPr>
          <p:cNvSpPr/>
          <p:nvPr/>
        </p:nvSpPr>
        <p:spPr>
          <a:xfrm>
            <a:off x="4823869" y="3217884"/>
            <a:ext cx="1523997" cy="896916"/>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solidFill>
                <a:latin typeface="Segoe UI" panose="020B0502040204020203" pitchFamily="34" charset="0"/>
                <a:cs typeface="Segoe UI" panose="020B0502040204020203" pitchFamily="34" charset="0"/>
              </a:rPr>
              <a:t>Scaling innovation</a:t>
            </a:r>
          </a:p>
        </p:txBody>
      </p:sp>
      <p:sp>
        <p:nvSpPr>
          <p:cNvPr id="21" name="Rectangle 20">
            <a:extLst>
              <a:ext uri="{FF2B5EF4-FFF2-40B4-BE49-F238E27FC236}">
                <a16:creationId xmlns:a16="http://schemas.microsoft.com/office/drawing/2014/main" id="{3931C8BD-AF27-4BE6-9C3D-F34ABD6FD2B6}"/>
              </a:ext>
            </a:extLst>
          </p:cNvPr>
          <p:cNvSpPr/>
          <p:nvPr/>
        </p:nvSpPr>
        <p:spPr>
          <a:xfrm>
            <a:off x="6951411" y="3217884"/>
            <a:ext cx="1523997" cy="896916"/>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5"/>
                </a:solidFill>
                <a:latin typeface="Segoe UI" panose="020B0502040204020203" pitchFamily="34" charset="0"/>
                <a:cs typeface="Segoe UI" panose="020B0502040204020203" pitchFamily="34" charset="0"/>
              </a:rPr>
              <a:t>Scaling influence</a:t>
            </a:r>
          </a:p>
        </p:txBody>
      </p:sp>
      <p:cxnSp>
        <p:nvCxnSpPr>
          <p:cNvPr id="22" name="Straight Connector 21">
            <a:extLst>
              <a:ext uri="{FF2B5EF4-FFF2-40B4-BE49-F238E27FC236}">
                <a16:creationId xmlns:a16="http://schemas.microsoft.com/office/drawing/2014/main" id="{CF987559-549F-41AF-85AC-29C520A83910}"/>
              </a:ext>
            </a:extLst>
          </p:cNvPr>
          <p:cNvCxnSpPr/>
          <p:nvPr/>
        </p:nvCxnSpPr>
        <p:spPr>
          <a:xfrm>
            <a:off x="304800" y="4606954"/>
            <a:ext cx="8534400" cy="0"/>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3EE8760-61F8-4CE8-B72D-B5CDE2B510C4}"/>
              </a:ext>
            </a:extLst>
          </p:cNvPr>
          <p:cNvCxnSpPr>
            <a:stCxn id="18" idx="2"/>
          </p:cNvCxnSpPr>
          <p:nvPr/>
        </p:nvCxnSpPr>
        <p:spPr>
          <a:xfrm>
            <a:off x="1313576" y="4056077"/>
            <a:ext cx="0" cy="550877"/>
          </a:xfrm>
          <a:prstGeom prst="line">
            <a:avLst/>
          </a:prstGeom>
          <a:ln w="571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CC5A23D-DA8E-441F-89B5-53ED20FB67CF}"/>
              </a:ext>
            </a:extLst>
          </p:cNvPr>
          <p:cNvCxnSpPr/>
          <p:nvPr/>
        </p:nvCxnSpPr>
        <p:spPr>
          <a:xfrm>
            <a:off x="7696200" y="4056075"/>
            <a:ext cx="0" cy="550877"/>
          </a:xfrm>
          <a:prstGeom prst="line">
            <a:avLst/>
          </a:prstGeom>
          <a:ln w="571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4ACC83-B20A-47D9-8FB3-54CCF2CAE11A}"/>
              </a:ext>
            </a:extLst>
          </p:cNvPr>
          <p:cNvCxnSpPr/>
          <p:nvPr/>
        </p:nvCxnSpPr>
        <p:spPr>
          <a:xfrm>
            <a:off x="5568658" y="4056075"/>
            <a:ext cx="0" cy="550877"/>
          </a:xfrm>
          <a:prstGeom prst="line">
            <a:avLst/>
          </a:prstGeom>
          <a:ln w="571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0CC8192-57E0-40CE-B598-AD61D138B824}"/>
              </a:ext>
            </a:extLst>
          </p:cNvPr>
          <p:cNvCxnSpPr/>
          <p:nvPr/>
        </p:nvCxnSpPr>
        <p:spPr>
          <a:xfrm>
            <a:off x="3463255" y="4056076"/>
            <a:ext cx="0" cy="550877"/>
          </a:xfrm>
          <a:prstGeom prst="line">
            <a:avLst/>
          </a:prstGeom>
          <a:ln w="571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7" name="Picture 26" descr="A close up of a logo&#10;&#10;Description generated with very high confidence">
            <a:extLst>
              <a:ext uri="{FF2B5EF4-FFF2-40B4-BE49-F238E27FC236}">
                <a16:creationId xmlns:a16="http://schemas.microsoft.com/office/drawing/2014/main" id="{41030032-E8FE-46B7-9B99-35EB816E0921}"/>
              </a:ext>
            </a:extLst>
          </p:cNvPr>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95600" y="1465278"/>
            <a:ext cx="1562100" cy="1354122"/>
          </a:xfrm>
          <a:prstGeom prst="rect">
            <a:avLst/>
          </a:prstGeom>
        </p:spPr>
      </p:pic>
      <p:pic>
        <p:nvPicPr>
          <p:cNvPr id="28" name="Picture 27" descr="A close up of a logo&#10;&#10;Description generated with very high confidence">
            <a:extLst>
              <a:ext uri="{FF2B5EF4-FFF2-40B4-BE49-F238E27FC236}">
                <a16:creationId xmlns:a16="http://schemas.microsoft.com/office/drawing/2014/main" id="{8C128317-139C-4153-A6B3-7D8C73B4AE52}"/>
              </a:ext>
            </a:extLst>
          </p:cNvPr>
          <p:cNvPicPr/>
          <p:nvPr/>
        </p:nvPicPr>
        <p:blipFill>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378692" y="765125"/>
            <a:ext cx="1840214" cy="1811323"/>
          </a:xfrm>
          <a:prstGeom prst="rect">
            <a:avLst/>
          </a:prstGeom>
        </p:spPr>
      </p:pic>
      <p:pic>
        <p:nvPicPr>
          <p:cNvPr id="29" name="Picture 28" descr="A close up of a logo&#10;&#10;Description generated with very high confidence">
            <a:extLst>
              <a:ext uri="{FF2B5EF4-FFF2-40B4-BE49-F238E27FC236}">
                <a16:creationId xmlns:a16="http://schemas.microsoft.com/office/drawing/2014/main" id="{653FE604-F43B-44D8-8D4F-B6A67FB16FB8}"/>
              </a:ext>
            </a:extLst>
          </p:cNvPr>
          <p:cNvPicPr>
            <a:picLocks noChangeAspect="1"/>
          </p:cNvPicPr>
          <p:nvPr/>
        </p:nvPicPr>
        <p:blipFill>
          <a:blip r:embed="rId8" cstate="print">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5039405" y="1453268"/>
            <a:ext cx="1326092" cy="1326092"/>
          </a:xfrm>
          <a:prstGeom prst="rect">
            <a:avLst/>
          </a:prstGeom>
        </p:spPr>
      </p:pic>
    </p:spTree>
    <p:extLst>
      <p:ext uri="{BB962C8B-B14F-4D97-AF65-F5344CB8AC3E}">
        <p14:creationId xmlns:p14="http://schemas.microsoft.com/office/powerpoint/2010/main" val="3545976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5D085CC2-1852-4AB1-8000-F8D824B4B87B}"/>
              </a:ext>
            </a:extLst>
          </p:cNvPr>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7086600" y="381000"/>
            <a:ext cx="1409248" cy="1752600"/>
          </a:xfrm>
          <a:prstGeom prst="rect">
            <a:avLst/>
          </a:prstGeom>
        </p:spPr>
      </p:pic>
      <p:sp>
        <p:nvSpPr>
          <p:cNvPr id="3" name="Rectangle 2">
            <a:extLst>
              <a:ext uri="{FF2B5EF4-FFF2-40B4-BE49-F238E27FC236}">
                <a16:creationId xmlns:a16="http://schemas.microsoft.com/office/drawing/2014/main" id="{0F114EEC-1D9C-409B-A83E-91D89E29F59B}"/>
              </a:ext>
            </a:extLst>
          </p:cNvPr>
          <p:cNvSpPr/>
          <p:nvPr/>
        </p:nvSpPr>
        <p:spPr>
          <a:xfrm>
            <a:off x="677411" y="3141677"/>
            <a:ext cx="1313576" cy="592123"/>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capacity</a:t>
            </a:r>
          </a:p>
        </p:txBody>
      </p:sp>
      <p:sp>
        <p:nvSpPr>
          <p:cNvPr id="4" name="Rectangle 3">
            <a:extLst>
              <a:ext uri="{FF2B5EF4-FFF2-40B4-BE49-F238E27FC236}">
                <a16:creationId xmlns:a16="http://schemas.microsoft.com/office/drawing/2014/main" id="{40933F76-C55E-4FBB-9CDC-5B51F9298CB3}"/>
              </a:ext>
            </a:extLst>
          </p:cNvPr>
          <p:cNvSpPr/>
          <p:nvPr/>
        </p:nvSpPr>
        <p:spPr>
          <a:xfrm>
            <a:off x="2804952" y="3141677"/>
            <a:ext cx="1313576" cy="592123"/>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learning</a:t>
            </a:r>
          </a:p>
        </p:txBody>
      </p:sp>
      <p:sp>
        <p:nvSpPr>
          <p:cNvPr id="5" name="Rectangle 4">
            <a:extLst>
              <a:ext uri="{FF2B5EF4-FFF2-40B4-BE49-F238E27FC236}">
                <a16:creationId xmlns:a16="http://schemas.microsoft.com/office/drawing/2014/main" id="{AFBA9515-9E93-4EC8-89F7-F7B1BAC2F038}"/>
              </a:ext>
            </a:extLst>
          </p:cNvPr>
          <p:cNvSpPr/>
          <p:nvPr/>
        </p:nvSpPr>
        <p:spPr>
          <a:xfrm>
            <a:off x="4932493" y="3141677"/>
            <a:ext cx="1313576" cy="592123"/>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innovation</a:t>
            </a:r>
          </a:p>
        </p:txBody>
      </p:sp>
      <p:sp>
        <p:nvSpPr>
          <p:cNvPr id="6" name="Rectangle 5">
            <a:extLst>
              <a:ext uri="{FF2B5EF4-FFF2-40B4-BE49-F238E27FC236}">
                <a16:creationId xmlns:a16="http://schemas.microsoft.com/office/drawing/2014/main" id="{00B6F701-077C-4583-A59D-13285519B078}"/>
              </a:ext>
            </a:extLst>
          </p:cNvPr>
          <p:cNvSpPr/>
          <p:nvPr/>
        </p:nvSpPr>
        <p:spPr>
          <a:xfrm>
            <a:off x="6781800" y="2684477"/>
            <a:ext cx="1828800" cy="1066800"/>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Segoe UI" panose="020B0502040204020203" pitchFamily="34" charset="0"/>
                <a:ea typeface="+mn-ea"/>
                <a:cs typeface="Segoe UI" panose="020B0502040204020203" pitchFamily="34" charset="0"/>
              </a:rPr>
              <a:t>Scaling influence</a:t>
            </a:r>
          </a:p>
        </p:txBody>
      </p:sp>
      <p:cxnSp>
        <p:nvCxnSpPr>
          <p:cNvPr id="7" name="Straight Connector 6">
            <a:extLst>
              <a:ext uri="{FF2B5EF4-FFF2-40B4-BE49-F238E27FC236}">
                <a16:creationId xmlns:a16="http://schemas.microsoft.com/office/drawing/2014/main" id="{B6F2597A-A074-4DE2-9361-C11EB21C7183}"/>
              </a:ext>
            </a:extLst>
          </p:cNvPr>
          <p:cNvCxnSpPr/>
          <p:nvPr/>
        </p:nvCxnSpPr>
        <p:spPr>
          <a:xfrm>
            <a:off x="304800" y="4302154"/>
            <a:ext cx="8534400"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C012EC9-3EE2-43D7-BBFB-5DF794645256}"/>
              </a:ext>
            </a:extLst>
          </p:cNvPr>
          <p:cNvCxnSpPr/>
          <p:nvPr/>
        </p:nvCxnSpPr>
        <p:spPr>
          <a:xfrm>
            <a:off x="7696200" y="3751275"/>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A56D1D-641D-4C40-888D-AB18423D36E8}"/>
              </a:ext>
            </a:extLst>
          </p:cNvPr>
          <p:cNvCxnSpPr/>
          <p:nvPr/>
        </p:nvCxnSpPr>
        <p:spPr>
          <a:xfrm>
            <a:off x="5568658" y="3751275"/>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0BD37AA-4B09-4FE5-BDB2-79A800959C3D}"/>
              </a:ext>
            </a:extLst>
          </p:cNvPr>
          <p:cNvCxnSpPr/>
          <p:nvPr/>
        </p:nvCxnSpPr>
        <p:spPr>
          <a:xfrm>
            <a:off x="1312178" y="3751276"/>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3" name="Picture 12" descr="A close up of a logo&#10;&#10;Description generated with very high confidence">
            <a:extLst>
              <a:ext uri="{FF2B5EF4-FFF2-40B4-BE49-F238E27FC236}">
                <a16:creationId xmlns:a16="http://schemas.microsoft.com/office/drawing/2014/main" id="{5CE944C8-C867-46D3-9414-A962AD07594F}"/>
              </a:ext>
            </a:extLst>
          </p:cNvPr>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971800" y="1449242"/>
            <a:ext cx="1076268" cy="1293958"/>
          </a:xfrm>
          <a:prstGeom prst="rect">
            <a:avLst/>
          </a:prstGeom>
        </p:spPr>
      </p:pic>
      <p:pic>
        <p:nvPicPr>
          <p:cNvPr id="14" name="Picture 13" descr="A close up of a logo&#10;&#10;Description generated with very high confidence">
            <a:extLst>
              <a:ext uri="{FF2B5EF4-FFF2-40B4-BE49-F238E27FC236}">
                <a16:creationId xmlns:a16="http://schemas.microsoft.com/office/drawing/2014/main" id="{C677DA65-92F2-48F7-BDFC-2AB5772BC692}"/>
              </a:ext>
            </a:extLst>
          </p:cNvPr>
          <p:cNvPicPr/>
          <p:nvPr/>
        </p:nvPicPr>
        <p:blipFill>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838200" y="1434889"/>
            <a:ext cx="1019280" cy="1275497"/>
          </a:xfrm>
          <a:prstGeom prst="rect">
            <a:avLst/>
          </a:prstGeom>
        </p:spPr>
      </p:pic>
      <p:pic>
        <p:nvPicPr>
          <p:cNvPr id="16" name="Picture 15" descr="A close up of a logo&#10;&#10;Description generated with very high confidence">
            <a:extLst>
              <a:ext uri="{FF2B5EF4-FFF2-40B4-BE49-F238E27FC236}">
                <a16:creationId xmlns:a16="http://schemas.microsoft.com/office/drawing/2014/main" id="{FB6F8990-6CED-4E44-AB04-B5078838D98A}"/>
              </a:ext>
            </a:extLst>
          </p:cNvPr>
          <p:cNvPicPr>
            <a:picLocks noChangeAspect="1"/>
          </p:cNvPicPr>
          <p:nvPr/>
        </p:nvPicPr>
        <p:blipFill>
          <a:blip r:embed="rId8" cstate="print">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4994906" y="1437231"/>
            <a:ext cx="1161565" cy="1161565"/>
          </a:xfrm>
          <a:prstGeom prst="rect">
            <a:avLst/>
          </a:prstGeom>
        </p:spPr>
      </p:pic>
      <p:cxnSp>
        <p:nvCxnSpPr>
          <p:cNvPr id="15" name="Straight Connector 14">
            <a:extLst>
              <a:ext uri="{FF2B5EF4-FFF2-40B4-BE49-F238E27FC236}">
                <a16:creationId xmlns:a16="http://schemas.microsoft.com/office/drawing/2014/main" id="{FD20ED5E-6AC8-4D34-8EB0-7FD3F3B83A29}"/>
              </a:ext>
            </a:extLst>
          </p:cNvPr>
          <p:cNvCxnSpPr/>
          <p:nvPr/>
        </p:nvCxnSpPr>
        <p:spPr>
          <a:xfrm>
            <a:off x="3463255" y="3751276"/>
            <a:ext cx="0" cy="550877"/>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A8C1BE7-B73E-430B-95C7-F89F71473218}"/>
              </a:ext>
            </a:extLst>
          </p:cNvPr>
          <p:cNvSpPr txBox="1"/>
          <p:nvPr/>
        </p:nvSpPr>
        <p:spPr>
          <a:xfrm>
            <a:off x="4360867" y="4572000"/>
            <a:ext cx="4841866" cy="1938992"/>
          </a:xfrm>
          <a:prstGeom prst="rect">
            <a:avLst/>
          </a:prstGeom>
          <a:noFill/>
        </p:spPr>
        <p:txBody>
          <a:bodyPr wrap="square" rtlCol="0">
            <a:spAutoFit/>
          </a:bodyPr>
          <a:lstStyle/>
          <a:p>
            <a:r>
              <a:rPr lang="en-US" sz="2400" b="1" dirty="0">
                <a:solidFill>
                  <a:srgbClr val="4472C4"/>
                </a:solidFill>
                <a:latin typeface="Segoe UI" panose="020B0502040204020203" pitchFamily="34" charset="0"/>
                <a:cs typeface="Segoe UI" panose="020B0502040204020203" pitchFamily="34" charset="0"/>
              </a:rPr>
              <a:t>Advocate for user and library interests in an increasingly complicated environment.</a:t>
            </a:r>
          </a:p>
          <a:p>
            <a:r>
              <a:rPr lang="en-US" sz="2400" b="1" dirty="0">
                <a:solidFill>
                  <a:srgbClr val="4472C4"/>
                </a:solidFill>
                <a:latin typeface="Segoe UI" panose="020B0502040204020203" pitchFamily="34" charset="0"/>
                <a:cs typeface="Segoe UI" panose="020B0502040204020203" pitchFamily="34" charset="0"/>
              </a:rPr>
              <a:t>Open access, </a:t>
            </a:r>
          </a:p>
          <a:p>
            <a:r>
              <a:rPr lang="en-US" sz="2400" b="1" dirty="0">
                <a:solidFill>
                  <a:srgbClr val="4472C4"/>
                </a:solidFill>
                <a:latin typeface="Segoe UI" panose="020B0502040204020203" pitchFamily="34" charset="0"/>
                <a:cs typeface="Segoe UI" panose="020B0502040204020203" pitchFamily="34" charset="0"/>
              </a:rPr>
              <a:t>Value and values, …</a:t>
            </a:r>
            <a:endParaRPr lang="en-US" sz="2400" dirty="0">
              <a:solidFill>
                <a:schemeClr val="accent1"/>
              </a:solidFill>
            </a:endParaRPr>
          </a:p>
        </p:txBody>
      </p:sp>
    </p:spTree>
    <p:extLst>
      <p:ext uri="{BB962C8B-B14F-4D97-AF65-F5344CB8AC3E}">
        <p14:creationId xmlns:p14="http://schemas.microsoft.com/office/powerpoint/2010/main" val="3183830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930</Words>
  <Application>Microsoft Office PowerPoint</Application>
  <PresentationFormat>On-screen Show (4:3)</PresentationFormat>
  <Paragraphs>141</Paragraphs>
  <Slides>19</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Segoe UI Semibold</vt:lpstr>
      <vt:lpstr>Segoe UI</vt:lpstr>
      <vt:lpstr>Arial</vt:lpstr>
      <vt:lpstr>Calibri Light</vt:lpstr>
      <vt:lpstr>Georgia</vt:lpstr>
      <vt:lpstr>ＭＳ Ｐゴシック</vt:lpstr>
      <vt:lpstr>Calibri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Shared Capacity: Collaborative Library Directions in the UK  (Observations of an Ageing Librarian)</vt:lpstr>
      <vt:lpstr>Scale and overlap: the UK</vt:lpstr>
      <vt:lpstr>Collaboration and the UK</vt:lpstr>
      <vt:lpstr>Prospects for new collaborations</vt:lpstr>
      <vt:lpstr>A scenarios exercise</vt:lpstr>
      <vt:lpstr>Have we lost the collaborative urge?</vt:lpstr>
      <vt:lpstr>Is soft power the new frontier for library collaboration?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Shared Capacity: RLUK 2018 Conference</dc:title>
  <dc:creator/>
  <cp:lastModifiedBy/>
  <cp:revision>1</cp:revision>
  <dcterms:created xsi:type="dcterms:W3CDTF">2017-12-07T06:26:09Z</dcterms:created>
  <dcterms:modified xsi:type="dcterms:W3CDTF">2018-06-07T18:03:58Z</dcterms:modified>
</cp:coreProperties>
</file>