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8.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9.xml" ContentType="application/vnd.openxmlformats-officedocument.theme+xml"/>
  <Override PartName="/ppt/slideLayouts/slideLayout4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1"/>
    <p:sldMasterId id="2147483738" r:id="rId2"/>
    <p:sldMasterId id="2147483763" r:id="rId3"/>
    <p:sldMasterId id="2147483769" r:id="rId4"/>
    <p:sldMasterId id="2147483775" r:id="rId5"/>
    <p:sldMasterId id="2147483746" r:id="rId6"/>
    <p:sldMasterId id="2147483792" r:id="rId7"/>
    <p:sldMasterId id="2147483798" r:id="rId8"/>
    <p:sldMasterId id="2147483807" r:id="rId9"/>
    <p:sldMasterId id="2147483809" r:id="rId10"/>
  </p:sldMasterIdLst>
  <p:notesMasterIdLst>
    <p:notesMasterId r:id="rId51"/>
  </p:notesMasterIdLst>
  <p:handoutMasterIdLst>
    <p:handoutMasterId r:id="rId52"/>
  </p:handoutMasterIdLst>
  <p:sldIdLst>
    <p:sldId id="338" r:id="rId11"/>
    <p:sldId id="428" r:id="rId12"/>
    <p:sldId id="429" r:id="rId13"/>
    <p:sldId id="430" r:id="rId14"/>
    <p:sldId id="431" r:id="rId15"/>
    <p:sldId id="432" r:id="rId16"/>
    <p:sldId id="433" r:id="rId17"/>
    <p:sldId id="434" r:id="rId18"/>
    <p:sldId id="435" r:id="rId19"/>
    <p:sldId id="436" r:id="rId20"/>
    <p:sldId id="437" r:id="rId21"/>
    <p:sldId id="438" r:id="rId22"/>
    <p:sldId id="439" r:id="rId23"/>
    <p:sldId id="440" r:id="rId24"/>
    <p:sldId id="441" r:id="rId25"/>
    <p:sldId id="442" r:id="rId26"/>
    <p:sldId id="443" r:id="rId27"/>
    <p:sldId id="444" r:id="rId28"/>
    <p:sldId id="445" r:id="rId29"/>
    <p:sldId id="446" r:id="rId30"/>
    <p:sldId id="447" r:id="rId31"/>
    <p:sldId id="448" r:id="rId32"/>
    <p:sldId id="449" r:id="rId33"/>
    <p:sldId id="450" r:id="rId34"/>
    <p:sldId id="451" r:id="rId35"/>
    <p:sldId id="452" r:id="rId36"/>
    <p:sldId id="453" r:id="rId37"/>
    <p:sldId id="454" r:id="rId38"/>
    <p:sldId id="455" r:id="rId39"/>
    <p:sldId id="456" r:id="rId40"/>
    <p:sldId id="457" r:id="rId41"/>
    <p:sldId id="458" r:id="rId42"/>
    <p:sldId id="459" r:id="rId43"/>
    <p:sldId id="460" r:id="rId44"/>
    <p:sldId id="461" r:id="rId45"/>
    <p:sldId id="462" r:id="rId46"/>
    <p:sldId id="463" r:id="rId47"/>
    <p:sldId id="464" r:id="rId48"/>
    <p:sldId id="477" r:id="rId49"/>
    <p:sldId id="465" r:id="rId50"/>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tthew Carlso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BEC8"/>
    <a:srgbClr val="F7E1EC"/>
    <a:srgbClr val="2178B5"/>
    <a:srgbClr val="455560"/>
    <a:srgbClr val="C4161C"/>
    <a:srgbClr val="144363"/>
    <a:srgbClr val="164D72"/>
    <a:srgbClr val="18547D"/>
    <a:srgbClr val="0E2B3F"/>
    <a:srgbClr val="112F4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31" autoAdjust="0"/>
    <p:restoredTop sz="95652" autoAdjust="0"/>
  </p:normalViewPr>
  <p:slideViewPr>
    <p:cSldViewPr snapToGrid="0" snapToObjects="1">
      <p:cViewPr varScale="1">
        <p:scale>
          <a:sx n="89" d="100"/>
          <a:sy n="89" d="100"/>
        </p:scale>
        <p:origin x="1428"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5" d="100"/>
          <a:sy n="85" d="100"/>
        </p:scale>
        <p:origin x="-3864" y="-10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file:///C:\Data\2014%20Backup\SP%20for%20Skip\December%202014%20Shared%20Print%20in%20WorldCat\Jan%202015%20taking%20another%20look%20at%20SP%20in%20WC.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j-lt"/>
                <a:ea typeface="+mn-ea"/>
                <a:cs typeface="+mn-cs"/>
              </a:defRPr>
            </a:pPr>
            <a:r>
              <a:rPr lang="en-US" sz="2400" dirty="0">
                <a:latin typeface="+mj-lt"/>
              </a:rPr>
              <a:t>Percent of Aggregate Shared Print Resource </a:t>
            </a:r>
            <a:endParaRPr lang="en-US" sz="2400" dirty="0" smtClean="0">
              <a:latin typeface="+mj-lt"/>
            </a:endParaRPr>
          </a:p>
          <a:p>
            <a:pPr>
              <a:defRPr sz="2400">
                <a:latin typeface="+mj-lt"/>
              </a:defRPr>
            </a:pPr>
            <a:r>
              <a:rPr lang="en-US" sz="2400" dirty="0" smtClean="0">
                <a:latin typeface="+mj-lt"/>
              </a:rPr>
              <a:t>by </a:t>
            </a:r>
            <a:r>
              <a:rPr lang="en-US" sz="2400" dirty="0">
                <a:latin typeface="+mj-lt"/>
              </a:rPr>
              <a:t>Holding Library </a:t>
            </a:r>
            <a:r>
              <a:rPr lang="en-US" sz="2400" dirty="0" smtClean="0">
                <a:latin typeface="+mj-lt"/>
              </a:rPr>
              <a:t>Type</a:t>
            </a:r>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j-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Lbls>
            <c:dLbl>
              <c:idx val="0"/>
              <c:layout>
                <c:manualLayout>
                  <c:x val="2.6128360320133531E-2"/>
                  <c:y val="2.0301050187712037E-3"/>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2000"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ext>
              </c:extLst>
            </c:dLbl>
            <c:dLbl>
              <c:idx val="1"/>
              <c:layout>
                <c:manualLayout>
                  <c:x val="0.27819018929083345"/>
                  <c:y val="-9.254993019316049E-2"/>
                </c:manualLayout>
              </c:layout>
              <c:tx>
                <c:rich>
                  <a:bodyPr rot="0" spcFirstLastPara="1" vertOverflow="clip" horzOverflow="clip" vert="horz" wrap="square" lIns="38100" tIns="19050" rIns="38100" bIns="19050" anchor="ctr" anchorCtr="1">
                    <a:spAutoFit/>
                  </a:bodyPr>
                  <a:lstStyle/>
                  <a:p>
                    <a:pPr>
                      <a:defRPr sz="2000" b="0" i="0" u="none" strike="noStrike" kern="1200" baseline="0">
                        <a:solidFill>
                          <a:schemeClr val="dk1">
                            <a:lumMod val="65000"/>
                            <a:lumOff val="35000"/>
                          </a:schemeClr>
                        </a:solidFill>
                        <a:latin typeface="+mn-lt"/>
                        <a:ea typeface="+mn-ea"/>
                        <a:cs typeface="+mn-cs"/>
                      </a:defRPr>
                    </a:pPr>
                    <a:fld id="{1F193E0D-8889-4686-9F30-FD637D21E61F}" type="CATEGORYNAME">
                      <a:rPr lang="en-US" sz="2000"/>
                      <a:pPr>
                        <a:defRPr sz="2000"/>
                      </a:pPr>
                      <a:t>[CATEGORY NAME]</a:t>
                    </a:fld>
                    <a:r>
                      <a:rPr lang="en-US" sz="2000" baseline="0" dirty="0"/>
                      <a:t>
</a:t>
                    </a:r>
                    <a:fld id="{47C3FBD2-FEB1-4204-99F5-DC0430EEFA48}" type="PERCENTAGE">
                      <a:rPr lang="en-US" sz="2000" baseline="0"/>
                      <a:pPr>
                        <a:defRPr sz="2000"/>
                      </a:pPr>
                      <a:t>[PERCENTAGE]</a:t>
                    </a:fld>
                    <a:endParaRPr lang="en-US" sz="2000" baseline="0" dirty="0"/>
                  </a:p>
                </c:rich>
              </c:tx>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2000"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15:dlblFieldTable/>
                  <c15:showDataLabelsRange val="0"/>
                </c:ext>
              </c:extLst>
            </c:dLbl>
            <c:dLbl>
              <c:idx val="2"/>
              <c:layout>
                <c:manualLayout>
                  <c:x val="1.6906646599827765E-2"/>
                  <c:y val="0.17255900652095307"/>
                </c:manualLayout>
              </c:layout>
              <c:tx>
                <c:rich>
                  <a:bodyPr rot="0" spcFirstLastPara="1" vertOverflow="clip" horzOverflow="clip" vert="horz" wrap="square" lIns="38100" tIns="19050" rIns="38100" bIns="19050" anchor="ctr" anchorCtr="1">
                    <a:spAutoFit/>
                  </a:bodyPr>
                  <a:lstStyle/>
                  <a:p>
                    <a:pPr>
                      <a:defRPr sz="2000" b="0" i="0" u="none" strike="noStrike" kern="1200" baseline="0">
                        <a:solidFill>
                          <a:schemeClr val="dk1">
                            <a:lumMod val="65000"/>
                            <a:lumOff val="35000"/>
                          </a:schemeClr>
                        </a:solidFill>
                        <a:latin typeface="+mn-lt"/>
                        <a:ea typeface="+mn-ea"/>
                        <a:cs typeface="+mn-cs"/>
                      </a:defRPr>
                    </a:pPr>
                    <a:fld id="{15BDAEF1-1F4A-4492-993C-9B1917ACEE5D}" type="CATEGORYNAME">
                      <a:rPr lang="en-US" sz="1900"/>
                      <a:pPr>
                        <a:defRPr sz="2000"/>
                      </a:pPr>
                      <a:t>[CATEGORY NAME]</a:t>
                    </a:fld>
                    <a:r>
                      <a:rPr lang="en-US" baseline="0" dirty="0"/>
                      <a:t>
</a:t>
                    </a:r>
                    <a:fld id="{A6C2FB7F-FECC-435F-A4E2-3B78614BFDB7}" type="PERCENTAGE">
                      <a:rPr lang="en-US" baseline="0"/>
                      <a:pPr>
                        <a:defRPr sz="2000"/>
                      </a:pPr>
                      <a:t>[PERCENTAGE]</a:t>
                    </a:fld>
                    <a:endParaRPr lang="en-US" baseline="0" dirty="0"/>
                  </a:p>
                </c:rich>
              </c:tx>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2000"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378293153667676"/>
                      <c:h val="0.16779886267844443"/>
                    </c:manualLayout>
                  </c15:layout>
                  <c15:dlblFieldTable/>
                  <c15:showDataLabelsRange val="0"/>
                </c:ext>
              </c:extLst>
            </c:dLbl>
            <c:dLbl>
              <c:idx val="3"/>
              <c:layout>
                <c:manualLayout>
                  <c:x val="-8.4532930447490828E-2"/>
                  <c:y val="5.8873045544367029E-2"/>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2000"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ext>
              </c:extLst>
            </c:dLbl>
            <c:dLbl>
              <c:idx val="4"/>
              <c:layout>
                <c:manualLayout>
                  <c:x val="-0.119070169230449"/>
                  <c:y val="1.4963552421627556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15280128940251134"/>
                      <c:h val="6.6212754366564069E-2"/>
                    </c:manualLayout>
                  </c15:layout>
                </c:ext>
              </c:extLst>
            </c:dLbl>
            <c:dLbl>
              <c:idx val="5"/>
              <c:layout>
                <c:manualLayout>
                  <c:x val="0.23480662983425407"/>
                  <c:y val="2.6619343389529725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6"/>
              <c:layout>
                <c:manualLayout>
                  <c:x val="6.9060773480662904E-2"/>
                  <c:y val="1.1830819284235405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'[Jan 2015 taking another look at SP in WC.xlsx]SPresource by lib type'!$A$18:$A$24</c:f>
              <c:strCache>
                <c:ptCount val="7"/>
                <c:pt idx="0">
                  <c:v>Liberal arts</c:v>
                </c:pt>
                <c:pt idx="1">
                  <c:v>ARL</c:v>
                </c:pt>
                <c:pt idx="2">
                  <c:v>Non-ARL academic</c:v>
                </c:pt>
                <c:pt idx="3">
                  <c:v>Public library</c:v>
                </c:pt>
                <c:pt idx="4">
                  <c:v>State library</c:v>
                </c:pt>
                <c:pt idx="5">
                  <c:v>Library cooperative</c:v>
                </c:pt>
                <c:pt idx="6">
                  <c:v>IRLA</c:v>
                </c:pt>
              </c:strCache>
            </c:strRef>
          </c:cat>
          <c:val>
            <c:numRef>
              <c:f>'[Jan 2015 taking another look at SP in WC.xlsx]SPresource by lib type'!$B$18:$B$24</c:f>
              <c:numCache>
                <c:formatCode>General</c:formatCode>
                <c:ptCount val="7"/>
                <c:pt idx="0">
                  <c:v>671632</c:v>
                </c:pt>
                <c:pt idx="1">
                  <c:v>483173</c:v>
                </c:pt>
                <c:pt idx="2">
                  <c:v>442944</c:v>
                </c:pt>
                <c:pt idx="3">
                  <c:v>258283</c:v>
                </c:pt>
                <c:pt idx="4">
                  <c:v>63477</c:v>
                </c:pt>
                <c:pt idx="5">
                  <c:v>1906</c:v>
                </c:pt>
                <c:pt idx="6">
                  <c:v>29</c:v>
                </c:pt>
              </c:numCache>
            </c:numRef>
          </c:val>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solidFill>
      <a:schemeClr val="bg1">
        <a:alpha val="75000"/>
      </a:schemeClr>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FE4CAC7A-5073-6D4E-BFCB-18D2E718F4BD}" type="datetimeFigureOut">
              <a:rPr lang="en-US" smtClean="0"/>
              <a:pPr/>
              <a:t>4/9/2015</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F52059FF-A96D-944B-8115-47E1146D3D55}" type="slidenum">
              <a:rPr lang="en-US" smtClean="0"/>
              <a:pPr/>
              <a:t>‹#›</a:t>
            </a:fld>
            <a:endParaRPr lang="en-US"/>
          </a:p>
        </p:txBody>
      </p:sp>
    </p:spTree>
    <p:extLst>
      <p:ext uri="{BB962C8B-B14F-4D97-AF65-F5344CB8AC3E}">
        <p14:creationId xmlns:p14="http://schemas.microsoft.com/office/powerpoint/2010/main" val="655759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7E23EFB5-7455-3C48-9E46-49127EBCEC2F}" type="datetimeFigureOut">
              <a:rPr lang="en-US" smtClean="0"/>
              <a:pPr/>
              <a:t>4/9/2015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6F896307-7DAF-5642-9DCB-6041360F1C6E}" type="slidenum">
              <a:rPr lang="en-US" smtClean="0"/>
              <a:pPr/>
              <a:t>‹#›</a:t>
            </a:fld>
            <a:endParaRPr lang="en-US"/>
          </a:p>
        </p:txBody>
      </p:sp>
    </p:spTree>
    <p:extLst>
      <p:ext uri="{BB962C8B-B14F-4D97-AF65-F5344CB8AC3E}">
        <p14:creationId xmlns:p14="http://schemas.microsoft.com/office/powerpoint/2010/main" val="20327063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firstmonday.org/htbin/cgiwrap/bin/ojs/index.php/fm/article/viewArticle/3171/3049"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tallblog.conted.ox.ac.uk/index.php/2008/07/23/not-natives-immigrants-but-visitors-residents/"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Introduction – that’s the part we are in now</a:t>
            </a:r>
            <a:endParaRPr lang="en-US" dirty="0"/>
          </a:p>
        </p:txBody>
      </p:sp>
      <p:sp>
        <p:nvSpPr>
          <p:cNvPr id="4" name="Slide Number Placeholder 3"/>
          <p:cNvSpPr>
            <a:spLocks noGrp="1"/>
          </p:cNvSpPr>
          <p:nvPr>
            <p:ph type="sldNum" sz="quarter" idx="10"/>
          </p:nvPr>
        </p:nvSpPr>
        <p:spPr/>
        <p:txBody>
          <a:bodyPr/>
          <a:lstStyle/>
          <a:p>
            <a:fld id="{84F743E3-0DB5-4840-B44F-70C4D8426A9A}"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789277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0"/>
            <a:ext cx="4800600" cy="3600450"/>
          </a:xfrm>
        </p:spPr>
      </p:sp>
      <p:sp>
        <p:nvSpPr>
          <p:cNvPr id="3" name="Notes Placeholder 2"/>
          <p:cNvSpPr>
            <a:spLocks noGrp="1"/>
          </p:cNvSpPr>
          <p:nvPr>
            <p:ph type="body" idx="1"/>
          </p:nvPr>
        </p:nvSpPr>
        <p:spPr>
          <a:xfrm>
            <a:off x="3" y="3600453"/>
            <a:ext cx="7313507" cy="5999083"/>
          </a:xfrm>
        </p:spPr>
        <p:txBody>
          <a:bodyPr>
            <a:noAutofit/>
          </a:bodyPr>
          <a:lstStyle/>
          <a:p>
            <a:pPr indent="-246612">
              <a:spcBef>
                <a:spcPts val="951"/>
              </a:spcBef>
              <a:defRPr/>
            </a:pPr>
            <a:r>
              <a:rPr lang="en-US" i="1" dirty="0">
                <a:latin typeface="Arial" pitchFamily="34" charset="0"/>
                <a:cs typeface="Arial" pitchFamily="34" charset="0"/>
              </a:rPr>
              <a:t>Image: </a:t>
            </a:r>
            <a:r>
              <a:rPr lang="en-US" dirty="0">
                <a:latin typeface="Arial" pitchFamily="34" charset="0"/>
                <a:cs typeface="Arial" pitchFamily="34" charset="0"/>
              </a:rPr>
              <a:t>http://www.deviantart.com/morelikethis/211376699</a:t>
            </a:r>
          </a:p>
          <a:p>
            <a:pPr indent="-246612">
              <a:spcBef>
                <a:spcPts val="951"/>
              </a:spcBef>
              <a:buFont typeface="Arial" pitchFamily="34" charset="0"/>
              <a:buChar char="•"/>
              <a:defRPr/>
            </a:pPr>
            <a:r>
              <a:rPr lang="en-US" dirty="0">
                <a:latin typeface="Arial" pitchFamily="34" charset="0"/>
                <a:cs typeface="Arial" pitchFamily="34" charset="0"/>
              </a:rPr>
              <a:t>Covert online study habits</a:t>
            </a:r>
          </a:p>
          <a:p>
            <a:pPr lvl="1" indent="-246612">
              <a:buFont typeface="Arial" pitchFamily="34" charset="0"/>
              <a:buChar char="•"/>
              <a:defRPr/>
            </a:pPr>
            <a:r>
              <a:rPr lang="en-US" dirty="0">
                <a:latin typeface="Arial" pitchFamily="34" charset="0"/>
                <a:cs typeface="Arial" pitchFamily="34" charset="0"/>
              </a:rPr>
              <a:t>Wikipedia</a:t>
            </a:r>
          </a:p>
          <a:p>
            <a:pPr lvl="1" indent="-246612">
              <a:buFont typeface="Arial" pitchFamily="34" charset="0"/>
              <a:buChar char="•"/>
              <a:defRPr/>
            </a:pPr>
            <a:r>
              <a:rPr lang="en-US" dirty="0">
                <a:latin typeface="Arial" pitchFamily="34" charset="0"/>
                <a:cs typeface="Arial" pitchFamily="34" charset="0"/>
              </a:rPr>
              <a:t>Don’t cite</a:t>
            </a:r>
          </a:p>
          <a:p>
            <a:pPr lvl="1" indent="-246612">
              <a:buFont typeface="Arial" pitchFamily="34" charset="0"/>
              <a:buChar char="•"/>
              <a:defRPr/>
            </a:pPr>
            <a:r>
              <a:rPr lang="en-US" dirty="0">
                <a:latin typeface="Arial" pitchFamily="34" charset="0"/>
                <a:cs typeface="Arial" pitchFamily="34" charset="0"/>
              </a:rPr>
              <a:t>Widely used</a:t>
            </a:r>
          </a:p>
          <a:p>
            <a:pPr lvl="1" indent="-246612">
              <a:buFont typeface="Arial" pitchFamily="34" charset="0"/>
              <a:buChar char="•"/>
              <a:defRPr/>
            </a:pPr>
            <a:r>
              <a:rPr lang="en-US" dirty="0">
                <a:latin typeface="Arial" pitchFamily="34" charset="0"/>
                <a:cs typeface="Arial" pitchFamily="34" charset="0"/>
              </a:rPr>
              <a:t>Guilt</a:t>
            </a:r>
          </a:p>
          <a:p>
            <a:pPr indent="-246612">
              <a:buFont typeface="Arial" pitchFamily="34" charset="0"/>
              <a:buChar char="•"/>
              <a:defRPr/>
            </a:pPr>
            <a:r>
              <a:rPr lang="en-US" dirty="0">
                <a:latin typeface="Arial" pitchFamily="34" charset="0"/>
                <a:cs typeface="Arial" pitchFamily="34" charset="0"/>
              </a:rPr>
              <a:t>Students &amp; teachers disagree</a:t>
            </a:r>
          </a:p>
          <a:p>
            <a:pPr lvl="1" indent="-246612">
              <a:buFont typeface="Arial" pitchFamily="34" charset="0"/>
              <a:buChar char="•"/>
              <a:defRPr/>
            </a:pPr>
            <a:r>
              <a:rPr lang="en-US" dirty="0">
                <a:latin typeface="Arial" pitchFamily="34" charset="0"/>
                <a:cs typeface="Arial" pitchFamily="34" charset="0"/>
              </a:rPr>
              <a:t>Quality sources</a:t>
            </a:r>
          </a:p>
          <a:p>
            <a:r>
              <a:rPr lang="en-US" dirty="0">
                <a:latin typeface="Arial" pitchFamily="34" charset="0"/>
                <a:cs typeface="Arial" pitchFamily="34" charset="0"/>
              </a:rPr>
              <a:t>There is a “Learning Black Market”: learners use non-traditional sources but feel they cannot talk about them in an institutional context. Wikipedia usage is an example of this. (White &amp; Connaway, 2011)</a:t>
            </a:r>
          </a:p>
          <a:p>
            <a:pPr marL="481913" indent="-481913">
              <a:defRPr/>
            </a:pPr>
            <a:endParaRPr lang="en-US" dirty="0">
              <a:latin typeface="Arial" pitchFamily="34" charset="0"/>
              <a:cs typeface="Arial" pitchFamily="34" charset="0"/>
            </a:endParaRPr>
          </a:p>
          <a:p>
            <a:pPr marL="481913" indent="-481913">
              <a:defRPr/>
            </a:pPr>
            <a:r>
              <a:rPr lang="en-US" dirty="0">
                <a:latin typeface="Arial" pitchFamily="34" charset="0"/>
                <a:cs typeface="Arial" pitchFamily="34" charset="0"/>
              </a:rPr>
              <a:t>Connaway, Lynn Silipigni, Donna Lanclos, and Erin M. Hood. 2013. “I find Google a lot easier than going to the library website.” Imagine ways to innovate and inspire students to use the academic library. </a:t>
            </a:r>
            <a:r>
              <a:rPr lang="en-US" i="1" dirty="0">
                <a:latin typeface="Arial" pitchFamily="34" charset="0"/>
                <a:cs typeface="Arial" pitchFamily="34" charset="0"/>
              </a:rPr>
              <a:t>Proceedings of the Association of College &amp; Research Libraries (ACRL) 2013 conference, April 10-13, 2013, Indianapolis, IN. </a:t>
            </a:r>
            <a:r>
              <a:rPr lang="en-US" u="sng" dirty="0">
                <a:latin typeface="Arial" pitchFamily="34" charset="0"/>
                <a:cs typeface="Arial" pitchFamily="34" charset="0"/>
                <a:hlinkClick r:id="rId3"/>
              </a:rPr>
              <a:t>http://www.ala.org/acrl/sites/ala.org.acrl/files/content/conferences/confsandpreconfs/2013/papers/Connaway_Google.pdf.</a:t>
            </a:r>
          </a:p>
          <a:p>
            <a:endParaRPr lang="en-US" dirty="0">
              <a:latin typeface="Arial" pitchFamily="34" charset="0"/>
              <a:cs typeface="Arial" pitchFamily="34" charset="0"/>
            </a:endParaRPr>
          </a:p>
          <a:p>
            <a:pPr marL="480267" indent="-480267"/>
            <a:r>
              <a:rPr lang="en-US" dirty="0">
                <a:latin typeface="Arial" pitchFamily="34" charset="0"/>
                <a:cs typeface="Arial" pitchFamily="34" charset="0"/>
              </a:rPr>
              <a:t>White, David. 2008. Not “natives’”&amp; “immigrants” but “visitors’ &amp; “residents.” TALL Blog: Online Education with the University of Oxford, April 23, </a:t>
            </a:r>
            <a:r>
              <a:rPr lang="en-US" dirty="0">
                <a:latin typeface="Arial" pitchFamily="34" charset="0"/>
                <a:cs typeface="Arial" pitchFamily="34" charset="0"/>
                <a:hlinkClick r:id="rId4"/>
              </a:rPr>
              <a:t>http://tallblog.conted.ox.ac.uk/index.php/2008/07/23/not-natives-immigrants-but-visitors-residents/</a:t>
            </a:r>
            <a:r>
              <a:rPr lang="en-US" dirty="0">
                <a:latin typeface="Arial" pitchFamily="34" charset="0"/>
                <a:cs typeface="Arial" pitchFamily="34" charset="0"/>
              </a:rPr>
              <a:t>.</a:t>
            </a:r>
          </a:p>
          <a:p>
            <a:endParaRPr lang="en-US" dirty="0">
              <a:solidFill>
                <a:srgbClr val="FF0000"/>
              </a:solidFill>
              <a:latin typeface="Arial" pitchFamily="34" charset="0"/>
              <a:cs typeface="Arial" pitchFamily="34" charset="0"/>
            </a:endParaRPr>
          </a:p>
          <a:p>
            <a:r>
              <a:rPr lang="en-US" dirty="0">
                <a:latin typeface="Arial" pitchFamily="34" charset="0"/>
                <a:cs typeface="Arial" pitchFamily="34" charset="0"/>
              </a:rPr>
              <a:t>Saunders also found that faculty are “concerned with students’ reliance on Google and Wikipedia for information.” This may help to explain why many of the Emerging stage participants expressed a reluctance to acknowledge or cite Wikipedia in their work for fear of being ridiculed by faculty, or be given a lower grade. This is referred to as the Learning Black Market, which is discussed in more detail in Connaway, Lanclos, and Hood and White’s 2011 blog entry. </a:t>
            </a:r>
          </a:p>
          <a:p>
            <a:endParaRPr lang="en-US" dirty="0">
              <a:latin typeface="Arial" pitchFamily="34" charset="0"/>
              <a:cs typeface="Arial" pitchFamily="34" charset="0"/>
            </a:endParaRPr>
          </a:p>
          <a:p>
            <a:pPr marL="480267" indent="-480267"/>
            <a:r>
              <a:rPr lang="en-US" dirty="0">
                <a:latin typeface="Arial" pitchFamily="34" charset="0"/>
                <a:cs typeface="Arial" pitchFamily="34" charset="0"/>
              </a:rPr>
              <a:t>Saunders, Laura. 2012. Faculty perspectives on information literacy as a student learning outcome. </a:t>
            </a:r>
            <a:r>
              <a:rPr lang="en-US" i="1" dirty="0">
                <a:latin typeface="Arial" pitchFamily="34" charset="0"/>
                <a:cs typeface="Arial" pitchFamily="34" charset="0"/>
              </a:rPr>
              <a:t>The Journal of Academic Librarianship</a:t>
            </a:r>
            <a:r>
              <a:rPr lang="en-US" dirty="0">
                <a:latin typeface="Arial" pitchFamily="34" charset="0"/>
                <a:cs typeface="Arial" pitchFamily="34" charset="0"/>
              </a:rPr>
              <a:t> 38, no. 4 (2012): 231.</a:t>
            </a:r>
          </a:p>
          <a:p>
            <a:endParaRPr lang="en-US" sz="1100" dirty="0">
              <a:latin typeface="Arial" pitchFamily="34" charset="0"/>
              <a:cs typeface="Arial" pitchFamily="34" charset="0"/>
            </a:endParaRPr>
          </a:p>
          <a:p>
            <a:endParaRPr lang="en-US" sz="1100" b="1" dirty="0">
              <a:latin typeface="Arial" pitchFamily="34" charset="0"/>
              <a:cs typeface="Arial" pitchFamily="34" charset="0"/>
            </a:endParaRPr>
          </a:p>
          <a:p>
            <a:pPr>
              <a:defRPr/>
            </a:pPr>
            <a:endParaRPr lang="en-US" sz="1100" dirty="0">
              <a:latin typeface="Arial" pitchFamily="34" charset="0"/>
              <a:cs typeface="Arial" pitchFamily="34" charset="0"/>
            </a:endParaRPr>
          </a:p>
          <a:p>
            <a:endParaRPr lang="en-US" sz="1100" dirty="0">
              <a:latin typeface="Arial" pitchFamily="34" charset="0"/>
              <a:cs typeface="Arial" pitchFamily="34" charset="0"/>
            </a:endParaRPr>
          </a:p>
        </p:txBody>
      </p:sp>
      <p:sp>
        <p:nvSpPr>
          <p:cNvPr id="4" name="Slide Number Placeholder 3"/>
          <p:cNvSpPr>
            <a:spLocks noGrp="1"/>
          </p:cNvSpPr>
          <p:nvPr>
            <p:ph type="sldNum" sz="quarter" idx="10"/>
          </p:nvPr>
        </p:nvSpPr>
        <p:spPr>
          <a:xfrm>
            <a:off x="6502403" y="9281159"/>
            <a:ext cx="811107" cy="318374"/>
          </a:xfrm>
        </p:spPr>
        <p:txBody>
          <a:bodyPr/>
          <a:lstStyle/>
          <a:p>
            <a:fld id="{AE921901-2D7D-404F-83CF-0310337D82A5}"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979877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1257300" y="720725"/>
            <a:ext cx="4802188" cy="3600450"/>
          </a:xfrm>
          <a:ln/>
        </p:spPr>
      </p:sp>
      <p:sp>
        <p:nvSpPr>
          <p:cNvPr id="73731" name="Rectangle 3"/>
          <p:cNvSpPr>
            <a:spLocks noGrp="1" noChangeArrowheads="1"/>
          </p:cNvSpPr>
          <p:nvPr>
            <p:ph type="body" idx="1"/>
          </p:nvPr>
        </p:nvSpPr>
        <p:spPr>
          <a:xfrm>
            <a:off x="162560" y="4561341"/>
            <a:ext cx="6908800" cy="5039858"/>
          </a:xfrm>
          <a:noFill/>
          <a:ln/>
        </p:spPr>
        <p:txBody>
          <a:bodyPr>
            <a:noAutofit/>
          </a:bodyPr>
          <a:lstStyle/>
          <a:p>
            <a:r>
              <a:rPr lang="en-US" b="0" kern="1200" dirty="0" smtClean="0">
                <a:solidFill>
                  <a:schemeClr val="tx1"/>
                </a:solidFill>
                <a:latin typeface="Arial" pitchFamily="34" charset="0"/>
                <a:ea typeface="+mn-ea"/>
                <a:cs typeface="Arial" pitchFamily="34" charset="0"/>
              </a:rPr>
              <a:t>Images created by David White, Co-manager, Technology Assisted Lifelong Learning, University of Oxford</a:t>
            </a:r>
          </a:p>
          <a:p>
            <a:endParaRPr lang="en-US" b="0" kern="1200" dirty="0" smtClean="0">
              <a:solidFill>
                <a:schemeClr val="tx1"/>
              </a:solidFill>
              <a:latin typeface="Arial" pitchFamily="34" charset="0"/>
              <a:ea typeface="+mn-ea"/>
              <a:cs typeface="Arial" pitchFamily="34" charset="0"/>
            </a:endParaRPr>
          </a:p>
          <a:p>
            <a:pPr eaLnBrk="1" hangingPunct="1"/>
            <a:r>
              <a:rPr lang="en-US" dirty="0" smtClean="0">
                <a:latin typeface="Arial" pitchFamily="34" charset="0"/>
                <a:cs typeface="Arial" pitchFamily="34" charset="0"/>
              </a:rPr>
              <a:t>Institutional Resident Gap</a:t>
            </a:r>
          </a:p>
          <a:p>
            <a:pPr eaLnBrk="1" hangingPunct="1"/>
            <a:endParaRPr lang="en-US" dirty="0" smtClean="0">
              <a:latin typeface="Arial" pitchFamily="34" charset="0"/>
              <a:cs typeface="Arial" pitchFamily="34" charset="0"/>
            </a:endParaRPr>
          </a:p>
          <a:p>
            <a:r>
              <a:rPr lang="en-GB" b="1" dirty="0" smtClean="0">
                <a:latin typeface="Arial" pitchFamily="34" charset="0"/>
                <a:cs typeface="Arial" pitchFamily="34" charset="0"/>
              </a:rPr>
              <a:t>UKU3 (UK 1</a:t>
            </a:r>
            <a:r>
              <a:rPr lang="en-GB" b="1" baseline="30000" dirty="0" smtClean="0">
                <a:latin typeface="Arial" pitchFamily="34" charset="0"/>
                <a:cs typeface="Arial" pitchFamily="34" charset="0"/>
              </a:rPr>
              <a:t>st</a:t>
            </a:r>
            <a:r>
              <a:rPr lang="en-GB" b="1" dirty="0" smtClean="0">
                <a:latin typeface="Arial" pitchFamily="34" charset="0"/>
                <a:cs typeface="Arial" pitchFamily="34" charset="0"/>
              </a:rPr>
              <a:t> year undergraduate)</a:t>
            </a:r>
            <a:endParaRPr lang="en-US" dirty="0" smtClean="0">
              <a:latin typeface="Arial" pitchFamily="34" charset="0"/>
              <a:cs typeface="Arial" pitchFamily="34" charset="0"/>
            </a:endParaRPr>
          </a:p>
          <a:p>
            <a:r>
              <a:rPr lang="en-GB" dirty="0" smtClean="0">
                <a:latin typeface="Arial" pitchFamily="34" charset="0"/>
                <a:cs typeface="Arial" pitchFamily="34" charset="0"/>
              </a:rPr>
              <a:t>This participant has a clear demarcation between Resident modes of engagement in her personal life and Visitor modes of engagement for study. </a:t>
            </a:r>
          </a:p>
          <a:p>
            <a:endParaRPr lang="en-US" dirty="0" smtClean="0">
              <a:latin typeface="Arial" pitchFamily="34" charset="0"/>
              <a:cs typeface="Arial" pitchFamily="34" charset="0"/>
            </a:endParaRPr>
          </a:p>
          <a:p>
            <a:r>
              <a:rPr lang="en-GB" dirty="0" smtClean="0">
                <a:latin typeface="Arial" pitchFamily="34" charset="0"/>
                <a:cs typeface="Arial" pitchFamily="34" charset="0"/>
              </a:rPr>
              <a:t>The map is a mode of engagement landscape onto which individuals can be plotted. The limits of the map have been defined by the four major framing concepts of the project: V&amp;R – Personal and Institutional. The Personal end of the axis encompasses an individual’s private life, and the Institutional is their professional and/or academic life.  </a:t>
            </a:r>
          </a:p>
          <a:p>
            <a:endParaRPr lang="en-US" dirty="0" smtClean="0">
              <a:latin typeface="Arial" pitchFamily="34" charset="0"/>
              <a:cs typeface="Arial" pitchFamily="34" charset="0"/>
            </a:endParaRPr>
          </a:p>
          <a:p>
            <a:r>
              <a:rPr lang="en-GB" dirty="0" smtClean="0">
                <a:latin typeface="Arial" pitchFamily="34" charset="0"/>
                <a:cs typeface="Arial" pitchFamily="34" charset="0"/>
              </a:rPr>
              <a:t>The data from the Emerging educational stage seem to suggest that individuals were engaging with systems and materials not provided by their institutions to do institutional work (e.g., consulting Wikipedia to write an essay). Such user-owned literacies, when mapped like this, take a prominent role in the academic work of many of our research subjects. Given the effect that the internet is having on collapsing the relationship between certain modes of activity and specific physical spaces, it is important not to tie notions of the intuitional and the personal to ideas of “school/university/library” and “home” as buildings. </a:t>
            </a:r>
          </a:p>
          <a:p>
            <a:endParaRPr lang="en-GB" dirty="0" smtClean="0">
              <a:latin typeface="Arial" pitchFamily="34" charset="0"/>
              <a:cs typeface="Arial" pitchFamily="34" charset="0"/>
            </a:endParaRPr>
          </a:p>
          <a:p>
            <a:pPr marL="0" lvl="2"/>
            <a:r>
              <a:rPr lang="en-US" dirty="0" smtClean="0">
                <a:latin typeface="Arial" pitchFamily="34" charset="0"/>
                <a:cs typeface="Arial" pitchFamily="34" charset="0"/>
              </a:rPr>
              <a:t>White, D., &amp;</a:t>
            </a:r>
            <a:r>
              <a:rPr lang="en-US" baseline="0" dirty="0" smtClean="0">
                <a:latin typeface="Arial" pitchFamily="34" charset="0"/>
                <a:cs typeface="Arial" pitchFamily="34" charset="0"/>
              </a:rPr>
              <a:t> </a:t>
            </a:r>
            <a:r>
              <a:rPr lang="en-US" dirty="0" smtClean="0">
                <a:latin typeface="Arial" pitchFamily="34" charset="0"/>
                <a:cs typeface="Arial" pitchFamily="34" charset="0"/>
              </a:rPr>
              <a:t>Connaway, L.S. </a:t>
            </a:r>
            <a:r>
              <a:rPr lang="en-US" i="1" dirty="0" smtClean="0">
                <a:latin typeface="Arial" pitchFamily="34" charset="0"/>
                <a:cs typeface="Arial" pitchFamily="34" charset="0"/>
              </a:rPr>
              <a:t>Visitors &amp; Residents: What Motivates Engagement with the Digital Information Environment.</a:t>
            </a:r>
            <a:r>
              <a:rPr lang="en-US" dirty="0" smtClean="0">
                <a:latin typeface="Arial" pitchFamily="34" charset="0"/>
                <a:cs typeface="Arial" pitchFamily="34" charset="0"/>
              </a:rPr>
              <a:t> 2011-2012. Funded by JISC, OCLC, and Oxford University.  </a:t>
            </a:r>
            <a:r>
              <a:rPr lang="en-US" u="sng" dirty="0" smtClean="0">
                <a:latin typeface="Arial" pitchFamily="34" charset="0"/>
                <a:cs typeface="Arial" pitchFamily="34" charset="0"/>
                <a:hlinkClick r:id="rId3"/>
              </a:rPr>
              <a:t>http://www.oclc.org/research/activities/vandr/</a:t>
            </a:r>
            <a:r>
              <a:rPr lang="en-US" dirty="0" smtClean="0">
                <a:latin typeface="Arial" pitchFamily="34" charset="0"/>
                <a:cs typeface="Arial" pitchFamily="34" charset="0"/>
              </a:rPr>
              <a:t>.</a:t>
            </a:r>
          </a:p>
          <a:p>
            <a:endParaRPr lang="en-US" b="0" kern="1200" dirty="0">
              <a:solidFill>
                <a:schemeClr val="tx1"/>
              </a:solidFill>
              <a:latin typeface="Arial" pitchFamily="34" charset="0"/>
              <a:ea typeface="+mn-ea"/>
              <a:cs typeface="Arial" pitchFamily="34" charset="0"/>
            </a:endParaRPr>
          </a:p>
        </p:txBody>
      </p:sp>
    </p:spTree>
    <p:extLst>
      <p:ext uri="{BB962C8B-B14F-4D97-AF65-F5344CB8AC3E}">
        <p14:creationId xmlns:p14="http://schemas.microsoft.com/office/powerpoint/2010/main" val="2914271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http://global.oup.com/uk/orc/busecon/economics/carlin/</a:t>
            </a:r>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397451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F30021-1968-4B8D-9135-1A84D1132D7E}"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835123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AE921901-2D7D-404F-83CF-0310337D82A5}"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297533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F30021-1968-4B8D-9135-1A84D1132D7E}"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699375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D91B80C-3604-4600-93E9-FBCE205D5BF5}" type="slidenum">
              <a:rPr lang="en-US" smtClean="0">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3671709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D91B80C-3604-4600-93E9-FBCE205D5BF5}" type="slidenum">
              <a:rPr lang="en-US" smtClean="0">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186459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2.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6.xml"/><Relationship Id="rId5" Type="http://schemas.openxmlformats.org/officeDocument/2006/relationships/image" Target="../media/image2.emf"/><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Master" Target="../slideMasters/slideMaster6.xml"/><Relationship Id="rId6" Type="http://schemas.openxmlformats.org/officeDocument/2006/relationships/image" Target="../media/image11.png"/><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60615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44500" y="402174"/>
            <a:ext cx="8253984" cy="5699760"/>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a:lstStyle/>
          <a:p>
            <a:endParaRPr lang="en-US" dirty="0"/>
          </a:p>
        </p:txBody>
      </p:sp>
      <p:sp>
        <p:nvSpPr>
          <p:cNvPr id="6" name="Text Placeholder 5"/>
          <p:cNvSpPr>
            <a:spLocks noGrp="1"/>
          </p:cNvSpPr>
          <p:nvPr>
            <p:ph type="body" sz="quarter" idx="11" hasCustomPrompt="1"/>
          </p:nvPr>
        </p:nvSpPr>
        <p:spPr>
          <a:xfrm>
            <a:off x="2188266" y="803092"/>
            <a:ext cx="5568950" cy="141287"/>
          </a:xfrm>
        </p:spPr>
        <p:txBody>
          <a:bodyPr lIns="0" tIns="0" rIns="0" bIns="0"/>
          <a:lstStyle>
            <a:lvl1pPr marL="0" indent="0">
              <a:buNone/>
              <a:defRPr sz="800">
                <a:solidFill>
                  <a:schemeClr val="tx1"/>
                </a:solidFill>
              </a:defRPr>
            </a:lvl1pPr>
          </a:lstStyle>
          <a:p>
            <a:pPr lvl="0"/>
            <a:r>
              <a:rPr lang="en-US" dirty="0" smtClean="0"/>
              <a:t>Click here to type URL</a:t>
            </a:r>
            <a:endParaRPr lang="en-US" dirty="0"/>
          </a:p>
        </p:txBody>
      </p:sp>
      <p:sp>
        <p:nvSpPr>
          <p:cNvPr id="7" name="Text Placeholder 5"/>
          <p:cNvSpPr>
            <a:spLocks noGrp="1"/>
          </p:cNvSpPr>
          <p:nvPr>
            <p:ph type="body" sz="quarter" idx="12" hasCustomPrompt="1"/>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dirty="0" smtClean="0"/>
              <a:t>Click here to type Title</a:t>
            </a:r>
            <a:endParaRPr lang="en-US" dirty="0"/>
          </a:p>
        </p:txBody>
      </p:sp>
    </p:spTree>
    <p:extLst>
      <p:ext uri="{BB962C8B-B14F-4D97-AF65-F5344CB8AC3E}">
        <p14:creationId xmlns:p14="http://schemas.microsoft.com/office/powerpoint/2010/main" val="310666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79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0068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8633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ln>
            <a:noFill/>
          </a:ln>
        </p:spPr>
        <p:txBody>
          <a:bodyPr lIns="91440" tIns="91440" rIns="91440" bIns="91440" anchor="t"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5086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44500" y="402174"/>
            <a:ext cx="8253984" cy="5699760"/>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a:lstStyle/>
          <a:p>
            <a:endParaRPr lang="en-US" dirty="0"/>
          </a:p>
        </p:txBody>
      </p:sp>
      <p:sp>
        <p:nvSpPr>
          <p:cNvPr id="6" name="Text Placeholder 5"/>
          <p:cNvSpPr>
            <a:spLocks noGrp="1"/>
          </p:cNvSpPr>
          <p:nvPr>
            <p:ph type="body" sz="quarter" idx="11" hasCustomPrompt="1"/>
          </p:nvPr>
        </p:nvSpPr>
        <p:spPr>
          <a:xfrm>
            <a:off x="2188266" y="803092"/>
            <a:ext cx="5568950" cy="141287"/>
          </a:xfrm>
        </p:spPr>
        <p:txBody>
          <a:bodyPr lIns="0" tIns="0" rIns="0" bIns="0"/>
          <a:lstStyle>
            <a:lvl1pPr marL="0" indent="0">
              <a:buNone/>
              <a:defRPr sz="800">
                <a:solidFill>
                  <a:schemeClr val="tx1"/>
                </a:solidFill>
              </a:defRPr>
            </a:lvl1pPr>
          </a:lstStyle>
          <a:p>
            <a:pPr lvl="0"/>
            <a:r>
              <a:rPr lang="en-US" dirty="0" smtClean="0"/>
              <a:t>Click here to type URL</a:t>
            </a:r>
            <a:endParaRPr lang="en-US" dirty="0"/>
          </a:p>
        </p:txBody>
      </p:sp>
      <p:sp>
        <p:nvSpPr>
          <p:cNvPr id="7" name="Text Placeholder 5"/>
          <p:cNvSpPr>
            <a:spLocks noGrp="1"/>
          </p:cNvSpPr>
          <p:nvPr>
            <p:ph type="body" sz="quarter" idx="12" hasCustomPrompt="1"/>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dirty="0" smtClean="0"/>
              <a:t>Click here to type Title</a:t>
            </a:r>
            <a:endParaRPr lang="en-US" dirty="0"/>
          </a:p>
        </p:txBody>
      </p:sp>
    </p:spTree>
    <p:extLst>
      <p:ext uri="{BB962C8B-B14F-4D97-AF65-F5344CB8AC3E}">
        <p14:creationId xmlns:p14="http://schemas.microsoft.com/office/powerpoint/2010/main" val="279280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14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6275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639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ln>
            <a:noFill/>
          </a:ln>
        </p:spPr>
        <p:txBody>
          <a:bodyPr lIns="91440" tIns="91440" rIns="91440" bIns="91440" anchor="t"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677679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1075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44500" y="402174"/>
            <a:ext cx="8253984" cy="5699760"/>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a:lstStyle/>
          <a:p>
            <a:endParaRPr lang="en-US" dirty="0"/>
          </a:p>
        </p:txBody>
      </p:sp>
      <p:sp>
        <p:nvSpPr>
          <p:cNvPr id="6" name="Text Placeholder 5"/>
          <p:cNvSpPr>
            <a:spLocks noGrp="1"/>
          </p:cNvSpPr>
          <p:nvPr>
            <p:ph type="body" sz="quarter" idx="11" hasCustomPrompt="1"/>
          </p:nvPr>
        </p:nvSpPr>
        <p:spPr>
          <a:xfrm>
            <a:off x="2188266" y="803092"/>
            <a:ext cx="5568950" cy="141287"/>
          </a:xfrm>
        </p:spPr>
        <p:txBody>
          <a:bodyPr lIns="0" tIns="0" rIns="0" bIns="0"/>
          <a:lstStyle>
            <a:lvl1pPr marL="0" indent="0">
              <a:buNone/>
              <a:defRPr sz="800">
                <a:solidFill>
                  <a:schemeClr val="tx1"/>
                </a:solidFill>
              </a:defRPr>
            </a:lvl1pPr>
          </a:lstStyle>
          <a:p>
            <a:pPr lvl="0"/>
            <a:r>
              <a:rPr lang="en-US" dirty="0" smtClean="0"/>
              <a:t>Click here to type URL</a:t>
            </a:r>
            <a:endParaRPr lang="en-US" dirty="0"/>
          </a:p>
        </p:txBody>
      </p:sp>
      <p:sp>
        <p:nvSpPr>
          <p:cNvPr id="7" name="Text Placeholder 5"/>
          <p:cNvSpPr>
            <a:spLocks noGrp="1"/>
          </p:cNvSpPr>
          <p:nvPr>
            <p:ph type="body" sz="quarter" idx="12" hasCustomPrompt="1"/>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dirty="0" smtClean="0"/>
              <a:t>Click here to type Title</a:t>
            </a:r>
            <a:endParaRPr lang="en-US" dirty="0"/>
          </a:p>
        </p:txBody>
      </p:sp>
    </p:spTree>
    <p:extLst>
      <p:ext uri="{BB962C8B-B14F-4D97-AF65-F5344CB8AC3E}">
        <p14:creationId xmlns:p14="http://schemas.microsoft.com/office/powerpoint/2010/main" val="23649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04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6275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639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ln>
            <a:noFill/>
          </a:ln>
        </p:spPr>
        <p:txBody>
          <a:bodyPr lIns="91440" tIns="91440" rIns="91440" bIns="91440" anchor="t"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677679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44500" y="402174"/>
            <a:ext cx="8253984" cy="5699760"/>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a:lstStyle/>
          <a:p>
            <a:endParaRPr lang="en-US" dirty="0"/>
          </a:p>
        </p:txBody>
      </p:sp>
      <p:sp>
        <p:nvSpPr>
          <p:cNvPr id="6" name="Text Placeholder 5"/>
          <p:cNvSpPr>
            <a:spLocks noGrp="1"/>
          </p:cNvSpPr>
          <p:nvPr>
            <p:ph type="body" sz="quarter" idx="11" hasCustomPrompt="1"/>
          </p:nvPr>
        </p:nvSpPr>
        <p:spPr>
          <a:xfrm>
            <a:off x="2188266" y="803092"/>
            <a:ext cx="5568950" cy="141287"/>
          </a:xfrm>
        </p:spPr>
        <p:txBody>
          <a:bodyPr lIns="0" tIns="0" rIns="0" bIns="0"/>
          <a:lstStyle>
            <a:lvl1pPr marL="0" indent="0">
              <a:buNone/>
              <a:defRPr sz="800">
                <a:solidFill>
                  <a:schemeClr val="tx1"/>
                </a:solidFill>
              </a:defRPr>
            </a:lvl1pPr>
          </a:lstStyle>
          <a:p>
            <a:pPr lvl="0"/>
            <a:r>
              <a:rPr lang="en-US" dirty="0" smtClean="0"/>
              <a:t>Click here to type URL</a:t>
            </a:r>
            <a:endParaRPr lang="en-US" dirty="0"/>
          </a:p>
        </p:txBody>
      </p:sp>
      <p:sp>
        <p:nvSpPr>
          <p:cNvPr id="7" name="Text Placeholder 5"/>
          <p:cNvSpPr>
            <a:spLocks noGrp="1"/>
          </p:cNvSpPr>
          <p:nvPr>
            <p:ph type="body" sz="quarter" idx="12" hasCustomPrompt="1"/>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dirty="0" smtClean="0"/>
              <a:t>Click here to type Title</a:t>
            </a:r>
            <a:endParaRPr lang="en-US" dirty="0"/>
          </a:p>
        </p:txBody>
      </p:sp>
    </p:spTree>
    <p:extLst>
      <p:ext uri="{BB962C8B-B14F-4D97-AF65-F5344CB8AC3E}">
        <p14:creationId xmlns:p14="http://schemas.microsoft.com/office/powerpoint/2010/main" val="23649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04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entation Title - Shar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 y="-4403"/>
            <a:ext cx="9144001" cy="6858000"/>
          </a:xfrm>
          <a:prstGeom prst="rect">
            <a:avLst/>
          </a:prstGeom>
        </p:spPr>
      </p:pic>
      <p:sp>
        <p:nvSpPr>
          <p:cNvPr id="10" name="Rectangle 9"/>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0" y="0"/>
            <a:ext cx="2707270" cy="6858000"/>
          </a:xfrm>
          <a:prstGeom prst="rect">
            <a:avLst/>
          </a:prstGeom>
        </p:spPr>
      </p:pic>
      <p:pic>
        <p:nvPicPr>
          <p:cNvPr id="15" name="Picture 14"/>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996324" y="5849121"/>
            <a:ext cx="2789108" cy="510046"/>
          </a:xfrm>
          <a:prstGeom prst="rect">
            <a:avLst/>
          </a:prstGeom>
        </p:spPr>
      </p:pic>
      <p:sp>
        <p:nvSpPr>
          <p:cNvPr id="19" name="Text Placeholder 2"/>
          <p:cNvSpPr>
            <a:spLocks noGrp="1"/>
          </p:cNvSpPr>
          <p:nvPr>
            <p:ph type="body" sz="quarter" idx="10" hasCustomPrompt="1"/>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r>
              <a:rPr lang="en-US" dirty="0" smtClean="0">
                <a:solidFill>
                  <a:srgbClr val="455560"/>
                </a:solidFill>
              </a:rPr>
              <a:t>2014 ALA MIDWINTER  /  JANUARY 24, 2014</a:t>
            </a:r>
            <a:endParaRPr lang="en-US" dirty="0">
              <a:solidFill>
                <a:srgbClr val="455560"/>
              </a:solidFill>
            </a:endParaRPr>
          </a:p>
        </p:txBody>
      </p:sp>
      <p:sp>
        <p:nvSpPr>
          <p:cNvPr id="25" name="Text Placeholder 23"/>
          <p:cNvSpPr>
            <a:spLocks noGrp="1"/>
          </p:cNvSpPr>
          <p:nvPr>
            <p:ph type="body" sz="quarter" idx="12" hasCustomPrompt="1"/>
          </p:nvPr>
        </p:nvSpPr>
        <p:spPr>
          <a:xfrm>
            <a:off x="2900363" y="4035310"/>
            <a:ext cx="5989637" cy="351288"/>
          </a:xfrm>
          <a:prstGeom prst="rect">
            <a:avLst/>
          </a:prstGeom>
        </p:spPr>
        <p:txBody>
          <a:bodyPr vert="horz"/>
          <a:lstStyle>
            <a:lvl1pPr marL="0" indent="0">
              <a:buNone/>
              <a:defRPr sz="2000"/>
            </a:lvl1pPr>
          </a:lstStyle>
          <a:p>
            <a:pPr lvl="0"/>
            <a:r>
              <a:rPr lang="en-US" dirty="0" smtClean="0"/>
              <a:t>Presenter name</a:t>
            </a:r>
            <a:endParaRPr lang="en-US" dirty="0"/>
          </a:p>
        </p:txBody>
      </p:sp>
      <p:sp>
        <p:nvSpPr>
          <p:cNvPr id="3" name="Text Placeholder 2"/>
          <p:cNvSpPr>
            <a:spLocks noGrp="1"/>
          </p:cNvSpPr>
          <p:nvPr>
            <p:ph type="body" sz="quarter" idx="14" hasCustomPrompt="1"/>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This is the presentation title</a:t>
            </a:r>
            <a:endParaRPr lang="en-US" dirty="0"/>
          </a:p>
        </p:txBody>
      </p:sp>
      <p:sp>
        <p:nvSpPr>
          <p:cNvPr id="5" name="Text Placeholder 4"/>
          <p:cNvSpPr>
            <a:spLocks noGrp="1"/>
          </p:cNvSpPr>
          <p:nvPr>
            <p:ph type="body" sz="quarter" idx="15" hasCustomPrompt="1"/>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dirty="0" smtClean="0"/>
              <a:t>Presenter title</a:t>
            </a:r>
            <a:endParaRPr lang="en-US" dirty="0"/>
          </a:p>
        </p:txBody>
      </p:sp>
    </p:spTree>
    <p:extLst>
      <p:ext uri="{BB962C8B-B14F-4D97-AF65-F5344CB8AC3E}">
        <p14:creationId xmlns:p14="http://schemas.microsoft.com/office/powerpoint/2010/main" val="469419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esentation Title - Explor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alphaModFix/>
            <a:extLst>
              <a:ext uri="{28A0092B-C50C-407E-A947-70E740481C1C}">
                <a14:useLocalDpi xmlns:a14="http://schemas.microsoft.com/office/drawing/2010/main" val="0"/>
              </a:ext>
            </a:extLst>
          </a:blip>
          <a:srcRect b="29644"/>
          <a:stretch/>
        </p:blipFill>
        <p:spPr>
          <a:xfrm>
            <a:off x="-1" y="-4403"/>
            <a:ext cx="9144001" cy="4825056"/>
          </a:xfrm>
          <a:prstGeom prst="rect">
            <a:avLst/>
          </a:prstGeom>
        </p:spPr>
      </p:pic>
      <p:sp>
        <p:nvSpPr>
          <p:cNvPr id="19" name="Text Placeholder 2"/>
          <p:cNvSpPr>
            <a:spLocks noGrp="1"/>
          </p:cNvSpPr>
          <p:nvPr>
            <p:ph type="body" sz="quarter" idx="10" hasCustomPrompt="1"/>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r>
              <a:rPr lang="en-US" dirty="0" smtClean="0">
                <a:solidFill>
                  <a:srgbClr val="455560"/>
                </a:solidFill>
              </a:rPr>
              <a:t>2015 ALA MIDWINTER  /  JANUARY 30, 2015</a:t>
            </a:r>
            <a:endParaRPr lang="en-US" dirty="0">
              <a:solidFill>
                <a:srgbClr val="455560"/>
              </a:solidFill>
            </a:endParaRPr>
          </a:p>
        </p:txBody>
      </p:sp>
      <p:sp>
        <p:nvSpPr>
          <p:cNvPr id="3" name="Text Placeholder 2"/>
          <p:cNvSpPr>
            <a:spLocks noGrp="1"/>
          </p:cNvSpPr>
          <p:nvPr>
            <p:ph type="body" sz="quarter" idx="14" hasCustomPrompt="1"/>
          </p:nvPr>
        </p:nvSpPr>
        <p:spPr>
          <a:xfrm>
            <a:off x="2900363" y="927100"/>
            <a:ext cx="5989637" cy="3108325"/>
          </a:xfrm>
          <a:prstGeom prst="rect">
            <a:avLst/>
          </a:prstGeom>
        </p:spPr>
        <p:txBody>
          <a:bodyPr vert="horz" anchor="ctr" anchorCtr="0"/>
          <a:lstStyle>
            <a:lvl1pPr marL="0" indent="0">
              <a:lnSpc>
                <a:spcPct val="80000"/>
              </a:lnSpc>
              <a:buNone/>
              <a:defRPr sz="5400" b="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Title</a:t>
            </a:r>
          </a:p>
        </p:txBody>
      </p:sp>
      <p:pic>
        <p:nvPicPr>
          <p:cNvPr id="14" name="Picture 13" descr="explore-title.psd"/>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0"/>
            <a:ext cx="2707270" cy="6858000"/>
          </a:xfrm>
          <a:prstGeom prst="rect">
            <a:avLst/>
          </a:prstGeom>
        </p:spPr>
      </p:pic>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30578" y="5276021"/>
            <a:ext cx="3846095" cy="1447876"/>
          </a:xfrm>
          <a:prstGeom prst="rect">
            <a:avLst/>
          </a:prstGeom>
        </p:spPr>
      </p:pic>
    </p:spTree>
    <p:extLst>
      <p:ext uri="{BB962C8B-B14F-4D97-AF65-F5344CB8AC3E}">
        <p14:creationId xmlns:p14="http://schemas.microsoft.com/office/powerpoint/2010/main" val="199151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esentation Title - Magnif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 y="-4403"/>
            <a:ext cx="9144001" cy="6858000"/>
          </a:xfrm>
          <a:prstGeom prst="rect">
            <a:avLst/>
          </a:prstGeom>
        </p:spPr>
      </p:pic>
      <p:sp>
        <p:nvSpPr>
          <p:cNvPr id="10" name="Rectangle 9"/>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 Placeholder 2"/>
          <p:cNvSpPr>
            <a:spLocks noGrp="1"/>
          </p:cNvSpPr>
          <p:nvPr>
            <p:ph type="body" sz="quarter" idx="10" hasCustomPrompt="1"/>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r>
              <a:rPr lang="en-US" dirty="0" smtClean="0">
                <a:solidFill>
                  <a:srgbClr val="455560"/>
                </a:solidFill>
              </a:rPr>
              <a:t>2014 ALA MIDWINTER  /  JANUARY 24, 2014</a:t>
            </a:r>
            <a:endParaRPr lang="en-US" dirty="0">
              <a:solidFill>
                <a:srgbClr val="455560"/>
              </a:solidFill>
            </a:endParaRPr>
          </a:p>
        </p:txBody>
      </p:sp>
      <p:sp>
        <p:nvSpPr>
          <p:cNvPr id="25" name="Text Placeholder 23"/>
          <p:cNvSpPr>
            <a:spLocks noGrp="1"/>
          </p:cNvSpPr>
          <p:nvPr>
            <p:ph type="body" sz="quarter" idx="12" hasCustomPrompt="1"/>
          </p:nvPr>
        </p:nvSpPr>
        <p:spPr>
          <a:xfrm>
            <a:off x="2900363" y="4035310"/>
            <a:ext cx="5989637" cy="351288"/>
          </a:xfrm>
          <a:prstGeom prst="rect">
            <a:avLst/>
          </a:prstGeom>
        </p:spPr>
        <p:txBody>
          <a:bodyPr vert="horz"/>
          <a:lstStyle>
            <a:lvl1pPr marL="0" indent="0">
              <a:buNone/>
              <a:defRPr sz="2000"/>
            </a:lvl1pPr>
          </a:lstStyle>
          <a:p>
            <a:pPr lvl="0"/>
            <a:r>
              <a:rPr lang="en-US" dirty="0" smtClean="0"/>
              <a:t>Presenter name</a:t>
            </a:r>
            <a:endParaRPr lang="en-US" dirty="0"/>
          </a:p>
        </p:txBody>
      </p:sp>
      <p:sp>
        <p:nvSpPr>
          <p:cNvPr id="3" name="Text Placeholder 2"/>
          <p:cNvSpPr>
            <a:spLocks noGrp="1"/>
          </p:cNvSpPr>
          <p:nvPr>
            <p:ph type="body" sz="quarter" idx="14" hasCustomPrompt="1"/>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This is the presentation title</a:t>
            </a:r>
            <a:endParaRPr lang="en-US" dirty="0"/>
          </a:p>
        </p:txBody>
      </p:sp>
      <p:sp>
        <p:nvSpPr>
          <p:cNvPr id="5" name="Text Placeholder 4"/>
          <p:cNvSpPr>
            <a:spLocks noGrp="1"/>
          </p:cNvSpPr>
          <p:nvPr>
            <p:ph type="body" sz="quarter" idx="15" hasCustomPrompt="1"/>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dirty="0" smtClean="0"/>
              <a:t>Presenter title</a:t>
            </a:r>
            <a:endParaRPr lang="en-US" dirty="0"/>
          </a:p>
        </p:txBody>
      </p:sp>
      <p:pic>
        <p:nvPicPr>
          <p:cNvPr id="14" name="Picture 13" descr="explore-title.psd"/>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0"/>
            <a:ext cx="2707270" cy="6858000"/>
          </a:xfrm>
          <a:prstGeom prst="rect">
            <a:avLst/>
          </a:prstGeom>
        </p:spPr>
      </p:pic>
      <p:pic>
        <p:nvPicPr>
          <p:cNvPr id="2" name="Picture 1" descr="blue-magnify-background_v4.psd"/>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0" y="0"/>
            <a:ext cx="2707270" cy="6858000"/>
          </a:xfrm>
          <a:prstGeom prst="rect">
            <a:avLst/>
          </a:prstGeom>
        </p:spPr>
      </p:pic>
      <p:pic>
        <p:nvPicPr>
          <p:cNvPr id="13" name="Picture 12"/>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996324" y="5849121"/>
            <a:ext cx="2789108" cy="510046"/>
          </a:xfrm>
          <a:prstGeom prst="rect">
            <a:avLst/>
          </a:prstGeom>
        </p:spPr>
      </p:pic>
    </p:spTree>
    <p:extLst>
      <p:ext uri="{BB962C8B-B14F-4D97-AF65-F5344CB8AC3E}">
        <p14:creationId xmlns:p14="http://schemas.microsoft.com/office/powerpoint/2010/main" val="218761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ln>
            <a:noFill/>
          </a:ln>
        </p:spPr>
        <p:txBody>
          <a:bodyPr lIns="91440" tIns="91440" rIns="91440" bIns="91440" anchor="t"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419554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val="0"/>
              </a:ext>
            </a:extLst>
          </a:blip>
          <a:stretch>
            <a:fillRect/>
          </a:stretch>
        </p:blipFill>
        <p:spPr>
          <a:xfrm>
            <a:off x="246139" y="6347456"/>
            <a:ext cx="1668732" cy="305161"/>
          </a:xfrm>
          <a:prstGeom prst="rect">
            <a:avLst/>
          </a:prstGeom>
        </p:spPr>
      </p:pic>
      <p:sp>
        <p:nvSpPr>
          <p:cNvPr id="8" name="Title 1"/>
          <p:cNvSpPr>
            <a:spLocks noGrp="1"/>
          </p:cNvSpPr>
          <p:nvPr>
            <p:ph type="title" hasCustomPrompt="1"/>
          </p:nvPr>
        </p:nvSpPr>
        <p:spPr>
          <a:xfrm>
            <a:off x="722313" y="2675845"/>
            <a:ext cx="7772400" cy="861774"/>
          </a:xfrm>
          <a:prstGeom prst="rect">
            <a:avLst/>
          </a:prstGeom>
          <a:ln>
            <a:noFill/>
          </a:ln>
        </p:spPr>
        <p:txBody>
          <a:bodyPr lIns="91440" tIns="91440" rIns="91440" bIns="91440" anchor="ctr" anchorCtr="0">
            <a:spAutoFit/>
          </a:bodyPr>
          <a:lstStyle>
            <a:lvl1pPr algn="l">
              <a:defRPr sz="4800" b="0" cap="none">
                <a:solidFill>
                  <a:schemeClr val="bg1"/>
                </a:solidFill>
                <a:latin typeface="+mn-lt"/>
              </a:defRPr>
            </a:lvl1pPr>
          </a:lstStyle>
          <a:p>
            <a:r>
              <a:rPr lang="en-US" dirty="0" smtClean="0"/>
              <a:t>Section title goes here</a:t>
            </a:r>
            <a:endParaRPr lang="en-US" dirty="0"/>
          </a:p>
        </p:txBody>
      </p:sp>
    </p:spTree>
    <p:extLst>
      <p:ext uri="{BB962C8B-B14F-4D97-AF65-F5344CB8AC3E}">
        <p14:creationId xmlns:p14="http://schemas.microsoft.com/office/powerpoint/2010/main" val="2508209208"/>
      </p:ext>
    </p:extLst>
  </p:cSld>
  <p:clrMapOvr>
    <a:masterClrMapping/>
  </p:clrMapOvr>
  <p:transition spd="slow">
    <p:push/>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ub-Section Title: Green">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419A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val="0"/>
              </a:ext>
            </a:extLst>
          </a:blip>
          <a:stretch>
            <a:fillRect/>
          </a:stretch>
        </p:blipFill>
        <p:spPr>
          <a:xfrm>
            <a:off x="246139" y="6347456"/>
            <a:ext cx="1668732" cy="305161"/>
          </a:xfrm>
          <a:prstGeom prst="rect">
            <a:avLst/>
          </a:prstGeom>
        </p:spPr>
      </p:pic>
      <p:sp>
        <p:nvSpPr>
          <p:cNvPr id="8" name="Title 1"/>
          <p:cNvSpPr>
            <a:spLocks noGrp="1"/>
          </p:cNvSpPr>
          <p:nvPr>
            <p:ph type="title" hasCustomPrompt="1"/>
          </p:nvPr>
        </p:nvSpPr>
        <p:spPr>
          <a:xfrm>
            <a:off x="722313" y="2889877"/>
            <a:ext cx="7772400" cy="748923"/>
          </a:xfrm>
          <a:prstGeom prst="rect">
            <a:avLst/>
          </a:prstGeom>
          <a:ln>
            <a:noFill/>
          </a:ln>
        </p:spPr>
        <p:txBody>
          <a:bodyPr lIns="91440" tIns="91440" rIns="91440" bIns="91440" anchor="t" anchorCtr="0">
            <a:spAutoFit/>
          </a:bodyPr>
          <a:lstStyle>
            <a:lvl1pPr algn="l">
              <a:defRPr sz="4000" b="0" cap="all">
                <a:solidFill>
                  <a:schemeClr val="bg1"/>
                </a:solidFill>
                <a:latin typeface="+mn-lt"/>
              </a:defRPr>
            </a:lvl1pPr>
          </a:lstStyle>
          <a:p>
            <a:r>
              <a:rPr lang="en-US" dirty="0" smtClean="0"/>
              <a:t>Sub-section title goes here</a:t>
            </a:r>
            <a:endParaRPr lang="en-US" dirty="0"/>
          </a:p>
        </p:txBody>
      </p:sp>
      <p:sp>
        <p:nvSpPr>
          <p:cNvPr id="9" name="Text Placeholder 2"/>
          <p:cNvSpPr>
            <a:spLocks noGrp="1"/>
          </p:cNvSpPr>
          <p:nvPr>
            <p:ph type="body" idx="1" hasCustomPrompt="1"/>
          </p:nvPr>
        </p:nvSpPr>
        <p:spPr>
          <a:xfrm>
            <a:off x="722313" y="1375304"/>
            <a:ext cx="7772400" cy="1500187"/>
          </a:xfrm>
          <a:prstGeom prst="rect">
            <a:avLst/>
          </a:prstGeom>
        </p:spPr>
        <p:txBody>
          <a:bodyPr anchor="b"/>
          <a:lstStyle>
            <a:lvl1pPr marL="0" indent="0">
              <a:buNone/>
              <a:defRPr sz="2000">
                <a:solidFill>
                  <a:schemeClr val="accent3">
                    <a:lumMod val="20000"/>
                    <a:lumOff val="80000"/>
                  </a:schemeClr>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Section title goes here</a:t>
            </a:r>
          </a:p>
        </p:txBody>
      </p:sp>
    </p:spTree>
    <p:extLst>
      <p:ext uri="{BB962C8B-B14F-4D97-AF65-F5344CB8AC3E}">
        <p14:creationId xmlns:p14="http://schemas.microsoft.com/office/powerpoint/2010/main" val="1528935247"/>
      </p:ext>
    </p:extLst>
  </p:cSld>
  <p:clrMapOvr>
    <a:masterClrMapping/>
  </p:clrMapOvr>
  <p:transition spd="slow">
    <p:push/>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Title: Orang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val="0"/>
              </a:ext>
            </a:extLst>
          </a:blip>
          <a:stretch>
            <a:fillRect/>
          </a:stretch>
        </p:blipFill>
        <p:spPr>
          <a:xfrm>
            <a:off x="246139" y="6347456"/>
            <a:ext cx="1668732" cy="305161"/>
          </a:xfrm>
          <a:prstGeom prst="rect">
            <a:avLst/>
          </a:prstGeom>
        </p:spPr>
      </p:pic>
      <p:sp>
        <p:nvSpPr>
          <p:cNvPr id="8" name="Title 1"/>
          <p:cNvSpPr>
            <a:spLocks noGrp="1"/>
          </p:cNvSpPr>
          <p:nvPr>
            <p:ph type="title" hasCustomPrompt="1"/>
          </p:nvPr>
        </p:nvSpPr>
        <p:spPr>
          <a:xfrm>
            <a:off x="722313" y="2675845"/>
            <a:ext cx="7772400" cy="861774"/>
          </a:xfrm>
          <a:prstGeom prst="rect">
            <a:avLst/>
          </a:prstGeom>
          <a:ln>
            <a:noFill/>
          </a:ln>
        </p:spPr>
        <p:txBody>
          <a:bodyPr lIns="91440" tIns="91440" rIns="91440" bIns="91440" anchor="ctr" anchorCtr="0">
            <a:spAutoFit/>
          </a:bodyPr>
          <a:lstStyle>
            <a:lvl1pPr algn="l">
              <a:defRPr sz="4800" b="0" cap="none">
                <a:solidFill>
                  <a:schemeClr val="bg1"/>
                </a:solidFill>
                <a:latin typeface="+mn-lt"/>
              </a:defRPr>
            </a:lvl1pPr>
          </a:lstStyle>
          <a:p>
            <a:r>
              <a:rPr lang="en-US" dirty="0" smtClean="0"/>
              <a:t>Section title goes here</a:t>
            </a:r>
            <a:endParaRPr lang="en-US" dirty="0"/>
          </a:p>
        </p:txBody>
      </p:sp>
    </p:spTree>
    <p:extLst>
      <p:ext uri="{BB962C8B-B14F-4D97-AF65-F5344CB8AC3E}">
        <p14:creationId xmlns:p14="http://schemas.microsoft.com/office/powerpoint/2010/main" val="2701874427"/>
      </p:ext>
    </p:extLst>
  </p:cSld>
  <p:clrMapOvr>
    <a:masterClrMapping/>
  </p:clrMapOvr>
  <p:transition spd="slow">
    <p:push/>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ection Title: Orang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val="0"/>
              </a:ext>
            </a:extLst>
          </a:blip>
          <a:stretch>
            <a:fillRect/>
          </a:stretch>
        </p:blipFill>
        <p:spPr>
          <a:xfrm>
            <a:off x="246139" y="6347456"/>
            <a:ext cx="1668732" cy="305161"/>
          </a:xfrm>
          <a:prstGeom prst="rect">
            <a:avLst/>
          </a:prstGeom>
        </p:spPr>
      </p:pic>
      <p:sp>
        <p:nvSpPr>
          <p:cNvPr id="8" name="Title 1"/>
          <p:cNvSpPr>
            <a:spLocks noGrp="1"/>
          </p:cNvSpPr>
          <p:nvPr>
            <p:ph type="title" hasCustomPrompt="1"/>
          </p:nvPr>
        </p:nvSpPr>
        <p:spPr>
          <a:xfrm>
            <a:off x="722313" y="2675845"/>
            <a:ext cx="7772400" cy="861774"/>
          </a:xfrm>
          <a:prstGeom prst="rect">
            <a:avLst/>
          </a:prstGeom>
          <a:ln>
            <a:noFill/>
          </a:ln>
        </p:spPr>
        <p:txBody>
          <a:bodyPr lIns="91440" tIns="91440" rIns="91440" bIns="91440" anchor="ctr" anchorCtr="0">
            <a:spAutoFit/>
          </a:bodyPr>
          <a:lstStyle>
            <a:lvl1pPr algn="l">
              <a:defRPr sz="4800" b="0" cap="none">
                <a:solidFill>
                  <a:schemeClr val="bg1"/>
                </a:solidFill>
                <a:latin typeface="+mn-lt"/>
              </a:defRPr>
            </a:lvl1pPr>
          </a:lstStyle>
          <a:p>
            <a:r>
              <a:rPr lang="en-US" dirty="0" smtClean="0"/>
              <a:t>Section title goes here</a:t>
            </a:r>
            <a:endParaRPr lang="en-US" dirty="0"/>
          </a:p>
        </p:txBody>
      </p:sp>
    </p:spTree>
    <p:extLst>
      <p:ext uri="{BB962C8B-B14F-4D97-AF65-F5344CB8AC3E}">
        <p14:creationId xmlns:p14="http://schemas.microsoft.com/office/powerpoint/2010/main" val="1082287534"/>
      </p:ext>
    </p:extLst>
  </p:cSld>
  <p:clrMapOvr>
    <a:masterClrMapping/>
  </p:clrMapOvr>
  <p:transition spd="slow">
    <p:push/>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ection Title: Orang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val="0"/>
              </a:ext>
            </a:extLst>
          </a:blip>
          <a:stretch>
            <a:fillRect/>
          </a:stretch>
        </p:blipFill>
        <p:spPr>
          <a:xfrm>
            <a:off x="246139" y="6347456"/>
            <a:ext cx="1668732" cy="305161"/>
          </a:xfrm>
          <a:prstGeom prst="rect">
            <a:avLst/>
          </a:prstGeom>
        </p:spPr>
      </p:pic>
      <p:sp>
        <p:nvSpPr>
          <p:cNvPr id="8" name="Title 1"/>
          <p:cNvSpPr>
            <a:spLocks noGrp="1"/>
          </p:cNvSpPr>
          <p:nvPr>
            <p:ph type="title" hasCustomPrompt="1"/>
          </p:nvPr>
        </p:nvSpPr>
        <p:spPr>
          <a:xfrm>
            <a:off x="722313" y="2675845"/>
            <a:ext cx="7772400" cy="861774"/>
          </a:xfrm>
          <a:prstGeom prst="rect">
            <a:avLst/>
          </a:prstGeom>
          <a:ln>
            <a:noFill/>
          </a:ln>
        </p:spPr>
        <p:txBody>
          <a:bodyPr lIns="91440" tIns="91440" rIns="91440" bIns="91440" anchor="ctr" anchorCtr="0">
            <a:spAutoFit/>
          </a:bodyPr>
          <a:lstStyle>
            <a:lvl1pPr algn="l">
              <a:defRPr sz="4800" b="0" cap="none">
                <a:solidFill>
                  <a:schemeClr val="bg1"/>
                </a:solidFill>
                <a:latin typeface="+mn-lt"/>
              </a:defRPr>
            </a:lvl1pPr>
          </a:lstStyle>
          <a:p>
            <a:r>
              <a:rPr lang="en-US" dirty="0" smtClean="0"/>
              <a:t>Section title goes here</a:t>
            </a:r>
            <a:endParaRPr lang="en-US" dirty="0"/>
          </a:p>
        </p:txBody>
      </p:sp>
    </p:spTree>
    <p:extLst>
      <p:ext uri="{BB962C8B-B14F-4D97-AF65-F5344CB8AC3E}">
        <p14:creationId xmlns:p14="http://schemas.microsoft.com/office/powerpoint/2010/main" val="3081844508"/>
      </p:ext>
    </p:extLst>
  </p:cSld>
  <p:clrMapOvr>
    <a:masterClrMapping/>
  </p:clrMapOvr>
  <p:transition spd="slow">
    <p:push/>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ub-Section Title: Orang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val="0"/>
              </a:ext>
            </a:extLst>
          </a:blip>
          <a:stretch>
            <a:fillRect/>
          </a:stretch>
        </p:blipFill>
        <p:spPr>
          <a:xfrm>
            <a:off x="246139" y="6347456"/>
            <a:ext cx="1668732" cy="305161"/>
          </a:xfrm>
          <a:prstGeom prst="rect">
            <a:avLst/>
          </a:prstGeom>
        </p:spPr>
      </p:pic>
      <p:sp>
        <p:nvSpPr>
          <p:cNvPr id="8" name="Title 1"/>
          <p:cNvSpPr>
            <a:spLocks noGrp="1"/>
          </p:cNvSpPr>
          <p:nvPr>
            <p:ph type="title" hasCustomPrompt="1"/>
          </p:nvPr>
        </p:nvSpPr>
        <p:spPr>
          <a:xfrm>
            <a:off x="722313" y="2889877"/>
            <a:ext cx="7772400" cy="748923"/>
          </a:xfrm>
          <a:prstGeom prst="rect">
            <a:avLst/>
          </a:prstGeom>
          <a:ln>
            <a:noFill/>
          </a:ln>
        </p:spPr>
        <p:txBody>
          <a:bodyPr lIns="91440" tIns="91440" rIns="91440" bIns="91440" anchor="t" anchorCtr="0">
            <a:spAutoFit/>
          </a:bodyPr>
          <a:lstStyle>
            <a:lvl1pPr algn="l">
              <a:defRPr sz="4000" b="0" cap="all">
                <a:solidFill>
                  <a:schemeClr val="bg1"/>
                </a:solidFill>
                <a:latin typeface="+mn-lt"/>
              </a:defRPr>
            </a:lvl1pPr>
          </a:lstStyle>
          <a:p>
            <a:r>
              <a:rPr lang="en-US" dirty="0" smtClean="0"/>
              <a:t>Sub-section title goes here</a:t>
            </a:r>
            <a:endParaRPr lang="en-US" dirty="0"/>
          </a:p>
        </p:txBody>
      </p:sp>
      <p:sp>
        <p:nvSpPr>
          <p:cNvPr id="9" name="Text Placeholder 2"/>
          <p:cNvSpPr>
            <a:spLocks noGrp="1"/>
          </p:cNvSpPr>
          <p:nvPr>
            <p:ph type="body" idx="1" hasCustomPrompt="1"/>
          </p:nvPr>
        </p:nvSpPr>
        <p:spPr>
          <a:xfrm>
            <a:off x="722313" y="1375304"/>
            <a:ext cx="7772400" cy="1500187"/>
          </a:xfrm>
          <a:prstGeom prst="rect">
            <a:avLst/>
          </a:prstGeom>
        </p:spPr>
        <p:txBody>
          <a:bodyPr anchor="b"/>
          <a:lstStyle>
            <a:lvl1pPr marL="0" indent="0">
              <a:buNone/>
              <a:defRPr sz="2000">
                <a:solidFill>
                  <a:schemeClr val="accent6">
                    <a:lumMod val="20000"/>
                    <a:lumOff val="80000"/>
                  </a:schemeClr>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Section title goes here</a:t>
            </a:r>
          </a:p>
        </p:txBody>
      </p:sp>
    </p:spTree>
    <p:extLst>
      <p:ext uri="{BB962C8B-B14F-4D97-AF65-F5344CB8AC3E}">
        <p14:creationId xmlns:p14="http://schemas.microsoft.com/office/powerpoint/2010/main" val="1350829185"/>
      </p:ext>
    </p:extLst>
  </p:cSld>
  <p:clrMapOvr>
    <a:masterClrMapping/>
  </p:clrMapOvr>
  <p:transition spd="slow">
    <p:push/>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alphaModFix/>
            <a:extLst>
              <a:ext uri="{28A0092B-C50C-407E-A947-70E740481C1C}">
                <a14:useLocalDpi xmlns:a14="http://schemas.microsoft.com/office/drawing/2010/main" val="0"/>
              </a:ext>
            </a:extLst>
          </a:blip>
          <a:srcRect b="23913"/>
          <a:stretch/>
        </p:blipFill>
        <p:spPr>
          <a:xfrm>
            <a:off x="-1" y="-4403"/>
            <a:ext cx="9144001" cy="5218087"/>
          </a:xfrm>
          <a:prstGeom prst="rect">
            <a:avLst/>
          </a:prstGeom>
        </p:spPr>
      </p:pic>
      <p:pic>
        <p:nvPicPr>
          <p:cNvPr id="4" name="Picture 3"/>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1452880" y="0"/>
            <a:ext cx="2062480" cy="6872124"/>
          </a:xfrm>
          <a:prstGeom prst="rect">
            <a:avLst/>
          </a:prstGeom>
        </p:spPr>
      </p:pic>
      <p:pic>
        <p:nvPicPr>
          <p:cNvPr id="5" name="Picture 4" descr="teacher-duo.jpg"/>
          <p:cNvPicPr>
            <a:picLocks noChangeAspect="1"/>
          </p:cNvPicPr>
          <p:nvPr userDrawn="1"/>
        </p:nvPicPr>
        <p:blipFill rotWithShape="1">
          <a:blip r:embed="rId4" cstate="email">
            <a:extLst>
              <a:ext uri="{28A0092B-C50C-407E-A947-70E740481C1C}">
                <a14:useLocalDpi xmlns:a14="http://schemas.microsoft.com/office/drawing/2010/main" val="0"/>
              </a:ext>
            </a:extLst>
          </a:blip>
          <a:srcRect/>
          <a:stretch/>
        </p:blipFill>
        <p:spPr>
          <a:xfrm>
            <a:off x="0" y="0"/>
            <a:ext cx="1653276" cy="6872124"/>
          </a:xfrm>
          <a:prstGeom prst="rect">
            <a:avLst/>
          </a:prstGeom>
        </p:spPr>
      </p:pic>
      <p:pic>
        <p:nvPicPr>
          <p:cNvPr id="6" name="Picture 5"/>
          <p:cNvPicPr>
            <a:picLocks noChangeAspect="1"/>
          </p:cNvPicPr>
          <p:nvPr userDrawn="1"/>
        </p:nvPicPr>
        <p:blipFill rotWithShape="1">
          <a:blip r:embed="rId5" cstate="email">
            <a:extLst>
              <a:ext uri="{28A0092B-C50C-407E-A947-70E740481C1C}">
                <a14:useLocalDpi xmlns:a14="http://schemas.microsoft.com/office/drawing/2010/main" val="0"/>
              </a:ext>
            </a:extLst>
          </a:blip>
          <a:srcRect/>
          <a:stretch/>
        </p:blipFill>
        <p:spPr>
          <a:xfrm>
            <a:off x="3306552" y="0"/>
            <a:ext cx="1653276" cy="6872124"/>
          </a:xfrm>
          <a:prstGeom prst="rect">
            <a:avLst/>
          </a:prstGeom>
        </p:spPr>
      </p:pic>
      <p:sp>
        <p:nvSpPr>
          <p:cNvPr id="7" name="Rectangle 6"/>
          <p:cNvSpPr/>
          <p:nvPr userDrawn="1"/>
        </p:nvSpPr>
        <p:spPr>
          <a:xfrm>
            <a:off x="-1" y="3418524"/>
            <a:ext cx="9144000" cy="150801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userDrawn="1"/>
        </p:nvSpPr>
        <p:spPr>
          <a:xfrm>
            <a:off x="0" y="3762015"/>
            <a:ext cx="9144000" cy="707886"/>
          </a:xfrm>
          <a:prstGeom prst="rect">
            <a:avLst/>
          </a:prstGeom>
          <a:noFill/>
        </p:spPr>
        <p:txBody>
          <a:bodyPr wrap="square" rtlCol="0">
            <a:spAutoFit/>
          </a:bodyPr>
          <a:lstStyle/>
          <a:p>
            <a:pPr algn="ctr"/>
            <a:r>
              <a:rPr lang="en-US" sz="4000" dirty="0" smtClean="0">
                <a:solidFill>
                  <a:schemeClr val="bg1"/>
                </a:solidFill>
                <a:latin typeface="Calibri Light"/>
                <a:cs typeface="Calibri Light"/>
              </a:rPr>
              <a:t>Explore. Share. Magnify.</a:t>
            </a:r>
            <a:endParaRPr lang="en-US" sz="4000" dirty="0">
              <a:solidFill>
                <a:schemeClr val="bg1"/>
              </a:solidFill>
              <a:latin typeface="Calibri Light"/>
              <a:cs typeface="Calibri Light"/>
            </a:endParaRPr>
          </a:p>
        </p:txBody>
      </p:sp>
      <p:sp>
        <p:nvSpPr>
          <p:cNvPr id="15" name="Text Placeholder 14"/>
          <p:cNvSpPr>
            <a:spLocks noGrp="1"/>
          </p:cNvSpPr>
          <p:nvPr>
            <p:ph type="body" sz="quarter" idx="10" hasCustomPrompt="1"/>
          </p:nvPr>
        </p:nvSpPr>
        <p:spPr>
          <a:xfrm>
            <a:off x="5374640" y="482150"/>
            <a:ext cx="3179763" cy="461665"/>
          </a:xfrm>
          <a:prstGeom prst="rect">
            <a:avLst/>
          </a:prstGeom>
        </p:spPr>
        <p:txBody>
          <a:bodyPr vert="horz" anchor="b" anchorCtr="0">
            <a:spAutoFit/>
          </a:bodyPr>
          <a:lstStyle>
            <a:lvl1pPr marL="0" indent="0">
              <a:buNone/>
              <a:defRPr sz="2400" b="1">
                <a:latin typeface="+mn-lt"/>
              </a:defRPr>
            </a:lvl1pPr>
          </a:lstStyle>
          <a:p>
            <a:pPr lvl="0"/>
            <a:r>
              <a:rPr lang="en-US" dirty="0" smtClean="0"/>
              <a:t>Presenter Name</a:t>
            </a:r>
            <a:endParaRPr lang="en-US" dirty="0"/>
          </a:p>
        </p:txBody>
      </p:sp>
      <p:sp>
        <p:nvSpPr>
          <p:cNvPr id="16" name="Text Placeholder 14"/>
          <p:cNvSpPr>
            <a:spLocks noGrp="1"/>
          </p:cNvSpPr>
          <p:nvPr>
            <p:ph type="body" sz="quarter" idx="11" hasCustomPrompt="1"/>
          </p:nvPr>
        </p:nvSpPr>
        <p:spPr>
          <a:xfrm>
            <a:off x="5374640" y="888734"/>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Presenter Title</a:t>
            </a:r>
            <a:endParaRPr lang="en-US" dirty="0"/>
          </a:p>
        </p:txBody>
      </p:sp>
      <p:sp>
        <p:nvSpPr>
          <p:cNvPr id="17" name="Text Placeholder 14"/>
          <p:cNvSpPr>
            <a:spLocks noGrp="1"/>
          </p:cNvSpPr>
          <p:nvPr>
            <p:ph type="body" sz="quarter" idx="12" hasCustomPrompt="1"/>
          </p:nvPr>
        </p:nvSpPr>
        <p:spPr>
          <a:xfrm>
            <a:off x="5374640" y="1625875"/>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E-mail Address</a:t>
            </a:r>
            <a:endParaRPr lang="en-US" dirty="0"/>
          </a:p>
        </p:txBody>
      </p:sp>
      <p:sp>
        <p:nvSpPr>
          <p:cNvPr id="18" name="Text Placeholder 14"/>
          <p:cNvSpPr>
            <a:spLocks noGrp="1"/>
          </p:cNvSpPr>
          <p:nvPr>
            <p:ph type="body" sz="quarter" idx="13" hasCustomPrompt="1"/>
          </p:nvPr>
        </p:nvSpPr>
        <p:spPr>
          <a:xfrm>
            <a:off x="5374640" y="1995207"/>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@Twitter</a:t>
            </a:r>
            <a:endParaRPr lang="en-US" dirty="0"/>
          </a:p>
        </p:txBody>
      </p:sp>
      <p:pic>
        <p:nvPicPr>
          <p:cNvPr id="19" name="Picture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821131" y="5534527"/>
            <a:ext cx="2733272" cy="1028950"/>
          </a:xfrm>
          <a:prstGeom prst="rect">
            <a:avLst/>
          </a:prstGeom>
        </p:spPr>
      </p:pic>
    </p:spTree>
    <p:extLst>
      <p:ext uri="{BB962C8B-B14F-4D97-AF65-F5344CB8AC3E}">
        <p14:creationId xmlns:p14="http://schemas.microsoft.com/office/powerpoint/2010/main" val="278356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ection Title: Blue">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val="0"/>
              </a:ext>
            </a:extLst>
          </a:blip>
          <a:stretch>
            <a:fillRect/>
          </a:stretch>
        </p:blipFill>
        <p:spPr>
          <a:xfrm>
            <a:off x="246139" y="6347456"/>
            <a:ext cx="1668732" cy="305161"/>
          </a:xfrm>
          <a:prstGeom prst="rect">
            <a:avLst/>
          </a:prstGeom>
        </p:spPr>
      </p:pic>
      <p:sp>
        <p:nvSpPr>
          <p:cNvPr id="8" name="Title 1"/>
          <p:cNvSpPr>
            <a:spLocks noGrp="1"/>
          </p:cNvSpPr>
          <p:nvPr>
            <p:ph type="title"/>
          </p:nvPr>
        </p:nvSpPr>
        <p:spPr>
          <a:xfrm>
            <a:off x="712405" y="2664884"/>
            <a:ext cx="8229600" cy="1143000"/>
          </a:xfrm>
          <a:prstGeom prst="rect">
            <a:avLst/>
          </a:prstGeom>
          <a:ln>
            <a:noFill/>
          </a:ln>
        </p:spPr>
        <p:txBody>
          <a:bodyPr vert="horz" lIns="91440" tIns="91440" rIns="91440" bIns="91440" anchor="t" anchorCtr="0">
            <a:noAutofit/>
          </a:bodyPr>
          <a:lstStyle>
            <a:lvl1pPr algn="l">
              <a:defRPr sz="6600" b="0" i="0" cap="none">
                <a:solidFill>
                  <a:schemeClr val="bg1"/>
                </a:solidFill>
                <a:latin typeface="Calibri Light"/>
                <a:cs typeface="Calibri Light"/>
              </a:defRPr>
            </a:lvl1pPr>
          </a:lstStyle>
          <a:p>
            <a:r>
              <a:rPr lang="en-US" dirty="0" smtClean="0"/>
              <a:t>SECTION TITLE</a:t>
            </a:r>
            <a:endParaRPr lang="en-US" dirty="0"/>
          </a:p>
        </p:txBody>
      </p:sp>
      <p:sp>
        <p:nvSpPr>
          <p:cNvPr id="10" name="Text Placeholder 9"/>
          <p:cNvSpPr>
            <a:spLocks noGrp="1"/>
          </p:cNvSpPr>
          <p:nvPr>
            <p:ph type="body" sz="quarter" idx="10" hasCustomPrompt="1"/>
          </p:nvPr>
        </p:nvSpPr>
        <p:spPr>
          <a:xfrm>
            <a:off x="746273" y="2120900"/>
            <a:ext cx="7772400" cy="781050"/>
          </a:xfrm>
          <a:prstGeom prst="rect">
            <a:avLst/>
          </a:prstGeom>
        </p:spPr>
        <p:txBody>
          <a:bodyPr vert="horz"/>
          <a:lstStyle>
            <a:lvl1pPr marL="0" indent="0">
              <a:buNone/>
              <a:defRPr sz="3200">
                <a:solidFill>
                  <a:schemeClr val="bg1">
                    <a:alpha val="65000"/>
                  </a:schemeClr>
                </a:solidFill>
                <a:latin typeface="+mn-lt"/>
              </a:defRPr>
            </a:lvl1pPr>
            <a:lvl2pPr marL="457200" indent="0">
              <a:buNone/>
              <a:defRPr sz="3200">
                <a:solidFill>
                  <a:schemeClr val="accent1">
                    <a:lumMod val="40000"/>
                    <a:lumOff val="60000"/>
                  </a:schemeClr>
                </a:solidFill>
                <a:latin typeface="+mn-lt"/>
              </a:defRPr>
            </a:lvl2pPr>
            <a:lvl3pPr marL="914400" indent="0">
              <a:buNone/>
              <a:defRPr sz="3200">
                <a:solidFill>
                  <a:schemeClr val="accent1">
                    <a:lumMod val="40000"/>
                    <a:lumOff val="60000"/>
                  </a:schemeClr>
                </a:solidFill>
                <a:latin typeface="+mn-lt"/>
              </a:defRPr>
            </a:lvl3pPr>
            <a:lvl4pPr marL="1371600" indent="0">
              <a:buNone/>
              <a:defRPr sz="3200">
                <a:solidFill>
                  <a:schemeClr val="accent1">
                    <a:lumMod val="40000"/>
                    <a:lumOff val="60000"/>
                  </a:schemeClr>
                </a:solidFill>
                <a:latin typeface="+mn-lt"/>
              </a:defRPr>
            </a:lvl4pPr>
            <a:lvl5pPr marL="1828800" indent="0">
              <a:buNone/>
              <a:defRPr sz="3200">
                <a:solidFill>
                  <a:schemeClr val="accent1">
                    <a:lumMod val="40000"/>
                    <a:lumOff val="60000"/>
                  </a:schemeClr>
                </a:solidFill>
                <a:latin typeface="+mn-lt"/>
              </a:defRPr>
            </a:lvl5pPr>
          </a:lstStyle>
          <a:p>
            <a:pPr lvl="0"/>
            <a:r>
              <a:rPr lang="en-US" dirty="0" smtClean="0"/>
              <a:t>Presentation Title</a:t>
            </a:r>
            <a:endParaRPr lang="en-US" dirty="0"/>
          </a:p>
        </p:txBody>
      </p:sp>
      <p:sp>
        <p:nvSpPr>
          <p:cNvPr id="2" name="TextBox 1"/>
          <p:cNvSpPr txBox="1"/>
          <p:nvPr userDrawn="1"/>
        </p:nvSpPr>
        <p:spPr>
          <a:xfrm>
            <a:off x="4699000" y="6347456"/>
            <a:ext cx="3987800" cy="261610"/>
          </a:xfrm>
          <a:prstGeom prst="rect">
            <a:avLst/>
          </a:prstGeom>
          <a:noFill/>
        </p:spPr>
        <p:txBody>
          <a:bodyPr wrap="square" rtlCol="0">
            <a:spAutoFit/>
          </a:bodyPr>
          <a:lstStyle/>
          <a:p>
            <a:pPr algn="r"/>
            <a:r>
              <a:rPr lang="en-US" sz="1050" b="1" dirty="0" smtClean="0">
                <a:solidFill>
                  <a:srgbClr val="FFFFFF">
                    <a:alpha val="65000"/>
                  </a:srgbClr>
                </a:solidFill>
              </a:rPr>
              <a:t>COMPANY CONFIDENTIAL </a:t>
            </a:r>
            <a:r>
              <a:rPr lang="en-US" sz="1050" dirty="0" smtClean="0">
                <a:solidFill>
                  <a:srgbClr val="FFFFFF">
                    <a:alpha val="65000"/>
                  </a:srgbClr>
                </a:solidFill>
              </a:rPr>
              <a:t>(NOT FOR DISTRIBUTION)</a:t>
            </a:r>
            <a:endParaRPr lang="en-US" sz="1050" dirty="0">
              <a:solidFill>
                <a:srgbClr val="FFFFFF">
                  <a:alpha val="65000"/>
                </a:srgbClr>
              </a:solidFill>
            </a:endParaRPr>
          </a:p>
        </p:txBody>
      </p:sp>
    </p:spTree>
    <p:extLst>
      <p:ext uri="{BB962C8B-B14F-4D97-AF65-F5344CB8AC3E}">
        <p14:creationId xmlns:p14="http://schemas.microsoft.com/office/powerpoint/2010/main" val="2116193284"/>
      </p:ext>
    </p:extLst>
  </p:cSld>
  <p:clrMapOvr>
    <a:masterClrMapping/>
  </p:clrMapOvr>
  <p:transition spd="slow">
    <p:push/>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ection Title: Red">
    <p:bg>
      <p:bgPr>
        <a:solidFill>
          <a:schemeClr val="accent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val="0"/>
              </a:ext>
            </a:extLst>
          </a:blip>
          <a:stretch>
            <a:fillRect/>
          </a:stretch>
        </p:blipFill>
        <p:spPr>
          <a:xfrm>
            <a:off x="246139" y="6347456"/>
            <a:ext cx="1668732" cy="305161"/>
          </a:xfrm>
          <a:prstGeom prst="rect">
            <a:avLst/>
          </a:prstGeom>
        </p:spPr>
      </p:pic>
      <p:sp>
        <p:nvSpPr>
          <p:cNvPr id="8" name="Title 1"/>
          <p:cNvSpPr>
            <a:spLocks noGrp="1"/>
          </p:cNvSpPr>
          <p:nvPr>
            <p:ph type="title"/>
          </p:nvPr>
        </p:nvSpPr>
        <p:spPr>
          <a:xfrm>
            <a:off x="712405" y="2664884"/>
            <a:ext cx="8229600" cy="1143000"/>
          </a:xfrm>
          <a:prstGeom prst="rect">
            <a:avLst/>
          </a:prstGeom>
          <a:ln>
            <a:noFill/>
          </a:ln>
        </p:spPr>
        <p:txBody>
          <a:bodyPr vert="horz" lIns="91440" tIns="91440" rIns="91440" bIns="91440" anchor="t" anchorCtr="0">
            <a:noAutofit/>
          </a:bodyPr>
          <a:lstStyle>
            <a:lvl1pPr algn="l">
              <a:defRPr sz="6600" b="0" i="0" cap="none">
                <a:solidFill>
                  <a:schemeClr val="bg1"/>
                </a:solidFill>
                <a:latin typeface="Calibri Light"/>
                <a:cs typeface="Calibri Light"/>
              </a:defRPr>
            </a:lvl1pPr>
          </a:lstStyle>
          <a:p>
            <a:r>
              <a:rPr lang="en-US" dirty="0" smtClean="0"/>
              <a:t>SECTION TITLE</a:t>
            </a:r>
            <a:endParaRPr lang="en-US" dirty="0"/>
          </a:p>
        </p:txBody>
      </p:sp>
      <p:sp>
        <p:nvSpPr>
          <p:cNvPr id="10" name="Text Placeholder 9"/>
          <p:cNvSpPr>
            <a:spLocks noGrp="1"/>
          </p:cNvSpPr>
          <p:nvPr>
            <p:ph type="body" sz="quarter" idx="10" hasCustomPrompt="1"/>
          </p:nvPr>
        </p:nvSpPr>
        <p:spPr>
          <a:xfrm>
            <a:off x="746273" y="2120900"/>
            <a:ext cx="7772400" cy="781050"/>
          </a:xfrm>
          <a:prstGeom prst="rect">
            <a:avLst/>
          </a:prstGeom>
        </p:spPr>
        <p:txBody>
          <a:bodyPr vert="horz"/>
          <a:lstStyle>
            <a:lvl1pPr marL="0" indent="0">
              <a:buNone/>
              <a:defRPr sz="3200">
                <a:solidFill>
                  <a:schemeClr val="bg1">
                    <a:alpha val="65000"/>
                  </a:schemeClr>
                </a:solidFill>
                <a:latin typeface="+mn-lt"/>
              </a:defRPr>
            </a:lvl1pPr>
            <a:lvl2pPr marL="457200" indent="0">
              <a:buNone/>
              <a:defRPr sz="3200">
                <a:solidFill>
                  <a:schemeClr val="accent1">
                    <a:lumMod val="40000"/>
                    <a:lumOff val="60000"/>
                  </a:schemeClr>
                </a:solidFill>
                <a:latin typeface="+mn-lt"/>
              </a:defRPr>
            </a:lvl2pPr>
            <a:lvl3pPr marL="914400" indent="0">
              <a:buNone/>
              <a:defRPr sz="3200">
                <a:solidFill>
                  <a:schemeClr val="accent1">
                    <a:lumMod val="40000"/>
                    <a:lumOff val="60000"/>
                  </a:schemeClr>
                </a:solidFill>
                <a:latin typeface="+mn-lt"/>
              </a:defRPr>
            </a:lvl3pPr>
            <a:lvl4pPr marL="1371600" indent="0">
              <a:buNone/>
              <a:defRPr sz="3200">
                <a:solidFill>
                  <a:schemeClr val="accent1">
                    <a:lumMod val="40000"/>
                    <a:lumOff val="60000"/>
                  </a:schemeClr>
                </a:solidFill>
                <a:latin typeface="+mn-lt"/>
              </a:defRPr>
            </a:lvl4pPr>
            <a:lvl5pPr marL="1828800" indent="0">
              <a:buNone/>
              <a:defRPr sz="3200">
                <a:solidFill>
                  <a:schemeClr val="accent1">
                    <a:lumMod val="40000"/>
                    <a:lumOff val="60000"/>
                  </a:schemeClr>
                </a:solidFill>
                <a:latin typeface="+mn-lt"/>
              </a:defRPr>
            </a:lvl5pPr>
          </a:lstStyle>
          <a:p>
            <a:pPr lvl="0"/>
            <a:r>
              <a:rPr lang="en-US" dirty="0" smtClean="0"/>
              <a:t>Presentation Title</a:t>
            </a:r>
            <a:endParaRPr lang="en-US" dirty="0"/>
          </a:p>
        </p:txBody>
      </p:sp>
      <p:sp>
        <p:nvSpPr>
          <p:cNvPr id="2" name="TextBox 1"/>
          <p:cNvSpPr txBox="1"/>
          <p:nvPr userDrawn="1"/>
        </p:nvSpPr>
        <p:spPr>
          <a:xfrm>
            <a:off x="4699000" y="6347456"/>
            <a:ext cx="3987800" cy="261610"/>
          </a:xfrm>
          <a:prstGeom prst="rect">
            <a:avLst/>
          </a:prstGeom>
          <a:noFill/>
        </p:spPr>
        <p:txBody>
          <a:bodyPr wrap="square" rtlCol="0">
            <a:spAutoFit/>
          </a:bodyPr>
          <a:lstStyle/>
          <a:p>
            <a:pPr algn="r"/>
            <a:r>
              <a:rPr lang="en-US" sz="1050" b="1" dirty="0" smtClean="0">
                <a:solidFill>
                  <a:srgbClr val="FFFFFF">
                    <a:alpha val="65000"/>
                  </a:srgbClr>
                </a:solidFill>
              </a:rPr>
              <a:t>COMPANY CONFIDENTIAL </a:t>
            </a:r>
            <a:r>
              <a:rPr lang="en-US" sz="1050" dirty="0" smtClean="0">
                <a:solidFill>
                  <a:srgbClr val="FFFFFF">
                    <a:alpha val="65000"/>
                  </a:srgbClr>
                </a:solidFill>
              </a:rPr>
              <a:t>(NOT FOR DISTRIBUTION)</a:t>
            </a:r>
            <a:endParaRPr lang="en-US" sz="1050" dirty="0">
              <a:solidFill>
                <a:srgbClr val="FFFFFF">
                  <a:alpha val="65000"/>
                </a:srgbClr>
              </a:solidFill>
            </a:endParaRPr>
          </a:p>
        </p:txBody>
      </p:sp>
    </p:spTree>
    <p:extLst>
      <p:ext uri="{BB962C8B-B14F-4D97-AF65-F5344CB8AC3E}">
        <p14:creationId xmlns:p14="http://schemas.microsoft.com/office/powerpoint/2010/main" val="3436108428"/>
      </p:ext>
    </p:extLst>
  </p:cSld>
  <p:clrMapOvr>
    <a:masterClrMapping/>
  </p:clrMapOvr>
  <p:transition spd="slow">
    <p:push/>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Section Title: Green">
    <p:bg>
      <p:bgPr>
        <a:solidFill>
          <a:schemeClr val="accent3"/>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val="0"/>
              </a:ext>
            </a:extLst>
          </a:blip>
          <a:stretch>
            <a:fillRect/>
          </a:stretch>
        </p:blipFill>
        <p:spPr>
          <a:xfrm>
            <a:off x="246139" y="6347456"/>
            <a:ext cx="1668732" cy="305161"/>
          </a:xfrm>
          <a:prstGeom prst="rect">
            <a:avLst/>
          </a:prstGeom>
        </p:spPr>
      </p:pic>
      <p:sp>
        <p:nvSpPr>
          <p:cNvPr id="8" name="Title 1"/>
          <p:cNvSpPr>
            <a:spLocks noGrp="1"/>
          </p:cNvSpPr>
          <p:nvPr>
            <p:ph type="title"/>
          </p:nvPr>
        </p:nvSpPr>
        <p:spPr>
          <a:xfrm>
            <a:off x="712405" y="2664884"/>
            <a:ext cx="8229600" cy="1143000"/>
          </a:xfrm>
          <a:prstGeom prst="rect">
            <a:avLst/>
          </a:prstGeom>
          <a:ln>
            <a:noFill/>
          </a:ln>
        </p:spPr>
        <p:txBody>
          <a:bodyPr vert="horz" lIns="91440" tIns="91440" rIns="91440" bIns="91440" anchor="t" anchorCtr="0">
            <a:noAutofit/>
          </a:bodyPr>
          <a:lstStyle>
            <a:lvl1pPr algn="l">
              <a:defRPr sz="6600" b="0" i="0" cap="none">
                <a:solidFill>
                  <a:schemeClr val="bg1"/>
                </a:solidFill>
                <a:latin typeface="Calibri Light"/>
                <a:cs typeface="Calibri Light"/>
              </a:defRPr>
            </a:lvl1pPr>
          </a:lstStyle>
          <a:p>
            <a:r>
              <a:rPr lang="en-US" dirty="0" smtClean="0"/>
              <a:t>SECTION TITLE</a:t>
            </a:r>
            <a:endParaRPr lang="en-US" dirty="0"/>
          </a:p>
        </p:txBody>
      </p:sp>
      <p:sp>
        <p:nvSpPr>
          <p:cNvPr id="10" name="Text Placeholder 9"/>
          <p:cNvSpPr>
            <a:spLocks noGrp="1"/>
          </p:cNvSpPr>
          <p:nvPr>
            <p:ph type="body" sz="quarter" idx="10" hasCustomPrompt="1"/>
          </p:nvPr>
        </p:nvSpPr>
        <p:spPr>
          <a:xfrm>
            <a:off x="746273" y="2120900"/>
            <a:ext cx="7772400" cy="781050"/>
          </a:xfrm>
          <a:prstGeom prst="rect">
            <a:avLst/>
          </a:prstGeom>
        </p:spPr>
        <p:txBody>
          <a:bodyPr vert="horz"/>
          <a:lstStyle>
            <a:lvl1pPr marL="0" indent="0">
              <a:buNone/>
              <a:defRPr sz="3200">
                <a:solidFill>
                  <a:schemeClr val="bg1">
                    <a:alpha val="65000"/>
                  </a:schemeClr>
                </a:solidFill>
                <a:latin typeface="+mn-lt"/>
              </a:defRPr>
            </a:lvl1pPr>
            <a:lvl2pPr marL="457200" indent="0">
              <a:buNone/>
              <a:defRPr sz="3200">
                <a:solidFill>
                  <a:schemeClr val="accent1">
                    <a:lumMod val="40000"/>
                    <a:lumOff val="60000"/>
                  </a:schemeClr>
                </a:solidFill>
                <a:latin typeface="+mn-lt"/>
              </a:defRPr>
            </a:lvl2pPr>
            <a:lvl3pPr marL="914400" indent="0">
              <a:buNone/>
              <a:defRPr sz="3200">
                <a:solidFill>
                  <a:schemeClr val="accent1">
                    <a:lumMod val="40000"/>
                    <a:lumOff val="60000"/>
                  </a:schemeClr>
                </a:solidFill>
                <a:latin typeface="+mn-lt"/>
              </a:defRPr>
            </a:lvl3pPr>
            <a:lvl4pPr marL="1371600" indent="0">
              <a:buNone/>
              <a:defRPr sz="3200">
                <a:solidFill>
                  <a:schemeClr val="accent1">
                    <a:lumMod val="40000"/>
                    <a:lumOff val="60000"/>
                  </a:schemeClr>
                </a:solidFill>
                <a:latin typeface="+mn-lt"/>
              </a:defRPr>
            </a:lvl4pPr>
            <a:lvl5pPr marL="1828800" indent="0">
              <a:buNone/>
              <a:defRPr sz="3200">
                <a:solidFill>
                  <a:schemeClr val="accent1">
                    <a:lumMod val="40000"/>
                    <a:lumOff val="60000"/>
                  </a:schemeClr>
                </a:solidFill>
                <a:latin typeface="+mn-lt"/>
              </a:defRPr>
            </a:lvl5pPr>
          </a:lstStyle>
          <a:p>
            <a:pPr lvl="0"/>
            <a:r>
              <a:rPr lang="en-US" dirty="0" smtClean="0"/>
              <a:t>Presentation Title</a:t>
            </a:r>
            <a:endParaRPr lang="en-US" dirty="0"/>
          </a:p>
        </p:txBody>
      </p:sp>
      <p:sp>
        <p:nvSpPr>
          <p:cNvPr id="2" name="TextBox 1"/>
          <p:cNvSpPr txBox="1"/>
          <p:nvPr userDrawn="1"/>
        </p:nvSpPr>
        <p:spPr>
          <a:xfrm>
            <a:off x="4699000" y="6347456"/>
            <a:ext cx="3987800" cy="261610"/>
          </a:xfrm>
          <a:prstGeom prst="rect">
            <a:avLst/>
          </a:prstGeom>
          <a:noFill/>
        </p:spPr>
        <p:txBody>
          <a:bodyPr wrap="square" rtlCol="0">
            <a:spAutoFit/>
          </a:bodyPr>
          <a:lstStyle/>
          <a:p>
            <a:pPr algn="r"/>
            <a:r>
              <a:rPr lang="en-US" sz="1050" b="1" dirty="0" smtClean="0">
                <a:solidFill>
                  <a:srgbClr val="FFFFFF">
                    <a:alpha val="65000"/>
                  </a:srgbClr>
                </a:solidFill>
              </a:rPr>
              <a:t>COMPANY CONFIDENTIAL </a:t>
            </a:r>
            <a:r>
              <a:rPr lang="en-US" sz="1050" dirty="0" smtClean="0">
                <a:solidFill>
                  <a:srgbClr val="FFFFFF">
                    <a:alpha val="65000"/>
                  </a:srgbClr>
                </a:solidFill>
              </a:rPr>
              <a:t>(NOT FOR DISTRIBUTION)</a:t>
            </a:r>
            <a:endParaRPr lang="en-US" sz="1050" dirty="0">
              <a:solidFill>
                <a:srgbClr val="FFFFFF">
                  <a:alpha val="65000"/>
                </a:srgbClr>
              </a:solidFill>
            </a:endParaRPr>
          </a:p>
        </p:txBody>
      </p:sp>
    </p:spTree>
    <p:extLst>
      <p:ext uri="{BB962C8B-B14F-4D97-AF65-F5344CB8AC3E}">
        <p14:creationId xmlns:p14="http://schemas.microsoft.com/office/powerpoint/2010/main" val="2731091164"/>
      </p:ext>
    </p:extLst>
  </p:cSld>
  <p:clrMapOvr>
    <a:masterClrMapping/>
  </p:clrMapOvr>
  <p:transition spd="slow">
    <p:push/>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44500" y="402174"/>
            <a:ext cx="8253984" cy="5699760"/>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a:lstStyle/>
          <a:p>
            <a:endParaRPr lang="en-US" dirty="0"/>
          </a:p>
        </p:txBody>
      </p:sp>
      <p:sp>
        <p:nvSpPr>
          <p:cNvPr id="6" name="Text Placeholder 5"/>
          <p:cNvSpPr>
            <a:spLocks noGrp="1"/>
          </p:cNvSpPr>
          <p:nvPr>
            <p:ph type="body" sz="quarter" idx="11" hasCustomPrompt="1"/>
          </p:nvPr>
        </p:nvSpPr>
        <p:spPr>
          <a:xfrm>
            <a:off x="2188266" y="803092"/>
            <a:ext cx="5568950" cy="141287"/>
          </a:xfrm>
        </p:spPr>
        <p:txBody>
          <a:bodyPr lIns="0" tIns="0" rIns="0" bIns="0"/>
          <a:lstStyle>
            <a:lvl1pPr marL="0" indent="0">
              <a:buNone/>
              <a:defRPr sz="800">
                <a:solidFill>
                  <a:schemeClr val="tx1"/>
                </a:solidFill>
              </a:defRPr>
            </a:lvl1pPr>
          </a:lstStyle>
          <a:p>
            <a:pPr lvl="0"/>
            <a:r>
              <a:rPr lang="en-US" dirty="0" smtClean="0"/>
              <a:t>Click here to type URL</a:t>
            </a:r>
            <a:endParaRPr lang="en-US" dirty="0"/>
          </a:p>
        </p:txBody>
      </p:sp>
      <p:sp>
        <p:nvSpPr>
          <p:cNvPr id="7" name="Text Placeholder 5"/>
          <p:cNvSpPr>
            <a:spLocks noGrp="1"/>
          </p:cNvSpPr>
          <p:nvPr>
            <p:ph type="body" sz="quarter" idx="12" hasCustomPrompt="1"/>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dirty="0" smtClean="0"/>
              <a:t>Click here to type Title</a:t>
            </a:r>
            <a:endParaRPr lang="en-US" dirty="0"/>
          </a:p>
        </p:txBody>
      </p:sp>
    </p:spTree>
    <p:extLst>
      <p:ext uri="{BB962C8B-B14F-4D97-AF65-F5344CB8AC3E}">
        <p14:creationId xmlns:p14="http://schemas.microsoft.com/office/powerpoint/2010/main" val="849737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pPr defTabSz="914400"/>
            <a:fld id="{B4622E77-E22A-4745-9D24-576861774773}" type="datetimeFigureOut">
              <a:rPr lang="en-US" smtClean="0">
                <a:solidFill>
                  <a:prstClr val="white"/>
                </a:solidFill>
              </a:rPr>
              <a:pPr defTabSz="914400"/>
              <a:t>4/9/2015</a:t>
            </a:fld>
            <a:endParaRPr lang="en-US">
              <a:solidFill>
                <a:prstClr val="white"/>
              </a:solidFill>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pPr defTabSz="914400"/>
            <a:endParaRPr lang="en-US">
              <a:solidFill>
                <a:prstClr val="white">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31B87300-A223-4A93-98F2-FBC58850BE26}" type="slidenum">
              <a:rPr lang="en-US" smtClean="0">
                <a:solidFill>
                  <a:prstClr val="white">
                    <a:tint val="75000"/>
                  </a:prstClr>
                </a:solidFill>
              </a:rPr>
              <a:pPr defTabSz="914400"/>
              <a:t>‹#›</a:t>
            </a:fld>
            <a:endParaRPr lang="en-US">
              <a:solidFill>
                <a:prstClr val="white">
                  <a:tint val="75000"/>
                </a:prstClr>
              </a:solidFill>
            </a:endParaRPr>
          </a:p>
        </p:txBody>
      </p:sp>
    </p:spTree>
    <p:extLst>
      <p:ext uri="{BB962C8B-B14F-4D97-AF65-F5344CB8AC3E}">
        <p14:creationId xmlns:p14="http://schemas.microsoft.com/office/powerpoint/2010/main" val="24307842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Grey Logo">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pPr defTabSz="914400"/>
            <a:fld id="{92268B04-BFEB-4233-88D0-3BF23CCF295A}" type="slidenum">
              <a:rPr lang="en-US" smtClean="0">
                <a:solidFill>
                  <a:prstClr val="black"/>
                </a:solidFill>
              </a:rPr>
              <a:pPr defTabSz="914400"/>
              <a:t>‹#›</a:t>
            </a:fld>
            <a:endParaRPr lang="en-US">
              <a:solidFill>
                <a:prstClr val="black"/>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6358484"/>
            <a:ext cx="1676400" cy="346275"/>
          </a:xfrm>
          <a:prstGeom prst="rect">
            <a:avLst/>
          </a:prstGeom>
        </p:spPr>
      </p:pic>
    </p:spTree>
    <p:extLst>
      <p:ext uri="{BB962C8B-B14F-4D97-AF65-F5344CB8AC3E}">
        <p14:creationId xmlns:p14="http://schemas.microsoft.com/office/powerpoint/2010/main" val="20733054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12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654800" y="6400800"/>
            <a:ext cx="1268413" cy="293688"/>
          </a:xfrm>
          <a:prstGeom prst="rect">
            <a:avLst/>
          </a:prstGeom>
        </p:spPr>
        <p:txBody>
          <a:bodyPr/>
          <a:lstStyle>
            <a:lvl1pPr>
              <a:defRPr/>
            </a:lvl1pPr>
          </a:lstStyle>
          <a:p>
            <a:pPr>
              <a:defRPr/>
            </a:pPr>
            <a:fld id="{F64EA11A-DC7C-4E46-A16C-A3408941C46F}" type="datetime1">
              <a:rPr lang="en-US">
                <a:solidFill>
                  <a:prstClr val="black"/>
                </a:solidFill>
              </a:rPr>
              <a:pPr>
                <a:defRPr/>
              </a:pPr>
              <a:t>4/9/2015</a:t>
            </a:fld>
            <a:endParaRPr lang="en-US">
              <a:solidFill>
                <a:prstClr val="black"/>
              </a:solidFill>
            </a:endParaRPr>
          </a:p>
        </p:txBody>
      </p:sp>
      <p:sp>
        <p:nvSpPr>
          <p:cNvPr id="3" name="Footer Placeholder 4"/>
          <p:cNvSpPr>
            <a:spLocks noGrp="1"/>
          </p:cNvSpPr>
          <p:nvPr>
            <p:ph type="ftr" sz="quarter" idx="11"/>
          </p:nvPr>
        </p:nvSpPr>
        <p:spPr>
          <a:xfrm>
            <a:off x="4038600" y="6400800"/>
            <a:ext cx="2465388" cy="293688"/>
          </a:xfrm>
          <a:prstGeom prst="rect">
            <a:avLst/>
          </a:prstGeom>
        </p:spPr>
        <p:txBody>
          <a:bodyPr/>
          <a:lstStyle>
            <a:lvl1pPr>
              <a:defRPr/>
            </a:lvl1pPr>
          </a:lstStyle>
          <a:p>
            <a:pPr>
              <a:defRPr/>
            </a:pPr>
            <a:endParaRPr lang="en-US">
              <a:solidFill>
                <a:prstClr val="black"/>
              </a:solidFill>
            </a:endParaRPr>
          </a:p>
        </p:txBody>
      </p:sp>
      <p:sp>
        <p:nvSpPr>
          <p:cNvPr id="4" name="Slide Number Placeholder 5"/>
          <p:cNvSpPr>
            <a:spLocks noGrp="1"/>
          </p:cNvSpPr>
          <p:nvPr>
            <p:ph type="sldNum" sz="quarter" idx="12"/>
          </p:nvPr>
        </p:nvSpPr>
        <p:spPr>
          <a:xfrm>
            <a:off x="8115300" y="6400800"/>
            <a:ext cx="571500" cy="293688"/>
          </a:xfrm>
          <a:prstGeom prst="rect">
            <a:avLst/>
          </a:prstGeom>
        </p:spPr>
        <p:txBody>
          <a:bodyPr/>
          <a:lstStyle>
            <a:lvl1pPr>
              <a:defRPr/>
            </a:lvl1pPr>
          </a:lstStyle>
          <a:p>
            <a:pPr>
              <a:defRPr/>
            </a:pPr>
            <a:fld id="{483ED67A-76E7-CA4E-B967-B1A38557AE3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281912945"/>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04B0CA01-27B1-4D8E-8DC2-C8099C818E0A}" type="datetimeFigureOut">
              <a:rPr lang="en-US" smtClean="0">
                <a:solidFill>
                  <a:prstClr val="black"/>
                </a:solidFill>
              </a:rPr>
              <a:pPr defTabSz="914400"/>
              <a:t>4/9/2015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9F5982A4-0657-4F8A-8F8B-B3F1657D88C0}" type="slidenum">
              <a:rPr lang="en-US" smtClean="0"/>
              <a:pPr/>
              <a:t>‹#›</a:t>
            </a:fld>
            <a:endParaRPr lang="en-US"/>
          </a:p>
        </p:txBody>
      </p:sp>
    </p:spTree>
    <p:extLst>
      <p:ext uri="{BB962C8B-B14F-4D97-AF65-F5344CB8AC3E}">
        <p14:creationId xmlns:p14="http://schemas.microsoft.com/office/powerpoint/2010/main" val="7354816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Blank Page Grey Log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3AA010-7757-41E0-A212-D41514C97AA5}" type="slidenum">
              <a:rPr lang="en-US" smtClean="0"/>
              <a:pPr/>
              <a:t>‹#›</a:t>
            </a:fld>
            <a:endParaRPr lang="en-US"/>
          </a:p>
        </p:txBody>
      </p:sp>
    </p:spTree>
    <p:extLst>
      <p:ext uri="{BB962C8B-B14F-4D97-AF65-F5344CB8AC3E}">
        <p14:creationId xmlns:p14="http://schemas.microsoft.com/office/powerpoint/2010/main" val="35643168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B0E5D4B-6CB0-4538-A873-C08FCBF94321}" type="datetimeFigureOut">
              <a:rPr lang="en-US" smtClean="0">
                <a:solidFill>
                  <a:prstClr val="black">
                    <a:tint val="75000"/>
                  </a:prstClr>
                </a:solidFill>
              </a:rPr>
              <a:pPr/>
              <a:t>4/9/2015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7E6E12-A795-41B4-B6D4-2B5BABA97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3781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75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Section Title: Orang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val="0"/>
              </a:ext>
            </a:extLst>
          </a:blip>
          <a:stretch>
            <a:fillRect/>
          </a:stretch>
        </p:blipFill>
        <p:spPr>
          <a:xfrm>
            <a:off x="246139" y="6347456"/>
            <a:ext cx="1668732" cy="305161"/>
          </a:xfrm>
          <a:prstGeom prst="rect">
            <a:avLst/>
          </a:prstGeom>
        </p:spPr>
      </p:pic>
      <p:sp>
        <p:nvSpPr>
          <p:cNvPr id="8" name="Title 1"/>
          <p:cNvSpPr>
            <a:spLocks noGrp="1"/>
          </p:cNvSpPr>
          <p:nvPr>
            <p:ph type="title" hasCustomPrompt="1"/>
          </p:nvPr>
        </p:nvSpPr>
        <p:spPr>
          <a:xfrm>
            <a:off x="722313" y="2675845"/>
            <a:ext cx="7772400" cy="861774"/>
          </a:xfrm>
          <a:prstGeom prst="rect">
            <a:avLst/>
          </a:prstGeom>
          <a:ln>
            <a:noFill/>
          </a:ln>
        </p:spPr>
        <p:txBody>
          <a:bodyPr lIns="91440" tIns="91440" rIns="91440" bIns="91440" anchor="ctr" anchorCtr="0">
            <a:spAutoFit/>
          </a:bodyPr>
          <a:lstStyle>
            <a:lvl1pPr algn="l">
              <a:defRPr sz="4800" b="0" cap="none">
                <a:solidFill>
                  <a:schemeClr val="bg1"/>
                </a:solidFill>
                <a:latin typeface="+mn-lt"/>
              </a:defRPr>
            </a:lvl1pPr>
          </a:lstStyle>
          <a:p>
            <a:r>
              <a:rPr lang="en-US" dirty="0" smtClean="0"/>
              <a:t>Section title goes here</a:t>
            </a:r>
            <a:endParaRPr lang="en-US" dirty="0"/>
          </a:p>
        </p:txBody>
      </p:sp>
    </p:spTree>
    <p:extLst>
      <p:ext uri="{BB962C8B-B14F-4D97-AF65-F5344CB8AC3E}">
        <p14:creationId xmlns:p14="http://schemas.microsoft.com/office/powerpoint/2010/main" val="2854120489"/>
      </p:ext>
    </p:extLst>
  </p:cSld>
  <p:clrMapOvr>
    <a:masterClrMapping/>
  </p:clrMapOvr>
  <p:transition spd="slow">
    <p:push/>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5829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082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ln>
            <a:noFill/>
          </a:ln>
        </p:spPr>
        <p:txBody>
          <a:bodyPr lIns="91440" tIns="91440" rIns="91440" bIns="91440" anchor="t"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31902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45.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9.xml"/><Relationship Id="rId7" Type="http://schemas.openxmlformats.org/officeDocument/2006/relationships/image" Target="../media/image5.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14.xml"/><Relationship Id="rId7"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19.xml"/><Relationship Id="rId7" Type="http://schemas.openxmlformats.org/officeDocument/2006/relationships/image" Target="../media/image7.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4.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24.xml"/><Relationship Id="rId7" Type="http://schemas.openxmlformats.org/officeDocument/2006/relationships/image" Target="../media/image8.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5.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6.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theme" Target="../theme/theme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44.xml"/><Relationship Id="rId1"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8">
            <a:alphaModFix/>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47939" y="6376137"/>
            <a:ext cx="1450118" cy="265184"/>
          </a:xfrm>
          <a:prstGeom prst="rect">
            <a:avLst/>
          </a:prstGeom>
        </p:spPr>
      </p:pic>
      <p:sp>
        <p:nvSpPr>
          <p:cNvPr id="2" name="Title Placeholder 1"/>
          <p:cNvSpPr>
            <a:spLocks noGrp="1"/>
          </p:cNvSpPr>
          <p:nvPr>
            <p:ph type="title"/>
          </p:nvPr>
        </p:nvSpPr>
        <p:spPr>
          <a:xfrm>
            <a:off x="-115448" y="-94465"/>
            <a:ext cx="9382767" cy="131318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Box 3"/>
          <p:cNvSpPr txBox="1"/>
          <p:nvPr userDrawn="1"/>
        </p:nvSpPr>
        <p:spPr>
          <a:xfrm>
            <a:off x="4381652" y="6298373"/>
            <a:ext cx="4396588" cy="307777"/>
          </a:xfrm>
          <a:prstGeom prst="rect">
            <a:avLst/>
          </a:prstGeom>
          <a:noFill/>
        </p:spPr>
        <p:txBody>
          <a:bodyPr wrap="none" rtlCol="0">
            <a:spAutoFit/>
          </a:bodyPr>
          <a:lstStyle/>
          <a:p>
            <a:pPr algn="r"/>
            <a:r>
              <a:rPr lang="en-US" sz="1400" dirty="0" smtClean="0">
                <a:solidFill>
                  <a:schemeClr val="bg1">
                    <a:lumMod val="65000"/>
                  </a:schemeClr>
                </a:solidFill>
              </a:rPr>
              <a:t>OCLC AMERICAS</a:t>
            </a:r>
            <a:r>
              <a:rPr lang="en-US" sz="1400" baseline="0" dirty="0" smtClean="0">
                <a:solidFill>
                  <a:schemeClr val="bg1">
                    <a:lumMod val="65000"/>
                  </a:schemeClr>
                </a:solidFill>
              </a:rPr>
              <a:t> REGIONAL COUNCIL              #OCLCalamw</a:t>
            </a:r>
            <a:endParaRPr lang="en-US" sz="1400" dirty="0">
              <a:solidFill>
                <a:schemeClr val="bg1">
                  <a:lumMod val="65000"/>
                </a:schemeClr>
              </a:solidFill>
            </a:endParaRPr>
          </a:p>
        </p:txBody>
      </p:sp>
    </p:spTree>
    <p:extLst>
      <p:ext uri="{BB962C8B-B14F-4D97-AF65-F5344CB8AC3E}">
        <p14:creationId xmlns:p14="http://schemas.microsoft.com/office/powerpoint/2010/main" val="340794333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9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chemeClr val="accent1"/>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B0E5D4B-6CB0-4538-A873-C08FCBF94321}" type="datetimeFigureOut">
              <a:rPr lang="en-US" smtClean="0">
                <a:solidFill>
                  <a:prstClr val="black">
                    <a:tint val="75000"/>
                  </a:prstClr>
                </a:solidFill>
              </a:rPr>
              <a:pPr defTabSz="914400"/>
              <a:t>4/9/2015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D7E6E12-A795-41B4-B6D4-2B5BABA97D7D}"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557271277"/>
      </p:ext>
    </p:extLst>
  </p:cSld>
  <p:clrMap bg1="lt1" tx1="dk1" bg2="lt2" tx2="dk2" accent1="accent1" accent2="accent2" accent3="accent3" accent4="accent4" accent5="accent5" accent6="accent6" hlink="hlink" folHlink="folHlink"/>
  <p:sldLayoutIdLst>
    <p:sldLayoutId id="214748381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7">
            <a:alphaModFix/>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47939" y="6376137"/>
            <a:ext cx="1450118" cy="265184"/>
          </a:xfrm>
          <a:prstGeom prst="rect">
            <a:avLst/>
          </a:prstGeom>
        </p:spPr>
      </p:pic>
      <p:sp>
        <p:nvSpPr>
          <p:cNvPr id="2" name="Title Placeholder 1"/>
          <p:cNvSpPr>
            <a:spLocks noGrp="1"/>
          </p:cNvSpPr>
          <p:nvPr>
            <p:ph type="title"/>
          </p:nvPr>
        </p:nvSpPr>
        <p:spPr>
          <a:xfrm>
            <a:off x="-115448" y="-94465"/>
            <a:ext cx="9382767" cy="131318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Box 9"/>
          <p:cNvSpPr txBox="1"/>
          <p:nvPr userDrawn="1"/>
        </p:nvSpPr>
        <p:spPr>
          <a:xfrm>
            <a:off x="4381652" y="6298373"/>
            <a:ext cx="4396588" cy="307777"/>
          </a:xfrm>
          <a:prstGeom prst="rect">
            <a:avLst/>
          </a:prstGeom>
          <a:noFill/>
        </p:spPr>
        <p:txBody>
          <a:bodyPr wrap="none" rtlCol="0">
            <a:spAutoFit/>
          </a:bodyPr>
          <a:lstStyle/>
          <a:p>
            <a:pPr algn="r"/>
            <a:r>
              <a:rPr lang="en-US" sz="1400" dirty="0" smtClean="0">
                <a:solidFill>
                  <a:schemeClr val="bg1">
                    <a:lumMod val="65000"/>
                  </a:schemeClr>
                </a:solidFill>
              </a:rPr>
              <a:t>OCLC AMERICAS</a:t>
            </a:r>
            <a:r>
              <a:rPr lang="en-US" sz="1400" baseline="0" dirty="0" smtClean="0">
                <a:solidFill>
                  <a:schemeClr val="bg1">
                    <a:lumMod val="65000"/>
                  </a:schemeClr>
                </a:solidFill>
              </a:rPr>
              <a:t> REGIONAL COUNCIL              #OCLCalamw</a:t>
            </a:r>
            <a:endParaRPr lang="en-US" sz="1400" dirty="0">
              <a:solidFill>
                <a:schemeClr val="bg1">
                  <a:lumMod val="65000"/>
                </a:schemeClr>
              </a:solidFill>
            </a:endParaRPr>
          </a:p>
        </p:txBody>
      </p:sp>
    </p:spTree>
    <p:extLst>
      <p:ext uri="{BB962C8B-B14F-4D97-AF65-F5344CB8AC3E}">
        <p14:creationId xmlns:p14="http://schemas.microsoft.com/office/powerpoint/2010/main" val="411839268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4" r:id="rId4"/>
    <p:sldLayoutId id="214748374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rgbClr val="2178B5"/>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7">
            <a:alphaModFix/>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6"/>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47939" y="6376137"/>
            <a:ext cx="1450118" cy="265184"/>
          </a:xfrm>
          <a:prstGeom prst="rect">
            <a:avLst/>
          </a:prstGeom>
        </p:spPr>
      </p:pic>
      <p:sp>
        <p:nvSpPr>
          <p:cNvPr id="2" name="Title Placeholder 1"/>
          <p:cNvSpPr>
            <a:spLocks noGrp="1"/>
          </p:cNvSpPr>
          <p:nvPr>
            <p:ph type="title"/>
          </p:nvPr>
        </p:nvSpPr>
        <p:spPr>
          <a:xfrm>
            <a:off x="-115448" y="-94465"/>
            <a:ext cx="9382767" cy="131318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Box 7"/>
          <p:cNvSpPr txBox="1"/>
          <p:nvPr userDrawn="1"/>
        </p:nvSpPr>
        <p:spPr>
          <a:xfrm>
            <a:off x="4381652" y="6298373"/>
            <a:ext cx="4396588" cy="307777"/>
          </a:xfrm>
          <a:prstGeom prst="rect">
            <a:avLst/>
          </a:prstGeom>
          <a:noFill/>
        </p:spPr>
        <p:txBody>
          <a:bodyPr wrap="none" rtlCol="0">
            <a:spAutoFit/>
          </a:bodyPr>
          <a:lstStyle/>
          <a:p>
            <a:pPr algn="r"/>
            <a:r>
              <a:rPr lang="en-US" sz="1400" dirty="0" smtClean="0">
                <a:solidFill>
                  <a:schemeClr val="bg1">
                    <a:lumMod val="65000"/>
                  </a:schemeClr>
                </a:solidFill>
              </a:rPr>
              <a:t>OCLC AMERICAS</a:t>
            </a:r>
            <a:r>
              <a:rPr lang="en-US" sz="1400" baseline="0" dirty="0" smtClean="0">
                <a:solidFill>
                  <a:schemeClr val="bg1">
                    <a:lumMod val="65000"/>
                  </a:schemeClr>
                </a:solidFill>
              </a:rPr>
              <a:t> REGIONAL COUNCIL              #OCLCalamw</a:t>
            </a:r>
            <a:endParaRPr lang="en-US" sz="1400" dirty="0">
              <a:solidFill>
                <a:schemeClr val="bg1">
                  <a:lumMod val="65000"/>
                </a:schemeClr>
              </a:solidFill>
            </a:endParaRPr>
          </a:p>
        </p:txBody>
      </p:sp>
    </p:spTree>
    <p:extLst>
      <p:ext uri="{BB962C8B-B14F-4D97-AF65-F5344CB8AC3E}">
        <p14:creationId xmlns:p14="http://schemas.microsoft.com/office/powerpoint/2010/main" val="294713437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rgbClr val="2178B5"/>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7">
            <a:alphaModFix/>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6"/>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47939" y="6376137"/>
            <a:ext cx="1450118" cy="265184"/>
          </a:xfrm>
          <a:prstGeom prst="rect">
            <a:avLst/>
          </a:prstGeom>
        </p:spPr>
      </p:pic>
      <p:sp>
        <p:nvSpPr>
          <p:cNvPr id="2" name="Title Placeholder 1"/>
          <p:cNvSpPr>
            <a:spLocks noGrp="1"/>
          </p:cNvSpPr>
          <p:nvPr>
            <p:ph type="title"/>
          </p:nvPr>
        </p:nvSpPr>
        <p:spPr>
          <a:xfrm>
            <a:off x="-115448" y="-94465"/>
            <a:ext cx="9382767" cy="131318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Box 7"/>
          <p:cNvSpPr txBox="1"/>
          <p:nvPr userDrawn="1"/>
        </p:nvSpPr>
        <p:spPr>
          <a:xfrm>
            <a:off x="4381652" y="6298373"/>
            <a:ext cx="4396588" cy="307777"/>
          </a:xfrm>
          <a:prstGeom prst="rect">
            <a:avLst/>
          </a:prstGeom>
          <a:noFill/>
        </p:spPr>
        <p:txBody>
          <a:bodyPr wrap="none" rtlCol="0">
            <a:spAutoFit/>
          </a:bodyPr>
          <a:lstStyle/>
          <a:p>
            <a:pPr algn="r"/>
            <a:r>
              <a:rPr lang="en-US" sz="1400" dirty="0" smtClean="0">
                <a:solidFill>
                  <a:schemeClr val="bg1">
                    <a:lumMod val="65000"/>
                  </a:schemeClr>
                </a:solidFill>
              </a:rPr>
              <a:t>OCLC AMERICAS</a:t>
            </a:r>
            <a:r>
              <a:rPr lang="en-US" sz="1400" baseline="0" dirty="0" smtClean="0">
                <a:solidFill>
                  <a:schemeClr val="bg1">
                    <a:lumMod val="65000"/>
                  </a:schemeClr>
                </a:solidFill>
              </a:rPr>
              <a:t> REGIONAL COUNCIL              #OCLCalamw</a:t>
            </a:r>
            <a:endParaRPr lang="en-US" sz="1400" dirty="0">
              <a:solidFill>
                <a:schemeClr val="bg1">
                  <a:lumMod val="65000"/>
                </a:schemeClr>
              </a:solidFill>
            </a:endParaRPr>
          </a:p>
        </p:txBody>
      </p:sp>
    </p:spTree>
    <p:extLst>
      <p:ext uri="{BB962C8B-B14F-4D97-AF65-F5344CB8AC3E}">
        <p14:creationId xmlns:p14="http://schemas.microsoft.com/office/powerpoint/2010/main" val="1359426482"/>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rgbClr val="2178B5"/>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7">
            <a:alphaModFix/>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6"/>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47939" y="6376137"/>
            <a:ext cx="1450118" cy="265184"/>
          </a:xfrm>
          <a:prstGeom prst="rect">
            <a:avLst/>
          </a:prstGeom>
        </p:spPr>
      </p:pic>
      <p:sp>
        <p:nvSpPr>
          <p:cNvPr id="2" name="Title Placeholder 1"/>
          <p:cNvSpPr>
            <a:spLocks noGrp="1"/>
          </p:cNvSpPr>
          <p:nvPr>
            <p:ph type="title"/>
          </p:nvPr>
        </p:nvSpPr>
        <p:spPr>
          <a:xfrm>
            <a:off x="-115448" y="-94465"/>
            <a:ext cx="9382767" cy="131318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Box 7"/>
          <p:cNvSpPr txBox="1"/>
          <p:nvPr userDrawn="1"/>
        </p:nvSpPr>
        <p:spPr>
          <a:xfrm>
            <a:off x="4381652" y="6298373"/>
            <a:ext cx="4396588" cy="307777"/>
          </a:xfrm>
          <a:prstGeom prst="rect">
            <a:avLst/>
          </a:prstGeom>
          <a:noFill/>
        </p:spPr>
        <p:txBody>
          <a:bodyPr wrap="none" rtlCol="0">
            <a:spAutoFit/>
          </a:bodyPr>
          <a:lstStyle/>
          <a:p>
            <a:pPr algn="r"/>
            <a:r>
              <a:rPr lang="en-US" sz="1400" dirty="0" smtClean="0">
                <a:solidFill>
                  <a:schemeClr val="bg1">
                    <a:lumMod val="65000"/>
                  </a:schemeClr>
                </a:solidFill>
              </a:rPr>
              <a:t>OCLC AMERICAS</a:t>
            </a:r>
            <a:r>
              <a:rPr lang="en-US" sz="1400" baseline="0" dirty="0" smtClean="0">
                <a:solidFill>
                  <a:schemeClr val="bg1">
                    <a:lumMod val="65000"/>
                  </a:schemeClr>
                </a:solidFill>
              </a:rPr>
              <a:t> REGIONAL COUNCIL              #OCLCalamw</a:t>
            </a:r>
            <a:endParaRPr lang="en-US" sz="1400" dirty="0">
              <a:solidFill>
                <a:schemeClr val="bg1">
                  <a:lumMod val="65000"/>
                </a:schemeClr>
              </a:solidFill>
            </a:endParaRPr>
          </a:p>
        </p:txBody>
      </p:sp>
    </p:spTree>
    <p:extLst>
      <p:ext uri="{BB962C8B-B14F-4D97-AF65-F5344CB8AC3E}">
        <p14:creationId xmlns:p14="http://schemas.microsoft.com/office/powerpoint/2010/main" val="1359426482"/>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rgbClr val="2178B5"/>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036303"/>
      </p:ext>
    </p:extLst>
  </p:cSld>
  <p:clrMap bg1="lt1" tx1="dk1" bg2="lt2" tx2="dk2" accent1="accent1" accent2="accent2" accent3="accent3" accent4="accent4" accent5="accent5" accent6="accent6" hlink="hlink" folHlink="folHlink"/>
  <p:sldLayoutIdLst>
    <p:sldLayoutId id="2147483747" r:id="rId1"/>
    <p:sldLayoutId id="2147483790" r:id="rId2"/>
    <p:sldLayoutId id="2147483791" r:id="rId3"/>
    <p:sldLayoutId id="2147483755" r:id="rId4"/>
    <p:sldLayoutId id="2147483756" r:id="rId5"/>
    <p:sldLayoutId id="2147483754" r:id="rId6"/>
    <p:sldLayoutId id="2147483782" r:id="rId7"/>
    <p:sldLayoutId id="2147483783" r:id="rId8"/>
    <p:sldLayoutId id="2147483748" r:id="rId9"/>
    <p:sldLayoutId id="2147483753"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chemeClr val="accent1"/>
          </a:solidFill>
          <a:latin typeface="Calibri Ligh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Calibri Ligh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Calibri Ligh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Calibri Ligh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47939" y="6376137"/>
            <a:ext cx="1450118" cy="265184"/>
          </a:xfrm>
          <a:prstGeom prst="rect">
            <a:avLst/>
          </a:prstGeom>
        </p:spPr>
      </p:pic>
      <p:sp>
        <p:nvSpPr>
          <p:cNvPr id="2" name="Title Placeholder 1"/>
          <p:cNvSpPr>
            <a:spLocks noGrp="1"/>
          </p:cNvSpPr>
          <p:nvPr>
            <p:ph type="title"/>
          </p:nvPr>
        </p:nvSpPr>
        <p:spPr>
          <a:xfrm>
            <a:off x="-115448" y="-94465"/>
            <a:ext cx="9382767" cy="131318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Box 3"/>
          <p:cNvSpPr txBox="1"/>
          <p:nvPr userDrawn="1"/>
        </p:nvSpPr>
        <p:spPr>
          <a:xfrm>
            <a:off x="4381652" y="6298373"/>
            <a:ext cx="4396588" cy="307777"/>
          </a:xfrm>
          <a:prstGeom prst="rect">
            <a:avLst/>
          </a:prstGeom>
          <a:noFill/>
        </p:spPr>
        <p:txBody>
          <a:bodyPr wrap="none" rtlCol="0">
            <a:spAutoFit/>
          </a:bodyPr>
          <a:lstStyle/>
          <a:p>
            <a:pPr algn="r"/>
            <a:r>
              <a:rPr lang="en-US" sz="1400" dirty="0">
                <a:solidFill>
                  <a:prstClr val="white">
                    <a:lumMod val="65000"/>
                  </a:prstClr>
                </a:solidFill>
              </a:rPr>
              <a:t>OCLC AMERICAS REGIONAL COUNCIL              #OCLCalamw</a:t>
            </a:r>
          </a:p>
        </p:txBody>
      </p:sp>
    </p:spTree>
    <p:extLst>
      <p:ext uri="{BB962C8B-B14F-4D97-AF65-F5344CB8AC3E}">
        <p14:creationId xmlns:p14="http://schemas.microsoft.com/office/powerpoint/2010/main" val="3505136590"/>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chemeClr val="accent1"/>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718486"/>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11" r:id="rId5"/>
    <p:sldLayoutId id="2147483812"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chemeClr val="accent1"/>
          </a:solidFill>
          <a:latin typeface="Calibri Ligh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Calibri Ligh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Calibri Ligh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Calibri Ligh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rgbClr val="646464"/>
                </a:solidFill>
                <a:latin typeface="Segoe UI" pitchFamily="34" charset="0"/>
                <a:ea typeface="Segoe UI" pitchFamily="34" charset="0"/>
                <a:cs typeface="Segoe UI" pitchFamily="34" charset="0"/>
              </a:defRPr>
            </a:lvl1pPr>
          </a:lstStyle>
          <a:p>
            <a:pPr defTabSz="914400"/>
            <a:fld id="{6B3AA010-7757-41E0-A212-D41514C97AA5}" type="slidenum">
              <a:rPr lang="en-US" smtClean="0"/>
              <a:pPr defTabSz="914400"/>
              <a:t>‹#›</a:t>
            </a:fld>
            <a:endParaRPr lang="en-US" dirty="0"/>
          </a:p>
        </p:txBody>
      </p:sp>
    </p:spTree>
    <p:extLst>
      <p:ext uri="{BB962C8B-B14F-4D97-AF65-F5344CB8AC3E}">
        <p14:creationId xmlns:p14="http://schemas.microsoft.com/office/powerpoint/2010/main" val="4088344004"/>
      </p:ext>
    </p:extLst>
  </p:cSld>
  <p:clrMap bg1="lt1" tx1="dk1" bg2="lt2" tx2="dk2" accent1="accent1" accent2="accent2" accent3="accent3" accent4="accent4" accent5="accent5" accent6="accent6" hlink="hlink" folHlink="folHlink"/>
  <p:sldLayoutIdLst>
    <p:sldLayoutId id="2147483808" r:id="rId1"/>
    <p:sldLayoutId id="2147483813" r:id="rId2"/>
  </p:sldLayoutIdLst>
  <p:hf hdr="0" ftr="0" dt="0"/>
  <p:txStyles>
    <p:titleStyle>
      <a:lvl1pPr algn="l" defTabSz="914400" rtl="0" eaLnBrk="1" latinLnBrk="0" hangingPunct="1">
        <a:spcBef>
          <a:spcPct val="0"/>
        </a:spcBef>
        <a:buNone/>
        <a:defRPr sz="4000" kern="1200">
          <a:solidFill>
            <a:schemeClr val="tx1"/>
          </a:solidFill>
          <a:latin typeface="Segoe UI Semibold" pitchFamily="34" charset="0"/>
          <a:ea typeface="Segoe UI" pitchFamily="34" charset="0"/>
          <a:cs typeface="Segoe UI"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lumMod val="65000"/>
              <a:lumOff val="35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65000"/>
              <a:lumOff val="35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gif"/><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image" Target="../media/image33.jpe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hyperlink" Target="http://www.slideshare.net/malbooth/uts-future-library-more-than-spaces-technology" TargetMode="External"/><Relationship Id="rId2" Type="http://schemas.openxmlformats.org/officeDocument/2006/relationships/image" Target="../media/image42.pn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40.xml"/><Relationship Id="rId5" Type="http://schemas.openxmlformats.org/officeDocument/2006/relationships/image" Target="../media/image44.jpeg"/><Relationship Id="rId4" Type="http://schemas.openxmlformats.org/officeDocument/2006/relationships/hyperlink" Target="http://library.osu.edu/blogs/cartoons/2012/02/28/blog-launch-and-the-construction-of-our-new-home-in-sullivant-hal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0.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40.xml"/><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7.png"/><Relationship Id="rId1" Type="http://schemas.openxmlformats.org/officeDocument/2006/relationships/slideLayout" Target="../slideLayouts/slideLayout40.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0.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2" y="3920659"/>
            <a:ext cx="8315155" cy="1237262"/>
          </a:xfrm>
        </p:spPr>
        <p:txBody>
          <a:bodyPr/>
          <a:lstStyle/>
          <a:p>
            <a:pPr>
              <a:spcAft>
                <a:spcPts val="800"/>
              </a:spcAft>
            </a:pPr>
            <a:r>
              <a:rPr lang="en-US" dirty="0" smtClean="0"/>
              <a:t>Lorcan Dempsey</a:t>
            </a:r>
            <a:br>
              <a:rPr lang="en-US" dirty="0" smtClean="0"/>
            </a:br>
            <a:r>
              <a:rPr lang="en-US" sz="2800" dirty="0" smtClean="0"/>
              <a:t>Vice President, OCLC Research and Chief Strategist</a:t>
            </a:r>
            <a:endParaRPr lang="en-US" sz="2800" dirty="0"/>
          </a:p>
        </p:txBody>
      </p:sp>
      <p:sp>
        <p:nvSpPr>
          <p:cNvPr id="3" name="Title 3"/>
          <p:cNvSpPr txBox="1">
            <a:spLocks/>
          </p:cNvSpPr>
          <p:nvPr/>
        </p:nvSpPr>
        <p:spPr>
          <a:xfrm>
            <a:off x="874712" y="1464325"/>
            <a:ext cx="8315155" cy="2004651"/>
          </a:xfrm>
          <a:prstGeom prst="rect">
            <a:avLst/>
          </a:prstGeom>
          <a:ln w="12700" cap="rnd" cmpd="sng">
            <a:noFill/>
            <a:prstDash val="solid"/>
          </a:ln>
        </p:spPr>
        <p:txBody>
          <a:bodyPr vert="horz" wrap="square" lIns="91440" tIns="91440" rIns="91440" bIns="91440" rtlCol="0" anchor="ctr" anchorCtr="0">
            <a:spAutoFit/>
          </a:bodyPr>
          <a:lstStyle>
            <a:lvl1pPr algn="l" defTabSz="457200" rtl="0" eaLnBrk="1" latinLnBrk="0" hangingPunct="1">
              <a:lnSpc>
                <a:spcPct val="90000"/>
              </a:lnSpc>
              <a:spcBef>
                <a:spcPct val="0"/>
              </a:spcBef>
              <a:buNone/>
              <a:defRPr sz="4800" b="0" i="0" kern="1200" cap="none">
                <a:solidFill>
                  <a:schemeClr val="bg1"/>
                </a:solidFill>
                <a:latin typeface="+mn-lt"/>
                <a:ea typeface="+mj-ea"/>
                <a:cs typeface="Calibri Light"/>
              </a:defRPr>
            </a:lvl1pPr>
          </a:lstStyle>
          <a:p>
            <a:pPr>
              <a:spcAft>
                <a:spcPts val="800"/>
              </a:spcAft>
            </a:pPr>
            <a:r>
              <a:rPr lang="en-US" dirty="0" smtClean="0"/>
              <a:t>OCLC Symposium: </a:t>
            </a:r>
          </a:p>
          <a:p>
            <a:pPr>
              <a:spcAft>
                <a:spcPts val="800"/>
              </a:spcAft>
            </a:pPr>
            <a:r>
              <a:rPr lang="en-US" dirty="0" smtClean="0"/>
              <a:t>Research in Context</a:t>
            </a:r>
            <a:br>
              <a:rPr lang="en-US" dirty="0" smtClean="0"/>
            </a:br>
            <a:endParaRPr lang="en-US" sz="2800" dirty="0"/>
          </a:p>
        </p:txBody>
      </p:sp>
      <p:sp>
        <p:nvSpPr>
          <p:cNvPr id="2" name="TextBox 1"/>
          <p:cNvSpPr txBox="1"/>
          <p:nvPr/>
        </p:nvSpPr>
        <p:spPr>
          <a:xfrm>
            <a:off x="6259132" y="231820"/>
            <a:ext cx="2778335" cy="646331"/>
          </a:xfrm>
          <a:prstGeom prst="rect">
            <a:avLst/>
          </a:prstGeom>
          <a:noFill/>
        </p:spPr>
        <p:txBody>
          <a:bodyPr wrap="square" rtlCol="0">
            <a:spAutoFit/>
          </a:bodyPr>
          <a:lstStyle/>
          <a:p>
            <a:r>
              <a:rPr lang="en-US" dirty="0" smtClean="0">
                <a:solidFill>
                  <a:schemeClr val="bg1"/>
                </a:solidFill>
              </a:rPr>
              <a:t>		        January 2015</a:t>
            </a:r>
          </a:p>
          <a:p>
            <a:r>
              <a:rPr lang="en-US" dirty="0" smtClean="0">
                <a:solidFill>
                  <a:schemeClr val="bg1"/>
                </a:solidFill>
              </a:rPr>
              <a:t>  ALA Midwinter, Chicago, IL</a:t>
            </a:r>
          </a:p>
        </p:txBody>
      </p:sp>
    </p:spTree>
    <p:extLst>
      <p:ext uri="{BB962C8B-B14F-4D97-AF65-F5344CB8AC3E}">
        <p14:creationId xmlns:p14="http://schemas.microsoft.com/office/powerpoint/2010/main" val="64588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b="21257"/>
          <a:stretch>
            <a:fillRect/>
          </a:stretch>
        </p:blipFill>
        <p:spPr bwMode="auto">
          <a:xfrm rot="16200000">
            <a:off x="1104902" y="-1104900"/>
            <a:ext cx="6858000" cy="9067802"/>
          </a:xfrm>
          <a:prstGeom prst="rect">
            <a:avLst/>
          </a:prstGeom>
          <a:noFill/>
          <a:ln w="9525">
            <a:noFill/>
            <a:miter lim="800000"/>
            <a:headEnd/>
            <a:tailEnd/>
          </a:ln>
        </p:spPr>
      </p:pic>
    </p:spTree>
    <p:extLst>
      <p:ext uri="{BB962C8B-B14F-4D97-AF65-F5344CB8AC3E}">
        <p14:creationId xmlns:p14="http://schemas.microsoft.com/office/powerpoint/2010/main" val="2290706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GB">
              <a:solidFill>
                <a:srgbClr val="FFFFFF"/>
              </a:solidFill>
            </a:endParaRPr>
          </a:p>
        </p:txBody>
      </p:sp>
      <p:pic>
        <p:nvPicPr>
          <p:cNvPr id="21507" name="Picture 4" descr="UKU3n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37" y="289044"/>
            <a:ext cx="9064926" cy="6111895"/>
          </a:xfrm>
          <a:prstGeom prst="rect">
            <a:avLst/>
          </a:prstGeom>
          <a:noFill/>
          <a:ln w="9525">
            <a:noFill/>
            <a:miter lim="800000"/>
            <a:headEnd/>
            <a:tailEnd/>
          </a:ln>
        </p:spPr>
      </p:pic>
      <p:sp>
        <p:nvSpPr>
          <p:cNvPr id="2" name="Right Arrow 1"/>
          <p:cNvSpPr/>
          <p:nvPr/>
        </p:nvSpPr>
        <p:spPr>
          <a:xfrm rot="16200000">
            <a:off x="8460954" y="3054422"/>
            <a:ext cx="330506" cy="250634"/>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defTabSz="914400"/>
            <a:endParaRPr lang="en-US">
              <a:solidFill>
                <a:srgbClr val="FFFFFF"/>
              </a:solidFill>
            </a:endParaRPr>
          </a:p>
        </p:txBody>
      </p:sp>
      <p:sp>
        <p:nvSpPr>
          <p:cNvPr id="6" name="Right Arrow 5"/>
          <p:cNvSpPr/>
          <p:nvPr/>
        </p:nvSpPr>
        <p:spPr>
          <a:xfrm rot="10800000">
            <a:off x="5561678" y="4925453"/>
            <a:ext cx="330506" cy="250634"/>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defTabSz="914400"/>
            <a:endParaRPr lang="en-US">
              <a:solidFill>
                <a:srgbClr val="FFFFFF"/>
              </a:solidFill>
            </a:endParaRPr>
          </a:p>
        </p:txBody>
      </p:sp>
      <p:sp>
        <p:nvSpPr>
          <p:cNvPr id="7" name="Right Arrow 6"/>
          <p:cNvSpPr/>
          <p:nvPr/>
        </p:nvSpPr>
        <p:spPr>
          <a:xfrm rot="16200000">
            <a:off x="626125" y="3054422"/>
            <a:ext cx="330506" cy="250634"/>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defTabSz="914400"/>
            <a:endParaRPr lang="en-US">
              <a:solidFill>
                <a:srgbClr val="FFFFFF"/>
              </a:solidFill>
            </a:endParaRPr>
          </a:p>
        </p:txBody>
      </p:sp>
      <p:sp>
        <p:nvSpPr>
          <p:cNvPr id="8" name="Right Arrow 7"/>
          <p:cNvSpPr/>
          <p:nvPr/>
        </p:nvSpPr>
        <p:spPr>
          <a:xfrm rot="16200000">
            <a:off x="967648" y="4176306"/>
            <a:ext cx="330506" cy="250634"/>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defTabSz="914400"/>
            <a:endParaRPr lang="en-US">
              <a:solidFill>
                <a:srgbClr val="FFFFFF"/>
              </a:solidFill>
            </a:endParaRPr>
          </a:p>
        </p:txBody>
      </p:sp>
    </p:spTree>
    <p:extLst>
      <p:ext uri="{BB962C8B-B14F-4D97-AF65-F5344CB8AC3E}">
        <p14:creationId xmlns:p14="http://schemas.microsoft.com/office/powerpoint/2010/main" val="3136458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43400" y="457200"/>
            <a:ext cx="4572000" cy="5262979"/>
          </a:xfrm>
          <a:prstGeom prst="rect">
            <a:avLst/>
          </a:prstGeom>
        </p:spPr>
        <p:txBody>
          <a:bodyPr>
            <a:spAutoFit/>
          </a:bodyPr>
          <a:lstStyle/>
          <a:p>
            <a:pPr marL="285750" indent="-285750" defTabSz="914400">
              <a:buFont typeface="Arial" panose="020B0604020202020204" pitchFamily="34" charset="0"/>
              <a:buChar char="•"/>
            </a:pPr>
            <a:r>
              <a:rPr lang="en-US" sz="2800" dirty="0">
                <a:solidFill>
                  <a:prstClr val="black"/>
                </a:solidFill>
                <a:latin typeface="Segoe UI Light" panose="020B0502040204020203" pitchFamily="34" charset="0"/>
              </a:rPr>
              <a:t>Investigate &amp; describe user-owned digital literacies</a:t>
            </a:r>
          </a:p>
          <a:p>
            <a:pPr marL="285750" indent="-285750" defTabSz="914400">
              <a:buFont typeface="Arial" panose="020B0604020202020204" pitchFamily="34" charset="0"/>
              <a:buChar char="•"/>
            </a:pPr>
            <a:r>
              <a:rPr lang="en-US" sz="2800" dirty="0" smtClean="0">
                <a:solidFill>
                  <a:prstClr val="black"/>
                </a:solidFill>
                <a:latin typeface="Segoe UI Light" panose="020B0502040204020203" pitchFamily="34" charset="0"/>
              </a:rPr>
              <a:t>Position </a:t>
            </a:r>
            <a:r>
              <a:rPr lang="en-US" sz="2800" dirty="0">
                <a:solidFill>
                  <a:prstClr val="black"/>
                </a:solidFill>
                <a:latin typeface="Segoe UI Light" panose="020B0502040204020203" pitchFamily="34" charset="0"/>
              </a:rPr>
              <a:t>the role of the library within the workflows &amp;  information-seeking patterns of students &amp; faculty</a:t>
            </a:r>
          </a:p>
          <a:p>
            <a:pPr marL="285750" indent="-285750" defTabSz="914400">
              <a:buFont typeface="Arial" panose="020B0604020202020204" pitchFamily="34" charset="0"/>
              <a:buChar char="•"/>
            </a:pPr>
            <a:r>
              <a:rPr lang="en-US" sz="2800" dirty="0">
                <a:solidFill>
                  <a:prstClr val="black"/>
                </a:solidFill>
                <a:latin typeface="Segoe UI Light" panose="020B0502040204020203" pitchFamily="34" charset="0"/>
              </a:rPr>
              <a:t>Influence library’s design &amp; delivery of physical spaces &amp; digital platforms &amp; </a:t>
            </a:r>
            <a:r>
              <a:rPr lang="en-US" sz="2800" dirty="0" smtClean="0">
                <a:solidFill>
                  <a:prstClr val="black"/>
                </a:solidFill>
                <a:latin typeface="Segoe UI Light" panose="020B0502040204020203" pitchFamily="34" charset="0"/>
              </a:rPr>
              <a:t>services</a:t>
            </a:r>
            <a:endParaRPr lang="en-US" sz="2800" dirty="0">
              <a:solidFill>
                <a:prstClr val="black"/>
              </a:solidFill>
              <a:latin typeface="Segoe UI Light" panose="020B0502040204020203"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778" y="538579"/>
            <a:ext cx="3931022" cy="5086350"/>
          </a:xfrm>
          <a:prstGeom prst="rect">
            <a:avLst/>
          </a:prstGeom>
        </p:spPr>
      </p:pic>
      <p:sp>
        <p:nvSpPr>
          <p:cNvPr id="5" name="TextBox 4"/>
          <p:cNvSpPr txBox="1"/>
          <p:nvPr/>
        </p:nvSpPr>
        <p:spPr>
          <a:xfrm>
            <a:off x="1905000" y="6019800"/>
            <a:ext cx="5291320" cy="523220"/>
          </a:xfrm>
          <a:prstGeom prst="rect">
            <a:avLst/>
          </a:prstGeom>
          <a:noFill/>
        </p:spPr>
        <p:txBody>
          <a:bodyPr wrap="none" rtlCol="0">
            <a:spAutoFit/>
          </a:bodyPr>
          <a:lstStyle/>
          <a:p>
            <a:pPr defTabSz="914400"/>
            <a:r>
              <a:rPr lang="en-US" sz="2800" dirty="0" smtClean="0">
                <a:solidFill>
                  <a:srgbClr val="0070C0"/>
                </a:solidFill>
                <a:latin typeface="Segoe UI Light" panose="020B0502040204020203" pitchFamily="34" charset="0"/>
              </a:rPr>
              <a:t>The library in the life of the user …</a:t>
            </a:r>
            <a:endParaRPr lang="en-US" sz="2800" dirty="0">
              <a:solidFill>
                <a:srgbClr val="0070C0"/>
              </a:solidFill>
              <a:latin typeface="Segoe UI Light" panose="020B0502040204020203" pitchFamily="34" charset="0"/>
            </a:endParaRPr>
          </a:p>
        </p:txBody>
      </p:sp>
    </p:spTree>
    <p:extLst>
      <p:ext uri="{BB962C8B-B14F-4D97-AF65-F5344CB8AC3E}">
        <p14:creationId xmlns:p14="http://schemas.microsoft.com/office/powerpoint/2010/main" val="20229161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7009" y="5081046"/>
            <a:ext cx="6920345" cy="1548354"/>
          </a:xfrm>
          <a:prstGeom prst="rect">
            <a:avLst/>
          </a:prstGeom>
        </p:spPr>
      </p:pic>
      <p:pic>
        <p:nvPicPr>
          <p:cNvPr id="5" name="Snagit_PPT58CB"/>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378160" cy="5081046"/>
          </a:xfrm>
          <a:prstGeom prst="rect">
            <a:avLst/>
          </a:prstGeom>
        </p:spPr>
      </p:pic>
    </p:spTree>
    <p:extLst>
      <p:ext uri="{BB962C8B-B14F-4D97-AF65-F5344CB8AC3E}">
        <p14:creationId xmlns:p14="http://schemas.microsoft.com/office/powerpoint/2010/main" val="2480408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Segoe UI Semilight" panose="020B0402040204020203" pitchFamily="34" charset="0"/>
                <a:cs typeface="Segoe UI Semilight" panose="020B0402040204020203" pitchFamily="34" charset="0"/>
              </a:rPr>
              <a:t>The evolving scholarly record</a:t>
            </a:r>
            <a:endParaRPr lang="en-US" dirty="0">
              <a:latin typeface="Segoe UI Semilight" panose="020B0402040204020203" pitchFamily="34" charset="0"/>
              <a:cs typeface="Segoe UI Semilight" panose="020B0402040204020203" pitchFamily="34" charset="0"/>
            </a:endParaRPr>
          </a:p>
        </p:txBody>
      </p:sp>
      <p:sp>
        <p:nvSpPr>
          <p:cNvPr id="11" name="Text Placeholder 10"/>
          <p:cNvSpPr>
            <a:spLocks noGrp="1"/>
          </p:cNvSpPr>
          <p:nvPr>
            <p:ph type="body" sz="quarter" idx="10"/>
          </p:nvPr>
        </p:nvSpPr>
        <p:spPr/>
        <p:txBody>
          <a:bodyPr/>
          <a:lstStyle/>
          <a:p>
            <a:r>
              <a:rPr lang="en-US" dirty="0" smtClean="0">
                <a:latin typeface="Segoe UI Semilight" panose="020B0402040204020203" pitchFamily="34" charset="0"/>
                <a:cs typeface="Segoe UI Semilight" panose="020B0402040204020203" pitchFamily="34" charset="0"/>
              </a:rPr>
              <a:t>two</a:t>
            </a:r>
            <a:endParaRPr lang="en-US" dirty="0">
              <a:latin typeface="Segoe UI Semilight" panose="020B0402040204020203" pitchFamily="34" charset="0"/>
              <a:cs typeface="Segoe UI Semilight" panose="020B0402040204020203" pitchFamily="34" charset="0"/>
            </a:endParaRPr>
          </a:p>
          <a:p>
            <a:endParaRPr lang="en-US"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636062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4038600" y="199846"/>
            <a:ext cx="4967111" cy="6124754"/>
          </a:xfrm>
          <a:prstGeom prst="rect">
            <a:avLst/>
          </a:prstGeom>
        </p:spPr>
        <p:txBody>
          <a:bodyPr wrap="square">
            <a:spAutoFit/>
          </a:bodyPr>
          <a:lstStyle/>
          <a:p>
            <a:pPr defTabSz="914400"/>
            <a:r>
              <a:rPr lang="en-US" sz="2800" dirty="0">
                <a:solidFill>
                  <a:srgbClr val="FFFFFF"/>
                </a:solidFill>
                <a:latin typeface="Segoe UI Light" panose="020B0502040204020203" pitchFamily="34" charset="0"/>
              </a:rPr>
              <a:t>Her view is that publishers are here to make the scientific research process more effective by helping them keep up to date, find colleagues, plan experiments, and then share their results.  After they have published, the processes continues with gaining a reputation, obtaining funds, finding collaborators, and even finding a new job. What can we as publishers do to address some of scientists’ pain points?</a:t>
            </a:r>
          </a:p>
        </p:txBody>
      </p:sp>
      <p:sp>
        <p:nvSpPr>
          <p:cNvPr id="5" name="TextBox 4"/>
          <p:cNvSpPr txBox="1"/>
          <p:nvPr/>
        </p:nvSpPr>
        <p:spPr>
          <a:xfrm>
            <a:off x="304800" y="3886200"/>
            <a:ext cx="2571281" cy="1200329"/>
          </a:xfrm>
          <a:prstGeom prst="rect">
            <a:avLst/>
          </a:prstGeom>
          <a:noFill/>
        </p:spPr>
        <p:txBody>
          <a:bodyPr wrap="none" rtlCol="0">
            <a:spAutoFit/>
          </a:bodyPr>
          <a:lstStyle/>
          <a:p>
            <a:pPr defTabSz="914400"/>
            <a:r>
              <a:rPr lang="en-US" sz="2400" dirty="0">
                <a:solidFill>
                  <a:srgbClr val="FFFFFF"/>
                </a:solidFill>
                <a:latin typeface="Segoe UI Light" panose="020B0502040204020203" pitchFamily="34" charset="0"/>
              </a:rPr>
              <a:t>Annette Thomas, </a:t>
            </a:r>
            <a:endParaRPr lang="en-US" sz="2400" dirty="0" smtClean="0">
              <a:solidFill>
                <a:srgbClr val="FFFFFF"/>
              </a:solidFill>
              <a:latin typeface="Segoe UI Light" panose="020B0502040204020203" pitchFamily="34" charset="0"/>
            </a:endParaRPr>
          </a:p>
          <a:p>
            <a:pPr defTabSz="914400"/>
            <a:r>
              <a:rPr lang="en-US" sz="2400" dirty="0" smtClean="0">
                <a:solidFill>
                  <a:srgbClr val="FFFFFF"/>
                </a:solidFill>
                <a:latin typeface="Segoe UI Light" panose="020B0502040204020203" pitchFamily="34" charset="0"/>
              </a:rPr>
              <a:t>CEO </a:t>
            </a:r>
            <a:r>
              <a:rPr lang="en-US" sz="2400" dirty="0">
                <a:solidFill>
                  <a:srgbClr val="FFFFFF"/>
                </a:solidFill>
                <a:latin typeface="Segoe UI Light" panose="020B0502040204020203" pitchFamily="34" charset="0"/>
              </a:rPr>
              <a:t>of Macmillan </a:t>
            </a:r>
            <a:endParaRPr lang="en-US" sz="2400" dirty="0" smtClean="0">
              <a:solidFill>
                <a:srgbClr val="FFFFFF"/>
              </a:solidFill>
              <a:latin typeface="Segoe UI Light" panose="020B0502040204020203" pitchFamily="34" charset="0"/>
            </a:endParaRPr>
          </a:p>
          <a:p>
            <a:pPr defTabSz="914400"/>
            <a:r>
              <a:rPr lang="en-US" sz="2400" dirty="0" smtClean="0">
                <a:solidFill>
                  <a:srgbClr val="FFFFFF"/>
                </a:solidFill>
                <a:latin typeface="Segoe UI Light" panose="020B0502040204020203" pitchFamily="34" charset="0"/>
              </a:rPr>
              <a:t>Publishers</a:t>
            </a:r>
          </a:p>
        </p:txBody>
      </p:sp>
      <p:sp>
        <p:nvSpPr>
          <p:cNvPr id="6" name="TextBox 5"/>
          <p:cNvSpPr txBox="1"/>
          <p:nvPr/>
        </p:nvSpPr>
        <p:spPr>
          <a:xfrm>
            <a:off x="304800" y="304800"/>
            <a:ext cx="3429000" cy="3046988"/>
          </a:xfrm>
          <a:prstGeom prst="rect">
            <a:avLst/>
          </a:prstGeom>
          <a:noFill/>
        </p:spPr>
        <p:txBody>
          <a:bodyPr wrap="square" rtlCol="0">
            <a:spAutoFit/>
          </a:bodyPr>
          <a:lstStyle/>
          <a:p>
            <a:pPr defTabSz="914400"/>
            <a:r>
              <a:rPr lang="en-US" sz="4800" dirty="0" smtClean="0">
                <a:solidFill>
                  <a:srgbClr val="FFFFFF"/>
                </a:solidFill>
                <a:latin typeface="Segoe UI Light" panose="020B0502040204020203" pitchFamily="34" charset="0"/>
              </a:rPr>
              <a:t>A publisher’s new job description</a:t>
            </a:r>
            <a:endParaRPr lang="en-US" sz="4800" dirty="0">
              <a:solidFill>
                <a:srgbClr val="FFFFFF"/>
              </a:solidFill>
              <a:latin typeface="Segoe UI Light" panose="020B0502040204020203" pitchFamily="34" charset="0"/>
            </a:endParaRPr>
          </a:p>
        </p:txBody>
      </p:sp>
      <p:sp>
        <p:nvSpPr>
          <p:cNvPr id="7" name="Rectangle 6"/>
          <p:cNvSpPr/>
          <p:nvPr/>
        </p:nvSpPr>
        <p:spPr>
          <a:xfrm>
            <a:off x="4044244" y="6486563"/>
            <a:ext cx="4572000" cy="253916"/>
          </a:xfrm>
          <a:prstGeom prst="rect">
            <a:avLst/>
          </a:prstGeom>
        </p:spPr>
        <p:txBody>
          <a:bodyPr>
            <a:spAutoFit/>
          </a:bodyPr>
          <a:lstStyle/>
          <a:p>
            <a:pPr defTabSz="914400"/>
            <a:r>
              <a:rPr lang="en-US" sz="1050" dirty="0">
                <a:solidFill>
                  <a:srgbClr val="FFFFFF"/>
                </a:solidFill>
              </a:rPr>
              <a:t>http://www.against-the-grain.com/2012/11/a-publishers-new-job-description/</a:t>
            </a:r>
          </a:p>
        </p:txBody>
      </p:sp>
    </p:spTree>
    <p:extLst>
      <p:ext uri="{BB962C8B-B14F-4D97-AF65-F5344CB8AC3E}">
        <p14:creationId xmlns:p14="http://schemas.microsoft.com/office/powerpoint/2010/main" val="1860277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43" y="228600"/>
            <a:ext cx="8984257" cy="6317437"/>
          </a:xfrm>
          <a:prstGeom prst="rect">
            <a:avLst/>
          </a:prstGeom>
        </p:spPr>
      </p:pic>
    </p:spTree>
    <p:extLst>
      <p:ext uri="{BB962C8B-B14F-4D97-AF65-F5344CB8AC3E}">
        <p14:creationId xmlns:p14="http://schemas.microsoft.com/office/powerpoint/2010/main" val="571706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6009968"/>
          </a:xfrm>
          <a:prstGeom prst="rect">
            <a:avLst/>
          </a:prstGeom>
        </p:spPr>
      </p:pic>
    </p:spTree>
    <p:extLst>
      <p:ext uri="{BB962C8B-B14F-4D97-AF65-F5344CB8AC3E}">
        <p14:creationId xmlns:p14="http://schemas.microsoft.com/office/powerpoint/2010/main" val="615469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3200" dirty="0" smtClean="0"/>
              <a:t>Framing the Scholarly Record …</a:t>
            </a:r>
            <a:endParaRPr lang="en-US" sz="3200" dirty="0"/>
          </a:p>
        </p:txBody>
      </p:sp>
      <p:pic>
        <p:nvPicPr>
          <p:cNvPr id="1026" name="Picture 2" descr="H:\NSR\cni2014\outcomes-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1143000"/>
            <a:ext cx="6477000" cy="5072023"/>
          </a:xfrm>
          <a:prstGeom prst="rect">
            <a:avLst/>
          </a:prstGeom>
          <a:noFill/>
        </p:spPr>
      </p:pic>
    </p:spTree>
    <p:extLst>
      <p:ext uri="{BB962C8B-B14F-4D97-AF65-F5344CB8AC3E}">
        <p14:creationId xmlns:p14="http://schemas.microsoft.com/office/powerpoint/2010/main" val="22476263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H:\NSR\cni2014\outcomes-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2209800"/>
            <a:ext cx="3886200" cy="3043214"/>
          </a:xfrm>
          <a:prstGeom prst="rect">
            <a:avLst/>
          </a:prstGeom>
          <a:noFill/>
        </p:spPr>
      </p:pic>
      <p:sp>
        <p:nvSpPr>
          <p:cNvPr id="2" name="Title 1"/>
          <p:cNvSpPr>
            <a:spLocks noGrp="1"/>
          </p:cNvSpPr>
          <p:nvPr>
            <p:ph type="title"/>
          </p:nvPr>
        </p:nvSpPr>
        <p:spPr>
          <a:xfrm>
            <a:off x="304800" y="228600"/>
            <a:ext cx="8229600" cy="563562"/>
          </a:xfrm>
        </p:spPr>
        <p:txBody>
          <a:bodyPr>
            <a:normAutofit fontScale="90000"/>
          </a:bodyPr>
          <a:lstStyle/>
          <a:p>
            <a:r>
              <a:rPr lang="en-US" sz="3600" dirty="0" smtClean="0"/>
              <a:t>In practice …</a:t>
            </a:r>
            <a:endParaRPr lang="en-US" sz="3600" dirty="0"/>
          </a:p>
        </p:txBody>
      </p:sp>
      <p:pic>
        <p:nvPicPr>
          <p:cNvPr id="14342" name="Picture 6" descr="http://www.digital-science.com/system/images/W1siZiIsIjIwMTIvMDUvMDkvMTcvNDIvMzEvNTU0L3Byb2R1Y3RfZmlnc2hhcmVfbGFyZ2UucG5nIl1d/product-figshare-lar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0" y="5410200"/>
            <a:ext cx="1600200" cy="484910"/>
          </a:xfrm>
          <a:prstGeom prst="rect">
            <a:avLst/>
          </a:prstGeom>
          <a:noFill/>
        </p:spPr>
      </p:pic>
      <p:pic>
        <p:nvPicPr>
          <p:cNvPr id="14350" name="Picture 14" descr="http://wiki.datadryad.org/wg/dryad/images/9/91/Dryad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1219200"/>
            <a:ext cx="1371600" cy="766646"/>
          </a:xfrm>
          <a:prstGeom prst="rect">
            <a:avLst/>
          </a:prstGeom>
          <a:noFill/>
        </p:spPr>
      </p:pic>
      <p:pic>
        <p:nvPicPr>
          <p:cNvPr id="14358" name="Picture 22" descr="http://inside-bigdata.com/wp-content/uploads/2013/12/arxiv.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2200" y="1143000"/>
            <a:ext cx="1143000" cy="965200"/>
          </a:xfrm>
          <a:prstGeom prst="rect">
            <a:avLst/>
          </a:prstGeom>
          <a:noFill/>
        </p:spPr>
      </p:pic>
      <p:pic>
        <p:nvPicPr>
          <p:cNvPr id="14360" name="Picture 24" descr="http://www.elsevier.com/__data/assets/image/0020/174062/MethodsX-logotagline-fc-20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200" y="1676400"/>
            <a:ext cx="1828800" cy="458124"/>
          </a:xfrm>
          <a:prstGeom prst="rect">
            <a:avLst/>
          </a:prstGeom>
          <a:noFill/>
        </p:spPr>
      </p:pic>
      <p:pic>
        <p:nvPicPr>
          <p:cNvPr id="14368" name="Picture 32" descr="http://patrickpowers.net/wp-content/uploads/2010/11/slideshare_550x15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48400" y="4876800"/>
            <a:ext cx="2235198" cy="609600"/>
          </a:xfrm>
          <a:prstGeom prst="rect">
            <a:avLst/>
          </a:prstGeom>
          <a:noFill/>
        </p:spPr>
      </p:pic>
      <p:pic>
        <p:nvPicPr>
          <p:cNvPr id="14369" name="Picture 33" descr="H:\NSR\cni2014\wnf.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43000" y="5257800"/>
            <a:ext cx="1493719" cy="914400"/>
          </a:xfrm>
          <a:prstGeom prst="rect">
            <a:avLst/>
          </a:prstGeom>
          <a:noFill/>
        </p:spPr>
      </p:pic>
      <p:pic>
        <p:nvPicPr>
          <p:cNvPr id="14371" name="Picture 35" descr="https://pbs.twimg.com/profile_images/3338853099/ad275febaaa8f6594ab4b39b55315f5c.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86600" y="5562600"/>
            <a:ext cx="914400" cy="914400"/>
          </a:xfrm>
          <a:prstGeom prst="rect">
            <a:avLst/>
          </a:prstGeom>
          <a:noFill/>
        </p:spPr>
      </p:pic>
      <p:pic>
        <p:nvPicPr>
          <p:cNvPr id="11266" name="Picture 2" descr="https://retractionwatch.files.wordpress.com/2014/08/pubpeer.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2000" y="4648200"/>
            <a:ext cx="1447800" cy="465178"/>
          </a:xfrm>
          <a:prstGeom prst="rect">
            <a:avLst/>
          </a:prstGeom>
          <a:noFill/>
        </p:spPr>
      </p:pic>
      <p:pic>
        <p:nvPicPr>
          <p:cNvPr id="11268" name="Picture 4" descr="http://global.oup.com/uk/orc/system/images/orclogo_combined.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24200" y="6019800"/>
            <a:ext cx="2819400" cy="514351"/>
          </a:xfrm>
          <a:prstGeom prst="rect">
            <a:avLst/>
          </a:prstGeom>
          <a:noFill/>
        </p:spPr>
      </p:pic>
    </p:spTree>
    <p:extLst>
      <p:ext uri="{BB962C8B-B14F-4D97-AF65-F5344CB8AC3E}">
        <p14:creationId xmlns:p14="http://schemas.microsoft.com/office/powerpoint/2010/main" val="40951991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553200" y="221898"/>
            <a:ext cx="1487062" cy="3170099"/>
          </a:xfrm>
          <a:prstGeom prst="rect">
            <a:avLst/>
          </a:prstGeom>
          <a:noFill/>
        </p:spPr>
        <p:txBody>
          <a:bodyPr wrap="square" lIns="91440" tIns="45720" rIns="91440" bIns="45720">
            <a:spAutoFit/>
          </a:bodyPr>
          <a:lstStyle/>
          <a:p>
            <a:pPr algn="ctr" defTabSz="914400"/>
            <a:r>
              <a:rPr lang="en-US" sz="20000" b="1" dirty="0" smtClean="0">
                <a:ln w="10160">
                  <a:noFill/>
                  <a:prstDash val="solid"/>
                </a:ln>
                <a:solidFill>
                  <a:srgbClr val="C0504D">
                    <a:lumMod val="20000"/>
                    <a:lumOff val="80000"/>
                  </a:srgbClr>
                </a:solidFill>
              </a:rPr>
              <a:t>2</a:t>
            </a:r>
            <a:endParaRPr lang="en-US" sz="20000" b="1" dirty="0">
              <a:ln w="10160">
                <a:noFill/>
                <a:prstDash val="solid"/>
              </a:ln>
              <a:solidFill>
                <a:srgbClr val="C0504D">
                  <a:lumMod val="20000"/>
                  <a:lumOff val="80000"/>
                </a:srgbClr>
              </a:solidFill>
            </a:endParaRPr>
          </a:p>
        </p:txBody>
      </p:sp>
      <p:sp>
        <p:nvSpPr>
          <p:cNvPr id="14" name="Rectangle 13"/>
          <p:cNvSpPr/>
          <p:nvPr/>
        </p:nvSpPr>
        <p:spPr>
          <a:xfrm>
            <a:off x="6705600" y="3223999"/>
            <a:ext cx="1487062" cy="3170099"/>
          </a:xfrm>
          <a:prstGeom prst="rect">
            <a:avLst/>
          </a:prstGeom>
          <a:noFill/>
        </p:spPr>
        <p:txBody>
          <a:bodyPr wrap="square" lIns="91440" tIns="45720" rIns="91440" bIns="45720">
            <a:spAutoFit/>
          </a:bodyPr>
          <a:lstStyle/>
          <a:p>
            <a:pPr algn="ctr" defTabSz="914400"/>
            <a:r>
              <a:rPr lang="en-US" sz="20000" b="1" dirty="0" smtClean="0">
                <a:ln w="10160">
                  <a:noFill/>
                  <a:prstDash val="solid"/>
                </a:ln>
                <a:solidFill>
                  <a:srgbClr val="C0504D">
                    <a:lumMod val="20000"/>
                    <a:lumOff val="80000"/>
                  </a:srgbClr>
                </a:solidFill>
              </a:rPr>
              <a:t>3</a:t>
            </a:r>
            <a:endParaRPr lang="en-US" sz="20000" b="1" dirty="0">
              <a:ln w="10160">
                <a:noFill/>
                <a:prstDash val="solid"/>
              </a:ln>
              <a:solidFill>
                <a:srgbClr val="C0504D">
                  <a:lumMod val="20000"/>
                  <a:lumOff val="80000"/>
                </a:srgbClr>
              </a:solidFill>
            </a:endParaRPr>
          </a:p>
        </p:txBody>
      </p:sp>
      <p:sp>
        <p:nvSpPr>
          <p:cNvPr id="12" name="Rectangle 11"/>
          <p:cNvSpPr/>
          <p:nvPr/>
        </p:nvSpPr>
        <p:spPr>
          <a:xfrm>
            <a:off x="2430688" y="968316"/>
            <a:ext cx="1487062" cy="3170099"/>
          </a:xfrm>
          <a:prstGeom prst="rect">
            <a:avLst/>
          </a:prstGeom>
          <a:noFill/>
        </p:spPr>
        <p:txBody>
          <a:bodyPr wrap="square" lIns="91440" tIns="45720" rIns="91440" bIns="45720">
            <a:spAutoFit/>
          </a:bodyPr>
          <a:lstStyle/>
          <a:p>
            <a:pPr algn="ctr" defTabSz="914400"/>
            <a:r>
              <a:rPr lang="en-US" sz="20000" b="1" dirty="0" smtClean="0">
                <a:ln w="10160">
                  <a:noFill/>
                  <a:prstDash val="solid"/>
                </a:ln>
                <a:solidFill>
                  <a:srgbClr val="C0504D">
                    <a:lumMod val="20000"/>
                    <a:lumOff val="80000"/>
                  </a:srgbClr>
                </a:solidFill>
              </a:rPr>
              <a:t>1</a:t>
            </a:r>
            <a:endParaRPr lang="en-US" sz="20000" b="1" dirty="0">
              <a:ln w="10160">
                <a:noFill/>
                <a:prstDash val="solid"/>
              </a:ln>
              <a:solidFill>
                <a:srgbClr val="C0504D">
                  <a:lumMod val="20000"/>
                  <a:lumOff val="80000"/>
                </a:srgbClr>
              </a:solidFill>
            </a:endParaRPr>
          </a:p>
        </p:txBody>
      </p:sp>
      <p:sp>
        <p:nvSpPr>
          <p:cNvPr id="5" name="Text Placeholder 4"/>
          <p:cNvSpPr>
            <a:spLocks noGrp="1"/>
          </p:cNvSpPr>
          <p:nvPr>
            <p:ph type="body" idx="1"/>
          </p:nvPr>
        </p:nvSpPr>
        <p:spPr>
          <a:xfrm>
            <a:off x="455612" y="1128634"/>
            <a:ext cx="4040188" cy="639762"/>
          </a:xfrm>
        </p:spPr>
        <p:txBody>
          <a:bodyPr/>
          <a:lstStyle/>
          <a:p>
            <a:r>
              <a:rPr lang="en-US" dirty="0" smtClean="0"/>
              <a:t>Introduction </a:t>
            </a:r>
            <a:endParaRPr lang="en-US" dirty="0"/>
          </a:p>
        </p:txBody>
      </p:sp>
      <p:sp>
        <p:nvSpPr>
          <p:cNvPr id="6" name="Content Placeholder 5"/>
          <p:cNvSpPr>
            <a:spLocks noGrp="1"/>
          </p:cNvSpPr>
          <p:nvPr>
            <p:ph sz="half" idx="2"/>
          </p:nvPr>
        </p:nvSpPr>
        <p:spPr>
          <a:xfrm>
            <a:off x="410594" y="1768396"/>
            <a:ext cx="4040188" cy="3951288"/>
          </a:xfrm>
        </p:spPr>
        <p:txBody>
          <a:bodyPr>
            <a:normAutofit/>
          </a:bodyPr>
          <a:lstStyle/>
          <a:p>
            <a:pPr>
              <a:buClr>
                <a:srgbClr val="C00000"/>
              </a:buClr>
            </a:pPr>
            <a:r>
              <a:rPr lang="en-US" dirty="0" smtClean="0"/>
              <a:t>Research and advocacy at OCLC</a:t>
            </a:r>
          </a:p>
          <a:p>
            <a:endParaRPr lang="en-US" dirty="0"/>
          </a:p>
        </p:txBody>
      </p:sp>
      <p:sp>
        <p:nvSpPr>
          <p:cNvPr id="8" name="Content Placeholder 7"/>
          <p:cNvSpPr>
            <a:spLocks noGrp="1"/>
          </p:cNvSpPr>
          <p:nvPr>
            <p:ph sz="quarter" idx="4"/>
          </p:nvPr>
        </p:nvSpPr>
        <p:spPr>
          <a:xfrm>
            <a:off x="5257800" y="826776"/>
            <a:ext cx="3810000" cy="2714591"/>
          </a:xfrm>
        </p:spPr>
        <p:txBody>
          <a:bodyPr>
            <a:normAutofit/>
          </a:bodyPr>
          <a:lstStyle/>
          <a:p>
            <a:pPr marL="457200" indent="-457200">
              <a:buClr>
                <a:srgbClr val="FF0000"/>
              </a:buClr>
              <a:buFont typeface="+mj-lt"/>
              <a:buAutoNum type="arabicPeriod"/>
            </a:pPr>
            <a:r>
              <a:rPr lang="en-US" dirty="0" smtClean="0"/>
              <a:t>Visitors and residents. </a:t>
            </a:r>
            <a:endParaRPr lang="en-US" dirty="0"/>
          </a:p>
          <a:p>
            <a:pPr marL="457200" indent="-457200">
              <a:buClr>
                <a:srgbClr val="FF0000"/>
              </a:buClr>
              <a:buFont typeface="+mj-lt"/>
              <a:buAutoNum type="arabicPeriod"/>
            </a:pPr>
            <a:r>
              <a:rPr lang="en-US" dirty="0" smtClean="0"/>
              <a:t>Shared print. </a:t>
            </a:r>
            <a:endParaRPr lang="en-US" dirty="0"/>
          </a:p>
          <a:p>
            <a:pPr marL="457200" indent="-457200">
              <a:buClr>
                <a:srgbClr val="FF0000"/>
              </a:buClr>
              <a:buFont typeface="+mj-lt"/>
              <a:buAutoNum type="arabicPeriod"/>
            </a:pPr>
            <a:r>
              <a:rPr lang="en-US" dirty="0" smtClean="0"/>
              <a:t>Evolving scholarly record.</a:t>
            </a:r>
          </a:p>
          <a:p>
            <a:pPr marL="457200" indent="-457200">
              <a:buClr>
                <a:srgbClr val="FF0000"/>
              </a:buClr>
              <a:buFont typeface="+mj-lt"/>
              <a:buAutoNum type="arabicPeriod"/>
            </a:pPr>
            <a:endParaRPr lang="en-US" dirty="0" smtClean="0"/>
          </a:p>
          <a:p>
            <a:endParaRPr lang="en-US" dirty="0" smtClean="0"/>
          </a:p>
          <a:p>
            <a:endParaRPr lang="en-US" dirty="0"/>
          </a:p>
          <a:p>
            <a:endParaRPr lang="en-US" dirty="0"/>
          </a:p>
        </p:txBody>
      </p:sp>
      <p:sp>
        <p:nvSpPr>
          <p:cNvPr id="15" name="Right Brace 14"/>
          <p:cNvSpPr/>
          <p:nvPr/>
        </p:nvSpPr>
        <p:spPr>
          <a:xfrm>
            <a:off x="4416650" y="897981"/>
            <a:ext cx="522514" cy="4271169"/>
          </a:xfrm>
          <a:prstGeom prst="rightBrace">
            <a:avLst>
              <a:gd name="adj1" fmla="val 84804"/>
              <a:gd name="adj2" fmla="val 47364"/>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sp>
        <p:nvSpPr>
          <p:cNvPr id="16" name="Text Placeholder 4"/>
          <p:cNvSpPr>
            <a:spLocks noGrp="1"/>
          </p:cNvSpPr>
          <p:nvPr>
            <p:ph type="body" idx="1"/>
          </p:nvPr>
        </p:nvSpPr>
        <p:spPr>
          <a:xfrm>
            <a:off x="5257800" y="152400"/>
            <a:ext cx="4040188" cy="639762"/>
          </a:xfrm>
        </p:spPr>
        <p:txBody>
          <a:bodyPr/>
          <a:lstStyle/>
          <a:p>
            <a:r>
              <a:rPr lang="en-US" dirty="0" smtClean="0"/>
              <a:t>Lorcan </a:t>
            </a:r>
            <a:endParaRPr lang="en-US" dirty="0"/>
          </a:p>
        </p:txBody>
      </p:sp>
      <p:sp>
        <p:nvSpPr>
          <p:cNvPr id="17" name="Content Placeholder 7"/>
          <p:cNvSpPr txBox="1">
            <a:spLocks/>
          </p:cNvSpPr>
          <p:nvPr/>
        </p:nvSpPr>
        <p:spPr>
          <a:xfrm>
            <a:off x="5256212" y="4062446"/>
            <a:ext cx="3810000" cy="271459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65000"/>
                    <a:lumOff val="35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Font typeface="Arial" pitchFamily="34" charset="0"/>
              <a:buChar char="–"/>
              <a:defRPr sz="2000" kern="1200">
                <a:solidFill>
                  <a:schemeClr val="tx1">
                    <a:lumMod val="65000"/>
                    <a:lumOff val="35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457200" indent="-457200">
              <a:buClr>
                <a:srgbClr val="FF0000"/>
              </a:buClr>
              <a:buFont typeface="+mj-lt"/>
              <a:buAutoNum type="arabicPeriod"/>
            </a:pPr>
            <a:r>
              <a:rPr lang="en-US" dirty="0" smtClean="0">
                <a:solidFill>
                  <a:prstClr val="black">
                    <a:lumMod val="65000"/>
                    <a:lumOff val="35000"/>
                  </a:prstClr>
                </a:solidFill>
              </a:rPr>
              <a:t>Rooms that rock.</a:t>
            </a:r>
          </a:p>
          <a:p>
            <a:pPr marL="457200" indent="-457200">
              <a:buClr>
                <a:srgbClr val="FF0000"/>
              </a:buClr>
              <a:buFont typeface="+mj-lt"/>
              <a:buAutoNum type="arabicPeriod"/>
            </a:pPr>
            <a:r>
              <a:rPr lang="en-US" dirty="0" smtClean="0">
                <a:solidFill>
                  <a:prstClr val="black">
                    <a:lumMod val="65000"/>
                    <a:lumOff val="35000"/>
                  </a:prstClr>
                </a:solidFill>
              </a:rPr>
              <a:t>Outside the Box.</a:t>
            </a:r>
          </a:p>
          <a:p>
            <a:pPr marL="457200" indent="-457200">
              <a:buClr>
                <a:srgbClr val="FF0000"/>
              </a:buClr>
              <a:buFont typeface="+mj-lt"/>
              <a:buAutoNum type="arabicPeriod"/>
            </a:pPr>
            <a:r>
              <a:rPr lang="en-US" dirty="0" smtClean="0">
                <a:solidFill>
                  <a:prstClr val="black">
                    <a:lumMod val="65000"/>
                    <a:lumOff val="35000"/>
                  </a:prstClr>
                </a:solidFill>
              </a:rPr>
              <a:t>Supercharged </a:t>
            </a:r>
            <a:r>
              <a:rPr lang="en-US" dirty="0" err="1" smtClean="0">
                <a:solidFill>
                  <a:prstClr val="black">
                    <a:lumMod val="65000"/>
                    <a:lumOff val="35000"/>
                  </a:prstClr>
                </a:solidFill>
              </a:rPr>
              <a:t>Storytimes</a:t>
            </a:r>
            <a:r>
              <a:rPr lang="en-US" dirty="0" smtClean="0">
                <a:solidFill>
                  <a:prstClr val="black">
                    <a:lumMod val="65000"/>
                    <a:lumOff val="35000"/>
                  </a:prstClr>
                </a:solidFill>
              </a:rPr>
              <a:t>. </a:t>
            </a:r>
          </a:p>
          <a:p>
            <a:pPr marL="457200" indent="-457200">
              <a:buClr>
                <a:srgbClr val="FF0000"/>
              </a:buClr>
              <a:buFont typeface="+mj-lt"/>
              <a:buAutoNum type="arabicPeriod"/>
            </a:pPr>
            <a:endParaRPr lang="en-US" dirty="0" smtClean="0">
              <a:solidFill>
                <a:prstClr val="black">
                  <a:lumMod val="65000"/>
                  <a:lumOff val="35000"/>
                </a:prstClr>
              </a:solidFill>
            </a:endParaRPr>
          </a:p>
          <a:p>
            <a:endParaRPr lang="en-US" dirty="0" smtClean="0">
              <a:solidFill>
                <a:prstClr val="black">
                  <a:lumMod val="65000"/>
                  <a:lumOff val="35000"/>
                </a:prstClr>
              </a:solidFill>
            </a:endParaRPr>
          </a:p>
          <a:p>
            <a:endParaRPr lang="en-US" dirty="0" smtClean="0">
              <a:solidFill>
                <a:prstClr val="black">
                  <a:lumMod val="65000"/>
                  <a:lumOff val="35000"/>
                </a:prstClr>
              </a:solidFill>
            </a:endParaRPr>
          </a:p>
          <a:p>
            <a:endParaRPr lang="en-US" dirty="0">
              <a:solidFill>
                <a:prstClr val="black">
                  <a:lumMod val="65000"/>
                  <a:lumOff val="35000"/>
                </a:prstClr>
              </a:solidFill>
            </a:endParaRPr>
          </a:p>
        </p:txBody>
      </p:sp>
      <p:sp>
        <p:nvSpPr>
          <p:cNvPr id="18" name="Text Placeholder 4"/>
          <p:cNvSpPr>
            <a:spLocks noGrp="1"/>
          </p:cNvSpPr>
          <p:nvPr>
            <p:ph type="body" idx="1"/>
          </p:nvPr>
        </p:nvSpPr>
        <p:spPr>
          <a:xfrm>
            <a:off x="5256212" y="3388070"/>
            <a:ext cx="4040188" cy="639762"/>
          </a:xfrm>
        </p:spPr>
        <p:txBody>
          <a:bodyPr/>
          <a:lstStyle/>
          <a:p>
            <a:r>
              <a:rPr lang="en-US" dirty="0" err="1" smtClean="0"/>
              <a:t>Chrystie</a:t>
            </a:r>
            <a:r>
              <a:rPr lang="en-US" dirty="0" smtClean="0"/>
              <a:t> </a:t>
            </a:r>
            <a:endParaRPr lang="en-US" dirty="0"/>
          </a:p>
        </p:txBody>
      </p:sp>
    </p:spTree>
    <p:extLst>
      <p:ext uri="{BB962C8B-B14F-4D97-AF65-F5344CB8AC3E}">
        <p14:creationId xmlns:p14="http://schemas.microsoft.com/office/powerpoint/2010/main" val="1607077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val 10"/>
          <p:cNvSpPr/>
          <p:nvPr/>
        </p:nvSpPr>
        <p:spPr>
          <a:xfrm>
            <a:off x="1295400" y="1498431"/>
            <a:ext cx="6210825" cy="4648200"/>
          </a:xfrm>
          <a:prstGeom prst="ellipse">
            <a:avLst/>
          </a:prstGeom>
          <a:no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2" name="Title 1"/>
          <p:cNvSpPr>
            <a:spLocks noGrp="1"/>
          </p:cNvSpPr>
          <p:nvPr>
            <p:ph type="title"/>
          </p:nvPr>
        </p:nvSpPr>
        <p:spPr>
          <a:xfrm>
            <a:off x="304800" y="228600"/>
            <a:ext cx="8229600" cy="563562"/>
          </a:xfrm>
        </p:spPr>
        <p:txBody>
          <a:bodyPr>
            <a:normAutofit/>
          </a:bodyPr>
          <a:lstStyle/>
          <a:p>
            <a:r>
              <a:rPr lang="en-US" sz="3200" dirty="0" smtClean="0"/>
              <a:t>Framing the stakeholder eco-system …</a:t>
            </a:r>
            <a:endParaRPr lang="en-US" sz="3200" dirty="0"/>
          </a:p>
        </p:txBody>
      </p:sp>
      <p:pic>
        <p:nvPicPr>
          <p:cNvPr id="3074" name="Picture 2" descr="H:\NSR\cni2014\outcomes-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2576" y="2565232"/>
            <a:ext cx="3378847" cy="2565736"/>
          </a:xfrm>
          <a:prstGeom prst="rect">
            <a:avLst/>
          </a:prstGeom>
          <a:noFill/>
        </p:spPr>
      </p:pic>
      <p:sp>
        <p:nvSpPr>
          <p:cNvPr id="14" name="TextBox 13"/>
          <p:cNvSpPr txBox="1"/>
          <p:nvPr/>
        </p:nvSpPr>
        <p:spPr>
          <a:xfrm>
            <a:off x="6628514" y="3293533"/>
            <a:ext cx="1828800" cy="1015663"/>
          </a:xfrm>
          <a:prstGeom prst="rect">
            <a:avLst/>
          </a:prstGeom>
          <a:solidFill>
            <a:schemeClr val="bg1">
              <a:lumMod val="75000"/>
            </a:schemeClr>
          </a:solidFill>
          <a:ln w="25400">
            <a:noFill/>
          </a:ln>
          <a:effectLst/>
        </p:spPr>
        <p:txBody>
          <a:bodyPr wrap="square" rtlCol="0">
            <a:spAutoFit/>
          </a:bodyPr>
          <a:lstStyle/>
          <a:p>
            <a:pPr algn="ctr" defTabSz="914400"/>
            <a:endParaRPr lang="en-US" sz="1400" b="1" dirty="0" smtClean="0">
              <a:solidFill>
                <a:prstClr val="black"/>
              </a:solidFill>
            </a:endParaRPr>
          </a:p>
          <a:p>
            <a:pPr algn="ctr" defTabSz="914400"/>
            <a:r>
              <a:rPr lang="en-US" sz="3200" b="1" dirty="0" smtClean="0">
                <a:solidFill>
                  <a:srgbClr val="FFFFFF"/>
                </a:solidFill>
              </a:rPr>
              <a:t>Create</a:t>
            </a:r>
          </a:p>
          <a:p>
            <a:pPr algn="ctr" defTabSz="914400"/>
            <a:endParaRPr lang="en-US" sz="1400" b="1" dirty="0" smtClean="0">
              <a:solidFill>
                <a:prstClr val="black"/>
              </a:solidFill>
            </a:endParaRPr>
          </a:p>
        </p:txBody>
      </p:sp>
      <p:sp>
        <p:nvSpPr>
          <p:cNvPr id="15" name="TextBox 14"/>
          <p:cNvSpPr txBox="1"/>
          <p:nvPr/>
        </p:nvSpPr>
        <p:spPr>
          <a:xfrm>
            <a:off x="3657600" y="5638800"/>
            <a:ext cx="1828800" cy="1015663"/>
          </a:xfrm>
          <a:prstGeom prst="rect">
            <a:avLst/>
          </a:prstGeom>
          <a:solidFill>
            <a:schemeClr val="bg1">
              <a:lumMod val="75000"/>
            </a:schemeClr>
          </a:solidFill>
          <a:ln w="25400">
            <a:noFill/>
          </a:ln>
          <a:effectLst/>
        </p:spPr>
        <p:txBody>
          <a:bodyPr wrap="square" rtlCol="0">
            <a:spAutoFit/>
          </a:bodyPr>
          <a:lstStyle/>
          <a:p>
            <a:pPr algn="ctr" defTabSz="914400"/>
            <a:endParaRPr lang="en-US" sz="1400" b="1" dirty="0" smtClean="0">
              <a:solidFill>
                <a:prstClr val="black"/>
              </a:solidFill>
            </a:endParaRPr>
          </a:p>
          <a:p>
            <a:pPr algn="ctr" defTabSz="914400"/>
            <a:r>
              <a:rPr lang="en-US" sz="3200" b="1" dirty="0" smtClean="0">
                <a:solidFill>
                  <a:srgbClr val="FFFFFF"/>
                </a:solidFill>
              </a:rPr>
              <a:t>Use</a:t>
            </a:r>
          </a:p>
          <a:p>
            <a:pPr algn="ctr" defTabSz="914400"/>
            <a:endParaRPr lang="en-US" sz="1400" b="1" dirty="0" smtClean="0">
              <a:solidFill>
                <a:prstClr val="black"/>
              </a:solidFill>
            </a:endParaRPr>
          </a:p>
        </p:txBody>
      </p:sp>
      <p:sp>
        <p:nvSpPr>
          <p:cNvPr id="16" name="TextBox 15"/>
          <p:cNvSpPr txBox="1"/>
          <p:nvPr/>
        </p:nvSpPr>
        <p:spPr>
          <a:xfrm>
            <a:off x="503242" y="3293534"/>
            <a:ext cx="1828800" cy="1015663"/>
          </a:xfrm>
          <a:prstGeom prst="rect">
            <a:avLst/>
          </a:prstGeom>
          <a:solidFill>
            <a:schemeClr val="bg1">
              <a:lumMod val="75000"/>
            </a:schemeClr>
          </a:solidFill>
          <a:ln w="25400">
            <a:noFill/>
          </a:ln>
          <a:effectLst/>
        </p:spPr>
        <p:txBody>
          <a:bodyPr wrap="square" rtlCol="0">
            <a:spAutoFit/>
          </a:bodyPr>
          <a:lstStyle/>
          <a:p>
            <a:pPr algn="ctr" defTabSz="914400"/>
            <a:endParaRPr lang="en-US" sz="1400" b="1" dirty="0" smtClean="0">
              <a:solidFill>
                <a:prstClr val="black"/>
              </a:solidFill>
            </a:endParaRPr>
          </a:p>
          <a:p>
            <a:pPr algn="ctr" defTabSz="914400"/>
            <a:r>
              <a:rPr lang="en-US" sz="3200" b="1" dirty="0" smtClean="0">
                <a:solidFill>
                  <a:srgbClr val="FFFFFF"/>
                </a:solidFill>
              </a:rPr>
              <a:t>Collect</a:t>
            </a:r>
          </a:p>
          <a:p>
            <a:pPr algn="ctr" defTabSz="914400"/>
            <a:endParaRPr lang="en-US" sz="1400" b="1" dirty="0" smtClean="0">
              <a:solidFill>
                <a:prstClr val="black"/>
              </a:solidFill>
            </a:endParaRPr>
          </a:p>
        </p:txBody>
      </p:sp>
      <p:sp>
        <p:nvSpPr>
          <p:cNvPr id="17" name="TextBox 16"/>
          <p:cNvSpPr txBox="1"/>
          <p:nvPr/>
        </p:nvSpPr>
        <p:spPr>
          <a:xfrm>
            <a:off x="3505200" y="1066800"/>
            <a:ext cx="1828800" cy="1015663"/>
          </a:xfrm>
          <a:prstGeom prst="rect">
            <a:avLst/>
          </a:prstGeom>
          <a:solidFill>
            <a:schemeClr val="bg1">
              <a:lumMod val="75000"/>
            </a:schemeClr>
          </a:solidFill>
          <a:ln w="25400">
            <a:noFill/>
          </a:ln>
          <a:effectLst/>
        </p:spPr>
        <p:txBody>
          <a:bodyPr wrap="square" rtlCol="0">
            <a:spAutoFit/>
          </a:bodyPr>
          <a:lstStyle/>
          <a:p>
            <a:pPr algn="ctr" defTabSz="914400"/>
            <a:endParaRPr lang="en-US" sz="1400" b="1" dirty="0" smtClean="0">
              <a:solidFill>
                <a:prstClr val="black"/>
              </a:solidFill>
            </a:endParaRPr>
          </a:p>
          <a:p>
            <a:pPr algn="ctr" defTabSz="914400"/>
            <a:r>
              <a:rPr lang="en-US" sz="3200" b="1" dirty="0" smtClean="0">
                <a:solidFill>
                  <a:srgbClr val="FFFFFF"/>
                </a:solidFill>
              </a:rPr>
              <a:t>Fix</a:t>
            </a:r>
          </a:p>
          <a:p>
            <a:pPr algn="ctr" defTabSz="914400"/>
            <a:endParaRPr lang="en-US" sz="1400" b="1" dirty="0" smtClean="0">
              <a:solidFill>
                <a:prstClr val="black"/>
              </a:solidFill>
            </a:endParaRPr>
          </a:p>
        </p:txBody>
      </p:sp>
    </p:spTree>
    <p:extLst>
      <p:ext uri="{BB962C8B-B14F-4D97-AF65-F5344CB8AC3E}">
        <p14:creationId xmlns:p14="http://schemas.microsoft.com/office/powerpoint/2010/main" val="10940037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7" y="1148643"/>
            <a:ext cx="4800600" cy="3505199"/>
          </a:xfrm>
        </p:spPr>
        <p:txBody>
          <a:bodyPr>
            <a:noAutofit/>
          </a:bodyPr>
          <a:lstStyle/>
          <a:p>
            <a:pPr lvl="1"/>
            <a:r>
              <a:rPr lang="en-US" dirty="0" smtClean="0">
                <a:solidFill>
                  <a:schemeClr val="tx1"/>
                </a:solidFill>
                <a:latin typeface="Segoe UI Light" panose="020B0502040204020203" pitchFamily="34" charset="0"/>
              </a:rPr>
              <a:t>Frame the evolving scholarly record.</a:t>
            </a:r>
          </a:p>
          <a:p>
            <a:pPr lvl="1"/>
            <a:r>
              <a:rPr lang="en-US" dirty="0" smtClean="0">
                <a:solidFill>
                  <a:schemeClr val="tx1"/>
                </a:solidFill>
                <a:latin typeface="Segoe UI Light" panose="020B0502040204020203" pitchFamily="34" charset="0"/>
              </a:rPr>
              <a:t>Share the model.</a:t>
            </a:r>
          </a:p>
          <a:p>
            <a:pPr lvl="1"/>
            <a:r>
              <a:rPr lang="en-US" dirty="0" smtClean="0">
                <a:latin typeface="Segoe UI Light" panose="020B0502040204020203" pitchFamily="34" charset="0"/>
              </a:rPr>
              <a:t>Use it to direct further work and collaboration.</a:t>
            </a:r>
            <a:endParaRPr lang="en-US" dirty="0" smtClean="0">
              <a:solidFill>
                <a:schemeClr val="tx1"/>
              </a:solidFill>
              <a:latin typeface="Segoe UI Light" panose="020B0502040204020203" pitchFamily="34" charset="0"/>
            </a:endParaRPr>
          </a:p>
        </p:txBody>
      </p:sp>
      <p:pic>
        <p:nvPicPr>
          <p:cNvPr id="1026" name="Picture 2" descr="H:\NSR\ESRworkshopDC\esrcov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1142999"/>
            <a:ext cx="3827042" cy="4619325"/>
          </a:xfrm>
          <a:prstGeom prst="rect">
            <a:avLst/>
          </a:prstGeom>
          <a:noFill/>
          <a:ln>
            <a:noFill/>
          </a:ln>
          <a:effectLst/>
        </p:spPr>
      </p:pic>
      <p:sp>
        <p:nvSpPr>
          <p:cNvPr id="7" name="TextBox 6"/>
          <p:cNvSpPr txBox="1"/>
          <p:nvPr/>
        </p:nvSpPr>
        <p:spPr>
          <a:xfrm>
            <a:off x="1905000" y="6019800"/>
            <a:ext cx="4770730" cy="523220"/>
          </a:xfrm>
          <a:prstGeom prst="rect">
            <a:avLst/>
          </a:prstGeom>
          <a:noFill/>
        </p:spPr>
        <p:txBody>
          <a:bodyPr wrap="none" rtlCol="0">
            <a:spAutoFit/>
          </a:bodyPr>
          <a:lstStyle/>
          <a:p>
            <a:pPr defTabSz="914400"/>
            <a:r>
              <a:rPr lang="en-US" sz="2800" dirty="0" smtClean="0">
                <a:solidFill>
                  <a:srgbClr val="0070C0"/>
                </a:solidFill>
                <a:latin typeface="Segoe UI Light" panose="020B0502040204020203" pitchFamily="34" charset="0"/>
              </a:rPr>
              <a:t>Workflow is the new content …</a:t>
            </a:r>
            <a:endParaRPr lang="en-US" sz="2800" dirty="0">
              <a:solidFill>
                <a:srgbClr val="0070C0"/>
              </a:solidFill>
              <a:latin typeface="Segoe UI Light" panose="020B0502040204020203" pitchFamily="34" charset="0"/>
            </a:endParaRPr>
          </a:p>
        </p:txBody>
      </p:sp>
    </p:spTree>
    <p:extLst>
      <p:ext uri="{BB962C8B-B14F-4D97-AF65-F5344CB8AC3E}">
        <p14:creationId xmlns:p14="http://schemas.microsoft.com/office/powerpoint/2010/main" val="37862615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Segoe UI Semilight" panose="020B0402040204020203" pitchFamily="34" charset="0"/>
                <a:cs typeface="Segoe UI Semilight" panose="020B0402040204020203" pitchFamily="34" charset="0"/>
              </a:rPr>
              <a:t>Shared print</a:t>
            </a:r>
            <a:endParaRPr lang="en-US" dirty="0">
              <a:latin typeface="Segoe UI Semilight" panose="020B0402040204020203" pitchFamily="34" charset="0"/>
              <a:cs typeface="Segoe UI Semilight" panose="020B0402040204020203" pitchFamily="34" charset="0"/>
            </a:endParaRPr>
          </a:p>
        </p:txBody>
      </p:sp>
      <p:sp>
        <p:nvSpPr>
          <p:cNvPr id="11" name="Text Placeholder 10"/>
          <p:cNvSpPr>
            <a:spLocks noGrp="1"/>
          </p:cNvSpPr>
          <p:nvPr>
            <p:ph type="body" sz="quarter" idx="10"/>
          </p:nvPr>
        </p:nvSpPr>
        <p:spPr/>
        <p:txBody>
          <a:bodyPr/>
          <a:lstStyle/>
          <a:p>
            <a:r>
              <a:rPr lang="en-US" dirty="0" smtClean="0">
                <a:latin typeface="Segoe UI Semilight" panose="020B0402040204020203" pitchFamily="34" charset="0"/>
                <a:cs typeface="Segoe UI Semilight" panose="020B0402040204020203" pitchFamily="34" charset="0"/>
              </a:rPr>
              <a:t>Three</a:t>
            </a:r>
            <a:endParaRPr lang="en-US" dirty="0">
              <a:latin typeface="Segoe UI Semilight" panose="020B0402040204020203" pitchFamily="34" charset="0"/>
              <a:cs typeface="Segoe UI Semilight" panose="020B0402040204020203" pitchFamily="34" charset="0"/>
            </a:endParaRPr>
          </a:p>
          <a:p>
            <a:endParaRPr lang="en-US"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518476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extBox 1"/>
          <p:cNvSpPr txBox="1"/>
          <p:nvPr/>
        </p:nvSpPr>
        <p:spPr>
          <a:xfrm>
            <a:off x="457200" y="762000"/>
            <a:ext cx="7239000" cy="4154984"/>
          </a:xfrm>
          <a:prstGeom prst="rect">
            <a:avLst/>
          </a:prstGeom>
          <a:noFill/>
        </p:spPr>
        <p:txBody>
          <a:bodyPr wrap="square" rtlCol="0">
            <a:spAutoFit/>
          </a:bodyPr>
          <a:lstStyle/>
          <a:p>
            <a:pPr defTabSz="914400"/>
            <a:r>
              <a:rPr lang="en-US" sz="4400" dirty="0">
                <a:solidFill>
                  <a:srgbClr val="FFFFFF"/>
                </a:solidFill>
                <a:latin typeface="Segoe UI Light" panose="020B0502040204020203" pitchFamily="34" charset="0"/>
              </a:rPr>
              <a:t>The </a:t>
            </a:r>
            <a:r>
              <a:rPr lang="en-US" sz="6600" b="1" dirty="0">
                <a:solidFill>
                  <a:srgbClr val="FFFFFF"/>
                </a:solidFill>
                <a:latin typeface="Segoe UI Light" panose="020B0502040204020203" pitchFamily="34" charset="0"/>
              </a:rPr>
              <a:t>bubble of growth </a:t>
            </a:r>
            <a:r>
              <a:rPr lang="en-US" sz="4400" dirty="0">
                <a:solidFill>
                  <a:srgbClr val="FFFFFF"/>
                </a:solidFill>
                <a:latin typeface="Segoe UI Light" panose="020B0502040204020203" pitchFamily="34" charset="0"/>
              </a:rPr>
              <a:t>in twentieth-century printed collections has left </a:t>
            </a:r>
            <a:r>
              <a:rPr lang="en-US" sz="4400" dirty="0" smtClean="0">
                <a:solidFill>
                  <a:srgbClr val="FFFFFF"/>
                </a:solidFill>
                <a:latin typeface="Segoe UI Light" panose="020B0502040204020203" pitchFamily="34" charset="0"/>
              </a:rPr>
              <a:t>… </a:t>
            </a:r>
            <a:r>
              <a:rPr lang="en-US" sz="4400" dirty="0">
                <a:solidFill>
                  <a:srgbClr val="FFFFFF"/>
                </a:solidFill>
                <a:latin typeface="Segoe UI Light" panose="020B0502040204020203" pitchFamily="34" charset="0"/>
              </a:rPr>
              <a:t>librarians with a tricky problem.</a:t>
            </a:r>
          </a:p>
        </p:txBody>
      </p:sp>
      <p:sp>
        <p:nvSpPr>
          <p:cNvPr id="3" name="TextBox 2"/>
          <p:cNvSpPr txBox="1"/>
          <p:nvPr/>
        </p:nvSpPr>
        <p:spPr>
          <a:xfrm>
            <a:off x="506171" y="5257800"/>
            <a:ext cx="3570529" cy="738664"/>
          </a:xfrm>
          <a:prstGeom prst="rect">
            <a:avLst/>
          </a:prstGeom>
          <a:noFill/>
        </p:spPr>
        <p:txBody>
          <a:bodyPr wrap="none" rtlCol="0">
            <a:spAutoFit/>
          </a:bodyPr>
          <a:lstStyle/>
          <a:p>
            <a:pPr defTabSz="914400"/>
            <a:r>
              <a:rPr lang="en-US" sz="1400" dirty="0" smtClean="0">
                <a:solidFill>
                  <a:srgbClr val="FFFFFF"/>
                </a:solidFill>
                <a:latin typeface="Segoe UI Light" panose="020B0502040204020203" pitchFamily="34" charset="0"/>
              </a:rPr>
              <a:t>Barbara Fister</a:t>
            </a:r>
            <a:br>
              <a:rPr lang="en-US" sz="1400" dirty="0" smtClean="0">
                <a:solidFill>
                  <a:srgbClr val="FFFFFF"/>
                </a:solidFill>
                <a:latin typeface="Segoe UI Light" panose="020B0502040204020203" pitchFamily="34" charset="0"/>
              </a:rPr>
            </a:br>
            <a:r>
              <a:rPr lang="en-US" sz="1400" dirty="0" smtClean="0">
                <a:solidFill>
                  <a:srgbClr val="FFFFFF"/>
                </a:solidFill>
                <a:latin typeface="Segoe UI Light" panose="020B0502040204020203" pitchFamily="34" charset="0"/>
              </a:rPr>
              <a:t>New Roles for the Road Ahead:</a:t>
            </a:r>
          </a:p>
          <a:p>
            <a:pPr defTabSz="914400"/>
            <a:r>
              <a:rPr lang="en-US" sz="1400" dirty="0" smtClean="0">
                <a:solidFill>
                  <a:srgbClr val="FFFFFF"/>
                </a:solidFill>
                <a:latin typeface="Segoe UI Light" panose="020B0502040204020203" pitchFamily="34" charset="0"/>
              </a:rPr>
              <a:t>Essays commissioned for ACRL’s 75</a:t>
            </a:r>
            <a:r>
              <a:rPr lang="en-US" sz="1400" baseline="30000" dirty="0" smtClean="0">
                <a:solidFill>
                  <a:srgbClr val="FFFFFF"/>
                </a:solidFill>
                <a:latin typeface="Segoe UI Light" panose="020B0502040204020203" pitchFamily="34" charset="0"/>
              </a:rPr>
              <a:t>th</a:t>
            </a:r>
            <a:r>
              <a:rPr lang="en-US" sz="1400" dirty="0" smtClean="0">
                <a:solidFill>
                  <a:srgbClr val="FFFFFF"/>
                </a:solidFill>
                <a:latin typeface="Segoe UI Light" panose="020B0502040204020203" pitchFamily="34" charset="0"/>
              </a:rPr>
              <a:t> Birthday</a:t>
            </a:r>
            <a:endParaRPr lang="en-US" sz="1400" dirty="0">
              <a:solidFill>
                <a:srgbClr val="FFFFFF"/>
              </a:solidFill>
              <a:latin typeface="Segoe UI Light" panose="020B0502040204020203" pitchFamily="34" charset="0"/>
            </a:endParaRPr>
          </a:p>
        </p:txBody>
      </p:sp>
    </p:spTree>
    <p:extLst>
      <p:ext uri="{BB962C8B-B14F-4D97-AF65-F5344CB8AC3E}">
        <p14:creationId xmlns:p14="http://schemas.microsoft.com/office/powerpoint/2010/main" val="2803241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748364" cy="5254978"/>
          </a:xfrm>
          <a:prstGeom prst="rect">
            <a:avLst/>
          </a:prstGeom>
        </p:spPr>
      </p:pic>
      <p:sp>
        <p:nvSpPr>
          <p:cNvPr id="3" name="TextBox 2"/>
          <p:cNvSpPr txBox="1"/>
          <p:nvPr/>
        </p:nvSpPr>
        <p:spPr>
          <a:xfrm>
            <a:off x="205399" y="5594838"/>
            <a:ext cx="8938601" cy="954107"/>
          </a:xfrm>
          <a:prstGeom prst="rect">
            <a:avLst/>
          </a:prstGeom>
          <a:noFill/>
        </p:spPr>
        <p:txBody>
          <a:bodyPr wrap="none" rtlCol="0">
            <a:spAutoFit/>
          </a:bodyPr>
          <a:lstStyle/>
          <a:p>
            <a:pPr defTabSz="914400"/>
            <a:r>
              <a:rPr lang="en-US" sz="2800" dirty="0" smtClean="0">
                <a:solidFill>
                  <a:srgbClr val="002060"/>
                </a:solidFill>
                <a:latin typeface="Segoe UI Light" panose="020B0502040204020203" pitchFamily="34" charset="0"/>
              </a:rPr>
              <a:t>Space is being reconfigured around learning and research </a:t>
            </a:r>
          </a:p>
          <a:p>
            <a:pPr defTabSz="914400"/>
            <a:r>
              <a:rPr lang="en-US" sz="2800" dirty="0" smtClean="0">
                <a:solidFill>
                  <a:srgbClr val="002060"/>
                </a:solidFill>
                <a:latin typeface="Segoe UI Light" panose="020B0502040204020203" pitchFamily="34" charset="0"/>
              </a:rPr>
              <a:t>experiences rather than around collections. </a:t>
            </a:r>
            <a:endParaRPr lang="en-US" sz="2800" dirty="0">
              <a:solidFill>
                <a:srgbClr val="002060"/>
              </a:solidFill>
              <a:latin typeface="Segoe UI Light" panose="020B0502040204020203" pitchFamily="34" charset="0"/>
            </a:endParaRPr>
          </a:p>
        </p:txBody>
      </p:sp>
      <p:sp>
        <p:nvSpPr>
          <p:cNvPr id="4" name="Rectangle 3"/>
          <p:cNvSpPr/>
          <p:nvPr/>
        </p:nvSpPr>
        <p:spPr>
          <a:xfrm>
            <a:off x="0" y="4953000"/>
            <a:ext cx="7086600" cy="307777"/>
          </a:xfrm>
          <a:prstGeom prst="rect">
            <a:avLst/>
          </a:prstGeom>
        </p:spPr>
        <p:txBody>
          <a:bodyPr wrap="square">
            <a:spAutoFit/>
          </a:bodyPr>
          <a:lstStyle/>
          <a:p>
            <a:pPr defTabSz="914400"/>
            <a:r>
              <a:rPr lang="en-US" sz="1400" dirty="0">
                <a:solidFill>
                  <a:srgbClr val="FFFFFF"/>
                </a:solidFill>
              </a:rPr>
              <a:t>https://www.flickr.com/photos/lselearningspaces/4623536095/</a:t>
            </a:r>
          </a:p>
        </p:txBody>
      </p:sp>
    </p:spTree>
    <p:extLst>
      <p:ext uri="{BB962C8B-B14F-4D97-AF65-F5344CB8AC3E}">
        <p14:creationId xmlns:p14="http://schemas.microsoft.com/office/powerpoint/2010/main" val="3917289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9" y="0"/>
            <a:ext cx="9182049" cy="6648450"/>
          </a:xfrm>
          <a:prstGeom prst="rect">
            <a:avLst/>
          </a:prstGeom>
        </p:spPr>
      </p:pic>
      <p:sp>
        <p:nvSpPr>
          <p:cNvPr id="3" name="TextBox 2"/>
          <p:cNvSpPr txBox="1"/>
          <p:nvPr/>
        </p:nvSpPr>
        <p:spPr>
          <a:xfrm>
            <a:off x="4243299" y="0"/>
            <a:ext cx="4900701" cy="438582"/>
          </a:xfrm>
          <a:prstGeom prst="rect">
            <a:avLst/>
          </a:prstGeom>
          <a:noFill/>
        </p:spPr>
        <p:txBody>
          <a:bodyPr wrap="none" rtlCol="0">
            <a:spAutoFit/>
          </a:bodyPr>
          <a:lstStyle/>
          <a:p>
            <a:pPr defTabSz="914400"/>
            <a:r>
              <a:rPr lang="en-US" sz="1050" dirty="0">
                <a:solidFill>
                  <a:prstClr val="black"/>
                </a:solidFill>
                <a:hlinkClick r:id="rId3"/>
              </a:rPr>
              <a:t>http://</a:t>
            </a:r>
            <a:r>
              <a:rPr lang="en-US" sz="1050" dirty="0" smtClean="0">
                <a:solidFill>
                  <a:prstClr val="black"/>
                </a:solidFill>
                <a:hlinkClick r:id="rId3"/>
              </a:rPr>
              <a:t>www.slideshare.net/malbooth/uts-future-library-more-than-spaces-technology</a:t>
            </a:r>
            <a:endParaRPr lang="en-US" sz="1050" dirty="0" smtClean="0">
              <a:solidFill>
                <a:prstClr val="black"/>
              </a:solidFill>
            </a:endParaRPr>
          </a:p>
          <a:p>
            <a:pPr defTabSz="914400"/>
            <a:r>
              <a:rPr lang="en-US" sz="1100" dirty="0" smtClean="0">
                <a:solidFill>
                  <a:prstClr val="black"/>
                </a:solidFill>
              </a:rPr>
              <a:t>Mal Booth, UTS Library</a:t>
            </a:r>
            <a:endParaRPr lang="en-US" sz="1100" dirty="0">
              <a:solidFill>
                <a:prstClr val="black"/>
              </a:solidFill>
            </a:endParaRPr>
          </a:p>
        </p:txBody>
      </p:sp>
    </p:spTree>
    <p:extLst>
      <p:ext uri="{BB962C8B-B14F-4D97-AF65-F5344CB8AC3E}">
        <p14:creationId xmlns:p14="http://schemas.microsoft.com/office/powerpoint/2010/main" val="3308091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ttp://library.osu.edu/blogs/cartoons/files/2012/02/IMG_51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7184" y="1"/>
            <a:ext cx="10291184" cy="6858000"/>
          </a:xfrm>
          <a:prstGeom prst="rect">
            <a:avLst/>
          </a:prstGeom>
          <a:noFill/>
        </p:spPr>
      </p:pic>
      <p:sp>
        <p:nvSpPr>
          <p:cNvPr id="4" name="TextBox 3"/>
          <p:cNvSpPr txBox="1"/>
          <p:nvPr/>
        </p:nvSpPr>
        <p:spPr>
          <a:xfrm>
            <a:off x="533400" y="6477000"/>
            <a:ext cx="7124066" cy="369332"/>
          </a:xfrm>
          <a:prstGeom prst="rect">
            <a:avLst/>
          </a:prstGeom>
          <a:noFill/>
        </p:spPr>
        <p:txBody>
          <a:bodyPr wrap="none" rtlCol="0">
            <a:spAutoFit/>
          </a:bodyPr>
          <a:lstStyle/>
          <a:p>
            <a:pPr defTabSz="914400"/>
            <a:r>
              <a:rPr lang="en-US" sz="1100" dirty="0" smtClean="0">
                <a:solidFill>
                  <a:srgbClr val="FFFFFF"/>
                </a:solidFill>
              </a:rPr>
              <a:t>http://library.osu.edu/blogs/cartoons/2012/02/28/blog-launch-and-the-construction-of-our-new-home-in-sullivant-hall</a:t>
            </a:r>
            <a:r>
              <a:rPr lang="en-US" dirty="0" smtClean="0">
                <a:solidFill>
                  <a:prstClr val="black"/>
                </a:solidFill>
                <a:hlinkClick r:id="rId4"/>
              </a:rPr>
              <a:t>/</a:t>
            </a:r>
            <a:endParaRPr lang="en-US" dirty="0">
              <a:solidFill>
                <a:prstClr val="black"/>
              </a:solidFill>
            </a:endParaRPr>
          </a:p>
        </p:txBody>
      </p:sp>
      <p:pic>
        <p:nvPicPr>
          <p:cNvPr id="105476" name="Picture 4" descr="http://library.osu.edu/blogs/cartoons/files/2012/02/New-gallery-rendering-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97399" y="1143000"/>
            <a:ext cx="3956042" cy="2974788"/>
          </a:xfrm>
          <a:prstGeom prst="rect">
            <a:avLst/>
          </a:prstGeom>
          <a:noFill/>
        </p:spPr>
      </p:pic>
    </p:spTree>
    <p:extLst>
      <p:ext uri="{BB962C8B-B14F-4D97-AF65-F5344CB8AC3E}">
        <p14:creationId xmlns:p14="http://schemas.microsoft.com/office/powerpoint/2010/main" val="1491191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library.osu.edu/blogs/cartoons/files/2012/02/DSCF48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877800"/>
            <a:ext cx="5425440" cy="723392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library.osu.edu/blogs/cartoons/files/2012/02/DSCF4804.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727575" y="-13014325"/>
            <a:ext cx="5486400" cy="7315200"/>
          </a:xfrm>
          <a:prstGeom prst="rect">
            <a:avLst/>
          </a:prstGeom>
          <a:noFill/>
        </p:spPr>
      </p:pic>
      <p:sp>
        <p:nvSpPr>
          <p:cNvPr id="2" name="Rectangle 1"/>
          <p:cNvSpPr/>
          <p:nvPr/>
        </p:nvSpPr>
        <p:spPr>
          <a:xfrm>
            <a:off x="4475285" y="313228"/>
            <a:ext cx="4516315" cy="6038576"/>
          </a:xfrm>
          <a:prstGeom prst="rect">
            <a:avLst/>
          </a:prstGeom>
        </p:spPr>
        <p:txBody>
          <a:bodyPr wrap="square">
            <a:spAutoFit/>
          </a:bodyPr>
          <a:lstStyle/>
          <a:p>
            <a:pPr defTabSz="914400">
              <a:lnSpc>
                <a:spcPct val="115000"/>
              </a:lnSpc>
              <a:spcAft>
                <a:spcPts val="1000"/>
              </a:spcAft>
            </a:pPr>
            <a:r>
              <a:rPr lang="en-US" sz="2800" dirty="0">
                <a:solidFill>
                  <a:prstClr val="black"/>
                </a:solidFill>
                <a:latin typeface="Segoe UI Light" panose="020B0502040204020203" pitchFamily="34" charset="0"/>
                <a:ea typeface="Calibri" panose="020F0502020204030204" pitchFamily="34" charset="0"/>
                <a:cs typeface="Times New Roman" panose="02020603050405020304" pitchFamily="18" charset="0"/>
              </a:rPr>
              <a:t>We anticipate that a large part of existing print collections, distributed across many libraries, will move into coordinated or shared management within a few years. OCLC Research has been working to develop an empirical foundation for this development based on its registry of library holdings, </a:t>
            </a:r>
            <a:r>
              <a:rPr lang="en-US" sz="2800" dirty="0" smtClean="0">
                <a:solidFill>
                  <a:prstClr val="black"/>
                </a:solidFill>
                <a:latin typeface="Segoe UI Light" panose="020B0502040204020203" pitchFamily="34" charset="0"/>
                <a:ea typeface="Calibri" panose="020F0502020204030204" pitchFamily="34" charset="0"/>
                <a:cs typeface="Times New Roman" panose="02020603050405020304" pitchFamily="18" charset="0"/>
              </a:rPr>
              <a:t>WorldCat.</a:t>
            </a:r>
            <a:endParaRPr lang="en-US" sz="2800" dirty="0">
              <a:solidFill>
                <a:prstClr val="black"/>
              </a:solidFill>
              <a:latin typeface="Segoe UI Light" panose="020B0502040204020203" pitchFamily="34" charset="0"/>
              <a:ea typeface="Calibri" panose="020F0502020204030204" pitchFamily="34" charset="0"/>
              <a:cs typeface="Times New Roman" panose="02020603050405020304" pitchFamily="18" charset="0"/>
            </a:endParaRPr>
          </a:p>
        </p:txBody>
      </p:sp>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1143000"/>
            <a:ext cx="3733800" cy="4831978"/>
          </a:xfrm>
          <a:prstGeom prst="rect">
            <a:avLst/>
          </a:prstGeom>
          <a:noFill/>
          <a:ln w="9525">
            <a:noFill/>
            <a:miter lim="800000"/>
            <a:headEnd/>
            <a:tailEnd/>
          </a:ln>
        </p:spPr>
      </p:pic>
    </p:spTree>
    <p:extLst>
      <p:ext uri="{BB962C8B-B14F-4D97-AF65-F5344CB8AC3E}">
        <p14:creationId xmlns:p14="http://schemas.microsoft.com/office/powerpoint/2010/main" val="3821539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3846" y="3469558"/>
            <a:ext cx="4158357" cy="3003979"/>
          </a:xfrm>
          <a:prstGeom prst="rect">
            <a:avLst/>
          </a:prstGeom>
          <a:ln>
            <a:solidFill>
              <a:schemeClr val="bg1"/>
            </a:solidFill>
          </a:ln>
          <a:effectLst>
            <a:softEdge rad="112500"/>
          </a:effectLst>
        </p:spPr>
      </p:pic>
      <p:pic>
        <p:nvPicPr>
          <p:cNvPr id="2" name="Picture 1" descr="C:\NorthAmerican\Webinars\nasa-usa-at-nigh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4237" y="441858"/>
            <a:ext cx="4183062" cy="2788708"/>
          </a:xfrm>
          <a:prstGeom prst="rect">
            <a:avLst/>
          </a:prstGeom>
          <a:ln>
            <a:noFill/>
          </a:ln>
          <a:effectLst>
            <a:outerShdw blurRad="50800" dist="38100" dir="2700000" algn="tl" rotWithShape="0">
              <a:prstClr val="black">
                <a:alpha val="40000"/>
              </a:prstClr>
            </a:outerShdw>
          </a:effectLst>
        </p:spPr>
      </p:pic>
      <p:pic>
        <p:nvPicPr>
          <p:cNvPr id="3074" name="Picture 2" descr="File:Richard Florida - 2006 Out &amp; Equ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418" y="439231"/>
            <a:ext cx="3740727" cy="28055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695903" y="3497406"/>
            <a:ext cx="2909742" cy="2031325"/>
          </a:xfrm>
          <a:prstGeom prst="rect">
            <a:avLst/>
          </a:prstGeom>
        </p:spPr>
        <p:txBody>
          <a:bodyPr wrap="square">
            <a:spAutoFit/>
          </a:bodyPr>
          <a:lstStyle/>
          <a:p>
            <a:pPr defTabSz="914400"/>
            <a:r>
              <a:rPr lang="en-US" dirty="0">
                <a:solidFill>
                  <a:prstClr val="black"/>
                </a:solidFill>
                <a:latin typeface="Calibri Light" panose="020F0302020204030204" pitchFamily="34" charset="0"/>
                <a:ea typeface="Segoe UI" pitchFamily="34" charset="0"/>
                <a:cs typeface="Segoe UI" pitchFamily="34" charset="0"/>
              </a:rPr>
              <a:t>Geographic area defined by </a:t>
            </a:r>
            <a:r>
              <a:rPr lang="en-US" b="1" i="1" dirty="0">
                <a:solidFill>
                  <a:prstClr val="black"/>
                </a:solidFill>
                <a:latin typeface="Calibri Light" panose="020F0302020204030204" pitchFamily="34" charset="0"/>
                <a:ea typeface="Segoe UI" pitchFamily="34" charset="0"/>
                <a:cs typeface="Segoe UI" pitchFamily="34" charset="0"/>
              </a:rPr>
              <a:t>high level of </a:t>
            </a:r>
            <a:r>
              <a:rPr lang="en-US" b="1" i="1" dirty="0" smtClean="0">
                <a:solidFill>
                  <a:prstClr val="black"/>
                </a:solidFill>
                <a:latin typeface="Calibri Light" panose="020F0302020204030204" pitchFamily="34" charset="0"/>
                <a:ea typeface="Segoe UI" pitchFamily="34" charset="0"/>
                <a:cs typeface="Segoe UI" pitchFamily="34" charset="0"/>
              </a:rPr>
              <a:t>economic integration</a:t>
            </a:r>
            <a:r>
              <a:rPr lang="en-US" b="1" i="1" dirty="0">
                <a:solidFill>
                  <a:prstClr val="black"/>
                </a:solidFill>
                <a:latin typeface="Calibri Light" panose="020F0302020204030204" pitchFamily="34" charset="0"/>
                <a:ea typeface="Segoe UI" pitchFamily="34" charset="0"/>
                <a:cs typeface="Segoe UI" pitchFamily="34" charset="0"/>
              </a:rPr>
              <a:t>, </a:t>
            </a:r>
            <a:r>
              <a:rPr lang="en-US" dirty="0">
                <a:solidFill>
                  <a:prstClr val="black"/>
                </a:solidFill>
                <a:latin typeface="Calibri Light" panose="020F0302020204030204" pitchFamily="34" charset="0"/>
                <a:ea typeface="Segoe UI" pitchFamily="34" charset="0"/>
                <a:cs typeface="Segoe UI" pitchFamily="34" charset="0"/>
              </a:rPr>
              <a:t>underpinned by </a:t>
            </a:r>
            <a:r>
              <a:rPr lang="en-US" b="1" i="1" dirty="0">
                <a:solidFill>
                  <a:prstClr val="black"/>
                </a:solidFill>
                <a:latin typeface="Calibri Light" panose="020F0302020204030204" pitchFamily="34" charset="0"/>
                <a:ea typeface="Segoe UI" pitchFamily="34" charset="0"/>
                <a:cs typeface="Segoe UI" pitchFamily="34" charset="0"/>
              </a:rPr>
              <a:t>robust </a:t>
            </a:r>
            <a:r>
              <a:rPr lang="en-US" b="1" i="1" dirty="0" smtClean="0">
                <a:solidFill>
                  <a:prstClr val="black"/>
                </a:solidFill>
                <a:latin typeface="Calibri Light" panose="020F0302020204030204" pitchFamily="34" charset="0"/>
                <a:ea typeface="Segoe UI" pitchFamily="34" charset="0"/>
                <a:cs typeface="Segoe UI" pitchFamily="34" charset="0"/>
              </a:rPr>
              <a:t>supporting infrastructure</a:t>
            </a:r>
            <a:r>
              <a:rPr lang="en-US" dirty="0" smtClean="0">
                <a:solidFill>
                  <a:prstClr val="black"/>
                </a:solidFill>
                <a:latin typeface="Calibri Light" panose="020F0302020204030204" pitchFamily="34" charset="0"/>
                <a:ea typeface="Segoe UI" pitchFamily="34" charset="0"/>
                <a:cs typeface="Segoe UI" pitchFamily="34" charset="0"/>
              </a:rPr>
              <a:t> </a:t>
            </a:r>
            <a:r>
              <a:rPr lang="en-US" dirty="0">
                <a:solidFill>
                  <a:prstClr val="black"/>
                </a:solidFill>
                <a:latin typeface="Calibri Light" panose="020F0302020204030204" pitchFamily="34" charset="0"/>
                <a:ea typeface="Segoe UI" pitchFamily="34" charset="0"/>
                <a:cs typeface="Segoe UI" pitchFamily="34" charset="0"/>
              </a:rPr>
              <a:t>(transportation, logistics, etc.)</a:t>
            </a:r>
          </a:p>
        </p:txBody>
      </p:sp>
    </p:spTree>
    <p:extLst>
      <p:ext uri="{BB962C8B-B14F-4D97-AF65-F5344CB8AC3E}">
        <p14:creationId xmlns:p14="http://schemas.microsoft.com/office/powerpoint/2010/main" val="2070842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NorthAmerican\Blog\MR-publications-upd-b.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2400"/>
            <a:ext cx="9144000" cy="6705600"/>
          </a:xfrm>
          <a:prstGeom prst="rect">
            <a:avLst/>
          </a:prstGeom>
          <a:noFill/>
          <a:ln w="9525">
            <a:noFill/>
            <a:miter lim="800000"/>
            <a:headEnd/>
            <a:tailEnd/>
          </a:ln>
        </p:spPr>
      </p:pic>
      <p:sp>
        <p:nvSpPr>
          <p:cNvPr id="5" name="TextBox 4"/>
          <p:cNvSpPr txBox="1"/>
          <p:nvPr/>
        </p:nvSpPr>
        <p:spPr>
          <a:xfrm>
            <a:off x="7391400" y="6096000"/>
            <a:ext cx="2045753" cy="307777"/>
          </a:xfrm>
          <a:prstGeom prst="rect">
            <a:avLst/>
          </a:prstGeom>
          <a:noFill/>
        </p:spPr>
        <p:txBody>
          <a:bodyPr wrap="none" rtlCol="0">
            <a:spAutoFit/>
          </a:bodyPr>
          <a:lstStyle/>
          <a:p>
            <a:pPr defTabSz="914400"/>
            <a:r>
              <a:rPr lang="en-US" sz="1400" b="1" dirty="0" smtClean="0">
                <a:solidFill>
                  <a:srgbClr val="2178B5">
                    <a:lumMod val="50000"/>
                  </a:srgbClr>
                </a:solidFill>
              </a:rPr>
              <a:t>OCLC Research, 2013</a:t>
            </a:r>
            <a:endParaRPr lang="en-US" sz="1400" b="1" dirty="0">
              <a:solidFill>
                <a:srgbClr val="2178B5">
                  <a:lumMod val="50000"/>
                </a:srgbClr>
              </a:solidFill>
            </a:endParaRPr>
          </a:p>
        </p:txBody>
      </p:sp>
      <p:sp>
        <p:nvSpPr>
          <p:cNvPr id="9" name="TextBox 8"/>
          <p:cNvSpPr txBox="1"/>
          <p:nvPr/>
        </p:nvSpPr>
        <p:spPr>
          <a:xfrm>
            <a:off x="0" y="5181600"/>
            <a:ext cx="4206240" cy="1123712"/>
          </a:xfrm>
          <a:prstGeom prst="roundRect">
            <a:avLst/>
          </a:prstGeom>
          <a:solidFill>
            <a:schemeClr val="accent6">
              <a:lumMod val="75000"/>
              <a:alpha val="70000"/>
            </a:schemeClr>
          </a:solidFill>
          <a:effectLst>
            <a:outerShdw blurRad="50800" dist="38100" dir="2700000" algn="tl" rotWithShape="0">
              <a:prstClr val="black">
                <a:alpha val="40000"/>
              </a:prstClr>
            </a:outerShdw>
          </a:effectLst>
        </p:spPr>
        <p:txBody>
          <a:bodyPr wrap="square" rtlCol="0">
            <a:spAutoFit/>
          </a:bodyPr>
          <a:lstStyle/>
          <a:p>
            <a:pPr defTabSz="914400"/>
            <a:r>
              <a:rPr lang="en-US" sz="2000" b="1" dirty="0" smtClean="0">
                <a:solidFill>
                  <a:prstClr val="black"/>
                </a:solidFill>
              </a:rPr>
              <a:t>North American print book resource:</a:t>
            </a:r>
            <a:endParaRPr lang="en-US" sz="2000" dirty="0" smtClean="0">
              <a:solidFill>
                <a:prstClr val="black"/>
              </a:solidFill>
            </a:endParaRPr>
          </a:p>
          <a:p>
            <a:pPr defTabSz="914400"/>
            <a:r>
              <a:rPr lang="en-US" sz="2000" b="1" dirty="0" smtClean="0">
                <a:solidFill>
                  <a:prstClr val="black"/>
                </a:solidFill>
              </a:rPr>
              <a:t>  45.7 million distinct publications</a:t>
            </a:r>
            <a:endParaRPr lang="en-US" sz="2000" dirty="0" smtClean="0">
              <a:solidFill>
                <a:prstClr val="black"/>
              </a:solidFill>
            </a:endParaRPr>
          </a:p>
          <a:p>
            <a:pPr defTabSz="914400"/>
            <a:r>
              <a:rPr lang="en-US" sz="2000" b="1" dirty="0" smtClean="0">
                <a:solidFill>
                  <a:prstClr val="black"/>
                </a:solidFill>
              </a:rPr>
              <a:t>  889.5 million total library holdings</a:t>
            </a:r>
            <a:endParaRPr lang="en-US" sz="2000" dirty="0" smtClean="0">
              <a:solidFill>
                <a:prstClr val="black"/>
              </a:solidFill>
            </a:endParaRPr>
          </a:p>
        </p:txBody>
      </p:sp>
    </p:spTree>
    <p:extLst>
      <p:ext uri="{BB962C8B-B14F-4D97-AF65-F5344CB8AC3E}">
        <p14:creationId xmlns:p14="http://schemas.microsoft.com/office/powerpoint/2010/main" val="1580410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1447800" y="4238200"/>
            <a:ext cx="1342089" cy="134208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914400"/>
            <a:r>
              <a:rPr lang="en-US" b="1" dirty="0" smtClean="0">
                <a:solidFill>
                  <a:prstClr val="white"/>
                </a:solidFill>
                <a:latin typeface="Segoe UI Light" panose="020B0502040204020203" pitchFamily="34" charset="0"/>
              </a:rPr>
              <a:t>Models</a:t>
            </a:r>
            <a:endParaRPr lang="en-US" b="1" dirty="0">
              <a:solidFill>
                <a:prstClr val="white"/>
              </a:solidFill>
              <a:latin typeface="Segoe UI Light" panose="020B0502040204020203" pitchFamily="34" charset="0"/>
            </a:endParaRPr>
          </a:p>
        </p:txBody>
      </p:sp>
      <p:sp>
        <p:nvSpPr>
          <p:cNvPr id="5" name="Oval 4"/>
          <p:cNvSpPr/>
          <p:nvPr/>
        </p:nvSpPr>
        <p:spPr>
          <a:xfrm>
            <a:off x="1447800" y="2757956"/>
            <a:ext cx="1342089" cy="13420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914400"/>
            <a:r>
              <a:rPr lang="en-US" b="1" dirty="0" smtClean="0">
                <a:solidFill>
                  <a:prstClr val="white"/>
                </a:solidFill>
                <a:latin typeface="Segoe UI Light" panose="020B0502040204020203" pitchFamily="34" charset="0"/>
              </a:rPr>
              <a:t>Evidence</a:t>
            </a:r>
            <a:endParaRPr lang="en-US" b="1" dirty="0">
              <a:solidFill>
                <a:prstClr val="white"/>
              </a:solidFill>
              <a:latin typeface="Segoe UI Light" panose="020B0502040204020203" pitchFamily="34" charset="0"/>
            </a:endParaRPr>
          </a:p>
        </p:txBody>
      </p:sp>
      <p:sp>
        <p:nvSpPr>
          <p:cNvPr id="9" name="Right Brace 8"/>
          <p:cNvSpPr/>
          <p:nvPr/>
        </p:nvSpPr>
        <p:spPr>
          <a:xfrm>
            <a:off x="3609462" y="1612446"/>
            <a:ext cx="522514" cy="3633108"/>
          </a:xfrm>
          <a:prstGeom prst="rightBrace">
            <a:avLst>
              <a:gd name="adj1" fmla="val 84804"/>
              <a:gd name="adj2" fmla="val 47364"/>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latin typeface="Segoe UI Light" panose="020B0502040204020203" pitchFamily="34" charset="0"/>
            </a:endParaRPr>
          </a:p>
        </p:txBody>
      </p:sp>
      <p:sp>
        <p:nvSpPr>
          <p:cNvPr id="12" name="TextBox 11"/>
          <p:cNvSpPr txBox="1"/>
          <p:nvPr/>
        </p:nvSpPr>
        <p:spPr>
          <a:xfrm>
            <a:off x="4648202" y="2067580"/>
            <a:ext cx="3368230" cy="523220"/>
          </a:xfrm>
          <a:prstGeom prst="rect">
            <a:avLst/>
          </a:prstGeom>
          <a:noFill/>
        </p:spPr>
        <p:txBody>
          <a:bodyPr wrap="none" rtlCol="0">
            <a:spAutoFit/>
          </a:bodyPr>
          <a:lstStyle/>
          <a:p>
            <a:pPr defTabSz="914400"/>
            <a:r>
              <a:rPr lang="en-US" sz="2800" b="1" dirty="0">
                <a:solidFill>
                  <a:prstClr val="white">
                    <a:lumMod val="50000"/>
                  </a:prstClr>
                </a:solidFill>
                <a:latin typeface="Segoe UI Light" panose="020B0502040204020203" pitchFamily="34" charset="0"/>
                <a:cs typeface="Segoe UI Semilight" panose="020B0402040204020203" pitchFamily="34" charset="0"/>
              </a:rPr>
              <a:t>Plan with </a:t>
            </a:r>
            <a:r>
              <a:rPr lang="en-US" sz="2800" b="1" dirty="0" smtClean="0">
                <a:solidFill>
                  <a:prstClr val="white">
                    <a:lumMod val="50000"/>
                  </a:prstClr>
                </a:solidFill>
                <a:latin typeface="Segoe UI Light" panose="020B0502040204020203" pitchFamily="34" charset="0"/>
                <a:cs typeface="Segoe UI Semilight" panose="020B0402040204020203" pitchFamily="34" charset="0"/>
              </a:rPr>
              <a:t>confidence</a:t>
            </a:r>
            <a:endParaRPr lang="en-US" sz="2800" b="1" dirty="0">
              <a:solidFill>
                <a:prstClr val="white">
                  <a:lumMod val="50000"/>
                </a:prstClr>
              </a:solidFill>
              <a:latin typeface="Segoe UI Light" panose="020B0502040204020203" pitchFamily="34" charset="0"/>
              <a:cs typeface="Segoe UI Semilight" panose="020B0402040204020203" pitchFamily="34" charset="0"/>
            </a:endParaRPr>
          </a:p>
        </p:txBody>
      </p:sp>
      <p:sp>
        <p:nvSpPr>
          <p:cNvPr id="13" name="TextBox 12"/>
          <p:cNvSpPr txBox="1"/>
          <p:nvPr/>
        </p:nvSpPr>
        <p:spPr>
          <a:xfrm>
            <a:off x="4648202" y="3210580"/>
            <a:ext cx="3288401" cy="523220"/>
          </a:xfrm>
          <a:prstGeom prst="rect">
            <a:avLst/>
          </a:prstGeom>
          <a:noFill/>
        </p:spPr>
        <p:txBody>
          <a:bodyPr wrap="none" rtlCol="0">
            <a:spAutoFit/>
          </a:bodyPr>
          <a:lstStyle/>
          <a:p>
            <a:pPr defTabSz="914400"/>
            <a:r>
              <a:rPr lang="en-US" sz="2800" b="1" dirty="0" smtClean="0">
                <a:solidFill>
                  <a:prstClr val="white">
                    <a:lumMod val="50000"/>
                  </a:prstClr>
                </a:solidFill>
                <a:latin typeface="Segoe UI Light" panose="020B0502040204020203" pitchFamily="34" charset="0"/>
                <a:cs typeface="Segoe UI Semilight" panose="020B0402040204020203" pitchFamily="34" charset="0"/>
              </a:rPr>
              <a:t>Persuade with effect</a:t>
            </a:r>
            <a:endParaRPr lang="en-US" sz="2800" b="1" dirty="0">
              <a:solidFill>
                <a:prstClr val="white">
                  <a:lumMod val="50000"/>
                </a:prstClr>
              </a:solidFill>
              <a:latin typeface="Segoe UI Light" panose="020B0502040204020203" pitchFamily="34" charset="0"/>
              <a:cs typeface="Segoe UI Semilight" panose="020B0402040204020203" pitchFamily="34" charset="0"/>
            </a:endParaRPr>
          </a:p>
        </p:txBody>
      </p:sp>
      <p:sp>
        <p:nvSpPr>
          <p:cNvPr id="14" name="TextBox 13"/>
          <p:cNvSpPr txBox="1"/>
          <p:nvPr/>
        </p:nvSpPr>
        <p:spPr>
          <a:xfrm>
            <a:off x="4648202" y="4353580"/>
            <a:ext cx="2634952" cy="523220"/>
          </a:xfrm>
          <a:prstGeom prst="rect">
            <a:avLst/>
          </a:prstGeom>
          <a:noFill/>
        </p:spPr>
        <p:txBody>
          <a:bodyPr wrap="none" rtlCol="0">
            <a:spAutoFit/>
          </a:bodyPr>
          <a:lstStyle/>
          <a:p>
            <a:pPr defTabSz="914400"/>
            <a:r>
              <a:rPr lang="en-US" sz="2800" b="1" dirty="0" smtClean="0">
                <a:solidFill>
                  <a:prstClr val="white">
                    <a:lumMod val="50000"/>
                  </a:prstClr>
                </a:solidFill>
                <a:latin typeface="Segoe UI Light" panose="020B0502040204020203" pitchFamily="34" charset="0"/>
                <a:cs typeface="Segoe UI Semilight" panose="020B0402040204020203" pitchFamily="34" charset="0"/>
              </a:rPr>
              <a:t>Make an impact</a:t>
            </a:r>
            <a:endParaRPr lang="en-US" sz="2800" b="1" dirty="0">
              <a:solidFill>
                <a:prstClr val="white">
                  <a:lumMod val="50000"/>
                </a:prstClr>
              </a:solidFill>
              <a:latin typeface="Segoe UI Light" panose="020B0502040204020203" pitchFamily="34" charset="0"/>
              <a:cs typeface="Segoe UI Semilight" panose="020B0402040204020203" pitchFamily="34" charset="0"/>
            </a:endParaRPr>
          </a:p>
        </p:txBody>
      </p:sp>
      <p:sp>
        <p:nvSpPr>
          <p:cNvPr id="4" name="Oval 3"/>
          <p:cNvSpPr/>
          <p:nvPr/>
        </p:nvSpPr>
        <p:spPr>
          <a:xfrm>
            <a:off x="1447800" y="1277711"/>
            <a:ext cx="1342089" cy="13420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914400"/>
            <a:r>
              <a:rPr lang="en-US" b="1" dirty="0" smtClean="0">
                <a:solidFill>
                  <a:prstClr val="white"/>
                </a:solidFill>
                <a:latin typeface="Segoe UI Light" panose="020B0502040204020203" pitchFamily="34" charset="0"/>
              </a:rPr>
              <a:t>Knowledge</a:t>
            </a:r>
            <a:endParaRPr lang="en-US" b="1" dirty="0">
              <a:solidFill>
                <a:prstClr val="white"/>
              </a:solidFill>
              <a:latin typeface="Segoe UI Light" panose="020B0502040204020203" pitchFamily="34" charset="0"/>
            </a:endParaRPr>
          </a:p>
        </p:txBody>
      </p:sp>
    </p:spTree>
    <p:extLst>
      <p:ext uri="{BB962C8B-B14F-4D97-AF65-F5344CB8AC3E}">
        <p14:creationId xmlns:p14="http://schemas.microsoft.com/office/powerpoint/2010/main" val="1881291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68" y="381000"/>
            <a:ext cx="9443580" cy="6324600"/>
          </a:xfrm>
          <a:prstGeom prst="rect">
            <a:avLst/>
          </a:prstGeom>
          <a:ln>
            <a:noFill/>
          </a:ln>
          <a:effectLst>
            <a:softEdge rad="112500"/>
          </a:effectLst>
        </p:spPr>
      </p:pic>
      <p:sp>
        <p:nvSpPr>
          <p:cNvPr id="3" name="TextBox 2"/>
          <p:cNvSpPr txBox="1"/>
          <p:nvPr/>
        </p:nvSpPr>
        <p:spPr>
          <a:xfrm>
            <a:off x="1828800" y="304800"/>
            <a:ext cx="5410200" cy="510778"/>
          </a:xfrm>
          <a:prstGeom prst="roundRect">
            <a:avLst/>
          </a:prstGeom>
          <a:solidFill>
            <a:schemeClr val="accent6"/>
          </a:solidFill>
          <a:effectLst>
            <a:outerShdw blurRad="50800" dist="38100" dir="2700000" algn="tl" rotWithShape="0">
              <a:prstClr val="black">
                <a:alpha val="40000"/>
              </a:prstClr>
            </a:outerShdw>
          </a:effectLst>
        </p:spPr>
        <p:txBody>
          <a:bodyPr wrap="square" rtlCol="0">
            <a:spAutoFit/>
          </a:bodyPr>
          <a:lstStyle/>
          <a:p>
            <a:pPr algn="ctr" defTabSz="914400"/>
            <a:r>
              <a:rPr lang="en-US" sz="2400" b="1" dirty="0" smtClean="0">
                <a:solidFill>
                  <a:prstClr val="black"/>
                </a:solidFill>
              </a:rPr>
              <a:t>Mega-regions &amp; Shared Print Initiatives</a:t>
            </a:r>
            <a:endParaRPr lang="en-US" sz="2400" b="1" dirty="0">
              <a:solidFill>
                <a:prstClr val="black"/>
              </a:solidFill>
            </a:endParaRPr>
          </a:p>
        </p:txBody>
      </p:sp>
      <p:sp>
        <p:nvSpPr>
          <p:cNvPr id="4" name="TextBox 3"/>
          <p:cNvSpPr txBox="1"/>
          <p:nvPr/>
        </p:nvSpPr>
        <p:spPr>
          <a:xfrm>
            <a:off x="6934200" y="6550223"/>
            <a:ext cx="1732205" cy="307777"/>
          </a:xfrm>
          <a:prstGeom prst="rect">
            <a:avLst/>
          </a:prstGeom>
          <a:noFill/>
        </p:spPr>
        <p:txBody>
          <a:bodyPr wrap="none" rtlCol="0">
            <a:spAutoFit/>
          </a:bodyPr>
          <a:lstStyle/>
          <a:p>
            <a:pPr defTabSz="914400"/>
            <a:r>
              <a:rPr lang="en-US" sz="1400" b="1" dirty="0" smtClean="0">
                <a:solidFill>
                  <a:prstClr val="black"/>
                </a:solidFill>
              </a:rPr>
              <a:t>OCLC Research, 2013</a:t>
            </a:r>
            <a:endParaRPr lang="en-US" sz="1400" b="1" dirty="0">
              <a:solidFill>
                <a:prstClr val="black"/>
              </a:solidFill>
            </a:endParaRPr>
          </a:p>
        </p:txBody>
      </p:sp>
      <p:sp>
        <p:nvSpPr>
          <p:cNvPr id="5" name="Rounded Rectangle 4"/>
          <p:cNvSpPr/>
          <p:nvPr/>
        </p:nvSpPr>
        <p:spPr>
          <a:xfrm>
            <a:off x="381000" y="1066800"/>
            <a:ext cx="99060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1000" b="1" dirty="0" err="1" smtClean="0">
                <a:solidFill>
                  <a:prstClr val="black"/>
                </a:solidFill>
              </a:rPr>
              <a:t>Orbis</a:t>
            </a:r>
            <a:r>
              <a:rPr lang="en-US" sz="1000" b="1" dirty="0" smtClean="0">
                <a:solidFill>
                  <a:prstClr val="black"/>
                </a:solidFill>
              </a:rPr>
              <a:t>-Cascade</a:t>
            </a:r>
            <a:endParaRPr lang="en-US" sz="1000" b="1" dirty="0">
              <a:solidFill>
                <a:prstClr val="black"/>
              </a:solidFill>
            </a:endParaRPr>
          </a:p>
        </p:txBody>
      </p:sp>
      <p:sp>
        <p:nvSpPr>
          <p:cNvPr id="6" name="Rounded Rectangle 5"/>
          <p:cNvSpPr/>
          <p:nvPr/>
        </p:nvSpPr>
        <p:spPr>
          <a:xfrm>
            <a:off x="5638800" y="2743200"/>
            <a:ext cx="99060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1000" b="1" dirty="0" smtClean="0">
                <a:solidFill>
                  <a:prstClr val="black"/>
                </a:solidFill>
              </a:rPr>
              <a:t>CIC</a:t>
            </a:r>
            <a:endParaRPr lang="en-US" sz="1000" b="1" dirty="0">
              <a:solidFill>
                <a:prstClr val="black"/>
              </a:solidFill>
            </a:endParaRPr>
          </a:p>
        </p:txBody>
      </p:sp>
      <p:sp>
        <p:nvSpPr>
          <p:cNvPr id="7" name="Rounded Rectangle 6"/>
          <p:cNvSpPr/>
          <p:nvPr/>
        </p:nvSpPr>
        <p:spPr>
          <a:xfrm>
            <a:off x="6172200" y="4191000"/>
            <a:ext cx="99060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1000" b="1" dirty="0" smtClean="0">
                <a:solidFill>
                  <a:prstClr val="black"/>
                </a:solidFill>
              </a:rPr>
              <a:t>ASERL</a:t>
            </a:r>
            <a:endParaRPr lang="en-US" sz="1000" b="1" dirty="0">
              <a:solidFill>
                <a:prstClr val="black"/>
              </a:solidFill>
            </a:endParaRPr>
          </a:p>
        </p:txBody>
      </p:sp>
      <p:sp>
        <p:nvSpPr>
          <p:cNvPr id="8" name="Rounded Rectangle 7"/>
          <p:cNvSpPr/>
          <p:nvPr/>
        </p:nvSpPr>
        <p:spPr>
          <a:xfrm>
            <a:off x="115866" y="3429000"/>
            <a:ext cx="99060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1000" b="1" dirty="0" smtClean="0">
                <a:solidFill>
                  <a:prstClr val="black"/>
                </a:solidFill>
              </a:rPr>
              <a:t>SCELC</a:t>
            </a:r>
            <a:endParaRPr lang="en-US" sz="1000" b="1" dirty="0">
              <a:solidFill>
                <a:prstClr val="black"/>
              </a:solidFill>
            </a:endParaRPr>
          </a:p>
        </p:txBody>
      </p:sp>
      <p:sp>
        <p:nvSpPr>
          <p:cNvPr id="10" name="Rounded Rectangle 9"/>
          <p:cNvSpPr/>
          <p:nvPr/>
        </p:nvSpPr>
        <p:spPr>
          <a:xfrm>
            <a:off x="7924800" y="1981200"/>
            <a:ext cx="99060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900" b="1" dirty="0" smtClean="0">
                <a:solidFill>
                  <a:prstClr val="black"/>
                </a:solidFill>
              </a:rPr>
              <a:t>MSCS</a:t>
            </a:r>
            <a:endParaRPr lang="en-US" sz="900" b="1" dirty="0">
              <a:solidFill>
                <a:prstClr val="black"/>
              </a:solidFill>
            </a:endParaRPr>
          </a:p>
        </p:txBody>
      </p:sp>
      <p:sp>
        <p:nvSpPr>
          <p:cNvPr id="11" name="Rounded Rectangle 10"/>
          <p:cNvSpPr/>
          <p:nvPr/>
        </p:nvSpPr>
        <p:spPr>
          <a:xfrm>
            <a:off x="7086600" y="3352800"/>
            <a:ext cx="99060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1000" b="1" dirty="0" smtClean="0">
                <a:solidFill>
                  <a:prstClr val="black"/>
                </a:solidFill>
              </a:rPr>
              <a:t>WRLC</a:t>
            </a:r>
            <a:endParaRPr lang="en-US" sz="1000" b="1" dirty="0">
              <a:solidFill>
                <a:prstClr val="black"/>
              </a:solidFill>
            </a:endParaRPr>
          </a:p>
        </p:txBody>
      </p:sp>
      <p:sp>
        <p:nvSpPr>
          <p:cNvPr id="12" name="Rounded Rectangle 11"/>
          <p:cNvSpPr/>
          <p:nvPr/>
        </p:nvSpPr>
        <p:spPr>
          <a:xfrm>
            <a:off x="6248400" y="2057400"/>
            <a:ext cx="99060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1000" b="1" dirty="0" smtClean="0">
                <a:solidFill>
                  <a:prstClr val="black"/>
                </a:solidFill>
              </a:rPr>
              <a:t>OCUL</a:t>
            </a:r>
            <a:endParaRPr lang="en-US" sz="1000" b="1" dirty="0">
              <a:solidFill>
                <a:prstClr val="black"/>
              </a:solidFill>
            </a:endParaRPr>
          </a:p>
        </p:txBody>
      </p:sp>
      <p:sp>
        <p:nvSpPr>
          <p:cNvPr id="14" name="Rounded Rectangle 13"/>
          <p:cNvSpPr/>
          <p:nvPr/>
        </p:nvSpPr>
        <p:spPr>
          <a:xfrm>
            <a:off x="2057400" y="3733800"/>
            <a:ext cx="99060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1000" b="1" dirty="0" smtClean="0">
                <a:solidFill>
                  <a:prstClr val="black"/>
                </a:solidFill>
              </a:rPr>
              <a:t>GWLA</a:t>
            </a:r>
            <a:endParaRPr lang="en-US" sz="1000" b="1" dirty="0">
              <a:solidFill>
                <a:prstClr val="black"/>
              </a:solidFill>
            </a:endParaRPr>
          </a:p>
        </p:txBody>
      </p:sp>
      <p:sp>
        <p:nvSpPr>
          <p:cNvPr id="16" name="Rounded Rectangle 15"/>
          <p:cNvSpPr/>
          <p:nvPr/>
        </p:nvSpPr>
        <p:spPr>
          <a:xfrm>
            <a:off x="304800" y="2286000"/>
            <a:ext cx="99060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1000" b="1" dirty="0" smtClean="0">
                <a:solidFill>
                  <a:prstClr val="black"/>
                </a:solidFill>
              </a:rPr>
              <a:t>WEST</a:t>
            </a:r>
            <a:endParaRPr lang="en-US" sz="1000" b="1" dirty="0">
              <a:solidFill>
                <a:prstClr val="black"/>
              </a:solidFill>
            </a:endParaRPr>
          </a:p>
        </p:txBody>
      </p:sp>
      <p:sp>
        <p:nvSpPr>
          <p:cNvPr id="17" name="Rounded Rectangle 16"/>
          <p:cNvSpPr/>
          <p:nvPr/>
        </p:nvSpPr>
        <p:spPr>
          <a:xfrm>
            <a:off x="6705600" y="5410200"/>
            <a:ext cx="990600" cy="304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1000" b="1" dirty="0" smtClean="0">
                <a:solidFill>
                  <a:prstClr val="black"/>
                </a:solidFill>
              </a:rPr>
              <a:t>FLARE</a:t>
            </a:r>
            <a:endParaRPr lang="en-US" sz="1000" b="1" dirty="0">
              <a:solidFill>
                <a:prstClr val="black"/>
              </a:solidFill>
            </a:endParaRPr>
          </a:p>
        </p:txBody>
      </p:sp>
    </p:spTree>
    <p:extLst>
      <p:ext uri="{BB962C8B-B14F-4D97-AF65-F5344CB8AC3E}">
        <p14:creationId xmlns:p14="http://schemas.microsoft.com/office/powerpoint/2010/main" val="1548136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eerma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337" y="712065"/>
            <a:ext cx="7949335" cy="528063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76845" y="6473279"/>
            <a:ext cx="7367155" cy="261610"/>
          </a:xfrm>
          <a:prstGeom prst="rect">
            <a:avLst/>
          </a:prstGeom>
        </p:spPr>
        <p:txBody>
          <a:bodyPr wrap="square">
            <a:spAutoFit/>
          </a:bodyPr>
          <a:lstStyle/>
          <a:p>
            <a:pPr defTabSz="914400"/>
            <a:r>
              <a:rPr lang="en-US" sz="1100" dirty="0">
                <a:solidFill>
                  <a:prstClr val="black"/>
                </a:solidFill>
              </a:rPr>
              <a:t>http://www.psmag.com/navigation/nature-and-technology/geography-beer-78105</a:t>
            </a:r>
          </a:p>
        </p:txBody>
      </p:sp>
    </p:spTree>
    <p:extLst>
      <p:ext uri="{BB962C8B-B14F-4D97-AF65-F5344CB8AC3E}">
        <p14:creationId xmlns:p14="http://schemas.microsoft.com/office/powerpoint/2010/main" val="30380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6886"/>
            <a:ext cx="9190806" cy="3914218"/>
          </a:xfrm>
          <a:prstGeom prst="rect">
            <a:avLst/>
          </a:prstGeom>
        </p:spPr>
      </p:pic>
      <p:sp>
        <p:nvSpPr>
          <p:cNvPr id="4" name="TextBox 3"/>
          <p:cNvSpPr txBox="1"/>
          <p:nvPr/>
        </p:nvSpPr>
        <p:spPr>
          <a:xfrm>
            <a:off x="11896" y="178420"/>
            <a:ext cx="8851782" cy="892552"/>
          </a:xfrm>
          <a:prstGeom prst="rect">
            <a:avLst/>
          </a:prstGeom>
          <a:noFill/>
        </p:spPr>
        <p:txBody>
          <a:bodyPr wrap="none" rtlCol="0">
            <a:spAutoFit/>
          </a:bodyPr>
          <a:lstStyle/>
          <a:p>
            <a:pPr defTabSz="914400"/>
            <a:r>
              <a:rPr lang="en-US" sz="2600" dirty="0" smtClean="0">
                <a:solidFill>
                  <a:prstClr val="black"/>
                </a:solidFill>
              </a:rPr>
              <a:t>As of December 2014:</a:t>
            </a:r>
          </a:p>
          <a:p>
            <a:pPr defTabSz="914400"/>
            <a:r>
              <a:rPr lang="en-US" sz="2600" dirty="0">
                <a:solidFill>
                  <a:prstClr val="black"/>
                </a:solidFill>
              </a:rPr>
              <a:t> </a:t>
            </a:r>
            <a:r>
              <a:rPr lang="en-US" sz="2600" dirty="0" smtClean="0">
                <a:solidFill>
                  <a:prstClr val="black"/>
                </a:solidFill>
              </a:rPr>
              <a:t>                      </a:t>
            </a:r>
            <a:r>
              <a:rPr lang="en-US" sz="2600" b="1" dirty="0" smtClean="0">
                <a:solidFill>
                  <a:srgbClr val="455560"/>
                </a:solidFill>
              </a:rPr>
              <a:t>63 registered shared print repositories </a:t>
            </a:r>
            <a:r>
              <a:rPr lang="en-US" sz="2600" dirty="0" smtClean="0">
                <a:solidFill>
                  <a:prstClr val="black"/>
                </a:solidFill>
              </a:rPr>
              <a:t>in WorldCat</a:t>
            </a:r>
            <a:endParaRPr lang="en-US" sz="2600" dirty="0">
              <a:solidFill>
                <a:prstClr val="black"/>
              </a:solidFill>
            </a:endParaRPr>
          </a:p>
        </p:txBody>
      </p:sp>
      <p:sp>
        <p:nvSpPr>
          <p:cNvPr id="5" name="TextBox 4"/>
          <p:cNvSpPr txBox="1"/>
          <p:nvPr/>
        </p:nvSpPr>
        <p:spPr>
          <a:xfrm>
            <a:off x="2375211" y="5319133"/>
            <a:ext cx="4527394" cy="923330"/>
          </a:xfrm>
          <a:prstGeom prst="rect">
            <a:avLst/>
          </a:prstGeom>
          <a:solidFill>
            <a:schemeClr val="bg1"/>
          </a:solidFill>
          <a:ln>
            <a:solidFill>
              <a:srgbClr val="FF0000"/>
            </a:solidFill>
          </a:ln>
        </p:spPr>
        <p:txBody>
          <a:bodyPr wrap="square" rtlCol="0">
            <a:spAutoFit/>
          </a:bodyPr>
          <a:lstStyle/>
          <a:p>
            <a:pPr defTabSz="914400"/>
            <a:r>
              <a:rPr lang="en-US" dirty="0" smtClean="0">
                <a:solidFill>
                  <a:prstClr val="black"/>
                </a:solidFill>
              </a:rPr>
              <a:t>High concentrations in </a:t>
            </a:r>
            <a:r>
              <a:rPr lang="en-US" dirty="0" err="1" smtClean="0">
                <a:solidFill>
                  <a:prstClr val="black"/>
                </a:solidFill>
              </a:rPr>
              <a:t>NorCal</a:t>
            </a:r>
            <a:r>
              <a:rPr lang="en-US" dirty="0" smtClean="0">
                <a:solidFill>
                  <a:prstClr val="black"/>
                </a:solidFill>
              </a:rPr>
              <a:t>, SoCal; other notable concentrations in Cascadia and </a:t>
            </a:r>
            <a:r>
              <a:rPr lang="en-US" dirty="0" err="1" smtClean="0">
                <a:solidFill>
                  <a:prstClr val="black"/>
                </a:solidFill>
              </a:rPr>
              <a:t>ChiPitts</a:t>
            </a:r>
            <a:r>
              <a:rPr lang="en-US" dirty="0" smtClean="0">
                <a:solidFill>
                  <a:prstClr val="black"/>
                </a:solidFill>
              </a:rPr>
              <a:t> </a:t>
            </a:r>
            <a:r>
              <a:rPr lang="en-US" dirty="0" err="1" smtClean="0">
                <a:solidFill>
                  <a:prstClr val="black"/>
                </a:solidFill>
              </a:rPr>
              <a:t>megaregions</a:t>
            </a:r>
            <a:endParaRPr lang="en-US" dirty="0">
              <a:solidFill>
                <a:prstClr val="black"/>
              </a:solidFill>
            </a:endParaRPr>
          </a:p>
        </p:txBody>
      </p:sp>
    </p:spTree>
    <p:extLst>
      <p:ext uri="{BB962C8B-B14F-4D97-AF65-F5344CB8AC3E}">
        <p14:creationId xmlns:p14="http://schemas.microsoft.com/office/powerpoint/2010/main" val="1524562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78974"/>
            <a:ext cx="9144000" cy="3986729"/>
          </a:xfrm>
          <a:prstGeom prst="rect">
            <a:avLst/>
          </a:prstGeom>
        </p:spPr>
      </p:pic>
      <p:sp>
        <p:nvSpPr>
          <p:cNvPr id="3" name="TextBox 2"/>
          <p:cNvSpPr txBox="1"/>
          <p:nvPr/>
        </p:nvSpPr>
        <p:spPr>
          <a:xfrm>
            <a:off x="15378" y="201176"/>
            <a:ext cx="8655767" cy="892552"/>
          </a:xfrm>
          <a:prstGeom prst="rect">
            <a:avLst/>
          </a:prstGeom>
          <a:noFill/>
        </p:spPr>
        <p:txBody>
          <a:bodyPr wrap="none" rtlCol="0">
            <a:spAutoFit/>
          </a:bodyPr>
          <a:lstStyle/>
          <a:p>
            <a:pPr defTabSz="914400"/>
            <a:r>
              <a:rPr lang="en-US" sz="2600" dirty="0" smtClean="0">
                <a:solidFill>
                  <a:prstClr val="black"/>
                </a:solidFill>
              </a:rPr>
              <a:t>As of </a:t>
            </a:r>
            <a:r>
              <a:rPr lang="en-US" sz="2600" dirty="0">
                <a:solidFill>
                  <a:prstClr val="black"/>
                </a:solidFill>
              </a:rPr>
              <a:t>December </a:t>
            </a:r>
            <a:r>
              <a:rPr lang="en-US" sz="2600" dirty="0" smtClean="0">
                <a:solidFill>
                  <a:prstClr val="black"/>
                </a:solidFill>
              </a:rPr>
              <a:t>2014:</a:t>
            </a:r>
          </a:p>
          <a:p>
            <a:pPr defTabSz="914400"/>
            <a:r>
              <a:rPr lang="en-US" sz="2600" dirty="0" smtClean="0">
                <a:solidFill>
                  <a:prstClr val="black"/>
                </a:solidFill>
              </a:rPr>
              <a:t>                       </a:t>
            </a:r>
            <a:r>
              <a:rPr lang="en-US" sz="2600" b="1" dirty="0" smtClean="0">
                <a:solidFill>
                  <a:srgbClr val="455560"/>
                </a:solidFill>
              </a:rPr>
              <a:t>1.46 million titles </a:t>
            </a:r>
            <a:r>
              <a:rPr lang="en-US" sz="2600" dirty="0" smtClean="0">
                <a:solidFill>
                  <a:prstClr val="black"/>
                </a:solidFill>
              </a:rPr>
              <a:t>held in shared print repositories</a:t>
            </a:r>
            <a:endParaRPr lang="en-US" sz="2600" dirty="0">
              <a:solidFill>
                <a:prstClr val="black"/>
              </a:solidFill>
            </a:endParaRPr>
          </a:p>
        </p:txBody>
      </p:sp>
      <p:sp>
        <p:nvSpPr>
          <p:cNvPr id="4" name="TextBox 3"/>
          <p:cNvSpPr txBox="1"/>
          <p:nvPr/>
        </p:nvSpPr>
        <p:spPr>
          <a:xfrm>
            <a:off x="2375211" y="5319133"/>
            <a:ext cx="4527394" cy="646331"/>
          </a:xfrm>
          <a:prstGeom prst="rect">
            <a:avLst/>
          </a:prstGeom>
          <a:solidFill>
            <a:schemeClr val="bg1"/>
          </a:solidFill>
          <a:ln>
            <a:solidFill>
              <a:srgbClr val="FF0000"/>
            </a:solidFill>
          </a:ln>
        </p:spPr>
        <p:txBody>
          <a:bodyPr wrap="square" rtlCol="0">
            <a:spAutoFit/>
          </a:bodyPr>
          <a:lstStyle/>
          <a:p>
            <a:pPr defTabSz="914400"/>
            <a:r>
              <a:rPr lang="en-US" dirty="0" smtClean="0">
                <a:solidFill>
                  <a:prstClr val="black"/>
                </a:solidFill>
              </a:rPr>
              <a:t>High concentrations in Maine, Florida and New York </a:t>
            </a:r>
            <a:endParaRPr lang="en-US" dirty="0">
              <a:solidFill>
                <a:prstClr val="black"/>
              </a:solidFill>
            </a:endParaRPr>
          </a:p>
        </p:txBody>
      </p:sp>
    </p:spTree>
    <p:extLst>
      <p:ext uri="{BB962C8B-B14F-4D97-AF65-F5344CB8AC3E}">
        <p14:creationId xmlns:p14="http://schemas.microsoft.com/office/powerpoint/2010/main" val="803161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 y="1093728"/>
            <a:ext cx="8503920" cy="5137970"/>
          </a:xfrm>
          <a:prstGeom prst="rect">
            <a:avLst/>
          </a:prstGeom>
        </p:spPr>
      </p:pic>
      <p:sp>
        <p:nvSpPr>
          <p:cNvPr id="4" name="TextBox 3"/>
          <p:cNvSpPr txBox="1"/>
          <p:nvPr/>
        </p:nvSpPr>
        <p:spPr>
          <a:xfrm>
            <a:off x="15378" y="201176"/>
            <a:ext cx="8740021" cy="892552"/>
          </a:xfrm>
          <a:prstGeom prst="rect">
            <a:avLst/>
          </a:prstGeom>
          <a:noFill/>
        </p:spPr>
        <p:txBody>
          <a:bodyPr wrap="none" rtlCol="0">
            <a:spAutoFit/>
          </a:bodyPr>
          <a:lstStyle/>
          <a:p>
            <a:pPr defTabSz="914400"/>
            <a:r>
              <a:rPr lang="en-US" sz="2600" dirty="0" smtClean="0">
                <a:solidFill>
                  <a:prstClr val="black"/>
                </a:solidFill>
              </a:rPr>
              <a:t>As of </a:t>
            </a:r>
            <a:r>
              <a:rPr lang="en-US" sz="2600" dirty="0">
                <a:solidFill>
                  <a:prstClr val="black"/>
                </a:solidFill>
              </a:rPr>
              <a:t>December 2014 </a:t>
            </a:r>
            <a:r>
              <a:rPr lang="en-US" sz="2600" dirty="0" smtClean="0">
                <a:solidFill>
                  <a:prstClr val="black"/>
                </a:solidFill>
              </a:rPr>
              <a:t>:</a:t>
            </a:r>
          </a:p>
          <a:p>
            <a:pPr defTabSz="914400"/>
            <a:r>
              <a:rPr lang="en-US" sz="2600" dirty="0" smtClean="0">
                <a:solidFill>
                  <a:prstClr val="black"/>
                </a:solidFill>
              </a:rPr>
              <a:t>                       </a:t>
            </a:r>
            <a:r>
              <a:rPr lang="en-US" sz="2600" b="1" dirty="0" smtClean="0">
                <a:solidFill>
                  <a:srgbClr val="455560"/>
                </a:solidFill>
              </a:rPr>
              <a:t>54K serial titles </a:t>
            </a:r>
            <a:r>
              <a:rPr lang="en-US" sz="2600" dirty="0" smtClean="0">
                <a:solidFill>
                  <a:prstClr val="black"/>
                </a:solidFill>
              </a:rPr>
              <a:t>held in shared print repositories</a:t>
            </a:r>
            <a:endParaRPr lang="en-US" sz="2600" dirty="0">
              <a:solidFill>
                <a:prstClr val="black"/>
              </a:solidFill>
            </a:endParaRPr>
          </a:p>
        </p:txBody>
      </p:sp>
      <p:sp>
        <p:nvSpPr>
          <p:cNvPr id="5" name="TextBox 4"/>
          <p:cNvSpPr txBox="1"/>
          <p:nvPr/>
        </p:nvSpPr>
        <p:spPr>
          <a:xfrm>
            <a:off x="2375211" y="5687123"/>
            <a:ext cx="4270916" cy="923330"/>
          </a:xfrm>
          <a:prstGeom prst="rect">
            <a:avLst/>
          </a:prstGeom>
          <a:solidFill>
            <a:schemeClr val="bg1"/>
          </a:solidFill>
          <a:ln>
            <a:solidFill>
              <a:srgbClr val="FF0000"/>
            </a:solidFill>
          </a:ln>
        </p:spPr>
        <p:txBody>
          <a:bodyPr wrap="square" rtlCol="0">
            <a:spAutoFit/>
          </a:bodyPr>
          <a:lstStyle/>
          <a:p>
            <a:pPr defTabSz="914400"/>
            <a:r>
              <a:rPr lang="en-US" dirty="0" smtClean="0">
                <a:solidFill>
                  <a:prstClr val="black"/>
                </a:solidFill>
              </a:rPr>
              <a:t>Primarily archived by CIC, CRL-JSTOR, Empire Shared Collections and FLARE programs</a:t>
            </a:r>
            <a:endParaRPr lang="en-US" dirty="0">
              <a:solidFill>
                <a:prstClr val="black"/>
              </a:solidFill>
            </a:endParaRPr>
          </a:p>
        </p:txBody>
      </p:sp>
      <p:cxnSp>
        <p:nvCxnSpPr>
          <p:cNvPr id="6" name="Straight Arrow Connector 5"/>
          <p:cNvCxnSpPr/>
          <p:nvPr/>
        </p:nvCxnSpPr>
        <p:spPr>
          <a:xfrm flipV="1">
            <a:off x="5096107" y="4371278"/>
            <a:ext cx="892098" cy="1315845"/>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8" name="Straight Arrow Connector 7"/>
          <p:cNvCxnSpPr/>
          <p:nvPr/>
        </p:nvCxnSpPr>
        <p:spPr>
          <a:xfrm flipV="1">
            <a:off x="5096107" y="4605454"/>
            <a:ext cx="490654" cy="1081669"/>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11" name="Straight Arrow Connector 10"/>
          <p:cNvCxnSpPr/>
          <p:nvPr/>
        </p:nvCxnSpPr>
        <p:spPr>
          <a:xfrm flipV="1">
            <a:off x="5096107" y="5163015"/>
            <a:ext cx="643054" cy="524108"/>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1088193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 y="1093728"/>
            <a:ext cx="8503920" cy="5141492"/>
          </a:xfrm>
          <a:prstGeom prst="rect">
            <a:avLst/>
          </a:prstGeom>
        </p:spPr>
      </p:pic>
      <p:sp>
        <p:nvSpPr>
          <p:cNvPr id="3" name="TextBox 2"/>
          <p:cNvSpPr txBox="1"/>
          <p:nvPr/>
        </p:nvSpPr>
        <p:spPr>
          <a:xfrm>
            <a:off x="15378" y="201176"/>
            <a:ext cx="9252789" cy="892552"/>
          </a:xfrm>
          <a:prstGeom prst="rect">
            <a:avLst/>
          </a:prstGeom>
          <a:noFill/>
        </p:spPr>
        <p:txBody>
          <a:bodyPr wrap="none" rtlCol="0">
            <a:spAutoFit/>
          </a:bodyPr>
          <a:lstStyle/>
          <a:p>
            <a:pPr defTabSz="914400"/>
            <a:r>
              <a:rPr lang="en-US" sz="2600" dirty="0" smtClean="0">
                <a:solidFill>
                  <a:prstClr val="black"/>
                </a:solidFill>
              </a:rPr>
              <a:t>As of December 2014:</a:t>
            </a:r>
          </a:p>
          <a:p>
            <a:pPr defTabSz="914400"/>
            <a:r>
              <a:rPr lang="en-US" sz="2600" dirty="0" smtClean="0">
                <a:solidFill>
                  <a:prstClr val="black"/>
                </a:solidFill>
              </a:rPr>
              <a:t>              </a:t>
            </a:r>
            <a:r>
              <a:rPr lang="en-US" sz="2600" b="1" dirty="0" smtClean="0">
                <a:solidFill>
                  <a:srgbClr val="455560"/>
                </a:solidFill>
              </a:rPr>
              <a:t>1.4 million monographic titles </a:t>
            </a:r>
            <a:r>
              <a:rPr lang="en-US" sz="2600" dirty="0">
                <a:solidFill>
                  <a:prstClr val="black"/>
                </a:solidFill>
              </a:rPr>
              <a:t>in shared print repositories</a:t>
            </a:r>
          </a:p>
        </p:txBody>
      </p:sp>
      <p:sp>
        <p:nvSpPr>
          <p:cNvPr id="4" name="TextBox 3"/>
          <p:cNvSpPr txBox="1"/>
          <p:nvPr/>
        </p:nvSpPr>
        <p:spPr>
          <a:xfrm>
            <a:off x="2375211" y="5687123"/>
            <a:ext cx="3088888" cy="923330"/>
          </a:xfrm>
          <a:prstGeom prst="rect">
            <a:avLst/>
          </a:prstGeom>
          <a:solidFill>
            <a:schemeClr val="bg1"/>
          </a:solidFill>
          <a:ln>
            <a:solidFill>
              <a:srgbClr val="FF0000"/>
            </a:solidFill>
          </a:ln>
        </p:spPr>
        <p:txBody>
          <a:bodyPr wrap="square" rtlCol="0">
            <a:spAutoFit/>
          </a:bodyPr>
          <a:lstStyle/>
          <a:p>
            <a:pPr defTabSz="914400"/>
            <a:r>
              <a:rPr lang="en-US" dirty="0" smtClean="0">
                <a:solidFill>
                  <a:prstClr val="black"/>
                </a:solidFill>
              </a:rPr>
              <a:t>Primarily archived by Maine Shared Collections Strategy and FLARE programs</a:t>
            </a:r>
            <a:endParaRPr lang="en-US" dirty="0">
              <a:solidFill>
                <a:prstClr val="black"/>
              </a:solidFill>
            </a:endParaRPr>
          </a:p>
        </p:txBody>
      </p:sp>
      <p:cxnSp>
        <p:nvCxnSpPr>
          <p:cNvPr id="6" name="Straight Arrow Connector 5"/>
          <p:cNvCxnSpPr/>
          <p:nvPr/>
        </p:nvCxnSpPr>
        <p:spPr>
          <a:xfrm flipV="1">
            <a:off x="5096107" y="4672362"/>
            <a:ext cx="925551" cy="101476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9" name="Straight Arrow Connector 8"/>
          <p:cNvCxnSpPr/>
          <p:nvPr/>
        </p:nvCxnSpPr>
        <p:spPr>
          <a:xfrm flipV="1">
            <a:off x="5096107" y="3902927"/>
            <a:ext cx="1389163" cy="1784196"/>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193690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49726259"/>
              </p:ext>
            </p:extLst>
          </p:nvPr>
        </p:nvGraphicFramePr>
        <p:xfrm>
          <a:off x="334538" y="133815"/>
          <a:ext cx="8263052" cy="625583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2583357" y="6047744"/>
            <a:ext cx="4191660" cy="461665"/>
          </a:xfrm>
          <a:prstGeom prst="rect">
            <a:avLst/>
          </a:prstGeom>
          <a:noFill/>
        </p:spPr>
        <p:txBody>
          <a:bodyPr wrap="none" rtlCol="0">
            <a:spAutoFit/>
          </a:bodyPr>
          <a:lstStyle/>
          <a:p>
            <a:pPr defTabSz="914400"/>
            <a:r>
              <a:rPr lang="en-US" sz="2400" dirty="0">
                <a:solidFill>
                  <a:prstClr val="black"/>
                </a:solidFill>
              </a:rPr>
              <a:t>N = </a:t>
            </a:r>
            <a:r>
              <a:rPr lang="en-US" sz="2400" dirty="0" smtClean="0">
                <a:solidFill>
                  <a:prstClr val="black"/>
                </a:solidFill>
              </a:rPr>
              <a:t>1.92M shared print holdings</a:t>
            </a:r>
            <a:endParaRPr lang="en-US" sz="2400" dirty="0">
              <a:solidFill>
                <a:prstClr val="black"/>
              </a:solidFill>
            </a:endParaRPr>
          </a:p>
        </p:txBody>
      </p:sp>
      <p:sp>
        <p:nvSpPr>
          <p:cNvPr id="4" name="TextBox 3"/>
          <p:cNvSpPr txBox="1"/>
          <p:nvPr/>
        </p:nvSpPr>
        <p:spPr>
          <a:xfrm>
            <a:off x="5380505" y="6461461"/>
            <a:ext cx="3577967" cy="307777"/>
          </a:xfrm>
          <a:prstGeom prst="rect">
            <a:avLst/>
          </a:prstGeom>
          <a:noFill/>
        </p:spPr>
        <p:txBody>
          <a:bodyPr wrap="none" rtlCol="0">
            <a:spAutoFit/>
          </a:bodyPr>
          <a:lstStyle/>
          <a:p>
            <a:pPr defTabSz="914400"/>
            <a:r>
              <a:rPr lang="en-US" sz="1400" dirty="0" smtClean="0">
                <a:solidFill>
                  <a:prstClr val="black"/>
                </a:solidFill>
              </a:rPr>
              <a:t>Based on WorldCat data as of December 2014.</a:t>
            </a:r>
            <a:endParaRPr lang="en-US" sz="1400" dirty="0">
              <a:solidFill>
                <a:prstClr val="black"/>
              </a:solidFill>
            </a:endParaRPr>
          </a:p>
        </p:txBody>
      </p:sp>
    </p:spTree>
    <p:extLst>
      <p:ext uri="{BB962C8B-B14F-4D97-AF65-F5344CB8AC3E}">
        <p14:creationId xmlns:p14="http://schemas.microsoft.com/office/powerpoint/2010/main" val="2533951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5358" y="228600"/>
            <a:ext cx="8001000" cy="1200329"/>
          </a:xfrm>
          <a:prstGeom prst="rect">
            <a:avLst/>
          </a:prstGeom>
          <a:noFill/>
        </p:spPr>
        <p:txBody>
          <a:bodyPr wrap="square" rtlCol="0">
            <a:spAutoFit/>
          </a:bodyPr>
          <a:lstStyle/>
          <a:p>
            <a:pPr defTabSz="914400"/>
            <a:r>
              <a:rPr lang="en-US" sz="3600" dirty="0" smtClean="0">
                <a:solidFill>
                  <a:srgbClr val="0070C0"/>
                </a:solidFill>
              </a:rPr>
              <a:t>‘</a:t>
            </a:r>
            <a:r>
              <a:rPr lang="en-US" sz="3600" dirty="0" smtClean="0">
                <a:solidFill>
                  <a:srgbClr val="0070C0"/>
                </a:solidFill>
                <a:latin typeface="Segoe UI Light" panose="020B0502040204020203" pitchFamily="34" charset="0"/>
              </a:rPr>
              <a:t>Most widely preserved’ titles in collective shared print collection</a:t>
            </a:r>
            <a:endParaRPr lang="en-US" sz="3600" dirty="0">
              <a:solidFill>
                <a:srgbClr val="0070C0"/>
              </a:solidFill>
              <a:latin typeface="Segoe UI Light" panose="020B0502040204020203" pitchFamily="34" charset="0"/>
            </a:endParaRPr>
          </a:p>
        </p:txBody>
      </p:sp>
      <p:sp>
        <p:nvSpPr>
          <p:cNvPr id="15" name="Rectangle 14"/>
          <p:cNvSpPr/>
          <p:nvPr/>
        </p:nvSpPr>
        <p:spPr>
          <a:xfrm>
            <a:off x="442658" y="1638300"/>
            <a:ext cx="8294942" cy="5016758"/>
          </a:xfrm>
          <a:prstGeom prst="rect">
            <a:avLst/>
          </a:prstGeom>
          <a:solidFill>
            <a:schemeClr val="bg1">
              <a:alpha val="75000"/>
            </a:schemeClr>
          </a:solidFill>
        </p:spPr>
        <p:txBody>
          <a:bodyPr wrap="square">
            <a:spAutoFit/>
          </a:bodyPr>
          <a:lstStyle/>
          <a:p>
            <a:pPr marL="285750" indent="-285750" defTabSz="914400">
              <a:buFont typeface="Arial" panose="020B0604020202020204" pitchFamily="34" charset="0"/>
              <a:buChar char="•"/>
            </a:pPr>
            <a:r>
              <a:rPr lang="en-US" sz="1900" b="1" i="1" spc="-20" dirty="0">
                <a:solidFill>
                  <a:prstClr val="black"/>
                </a:solidFill>
              </a:rPr>
              <a:t>Plan for shortening the time of passage between New York and </a:t>
            </a:r>
            <a:r>
              <a:rPr lang="en-US" sz="1900" b="1" i="1" spc="-20" dirty="0" smtClean="0">
                <a:solidFill>
                  <a:prstClr val="black"/>
                </a:solidFill>
              </a:rPr>
              <a:t>London: </a:t>
            </a:r>
            <a:r>
              <a:rPr lang="en-US" sz="1900" b="1" i="1" spc="-20" dirty="0">
                <a:solidFill>
                  <a:prstClr val="black"/>
                </a:solidFill>
              </a:rPr>
              <a:t>with documents relating thereto, including the proceedings of the Railway Convention at Portland, </a:t>
            </a:r>
            <a:r>
              <a:rPr lang="en-US" sz="1900" b="1" i="1" spc="-20" dirty="0" smtClean="0">
                <a:solidFill>
                  <a:prstClr val="black"/>
                </a:solidFill>
              </a:rPr>
              <a:t>Maine </a:t>
            </a:r>
            <a:r>
              <a:rPr lang="en-US" sz="1900" spc="-20" dirty="0" smtClean="0">
                <a:solidFill>
                  <a:prstClr val="black"/>
                </a:solidFill>
              </a:rPr>
              <a:t>(1850) – held by 58 libraries; 8 shared print </a:t>
            </a:r>
            <a:r>
              <a:rPr lang="en-US" sz="1900" spc="-20" dirty="0" smtClean="0">
                <a:solidFill>
                  <a:srgbClr val="FF7600"/>
                </a:solidFill>
              </a:rPr>
              <a:t>(14%)</a:t>
            </a:r>
            <a:r>
              <a:rPr lang="en-US" sz="1900" spc="-20" dirty="0" smtClean="0">
                <a:solidFill>
                  <a:prstClr val="black"/>
                </a:solidFill>
              </a:rPr>
              <a:t>; </a:t>
            </a:r>
            <a:r>
              <a:rPr lang="en-US" sz="1900" spc="-20" dirty="0" smtClean="0">
                <a:solidFill>
                  <a:srgbClr val="FF7600"/>
                </a:solidFill>
              </a:rPr>
              <a:t>another edition </a:t>
            </a:r>
            <a:r>
              <a:rPr lang="en-US" sz="1900" spc="-20" dirty="0" smtClean="0">
                <a:solidFill>
                  <a:prstClr val="black"/>
                </a:solidFill>
              </a:rPr>
              <a:t>with 21 holdings retained by 1 shared print repository (5%)</a:t>
            </a:r>
            <a:endParaRPr lang="en-US" sz="1900" spc="-20" dirty="0" smtClean="0">
              <a:solidFill>
                <a:srgbClr val="FF7600"/>
              </a:solidFill>
            </a:endParaRPr>
          </a:p>
          <a:p>
            <a:pPr marL="285750" indent="-285750" defTabSz="914400">
              <a:buFont typeface="Arial" panose="020B0604020202020204" pitchFamily="34" charset="0"/>
              <a:buChar char="•"/>
            </a:pPr>
            <a:r>
              <a:rPr lang="en-US" sz="1900" spc="-20" dirty="0" smtClean="0">
                <a:solidFill>
                  <a:prstClr val="black"/>
                </a:solidFill>
              </a:rPr>
              <a:t>A.J. Coolidge. </a:t>
            </a:r>
            <a:r>
              <a:rPr lang="en-US" sz="1900" b="1" i="1" spc="-20" dirty="0" smtClean="0">
                <a:solidFill>
                  <a:prstClr val="black"/>
                </a:solidFill>
              </a:rPr>
              <a:t>A history and description of New England, general and local</a:t>
            </a:r>
            <a:r>
              <a:rPr lang="en-US" sz="1900" b="1" spc="-20" dirty="0" smtClean="0">
                <a:solidFill>
                  <a:prstClr val="black"/>
                </a:solidFill>
              </a:rPr>
              <a:t> </a:t>
            </a:r>
            <a:r>
              <a:rPr lang="en-US" sz="1900" spc="-20" dirty="0" smtClean="0">
                <a:solidFill>
                  <a:prstClr val="black"/>
                </a:solidFill>
              </a:rPr>
              <a:t>(1859) – held by 76 libraries; 8 shared print (11%); </a:t>
            </a:r>
          </a:p>
          <a:p>
            <a:pPr marL="285750" indent="-285750" defTabSz="914400">
              <a:buFont typeface="Arial" panose="020B0604020202020204" pitchFamily="34" charset="0"/>
              <a:buChar char="•"/>
            </a:pPr>
            <a:r>
              <a:rPr lang="en-US" sz="1900" spc="-20" dirty="0" smtClean="0">
                <a:solidFill>
                  <a:prstClr val="black"/>
                </a:solidFill>
              </a:rPr>
              <a:t>I.S. Proper. </a:t>
            </a:r>
            <a:r>
              <a:rPr lang="en-US" sz="1900" b="1" i="1" spc="-20" dirty="0" err="1" smtClean="0">
                <a:solidFill>
                  <a:prstClr val="black"/>
                </a:solidFill>
              </a:rPr>
              <a:t>Monhegan</a:t>
            </a:r>
            <a:r>
              <a:rPr lang="en-US" sz="1900" b="1" i="1" spc="-20" dirty="0">
                <a:solidFill>
                  <a:prstClr val="black"/>
                </a:solidFill>
              </a:rPr>
              <a:t>, the cradle of New </a:t>
            </a:r>
            <a:r>
              <a:rPr lang="en-US" sz="1900" b="1" i="1" spc="-20" dirty="0" smtClean="0">
                <a:solidFill>
                  <a:prstClr val="black"/>
                </a:solidFill>
              </a:rPr>
              <a:t>England </a:t>
            </a:r>
            <a:r>
              <a:rPr lang="en-US" sz="1900" spc="-20" dirty="0" smtClean="0">
                <a:solidFill>
                  <a:prstClr val="black"/>
                </a:solidFill>
              </a:rPr>
              <a:t>(1930) – held by 94 libraries; 8 shared print </a:t>
            </a:r>
            <a:r>
              <a:rPr lang="en-US" sz="1900" spc="-20" dirty="0" smtClean="0">
                <a:solidFill>
                  <a:srgbClr val="FF7600"/>
                </a:solidFill>
              </a:rPr>
              <a:t>(9%)</a:t>
            </a:r>
          </a:p>
          <a:p>
            <a:pPr marL="285750" indent="-285750" defTabSz="914400">
              <a:buFont typeface="Arial" panose="020B0604020202020204" pitchFamily="34" charset="0"/>
              <a:buChar char="•"/>
            </a:pPr>
            <a:r>
              <a:rPr lang="en-US" sz="1900" spc="-20" dirty="0" smtClean="0">
                <a:solidFill>
                  <a:prstClr val="black"/>
                </a:solidFill>
              </a:rPr>
              <a:t>A.H. </a:t>
            </a:r>
            <a:r>
              <a:rPr lang="en-US" sz="1900" spc="-20" dirty="0" err="1" smtClean="0">
                <a:solidFill>
                  <a:prstClr val="black"/>
                </a:solidFill>
              </a:rPr>
              <a:t>Chadbourne</a:t>
            </a:r>
            <a:r>
              <a:rPr lang="en-US" sz="1900" spc="-20" dirty="0" smtClean="0">
                <a:solidFill>
                  <a:prstClr val="black"/>
                </a:solidFill>
              </a:rPr>
              <a:t>. </a:t>
            </a:r>
            <a:r>
              <a:rPr lang="en-US" sz="1900" b="1" i="1" spc="-20" dirty="0" smtClean="0">
                <a:solidFill>
                  <a:prstClr val="black"/>
                </a:solidFill>
              </a:rPr>
              <a:t>Maine </a:t>
            </a:r>
            <a:r>
              <a:rPr lang="en-US" sz="1900" b="1" i="1" spc="-20" dirty="0">
                <a:solidFill>
                  <a:prstClr val="black"/>
                </a:solidFill>
              </a:rPr>
              <a:t>place names and the peopling of its </a:t>
            </a:r>
            <a:r>
              <a:rPr lang="en-US" sz="1900" b="1" i="1" spc="-20" dirty="0" smtClean="0">
                <a:solidFill>
                  <a:prstClr val="black"/>
                </a:solidFill>
              </a:rPr>
              <a:t>towns </a:t>
            </a:r>
            <a:r>
              <a:rPr lang="en-US" sz="1900" spc="-20" dirty="0" smtClean="0">
                <a:solidFill>
                  <a:prstClr val="black"/>
                </a:solidFill>
              </a:rPr>
              <a:t>(1955) – held by 116 libraries; 8 shared print </a:t>
            </a:r>
            <a:r>
              <a:rPr lang="en-US" sz="1900" spc="-20" dirty="0" smtClean="0">
                <a:solidFill>
                  <a:srgbClr val="FF7600"/>
                </a:solidFill>
              </a:rPr>
              <a:t>(7%); </a:t>
            </a:r>
            <a:r>
              <a:rPr lang="en-US" sz="1900" spc="-20" dirty="0" smtClean="0">
                <a:solidFill>
                  <a:prstClr val="black"/>
                </a:solidFill>
              </a:rPr>
              <a:t>13 </a:t>
            </a:r>
            <a:r>
              <a:rPr lang="en-US" sz="1900" spc="-20" dirty="0" smtClean="0">
                <a:solidFill>
                  <a:srgbClr val="FF7600"/>
                </a:solidFill>
              </a:rPr>
              <a:t>additional editions </a:t>
            </a:r>
            <a:r>
              <a:rPr lang="en-US" sz="1900" spc="-20" dirty="0" smtClean="0">
                <a:solidFill>
                  <a:prstClr val="black"/>
                </a:solidFill>
              </a:rPr>
              <a:t>in shared print repositories</a:t>
            </a:r>
          </a:p>
          <a:p>
            <a:pPr marL="285750" indent="-285750" defTabSz="914400">
              <a:buFont typeface="Arial" panose="020B0604020202020204" pitchFamily="34" charset="0"/>
              <a:buChar char="•"/>
            </a:pPr>
            <a:r>
              <a:rPr lang="en-US" sz="1900" spc="-20" dirty="0" smtClean="0">
                <a:solidFill>
                  <a:prstClr val="black"/>
                </a:solidFill>
              </a:rPr>
              <a:t>J.E. Mooney. </a:t>
            </a:r>
            <a:r>
              <a:rPr lang="en-US" sz="1900" b="1" i="1" spc="-20" dirty="0" smtClean="0">
                <a:solidFill>
                  <a:prstClr val="black"/>
                </a:solidFill>
              </a:rPr>
              <a:t>Maps</a:t>
            </a:r>
            <a:r>
              <a:rPr lang="en-US" sz="1900" b="1" i="1" spc="-20" dirty="0">
                <a:solidFill>
                  <a:prstClr val="black"/>
                </a:solidFill>
              </a:rPr>
              <a:t>, globes, atlases, and geographies through the year </a:t>
            </a:r>
            <a:r>
              <a:rPr lang="en-US" sz="1900" b="1" i="1" spc="-20" dirty="0" smtClean="0">
                <a:solidFill>
                  <a:prstClr val="black"/>
                </a:solidFill>
              </a:rPr>
              <a:t>1800: </a:t>
            </a:r>
            <a:r>
              <a:rPr lang="en-US" sz="1900" b="1" i="1" spc="-20" dirty="0">
                <a:solidFill>
                  <a:prstClr val="black"/>
                </a:solidFill>
              </a:rPr>
              <a:t>the Eleanor Houston and Lawrence M.C. Smith Cartographic Collection at the Smith Cartographic Center, University of Southern </a:t>
            </a:r>
            <a:r>
              <a:rPr lang="en-US" sz="1900" b="1" i="1" spc="-20" dirty="0" smtClean="0">
                <a:solidFill>
                  <a:prstClr val="black"/>
                </a:solidFill>
              </a:rPr>
              <a:t>Maine</a:t>
            </a:r>
            <a:r>
              <a:rPr lang="en-US" sz="1900" i="1" spc="-20" dirty="0" smtClean="0">
                <a:solidFill>
                  <a:prstClr val="black"/>
                </a:solidFill>
              </a:rPr>
              <a:t> </a:t>
            </a:r>
            <a:r>
              <a:rPr lang="en-US" sz="1900" spc="-20" dirty="0" smtClean="0">
                <a:solidFill>
                  <a:prstClr val="black"/>
                </a:solidFill>
              </a:rPr>
              <a:t>(1988) – held by 176 libraries; 8 shared print </a:t>
            </a:r>
            <a:r>
              <a:rPr lang="en-US" sz="1900" spc="-20" dirty="0" smtClean="0">
                <a:solidFill>
                  <a:srgbClr val="FF7600"/>
                </a:solidFill>
              </a:rPr>
              <a:t>(5%)</a:t>
            </a:r>
            <a:br>
              <a:rPr lang="en-US" sz="1900" spc="-20" dirty="0" smtClean="0">
                <a:solidFill>
                  <a:srgbClr val="FF7600"/>
                </a:solidFill>
              </a:rPr>
            </a:br>
            <a:endParaRPr lang="en-US" sz="1900" spc="-20" dirty="0" smtClean="0">
              <a:solidFill>
                <a:srgbClr val="FF7600"/>
              </a:solidFill>
            </a:endParaRPr>
          </a:p>
          <a:p>
            <a:pPr defTabSz="914400"/>
            <a:r>
              <a:rPr lang="en-US" sz="1600" spc="-20" dirty="0" smtClean="0"/>
              <a:t>Shared print holdings analysis provided by Constance </a:t>
            </a:r>
            <a:r>
              <a:rPr lang="en-US" sz="1600" spc="-20" dirty="0" err="1" smtClean="0"/>
              <a:t>Malpas</a:t>
            </a:r>
            <a:r>
              <a:rPr lang="en-US" sz="1600" spc="-20" dirty="0" smtClean="0"/>
              <a:t>, OCLC Research. Unpublished.</a:t>
            </a:r>
            <a:r>
              <a:rPr lang="en-US" sz="1600" spc="-20" dirty="0">
                <a:solidFill>
                  <a:srgbClr val="FF7600"/>
                </a:solidFill>
              </a:rPr>
              <a:t>	</a:t>
            </a:r>
          </a:p>
        </p:txBody>
      </p:sp>
    </p:spTree>
    <p:extLst>
      <p:ext uri="{BB962C8B-B14F-4D97-AF65-F5344CB8AC3E}">
        <p14:creationId xmlns:p14="http://schemas.microsoft.com/office/powerpoint/2010/main" val="2194460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7467" y="152400"/>
            <a:ext cx="6429966" cy="1446550"/>
          </a:xfrm>
          <a:prstGeom prst="rect">
            <a:avLst/>
          </a:prstGeom>
          <a:noFill/>
        </p:spPr>
        <p:txBody>
          <a:bodyPr wrap="none" rtlCol="0">
            <a:spAutoFit/>
          </a:bodyPr>
          <a:lstStyle/>
          <a:p>
            <a:pPr algn="ctr" defTabSz="914400"/>
            <a:r>
              <a:rPr lang="en-US" sz="4400" dirty="0" smtClean="0">
                <a:solidFill>
                  <a:srgbClr val="2178B5"/>
                </a:solidFill>
                <a:latin typeface="Segoe UI Light" panose="020B0502040204020203" pitchFamily="34" charset="0"/>
              </a:rPr>
              <a:t>Challenging </a:t>
            </a:r>
            <a:r>
              <a:rPr lang="en-US" sz="4400" dirty="0">
                <a:solidFill>
                  <a:srgbClr val="2178B5"/>
                </a:solidFill>
                <a:latin typeface="Segoe UI Light" panose="020B0502040204020203" pitchFamily="34" charset="0"/>
              </a:rPr>
              <a:t>a</a:t>
            </a:r>
            <a:r>
              <a:rPr lang="en-US" sz="4400" dirty="0" smtClean="0">
                <a:solidFill>
                  <a:srgbClr val="2178B5"/>
                </a:solidFill>
                <a:latin typeface="Segoe UI Light" panose="020B0502040204020203" pitchFamily="34" charset="0"/>
              </a:rPr>
              <a:t>ssumptions…</a:t>
            </a:r>
          </a:p>
          <a:p>
            <a:pPr defTabSz="914400"/>
            <a:r>
              <a:rPr lang="en-US" sz="4400" dirty="0" smtClean="0">
                <a:solidFill>
                  <a:srgbClr val="2178B5"/>
                </a:solidFill>
                <a:latin typeface="Segoe UI Light" panose="020B0502040204020203" pitchFamily="34" charset="0"/>
              </a:rPr>
              <a:t>with evidence</a:t>
            </a:r>
            <a:endParaRPr lang="en-US" sz="4400" dirty="0">
              <a:solidFill>
                <a:srgbClr val="2178B5"/>
              </a:solidFill>
              <a:latin typeface="Segoe UI Light" panose="020B0502040204020203" pitchFamily="34" charset="0"/>
            </a:endParaRPr>
          </a:p>
        </p:txBody>
      </p:sp>
      <p:sp>
        <p:nvSpPr>
          <p:cNvPr id="3" name="TextBox 2"/>
          <p:cNvSpPr txBox="1"/>
          <p:nvPr/>
        </p:nvSpPr>
        <p:spPr>
          <a:xfrm>
            <a:off x="494478" y="1825692"/>
            <a:ext cx="6893874" cy="4247317"/>
          </a:xfrm>
          <a:prstGeom prst="rect">
            <a:avLst/>
          </a:prstGeom>
          <a:solidFill>
            <a:schemeClr val="bg1">
              <a:alpha val="75000"/>
            </a:schemeClr>
          </a:solidFill>
        </p:spPr>
        <p:txBody>
          <a:bodyPr wrap="square" rtlCol="0">
            <a:spAutoFit/>
          </a:bodyPr>
          <a:lstStyle/>
          <a:p>
            <a:pPr defTabSz="914400"/>
            <a:r>
              <a:rPr lang="en-US" sz="2700" dirty="0" smtClean="0">
                <a:solidFill>
                  <a:prstClr val="black"/>
                </a:solidFill>
              </a:rPr>
              <a:t>Shared print is </a:t>
            </a:r>
            <a:r>
              <a:rPr lang="en-US" sz="2700" dirty="0" smtClean="0">
                <a:solidFill>
                  <a:srgbClr val="C4161C"/>
                </a:solidFill>
              </a:rPr>
              <a:t>altering the library landscape</a:t>
            </a:r>
          </a:p>
          <a:p>
            <a:pPr marL="342900" indent="-342900" defTabSz="914400">
              <a:buFont typeface="Arial" panose="020B0604020202020204" pitchFamily="34" charset="0"/>
              <a:buChar char="•"/>
            </a:pPr>
            <a:r>
              <a:rPr lang="en-US" sz="2700" dirty="0" smtClean="0">
                <a:solidFill>
                  <a:prstClr val="black"/>
                </a:solidFill>
              </a:rPr>
              <a:t>It affects the </a:t>
            </a:r>
            <a:r>
              <a:rPr lang="en-US" sz="2700" dirty="0" smtClean="0">
                <a:solidFill>
                  <a:srgbClr val="C4161C"/>
                </a:solidFill>
              </a:rPr>
              <a:t>full spectrum </a:t>
            </a:r>
            <a:r>
              <a:rPr lang="en-US" sz="2700" dirty="0" smtClean="0">
                <a:solidFill>
                  <a:prstClr val="black"/>
                </a:solidFill>
              </a:rPr>
              <a:t>of library materials – formats, languages, audiences</a:t>
            </a:r>
          </a:p>
          <a:p>
            <a:pPr marL="342900" indent="-342900" defTabSz="914400">
              <a:buFont typeface="Arial" panose="020B0604020202020204" pitchFamily="34" charset="0"/>
              <a:buChar char="•"/>
            </a:pPr>
            <a:r>
              <a:rPr lang="en-US" sz="2700" dirty="0" smtClean="0">
                <a:solidFill>
                  <a:prstClr val="black"/>
                </a:solidFill>
              </a:rPr>
              <a:t>It concerns </a:t>
            </a:r>
            <a:r>
              <a:rPr lang="en-US" sz="2700" dirty="0" smtClean="0">
                <a:solidFill>
                  <a:srgbClr val="C4161C"/>
                </a:solidFill>
              </a:rPr>
              <a:t>all segments </a:t>
            </a:r>
            <a:r>
              <a:rPr lang="en-US" sz="2700" dirty="0" smtClean="0">
                <a:solidFill>
                  <a:prstClr val="black"/>
                </a:solidFill>
              </a:rPr>
              <a:t>of the library community</a:t>
            </a:r>
          </a:p>
          <a:p>
            <a:pPr marL="342900" indent="-342900" defTabSz="914400">
              <a:buFont typeface="Arial" panose="020B0604020202020204" pitchFamily="34" charset="0"/>
              <a:buChar char="•"/>
            </a:pPr>
            <a:r>
              <a:rPr lang="en-US" sz="2700" dirty="0" smtClean="0">
                <a:solidFill>
                  <a:prstClr val="black"/>
                </a:solidFill>
              </a:rPr>
              <a:t>It is increasingly embedded in our </a:t>
            </a:r>
            <a:r>
              <a:rPr lang="en-US" sz="2700" dirty="0" smtClean="0">
                <a:solidFill>
                  <a:srgbClr val="C4161C"/>
                </a:solidFill>
              </a:rPr>
              <a:t>shared bibliographic infrastructure </a:t>
            </a:r>
          </a:p>
          <a:p>
            <a:pPr marL="342900" indent="-342900" defTabSz="914400">
              <a:buFont typeface="Arial" panose="020B0604020202020204" pitchFamily="34" charset="0"/>
              <a:buChar char="•"/>
            </a:pPr>
            <a:r>
              <a:rPr lang="en-US" sz="2700" dirty="0">
                <a:solidFill>
                  <a:prstClr val="black"/>
                </a:solidFill>
              </a:rPr>
              <a:t>It will </a:t>
            </a:r>
            <a:r>
              <a:rPr lang="en-US" sz="2700" dirty="0">
                <a:solidFill>
                  <a:srgbClr val="C4161C"/>
                </a:solidFill>
              </a:rPr>
              <a:t>reshape</a:t>
            </a:r>
            <a:r>
              <a:rPr lang="en-US" sz="2700" dirty="0">
                <a:solidFill>
                  <a:srgbClr val="FF7600"/>
                </a:solidFill>
              </a:rPr>
              <a:t> </a:t>
            </a:r>
            <a:r>
              <a:rPr lang="en-US" sz="2700" dirty="0">
                <a:solidFill>
                  <a:prstClr val="black"/>
                </a:solidFill>
              </a:rPr>
              <a:t>the gamut of </a:t>
            </a:r>
            <a:r>
              <a:rPr lang="en-US" sz="2700" dirty="0">
                <a:solidFill>
                  <a:srgbClr val="C4161C"/>
                </a:solidFill>
              </a:rPr>
              <a:t>library operations </a:t>
            </a:r>
            <a:r>
              <a:rPr lang="en-US" sz="2700" dirty="0">
                <a:solidFill>
                  <a:prstClr val="black"/>
                </a:solidFill>
              </a:rPr>
              <a:t>– cataloging, collection management, resource </a:t>
            </a:r>
            <a:r>
              <a:rPr lang="en-US" sz="2700" dirty="0" smtClean="0">
                <a:solidFill>
                  <a:prstClr val="black"/>
                </a:solidFill>
              </a:rPr>
              <a:t>sharing, public service and outreach</a:t>
            </a:r>
          </a:p>
        </p:txBody>
      </p:sp>
    </p:spTree>
    <p:extLst>
      <p:ext uri="{BB962C8B-B14F-4D97-AF65-F5344CB8AC3E}">
        <p14:creationId xmlns:p14="http://schemas.microsoft.com/office/powerpoint/2010/main" val="2626741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006495">
            <a:off x="629256" y="2166622"/>
            <a:ext cx="3160229" cy="4089710"/>
          </a:xfrm>
          <a:prstGeom prst="rect">
            <a:avLst/>
          </a:prstGeom>
          <a:noFill/>
          <a:ln w="9525">
            <a:noFill/>
            <a:miter lim="800000"/>
            <a:headEnd/>
            <a:tailEnd/>
          </a:ln>
          <a:effectLst>
            <a:outerShdw blurRad="88900" dist="215900" dir="8100000" algn="tr" rotWithShape="0">
              <a:prstClr val="black">
                <a:alpha val="40000"/>
              </a:prstClr>
            </a:outerShdw>
          </a:effectLst>
        </p:spPr>
      </p:pic>
      <p:pic>
        <p:nvPicPr>
          <p:cNvPr id="3" name="Picture 2" descr="H:\NSR\ESRworkshopDC\esrcov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6932" y="2226848"/>
            <a:ext cx="3288470" cy="3969257"/>
          </a:xfrm>
          <a:prstGeom prst="rect">
            <a:avLst/>
          </a:prstGeom>
          <a:noFill/>
          <a:ln w="28575">
            <a:solidFill>
              <a:schemeClr val="tx1"/>
            </a:solidFill>
          </a:ln>
          <a:effectLst>
            <a:outerShdw blurRad="88900" dist="215900" dir="8100000" algn="tr" rotWithShape="0">
              <a:prstClr val="black">
                <a:alpha val="40000"/>
              </a:prst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96861">
            <a:off x="3142938" y="395654"/>
            <a:ext cx="2992486" cy="3871978"/>
          </a:xfrm>
          <a:prstGeom prst="rect">
            <a:avLst/>
          </a:prstGeom>
          <a:ln w="28575">
            <a:solidFill>
              <a:schemeClr val="tx1"/>
            </a:solidFill>
          </a:ln>
          <a:effectLst>
            <a:outerShdw blurRad="88900" dist="215900" dir="8100000" algn="tr" rotWithShape="0">
              <a:prstClr val="black">
                <a:alpha val="40000"/>
              </a:prstClr>
            </a:outerShdw>
          </a:effectLst>
        </p:spPr>
      </p:pic>
    </p:spTree>
    <p:extLst>
      <p:ext uri="{BB962C8B-B14F-4D97-AF65-F5344CB8AC3E}">
        <p14:creationId xmlns:p14="http://schemas.microsoft.com/office/powerpoint/2010/main" val="1941023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Segoe UI Semilight" panose="020B0402040204020203" pitchFamily="34" charset="0"/>
                <a:cs typeface="Segoe UI Semilight" panose="020B0402040204020203" pitchFamily="34" charset="0"/>
              </a:rPr>
              <a:t>Visitors and residents</a:t>
            </a:r>
            <a:endParaRPr lang="en-US" dirty="0">
              <a:latin typeface="Segoe UI Semilight" panose="020B0402040204020203" pitchFamily="34" charset="0"/>
              <a:cs typeface="Segoe UI Semilight" panose="020B0402040204020203" pitchFamily="34" charset="0"/>
            </a:endParaRPr>
          </a:p>
        </p:txBody>
      </p:sp>
      <p:sp>
        <p:nvSpPr>
          <p:cNvPr id="11" name="Text Placeholder 10"/>
          <p:cNvSpPr>
            <a:spLocks noGrp="1"/>
          </p:cNvSpPr>
          <p:nvPr>
            <p:ph type="body" sz="quarter" idx="10"/>
          </p:nvPr>
        </p:nvSpPr>
        <p:spPr/>
        <p:txBody>
          <a:bodyPr/>
          <a:lstStyle/>
          <a:p>
            <a:r>
              <a:rPr lang="en-US" dirty="0" smtClean="0">
                <a:latin typeface="Segoe UI Semilight" panose="020B0402040204020203" pitchFamily="34" charset="0"/>
                <a:cs typeface="Segoe UI Semilight" panose="020B0402040204020203" pitchFamily="34" charset="0"/>
              </a:rPr>
              <a:t>one</a:t>
            </a:r>
          </a:p>
          <a:p>
            <a:endParaRPr lang="en-US"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093712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B3AA010-7757-41E0-A212-D41514C97AA5}" type="slidenum">
              <a:rPr lang="en-US" smtClean="0">
                <a:solidFill>
                  <a:srgbClr val="FFFFFF">
                    <a:lumMod val="85000"/>
                  </a:srgbClr>
                </a:solidFill>
              </a:rPr>
              <a:pPr/>
              <a:t>40</a:t>
            </a:fld>
            <a:endParaRPr lang="en-US">
              <a:solidFill>
                <a:srgbClr val="FFFFFF">
                  <a:lumMod val="85000"/>
                </a:srgb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 y="776287"/>
            <a:ext cx="8934450" cy="5305425"/>
          </a:xfrm>
          <a:prstGeom prst="rect">
            <a:avLst/>
          </a:prstGeom>
        </p:spPr>
      </p:pic>
    </p:spTree>
    <p:extLst>
      <p:ext uri="{BB962C8B-B14F-4D97-AF65-F5344CB8AC3E}">
        <p14:creationId xmlns:p14="http://schemas.microsoft.com/office/powerpoint/2010/main" val="2903181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Box 1"/>
          <p:cNvSpPr txBox="1"/>
          <p:nvPr/>
        </p:nvSpPr>
        <p:spPr>
          <a:xfrm>
            <a:off x="457200" y="434400"/>
            <a:ext cx="7924800" cy="5324535"/>
          </a:xfrm>
          <a:prstGeom prst="rect">
            <a:avLst/>
          </a:prstGeom>
          <a:noFill/>
        </p:spPr>
        <p:txBody>
          <a:bodyPr wrap="square" rtlCol="0">
            <a:spAutoFit/>
          </a:bodyPr>
          <a:lstStyle/>
          <a:p>
            <a:pPr defTabSz="914400"/>
            <a:r>
              <a:rPr lang="en-US" sz="4400" dirty="0">
                <a:solidFill>
                  <a:srgbClr val="FFFFFF"/>
                </a:solidFill>
                <a:latin typeface="Segoe UI Light" panose="020B0502040204020203" pitchFamily="34" charset="0"/>
              </a:rPr>
              <a:t>Our traditional model was </a:t>
            </a:r>
            <a:endParaRPr lang="en-US" sz="4400" dirty="0" smtClean="0">
              <a:solidFill>
                <a:srgbClr val="FFFFFF"/>
              </a:solidFill>
              <a:latin typeface="Segoe UI Light" panose="020B0502040204020203" pitchFamily="34" charset="0"/>
            </a:endParaRPr>
          </a:p>
          <a:p>
            <a:pPr defTabSz="914400"/>
            <a:r>
              <a:rPr lang="en-US" sz="4400" dirty="0" smtClean="0">
                <a:solidFill>
                  <a:srgbClr val="FFFFFF"/>
                </a:solidFill>
                <a:latin typeface="Segoe UI Light" panose="020B0502040204020203" pitchFamily="34" charset="0"/>
              </a:rPr>
              <a:t>one </a:t>
            </a:r>
            <a:r>
              <a:rPr lang="en-US" sz="4400" dirty="0">
                <a:solidFill>
                  <a:srgbClr val="FFFFFF"/>
                </a:solidFill>
                <a:latin typeface="Segoe UI Light" panose="020B0502040204020203" pitchFamily="34" charset="0"/>
              </a:rPr>
              <a:t>in which we thought of </a:t>
            </a:r>
            <a:endParaRPr lang="en-US" sz="4400" dirty="0" smtClean="0">
              <a:solidFill>
                <a:srgbClr val="FFFFFF"/>
              </a:solidFill>
              <a:latin typeface="Segoe UI Light" panose="020B0502040204020203" pitchFamily="34" charset="0"/>
            </a:endParaRPr>
          </a:p>
          <a:p>
            <a:pPr defTabSz="914400"/>
            <a:r>
              <a:rPr lang="en-US" sz="4400" dirty="0" smtClean="0">
                <a:solidFill>
                  <a:srgbClr val="FFFFFF"/>
                </a:solidFill>
                <a:latin typeface="Segoe UI Light" panose="020B0502040204020203" pitchFamily="34" charset="0"/>
              </a:rPr>
              <a:t>the </a:t>
            </a:r>
            <a:r>
              <a:rPr lang="en-US" sz="4400" dirty="0">
                <a:solidFill>
                  <a:srgbClr val="FFFFFF"/>
                </a:solidFill>
                <a:latin typeface="Segoe UI Light" panose="020B0502040204020203" pitchFamily="34" charset="0"/>
              </a:rPr>
              <a:t>user in the </a:t>
            </a:r>
            <a:r>
              <a:rPr lang="en-US" sz="4400" dirty="0" smtClean="0">
                <a:solidFill>
                  <a:srgbClr val="FFFFFF"/>
                </a:solidFill>
                <a:latin typeface="Segoe UI Light" panose="020B0502040204020203" pitchFamily="34" charset="0"/>
              </a:rPr>
              <a:t>life of </a:t>
            </a:r>
            <a:r>
              <a:rPr lang="en-US" sz="4400" dirty="0">
                <a:solidFill>
                  <a:srgbClr val="FFFFFF"/>
                </a:solidFill>
                <a:latin typeface="Segoe UI Light" panose="020B0502040204020203" pitchFamily="34" charset="0"/>
              </a:rPr>
              <a:t>the </a:t>
            </a:r>
            <a:r>
              <a:rPr lang="en-US" sz="4400" dirty="0" smtClean="0">
                <a:solidFill>
                  <a:srgbClr val="FFFFFF"/>
                </a:solidFill>
                <a:latin typeface="Segoe UI Light" panose="020B0502040204020203" pitchFamily="34" charset="0"/>
              </a:rPr>
              <a:t>library</a:t>
            </a:r>
          </a:p>
          <a:p>
            <a:pPr defTabSz="914400"/>
            <a:endParaRPr lang="en-US" sz="4400" dirty="0" smtClean="0">
              <a:solidFill>
                <a:srgbClr val="FFFFFF"/>
              </a:solidFill>
              <a:latin typeface="Segoe UI Light" panose="020B0502040204020203" pitchFamily="34" charset="0"/>
            </a:endParaRPr>
          </a:p>
          <a:p>
            <a:pPr defTabSz="914400"/>
            <a:r>
              <a:rPr lang="en-US" sz="4400" dirty="0" smtClean="0">
                <a:solidFill>
                  <a:srgbClr val="FFFFFF"/>
                </a:solidFill>
                <a:latin typeface="Segoe UI Light" panose="020B0502040204020203" pitchFamily="34" charset="0"/>
              </a:rPr>
              <a:t>… but </a:t>
            </a:r>
            <a:r>
              <a:rPr lang="en-US" sz="4400" dirty="0">
                <a:solidFill>
                  <a:srgbClr val="FFFFFF"/>
                </a:solidFill>
                <a:latin typeface="Segoe UI Light" panose="020B0502040204020203" pitchFamily="34" charset="0"/>
              </a:rPr>
              <a:t>we are now increasingly </a:t>
            </a:r>
            <a:endParaRPr lang="en-US" sz="4400" dirty="0" smtClean="0">
              <a:solidFill>
                <a:srgbClr val="FFFFFF"/>
              </a:solidFill>
              <a:latin typeface="Segoe UI Light" panose="020B0502040204020203" pitchFamily="34" charset="0"/>
            </a:endParaRPr>
          </a:p>
          <a:p>
            <a:pPr defTabSz="914400"/>
            <a:r>
              <a:rPr lang="en-US" sz="4400" dirty="0" smtClean="0">
                <a:solidFill>
                  <a:srgbClr val="FFFFFF"/>
                </a:solidFill>
                <a:latin typeface="Segoe UI Light" panose="020B0502040204020203" pitchFamily="34" charset="0"/>
              </a:rPr>
              <a:t>thinking about </a:t>
            </a:r>
            <a:r>
              <a:rPr lang="en-US" sz="6000" b="1" dirty="0">
                <a:solidFill>
                  <a:srgbClr val="FFFFFF"/>
                </a:solidFill>
                <a:latin typeface="Segoe UI Light" panose="020B0502040204020203" pitchFamily="34" charset="0"/>
              </a:rPr>
              <a:t>the library </a:t>
            </a:r>
            <a:endParaRPr lang="en-US" sz="6000" b="1" dirty="0" smtClean="0">
              <a:solidFill>
                <a:srgbClr val="FFFFFF"/>
              </a:solidFill>
              <a:latin typeface="Segoe UI Light" panose="020B0502040204020203" pitchFamily="34" charset="0"/>
            </a:endParaRPr>
          </a:p>
          <a:p>
            <a:pPr defTabSz="914400"/>
            <a:r>
              <a:rPr lang="en-US" sz="6000" b="1" dirty="0" smtClean="0">
                <a:solidFill>
                  <a:srgbClr val="FFFFFF"/>
                </a:solidFill>
                <a:latin typeface="Segoe UI Light" panose="020B0502040204020203" pitchFamily="34" charset="0"/>
              </a:rPr>
              <a:t>in </a:t>
            </a:r>
            <a:r>
              <a:rPr lang="en-US" sz="6000" b="1" dirty="0">
                <a:solidFill>
                  <a:srgbClr val="FFFFFF"/>
                </a:solidFill>
                <a:latin typeface="Segoe UI Light" panose="020B0502040204020203" pitchFamily="34" charset="0"/>
              </a:rPr>
              <a:t>the life of the user</a:t>
            </a:r>
          </a:p>
        </p:txBody>
      </p:sp>
      <p:sp>
        <p:nvSpPr>
          <p:cNvPr id="3" name="TextBox 2"/>
          <p:cNvSpPr txBox="1"/>
          <p:nvPr/>
        </p:nvSpPr>
        <p:spPr>
          <a:xfrm>
            <a:off x="457200" y="6248400"/>
            <a:ext cx="1733231" cy="369332"/>
          </a:xfrm>
          <a:prstGeom prst="rect">
            <a:avLst/>
          </a:prstGeom>
          <a:noFill/>
        </p:spPr>
        <p:txBody>
          <a:bodyPr wrap="none" rtlCol="0">
            <a:spAutoFit/>
          </a:bodyPr>
          <a:lstStyle/>
          <a:p>
            <a:pPr defTabSz="914400"/>
            <a:r>
              <a:rPr lang="en-US" dirty="0" smtClean="0">
                <a:solidFill>
                  <a:srgbClr val="FFFFFF"/>
                </a:solidFill>
              </a:rPr>
              <a:t>Lorcan Dempsey</a:t>
            </a:r>
            <a:endParaRPr lang="en-US" dirty="0">
              <a:solidFill>
                <a:srgbClr val="FFFFFF"/>
              </a:solidFill>
            </a:endParaRPr>
          </a:p>
        </p:txBody>
      </p:sp>
    </p:spTree>
    <p:extLst>
      <p:ext uri="{BB962C8B-B14F-4D97-AF65-F5344CB8AC3E}">
        <p14:creationId xmlns:p14="http://schemas.microsoft.com/office/powerpoint/2010/main" val="1314513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http://www.alastore.ala.org/images/foster4376_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904997"/>
            <a:ext cx="2309137" cy="2985953"/>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www.alastore.ala.org/images/duke3D200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8251" y="1904997"/>
            <a:ext cx="1990635" cy="298595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904997"/>
            <a:ext cx="2175334" cy="2985953"/>
          </a:xfrm>
          <a:prstGeom prst="rect">
            <a:avLst/>
          </a:prstGeom>
        </p:spPr>
      </p:pic>
    </p:spTree>
    <p:extLst>
      <p:ext uri="{BB962C8B-B14F-4D97-AF65-F5344CB8AC3E}">
        <p14:creationId xmlns:p14="http://schemas.microsoft.com/office/powerpoint/2010/main" val="3744313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200"/>
                                        </p:tgtEl>
                                        <p:attrNameLst>
                                          <p:attrName>style.visibility</p:attrName>
                                        </p:attrNameLst>
                                      </p:cBhvr>
                                      <p:to>
                                        <p:strVal val="visible"/>
                                      </p:to>
                                    </p:set>
                                    <p:animEffect transition="in" filter="fade">
                                      <p:cBhvr>
                                        <p:cTn id="7" dur="1000"/>
                                        <p:tgtEl>
                                          <p:spTgt spid="8200"/>
                                        </p:tgtEl>
                                      </p:cBhvr>
                                    </p:animEffect>
                                    <p:anim calcmode="lin" valueType="num">
                                      <p:cBhvr>
                                        <p:cTn id="8" dur="1000" fill="hold"/>
                                        <p:tgtEl>
                                          <p:spTgt spid="8200"/>
                                        </p:tgtEl>
                                        <p:attrNameLst>
                                          <p:attrName>ppt_x</p:attrName>
                                        </p:attrNameLst>
                                      </p:cBhvr>
                                      <p:tavLst>
                                        <p:tav tm="0">
                                          <p:val>
                                            <p:strVal val="#ppt_x"/>
                                          </p:val>
                                        </p:tav>
                                        <p:tav tm="100000">
                                          <p:val>
                                            <p:strVal val="#ppt_x"/>
                                          </p:val>
                                        </p:tav>
                                      </p:tavLst>
                                    </p:anim>
                                    <p:anim calcmode="lin" valueType="num">
                                      <p:cBhvr>
                                        <p:cTn id="9" dur="1000" fill="hold"/>
                                        <p:tgtEl>
                                          <p:spTgt spid="820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8963" y="2133600"/>
            <a:ext cx="7819564" cy="4343400"/>
          </a:xfrm>
          <a:prstGeom prst="rect">
            <a:avLst/>
          </a:prstGeom>
          <a:solidFill>
            <a:schemeClr val="bg1">
              <a:lumMod val="50000"/>
            </a:schemeClr>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914400"/>
            <a:endParaRPr lang="en-US" dirty="0" smtClean="0">
              <a:solidFill>
                <a:srgbClr val="FFFFFF"/>
              </a:solidFill>
              <a:latin typeface="Segoe UI Semibold" panose="020B0702040204020203" pitchFamily="34" charset="0"/>
            </a:endParaRPr>
          </a:p>
          <a:p>
            <a:pPr algn="ctr" defTabSz="914400"/>
            <a:r>
              <a:rPr lang="en-US" sz="2800" b="1" dirty="0" smtClean="0">
                <a:solidFill>
                  <a:srgbClr val="FFFFFF"/>
                </a:solidFill>
                <a:latin typeface="Segoe UI Semibold" panose="020B0702040204020203" pitchFamily="34" charset="0"/>
              </a:rPr>
              <a:t>The cost of context switching</a:t>
            </a:r>
          </a:p>
          <a:p>
            <a:pPr algn="ctr" defTabSz="914400"/>
            <a:r>
              <a:rPr lang="en-US" sz="2000" dirty="0" smtClean="0">
                <a:solidFill>
                  <a:srgbClr val="FFFFFF"/>
                </a:solidFill>
                <a:latin typeface="Segoe UI Semibold" panose="020B0702040204020203" pitchFamily="34" charset="0"/>
              </a:rPr>
              <a:t>Convenience</a:t>
            </a:r>
          </a:p>
          <a:p>
            <a:pPr algn="ctr" defTabSz="914400"/>
            <a:r>
              <a:rPr lang="en-US" sz="2000" dirty="0" smtClean="0">
                <a:solidFill>
                  <a:srgbClr val="FFFFFF"/>
                </a:solidFill>
                <a:latin typeface="Segoe UI Semibold" panose="020B0702040204020203" pitchFamily="34" charset="0"/>
              </a:rPr>
              <a:t>Workflow</a:t>
            </a:r>
          </a:p>
          <a:p>
            <a:pPr algn="ctr" defTabSz="914400"/>
            <a:r>
              <a:rPr lang="en-US" sz="2000" dirty="0" smtClean="0">
                <a:solidFill>
                  <a:srgbClr val="FFFFFF"/>
                </a:solidFill>
                <a:latin typeface="Segoe UI Semibold" panose="020B0702040204020203" pitchFamily="34" charset="0"/>
              </a:rPr>
              <a:t>Fragmentation is a deterrent</a:t>
            </a:r>
          </a:p>
          <a:p>
            <a:pPr algn="ctr" defTabSz="914400"/>
            <a:endParaRPr lang="en-US" sz="2000" dirty="0">
              <a:solidFill>
                <a:srgbClr val="FFFFFF"/>
              </a:solidFill>
              <a:latin typeface="Segoe UI Semibold" panose="020B0702040204020203" pitchFamily="34" charset="0"/>
            </a:endParaRPr>
          </a:p>
          <a:p>
            <a:pPr algn="ctr" defTabSz="914400"/>
            <a:r>
              <a:rPr lang="en-US" sz="2800" b="1" dirty="0" smtClean="0">
                <a:solidFill>
                  <a:srgbClr val="FFFFFF"/>
                </a:solidFill>
                <a:latin typeface="Segoe UI Semibold" panose="020B0702040204020203" pitchFamily="34" charset="0"/>
              </a:rPr>
              <a:t>People like people</a:t>
            </a:r>
          </a:p>
          <a:p>
            <a:pPr algn="ctr" defTabSz="914400"/>
            <a:r>
              <a:rPr lang="en-US" sz="2000" dirty="0" smtClean="0">
                <a:solidFill>
                  <a:srgbClr val="FFFFFF"/>
                </a:solidFill>
                <a:latin typeface="Segoe UI Semibold" panose="020B0702040204020203" pitchFamily="34" charset="0"/>
              </a:rPr>
              <a:t>Relationship </a:t>
            </a:r>
            <a:r>
              <a:rPr lang="en-US" sz="2000" dirty="0">
                <a:solidFill>
                  <a:srgbClr val="FFFFFF"/>
                </a:solidFill>
                <a:latin typeface="Segoe UI Semibold" panose="020B0702040204020203" pitchFamily="34" charset="0"/>
              </a:rPr>
              <a:t>– sharing – engagement</a:t>
            </a:r>
          </a:p>
          <a:p>
            <a:pPr algn="ctr" defTabSz="914400"/>
            <a:endParaRPr lang="en-US" sz="2000" dirty="0" smtClean="0">
              <a:solidFill>
                <a:srgbClr val="FFFFFF"/>
              </a:solidFill>
              <a:latin typeface="Segoe UI Semibold" panose="020B0702040204020203" pitchFamily="34" charset="0"/>
            </a:endParaRPr>
          </a:p>
          <a:p>
            <a:pPr algn="ctr" defTabSz="914400"/>
            <a:r>
              <a:rPr lang="en-US" sz="2800" b="1" dirty="0" smtClean="0">
                <a:solidFill>
                  <a:srgbClr val="FFFFFF"/>
                </a:solidFill>
                <a:latin typeface="Segoe UI Semibold" panose="020B0702040204020203" pitchFamily="34" charset="0"/>
              </a:rPr>
              <a:t>Spaces and places</a:t>
            </a:r>
          </a:p>
          <a:p>
            <a:pPr algn="ctr" defTabSz="914400"/>
            <a:endParaRPr lang="en-US" sz="2800" dirty="0" smtClean="0">
              <a:solidFill>
                <a:srgbClr val="FFFFFF"/>
              </a:solidFill>
              <a:latin typeface="Segoe UI Semibold" panose="020B0702040204020203" pitchFamily="34" charset="0"/>
            </a:endParaRPr>
          </a:p>
          <a:p>
            <a:pPr algn="ctr" defTabSz="914400"/>
            <a:r>
              <a:rPr lang="en-US" sz="2800" b="1" dirty="0" smtClean="0">
                <a:solidFill>
                  <a:srgbClr val="FFFFFF"/>
                </a:solidFill>
                <a:latin typeface="Segoe UI Semibold" panose="020B0702040204020203" pitchFamily="34" charset="0"/>
              </a:rPr>
              <a:t>Different needs</a:t>
            </a:r>
          </a:p>
          <a:p>
            <a:pPr algn="ctr" defTabSz="914400"/>
            <a:endParaRPr lang="en-US" dirty="0">
              <a:solidFill>
                <a:srgbClr val="FFFFFF"/>
              </a:solidFill>
              <a:latin typeface="Segoe UI Semibold" panose="020B0702040204020203" pitchFamily="34" charset="0"/>
            </a:endParaRPr>
          </a:p>
        </p:txBody>
      </p:sp>
      <p:sp>
        <p:nvSpPr>
          <p:cNvPr id="3" name="Rectangle 2"/>
          <p:cNvSpPr/>
          <p:nvPr/>
        </p:nvSpPr>
        <p:spPr>
          <a:xfrm>
            <a:off x="627674" y="609600"/>
            <a:ext cx="7819564" cy="1066800"/>
          </a:xfrm>
          <a:prstGeom prst="rect">
            <a:avLst/>
          </a:prstGeom>
          <a:solidFill>
            <a:schemeClr val="bg1">
              <a:lumMod val="50000"/>
            </a:schemeClr>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914400"/>
            <a:r>
              <a:rPr lang="en-US" sz="2800" b="1" dirty="0" smtClean="0">
                <a:solidFill>
                  <a:srgbClr val="FFFFFF"/>
                </a:solidFill>
                <a:latin typeface="Segoe UI Semibold" panose="020B0702040204020203" pitchFamily="34" charset="0"/>
              </a:rPr>
              <a:t>What people actually do, not what they say they do</a:t>
            </a:r>
          </a:p>
        </p:txBody>
      </p:sp>
    </p:spTree>
    <p:extLst>
      <p:ext uri="{BB962C8B-B14F-4D97-AF65-F5344CB8AC3E}">
        <p14:creationId xmlns:p14="http://schemas.microsoft.com/office/powerpoint/2010/main" val="4139176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biLevel thresh="75000"/>
            <a:extLst>
              <a:ext uri="{28A0092B-C50C-407E-A947-70E740481C1C}">
                <a14:useLocalDpi xmlns:a14="http://schemas.microsoft.com/office/drawing/2010/main" val="0"/>
              </a:ext>
            </a:extLst>
          </a:blip>
          <a:stretch>
            <a:fillRect/>
          </a:stretch>
        </p:blipFill>
        <p:spPr>
          <a:xfrm>
            <a:off x="1752600" y="1524000"/>
            <a:ext cx="5353050" cy="2857500"/>
          </a:xfrm>
          <a:prstGeom prst="rect">
            <a:avLst/>
          </a:prstGeom>
          <a:solidFill>
            <a:schemeClr val="accent3">
              <a:lumMod val="20000"/>
              <a:lumOff val="80000"/>
            </a:schemeClr>
          </a:solidFill>
        </p:spPr>
      </p:pic>
      <p:sp>
        <p:nvSpPr>
          <p:cNvPr id="3" name="TextBox 2"/>
          <p:cNvSpPr txBox="1"/>
          <p:nvPr/>
        </p:nvSpPr>
        <p:spPr>
          <a:xfrm>
            <a:off x="3581400" y="5334000"/>
            <a:ext cx="1661545" cy="707886"/>
          </a:xfrm>
          <a:prstGeom prst="rect">
            <a:avLst/>
          </a:prstGeom>
          <a:noFill/>
        </p:spPr>
        <p:txBody>
          <a:bodyPr wrap="none" rtlCol="0">
            <a:spAutoFit/>
          </a:bodyPr>
          <a:lstStyle/>
          <a:p>
            <a:pPr defTabSz="914400"/>
            <a:r>
              <a:rPr lang="en-US" sz="4000" b="1" dirty="0" smtClean="0">
                <a:solidFill>
                  <a:srgbClr val="CC3300"/>
                </a:solidFill>
              </a:rPr>
              <a:t>#</a:t>
            </a:r>
            <a:r>
              <a:rPr lang="en-US" sz="4000" b="1" dirty="0" err="1" smtClean="0">
                <a:solidFill>
                  <a:srgbClr val="CC3300"/>
                </a:solidFill>
              </a:rPr>
              <a:t>vandr</a:t>
            </a:r>
            <a:endParaRPr lang="en-US" sz="4000" b="1" dirty="0">
              <a:solidFill>
                <a:srgbClr val="CC3300"/>
              </a:solidFill>
            </a:endParaRPr>
          </a:p>
        </p:txBody>
      </p:sp>
      <p:sp>
        <p:nvSpPr>
          <p:cNvPr id="4" name="Rectangle 3"/>
          <p:cNvSpPr/>
          <p:nvPr/>
        </p:nvSpPr>
        <p:spPr>
          <a:xfrm>
            <a:off x="1611923" y="457200"/>
            <a:ext cx="5322291" cy="523220"/>
          </a:xfrm>
          <a:prstGeom prst="rect">
            <a:avLst/>
          </a:prstGeom>
        </p:spPr>
        <p:txBody>
          <a:bodyPr wrap="none">
            <a:spAutoFit/>
          </a:bodyPr>
          <a:lstStyle/>
          <a:p>
            <a:pPr algn="ctr" defTabSz="914400">
              <a:defRPr/>
            </a:pPr>
            <a:r>
              <a:rPr lang="en-GB" sz="2800" b="1" dirty="0">
                <a:solidFill>
                  <a:srgbClr val="C4161C"/>
                </a:solidFill>
                <a:latin typeface="Segoe UI Light" panose="020B0502040204020203" pitchFamily="34" charset="0"/>
                <a:cs typeface="Arial" pitchFamily="34" charset="0"/>
              </a:rPr>
              <a:t>“Google doesn’t judge me” (UKF3)</a:t>
            </a:r>
          </a:p>
        </p:txBody>
      </p:sp>
    </p:spTree>
    <p:extLst>
      <p:ext uri="{BB962C8B-B14F-4D97-AF65-F5344CB8AC3E}">
        <p14:creationId xmlns:p14="http://schemas.microsoft.com/office/powerpoint/2010/main" val="2652083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descr="C:\Users\hoode\Downloads\large_82396078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144000" cy="6226629"/>
          </a:xfrm>
          <a:prstGeom prst="rect">
            <a:avLst/>
          </a:prstGeom>
          <a:noFill/>
        </p:spPr>
      </p:pic>
      <p:pic>
        <p:nvPicPr>
          <p:cNvPr id="1026" name="Picture 2" descr="http://th02.deviantart.net/fs70/200H/f/2011/183/2/f/underground_market_by_dariocoelho-d3ksat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377371" y="5344886"/>
            <a:ext cx="8316686" cy="1665514"/>
          </a:xfrm>
          <a:prstGeom prst="rect">
            <a:avLst/>
          </a:prstGeom>
        </p:spPr>
        <p:txBody>
          <a:bodyPr vert="horz" lIns="89381" tIns="44691" rIns="89381" bIns="44691" rtlCol="0">
            <a:noAutofit/>
          </a:bodyPr>
          <a:lstStyle/>
          <a:p>
            <a:pPr algn="ctr" defTabSz="914400"/>
            <a:r>
              <a:rPr lang="en-US" sz="2400" b="1" dirty="0">
                <a:solidFill>
                  <a:srgbClr val="FFFFFF"/>
                </a:solidFill>
                <a:effectLst>
                  <a:outerShdw blurRad="38100" dist="38100" dir="2700000" algn="tl">
                    <a:srgbClr val="000000">
                      <a:alpha val="43137"/>
                    </a:srgbClr>
                  </a:outerShdw>
                </a:effectLst>
                <a:latin typeface="Segoe UI Light" panose="020B0502040204020203" pitchFamily="34" charset="0"/>
                <a:cs typeface="Arial"/>
              </a:rPr>
              <a:t>“It’s like a taboo I guess with all teachers, they just all say – you know, when they explain the paper they always say, </a:t>
            </a:r>
            <a:r>
              <a:rPr lang="en-US" sz="2400" b="1" dirty="0" smtClean="0">
                <a:solidFill>
                  <a:srgbClr val="FFFFFF"/>
                </a:solidFill>
                <a:effectLst>
                  <a:outerShdw blurRad="38100" dist="38100" dir="2700000" algn="tl">
                    <a:srgbClr val="000000">
                      <a:alpha val="43137"/>
                    </a:srgbClr>
                  </a:outerShdw>
                </a:effectLst>
                <a:latin typeface="Segoe UI Light" panose="020B0502040204020203" pitchFamily="34" charset="0"/>
                <a:cs typeface="Arial"/>
              </a:rPr>
              <a:t>‘Don’t </a:t>
            </a:r>
            <a:r>
              <a:rPr lang="en-US" sz="2400" b="1" dirty="0">
                <a:solidFill>
                  <a:srgbClr val="FFFFFF"/>
                </a:solidFill>
                <a:effectLst>
                  <a:outerShdw blurRad="38100" dist="38100" dir="2700000" algn="tl">
                    <a:srgbClr val="000000">
                      <a:alpha val="43137"/>
                    </a:srgbClr>
                  </a:outerShdw>
                </a:effectLst>
                <a:latin typeface="Segoe UI Light" panose="020B0502040204020203" pitchFamily="34" charset="0"/>
                <a:cs typeface="Arial"/>
              </a:rPr>
              <a:t>use </a:t>
            </a:r>
            <a:r>
              <a:rPr lang="en-US" sz="2400" b="1" dirty="0" smtClean="0">
                <a:solidFill>
                  <a:srgbClr val="FFFFFF"/>
                </a:solidFill>
                <a:effectLst>
                  <a:outerShdw blurRad="38100" dist="38100" dir="2700000" algn="tl">
                    <a:srgbClr val="000000">
                      <a:alpha val="43137"/>
                    </a:srgbClr>
                  </a:outerShdw>
                </a:effectLst>
                <a:latin typeface="Segoe UI Light" panose="020B0502040204020203" pitchFamily="34" charset="0"/>
                <a:cs typeface="Arial"/>
              </a:rPr>
              <a:t>Wikipedia.’”</a:t>
            </a:r>
            <a:endParaRPr lang="en-US" sz="2400" b="1" dirty="0">
              <a:solidFill>
                <a:srgbClr val="FFFFFF"/>
              </a:solidFill>
              <a:effectLst>
                <a:outerShdw blurRad="38100" dist="38100" dir="2700000" algn="tl">
                  <a:srgbClr val="000000">
                    <a:alpha val="43137"/>
                  </a:srgbClr>
                </a:outerShdw>
              </a:effectLst>
              <a:latin typeface="Segoe UI Light" panose="020B0502040204020203" pitchFamily="34" charset="0"/>
              <a:cs typeface="Arial"/>
            </a:endParaRPr>
          </a:p>
          <a:p>
            <a:pPr algn="ctr" defTabSz="914400"/>
            <a:r>
              <a:rPr lang="en-US" b="1" dirty="0">
                <a:solidFill>
                  <a:srgbClr val="FFFFFF"/>
                </a:solidFill>
                <a:effectLst>
                  <a:outerShdw blurRad="38100" dist="38100" dir="2700000" algn="tl">
                    <a:srgbClr val="000000">
                      <a:alpha val="43137"/>
                    </a:srgbClr>
                  </a:outerShdw>
                </a:effectLst>
                <a:latin typeface="Segoe UI Light" panose="020B0502040204020203" pitchFamily="34" charset="0"/>
                <a:cs typeface="Arial"/>
              </a:rPr>
              <a:t> </a:t>
            </a:r>
            <a:r>
              <a:rPr lang="en-US" dirty="0">
                <a:solidFill>
                  <a:srgbClr val="FFFFFF"/>
                </a:solidFill>
                <a:effectLst>
                  <a:outerShdw blurRad="38100" dist="38100" dir="2700000" algn="tl">
                    <a:srgbClr val="000000">
                      <a:alpha val="43137"/>
                    </a:srgbClr>
                  </a:outerShdw>
                </a:effectLst>
                <a:latin typeface="Segoe UI Light" panose="020B0502040204020203" pitchFamily="34" charset="0"/>
                <a:cs typeface="Arial"/>
              </a:rPr>
              <a:t>(USU7, Female, Age </a:t>
            </a:r>
            <a:r>
              <a:rPr lang="en-US" dirty="0" smtClean="0">
                <a:solidFill>
                  <a:srgbClr val="FFFFFF"/>
                </a:solidFill>
                <a:effectLst>
                  <a:outerShdw blurRad="38100" dist="38100" dir="2700000" algn="tl">
                    <a:srgbClr val="000000">
                      <a:alpha val="43137"/>
                    </a:srgbClr>
                  </a:outerShdw>
                </a:effectLst>
                <a:latin typeface="Segoe UI Light" panose="020B0502040204020203" pitchFamily="34" charset="0"/>
                <a:cs typeface="Arial"/>
              </a:rPr>
              <a:t>19, Political Science)</a:t>
            </a:r>
            <a:endParaRPr lang="en-US" dirty="0">
              <a:solidFill>
                <a:srgbClr val="FFFFFF"/>
              </a:solidFill>
              <a:effectLst>
                <a:outerShdw blurRad="38100" dist="38100" dir="2700000" algn="tl">
                  <a:srgbClr val="000000">
                    <a:alpha val="43137"/>
                  </a:srgbClr>
                </a:outerShdw>
              </a:effectLst>
              <a:latin typeface="Segoe UI Light" panose="020B0502040204020203" pitchFamily="34" charset="0"/>
              <a:cs typeface="Arial"/>
            </a:endParaRPr>
          </a:p>
        </p:txBody>
      </p:sp>
      <p:sp>
        <p:nvSpPr>
          <p:cNvPr id="8" name="Content Placeholder 2"/>
          <p:cNvSpPr txBox="1">
            <a:spLocks/>
          </p:cNvSpPr>
          <p:nvPr/>
        </p:nvSpPr>
        <p:spPr>
          <a:xfrm>
            <a:off x="797170" y="286808"/>
            <a:ext cx="7549662" cy="1136153"/>
          </a:xfrm>
          <a:prstGeom prst="rect">
            <a:avLst/>
          </a:prstGeom>
        </p:spPr>
        <p:txBody>
          <a:bodyPr vert="horz" lIns="89381" tIns="44691" rIns="89381" bIns="44691" rtlCol="0">
            <a:noAutofit/>
          </a:bodyPr>
          <a:lstStyle/>
          <a:p>
            <a:pPr algn="ctr" defTabSz="914400"/>
            <a:r>
              <a:rPr lang="en-US" sz="4300" b="1" dirty="0">
                <a:solidFill>
                  <a:srgbClr val="FFFFFF"/>
                </a:solidFill>
                <a:effectLst>
                  <a:outerShdw blurRad="38100" dist="38100" dir="2700000" algn="tl">
                    <a:srgbClr val="000000">
                      <a:alpha val="43137"/>
                    </a:srgbClr>
                  </a:outerShdw>
                </a:effectLst>
                <a:latin typeface="Segoe UI Light" panose="020B0502040204020203" pitchFamily="34" charset="0"/>
                <a:cs typeface="Arial"/>
              </a:rPr>
              <a:t>The Learning Black Market</a:t>
            </a:r>
            <a:endParaRPr lang="en-US" sz="4300" dirty="0">
              <a:solidFill>
                <a:srgbClr val="FFFFFF"/>
              </a:solidFill>
              <a:effectLst>
                <a:outerShdw blurRad="38100" dist="38100" dir="2700000" algn="tl">
                  <a:srgbClr val="000000">
                    <a:alpha val="43137"/>
                  </a:srgbClr>
                </a:outerShdw>
              </a:effectLst>
              <a:latin typeface="Segoe UI Light" panose="020B0502040204020203" pitchFamily="34" charset="0"/>
              <a:cs typeface="Arial"/>
            </a:endParaRPr>
          </a:p>
        </p:txBody>
      </p:sp>
    </p:spTree>
    <p:extLst>
      <p:ext uri="{BB962C8B-B14F-4D97-AF65-F5344CB8AC3E}">
        <p14:creationId xmlns:p14="http://schemas.microsoft.com/office/powerpoint/2010/main" val="2358284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Pattern Top">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ull Pattern">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attern Bottom">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Pattern Left">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Pattern Right">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itle and Sections">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Pattern Top">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Title and Sections">
  <a:themeElements>
    <a:clrScheme name="OCLC">
      <a:dk1>
        <a:sysClr val="windowText" lastClr="000000"/>
      </a:dk1>
      <a:lt1>
        <a:srgbClr val="FFFFFF"/>
      </a:lt1>
      <a:dk2>
        <a:srgbClr val="455560"/>
      </a:dk2>
      <a:lt2>
        <a:srgbClr val="FFFFFF"/>
      </a:lt2>
      <a:accent1>
        <a:srgbClr val="2178B5"/>
      </a:accent1>
      <a:accent2>
        <a:srgbClr val="C4161C"/>
      </a:accent2>
      <a:accent3>
        <a:srgbClr val="419A3C"/>
      </a:accent3>
      <a:accent4>
        <a:srgbClr val="5F4894"/>
      </a:accent4>
      <a:accent5>
        <a:srgbClr val="A9316F"/>
      </a:accent5>
      <a:accent6>
        <a:srgbClr val="FF7600"/>
      </a:accent6>
      <a:hlink>
        <a:srgbClr val="034EA2"/>
      </a:hlink>
      <a:folHlink>
        <a:srgbClr val="A931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CLC-Research-Template">
  <a:themeElements>
    <a:clrScheme name="Hyperlink">
      <a:dk1>
        <a:sysClr val="windowText" lastClr="000000"/>
      </a:dk1>
      <a:lt1>
        <a:srgbClr val="FFFFFF"/>
      </a:lt1>
      <a:dk2>
        <a:srgbClr val="455560"/>
      </a:dk2>
      <a:lt2>
        <a:srgbClr val="FFFFFF"/>
      </a:lt2>
      <a:accent1>
        <a:srgbClr val="2178B5"/>
      </a:accent1>
      <a:accent2>
        <a:srgbClr val="C52127"/>
      </a:accent2>
      <a:accent3>
        <a:srgbClr val="409A3C"/>
      </a:accent3>
      <a:accent4>
        <a:srgbClr val="5F4894"/>
      </a:accent4>
      <a:accent5>
        <a:srgbClr val="A9316F"/>
      </a:accent5>
      <a:accent6>
        <a:srgbClr val="FF7600"/>
      </a:accent6>
      <a:hlink>
        <a:srgbClr val="000000"/>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
  <TotalTime>6121</TotalTime>
  <Words>1475</Words>
  <Application>Microsoft Office PowerPoint</Application>
  <PresentationFormat>On-screen Show (4:3)</PresentationFormat>
  <Paragraphs>192</Paragraphs>
  <Slides>40</Slides>
  <Notes>9</Notes>
  <HiddenSlides>0</HiddenSlides>
  <MMClips>0</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40</vt:i4>
      </vt:variant>
    </vt:vector>
  </HeadingPairs>
  <TitlesOfParts>
    <vt:vector size="58" baseType="lpstr">
      <vt:lpstr>Arial</vt:lpstr>
      <vt:lpstr>Calibri</vt:lpstr>
      <vt:lpstr>Calibri Light</vt:lpstr>
      <vt:lpstr>Segoe UI</vt:lpstr>
      <vt:lpstr>Segoe UI Light</vt:lpstr>
      <vt:lpstr>Segoe UI Semibold</vt:lpstr>
      <vt:lpstr>Segoe UI Semilight</vt:lpstr>
      <vt:lpstr>Times New Roman</vt:lpstr>
      <vt:lpstr>Pattern Top</vt:lpstr>
      <vt:lpstr>Full Pattern</vt:lpstr>
      <vt:lpstr>Pattern Bottom</vt:lpstr>
      <vt:lpstr>Pattern Left</vt:lpstr>
      <vt:lpstr>Pattern Right</vt:lpstr>
      <vt:lpstr>Title and Sections</vt:lpstr>
      <vt:lpstr>1_Pattern Top</vt:lpstr>
      <vt:lpstr>1_Title and Sections</vt:lpstr>
      <vt:lpstr>OCLC-Research-Template</vt:lpstr>
      <vt:lpstr>2_Office Theme</vt:lpstr>
      <vt:lpstr>Lorcan Dempsey Vice President, OCLC Research and Chief Strategist</vt:lpstr>
      <vt:lpstr>PowerPoint Presentation</vt:lpstr>
      <vt:lpstr>PowerPoint Presentation</vt:lpstr>
      <vt:lpstr>Visitors and residents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evolving scholarly record</vt:lpstr>
      <vt:lpstr>PowerPoint Presentation</vt:lpstr>
      <vt:lpstr>PowerPoint Presentation</vt:lpstr>
      <vt:lpstr>PowerPoint Presentation</vt:lpstr>
      <vt:lpstr>Framing the Scholarly Record …</vt:lpstr>
      <vt:lpstr>In practice …</vt:lpstr>
      <vt:lpstr>Framing the stakeholder eco-system …</vt:lpstr>
      <vt:lpstr>PowerPoint Presentation</vt:lpstr>
      <vt:lpstr>Shared print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OCLC Symposium: Research in Context</dc:title>
  <dc:creator>Lorcan Dempsey</dc:creator>
  <cp:keywords>visitors and residents, evolving scholarly record, esr, shared print</cp:keywords>
  <cp:lastModifiedBy>Confer,Patrick</cp:lastModifiedBy>
  <cp:revision>410</cp:revision>
  <cp:lastPrinted>2015-04-08T21:30:22Z</cp:lastPrinted>
  <dcterms:created xsi:type="dcterms:W3CDTF">2013-09-04T15:54:59Z</dcterms:created>
  <dcterms:modified xsi:type="dcterms:W3CDTF">2015-04-09T19:15:51Z</dcterms:modified>
</cp:coreProperties>
</file>