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 id="2147483708" r:id="rId4"/>
  </p:sldMasterIdLst>
  <p:notesMasterIdLst>
    <p:notesMasterId r:id="rId42"/>
  </p:notesMasterIdLst>
  <p:handoutMasterIdLst>
    <p:handoutMasterId r:id="rId43"/>
  </p:handoutMasterIdLst>
  <p:sldIdLst>
    <p:sldId id="318" r:id="rId5"/>
    <p:sldId id="374" r:id="rId6"/>
    <p:sldId id="342" r:id="rId7"/>
    <p:sldId id="366" r:id="rId8"/>
    <p:sldId id="371" r:id="rId9"/>
    <p:sldId id="369" r:id="rId10"/>
    <p:sldId id="355" r:id="rId11"/>
    <p:sldId id="356" r:id="rId12"/>
    <p:sldId id="325" r:id="rId13"/>
    <p:sldId id="326" r:id="rId14"/>
    <p:sldId id="357" r:id="rId15"/>
    <p:sldId id="329" r:id="rId16"/>
    <p:sldId id="338" r:id="rId17"/>
    <p:sldId id="345" r:id="rId18"/>
    <p:sldId id="370" r:id="rId19"/>
    <p:sldId id="323" r:id="rId20"/>
    <p:sldId id="358" r:id="rId21"/>
    <p:sldId id="340" r:id="rId22"/>
    <p:sldId id="332" r:id="rId23"/>
    <p:sldId id="347" r:id="rId24"/>
    <p:sldId id="348" r:id="rId25"/>
    <p:sldId id="335" r:id="rId26"/>
    <p:sldId id="365" r:id="rId27"/>
    <p:sldId id="359" r:id="rId28"/>
    <p:sldId id="360" r:id="rId29"/>
    <p:sldId id="361" r:id="rId30"/>
    <p:sldId id="352" r:id="rId31"/>
    <p:sldId id="353" r:id="rId32"/>
    <p:sldId id="379" r:id="rId33"/>
    <p:sldId id="362" r:id="rId34"/>
    <p:sldId id="363" r:id="rId35"/>
    <p:sldId id="376" r:id="rId36"/>
    <p:sldId id="368" r:id="rId37"/>
    <p:sldId id="375" r:id="rId38"/>
    <p:sldId id="311" r:id="rId39"/>
    <p:sldId id="373" r:id="rId40"/>
    <p:sldId id="378" r:id="rId41"/>
  </p:sldIdLst>
  <p:sldSz cx="9144000" cy="6858000" type="screen4x3"/>
  <p:notesSz cx="7010400" cy="9296400"/>
  <p:embeddedFontLst>
    <p:embeddedFont>
      <p:font typeface="Calibri" panose="020F0502020204030204" pitchFamily="34" charset="0"/>
      <p:regular r:id="rId44"/>
      <p:bold r:id="rId45"/>
      <p:italic r:id="rId46"/>
      <p:boldItalic r:id="rId47"/>
    </p:embeddedFont>
    <p:embeddedFont>
      <p:font typeface="Segoe UI Light" panose="020B0502040204020203" pitchFamily="34" charset="0"/>
      <p:regular r:id="rId48"/>
      <p:italic r:id="rId49"/>
    </p:embeddedFont>
    <p:embeddedFont>
      <p:font typeface="Gill Sans MT" panose="020B0502020104020203" pitchFamily="34" charset="0"/>
      <p:regular r:id="rId50"/>
      <p:bold r:id="rId51"/>
      <p:italic r:id="rId52"/>
      <p:boldItalic r:id="rId53"/>
    </p:embeddedFont>
    <p:embeddedFont>
      <p:font typeface="Calibri Light" panose="020F0302020204030204" pitchFamily="34" charset="0"/>
      <p:regular r:id="rId54"/>
      <p:italic r:id="rId55"/>
    </p:embeddedFont>
    <p:embeddedFont>
      <p:font typeface="Segoe UI" panose="020B0502040204020203" pitchFamily="34" charset="0"/>
      <p:regular r:id="rId56"/>
      <p:bold r:id="rId57"/>
      <p:italic r:id="rId58"/>
      <p:boldItalic r:id="rId59"/>
    </p:embeddedFont>
    <p:embeddedFont>
      <p:font typeface="Segoe UI Semibold" panose="020B0702040204020203" pitchFamily="34" charset="0"/>
      <p:bold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C143C"/>
    <a:srgbClr val="F5F6F6"/>
    <a:srgbClr val="0070C0"/>
    <a:srgbClr val="FFFFFF"/>
    <a:srgbClr val="FFC000"/>
    <a:srgbClr val="C00000"/>
    <a:srgbClr val="404040"/>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9" autoAdjust="0"/>
    <p:restoredTop sz="95867" autoAdjust="0"/>
  </p:normalViewPr>
  <p:slideViewPr>
    <p:cSldViewPr>
      <p:cViewPr varScale="1">
        <p:scale>
          <a:sx n="107" d="100"/>
          <a:sy n="107" d="100"/>
        </p:scale>
        <p:origin x="1494" y="108"/>
      </p:cViewPr>
      <p:guideLst>
        <p:guide orient="horz" pos="2160"/>
        <p:guide pos="2880"/>
        <p:guide orient="horz" pos="2112"/>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588CA0-556C-48FF-86E2-FF35850D4988}" type="datetimeFigureOut">
              <a:rPr lang="en-US" smtClean="0"/>
              <a:pPr/>
              <a:t>6/12/2017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48C6BD-D8CF-43CE-9A0D-DA4E77A4F016}" type="datetimeFigureOut">
              <a:rPr lang="en-US" smtClean="0"/>
              <a:pPr/>
              <a:t>6/12/2017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gainst-the-grain.com/author/dthawkin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against-the-grain.com/category/chsconfblo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oi.org/10.18352/lq.1017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a:p>
        </p:txBody>
      </p:sp>
    </p:spTree>
    <p:extLst>
      <p:ext uri="{BB962C8B-B14F-4D97-AF65-F5344CB8AC3E}">
        <p14:creationId xmlns:p14="http://schemas.microsoft.com/office/powerpoint/2010/main" val="187325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1114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07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Jisc and CNI conference 2016</a:t>
            </a:r>
          </a:p>
          <a:p>
            <a:pPr fontAlgn="base"/>
            <a:r>
              <a:rPr lang="en-US" sz="1200" b="0" i="0" kern="1200" dirty="0">
                <a:solidFill>
                  <a:schemeClr val="tx1"/>
                </a:solidFill>
                <a:effectLst/>
                <a:latin typeface="+mn-lt"/>
                <a:ea typeface="+mn-ea"/>
                <a:cs typeface="+mn-cs"/>
              </a:rPr>
              <a:t>International advances in digital scholarship</a:t>
            </a:r>
          </a:p>
          <a:p>
            <a:r>
              <a:rPr lang="en-US" dirty="0"/>
              <a:t>Oxford, July 2016</a:t>
            </a:r>
          </a:p>
          <a:p>
            <a:endParaRPr lang="en-US" dirty="0"/>
          </a:p>
          <a:p>
            <a:endParaRPr lang="en-US" dirty="0"/>
          </a:p>
          <a:p>
            <a:r>
              <a:rPr lang="en-US" dirty="0" err="1"/>
              <a:t>Powerpoint</a:t>
            </a:r>
            <a:r>
              <a:rPr lang="en-US" dirty="0"/>
              <a:t> from presentation available at:</a:t>
            </a:r>
          </a:p>
          <a:p>
            <a:r>
              <a:rPr lang="en-US" dirty="0"/>
              <a:t>http://www.slideshare.net/JISC/closing-plenary-john-wilkin-and-david-Maguire</a:t>
            </a:r>
          </a:p>
          <a:p>
            <a:endParaRPr lang="en-US" dirty="0"/>
          </a:p>
          <a:p>
            <a:r>
              <a:rPr lang="en-US" dirty="0"/>
              <a:t>Quote from unpublished paper provided by the author. </a:t>
            </a:r>
          </a:p>
          <a:p>
            <a:endParaRPr lang="en-US" dirty="0"/>
          </a:p>
          <a:p>
            <a:r>
              <a:rPr lang="en-US" dirty="0"/>
              <a:t>Pic: http://www.library.illinois.edu/administration/librarian/aboutme.html</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28</a:t>
            </a:fld>
            <a:endParaRPr lang="en-US"/>
          </a:p>
        </p:txBody>
      </p:sp>
    </p:spTree>
    <p:extLst>
      <p:ext uri="{BB962C8B-B14F-4D97-AF65-F5344CB8AC3E}">
        <p14:creationId xmlns:p14="http://schemas.microsoft.com/office/powerpoint/2010/main" val="657164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35E6FC-CCC7-F34C-83D9-78C752394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86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Hazen, D. (January 01, 2000). ARTICLES - Selecting for Storage - Local Problems, Local Responses, and an Emerging Common Challenge. </a:t>
            </a:r>
            <a:r>
              <a:rPr lang="en-US" sz="1200" b="0" i="1" kern="1200" dirty="0">
                <a:solidFill>
                  <a:schemeClr val="tx1"/>
                </a:solidFill>
                <a:effectLst/>
                <a:latin typeface="+mn-lt"/>
                <a:ea typeface="+mn-ea"/>
                <a:cs typeface="+mn-cs"/>
              </a:rPr>
              <a:t>Library Resources &amp; Technical Services, 44, </a:t>
            </a:r>
            <a:r>
              <a:rPr lang="en-US" sz="1200" b="0" i="0" kern="1200" dirty="0">
                <a:solidFill>
                  <a:schemeClr val="tx1"/>
                </a:solidFill>
                <a:effectLst/>
                <a:latin typeface="+mn-lt"/>
                <a:ea typeface="+mn-ea"/>
                <a:cs typeface="+mn-cs"/>
              </a:rPr>
              <a:t>4, 176.</a:t>
            </a:r>
            <a:endParaRPr lang="en-US" dirty="0"/>
          </a:p>
          <a:p>
            <a:endParaRPr lang="en-US" dirty="0"/>
          </a:p>
          <a:p>
            <a:r>
              <a:rPr lang="en-US" dirty="0"/>
              <a:t>https://journals.ala.org/lrts/article/view/5508</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33</a:t>
            </a:fld>
            <a:endParaRPr lang="en-US"/>
          </a:p>
        </p:txBody>
      </p:sp>
    </p:spTree>
    <p:extLst>
      <p:ext uri="{BB962C8B-B14F-4D97-AF65-F5344CB8AC3E}">
        <p14:creationId xmlns:p14="http://schemas.microsoft.com/office/powerpoint/2010/main" val="180965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7226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Hazen, D. (January 01, 2011). Lost in the Cloud Research Library Collections and Community in the Digital Age. </a:t>
            </a:r>
            <a:r>
              <a:rPr lang="en-US" sz="1200" b="0" i="1" kern="1200" dirty="0">
                <a:solidFill>
                  <a:schemeClr val="tx1"/>
                </a:solidFill>
                <a:effectLst/>
                <a:latin typeface="+mn-lt"/>
                <a:ea typeface="+mn-ea"/>
                <a:cs typeface="+mn-cs"/>
              </a:rPr>
              <a:t>Library Resources and Technical Services, 55, </a:t>
            </a:r>
            <a:r>
              <a:rPr lang="en-US" sz="1200" b="0" i="0" kern="1200" dirty="0">
                <a:solidFill>
                  <a:schemeClr val="tx1"/>
                </a:solidFill>
                <a:effectLst/>
                <a:latin typeface="+mn-lt"/>
                <a:ea typeface="+mn-ea"/>
                <a:cs typeface="+mn-cs"/>
              </a:rPr>
              <a:t>4, 195-204.</a:t>
            </a:r>
          </a:p>
          <a:p>
            <a:endParaRPr lang="en-US" sz="1200" b="0" i="0" kern="1200" dirty="0">
              <a:solidFill>
                <a:schemeClr val="tx1"/>
              </a:solidFill>
              <a:effectLst/>
              <a:latin typeface="+mn-lt"/>
              <a:ea typeface="+mn-ea"/>
              <a:cs typeface="+mn-cs"/>
            </a:endParaRPr>
          </a:p>
          <a:p>
            <a:r>
              <a:rPr lang="en-US" dirty="0"/>
              <a:t>https://journals.ala.org/lrts/article/view/5302</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extLst>
      <p:ext uri="{BB962C8B-B14F-4D97-AF65-F5344CB8AC3E}">
        <p14:creationId xmlns:p14="http://schemas.microsoft.com/office/powerpoint/2010/main" val="109524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9</a:t>
            </a:fld>
            <a:endParaRPr lang="en-US"/>
          </a:p>
        </p:txBody>
      </p:sp>
    </p:spTree>
    <p:extLst>
      <p:ext uri="{BB962C8B-B14F-4D97-AF65-F5344CB8AC3E}">
        <p14:creationId xmlns:p14="http://schemas.microsoft.com/office/powerpoint/2010/main" val="382688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94774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A Publisher's New Job Description</a:t>
            </a:r>
          </a:p>
          <a:p>
            <a:pPr fontAlgn="base"/>
            <a:r>
              <a:rPr lang="en-US" sz="1200" b="0" i="0" kern="1200" dirty="0">
                <a:solidFill>
                  <a:schemeClr val="tx1"/>
                </a:solidFill>
                <a:effectLst/>
                <a:latin typeface="+mn-lt"/>
                <a:ea typeface="+mn-ea"/>
                <a:cs typeface="+mn-cs"/>
              </a:rPr>
              <a:t>November 8, 2012 </a:t>
            </a:r>
            <a:r>
              <a:rPr lang="en-US" sz="1200" b="1" i="0" u="none" strike="noStrike" kern="1200" dirty="0">
                <a:solidFill>
                  <a:schemeClr val="tx1"/>
                </a:solidFill>
                <a:effectLst/>
                <a:latin typeface="+mn-lt"/>
                <a:ea typeface="+mn-ea"/>
                <a:cs typeface="+mn-cs"/>
                <a:hlinkClick r:id="rId3" tooltip="Posts by Donald Hawkins"/>
              </a:rPr>
              <a:t>Donald Hawkins</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4"/>
              </a:rPr>
              <a:t>Charleston Conference Blog</a:t>
            </a:r>
            <a:endParaRPr lang="en-US" sz="1200" b="0" i="0" kern="1200" dirty="0">
              <a:solidFill>
                <a:schemeClr val="tx1"/>
              </a:solidFill>
              <a:effectLst/>
              <a:latin typeface="+mn-lt"/>
              <a:ea typeface="+mn-ea"/>
              <a:cs typeface="+mn-cs"/>
            </a:endParaRPr>
          </a:p>
          <a:p>
            <a:r>
              <a:rPr lang="en-US" dirty="0"/>
              <a:t>http://www.against-the-grain.com/2012/11/a-publishers-new-job-description/</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13</a:t>
            </a:fld>
            <a:endParaRPr lang="en-US"/>
          </a:p>
        </p:txBody>
      </p:sp>
    </p:spTree>
    <p:extLst>
      <p:ext uri="{BB962C8B-B14F-4D97-AF65-F5344CB8AC3E}">
        <p14:creationId xmlns:p14="http://schemas.microsoft.com/office/powerpoint/2010/main" val="127425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extLst>
      <p:ext uri="{BB962C8B-B14F-4D97-AF65-F5344CB8AC3E}">
        <p14:creationId xmlns:p14="http://schemas.microsoft.com/office/powerpoint/2010/main" val="304421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facilitated collections:</a:t>
            </a:r>
          </a:p>
          <a:p>
            <a:endParaRPr lang="en-US" dirty="0"/>
          </a:p>
          <a:p>
            <a:r>
              <a:rPr lang="en-US" sz="1200" b="0" i="0" kern="1200" dirty="0">
                <a:solidFill>
                  <a:schemeClr val="tx1"/>
                </a:solidFill>
                <a:effectLst/>
                <a:latin typeface="+mn-lt"/>
                <a:ea typeface="+mn-ea"/>
                <a:cs typeface="+mn-cs"/>
              </a:rPr>
              <a:t>Dempsey, L., (2016). Library collections in the life of the user: two directions. LIBER Quarterly. 26(4). DOI: </a:t>
            </a:r>
            <a:r>
              <a:rPr lang="en-US" sz="1200" b="0" i="0" u="none" strike="noStrike" kern="1200" dirty="0">
                <a:solidFill>
                  <a:schemeClr val="tx1"/>
                </a:solidFill>
                <a:effectLst/>
                <a:latin typeface="+mn-lt"/>
                <a:ea typeface="+mn-ea"/>
                <a:cs typeface="+mn-cs"/>
                <a:hlinkClick r:id="rId3"/>
              </a:rPr>
              <a:t>http://doi.org/10.18352/lq.10170</a:t>
            </a:r>
            <a:endParaRPr lang="en-US" dirty="0"/>
          </a:p>
          <a:p>
            <a:endParaRPr lang="en-US" dirty="0"/>
          </a:p>
          <a:p>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20</a:t>
            </a:fld>
            <a:endParaRPr lang="en-US"/>
          </a:p>
        </p:txBody>
      </p:sp>
    </p:spTree>
    <p:extLst>
      <p:ext uri="{BB962C8B-B14F-4D97-AF65-F5344CB8AC3E}">
        <p14:creationId xmlns:p14="http://schemas.microsoft.com/office/powerpoint/2010/main" val="102523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21</a:t>
            </a:fld>
            <a:endParaRPr lang="en-US"/>
          </a:p>
        </p:txBody>
      </p:sp>
    </p:spTree>
    <p:extLst>
      <p:ext uri="{BB962C8B-B14F-4D97-AF65-F5344CB8AC3E}">
        <p14:creationId xmlns:p14="http://schemas.microsoft.com/office/powerpoint/2010/main" val="3633402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3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19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7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0BD7341-9EFA-4417-8E61-81D111C88505}"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5F31D7-F29D-4195-847F-0FE0770522D3}" type="slidenum">
              <a:rPr lang="en-US" altLang="en-US"/>
              <a:pPr/>
              <a:t>‹#›</a:t>
            </a:fld>
            <a:endParaRPr lang="en-US" altLang="en-US"/>
          </a:p>
        </p:txBody>
      </p:sp>
    </p:spTree>
    <p:extLst>
      <p:ext uri="{BB962C8B-B14F-4D97-AF65-F5344CB8AC3E}">
        <p14:creationId xmlns:p14="http://schemas.microsoft.com/office/powerpoint/2010/main" val="52077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FED5FA-2147-487E-871D-C7ED70AA339C}"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381274-C08C-4F61-933F-B5DB6C21E441}" type="slidenum">
              <a:rPr lang="en-US" altLang="en-US"/>
              <a:pPr/>
              <a:t>‹#›</a:t>
            </a:fld>
            <a:endParaRPr lang="en-US" altLang="en-US"/>
          </a:p>
        </p:txBody>
      </p:sp>
    </p:spTree>
    <p:extLst>
      <p:ext uri="{BB962C8B-B14F-4D97-AF65-F5344CB8AC3E}">
        <p14:creationId xmlns:p14="http://schemas.microsoft.com/office/powerpoint/2010/main" val="262577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256D6-CD0D-4B05-BDA3-D5F341594267}"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5543459-ECCA-490F-9259-E730AD0A0680}" type="slidenum">
              <a:rPr lang="en-US" altLang="en-US"/>
              <a:pPr/>
              <a:t>‹#›</a:t>
            </a:fld>
            <a:endParaRPr lang="en-US" altLang="en-US"/>
          </a:p>
        </p:txBody>
      </p:sp>
    </p:spTree>
    <p:extLst>
      <p:ext uri="{BB962C8B-B14F-4D97-AF65-F5344CB8AC3E}">
        <p14:creationId xmlns:p14="http://schemas.microsoft.com/office/powerpoint/2010/main" val="115705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B8DC2A6-E028-4289-B4E1-44A0ABBBE483}" type="datetimeFigureOut">
              <a:rPr lang="en-US"/>
              <a:pPr>
                <a:defRPr/>
              </a:pPr>
              <a:t>6/12/2017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6F5FB1-45BD-4DC5-8E61-14488B9C384E}" type="slidenum">
              <a:rPr lang="en-US" altLang="en-US"/>
              <a:pPr/>
              <a:t>‹#›</a:t>
            </a:fld>
            <a:endParaRPr lang="en-US" altLang="en-US"/>
          </a:p>
        </p:txBody>
      </p:sp>
    </p:spTree>
    <p:extLst>
      <p:ext uri="{BB962C8B-B14F-4D97-AF65-F5344CB8AC3E}">
        <p14:creationId xmlns:p14="http://schemas.microsoft.com/office/powerpoint/2010/main" val="379738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8B671FE-681C-43A2-BD7E-0FD6CAAD0722}" type="datetimeFigureOut">
              <a:rPr lang="en-US"/>
              <a:pPr>
                <a:defRPr/>
              </a:pPr>
              <a:t>6/12/2017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E1733CB-72C3-4EF7-B189-9A6BA3F580BE}" type="slidenum">
              <a:rPr lang="en-US" altLang="en-US"/>
              <a:pPr/>
              <a:t>‹#›</a:t>
            </a:fld>
            <a:endParaRPr lang="en-US" altLang="en-US"/>
          </a:p>
        </p:txBody>
      </p:sp>
    </p:spTree>
    <p:extLst>
      <p:ext uri="{BB962C8B-B14F-4D97-AF65-F5344CB8AC3E}">
        <p14:creationId xmlns:p14="http://schemas.microsoft.com/office/powerpoint/2010/main" val="219178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2EE8D43-BB55-45E2-BA23-401836BF4E29}" type="datetimeFigureOut">
              <a:rPr lang="en-US"/>
              <a:pPr>
                <a:defRPr/>
              </a:pPr>
              <a:t>6/12/2017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3DCB162-7DE8-4070-BFC7-EEFE9F36851F}" type="slidenum">
              <a:rPr lang="en-US" altLang="en-US"/>
              <a:pPr/>
              <a:t>‹#›</a:t>
            </a:fld>
            <a:endParaRPr lang="en-US" altLang="en-US"/>
          </a:p>
        </p:txBody>
      </p:sp>
    </p:spTree>
    <p:extLst>
      <p:ext uri="{BB962C8B-B14F-4D97-AF65-F5344CB8AC3E}">
        <p14:creationId xmlns:p14="http://schemas.microsoft.com/office/powerpoint/2010/main" val="1531346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91056-253D-437C-A8C6-BE35E1E66454}" type="datetimeFigureOut">
              <a:rPr lang="en-US"/>
              <a:pPr>
                <a:defRPr/>
              </a:pPr>
              <a:t>6/12/2017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16B19D9-02B1-405B-8D77-A092205173AF}" type="slidenum">
              <a:rPr lang="en-US" altLang="en-US"/>
              <a:pPr/>
              <a:t>‹#›</a:t>
            </a:fld>
            <a:endParaRPr lang="en-US" altLang="en-US"/>
          </a:p>
        </p:txBody>
      </p:sp>
    </p:spTree>
    <p:extLst>
      <p:ext uri="{BB962C8B-B14F-4D97-AF65-F5344CB8AC3E}">
        <p14:creationId xmlns:p14="http://schemas.microsoft.com/office/powerpoint/2010/main" val="307457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22025C-EB7B-477A-902D-C55D460000B2}" type="datetimeFigureOut">
              <a:rPr lang="en-US"/>
              <a:pPr>
                <a:defRPr/>
              </a:pPr>
              <a:t>6/12/2017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5AC108-26E0-4C12-9F63-0B2F08AC59FB}" type="slidenum">
              <a:rPr lang="en-US" altLang="en-US"/>
              <a:pPr/>
              <a:t>‹#›</a:t>
            </a:fld>
            <a:endParaRPr lang="en-US" altLang="en-US"/>
          </a:p>
        </p:txBody>
      </p:sp>
    </p:spTree>
    <p:extLst>
      <p:ext uri="{BB962C8B-B14F-4D97-AF65-F5344CB8AC3E}">
        <p14:creationId xmlns:p14="http://schemas.microsoft.com/office/powerpoint/2010/main" val="26759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89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3A0E0C-7427-4CDF-9813-982F2D656FD9}" type="datetimeFigureOut">
              <a:rPr lang="en-US"/>
              <a:pPr>
                <a:defRPr/>
              </a:pPr>
              <a:t>6/12/2017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31C33FB-C856-4BC9-8E0A-74528909B79E}" type="slidenum">
              <a:rPr lang="en-US" altLang="en-US"/>
              <a:pPr/>
              <a:t>‹#›</a:t>
            </a:fld>
            <a:endParaRPr lang="en-US" altLang="en-US"/>
          </a:p>
        </p:txBody>
      </p:sp>
    </p:spTree>
    <p:extLst>
      <p:ext uri="{BB962C8B-B14F-4D97-AF65-F5344CB8AC3E}">
        <p14:creationId xmlns:p14="http://schemas.microsoft.com/office/powerpoint/2010/main" val="219121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D5128A-BF09-4ACE-ABB9-D3C0670763BF}"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D90C9F-5927-4913-9694-6E7A2D0A2D73}" type="slidenum">
              <a:rPr lang="en-US" altLang="en-US"/>
              <a:pPr/>
              <a:t>‹#›</a:t>
            </a:fld>
            <a:endParaRPr lang="en-US" altLang="en-US"/>
          </a:p>
        </p:txBody>
      </p:sp>
    </p:spTree>
    <p:extLst>
      <p:ext uri="{BB962C8B-B14F-4D97-AF65-F5344CB8AC3E}">
        <p14:creationId xmlns:p14="http://schemas.microsoft.com/office/powerpoint/2010/main" val="49622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3968F3-370F-48AC-A0C2-34D42E25B38E}" type="datetimeFigureOut">
              <a:rPr lang="en-US"/>
              <a:pPr>
                <a:defRPr/>
              </a:pPr>
              <a:t>6/12/2017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97981C-E96B-482F-85EA-69D43237BA11}" type="slidenum">
              <a:rPr lang="en-US" altLang="en-US"/>
              <a:pPr/>
              <a:t>‹#›</a:t>
            </a:fld>
            <a:endParaRPr lang="en-US" altLang="en-US"/>
          </a:p>
        </p:txBody>
      </p:sp>
    </p:spTree>
    <p:extLst>
      <p:ext uri="{BB962C8B-B14F-4D97-AF65-F5344CB8AC3E}">
        <p14:creationId xmlns:p14="http://schemas.microsoft.com/office/powerpoint/2010/main" val="34386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78354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4210587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274200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60155A-D539-43DB-9FE6-307BEC13E7DA}"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073704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60155A-D539-43DB-9FE6-307BEC13E7DA}"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676688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60155A-D539-43DB-9FE6-307BEC13E7DA}"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72533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0155A-D539-43DB-9FE6-307BEC13E7DA}"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9247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3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10210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36755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4857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182797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95B63F4-EA84-47E4-98B8-D00DD1E76056}" type="datetimeFigureOut">
              <a:rPr lang="en-US" smtClean="0">
                <a:solidFill>
                  <a:prstClr val="black">
                    <a:tint val="75000"/>
                  </a:prstClr>
                </a:solidFill>
              </a:rPr>
              <a:pPr defTabSz="685800"/>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749B311-0F45-4340-B9C7-04A588046E5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58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1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81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8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2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8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7DE87-7FAE-4F5D-B60D-8CCD09822C55}" type="datetimeFigureOut">
              <a:rPr lang="en-US" smtClean="0">
                <a:solidFill>
                  <a:prstClr val="black">
                    <a:tint val="75000"/>
                  </a:prstClr>
                </a:solidFill>
              </a:rPr>
              <a:pPr/>
              <a:t>6/12/2017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91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Gill Sans MT"/>
              </a:defRPr>
            </a:lvl1pPr>
          </a:lstStyle>
          <a:p>
            <a:pPr>
              <a:defRPr/>
            </a:pPr>
            <a:fld id="{6F6F48C4-6F9C-490B-8119-F5FB7F0F7C86}" type="datetimeFigureOut">
              <a:rPr lang="en-US"/>
              <a:pPr>
                <a:defRPr/>
              </a:pPr>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Gill Sans M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anose="020B0502020104020203" pitchFamily="34" charset="0"/>
              </a:defRPr>
            </a:lvl1pPr>
          </a:lstStyle>
          <a:p>
            <a:pPr fontAlgn="base">
              <a:spcBef>
                <a:spcPct val="0"/>
              </a:spcBef>
              <a:spcAft>
                <a:spcPct val="0"/>
              </a:spcAft>
            </a:pPr>
            <a:fld id="{33670332-3A94-4D86-B49F-5069A22D4F49}"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85790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Gill Sans MT" panose="020B0502020104020203" pitchFamily="34" charset="0"/>
        </a:defRPr>
      </a:lvl2pPr>
      <a:lvl3pPr algn="ctr" rtl="0" fontAlgn="base">
        <a:spcBef>
          <a:spcPct val="0"/>
        </a:spcBef>
        <a:spcAft>
          <a:spcPct val="0"/>
        </a:spcAft>
        <a:defRPr sz="4400">
          <a:solidFill>
            <a:schemeClr val="tx1"/>
          </a:solidFill>
          <a:latin typeface="Gill Sans MT" panose="020B0502020104020203" pitchFamily="34" charset="0"/>
        </a:defRPr>
      </a:lvl3pPr>
      <a:lvl4pPr algn="ctr" rtl="0" fontAlgn="base">
        <a:spcBef>
          <a:spcPct val="0"/>
        </a:spcBef>
        <a:spcAft>
          <a:spcPct val="0"/>
        </a:spcAft>
        <a:defRPr sz="4400">
          <a:solidFill>
            <a:schemeClr val="tx1"/>
          </a:solidFill>
          <a:latin typeface="Gill Sans MT" panose="020B0502020104020203" pitchFamily="34" charset="0"/>
        </a:defRPr>
      </a:lvl4pPr>
      <a:lvl5pPr algn="ctr" rtl="0" fontAlgn="base">
        <a:spcBef>
          <a:spcPct val="0"/>
        </a:spcBef>
        <a:spcAft>
          <a:spcPct val="0"/>
        </a:spcAft>
        <a:defRPr sz="4400">
          <a:solidFill>
            <a:schemeClr val="tx1"/>
          </a:solidFill>
          <a:latin typeface="Gill Sans MT" panose="020B0502020104020203" pitchFamily="34" charset="0"/>
        </a:defRPr>
      </a:lvl5pPr>
      <a:lvl6pPr marL="457200" algn="ctr" rtl="0" fontAlgn="base">
        <a:spcBef>
          <a:spcPct val="0"/>
        </a:spcBef>
        <a:spcAft>
          <a:spcPct val="0"/>
        </a:spcAft>
        <a:defRPr sz="4400">
          <a:solidFill>
            <a:schemeClr val="tx1"/>
          </a:solidFill>
          <a:latin typeface="Gill Sans MT" panose="020B0502020104020203" pitchFamily="34" charset="0"/>
        </a:defRPr>
      </a:lvl6pPr>
      <a:lvl7pPr marL="914400" algn="ctr" rtl="0" fontAlgn="base">
        <a:spcBef>
          <a:spcPct val="0"/>
        </a:spcBef>
        <a:spcAft>
          <a:spcPct val="0"/>
        </a:spcAft>
        <a:defRPr sz="4400">
          <a:solidFill>
            <a:schemeClr val="tx1"/>
          </a:solidFill>
          <a:latin typeface="Gill Sans MT" panose="020B0502020104020203" pitchFamily="34" charset="0"/>
        </a:defRPr>
      </a:lvl7pPr>
      <a:lvl8pPr marL="1371600" algn="ctr" rtl="0" fontAlgn="base">
        <a:spcBef>
          <a:spcPct val="0"/>
        </a:spcBef>
        <a:spcAft>
          <a:spcPct val="0"/>
        </a:spcAft>
        <a:defRPr sz="4400">
          <a:solidFill>
            <a:schemeClr val="tx1"/>
          </a:solidFill>
          <a:latin typeface="Gill Sans MT" panose="020B0502020104020203" pitchFamily="34" charset="0"/>
        </a:defRPr>
      </a:lvl8pPr>
      <a:lvl9pPr marL="1828800" algn="ctr" rtl="0" fontAlgn="base">
        <a:spcBef>
          <a:spcPct val="0"/>
        </a:spcBef>
        <a:spcAft>
          <a:spcPct val="0"/>
        </a:spcAft>
        <a:defRPr sz="4400">
          <a:solidFill>
            <a:schemeClr val="tx1"/>
          </a:solidFill>
          <a:latin typeface="Gill Sans MT" panose="020B0502020104020203"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60155A-D539-43DB-9FE6-307BEC13E7DA}" type="datetimeFigureOut">
              <a:rPr lang="en-US" smtClean="0"/>
              <a:t>6/12/2017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2AF269-96C0-4D26-9E6E-F66FDD021A8B}" type="slidenum">
              <a:rPr lang="en-US" smtClean="0"/>
              <a:t>‹#›</a:t>
            </a:fld>
            <a:endParaRPr lang="en-US"/>
          </a:p>
        </p:txBody>
      </p:sp>
    </p:spTree>
    <p:extLst>
      <p:ext uri="{BB962C8B-B14F-4D97-AF65-F5344CB8AC3E}">
        <p14:creationId xmlns:p14="http://schemas.microsoft.com/office/powerpoint/2010/main" val="15586950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5B63F4-EA84-47E4-98B8-D00DD1E76056}" type="datetimeFigureOut">
              <a:rPr lang="en-US" smtClean="0"/>
              <a:t>6/12/2017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49B311-0F45-4340-B9C7-04A588046E57}" type="slidenum">
              <a:rPr lang="en-US" smtClean="0"/>
              <a:t>‹#›</a:t>
            </a:fld>
            <a:endParaRPr lang="en-US"/>
          </a:p>
        </p:txBody>
      </p:sp>
    </p:spTree>
    <p:extLst>
      <p:ext uri="{BB962C8B-B14F-4D97-AF65-F5344CB8AC3E}">
        <p14:creationId xmlns:p14="http://schemas.microsoft.com/office/powerpoint/2010/main" val="327365852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gif"/><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gif"/><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54.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61.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hyperlink" Target="http://doi.org/10.18352/lq.10170"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Oval 4"/>
          <p:cNvSpPr/>
          <p:nvPr/>
        </p:nvSpPr>
        <p:spPr>
          <a:xfrm>
            <a:off x="6096000" y="457200"/>
            <a:ext cx="3223933" cy="3002053"/>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 Dempsey, OCLC</a:t>
            </a:r>
            <a:b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b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32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200" b="1" i="0" u="none" strike="noStrike" kern="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2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Oval 5"/>
          <p:cNvSpPr/>
          <p:nvPr/>
        </p:nvSpPr>
        <p:spPr>
          <a:xfrm>
            <a:off x="-152400" y="-58318"/>
            <a:ext cx="3581400" cy="3334918"/>
          </a:xfrm>
          <a:prstGeom prst="ellipse">
            <a:avLst/>
          </a:prstGeom>
          <a:solidFill>
            <a:srgbClr val="5B9BD5"/>
          </a:solidFill>
          <a:ln w="12700" cap="flat" cmpd="sng" algn="ctr">
            <a:noFill/>
            <a:prstDash val="solid"/>
            <a:miter lim="800000"/>
          </a:ln>
          <a:effectLst/>
        </p:spPr>
        <p:txBody>
          <a:bodyPr rtlCol="0" anchor="ctr"/>
          <a:lstStyle/>
          <a:p>
            <a:pPr algn="ctr"/>
            <a:r>
              <a:rPr lang="en-US" sz="2800" b="1" dirty="0">
                <a:solidFill>
                  <a:schemeClr val="bg1"/>
                </a:solidFill>
                <a:latin typeface="Segoe UI" panose="020B0502040204020203" pitchFamily="34" charset="0"/>
                <a:cs typeface="Segoe UI" panose="020B0502040204020203" pitchFamily="34" charset="0"/>
              </a:rPr>
              <a:t>Reflections on collections</a:t>
            </a:r>
            <a:r>
              <a:rPr lang="en-US" sz="2400" b="1" dirty="0">
                <a:solidFill>
                  <a:schemeClr val="bg1"/>
                </a:solidFill>
                <a:latin typeface="Segoe UI" panose="020B0502040204020203" pitchFamily="34" charset="0"/>
                <a:cs typeface="Segoe UI" panose="020B0502040204020203" pitchFamily="34" charset="0"/>
              </a:rPr>
              <a:t>: </a:t>
            </a:r>
            <a:br>
              <a:rPr lang="en-US" sz="2400" b="1" dirty="0">
                <a:solidFill>
                  <a:schemeClr val="bg1"/>
                </a:solidFill>
                <a:latin typeface="Segoe UI" panose="020B0502040204020203" pitchFamily="34" charset="0"/>
                <a:cs typeface="Segoe UI" panose="020B0502040204020203" pitchFamily="34" charset="0"/>
              </a:rPr>
            </a:br>
            <a:r>
              <a:rPr lang="en-US" b="1" dirty="0">
                <a:solidFill>
                  <a:schemeClr val="bg1"/>
                </a:solidFill>
                <a:latin typeface="Segoe UI" panose="020B0502040204020203" pitchFamily="34" charset="0"/>
                <a:cs typeface="Segoe UI" panose="020B0502040204020203" pitchFamily="34" charset="0"/>
              </a:rPr>
              <a:t>how changes in research workflow and the network information space are changing our view of collections</a:t>
            </a:r>
            <a:endParaRPr lang="en-US" sz="2400" b="1" dirty="0">
              <a:solidFill>
                <a:schemeClr val="bg1"/>
              </a:solidFill>
              <a:latin typeface="Segoe UI" panose="020B0502040204020203" pitchFamily="34" charset="0"/>
              <a:cs typeface="Segoe UI" panose="020B0502040204020203" pitchFamily="34" charset="0"/>
            </a:endParaRPr>
          </a:p>
        </p:txBody>
      </p:sp>
      <p:sp>
        <p:nvSpPr>
          <p:cNvPr id="7" name="Oval 6"/>
          <p:cNvSpPr/>
          <p:nvPr/>
        </p:nvSpPr>
        <p:spPr>
          <a:xfrm>
            <a:off x="1371600" y="3733800"/>
            <a:ext cx="3505200" cy="3263962"/>
          </a:xfrm>
          <a:prstGeom prst="ellipse">
            <a:avLst/>
          </a:prstGeom>
          <a:solidFill>
            <a:srgbClr val="5B9BD5"/>
          </a:solidFill>
          <a:ln w="12700" cap="flat" cmpd="sng" algn="ctr">
            <a:noFill/>
            <a:prstDash val="solid"/>
            <a:miter lim="800000"/>
          </a:ln>
          <a:effectLst/>
        </p:spPr>
        <p:txBody>
          <a:bodyPr rtlCol="0" anchor="ctr"/>
          <a:lstStyle/>
          <a:p>
            <a:pPr lvl="0" algn="ctr">
              <a:defRPr/>
            </a:pPr>
            <a:r>
              <a:rPr lang="en-US" b="1" dirty="0">
                <a:solidFill>
                  <a:schemeClr val="bg1"/>
                </a:solidFill>
                <a:latin typeface="Segoe UI" panose="020B0502040204020203" pitchFamily="34" charset="0"/>
                <a:cs typeface="Segoe UI" panose="020B0502040204020203" pitchFamily="34" charset="0"/>
              </a:rPr>
              <a:t>Center for Informatics Research in Science and Scholarship. Symposium. </a:t>
            </a:r>
            <a:r>
              <a:rPr lang="en-US" sz="2800" b="1" dirty="0">
                <a:solidFill>
                  <a:schemeClr val="bg1"/>
                </a:solidFill>
                <a:latin typeface="Segoe UI" panose="020B0502040204020203" pitchFamily="34" charset="0"/>
                <a:cs typeface="Segoe UI" panose="020B0502040204020203" pitchFamily="34" charset="0"/>
              </a:rPr>
              <a:t>University of Illinois</a:t>
            </a:r>
            <a:br>
              <a:rPr lang="en-US" b="1" dirty="0">
                <a:solidFill>
                  <a:schemeClr val="bg1"/>
                </a:solidFill>
                <a:latin typeface="Segoe UI" panose="020B0502040204020203" pitchFamily="34" charset="0"/>
                <a:cs typeface="Segoe UI" panose="020B0502040204020203" pitchFamily="34" charset="0"/>
              </a:rPr>
            </a:br>
            <a:r>
              <a:rPr lang="en-US" b="1" dirty="0">
                <a:solidFill>
                  <a:schemeClr val="bg1"/>
                </a:solidFill>
                <a:latin typeface="Segoe UI" panose="020B0502040204020203" pitchFamily="34" charset="0"/>
                <a:cs typeface="Segoe UI" panose="020B0502040204020203" pitchFamily="34" charset="0"/>
              </a:rPr>
              <a:t>Apr 14 2017</a:t>
            </a:r>
            <a:endParaRPr kumimoji="0" lang="en-US" sz="1400" b="0"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80028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343400" y="321159"/>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344209" y="1293077"/>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737822" y="1905462"/>
            <a:ext cx="842211" cy="711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530199" cy="383323"/>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5130" y="1067889"/>
            <a:ext cx="16954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1619" y="956146"/>
            <a:ext cx="875415" cy="903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1745130" y="449276"/>
            <a:ext cx="2288348" cy="417287"/>
          </a:xfrm>
          <a:prstGeom prst="rect">
            <a:avLst/>
          </a:prstGeom>
        </p:spPr>
      </p:pic>
    </p:spTree>
    <p:extLst>
      <p:ext uri="{BB962C8B-B14F-4D97-AF65-F5344CB8AC3E}">
        <p14:creationId xmlns:p14="http://schemas.microsoft.com/office/powerpoint/2010/main" val="119081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62449"/>
          </a:xfrm>
          <a:prstGeom prst="rect">
            <a:avLst/>
          </a:prstGeom>
          <a:ln>
            <a:solidFill>
              <a:srgbClr val="DC143C"/>
            </a:solidFill>
          </a:ln>
        </p:spPr>
      </p:pic>
      <p:pic>
        <p:nvPicPr>
          <p:cNvPr id="3" name="Picture 2"/>
          <p:cNvPicPr>
            <a:picLocks noChangeAspect="1"/>
          </p:cNvPicPr>
          <p:nvPr/>
        </p:nvPicPr>
        <p:blipFill>
          <a:blip r:embed="rId3"/>
          <a:stretch>
            <a:fillRect/>
          </a:stretch>
        </p:blipFill>
        <p:spPr>
          <a:xfrm>
            <a:off x="1409700" y="2773135"/>
            <a:ext cx="9144000" cy="5958348"/>
          </a:xfrm>
          <a:prstGeom prst="rect">
            <a:avLst/>
          </a:prstGeom>
          <a:ln>
            <a:solidFill>
              <a:srgbClr val="DC143C"/>
            </a:solidFill>
          </a:ln>
        </p:spPr>
      </p:pic>
      <p:pic>
        <p:nvPicPr>
          <p:cNvPr id="5" name="Picture 4"/>
          <p:cNvPicPr>
            <a:picLocks noChangeAspect="1"/>
          </p:cNvPicPr>
          <p:nvPr/>
        </p:nvPicPr>
        <p:blipFill>
          <a:blip r:embed="rId4"/>
          <a:stretch>
            <a:fillRect/>
          </a:stretch>
        </p:blipFill>
        <p:spPr>
          <a:xfrm>
            <a:off x="2971800" y="4284819"/>
            <a:ext cx="9144000" cy="4259879"/>
          </a:xfrm>
          <a:prstGeom prst="rect">
            <a:avLst/>
          </a:prstGeom>
          <a:ln>
            <a:solidFill>
              <a:srgbClr val="DC143C"/>
            </a:solidFill>
          </a:ln>
        </p:spPr>
      </p:pic>
      <p:sp>
        <p:nvSpPr>
          <p:cNvPr id="4" name="TextBox 3"/>
          <p:cNvSpPr txBox="1"/>
          <p:nvPr/>
        </p:nvSpPr>
        <p:spPr>
          <a:xfrm>
            <a:off x="6275" y="5752309"/>
            <a:ext cx="7109054" cy="1077218"/>
          </a:xfrm>
          <a:prstGeom prst="rect">
            <a:avLst/>
          </a:prstGeom>
          <a:solidFill>
            <a:srgbClr val="C00000"/>
          </a:solidFill>
        </p:spPr>
        <p:txBody>
          <a:bodyPr wrap="square" rtlCol="0">
            <a:spAutoFit/>
          </a:bodyPr>
          <a:lstStyle/>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Expertise and reputation:</a:t>
            </a:r>
          </a:p>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Identity &gt; workflow &gt; content</a:t>
            </a:r>
          </a:p>
        </p:txBody>
      </p:sp>
    </p:spTree>
    <p:extLst>
      <p:ext uri="{BB962C8B-B14F-4D97-AF65-F5344CB8AC3E}">
        <p14:creationId xmlns:p14="http://schemas.microsoft.com/office/powerpoint/2010/main" val="278501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027795" y="1960168"/>
            <a:ext cx="3226551" cy="3226551"/>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8" name="TextBox 27"/>
          <p:cNvSpPr txBox="1"/>
          <p:nvPr/>
        </p:nvSpPr>
        <p:spPr>
          <a:xfrm>
            <a:off x="3831677" y="5048537"/>
            <a:ext cx="1688704" cy="830997"/>
          </a:xfrm>
          <a:prstGeom prst="rect">
            <a:avLst/>
          </a:prstGeom>
          <a:noFill/>
        </p:spPr>
        <p:txBody>
          <a:bodyPr wrap="square" rtlCol="0">
            <a:spAutoFit/>
          </a:bodyPr>
          <a:lstStyle/>
          <a:p>
            <a:r>
              <a:rPr lang="en-US" sz="1600" b="1" dirty="0">
                <a:solidFill>
                  <a:schemeClr val="bg1"/>
                </a:solidFill>
              </a:rPr>
              <a:t>Office of undergraduate research</a:t>
            </a:r>
          </a:p>
        </p:txBody>
      </p:sp>
      <p:sp>
        <p:nvSpPr>
          <p:cNvPr id="29" name="TextBox 28"/>
          <p:cNvSpPr txBox="1"/>
          <p:nvPr/>
        </p:nvSpPr>
        <p:spPr>
          <a:xfrm>
            <a:off x="7295613" y="4183084"/>
            <a:ext cx="1377906" cy="584775"/>
          </a:xfrm>
          <a:prstGeom prst="rect">
            <a:avLst/>
          </a:prstGeom>
          <a:noFill/>
        </p:spPr>
        <p:txBody>
          <a:bodyPr wrap="square" rtlCol="0">
            <a:spAutoFit/>
          </a:bodyPr>
          <a:lstStyle/>
          <a:p>
            <a:r>
              <a:rPr lang="en-US" sz="1600" b="1" dirty="0">
                <a:solidFill>
                  <a:schemeClr val="bg1"/>
                </a:solidFill>
              </a:rPr>
              <a:t>Disciplines &amp; departments</a:t>
            </a:r>
          </a:p>
        </p:txBody>
      </p:sp>
      <p:sp>
        <p:nvSpPr>
          <p:cNvPr id="31" name="TextBox 30"/>
          <p:cNvSpPr txBox="1"/>
          <p:nvPr/>
        </p:nvSpPr>
        <p:spPr>
          <a:xfrm>
            <a:off x="1610059" y="4365956"/>
            <a:ext cx="2150384" cy="338554"/>
          </a:xfrm>
          <a:prstGeom prst="rect">
            <a:avLst/>
          </a:prstGeom>
          <a:noFill/>
        </p:spPr>
        <p:txBody>
          <a:bodyPr wrap="square" rtlCol="0">
            <a:spAutoFit/>
          </a:bodyPr>
          <a:lstStyle/>
          <a:p>
            <a:r>
              <a:rPr lang="en-US" sz="1600" b="1" dirty="0">
                <a:solidFill>
                  <a:schemeClr val="bg1"/>
                </a:solidFill>
              </a:rPr>
              <a:t>Graduate school </a:t>
            </a:r>
          </a:p>
        </p:txBody>
      </p:sp>
      <p:sp>
        <p:nvSpPr>
          <p:cNvPr id="32" name="TextBox 31"/>
          <p:cNvSpPr txBox="1"/>
          <p:nvPr/>
        </p:nvSpPr>
        <p:spPr>
          <a:xfrm>
            <a:off x="3421414" y="682207"/>
            <a:ext cx="2195023" cy="584775"/>
          </a:xfrm>
          <a:prstGeom prst="rect">
            <a:avLst/>
          </a:prstGeom>
          <a:noFill/>
        </p:spPr>
        <p:txBody>
          <a:bodyPr wrap="square" rtlCol="0">
            <a:spAutoFit/>
          </a:bodyPr>
          <a:lstStyle/>
          <a:p>
            <a:r>
              <a:rPr lang="en-US" sz="1600" b="1" dirty="0">
                <a:solidFill>
                  <a:schemeClr val="bg1"/>
                </a:solidFill>
              </a:rPr>
              <a:t>Vice president for research</a:t>
            </a:r>
          </a:p>
        </p:txBody>
      </p:sp>
      <p:sp>
        <p:nvSpPr>
          <p:cNvPr id="33" name="TextBox 32"/>
          <p:cNvSpPr txBox="1"/>
          <p:nvPr/>
        </p:nvSpPr>
        <p:spPr>
          <a:xfrm>
            <a:off x="3194167" y="2324011"/>
            <a:ext cx="909984" cy="338554"/>
          </a:xfrm>
          <a:prstGeom prst="rect">
            <a:avLst/>
          </a:prstGeom>
          <a:noFill/>
        </p:spPr>
        <p:txBody>
          <a:bodyPr wrap="square" rtlCol="0">
            <a:spAutoFit/>
          </a:bodyPr>
          <a:lstStyle/>
          <a:p>
            <a:r>
              <a:rPr lang="en-US" sz="1600" b="1" dirty="0">
                <a:solidFill>
                  <a:schemeClr val="bg1"/>
                </a:solidFill>
              </a:rPr>
              <a:t>Provost</a:t>
            </a:r>
          </a:p>
        </p:txBody>
      </p:sp>
      <p:sp>
        <p:nvSpPr>
          <p:cNvPr id="34" name="TextBox 33"/>
          <p:cNvSpPr txBox="1"/>
          <p:nvPr/>
        </p:nvSpPr>
        <p:spPr>
          <a:xfrm>
            <a:off x="2087614" y="1926990"/>
            <a:ext cx="1749185" cy="584775"/>
          </a:xfrm>
          <a:prstGeom prst="rect">
            <a:avLst/>
          </a:prstGeom>
          <a:noFill/>
        </p:spPr>
        <p:txBody>
          <a:bodyPr wrap="square" rtlCol="0">
            <a:spAutoFit/>
          </a:bodyPr>
          <a:lstStyle/>
          <a:p>
            <a:r>
              <a:rPr lang="en-US" sz="1600" b="1" dirty="0">
                <a:solidFill>
                  <a:schemeClr val="bg1"/>
                </a:solidFill>
              </a:rPr>
              <a:t>Institutional Reporting</a:t>
            </a:r>
          </a:p>
        </p:txBody>
      </p:sp>
      <p:sp>
        <p:nvSpPr>
          <p:cNvPr id="36" name="TextBox 35"/>
          <p:cNvSpPr txBox="1"/>
          <p:nvPr/>
        </p:nvSpPr>
        <p:spPr>
          <a:xfrm>
            <a:off x="4403462" y="1452675"/>
            <a:ext cx="864186" cy="338554"/>
          </a:xfrm>
          <a:prstGeom prst="rect">
            <a:avLst/>
          </a:prstGeom>
          <a:noFill/>
        </p:spPr>
        <p:txBody>
          <a:bodyPr wrap="square" rtlCol="0">
            <a:spAutoFit/>
          </a:bodyPr>
          <a:lstStyle/>
          <a:p>
            <a:r>
              <a:rPr lang="en-US" sz="1600" b="1" dirty="0">
                <a:solidFill>
                  <a:schemeClr val="bg1"/>
                </a:solidFill>
              </a:rPr>
              <a:t>CIO</a:t>
            </a:r>
          </a:p>
        </p:txBody>
      </p:sp>
      <p:sp>
        <p:nvSpPr>
          <p:cNvPr id="37" name="TextBox 36"/>
          <p:cNvSpPr txBox="1"/>
          <p:nvPr/>
        </p:nvSpPr>
        <p:spPr>
          <a:xfrm>
            <a:off x="6311671" y="5639137"/>
            <a:ext cx="1885349" cy="584775"/>
          </a:xfrm>
          <a:prstGeom prst="rect">
            <a:avLst/>
          </a:prstGeom>
          <a:noFill/>
        </p:spPr>
        <p:txBody>
          <a:bodyPr wrap="square" rtlCol="0">
            <a:spAutoFit/>
          </a:bodyPr>
          <a:lstStyle/>
          <a:p>
            <a:r>
              <a:rPr lang="en-US" sz="1600" b="1" dirty="0">
                <a:solidFill>
                  <a:schemeClr val="bg1"/>
                </a:solidFill>
              </a:rPr>
              <a:t>Campus center for teaching &amp; learning</a:t>
            </a:r>
          </a:p>
        </p:txBody>
      </p:sp>
      <p:sp>
        <p:nvSpPr>
          <p:cNvPr id="3" name="TextBox 2"/>
          <p:cNvSpPr txBox="1"/>
          <p:nvPr/>
        </p:nvSpPr>
        <p:spPr>
          <a:xfrm>
            <a:off x="651424" y="1155856"/>
            <a:ext cx="1297632" cy="584775"/>
          </a:xfrm>
          <a:prstGeom prst="rect">
            <a:avLst/>
          </a:prstGeom>
          <a:noFill/>
        </p:spPr>
        <p:txBody>
          <a:bodyPr wrap="square" rtlCol="0">
            <a:spAutoFit/>
          </a:bodyPr>
          <a:lstStyle/>
          <a:p>
            <a:r>
              <a:rPr lang="en-US" sz="1600" b="1" dirty="0">
                <a:solidFill>
                  <a:schemeClr val="bg1"/>
                </a:solidFill>
              </a:rPr>
              <a:t>Medical center</a:t>
            </a:r>
          </a:p>
        </p:txBody>
      </p:sp>
      <p:sp>
        <p:nvSpPr>
          <p:cNvPr id="6" name="TextBox 5"/>
          <p:cNvSpPr txBox="1"/>
          <p:nvPr/>
        </p:nvSpPr>
        <p:spPr>
          <a:xfrm>
            <a:off x="667753" y="3356810"/>
            <a:ext cx="184731" cy="338554"/>
          </a:xfrm>
          <a:prstGeom prst="rect">
            <a:avLst/>
          </a:prstGeom>
          <a:noFill/>
        </p:spPr>
        <p:txBody>
          <a:bodyPr wrap="none" rtlCol="0">
            <a:spAutoFit/>
          </a:bodyPr>
          <a:lstStyle/>
          <a:p>
            <a:endParaRPr lang="en-US" sz="1600" b="1" dirty="0">
              <a:solidFill>
                <a:schemeClr val="bg1"/>
              </a:solidFill>
            </a:endParaRPr>
          </a:p>
        </p:txBody>
      </p:sp>
      <p:sp>
        <p:nvSpPr>
          <p:cNvPr id="26" name="TextBox 25"/>
          <p:cNvSpPr txBox="1"/>
          <p:nvPr/>
        </p:nvSpPr>
        <p:spPr>
          <a:xfrm>
            <a:off x="1714520" y="1534604"/>
            <a:ext cx="2283644" cy="338554"/>
          </a:xfrm>
          <a:prstGeom prst="rect">
            <a:avLst/>
          </a:prstGeom>
          <a:noFill/>
        </p:spPr>
        <p:txBody>
          <a:bodyPr wrap="square" rtlCol="0">
            <a:spAutoFit/>
          </a:bodyPr>
          <a:lstStyle/>
          <a:p>
            <a:r>
              <a:rPr lang="en-US" sz="1600" b="1" dirty="0">
                <a:solidFill>
                  <a:schemeClr val="bg1"/>
                </a:solidFill>
              </a:rPr>
              <a:t>Tech Transfer Office</a:t>
            </a:r>
          </a:p>
        </p:txBody>
      </p:sp>
      <p:sp>
        <p:nvSpPr>
          <p:cNvPr id="2" name="TextBox 1"/>
          <p:cNvSpPr txBox="1"/>
          <p:nvPr/>
        </p:nvSpPr>
        <p:spPr>
          <a:xfrm>
            <a:off x="5343281" y="3302688"/>
            <a:ext cx="1022526" cy="369332"/>
          </a:xfrm>
          <a:prstGeom prst="rect">
            <a:avLst/>
          </a:prstGeom>
          <a:noFill/>
          <a:ln>
            <a:solidFill>
              <a:srgbClr val="C00000"/>
            </a:solidFill>
          </a:ln>
        </p:spPr>
        <p:txBody>
          <a:bodyPr wrap="square" rtlCol="0">
            <a:spAutoFit/>
          </a:bodyPr>
          <a:lstStyle/>
          <a:p>
            <a:r>
              <a:rPr lang="en-US" b="1" dirty="0">
                <a:solidFill>
                  <a:schemeClr val="bg1"/>
                </a:solidFill>
              </a:rPr>
              <a:t>LIBRARY</a:t>
            </a:r>
          </a:p>
        </p:txBody>
      </p:sp>
      <p:sp>
        <p:nvSpPr>
          <p:cNvPr id="38" name="TextBox 37"/>
          <p:cNvSpPr txBox="1"/>
          <p:nvPr/>
        </p:nvSpPr>
        <p:spPr>
          <a:xfrm>
            <a:off x="622951" y="2398863"/>
            <a:ext cx="1516577" cy="830997"/>
          </a:xfrm>
          <a:prstGeom prst="rect">
            <a:avLst/>
          </a:prstGeom>
          <a:noFill/>
        </p:spPr>
        <p:txBody>
          <a:bodyPr wrap="square" rtlCol="0">
            <a:spAutoFit/>
          </a:bodyPr>
          <a:lstStyle/>
          <a:p>
            <a:r>
              <a:rPr lang="en-US" sz="1600" b="1" dirty="0">
                <a:solidFill>
                  <a:schemeClr val="bg1"/>
                </a:solidFill>
              </a:rPr>
              <a:t>Advancement &amp; corporate relations </a:t>
            </a:r>
          </a:p>
        </p:txBody>
      </p:sp>
      <p:sp>
        <p:nvSpPr>
          <p:cNvPr id="7" name="Rectangle 6"/>
          <p:cNvSpPr/>
          <p:nvPr/>
        </p:nvSpPr>
        <p:spPr>
          <a:xfrm>
            <a:off x="2015961" y="2691324"/>
            <a:ext cx="1599284" cy="338554"/>
          </a:xfrm>
          <a:prstGeom prst="rect">
            <a:avLst/>
          </a:prstGeom>
        </p:spPr>
        <p:txBody>
          <a:bodyPr wrap="none">
            <a:spAutoFit/>
          </a:bodyPr>
          <a:lstStyle/>
          <a:p>
            <a:r>
              <a:rPr lang="en-US" sz="1600" b="1" dirty="0">
                <a:solidFill>
                  <a:schemeClr val="bg1"/>
                </a:solidFill>
              </a:rPr>
              <a:t>Data Warehouse</a:t>
            </a:r>
          </a:p>
        </p:txBody>
      </p:sp>
      <p:sp>
        <p:nvSpPr>
          <p:cNvPr id="40" name="Arc 39"/>
          <p:cNvSpPr/>
          <p:nvPr/>
        </p:nvSpPr>
        <p:spPr>
          <a:xfrm rot="3888225">
            <a:off x="1955760" y="1059068"/>
            <a:ext cx="3265369" cy="3768745"/>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solidFill>
                <a:schemeClr val="bg1"/>
              </a:solidFill>
            </a:endParaRPr>
          </a:p>
        </p:txBody>
      </p:sp>
      <p:sp>
        <p:nvSpPr>
          <p:cNvPr id="30" name="TextBox 29"/>
          <p:cNvSpPr txBox="1"/>
          <p:nvPr/>
        </p:nvSpPr>
        <p:spPr>
          <a:xfrm>
            <a:off x="459659" y="1966733"/>
            <a:ext cx="1749185" cy="338554"/>
          </a:xfrm>
          <a:prstGeom prst="rect">
            <a:avLst/>
          </a:prstGeom>
          <a:noFill/>
        </p:spPr>
        <p:txBody>
          <a:bodyPr wrap="square" rtlCol="0">
            <a:spAutoFit/>
          </a:bodyPr>
          <a:lstStyle/>
          <a:p>
            <a:r>
              <a:rPr lang="en-US" sz="1600" b="1" dirty="0">
                <a:solidFill>
                  <a:schemeClr val="bg1"/>
                </a:solidFill>
              </a:rPr>
              <a:t>News Bureau</a:t>
            </a:r>
          </a:p>
        </p:txBody>
      </p:sp>
      <p:sp>
        <p:nvSpPr>
          <p:cNvPr id="35" name="Arc 34"/>
          <p:cNvSpPr/>
          <p:nvPr/>
        </p:nvSpPr>
        <p:spPr>
          <a:xfrm rot="8504012">
            <a:off x="4147327" y="-496107"/>
            <a:ext cx="2953325" cy="3768745"/>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Arc 42"/>
          <p:cNvSpPr/>
          <p:nvPr/>
        </p:nvSpPr>
        <p:spPr>
          <a:xfrm rot="15427944">
            <a:off x="4977459" y="2516815"/>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44" name="Arc 43"/>
          <p:cNvSpPr/>
          <p:nvPr/>
        </p:nvSpPr>
        <p:spPr>
          <a:xfrm rot="19682342">
            <a:off x="2992859" y="3184709"/>
            <a:ext cx="2714481" cy="4372735"/>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5" name="Arc 44"/>
          <p:cNvSpPr/>
          <p:nvPr/>
        </p:nvSpPr>
        <p:spPr>
          <a:xfrm rot="10800000">
            <a:off x="6347269" y="1462750"/>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39" name="TextBox 38"/>
          <p:cNvSpPr txBox="1"/>
          <p:nvPr/>
        </p:nvSpPr>
        <p:spPr>
          <a:xfrm>
            <a:off x="1913500" y="3446638"/>
            <a:ext cx="1749185" cy="338554"/>
          </a:xfrm>
          <a:prstGeom prst="rect">
            <a:avLst/>
          </a:prstGeom>
          <a:noFill/>
        </p:spPr>
        <p:txBody>
          <a:bodyPr wrap="square" rtlCol="0">
            <a:spAutoFit/>
          </a:bodyPr>
          <a:lstStyle/>
          <a:p>
            <a:r>
              <a:rPr lang="en-US" sz="1600" b="1" dirty="0">
                <a:solidFill>
                  <a:schemeClr val="bg1"/>
                </a:solidFill>
              </a:rPr>
              <a:t>Colleges &amp; depts</a:t>
            </a:r>
          </a:p>
        </p:txBody>
      </p:sp>
      <p:sp>
        <p:nvSpPr>
          <p:cNvPr id="8" name="Footer Placeholder 7"/>
          <p:cNvSpPr>
            <a:spLocks noGrp="1"/>
          </p:cNvSpPr>
          <p:nvPr>
            <p:ph type="ftr" sz="quarter" idx="11"/>
          </p:nvPr>
        </p:nvSpPr>
        <p:spPr/>
        <p:txBody>
          <a:bodyPr/>
          <a:lstStyle/>
          <a:p>
            <a:r>
              <a:rPr lang="en-US" sz="1050">
                <a:solidFill>
                  <a:schemeClr val="bg1"/>
                </a:solidFill>
              </a:rPr>
              <a:t>Rebecca Bryant, OCLC Research</a:t>
            </a:r>
          </a:p>
        </p:txBody>
      </p:sp>
      <p:sp>
        <p:nvSpPr>
          <p:cNvPr id="14" name="TextBox 13"/>
          <p:cNvSpPr txBox="1"/>
          <p:nvPr/>
        </p:nvSpPr>
        <p:spPr>
          <a:xfrm>
            <a:off x="5041356" y="2156698"/>
            <a:ext cx="1561350" cy="646331"/>
          </a:xfrm>
          <a:prstGeom prst="rect">
            <a:avLst/>
          </a:prstGeom>
          <a:solidFill>
            <a:srgbClr val="FFFFFF"/>
          </a:solidFill>
        </p:spPr>
        <p:txBody>
          <a:bodyPr wrap="square" rtlCol="0">
            <a:spAutoFit/>
          </a:bodyPr>
          <a:lstStyle/>
          <a:p>
            <a:pPr algn="ctr"/>
            <a:r>
              <a:rPr lang="en-US" b="1" dirty="0">
                <a:solidFill>
                  <a:srgbClr val="C00000"/>
                </a:solidFill>
              </a:rPr>
              <a:t>Research Data Management</a:t>
            </a:r>
          </a:p>
        </p:txBody>
      </p:sp>
      <p:sp>
        <p:nvSpPr>
          <p:cNvPr id="19" name="TextBox 18"/>
          <p:cNvSpPr txBox="1"/>
          <p:nvPr/>
        </p:nvSpPr>
        <p:spPr>
          <a:xfrm>
            <a:off x="6684139" y="3113429"/>
            <a:ext cx="1326650" cy="646331"/>
          </a:xfrm>
          <a:prstGeom prst="rect">
            <a:avLst/>
          </a:prstGeom>
          <a:solidFill>
            <a:srgbClr val="FFFFFF"/>
          </a:solidFill>
        </p:spPr>
        <p:txBody>
          <a:bodyPr wrap="square" rtlCol="0">
            <a:spAutoFit/>
          </a:bodyPr>
          <a:lstStyle/>
          <a:p>
            <a:pPr algn="ctr"/>
            <a:r>
              <a:rPr lang="en-US" b="1" dirty="0">
                <a:solidFill>
                  <a:srgbClr val="C00000"/>
                </a:solidFill>
              </a:rPr>
              <a:t>Digital scholarship</a:t>
            </a:r>
          </a:p>
        </p:txBody>
      </p:sp>
      <p:sp>
        <p:nvSpPr>
          <p:cNvPr id="18" name="TextBox 17"/>
          <p:cNvSpPr txBox="1"/>
          <p:nvPr/>
        </p:nvSpPr>
        <p:spPr>
          <a:xfrm>
            <a:off x="5442923" y="4128452"/>
            <a:ext cx="1206560" cy="923330"/>
          </a:xfrm>
          <a:prstGeom prst="rect">
            <a:avLst/>
          </a:prstGeom>
          <a:solidFill>
            <a:srgbClr val="FFFFFF"/>
          </a:solidFill>
        </p:spPr>
        <p:txBody>
          <a:bodyPr wrap="square" rtlCol="0">
            <a:spAutoFit/>
          </a:bodyPr>
          <a:lstStyle/>
          <a:p>
            <a:r>
              <a:rPr lang="en-US" b="1" dirty="0">
                <a:solidFill>
                  <a:srgbClr val="C00000"/>
                </a:solidFill>
              </a:rPr>
              <a:t>User education &amp; training</a:t>
            </a:r>
          </a:p>
        </p:txBody>
      </p:sp>
      <p:sp>
        <p:nvSpPr>
          <p:cNvPr id="16" name="TextBox 15"/>
          <p:cNvSpPr txBox="1"/>
          <p:nvPr/>
        </p:nvSpPr>
        <p:spPr>
          <a:xfrm>
            <a:off x="3662889" y="2913873"/>
            <a:ext cx="1514047" cy="646331"/>
          </a:xfrm>
          <a:prstGeom prst="rect">
            <a:avLst/>
          </a:prstGeom>
          <a:solidFill>
            <a:srgbClr val="FFFFFF"/>
          </a:solidFill>
        </p:spPr>
        <p:txBody>
          <a:bodyPr wrap="square" rtlCol="0">
            <a:spAutoFit/>
          </a:bodyPr>
          <a:lstStyle/>
          <a:p>
            <a:pPr algn="ctr"/>
            <a:r>
              <a:rPr lang="en-US" b="1" dirty="0">
                <a:solidFill>
                  <a:srgbClr val="C00000"/>
                </a:solidFill>
              </a:rPr>
              <a:t>RIM/Profiling system</a:t>
            </a:r>
          </a:p>
        </p:txBody>
      </p:sp>
      <p:sp>
        <p:nvSpPr>
          <p:cNvPr id="17" name="TextBox 16"/>
          <p:cNvSpPr txBox="1"/>
          <p:nvPr/>
        </p:nvSpPr>
        <p:spPr>
          <a:xfrm>
            <a:off x="3284916" y="3867097"/>
            <a:ext cx="1354050" cy="646331"/>
          </a:xfrm>
          <a:prstGeom prst="rect">
            <a:avLst/>
          </a:prstGeom>
          <a:solidFill>
            <a:srgbClr val="FFFFFF"/>
          </a:solidFill>
        </p:spPr>
        <p:txBody>
          <a:bodyPr wrap="square" rtlCol="0">
            <a:spAutoFit/>
          </a:bodyPr>
          <a:lstStyle/>
          <a:p>
            <a:r>
              <a:rPr lang="en-US" b="1" dirty="0">
                <a:solidFill>
                  <a:srgbClr val="C00000"/>
                </a:solidFill>
              </a:rPr>
              <a:t>Institutional Repository</a:t>
            </a:r>
          </a:p>
        </p:txBody>
      </p:sp>
      <p:sp>
        <p:nvSpPr>
          <p:cNvPr id="10" name="Rectangle 9"/>
          <p:cNvSpPr/>
          <p:nvPr/>
        </p:nvSpPr>
        <p:spPr>
          <a:xfrm>
            <a:off x="5187096" y="265672"/>
            <a:ext cx="3720518" cy="1195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Creation, management and disclosure:</a:t>
            </a:r>
          </a:p>
          <a:p>
            <a:pPr algn="ctr"/>
            <a:r>
              <a:rPr lang="en-US" sz="2400" b="1" dirty="0">
                <a:solidFill>
                  <a:srgbClr val="C00000"/>
                </a:solidFill>
              </a:rPr>
              <a:t>R-infrastructure</a:t>
            </a:r>
          </a:p>
        </p:txBody>
      </p:sp>
      <p:sp>
        <p:nvSpPr>
          <p:cNvPr id="41" name="Rectangle 40"/>
          <p:cNvSpPr/>
          <p:nvPr/>
        </p:nvSpPr>
        <p:spPr>
          <a:xfrm>
            <a:off x="290529" y="5303022"/>
            <a:ext cx="2342776" cy="129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C00000"/>
                </a:solidFill>
                <a:latin typeface="Segoe UI" panose="020B0502040204020203" pitchFamily="34" charset="0"/>
                <a:ea typeface="Segoe UI" panose="020B0502040204020203" pitchFamily="34" charset="0"/>
                <a:cs typeface="Segoe UI" panose="020B0502040204020203" pitchFamily="34" charset="0"/>
              </a:rPr>
              <a:t>Researcher</a:t>
            </a:r>
          </a:p>
          <a:p>
            <a:r>
              <a:rPr lang="en-US" sz="2000" dirty="0">
                <a:solidFill>
                  <a:srgbClr val="C00000"/>
                </a:solidFill>
                <a:latin typeface="Segoe UI" panose="020B0502040204020203" pitchFamily="34" charset="0"/>
                <a:ea typeface="Segoe UI" panose="020B0502040204020203" pitchFamily="34" charset="0"/>
                <a:cs typeface="Segoe UI" panose="020B0502040204020203" pitchFamily="34" charset="0"/>
              </a:rPr>
              <a:t>Research manager</a:t>
            </a:r>
          </a:p>
          <a:p>
            <a:r>
              <a:rPr lang="en-US" sz="2000" dirty="0">
                <a:solidFill>
                  <a:srgbClr val="C00000"/>
                </a:solidFill>
                <a:latin typeface="Segoe UI" panose="020B0502040204020203" pitchFamily="34" charset="0"/>
                <a:ea typeface="Segoe UI" panose="020B0502040204020203" pitchFamily="34" charset="0"/>
                <a:cs typeface="Segoe UI" panose="020B0502040204020203" pitchFamily="34" charset="0"/>
              </a:rPr>
              <a:t>Research support</a:t>
            </a:r>
          </a:p>
        </p:txBody>
      </p:sp>
    </p:spTree>
    <p:extLst>
      <p:ext uri="{BB962C8B-B14F-4D97-AF65-F5344CB8AC3E}">
        <p14:creationId xmlns:p14="http://schemas.microsoft.com/office/powerpoint/2010/main" val="21389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4" grpId="0" animBg="1"/>
      <p:bldP spid="19" grpId="0" animBg="1"/>
      <p:bldP spid="18" grpId="0" animBg="1"/>
      <p:bldP spid="16" grpId="0" animBg="1"/>
      <p:bldP spid="17"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199846"/>
            <a:ext cx="4967111" cy="6555641"/>
          </a:xfrm>
          <a:prstGeom prst="rect">
            <a:avLst/>
          </a:prstGeom>
          <a:solidFill>
            <a:srgbClr val="5B9BD5"/>
          </a:solidFill>
        </p:spPr>
        <p:txBody>
          <a:bodyPr wrap="square">
            <a:spAutoFit/>
          </a:bodyPr>
          <a:lstStyle/>
          <a:p>
            <a:pPr defTabSz="914400"/>
            <a:r>
              <a:rPr lang="en-US" sz="2800" dirty="0">
                <a:solidFill>
                  <a:srgbClr val="FFFFFF"/>
                </a:solidFill>
                <a:latin typeface="Segoe UI Light" panose="020B0502040204020203" pitchFamily="34" charset="0"/>
              </a:rPr>
              <a:t>Her view is that publishers are here to </a:t>
            </a:r>
            <a:r>
              <a:rPr lang="en-US" sz="2800" b="1" dirty="0">
                <a:solidFill>
                  <a:srgbClr val="FFFFFF"/>
                </a:solidFill>
                <a:latin typeface="Segoe UI Semibold" panose="020B0702040204020203" pitchFamily="34" charset="0"/>
              </a:rPr>
              <a:t>make the scientific research process more effective </a:t>
            </a:r>
            <a:r>
              <a:rPr lang="en-US" sz="2800" dirty="0">
                <a:solidFill>
                  <a:srgbClr val="FFFFFF"/>
                </a:solidFill>
                <a:latin typeface="Segoe UI Light" panose="020B0502040204020203" pitchFamily="34" charset="0"/>
              </a:rPr>
              <a:t>by helping them keep up to date, find colleagues, plan experiments, and then share their results.  </a:t>
            </a:r>
            <a:r>
              <a:rPr lang="en-US" sz="2800" b="1" dirty="0">
                <a:solidFill>
                  <a:srgbClr val="FFFFFF"/>
                </a:solidFill>
                <a:latin typeface="Segoe UI Semibold" panose="020B0702040204020203" pitchFamily="34" charset="0"/>
              </a:rPr>
              <a:t>After they have published, the processes continues</a:t>
            </a:r>
            <a:r>
              <a:rPr lang="en-US" sz="2800" dirty="0">
                <a:solidFill>
                  <a:srgbClr val="FFFFFF"/>
                </a:solidFill>
                <a:latin typeface="Segoe UI Light" panose="020B0502040204020203" pitchFamily="34" charset="0"/>
              </a:rPr>
              <a:t> with gaining a reputation, obtaining funds, finding collaborators, and even finding a new job. What can we as publishers do to address some of </a:t>
            </a:r>
            <a:r>
              <a:rPr lang="en-US" sz="2800" b="1" dirty="0">
                <a:solidFill>
                  <a:srgbClr val="FFFFFF"/>
                </a:solidFill>
                <a:latin typeface="Segoe UI Semibold" panose="020B0702040204020203" pitchFamily="34" charset="0"/>
              </a:rPr>
              <a:t>scientists’ pain points?</a:t>
            </a:r>
          </a:p>
        </p:txBody>
      </p:sp>
      <p:sp>
        <p:nvSpPr>
          <p:cNvPr id="5" name="TextBox 4"/>
          <p:cNvSpPr txBox="1"/>
          <p:nvPr/>
        </p:nvSpPr>
        <p:spPr>
          <a:xfrm>
            <a:off x="304800" y="3886200"/>
            <a:ext cx="3085845" cy="1446550"/>
          </a:xfrm>
          <a:prstGeom prst="rect">
            <a:avLst/>
          </a:prstGeom>
          <a:solidFill>
            <a:schemeClr val="accent1"/>
          </a:solidFill>
        </p:spPr>
        <p:txBody>
          <a:bodyPr wrap="none" rtlCol="0">
            <a:spAutoFit/>
          </a:bodyPr>
          <a:lstStyle/>
          <a:p>
            <a:pPr defTabSz="914400"/>
            <a:r>
              <a:rPr lang="en-US" sz="2400" dirty="0">
                <a:solidFill>
                  <a:srgbClr val="FFFFFF"/>
                </a:solidFill>
                <a:latin typeface="Segoe UI Light" panose="020B0502040204020203" pitchFamily="34" charset="0"/>
              </a:rPr>
              <a:t>Annette Thomas, </a:t>
            </a:r>
          </a:p>
          <a:p>
            <a:pPr defTabSz="914400"/>
            <a:r>
              <a:rPr lang="en-US" sz="1600" dirty="0">
                <a:solidFill>
                  <a:srgbClr val="FFFFFF"/>
                </a:solidFill>
                <a:latin typeface="Segoe UI Light" panose="020B0502040204020203" pitchFamily="34" charset="0"/>
              </a:rPr>
              <a:t>Then</a:t>
            </a:r>
            <a:r>
              <a:rPr lang="en-US" sz="2400" dirty="0">
                <a:solidFill>
                  <a:srgbClr val="FFFFFF"/>
                </a:solidFill>
                <a:latin typeface="Segoe UI Light" panose="020B0502040204020203" pitchFamily="34" charset="0"/>
              </a:rPr>
              <a:t> CEO of Macmillan </a:t>
            </a:r>
          </a:p>
          <a:p>
            <a:pPr defTabSz="914400"/>
            <a:r>
              <a:rPr lang="en-US" sz="2400" dirty="0">
                <a:solidFill>
                  <a:srgbClr val="FFFFFF"/>
                </a:solidFill>
                <a:latin typeface="Segoe UI Light" panose="020B0502040204020203" pitchFamily="34" charset="0"/>
              </a:rPr>
              <a:t>Publishers </a:t>
            </a:r>
            <a:br>
              <a:rPr lang="en-US" sz="2400" dirty="0">
                <a:solidFill>
                  <a:srgbClr val="FFFFFF"/>
                </a:solidFill>
                <a:latin typeface="Segoe UI Light" panose="020B0502040204020203" pitchFamily="34" charset="0"/>
              </a:rPr>
            </a:br>
            <a:endParaRPr lang="en-US" sz="1600" dirty="0">
              <a:solidFill>
                <a:srgbClr val="FFFFFF"/>
              </a:solidFill>
              <a:latin typeface="Segoe UI Light" panose="020B0502040204020203" pitchFamily="34" charset="0"/>
            </a:endParaRPr>
          </a:p>
        </p:txBody>
      </p:sp>
      <p:sp>
        <p:nvSpPr>
          <p:cNvPr id="6" name="TextBox 5"/>
          <p:cNvSpPr txBox="1"/>
          <p:nvPr/>
        </p:nvSpPr>
        <p:spPr>
          <a:xfrm>
            <a:off x="304800" y="215235"/>
            <a:ext cx="3429000" cy="3046988"/>
          </a:xfrm>
          <a:prstGeom prst="rect">
            <a:avLst/>
          </a:prstGeom>
          <a:solidFill>
            <a:schemeClr val="accent1"/>
          </a:solidFill>
        </p:spPr>
        <p:txBody>
          <a:bodyPr wrap="square" rtlCol="0">
            <a:spAutoFit/>
          </a:bodyPr>
          <a:lstStyle/>
          <a:p>
            <a:pPr defTabSz="914400"/>
            <a:r>
              <a:rPr lang="en-US" sz="4800" dirty="0">
                <a:solidFill>
                  <a:srgbClr val="FFFFFF"/>
                </a:solidFill>
                <a:latin typeface="Segoe UI Light" panose="020B0502040204020203" pitchFamily="34" charset="0"/>
              </a:rPr>
              <a:t>A publisher’s new job description</a:t>
            </a:r>
          </a:p>
        </p:txBody>
      </p:sp>
      <p:sp>
        <p:nvSpPr>
          <p:cNvPr id="7" name="Rectangle 6"/>
          <p:cNvSpPr/>
          <p:nvPr/>
        </p:nvSpPr>
        <p:spPr>
          <a:xfrm>
            <a:off x="-12955" y="6627168"/>
            <a:ext cx="3886200" cy="230832"/>
          </a:xfrm>
          <a:prstGeom prst="rect">
            <a:avLst/>
          </a:prstGeom>
          <a:solidFill>
            <a:schemeClr val="accent1"/>
          </a:solidFill>
        </p:spPr>
        <p:txBody>
          <a:bodyPr wrap="square">
            <a:spAutoFit/>
          </a:bodyPr>
          <a:lstStyle/>
          <a:p>
            <a:pPr defTabSz="914400"/>
            <a:r>
              <a:rPr lang="en-US" sz="900" dirty="0">
                <a:solidFill>
                  <a:srgbClr val="FFFFFF"/>
                </a:solidFill>
              </a:rPr>
              <a:t>http://www.against-the-grain.com/2012/11/a-publishers-new-job-description/</a:t>
            </a:r>
          </a:p>
        </p:txBody>
      </p:sp>
    </p:spTree>
    <p:extLst>
      <p:ext uri="{BB962C8B-B14F-4D97-AF65-F5344CB8AC3E}">
        <p14:creationId xmlns:p14="http://schemas.microsoft.com/office/powerpoint/2010/main" val="22941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 name="Rectangle 1"/>
          <p:cNvSpPr/>
          <p:nvPr/>
        </p:nvSpPr>
        <p:spPr>
          <a:xfrm>
            <a:off x="762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Researcher</a:t>
            </a:r>
          </a:p>
        </p:txBody>
      </p:sp>
      <p:sp>
        <p:nvSpPr>
          <p:cNvPr id="3" name="Rectangle 2"/>
          <p:cNvSpPr/>
          <p:nvPr/>
        </p:nvSpPr>
        <p:spPr>
          <a:xfrm>
            <a:off x="3429000" y="615875"/>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Librarian</a:t>
            </a:r>
          </a:p>
        </p:txBody>
      </p:sp>
      <p:sp>
        <p:nvSpPr>
          <p:cNvPr id="4" name="Rectangle 3"/>
          <p:cNvSpPr/>
          <p:nvPr/>
        </p:nvSpPr>
        <p:spPr>
          <a:xfrm>
            <a:off x="6096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Research</a:t>
            </a:r>
          </a:p>
          <a:p>
            <a:pPr algn="ctr"/>
            <a:r>
              <a:rPr lang="en-US" sz="2400" dirty="0">
                <a:solidFill>
                  <a:srgbClr val="FF0000"/>
                </a:solidFill>
                <a:latin typeface="Segoe UI" panose="020B0502040204020203" pitchFamily="34" charset="0"/>
                <a:cs typeface="Segoe UI" panose="020B0502040204020203" pitchFamily="34" charset="0"/>
              </a:rPr>
              <a:t>manager</a:t>
            </a:r>
          </a:p>
        </p:txBody>
      </p:sp>
      <p:pic>
        <p:nvPicPr>
          <p:cNvPr id="5" name="Picture 4"/>
          <p:cNvPicPr>
            <a:picLocks noChangeAspect="1"/>
          </p:cNvPicPr>
          <p:nvPr/>
        </p:nvPicPr>
        <p:blipFill>
          <a:blip r:embed="rId3"/>
          <a:stretch>
            <a:fillRect/>
          </a:stretch>
        </p:blipFill>
        <p:spPr>
          <a:xfrm>
            <a:off x="7205075" y="2243445"/>
            <a:ext cx="998494" cy="1423988"/>
          </a:xfrm>
          <a:prstGeom prst="rect">
            <a:avLst/>
          </a:prstGeom>
        </p:spPr>
      </p:pic>
      <p:pic>
        <p:nvPicPr>
          <p:cNvPr id="6" name="Picture 5"/>
          <p:cNvPicPr>
            <a:picLocks noChangeAspect="1"/>
          </p:cNvPicPr>
          <p:nvPr/>
        </p:nvPicPr>
        <p:blipFill>
          <a:blip r:embed="rId4"/>
          <a:stretch>
            <a:fillRect/>
          </a:stretch>
        </p:blipFill>
        <p:spPr>
          <a:xfrm>
            <a:off x="5687384" y="2294459"/>
            <a:ext cx="817231" cy="1432953"/>
          </a:xfrm>
          <a:prstGeom prst="rect">
            <a:avLst/>
          </a:prstGeom>
        </p:spPr>
      </p:pic>
      <p:pic>
        <p:nvPicPr>
          <p:cNvPr id="7" name="Picture 6"/>
          <p:cNvPicPr>
            <a:picLocks noChangeAspect="1"/>
          </p:cNvPicPr>
          <p:nvPr/>
        </p:nvPicPr>
        <p:blipFill>
          <a:blip r:embed="rId5"/>
          <a:stretch>
            <a:fillRect/>
          </a:stretch>
        </p:blipFill>
        <p:spPr>
          <a:xfrm>
            <a:off x="6688031" y="4842454"/>
            <a:ext cx="1034087" cy="1423988"/>
          </a:xfrm>
          <a:prstGeom prst="rect">
            <a:avLst/>
          </a:prstGeom>
        </p:spPr>
      </p:pic>
      <p:pic>
        <p:nvPicPr>
          <p:cNvPr id="8" name="Picture 7"/>
          <p:cNvPicPr>
            <a:picLocks noChangeAspect="1"/>
          </p:cNvPicPr>
          <p:nvPr/>
        </p:nvPicPr>
        <p:blipFill>
          <a:blip r:embed="rId6"/>
          <a:stretch>
            <a:fillRect/>
          </a:stretch>
        </p:blipFill>
        <p:spPr>
          <a:xfrm>
            <a:off x="1714500" y="2305050"/>
            <a:ext cx="2076450" cy="409575"/>
          </a:xfrm>
          <a:prstGeom prst="rect">
            <a:avLst/>
          </a:prstGeom>
        </p:spPr>
      </p:pic>
      <p:pic>
        <p:nvPicPr>
          <p:cNvPr id="9" name="Picture 8"/>
          <p:cNvPicPr>
            <a:picLocks noChangeAspect="1"/>
          </p:cNvPicPr>
          <p:nvPr/>
        </p:nvPicPr>
        <p:blipFill>
          <a:blip r:embed="rId7"/>
          <a:stretch>
            <a:fillRect/>
          </a:stretch>
        </p:blipFill>
        <p:spPr>
          <a:xfrm>
            <a:off x="1780166" y="2967542"/>
            <a:ext cx="1362075" cy="457200"/>
          </a:xfrm>
          <a:prstGeom prst="rect">
            <a:avLst/>
          </a:prstGeom>
        </p:spPr>
      </p:pic>
      <p:pic>
        <p:nvPicPr>
          <p:cNvPr id="10" name="Picture 9"/>
          <p:cNvPicPr>
            <a:picLocks noChangeAspect="1"/>
          </p:cNvPicPr>
          <p:nvPr/>
        </p:nvPicPr>
        <p:blipFill>
          <a:blip r:embed="rId8"/>
          <a:stretch>
            <a:fillRect/>
          </a:stretch>
        </p:blipFill>
        <p:spPr>
          <a:xfrm>
            <a:off x="4810125" y="4294458"/>
            <a:ext cx="1047750" cy="438150"/>
          </a:xfrm>
          <a:prstGeom prst="rect">
            <a:avLst/>
          </a:prstGeom>
        </p:spPr>
      </p:pic>
      <p:pic>
        <p:nvPicPr>
          <p:cNvPr id="11" name="Picture 10"/>
          <p:cNvPicPr>
            <a:picLocks noChangeAspect="1"/>
          </p:cNvPicPr>
          <p:nvPr/>
        </p:nvPicPr>
        <p:blipFill>
          <a:blip r:embed="rId9"/>
          <a:stretch>
            <a:fillRect/>
          </a:stretch>
        </p:blipFill>
        <p:spPr>
          <a:xfrm>
            <a:off x="1372272" y="4062917"/>
            <a:ext cx="762000" cy="428625"/>
          </a:xfrm>
          <a:prstGeom prst="rect">
            <a:avLst/>
          </a:prstGeom>
        </p:spPr>
      </p:pic>
      <p:pic>
        <p:nvPicPr>
          <p:cNvPr id="12" name="Picture 11"/>
          <p:cNvPicPr>
            <a:picLocks noChangeAspect="1"/>
          </p:cNvPicPr>
          <p:nvPr/>
        </p:nvPicPr>
        <p:blipFill>
          <a:blip r:embed="rId10"/>
          <a:stretch>
            <a:fillRect/>
          </a:stretch>
        </p:blipFill>
        <p:spPr>
          <a:xfrm>
            <a:off x="1215719" y="4942467"/>
            <a:ext cx="1837105" cy="461962"/>
          </a:xfrm>
          <a:prstGeom prst="rect">
            <a:avLst/>
          </a:prstGeom>
        </p:spPr>
      </p:pic>
      <p:pic>
        <p:nvPicPr>
          <p:cNvPr id="13" name="Picture 12"/>
          <p:cNvPicPr>
            <a:picLocks noChangeAspect="1"/>
          </p:cNvPicPr>
          <p:nvPr/>
        </p:nvPicPr>
        <p:blipFill>
          <a:blip r:embed="rId11"/>
          <a:stretch>
            <a:fillRect/>
          </a:stretch>
        </p:blipFill>
        <p:spPr>
          <a:xfrm>
            <a:off x="3429000" y="3560725"/>
            <a:ext cx="1695450" cy="333375"/>
          </a:xfrm>
          <a:prstGeom prst="rect">
            <a:avLst/>
          </a:prstGeom>
        </p:spPr>
      </p:pic>
      <p:pic>
        <p:nvPicPr>
          <p:cNvPr id="14" name="Picture 13"/>
          <p:cNvPicPr>
            <a:picLocks noChangeAspect="1"/>
          </p:cNvPicPr>
          <p:nvPr/>
        </p:nvPicPr>
        <p:blipFill>
          <a:blip r:embed="rId12"/>
          <a:stretch>
            <a:fillRect/>
          </a:stretch>
        </p:blipFill>
        <p:spPr>
          <a:xfrm>
            <a:off x="770906" y="5790192"/>
            <a:ext cx="1447800" cy="438150"/>
          </a:xfrm>
          <a:prstGeom prst="rect">
            <a:avLst/>
          </a:prstGeom>
        </p:spPr>
      </p:pic>
      <p:pic>
        <p:nvPicPr>
          <p:cNvPr id="15" name="Picture 14"/>
          <p:cNvPicPr>
            <a:picLocks noChangeAspect="1"/>
          </p:cNvPicPr>
          <p:nvPr/>
        </p:nvPicPr>
        <p:blipFill>
          <a:blip r:embed="rId13"/>
          <a:stretch>
            <a:fillRect/>
          </a:stretch>
        </p:blipFill>
        <p:spPr>
          <a:xfrm>
            <a:off x="5334000" y="5831268"/>
            <a:ext cx="1107135" cy="536376"/>
          </a:xfrm>
          <a:prstGeom prst="rect">
            <a:avLst/>
          </a:prstGeom>
        </p:spPr>
      </p:pic>
    </p:spTree>
    <p:extLst>
      <p:ext uri="{BB962C8B-B14F-4D97-AF65-F5344CB8AC3E}">
        <p14:creationId xmlns:p14="http://schemas.microsoft.com/office/powerpoint/2010/main" val="86254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42"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535" y="0"/>
            <a:ext cx="10009535" cy="6880412"/>
          </a:xfrm>
          <a:prstGeom prst="rect">
            <a:avLst/>
          </a:prstGeom>
        </p:spPr>
      </p:pic>
      <p:sp>
        <p:nvSpPr>
          <p:cNvPr id="3" name="Rectangle 2"/>
          <p:cNvSpPr/>
          <p:nvPr/>
        </p:nvSpPr>
        <p:spPr>
          <a:xfrm>
            <a:off x="5791200" y="5181600"/>
            <a:ext cx="34290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reputation, relevance</a:t>
            </a:r>
          </a:p>
        </p:txBody>
      </p:sp>
    </p:spTree>
    <p:extLst>
      <p:ext uri="{BB962C8B-B14F-4D97-AF65-F5344CB8AC3E}">
        <p14:creationId xmlns:p14="http://schemas.microsoft.com/office/powerpoint/2010/main" val="83823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C00000"/>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13" name="Down Arrow 12"/>
          <p:cNvSpPr/>
          <p:nvPr/>
        </p:nvSpPr>
        <p:spPr>
          <a:xfrm>
            <a:off x="1817033" y="1905000"/>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1603003" y="191104"/>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a:t>
            </a:r>
          </a:p>
        </p:txBody>
      </p:sp>
      <p:sp>
        <p:nvSpPr>
          <p:cNvPr id="16" name="Oval 15"/>
          <p:cNvSpPr/>
          <p:nvPr/>
        </p:nvSpPr>
        <p:spPr>
          <a:xfrm>
            <a:off x="1630680" y="456079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9" name="Rectangle 18"/>
          <p:cNvSpPr/>
          <p:nvPr/>
        </p:nvSpPr>
        <p:spPr>
          <a:xfrm>
            <a:off x="4953000" y="1228804"/>
            <a:ext cx="3536577" cy="4343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Workflow is the new content </a:t>
            </a:r>
          </a:p>
          <a:p>
            <a:pPr algn="ct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Reputation</a:t>
            </a:r>
            <a:b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manage and disclose the intellectual outputs and expertise of the institution. </a:t>
            </a: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From discovery to discoverability</a:t>
            </a:r>
          </a:p>
          <a:p>
            <a:pPr algn="ctr"/>
            <a:endPar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241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rgbClr val="C00000"/>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0" y="3327699"/>
            <a:ext cx="3581400" cy="3505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Inform-</a:t>
            </a:r>
            <a:r>
              <a:rPr lang="en-US" sz="4400" b="1" dirty="0" err="1">
                <a:solidFill>
                  <a:prstClr val="white"/>
                </a:solidFill>
                <a:latin typeface="Segoe UI" panose="020B0502040204020203" pitchFamily="34" charset="0"/>
                <a:ea typeface="Segoe UI" panose="020B0502040204020203" pitchFamily="34" charset="0"/>
                <a:cs typeface="Segoe UI" panose="020B0502040204020203" pitchFamily="34" charset="0"/>
              </a:rPr>
              <a:t>ation</a:t>
            </a: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 space</a:t>
            </a:r>
          </a:p>
        </p:txBody>
      </p:sp>
    </p:spTree>
    <p:extLst>
      <p:ext uri="{BB962C8B-B14F-4D97-AF65-F5344CB8AC3E}">
        <p14:creationId xmlns:p14="http://schemas.microsoft.com/office/powerpoint/2010/main" val="334327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03" y="768489"/>
            <a:ext cx="6089073" cy="5632311"/>
          </a:xfrm>
          <a:prstGeom prst="rect">
            <a:avLst/>
          </a:prstGeom>
        </p:spPr>
        <p:txBody>
          <a:bodyPr wrap="square">
            <a:spAutoFit/>
          </a:bodyPr>
          <a:lstStyle/>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ResearchGate</a:t>
            </a:r>
            <a:r>
              <a:rPr lang="en-US" dirty="0">
                <a:latin typeface="Segoe UI" panose="020B0502040204020203" pitchFamily="34" charset="0"/>
                <a:ea typeface="Calibri" panose="020F0502020204030204" pitchFamily="34" charset="0"/>
                <a:cs typeface="Segoe UI" panose="020B0502040204020203" pitchFamily="34" charset="0"/>
              </a:rPr>
              <a:t> (services for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scholarly reputation management</a:t>
            </a:r>
            <a:r>
              <a:rPr lang="en-US" dirty="0">
                <a:latin typeface="Segoe UI" panose="020B0502040204020203" pitchFamily="34" charset="0"/>
                <a:ea typeface="Calibri" panose="020F0502020204030204" pitchFamily="34" charset="0"/>
                <a:cs typeface="Segoe UI" panose="020B0502040204020203" pitchFamily="34" charset="0"/>
              </a:rPr>
              <a:t>);</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Goodreads</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social description/reading </a:t>
            </a:r>
            <a:r>
              <a:rPr lang="en-US" dirty="0">
                <a:latin typeface="Segoe UI" panose="020B0502040204020203" pitchFamily="34" charset="0"/>
                <a:ea typeface="Calibri" panose="020F0502020204030204" pitchFamily="34" charset="0"/>
                <a:cs typeface="Segoe UI" panose="020B0502040204020203" pitchFamily="34" charset="0"/>
              </a:rPr>
              <a:t>sites);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FigShare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manipulation</a:t>
            </a:r>
            <a:r>
              <a:rPr lang="en-US" dirty="0">
                <a:latin typeface="Segoe UI" panose="020B0502040204020203" pitchFamily="34" charset="0"/>
                <a:ea typeface="Calibri" panose="020F0502020204030204" pitchFamily="34" charset="0"/>
                <a:cs typeface="Segoe UI" panose="020B0502040204020203" pitchFamily="34" charset="0"/>
              </a:rPr>
              <a:t> tools)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Github</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software</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970449" y="1527834"/>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15781"/>
            <a:ext cx="6362700" cy="5657850"/>
          </a:xfrm>
          <a:prstGeom prst="rect">
            <a:avLst/>
          </a:prstGeom>
        </p:spPr>
      </p:pic>
      <p:pic>
        <p:nvPicPr>
          <p:cNvPr id="4" name="Picture 3"/>
          <p:cNvPicPr>
            <a:picLocks noChangeAspect="1"/>
          </p:cNvPicPr>
          <p:nvPr/>
        </p:nvPicPr>
        <p:blipFill>
          <a:blip r:embed="rId3"/>
          <a:stretch>
            <a:fillRect/>
          </a:stretch>
        </p:blipFill>
        <p:spPr>
          <a:xfrm>
            <a:off x="7391400" y="5108598"/>
            <a:ext cx="1757363" cy="1757363"/>
          </a:xfrm>
          <a:prstGeom prst="rect">
            <a:avLst/>
          </a:prstGeom>
        </p:spPr>
      </p:pic>
    </p:spTree>
    <p:extLst>
      <p:ext uri="{BB962C8B-B14F-4D97-AF65-F5344CB8AC3E}">
        <p14:creationId xmlns:p14="http://schemas.microsoft.com/office/powerpoint/2010/main" val="3414143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 name="Oval 1"/>
          <p:cNvSpPr/>
          <p:nvPr/>
        </p:nvSpPr>
        <p:spPr>
          <a:xfrm>
            <a:off x="4953000" y="2790365"/>
            <a:ext cx="4191001" cy="40676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Prelude … </a:t>
            </a:r>
            <a:r>
              <a:rPr kumimoji="0" lang="en-US" sz="36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some notes on collections</a:t>
            </a:r>
            <a:endParaRPr kumimoji="0" lang="en-US" sz="4400" b="1"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44124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 name="Rectangle 1"/>
          <p:cNvSpPr/>
          <p:nvPr/>
        </p:nvSpPr>
        <p:spPr>
          <a:xfrm>
            <a:off x="4260470" y="2305124"/>
            <a:ext cx="4572000" cy="923330"/>
          </a:xfrm>
          <a:prstGeom prst="rect">
            <a:avLst/>
          </a:prstGeom>
        </p:spPr>
        <p:txBody>
          <a:bodyPr>
            <a:spAutoFit/>
          </a:bodyPr>
          <a:lstStyle/>
          <a:p>
            <a:r>
              <a:rPr lang="en-US" b="1" dirty="0"/>
              <a:t>A network logic: </a:t>
            </a:r>
            <a:r>
              <a:rPr lang="en-US" dirty="0"/>
              <a:t>a coordinated mix of local, external and collaborative services are assembled around user needs</a:t>
            </a:r>
          </a:p>
        </p:txBody>
      </p:sp>
      <p:sp>
        <p:nvSpPr>
          <p:cNvPr id="3" name="Rectangle 2"/>
          <p:cNvSpPr/>
          <p:nvPr/>
        </p:nvSpPr>
        <p:spPr>
          <a:xfrm>
            <a:off x="187282" y="2305124"/>
            <a:ext cx="3169227" cy="923330"/>
          </a:xfrm>
          <a:prstGeom prst="rect">
            <a:avLst/>
          </a:prstGeom>
        </p:spPr>
        <p:txBody>
          <a:bodyPr wrap="square">
            <a:spAutoFit/>
          </a:bodyPr>
          <a:lstStyle/>
          <a:p>
            <a:r>
              <a:rPr lang="en-US" b="1" dirty="0"/>
              <a:t>A print logic: </a:t>
            </a:r>
            <a:r>
              <a:rPr lang="en-US" dirty="0"/>
              <a:t>the distribution of </a:t>
            </a:r>
            <a:br>
              <a:rPr lang="en-US" dirty="0"/>
            </a:br>
            <a:r>
              <a:rPr lang="en-US" dirty="0"/>
              <a:t>print copies to multiple local </a:t>
            </a:r>
            <a:br>
              <a:rPr lang="en-US" dirty="0"/>
            </a:br>
            <a:r>
              <a:rPr lang="en-US" dirty="0"/>
              <a:t>destinations</a:t>
            </a:r>
          </a:p>
        </p:txBody>
      </p:sp>
      <p:sp>
        <p:nvSpPr>
          <p:cNvPr id="15" name="Rectangle 14"/>
          <p:cNvSpPr/>
          <p:nvPr/>
        </p:nvSpPr>
        <p:spPr>
          <a:xfrm>
            <a:off x="228600" y="1295400"/>
            <a:ext cx="33528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locally assembled</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collection.</a:t>
            </a:r>
          </a:p>
        </p:txBody>
      </p:sp>
      <p:sp>
        <p:nvSpPr>
          <p:cNvPr id="16" name="Rectangle 15"/>
          <p:cNvSpPr/>
          <p:nvPr/>
        </p:nvSpPr>
        <p:spPr>
          <a:xfrm>
            <a:off x="4260470" y="1295400"/>
            <a:ext cx="40005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ability to efficiently meet a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variety of research and learning needs</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18" name="Picture 8" descr="library"/>
          <p:cNvPicPr>
            <a:picLocks noChangeAspect="1" noChangeArrowheads="1"/>
          </p:cNvPicPr>
          <p:nvPr/>
        </p:nvPicPr>
        <p:blipFill>
          <a:blip r:embed="rId3" cstate="print"/>
          <a:srcRect/>
          <a:stretch>
            <a:fillRect/>
          </a:stretch>
        </p:blipFill>
        <p:spPr bwMode="auto">
          <a:xfrm>
            <a:off x="1250448" y="78917"/>
            <a:ext cx="1042893" cy="1066800"/>
          </a:xfrm>
          <a:prstGeom prst="rect">
            <a:avLst/>
          </a:prstGeom>
          <a:noFill/>
          <a:ln w="9525">
            <a:noFill/>
            <a:miter lim="800000"/>
            <a:headEnd/>
            <a:tailEnd/>
          </a:ln>
        </p:spPr>
      </p:pic>
      <p:pic>
        <p:nvPicPr>
          <p:cNvPr id="20" name="Picture 19"/>
          <p:cNvPicPr>
            <a:picLocks noChangeAspect="1"/>
          </p:cNvPicPr>
          <p:nvPr/>
        </p:nvPicPr>
        <p:blipFill>
          <a:blip r:embed="rId4"/>
          <a:stretch>
            <a:fillRect/>
          </a:stretch>
        </p:blipFill>
        <p:spPr>
          <a:xfrm>
            <a:off x="5608627" y="304800"/>
            <a:ext cx="876300" cy="762000"/>
          </a:xfrm>
          <a:prstGeom prst="rect">
            <a:avLst/>
          </a:prstGeom>
        </p:spPr>
      </p:pic>
      <p:sp>
        <p:nvSpPr>
          <p:cNvPr id="21" name="Rectangle 20"/>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Tree>
    <p:extLst>
      <p:ext uri="{BB962C8B-B14F-4D97-AF65-F5344CB8AC3E}">
        <p14:creationId xmlns:p14="http://schemas.microsoft.com/office/powerpoint/2010/main" val="14466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476650" y="472638"/>
            <a:ext cx="4371950" cy="1074484"/>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‘external’ collection: </a:t>
            </a:r>
          </a:p>
          <a:p>
            <a:r>
              <a:rPr lang="en-US" sz="1600" dirty="0">
                <a:solidFill>
                  <a:schemeClr val="accent1"/>
                </a:solidFill>
              </a:rPr>
              <a:t>Pointing researchers at Google Scholar; </a:t>
            </a:r>
          </a:p>
          <a:p>
            <a:r>
              <a:rPr lang="en-US" sz="1600" dirty="0">
                <a:solidFill>
                  <a:schemeClr val="accent1"/>
                </a:solidFill>
              </a:rPr>
              <a:t>Including freely available </a:t>
            </a:r>
            <a:r>
              <a:rPr lang="en-US" sz="1600" dirty="0" err="1">
                <a:solidFill>
                  <a:schemeClr val="accent1"/>
                </a:solidFill>
              </a:rPr>
              <a:t>ebooks</a:t>
            </a:r>
            <a:r>
              <a:rPr lang="en-US" sz="1600" dirty="0">
                <a:solidFill>
                  <a:schemeClr val="accent1"/>
                </a:solidFill>
              </a:rPr>
              <a:t> in the catalog; </a:t>
            </a:r>
          </a:p>
          <a:p>
            <a:r>
              <a:rPr lang="en-US" sz="1600" dirty="0">
                <a:solidFill>
                  <a:schemeClr val="accent1"/>
                </a:solidFill>
              </a:rPr>
              <a:t>Creating resource guides for web resources.</a:t>
            </a:r>
          </a:p>
        </p:txBody>
      </p:sp>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‘borrowed’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print’ collection</a:t>
            </a: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digital’ collection</a:t>
            </a: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evolving scholarly record</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4" name="Rectangular Callout 23"/>
          <p:cNvSpPr/>
          <p:nvPr/>
        </p:nvSpPr>
        <p:spPr>
          <a:xfrm>
            <a:off x="2720196" y="4210050"/>
            <a:ext cx="1412915" cy="800099"/>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‘licensed’ collection</a:t>
            </a:r>
          </a:p>
        </p:txBody>
      </p:sp>
      <p:sp>
        <p:nvSpPr>
          <p:cNvPr id="25" name="Rectangular Callout 24"/>
          <p:cNvSpPr/>
          <p:nvPr/>
        </p:nvSpPr>
        <p:spPr>
          <a:xfrm>
            <a:off x="4540080" y="4205309"/>
            <a:ext cx="1412915" cy="9144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‘demand-driven’ collection</a:t>
            </a:r>
          </a:p>
        </p:txBody>
      </p:sp>
      <p:sp>
        <p:nvSpPr>
          <p:cNvPr id="2" name="TextBox 1"/>
          <p:cNvSpPr txBox="1"/>
          <p:nvPr/>
        </p:nvSpPr>
        <p:spPr>
          <a:xfrm>
            <a:off x="3174132" y="5668237"/>
            <a:ext cx="2335063" cy="738664"/>
          </a:xfrm>
          <a:prstGeom prst="rect">
            <a:avLst/>
          </a:prstGeom>
          <a:noFill/>
          <a:ln>
            <a:solidFill>
              <a:srgbClr val="5B9BD5"/>
            </a:solidFill>
          </a:ln>
        </p:spPr>
        <p:txBody>
          <a:bodyPr wrap="none" rtlCol="0">
            <a:spAutoFit/>
          </a:bodyPr>
          <a:lstStyle/>
          <a:p>
            <a:r>
              <a:rPr lang="en-US" sz="1400" dirty="0">
                <a:solidFill>
                  <a:srgbClr val="0070C0"/>
                </a:solidFill>
              </a:rPr>
              <a:t>Note: Libraries have variable </a:t>
            </a:r>
          </a:p>
          <a:p>
            <a:r>
              <a:rPr lang="en-US" sz="1400" dirty="0">
                <a:solidFill>
                  <a:srgbClr val="0070C0"/>
                </a:solidFill>
              </a:rPr>
              <a:t>Investments across the entire</a:t>
            </a:r>
          </a:p>
          <a:p>
            <a:r>
              <a:rPr lang="en-US" sz="1400" dirty="0">
                <a:solidFill>
                  <a:srgbClr val="0070C0"/>
                </a:solidFill>
              </a:rPr>
              <a:t>spectrum</a:t>
            </a:r>
          </a:p>
        </p:txBody>
      </p:sp>
    </p:spTree>
    <p:extLst>
      <p:ext uri="{BB962C8B-B14F-4D97-AF65-F5344CB8AC3E}">
        <p14:creationId xmlns:p14="http://schemas.microsoft.com/office/powerpoint/2010/main" val="29814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rgbClr val="C00000"/>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5397500" y="230506"/>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388379" y="4581377"/>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Tree>
    <p:extLst>
      <p:ext uri="{BB962C8B-B14F-4D97-AF65-F5344CB8AC3E}">
        <p14:creationId xmlns:p14="http://schemas.microsoft.com/office/powerpoint/2010/main" val="29983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9266006" cy="6858000"/>
          </a:xfrm>
          <a:prstGeom prst="rect">
            <a:avLst/>
          </a:prstGeom>
        </p:spPr>
      </p:pic>
      <p:sp>
        <p:nvSpPr>
          <p:cNvPr id="3" name="Rectangle 2"/>
          <p:cNvSpPr/>
          <p:nvPr/>
        </p:nvSpPr>
        <p:spPr>
          <a:xfrm>
            <a:off x="5867400" y="5181600"/>
            <a:ext cx="34290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specialized collection</a:t>
            </a:r>
          </a:p>
        </p:txBody>
      </p:sp>
    </p:spTree>
    <p:extLst>
      <p:ext uri="{BB962C8B-B14F-4D97-AF65-F5344CB8AC3E}">
        <p14:creationId xmlns:p14="http://schemas.microsoft.com/office/powerpoint/2010/main" val="3243716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kern="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 name="Oval 11"/>
          <p:cNvSpPr/>
          <p:nvPr/>
        </p:nvSpPr>
        <p:spPr>
          <a:xfrm>
            <a:off x="5407439" y="219748"/>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09895" y="4570619"/>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0" name="Rectangle 9"/>
          <p:cNvSpPr/>
          <p:nvPr/>
        </p:nvSpPr>
        <p:spPr>
          <a:xfrm>
            <a:off x="457200" y="1219200"/>
            <a:ext cx="3536577" cy="4343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Specialization of locally acquired/held collections?</a:t>
            </a:r>
          </a:p>
          <a:p>
            <a:pPr algn="ctr">
              <a:defRPr/>
            </a:pPr>
            <a:endParaRPr lang="en-US" sz="2000"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2000"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Engagement</a:t>
            </a:r>
            <a:br>
              <a:rPr lang="en-US" sz="2000" kern="0" dirty="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kern="0" dirty="0">
                <a:solidFill>
                  <a:prstClr val="white"/>
                </a:solidFill>
                <a:latin typeface="Segoe UI" panose="020B0502040204020203" pitchFamily="34" charset="0"/>
                <a:ea typeface="Segoe UI" panose="020B0502040204020203" pitchFamily="34" charset="0"/>
                <a:cs typeface="Segoe UI" panose="020B0502040204020203" pitchFamily="34" charset="0"/>
              </a:rPr>
              <a:t>Understand and respond to needs of faculty and students.</a:t>
            </a:r>
          </a:p>
          <a:p>
            <a:pPr algn="ctr">
              <a:defRPr/>
            </a:pPr>
            <a:endParaRPr lang="en-US" sz="2000"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A diffuse responsibility for stewardship of the scholarly record</a:t>
            </a:r>
          </a:p>
          <a:p>
            <a:pPr algn="ctr">
              <a:defRPr/>
            </a:pPr>
            <a:endParaRPr lang="en-US" sz="2000"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2000" b="1" kern="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err="1">
                <a:solidFill>
                  <a:prstClr val="white"/>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kern="0" dirty="0">
                <a:solidFill>
                  <a:prstClr val="white"/>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0490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C00000"/>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rgbClr val="C00000"/>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a:off x="1817033" y="1905000"/>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1603003" y="191104"/>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a:t>
            </a:r>
          </a:p>
        </p:txBody>
      </p:sp>
      <p:sp>
        <p:nvSpPr>
          <p:cNvPr id="12" name="Oval 11"/>
          <p:cNvSpPr/>
          <p:nvPr/>
        </p:nvSpPr>
        <p:spPr>
          <a:xfrm>
            <a:off x="5408258" y="262780"/>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20655" y="4570619"/>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6" name="Oval 15"/>
          <p:cNvSpPr/>
          <p:nvPr/>
        </p:nvSpPr>
        <p:spPr>
          <a:xfrm>
            <a:off x="1640541" y="456079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Tree>
    <p:extLst>
      <p:ext uri="{BB962C8B-B14F-4D97-AF65-F5344CB8AC3E}">
        <p14:creationId xmlns:p14="http://schemas.microsoft.com/office/powerpoint/2010/main" val="3445134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 name="Rectangle 1"/>
          <p:cNvSpPr/>
          <p:nvPr/>
        </p:nvSpPr>
        <p:spPr>
          <a:xfrm>
            <a:off x="533400" y="685800"/>
            <a:ext cx="2209800" cy="1143000"/>
          </a:xfrm>
          <a:prstGeom prst="rect">
            <a:avLst/>
          </a:prstGeom>
          <a:solidFill>
            <a:schemeClr val="bg1"/>
          </a:solidFill>
          <a:ln>
            <a:solidFill>
              <a:srgbClr val="DC1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C143C"/>
                </a:solidFill>
              </a:rPr>
              <a:t>Library structures</a:t>
            </a:r>
          </a:p>
        </p:txBody>
      </p:sp>
      <p:sp>
        <p:nvSpPr>
          <p:cNvPr id="3" name="Rectangle 2"/>
          <p:cNvSpPr/>
          <p:nvPr/>
        </p:nvSpPr>
        <p:spPr>
          <a:xfrm>
            <a:off x="533400" y="2835088"/>
            <a:ext cx="2209800" cy="1143000"/>
          </a:xfrm>
          <a:prstGeom prst="rect">
            <a:avLst/>
          </a:prstGeom>
          <a:solidFill>
            <a:schemeClr val="bg1"/>
          </a:solidFill>
          <a:ln>
            <a:solidFill>
              <a:srgbClr val="DC1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C143C"/>
                </a:solidFill>
              </a:rPr>
              <a:t>University structures</a:t>
            </a:r>
          </a:p>
        </p:txBody>
      </p:sp>
      <p:sp>
        <p:nvSpPr>
          <p:cNvPr id="4" name="Rectangle 3"/>
          <p:cNvSpPr/>
          <p:nvPr/>
        </p:nvSpPr>
        <p:spPr>
          <a:xfrm>
            <a:off x="538779" y="5029200"/>
            <a:ext cx="2209800" cy="1143000"/>
          </a:xfrm>
          <a:prstGeom prst="rect">
            <a:avLst/>
          </a:prstGeom>
          <a:solidFill>
            <a:schemeClr val="bg1"/>
          </a:solidFill>
          <a:ln>
            <a:solidFill>
              <a:srgbClr val="DC1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DC143C"/>
                </a:solidFill>
              </a:rPr>
              <a:t>Collaborative</a:t>
            </a:r>
            <a:r>
              <a:rPr lang="en-US" dirty="0">
                <a:solidFill>
                  <a:prstClr val="white"/>
                </a:solidFill>
              </a:rPr>
              <a:t> </a:t>
            </a:r>
            <a:r>
              <a:rPr lang="en-US" dirty="0">
                <a:solidFill>
                  <a:srgbClr val="DC143C"/>
                </a:solidFill>
              </a:rPr>
              <a:t>structures</a:t>
            </a:r>
          </a:p>
        </p:txBody>
      </p:sp>
      <p:sp>
        <p:nvSpPr>
          <p:cNvPr id="5" name="Rectangle 4"/>
          <p:cNvSpPr/>
          <p:nvPr/>
        </p:nvSpPr>
        <p:spPr>
          <a:xfrm>
            <a:off x="3581400" y="457200"/>
            <a:ext cx="5257800" cy="2000548"/>
          </a:xfrm>
          <a:prstGeom prst="rect">
            <a:avLst/>
          </a:prstGeom>
        </p:spPr>
        <p:txBody>
          <a:bodyPr wrap="square">
            <a:spAutoFit/>
          </a:bodyPr>
          <a:lstStyle/>
          <a:p>
            <a:r>
              <a:rPr lang="en-US" dirty="0">
                <a:solidFill>
                  <a:prstClr val="white"/>
                </a:solidFill>
                <a:latin typeface="Segoe UI" panose="020B0502040204020203" pitchFamily="34" charset="0"/>
                <a:cs typeface="Segoe UI" panose="020B0502040204020203" pitchFamily="34" charset="0"/>
              </a:rPr>
              <a:t>An </a:t>
            </a:r>
            <a:r>
              <a:rPr lang="en-US" b="1" dirty="0">
                <a:solidFill>
                  <a:prstClr val="white"/>
                </a:solidFill>
                <a:latin typeface="Segoe UI" panose="020B0502040204020203" pitchFamily="34" charset="0"/>
                <a:cs typeface="Segoe UI" panose="020B0502040204020203" pitchFamily="34" charset="0"/>
              </a:rPr>
              <a:t>engagement model </a:t>
            </a:r>
            <a:r>
              <a:rPr lang="en-US" dirty="0">
                <a:solidFill>
                  <a:prstClr val="white"/>
                </a:solidFill>
                <a:latin typeface="Segoe UI" panose="020B0502040204020203" pitchFamily="34" charset="0"/>
                <a:cs typeface="Segoe UI" panose="020B0502040204020203" pitchFamily="34" charset="0"/>
              </a:rPr>
              <a:t>in which library liaisons and functional specialists collaborate to understand and address the wide range of processes in instruction and scholarship is replacing the traditional tripartite model of collections, reference, and instruction.</a:t>
            </a:r>
          </a:p>
          <a:p>
            <a:pPr algn="r"/>
            <a:r>
              <a:rPr lang="en-US" sz="1600" dirty="0" err="1">
                <a:solidFill>
                  <a:prstClr val="white"/>
                </a:solidFill>
              </a:rPr>
              <a:t>Jaguszewski</a:t>
            </a:r>
            <a:r>
              <a:rPr lang="en-US" sz="1600" dirty="0">
                <a:solidFill>
                  <a:prstClr val="white"/>
                </a:solidFill>
              </a:rPr>
              <a:t>, J. M., &amp; Williams, K. (2013)</a:t>
            </a:r>
            <a:endParaRPr lang="en-US" dirty="0">
              <a:solidFill>
                <a:prstClr val="white"/>
              </a:solidFill>
              <a:latin typeface="Segoe UI" panose="020B0502040204020203" pitchFamily="34" charset="0"/>
              <a:cs typeface="Segoe UI" panose="020B0502040204020203" pitchFamily="34" charset="0"/>
            </a:endParaRPr>
          </a:p>
        </p:txBody>
      </p:sp>
      <p:sp>
        <p:nvSpPr>
          <p:cNvPr id="6" name="Rectangle 5"/>
          <p:cNvSpPr/>
          <p:nvPr/>
        </p:nvSpPr>
        <p:spPr>
          <a:xfrm>
            <a:off x="3570642" y="2819400"/>
            <a:ext cx="4963758" cy="1200329"/>
          </a:xfrm>
          <a:prstGeom prst="rect">
            <a:avLst/>
          </a:prstGeom>
        </p:spPr>
        <p:txBody>
          <a:bodyPr wrap="square">
            <a:spAutoFit/>
          </a:bodyPr>
          <a:lstStyle/>
          <a:p>
            <a:r>
              <a:rPr lang="en-US" dirty="0">
                <a:solidFill>
                  <a:prstClr val="white"/>
                </a:solidFill>
                <a:latin typeface="Segoe UI" panose="020B0502040204020203" pitchFamily="34" charset="0"/>
                <a:cs typeface="Segoe UI" panose="020B0502040204020203" pitchFamily="34" charset="0"/>
              </a:rPr>
              <a:t>New </a:t>
            </a:r>
            <a:r>
              <a:rPr lang="en-US" b="1" dirty="0">
                <a:solidFill>
                  <a:prstClr val="white"/>
                </a:solidFill>
                <a:latin typeface="Segoe UI" panose="020B0502040204020203" pitchFamily="34" charset="0"/>
                <a:cs typeface="Segoe UI" panose="020B0502040204020203" pitchFamily="34" charset="0"/>
              </a:rPr>
              <a:t>campus configurations </a:t>
            </a:r>
            <a:r>
              <a:rPr lang="en-US" dirty="0">
                <a:solidFill>
                  <a:prstClr val="white"/>
                </a:solidFill>
                <a:latin typeface="Segoe UI" panose="020B0502040204020203" pitchFamily="34" charset="0"/>
                <a:cs typeface="Segoe UI" panose="020B0502040204020203" pitchFamily="34" charset="0"/>
              </a:rPr>
              <a:t>are emerging.</a:t>
            </a:r>
          </a:p>
          <a:p>
            <a:endParaRPr lang="en-US" dirty="0">
              <a:solidFill>
                <a:prstClr val="white"/>
              </a:solidFill>
              <a:latin typeface="Segoe UI" panose="020B0502040204020203" pitchFamily="34" charset="0"/>
              <a:cs typeface="Segoe UI" panose="020B0502040204020203" pitchFamily="34" charset="0"/>
            </a:endParaRPr>
          </a:p>
          <a:p>
            <a:r>
              <a:rPr lang="en-US" dirty="0">
                <a:solidFill>
                  <a:prstClr val="white"/>
                </a:solidFill>
                <a:latin typeface="Segoe UI" panose="020B0502040204020203" pitchFamily="34" charset="0"/>
                <a:cs typeface="Segoe UI" panose="020B0502040204020203" pitchFamily="34" charset="0"/>
              </a:rPr>
              <a:t>Research managers (Research office), CIO, University Press, Departments, … </a:t>
            </a:r>
          </a:p>
        </p:txBody>
      </p:sp>
      <p:sp>
        <p:nvSpPr>
          <p:cNvPr id="7" name="TextBox 6"/>
          <p:cNvSpPr txBox="1"/>
          <p:nvPr/>
        </p:nvSpPr>
        <p:spPr>
          <a:xfrm>
            <a:off x="3550920" y="5029200"/>
            <a:ext cx="4958473" cy="1200329"/>
          </a:xfrm>
          <a:prstGeom prst="rect">
            <a:avLst/>
          </a:prstGeom>
          <a:noFill/>
        </p:spPr>
        <p:txBody>
          <a:bodyPr wrap="none" rtlCol="0">
            <a:spAutoFit/>
          </a:bodyPr>
          <a:lstStyle/>
          <a:p>
            <a:r>
              <a:rPr lang="en-US" b="1" dirty="0">
                <a:solidFill>
                  <a:prstClr val="white"/>
                </a:solidFill>
                <a:latin typeface="Segoe UI" panose="020B0502040204020203" pitchFamily="34" charset="0"/>
                <a:cs typeface="Segoe UI" panose="020B0502040204020203" pitchFamily="34" charset="0"/>
              </a:rPr>
              <a:t>Sourcing and scaling</a:t>
            </a:r>
            <a:r>
              <a:rPr lang="en-US" dirty="0">
                <a:solidFill>
                  <a:prstClr val="white"/>
                </a:solidFill>
                <a:latin typeface="Segoe UI" panose="020B0502040204020203" pitchFamily="34" charset="0"/>
                <a:cs typeface="Segoe UI" panose="020B0502040204020203" pitchFamily="34" charset="0"/>
              </a:rPr>
              <a:t>. </a:t>
            </a:r>
          </a:p>
          <a:p>
            <a:r>
              <a:rPr lang="en-US" dirty="0" err="1">
                <a:solidFill>
                  <a:prstClr val="white"/>
                </a:solidFill>
                <a:latin typeface="Segoe UI" panose="020B0502040204020203" pitchFamily="34" charset="0"/>
                <a:cs typeface="Segoe UI" panose="020B0502040204020203" pitchFamily="34" charset="0"/>
              </a:rPr>
              <a:t>Rightscaling</a:t>
            </a:r>
            <a:r>
              <a:rPr lang="en-US" dirty="0">
                <a:solidFill>
                  <a:prstClr val="white"/>
                </a:solidFill>
                <a:latin typeface="Segoe UI" panose="020B0502040204020203" pitchFamily="34" charset="0"/>
                <a:cs typeface="Segoe UI" panose="020B0502040204020203" pitchFamily="34" charset="0"/>
              </a:rPr>
              <a:t>: finding the right level at which to </a:t>
            </a:r>
            <a:br>
              <a:rPr lang="en-US" dirty="0">
                <a:solidFill>
                  <a:prstClr val="white"/>
                </a:solidFill>
                <a:latin typeface="Segoe UI" panose="020B0502040204020203" pitchFamily="34" charset="0"/>
                <a:cs typeface="Segoe UI" panose="020B0502040204020203" pitchFamily="34" charset="0"/>
              </a:rPr>
            </a:br>
            <a:r>
              <a:rPr lang="en-US" dirty="0">
                <a:solidFill>
                  <a:prstClr val="white"/>
                </a:solidFill>
                <a:latin typeface="Segoe UI" panose="020B0502040204020203" pitchFamily="34" charset="0"/>
                <a:cs typeface="Segoe UI" panose="020B0502040204020203" pitchFamily="34" charset="0"/>
              </a:rPr>
              <a:t>   do things.</a:t>
            </a:r>
          </a:p>
          <a:p>
            <a:r>
              <a:rPr lang="en-US" dirty="0">
                <a:solidFill>
                  <a:prstClr val="white"/>
                </a:solidFill>
                <a:latin typeface="Segoe UI" panose="020B0502040204020203" pitchFamily="34" charset="0"/>
                <a:cs typeface="Segoe UI" panose="020B0502040204020203" pitchFamily="34" charset="0"/>
              </a:rPr>
              <a:t>Sourcing: finding the right partners.  </a:t>
            </a:r>
          </a:p>
        </p:txBody>
      </p:sp>
    </p:spTree>
    <p:extLst>
      <p:ext uri="{BB962C8B-B14F-4D97-AF65-F5344CB8AC3E}">
        <p14:creationId xmlns:p14="http://schemas.microsoft.com/office/powerpoint/2010/main" val="3953530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 name="Oval 1"/>
          <p:cNvSpPr/>
          <p:nvPr/>
        </p:nvSpPr>
        <p:spPr>
          <a:xfrm>
            <a:off x="6403041" y="4197724"/>
            <a:ext cx="2740959" cy="26602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But …</a:t>
            </a:r>
          </a:p>
        </p:txBody>
      </p:sp>
    </p:spTree>
    <p:extLst>
      <p:ext uri="{BB962C8B-B14F-4D97-AF65-F5344CB8AC3E}">
        <p14:creationId xmlns:p14="http://schemas.microsoft.com/office/powerpoint/2010/main" val="6150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pic>
        <p:nvPicPr>
          <p:cNvPr id="3074" name="Picture 2" descr="John Wilk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29200" y="228600"/>
            <a:ext cx="3962400" cy="6555641"/>
          </a:xfrm>
          <a:prstGeom prst="rect">
            <a:avLst/>
          </a:prstGeom>
        </p:spPr>
        <p:txBody>
          <a:bodyPr wrap="square">
            <a:spAutoFit/>
          </a:bodyPr>
          <a:lstStyle/>
          <a:p>
            <a:r>
              <a:rPr lang="en-US" sz="2000" dirty="0">
                <a:solidFill>
                  <a:schemeClr val="bg1"/>
                </a:solidFill>
                <a:latin typeface="Segoe UI" panose="020B0502040204020203" pitchFamily="34" charset="0"/>
                <a:cs typeface="Segoe UI" panose="020B0502040204020203" pitchFamily="34" charset="0"/>
              </a:rPr>
              <a:t>Despite </a:t>
            </a:r>
          </a:p>
          <a:p>
            <a:pPr marL="457200" indent="-457200">
              <a:buAutoNum type="arabicParenBoth"/>
            </a:pPr>
            <a:r>
              <a:rPr lang="en-US" sz="2000" dirty="0">
                <a:solidFill>
                  <a:schemeClr val="bg1"/>
                </a:solidFill>
                <a:latin typeface="Segoe UI" panose="020B0502040204020203" pitchFamily="34" charset="0"/>
                <a:cs typeface="Segoe UI" panose="020B0502040204020203" pitchFamily="34" charset="0"/>
              </a:rPr>
              <a:t>the positive lessons learned from HathiTrust, </a:t>
            </a:r>
          </a:p>
          <a:p>
            <a:pPr marL="457200" indent="-457200">
              <a:buAutoNum type="arabicParenBoth"/>
            </a:pPr>
            <a:r>
              <a:rPr lang="en-US" sz="2000" dirty="0">
                <a:solidFill>
                  <a:schemeClr val="bg1"/>
                </a:solidFill>
                <a:latin typeface="Segoe UI" panose="020B0502040204020203" pitchFamily="34" charset="0"/>
                <a:cs typeface="Segoe UI" panose="020B0502040204020203" pitchFamily="34" charset="0"/>
              </a:rPr>
              <a:t>the urgency of serving our constituencies better and </a:t>
            </a:r>
          </a:p>
          <a:p>
            <a:pPr marL="457200" indent="-457200">
              <a:buAutoNum type="arabicParenBoth"/>
            </a:pPr>
            <a:r>
              <a:rPr lang="en-US" sz="2000" dirty="0">
                <a:solidFill>
                  <a:schemeClr val="bg1"/>
                </a:solidFill>
                <a:latin typeface="Segoe UI" panose="020B0502040204020203" pitchFamily="34" charset="0"/>
                <a:cs typeface="Segoe UI" panose="020B0502040204020203" pitchFamily="34" charset="0"/>
              </a:rPr>
              <a:t>financial pressures, </a:t>
            </a:r>
          </a:p>
          <a:p>
            <a:r>
              <a:rPr lang="en-US" sz="2000" dirty="0">
                <a:solidFill>
                  <a:schemeClr val="bg1"/>
                </a:solidFill>
                <a:latin typeface="Segoe UI" panose="020B0502040204020203" pitchFamily="34" charset="0"/>
                <a:cs typeface="Segoe UI" panose="020B0502040204020203" pitchFamily="34" charset="0"/>
              </a:rPr>
              <a:t>the US infrastructure for research and collaboration continues to be primarily at the institutional level. Is this a “structural problem,” as was argued in that ARL board discussion? It certainly is “structural” in the sense that the landscape looks a certain way. This is a choice, however, and it’s worth pondering </a:t>
            </a:r>
            <a:r>
              <a:rPr lang="en-US" sz="2000" b="1" dirty="0">
                <a:solidFill>
                  <a:schemeClr val="bg1"/>
                </a:solidFill>
                <a:latin typeface="Segoe UI" panose="020B0502040204020203" pitchFamily="34" charset="0"/>
                <a:cs typeface="Segoe UI" panose="020B0502040204020203" pitchFamily="34" charset="0"/>
              </a:rPr>
              <a:t>the question of why we have not organized ourselves for scale, impact and efficiency.</a:t>
            </a:r>
          </a:p>
          <a:p>
            <a:endParaRPr lang="en-US" sz="2000" dirty="0">
              <a:solidFill>
                <a:schemeClr val="bg1"/>
              </a:solidFill>
              <a:latin typeface="Segoe UI" panose="020B0502040204020203" pitchFamily="34" charset="0"/>
              <a:cs typeface="Segoe UI" panose="020B0502040204020203" pitchFamily="34" charset="0"/>
            </a:endParaRPr>
          </a:p>
          <a:p>
            <a:r>
              <a:rPr lang="en-US" sz="2000" b="1" dirty="0">
                <a:solidFill>
                  <a:schemeClr val="bg1"/>
                </a:solidFill>
                <a:latin typeface="Segoe UI" panose="020B0502040204020203" pitchFamily="34" charset="0"/>
                <a:cs typeface="Segoe UI" panose="020B0502040204020203" pitchFamily="34" charset="0"/>
              </a:rPr>
              <a:t>Radical Scatter</a:t>
            </a:r>
            <a:r>
              <a:rPr lang="en-US" sz="2000" dirty="0">
                <a:solidFill>
                  <a:schemeClr val="bg1"/>
                </a:solidFill>
                <a:latin typeface="Segoe UI" panose="020B0502040204020203" pitchFamily="34" charset="0"/>
                <a:cs typeface="Segoe UI" panose="020B0502040204020203" pitchFamily="34" charset="0"/>
              </a:rPr>
              <a:t>. JISC/CNI 2016. </a:t>
            </a:r>
          </a:p>
        </p:txBody>
      </p:sp>
    </p:spTree>
    <p:extLst>
      <p:ext uri="{BB962C8B-B14F-4D97-AF65-F5344CB8AC3E}">
        <p14:creationId xmlns:p14="http://schemas.microsoft.com/office/powerpoint/2010/main" val="8345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p:cNvSpPr/>
          <p:nvPr/>
        </p:nvSpPr>
        <p:spPr>
          <a:xfrm>
            <a:off x="83820" y="956310"/>
            <a:ext cx="3352800" cy="344424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The rise of the collective collection</a:t>
            </a:r>
          </a:p>
        </p:txBody>
      </p:sp>
      <p:sp>
        <p:nvSpPr>
          <p:cNvPr id="3" name="Rectangle 2"/>
          <p:cNvSpPr/>
          <p:nvPr/>
        </p:nvSpPr>
        <p:spPr>
          <a:xfrm>
            <a:off x="3828573" y="338147"/>
            <a:ext cx="4977993" cy="18158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System-wide organization of collections—whether the “system” is a consortium, a region or a country.</a:t>
            </a:r>
          </a:p>
        </p:txBody>
      </p:sp>
      <p:sp>
        <p:nvSpPr>
          <p:cNvPr id="7" name="Rectangular Callout 20"/>
          <p:cNvSpPr/>
          <p:nvPr/>
        </p:nvSpPr>
        <p:spPr>
          <a:xfrm>
            <a:off x="3550278" y="3724201"/>
            <a:ext cx="1657826" cy="819421"/>
          </a:xfrm>
          <a:prstGeom prst="wedgeRectCallout">
            <a:avLst>
              <a:gd name="adj1" fmla="val -31367"/>
              <a:gd name="adj2" fmla="val 113683"/>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mn-ea"/>
                <a:cs typeface="+mn-cs"/>
              </a:rPr>
              <a:t>The  collective print  collection</a:t>
            </a:r>
          </a:p>
        </p:txBody>
      </p:sp>
      <p:grpSp>
        <p:nvGrpSpPr>
          <p:cNvPr id="11" name="Group 10"/>
          <p:cNvGrpSpPr/>
          <p:nvPr/>
        </p:nvGrpSpPr>
        <p:grpSpPr>
          <a:xfrm>
            <a:off x="3581400" y="5200379"/>
            <a:ext cx="3437183" cy="819421"/>
            <a:chOff x="4810538" y="5117861"/>
            <a:chExt cx="4094922" cy="800099"/>
          </a:xfrm>
        </p:grpSpPr>
        <p:sp>
          <p:nvSpPr>
            <p:cNvPr id="8" name="Rectangular Callout 15"/>
            <p:cNvSpPr/>
            <p:nvPr/>
          </p:nvSpPr>
          <p:spPr>
            <a:xfrm>
              <a:off x="4810538" y="5117861"/>
              <a:ext cx="1900914" cy="800099"/>
            </a:xfrm>
            <a:prstGeom prst="wedgeRectCallout">
              <a:avLst>
                <a:gd name="adj1" fmla="val -33186"/>
                <a:gd name="adj2" fmla="val 117598"/>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mn-ea"/>
                  <a:cs typeface="+mn-cs"/>
                </a:rPr>
                <a:t>The collective digital collection</a:t>
              </a:r>
            </a:p>
          </p:txBody>
        </p:sp>
        <p:sp>
          <p:nvSpPr>
            <p:cNvPr id="9" name="Rectangular Callout 17"/>
            <p:cNvSpPr/>
            <p:nvPr/>
          </p:nvSpPr>
          <p:spPr>
            <a:xfrm>
              <a:off x="7061652" y="5117861"/>
              <a:ext cx="1843808" cy="800099"/>
            </a:xfrm>
            <a:prstGeom prst="wedgeRectCallout">
              <a:avLst>
                <a:gd name="adj1" fmla="val -36652"/>
                <a:gd name="adj2" fmla="val 11652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mn-ea"/>
                  <a:cs typeface="+mn-cs"/>
                </a:rPr>
                <a:t>The collective scholarly collection</a:t>
              </a:r>
            </a:p>
          </p:txBody>
        </p:sp>
      </p:grpSp>
      <p:sp>
        <p:nvSpPr>
          <p:cNvPr id="12" name="Rectangle 11"/>
          <p:cNvSpPr/>
          <p:nvPr/>
        </p:nvSpPr>
        <p:spPr>
          <a:xfrm>
            <a:off x="3828573" y="2310876"/>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Discovery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Sharing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Owned</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ular Callout 17"/>
          <p:cNvSpPr/>
          <p:nvPr/>
        </p:nvSpPr>
        <p:spPr>
          <a:xfrm>
            <a:off x="7258918" y="5200378"/>
            <a:ext cx="1547649" cy="819421"/>
          </a:xfrm>
          <a:prstGeom prst="wedgeRectCallout">
            <a:avLst>
              <a:gd name="adj1" fmla="val -36652"/>
              <a:gd name="adj2" fmla="val 11652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mn-ea"/>
                <a:cs typeface="+mn-cs"/>
              </a:rPr>
              <a:t>The collective OER collection</a:t>
            </a:r>
          </a:p>
        </p:txBody>
      </p:sp>
    </p:spTree>
    <p:extLst>
      <p:ext uri="{BB962C8B-B14F-4D97-AF65-F5344CB8AC3E}">
        <p14:creationId xmlns:p14="http://schemas.microsoft.com/office/powerpoint/2010/main" val="27350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0"/>
            <a:ext cx="9677400" cy="6686354"/>
          </a:xfrm>
          <a:prstGeom prst="rect">
            <a:avLst/>
          </a:prstGeom>
        </p:spPr>
      </p:pic>
      <p:sp>
        <p:nvSpPr>
          <p:cNvPr id="8" name="Rectangle 7"/>
          <p:cNvSpPr/>
          <p:nvPr/>
        </p:nvSpPr>
        <p:spPr>
          <a:xfrm>
            <a:off x="5867400" y="5181600"/>
            <a:ext cx="34290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Collections as a service</a:t>
            </a:r>
          </a:p>
        </p:txBody>
      </p:sp>
      <p:sp>
        <p:nvSpPr>
          <p:cNvPr id="11" name="Callout: Down Arrow 10"/>
          <p:cNvSpPr/>
          <p:nvPr/>
        </p:nvSpPr>
        <p:spPr>
          <a:xfrm>
            <a:off x="2075826" y="-9993"/>
            <a:ext cx="972174" cy="1314415"/>
          </a:xfrm>
          <a:prstGeom prst="down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Places</a:t>
            </a:r>
          </a:p>
        </p:txBody>
      </p:sp>
      <p:sp>
        <p:nvSpPr>
          <p:cNvPr id="12" name="Callout: Down Arrow 11"/>
          <p:cNvSpPr/>
          <p:nvPr/>
        </p:nvSpPr>
        <p:spPr>
          <a:xfrm>
            <a:off x="5218451" y="25078"/>
            <a:ext cx="1104900" cy="1279344"/>
          </a:xfrm>
          <a:prstGeom prst="down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support: creation</a:t>
            </a:r>
          </a:p>
        </p:txBody>
      </p:sp>
      <p:sp>
        <p:nvSpPr>
          <p:cNvPr id="13" name="Callout: Down Arrow 12"/>
          <p:cNvSpPr/>
          <p:nvPr/>
        </p:nvSpPr>
        <p:spPr>
          <a:xfrm>
            <a:off x="4114799" y="25794"/>
            <a:ext cx="1103651" cy="1278628"/>
          </a:xfrm>
          <a:prstGeom prst="down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success</a:t>
            </a:r>
          </a:p>
        </p:txBody>
      </p:sp>
    </p:spTree>
    <p:extLst>
      <p:ext uri="{BB962C8B-B14F-4D97-AF65-F5344CB8AC3E}">
        <p14:creationId xmlns:p14="http://schemas.microsoft.com/office/powerpoint/2010/main" val="3580899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767" y="250867"/>
            <a:ext cx="5686033" cy="954107"/>
          </a:xfrm>
          <a:prstGeom prst="rect">
            <a:avLst/>
          </a:prstGeom>
          <a:solidFill>
            <a:srgbClr val="DC143C"/>
          </a:solidFill>
          <a:ln>
            <a:solidFill>
              <a:schemeClr val="bg1"/>
            </a:solidFill>
          </a:ln>
        </p:spPr>
        <p:txBody>
          <a:bodyPr wrap="square" rtlCol="0">
            <a:spAutoFit/>
          </a:bodyPr>
          <a:lstStyle/>
          <a:p>
            <a:pPr algn="ctr"/>
            <a:r>
              <a:rPr lang="en-US" sz="2800" b="1" dirty="0">
                <a:solidFill>
                  <a:schemeClr val="bg1"/>
                </a:solidFill>
                <a:latin typeface="Segoe UI" panose="020B0502040204020203" pitchFamily="34" charset="0"/>
                <a:cs typeface="Segoe UI" panose="020B0502040204020203" pitchFamily="34" charset="0"/>
              </a:rPr>
              <a:t>Collective collection</a:t>
            </a:r>
          </a:p>
          <a:p>
            <a:pPr algn="ctr"/>
            <a:r>
              <a:rPr lang="en-US" sz="2800" b="1" dirty="0" err="1">
                <a:solidFill>
                  <a:schemeClr val="bg1"/>
                </a:solidFill>
                <a:latin typeface="Segoe UI" panose="020B0502040204020203" pitchFamily="34" charset="0"/>
                <a:cs typeface="Segoe UI" panose="020B0502040204020203" pitchFamily="34" charset="0"/>
              </a:rPr>
              <a:t>Rightscaling</a:t>
            </a:r>
            <a:r>
              <a:rPr lang="en-US" sz="2800" b="1" dirty="0">
                <a:solidFill>
                  <a:schemeClr val="bg1"/>
                </a:solidFill>
                <a:latin typeface="Segoe UI" panose="020B0502040204020203" pitchFamily="34" charset="0"/>
                <a:cs typeface="Segoe UI" panose="020B0502040204020203" pitchFamily="34" charset="0"/>
              </a:rPr>
              <a:t> – optimum scale?</a:t>
            </a:r>
            <a:endParaRPr lang="en-US" sz="2400" b="1" dirty="0">
              <a:solidFill>
                <a:schemeClr val="bg1"/>
              </a:solidFill>
              <a:latin typeface="Segoe UI" panose="020B0502040204020203" pitchFamily="34" charset="0"/>
              <a:cs typeface="Segoe UI" panose="020B0502040204020203" pitchFamily="34" charset="0"/>
            </a:endParaRPr>
          </a:p>
        </p:txBody>
      </p:sp>
      <p:pic>
        <p:nvPicPr>
          <p:cNvPr id="6" name="Picture 6" descr="http://www.digital-science.com/system/images/W1siZiIsIjIwMTIvMDUvMDkvMTcvNDIvMzEvNTU0L3Byb2R1Y3RfZmlnc2hhcmVfbGFyZ2UucG5nIl1d/product-figshare-large.png"/>
          <p:cNvPicPr>
            <a:picLocks noChangeAspect="1" noChangeArrowheads="1"/>
          </p:cNvPicPr>
          <p:nvPr/>
        </p:nvPicPr>
        <p:blipFill>
          <a:blip r:embed="rId2" cstate="print"/>
          <a:srcRect/>
          <a:stretch>
            <a:fillRect/>
          </a:stretch>
        </p:blipFill>
        <p:spPr bwMode="auto">
          <a:xfrm>
            <a:off x="6935292" y="6020263"/>
            <a:ext cx="1600200" cy="484910"/>
          </a:xfrm>
          <a:prstGeom prst="rect">
            <a:avLst/>
          </a:prstGeom>
          <a:noFill/>
        </p:spPr>
      </p:pic>
      <p:sp>
        <p:nvSpPr>
          <p:cNvPr id="12" name="Rectangular Callout 11"/>
          <p:cNvSpPr/>
          <p:nvPr/>
        </p:nvSpPr>
        <p:spPr>
          <a:xfrm>
            <a:off x="567737"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‘borrowed’ collection</a:t>
            </a:r>
          </a:p>
        </p:txBody>
      </p:sp>
      <p:sp>
        <p:nvSpPr>
          <p:cNvPr id="13" name="Rectangular Callout 12"/>
          <p:cNvSpPr/>
          <p:nvPr/>
        </p:nvSpPr>
        <p:spPr>
          <a:xfrm>
            <a:off x="2565064"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print’ collection</a:t>
            </a:r>
          </a:p>
        </p:txBody>
      </p:sp>
      <p:sp>
        <p:nvSpPr>
          <p:cNvPr id="14" name="Rectangular Callout 13"/>
          <p:cNvSpPr/>
          <p:nvPr/>
        </p:nvSpPr>
        <p:spPr>
          <a:xfrm>
            <a:off x="467341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digital’ collection</a:t>
            </a:r>
          </a:p>
        </p:txBody>
      </p:sp>
      <p:sp>
        <p:nvSpPr>
          <p:cNvPr id="15" name="Rectangular Callout 14"/>
          <p:cNvSpPr/>
          <p:nvPr/>
        </p:nvSpPr>
        <p:spPr>
          <a:xfrm>
            <a:off x="6935292"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evolving scholarly record</a:t>
            </a:r>
          </a:p>
        </p:txBody>
      </p:sp>
      <p:pic>
        <p:nvPicPr>
          <p:cNvPr id="4098" name="Picture 2" descr="https://www.oclc.org/content/dam/oclc/common/images/logos/new/OCLC/OCLC_Logo_H_Color_No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678" y="6057073"/>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cpsr.umich.edu/icpsrweb/ICPSR/css/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392" y="5833714"/>
            <a:ext cx="1291808" cy="228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oclc.org/content/dam/oclc/common/images/logos/new/OCLC/OCLC_Logo_H_Color_No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617" y="5134581"/>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335272" y="4889224"/>
            <a:ext cx="904412" cy="868074"/>
          </a:xfrm>
          <a:prstGeom prst="rect">
            <a:avLst/>
          </a:prstGeom>
        </p:spPr>
      </p:pic>
      <p:pic>
        <p:nvPicPr>
          <p:cNvPr id="1030" name="Picture 6" descr="https://upload.wikimedia.org/wikipedia/en/d/da/LOCKSS_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5484" y="4904574"/>
            <a:ext cx="590194" cy="5938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oclc.org/content/dam/oclc/common/images/logos/new/OCLC/OCLC_Logo_H_Color_No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159" y="6057073"/>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5"/>
          <a:stretch>
            <a:fillRect/>
          </a:stretch>
        </p:blipFill>
        <p:spPr>
          <a:xfrm>
            <a:off x="2482680" y="4580641"/>
            <a:ext cx="904412" cy="868074"/>
          </a:xfrm>
          <a:prstGeom prst="rect">
            <a:avLst/>
          </a:prstGeom>
        </p:spPr>
      </p:pic>
      <p:pic>
        <p:nvPicPr>
          <p:cNvPr id="4" name="Picture 2" descr="share-logo-140x1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5292" y="4252345"/>
            <a:ext cx="981047" cy="7357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rrowDire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063" y="4252345"/>
            <a:ext cx="1619596" cy="442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442478" y="3673495"/>
            <a:ext cx="1267643" cy="234951"/>
          </a:xfrm>
          <a:prstGeom prst="rect">
            <a:avLst/>
          </a:prstGeom>
        </p:spPr>
      </p:pic>
      <p:pic>
        <p:nvPicPr>
          <p:cNvPr id="2052" name="Picture 4" descr="http://uborrow.relaisd2d.com/gfx/logo.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139" y="3933701"/>
            <a:ext cx="1111764" cy="2311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g Ten Academic Allianc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1521" y="4092492"/>
            <a:ext cx="785035" cy="390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2"/>
          <a:stretch>
            <a:fillRect/>
          </a:stretch>
        </p:blipFill>
        <p:spPr>
          <a:xfrm>
            <a:off x="5011185" y="3855184"/>
            <a:ext cx="1109193" cy="402298"/>
          </a:xfrm>
          <a:prstGeom prst="rect">
            <a:avLst/>
          </a:prstGeom>
        </p:spPr>
      </p:pic>
      <p:pic>
        <p:nvPicPr>
          <p:cNvPr id="2058" name="Picture 10" descr="DPLA: Digital Public Library of Americ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0397" y="4454343"/>
            <a:ext cx="1705431" cy="205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wiki.datadryad.org/wg/dryad/images/9/91/DryadLogo.png"/>
          <p:cNvPicPr>
            <a:picLocks noChangeAspect="1" noChangeArrowheads="1"/>
          </p:cNvPicPr>
          <p:nvPr/>
        </p:nvPicPr>
        <p:blipFill>
          <a:blip r:embed="rId14" cstate="print"/>
          <a:srcRect/>
          <a:stretch>
            <a:fillRect/>
          </a:stretch>
        </p:blipFill>
        <p:spPr bwMode="auto">
          <a:xfrm>
            <a:off x="7308326" y="4826217"/>
            <a:ext cx="1371600" cy="766646"/>
          </a:xfrm>
          <a:prstGeom prst="rect">
            <a:avLst/>
          </a:prstGeom>
          <a:noFill/>
        </p:spPr>
      </p:pic>
    </p:spTree>
    <p:extLst>
      <p:ext uri="{BB962C8B-B14F-4D97-AF65-F5344CB8AC3E}">
        <p14:creationId xmlns:p14="http://schemas.microsoft.com/office/powerpoint/2010/main" val="36986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anim calcmode="lin" valueType="num">
                                      <p:cBhvr>
                                        <p:cTn id="33" dur="1000" fill="hold"/>
                                        <p:tgtEl>
                                          <p:spTgt spid="1030"/>
                                        </p:tgtEl>
                                        <p:attrNameLst>
                                          <p:attrName>ppt_x</p:attrName>
                                        </p:attrNameLst>
                                      </p:cBhvr>
                                      <p:tavLst>
                                        <p:tav tm="0">
                                          <p:val>
                                            <p:strVal val="#ppt_x"/>
                                          </p:val>
                                        </p:tav>
                                        <p:tav tm="100000">
                                          <p:val>
                                            <p:strVal val="#ppt_x"/>
                                          </p:val>
                                        </p:tav>
                                      </p:tavLst>
                                    </p:anim>
                                    <p:anim calcmode="lin" valueType="num">
                                      <p:cBhvr>
                                        <p:cTn id="34" dur="1000" fill="hold"/>
                                        <p:tgtEl>
                                          <p:spTgt spid="10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50"/>
                                        </p:tgtEl>
                                        <p:attrNameLst>
                                          <p:attrName>style.visibility</p:attrName>
                                        </p:attrNameLst>
                                      </p:cBhvr>
                                      <p:to>
                                        <p:strVal val="visible"/>
                                      </p:to>
                                    </p:set>
                                    <p:animEffect transition="in" filter="fade">
                                      <p:cBhvr>
                                        <p:cTn id="57" dur="1000"/>
                                        <p:tgtEl>
                                          <p:spTgt spid="2050"/>
                                        </p:tgtEl>
                                      </p:cBhvr>
                                    </p:animEffect>
                                    <p:anim calcmode="lin" valueType="num">
                                      <p:cBhvr>
                                        <p:cTn id="58" dur="1000" fill="hold"/>
                                        <p:tgtEl>
                                          <p:spTgt spid="2050"/>
                                        </p:tgtEl>
                                        <p:attrNameLst>
                                          <p:attrName>ppt_x</p:attrName>
                                        </p:attrNameLst>
                                      </p:cBhvr>
                                      <p:tavLst>
                                        <p:tav tm="0">
                                          <p:val>
                                            <p:strVal val="#ppt_x"/>
                                          </p:val>
                                        </p:tav>
                                        <p:tav tm="100000">
                                          <p:val>
                                            <p:strVal val="#ppt_x"/>
                                          </p:val>
                                        </p:tav>
                                      </p:tavLst>
                                    </p:anim>
                                    <p:anim calcmode="lin" valueType="num">
                                      <p:cBhvr>
                                        <p:cTn id="59" dur="1000" fill="hold"/>
                                        <p:tgtEl>
                                          <p:spTgt spid="205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52"/>
                                        </p:tgtEl>
                                        <p:attrNameLst>
                                          <p:attrName>style.visibility</p:attrName>
                                        </p:attrNameLst>
                                      </p:cBhvr>
                                      <p:to>
                                        <p:strVal val="visible"/>
                                      </p:to>
                                    </p:set>
                                    <p:animEffect transition="in" filter="fade">
                                      <p:cBhvr>
                                        <p:cTn id="67" dur="1000"/>
                                        <p:tgtEl>
                                          <p:spTgt spid="2052"/>
                                        </p:tgtEl>
                                      </p:cBhvr>
                                    </p:animEffect>
                                    <p:anim calcmode="lin" valueType="num">
                                      <p:cBhvr>
                                        <p:cTn id="68" dur="1000" fill="hold"/>
                                        <p:tgtEl>
                                          <p:spTgt spid="2052"/>
                                        </p:tgtEl>
                                        <p:attrNameLst>
                                          <p:attrName>ppt_x</p:attrName>
                                        </p:attrNameLst>
                                      </p:cBhvr>
                                      <p:tavLst>
                                        <p:tav tm="0">
                                          <p:val>
                                            <p:strVal val="#ppt_x"/>
                                          </p:val>
                                        </p:tav>
                                        <p:tav tm="100000">
                                          <p:val>
                                            <p:strVal val="#ppt_x"/>
                                          </p:val>
                                        </p:tav>
                                      </p:tavLst>
                                    </p:anim>
                                    <p:anim calcmode="lin" valueType="num">
                                      <p:cBhvr>
                                        <p:cTn id="69" dur="1000" fill="hold"/>
                                        <p:tgtEl>
                                          <p:spTgt spid="205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054"/>
                                        </p:tgtEl>
                                        <p:attrNameLst>
                                          <p:attrName>style.visibility</p:attrName>
                                        </p:attrNameLst>
                                      </p:cBhvr>
                                      <p:to>
                                        <p:strVal val="visible"/>
                                      </p:to>
                                    </p:set>
                                    <p:animEffect transition="in" filter="fade">
                                      <p:cBhvr>
                                        <p:cTn id="72" dur="1000"/>
                                        <p:tgtEl>
                                          <p:spTgt spid="2054"/>
                                        </p:tgtEl>
                                      </p:cBhvr>
                                    </p:animEffect>
                                    <p:anim calcmode="lin" valueType="num">
                                      <p:cBhvr>
                                        <p:cTn id="73" dur="1000" fill="hold"/>
                                        <p:tgtEl>
                                          <p:spTgt spid="2054"/>
                                        </p:tgtEl>
                                        <p:attrNameLst>
                                          <p:attrName>ppt_x</p:attrName>
                                        </p:attrNameLst>
                                      </p:cBhvr>
                                      <p:tavLst>
                                        <p:tav tm="0">
                                          <p:val>
                                            <p:strVal val="#ppt_x"/>
                                          </p:val>
                                        </p:tav>
                                        <p:tav tm="100000">
                                          <p:val>
                                            <p:strVal val="#ppt_x"/>
                                          </p:val>
                                        </p:tav>
                                      </p:tavLst>
                                    </p:anim>
                                    <p:anim calcmode="lin" valueType="num">
                                      <p:cBhvr>
                                        <p:cTn id="74" dur="1000" fill="hold"/>
                                        <p:tgtEl>
                                          <p:spTgt spid="205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058"/>
                                        </p:tgtEl>
                                        <p:attrNameLst>
                                          <p:attrName>style.visibility</p:attrName>
                                        </p:attrNameLst>
                                      </p:cBhvr>
                                      <p:to>
                                        <p:strVal val="visible"/>
                                      </p:to>
                                    </p:set>
                                    <p:animEffect transition="in" filter="fade">
                                      <p:cBhvr>
                                        <p:cTn id="82" dur="1000"/>
                                        <p:tgtEl>
                                          <p:spTgt spid="2058"/>
                                        </p:tgtEl>
                                      </p:cBhvr>
                                    </p:animEffect>
                                    <p:anim calcmode="lin" valueType="num">
                                      <p:cBhvr>
                                        <p:cTn id="83" dur="1000" fill="hold"/>
                                        <p:tgtEl>
                                          <p:spTgt spid="2058"/>
                                        </p:tgtEl>
                                        <p:attrNameLst>
                                          <p:attrName>ppt_x</p:attrName>
                                        </p:attrNameLst>
                                      </p:cBhvr>
                                      <p:tavLst>
                                        <p:tav tm="0">
                                          <p:val>
                                            <p:strVal val="#ppt_x"/>
                                          </p:val>
                                        </p:tav>
                                        <p:tav tm="100000">
                                          <p:val>
                                            <p:strVal val="#ppt_x"/>
                                          </p:val>
                                        </p:tav>
                                      </p:tavLst>
                                    </p:anim>
                                    <p:anim calcmode="lin" valueType="num">
                                      <p:cBhvr>
                                        <p:cTn id="84"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82155" y="6077635"/>
            <a:ext cx="2408673" cy="323165"/>
          </a:xfrm>
          <a:prstGeom prst="rect">
            <a:avLst/>
          </a:prstGeom>
          <a:noFill/>
        </p:spPr>
        <p:txBody>
          <a:bodyPr wrap="none" rtlCol="0">
            <a:spAutoFit/>
          </a:bodyPr>
          <a:lstStyle/>
          <a:p>
            <a:r>
              <a:rPr lang="en-US" sz="1500" dirty="0">
                <a:solidFill>
                  <a:schemeClr val="bg1"/>
                </a:solidFill>
                <a:latin typeface="Segoe UI" panose="020B0502040204020203" pitchFamily="34" charset="0"/>
                <a:ea typeface="Segoe UI" panose="020B0502040204020203" pitchFamily="34" charset="0"/>
                <a:cs typeface="Segoe UI" panose="020B0502040204020203" pitchFamily="34" charset="0"/>
              </a:rPr>
              <a:t>Shared Print Management</a:t>
            </a:r>
          </a:p>
        </p:txBody>
      </p:sp>
      <p:pic>
        <p:nvPicPr>
          <p:cNvPr id="1032" name="Picture 8" descr="University of Toronto Dataver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245" y="5214595"/>
            <a:ext cx="1416931" cy="652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rot="20546521">
            <a:off x="6574696" y="5382691"/>
            <a:ext cx="727579" cy="316613"/>
          </a:xfrm>
          <a:prstGeom prst="rect">
            <a:avLst/>
          </a:prstGeom>
          <a:solidFill>
            <a:schemeClr val="bg1"/>
          </a:solidFill>
        </p:spPr>
      </p:pic>
      <p:pic>
        <p:nvPicPr>
          <p:cNvPr id="1034" name="Picture 10" descr="https://dataverse.scholarsportal.info/resources/image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45676">
            <a:off x="6411729" y="4738168"/>
            <a:ext cx="2631903" cy="193907"/>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4" descr="Portage"/>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40" name="Picture 16" descr="Por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82418">
            <a:off x="6186125" y="4411367"/>
            <a:ext cx="1497467" cy="4814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Wageningen U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6869" y="2879374"/>
            <a:ext cx="1746181" cy="3210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7"/>
          <a:stretch>
            <a:fillRect/>
          </a:stretch>
        </p:blipFill>
        <p:spPr>
          <a:xfrm rot="20457454">
            <a:off x="6732599" y="2356710"/>
            <a:ext cx="2045472" cy="250688"/>
          </a:xfrm>
          <a:prstGeom prst="rect">
            <a:avLst/>
          </a:prstGeom>
        </p:spPr>
      </p:pic>
      <p:pic>
        <p:nvPicPr>
          <p:cNvPr id="1046" name="Picture 22" descr="Boston College Seal.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114" y="2545307"/>
            <a:ext cx="623611" cy="62276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oston College Logotype.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78" y="3229062"/>
            <a:ext cx="831481" cy="3072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976685">
            <a:off x="1447379" y="2420863"/>
            <a:ext cx="2167508" cy="283639"/>
          </a:xfrm>
          <a:prstGeom prst="rect">
            <a:avLst/>
          </a:prstGeom>
          <a:solidFill>
            <a:schemeClr val="bg1"/>
          </a:solidFill>
          <a:extLst/>
        </p:spPr>
      </p:pic>
      <p:pic>
        <p:nvPicPr>
          <p:cNvPr id="57" name="Picture 56"/>
          <p:cNvPicPr>
            <a:picLocks noChangeAspect="1"/>
          </p:cNvPicPr>
          <p:nvPr/>
        </p:nvPicPr>
        <p:blipFill>
          <a:blip r:embed="rId11"/>
          <a:stretch>
            <a:fillRect/>
          </a:stretch>
        </p:blipFill>
        <p:spPr>
          <a:xfrm rot="20434360">
            <a:off x="6538374" y="1876900"/>
            <a:ext cx="1706306" cy="443516"/>
          </a:xfrm>
          <a:prstGeom prst="rect">
            <a:avLst/>
          </a:prstGeom>
        </p:spPr>
      </p:pic>
      <p:pic>
        <p:nvPicPr>
          <p:cNvPr id="75" name="Picture 26" descr="Hathitrustlogo.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153"/>
          <a:stretch/>
        </p:blipFill>
        <p:spPr bwMode="auto">
          <a:xfrm rot="19933015">
            <a:off x="1245092" y="2067069"/>
            <a:ext cx="524480" cy="5726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stretch>
            <a:fillRect/>
          </a:stretch>
        </p:blipFill>
        <p:spPr>
          <a:xfrm>
            <a:off x="381000" y="5598249"/>
            <a:ext cx="1831060" cy="385700"/>
          </a:xfrm>
          <a:prstGeom prst="rect">
            <a:avLst/>
          </a:prstGeom>
        </p:spPr>
      </p:pic>
      <p:pic>
        <p:nvPicPr>
          <p:cNvPr id="1026" name="Picture 2" descr="https://www.ohiolink.edu/sites/ohiolink.edu/files/Website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9814736">
            <a:off x="1999577" y="5419402"/>
            <a:ext cx="1758772" cy="357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g Ten Academic Alliance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867574">
            <a:off x="2152112" y="5009325"/>
            <a:ext cx="838556" cy="4171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Hathitrustlogo.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153"/>
          <a:stretch/>
        </p:blipFill>
        <p:spPr bwMode="auto">
          <a:xfrm rot="19933015">
            <a:off x="1847921" y="4470117"/>
            <a:ext cx="524480" cy="5726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4038600" y="1143000"/>
            <a:ext cx="0" cy="5257800"/>
          </a:xfrm>
          <a:prstGeom prst="line">
            <a:avLst/>
          </a:prstGeom>
          <a:ln>
            <a:solidFill>
              <a:srgbClr val="DC143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84332" y="212320"/>
            <a:ext cx="5686033" cy="523220"/>
          </a:xfrm>
          <a:prstGeom prst="rect">
            <a:avLst/>
          </a:prstGeom>
          <a:solidFill>
            <a:srgbClr val="DC143C"/>
          </a:solidFill>
          <a:ln>
            <a:solidFill>
              <a:schemeClr val="bg1"/>
            </a:solidFill>
          </a:ln>
        </p:spPr>
        <p:txBody>
          <a:bodyPr wrap="square" rtlCol="0">
            <a:spAutoFit/>
          </a:bodyPr>
          <a:lstStyle/>
          <a:p>
            <a:pPr algn="ctr"/>
            <a:r>
              <a:rPr lang="en-US" sz="2800" b="1" dirty="0" err="1">
                <a:solidFill>
                  <a:schemeClr val="bg1"/>
                </a:solidFill>
                <a:latin typeface="Segoe UI" panose="020B0502040204020203" pitchFamily="34" charset="0"/>
                <a:cs typeface="Segoe UI" panose="020B0502040204020203" pitchFamily="34" charset="0"/>
              </a:rPr>
              <a:t>Rightscaling</a:t>
            </a:r>
            <a:r>
              <a:rPr lang="en-US" sz="2800" b="1" dirty="0">
                <a:solidFill>
                  <a:schemeClr val="bg1"/>
                </a:solidFill>
                <a:latin typeface="Segoe UI" panose="020B0502040204020203" pitchFamily="34" charset="0"/>
                <a:cs typeface="Segoe UI" panose="020B0502040204020203" pitchFamily="34" charset="0"/>
              </a:rPr>
              <a:t> – optimum scale?</a:t>
            </a:r>
            <a:endParaRPr lang="en-US" sz="2400" b="1" dirty="0">
              <a:solidFill>
                <a:schemeClr val="bg1"/>
              </a:solidFill>
              <a:latin typeface="Segoe UI" panose="020B0502040204020203" pitchFamily="34" charset="0"/>
              <a:cs typeface="Segoe UI" panose="020B0502040204020203" pitchFamily="34" charset="0"/>
            </a:endParaRPr>
          </a:p>
        </p:txBody>
      </p:sp>
      <p:pic>
        <p:nvPicPr>
          <p:cNvPr id="5" name="Picture 2" descr="https://figshare.co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8911" y="6261678"/>
            <a:ext cx="893585" cy="278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7"/>
          <a:stretch>
            <a:fillRect/>
          </a:stretch>
        </p:blipFill>
        <p:spPr>
          <a:xfrm>
            <a:off x="6453050" y="6288413"/>
            <a:ext cx="1256851" cy="224655"/>
          </a:xfrm>
          <a:prstGeom prst="rect">
            <a:avLst/>
          </a:prstGeom>
        </p:spPr>
      </p:pic>
      <p:pic>
        <p:nvPicPr>
          <p:cNvPr id="25" name="Picture 6" descr="http://www.icpsr.umich.edu/icpsrweb/ICPSR/css/images/logo.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02628" y="6355020"/>
            <a:ext cx="534473" cy="945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533423" y="1015365"/>
            <a:ext cx="3479365" cy="400110"/>
          </a:xfrm>
          <a:prstGeom prst="rect">
            <a:avLst/>
          </a:prstGeom>
          <a:solidFill>
            <a:srgbClr val="DC143C"/>
          </a:solidFill>
          <a:ln>
            <a:solidFill>
              <a:schemeClr val="bg1"/>
            </a:solidFill>
          </a:ln>
        </p:spPr>
        <p:txBody>
          <a:bodyPr wrap="square" rtlCol="0">
            <a:spAutoFit/>
          </a:bodyPr>
          <a:lstStyle/>
          <a:p>
            <a:pPr algn="ctr"/>
            <a:r>
              <a:rPr lang="en-US" sz="2000" dirty="0">
                <a:solidFill>
                  <a:schemeClr val="bg1"/>
                </a:solidFill>
                <a:latin typeface="Segoe UI" panose="020B0502040204020203" pitchFamily="34" charset="0"/>
                <a:cs typeface="Segoe UI" panose="020B0502040204020203" pitchFamily="34" charset="0"/>
              </a:rPr>
              <a:t>Research data</a:t>
            </a:r>
            <a:endParaRPr lang="en-US" dirty="0">
              <a:solidFill>
                <a:schemeClr val="bg1"/>
              </a:solidFill>
              <a:latin typeface="Segoe UI" panose="020B0502040204020203" pitchFamily="34" charset="0"/>
              <a:cs typeface="Segoe UI" panose="020B0502040204020203" pitchFamily="34" charset="0"/>
            </a:endParaRPr>
          </a:p>
        </p:txBody>
      </p:sp>
      <p:sp>
        <p:nvSpPr>
          <p:cNvPr id="28" name="TextBox 27"/>
          <p:cNvSpPr txBox="1"/>
          <p:nvPr/>
        </p:nvSpPr>
        <p:spPr>
          <a:xfrm>
            <a:off x="630092" y="1046356"/>
            <a:ext cx="2587668" cy="369332"/>
          </a:xfrm>
          <a:prstGeom prst="rect">
            <a:avLst/>
          </a:prstGeom>
          <a:solidFill>
            <a:srgbClr val="DC143C"/>
          </a:solidFill>
          <a:ln>
            <a:solidFill>
              <a:schemeClr val="bg1"/>
            </a:solidFill>
          </a:ln>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Shared print</a:t>
            </a:r>
            <a:endParaRPr lang="en-US" sz="16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3022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Oval 3"/>
          <p:cNvSpPr/>
          <p:nvPr/>
        </p:nvSpPr>
        <p:spPr>
          <a:xfrm>
            <a:off x="304800" y="533400"/>
            <a:ext cx="3352800" cy="344424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a:solidFill>
                  <a:schemeClr val="bg1"/>
                </a:solidFill>
                <a:latin typeface="Calibri" panose="020F0502020204030204"/>
              </a:rPr>
              <a:t>Soft power of groups</a:t>
            </a:r>
          </a:p>
        </p:txBody>
      </p:sp>
      <p:sp>
        <p:nvSpPr>
          <p:cNvPr id="3" name="TextBox 2"/>
          <p:cNvSpPr txBox="1"/>
          <p:nvPr/>
        </p:nvSpPr>
        <p:spPr>
          <a:xfrm>
            <a:off x="3886200" y="3276600"/>
            <a:ext cx="4648200" cy="2954655"/>
          </a:xfrm>
          <a:prstGeom prst="rect">
            <a:avLst/>
          </a:prstGeom>
          <a:solidFill>
            <a:schemeClr val="bg1"/>
          </a:solidFill>
          <a:ln>
            <a:noFill/>
          </a:ln>
        </p:spPr>
        <p:txBody>
          <a:bodyPr wrap="square" rtlCol="0">
            <a:spAutoFit/>
          </a:bodyPr>
          <a:lstStyle/>
          <a:p>
            <a:pPr defTabSz="685800"/>
            <a:endParaRPr lang="en-US" sz="2400" dirty="0">
              <a:solidFill>
                <a:srgbClr val="C00000"/>
              </a:solidFill>
              <a:latin typeface="Segoe UI" panose="020B0502040204020203" pitchFamily="34" charset="0"/>
              <a:cs typeface="Segoe UI" panose="020B0502040204020203" pitchFamily="34" charset="0"/>
            </a:endParaRPr>
          </a:p>
          <a:p>
            <a:pPr defTabSz="685800"/>
            <a:r>
              <a:rPr lang="en-US" sz="2400" dirty="0">
                <a:solidFill>
                  <a:srgbClr val="C00000"/>
                </a:solidFill>
                <a:latin typeface="Segoe UI" panose="020B0502040204020203" pitchFamily="34" charset="0"/>
                <a:cs typeface="Segoe UI" panose="020B0502040204020203" pitchFamily="34" charset="0"/>
              </a:rPr>
              <a:t>Venue for:</a:t>
            </a:r>
            <a:br>
              <a:rPr lang="en-US" sz="2400" dirty="0">
                <a:solidFill>
                  <a:srgbClr val="C00000"/>
                </a:solidFill>
                <a:latin typeface="Segoe UI" panose="020B0502040204020203" pitchFamily="34" charset="0"/>
                <a:cs typeface="Segoe UI" panose="020B0502040204020203" pitchFamily="34" charset="0"/>
              </a:rPr>
            </a:br>
            <a:br>
              <a:rPr lang="en-US" sz="2400" dirty="0">
                <a:solidFill>
                  <a:srgbClr val="C00000"/>
                </a:solidFill>
                <a:latin typeface="Segoe UI" panose="020B0502040204020203" pitchFamily="34" charset="0"/>
                <a:cs typeface="Segoe UI" panose="020B0502040204020203" pitchFamily="34" charset="0"/>
              </a:rPr>
            </a:br>
            <a:r>
              <a:rPr lang="en-US" sz="2400" dirty="0">
                <a:solidFill>
                  <a:srgbClr val="C00000"/>
                </a:solidFill>
                <a:latin typeface="Segoe UI" panose="020B0502040204020203" pitchFamily="34" charset="0"/>
                <a:cs typeface="Segoe UI" panose="020B0502040204020203" pitchFamily="34" charset="0"/>
              </a:rPr>
              <a:t>* Scaling learning and innovation</a:t>
            </a:r>
            <a:br>
              <a:rPr lang="en-US" sz="2400" dirty="0">
                <a:solidFill>
                  <a:srgbClr val="C00000"/>
                </a:solidFill>
                <a:latin typeface="Segoe UI" panose="020B0502040204020203" pitchFamily="34" charset="0"/>
                <a:cs typeface="Segoe UI" panose="020B0502040204020203" pitchFamily="34" charset="0"/>
              </a:rPr>
            </a:br>
            <a:r>
              <a:rPr lang="en-US" sz="2400" dirty="0">
                <a:solidFill>
                  <a:srgbClr val="C00000"/>
                </a:solidFill>
                <a:latin typeface="Segoe UI" panose="020B0502040204020203" pitchFamily="34" charset="0"/>
                <a:cs typeface="Segoe UI" panose="020B0502040204020203" pitchFamily="34" charset="0"/>
              </a:rPr>
              <a:t>* Scaling services</a:t>
            </a:r>
            <a:br>
              <a:rPr lang="en-US" sz="2400" dirty="0">
                <a:solidFill>
                  <a:srgbClr val="C00000"/>
                </a:solidFill>
                <a:latin typeface="Segoe UI" panose="020B0502040204020203" pitchFamily="34" charset="0"/>
                <a:cs typeface="Segoe UI" panose="020B0502040204020203" pitchFamily="34" charset="0"/>
              </a:rPr>
            </a:br>
            <a:r>
              <a:rPr lang="en-US" sz="2400" dirty="0">
                <a:solidFill>
                  <a:srgbClr val="C00000"/>
                </a:solidFill>
                <a:latin typeface="Segoe UI" panose="020B0502040204020203" pitchFamily="34" charset="0"/>
                <a:cs typeface="Segoe UI" panose="020B0502040204020203" pitchFamily="34" charset="0"/>
              </a:rPr>
              <a:t>* Scaling collections</a:t>
            </a:r>
          </a:p>
          <a:p>
            <a:pPr marL="257175" indent="-257175" defTabSz="685800">
              <a:buFont typeface="Arial" panose="020B0604020202020204" pitchFamily="34" charset="0"/>
              <a:buChar char="•"/>
            </a:pPr>
            <a:endParaRPr lang="en-US" sz="2400" dirty="0">
              <a:solidFill>
                <a:srgbClr val="C00000"/>
              </a:solidFill>
              <a:latin typeface="Segoe UI" panose="020B0502040204020203" pitchFamily="34" charset="0"/>
              <a:cs typeface="Segoe UI" panose="020B0502040204020203" pitchFamily="34" charset="0"/>
            </a:endParaRPr>
          </a:p>
          <a:p>
            <a:pPr defTabSz="685800"/>
            <a:endParaRPr lang="en-US" dirty="0">
              <a:solidFill>
                <a:srgbClr val="C00000"/>
              </a:solidFill>
              <a:latin typeface="Calibri" panose="020F0502020204030204"/>
            </a:endParaRPr>
          </a:p>
        </p:txBody>
      </p:sp>
    </p:spTree>
    <p:extLst>
      <p:ext uri="{BB962C8B-B14F-4D97-AF65-F5344CB8AC3E}">
        <p14:creationId xmlns:p14="http://schemas.microsoft.com/office/powerpoint/2010/main" val="188781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 name="TextBox 1"/>
          <p:cNvSpPr txBox="1"/>
          <p:nvPr/>
        </p:nvSpPr>
        <p:spPr>
          <a:xfrm>
            <a:off x="762000" y="762000"/>
            <a:ext cx="7997126" cy="3046988"/>
          </a:xfrm>
          <a:prstGeom prst="rect">
            <a:avLst/>
          </a:prstGeom>
          <a:noFill/>
        </p:spPr>
        <p:txBody>
          <a:bodyPr wrap="none" rtlCol="0">
            <a:spAutoFit/>
          </a:bodyPr>
          <a:lstStyle/>
          <a:p>
            <a:r>
              <a:rPr lang="en-US" sz="2400" b="1" dirty="0">
                <a:solidFill>
                  <a:schemeClr val="bg1"/>
                </a:solidFill>
                <a:latin typeface="Segoe UI" panose="020B0502040204020203" pitchFamily="34" charset="0"/>
                <a:ea typeface="Segoe UI" panose="020B0502040204020203" pitchFamily="34" charset="0"/>
                <a:cs typeface="Segoe UI" panose="020B0502040204020203" pitchFamily="34" charset="0"/>
              </a:rPr>
              <a:t>Collection integrity</a:t>
            </a:r>
          </a:p>
          <a:p>
            <a:endPar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Research libraries have built their collections through</a:t>
            </a:r>
          </a:p>
          <a:p>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expensive, carefully planned efforts that have extended</a:t>
            </a:r>
          </a:p>
          <a:p>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over decades and in some cases centuries. Their holdings</a:t>
            </a:r>
          </a:p>
          <a:p>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are deliberate creations of mutually reinforcing materials</a:t>
            </a:r>
          </a:p>
          <a:p>
            <a:r>
              <a:rPr lang="en-US" sz="2400" dirty="0">
                <a:solidFill>
                  <a:schemeClr val="bg1"/>
                </a:solidFill>
                <a:latin typeface="Segoe UI" panose="020B0502040204020203" pitchFamily="34" charset="0"/>
                <a:ea typeface="Segoe UI" panose="020B0502040204020203" pitchFamily="34" charset="0"/>
                <a:cs typeface="Segoe UI" panose="020B0502040204020203" pitchFamily="34" charset="0"/>
              </a:rPr>
              <a:t>not just haphazard accumulations of books and journals. </a:t>
            </a:r>
          </a:p>
          <a:p>
            <a:pPr algn="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Hazen. Selecting for storage. </a:t>
            </a:r>
            <a:r>
              <a:rPr lang="en-US" sz="2000" i="1" dirty="0">
                <a:solidFill>
                  <a:schemeClr val="bg1"/>
                </a:solidFill>
                <a:latin typeface="Segoe UI" panose="020B0502040204020203" pitchFamily="34" charset="0"/>
                <a:ea typeface="Segoe UI" panose="020B0502040204020203" pitchFamily="34" charset="0"/>
                <a:cs typeface="Segoe UI" panose="020B0502040204020203" pitchFamily="34" charset="0"/>
              </a:rPr>
              <a:t>LRTS</a:t>
            </a:r>
            <a:r>
              <a:rPr lang="en-US" sz="2000" dirty="0">
                <a:solidFill>
                  <a:schemeClr val="bg1"/>
                </a:solidFill>
                <a:latin typeface="Segoe UI" panose="020B0502040204020203" pitchFamily="34" charset="0"/>
                <a:ea typeface="Segoe UI" panose="020B0502040204020203" pitchFamily="34" charset="0"/>
                <a:cs typeface="Segoe UI" panose="020B0502040204020203" pitchFamily="34" charset="0"/>
              </a:rPr>
              <a:t> 44(4)</a:t>
            </a:r>
          </a:p>
        </p:txBody>
      </p:sp>
      <p:sp>
        <p:nvSpPr>
          <p:cNvPr id="3" name="TextBox 2"/>
          <p:cNvSpPr txBox="1"/>
          <p:nvPr/>
        </p:nvSpPr>
        <p:spPr>
          <a:xfrm>
            <a:off x="609600" y="4572000"/>
            <a:ext cx="7736541" cy="1107996"/>
          </a:xfrm>
          <a:prstGeom prst="rect">
            <a:avLst/>
          </a:prstGeom>
          <a:solidFill>
            <a:schemeClr val="bg1"/>
          </a:solidFill>
        </p:spPr>
        <p:txBody>
          <a:bodyPr wrap="square" rtlCol="0">
            <a:spAutoFit/>
          </a:bodyPr>
          <a:lstStyle/>
          <a:p>
            <a:r>
              <a:rPr lang="en-US" sz="2400" dirty="0">
                <a:solidFill>
                  <a:srgbClr val="DC143C"/>
                </a:solidFill>
                <a:latin typeface="Segoe UI" panose="020B0502040204020203" pitchFamily="34" charset="0"/>
                <a:ea typeface="Segoe UI" panose="020B0502040204020203" pitchFamily="34" charset="0"/>
                <a:cs typeface="Segoe UI" panose="020B0502040204020203" pitchFamily="34" charset="0"/>
              </a:rPr>
              <a:t>From collection integrity to collective collection integrity?</a:t>
            </a:r>
          </a:p>
          <a:p>
            <a:endParaRPr lang="en-US" dirty="0">
              <a:solidFill>
                <a:srgbClr val="DC143C"/>
              </a:solidFill>
            </a:endParaRPr>
          </a:p>
        </p:txBody>
      </p:sp>
    </p:spTree>
    <p:extLst>
      <p:ext uri="{BB962C8B-B14F-4D97-AF65-F5344CB8AC3E}">
        <p14:creationId xmlns:p14="http://schemas.microsoft.com/office/powerpoint/2010/main" val="3377534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California Digital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t="-8805" b="-1"/>
          <a:stretch/>
        </p:blipFill>
        <p:spPr bwMode="auto">
          <a:xfrm>
            <a:off x="6704439" y="4415030"/>
            <a:ext cx="2413284" cy="941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grayscl/>
          </a:blip>
          <a:srcRect l="3765" t="4387" r="3765" b="14912"/>
          <a:stretch/>
        </p:blipFill>
        <p:spPr>
          <a:xfrm>
            <a:off x="6730716" y="5646518"/>
            <a:ext cx="2413283" cy="840992"/>
          </a:xfrm>
          <a:prstGeom prst="rect">
            <a:avLst/>
          </a:prstGeom>
        </p:spPr>
      </p:pic>
      <p:grpSp>
        <p:nvGrpSpPr>
          <p:cNvPr id="10" name="Group 9"/>
          <p:cNvGrpSpPr/>
          <p:nvPr/>
        </p:nvGrpSpPr>
        <p:grpSpPr>
          <a:xfrm>
            <a:off x="990600" y="788275"/>
            <a:ext cx="2743199" cy="1916057"/>
            <a:chOff x="1676399" y="293184"/>
            <a:chExt cx="2743199" cy="1916057"/>
          </a:xfrm>
        </p:grpSpPr>
        <p:sp>
          <p:nvSpPr>
            <p:cNvPr id="11" name="Rectangle 10"/>
            <p:cNvSpPr/>
            <p:nvPr/>
          </p:nvSpPr>
          <p:spPr>
            <a:xfrm>
              <a:off x="1676399" y="683568"/>
              <a:ext cx="2743199" cy="15256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Shared collections</a:t>
              </a:r>
            </a:p>
            <a:p>
              <a:pPr algn="ctr"/>
              <a:r>
                <a:rPr lang="en-US" sz="2000" dirty="0" err="1"/>
                <a:t>UBorrow</a:t>
              </a:r>
              <a:endParaRPr lang="en-US" sz="2000" dirty="0"/>
            </a:p>
            <a:p>
              <a:pPr algn="ctr"/>
              <a:r>
                <a:rPr lang="en-US" sz="2000" dirty="0"/>
                <a:t>Web archiving</a:t>
              </a:r>
            </a:p>
          </p:txBody>
        </p:sp>
        <p:sp>
          <p:nvSpPr>
            <p:cNvPr id="12" name="TextBox 11"/>
            <p:cNvSpPr txBox="1"/>
            <p:nvPr/>
          </p:nvSpPr>
          <p:spPr>
            <a:xfrm>
              <a:off x="1676399" y="293184"/>
              <a:ext cx="2743199" cy="461665"/>
            </a:xfrm>
            <a:prstGeom prst="rect">
              <a:avLst/>
            </a:prstGeom>
            <a:solidFill>
              <a:schemeClr val="bg1"/>
            </a:solidFill>
          </p:spPr>
          <p:txBody>
            <a:bodyPr wrap="square" rtlCol="0">
              <a:spAutoFit/>
            </a:bodyPr>
            <a:lstStyle/>
            <a:p>
              <a:pPr algn="ctr"/>
              <a:r>
                <a:rPr lang="en-US" sz="2400" b="1" dirty="0">
                  <a:solidFill>
                    <a:srgbClr val="0792D9"/>
                  </a:solidFill>
                </a:rPr>
                <a:t>Outside-in</a:t>
              </a:r>
            </a:p>
          </p:txBody>
        </p:sp>
      </p:grpSp>
      <p:grpSp>
        <p:nvGrpSpPr>
          <p:cNvPr id="13" name="Group 12"/>
          <p:cNvGrpSpPr/>
          <p:nvPr/>
        </p:nvGrpSpPr>
        <p:grpSpPr>
          <a:xfrm>
            <a:off x="994994" y="4560944"/>
            <a:ext cx="2738804" cy="1916057"/>
            <a:chOff x="2463890" y="701900"/>
            <a:chExt cx="2738804" cy="1916057"/>
          </a:xfrm>
        </p:grpSpPr>
        <p:sp>
          <p:nvSpPr>
            <p:cNvPr id="14" name="Rectangle 13"/>
            <p:cNvSpPr/>
            <p:nvPr/>
          </p:nvSpPr>
          <p:spPr>
            <a:xfrm>
              <a:off x="2479548" y="701900"/>
              <a:ext cx="2723146" cy="1521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Research data</a:t>
              </a:r>
            </a:p>
            <a:p>
              <a:pPr algn="ctr"/>
              <a:r>
                <a:rPr lang="en-US" sz="2000" dirty="0"/>
                <a:t>Scholarly Materials</a:t>
              </a:r>
            </a:p>
            <a:p>
              <a:pPr algn="ctr"/>
              <a:r>
                <a:rPr lang="en-US" sz="2000" dirty="0"/>
                <a:t>Digital Collections</a:t>
              </a:r>
            </a:p>
          </p:txBody>
        </p:sp>
        <p:sp>
          <p:nvSpPr>
            <p:cNvPr id="15" name="TextBox 14"/>
            <p:cNvSpPr txBox="1"/>
            <p:nvPr/>
          </p:nvSpPr>
          <p:spPr>
            <a:xfrm>
              <a:off x="2463890" y="2156292"/>
              <a:ext cx="2723146" cy="461665"/>
            </a:xfrm>
            <a:prstGeom prst="rect">
              <a:avLst/>
            </a:prstGeom>
            <a:solidFill>
              <a:schemeClr val="bg1"/>
            </a:solidFill>
          </p:spPr>
          <p:txBody>
            <a:bodyPr wrap="square" rtlCol="0">
              <a:spAutoFit/>
            </a:bodyPr>
            <a:lstStyle/>
            <a:p>
              <a:pPr algn="ctr"/>
              <a:r>
                <a:rPr lang="en-US" sz="2400" b="1" dirty="0">
                  <a:solidFill>
                    <a:srgbClr val="0792D9"/>
                  </a:solidFill>
                </a:rPr>
                <a:t>Inside-out</a:t>
              </a:r>
            </a:p>
          </p:txBody>
        </p:sp>
      </p:grpSp>
      <p:cxnSp>
        <p:nvCxnSpPr>
          <p:cNvPr id="16" name="Straight Connector 15"/>
          <p:cNvCxnSpPr>
            <a:stCxn id="11" idx="2"/>
            <a:endCxn id="14" idx="0"/>
          </p:cNvCxnSpPr>
          <p:nvPr/>
        </p:nvCxnSpPr>
        <p:spPr>
          <a:xfrm>
            <a:off x="2362199" y="2704331"/>
            <a:ext cx="10026" cy="1856612"/>
          </a:xfrm>
          <a:prstGeom prst="line">
            <a:avLst/>
          </a:prstGeom>
          <a:ln w="793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90600" y="2691544"/>
            <a:ext cx="2743198" cy="369332"/>
          </a:xfrm>
          <a:prstGeom prst="rect">
            <a:avLst/>
          </a:prstGeom>
          <a:solidFill>
            <a:schemeClr val="bg1"/>
          </a:solidFill>
        </p:spPr>
        <p:txBody>
          <a:bodyPr wrap="square" rtlCol="0">
            <a:spAutoFit/>
          </a:bodyPr>
          <a:lstStyle/>
          <a:p>
            <a:pPr algn="ctr"/>
            <a:r>
              <a:rPr lang="en-US" b="1" dirty="0">
                <a:solidFill>
                  <a:srgbClr val="C00000"/>
                </a:solidFill>
              </a:rPr>
              <a:t>Group D2D, stewardship</a:t>
            </a:r>
          </a:p>
        </p:txBody>
      </p:sp>
      <p:sp>
        <p:nvSpPr>
          <p:cNvPr id="18" name="TextBox 17"/>
          <p:cNvSpPr txBox="1"/>
          <p:nvPr/>
        </p:nvSpPr>
        <p:spPr>
          <a:xfrm>
            <a:off x="997400" y="4038601"/>
            <a:ext cx="2720740" cy="646331"/>
          </a:xfrm>
          <a:prstGeom prst="rect">
            <a:avLst/>
          </a:prstGeom>
          <a:solidFill>
            <a:schemeClr val="bg1"/>
          </a:solidFill>
        </p:spPr>
        <p:txBody>
          <a:bodyPr wrap="square" rtlCol="0">
            <a:spAutoFit/>
          </a:bodyPr>
          <a:lstStyle/>
          <a:p>
            <a:pPr algn="ctr"/>
            <a:r>
              <a:rPr lang="en-US" b="1" dirty="0">
                <a:solidFill>
                  <a:srgbClr val="C00000"/>
                </a:solidFill>
              </a:rPr>
              <a:t>Network discovery, </a:t>
            </a:r>
          </a:p>
          <a:p>
            <a:pPr algn="ctr"/>
            <a:r>
              <a:rPr lang="en-US" b="1" dirty="0">
                <a:solidFill>
                  <a:srgbClr val="C00000"/>
                </a:solidFill>
              </a:rPr>
              <a:t>Group stewardship?</a:t>
            </a:r>
          </a:p>
        </p:txBody>
      </p:sp>
    </p:spTree>
    <p:extLst>
      <p:ext uri="{BB962C8B-B14F-4D97-AF65-F5344CB8AC3E}">
        <p14:creationId xmlns:p14="http://schemas.microsoft.com/office/powerpoint/2010/main" val="900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7336" y="792253"/>
            <a:ext cx="3536577" cy="43434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latin typeface="Segoe UI" panose="020B0502040204020203" pitchFamily="34" charset="0"/>
                <a:ea typeface="Segoe UI" panose="020B0502040204020203" pitchFamily="34" charset="0"/>
                <a:cs typeface="Segoe UI" panose="020B0502040204020203" pitchFamily="34" charset="0"/>
              </a:rPr>
              <a:t>research work </a:t>
            </a:r>
            <a:r>
              <a:rPr lang="en-US" sz="2400" dirty="0">
                <a:latin typeface="Segoe UI" panose="020B0502040204020203" pitchFamily="34" charset="0"/>
                <a:ea typeface="Segoe UI" panose="020B0502040204020203" pitchFamily="34" charset="0"/>
                <a:cs typeface="Segoe UI" panose="020B0502040204020203" pitchFamily="34" charset="0"/>
              </a:rPr>
              <a:t>by network/</a:t>
            </a:r>
            <a:br>
              <a:rPr lang="en-US" sz="2400" dirty="0">
                <a:latin typeface="Segoe UI" panose="020B0502040204020203" pitchFamily="34" charset="0"/>
                <a:ea typeface="Segoe UI" panose="020B0502040204020203" pitchFamily="34" charset="0"/>
                <a:cs typeface="Segoe UI" panose="020B0502040204020203" pitchFamily="34" charset="0"/>
              </a:rPr>
            </a:br>
            <a:r>
              <a:rPr lang="en-US" sz="2400" dirty="0">
                <a:latin typeface="Segoe UI" panose="020B0502040204020203" pitchFamily="34" charset="0"/>
                <a:ea typeface="Segoe UI" panose="020B0502040204020203" pitchFamily="34" charset="0"/>
                <a:cs typeface="Segoe UI" panose="020B0502040204020203" pitchFamily="34" charset="0"/>
              </a:rPr>
              <a:t>digital environment.</a:t>
            </a:r>
          </a:p>
        </p:txBody>
      </p:sp>
      <p:sp>
        <p:nvSpPr>
          <p:cNvPr id="6" name="Rectangle 5"/>
          <p:cNvSpPr/>
          <p:nvPr/>
        </p:nvSpPr>
        <p:spPr>
          <a:xfrm>
            <a:off x="4507006" y="792253"/>
            <a:ext cx="3774141" cy="43434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latin typeface="Segoe UI" panose="020B0502040204020203" pitchFamily="34" charset="0"/>
                <a:ea typeface="Segoe UI" panose="020B0502040204020203" pitchFamily="34" charset="0"/>
                <a:cs typeface="Segoe UI" panose="020B0502040204020203" pitchFamily="34" charset="0"/>
              </a:rPr>
              <a:t>by network/</a:t>
            </a:r>
            <a:br>
              <a:rPr lang="en-US" sz="2400" dirty="0">
                <a:latin typeface="Segoe UI" panose="020B0502040204020203" pitchFamily="34" charset="0"/>
                <a:ea typeface="Segoe UI" panose="020B0502040204020203" pitchFamily="34" charset="0"/>
                <a:cs typeface="Segoe UI" panose="020B0502040204020203" pitchFamily="34" charset="0"/>
              </a:rPr>
            </a:br>
            <a:r>
              <a:rPr lang="en-US" sz="2400" dirty="0">
                <a:latin typeface="Segoe UI" panose="020B0502040204020203" pitchFamily="34" charset="0"/>
                <a:ea typeface="Segoe UI" panose="020B0502040204020203" pitchFamily="34" charset="0"/>
                <a:cs typeface="Segoe UI" panose="020B0502040204020203" pitchFamily="34" charset="0"/>
              </a:rPr>
              <a:t>digital environment.</a:t>
            </a:r>
          </a:p>
        </p:txBody>
      </p:sp>
      <p:sp>
        <p:nvSpPr>
          <p:cNvPr id="9" name="Oval 8"/>
          <p:cNvSpPr/>
          <p:nvPr/>
        </p:nvSpPr>
        <p:spPr>
          <a:xfrm>
            <a:off x="1576667" y="-76200"/>
            <a:ext cx="2117911" cy="18220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ea typeface="Segoe UI" panose="020B0502040204020203" pitchFamily="34" charset="0"/>
                <a:cs typeface="Segoe UI" panose="020B0502040204020203" pitchFamily="34" charset="0"/>
              </a:rPr>
              <a:t>Workflow is the new content:</a:t>
            </a:r>
            <a:br>
              <a:rPr lang="en-US" dirty="0">
                <a:latin typeface="Segoe UI" panose="020B0502040204020203" pitchFamily="34" charset="0"/>
                <a:ea typeface="Segoe UI" panose="020B0502040204020203" pitchFamily="34" charset="0"/>
                <a:cs typeface="Segoe UI" panose="020B0502040204020203" pitchFamily="34" charset="0"/>
              </a:rPr>
            </a:br>
            <a:r>
              <a:rPr lang="en-US" dirty="0">
                <a:latin typeface="Segoe UI" panose="020B0502040204020203" pitchFamily="34" charset="0"/>
                <a:ea typeface="Segoe UI" panose="020B0502040204020203" pitchFamily="34" charset="0"/>
                <a:cs typeface="Segoe UI" panose="020B0502040204020203" pitchFamily="34" charset="0"/>
              </a:rPr>
              <a:t>process and product</a:t>
            </a:r>
          </a:p>
        </p:txBody>
      </p:sp>
      <p:sp>
        <p:nvSpPr>
          <p:cNvPr id="10" name="Oval 9"/>
          <p:cNvSpPr/>
          <p:nvPr/>
        </p:nvSpPr>
        <p:spPr>
          <a:xfrm>
            <a:off x="5280771" y="-53788"/>
            <a:ext cx="1900518" cy="18019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7" name="Oval 6"/>
          <p:cNvSpPr/>
          <p:nvPr/>
        </p:nvSpPr>
        <p:spPr>
          <a:xfrm>
            <a:off x="1692088" y="4151777"/>
            <a:ext cx="1887071" cy="19677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8" name="Oval 7"/>
          <p:cNvSpPr/>
          <p:nvPr/>
        </p:nvSpPr>
        <p:spPr>
          <a:xfrm>
            <a:off x="5355290" y="4133848"/>
            <a:ext cx="2077571" cy="19677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2" name="TextBox 1"/>
          <p:cNvSpPr txBox="1"/>
          <p:nvPr/>
        </p:nvSpPr>
        <p:spPr>
          <a:xfrm>
            <a:off x="3552519" y="5720084"/>
            <a:ext cx="1829412" cy="523220"/>
          </a:xfrm>
          <a:prstGeom prst="rect">
            <a:avLst/>
          </a:prstGeom>
          <a:noFill/>
        </p:spPr>
        <p:txBody>
          <a:bodyPr wrap="none" rtlCol="0">
            <a:spAutoFit/>
          </a:bodyPr>
          <a:lstStyle/>
          <a:p>
            <a:r>
              <a:rPr lang="en-US" sz="2800" dirty="0">
                <a:latin typeface="Segoe UI" panose="020B0502040204020203" pitchFamily="34" charset="0"/>
                <a:ea typeface="Segoe UI" panose="020B0502040204020203" pitchFamily="34" charset="0"/>
                <a:cs typeface="Segoe UI" panose="020B0502040204020203" pitchFamily="34" charset="0"/>
              </a:rPr>
              <a:t>@</a:t>
            </a:r>
            <a:r>
              <a:rPr lang="en-US" sz="2800" dirty="0" err="1">
                <a:latin typeface="Segoe UI" panose="020B0502040204020203" pitchFamily="34" charset="0"/>
                <a:ea typeface="Segoe UI" panose="020B0502040204020203" pitchFamily="34" charset="0"/>
                <a:cs typeface="Segoe UI" panose="020B0502040204020203" pitchFamily="34" charset="0"/>
              </a:rPr>
              <a:t>LorcanD</a:t>
            </a:r>
            <a:endParaRPr lang="en-US" sz="2800" dirty="0">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3958548" y="6243304"/>
            <a:ext cx="1146852"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272887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9306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38244" y="953997"/>
            <a:ext cx="1855904" cy="2400300"/>
          </a:xfrm>
          <a:prstGeom prst="rect">
            <a:avLst/>
          </a:prstGeom>
          <a:ln>
            <a:noFill/>
          </a:ln>
        </p:spPr>
      </p:pic>
      <p:pic>
        <p:nvPicPr>
          <p:cNvPr id="5" name="Picture 2" descr="http://www.oclc.org/content/dam/research/images/publications/collective-collection-cov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2" y="941966"/>
            <a:ext cx="1858085"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475293" y="941966"/>
            <a:ext cx="1858085" cy="2400300"/>
          </a:xfrm>
          <a:prstGeom prst="rect">
            <a:avLst/>
          </a:prstGeom>
          <a:ln>
            <a:noFill/>
          </a:ln>
        </p:spPr>
      </p:pic>
      <p:pic>
        <p:nvPicPr>
          <p:cNvPr id="9" name="Picture 8"/>
          <p:cNvPicPr>
            <a:picLocks noChangeAspect="1"/>
          </p:cNvPicPr>
          <p:nvPr/>
        </p:nvPicPr>
        <p:blipFill rotWithShape="1">
          <a:blip r:embed="rId5"/>
          <a:srcRect l="5604"/>
          <a:stretch/>
        </p:blipFill>
        <p:spPr>
          <a:xfrm>
            <a:off x="7199015" y="953997"/>
            <a:ext cx="1835119" cy="2400300"/>
          </a:xfrm>
          <a:prstGeom prst="rect">
            <a:avLst/>
          </a:prstGeom>
          <a:ln>
            <a:noFill/>
          </a:ln>
        </p:spPr>
      </p:pic>
      <p:pic>
        <p:nvPicPr>
          <p:cNvPr id="10" name="Picture 9"/>
          <p:cNvPicPr>
            <a:picLocks noChangeAspect="1"/>
          </p:cNvPicPr>
          <p:nvPr/>
        </p:nvPicPr>
        <p:blipFill rotWithShape="1">
          <a:blip r:embed="rId6"/>
          <a:srcRect t="1624"/>
          <a:stretch/>
        </p:blipFill>
        <p:spPr>
          <a:xfrm>
            <a:off x="7223077" y="3519731"/>
            <a:ext cx="1829924" cy="2400300"/>
          </a:xfrm>
          <a:prstGeom prst="rect">
            <a:avLst/>
          </a:prstGeom>
          <a:ln>
            <a:noFill/>
          </a:ln>
        </p:spPr>
      </p:pic>
      <p:pic>
        <p:nvPicPr>
          <p:cNvPr id="1026" name="Picture 2" descr="http://www.oclc.org/content/dam/research/images/publications/ESR-cover-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5" y="3519731"/>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www.oclc.org/content/dam/research/images/publications/oclcresearch-esr-stewardship-2015-thum-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446" y="3519731"/>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ublications/rdm-cover-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5279" y="3519731"/>
            <a:ext cx="1854677" cy="2400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611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4" name="TextBox 3"/>
          <p:cNvSpPr txBox="1"/>
          <p:nvPr/>
        </p:nvSpPr>
        <p:spPr>
          <a:xfrm>
            <a:off x="304800" y="381000"/>
            <a:ext cx="8562152" cy="5047536"/>
          </a:xfrm>
          <a:prstGeom prst="rect">
            <a:avLst/>
          </a:prstGeom>
          <a:noFill/>
          <a:ln>
            <a:solidFill>
              <a:schemeClr val="bg1"/>
            </a:solidFill>
          </a:ln>
        </p:spPr>
        <p:txBody>
          <a:bodyPr wrap="none" lIns="365760" tIns="365760" rIns="365760" bIns="365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Citations and fuller details are included in slide notes where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Thanks to my colleagues Brian Lavoie, Constance </a:t>
            </a: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Malpas</a:t>
            </a: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JD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Shipengrover</a:t>
            </a: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and Rebecca Bryant for assistance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as I prepared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The presentation follows the outline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Dempsey, L., (2016). Library collections in the life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user: two directions. </a:t>
            </a:r>
            <a:r>
              <a:rPr kumimoji="0" lang="en-US" sz="2000" b="0" i="1"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LIBER Quarterly</a:t>
            </a: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 26(4).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DOI: </a:t>
            </a: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hlinkClick r:id="rId2"/>
              </a:rPr>
              <a:t>http://doi.org/10.18352/lq.10170</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16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23255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04800"/>
            <a:ext cx="9720785" cy="6042282"/>
          </a:xfrm>
          <a:prstGeom prst="rect">
            <a:avLst/>
          </a:prstGeom>
        </p:spPr>
      </p:pic>
      <p:sp>
        <p:nvSpPr>
          <p:cNvPr id="2" name="Rectangle 1"/>
          <p:cNvSpPr/>
          <p:nvPr/>
        </p:nvSpPr>
        <p:spPr>
          <a:xfrm>
            <a:off x="5867400" y="5715000"/>
            <a:ext cx="34290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Collections: expanding view</a:t>
            </a:r>
          </a:p>
        </p:txBody>
      </p:sp>
      <p:cxnSp>
        <p:nvCxnSpPr>
          <p:cNvPr id="8" name="Straight Arrow Connector 7"/>
          <p:cNvCxnSpPr>
            <a:cxnSpLocks/>
          </p:cNvCxnSpPr>
          <p:nvPr/>
        </p:nvCxnSpPr>
        <p:spPr>
          <a:xfrm>
            <a:off x="1249180" y="3265261"/>
            <a:ext cx="808220" cy="264200"/>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V="1">
            <a:off x="1219200" y="3608449"/>
            <a:ext cx="2819400" cy="288540"/>
          </a:xfrm>
          <a:prstGeom prst="straightConnector1">
            <a:avLst/>
          </a:prstGeom>
          <a:ln w="38100">
            <a:solidFill>
              <a:srgbClr val="DC143C"/>
            </a:solidFill>
            <a:tailEnd type="triangle"/>
          </a:ln>
        </p:spPr>
        <p:style>
          <a:lnRef idx="1">
            <a:schemeClr val="accent1"/>
          </a:lnRef>
          <a:fillRef idx="0">
            <a:schemeClr val="accent1"/>
          </a:fillRef>
          <a:effectRef idx="0">
            <a:schemeClr val="accent1"/>
          </a:effectRef>
          <a:fontRef idx="minor">
            <a:schemeClr val="tx1"/>
          </a:fontRef>
        </p:style>
      </p:cxnSp>
      <p:sp>
        <p:nvSpPr>
          <p:cNvPr id="7" name="Callout: Right Arrow 6"/>
          <p:cNvSpPr/>
          <p:nvPr/>
        </p:nvSpPr>
        <p:spPr>
          <a:xfrm>
            <a:off x="76200" y="1784873"/>
            <a:ext cx="1524000" cy="1060973"/>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Outside in</a:t>
            </a:r>
          </a:p>
        </p:txBody>
      </p:sp>
      <p:sp>
        <p:nvSpPr>
          <p:cNvPr id="11" name="Callout: Right Arrow 10"/>
          <p:cNvSpPr/>
          <p:nvPr/>
        </p:nvSpPr>
        <p:spPr>
          <a:xfrm>
            <a:off x="76200" y="4447279"/>
            <a:ext cx="1524000" cy="1060973"/>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Inside out</a:t>
            </a:r>
          </a:p>
        </p:txBody>
      </p:sp>
      <p:sp>
        <p:nvSpPr>
          <p:cNvPr id="13" name="Callout: Right Arrow 12"/>
          <p:cNvSpPr/>
          <p:nvPr/>
        </p:nvSpPr>
        <p:spPr>
          <a:xfrm>
            <a:off x="76200" y="3096521"/>
            <a:ext cx="1524000" cy="865880"/>
          </a:xfrm>
          <a:prstGeom prst="rightArrowCallout">
            <a:avLst>
              <a:gd name="adj1" fmla="val 25000"/>
              <a:gd name="adj2" fmla="val 23269"/>
              <a:gd name="adj3" fmla="val 47506"/>
              <a:gd name="adj4" fmla="val 5868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Facili-tated</a:t>
            </a:r>
            <a:endParaRPr lang="en-US" dirty="0"/>
          </a:p>
        </p:txBody>
      </p:sp>
    </p:spTree>
    <p:extLst>
      <p:ext uri="{BB962C8B-B14F-4D97-AF65-F5344CB8AC3E}">
        <p14:creationId xmlns:p14="http://schemas.microsoft.com/office/powerpoint/2010/main" val="177106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47800"/>
            <a:ext cx="8001000" cy="8001000"/>
          </a:xfrm>
          <a:prstGeom prst="rect">
            <a:avLst/>
          </a:prstGeom>
        </p:spPr>
      </p:pic>
      <p:sp>
        <p:nvSpPr>
          <p:cNvPr id="3" name="Rectangle 2"/>
          <p:cNvSpPr/>
          <p:nvPr/>
        </p:nvSpPr>
        <p:spPr>
          <a:xfrm>
            <a:off x="3276600" y="4953000"/>
            <a:ext cx="6019800" cy="9144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Libraries focused on institutional mission: </a:t>
            </a:r>
            <a:br>
              <a:rPr lang="en-US" sz="2000" dirty="0"/>
            </a:br>
            <a:r>
              <a:rPr lang="en-US" sz="2000" dirty="0"/>
              <a:t>responsibility to the scholarly record variably </a:t>
            </a:r>
            <a:r>
              <a:rPr lang="en-US" sz="2000" dirty="0" err="1"/>
              <a:t>realised</a:t>
            </a:r>
            <a:endParaRPr lang="en-US" sz="2000" dirty="0"/>
          </a:p>
        </p:txBody>
      </p:sp>
    </p:spTree>
    <p:extLst>
      <p:ext uri="{BB962C8B-B14F-4D97-AF65-F5344CB8AC3E}">
        <p14:creationId xmlns:p14="http://schemas.microsoft.com/office/powerpoint/2010/main" val="382958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 name="TextBox 1"/>
          <p:cNvSpPr txBox="1"/>
          <p:nvPr/>
        </p:nvSpPr>
        <p:spPr>
          <a:xfrm>
            <a:off x="1600200" y="762000"/>
            <a:ext cx="7242538" cy="5693866"/>
          </a:xfrm>
          <a:prstGeom prst="rect">
            <a:avLst/>
          </a:prstGeom>
          <a:noFill/>
        </p:spPr>
        <p:txBody>
          <a:bodyPr wrap="square" rtlCol="0">
            <a:spAutoFit/>
          </a:bodyPr>
          <a:lstStyle/>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libraries achieved status in this environment by acquiring more than their peers or by building niche collections of particular depth. </a:t>
            </a:r>
          </a:p>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 a collections logic of enforced parsimony and conscious selectivity can feel anachronistic and even perverse. </a:t>
            </a:r>
          </a:p>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Collections no longer lie at the center of research library operations and goals, even as academic communities focus ever more inclusively on knowledge and information. </a:t>
            </a:r>
          </a:p>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r"/>
            <a:r>
              <a:rPr lang="en-US" sz="2000" dirty="0">
                <a:solidFill>
                  <a:prstClr val="white"/>
                </a:solidFill>
                <a:latin typeface="Segoe UI" panose="020B0502040204020203" pitchFamily="34" charset="0"/>
                <a:ea typeface="Segoe UI" panose="020B0502040204020203" pitchFamily="34" charset="0"/>
                <a:cs typeface="Segoe UI" panose="020B0502040204020203" pitchFamily="34" charset="0"/>
              </a:rPr>
              <a:t>Hazen. Lost in the cloud.  2011</a:t>
            </a:r>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6700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67336" y="1370220"/>
            <a:ext cx="3536577" cy="4343400"/>
          </a:xfrm>
          <a:prstGeom prst="rect">
            <a:avLst/>
          </a:prstGeom>
          <a:solidFill>
            <a:srgbClr val="DC14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work </a:t>
            </a: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b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4644275" y="1370220"/>
            <a:ext cx="3636872" cy="4343400"/>
          </a:xfrm>
          <a:prstGeom prst="rect">
            <a:avLst/>
          </a:prstGeom>
          <a:solidFill>
            <a:srgbClr val="DC14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kern="0" dirty="0">
                <a:solidFill>
                  <a:prstClr val="white"/>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6" name="Oval 15"/>
          <p:cNvSpPr/>
          <p:nvPr/>
        </p:nvSpPr>
        <p:spPr>
          <a:xfrm>
            <a:off x="1755402" y="471181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5474443" y="4721639"/>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rgbClr val="DC143C"/>
          </a:solidFill>
        </p:spPr>
        <p:txBody>
          <a:bodyPr/>
          <a:lstStyle/>
          <a:p>
            <a:pPr algn="ctr"/>
            <a:r>
              <a:rPr lang="en-US" b="1" dirty="0">
                <a:solidFill>
                  <a:schemeClr val="bg1"/>
                </a:solidFill>
                <a:latin typeface="Segoe UI" panose="020B0502040204020203" pitchFamily="34" charset="0"/>
                <a:cs typeface="Segoe UI" panose="020B0502040204020203" pitchFamily="34" charset="0"/>
              </a:rPr>
              <a:t>Overview</a:t>
            </a:r>
          </a:p>
        </p:txBody>
      </p:sp>
      <p:sp>
        <p:nvSpPr>
          <p:cNvPr id="7" name="Oval 6"/>
          <p:cNvSpPr/>
          <p:nvPr/>
        </p:nvSpPr>
        <p:spPr>
          <a:xfrm>
            <a:off x="1603003" y="405175"/>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a:t>
            </a:r>
          </a:p>
        </p:txBody>
      </p:sp>
      <p:sp>
        <p:nvSpPr>
          <p:cNvPr id="8" name="Oval 7"/>
          <p:cNvSpPr/>
          <p:nvPr/>
        </p:nvSpPr>
        <p:spPr>
          <a:xfrm>
            <a:off x="5408258" y="409616"/>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Tree>
    <p:extLst>
      <p:ext uri="{BB962C8B-B14F-4D97-AF65-F5344CB8AC3E}">
        <p14:creationId xmlns:p14="http://schemas.microsoft.com/office/powerpoint/2010/main" val="308782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C00000"/>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C00000"/>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059602" y="2895600"/>
            <a:ext cx="4048539" cy="396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work </a:t>
            </a:r>
          </a:p>
        </p:txBody>
      </p:sp>
    </p:spTree>
    <p:extLst>
      <p:ext uri="{BB962C8B-B14F-4D97-AF65-F5344CB8AC3E}">
        <p14:creationId xmlns:p14="http://schemas.microsoft.com/office/powerpoint/2010/main" val="352259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solidFill>
            <a:srgbClr val="C00000"/>
          </a:solidFill>
        </p:spPr>
        <p:txBody>
          <a:bodyPr>
            <a:normAutofit fontScale="90000"/>
          </a:bodyPr>
          <a:lstStyle/>
          <a:p>
            <a:r>
              <a:rPr lang="en-US" sz="3200" dirty="0">
                <a:solidFill>
                  <a:schemeClr val="bg1"/>
                </a:solidFill>
              </a:rPr>
              <a:t>Supporting the creative process: 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1371600" y="1481177"/>
            <a:ext cx="6477000" cy="5072023"/>
          </a:xfrm>
          <a:prstGeom prst="rect">
            <a:avLst/>
          </a:prstGeom>
          <a:noFill/>
        </p:spPr>
      </p:pic>
    </p:spTree>
    <p:extLst>
      <p:ext uri="{BB962C8B-B14F-4D97-AF65-F5344CB8AC3E}">
        <p14:creationId xmlns:p14="http://schemas.microsoft.com/office/powerpoint/2010/main" val="1731078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d">
      <a:dk1>
        <a:sysClr val="windowText" lastClr="000000"/>
      </a:dk1>
      <a:lt1>
        <a:sysClr val="window" lastClr="FFFFFF"/>
      </a:lt1>
      <a:dk2>
        <a:srgbClr val="FF99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23374</TotalTime>
  <Words>1322</Words>
  <Application>Microsoft Office PowerPoint</Application>
  <PresentationFormat>On-screen Show (4:3)</PresentationFormat>
  <Paragraphs>293</Paragraphs>
  <Slides>37</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Calibri</vt:lpstr>
      <vt:lpstr>Symbol</vt:lpstr>
      <vt:lpstr>Segoe UI Light</vt:lpstr>
      <vt:lpstr>Gill Sans MT</vt:lpstr>
      <vt:lpstr>Calibri Light</vt:lpstr>
      <vt:lpstr>Arial</vt:lpstr>
      <vt:lpstr>Segoe UI</vt:lpstr>
      <vt:lpstr>Times New Roman</vt:lpstr>
      <vt:lpstr>Segoe UI Semibold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on Collections: How Changes in Research Workflow and the Network Information Space are Changing our View of Collections</dc:title>
  <dc:creator>Lorcan Dempsey</dc:creator>
  <cp:lastModifiedBy>Confer,Patrick</cp:lastModifiedBy>
  <cp:revision>435</cp:revision>
  <cp:lastPrinted>2015-03-12T14:48:43Z</cp:lastPrinted>
  <dcterms:created xsi:type="dcterms:W3CDTF">2014-03-06T18:50:28Z</dcterms:created>
  <dcterms:modified xsi:type="dcterms:W3CDTF">2017-06-12T20:27:55Z</dcterms:modified>
</cp:coreProperties>
</file>