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15" r:id="rId4"/>
    <p:sldMasterId id="2147483728" r:id="rId5"/>
  </p:sldMasterIdLst>
  <p:notesMasterIdLst>
    <p:notesMasterId r:id="rId56"/>
  </p:notesMasterIdLst>
  <p:sldIdLst>
    <p:sldId id="259" r:id="rId6"/>
    <p:sldId id="262" r:id="rId7"/>
    <p:sldId id="263" r:id="rId8"/>
    <p:sldId id="264" r:id="rId9"/>
    <p:sldId id="258" r:id="rId10"/>
    <p:sldId id="261" r:id="rId11"/>
    <p:sldId id="301" r:id="rId12"/>
    <p:sldId id="324" r:id="rId13"/>
    <p:sldId id="267" r:id="rId14"/>
    <p:sldId id="328" r:id="rId15"/>
    <p:sldId id="274" r:id="rId16"/>
    <p:sldId id="275" r:id="rId17"/>
    <p:sldId id="327" r:id="rId18"/>
    <p:sldId id="273" r:id="rId19"/>
    <p:sldId id="319" r:id="rId20"/>
    <p:sldId id="320" r:id="rId21"/>
    <p:sldId id="303" r:id="rId22"/>
    <p:sldId id="302" r:id="rId23"/>
    <p:sldId id="304" r:id="rId24"/>
    <p:sldId id="307" r:id="rId25"/>
    <p:sldId id="308" r:id="rId26"/>
    <p:sldId id="309" r:id="rId27"/>
    <p:sldId id="317" r:id="rId28"/>
    <p:sldId id="318" r:id="rId29"/>
    <p:sldId id="321" r:id="rId30"/>
    <p:sldId id="310" r:id="rId31"/>
    <p:sldId id="311" r:id="rId32"/>
    <p:sldId id="312" r:id="rId33"/>
    <p:sldId id="313" r:id="rId34"/>
    <p:sldId id="314" r:id="rId35"/>
    <p:sldId id="322" r:id="rId36"/>
    <p:sldId id="315" r:id="rId37"/>
    <p:sldId id="325" r:id="rId38"/>
    <p:sldId id="316" r:id="rId39"/>
    <p:sldId id="284" r:id="rId40"/>
    <p:sldId id="285" r:id="rId41"/>
    <p:sldId id="286" r:id="rId42"/>
    <p:sldId id="287" r:id="rId43"/>
    <p:sldId id="288" r:id="rId44"/>
    <p:sldId id="289" r:id="rId45"/>
    <p:sldId id="290" r:id="rId46"/>
    <p:sldId id="291" r:id="rId47"/>
    <p:sldId id="292" r:id="rId48"/>
    <p:sldId id="293" r:id="rId49"/>
    <p:sldId id="295" r:id="rId50"/>
    <p:sldId id="306" r:id="rId51"/>
    <p:sldId id="297" r:id="rId52"/>
    <p:sldId id="305" r:id="rId53"/>
    <p:sldId id="298" r:id="rId54"/>
    <p:sldId id="260"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0462" autoAdjust="0"/>
  </p:normalViewPr>
  <p:slideViewPr>
    <p:cSldViewPr snapToGrid="0">
      <p:cViewPr varScale="1">
        <p:scale>
          <a:sx n="106" d="100"/>
          <a:sy n="106" d="100"/>
        </p:scale>
        <p:origin x="1800" y="120"/>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B07A5-24DE-4061-8EFC-B1E8588DAD4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4AD43F4-6904-4300-9531-5C2A91108683}">
      <dgm:prSet phldrT="[Text]"/>
      <dgm:spPr/>
      <dgm:t>
        <a:bodyPr/>
        <a:lstStyle/>
        <a:p>
          <a:r>
            <a:rPr lang="en-US" dirty="0" smtClean="0"/>
            <a:t>2</a:t>
          </a:r>
          <a:endParaRPr lang="en-US" dirty="0"/>
        </a:p>
      </dgm:t>
    </dgm:pt>
    <dgm:pt modelId="{2C5A75C2-D0EE-4E3D-8465-A885D7C7C405}" type="parTrans" cxnId="{5A93F079-4010-40E1-B00E-FDE3FBDC8210}">
      <dgm:prSet/>
      <dgm:spPr/>
      <dgm:t>
        <a:bodyPr/>
        <a:lstStyle/>
        <a:p>
          <a:endParaRPr lang="en-US"/>
        </a:p>
      </dgm:t>
    </dgm:pt>
    <dgm:pt modelId="{8728B966-8F3C-493E-AB07-E2185FCE3697}" type="sibTrans" cxnId="{5A93F079-4010-40E1-B00E-FDE3FBDC8210}">
      <dgm:prSet/>
      <dgm:spPr/>
      <dgm:t>
        <a:bodyPr/>
        <a:lstStyle/>
        <a:p>
          <a:endParaRPr lang="en-US"/>
        </a:p>
      </dgm:t>
    </dgm:pt>
    <dgm:pt modelId="{070D6CCE-BB3C-49A0-A674-77D676D24736}">
      <dgm:prSet phldrT="[Text]"/>
      <dgm:spPr/>
      <dgm:t>
        <a:bodyPr/>
        <a:lstStyle/>
        <a:p>
          <a:r>
            <a:rPr lang="en-US" dirty="0" smtClean="0"/>
            <a:t>3</a:t>
          </a:r>
          <a:endParaRPr lang="en-US" dirty="0"/>
        </a:p>
      </dgm:t>
    </dgm:pt>
    <dgm:pt modelId="{5714B63F-F4B1-4EEA-ACC8-E69979862513}" type="parTrans" cxnId="{6DCD61ED-7A89-4AAD-BFCD-32FBEB3EB720}">
      <dgm:prSet/>
      <dgm:spPr/>
      <dgm:t>
        <a:bodyPr/>
        <a:lstStyle/>
        <a:p>
          <a:endParaRPr lang="en-US"/>
        </a:p>
      </dgm:t>
    </dgm:pt>
    <dgm:pt modelId="{36A45D36-9D33-47F8-B6D4-2C64F8006AD7}" type="sibTrans" cxnId="{6DCD61ED-7A89-4AAD-BFCD-32FBEB3EB720}">
      <dgm:prSet/>
      <dgm:spPr/>
      <dgm:t>
        <a:bodyPr/>
        <a:lstStyle/>
        <a:p>
          <a:endParaRPr lang="en-US"/>
        </a:p>
      </dgm:t>
    </dgm:pt>
    <dgm:pt modelId="{03C5831F-42A6-4D79-9DA5-FC2FE03BF2F4}">
      <dgm:prSet phldrT="[Text]"/>
      <dgm:spPr/>
      <dgm:t>
        <a:bodyPr/>
        <a:lstStyle/>
        <a:p>
          <a:r>
            <a:rPr lang="en-US" dirty="0" smtClean="0"/>
            <a:t>1</a:t>
          </a:r>
          <a:endParaRPr lang="en-US" dirty="0"/>
        </a:p>
      </dgm:t>
    </dgm:pt>
    <dgm:pt modelId="{FE999191-53E3-448A-B0CA-2A0FB8C609E1}" type="parTrans" cxnId="{CBBC2E67-1BDE-47DA-8E43-CD948C2ED9BF}">
      <dgm:prSet/>
      <dgm:spPr/>
      <dgm:t>
        <a:bodyPr/>
        <a:lstStyle/>
        <a:p>
          <a:endParaRPr lang="en-US"/>
        </a:p>
      </dgm:t>
    </dgm:pt>
    <dgm:pt modelId="{7F387662-3B2A-4E25-BE77-6FD85462FCA6}" type="sibTrans" cxnId="{CBBC2E67-1BDE-47DA-8E43-CD948C2ED9BF}">
      <dgm:prSet/>
      <dgm:spPr/>
      <dgm:t>
        <a:bodyPr/>
        <a:lstStyle/>
        <a:p>
          <a:endParaRPr lang="en-US"/>
        </a:p>
      </dgm:t>
    </dgm:pt>
    <dgm:pt modelId="{2FE92CC2-F71C-46ED-8500-81A307A950FD}" type="pres">
      <dgm:prSet presAssocID="{F9BB07A5-24DE-4061-8EFC-B1E8588DAD47}" presName="cycle" presStyleCnt="0">
        <dgm:presLayoutVars>
          <dgm:dir/>
          <dgm:resizeHandles val="exact"/>
        </dgm:presLayoutVars>
      </dgm:prSet>
      <dgm:spPr/>
      <dgm:t>
        <a:bodyPr/>
        <a:lstStyle/>
        <a:p>
          <a:endParaRPr lang="en-US"/>
        </a:p>
      </dgm:t>
    </dgm:pt>
    <dgm:pt modelId="{DE6D5842-56AF-40B5-8105-74850D180F87}" type="pres">
      <dgm:prSet presAssocID="{E4AD43F4-6904-4300-9531-5C2A91108683}" presName="dummy" presStyleCnt="0"/>
      <dgm:spPr/>
    </dgm:pt>
    <dgm:pt modelId="{1BF7FC73-5683-4F09-BE16-BC026C27E5F5}" type="pres">
      <dgm:prSet presAssocID="{E4AD43F4-6904-4300-9531-5C2A91108683}" presName="node" presStyleLbl="revTx" presStyleIdx="0" presStyleCnt="3">
        <dgm:presLayoutVars>
          <dgm:bulletEnabled val="1"/>
        </dgm:presLayoutVars>
      </dgm:prSet>
      <dgm:spPr/>
      <dgm:t>
        <a:bodyPr/>
        <a:lstStyle/>
        <a:p>
          <a:endParaRPr lang="en-US"/>
        </a:p>
      </dgm:t>
    </dgm:pt>
    <dgm:pt modelId="{C9DD99B5-F9AF-4DCA-A22F-5651E8A578F7}" type="pres">
      <dgm:prSet presAssocID="{8728B966-8F3C-493E-AB07-E2185FCE3697}" presName="sibTrans" presStyleLbl="node1" presStyleIdx="0" presStyleCnt="3"/>
      <dgm:spPr/>
      <dgm:t>
        <a:bodyPr/>
        <a:lstStyle/>
        <a:p>
          <a:endParaRPr lang="en-US"/>
        </a:p>
      </dgm:t>
    </dgm:pt>
    <dgm:pt modelId="{C522E72F-D5F7-4644-BC72-ABC9EC3ACB70}" type="pres">
      <dgm:prSet presAssocID="{070D6CCE-BB3C-49A0-A674-77D676D24736}" presName="dummy" presStyleCnt="0"/>
      <dgm:spPr/>
    </dgm:pt>
    <dgm:pt modelId="{8ABDE3E4-10CA-4BE1-9A63-563073EE84C0}" type="pres">
      <dgm:prSet presAssocID="{070D6CCE-BB3C-49A0-A674-77D676D24736}" presName="node" presStyleLbl="revTx" presStyleIdx="1" presStyleCnt="3">
        <dgm:presLayoutVars>
          <dgm:bulletEnabled val="1"/>
        </dgm:presLayoutVars>
      </dgm:prSet>
      <dgm:spPr/>
      <dgm:t>
        <a:bodyPr/>
        <a:lstStyle/>
        <a:p>
          <a:endParaRPr lang="en-US"/>
        </a:p>
      </dgm:t>
    </dgm:pt>
    <dgm:pt modelId="{368031A4-F146-4B8A-811B-B73C06F0B5CC}" type="pres">
      <dgm:prSet presAssocID="{36A45D36-9D33-47F8-B6D4-2C64F8006AD7}" presName="sibTrans" presStyleLbl="node1" presStyleIdx="1" presStyleCnt="3"/>
      <dgm:spPr/>
      <dgm:t>
        <a:bodyPr/>
        <a:lstStyle/>
        <a:p>
          <a:endParaRPr lang="en-US"/>
        </a:p>
      </dgm:t>
    </dgm:pt>
    <dgm:pt modelId="{B6001B43-1494-4F60-8F2A-3104F99B9D31}" type="pres">
      <dgm:prSet presAssocID="{03C5831F-42A6-4D79-9DA5-FC2FE03BF2F4}" presName="dummy" presStyleCnt="0"/>
      <dgm:spPr/>
    </dgm:pt>
    <dgm:pt modelId="{9178A89A-5772-47B5-853D-1B94CC33A738}" type="pres">
      <dgm:prSet presAssocID="{03C5831F-42A6-4D79-9DA5-FC2FE03BF2F4}" presName="node" presStyleLbl="revTx" presStyleIdx="2" presStyleCnt="3">
        <dgm:presLayoutVars>
          <dgm:bulletEnabled val="1"/>
        </dgm:presLayoutVars>
      </dgm:prSet>
      <dgm:spPr/>
      <dgm:t>
        <a:bodyPr/>
        <a:lstStyle/>
        <a:p>
          <a:endParaRPr lang="en-US"/>
        </a:p>
      </dgm:t>
    </dgm:pt>
    <dgm:pt modelId="{73448B1E-5BC9-482A-B47E-C416F4805B3E}" type="pres">
      <dgm:prSet presAssocID="{7F387662-3B2A-4E25-BE77-6FD85462FCA6}" presName="sibTrans" presStyleLbl="node1" presStyleIdx="2" presStyleCnt="3"/>
      <dgm:spPr/>
      <dgm:t>
        <a:bodyPr/>
        <a:lstStyle/>
        <a:p>
          <a:endParaRPr lang="en-US"/>
        </a:p>
      </dgm:t>
    </dgm:pt>
  </dgm:ptLst>
  <dgm:cxnLst>
    <dgm:cxn modelId="{8AB27BA3-A0A0-4DA0-A05D-837E7A0B25C9}" type="presOf" srcId="{36A45D36-9D33-47F8-B6D4-2C64F8006AD7}" destId="{368031A4-F146-4B8A-811B-B73C06F0B5CC}" srcOrd="0" destOrd="0" presId="urn:microsoft.com/office/officeart/2005/8/layout/cycle1"/>
    <dgm:cxn modelId="{84963AC3-B8FC-49D7-A49D-50024ACE8A3F}" type="presOf" srcId="{070D6CCE-BB3C-49A0-A674-77D676D24736}" destId="{8ABDE3E4-10CA-4BE1-9A63-563073EE84C0}" srcOrd="0" destOrd="0" presId="urn:microsoft.com/office/officeart/2005/8/layout/cycle1"/>
    <dgm:cxn modelId="{6DCD61ED-7A89-4AAD-BFCD-32FBEB3EB720}" srcId="{F9BB07A5-24DE-4061-8EFC-B1E8588DAD47}" destId="{070D6CCE-BB3C-49A0-A674-77D676D24736}" srcOrd="1" destOrd="0" parTransId="{5714B63F-F4B1-4EEA-ACC8-E69979862513}" sibTransId="{36A45D36-9D33-47F8-B6D4-2C64F8006AD7}"/>
    <dgm:cxn modelId="{59C0AB5B-D059-4A16-B4AD-5763976F5289}" type="presOf" srcId="{E4AD43F4-6904-4300-9531-5C2A91108683}" destId="{1BF7FC73-5683-4F09-BE16-BC026C27E5F5}" srcOrd="0" destOrd="0" presId="urn:microsoft.com/office/officeart/2005/8/layout/cycle1"/>
    <dgm:cxn modelId="{5A93F079-4010-40E1-B00E-FDE3FBDC8210}" srcId="{F9BB07A5-24DE-4061-8EFC-B1E8588DAD47}" destId="{E4AD43F4-6904-4300-9531-5C2A91108683}" srcOrd="0" destOrd="0" parTransId="{2C5A75C2-D0EE-4E3D-8465-A885D7C7C405}" sibTransId="{8728B966-8F3C-493E-AB07-E2185FCE3697}"/>
    <dgm:cxn modelId="{CBBC2E67-1BDE-47DA-8E43-CD948C2ED9BF}" srcId="{F9BB07A5-24DE-4061-8EFC-B1E8588DAD47}" destId="{03C5831F-42A6-4D79-9DA5-FC2FE03BF2F4}" srcOrd="2" destOrd="0" parTransId="{FE999191-53E3-448A-B0CA-2A0FB8C609E1}" sibTransId="{7F387662-3B2A-4E25-BE77-6FD85462FCA6}"/>
    <dgm:cxn modelId="{A23CBE00-0BE3-48BB-BE3E-8242C28B74A0}" type="presOf" srcId="{03C5831F-42A6-4D79-9DA5-FC2FE03BF2F4}" destId="{9178A89A-5772-47B5-853D-1B94CC33A738}" srcOrd="0" destOrd="0" presId="urn:microsoft.com/office/officeart/2005/8/layout/cycle1"/>
    <dgm:cxn modelId="{539DB113-5BED-4C82-8D09-A2764A945D3E}" type="presOf" srcId="{7F387662-3B2A-4E25-BE77-6FD85462FCA6}" destId="{73448B1E-5BC9-482A-B47E-C416F4805B3E}" srcOrd="0" destOrd="0" presId="urn:microsoft.com/office/officeart/2005/8/layout/cycle1"/>
    <dgm:cxn modelId="{398D0CCB-5111-42CA-9B33-0C8A086236BA}" type="presOf" srcId="{8728B966-8F3C-493E-AB07-E2185FCE3697}" destId="{C9DD99B5-F9AF-4DCA-A22F-5651E8A578F7}" srcOrd="0" destOrd="0" presId="urn:microsoft.com/office/officeart/2005/8/layout/cycle1"/>
    <dgm:cxn modelId="{A7752DDF-E80B-4621-8656-CB671DF25DDC}" type="presOf" srcId="{F9BB07A5-24DE-4061-8EFC-B1E8588DAD47}" destId="{2FE92CC2-F71C-46ED-8500-81A307A950FD}" srcOrd="0" destOrd="0" presId="urn:microsoft.com/office/officeart/2005/8/layout/cycle1"/>
    <dgm:cxn modelId="{CCCF8B38-83C8-4365-8E9B-AA3673A33B78}" type="presParOf" srcId="{2FE92CC2-F71C-46ED-8500-81A307A950FD}" destId="{DE6D5842-56AF-40B5-8105-74850D180F87}" srcOrd="0" destOrd="0" presId="urn:microsoft.com/office/officeart/2005/8/layout/cycle1"/>
    <dgm:cxn modelId="{73E82AAD-321F-4E0C-8E50-CD88174257D7}" type="presParOf" srcId="{2FE92CC2-F71C-46ED-8500-81A307A950FD}" destId="{1BF7FC73-5683-4F09-BE16-BC026C27E5F5}" srcOrd="1" destOrd="0" presId="urn:microsoft.com/office/officeart/2005/8/layout/cycle1"/>
    <dgm:cxn modelId="{4B8D4B8A-93C4-4735-9330-1EC57846BBEC}" type="presParOf" srcId="{2FE92CC2-F71C-46ED-8500-81A307A950FD}" destId="{C9DD99B5-F9AF-4DCA-A22F-5651E8A578F7}" srcOrd="2" destOrd="0" presId="urn:microsoft.com/office/officeart/2005/8/layout/cycle1"/>
    <dgm:cxn modelId="{86141CA4-5D04-4088-9B3B-DAEA10E38EC1}" type="presParOf" srcId="{2FE92CC2-F71C-46ED-8500-81A307A950FD}" destId="{C522E72F-D5F7-4644-BC72-ABC9EC3ACB70}" srcOrd="3" destOrd="0" presId="urn:microsoft.com/office/officeart/2005/8/layout/cycle1"/>
    <dgm:cxn modelId="{F723BB07-A5FD-4DBA-A226-F72ADE91AD5E}" type="presParOf" srcId="{2FE92CC2-F71C-46ED-8500-81A307A950FD}" destId="{8ABDE3E4-10CA-4BE1-9A63-563073EE84C0}" srcOrd="4" destOrd="0" presId="urn:microsoft.com/office/officeart/2005/8/layout/cycle1"/>
    <dgm:cxn modelId="{EB73A424-63D4-4D3D-8F5E-8483CEBB5127}" type="presParOf" srcId="{2FE92CC2-F71C-46ED-8500-81A307A950FD}" destId="{368031A4-F146-4B8A-811B-B73C06F0B5CC}" srcOrd="5" destOrd="0" presId="urn:microsoft.com/office/officeart/2005/8/layout/cycle1"/>
    <dgm:cxn modelId="{B72F1037-5690-4392-9C60-19129BB14E0E}" type="presParOf" srcId="{2FE92CC2-F71C-46ED-8500-81A307A950FD}" destId="{B6001B43-1494-4F60-8F2A-3104F99B9D31}" srcOrd="6" destOrd="0" presId="urn:microsoft.com/office/officeart/2005/8/layout/cycle1"/>
    <dgm:cxn modelId="{BAB36E3B-AA28-4383-ABE0-8F8280528B8F}" type="presParOf" srcId="{2FE92CC2-F71C-46ED-8500-81A307A950FD}" destId="{9178A89A-5772-47B5-853D-1B94CC33A738}" srcOrd="7" destOrd="0" presId="urn:microsoft.com/office/officeart/2005/8/layout/cycle1"/>
    <dgm:cxn modelId="{09D3DD06-E0C6-41C7-8F3D-F0E378F2CA7C}" type="presParOf" srcId="{2FE92CC2-F71C-46ED-8500-81A307A950FD}" destId="{73448B1E-5BC9-482A-B47E-C416F4805B3E}" srcOrd="8"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28CCC-898B-4A4C-913E-82D78A21AA61}" type="datetimeFigureOut">
              <a:rPr lang="en-US" smtClean="0"/>
              <a:t>9/21/2016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CBF31-E377-4DB2-8BAA-15E33202D9C0}" type="slidenum">
              <a:rPr lang="en-US" smtClean="0"/>
              <a:t>‹#›</a:t>
            </a:fld>
            <a:endParaRPr lang="en-US"/>
          </a:p>
        </p:txBody>
      </p:sp>
    </p:spTree>
    <p:extLst>
      <p:ext uri="{BB962C8B-B14F-4D97-AF65-F5344CB8AC3E}">
        <p14:creationId xmlns:p14="http://schemas.microsoft.com/office/powerpoint/2010/main" val="358508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like reflexive definitions of the library. The library is a generative component of research and learning life-cycles.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a:t>
            </a:fld>
            <a:endParaRPr lang="en-US"/>
          </a:p>
        </p:txBody>
      </p:sp>
    </p:spTree>
    <p:extLst>
      <p:ext uri="{BB962C8B-B14F-4D97-AF65-F5344CB8AC3E}">
        <p14:creationId xmlns:p14="http://schemas.microsoft.com/office/powerpoint/2010/main" val="255629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a:t>
            </a:r>
            <a:r>
              <a:rPr lang="en-US" baseline="0" dirty="0" smtClean="0"/>
              <a:t> communication.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5</a:t>
            </a:fld>
            <a:endParaRPr lang="en-US"/>
          </a:p>
        </p:txBody>
      </p:sp>
    </p:spTree>
    <p:extLst>
      <p:ext uri="{BB962C8B-B14F-4D97-AF65-F5344CB8AC3E}">
        <p14:creationId xmlns:p14="http://schemas.microsoft.com/office/powerpoint/2010/main" val="251288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was struck by these contrasting views which appeared within a few days of each other in the Irish media.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10</a:t>
            </a:fld>
            <a:endParaRPr lang="en-US"/>
          </a:p>
        </p:txBody>
      </p:sp>
    </p:spTree>
    <p:extLst>
      <p:ext uri="{BB962C8B-B14F-4D97-AF65-F5344CB8AC3E}">
        <p14:creationId xmlns:p14="http://schemas.microsoft.com/office/powerpoint/2010/main" val="143417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Sees traditional</a:t>
            </a:r>
            <a:r>
              <a:rPr lang="en-US" baseline="0" dirty="0" smtClean="0"/>
              <a:t> academic library as part of outmoded understanding of HE infrastructure</a:t>
            </a:r>
          </a:p>
          <a:p>
            <a:r>
              <a:rPr lang="en-US" dirty="0" smtClean="0"/>
              <a:t>GW</a:t>
            </a:r>
            <a:r>
              <a:rPr lang="en-US" baseline="0" dirty="0" smtClean="0"/>
              <a:t> campus and library viewed as a pastiche of traditional iconography of a great university (Bologna, Harvard)</a:t>
            </a:r>
          </a:p>
          <a:p>
            <a:endParaRPr lang="en-US" baseline="0" dirty="0" smtClean="0"/>
          </a:p>
          <a:p>
            <a:r>
              <a:rPr lang="en-US" baseline="0" dirty="0" smtClean="0"/>
              <a:t>Places blame (in part) on elective system promoted at Harvard which requires proliferation of infrastructure to support a ‘university of everything’</a:t>
            </a:r>
            <a:endParaRPr lang="en-US" dirty="0"/>
          </a:p>
        </p:txBody>
      </p:sp>
      <p:sp>
        <p:nvSpPr>
          <p:cNvPr id="4" name="Slide Number Placeholder 3"/>
          <p:cNvSpPr>
            <a:spLocks noGrp="1"/>
          </p:cNvSpPr>
          <p:nvPr>
            <p:ph type="sldNum" sz="quarter" idx="10"/>
          </p:nvPr>
        </p:nvSpPr>
        <p:spPr/>
        <p:txBody>
          <a:bodyPr/>
          <a:lstStyle/>
          <a:p>
            <a:fld id="{1D3C869C-9B41-499C-A71A-A8D1A3C49DA8}" type="slidenum">
              <a:rPr lang="en-US" smtClean="0"/>
              <a:t>16</a:t>
            </a:fld>
            <a:endParaRPr lang="en-US"/>
          </a:p>
        </p:txBody>
      </p:sp>
    </p:spTree>
    <p:extLst>
      <p:ext uri="{BB962C8B-B14F-4D97-AF65-F5344CB8AC3E}">
        <p14:creationId xmlns:p14="http://schemas.microsoft.com/office/powerpoint/2010/main" val="2355805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F743E3-0DB5-4840-B44F-70C4D8426A9A}"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110234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http://global.oup.com/uk/orc/busecon/economics/carlin/</a:t>
            </a: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26051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creativecommons.org/licenses/by/4.0/"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13521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49975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66062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val="172336332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8878235"/>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4784171"/>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p:nvSpPr>
        <p:spPr>
          <a:xfrm>
            <a:off x="0" y="2"/>
            <a:ext cx="3270249" cy="1385363"/>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39" y="2"/>
            <a:ext cx="5980110" cy="1385363"/>
          </a:xfrm>
          <a:prstGeom prst="rect">
            <a:avLst/>
          </a:prstGeom>
        </p:spPr>
      </p:pic>
      <p:sp>
        <p:nvSpPr>
          <p:cNvPr id="22" name="Rectangle 21"/>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3" name="Rectangle 22"/>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4" name="Rectangle 23"/>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36" name="Text Placeholder 35"/>
          <p:cNvSpPr>
            <a:spLocks noGrp="1"/>
          </p:cNvSpPr>
          <p:nvPr>
            <p:ph type="body" sz="quarter" idx="12" hasCustomPrompt="1"/>
          </p:nvPr>
        </p:nvSpPr>
        <p:spPr>
          <a:xfrm>
            <a:off x="1" y="1962170"/>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2483369"/>
            <a:ext cx="7754770" cy="132343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smtClean="0"/>
              <a:t>Place title here</a:t>
            </a:r>
            <a:endParaRPr lang="en-US" dirty="0"/>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4014387"/>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smtClean="0"/>
              <a:t>Speaker Name</a:t>
            </a:r>
            <a:endParaRPr lang="en-US" dirty="0"/>
          </a:p>
        </p:txBody>
      </p:sp>
      <p:sp>
        <p:nvSpPr>
          <p:cNvPr id="17" name="Text Placeholder 2"/>
          <p:cNvSpPr>
            <a:spLocks noGrp="1"/>
          </p:cNvSpPr>
          <p:nvPr>
            <p:ph type="body" sz="quarter" idx="18" hasCustomPrompt="1"/>
          </p:nvPr>
        </p:nvSpPr>
        <p:spPr>
          <a:xfrm>
            <a:off x="728694" y="4415447"/>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smtClean="0"/>
              <a:t>Speaker Title</a:t>
            </a:r>
            <a:endParaRPr lang="en-US" dirty="0"/>
          </a:p>
        </p:txBody>
      </p:sp>
      <p:sp>
        <p:nvSpPr>
          <p:cNvPr id="20" name="Rectangle 19"/>
          <p:cNvSpPr/>
          <p:nvPr userDrawn="1"/>
        </p:nvSpPr>
        <p:spPr>
          <a:xfrm>
            <a:off x="3045849" y="2"/>
            <a:ext cx="536743" cy="1385363"/>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Tree>
    <p:extLst>
      <p:ext uri="{BB962C8B-B14F-4D97-AF65-F5344CB8AC3E}">
        <p14:creationId xmlns:p14="http://schemas.microsoft.com/office/powerpoint/2010/main" val="37128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262117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579660"/>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5" name="Rectangle 4"/>
          <p:cNvSpPr/>
          <p:nvPr userDrawn="1"/>
        </p:nvSpPr>
        <p:spPr>
          <a:xfrm rot="5400000">
            <a:off x="-846139" y="1422624"/>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3" name="Text Placeholder 12"/>
          <p:cNvSpPr>
            <a:spLocks noGrp="1"/>
          </p:cNvSpPr>
          <p:nvPr>
            <p:ph type="body" sz="quarter" idx="12" hasCustomPrompt="1"/>
          </p:nvPr>
        </p:nvSpPr>
        <p:spPr>
          <a:xfrm>
            <a:off x="3416307" y="1227361"/>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57514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76486"/>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0" name="Text Placeholder 14"/>
          <p:cNvSpPr>
            <a:spLocks noGrp="1"/>
          </p:cNvSpPr>
          <p:nvPr>
            <p:ph type="body" sz="quarter" idx="15" hasCustomPrompt="1"/>
          </p:nvPr>
        </p:nvSpPr>
        <p:spPr>
          <a:xfrm>
            <a:off x="882650" y="579658"/>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8" name="Picture Placeholder 8"/>
          <p:cNvSpPr>
            <a:spLocks noGrp="1"/>
          </p:cNvSpPr>
          <p:nvPr>
            <p:ph type="pic" sz="quarter" idx="16"/>
          </p:nvPr>
        </p:nvSpPr>
        <p:spPr>
          <a:xfrm>
            <a:off x="882650" y="3645477"/>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smtClean="0"/>
          </a:p>
          <a:p>
            <a:endParaRPr lang="en-US" dirty="0" smtClean="0"/>
          </a:p>
          <a:p>
            <a:endParaRPr lang="en-US" dirty="0" smtClean="0"/>
          </a:p>
          <a:p>
            <a:r>
              <a:rPr lang="en-US" dirty="0" smtClean="0"/>
              <a:t>Place Speaker </a:t>
            </a:r>
            <a:br>
              <a:rPr lang="en-US" dirty="0" smtClean="0"/>
            </a:br>
            <a:r>
              <a:rPr lang="en-US" dirty="0" smtClean="0"/>
              <a:t>Photo Here</a:t>
            </a:r>
            <a:endParaRPr lang="en-US" dirty="0"/>
          </a:p>
        </p:txBody>
      </p:sp>
      <p:sp>
        <p:nvSpPr>
          <p:cNvPr id="11" name="Rectangle 10"/>
          <p:cNvSpPr/>
          <p:nvPr userDrawn="1"/>
        </p:nvSpPr>
        <p:spPr>
          <a:xfrm rot="5400000">
            <a:off x="-846139" y="4488441"/>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2" name="Text Placeholder 12"/>
          <p:cNvSpPr>
            <a:spLocks noGrp="1"/>
          </p:cNvSpPr>
          <p:nvPr>
            <p:ph type="body" sz="quarter" idx="17" hasCustomPrompt="1"/>
          </p:nvPr>
        </p:nvSpPr>
        <p:spPr>
          <a:xfrm>
            <a:off x="3416307" y="4293178"/>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smtClean="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5640964"/>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3642303"/>
            <a:ext cx="5727700" cy="650875"/>
          </a:xfrm>
          <a:prstGeom prst="rect">
            <a:avLst/>
          </a:prstGeom>
        </p:spPr>
        <p:txBody>
          <a:bodyPr vert="horz"/>
          <a:lstStyle>
            <a:lvl1pPr marL="0" indent="0">
              <a:buNone/>
              <a:defRPr sz="3600" b="1" baseline="0">
                <a:solidFill>
                  <a:srgbClr val="236192"/>
                </a:solidFill>
              </a:defRPr>
            </a:lvl1pPr>
          </a:lstStyle>
          <a:p>
            <a:pPr lvl="0"/>
            <a:r>
              <a:rPr lang="en-US" dirty="0" smtClean="0"/>
              <a:t>Speaker Name</a:t>
            </a:r>
            <a:endParaRPr lang="en-US" dirty="0"/>
          </a:p>
        </p:txBody>
      </p:sp>
      <p:sp>
        <p:nvSpPr>
          <p:cNvPr id="16" name="Text Placeholder 14"/>
          <p:cNvSpPr>
            <a:spLocks noGrp="1"/>
          </p:cNvSpPr>
          <p:nvPr>
            <p:ph type="body" sz="quarter" idx="19" hasCustomPrompt="1"/>
          </p:nvPr>
        </p:nvSpPr>
        <p:spPr>
          <a:xfrm>
            <a:off x="882650" y="3645475"/>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Tree>
    <p:extLst>
      <p:ext uri="{BB962C8B-B14F-4D97-AF65-F5344CB8AC3E}">
        <p14:creationId xmlns:p14="http://schemas.microsoft.com/office/powerpoint/2010/main" val="348180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1" name="Text Placeholder 8"/>
          <p:cNvSpPr>
            <a:spLocks noGrp="1"/>
          </p:cNvSpPr>
          <p:nvPr>
            <p:ph type="body" sz="quarter" idx="10" hasCustomPrompt="1"/>
          </p:nvPr>
        </p:nvSpPr>
        <p:spPr>
          <a:xfrm>
            <a:off x="315259" y="110808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bg1"/>
                </a:solidFill>
                <a:cs typeface="Arial" charset="0"/>
              </a:rPr>
              <a:t>NEW SECTION TITLE</a:t>
            </a:r>
          </a:p>
        </p:txBody>
      </p:sp>
      <p:pic>
        <p:nvPicPr>
          <p:cNvPr id="10"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Placeholder 3"/>
          <p:cNvSpPr>
            <a:spLocks noGrp="1"/>
          </p:cNvSpPr>
          <p:nvPr>
            <p:ph type="body" sz="quarter" idx="11" hasCustomPrompt="1"/>
          </p:nvPr>
        </p:nvSpPr>
        <p:spPr>
          <a:xfrm>
            <a:off x="176213" y="850900"/>
            <a:ext cx="265112" cy="6007100"/>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
        <p:nvSpPr>
          <p:cNvPr id="12" name="Text Placeholder 3"/>
          <p:cNvSpPr>
            <a:spLocks noGrp="1"/>
          </p:cNvSpPr>
          <p:nvPr>
            <p:ph type="body" sz="quarter" idx="12" hasCustomPrompt="1"/>
          </p:nvPr>
        </p:nvSpPr>
        <p:spPr>
          <a:xfrm>
            <a:off x="8411956" y="850900"/>
            <a:ext cx="265112" cy="5432839"/>
          </a:xfrm>
          <a:prstGeom prst="rect">
            <a:avLst/>
          </a:prstGeom>
          <a:solidFill>
            <a:srgbClr val="00AFD7"/>
          </a:solidFill>
        </p:spPr>
        <p:txBody>
          <a:bodyPr vert="horz"/>
          <a:lstStyle>
            <a:lvl1pPr marL="0" indent="0">
              <a:buNone/>
              <a:defRPr baseline="0"/>
            </a:lvl1pPr>
          </a:lstStyle>
          <a:p>
            <a:pPr lvl="0"/>
            <a:r>
              <a:rPr lang="en-US" dirty="0" smtClean="0"/>
              <a:t>     </a:t>
            </a:r>
            <a:endParaRPr lang="en-US" dirty="0"/>
          </a:p>
        </p:txBody>
      </p:sp>
    </p:spTree>
    <p:extLst>
      <p:ext uri="{BB962C8B-B14F-4D97-AF65-F5344CB8AC3E}">
        <p14:creationId xmlns:p14="http://schemas.microsoft.com/office/powerpoint/2010/main" val="344188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
        <p:nvSpPr>
          <p:cNvPr id="3" name="Text Placeholder 2"/>
          <p:cNvSpPr>
            <a:spLocks noGrp="1"/>
          </p:cNvSpPr>
          <p:nvPr>
            <p:ph type="body" sz="quarter" idx="14"/>
          </p:nvPr>
        </p:nvSpPr>
        <p:spPr>
          <a:xfrm>
            <a:off x="477838" y="1136650"/>
            <a:ext cx="8181975" cy="4776788"/>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6666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519043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8" y="220663"/>
            <a:ext cx="8181975" cy="915256"/>
          </a:xfrm>
          <a:prstGeom prst="rect">
            <a:avLst/>
          </a:prstGeom>
        </p:spPr>
        <p:txBody>
          <a:bodyPr vert="horz"/>
          <a:lstStyle>
            <a:lvl1pPr marL="0" indent="0">
              <a:buNone/>
              <a:defRPr sz="3600" b="1" baseline="0">
                <a:solidFill>
                  <a:schemeClr val="tx2"/>
                </a:solidFill>
              </a:defRPr>
            </a:lvl1pPr>
          </a:lstStyle>
          <a:p>
            <a:pPr lvl="0"/>
            <a:r>
              <a:rPr lang="en-US" dirty="0" smtClean="0"/>
              <a:t>Title of slide</a:t>
            </a:r>
            <a:endParaRPr lang="en-US" dirty="0"/>
          </a:p>
        </p:txBody>
      </p:sp>
    </p:spTree>
    <p:extLst>
      <p:ext uri="{BB962C8B-B14F-4D97-AF65-F5344CB8AC3E}">
        <p14:creationId xmlns:p14="http://schemas.microsoft.com/office/powerpoint/2010/main" val="89455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2098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9" name="Rectangle 18"/>
          <p:cNvSpPr/>
          <p:nvPr userDrawn="1"/>
        </p:nvSpPr>
        <p:spPr>
          <a:xfrm>
            <a:off x="2209800" y="6248400"/>
            <a:ext cx="1060450"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20" name="Rectangle 19"/>
          <p:cNvSpPr/>
          <p:nvPr userDrawn="1"/>
        </p:nvSpPr>
        <p:spPr>
          <a:xfrm>
            <a:off x="3270250" y="6248400"/>
            <a:ext cx="5873750"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243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331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68580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smtClean="0"/>
              <a:t>Drag and drop photo here</a:t>
            </a:r>
            <a:endParaRPr lang="en-US" dirty="0"/>
          </a:p>
        </p:txBody>
      </p:sp>
      <p:sp>
        <p:nvSpPr>
          <p:cNvPr id="15" name="Text Placeholder 14"/>
          <p:cNvSpPr>
            <a:spLocks noGrp="1"/>
          </p:cNvSpPr>
          <p:nvPr>
            <p:ph type="body" sz="quarter" idx="13" hasCustomPrompt="1"/>
          </p:nvPr>
        </p:nvSpPr>
        <p:spPr>
          <a:xfrm>
            <a:off x="7583490" y="-20638"/>
            <a:ext cx="433387"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smtClean="0"/>
              <a:t>     </a:t>
            </a:r>
          </a:p>
          <a:p>
            <a:pPr lvl="0"/>
            <a:endParaRPr lang="en-US" dirty="0" smtClean="0"/>
          </a:p>
          <a:p>
            <a:pPr lvl="0"/>
            <a:r>
              <a:rPr lang="en-US" dirty="0" smtClean="0"/>
              <a:t> </a:t>
            </a:r>
          </a:p>
          <a:p>
            <a:pPr lvl="0"/>
            <a:r>
              <a:rPr lang="en-US" dirty="0" smtClean="0"/>
              <a:t> </a:t>
            </a:r>
          </a:p>
          <a:p>
            <a:pPr lvl="0"/>
            <a:r>
              <a:rPr lang="en-US" dirty="0" smtClean="0"/>
              <a:t> </a:t>
            </a:r>
          </a:p>
          <a:p>
            <a:pPr lvl="0"/>
            <a:endParaRPr lang="en-US" dirty="0"/>
          </a:p>
        </p:txBody>
      </p:sp>
      <p:sp>
        <p:nvSpPr>
          <p:cNvPr id="16" name="Text Placeholder 14"/>
          <p:cNvSpPr>
            <a:spLocks noGrp="1"/>
          </p:cNvSpPr>
          <p:nvPr>
            <p:ph type="body" sz="quarter" idx="14" hasCustomPrompt="1"/>
          </p:nvPr>
        </p:nvSpPr>
        <p:spPr>
          <a:xfrm>
            <a:off x="8016877" y="-20638"/>
            <a:ext cx="1127125"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smtClean="0"/>
              <a:t> </a:t>
            </a:r>
          </a:p>
          <a:p>
            <a:pPr lvl="0"/>
            <a:r>
              <a:rPr lang="en-US" dirty="0" smtClean="0"/>
              <a:t> </a:t>
            </a:r>
          </a:p>
          <a:p>
            <a:pPr lvl="0"/>
            <a:r>
              <a:rPr lang="en-US" dirty="0" smtClean="0"/>
              <a:t> </a:t>
            </a:r>
          </a:p>
          <a:p>
            <a:pPr lvl="0"/>
            <a:r>
              <a:rPr lang="en-US" dirty="0" smtClean="0"/>
              <a:t> </a:t>
            </a:r>
          </a:p>
          <a:p>
            <a:pPr lvl="0"/>
            <a:r>
              <a:rPr lang="en-US" dirty="0" smtClean="0"/>
              <a:t> </a:t>
            </a:r>
          </a:p>
        </p:txBody>
      </p:sp>
      <p:sp>
        <p:nvSpPr>
          <p:cNvPr id="11" name="Text Placeholder 10"/>
          <p:cNvSpPr>
            <a:spLocks noGrp="1"/>
          </p:cNvSpPr>
          <p:nvPr>
            <p:ph type="body" sz="quarter" idx="11" hasCustomPrompt="1"/>
          </p:nvPr>
        </p:nvSpPr>
        <p:spPr>
          <a:xfrm>
            <a:off x="-14111" y="4997709"/>
            <a:ext cx="6153150" cy="954107"/>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smtClean="0"/>
              <a:t>Persons Name</a:t>
            </a:r>
            <a:endParaRPr lang="en-US" dirty="0"/>
          </a:p>
        </p:txBody>
      </p:sp>
      <p:sp>
        <p:nvSpPr>
          <p:cNvPr id="12" name="Text Placeholder 10"/>
          <p:cNvSpPr>
            <a:spLocks noGrp="1"/>
          </p:cNvSpPr>
          <p:nvPr>
            <p:ph type="body" sz="quarter" idx="12" hasCustomPrompt="1"/>
          </p:nvPr>
        </p:nvSpPr>
        <p:spPr>
          <a:xfrm>
            <a:off x="528161" y="5411260"/>
            <a:ext cx="5610225" cy="352425"/>
          </a:xfrm>
          <a:prstGeom prst="rect">
            <a:avLst/>
          </a:prstGeom>
        </p:spPr>
        <p:txBody>
          <a:bodyPr vert="horz"/>
          <a:lstStyle>
            <a:lvl1pPr marL="0" indent="0">
              <a:buNone/>
              <a:defRPr sz="1800" b="0" baseline="0">
                <a:solidFill>
                  <a:schemeClr val="tx1"/>
                </a:solidFill>
              </a:defRPr>
            </a:lvl1pPr>
          </a:lstStyle>
          <a:p>
            <a:pPr lvl="0"/>
            <a:r>
              <a:rPr lang="en-US" dirty="0" smtClean="0"/>
              <a:t>Persons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22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pic>
        <p:nvPicPr>
          <p:cNvPr id="12" name="Picture 11" descr="ppt-because-pattern.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46829" y="1"/>
            <a:ext cx="4597172" cy="5850946"/>
          </a:xfrm>
          <a:prstGeom prst="rect">
            <a:avLst/>
          </a:prstGeom>
        </p:spPr>
      </p:pic>
      <p:sp>
        <p:nvSpPr>
          <p:cNvPr id="19" name="Text Placeholder 18"/>
          <p:cNvSpPr>
            <a:spLocks noGrp="1"/>
          </p:cNvSpPr>
          <p:nvPr>
            <p:ph type="body" sz="quarter" idx="10" hasCustomPrompt="1"/>
          </p:nvPr>
        </p:nvSpPr>
        <p:spPr>
          <a:xfrm>
            <a:off x="240428" y="259642"/>
            <a:ext cx="3980966" cy="1041400"/>
          </a:xfrm>
          <a:prstGeom prst="rect">
            <a:avLst/>
          </a:prstGeom>
        </p:spPr>
        <p:txBody>
          <a:bodyPr vert="horz"/>
          <a:lstStyle>
            <a:lvl1pPr marL="0" indent="0">
              <a:buNone/>
              <a:defRPr sz="3200" b="1" baseline="0">
                <a:solidFill>
                  <a:srgbClr val="236192"/>
                </a:solidFill>
              </a:defRPr>
            </a:lvl1pPr>
          </a:lstStyle>
          <a:p>
            <a:pPr lvl="0"/>
            <a:r>
              <a:rPr lang="en-US" dirty="0" smtClean="0"/>
              <a:t>Closing Message</a:t>
            </a:r>
            <a:endParaRPr lang="en-US" dirty="0"/>
          </a:p>
        </p:txBody>
      </p:sp>
      <p:pic>
        <p:nvPicPr>
          <p:cNvPr id="8"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77166" y="6281740"/>
            <a:ext cx="11255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rot="10800000">
            <a:off x="11338" y="5850666"/>
            <a:ext cx="9144000" cy="239713"/>
          </a:xfrm>
          <a:prstGeom prst="rect">
            <a:avLst/>
          </a:prstGeom>
          <a:solidFill>
            <a:srgbClr val="00AFD7"/>
          </a:solidFill>
          <a:ln w="9525" cap="flat" cmpd="sng" algn="ctr">
            <a:noFill/>
            <a:prstDash val="solid"/>
          </a:ln>
          <a:effectLst/>
        </p:spPr>
        <p:txBody>
          <a:bodyPr anchor="ctr"/>
          <a:lstStyle/>
          <a:p>
            <a:pPr algn="ctr">
              <a:defRPr/>
            </a:pPr>
            <a:endParaRPr lang="en-US" kern="0">
              <a:solidFill>
                <a:srgbClr val="3D527F"/>
              </a:solidFill>
              <a:latin typeface="Calibri"/>
            </a:endParaRPr>
          </a:p>
        </p:txBody>
      </p:sp>
      <p:sp>
        <p:nvSpPr>
          <p:cNvPr id="21" name="Text Placeholder 20"/>
          <p:cNvSpPr>
            <a:spLocks noGrp="1"/>
          </p:cNvSpPr>
          <p:nvPr>
            <p:ph type="body" sz="quarter" idx="11" hasCustomPrompt="1"/>
          </p:nvPr>
        </p:nvSpPr>
        <p:spPr>
          <a:xfrm>
            <a:off x="240615" y="1321003"/>
            <a:ext cx="3887788" cy="405719"/>
          </a:xfrm>
          <a:prstGeom prst="rect">
            <a:avLst/>
          </a:prstGeom>
        </p:spPr>
        <p:txBody>
          <a:bodyPr vert="horz">
            <a:normAutofit/>
          </a:bodyPr>
          <a:lstStyle>
            <a:lvl1pPr marL="0" indent="0">
              <a:buNone/>
              <a:defRPr sz="1800" b="1" baseline="0"/>
            </a:lvl1pPr>
          </a:lstStyle>
          <a:p>
            <a:pPr lvl="0"/>
            <a:r>
              <a:rPr lang="en-US" dirty="0" smtClean="0"/>
              <a:t>Speaker Name</a:t>
            </a:r>
            <a:endParaRPr lang="en-US" dirty="0"/>
          </a:p>
        </p:txBody>
      </p:sp>
      <p:sp>
        <p:nvSpPr>
          <p:cNvPr id="22" name="Text Placeholder 20"/>
          <p:cNvSpPr>
            <a:spLocks noGrp="1"/>
          </p:cNvSpPr>
          <p:nvPr>
            <p:ph type="body" sz="quarter" idx="12" hasCustomPrompt="1"/>
          </p:nvPr>
        </p:nvSpPr>
        <p:spPr>
          <a:xfrm>
            <a:off x="240428" y="1690434"/>
            <a:ext cx="3887788" cy="359027"/>
          </a:xfrm>
          <a:prstGeom prst="rect">
            <a:avLst/>
          </a:prstGeom>
        </p:spPr>
        <p:txBody>
          <a:bodyPr vert="horz">
            <a:normAutofit/>
          </a:bodyPr>
          <a:lstStyle>
            <a:lvl1pPr marL="0" indent="0">
              <a:buNone/>
              <a:defRPr sz="1400" b="0" baseline="0"/>
            </a:lvl1pPr>
          </a:lstStyle>
          <a:p>
            <a:pPr lvl="0"/>
            <a:r>
              <a:rPr lang="en-US" dirty="0" smtClean="0"/>
              <a:t>Speaker Title</a:t>
            </a:r>
            <a:endParaRPr lang="en-US" dirty="0"/>
          </a:p>
        </p:txBody>
      </p:sp>
      <p:sp>
        <p:nvSpPr>
          <p:cNvPr id="23" name="Text Placeholder 20"/>
          <p:cNvSpPr>
            <a:spLocks noGrp="1"/>
          </p:cNvSpPr>
          <p:nvPr>
            <p:ph type="body" sz="quarter" idx="13" hasCustomPrompt="1"/>
          </p:nvPr>
        </p:nvSpPr>
        <p:spPr>
          <a:xfrm>
            <a:off x="240428" y="2010978"/>
            <a:ext cx="3887788" cy="305495"/>
          </a:xfrm>
          <a:prstGeom prst="rect">
            <a:avLst/>
          </a:prstGeom>
        </p:spPr>
        <p:txBody>
          <a:bodyPr vert="horz">
            <a:normAutofit/>
          </a:bodyPr>
          <a:lstStyle>
            <a:lvl1pPr marL="0" indent="0">
              <a:buNone/>
              <a:defRPr sz="1400" b="1" baseline="0">
                <a:solidFill>
                  <a:srgbClr val="236192"/>
                </a:solidFill>
              </a:defRPr>
            </a:lvl1pPr>
          </a:lstStyle>
          <a:p>
            <a:pPr lvl="0"/>
            <a:r>
              <a:rPr lang="en-US" dirty="0" smtClean="0"/>
              <a:t>Speaker Contact</a:t>
            </a:r>
            <a:endParaRPr lang="en-US" dirty="0"/>
          </a:p>
        </p:txBody>
      </p:sp>
    </p:spTree>
    <p:extLst>
      <p:ext uri="{BB962C8B-B14F-4D97-AF65-F5344CB8AC3E}">
        <p14:creationId xmlns:p14="http://schemas.microsoft.com/office/powerpoint/2010/main" val="61728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20" name="Picture 19" descr="image003"/>
          <p:cNvPicPr>
            <a:picLocks noChangeAspect="1" noChangeArrowheads="1"/>
          </p:cNvPicPr>
          <p:nvPr userDrawn="1"/>
        </p:nvPicPr>
        <p:blipFill>
          <a:blip r:embed="rId2" cstate="print"/>
          <a:srcRect/>
          <a:stretch>
            <a:fillRect/>
          </a:stretch>
        </p:blipFill>
        <p:spPr bwMode="auto">
          <a:xfrm>
            <a:off x="101921" y="5960853"/>
            <a:ext cx="1150342" cy="495670"/>
          </a:xfrm>
          <a:prstGeom prst="rect">
            <a:avLst/>
          </a:prstGeom>
          <a:noFill/>
          <a:ln w="9525">
            <a:noFill/>
            <a:miter lim="800000"/>
            <a:headEnd/>
            <a:tailEnd/>
          </a:ln>
        </p:spPr>
      </p:pic>
      <p:sp>
        <p:nvSpPr>
          <p:cNvPr id="7" name="Rectangle 6"/>
          <p:cNvSpPr/>
          <p:nvPr userDrawn="1"/>
        </p:nvSpPr>
        <p:spPr>
          <a:xfrm rot="16200000">
            <a:off x="479425" y="4983163"/>
            <a:ext cx="603250"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pic>
        <p:nvPicPr>
          <p:cNvPr id="9"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293521" y="5960853"/>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8"/>
          <p:cNvSpPr txBox="1">
            <a:spLocks noChangeArrowheads="1"/>
          </p:cNvSpPr>
          <p:nvPr userDrawn="1"/>
        </p:nvSpPr>
        <p:spPr bwMode="auto">
          <a:xfrm>
            <a:off x="5924929" y="4935538"/>
            <a:ext cx="422275"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457200"/>
            <a:r>
              <a:rPr lang="en-US" sz="600" dirty="0">
                <a:solidFill>
                  <a:prstClr val="white"/>
                </a:solidFill>
              </a:rPr>
              <a:t>SM</a:t>
            </a:r>
          </a:p>
        </p:txBody>
      </p:sp>
      <p:sp>
        <p:nvSpPr>
          <p:cNvPr id="11" name="Rectangle 10"/>
          <p:cNvSpPr/>
          <p:nvPr userDrawn="1"/>
        </p:nvSpPr>
        <p:spPr>
          <a:xfrm>
            <a:off x="0" y="4827588"/>
            <a:ext cx="635000" cy="6032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3D527F"/>
              </a:solidFill>
            </a:endParaRPr>
          </a:p>
        </p:txBody>
      </p:sp>
      <p:sp>
        <p:nvSpPr>
          <p:cNvPr id="12" name="Text Placeholder 18"/>
          <p:cNvSpPr>
            <a:spLocks noGrp="1"/>
          </p:cNvSpPr>
          <p:nvPr>
            <p:ph type="body" sz="quarter" idx="10" hasCustomPrompt="1"/>
          </p:nvPr>
        </p:nvSpPr>
        <p:spPr>
          <a:xfrm>
            <a:off x="731838" y="1108606"/>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smtClean="0"/>
              <a:t>Text Here</a:t>
            </a:r>
            <a:endParaRPr lang="en-US" dirty="0"/>
          </a:p>
        </p:txBody>
      </p:sp>
      <p:sp>
        <p:nvSpPr>
          <p:cNvPr id="13" name="Text Placeholder 20"/>
          <p:cNvSpPr>
            <a:spLocks noGrp="1"/>
          </p:cNvSpPr>
          <p:nvPr>
            <p:ph type="body" sz="quarter" idx="11" hasCustomPrompt="1"/>
          </p:nvPr>
        </p:nvSpPr>
        <p:spPr>
          <a:xfrm>
            <a:off x="608544" y="2860151"/>
            <a:ext cx="3887788" cy="405719"/>
          </a:xfrm>
          <a:prstGeom prst="rect">
            <a:avLst/>
          </a:prstGeom>
        </p:spPr>
        <p:txBody>
          <a:bodyPr vert="horz">
            <a:normAutofit/>
          </a:bodyPr>
          <a:lstStyle>
            <a:lvl1pPr marL="0" indent="0">
              <a:buNone/>
              <a:defRPr sz="1800" b="1" baseline="0">
                <a:solidFill>
                  <a:srgbClr val="000000"/>
                </a:solidFill>
              </a:defRPr>
            </a:lvl1pPr>
          </a:lstStyle>
          <a:p>
            <a:pPr lvl="0"/>
            <a:r>
              <a:rPr lang="en-US" dirty="0" smtClean="0"/>
              <a:t>Speaker Name</a:t>
            </a:r>
            <a:endParaRPr lang="en-US" dirty="0"/>
          </a:p>
        </p:txBody>
      </p:sp>
      <p:sp>
        <p:nvSpPr>
          <p:cNvPr id="14" name="Text Placeholder 20"/>
          <p:cNvSpPr>
            <a:spLocks noGrp="1"/>
          </p:cNvSpPr>
          <p:nvPr>
            <p:ph type="body" sz="quarter" idx="12" hasCustomPrompt="1"/>
          </p:nvPr>
        </p:nvSpPr>
        <p:spPr>
          <a:xfrm>
            <a:off x="608357" y="3229582"/>
            <a:ext cx="3887788" cy="359027"/>
          </a:xfrm>
          <a:prstGeom prst="rect">
            <a:avLst/>
          </a:prstGeom>
        </p:spPr>
        <p:txBody>
          <a:bodyPr vert="horz">
            <a:normAutofit/>
          </a:bodyPr>
          <a:lstStyle>
            <a:lvl1pPr marL="0" indent="0">
              <a:buNone/>
              <a:defRPr sz="1400" b="0" baseline="0">
                <a:solidFill>
                  <a:srgbClr val="000000"/>
                </a:solidFill>
              </a:defRPr>
            </a:lvl1pPr>
          </a:lstStyle>
          <a:p>
            <a:pPr lvl="0"/>
            <a:r>
              <a:rPr lang="en-US" dirty="0" smtClean="0"/>
              <a:t>Speaker Title</a:t>
            </a:r>
            <a:endParaRPr lang="en-US" dirty="0"/>
          </a:p>
        </p:txBody>
      </p:sp>
      <p:sp>
        <p:nvSpPr>
          <p:cNvPr id="15" name="Text Placeholder 20"/>
          <p:cNvSpPr>
            <a:spLocks noGrp="1"/>
          </p:cNvSpPr>
          <p:nvPr>
            <p:ph type="body" sz="quarter" idx="13" hasCustomPrompt="1"/>
          </p:nvPr>
        </p:nvSpPr>
        <p:spPr>
          <a:xfrm>
            <a:off x="608357" y="3588611"/>
            <a:ext cx="3887788" cy="305495"/>
          </a:xfrm>
          <a:prstGeom prst="rect">
            <a:avLst/>
          </a:prstGeom>
        </p:spPr>
        <p:txBody>
          <a:bodyPr vert="horz">
            <a:normAutofit/>
          </a:bodyPr>
          <a:lstStyle>
            <a:lvl1pPr marL="0" indent="0">
              <a:buNone/>
              <a:defRPr sz="1400" b="1" baseline="0">
                <a:solidFill>
                  <a:schemeClr val="accent2"/>
                </a:solidFill>
              </a:defRPr>
            </a:lvl1pPr>
          </a:lstStyle>
          <a:p>
            <a:pPr lvl="0"/>
            <a:r>
              <a:rPr lang="en-US" dirty="0" smtClean="0"/>
              <a:t>Speaker Contact</a:t>
            </a:r>
            <a:endParaRPr lang="en-US" dirty="0"/>
          </a:p>
        </p:txBody>
      </p:sp>
      <p:sp>
        <p:nvSpPr>
          <p:cNvPr id="18" name="Text Placeholder 16"/>
          <p:cNvSpPr>
            <a:spLocks noGrp="1"/>
          </p:cNvSpPr>
          <p:nvPr>
            <p:ph type="body" sz="quarter" idx="14" hasCustomPrompt="1"/>
          </p:nvPr>
        </p:nvSpPr>
        <p:spPr>
          <a:xfrm>
            <a:off x="0" y="58763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smtClean="0"/>
              <a:t>Event Title</a:t>
            </a:r>
            <a:endParaRPr lang="en-US" dirty="0"/>
          </a:p>
        </p:txBody>
      </p:sp>
      <p:pic>
        <p:nvPicPr>
          <p:cNvPr id="17" name="Picture 16" descr="ppt-because-tag.psd"/>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27100" y="4827586"/>
            <a:ext cx="8216894" cy="607721"/>
          </a:xfrm>
          <a:prstGeom prst="rect">
            <a:avLst/>
          </a:prstGeom>
        </p:spPr>
      </p:pic>
      <p:sp>
        <p:nvSpPr>
          <p:cNvPr id="2" name="Rectangle 1"/>
          <p:cNvSpPr/>
          <p:nvPr userDrawn="1"/>
        </p:nvSpPr>
        <p:spPr>
          <a:xfrm>
            <a:off x="1378636" y="5818609"/>
            <a:ext cx="5852161" cy="900246"/>
          </a:xfrm>
          <a:prstGeom prst="rect">
            <a:avLst/>
          </a:prstGeom>
        </p:spPr>
        <p:txBody>
          <a:bodyPr wrap="square">
            <a:spAutoFit/>
          </a:bodyPr>
          <a:lstStyle/>
          <a:p>
            <a:pPr>
              <a:defRPr/>
            </a:pPr>
            <a:r>
              <a:rPr lang="en-US" sz="1050" dirty="0" smtClean="0">
                <a:solidFill>
                  <a:srgbClr val="000000"/>
                </a:solidFill>
              </a:rPr>
              <a:t>©2015 OCLC [list any external authors here]. This work is licensed under a Creative Commons Attribution 4.0 International License. Suggested attribution: “This work uses content from [list presentation title] © OCLC, [list any external authors here] used under a Creative Commons Attribution 4.0 International License: </a:t>
            </a:r>
            <a:r>
              <a:rPr lang="en-US" sz="1050" u="sng" dirty="0" smtClean="0">
                <a:solidFill>
                  <a:srgbClr val="000000"/>
                </a:solidFill>
                <a:hlinkClick r:id="rId5"/>
              </a:rPr>
              <a:t>http://creativecommons.org/licenses/by/4.0/</a:t>
            </a:r>
            <a:r>
              <a:rPr lang="en-US" sz="1050" dirty="0" smtClean="0">
                <a:solidFill>
                  <a:srgbClr val="000000"/>
                </a:solidFill>
              </a:rPr>
              <a:t>.”</a:t>
            </a:r>
          </a:p>
          <a:p>
            <a:pPr>
              <a:defRPr/>
            </a:pPr>
            <a:endParaRPr lang="en-US" sz="1050" dirty="0" smtClean="0">
              <a:solidFill>
                <a:srgbClr val="000000"/>
              </a:solidFill>
              <a:ea typeface="Open Sans" pitchFamily="34" charset="0"/>
              <a:cs typeface="Open Sans" pitchFamily="34" charset="0"/>
            </a:endParaRPr>
          </a:p>
        </p:txBody>
      </p:sp>
    </p:spTree>
    <p:extLst>
      <p:ext uri="{BB962C8B-B14F-4D97-AF65-F5344CB8AC3E}">
        <p14:creationId xmlns:p14="http://schemas.microsoft.com/office/powerpoint/2010/main" val="364202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defTabSz="457200"/>
            <a:fld id="{B4622E77-E22A-4745-9D24-576861774773}" type="datetimeFigureOut">
              <a:rPr lang="en-US" smtClean="0">
                <a:solidFill>
                  <a:prstClr val="white"/>
                </a:solidFill>
              </a:rPr>
              <a:pPr defTabSz="457200"/>
              <a:t>9/21/2016</a:t>
            </a:fld>
            <a:endParaRPr lang="en-US">
              <a:solidFill>
                <a:prstClr val="white"/>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defTabSz="457200"/>
            <a:endParaRPr lang="en-US">
              <a:solidFill>
                <a:prstClr val="white">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a:fld id="{31B87300-A223-4A93-98F2-FBC58850BE26}"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4125499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498443595"/>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defTabSz="457200"/>
            <a:fld id="{31B87300-A223-4A93-98F2-FBC58850BE26}" type="slidenum">
              <a:rPr lang="en-US" smtClean="0">
                <a:solidFill>
                  <a:srgbClr val="000000"/>
                </a:solidFill>
              </a:rPr>
              <a:pPr defTabSz="457200"/>
              <a:t>‹#›</a:t>
            </a:fld>
            <a:endParaRPr lang="en-US" dirty="0">
              <a:solidFill>
                <a:srgbClr val="000000"/>
              </a:solidFill>
            </a:endParaRPr>
          </a:p>
        </p:txBody>
      </p:sp>
    </p:spTree>
    <p:extLst>
      <p:ext uri="{BB962C8B-B14F-4D97-AF65-F5344CB8AC3E}">
        <p14:creationId xmlns:p14="http://schemas.microsoft.com/office/powerpoint/2010/main" val="457231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a:fld id="{C6A3B502-4F63-425A-A681-47A5BC23D991}" type="datetimeFigureOut">
              <a:rPr lang="en-US" smtClean="0">
                <a:solidFill>
                  <a:srgbClr val="000000"/>
                </a:solidFill>
              </a:rPr>
              <a:pPr defTabSz="457200"/>
              <a:t>9/21/2016</a:t>
            </a:fld>
            <a:endParaRPr lang="en-US">
              <a:solidFill>
                <a:srgbClr val="000000"/>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a:endParaRPr lang="en-US">
              <a:solidFill>
                <a:srgbClr val="000000"/>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a:fld id="{1C6F405D-EFD9-44CA-9EB5-688818BD1B88}" type="slidenum">
              <a:rPr lang="en-US" smtClean="0">
                <a:solidFill>
                  <a:srgbClr val="000000"/>
                </a:solidFill>
              </a:rPr>
              <a:pPr defTabSz="457200"/>
              <a:t>‹#›</a:t>
            </a:fld>
            <a:endParaRPr lang="en-US">
              <a:solidFill>
                <a:srgbClr val="000000"/>
              </a:solidFill>
            </a:endParaRPr>
          </a:p>
        </p:txBody>
      </p:sp>
    </p:spTree>
    <p:extLst>
      <p:ext uri="{BB962C8B-B14F-4D97-AF65-F5344CB8AC3E}">
        <p14:creationId xmlns:p14="http://schemas.microsoft.com/office/powerpoint/2010/main" val="48265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ECB43-0820-4DE9-8A2D-C9C15B45DB2B}" type="datetimeFigureOut">
              <a:rPr lang="en-US" smtClean="0"/>
              <a:t>9/21/2016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695039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457200"/>
            <a:fld id="{C6A3B502-4F63-425A-A681-47A5BC23D991}" type="datetimeFigureOut">
              <a:rPr lang="en-US" smtClean="0">
                <a:solidFill>
                  <a:srgbClr val="000000"/>
                </a:solidFill>
              </a:rPr>
              <a:pPr defTabSz="457200"/>
              <a:t>9/21/2016</a:t>
            </a:fld>
            <a:endParaRPr lang="en-US">
              <a:solidFill>
                <a:srgbClr val="000000"/>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457200"/>
            <a:endParaRPr lang="en-US">
              <a:solidFill>
                <a:srgbClr val="000000"/>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457200"/>
            <a:fld id="{1C6F405D-EFD9-44CA-9EB5-688818BD1B88}" type="slidenum">
              <a:rPr lang="en-US" smtClean="0">
                <a:solidFill>
                  <a:srgbClr val="000000"/>
                </a:solidFill>
              </a:rPr>
              <a:pPr defTabSz="457200"/>
              <a:t>‹#›</a:t>
            </a:fld>
            <a:endParaRPr lang="en-US">
              <a:solidFill>
                <a:srgbClr val="000000"/>
              </a:solidFill>
            </a:endParaRPr>
          </a:p>
        </p:txBody>
      </p:sp>
    </p:spTree>
    <p:extLst>
      <p:ext uri="{BB962C8B-B14F-4D97-AF65-F5344CB8AC3E}">
        <p14:creationId xmlns:p14="http://schemas.microsoft.com/office/powerpoint/2010/main" val="35893598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2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654800" y="6400800"/>
            <a:ext cx="1268413" cy="293688"/>
          </a:xfrm>
          <a:prstGeom prst="rect">
            <a:avLst/>
          </a:prstGeom>
        </p:spPr>
        <p:txBody>
          <a:bodyPr/>
          <a:lstStyle>
            <a:lvl1pPr>
              <a:defRPr/>
            </a:lvl1pPr>
          </a:lstStyle>
          <a:p>
            <a:pPr defTabSz="457200">
              <a:defRPr/>
            </a:pPr>
            <a:fld id="{F64EA11A-DC7C-4E46-A16C-A3408941C46F}" type="datetime1">
              <a:rPr lang="en-US">
                <a:solidFill>
                  <a:prstClr val="black"/>
                </a:solidFill>
              </a:rPr>
              <a:pPr defTabSz="457200">
                <a:defRPr/>
              </a:pPr>
              <a:t>9/21/2016</a:t>
            </a:fld>
            <a:endParaRPr lang="en-US">
              <a:solidFill>
                <a:prstClr val="black"/>
              </a:solidFill>
            </a:endParaRPr>
          </a:p>
        </p:txBody>
      </p:sp>
      <p:sp>
        <p:nvSpPr>
          <p:cNvPr id="3" name="Footer Placeholder 4"/>
          <p:cNvSpPr>
            <a:spLocks noGrp="1"/>
          </p:cNvSpPr>
          <p:nvPr>
            <p:ph type="ftr" sz="quarter" idx="11"/>
          </p:nvPr>
        </p:nvSpPr>
        <p:spPr>
          <a:xfrm>
            <a:off x="4038600" y="6400800"/>
            <a:ext cx="2465388" cy="293688"/>
          </a:xfrm>
          <a:prstGeom prst="rect">
            <a:avLst/>
          </a:prstGeom>
        </p:spPr>
        <p:txBody>
          <a:bodyPr/>
          <a:lstStyle>
            <a:lvl1pPr>
              <a:defRPr/>
            </a:lvl1pPr>
          </a:lstStyle>
          <a:p>
            <a:pPr defTabSz="457200">
              <a:defRPr/>
            </a:pPr>
            <a:endParaRPr lang="en-US">
              <a:solidFill>
                <a:prstClr val="black"/>
              </a:solidFill>
            </a:endParaRPr>
          </a:p>
        </p:txBody>
      </p:sp>
      <p:sp>
        <p:nvSpPr>
          <p:cNvPr id="4" name="Slide Number Placeholder 5"/>
          <p:cNvSpPr>
            <a:spLocks noGrp="1"/>
          </p:cNvSpPr>
          <p:nvPr>
            <p:ph type="sldNum" sz="quarter" idx="12"/>
          </p:nvPr>
        </p:nvSpPr>
        <p:spPr>
          <a:xfrm>
            <a:off x="8115300" y="6400800"/>
            <a:ext cx="571500" cy="293688"/>
          </a:xfrm>
          <a:prstGeom prst="rect">
            <a:avLst/>
          </a:prstGeom>
        </p:spPr>
        <p:txBody>
          <a:bodyPr/>
          <a:lstStyle>
            <a:lvl1pPr>
              <a:defRPr/>
            </a:lvl1pPr>
          </a:lstStyle>
          <a:p>
            <a:pPr defTabSz="457200">
              <a:defRPr/>
            </a:pPr>
            <a:fld id="{483ED67A-76E7-CA4E-B967-B1A38557AE31}" type="slidenum">
              <a:rPr lang="en-US">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17922249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3" name="Subtitle 2"/>
          <p:cNvSpPr>
            <a:spLocks noGrp="1"/>
          </p:cNvSpPr>
          <p:nvPr>
            <p:ph type="subTitle" idx="1"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1" name="Text Placeholder 10"/>
          <p:cNvSpPr>
            <a:spLocks noGrp="1"/>
          </p:cNvSpPr>
          <p:nvPr>
            <p:ph type="body" sz="quarter" idx="10" hasCustomPrompt="1"/>
          </p:nvPr>
        </p:nvSpPr>
        <p:spPr>
          <a:xfrm>
            <a:off x="-45720" y="6263640"/>
            <a:ext cx="6400800" cy="640080"/>
          </a:xfrm>
        </p:spPr>
        <p:txBody>
          <a:bodyPr/>
          <a:lstStyle>
            <a:lvl1pPr>
              <a:defRPr>
                <a:solidFill>
                  <a:schemeClr val="bg1">
                    <a:lumMod val="50000"/>
                    <a:lumOff val="50000"/>
                  </a:schemeClr>
                </a:solidFill>
              </a:defRPr>
            </a:lvl1pPr>
          </a:lstStyle>
          <a:p>
            <a:pPr lvl="0"/>
            <a:r>
              <a:rPr lang="en-US" dirty="0" smtClean="0"/>
              <a:t>author</a:t>
            </a:r>
            <a:endParaRPr lang="en-US" dirty="0"/>
          </a:p>
        </p:txBody>
      </p:sp>
    </p:spTree>
    <p:extLst>
      <p:ext uri="{BB962C8B-B14F-4D97-AF65-F5344CB8AC3E}">
        <p14:creationId xmlns:p14="http://schemas.microsoft.com/office/powerpoint/2010/main" val="2313234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tmplLst>
          <p:tmpl lvl="1">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1" name="Text Placeholder 20"/>
          <p:cNvSpPr>
            <a:spLocks noGrp="1"/>
          </p:cNvSpPr>
          <p:nvPr>
            <p:ph type="body" sz="quarter" idx="26"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7" name="Title 1"/>
          <p:cNvSpPr>
            <a:spLocks noGrp="1"/>
          </p:cNvSpPr>
          <p:nvPr>
            <p:ph type="title" hasCustomPrompt="1"/>
          </p:nvPr>
        </p:nvSpPr>
        <p:spPr>
          <a:xfrm>
            <a:off x="-45720" y="-274320"/>
            <a:ext cx="914400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8"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9" name="Text Placeholder 7"/>
          <p:cNvSpPr>
            <a:spLocks noGrp="1"/>
          </p:cNvSpPr>
          <p:nvPr>
            <p:ph type="body" sz="quarter" idx="14" hasCustomPrompt="1"/>
          </p:nvPr>
        </p:nvSpPr>
        <p:spPr>
          <a:xfrm>
            <a:off x="-45720" y="20574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0" name="Text Placeholder 7"/>
          <p:cNvSpPr>
            <a:spLocks noGrp="1"/>
          </p:cNvSpPr>
          <p:nvPr>
            <p:ph type="body" sz="quarter" idx="15" hasCustomPrompt="1"/>
          </p:nvPr>
        </p:nvSpPr>
        <p:spPr>
          <a:xfrm>
            <a:off x="-45720" y="24384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1" name="Text Placeholder 7"/>
          <p:cNvSpPr>
            <a:spLocks noGrp="1"/>
          </p:cNvSpPr>
          <p:nvPr>
            <p:ph type="body" sz="quarter" idx="16" hasCustomPrompt="1"/>
          </p:nvPr>
        </p:nvSpPr>
        <p:spPr>
          <a:xfrm>
            <a:off x="-45720" y="27432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2" name="Text Placeholder 7"/>
          <p:cNvSpPr>
            <a:spLocks noGrp="1"/>
          </p:cNvSpPr>
          <p:nvPr>
            <p:ph type="body" sz="quarter" idx="17" hasCustomPrompt="1"/>
          </p:nvPr>
        </p:nvSpPr>
        <p:spPr>
          <a:xfrm>
            <a:off x="-45720" y="3048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3" name="Text Placeholder 7"/>
          <p:cNvSpPr>
            <a:spLocks noGrp="1"/>
          </p:cNvSpPr>
          <p:nvPr>
            <p:ph type="body" sz="quarter" idx="18" hasCustomPrompt="1"/>
          </p:nvPr>
        </p:nvSpPr>
        <p:spPr>
          <a:xfrm>
            <a:off x="-45720" y="35052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4" name="Text Placeholder 7"/>
          <p:cNvSpPr>
            <a:spLocks noGrp="1"/>
          </p:cNvSpPr>
          <p:nvPr>
            <p:ph type="body" sz="quarter" idx="19" hasCustomPrompt="1"/>
          </p:nvPr>
        </p:nvSpPr>
        <p:spPr>
          <a:xfrm>
            <a:off x="-45720" y="38862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5" name="Text Placeholder 7"/>
          <p:cNvSpPr>
            <a:spLocks noGrp="1"/>
          </p:cNvSpPr>
          <p:nvPr>
            <p:ph type="body" sz="quarter" idx="20" hasCustomPrompt="1"/>
          </p:nvPr>
        </p:nvSpPr>
        <p:spPr>
          <a:xfrm>
            <a:off x="-45720" y="41910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16" name="Text Placeholder 7"/>
          <p:cNvSpPr>
            <a:spLocks noGrp="1"/>
          </p:cNvSpPr>
          <p:nvPr>
            <p:ph type="body" sz="quarter" idx="21" hasCustomPrompt="1"/>
          </p:nvPr>
        </p:nvSpPr>
        <p:spPr>
          <a:xfrm>
            <a:off x="-45720" y="4495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
        <p:nvSpPr>
          <p:cNvPr id="17" name="Text Placeholder 7"/>
          <p:cNvSpPr>
            <a:spLocks noGrp="1"/>
          </p:cNvSpPr>
          <p:nvPr>
            <p:ph type="body" sz="quarter" idx="22" hasCustomPrompt="1"/>
          </p:nvPr>
        </p:nvSpPr>
        <p:spPr>
          <a:xfrm>
            <a:off x="-45720" y="4953000"/>
            <a:ext cx="918972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18" name="Text Placeholder 7"/>
          <p:cNvSpPr>
            <a:spLocks noGrp="1"/>
          </p:cNvSpPr>
          <p:nvPr>
            <p:ph type="body" sz="quarter" idx="23" hasCustomPrompt="1"/>
          </p:nvPr>
        </p:nvSpPr>
        <p:spPr>
          <a:xfrm>
            <a:off x="-45720" y="5334000"/>
            <a:ext cx="9189720" cy="381000"/>
          </a:xfrm>
        </p:spPr>
        <p:txBody>
          <a:bodyPr anchor="ctr">
            <a:normAutofit/>
          </a:bodyPr>
          <a:lstStyle>
            <a:lvl1pPr>
              <a:defRPr sz="2000" baseline="0">
                <a:solidFill>
                  <a:schemeClr val="accent3"/>
                </a:solidFill>
                <a:latin typeface="+mj-lt"/>
              </a:defRPr>
            </a:lvl1pPr>
          </a:lstStyle>
          <a:p>
            <a:pPr lvl="0"/>
            <a:r>
              <a:rPr lang="en-US" dirty="0" smtClean="0"/>
              <a:t>Description</a:t>
            </a:r>
          </a:p>
        </p:txBody>
      </p:sp>
      <p:sp>
        <p:nvSpPr>
          <p:cNvPr id="19" name="Text Placeholder 7"/>
          <p:cNvSpPr>
            <a:spLocks noGrp="1"/>
          </p:cNvSpPr>
          <p:nvPr>
            <p:ph type="body" sz="quarter" idx="24" hasCustomPrompt="1"/>
          </p:nvPr>
        </p:nvSpPr>
        <p:spPr>
          <a:xfrm>
            <a:off x="-45720" y="56388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Further Description </a:t>
            </a:r>
          </a:p>
        </p:txBody>
      </p:sp>
      <p:sp>
        <p:nvSpPr>
          <p:cNvPr id="20" name="Text Placeholder 7"/>
          <p:cNvSpPr>
            <a:spLocks noGrp="1"/>
          </p:cNvSpPr>
          <p:nvPr>
            <p:ph type="body" sz="quarter" idx="25" hasCustomPrompt="1"/>
          </p:nvPr>
        </p:nvSpPr>
        <p:spPr>
          <a:xfrm>
            <a:off x="-45720" y="5943600"/>
            <a:ext cx="9189720" cy="381000"/>
          </a:xfrm>
        </p:spPr>
        <p:txBody>
          <a:bodyPr anchor="ctr">
            <a:normAutofit/>
          </a:bodyPr>
          <a:lstStyle>
            <a:lvl1pPr>
              <a:defRPr sz="2000" baseline="0">
                <a:solidFill>
                  <a:schemeClr val="bg1">
                    <a:lumMod val="50000"/>
                    <a:lumOff val="50000"/>
                  </a:schemeClr>
                </a:solidFill>
                <a:latin typeface="+mj-lt"/>
              </a:defRPr>
            </a:lvl1pPr>
          </a:lstStyle>
          <a:p>
            <a:pPr lvl="0"/>
            <a:r>
              <a:rPr lang="en-US" dirty="0" smtClean="0"/>
              <a:t>Even Further Description</a:t>
            </a:r>
          </a:p>
        </p:txBody>
      </p:sp>
    </p:spTree>
    <p:extLst>
      <p:ext uri="{BB962C8B-B14F-4D97-AF65-F5344CB8AC3E}">
        <p14:creationId xmlns:p14="http://schemas.microsoft.com/office/powerpoint/2010/main" val="409148782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 calcmode="lin" valueType="num">
                                      <p:cBhvr additive="base">
                                        <p:cTn id="2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 calcmode="lin" valueType="num">
                                      <p:cBhvr additive="base">
                                        <p:cTn id="31"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additive="base">
                                        <p:cTn id="39"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 calcmode="lin" valueType="num">
                                      <p:cBhvr additive="base">
                                        <p:cTn id="51"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9">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20">
                                            <p:txEl>
                                              <p:pRg st="0" end="0"/>
                                            </p:txEl>
                                          </p:spTgt>
                                        </p:tgtEl>
                                        <p:attrNameLst>
                                          <p:attrName>style.visibility</p:attrName>
                                        </p:attrNameLst>
                                      </p:cBhvr>
                                      <p:to>
                                        <p:strVal val="visible"/>
                                      </p:to>
                                    </p:set>
                                    <p:anim calcmode="lin" valueType="num">
                                      <p:cBhvr additive="base">
                                        <p:cTn id="55"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allAtOnce">
        <p:tmplLst>
          <p:tmpl lvl="1">
            <p:tnLst>
              <p:par>
                <p:cTn presetID="2" presetClass="entr" presetSubtype="2"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allAtOnce">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allAtOnce">
        <p:tmplLst>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allAtOnce">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allAtOnce">
        <p:tmplLst>
          <p:tmpl lvl="1">
            <p:tnLst>
              <p:par>
                <p:cTn presetID="2" presetClass="entr" presetSubtype="2"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allAtOnce">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allAtOnce">
        <p:tmplLst>
          <p:tmpl lvl="1">
            <p:tnLst>
              <p:par>
                <p:cTn presetID="2" presetClass="entr" presetSubtype="2"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allAtOnce">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allAtOnce">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build="allAtOnce">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0" grpId="0" build="allAtOnce">
        <p:tmplLst>
          <p:tmpl lvl="1">
            <p:tnLst>
              <p:par>
                <p:cTn presetID="2" presetClass="entr" presetSubtype="2"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ock of Text">
    <p:spTree>
      <p:nvGrpSpPr>
        <p:cNvPr id="1" name=""/>
        <p:cNvGrpSpPr/>
        <p:nvPr/>
      </p:nvGrpSpPr>
      <p:grpSpPr>
        <a:xfrm>
          <a:off x="0" y="0"/>
          <a:ext cx="0" cy="0"/>
          <a:chOff x="0" y="0"/>
          <a:chExt cx="0" cy="0"/>
        </a:xfrm>
      </p:grpSpPr>
      <p:sp>
        <p:nvSpPr>
          <p:cNvPr id="9"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2" name="Title 1"/>
          <p:cNvSpPr>
            <a:spLocks noGrp="1"/>
          </p:cNvSpPr>
          <p:nvPr>
            <p:ph type="title" hasCustomPrompt="1"/>
          </p:nvPr>
        </p:nvSpPr>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7"/>
          <p:cNvSpPr>
            <a:spLocks noGrp="1"/>
          </p:cNvSpPr>
          <p:nvPr>
            <p:ph type="body" sz="quarter" idx="14" hasCustomPrompt="1"/>
          </p:nvPr>
        </p:nvSpPr>
        <p:spPr>
          <a:xfrm>
            <a:off x="-45720" y="2057400"/>
            <a:ext cx="6400800" cy="4495800"/>
          </a:xfrm>
        </p:spPr>
        <p:txBody>
          <a:bodyPr>
            <a:normAutofit/>
          </a:bodyPr>
          <a:lstStyle>
            <a:lvl1pPr marL="0" indent="0">
              <a:defRPr sz="2400" baseline="0">
                <a:latin typeface="+mj-lt"/>
              </a:defRPr>
            </a:lvl1pPr>
          </a:lstStyle>
          <a:p>
            <a:pPr lvl="0"/>
            <a:r>
              <a:rPr lang="en-US" dirty="0" smtClean="0"/>
              <a:t>Insert some text here.</a:t>
            </a:r>
          </a:p>
        </p:txBody>
      </p:sp>
    </p:spTree>
    <p:extLst>
      <p:ext uri="{BB962C8B-B14F-4D97-AF65-F5344CB8AC3E}">
        <p14:creationId xmlns:p14="http://schemas.microsoft.com/office/powerpoint/2010/main" val="4088221926"/>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8" grpId="0" build="allAtOnce">
        <p:tmplLst>
          <p:tmpl lvl="1">
            <p:tnLst>
              <p:par>
                <p:cTn presetID="2" presetClass="entr" presetSubtype="2"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umbnails and Overview">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502920" y="2057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5" name="Text Placeholder 7"/>
          <p:cNvSpPr>
            <a:spLocks noGrp="1"/>
          </p:cNvSpPr>
          <p:nvPr>
            <p:ph type="body" sz="quarter" idx="17" hasCustomPrompt="1"/>
          </p:nvPr>
        </p:nvSpPr>
        <p:spPr>
          <a:xfrm>
            <a:off x="502920" y="2590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6" name="Picture Placeholder 23"/>
          <p:cNvSpPr>
            <a:spLocks noGrp="1"/>
          </p:cNvSpPr>
          <p:nvPr>
            <p:ph type="pic" sz="quarter" idx="18" hasCustomPrompt="1"/>
          </p:nvPr>
        </p:nvSpPr>
        <p:spPr>
          <a:xfrm>
            <a:off x="45720" y="2590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7" name="Text Placeholder 7"/>
          <p:cNvSpPr>
            <a:spLocks noGrp="1"/>
          </p:cNvSpPr>
          <p:nvPr>
            <p:ph type="body" sz="quarter" idx="19" hasCustomPrompt="1"/>
          </p:nvPr>
        </p:nvSpPr>
        <p:spPr>
          <a:xfrm>
            <a:off x="502920" y="3124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28" name="Picture Placeholder 23"/>
          <p:cNvSpPr>
            <a:spLocks noGrp="1"/>
          </p:cNvSpPr>
          <p:nvPr>
            <p:ph type="pic" sz="quarter" idx="20" hasCustomPrompt="1"/>
          </p:nvPr>
        </p:nvSpPr>
        <p:spPr>
          <a:xfrm>
            <a:off x="45720" y="3124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29" name="Text Placeholder 7"/>
          <p:cNvSpPr>
            <a:spLocks noGrp="1"/>
          </p:cNvSpPr>
          <p:nvPr>
            <p:ph type="body" sz="quarter" idx="21" hasCustomPrompt="1"/>
          </p:nvPr>
        </p:nvSpPr>
        <p:spPr>
          <a:xfrm>
            <a:off x="502920" y="3657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0" name="Picture Placeholder 23"/>
          <p:cNvSpPr>
            <a:spLocks noGrp="1"/>
          </p:cNvSpPr>
          <p:nvPr>
            <p:ph type="pic" sz="quarter" idx="22" hasCustomPrompt="1"/>
          </p:nvPr>
        </p:nvSpPr>
        <p:spPr>
          <a:xfrm>
            <a:off x="45720" y="3657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1" name="Text Placeholder 7"/>
          <p:cNvSpPr>
            <a:spLocks noGrp="1"/>
          </p:cNvSpPr>
          <p:nvPr>
            <p:ph type="body" sz="quarter" idx="23" hasCustomPrompt="1"/>
          </p:nvPr>
        </p:nvSpPr>
        <p:spPr>
          <a:xfrm>
            <a:off x="502920" y="41910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2" name="Picture Placeholder 23"/>
          <p:cNvSpPr>
            <a:spLocks noGrp="1"/>
          </p:cNvSpPr>
          <p:nvPr>
            <p:ph type="pic" sz="quarter" idx="24" hasCustomPrompt="1"/>
          </p:nvPr>
        </p:nvSpPr>
        <p:spPr>
          <a:xfrm>
            <a:off x="45720" y="41910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3" name="Text Placeholder 7"/>
          <p:cNvSpPr>
            <a:spLocks noGrp="1"/>
          </p:cNvSpPr>
          <p:nvPr>
            <p:ph type="body" sz="quarter" idx="25" hasCustomPrompt="1"/>
          </p:nvPr>
        </p:nvSpPr>
        <p:spPr>
          <a:xfrm>
            <a:off x="502920" y="47244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4" name="Picture Placeholder 23"/>
          <p:cNvSpPr>
            <a:spLocks noGrp="1"/>
          </p:cNvSpPr>
          <p:nvPr>
            <p:ph type="pic" sz="quarter" idx="26" hasCustomPrompt="1"/>
          </p:nvPr>
        </p:nvSpPr>
        <p:spPr>
          <a:xfrm>
            <a:off x="45720" y="47244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5" name="Text Placeholder 7"/>
          <p:cNvSpPr>
            <a:spLocks noGrp="1"/>
          </p:cNvSpPr>
          <p:nvPr>
            <p:ph type="body" sz="quarter" idx="27" hasCustomPrompt="1"/>
          </p:nvPr>
        </p:nvSpPr>
        <p:spPr>
          <a:xfrm>
            <a:off x="502920" y="52578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6" name="Picture Placeholder 23"/>
          <p:cNvSpPr>
            <a:spLocks noGrp="1"/>
          </p:cNvSpPr>
          <p:nvPr>
            <p:ph type="pic" sz="quarter" idx="28" hasCustomPrompt="1"/>
          </p:nvPr>
        </p:nvSpPr>
        <p:spPr>
          <a:xfrm>
            <a:off x="45720" y="52578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7" name="Text Placeholder 7"/>
          <p:cNvSpPr>
            <a:spLocks noGrp="1"/>
          </p:cNvSpPr>
          <p:nvPr>
            <p:ph type="body" sz="quarter" idx="29" hasCustomPrompt="1"/>
          </p:nvPr>
        </p:nvSpPr>
        <p:spPr>
          <a:xfrm>
            <a:off x="502920" y="57912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38" name="Picture Placeholder 23"/>
          <p:cNvSpPr>
            <a:spLocks noGrp="1"/>
          </p:cNvSpPr>
          <p:nvPr>
            <p:ph type="pic" sz="quarter" idx="30" hasCustomPrompt="1"/>
          </p:nvPr>
        </p:nvSpPr>
        <p:spPr>
          <a:xfrm>
            <a:off x="45720" y="57912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
        <p:nvSpPr>
          <p:cNvPr id="39" name="Text Placeholder 7"/>
          <p:cNvSpPr>
            <a:spLocks noGrp="1"/>
          </p:cNvSpPr>
          <p:nvPr>
            <p:ph type="body" sz="quarter" idx="31" hasCustomPrompt="1"/>
          </p:nvPr>
        </p:nvSpPr>
        <p:spPr>
          <a:xfrm>
            <a:off x="502920" y="6324600"/>
            <a:ext cx="7955280" cy="457200"/>
          </a:xfrm>
        </p:spPr>
        <p:txBody>
          <a:bodyPr anchor="ctr">
            <a:normAutofit/>
          </a:bodyPr>
          <a:lstStyle>
            <a:lvl1pPr>
              <a:defRPr sz="2400" b="1" baseline="0">
                <a:solidFill>
                  <a:schemeClr val="accent3"/>
                </a:solidFill>
                <a:latin typeface="+mj-lt"/>
              </a:defRPr>
            </a:lvl1pPr>
          </a:lstStyle>
          <a:p>
            <a:pPr lvl="0"/>
            <a:r>
              <a:rPr lang="en-US" dirty="0" smtClean="0"/>
              <a:t>Topic</a:t>
            </a:r>
          </a:p>
        </p:txBody>
      </p:sp>
      <p:sp>
        <p:nvSpPr>
          <p:cNvPr id="40" name="Picture Placeholder 23"/>
          <p:cNvSpPr>
            <a:spLocks noGrp="1"/>
          </p:cNvSpPr>
          <p:nvPr>
            <p:ph type="pic" sz="quarter" idx="32" hasCustomPrompt="1"/>
          </p:nvPr>
        </p:nvSpPr>
        <p:spPr>
          <a:xfrm>
            <a:off x="45720" y="6324600"/>
            <a:ext cx="457200" cy="457200"/>
          </a:xfrm>
        </p:spPr>
        <p:txBody>
          <a:bodyPr lIns="0" tIns="0" rIns="0" bIns="0" anchor="ctr">
            <a:noAutofit/>
          </a:bodyPr>
          <a:lstStyle>
            <a:lvl1pPr indent="-457200" algn="ctr">
              <a:lnSpc>
                <a:spcPct val="75000"/>
              </a:lnSpc>
              <a:spcBef>
                <a:spcPts val="0"/>
              </a:spcBef>
              <a:defRPr sz="1000" b="0" baseline="0">
                <a:solidFill>
                  <a:schemeClr val="accent3"/>
                </a:solidFill>
                <a:latin typeface="Lucida Console" pitchFamily="49" charset="0"/>
                <a:ea typeface="Zepto" pitchFamily="2" charset="0"/>
                <a:cs typeface="Courier New" pitchFamily="49" charset="0"/>
              </a:defRPr>
            </a:lvl1pPr>
          </a:lstStyle>
          <a:p>
            <a:r>
              <a:rPr lang="en-US" dirty="0" smtClean="0"/>
              <a:t>Zoom</a:t>
            </a:r>
          </a:p>
          <a:p>
            <a:r>
              <a:rPr lang="en-US" dirty="0" smtClean="0"/>
              <a:t>In</a:t>
            </a:r>
            <a:endParaRPr lang="en-US" dirty="0"/>
          </a:p>
        </p:txBody>
      </p:sp>
    </p:spTree>
    <p:extLst>
      <p:ext uri="{BB962C8B-B14F-4D97-AF65-F5344CB8AC3E}">
        <p14:creationId xmlns:p14="http://schemas.microsoft.com/office/powerpoint/2010/main" val="1444378714"/>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 calcmode="lin" valueType="num">
                                      <p:cBhvr additive="base">
                                        <p:cTn id="27"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6">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 calcmode="lin" valueType="num">
                                      <p:cBhvr additive="base">
                                        <p:cTn id="31" dur="5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6">
                                            <p:txEl>
                                              <p:pRg st="1" end="1"/>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 calcmode="lin" valueType="num">
                                      <p:cBhvr additive="base">
                                        <p:cTn id="35"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7">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anim calcmode="lin" valueType="num">
                                      <p:cBhvr additive="base">
                                        <p:cTn id="39" dur="5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8">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5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9">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 calcmode="lin" valueType="num">
                                      <p:cBhvr additive="base">
                                        <p:cTn id="51" dur="5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3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 calcmode="lin" valueType="num">
                                      <p:cBhvr additive="base">
                                        <p:cTn id="55" dur="500" fill="hold"/>
                                        <p:tgtEl>
                                          <p:spTgt spid="30">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0">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 calcmode="lin" valueType="num">
                                      <p:cBhvr additive="base">
                                        <p:cTn id="59"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3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32">
                                            <p:txEl>
                                              <p:pRg st="0" end="0"/>
                                            </p:txEl>
                                          </p:spTgt>
                                        </p:tgtEl>
                                        <p:attrNameLst>
                                          <p:attrName>style.visibility</p:attrName>
                                        </p:attrNameLst>
                                      </p:cBhvr>
                                      <p:to>
                                        <p:strVal val="visible"/>
                                      </p:to>
                                    </p:set>
                                    <p:anim calcmode="lin" valueType="num">
                                      <p:cBhvr additive="base">
                                        <p:cTn id="63"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32">
                                            <p:txEl>
                                              <p:pRg st="1" end="1"/>
                                            </p:txEl>
                                          </p:spTgt>
                                        </p:tgtEl>
                                        <p:attrNameLst>
                                          <p:attrName>style.visibility</p:attrName>
                                        </p:attrNameLst>
                                      </p:cBhvr>
                                      <p:to>
                                        <p:strVal val="visible"/>
                                      </p:to>
                                    </p:set>
                                    <p:anim calcmode="lin" valueType="num">
                                      <p:cBhvr additive="base">
                                        <p:cTn id="67" dur="500" fill="hold"/>
                                        <p:tgtEl>
                                          <p:spTgt spid="3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33">
                                            <p:txEl>
                                              <p:pRg st="0" end="0"/>
                                            </p:txEl>
                                          </p:spTgt>
                                        </p:tgtEl>
                                        <p:attrNameLst>
                                          <p:attrName>style.visibility</p:attrName>
                                        </p:attrNameLst>
                                      </p:cBhvr>
                                      <p:to>
                                        <p:strVal val="visible"/>
                                      </p:to>
                                    </p:set>
                                    <p:anim calcmode="lin" valueType="num">
                                      <p:cBhvr additive="base">
                                        <p:cTn id="71"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3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 calcmode="lin" valueType="num">
                                      <p:cBhvr additive="base">
                                        <p:cTn id="75" dur="500" fill="hold"/>
                                        <p:tgtEl>
                                          <p:spTgt spid="3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3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34">
                                            <p:txEl>
                                              <p:pRg st="1" end="1"/>
                                            </p:txEl>
                                          </p:spTgt>
                                        </p:tgtEl>
                                        <p:attrNameLst>
                                          <p:attrName>style.visibility</p:attrName>
                                        </p:attrNameLst>
                                      </p:cBhvr>
                                      <p:to>
                                        <p:strVal val="visible"/>
                                      </p:to>
                                    </p:set>
                                    <p:anim calcmode="lin" valueType="num">
                                      <p:cBhvr additive="base">
                                        <p:cTn id="79" dur="500" fill="hold"/>
                                        <p:tgtEl>
                                          <p:spTgt spid="34">
                                            <p:txEl>
                                              <p:pRg st="1" end="1"/>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34">
                                            <p:txEl>
                                              <p:pRg st="1" end="1"/>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35">
                                            <p:txEl>
                                              <p:pRg st="0" end="0"/>
                                            </p:txEl>
                                          </p:spTgt>
                                        </p:tgtEl>
                                        <p:attrNameLst>
                                          <p:attrName>style.visibility</p:attrName>
                                        </p:attrNameLst>
                                      </p:cBhvr>
                                      <p:to>
                                        <p:strVal val="visible"/>
                                      </p:to>
                                    </p:set>
                                    <p:anim calcmode="lin" valueType="num">
                                      <p:cBhvr additive="base">
                                        <p:cTn id="83" dur="500" fill="hold"/>
                                        <p:tgtEl>
                                          <p:spTgt spid="35">
                                            <p:txEl>
                                              <p:pRg st="0" end="0"/>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35">
                                            <p:txEl>
                                              <p:pRg st="0" end="0"/>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6">
                                            <p:txEl>
                                              <p:pRg st="0" end="0"/>
                                            </p:txEl>
                                          </p:spTgt>
                                        </p:tgtEl>
                                        <p:attrNameLst>
                                          <p:attrName>style.visibility</p:attrName>
                                        </p:attrNameLst>
                                      </p:cBhvr>
                                      <p:to>
                                        <p:strVal val="visible"/>
                                      </p:to>
                                    </p:set>
                                    <p:anim calcmode="lin" valueType="num">
                                      <p:cBhvr additive="base">
                                        <p:cTn id="87" dur="500" fill="hold"/>
                                        <p:tgtEl>
                                          <p:spTgt spid="3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3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36">
                                            <p:txEl>
                                              <p:pRg st="1" end="1"/>
                                            </p:txEl>
                                          </p:spTgt>
                                        </p:tgtEl>
                                        <p:attrNameLst>
                                          <p:attrName>style.visibility</p:attrName>
                                        </p:attrNameLst>
                                      </p:cBhvr>
                                      <p:to>
                                        <p:strVal val="visible"/>
                                      </p:to>
                                    </p:set>
                                    <p:anim calcmode="lin" valueType="num">
                                      <p:cBhvr additive="base">
                                        <p:cTn id="91" dur="500" fill="hold"/>
                                        <p:tgtEl>
                                          <p:spTgt spid="36">
                                            <p:txEl>
                                              <p:pRg st="1" end="1"/>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36">
                                            <p:txEl>
                                              <p:pRg st="1" end="1"/>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37">
                                            <p:txEl>
                                              <p:pRg st="0" end="0"/>
                                            </p:txEl>
                                          </p:spTgt>
                                        </p:tgtEl>
                                        <p:attrNameLst>
                                          <p:attrName>style.visibility</p:attrName>
                                        </p:attrNameLst>
                                      </p:cBhvr>
                                      <p:to>
                                        <p:strVal val="visible"/>
                                      </p:to>
                                    </p:set>
                                    <p:anim calcmode="lin" valueType="num">
                                      <p:cBhvr additive="base">
                                        <p:cTn id="95"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37">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 calcmode="lin" valueType="num">
                                      <p:cBhvr additive="base">
                                        <p:cTn id="9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38">
                                            <p:txEl>
                                              <p:pRg st="1" end="1"/>
                                            </p:txEl>
                                          </p:spTgt>
                                        </p:tgtEl>
                                        <p:attrNameLst>
                                          <p:attrName>style.visibility</p:attrName>
                                        </p:attrNameLst>
                                      </p:cBhvr>
                                      <p:to>
                                        <p:strVal val="visible"/>
                                      </p:to>
                                    </p:set>
                                    <p:anim calcmode="lin" valueType="num">
                                      <p:cBhvr additive="base">
                                        <p:cTn id="103" dur="500" fill="hold"/>
                                        <p:tgtEl>
                                          <p:spTgt spid="38">
                                            <p:txEl>
                                              <p:pRg st="1" end="1"/>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38">
                                            <p:txEl>
                                              <p:pRg st="1" end="1"/>
                                            </p:txEl>
                                          </p:spTgt>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39">
                                            <p:txEl>
                                              <p:pRg st="0" end="0"/>
                                            </p:txEl>
                                          </p:spTgt>
                                        </p:tgtEl>
                                        <p:attrNameLst>
                                          <p:attrName>style.visibility</p:attrName>
                                        </p:attrNameLst>
                                      </p:cBhvr>
                                      <p:to>
                                        <p:strVal val="visible"/>
                                      </p:to>
                                    </p:set>
                                    <p:anim calcmode="lin" valueType="num">
                                      <p:cBhvr additive="base">
                                        <p:cTn id="107" dur="500" fill="hold"/>
                                        <p:tgtEl>
                                          <p:spTgt spid="39">
                                            <p:txEl>
                                              <p:pRg st="0" end="0"/>
                                            </p:txEl>
                                          </p:spTgt>
                                        </p:tgtEl>
                                        <p:attrNameLst>
                                          <p:attrName>ppt_x</p:attrName>
                                        </p:attrNameLst>
                                      </p:cBhvr>
                                      <p:tavLst>
                                        <p:tav tm="0">
                                          <p:val>
                                            <p:strVal val="1+#ppt_w/2"/>
                                          </p:val>
                                        </p:tav>
                                        <p:tav tm="100000">
                                          <p:val>
                                            <p:strVal val="#ppt_x"/>
                                          </p:val>
                                        </p:tav>
                                      </p:tavLst>
                                    </p:anim>
                                    <p:anim calcmode="lin" valueType="num">
                                      <p:cBhvr additive="base">
                                        <p:cTn id="108" dur="500" fill="hold"/>
                                        <p:tgtEl>
                                          <p:spTgt spid="39">
                                            <p:txEl>
                                              <p:pRg st="0" end="0"/>
                                            </p:txEl>
                                          </p:spTgt>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40">
                                            <p:txEl>
                                              <p:pRg st="0" end="0"/>
                                            </p:txEl>
                                          </p:spTgt>
                                        </p:tgtEl>
                                        <p:attrNameLst>
                                          <p:attrName>style.visibility</p:attrName>
                                        </p:attrNameLst>
                                      </p:cBhvr>
                                      <p:to>
                                        <p:strVal val="visible"/>
                                      </p:to>
                                    </p:set>
                                    <p:anim calcmode="lin" valueType="num">
                                      <p:cBhvr additive="base">
                                        <p:cTn id="111" dur="500" fill="hold"/>
                                        <p:tgtEl>
                                          <p:spTgt spid="40">
                                            <p:txEl>
                                              <p:pRg st="0" end="0"/>
                                            </p:txEl>
                                          </p:spTgt>
                                        </p:tgtEl>
                                        <p:attrNameLst>
                                          <p:attrName>ppt_x</p:attrName>
                                        </p:attrNameLst>
                                      </p:cBhvr>
                                      <p:tavLst>
                                        <p:tav tm="0">
                                          <p:val>
                                            <p:strVal val="1+#ppt_w/2"/>
                                          </p:val>
                                        </p:tav>
                                        <p:tav tm="100000">
                                          <p:val>
                                            <p:strVal val="#ppt_x"/>
                                          </p:val>
                                        </p:tav>
                                      </p:tavLst>
                                    </p:anim>
                                    <p:anim calcmode="lin" valueType="num">
                                      <p:cBhvr additive="base">
                                        <p:cTn id="112" dur="500" fill="hold"/>
                                        <p:tgtEl>
                                          <p:spTgt spid="40">
                                            <p:txEl>
                                              <p:pRg st="0" end="0"/>
                                            </p:txEl>
                                          </p:spTgt>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40">
                                            <p:txEl>
                                              <p:pRg st="1" end="1"/>
                                            </p:txEl>
                                          </p:spTgt>
                                        </p:tgtEl>
                                        <p:attrNameLst>
                                          <p:attrName>style.visibility</p:attrName>
                                        </p:attrNameLst>
                                      </p:cBhvr>
                                      <p:to>
                                        <p:strVal val="visible"/>
                                      </p:to>
                                    </p:set>
                                    <p:anim calcmode="lin" valueType="num">
                                      <p:cBhvr additive="base">
                                        <p:cTn id="115" dur="500" fill="hold"/>
                                        <p:tgtEl>
                                          <p:spTgt spid="40">
                                            <p:txEl>
                                              <p:pRg st="1" end="1"/>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4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5" grpId="0" build="allAtOnce">
        <p:tmplLst>
          <p:tmpl lvl="1">
            <p:tnLst>
              <p:par>
                <p:cTn presetID="2" presetClass="entr" presetSubtype="2"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allAtOnce"/>
      <p:bldP spid="27" grpId="0" build="allAtOnce">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allAtOnce"/>
      <p:bldP spid="29" grpId="0" build="allAtOnce">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allAtOnce"/>
      <p:bldP spid="31" grpId="0" build="allAtOnce">
        <p:tmplLst>
          <p:tmpl lvl="1">
            <p:tnLst>
              <p:par>
                <p:cTn presetID="2" presetClass="entr" presetSubtype="2"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allAtOnce"/>
      <p:bldP spid="33" grpId="0" build="allAtOnce">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allAtOnce"/>
      <p:bldP spid="35" grpId="0" build="allAtOnce">
        <p:tmplLst>
          <p:tmpl lvl="1">
            <p:tnLst>
              <p:par>
                <p:cTn presetID="2" presetClass="entr" presetSubtype="2"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1+#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allAtOnce"/>
      <p:bldP spid="37" grpId="0" build="allAtOnce">
        <p:tmplLst>
          <p:tmpl lvl="1">
            <p:tnLst>
              <p:par>
                <p:cTn presetID="2" presetClass="entr" presetSubtype="2"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build="allAtOnce"/>
      <p:bldP spid="39" grpId="0" build="allAtOnce">
        <p:tmplLst>
          <p:tmpl lvl="1">
            <p:tnLst>
              <p:par>
                <p:cTn presetID="2" presetClass="entr" presetSubtype="2"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1+#ppt_w/2"/>
                          </p:val>
                        </p:tav>
                        <p:tav tm="100000">
                          <p:val>
                            <p:strVal val="#ppt_x"/>
                          </p:val>
                        </p:tav>
                      </p:tavLst>
                    </p:anim>
                    <p:anim calcmode="lin" valueType="num">
                      <p:cBhvr additive="base">
                        <p:cTn dur="500" fill="hold"/>
                        <p:tgtEl>
                          <p:spTgt spid="39"/>
                        </p:tgtEl>
                        <p:attrNameLst>
                          <p:attrName>ppt_y</p:attrName>
                        </p:attrNameLst>
                      </p:cBhvr>
                      <p:tavLst>
                        <p:tav tm="0">
                          <p:val>
                            <p:strVal val="#ppt_y"/>
                          </p:val>
                        </p:tav>
                        <p:tav tm="100000">
                          <p:val>
                            <p:strVal val="#ppt_y"/>
                          </p:val>
                        </p:tav>
                      </p:tavLst>
                    </p:anim>
                  </p:childTnLst>
                </p:cTn>
              </p:par>
            </p:tnLst>
          </p:tmpl>
        </p:tmplLst>
      </p:bldP>
      <p:bldP spid="40" grpId="0" build="allAtOnce"/>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ictures and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0"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4" name="Text Placeholder 7"/>
          <p:cNvSpPr>
            <a:spLocks noGrp="1"/>
          </p:cNvSpPr>
          <p:nvPr>
            <p:ph type="body" sz="quarter" idx="18" hasCustomPrompt="1"/>
          </p:nvPr>
        </p:nvSpPr>
        <p:spPr>
          <a:xfrm>
            <a:off x="914400" y="32461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0"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
        <p:nvSpPr>
          <p:cNvPr id="47" name="Text Placeholder 7"/>
          <p:cNvSpPr>
            <a:spLocks noGrp="1"/>
          </p:cNvSpPr>
          <p:nvPr>
            <p:ph type="body" sz="quarter" idx="21" hasCustomPrompt="1"/>
          </p:nvPr>
        </p:nvSpPr>
        <p:spPr>
          <a:xfrm>
            <a:off x="914400" y="4541520"/>
            <a:ext cx="75438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0"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75438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Up to two lines of text can fit here.</a:t>
            </a:r>
          </a:p>
        </p:txBody>
      </p:sp>
    </p:spTree>
    <p:extLst>
      <p:ext uri="{BB962C8B-B14F-4D97-AF65-F5344CB8AC3E}">
        <p14:creationId xmlns:p14="http://schemas.microsoft.com/office/powerpoint/2010/main" val="3207753512"/>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s and Short Description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9" name="Subtitle 2"/>
          <p:cNvSpPr>
            <a:spLocks noGrp="1"/>
          </p:cNvSpPr>
          <p:nvPr>
            <p:ph type="subTitle" idx="13" hasCustomPrompt="1"/>
          </p:nvPr>
        </p:nvSpPr>
        <p:spPr>
          <a:xfrm>
            <a:off x="-45720" y="1097280"/>
            <a:ext cx="6400800" cy="640080"/>
          </a:xfrm>
        </p:spPr>
        <p:txBody>
          <a:bodyPr/>
          <a:lstStyle>
            <a:lvl1pPr marL="0" indent="0" algn="l">
              <a:buNone/>
              <a:defRPr b="1">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21"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22" name="Text Placeholder 7"/>
          <p:cNvSpPr>
            <a:spLocks noGrp="1"/>
          </p:cNvSpPr>
          <p:nvPr>
            <p:ph type="body" sz="quarter" idx="14" hasCustomPrompt="1"/>
          </p:nvPr>
        </p:nvSpPr>
        <p:spPr>
          <a:xfrm>
            <a:off x="9144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24" name="Picture Placeholder 23"/>
          <p:cNvSpPr>
            <a:spLocks noGrp="1"/>
          </p:cNvSpPr>
          <p:nvPr>
            <p:ph type="pic" sz="quarter" idx="16" hasCustomPrompt="1"/>
          </p:nvPr>
        </p:nvSpPr>
        <p:spPr>
          <a:xfrm>
            <a:off x="457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23" name="Text Placeholder 7"/>
          <p:cNvSpPr>
            <a:spLocks noGrp="1"/>
          </p:cNvSpPr>
          <p:nvPr>
            <p:ph type="body" sz="quarter" idx="17" hasCustomPrompt="1"/>
          </p:nvPr>
        </p:nvSpPr>
        <p:spPr>
          <a:xfrm>
            <a:off x="9144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4" name="Text Placeholder 7"/>
          <p:cNvSpPr>
            <a:spLocks noGrp="1"/>
          </p:cNvSpPr>
          <p:nvPr>
            <p:ph type="body" sz="quarter" idx="18" hasCustomPrompt="1"/>
          </p:nvPr>
        </p:nvSpPr>
        <p:spPr>
          <a:xfrm>
            <a:off x="9144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5" name="Picture Placeholder 23"/>
          <p:cNvSpPr>
            <a:spLocks noGrp="1"/>
          </p:cNvSpPr>
          <p:nvPr>
            <p:ph type="pic" sz="quarter" idx="19" hasCustomPrompt="1"/>
          </p:nvPr>
        </p:nvSpPr>
        <p:spPr>
          <a:xfrm>
            <a:off x="457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6" name="Text Placeholder 7"/>
          <p:cNvSpPr>
            <a:spLocks noGrp="1"/>
          </p:cNvSpPr>
          <p:nvPr>
            <p:ph type="body" sz="quarter" idx="20" hasCustomPrompt="1"/>
          </p:nvPr>
        </p:nvSpPr>
        <p:spPr>
          <a:xfrm>
            <a:off x="9144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47" name="Text Placeholder 7"/>
          <p:cNvSpPr>
            <a:spLocks noGrp="1"/>
          </p:cNvSpPr>
          <p:nvPr>
            <p:ph type="body" sz="quarter" idx="21" hasCustomPrompt="1"/>
          </p:nvPr>
        </p:nvSpPr>
        <p:spPr>
          <a:xfrm>
            <a:off x="9144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48" name="Picture Placeholder 23"/>
          <p:cNvSpPr>
            <a:spLocks noGrp="1"/>
          </p:cNvSpPr>
          <p:nvPr>
            <p:ph type="pic" sz="quarter" idx="22" hasCustomPrompt="1"/>
          </p:nvPr>
        </p:nvSpPr>
        <p:spPr>
          <a:xfrm>
            <a:off x="457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49" name="Text Placeholder 7"/>
          <p:cNvSpPr>
            <a:spLocks noGrp="1"/>
          </p:cNvSpPr>
          <p:nvPr>
            <p:ph type="body" sz="quarter" idx="23" hasCustomPrompt="1"/>
          </p:nvPr>
        </p:nvSpPr>
        <p:spPr>
          <a:xfrm>
            <a:off x="9144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1" name="Text Placeholder 7"/>
          <p:cNvSpPr>
            <a:spLocks noGrp="1"/>
          </p:cNvSpPr>
          <p:nvPr>
            <p:ph type="body" sz="quarter" idx="24" hasCustomPrompt="1"/>
          </p:nvPr>
        </p:nvSpPr>
        <p:spPr>
          <a:xfrm>
            <a:off x="5562600" y="196596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2" name="Picture Placeholder 23"/>
          <p:cNvSpPr>
            <a:spLocks noGrp="1"/>
          </p:cNvSpPr>
          <p:nvPr>
            <p:ph type="pic" sz="quarter" idx="25" hasCustomPrompt="1"/>
          </p:nvPr>
        </p:nvSpPr>
        <p:spPr>
          <a:xfrm>
            <a:off x="4693921" y="205740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3" name="Text Placeholder 7"/>
          <p:cNvSpPr>
            <a:spLocks noGrp="1"/>
          </p:cNvSpPr>
          <p:nvPr>
            <p:ph type="body" sz="quarter" idx="26" hasCustomPrompt="1"/>
          </p:nvPr>
        </p:nvSpPr>
        <p:spPr>
          <a:xfrm>
            <a:off x="5562600" y="237744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4" name="Text Placeholder 7"/>
          <p:cNvSpPr>
            <a:spLocks noGrp="1"/>
          </p:cNvSpPr>
          <p:nvPr>
            <p:ph type="body" sz="quarter" idx="27" hasCustomPrompt="1"/>
          </p:nvPr>
        </p:nvSpPr>
        <p:spPr>
          <a:xfrm>
            <a:off x="5562600" y="32461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5" name="Picture Placeholder 23"/>
          <p:cNvSpPr>
            <a:spLocks noGrp="1"/>
          </p:cNvSpPr>
          <p:nvPr>
            <p:ph type="pic" sz="quarter" idx="28" hasCustomPrompt="1"/>
          </p:nvPr>
        </p:nvSpPr>
        <p:spPr>
          <a:xfrm>
            <a:off x="4693921" y="33375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6" name="Text Placeholder 7"/>
          <p:cNvSpPr>
            <a:spLocks noGrp="1"/>
          </p:cNvSpPr>
          <p:nvPr>
            <p:ph type="body" sz="quarter" idx="29" hasCustomPrompt="1"/>
          </p:nvPr>
        </p:nvSpPr>
        <p:spPr>
          <a:xfrm>
            <a:off x="5562600" y="36576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
        <p:nvSpPr>
          <p:cNvPr id="57" name="Text Placeholder 7"/>
          <p:cNvSpPr>
            <a:spLocks noGrp="1"/>
          </p:cNvSpPr>
          <p:nvPr>
            <p:ph type="body" sz="quarter" idx="30" hasCustomPrompt="1"/>
          </p:nvPr>
        </p:nvSpPr>
        <p:spPr>
          <a:xfrm>
            <a:off x="5562600" y="4541520"/>
            <a:ext cx="3581400" cy="457200"/>
          </a:xfrm>
        </p:spPr>
        <p:txBody>
          <a:bodyPr anchor="ctr">
            <a:normAutofit/>
          </a:bodyPr>
          <a:lstStyle>
            <a:lvl1pPr>
              <a:defRPr sz="2400" b="1" baseline="0">
                <a:solidFill>
                  <a:schemeClr val="tx1"/>
                </a:solidFill>
                <a:latin typeface="+mj-lt"/>
              </a:defRPr>
            </a:lvl1pPr>
          </a:lstStyle>
          <a:p>
            <a:pPr lvl="0"/>
            <a:r>
              <a:rPr lang="en-US" dirty="0" smtClean="0"/>
              <a:t>Topic</a:t>
            </a:r>
          </a:p>
        </p:txBody>
      </p:sp>
      <p:sp>
        <p:nvSpPr>
          <p:cNvPr id="58" name="Picture Placeholder 23"/>
          <p:cNvSpPr>
            <a:spLocks noGrp="1"/>
          </p:cNvSpPr>
          <p:nvPr>
            <p:ph type="pic" sz="quarter" idx="31" hasCustomPrompt="1"/>
          </p:nvPr>
        </p:nvSpPr>
        <p:spPr>
          <a:xfrm>
            <a:off x="4693921" y="4632960"/>
            <a:ext cx="914400" cy="914400"/>
          </a:xfrm>
        </p:spPr>
        <p:txBody>
          <a:bodyPr lIns="0" tIns="0" rIns="0" bIns="0" anchor="t" anchorCtr="0">
            <a:noAutofit/>
          </a:bodyPr>
          <a:lstStyle>
            <a:lvl1pPr indent="-457200" algn="ctr">
              <a:lnSpc>
                <a:spcPct val="75000"/>
              </a:lnSpc>
              <a:spcBef>
                <a:spcPts val="0"/>
              </a:spcBef>
              <a:defRPr sz="1000" b="0" baseline="0">
                <a:solidFill>
                  <a:schemeClr val="tx1"/>
                </a:solidFill>
                <a:latin typeface="Lucida Console" pitchFamily="49" charset="0"/>
                <a:ea typeface="Zepto" pitchFamily="2" charset="0"/>
                <a:cs typeface="Courier New" pitchFamily="49" charset="0"/>
              </a:defRPr>
            </a:lvl1pPr>
          </a:lstStyle>
          <a:p>
            <a:r>
              <a:rPr lang="en-US" dirty="0" smtClean="0"/>
              <a:t>Square</a:t>
            </a:r>
          </a:p>
          <a:p>
            <a:r>
              <a:rPr lang="en-US" dirty="0" smtClean="0"/>
              <a:t>picture</a:t>
            </a:r>
          </a:p>
        </p:txBody>
      </p:sp>
      <p:sp>
        <p:nvSpPr>
          <p:cNvPr id="59" name="Text Placeholder 7"/>
          <p:cNvSpPr>
            <a:spLocks noGrp="1"/>
          </p:cNvSpPr>
          <p:nvPr>
            <p:ph type="body" sz="quarter" idx="32" hasCustomPrompt="1"/>
          </p:nvPr>
        </p:nvSpPr>
        <p:spPr>
          <a:xfrm>
            <a:off x="5562600" y="4953000"/>
            <a:ext cx="3581400" cy="762000"/>
          </a:xfrm>
        </p:spPr>
        <p:txBody>
          <a:bodyPr anchor="ctr">
            <a:normAutofit/>
          </a:bodyPr>
          <a:lstStyle>
            <a:lvl1pPr marL="0" indent="0">
              <a:lnSpc>
                <a:spcPct val="80000"/>
              </a:lnSpc>
              <a:defRPr sz="2000" b="1" baseline="0">
                <a:solidFill>
                  <a:schemeClr val="accent3"/>
                </a:solidFill>
                <a:latin typeface="+mj-lt"/>
              </a:defRPr>
            </a:lvl1pPr>
          </a:lstStyle>
          <a:p>
            <a:pPr lvl="0"/>
            <a:r>
              <a:rPr lang="en-US" dirty="0" smtClean="0"/>
              <a:t>Two lines of text can fit here.</a:t>
            </a:r>
          </a:p>
        </p:txBody>
      </p:sp>
    </p:spTree>
    <p:extLst>
      <p:ext uri="{BB962C8B-B14F-4D97-AF65-F5344CB8AC3E}">
        <p14:creationId xmlns:p14="http://schemas.microsoft.com/office/powerpoint/2010/main" val="225047849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 calcmode="lin" valueType="num">
                                      <p:cBhvr additive="base">
                                        <p:cTn id="15"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 calcmode="lin" valueType="num">
                                      <p:cBhvr additive="base">
                                        <p:cTn id="19" dur="500" fill="hold"/>
                                        <p:tgtEl>
                                          <p:spTgt spid="2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anim calcmode="lin" valueType="num">
                                      <p:cBhvr additive="base">
                                        <p:cTn id="27"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 calcmode="lin" valueType="num">
                                      <p:cBhvr additive="base">
                                        <p:cTn id="31"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5">
                                            <p:txEl>
                                              <p:pRg st="0" end="0"/>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 calcmode="lin" valueType="num">
                                      <p:cBhvr additive="base">
                                        <p:cTn id="35" dur="500" fill="hold"/>
                                        <p:tgtEl>
                                          <p:spTgt spid="45">
                                            <p:txEl>
                                              <p:pRg st="1" end="1"/>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5">
                                            <p:txEl>
                                              <p:pRg st="1" end="1"/>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
                                            <p:txEl>
                                              <p:pRg st="0" end="0"/>
                                            </p:txEl>
                                          </p:spTgt>
                                        </p:tgtEl>
                                        <p:attrNameLst>
                                          <p:attrName>style.visibility</p:attrName>
                                        </p:attrNameLst>
                                      </p:cBhvr>
                                      <p:to>
                                        <p:strVal val="visible"/>
                                      </p:to>
                                    </p:set>
                                    <p:anim calcmode="lin" valueType="num">
                                      <p:cBhvr additive="base">
                                        <p:cTn id="43"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7">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48">
                                            <p:txEl>
                                              <p:pRg st="0" end="0"/>
                                            </p:txEl>
                                          </p:spTgt>
                                        </p:tgtEl>
                                        <p:attrNameLst>
                                          <p:attrName>style.visibility</p:attrName>
                                        </p:attrNameLst>
                                      </p:cBhvr>
                                      <p:to>
                                        <p:strVal val="visible"/>
                                      </p:to>
                                    </p:set>
                                    <p:anim calcmode="lin" valueType="num">
                                      <p:cBhvr additive="base">
                                        <p:cTn id="47"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8">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48">
                                            <p:txEl>
                                              <p:pRg st="1" end="1"/>
                                            </p:txEl>
                                          </p:spTgt>
                                        </p:tgtEl>
                                        <p:attrNameLst>
                                          <p:attrName>style.visibility</p:attrName>
                                        </p:attrNameLst>
                                      </p:cBhvr>
                                      <p:to>
                                        <p:strVal val="visible"/>
                                      </p:to>
                                    </p:set>
                                    <p:anim calcmode="lin" valueType="num">
                                      <p:cBhvr additive="base">
                                        <p:cTn id="51" dur="500" fill="hold"/>
                                        <p:tgtEl>
                                          <p:spTgt spid="48">
                                            <p:txEl>
                                              <p:pRg st="1" end="1"/>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8">
                                            <p:txEl>
                                              <p:pRg st="1" end="1"/>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49">
                                            <p:txEl>
                                              <p:pRg st="0" end="0"/>
                                            </p:txEl>
                                          </p:spTgt>
                                        </p:tgtEl>
                                        <p:attrNameLst>
                                          <p:attrName>style.visibility</p:attrName>
                                        </p:attrNameLst>
                                      </p:cBhvr>
                                      <p:to>
                                        <p:strVal val="visible"/>
                                      </p:to>
                                    </p:set>
                                    <p:anim calcmode="lin" valueType="num">
                                      <p:cBhvr additive="base">
                                        <p:cTn id="55"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9">
                                            <p:txEl>
                                              <p:pRg st="0" end="0"/>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51">
                                            <p:txEl>
                                              <p:pRg st="0" end="0"/>
                                            </p:txEl>
                                          </p:spTgt>
                                        </p:tgtEl>
                                        <p:attrNameLst>
                                          <p:attrName>style.visibility</p:attrName>
                                        </p:attrNameLst>
                                      </p:cBhvr>
                                      <p:to>
                                        <p:strVal val="visible"/>
                                      </p:to>
                                    </p:set>
                                    <p:anim calcmode="lin" valueType="num">
                                      <p:cBhvr additive="base">
                                        <p:cTn id="59" dur="500" fill="hold"/>
                                        <p:tgtEl>
                                          <p:spTgt spid="5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51">
                                            <p:txEl>
                                              <p:pRg st="0" end="0"/>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52">
                                            <p:txEl>
                                              <p:pRg st="0" end="0"/>
                                            </p:txEl>
                                          </p:spTgt>
                                        </p:tgtEl>
                                        <p:attrNameLst>
                                          <p:attrName>style.visibility</p:attrName>
                                        </p:attrNameLst>
                                      </p:cBhvr>
                                      <p:to>
                                        <p:strVal val="visible"/>
                                      </p:to>
                                    </p:set>
                                    <p:anim calcmode="lin" valueType="num">
                                      <p:cBhvr additive="base">
                                        <p:cTn id="63"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52">
                                            <p:txEl>
                                              <p:pRg st="0" end="0"/>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2">
                                            <p:txEl>
                                              <p:pRg st="1" end="1"/>
                                            </p:txEl>
                                          </p:spTgt>
                                        </p:tgtEl>
                                        <p:attrNameLst>
                                          <p:attrName>style.visibility</p:attrName>
                                        </p:attrNameLst>
                                      </p:cBhvr>
                                      <p:to>
                                        <p:strVal val="visible"/>
                                      </p:to>
                                    </p:set>
                                    <p:anim calcmode="lin" valueType="num">
                                      <p:cBhvr additive="base">
                                        <p:cTn id="67" dur="500" fill="hold"/>
                                        <p:tgtEl>
                                          <p:spTgt spid="52">
                                            <p:txEl>
                                              <p:pRg st="1" end="1"/>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2">
                                            <p:txEl>
                                              <p:pRg st="1" end="1"/>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3">
                                            <p:txEl>
                                              <p:pRg st="0" end="0"/>
                                            </p:txEl>
                                          </p:spTgt>
                                        </p:tgtEl>
                                        <p:attrNameLst>
                                          <p:attrName>style.visibility</p:attrName>
                                        </p:attrNameLst>
                                      </p:cBhvr>
                                      <p:to>
                                        <p:strVal val="visible"/>
                                      </p:to>
                                    </p:set>
                                    <p:anim calcmode="lin" valueType="num">
                                      <p:cBhvr additive="base">
                                        <p:cTn id="71" dur="500" fill="hold"/>
                                        <p:tgtEl>
                                          <p:spTgt spid="53">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53">
                                            <p:txEl>
                                              <p:pRg st="0" end="0"/>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54">
                                            <p:txEl>
                                              <p:pRg st="0" end="0"/>
                                            </p:txEl>
                                          </p:spTgt>
                                        </p:tgtEl>
                                        <p:attrNameLst>
                                          <p:attrName>style.visibility</p:attrName>
                                        </p:attrNameLst>
                                      </p:cBhvr>
                                      <p:to>
                                        <p:strVal val="visible"/>
                                      </p:to>
                                    </p:set>
                                    <p:anim calcmode="lin" valueType="num">
                                      <p:cBhvr additive="base">
                                        <p:cTn id="75"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4">
                                            <p:txEl>
                                              <p:pRg st="0" end="0"/>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55">
                                            <p:txEl>
                                              <p:pRg st="0" end="0"/>
                                            </p:txEl>
                                          </p:spTgt>
                                        </p:tgtEl>
                                        <p:attrNameLst>
                                          <p:attrName>style.visibility</p:attrName>
                                        </p:attrNameLst>
                                      </p:cBhvr>
                                      <p:to>
                                        <p:strVal val="visible"/>
                                      </p:to>
                                    </p:set>
                                    <p:anim calcmode="lin" valueType="num">
                                      <p:cBhvr additive="base">
                                        <p:cTn id="79" dur="500" fill="hold"/>
                                        <p:tgtEl>
                                          <p:spTgt spid="55">
                                            <p:txEl>
                                              <p:pRg st="0" end="0"/>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55">
                                            <p:txEl>
                                              <p:pRg st="0" end="0"/>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5">
                                            <p:txEl>
                                              <p:pRg st="1" end="1"/>
                                            </p:txEl>
                                          </p:spTgt>
                                        </p:tgtEl>
                                        <p:attrNameLst>
                                          <p:attrName>style.visibility</p:attrName>
                                        </p:attrNameLst>
                                      </p:cBhvr>
                                      <p:to>
                                        <p:strVal val="visible"/>
                                      </p:to>
                                    </p:set>
                                    <p:anim calcmode="lin" valueType="num">
                                      <p:cBhvr additive="base">
                                        <p:cTn id="83" dur="500" fill="hold"/>
                                        <p:tgtEl>
                                          <p:spTgt spid="55">
                                            <p:txEl>
                                              <p:pRg st="1" end="1"/>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55">
                                            <p:txEl>
                                              <p:pRg st="1" end="1"/>
                                            </p:txEl>
                                          </p:spTgt>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6">
                                            <p:txEl>
                                              <p:pRg st="0" end="0"/>
                                            </p:txEl>
                                          </p:spTgt>
                                        </p:tgtEl>
                                        <p:attrNameLst>
                                          <p:attrName>style.visibility</p:attrName>
                                        </p:attrNameLst>
                                      </p:cBhvr>
                                      <p:to>
                                        <p:strVal val="visible"/>
                                      </p:to>
                                    </p:set>
                                    <p:anim calcmode="lin" valueType="num">
                                      <p:cBhvr additive="base">
                                        <p:cTn id="8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56">
                                            <p:txEl>
                                              <p:pRg st="0" end="0"/>
                                            </p:txEl>
                                          </p:spTgt>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57">
                                            <p:txEl>
                                              <p:pRg st="0" end="0"/>
                                            </p:txEl>
                                          </p:spTgt>
                                        </p:tgtEl>
                                        <p:attrNameLst>
                                          <p:attrName>style.visibility</p:attrName>
                                        </p:attrNameLst>
                                      </p:cBhvr>
                                      <p:to>
                                        <p:strVal val="visible"/>
                                      </p:to>
                                    </p:set>
                                    <p:anim calcmode="lin" valueType="num">
                                      <p:cBhvr additive="base">
                                        <p:cTn id="9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57">
                                            <p:txEl>
                                              <p:pRg st="0" end="0"/>
                                            </p:txEl>
                                          </p:spTgt>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 calcmode="lin" valueType="num">
                                      <p:cBhvr additive="base">
                                        <p:cTn id="95"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58">
                                            <p:txEl>
                                              <p:pRg st="0" end="0"/>
                                            </p:txEl>
                                          </p:spTgt>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58">
                                            <p:txEl>
                                              <p:pRg st="1" end="1"/>
                                            </p:txEl>
                                          </p:spTgt>
                                        </p:tgtEl>
                                        <p:attrNameLst>
                                          <p:attrName>style.visibility</p:attrName>
                                        </p:attrNameLst>
                                      </p:cBhvr>
                                      <p:to>
                                        <p:strVal val="visible"/>
                                      </p:to>
                                    </p:set>
                                    <p:anim calcmode="lin" valueType="num">
                                      <p:cBhvr additive="base">
                                        <p:cTn id="99" dur="500" fill="hold"/>
                                        <p:tgtEl>
                                          <p:spTgt spid="58">
                                            <p:txEl>
                                              <p:pRg st="1" end="1"/>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58">
                                            <p:txEl>
                                              <p:pRg st="1" end="1"/>
                                            </p:txEl>
                                          </p:spTgt>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59">
                                            <p:txEl>
                                              <p:pRg st="0" end="0"/>
                                            </p:txEl>
                                          </p:spTgt>
                                        </p:tgtEl>
                                        <p:attrNameLst>
                                          <p:attrName>style.visibility</p:attrName>
                                        </p:attrNameLst>
                                      </p:cBhvr>
                                      <p:to>
                                        <p:strVal val="visible"/>
                                      </p:to>
                                    </p:set>
                                    <p:anim calcmode="lin" valueType="num">
                                      <p:cBhvr additive="base">
                                        <p:cTn id="103" dur="5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tmplLst>
          <p:tmpl lvl="1">
            <p:tnLst>
              <p:par>
                <p:cTn presetID="2" presetClass="entr" presetSubtype="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22" grpId="0" build="allAtOnce">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4" grpId="0" build="allAtOnce"/>
      <p:bldP spid="23" grpId="0" build="allAtOnce">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4" grpId="0" build="allAtOnce">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allAtOnce"/>
      <p:bldP spid="46" grpId="0" build="allAtOnce">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build="allAtOnce">
        <p:tmplLst>
          <p:tmpl lvl="1">
            <p:tnLst>
              <p:par>
                <p:cTn presetID="2" presetClass="entr" presetSubtype="2"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1+#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build="allAtOnce"/>
      <p:bldP spid="49" grpId="0" build="allAtOnce">
        <p:tmplLst>
          <p:tmpl lvl="1">
            <p:tnLst>
              <p:par>
                <p:cTn presetID="2" presetClass="entr" presetSubtype="2"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1" grpId="0" build="allAtOnce">
        <p:tmplLst>
          <p:tmpl lvl="1">
            <p:tnLst>
              <p:par>
                <p:cTn presetID="2" presetClass="entr" presetSubtype="2"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500" fill="hold"/>
                        <p:tgtEl>
                          <p:spTgt spid="51"/>
                        </p:tgtEl>
                        <p:attrNameLst>
                          <p:attrName>ppt_x</p:attrName>
                        </p:attrNameLst>
                      </p:cBhvr>
                      <p:tavLst>
                        <p:tav tm="0">
                          <p:val>
                            <p:strVal val="1+#ppt_w/2"/>
                          </p:val>
                        </p:tav>
                        <p:tav tm="100000">
                          <p:val>
                            <p:strVal val="#ppt_x"/>
                          </p:val>
                        </p:tav>
                      </p:tavLst>
                    </p:anim>
                    <p:anim calcmode="lin" valueType="num">
                      <p:cBhvr additive="base">
                        <p:cTn dur="500" fill="hold"/>
                        <p:tgtEl>
                          <p:spTgt spid="51"/>
                        </p:tgtEl>
                        <p:attrNameLst>
                          <p:attrName>ppt_y</p:attrName>
                        </p:attrNameLst>
                      </p:cBhvr>
                      <p:tavLst>
                        <p:tav tm="0">
                          <p:val>
                            <p:strVal val="#ppt_y"/>
                          </p:val>
                        </p:tav>
                        <p:tav tm="100000">
                          <p:val>
                            <p:strVal val="#ppt_y"/>
                          </p:val>
                        </p:tav>
                      </p:tavLst>
                    </p:anim>
                  </p:childTnLst>
                </p:cTn>
              </p:par>
            </p:tnLst>
          </p:tmpl>
        </p:tmplLst>
      </p:bldP>
      <p:bldP spid="52" grpId="0" build="allAtOnce"/>
      <p:bldP spid="53" grpId="0" build="allAtOnce">
        <p:tmplLst>
          <p:tmpl lvl="1">
            <p:tnLst>
              <p:par>
                <p:cTn presetID="2" presetClass="entr" presetSubtype="2"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500" fill="hold"/>
                        <p:tgtEl>
                          <p:spTgt spid="53"/>
                        </p:tgtEl>
                        <p:attrNameLst>
                          <p:attrName>ppt_x</p:attrName>
                        </p:attrNameLst>
                      </p:cBhvr>
                      <p:tavLst>
                        <p:tav tm="0">
                          <p:val>
                            <p:strVal val="1+#ppt_w/2"/>
                          </p:val>
                        </p:tav>
                        <p:tav tm="100000">
                          <p:val>
                            <p:strVal val="#ppt_x"/>
                          </p:val>
                        </p:tav>
                      </p:tavLst>
                    </p:anim>
                    <p:anim calcmode="lin" valueType="num">
                      <p:cBhvr additive="base">
                        <p:cTn dur="500" fill="hold"/>
                        <p:tgtEl>
                          <p:spTgt spid="53"/>
                        </p:tgtEl>
                        <p:attrNameLst>
                          <p:attrName>ppt_y</p:attrName>
                        </p:attrNameLst>
                      </p:cBhvr>
                      <p:tavLst>
                        <p:tav tm="0">
                          <p:val>
                            <p:strVal val="#ppt_y"/>
                          </p:val>
                        </p:tav>
                        <p:tav tm="100000">
                          <p:val>
                            <p:strVal val="#ppt_y"/>
                          </p:val>
                        </p:tav>
                      </p:tavLst>
                    </p:anim>
                  </p:childTnLst>
                </p:cTn>
              </p:par>
            </p:tnLst>
          </p:tmpl>
        </p:tmplLst>
      </p:bldP>
      <p:bldP spid="54" grpId="0" build="allAtOnce">
        <p:tmplLst>
          <p:tmpl lvl="1">
            <p:tnLst>
              <p:par>
                <p:cTn presetID="2" presetClass="entr" presetSubtype="2" fill="hold" nodeType="with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allAtOnce"/>
      <p:bldP spid="56" grpId="0" build="allAtOnce">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7" grpId="0" build="allAtOnce">
        <p:tmplLst>
          <p:tmpl lvl="1">
            <p:tnLst>
              <p:par>
                <p:cTn presetID="2" presetClass="entr" presetSubtype="2" fill="hold" nodeType="with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allAtOnce"/>
      <p:bldP spid="59" grpId="0" build="allAtOnce">
        <p:tmplLst>
          <p:tmpl lvl="1">
            <p:tnLst>
              <p:par>
                <p:cTn presetID="2" presetClass="entr" presetSubtype="2"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1+#ppt_w/2"/>
                          </p:val>
                        </p:tav>
                        <p:tav tm="100000">
                          <p:val>
                            <p:strVal val="#ppt_x"/>
                          </p:val>
                        </p:tav>
                      </p:tavLst>
                    </p:anim>
                    <p:anim calcmode="lin" valueType="num">
                      <p:cBhvr additive="base">
                        <p:cTn dur="500" fill="hold"/>
                        <p:tgtEl>
                          <p:spTgt spid="5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ictu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7"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8"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1" name="Picture Placeholder 10"/>
          <p:cNvSpPr>
            <a:spLocks noGrp="1" noChangeAspect="1"/>
          </p:cNvSpPr>
          <p:nvPr>
            <p:ph type="pic" sz="quarter" idx="16"/>
          </p:nvPr>
        </p:nvSpPr>
        <p:spPr>
          <a:xfrm>
            <a:off x="45720" y="2057400"/>
            <a:ext cx="2103120" cy="2103120"/>
          </a:xfrm>
        </p:spPr>
        <p:txBody>
          <a:bodyPr/>
          <a:lstStyle/>
          <a:p>
            <a:r>
              <a:rPr lang="en-US" dirty="0" smtClean="0"/>
              <a:t>Click icon to add picture</a:t>
            </a:r>
            <a:endParaRPr lang="en-US" dirty="0"/>
          </a:p>
        </p:txBody>
      </p:sp>
      <p:sp>
        <p:nvSpPr>
          <p:cNvPr id="13" name="Picture Placeholder 10"/>
          <p:cNvSpPr>
            <a:spLocks noGrp="1" noChangeAspect="1"/>
          </p:cNvSpPr>
          <p:nvPr>
            <p:ph type="pic" sz="quarter" idx="17"/>
          </p:nvPr>
        </p:nvSpPr>
        <p:spPr>
          <a:xfrm>
            <a:off x="45720" y="4343400"/>
            <a:ext cx="2103120" cy="2103120"/>
          </a:xfrm>
        </p:spPr>
        <p:txBody>
          <a:bodyPr/>
          <a:lstStyle/>
          <a:p>
            <a:r>
              <a:rPr lang="en-US" dirty="0" smtClean="0"/>
              <a:t>Click icon to add picture</a:t>
            </a:r>
            <a:endParaRPr lang="en-US" dirty="0"/>
          </a:p>
        </p:txBody>
      </p:sp>
      <p:sp>
        <p:nvSpPr>
          <p:cNvPr id="14" name="Picture Placeholder 10"/>
          <p:cNvSpPr>
            <a:spLocks noGrp="1" noChangeAspect="1"/>
          </p:cNvSpPr>
          <p:nvPr>
            <p:ph type="pic" sz="quarter" idx="18"/>
          </p:nvPr>
        </p:nvSpPr>
        <p:spPr>
          <a:xfrm>
            <a:off x="2286000" y="2057400"/>
            <a:ext cx="2103120" cy="2103120"/>
          </a:xfrm>
        </p:spPr>
        <p:txBody>
          <a:bodyPr/>
          <a:lstStyle/>
          <a:p>
            <a:r>
              <a:rPr lang="en-US" dirty="0" smtClean="0"/>
              <a:t>Click icon to add picture</a:t>
            </a:r>
            <a:endParaRPr lang="en-US" dirty="0"/>
          </a:p>
        </p:txBody>
      </p:sp>
      <p:sp>
        <p:nvSpPr>
          <p:cNvPr id="15" name="Picture Placeholder 10"/>
          <p:cNvSpPr>
            <a:spLocks noGrp="1" noChangeAspect="1"/>
          </p:cNvSpPr>
          <p:nvPr>
            <p:ph type="pic" sz="quarter" idx="19"/>
          </p:nvPr>
        </p:nvSpPr>
        <p:spPr>
          <a:xfrm>
            <a:off x="2286000" y="4343400"/>
            <a:ext cx="2103120" cy="2103120"/>
          </a:xfrm>
        </p:spPr>
        <p:txBody>
          <a:bodyPr/>
          <a:lstStyle/>
          <a:p>
            <a:r>
              <a:rPr lang="en-US" dirty="0" smtClean="0"/>
              <a:t>Click icon to add picture</a:t>
            </a:r>
            <a:endParaRPr lang="en-US" dirty="0"/>
          </a:p>
        </p:txBody>
      </p:sp>
      <p:sp>
        <p:nvSpPr>
          <p:cNvPr id="16" name="Picture Placeholder 10"/>
          <p:cNvSpPr>
            <a:spLocks noGrp="1" noChangeAspect="1"/>
          </p:cNvSpPr>
          <p:nvPr>
            <p:ph type="pic" sz="quarter" idx="20"/>
          </p:nvPr>
        </p:nvSpPr>
        <p:spPr>
          <a:xfrm>
            <a:off x="4572000" y="2057400"/>
            <a:ext cx="2103120" cy="2103120"/>
          </a:xfrm>
        </p:spPr>
        <p:txBody>
          <a:bodyPr/>
          <a:lstStyle/>
          <a:p>
            <a:r>
              <a:rPr lang="en-US" dirty="0" smtClean="0"/>
              <a:t>Click icon to add picture</a:t>
            </a:r>
            <a:endParaRPr lang="en-US" dirty="0"/>
          </a:p>
        </p:txBody>
      </p:sp>
      <p:sp>
        <p:nvSpPr>
          <p:cNvPr id="17" name="Picture Placeholder 10"/>
          <p:cNvSpPr>
            <a:spLocks noGrp="1" noChangeAspect="1"/>
          </p:cNvSpPr>
          <p:nvPr>
            <p:ph type="pic" sz="quarter" idx="21"/>
          </p:nvPr>
        </p:nvSpPr>
        <p:spPr>
          <a:xfrm>
            <a:off x="4572000" y="4343400"/>
            <a:ext cx="2103120" cy="2103120"/>
          </a:xfrm>
        </p:spPr>
        <p:txBody>
          <a:bodyPr/>
          <a:lstStyle/>
          <a:p>
            <a:r>
              <a:rPr lang="en-US" dirty="0" smtClean="0"/>
              <a:t>Click icon to add picture</a:t>
            </a:r>
            <a:endParaRPr lang="en-US" dirty="0"/>
          </a:p>
        </p:txBody>
      </p:sp>
      <p:sp>
        <p:nvSpPr>
          <p:cNvPr id="18" name="Picture Placeholder 10"/>
          <p:cNvSpPr>
            <a:spLocks noGrp="1" noChangeAspect="1"/>
          </p:cNvSpPr>
          <p:nvPr>
            <p:ph type="pic" sz="quarter" idx="22"/>
          </p:nvPr>
        </p:nvSpPr>
        <p:spPr>
          <a:xfrm>
            <a:off x="6858000" y="2057400"/>
            <a:ext cx="2103120" cy="2103120"/>
          </a:xfrm>
        </p:spPr>
        <p:txBody>
          <a:bodyPr/>
          <a:lstStyle/>
          <a:p>
            <a:r>
              <a:rPr lang="en-US" dirty="0" smtClean="0"/>
              <a:t>Click icon to add picture</a:t>
            </a:r>
            <a:endParaRPr lang="en-US" dirty="0"/>
          </a:p>
        </p:txBody>
      </p:sp>
      <p:sp>
        <p:nvSpPr>
          <p:cNvPr id="19" name="Picture Placeholder 10"/>
          <p:cNvSpPr>
            <a:spLocks noGrp="1" noChangeAspect="1"/>
          </p:cNvSpPr>
          <p:nvPr>
            <p:ph type="pic" sz="quarter" idx="23"/>
          </p:nvPr>
        </p:nvSpPr>
        <p:spPr>
          <a:xfrm>
            <a:off x="6858000" y="4343400"/>
            <a:ext cx="2103120" cy="210312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val="1097278048"/>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nodePh="1">
                                  <p:stCondLst>
                                    <p:cond delay="0"/>
                                  </p:stCondLst>
                                  <p:endCondLst>
                                    <p:cond evt="begin" delay="0">
                                      <p:tn val="29"/>
                                    </p:cond>
                                  </p:end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nodePh="1">
                                  <p:stCondLst>
                                    <p:cond delay="0"/>
                                  </p:stCondLst>
                                  <p:endCondLst>
                                    <p:cond evt="begin" delay="0">
                                      <p:tn val="33"/>
                                    </p:cond>
                                  </p:end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nodePh="1">
                                  <p:stCondLst>
                                    <p:cond delay="0"/>
                                  </p:stCondLst>
                                  <p:endCondLst>
                                    <p:cond evt="begin" delay="0">
                                      <p:tn val="37"/>
                                    </p:cond>
                                  </p:end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P spid="11" grpId="0"/>
      <p:bldP spid="13" grpId="0"/>
      <p:bldP spid="14" grpId="0"/>
      <p:bldP spid="15" grpId="0"/>
      <p:bldP spid="16" grpId="0"/>
      <p:bldP spid="17" grpId="0"/>
      <p:bldP spid="18" grpId="0"/>
      <p:bldP spid="19"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Picture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tx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6858000" y="1965960"/>
            <a:ext cx="2286000" cy="457200"/>
          </a:xfrm>
        </p:spPr>
        <p:txBody>
          <a:bodyPr anchor="ctr">
            <a:normAutofit/>
          </a:bodyPr>
          <a:lstStyle>
            <a:lvl1pPr>
              <a:defRPr sz="2400" b="1" baseline="0">
                <a:solidFill>
                  <a:schemeClr val="tx1"/>
                </a:solidFill>
                <a:latin typeface="+mj-lt"/>
              </a:defRPr>
            </a:lvl1pPr>
          </a:lstStyle>
          <a:p>
            <a:pPr lvl="0"/>
            <a:r>
              <a:rPr lang="en-US" dirty="0" smtClean="0"/>
              <a:t>Picture Name</a:t>
            </a:r>
          </a:p>
        </p:txBody>
      </p:sp>
      <p:sp>
        <p:nvSpPr>
          <p:cNvPr id="19" name="Text Placeholder 7"/>
          <p:cNvSpPr>
            <a:spLocks noGrp="1"/>
          </p:cNvSpPr>
          <p:nvPr>
            <p:ph type="body" sz="quarter" idx="26" hasCustomPrompt="1"/>
          </p:nvPr>
        </p:nvSpPr>
        <p:spPr>
          <a:xfrm>
            <a:off x="6934200" y="2590800"/>
            <a:ext cx="2209800" cy="4114800"/>
          </a:xfrm>
        </p:spPr>
        <p:txBody>
          <a:bodyPr anchor="t">
            <a:normAutofit/>
          </a:bodyPr>
          <a:lstStyle>
            <a:lvl1pPr marL="0" indent="0">
              <a:lnSpc>
                <a:spcPct val="80000"/>
              </a:lnSpc>
              <a:defRPr sz="2000" b="1" baseline="0">
                <a:solidFill>
                  <a:schemeClr val="tx1">
                    <a:lumMod val="65000"/>
                  </a:schemeClr>
                </a:solidFill>
                <a:latin typeface="+mj-lt"/>
              </a:defRPr>
            </a:lvl1pPr>
          </a:lstStyle>
          <a:p>
            <a:pPr lvl="0"/>
            <a:r>
              <a:rPr lang="en-US" dirty="0" smtClean="0"/>
              <a:t>Explanation of picture</a:t>
            </a:r>
          </a:p>
        </p:txBody>
      </p:sp>
      <p:sp>
        <p:nvSpPr>
          <p:cNvPr id="27" name="Picture Placeholder 26"/>
          <p:cNvSpPr>
            <a:spLocks noGrp="1"/>
          </p:cNvSpPr>
          <p:nvPr>
            <p:ph type="pic" sz="quarter" idx="33" hasCustomPrompt="1"/>
          </p:nvPr>
        </p:nvSpPr>
        <p:spPr>
          <a:xfrm>
            <a:off x="45720" y="1981200"/>
            <a:ext cx="6736080" cy="4648200"/>
          </a:xfrm>
        </p:spPr>
        <p:txBody>
          <a:bodyPr/>
          <a:lstStyle>
            <a:lvl1pPr>
              <a:defRPr baseline="0"/>
            </a:lvl1pPr>
          </a:lstStyle>
          <a:p>
            <a:r>
              <a:rPr lang="en-US" dirty="0" smtClean="0"/>
              <a:t>Square picture works best</a:t>
            </a:r>
            <a:endParaRPr lang="en-US" dirty="0"/>
          </a:p>
        </p:txBody>
      </p:sp>
    </p:spTree>
    <p:extLst>
      <p:ext uri="{BB962C8B-B14F-4D97-AF65-F5344CB8AC3E}">
        <p14:creationId xmlns:p14="http://schemas.microsoft.com/office/powerpoint/2010/main" val="37084311"/>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 calcmode="lin" valueType="num">
                                      <p:cBhvr additive="base">
                                        <p:cTn id="19"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7" grpId="0" bui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9ECB43-0820-4DE9-8A2D-C9C15B45DB2B}"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3913712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and Descri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 y="-274320"/>
            <a:ext cx="9189720" cy="1280160"/>
          </a:xfrm>
        </p:spPr>
        <p:txBody>
          <a:bodyPr/>
          <a:lstStyle>
            <a:lvl1pPr>
              <a:defRPr cap="small" baseline="0">
                <a:solidFill>
                  <a:schemeClr val="bg1">
                    <a:lumMod val="50000"/>
                    <a:lumOff val="50000"/>
                  </a:schemeClr>
                </a:solidFill>
                <a:latin typeface="Segoe UI Light" pitchFamily="34" charset="0"/>
              </a:defRPr>
            </a:lvl1pPr>
          </a:lstStyle>
          <a:p>
            <a:r>
              <a:rPr lang="en-US" dirty="0" smtClean="0"/>
              <a:t>title</a:t>
            </a:r>
            <a:endParaRPr lang="en-US" dirty="0"/>
          </a:p>
        </p:txBody>
      </p:sp>
      <p:sp>
        <p:nvSpPr>
          <p:cNvPr id="6" name="Subtitle 2"/>
          <p:cNvSpPr>
            <a:spLocks noGrp="1"/>
          </p:cNvSpPr>
          <p:nvPr>
            <p:ph type="subTitle" idx="13" hasCustomPrompt="1"/>
          </p:nvPr>
        </p:nvSpPr>
        <p:spPr>
          <a:xfrm>
            <a:off x="-45720" y="1097280"/>
            <a:ext cx="6400800" cy="640080"/>
          </a:xfrm>
        </p:spPr>
        <p:txBody>
          <a:bodyPr/>
          <a:lstStyle>
            <a:lvl1pPr marL="0" indent="0" algn="l">
              <a:buNone/>
              <a:defRPr b="1">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7" name="Text Placeholder 20"/>
          <p:cNvSpPr>
            <a:spLocks noGrp="1"/>
          </p:cNvSpPr>
          <p:nvPr>
            <p:ph type="body" sz="quarter" idx="15" hasCustomPrompt="1"/>
          </p:nvPr>
        </p:nvSpPr>
        <p:spPr>
          <a:xfrm>
            <a:off x="4572000" y="-274320"/>
            <a:ext cx="5943600" cy="1280160"/>
          </a:xfrm>
        </p:spPr>
        <p:txBody>
          <a:bodyPr>
            <a:noAutofit/>
          </a:bodyPr>
          <a:lstStyle>
            <a:lvl1pPr>
              <a:defRPr sz="8000" baseline="0">
                <a:solidFill>
                  <a:schemeClr val="accent1"/>
                </a:solidFill>
              </a:defRPr>
            </a:lvl1pPr>
          </a:lstStyle>
          <a:p>
            <a:pPr lvl="0"/>
            <a:r>
              <a:rPr lang="en-US" dirty="0" smtClean="0"/>
              <a:t>title 2</a:t>
            </a:r>
            <a:endParaRPr lang="en-US" dirty="0"/>
          </a:p>
        </p:txBody>
      </p:sp>
      <p:sp>
        <p:nvSpPr>
          <p:cNvPr id="17" name="Text Placeholder 7"/>
          <p:cNvSpPr>
            <a:spLocks noGrp="1"/>
          </p:cNvSpPr>
          <p:nvPr>
            <p:ph type="body" sz="quarter" idx="24" hasCustomPrompt="1"/>
          </p:nvPr>
        </p:nvSpPr>
        <p:spPr>
          <a:xfrm>
            <a:off x="-45720" y="1965960"/>
            <a:ext cx="4572000" cy="457200"/>
          </a:xfrm>
        </p:spPr>
        <p:txBody>
          <a:bodyPr anchor="ctr">
            <a:normAutofit/>
          </a:bodyPr>
          <a:lstStyle>
            <a:lvl1pPr>
              <a:defRPr sz="2400" b="1" baseline="0">
                <a:solidFill>
                  <a:schemeClr val="bg1">
                    <a:lumMod val="50000"/>
                    <a:lumOff val="50000"/>
                  </a:schemeClr>
                </a:solidFill>
                <a:latin typeface="+mj-lt"/>
              </a:defRPr>
            </a:lvl1pPr>
          </a:lstStyle>
          <a:p>
            <a:pPr lvl="0"/>
            <a:r>
              <a:rPr lang="en-US" dirty="0" smtClean="0"/>
              <a:t>Chart Title</a:t>
            </a:r>
          </a:p>
        </p:txBody>
      </p:sp>
      <p:sp>
        <p:nvSpPr>
          <p:cNvPr id="19" name="Text Placeholder 7"/>
          <p:cNvSpPr>
            <a:spLocks noGrp="1"/>
          </p:cNvSpPr>
          <p:nvPr>
            <p:ph type="body" sz="quarter" idx="26" hasCustomPrompt="1"/>
          </p:nvPr>
        </p:nvSpPr>
        <p:spPr>
          <a:xfrm>
            <a:off x="-45720" y="2377440"/>
            <a:ext cx="4572000" cy="4328160"/>
          </a:xfrm>
        </p:spPr>
        <p:txBody>
          <a:bodyPr anchor="t">
            <a:normAutofit/>
          </a:bodyPr>
          <a:lstStyle>
            <a:lvl1pPr marL="0" indent="0">
              <a:lnSpc>
                <a:spcPct val="80000"/>
              </a:lnSpc>
              <a:defRPr sz="2000" b="1" baseline="0">
                <a:solidFill>
                  <a:schemeClr val="accent1"/>
                </a:solidFill>
                <a:latin typeface="+mj-lt"/>
              </a:defRPr>
            </a:lvl1pPr>
          </a:lstStyle>
          <a:p>
            <a:pPr lvl="0"/>
            <a:r>
              <a:rPr lang="en-US" dirty="0" smtClean="0"/>
              <a:t>Chart description</a:t>
            </a:r>
          </a:p>
        </p:txBody>
      </p:sp>
      <p:sp>
        <p:nvSpPr>
          <p:cNvPr id="9" name="Chart Placeholder 8"/>
          <p:cNvSpPr>
            <a:spLocks noGrp="1"/>
          </p:cNvSpPr>
          <p:nvPr>
            <p:ph type="chart" sz="quarter" idx="27"/>
          </p:nvPr>
        </p:nvSpPr>
        <p:spPr>
          <a:xfrm>
            <a:off x="4572000" y="2057400"/>
            <a:ext cx="4572000" cy="45720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677040595"/>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1+#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9"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9/21/2016</a:t>
            </a:fld>
            <a:endParaRPr lang="en-US" dirty="0">
              <a:solidFill>
                <a:srgbClr val="FFFFFF"/>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90534075"/>
      </p:ext>
    </p:extLst>
  </p:cSld>
  <p:clrMapOvr>
    <a:masterClrMapping/>
  </p:clrMapOvr>
  <p:transition>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9/21/2016</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84938524"/>
      </p:ext>
    </p:extLst>
  </p:cSld>
  <p:clrMapOvr>
    <a:masterClrMapping/>
  </p:clrMapOvr>
  <p:transition>
    <p:push/>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9/21/2016</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0933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9/21/2016</a:t>
            </a:fld>
            <a:endParaRPr lang="en-US">
              <a:solidFill>
                <a:srgbClr val="FFFFFF"/>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7522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2080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396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020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725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5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9ECB43-0820-4DE9-8A2D-C9C15B45DB2B}" type="datetimeFigureOut">
              <a:rPr lang="en-US" smtClean="0"/>
              <a:t>9/21/2016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3257111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6177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952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73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9261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198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135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410769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79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768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15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9ECB43-0820-4DE9-8A2D-C9C15B45DB2B}" type="datetimeFigureOut">
              <a:rPr lang="en-US" smtClean="0"/>
              <a:t>9/21/2016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40483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1428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3067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671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635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001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796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5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509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solidFill>
                  <a:prstClr val="black">
                    <a:tint val="75000"/>
                  </a:prstClr>
                </a:solidFill>
              </a:rPr>
              <a:pPr/>
              <a:t>‹#›</a:t>
            </a:fld>
            <a:endParaRPr lang="en-US">
              <a:solidFill>
                <a:prstClr val="black">
                  <a:tint val="75000"/>
                </a:prstClr>
              </a:solidFill>
            </a:endParaRPr>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615126697"/>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548887"/>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3840355614"/>
      </p:ext>
    </p:extLst>
  </p:cSld>
  <p:clrMapOvr>
    <a:masterClrMapping/>
  </p:clrMapOvr>
  <p:transition spd="slow">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ECB43-0820-4DE9-8A2D-C9C15B45DB2B}" type="datetimeFigureOut">
              <a:rPr lang="en-US" smtClean="0"/>
              <a:t>9/21/2016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1060627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spTree>
    <p:extLst>
      <p:ext uri="{BB962C8B-B14F-4D97-AF65-F5344CB8AC3E}">
        <p14:creationId xmlns:p14="http://schemas.microsoft.com/office/powerpoint/2010/main" val="22930019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ECB43-0820-4DE9-8A2D-C9C15B45DB2B}"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66237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ECB43-0820-4DE9-8A2D-C9C15B45DB2B}" type="datetimeFigureOut">
              <a:rPr lang="en-US" smtClean="0"/>
              <a:t>9/21/2016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104329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ECB43-0820-4DE9-8A2D-C9C15B45DB2B}" type="datetimeFigureOut">
              <a:rPr lang="en-US" smtClean="0"/>
              <a:t>9/21/2016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0CDE8-6124-4A82-A433-77E3068B9ED2}" type="slidenum">
              <a:rPr lang="en-US" smtClean="0"/>
              <a:t>‹#›</a:t>
            </a:fld>
            <a:endParaRPr lang="en-US"/>
          </a:p>
        </p:txBody>
      </p:sp>
    </p:spTree>
    <p:extLst>
      <p:ext uri="{BB962C8B-B14F-4D97-AF65-F5344CB8AC3E}">
        <p14:creationId xmlns:p14="http://schemas.microsoft.com/office/powerpoint/2010/main" val="1077404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4" r:id="rId12"/>
    <p:sldLayoutId id="2147483744" r:id="rId13"/>
    <p:sldLayoutId id="214748374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362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274320"/>
            <a:ext cx="9144000" cy="1280160"/>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930776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ransition>
    <p:push/>
  </p:transition>
  <p:txStyles>
    <p:titleStyle>
      <a:lvl1pPr algn="l" defTabSz="914400" rtl="0" eaLnBrk="1" latinLnBrk="0" hangingPunct="1">
        <a:spcBef>
          <a:spcPct val="0"/>
        </a:spcBef>
        <a:buNone/>
        <a:defRPr sz="8000" kern="1200">
          <a:solidFill>
            <a:schemeClr val="bg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6E208-2B6E-4D78-AE7B-861F79BF73C7}"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F6FF2-7CAE-4655-8A1D-4EAB66465C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00511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0CA01-27B1-4D8E-8DC2-C8099C818E0A}" type="datetimeFigureOut">
              <a:rPr lang="en-US" smtClean="0">
                <a:solidFill>
                  <a:prstClr val="black">
                    <a:tint val="75000"/>
                  </a:prstClr>
                </a:solidFill>
              </a:rPr>
              <a:pPr/>
              <a:t>9/21/2016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689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1" r:id="rId12"/>
    <p:sldLayoutId id="2147483742" r:id="rId13"/>
    <p:sldLayoutId id="214748374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nytimes.com/2015/03/10/opinion/joe-nocera-college-for-a-new-age.html"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4.gif"/><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hyperlink" Target="http://crl.acrl.org/content/75/6/760.full.pdf+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png"/><Relationship Id="rId3" Type="http://schemas.openxmlformats.org/officeDocument/2006/relationships/image" Target="../media/image43.gif"/><Relationship Id="rId7" Type="http://schemas.openxmlformats.org/officeDocument/2006/relationships/image" Target="../media/image47.png"/><Relationship Id="rId12"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63.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53.pn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diagramData" Target="../diagrams/data1.xml"/><Relationship Id="rId5" Type="http://schemas.openxmlformats.org/officeDocument/2006/relationships/image" Target="../media/image55.png"/><Relationship Id="rId10" Type="http://schemas.microsoft.com/office/2007/relationships/diagramDrawing" Target="../diagrams/drawing1.xml"/><Relationship Id="rId4" Type="http://schemas.openxmlformats.org/officeDocument/2006/relationships/image" Target="../media/image54.png"/><Relationship Id="rId9" Type="http://schemas.openxmlformats.org/officeDocument/2006/relationships/diagramColors" Target="../diagrams/colors1.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3.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hyperlink" Target="http://innoscholcomm.silk.co/" TargetMode="External"/><Relationship Id="rId2" Type="http://schemas.openxmlformats.org/officeDocument/2006/relationships/image" Target="../media/image69.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larged image of Jennie Lee Library foundation stone ev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6" y="-76634"/>
            <a:ext cx="9217025" cy="72468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04409" y="0"/>
            <a:ext cx="7180118" cy="276999"/>
          </a:xfrm>
          <a:prstGeom prst="rect">
            <a:avLst/>
          </a:prstGeom>
        </p:spPr>
        <p:txBody>
          <a:bodyPr wrap="square">
            <a:spAutoFit/>
          </a:bodyPr>
          <a:lstStyle/>
          <a:p>
            <a:r>
              <a:rPr lang="en-US" sz="1200" dirty="0">
                <a:solidFill>
                  <a:schemeClr val="bg1"/>
                </a:solidFill>
              </a:rPr>
              <a:t>http://www.open.ac.uk/library/digital-archive/image/image:000000000094</a:t>
            </a:r>
          </a:p>
        </p:txBody>
      </p:sp>
      <p:sp>
        <p:nvSpPr>
          <p:cNvPr id="5" name="TextBox 4"/>
          <p:cNvSpPr txBox="1"/>
          <p:nvPr/>
        </p:nvSpPr>
        <p:spPr>
          <a:xfrm>
            <a:off x="2014290" y="3877044"/>
            <a:ext cx="7129709" cy="2554545"/>
          </a:xfrm>
          <a:prstGeom prst="rect">
            <a:avLst/>
          </a:prstGeom>
          <a:solidFill>
            <a:srgbClr val="0070C0"/>
          </a:solidFill>
        </p:spPr>
        <p:txBody>
          <a:bodyPr wrap="none" rtlCol="0">
            <a:spAutoFit/>
          </a:bodyPr>
          <a:lstStyle/>
          <a:p>
            <a:r>
              <a:rPr lang="en-US" sz="2400" dirty="0" smtClean="0">
                <a:solidFill>
                  <a:schemeClr val="bg1"/>
                </a:solidFill>
                <a:latin typeface="Segoe UI Semilight" panose="020B0402040204020203" pitchFamily="34" charset="0"/>
                <a:cs typeface="Segoe UI Semilight" panose="020B0402040204020203" pitchFamily="34" charset="0"/>
              </a:rPr>
              <a:t>The </a:t>
            </a:r>
            <a:r>
              <a:rPr lang="en-US" sz="2400" dirty="0">
                <a:solidFill>
                  <a:schemeClr val="bg1"/>
                </a:solidFill>
                <a:latin typeface="Segoe UI Semilight" panose="020B0402040204020203" pitchFamily="34" charset="0"/>
                <a:cs typeface="Segoe UI Semilight" panose="020B0402040204020203" pitchFamily="34" charset="0"/>
              </a:rPr>
              <a:t>road ahead 4: </a:t>
            </a:r>
            <a:r>
              <a:rPr lang="en-US" sz="2400" dirty="0" smtClean="0">
                <a:solidFill>
                  <a:schemeClr val="bg1"/>
                </a:solidFill>
                <a:latin typeface="Segoe UI Semilight" panose="020B0402040204020203" pitchFamily="34" charset="0"/>
                <a:cs typeface="Segoe UI Semilight" panose="020B0402040204020203" pitchFamily="34" charset="0"/>
              </a:rPr>
              <a:t/>
            </a:r>
            <a:br>
              <a:rPr lang="en-US" sz="2400" dirty="0" smtClean="0">
                <a:solidFill>
                  <a:schemeClr val="bg1"/>
                </a:solidFill>
                <a:latin typeface="Segoe UI Semilight" panose="020B0402040204020203" pitchFamily="34" charset="0"/>
                <a:cs typeface="Segoe UI Semilight" panose="020B0402040204020203" pitchFamily="34" charset="0"/>
              </a:rPr>
            </a:br>
            <a:r>
              <a:rPr lang="en-US" sz="2400" dirty="0" smtClean="0">
                <a:solidFill>
                  <a:schemeClr val="bg1"/>
                </a:solidFill>
                <a:latin typeface="Segoe UI Semilight" panose="020B0402040204020203" pitchFamily="34" charset="0"/>
                <a:cs typeface="Segoe UI Semilight" panose="020B0402040204020203" pitchFamily="34" charset="0"/>
              </a:rPr>
              <a:t>Challenges </a:t>
            </a:r>
            <a:r>
              <a:rPr lang="en-US" sz="2400" dirty="0">
                <a:solidFill>
                  <a:schemeClr val="bg1"/>
                </a:solidFill>
                <a:latin typeface="Segoe UI Semilight" panose="020B0402040204020203" pitchFamily="34" charset="0"/>
                <a:cs typeface="Segoe UI Semilight" panose="020B0402040204020203" pitchFamily="34" charset="0"/>
              </a:rPr>
              <a:t>and opportunities for academic </a:t>
            </a:r>
            <a:r>
              <a:rPr lang="en-US" sz="2400" dirty="0" smtClean="0">
                <a:solidFill>
                  <a:schemeClr val="bg1"/>
                </a:solidFill>
                <a:latin typeface="Segoe UI Semilight" panose="020B0402040204020203" pitchFamily="34" charset="0"/>
                <a:cs typeface="Segoe UI Semilight" panose="020B0402040204020203" pitchFamily="34" charset="0"/>
              </a:rPr>
              <a:t>libraries</a:t>
            </a:r>
            <a:r>
              <a:rPr lang="en-US" sz="2400" b="1" dirty="0" smtClean="0">
                <a:solidFill>
                  <a:schemeClr val="bg1"/>
                </a:solidFill>
                <a:latin typeface="Segoe UI Semilight" panose="020B0402040204020203" pitchFamily="34" charset="0"/>
                <a:cs typeface="Segoe UI Semilight" panose="020B0402040204020203" pitchFamily="34" charset="0"/>
              </a:rPr>
              <a:t> </a:t>
            </a:r>
          </a:p>
          <a:p>
            <a:pPr defTabSz="457200"/>
            <a:endParaRPr lang="en-US" sz="2400" b="1" dirty="0">
              <a:solidFill>
                <a:schemeClr val="bg1"/>
              </a:solidFill>
              <a:latin typeface="Segoe UI Semilight" panose="020B0402040204020203" pitchFamily="34" charset="0"/>
              <a:cs typeface="Segoe UI Semilight" panose="020B0402040204020203" pitchFamily="34" charset="0"/>
            </a:endParaRPr>
          </a:p>
          <a:p>
            <a:pPr defTabSz="457200"/>
            <a:r>
              <a:rPr lang="en-US" sz="2000" b="1" dirty="0" smtClean="0">
                <a:solidFill>
                  <a:schemeClr val="bg1"/>
                </a:solidFill>
                <a:latin typeface="Segoe UI Semilight" panose="020B0402040204020203" pitchFamily="34" charset="0"/>
                <a:cs typeface="Segoe UI Semilight" panose="020B0402040204020203" pitchFamily="34" charset="0"/>
              </a:rPr>
              <a:t>Lorcan Dempsey, OCLC</a:t>
            </a:r>
            <a:br>
              <a:rPr lang="en-US" sz="2000" b="1" dirty="0" smtClean="0">
                <a:solidFill>
                  <a:schemeClr val="bg1"/>
                </a:solidFill>
                <a:latin typeface="Segoe UI Semilight" panose="020B0402040204020203" pitchFamily="34" charset="0"/>
                <a:cs typeface="Segoe UI Semilight" panose="020B0402040204020203" pitchFamily="34" charset="0"/>
              </a:rPr>
            </a:br>
            <a:r>
              <a:rPr lang="en-US" sz="2000" b="1" dirty="0" smtClean="0">
                <a:solidFill>
                  <a:schemeClr val="bg1"/>
                </a:solidFill>
                <a:latin typeface="Segoe UI Semilight" panose="020B0402040204020203" pitchFamily="34" charset="0"/>
                <a:cs typeface="Segoe UI Semilight" panose="020B0402040204020203" pitchFamily="34" charset="0"/>
              </a:rPr>
              <a:t>@</a:t>
            </a:r>
            <a:r>
              <a:rPr lang="en-US" sz="2000" b="1" dirty="0" err="1" smtClean="0">
                <a:solidFill>
                  <a:schemeClr val="bg1"/>
                </a:solidFill>
                <a:latin typeface="Segoe UI Semilight" panose="020B0402040204020203" pitchFamily="34" charset="0"/>
                <a:cs typeface="Segoe UI Semilight" panose="020B0402040204020203" pitchFamily="34" charset="0"/>
              </a:rPr>
              <a:t>LorcanD</a:t>
            </a:r>
            <a:endParaRPr lang="en-US" sz="2000" b="1" dirty="0" smtClean="0">
              <a:solidFill>
                <a:schemeClr val="bg1"/>
              </a:solidFill>
              <a:latin typeface="Segoe UI Semilight" panose="020B0402040204020203" pitchFamily="34" charset="0"/>
              <a:cs typeface="Segoe UI Semilight" panose="020B0402040204020203" pitchFamily="34" charset="0"/>
            </a:endParaRPr>
          </a:p>
          <a:p>
            <a:r>
              <a:rPr lang="en-US" sz="1600" b="1" dirty="0" smtClean="0">
                <a:solidFill>
                  <a:schemeClr val="bg1"/>
                </a:solidFill>
                <a:latin typeface="Segoe UI Light" panose="020B0502040204020203" pitchFamily="34" charset="0"/>
                <a:cs typeface="Segoe UI Semilight" panose="020B0402040204020203" pitchFamily="34" charset="0"/>
              </a:rPr>
              <a:t>The </a:t>
            </a:r>
            <a:r>
              <a:rPr lang="en-US" sz="1600" b="1" dirty="0">
                <a:solidFill>
                  <a:schemeClr val="bg1"/>
                </a:solidFill>
                <a:latin typeface="Segoe UI Light" panose="020B0502040204020203" pitchFamily="34" charset="0"/>
                <a:cs typeface="Segoe UI Semilight" panose="020B0402040204020203" pitchFamily="34" charset="0"/>
              </a:rPr>
              <a:t>Future of Academic Libraries: A Symposium on provision for online </a:t>
            </a:r>
            <a:endParaRPr lang="en-US" sz="1600" dirty="0">
              <a:solidFill>
                <a:schemeClr val="bg1"/>
              </a:solidFill>
              <a:latin typeface="Segoe UI Light" panose="020B0502040204020203" pitchFamily="34" charset="0"/>
              <a:cs typeface="Segoe UI Semilight" panose="020B0402040204020203" pitchFamily="34" charset="0"/>
            </a:endParaRPr>
          </a:p>
          <a:p>
            <a:r>
              <a:rPr lang="en-US" sz="1600" b="1" dirty="0">
                <a:solidFill>
                  <a:schemeClr val="bg1"/>
                </a:solidFill>
                <a:latin typeface="Segoe UI Light" panose="020B0502040204020203" pitchFamily="34" charset="0"/>
                <a:cs typeface="Segoe UI Semilight" panose="020B0402040204020203" pitchFamily="34" charset="0"/>
              </a:rPr>
              <a:t>&amp; distance learning students </a:t>
            </a:r>
            <a:endParaRPr lang="en-US" sz="1600" b="1" dirty="0" smtClean="0">
              <a:solidFill>
                <a:schemeClr val="bg1"/>
              </a:solidFill>
              <a:latin typeface="Segoe UI Light" panose="020B0502040204020203" pitchFamily="34" charset="0"/>
              <a:cs typeface="Segoe UI Semilight" panose="020B0402040204020203" pitchFamily="34" charset="0"/>
            </a:endParaRPr>
          </a:p>
          <a:p>
            <a:r>
              <a:rPr lang="en-US" sz="1600" b="1" dirty="0" smtClean="0">
                <a:solidFill>
                  <a:schemeClr val="bg1"/>
                </a:solidFill>
                <a:latin typeface="Segoe UI Light" panose="020B0502040204020203" pitchFamily="34" charset="0"/>
                <a:cs typeface="Segoe UI Semilight" panose="020B0402040204020203" pitchFamily="34" charset="0"/>
              </a:rPr>
              <a:t>The Open University, Milton Keynes, UK, 17 March 2016</a:t>
            </a:r>
            <a:endParaRPr lang="en-US" sz="1600" b="1" dirty="0">
              <a:solidFill>
                <a:schemeClr val="bg1"/>
              </a:solidFill>
              <a:latin typeface="Segoe UI Light" panose="020B0502040204020203" pitchFamily="34" charset="0"/>
              <a:cs typeface="Segoe UI Semilight" panose="020B0402040204020203" pitchFamily="34" charset="0"/>
            </a:endParaRPr>
          </a:p>
        </p:txBody>
      </p:sp>
    </p:spTree>
    <p:extLst>
      <p:ext uri="{BB962C8B-B14F-4D97-AF65-F5344CB8AC3E}">
        <p14:creationId xmlns:p14="http://schemas.microsoft.com/office/powerpoint/2010/main" val="242365615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314" y="1398396"/>
            <a:ext cx="3689498" cy="4893647"/>
          </a:xfrm>
          <a:prstGeom prst="rect">
            <a:avLst/>
          </a:prstGeom>
          <a:solidFill>
            <a:srgbClr val="0070C0"/>
          </a:solidFill>
        </p:spPr>
        <p:txBody>
          <a:bodyPr wrap="square">
            <a:spAutoFit/>
          </a:bodyPr>
          <a:lstStyle/>
          <a:p>
            <a:r>
              <a:rPr lang="en-US" sz="2400" dirty="0">
                <a:solidFill>
                  <a:schemeClr val="bg1"/>
                </a:solidFill>
                <a:latin typeface="Segoe UI Light" panose="020B0502040204020203" pitchFamily="34" charset="0"/>
              </a:rPr>
              <a:t>Managerialism, which the rankings attempt to feed, sees students as “revenue units” or “customers” and academic staff as “cost </a:t>
            </a:r>
            <a:r>
              <a:rPr lang="en-US" sz="2400" dirty="0" err="1">
                <a:solidFill>
                  <a:schemeClr val="bg1"/>
                </a:solidFill>
                <a:latin typeface="Segoe UI Light" panose="020B0502040204020203" pitchFamily="34" charset="0"/>
              </a:rPr>
              <a:t>centres</a:t>
            </a:r>
            <a:r>
              <a:rPr lang="en-US" sz="2400" dirty="0">
                <a:solidFill>
                  <a:schemeClr val="bg1"/>
                </a:solidFill>
                <a:latin typeface="Segoe UI Light" panose="020B0502040204020203" pitchFamily="34" charset="0"/>
              </a:rPr>
              <a:t>” or “full-time equivalent costs” that get in the way of the true mission of the institution – obtaining more research revenue and international kudos via the league tables.</a:t>
            </a:r>
          </a:p>
        </p:txBody>
      </p:sp>
      <p:sp>
        <p:nvSpPr>
          <p:cNvPr id="3" name="TextBox 2"/>
          <p:cNvSpPr txBox="1"/>
          <p:nvPr/>
        </p:nvSpPr>
        <p:spPr>
          <a:xfrm>
            <a:off x="489092" y="6305107"/>
            <a:ext cx="3961341" cy="492443"/>
          </a:xfrm>
          <a:prstGeom prst="rect">
            <a:avLst/>
          </a:prstGeom>
          <a:noFill/>
        </p:spPr>
        <p:txBody>
          <a:bodyPr wrap="none" rtlCol="0">
            <a:spAutoFit/>
          </a:bodyPr>
          <a:lstStyle/>
          <a:p>
            <a:r>
              <a:rPr lang="en-US" dirty="0" smtClean="0"/>
              <a:t>Sean Barrett</a:t>
            </a:r>
          </a:p>
          <a:p>
            <a:r>
              <a:rPr lang="en-US" sz="800" dirty="0"/>
              <a:t>http://www.universitytimes.ie/2016/03/rankings-are-the-latest-assault-on-the-university/</a:t>
            </a:r>
          </a:p>
        </p:txBody>
      </p:sp>
      <p:sp>
        <p:nvSpPr>
          <p:cNvPr id="5" name="Rectangle 4"/>
          <p:cNvSpPr/>
          <p:nvPr/>
        </p:nvSpPr>
        <p:spPr>
          <a:xfrm>
            <a:off x="5539563" y="1398392"/>
            <a:ext cx="3051544" cy="489364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Segoe UI Light" panose="020B0502040204020203" pitchFamily="34" charset="0"/>
              </a:rPr>
              <a:t>Overall, this process is designed to encourage higher-education institutions to act strategically, to </a:t>
            </a:r>
            <a:r>
              <a:rPr lang="en-US" sz="2400" dirty="0" err="1">
                <a:latin typeface="Segoe UI Light" panose="020B0502040204020203" pitchFamily="34" charset="0"/>
              </a:rPr>
              <a:t>prioritise</a:t>
            </a:r>
            <a:r>
              <a:rPr lang="en-US" sz="2400" dirty="0">
                <a:latin typeface="Segoe UI Light" panose="020B0502040204020203" pitchFamily="34" charset="0"/>
              </a:rPr>
              <a:t> and to differentiate their offer. In this way they are more likely to be in a position to respond to national needs in an uncertain future.</a:t>
            </a:r>
          </a:p>
        </p:txBody>
      </p:sp>
      <p:sp>
        <p:nvSpPr>
          <p:cNvPr id="6" name="Rectangle 5"/>
          <p:cNvSpPr/>
          <p:nvPr/>
        </p:nvSpPr>
        <p:spPr>
          <a:xfrm>
            <a:off x="4572000" y="6519446"/>
            <a:ext cx="4572000" cy="338554"/>
          </a:xfrm>
          <a:prstGeom prst="rect">
            <a:avLst/>
          </a:prstGeom>
        </p:spPr>
        <p:txBody>
          <a:bodyPr>
            <a:spAutoFit/>
          </a:bodyPr>
          <a:lstStyle/>
          <a:p>
            <a:r>
              <a:rPr lang="en-US" sz="800" dirty="0"/>
              <a:t>http://www.irishtimes.com/news/education/tom-boland-we-finally-know-for-sure-how-our-colleges-are-faring-1.2567762</a:t>
            </a:r>
          </a:p>
        </p:txBody>
      </p:sp>
      <p:sp>
        <p:nvSpPr>
          <p:cNvPr id="7" name="Rectangle 6"/>
          <p:cNvSpPr/>
          <p:nvPr/>
        </p:nvSpPr>
        <p:spPr>
          <a:xfrm>
            <a:off x="6389225" y="37992"/>
            <a:ext cx="2260361" cy="1200329"/>
          </a:xfrm>
          <a:prstGeom prst="rect">
            <a:avLst/>
          </a:prstGeom>
        </p:spPr>
        <p:txBody>
          <a:bodyPr wrap="square">
            <a:spAutoFit/>
          </a:bodyPr>
          <a:lstStyle/>
          <a:p>
            <a:r>
              <a:rPr lang="en-US" dirty="0" smtClean="0">
                <a:solidFill>
                  <a:srgbClr val="000000"/>
                </a:solidFill>
                <a:latin typeface="Segoe UI Semibold" panose="020B0702040204020203" pitchFamily="34" charset="0"/>
              </a:rPr>
              <a:t>“Tom </a:t>
            </a:r>
            <a:r>
              <a:rPr lang="en-US" dirty="0">
                <a:solidFill>
                  <a:srgbClr val="000000"/>
                </a:solidFill>
                <a:latin typeface="Segoe UI Semibold" panose="020B0702040204020203" pitchFamily="34" charset="0"/>
              </a:rPr>
              <a:t>Boland: We finally know for sure how our colleges are </a:t>
            </a:r>
            <a:r>
              <a:rPr lang="en-US" dirty="0" smtClean="0">
                <a:solidFill>
                  <a:srgbClr val="000000"/>
                </a:solidFill>
                <a:latin typeface="Segoe UI Semibold" panose="020B0702040204020203" pitchFamily="34" charset="0"/>
              </a:rPr>
              <a:t>faring”</a:t>
            </a:r>
            <a:endParaRPr lang="en-US" b="0" i="0" dirty="0">
              <a:solidFill>
                <a:srgbClr val="000000"/>
              </a:solidFill>
              <a:effectLst/>
              <a:latin typeface="Segoe UI Semibold" panose="020B0702040204020203" pitchFamily="34" charset="0"/>
            </a:endParaRPr>
          </a:p>
        </p:txBody>
      </p:sp>
      <p:sp>
        <p:nvSpPr>
          <p:cNvPr id="8" name="Rectangle 7"/>
          <p:cNvSpPr/>
          <p:nvPr/>
        </p:nvSpPr>
        <p:spPr>
          <a:xfrm>
            <a:off x="627314" y="134861"/>
            <a:ext cx="2329987" cy="923330"/>
          </a:xfrm>
          <a:prstGeom prst="rect">
            <a:avLst/>
          </a:prstGeom>
        </p:spPr>
        <p:txBody>
          <a:bodyPr wrap="square">
            <a:spAutoFit/>
          </a:bodyPr>
          <a:lstStyle/>
          <a:p>
            <a:r>
              <a:rPr lang="en-US" dirty="0" smtClean="0">
                <a:solidFill>
                  <a:srgbClr val="000000"/>
                </a:solidFill>
                <a:latin typeface="Segoe UI Semibold" panose="020B0702040204020203" pitchFamily="34" charset="0"/>
              </a:rPr>
              <a:t>“Rankings </a:t>
            </a:r>
            <a:r>
              <a:rPr lang="en-US" dirty="0">
                <a:solidFill>
                  <a:srgbClr val="000000"/>
                </a:solidFill>
                <a:latin typeface="Segoe UI Semibold" panose="020B0702040204020203" pitchFamily="34" charset="0"/>
              </a:rPr>
              <a:t>are the Latest Assault on the </a:t>
            </a:r>
            <a:r>
              <a:rPr lang="en-US" dirty="0" smtClean="0">
                <a:solidFill>
                  <a:srgbClr val="000000"/>
                </a:solidFill>
                <a:latin typeface="Segoe UI Semibold" panose="020B0702040204020203" pitchFamily="34" charset="0"/>
              </a:rPr>
              <a:t>University”</a:t>
            </a:r>
            <a:endParaRPr lang="en-US" i="0" dirty="0">
              <a:solidFill>
                <a:srgbClr val="000000"/>
              </a:solidFill>
              <a:effectLst/>
              <a:latin typeface="Segoe UI Semibold" panose="020B0702040204020203" pitchFamily="34" charset="0"/>
            </a:endParaRPr>
          </a:p>
        </p:txBody>
      </p:sp>
      <p:sp>
        <p:nvSpPr>
          <p:cNvPr id="4" name="Rectangle 3"/>
          <p:cNvSpPr/>
          <p:nvPr/>
        </p:nvSpPr>
        <p:spPr>
          <a:xfrm>
            <a:off x="3104893" y="252399"/>
            <a:ext cx="3136740" cy="9144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5"/>
                </a:solidFill>
              </a:rPr>
              <a:t>Two different perspectives appearing in the Irish media in the same week. </a:t>
            </a:r>
            <a:endParaRPr lang="en-US" dirty="0">
              <a:solidFill>
                <a:schemeClr val="accent5"/>
              </a:solidFill>
            </a:endParaRPr>
          </a:p>
        </p:txBody>
      </p:sp>
    </p:spTree>
    <p:extLst>
      <p:ext uri="{BB962C8B-B14F-4D97-AF65-F5344CB8AC3E}">
        <p14:creationId xmlns:p14="http://schemas.microsoft.com/office/powerpoint/2010/main" val="3347450391"/>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5893"/>
            <a:ext cx="4572000" cy="4462760"/>
          </a:xfrm>
          <a:prstGeom prst="rect">
            <a:avLst/>
          </a:prstGeom>
          <a:solidFill>
            <a:srgbClr val="0070C0"/>
          </a:solidFill>
        </p:spPr>
        <p:txBody>
          <a:bodyPr>
            <a:spAutoFit/>
          </a:bodyPr>
          <a:lstStyle/>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Colleges have three basic business models for attracting and keeping students. Two will continue to work in the next decade, and one almost certainly will not</a:t>
            </a:r>
            <a:r>
              <a:rPr lang="en-US" sz="32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en-US" sz="2400" b="1" i="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Chronicle of Higher Education</a:t>
            </a:r>
            <a:endParaRPr lang="en-US" sz="2400" b="1" i="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Rectangle 1"/>
          <p:cNvSpPr/>
          <p:nvPr/>
        </p:nvSpPr>
        <p:spPr>
          <a:xfrm>
            <a:off x="4890976" y="6263428"/>
            <a:ext cx="4572000" cy="461665"/>
          </a:xfrm>
          <a:prstGeom prst="rect">
            <a:avLst/>
          </a:prstGeom>
        </p:spPr>
        <p:txBody>
          <a:bodyPr>
            <a:spAutoFit/>
          </a:bodyPr>
          <a:lstStyle/>
          <a:p>
            <a:r>
              <a:rPr lang="en-US" sz="1200" dirty="0" err="1">
                <a:latin typeface="Calibri" panose="020F0502020204030204" pitchFamily="34" charset="0"/>
                <a:ea typeface="Calibri" panose="020F0502020204030204" pitchFamily="34" charset="0"/>
                <a:cs typeface="Times New Roman" panose="02020603050405020304" pitchFamily="18" charset="0"/>
              </a:rPr>
              <a:t>Werf</a:t>
            </a:r>
            <a:r>
              <a:rPr lang="en-US" sz="1200" dirty="0">
                <a:latin typeface="Calibri" panose="020F0502020204030204" pitchFamily="34" charset="0"/>
                <a:ea typeface="Calibri" panose="020F0502020204030204" pitchFamily="34" charset="0"/>
                <a:cs typeface="Times New Roman" panose="02020603050405020304" pitchFamily="18" charset="0"/>
              </a:rPr>
              <a:t>, Martin van der, and Grant Sabatier. </a:t>
            </a:r>
            <a:r>
              <a:rPr lang="en-US" sz="1200" i="1" dirty="0">
                <a:latin typeface="Calibri" panose="020F0502020204030204" pitchFamily="34" charset="0"/>
                <a:ea typeface="Calibri" panose="020F0502020204030204" pitchFamily="34" charset="0"/>
                <a:cs typeface="Times New Roman" panose="02020603050405020304" pitchFamily="18" charset="0"/>
              </a:rPr>
              <a:t>The college of 2020:  students</a:t>
            </a:r>
            <a:r>
              <a:rPr lang="en-US" sz="1200" dirty="0">
                <a:latin typeface="Calibri" panose="020F0502020204030204" pitchFamily="34" charset="0"/>
                <a:ea typeface="Calibri" panose="020F0502020204030204" pitchFamily="34" charset="0"/>
                <a:cs typeface="Times New Roman" panose="02020603050405020304" pitchFamily="18" charset="0"/>
              </a:rPr>
              <a:t>. [Washington, D.C.]: Chronicle Research Services (2009).</a:t>
            </a:r>
            <a:endParaRPr lang="en-US" sz="1200" dirty="0"/>
          </a:p>
        </p:txBody>
      </p:sp>
      <p:sp>
        <p:nvSpPr>
          <p:cNvPr id="3" name="TextBox 2"/>
          <p:cNvSpPr txBox="1"/>
          <p:nvPr/>
        </p:nvSpPr>
        <p:spPr>
          <a:xfrm>
            <a:off x="0" y="437707"/>
            <a:ext cx="4572000" cy="523220"/>
          </a:xfrm>
          <a:prstGeom prst="rect">
            <a:avLst/>
          </a:prstGeom>
          <a:solidFill>
            <a:srgbClr val="0070C0"/>
          </a:solidFill>
        </p:spPr>
        <p:txBody>
          <a:bodyPr wrap="square" rtlCol="0">
            <a:spAutoFit/>
          </a:bodyPr>
          <a:lstStyle/>
          <a:p>
            <a:r>
              <a:rPr lang="en-US" sz="28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One US perspective</a:t>
            </a:r>
            <a:endParaRPr lang="en-US" sz="28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65546138"/>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838200"/>
            <a:ext cx="7467599" cy="5078313"/>
          </a:xfrm>
          <a:prstGeom prst="rect">
            <a:avLst/>
          </a:prstGeom>
          <a:noFill/>
        </p:spPr>
        <p:txBody>
          <a:bodyPr wrap="square" rtlCol="0">
            <a:spAutoFit/>
          </a:bodyPr>
          <a:lstStyle/>
          <a:p>
            <a:pPr marL="342900" indent="-342900">
              <a:buFont typeface="+mj-lt"/>
              <a:buAutoNum type="arabicPeriod"/>
            </a:pPr>
            <a:r>
              <a:rPr lang="en-US" b="1" dirty="0"/>
              <a:t>Research/elite </a:t>
            </a:r>
            <a:r>
              <a:rPr lang="en-US" dirty="0" smtClean="0"/>
              <a:t>(Strong brand, connected </a:t>
            </a:r>
            <a:r>
              <a:rPr lang="en-US" dirty="0"/>
              <a:t>to international network of science and scholarship; educate many of the political and business elite; flagship), </a:t>
            </a:r>
            <a:endParaRPr lang="en-US" dirty="0" smtClean="0"/>
          </a:p>
          <a:p>
            <a:pPr marL="342900" indent="-342900">
              <a:buFont typeface="+mj-lt"/>
              <a:buAutoNum type="arabicPeriod"/>
            </a:pPr>
            <a:endParaRPr lang="en-US" b="1" dirty="0"/>
          </a:p>
          <a:p>
            <a:pPr marL="342900" indent="-342900">
              <a:buFont typeface="+mj-lt"/>
              <a:buAutoNum type="arabicPeriod"/>
            </a:pPr>
            <a:r>
              <a:rPr lang="en-US" b="1" dirty="0" smtClean="0"/>
              <a:t>Convenience</a:t>
            </a:r>
            <a:r>
              <a:rPr lang="en-US" dirty="0" smtClean="0"/>
              <a:t> </a:t>
            </a:r>
            <a:r>
              <a:rPr lang="en-US" dirty="0"/>
              <a:t>(community </a:t>
            </a:r>
            <a:r>
              <a:rPr lang="en-US" dirty="0" smtClean="0"/>
              <a:t>colleges, for-profit </a:t>
            </a:r>
            <a:r>
              <a:rPr lang="en-US" dirty="0"/>
              <a:t>providers, </a:t>
            </a:r>
            <a:r>
              <a:rPr lang="en-US" dirty="0" smtClean="0"/>
              <a:t>career-focused - preparation </a:t>
            </a:r>
            <a:r>
              <a:rPr lang="en-US" dirty="0"/>
              <a:t>for further education or for a </a:t>
            </a:r>
            <a:r>
              <a:rPr lang="en-US" dirty="0" smtClean="0"/>
              <a:t>career</a:t>
            </a:r>
            <a:r>
              <a:rPr lang="en-US" dirty="0"/>
              <a:t>)</a:t>
            </a:r>
            <a:r>
              <a:rPr lang="en-US" dirty="0" smtClean="0">
                <a:solidFill>
                  <a:schemeClr val="accent1"/>
                </a:solidFill>
              </a:rPr>
              <a:t>.</a:t>
            </a:r>
          </a:p>
          <a:p>
            <a:pPr marL="342900" indent="-342900">
              <a:buFont typeface="+mj-lt"/>
              <a:buAutoNum type="arabicPeriod"/>
            </a:pPr>
            <a:endParaRPr lang="en-US" b="1" dirty="0" smtClean="0"/>
          </a:p>
          <a:p>
            <a:pPr marL="342900" indent="-342900">
              <a:buFont typeface="+mj-lt"/>
              <a:buAutoNum type="arabicPeriod"/>
            </a:pPr>
            <a:r>
              <a:rPr lang="en-US" b="1" dirty="0" smtClean="0"/>
              <a:t>Struggling </a:t>
            </a:r>
            <a:r>
              <a:rPr lang="en-US" b="1" dirty="0"/>
              <a:t>middle </a:t>
            </a:r>
            <a:r>
              <a:rPr lang="en-US" dirty="0"/>
              <a:t>(broad </a:t>
            </a:r>
            <a:r>
              <a:rPr lang="en-US" dirty="0" smtClean="0"/>
              <a:t>education. Not kept up with distance and convenience agendas, high overhead, limited research funding). </a:t>
            </a:r>
          </a:p>
          <a:p>
            <a:endParaRPr lang="en-US" dirty="0"/>
          </a:p>
          <a:p>
            <a:endParaRPr lang="en-US" dirty="0" smtClean="0"/>
          </a:p>
          <a:p>
            <a:endParaRPr lang="en-US" dirty="0"/>
          </a:p>
          <a:p>
            <a:r>
              <a:rPr lang="en-US" dirty="0" smtClean="0">
                <a:solidFill>
                  <a:schemeClr val="bg1">
                    <a:lumMod val="50000"/>
                  </a:schemeClr>
                </a:solidFill>
              </a:rPr>
              <a:t>While </a:t>
            </a:r>
            <a:r>
              <a:rPr lang="en-US" dirty="0">
                <a:solidFill>
                  <a:schemeClr val="bg1">
                    <a:lumMod val="50000"/>
                  </a:schemeClr>
                </a:solidFill>
              </a:rPr>
              <a:t>strong public </a:t>
            </a:r>
            <a:r>
              <a:rPr lang="en-US" dirty="0" smtClean="0">
                <a:solidFill>
                  <a:schemeClr val="bg1">
                    <a:lumMod val="50000"/>
                  </a:schemeClr>
                </a:solidFill>
              </a:rPr>
              <a:t>funding, a </a:t>
            </a:r>
            <a:r>
              <a:rPr lang="en-US" b="1" dirty="0" err="1" smtClean="0">
                <a:solidFill>
                  <a:schemeClr val="bg1">
                    <a:lumMod val="50000"/>
                  </a:schemeClr>
                </a:solidFill>
              </a:rPr>
              <a:t>systemwide</a:t>
            </a:r>
            <a:r>
              <a:rPr lang="en-US" b="1" dirty="0" smtClean="0">
                <a:solidFill>
                  <a:schemeClr val="bg1">
                    <a:lumMod val="50000"/>
                  </a:schemeClr>
                </a:solidFill>
              </a:rPr>
              <a:t> perspective </a:t>
            </a:r>
            <a:r>
              <a:rPr lang="en-US" dirty="0">
                <a:solidFill>
                  <a:schemeClr val="bg1">
                    <a:lumMod val="50000"/>
                  </a:schemeClr>
                </a:solidFill>
              </a:rPr>
              <a:t>and regional agendas may mitigate this division in other countries, in particular sustaining </a:t>
            </a:r>
            <a:r>
              <a:rPr lang="en-US" dirty="0" smtClean="0">
                <a:solidFill>
                  <a:schemeClr val="bg1">
                    <a:lumMod val="50000"/>
                  </a:schemeClr>
                </a:solidFill>
              </a:rPr>
              <a:t>a diverse ‘middle’, </a:t>
            </a:r>
            <a:r>
              <a:rPr lang="en-US" dirty="0">
                <a:solidFill>
                  <a:schemeClr val="bg1">
                    <a:lumMod val="50000"/>
                  </a:schemeClr>
                </a:solidFill>
              </a:rPr>
              <a:t>general trends support it: these include </a:t>
            </a:r>
            <a:r>
              <a:rPr lang="en-US" b="1" dirty="0">
                <a:solidFill>
                  <a:schemeClr val="bg1">
                    <a:lumMod val="50000"/>
                  </a:schemeClr>
                </a:solidFill>
              </a:rPr>
              <a:t>internationalization</a:t>
            </a:r>
            <a:r>
              <a:rPr lang="en-US" dirty="0">
                <a:solidFill>
                  <a:schemeClr val="bg1">
                    <a:lumMod val="50000"/>
                  </a:schemeClr>
                </a:solidFill>
              </a:rPr>
              <a:t>, the recent </a:t>
            </a:r>
            <a:r>
              <a:rPr lang="en-US" b="1" dirty="0">
                <a:solidFill>
                  <a:schemeClr val="bg1">
                    <a:lumMod val="50000"/>
                  </a:schemeClr>
                </a:solidFill>
              </a:rPr>
              <a:t>historic growth in numbers </a:t>
            </a:r>
            <a:r>
              <a:rPr lang="en-US" dirty="0">
                <a:solidFill>
                  <a:schemeClr val="bg1">
                    <a:lumMod val="50000"/>
                  </a:schemeClr>
                </a:solidFill>
              </a:rPr>
              <a:t>participating in third level education, </a:t>
            </a:r>
            <a:r>
              <a:rPr lang="en-US" b="1" dirty="0">
                <a:solidFill>
                  <a:schemeClr val="bg1">
                    <a:lumMod val="50000"/>
                  </a:schemeClr>
                </a:solidFill>
              </a:rPr>
              <a:t>economic</a:t>
            </a:r>
            <a:r>
              <a:rPr lang="en-US" dirty="0">
                <a:solidFill>
                  <a:schemeClr val="bg1">
                    <a:lumMod val="50000"/>
                  </a:schemeClr>
                </a:solidFill>
              </a:rPr>
              <a:t> pressures, and a focus on comparative </a:t>
            </a:r>
            <a:r>
              <a:rPr lang="en-US" dirty="0" smtClean="0">
                <a:solidFill>
                  <a:schemeClr val="bg1">
                    <a:lumMod val="50000"/>
                  </a:schemeClr>
                </a:solidFill>
              </a:rPr>
              <a:t>international </a:t>
            </a:r>
            <a:r>
              <a:rPr lang="en-US" b="1" dirty="0" smtClean="0">
                <a:solidFill>
                  <a:schemeClr val="bg1">
                    <a:lumMod val="50000"/>
                  </a:schemeClr>
                </a:solidFill>
              </a:rPr>
              <a:t>evaluation</a:t>
            </a:r>
            <a:r>
              <a:rPr lang="en-US" dirty="0">
                <a:solidFill>
                  <a:schemeClr val="bg1">
                    <a:lumMod val="50000"/>
                  </a:schemeClr>
                </a:solidFill>
              </a:rPr>
              <a:t>. </a:t>
            </a:r>
          </a:p>
          <a:p>
            <a:endParaRPr lang="en-US" dirty="0"/>
          </a:p>
        </p:txBody>
      </p:sp>
      <p:sp>
        <p:nvSpPr>
          <p:cNvPr id="6" name="TextBox 5"/>
          <p:cNvSpPr txBox="1"/>
          <p:nvPr/>
        </p:nvSpPr>
        <p:spPr>
          <a:xfrm>
            <a:off x="914400" y="6324600"/>
            <a:ext cx="2056845" cy="307777"/>
          </a:xfrm>
          <a:prstGeom prst="rect">
            <a:avLst/>
          </a:prstGeom>
          <a:noFill/>
        </p:spPr>
        <p:txBody>
          <a:bodyPr wrap="none" rtlCol="0">
            <a:spAutoFit/>
          </a:bodyPr>
          <a:lstStyle/>
          <a:p>
            <a:r>
              <a:rPr lang="en-US" sz="1400" dirty="0" smtClean="0"/>
              <a:t>(vocabulary adapted - LD)</a:t>
            </a:r>
            <a:endParaRPr lang="en-US" sz="1400" dirty="0"/>
          </a:p>
        </p:txBody>
      </p:sp>
      <p:sp>
        <p:nvSpPr>
          <p:cNvPr id="2" name="Up Arrow 1"/>
          <p:cNvSpPr/>
          <p:nvPr/>
        </p:nvSpPr>
        <p:spPr>
          <a:xfrm>
            <a:off x="8463516" y="1010093"/>
            <a:ext cx="350875" cy="4784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10800000">
            <a:off x="8465286" y="2898891"/>
            <a:ext cx="350875" cy="4784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8447567" y="1954492"/>
            <a:ext cx="350875" cy="4784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389231"/>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95423"/>
            <a:ext cx="9144000" cy="4524315"/>
          </a:xfrm>
          <a:prstGeom prst="rect">
            <a:avLst/>
          </a:prstGeom>
          <a:solidFill>
            <a:schemeClr val="tx1"/>
          </a:solidFill>
        </p:spPr>
        <p:txBody>
          <a:bodyPr wrap="square" rtlCol="0">
            <a:spAutoFit/>
          </a:bodyPr>
          <a:lstStyle/>
          <a:p>
            <a:r>
              <a:rPr lang="en-US" sz="9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Institutional</a:t>
            </a:r>
          </a:p>
          <a:p>
            <a:r>
              <a:rPr lang="en-US" sz="9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Isomorphism </a:t>
            </a:r>
          </a:p>
          <a:p>
            <a:r>
              <a:rPr lang="en-US" sz="96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Is big ….</a:t>
            </a:r>
            <a:endParaRPr lang="en-US" sz="9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99549600"/>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extBox 3"/>
          <p:cNvSpPr txBox="1"/>
          <p:nvPr/>
        </p:nvSpPr>
        <p:spPr>
          <a:xfrm>
            <a:off x="652236" y="3540947"/>
            <a:ext cx="4472891" cy="1938992"/>
          </a:xfrm>
          <a:prstGeom prst="rect">
            <a:avLst/>
          </a:prstGeom>
          <a:solidFill>
            <a:srgbClr val="0070C0"/>
          </a:solidFill>
        </p:spPr>
        <p:txBody>
          <a:bodyPr wrap="none" rtlCol="0">
            <a:spAutoFit/>
          </a:bodyPr>
          <a:lstStyle/>
          <a:p>
            <a:r>
              <a:rPr lang="en-US" sz="3200" dirty="0" smtClean="0">
                <a:solidFill>
                  <a:schemeClr val="bg1"/>
                </a:solidFill>
              </a:rPr>
              <a:t>Institutional isomorphism</a:t>
            </a:r>
          </a:p>
          <a:p>
            <a:endParaRPr lang="en-US" sz="3200" dirty="0" smtClean="0">
              <a:solidFill>
                <a:schemeClr val="bg1"/>
              </a:solidFill>
            </a:endParaRPr>
          </a:p>
          <a:p>
            <a:r>
              <a:rPr lang="en-US" sz="2800" dirty="0" smtClean="0">
                <a:solidFill>
                  <a:schemeClr val="bg1"/>
                </a:solidFill>
              </a:rPr>
              <a:t>Rankings</a:t>
            </a:r>
          </a:p>
          <a:p>
            <a:r>
              <a:rPr lang="en-US" sz="2800" dirty="0" smtClean="0">
                <a:solidFill>
                  <a:schemeClr val="bg1"/>
                </a:solidFill>
              </a:rPr>
              <a:t>Prestige</a:t>
            </a:r>
          </a:p>
        </p:txBody>
      </p:sp>
      <p:sp>
        <p:nvSpPr>
          <p:cNvPr id="6" name="TextBox 5"/>
          <p:cNvSpPr txBox="1"/>
          <p:nvPr/>
        </p:nvSpPr>
        <p:spPr>
          <a:xfrm>
            <a:off x="5486400" y="3509051"/>
            <a:ext cx="3107326" cy="3231654"/>
          </a:xfrm>
          <a:prstGeom prst="rect">
            <a:avLst/>
          </a:prstGeom>
          <a:solidFill>
            <a:srgbClr val="0070C0"/>
          </a:solidFill>
        </p:spPr>
        <p:txBody>
          <a:bodyPr wrap="none" rtlCol="0">
            <a:spAutoFit/>
          </a:bodyPr>
          <a:lstStyle/>
          <a:p>
            <a:r>
              <a:rPr lang="en-US" sz="3200" dirty="0" smtClean="0">
                <a:solidFill>
                  <a:schemeClr val="bg1"/>
                </a:solidFill>
              </a:rPr>
              <a:t>Distinctiveness</a:t>
            </a:r>
          </a:p>
          <a:p>
            <a:endParaRPr lang="en-US" sz="3200" dirty="0" smtClean="0">
              <a:solidFill>
                <a:schemeClr val="bg1"/>
              </a:solidFill>
            </a:endParaRPr>
          </a:p>
          <a:p>
            <a:r>
              <a:rPr lang="en-US" sz="2800" dirty="0" smtClean="0">
                <a:solidFill>
                  <a:schemeClr val="bg1"/>
                </a:solidFill>
              </a:rPr>
              <a:t>Research</a:t>
            </a:r>
          </a:p>
          <a:p>
            <a:r>
              <a:rPr lang="en-US" sz="2800" dirty="0" smtClean="0">
                <a:solidFill>
                  <a:schemeClr val="bg1"/>
                </a:solidFill>
              </a:rPr>
              <a:t>Career/convenience</a:t>
            </a:r>
          </a:p>
          <a:p>
            <a:r>
              <a:rPr lang="en-US" sz="2800" dirty="0" smtClean="0">
                <a:solidFill>
                  <a:schemeClr val="bg1"/>
                </a:solidFill>
              </a:rPr>
              <a:t>Values based</a:t>
            </a:r>
          </a:p>
          <a:p>
            <a:r>
              <a:rPr lang="en-US" sz="2800" dirty="0" smtClean="0">
                <a:solidFill>
                  <a:schemeClr val="bg1"/>
                </a:solidFill>
              </a:rPr>
              <a:t>International</a:t>
            </a:r>
          </a:p>
          <a:p>
            <a:r>
              <a:rPr lang="en-US" sz="2800" dirty="0" smtClean="0">
                <a:solidFill>
                  <a:schemeClr val="bg1"/>
                </a:solidFill>
              </a:rPr>
              <a:t>Regional</a:t>
            </a:r>
          </a:p>
        </p:txBody>
      </p:sp>
      <p:sp>
        <p:nvSpPr>
          <p:cNvPr id="5" name="Rectangle 4"/>
          <p:cNvSpPr/>
          <p:nvPr/>
        </p:nvSpPr>
        <p:spPr>
          <a:xfrm>
            <a:off x="652236" y="307262"/>
            <a:ext cx="7502843" cy="2246769"/>
          </a:xfrm>
          <a:prstGeom prst="rect">
            <a:avLst/>
          </a:prstGeom>
          <a:solidFill>
            <a:srgbClr val="0070C0"/>
          </a:solidFill>
        </p:spPr>
        <p:txBody>
          <a:bodyPr wrap="square">
            <a:spAutoFit/>
          </a:bodyPr>
          <a:lstStyle/>
          <a:p>
            <a:r>
              <a:rPr lang="en-US" sz="2000" dirty="0" smtClean="0">
                <a:solidFill>
                  <a:schemeClr val="bg1"/>
                </a:solidFill>
                <a:latin typeface="Segoe UI" panose="020B0502040204020203" pitchFamily="34" charset="0"/>
                <a:ea typeface="Times New Roman" panose="02020603050405020304" pitchFamily="18" charset="0"/>
              </a:rPr>
              <a:t>Institutional isomorphism is the </a:t>
            </a:r>
            <a:r>
              <a:rPr lang="en-US" sz="2000" dirty="0">
                <a:solidFill>
                  <a:schemeClr val="bg1"/>
                </a:solidFill>
                <a:latin typeface="Segoe UI" panose="020B0502040204020203" pitchFamily="34" charset="0"/>
                <a:ea typeface="Times New Roman" panose="02020603050405020304" pitchFamily="18" charset="0"/>
              </a:rPr>
              <a:t>tendency of institutions in a field to come to resemble each other over time, shaped by coercive (mandated) or normative (professional) influences. In the higher education field, Michael Crow and William </a:t>
            </a:r>
            <a:r>
              <a:rPr lang="en-US" sz="2000" dirty="0" err="1">
                <a:solidFill>
                  <a:schemeClr val="bg1"/>
                </a:solidFill>
                <a:latin typeface="Segoe UI" panose="020B0502040204020203" pitchFamily="34" charset="0"/>
                <a:ea typeface="Times New Roman" panose="02020603050405020304" pitchFamily="18" charset="0"/>
              </a:rPr>
              <a:t>Dabars</a:t>
            </a:r>
            <a:r>
              <a:rPr lang="en-US" sz="2000" dirty="0">
                <a:solidFill>
                  <a:schemeClr val="bg1"/>
                </a:solidFill>
                <a:latin typeface="Segoe UI" panose="020B0502040204020203" pitchFamily="34" charset="0"/>
                <a:ea typeface="Times New Roman" panose="02020603050405020304" pitchFamily="18" charset="0"/>
              </a:rPr>
              <a:t> have coined the terms ‘</a:t>
            </a:r>
            <a:r>
              <a:rPr lang="en-US" sz="2000" dirty="0" err="1">
                <a:solidFill>
                  <a:schemeClr val="bg1"/>
                </a:solidFill>
                <a:latin typeface="Segoe UI" panose="020B0502040204020203" pitchFamily="34" charset="0"/>
                <a:ea typeface="Times New Roman" panose="02020603050405020304" pitchFamily="18" charset="0"/>
              </a:rPr>
              <a:t>Harvardization</a:t>
            </a:r>
            <a:r>
              <a:rPr lang="en-US" sz="2000" dirty="0">
                <a:solidFill>
                  <a:schemeClr val="bg1"/>
                </a:solidFill>
                <a:latin typeface="Segoe UI" panose="020B0502040204020203" pitchFamily="34" charset="0"/>
                <a:ea typeface="Times New Roman" panose="02020603050405020304" pitchFamily="18" charset="0"/>
              </a:rPr>
              <a:t> or Berkeley envy’ for a historical trend they observe: universities have aspired to those institutions as common models of excellence. </a:t>
            </a:r>
            <a:endParaRPr lang="en-US" sz="2000" dirty="0">
              <a:solidFill>
                <a:schemeClr val="bg1"/>
              </a:solidFill>
            </a:endParaRPr>
          </a:p>
        </p:txBody>
      </p:sp>
    </p:spTree>
    <p:extLst>
      <p:ext uri="{BB962C8B-B14F-4D97-AF65-F5344CB8AC3E}">
        <p14:creationId xmlns:p14="http://schemas.microsoft.com/office/powerpoint/2010/main" val="632234196"/>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TextBox 3"/>
          <p:cNvSpPr txBox="1"/>
          <p:nvPr/>
        </p:nvSpPr>
        <p:spPr>
          <a:xfrm>
            <a:off x="652236" y="658849"/>
            <a:ext cx="4472891" cy="1938992"/>
          </a:xfrm>
          <a:prstGeom prst="rect">
            <a:avLst/>
          </a:prstGeom>
          <a:solidFill>
            <a:srgbClr val="0070C0"/>
          </a:solidFill>
        </p:spPr>
        <p:txBody>
          <a:bodyPr wrap="none" rtlCol="0">
            <a:spAutoFit/>
          </a:bodyPr>
          <a:lstStyle/>
          <a:p>
            <a:r>
              <a:rPr lang="en-US" sz="3200" dirty="0" smtClean="0">
                <a:solidFill>
                  <a:prstClr val="white"/>
                </a:solidFill>
              </a:rPr>
              <a:t>Institutional isomorphism</a:t>
            </a:r>
          </a:p>
          <a:p>
            <a:endParaRPr lang="en-US" sz="3200" dirty="0" smtClean="0">
              <a:solidFill>
                <a:prstClr val="white"/>
              </a:solidFill>
            </a:endParaRPr>
          </a:p>
          <a:p>
            <a:r>
              <a:rPr lang="en-US" sz="2800" dirty="0" smtClean="0">
                <a:solidFill>
                  <a:prstClr val="white"/>
                </a:solidFill>
              </a:rPr>
              <a:t>Rankings</a:t>
            </a:r>
          </a:p>
          <a:p>
            <a:r>
              <a:rPr lang="en-US" sz="2800" dirty="0" smtClean="0">
                <a:solidFill>
                  <a:prstClr val="white"/>
                </a:solidFill>
              </a:rPr>
              <a:t>Prestige</a:t>
            </a:r>
          </a:p>
        </p:txBody>
      </p:sp>
      <p:sp>
        <p:nvSpPr>
          <p:cNvPr id="6" name="TextBox 5"/>
          <p:cNvSpPr txBox="1"/>
          <p:nvPr/>
        </p:nvSpPr>
        <p:spPr>
          <a:xfrm>
            <a:off x="5486400" y="684823"/>
            <a:ext cx="3107326" cy="3231654"/>
          </a:xfrm>
          <a:prstGeom prst="rect">
            <a:avLst/>
          </a:prstGeom>
          <a:solidFill>
            <a:srgbClr val="0070C0"/>
          </a:solidFill>
        </p:spPr>
        <p:txBody>
          <a:bodyPr wrap="none" rtlCol="0">
            <a:spAutoFit/>
          </a:bodyPr>
          <a:lstStyle/>
          <a:p>
            <a:r>
              <a:rPr lang="en-US" sz="3200" dirty="0" smtClean="0">
                <a:solidFill>
                  <a:prstClr val="white"/>
                </a:solidFill>
              </a:rPr>
              <a:t>Distinctiveness</a:t>
            </a:r>
          </a:p>
          <a:p>
            <a:endParaRPr lang="en-US" sz="3200" dirty="0" smtClean="0">
              <a:solidFill>
                <a:prstClr val="white"/>
              </a:solidFill>
            </a:endParaRPr>
          </a:p>
          <a:p>
            <a:r>
              <a:rPr lang="en-US" sz="2800" dirty="0" smtClean="0">
                <a:solidFill>
                  <a:prstClr val="white"/>
                </a:solidFill>
              </a:rPr>
              <a:t>Research</a:t>
            </a:r>
          </a:p>
          <a:p>
            <a:r>
              <a:rPr lang="en-US" sz="2800" dirty="0" smtClean="0">
                <a:solidFill>
                  <a:prstClr val="white"/>
                </a:solidFill>
              </a:rPr>
              <a:t>Career/convenience</a:t>
            </a:r>
          </a:p>
          <a:p>
            <a:r>
              <a:rPr lang="en-US" sz="2800" dirty="0" smtClean="0">
                <a:solidFill>
                  <a:prstClr val="white"/>
                </a:solidFill>
              </a:rPr>
              <a:t>Values based</a:t>
            </a:r>
          </a:p>
          <a:p>
            <a:r>
              <a:rPr lang="en-US" sz="2800" dirty="0" smtClean="0">
                <a:solidFill>
                  <a:prstClr val="white"/>
                </a:solidFill>
              </a:rPr>
              <a:t>International</a:t>
            </a:r>
          </a:p>
          <a:p>
            <a:r>
              <a:rPr lang="en-US" sz="2800" dirty="0" smtClean="0">
                <a:solidFill>
                  <a:prstClr val="white"/>
                </a:solidFill>
              </a:rPr>
              <a:t>Regional</a:t>
            </a:r>
          </a:p>
        </p:txBody>
      </p:sp>
      <p:sp>
        <p:nvSpPr>
          <p:cNvPr id="7" name="Rectangle 6"/>
          <p:cNvSpPr/>
          <p:nvPr/>
        </p:nvSpPr>
        <p:spPr>
          <a:xfrm>
            <a:off x="652236" y="5660020"/>
            <a:ext cx="3375754" cy="914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rPr>
              <a:t>Library? What role does it play?</a:t>
            </a:r>
            <a:endParaRPr lang="en-US" sz="3200" dirty="0">
              <a:solidFill>
                <a:prstClr val="white"/>
              </a:solidFill>
            </a:endParaRPr>
          </a:p>
        </p:txBody>
      </p:sp>
    </p:spTree>
    <p:extLst>
      <p:ext uri="{BB962C8B-B14F-4D97-AF65-F5344CB8AC3E}">
        <p14:creationId xmlns:p14="http://schemas.microsoft.com/office/powerpoint/2010/main" val="1747492869"/>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4592" y="6458361"/>
            <a:ext cx="6492240" cy="461665"/>
          </a:xfrm>
          <a:prstGeom prst="rect">
            <a:avLst/>
          </a:prstGeom>
        </p:spPr>
        <p:txBody>
          <a:bodyPr wrap="square">
            <a:spAutoFit/>
          </a:bodyPr>
          <a:lstStyle/>
          <a:p>
            <a:r>
              <a:rPr lang="en-US" sz="1200" dirty="0">
                <a:hlinkClick r:id="rId3"/>
              </a:rPr>
              <a:t>http://</a:t>
            </a:r>
            <a:r>
              <a:rPr lang="en-US" sz="1200" dirty="0" smtClean="0">
                <a:hlinkClick r:id="rId3"/>
              </a:rPr>
              <a:t>www.nytimes.com/2015/03/10/opinion/joe-nocera-college-for-a-new-age.html</a:t>
            </a:r>
            <a:endParaRPr lang="en-US" sz="1200" dirty="0" smtClean="0"/>
          </a:p>
          <a:p>
            <a:endParaRPr lang="en-US" sz="1200" dirty="0"/>
          </a:p>
        </p:txBody>
      </p:sp>
      <p:pic>
        <p:nvPicPr>
          <p:cNvPr id="2050" name="Picture 2" descr="Book cover: The End of College by Kevin Carey. White letters in a black rectangle graphic superimposed on yellow cover. The upper-right hand corner of the rectangle disolves into pixels that bleed into and off the top right edge of the 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96" y="172701"/>
            <a:ext cx="3995737" cy="59849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6064" y="834278"/>
            <a:ext cx="4161536" cy="5155257"/>
          </a:xfrm>
          <a:prstGeom prst="rect">
            <a:avLst/>
          </a:prstGeom>
          <a:solidFill>
            <a:schemeClr val="bg1"/>
          </a:solidFill>
          <a:effectLst/>
        </p:spPr>
        <p:txBody>
          <a:bodyPr wrap="square">
            <a:spAutoFit/>
          </a:bodyPr>
          <a:lstStyle/>
          <a:p>
            <a:pPr>
              <a:spcBef>
                <a:spcPts val="600"/>
              </a:spcBef>
            </a:pPr>
            <a:r>
              <a:rPr lang="en-US" sz="2800" dirty="0">
                <a:solidFill>
                  <a:srgbClr val="333333"/>
                </a:solidFill>
                <a:latin typeface="georgia" panose="02040502050405020303" pitchFamily="18" charset="0"/>
              </a:rPr>
              <a:t>“</a:t>
            </a:r>
            <a:r>
              <a:rPr lang="en-US" sz="2800" dirty="0">
                <a:latin typeface="georgia" panose="02040502050405020303" pitchFamily="18" charset="0"/>
              </a:rPr>
              <a:t>You</a:t>
            </a:r>
            <a:r>
              <a:rPr lang="en-US" sz="2800" dirty="0">
                <a:solidFill>
                  <a:srgbClr val="333333"/>
                </a:solidFill>
                <a:latin typeface="georgia" panose="02040502050405020303" pitchFamily="18" charset="0"/>
              </a:rPr>
              <a:t> </a:t>
            </a:r>
            <a:r>
              <a:rPr lang="en-US" sz="2800" b="1" dirty="0">
                <a:solidFill>
                  <a:srgbClr val="0070C0"/>
                </a:solidFill>
                <a:latin typeface="georgia" panose="02040502050405020303" pitchFamily="18" charset="0"/>
              </a:rPr>
              <a:t>don’t need libraries </a:t>
            </a:r>
            <a:r>
              <a:rPr lang="en-US" sz="2800" dirty="0">
                <a:latin typeface="georgia" panose="02040502050405020303" pitchFamily="18" charset="0"/>
              </a:rPr>
              <a:t>and</a:t>
            </a:r>
            <a:r>
              <a:rPr lang="en-US" sz="2800" b="1" dirty="0">
                <a:solidFill>
                  <a:schemeClr val="accent2"/>
                </a:solidFill>
                <a:latin typeface="georgia" panose="02040502050405020303" pitchFamily="18" charset="0"/>
              </a:rPr>
              <a:t> </a:t>
            </a:r>
            <a:r>
              <a:rPr lang="en-US" sz="2800" dirty="0">
                <a:solidFill>
                  <a:srgbClr val="0070C0"/>
                </a:solidFill>
                <a:latin typeface="georgia" panose="02040502050405020303" pitchFamily="18" charset="0"/>
              </a:rPr>
              <a:t>research infrastructure </a:t>
            </a:r>
            <a:r>
              <a:rPr lang="en-US" sz="2800" dirty="0">
                <a:latin typeface="georgia" panose="02040502050405020303" pitchFamily="18" charset="0"/>
              </a:rPr>
              <a:t>and</a:t>
            </a:r>
            <a:r>
              <a:rPr lang="en-US" sz="2800" b="1" dirty="0">
                <a:solidFill>
                  <a:schemeClr val="accent2"/>
                </a:solidFill>
                <a:latin typeface="georgia" panose="02040502050405020303" pitchFamily="18" charset="0"/>
              </a:rPr>
              <a:t> </a:t>
            </a:r>
            <a:r>
              <a:rPr lang="en-US" sz="2800" dirty="0">
                <a:solidFill>
                  <a:srgbClr val="0070C0"/>
                </a:solidFill>
                <a:latin typeface="georgia" panose="02040502050405020303" pitchFamily="18" charset="0"/>
              </a:rPr>
              <a:t>football teams </a:t>
            </a:r>
            <a:r>
              <a:rPr lang="en-US" sz="2800" dirty="0">
                <a:solidFill>
                  <a:srgbClr val="333333"/>
                </a:solidFill>
                <a:latin typeface="georgia" panose="02040502050405020303" pitchFamily="18" charset="0"/>
              </a:rPr>
              <a:t>and this insane race for status,” </a:t>
            </a:r>
            <a:r>
              <a:rPr lang="en-US" sz="2800" dirty="0" smtClean="0">
                <a:solidFill>
                  <a:srgbClr val="333333"/>
                </a:solidFill>
                <a:latin typeface="georgia" panose="02040502050405020303" pitchFamily="18" charset="0"/>
              </a:rPr>
              <a:t>[Carey] </a:t>
            </a:r>
            <a:r>
              <a:rPr lang="en-US" sz="2800" dirty="0">
                <a:solidFill>
                  <a:srgbClr val="333333"/>
                </a:solidFill>
                <a:latin typeface="georgia" panose="02040502050405020303" pitchFamily="18" charset="0"/>
              </a:rPr>
              <a:t>says. “If you only have to pay for the things that you actually need, education doesn’t cost $60,000 a year</a:t>
            </a:r>
            <a:r>
              <a:rPr lang="en-US" sz="2800" dirty="0" smtClean="0">
                <a:solidFill>
                  <a:srgbClr val="333333"/>
                </a:solidFill>
                <a:latin typeface="georgia" panose="02040502050405020303" pitchFamily="18" charset="0"/>
              </a:rPr>
              <a:t>.”</a:t>
            </a:r>
          </a:p>
          <a:p>
            <a:pPr algn="r">
              <a:spcBef>
                <a:spcPts val="600"/>
              </a:spcBef>
            </a:pPr>
            <a:r>
              <a:rPr lang="en-US" sz="1600" dirty="0" smtClean="0">
                <a:latin typeface="Georgia" panose="02040502050405020303" pitchFamily="18" charset="0"/>
                <a:cs typeface="Times New Roman" panose="02020603050405020304" pitchFamily="18" charset="0"/>
              </a:rPr>
              <a:t>J. </a:t>
            </a:r>
            <a:r>
              <a:rPr lang="en-US" sz="1600" dirty="0" err="1" smtClean="0">
                <a:latin typeface="Georgia" panose="02040502050405020303" pitchFamily="18" charset="0"/>
                <a:cs typeface="Times New Roman" panose="02020603050405020304" pitchFamily="18" charset="0"/>
              </a:rPr>
              <a:t>Nocera</a:t>
            </a:r>
            <a:r>
              <a:rPr lang="en-US" sz="1600" dirty="0" smtClean="0">
                <a:latin typeface="Georgia" panose="02040502050405020303" pitchFamily="18" charset="0"/>
                <a:cs typeface="Times New Roman" panose="02020603050405020304" pitchFamily="18" charset="0"/>
              </a:rPr>
              <a:t>, </a:t>
            </a:r>
            <a:r>
              <a:rPr lang="en-US" sz="1600" i="1" dirty="0" smtClean="0">
                <a:latin typeface="Georgia" panose="02040502050405020303" pitchFamily="18" charset="0"/>
                <a:cs typeface="Times New Roman" panose="02020603050405020304" pitchFamily="18" charset="0"/>
              </a:rPr>
              <a:t>New York Times</a:t>
            </a:r>
            <a:r>
              <a:rPr lang="en-US" sz="1600" dirty="0" smtClean="0">
                <a:latin typeface="Georgia" panose="02040502050405020303" pitchFamily="18" charset="0"/>
                <a:cs typeface="Times New Roman" panose="02020603050405020304" pitchFamily="18" charset="0"/>
              </a:rPr>
              <a:t>, 3 March 2015</a:t>
            </a:r>
            <a:endParaRPr lang="en-US" sz="1600" dirty="0">
              <a:latin typeface="Georgia" panose="02040502050405020303" pitchFamily="18"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3283652946"/>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49926" cy="6370975"/>
          </a:xfrm>
          <a:prstGeom prst="rect">
            <a:avLst/>
          </a:prstGeom>
          <a:solidFill>
            <a:srgbClr val="0070C0"/>
          </a:solidFill>
        </p:spPr>
        <p:txBody>
          <a:bodyPr wrap="square">
            <a:spAutoFit/>
          </a:bodyPr>
          <a:lstStyle/>
          <a:p>
            <a:pPr marL="457200" marR="0">
              <a:spcBef>
                <a:spcPts val="0"/>
              </a:spcBef>
              <a:spcAft>
                <a:spcPts val="0"/>
              </a:spcAft>
            </a:pP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Creating </a:t>
            </a:r>
            <a:r>
              <a:rPr lang="en-US" sz="2400" b="1"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value</a:t>
            </a: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 for our host systems always involves three things: </a:t>
            </a:r>
            <a:endPar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Librarians </a:t>
            </a: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must understand their host systems; </a:t>
            </a:r>
            <a:endPar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b="1"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they </a:t>
            </a:r>
            <a:r>
              <a:rPr lang="en-US" sz="2400" b="1"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must understand the source of their claim to being a legitimate part of their system</a:t>
            </a: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 </a:t>
            </a:r>
            <a:endPar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and </a:t>
            </a: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they must do their work well so the system is better because they are there. </a:t>
            </a:r>
            <a:endPar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endPar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It’s </a:t>
            </a:r>
            <a:r>
              <a:rPr lang="en-US" sz="2400" dirty="0">
                <a:solidFill>
                  <a:schemeClr val="bg1"/>
                </a:solidFill>
                <a:latin typeface="Segoe UI Light" panose="020B0502040204020203" pitchFamily="34" charset="0"/>
                <a:ea typeface="Calibri" panose="020F0502020204030204" pitchFamily="34" charset="0"/>
                <a:cs typeface="Times New Roman" panose="02020603050405020304" pitchFamily="18" charset="0"/>
              </a:rPr>
              <a:t>usually far more a matter of asking and listening than it is of telling and pleading</a:t>
            </a:r>
            <a:r>
              <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a:t>
            </a:r>
          </a:p>
          <a:p>
            <a:pPr marL="457200" marR="0">
              <a:spcBef>
                <a:spcPts val="0"/>
              </a:spcBef>
              <a:spcAft>
                <a:spcPts val="0"/>
              </a:spcAft>
            </a:pPr>
            <a:endParaRPr lang="en-US" sz="2400" dirty="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dirty="0" smtClean="0">
                <a:solidFill>
                  <a:schemeClr val="bg1"/>
                </a:solidFill>
                <a:latin typeface="Segoe UI Light" panose="020B0502040204020203" pitchFamily="34" charset="0"/>
                <a:ea typeface="Calibri" panose="020F0502020204030204" pitchFamily="34" charset="0"/>
                <a:cs typeface="Times New Roman" panose="02020603050405020304" pitchFamily="18" charset="0"/>
              </a:rPr>
              <a:t>Eleanor Joe Rodger</a:t>
            </a:r>
            <a:endParaRPr lang="en-US" sz="2400" dirty="0">
              <a:solidFill>
                <a:schemeClr val="bg1"/>
              </a:solidFill>
              <a:effectLst/>
              <a:latin typeface="Segoe UI Light" panose="020B0502040204020203"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6443330" y="542260"/>
            <a:ext cx="2713372" cy="3139321"/>
          </a:xfrm>
          <a:prstGeom prst="rect">
            <a:avLst/>
          </a:prstGeom>
          <a:noFill/>
        </p:spPr>
        <p:txBody>
          <a:bodyPr wrap="none" rtlCol="0">
            <a:spAutoFit/>
          </a:bodyPr>
          <a:lstStyle/>
          <a:p>
            <a:r>
              <a:rPr lang="en-US" dirty="0" smtClean="0"/>
              <a:t>What is the focus of the</a:t>
            </a:r>
          </a:p>
          <a:p>
            <a:endParaRPr lang="en-US" dirty="0"/>
          </a:p>
          <a:p>
            <a:r>
              <a:rPr lang="en-US" dirty="0" smtClean="0"/>
              <a:t>‘demonstrating value/ROI’</a:t>
            </a:r>
          </a:p>
          <a:p>
            <a:endParaRPr lang="en-US" dirty="0"/>
          </a:p>
          <a:p>
            <a:r>
              <a:rPr lang="en-US" dirty="0" smtClean="0"/>
              <a:t>discussion in a changing </a:t>
            </a:r>
            <a:br>
              <a:rPr lang="en-US" dirty="0" smtClean="0"/>
            </a:br>
            <a:r>
              <a:rPr lang="en-US" dirty="0" smtClean="0"/>
              <a:t/>
            </a:r>
            <a:br>
              <a:rPr lang="en-US" dirty="0" smtClean="0"/>
            </a:br>
            <a:r>
              <a:rPr lang="en-US" dirty="0" smtClean="0"/>
              <a:t>environment?</a:t>
            </a:r>
          </a:p>
          <a:p>
            <a:endParaRPr lang="en-US" dirty="0"/>
          </a:p>
          <a:p>
            <a:endParaRPr lang="en-US" dirty="0" smtClean="0"/>
          </a:p>
          <a:p>
            <a:endParaRPr lang="en-US" dirty="0"/>
          </a:p>
          <a:p>
            <a:endParaRPr lang="en-US" dirty="0" smtClean="0"/>
          </a:p>
        </p:txBody>
      </p:sp>
      <p:cxnSp>
        <p:nvCxnSpPr>
          <p:cNvPr id="5" name="Straight Arrow Connector 4"/>
          <p:cNvCxnSpPr/>
          <p:nvPr/>
        </p:nvCxnSpPr>
        <p:spPr>
          <a:xfrm>
            <a:off x="5856790" y="2812648"/>
            <a:ext cx="1215342" cy="1261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43330" y="4183592"/>
            <a:ext cx="1928990" cy="646331"/>
          </a:xfrm>
          <a:prstGeom prst="rect">
            <a:avLst/>
          </a:prstGeom>
          <a:noFill/>
        </p:spPr>
        <p:txBody>
          <a:bodyPr wrap="none" rtlCol="0">
            <a:spAutoFit/>
          </a:bodyPr>
          <a:lstStyle/>
          <a:p>
            <a:r>
              <a:rPr lang="en-US" dirty="0" smtClean="0"/>
              <a:t>… understand and </a:t>
            </a:r>
            <a:br>
              <a:rPr lang="en-US" dirty="0" smtClean="0"/>
            </a:br>
            <a:r>
              <a:rPr lang="en-US" dirty="0" smtClean="0"/>
              <a:t>communicate …</a:t>
            </a:r>
            <a:endParaRPr lang="en-US" dirty="0"/>
          </a:p>
        </p:txBody>
      </p:sp>
    </p:spTree>
    <p:extLst>
      <p:ext uri="{BB962C8B-B14F-4D97-AF65-F5344CB8AC3E}">
        <p14:creationId xmlns:p14="http://schemas.microsoft.com/office/powerpoint/2010/main" val="31081285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18</a:t>
            </a:fld>
            <a:endParaRPr lang="en-US" dirty="0"/>
          </a:p>
        </p:txBody>
      </p:sp>
      <p:sp>
        <p:nvSpPr>
          <p:cNvPr id="3" name="Rectangle 2"/>
          <p:cNvSpPr/>
          <p:nvPr/>
        </p:nvSpPr>
        <p:spPr>
          <a:xfrm>
            <a:off x="-5194" y="1534992"/>
            <a:ext cx="5300452" cy="914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Challenge and opportunity</a:t>
            </a:r>
            <a:endParaRPr lang="en-US" dirty="0"/>
          </a:p>
        </p:txBody>
      </p:sp>
      <p:sp>
        <p:nvSpPr>
          <p:cNvPr id="4" name="Rectangle 3"/>
          <p:cNvSpPr/>
          <p:nvPr/>
        </p:nvSpPr>
        <p:spPr>
          <a:xfrm>
            <a:off x="0" y="2925838"/>
            <a:ext cx="5300452" cy="139730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Universities are repositioning. </a:t>
            </a:r>
          </a:p>
          <a:p>
            <a:endParaRPr lang="en-US" dirty="0"/>
          </a:p>
          <a:p>
            <a:r>
              <a:rPr lang="en-US" dirty="0" smtClean="0"/>
              <a:t>Libraries need to connect their story to the university story.  </a:t>
            </a:r>
            <a:endParaRPr lang="en-US" dirty="0"/>
          </a:p>
        </p:txBody>
      </p:sp>
      <p:sp>
        <p:nvSpPr>
          <p:cNvPr id="5" name="TextBox 4"/>
          <p:cNvSpPr txBox="1"/>
          <p:nvPr/>
        </p:nvSpPr>
        <p:spPr>
          <a:xfrm>
            <a:off x="6576432" y="4896092"/>
            <a:ext cx="1820435" cy="1200329"/>
          </a:xfrm>
          <a:prstGeom prst="rect">
            <a:avLst/>
          </a:prstGeom>
          <a:solidFill>
            <a:srgbClr val="0070C0"/>
          </a:solidFill>
          <a:ln>
            <a:solidFill>
              <a:schemeClr val="accent1"/>
            </a:solidFill>
          </a:ln>
        </p:spPr>
        <p:txBody>
          <a:bodyPr wrap="none" rtlCol="0">
            <a:spAutoFit/>
          </a:bodyPr>
          <a:lstStyle/>
          <a:p>
            <a:r>
              <a:rPr lang="en-US" dirty="0" smtClean="0">
                <a:solidFill>
                  <a:schemeClr val="bg1"/>
                </a:solidFill>
              </a:rPr>
              <a:t>A note on the OU</a:t>
            </a:r>
          </a:p>
          <a:p>
            <a:endParaRPr lang="en-US" dirty="0">
              <a:solidFill>
                <a:schemeClr val="bg1"/>
              </a:solidFill>
            </a:endParaRPr>
          </a:p>
          <a:p>
            <a:r>
              <a:rPr lang="en-US" dirty="0" smtClean="0">
                <a:solidFill>
                  <a:schemeClr val="bg1"/>
                </a:solidFill>
              </a:rPr>
              <a:t>Enterprising</a:t>
            </a:r>
          </a:p>
          <a:p>
            <a:r>
              <a:rPr lang="en-US" dirty="0" smtClean="0">
                <a:solidFill>
                  <a:schemeClr val="bg1"/>
                </a:solidFill>
              </a:rPr>
              <a:t>Non-isomorphic!</a:t>
            </a:r>
            <a:endParaRPr lang="en-US" dirty="0">
              <a:solidFill>
                <a:schemeClr val="bg1"/>
              </a:solidFill>
            </a:endParaRPr>
          </a:p>
        </p:txBody>
      </p:sp>
    </p:spTree>
    <p:extLst>
      <p:ext uri="{BB962C8B-B14F-4D97-AF65-F5344CB8AC3E}">
        <p14:creationId xmlns:p14="http://schemas.microsoft.com/office/powerpoint/2010/main" val="1219968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19</a:t>
            </a:fld>
            <a:endParaRPr lang="en-US" dirty="0"/>
          </a:p>
        </p:txBody>
      </p:sp>
      <p:pic>
        <p:nvPicPr>
          <p:cNvPr id="6" name="Picture 5"/>
          <p:cNvPicPr>
            <a:picLocks noChangeAspect="1"/>
          </p:cNvPicPr>
          <p:nvPr/>
        </p:nvPicPr>
        <p:blipFill>
          <a:blip r:embed="rId2"/>
          <a:stretch>
            <a:fillRect/>
          </a:stretch>
        </p:blipFill>
        <p:spPr>
          <a:xfrm>
            <a:off x="1467293" y="0"/>
            <a:ext cx="6259899" cy="3840531"/>
          </a:xfrm>
          <a:prstGeom prst="rect">
            <a:avLst/>
          </a:prstGeom>
          <a:ln>
            <a:solidFill>
              <a:schemeClr val="tx2"/>
            </a:solidFill>
          </a:ln>
        </p:spPr>
      </p:pic>
      <p:pic>
        <p:nvPicPr>
          <p:cNvPr id="7" name="Picture 6"/>
          <p:cNvPicPr>
            <a:picLocks noChangeAspect="1"/>
          </p:cNvPicPr>
          <p:nvPr/>
        </p:nvPicPr>
        <p:blipFill>
          <a:blip r:embed="rId3"/>
          <a:stretch>
            <a:fillRect/>
          </a:stretch>
        </p:blipFill>
        <p:spPr>
          <a:xfrm>
            <a:off x="-38100" y="3905920"/>
            <a:ext cx="9220200" cy="3448050"/>
          </a:xfrm>
          <a:prstGeom prst="rect">
            <a:avLst/>
          </a:prstGeom>
          <a:ln>
            <a:solidFill>
              <a:schemeClr val="tx2"/>
            </a:solidFill>
          </a:ln>
        </p:spPr>
      </p:pic>
    </p:spTree>
    <p:extLst>
      <p:ext uri="{BB962C8B-B14F-4D97-AF65-F5344CB8AC3E}">
        <p14:creationId xmlns:p14="http://schemas.microsoft.com/office/powerpoint/2010/main" val="3943614014"/>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b="-50000"/>
          </a:stretch>
        </a:blipFill>
        <a:effectLst/>
      </p:bgPr>
    </p:bg>
    <p:spTree>
      <p:nvGrpSpPr>
        <p:cNvPr id="1" name=""/>
        <p:cNvGrpSpPr/>
        <p:nvPr/>
      </p:nvGrpSpPr>
      <p:grpSpPr>
        <a:xfrm>
          <a:off x="0" y="0"/>
          <a:ext cx="0" cy="0"/>
          <a:chOff x="0" y="0"/>
          <a:chExt cx="0" cy="0"/>
        </a:xfrm>
      </p:grpSpPr>
      <p:sp>
        <p:nvSpPr>
          <p:cNvPr id="5" name="TextBox 4"/>
          <p:cNvSpPr txBox="1"/>
          <p:nvPr/>
        </p:nvSpPr>
        <p:spPr>
          <a:xfrm>
            <a:off x="0" y="2875677"/>
            <a:ext cx="9144000" cy="1938992"/>
          </a:xfrm>
          <a:prstGeom prst="rect">
            <a:avLst/>
          </a:prstGeom>
          <a:solidFill>
            <a:srgbClr val="FFFFFF">
              <a:alpha val="89804"/>
            </a:srgbClr>
          </a:solidFill>
        </p:spPr>
        <p:txBody>
          <a:bodyPr wrap="square" rtlCol="0">
            <a:spAutoFit/>
          </a:bodyPr>
          <a:lstStyle/>
          <a:p>
            <a:r>
              <a:rPr lang="en-US" sz="2000" dirty="0">
                <a:solidFill>
                  <a:srgbClr val="FFFFFF">
                    <a:lumMod val="50000"/>
                  </a:srgbClr>
                </a:solidFill>
                <a:latin typeface="Open Sans" charset="0"/>
                <a:ea typeface="Open Sans" charset="0"/>
                <a:cs typeface="Open Sans" charset="0"/>
              </a:rPr>
              <a:t>The library should not provide an argument for a particular case, but demonstrate that there is always another case to be made. The notion that </a:t>
            </a:r>
            <a:r>
              <a:rPr lang="en-US" sz="2000" b="1" dirty="0">
                <a:solidFill>
                  <a:srgbClr val="00B0F0"/>
                </a:solidFill>
                <a:latin typeface="Open Sans" charset="0"/>
                <a:ea typeface="Open Sans" charset="0"/>
                <a:cs typeface="Open Sans" charset="0"/>
              </a:rPr>
              <a:t>the library is a place that has no agenda other than allowing people to invent their own agendas</a:t>
            </a:r>
            <a:r>
              <a:rPr lang="en-US" sz="2000" b="1" dirty="0">
                <a:solidFill>
                  <a:srgbClr val="F19720">
                    <a:lumMod val="75000"/>
                  </a:srgbClr>
                </a:solidFill>
                <a:latin typeface="Open Sans" charset="0"/>
                <a:ea typeface="Open Sans" charset="0"/>
                <a:cs typeface="Open Sans" charset="0"/>
              </a:rPr>
              <a:t> </a:t>
            </a:r>
            <a:r>
              <a:rPr lang="en-US" sz="2000" dirty="0">
                <a:solidFill>
                  <a:srgbClr val="FFFFFF">
                    <a:lumMod val="50000"/>
                  </a:srgbClr>
                </a:solidFill>
                <a:latin typeface="Open Sans" charset="0"/>
                <a:ea typeface="Open Sans" charset="0"/>
                <a:cs typeface="Open Sans" charset="0"/>
              </a:rPr>
              <a:t>is what makes it an indispensable resource for a democracy. It is where we can learn </a:t>
            </a:r>
            <a:r>
              <a:rPr lang="en-US" sz="2000" b="1" dirty="0">
                <a:solidFill>
                  <a:srgbClr val="00B0F0"/>
                </a:solidFill>
                <a:latin typeface="Open Sans" charset="0"/>
                <a:ea typeface="Open Sans" charset="0"/>
                <a:cs typeface="Open Sans" charset="0"/>
              </a:rPr>
              <a:t>not just to be readers</a:t>
            </a:r>
            <a:r>
              <a:rPr lang="en-US" sz="2000" dirty="0">
                <a:solidFill>
                  <a:srgbClr val="FFFFFF">
                    <a:lumMod val="50000"/>
                  </a:srgbClr>
                </a:solidFill>
                <a:latin typeface="Open Sans" charset="0"/>
                <a:ea typeface="Open Sans" charset="0"/>
                <a:cs typeface="Open Sans" charset="0"/>
              </a:rPr>
              <a:t>, but to be the </a:t>
            </a:r>
            <a:r>
              <a:rPr lang="en-US" sz="2000" b="1" dirty="0">
                <a:solidFill>
                  <a:srgbClr val="00B0F0"/>
                </a:solidFill>
                <a:latin typeface="Open Sans" charset="0"/>
                <a:ea typeface="Open Sans" charset="0"/>
                <a:cs typeface="Open Sans" charset="0"/>
              </a:rPr>
              <a:t>authors</a:t>
            </a:r>
            <a:r>
              <a:rPr lang="en-US" sz="2000" dirty="0">
                <a:solidFill>
                  <a:srgbClr val="FFFFFF">
                    <a:lumMod val="50000"/>
                  </a:srgbClr>
                </a:solidFill>
                <a:latin typeface="Open Sans" charset="0"/>
                <a:ea typeface="Open Sans" charset="0"/>
                <a:cs typeface="Open Sans" charset="0"/>
              </a:rPr>
              <a:t> of our own destiny. </a:t>
            </a:r>
            <a:r>
              <a:rPr lang="en-US" sz="2000" dirty="0" err="1">
                <a:solidFill>
                  <a:srgbClr val="00B0F0"/>
                </a:solidFill>
                <a:latin typeface="Open Sans" charset="0"/>
                <a:ea typeface="Open Sans" charset="0"/>
                <a:cs typeface="Open Sans" charset="0"/>
              </a:rPr>
              <a:t>Fintan</a:t>
            </a:r>
            <a:r>
              <a:rPr lang="en-US" sz="2000" dirty="0">
                <a:solidFill>
                  <a:srgbClr val="00B0F0"/>
                </a:solidFill>
                <a:latin typeface="Open Sans" charset="0"/>
                <a:ea typeface="Open Sans" charset="0"/>
                <a:cs typeface="Open Sans" charset="0"/>
              </a:rPr>
              <a:t> O’Toole</a:t>
            </a:r>
            <a:endParaRPr lang="en-US" sz="2800" b="1" dirty="0">
              <a:solidFill>
                <a:srgbClr val="00B0F0"/>
              </a:solidFill>
            </a:endParaRPr>
          </a:p>
        </p:txBody>
      </p:sp>
      <p:sp>
        <p:nvSpPr>
          <p:cNvPr id="3" name="TextBox 2"/>
          <p:cNvSpPr txBox="1"/>
          <p:nvPr/>
        </p:nvSpPr>
        <p:spPr>
          <a:xfrm>
            <a:off x="1368371" y="6477000"/>
            <a:ext cx="7851829" cy="253916"/>
          </a:xfrm>
          <a:prstGeom prst="rect">
            <a:avLst/>
          </a:prstGeom>
          <a:solidFill>
            <a:srgbClr val="BFBFBF"/>
          </a:solidFill>
        </p:spPr>
        <p:txBody>
          <a:bodyPr wrap="none" rtlCol="0">
            <a:spAutoFit/>
          </a:bodyPr>
          <a:lstStyle/>
          <a:p>
            <a:r>
              <a:rPr lang="en-US" sz="1050" dirty="0">
                <a:solidFill>
                  <a:srgbClr val="FFFFFF"/>
                </a:solidFill>
              </a:rPr>
              <a:t>Dublin City Public Libraries, </a:t>
            </a:r>
            <a:r>
              <a:rPr lang="en-US" sz="1050" dirty="0" err="1">
                <a:solidFill>
                  <a:srgbClr val="FFFFFF"/>
                </a:solidFill>
              </a:rPr>
              <a:t>Flickr</a:t>
            </a:r>
            <a:r>
              <a:rPr lang="en-US" sz="1050" dirty="0">
                <a:solidFill>
                  <a:srgbClr val="FFFFFF"/>
                </a:solidFill>
              </a:rPr>
              <a:t>: http://www.flickr.com/photos/dublincitypubliclibraries/6029467474/in/set-72157594513778442</a:t>
            </a:r>
          </a:p>
        </p:txBody>
      </p:sp>
      <p:sp>
        <p:nvSpPr>
          <p:cNvPr id="4" name="Rectangle 3"/>
          <p:cNvSpPr/>
          <p:nvPr/>
        </p:nvSpPr>
        <p:spPr>
          <a:xfrm>
            <a:off x="5444543" y="0"/>
            <a:ext cx="4572000" cy="261610"/>
          </a:xfrm>
          <a:prstGeom prst="rect">
            <a:avLst/>
          </a:prstGeom>
          <a:solidFill>
            <a:schemeClr val="tx1">
              <a:lumMod val="85000"/>
            </a:schemeClr>
          </a:solidFill>
        </p:spPr>
        <p:txBody>
          <a:bodyPr>
            <a:spAutoFit/>
          </a:bodyPr>
          <a:lstStyle/>
          <a:p>
            <a:r>
              <a:rPr lang="en-US" sz="1100" dirty="0"/>
              <a:t>http://orweblog.oclc.org/defining-the-library-reflexively/</a:t>
            </a:r>
          </a:p>
        </p:txBody>
      </p:sp>
    </p:spTree>
    <p:extLst>
      <p:ext uri="{BB962C8B-B14F-4D97-AF65-F5344CB8AC3E}">
        <p14:creationId xmlns:p14="http://schemas.microsoft.com/office/powerpoint/2010/main" val="4139955070"/>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rPr>
              <a:t>What is valuable?</a:t>
            </a:r>
            <a:br>
              <a:rPr lang="en-US" sz="4800" dirty="0" smtClean="0">
                <a:solidFill>
                  <a:schemeClr val="bg1"/>
                </a:solidFill>
              </a:rPr>
            </a:br>
            <a:r>
              <a:rPr lang="en-US" dirty="0" smtClean="0">
                <a:solidFill>
                  <a:schemeClr val="bg1"/>
                </a:solidFill>
              </a:rPr>
              <a:t>A service reconfiguration</a:t>
            </a:r>
            <a:endParaRPr lang="en-US" dirty="0">
              <a:solidFill>
                <a:schemeClr val="bg1"/>
              </a:solidFill>
            </a:endParaRPr>
          </a:p>
        </p:txBody>
      </p:sp>
    </p:spTree>
    <p:extLst>
      <p:ext uri="{BB962C8B-B14F-4D97-AF65-F5344CB8AC3E}">
        <p14:creationId xmlns:p14="http://schemas.microsoft.com/office/powerpoint/2010/main" val="983113866"/>
      </p:ext>
    </p:extLst>
  </p:cSld>
  <p:clrMapOvr>
    <a:masterClrMapping/>
  </p:clrMapOvr>
  <p:transition spd="slow">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0"/>
            <a:ext cx="19812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smtClean="0">
                <a:solidFill>
                  <a:prstClr val="white"/>
                </a:solidFill>
              </a:rPr>
              <a:t>A print logic</a:t>
            </a:r>
            <a:endParaRPr lang="en-US" b="1" cap="small" dirty="0">
              <a:solidFill>
                <a:prstClr val="white"/>
              </a:solidFill>
            </a:endParaRPr>
          </a:p>
        </p:txBody>
      </p:sp>
      <p:sp>
        <p:nvSpPr>
          <p:cNvPr id="4" name="Rectangle 3"/>
          <p:cNvSpPr/>
          <p:nvPr/>
        </p:nvSpPr>
        <p:spPr>
          <a:xfrm>
            <a:off x="4876800" y="0"/>
            <a:ext cx="2339955"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smtClean="0">
                <a:solidFill>
                  <a:prstClr val="white"/>
                </a:solidFill>
              </a:rPr>
              <a:t>A network logic</a:t>
            </a:r>
            <a:endParaRPr lang="en-US" b="1" cap="small" dirty="0">
              <a:solidFill>
                <a:prstClr val="white"/>
              </a:solidFill>
            </a:endParaRPr>
          </a:p>
        </p:txBody>
      </p:sp>
      <p:sp>
        <p:nvSpPr>
          <p:cNvPr id="6" name="Rectangle 5"/>
          <p:cNvSpPr/>
          <p:nvPr/>
        </p:nvSpPr>
        <p:spPr>
          <a:xfrm>
            <a:off x="562561" y="2514600"/>
            <a:ext cx="34760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The user in the life of the library</a:t>
            </a:r>
            <a:endParaRPr lang="en-US" dirty="0">
              <a:solidFill>
                <a:prstClr val="white"/>
              </a:solidFill>
            </a:endParaRPr>
          </a:p>
        </p:txBody>
      </p:sp>
      <p:pic>
        <p:nvPicPr>
          <p:cNvPr id="7" name="Picture 8" descr="library"/>
          <p:cNvPicPr>
            <a:picLocks noChangeAspect="1" noChangeArrowheads="1"/>
          </p:cNvPicPr>
          <p:nvPr/>
        </p:nvPicPr>
        <p:blipFill>
          <a:blip r:embed="rId2" cstate="print"/>
          <a:srcRect/>
          <a:stretch>
            <a:fillRect/>
          </a:stretch>
        </p:blipFill>
        <p:spPr bwMode="auto">
          <a:xfrm>
            <a:off x="1810627" y="1026078"/>
            <a:ext cx="1042893" cy="1066800"/>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5608627" y="1083305"/>
            <a:ext cx="876300" cy="762000"/>
          </a:xfrm>
          <a:prstGeom prst="rect">
            <a:avLst/>
          </a:prstGeom>
        </p:spPr>
      </p:pic>
      <p:sp>
        <p:nvSpPr>
          <p:cNvPr id="9" name="Rectangle 8"/>
          <p:cNvSpPr/>
          <p:nvPr/>
        </p:nvSpPr>
        <p:spPr>
          <a:xfrm>
            <a:off x="4267200" y="2514600"/>
            <a:ext cx="41198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The library in the life of the user</a:t>
            </a:r>
            <a:endParaRPr lang="en-US" dirty="0">
              <a:solidFill>
                <a:prstClr val="white"/>
              </a:solidFill>
            </a:endParaRPr>
          </a:p>
        </p:txBody>
      </p:sp>
      <p:sp>
        <p:nvSpPr>
          <p:cNvPr id="12" name="Rectangle 11"/>
          <p:cNvSpPr/>
          <p:nvPr/>
        </p:nvSpPr>
        <p:spPr>
          <a:xfrm>
            <a:off x="562561" y="4003084"/>
            <a:ext cx="34760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Value relates to locally assembled collection.</a:t>
            </a:r>
            <a:endParaRPr lang="en-US" dirty="0">
              <a:solidFill>
                <a:prstClr val="white"/>
              </a:solidFill>
            </a:endParaRPr>
          </a:p>
        </p:txBody>
      </p:sp>
      <p:sp>
        <p:nvSpPr>
          <p:cNvPr id="13" name="Rectangle 12"/>
          <p:cNvSpPr/>
          <p:nvPr/>
        </p:nvSpPr>
        <p:spPr>
          <a:xfrm>
            <a:off x="4267200" y="4003084"/>
            <a:ext cx="41198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Value relates to ability to efficiently meet a variety of research and learning needs. </a:t>
            </a:r>
            <a:endParaRPr lang="en-US" dirty="0">
              <a:solidFill>
                <a:prstClr val="white"/>
              </a:solidFill>
            </a:endParaRPr>
          </a:p>
        </p:txBody>
      </p:sp>
      <p:sp>
        <p:nvSpPr>
          <p:cNvPr id="14" name="Rectangle 13"/>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
        <p:nvSpPr>
          <p:cNvPr id="17" name="Rectangle 16"/>
          <p:cNvSpPr/>
          <p:nvPr/>
        </p:nvSpPr>
        <p:spPr>
          <a:xfrm>
            <a:off x="381000" y="3733800"/>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Owned</a:t>
            </a:r>
            <a:endParaRPr lang="en-US" dirty="0">
              <a:solidFill>
                <a:prstClr val="white"/>
              </a:solidFill>
            </a:endParaRPr>
          </a:p>
        </p:txBody>
      </p:sp>
      <p:sp>
        <p:nvSpPr>
          <p:cNvPr id="18" name="Rectangle 17"/>
          <p:cNvSpPr/>
          <p:nvPr/>
        </p:nvSpPr>
        <p:spPr>
          <a:xfrm>
            <a:off x="7400328" y="3766979"/>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Facilitated</a:t>
            </a:r>
            <a:endParaRPr lang="en-US" dirty="0">
              <a:solidFill>
                <a:prstClr val="white"/>
              </a:solidFill>
            </a:endParaRPr>
          </a:p>
        </p:txBody>
      </p:sp>
    </p:spTree>
    <p:extLst>
      <p:ext uri="{BB962C8B-B14F-4D97-AF65-F5344CB8AC3E}">
        <p14:creationId xmlns:p14="http://schemas.microsoft.com/office/powerpoint/2010/main" val="21666126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3"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solidFill>
                  <a:prstClr val="black">
                    <a:tint val="75000"/>
                  </a:prstClr>
                </a:solidFill>
              </a:rPr>
              <a:pPr/>
              <a:t>22</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14300" y="1123950"/>
            <a:ext cx="8915400" cy="4610100"/>
          </a:xfrm>
          <a:prstGeom prst="rect">
            <a:avLst/>
          </a:prstGeom>
        </p:spPr>
      </p:pic>
    </p:spTree>
    <p:extLst>
      <p:ext uri="{BB962C8B-B14F-4D97-AF65-F5344CB8AC3E}">
        <p14:creationId xmlns:p14="http://schemas.microsoft.com/office/powerpoint/2010/main" val="568517363"/>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0"/>
            <a:ext cx="1981200"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smtClean="0">
                <a:solidFill>
                  <a:prstClr val="white"/>
                </a:solidFill>
              </a:rPr>
              <a:t>A print logic</a:t>
            </a:r>
            <a:endParaRPr lang="en-US" b="1" cap="small" dirty="0">
              <a:solidFill>
                <a:prstClr val="white"/>
              </a:solidFill>
            </a:endParaRPr>
          </a:p>
        </p:txBody>
      </p:sp>
      <p:sp>
        <p:nvSpPr>
          <p:cNvPr id="4" name="Rectangle 3"/>
          <p:cNvSpPr/>
          <p:nvPr/>
        </p:nvSpPr>
        <p:spPr>
          <a:xfrm>
            <a:off x="4876800" y="0"/>
            <a:ext cx="2339955" cy="9144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small" dirty="0" smtClean="0">
                <a:solidFill>
                  <a:prstClr val="white"/>
                </a:solidFill>
              </a:rPr>
              <a:t>A network logic</a:t>
            </a:r>
            <a:endParaRPr lang="en-US" b="1" cap="small" dirty="0">
              <a:solidFill>
                <a:prstClr val="white"/>
              </a:solidFill>
            </a:endParaRPr>
          </a:p>
        </p:txBody>
      </p:sp>
      <p:sp>
        <p:nvSpPr>
          <p:cNvPr id="6" name="Rectangle 5"/>
          <p:cNvSpPr/>
          <p:nvPr/>
        </p:nvSpPr>
        <p:spPr>
          <a:xfrm>
            <a:off x="562561" y="2514600"/>
            <a:ext cx="34760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The user in the life of the library</a:t>
            </a:r>
            <a:endParaRPr lang="en-US" dirty="0">
              <a:solidFill>
                <a:prstClr val="white"/>
              </a:solidFill>
            </a:endParaRPr>
          </a:p>
        </p:txBody>
      </p:sp>
      <p:pic>
        <p:nvPicPr>
          <p:cNvPr id="7" name="Picture 8" descr="library"/>
          <p:cNvPicPr>
            <a:picLocks noChangeAspect="1" noChangeArrowheads="1"/>
          </p:cNvPicPr>
          <p:nvPr/>
        </p:nvPicPr>
        <p:blipFill>
          <a:blip r:embed="rId2" cstate="print"/>
          <a:srcRect/>
          <a:stretch>
            <a:fillRect/>
          </a:stretch>
        </p:blipFill>
        <p:spPr bwMode="auto">
          <a:xfrm>
            <a:off x="1810627" y="1026078"/>
            <a:ext cx="1042893" cy="1066800"/>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5608627" y="1083305"/>
            <a:ext cx="876300" cy="762000"/>
          </a:xfrm>
          <a:prstGeom prst="rect">
            <a:avLst/>
          </a:prstGeom>
        </p:spPr>
      </p:pic>
      <p:sp>
        <p:nvSpPr>
          <p:cNvPr id="9" name="Rectangle 8"/>
          <p:cNvSpPr/>
          <p:nvPr/>
        </p:nvSpPr>
        <p:spPr>
          <a:xfrm>
            <a:off x="4267200" y="2514600"/>
            <a:ext cx="41198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The library in the life of the user</a:t>
            </a:r>
            <a:endParaRPr lang="en-US" dirty="0">
              <a:solidFill>
                <a:prstClr val="white"/>
              </a:solidFill>
            </a:endParaRPr>
          </a:p>
        </p:txBody>
      </p:sp>
      <p:sp>
        <p:nvSpPr>
          <p:cNvPr id="10" name="Rectangle 9"/>
          <p:cNvSpPr/>
          <p:nvPr/>
        </p:nvSpPr>
        <p:spPr>
          <a:xfrm>
            <a:off x="532435" y="5527235"/>
            <a:ext cx="34760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Manage and interpret the products of research (books, articles, …)</a:t>
            </a:r>
            <a:endParaRPr lang="en-US" dirty="0">
              <a:solidFill>
                <a:prstClr val="white"/>
              </a:solidFill>
            </a:endParaRPr>
          </a:p>
        </p:txBody>
      </p:sp>
      <p:sp>
        <p:nvSpPr>
          <p:cNvPr id="11" name="Rectangle 10"/>
          <p:cNvSpPr/>
          <p:nvPr/>
        </p:nvSpPr>
        <p:spPr>
          <a:xfrm>
            <a:off x="4237074" y="5527235"/>
            <a:ext cx="41198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Make the whole process of research and learning more productive. </a:t>
            </a:r>
            <a:endParaRPr lang="en-US" dirty="0">
              <a:solidFill>
                <a:prstClr val="white"/>
              </a:solidFill>
            </a:endParaRPr>
          </a:p>
        </p:txBody>
      </p:sp>
      <p:sp>
        <p:nvSpPr>
          <p:cNvPr id="12" name="Rectangle 11"/>
          <p:cNvSpPr/>
          <p:nvPr/>
        </p:nvSpPr>
        <p:spPr>
          <a:xfrm>
            <a:off x="562561" y="4003084"/>
            <a:ext cx="3476039"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Value relates to locally assembled collection.</a:t>
            </a:r>
            <a:endParaRPr lang="en-US" dirty="0">
              <a:solidFill>
                <a:prstClr val="white"/>
              </a:solidFill>
            </a:endParaRPr>
          </a:p>
        </p:txBody>
      </p:sp>
      <p:sp>
        <p:nvSpPr>
          <p:cNvPr id="13" name="Rectangle 12"/>
          <p:cNvSpPr/>
          <p:nvPr/>
        </p:nvSpPr>
        <p:spPr>
          <a:xfrm>
            <a:off x="4267200" y="4003084"/>
            <a:ext cx="41198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Value relates to ability to efficiently meet a variety of research and learning needs. </a:t>
            </a:r>
            <a:endParaRPr lang="en-US" dirty="0">
              <a:solidFill>
                <a:prstClr val="white"/>
              </a:solidFill>
            </a:endParaRPr>
          </a:p>
        </p:txBody>
      </p:sp>
      <p:sp>
        <p:nvSpPr>
          <p:cNvPr id="14" name="Rectangle 13"/>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
        <p:nvSpPr>
          <p:cNvPr id="15" name="Rectangle 14"/>
          <p:cNvSpPr/>
          <p:nvPr/>
        </p:nvSpPr>
        <p:spPr>
          <a:xfrm>
            <a:off x="350873" y="5267902"/>
            <a:ext cx="1975638"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Product. Consume</a:t>
            </a:r>
            <a:endParaRPr lang="en-US" dirty="0">
              <a:solidFill>
                <a:prstClr val="white"/>
              </a:solidFill>
            </a:endParaRPr>
          </a:p>
        </p:txBody>
      </p:sp>
      <p:sp>
        <p:nvSpPr>
          <p:cNvPr id="16" name="Rectangle 15"/>
          <p:cNvSpPr/>
          <p:nvPr/>
        </p:nvSpPr>
        <p:spPr>
          <a:xfrm>
            <a:off x="7083706" y="5257800"/>
            <a:ext cx="1658096"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Process. Create</a:t>
            </a:r>
            <a:endParaRPr lang="en-US" dirty="0">
              <a:solidFill>
                <a:prstClr val="white"/>
              </a:solidFill>
            </a:endParaRPr>
          </a:p>
        </p:txBody>
      </p:sp>
      <p:sp>
        <p:nvSpPr>
          <p:cNvPr id="17" name="Rectangle 16"/>
          <p:cNvSpPr/>
          <p:nvPr/>
        </p:nvSpPr>
        <p:spPr>
          <a:xfrm>
            <a:off x="381000" y="3733800"/>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Owned</a:t>
            </a:r>
            <a:endParaRPr lang="en-US" dirty="0">
              <a:solidFill>
                <a:prstClr val="white"/>
              </a:solidFill>
            </a:endParaRPr>
          </a:p>
        </p:txBody>
      </p:sp>
      <p:sp>
        <p:nvSpPr>
          <p:cNvPr id="18" name="Rectangle 17"/>
          <p:cNvSpPr/>
          <p:nvPr/>
        </p:nvSpPr>
        <p:spPr>
          <a:xfrm>
            <a:off x="7400328" y="3766979"/>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Facilitated</a:t>
            </a:r>
            <a:endParaRPr lang="en-US" dirty="0">
              <a:solidFill>
                <a:prstClr val="white"/>
              </a:solidFill>
            </a:endParaRPr>
          </a:p>
        </p:txBody>
      </p:sp>
      <p:sp>
        <p:nvSpPr>
          <p:cNvPr id="19" name="Rectangle 18"/>
          <p:cNvSpPr/>
          <p:nvPr/>
        </p:nvSpPr>
        <p:spPr>
          <a:xfrm>
            <a:off x="350874" y="6322415"/>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Outside in</a:t>
            </a:r>
            <a:endParaRPr lang="en-US" dirty="0">
              <a:solidFill>
                <a:prstClr val="white"/>
              </a:solidFill>
            </a:endParaRPr>
          </a:p>
        </p:txBody>
      </p:sp>
      <p:sp>
        <p:nvSpPr>
          <p:cNvPr id="20" name="Rectangle 19"/>
          <p:cNvSpPr/>
          <p:nvPr/>
        </p:nvSpPr>
        <p:spPr>
          <a:xfrm>
            <a:off x="7365691" y="6324600"/>
            <a:ext cx="1371600" cy="39397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Inside out</a:t>
            </a:r>
            <a:endParaRPr lang="en-US" dirty="0">
              <a:solidFill>
                <a:prstClr val="white"/>
              </a:solidFill>
            </a:endParaRPr>
          </a:p>
        </p:txBody>
      </p:sp>
    </p:spTree>
    <p:extLst>
      <p:ext uri="{BB962C8B-B14F-4D97-AF65-F5344CB8AC3E}">
        <p14:creationId xmlns:p14="http://schemas.microsoft.com/office/powerpoint/2010/main" val="31497041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24</a:t>
            </a:fld>
            <a:endParaRPr lang="en-US" dirty="0"/>
          </a:p>
        </p:txBody>
      </p:sp>
      <p:pic>
        <p:nvPicPr>
          <p:cNvPr id="4" name="Picture 3"/>
          <p:cNvPicPr>
            <a:picLocks noChangeAspect="1"/>
          </p:cNvPicPr>
          <p:nvPr/>
        </p:nvPicPr>
        <p:blipFill>
          <a:blip r:embed="rId2"/>
          <a:stretch>
            <a:fillRect/>
          </a:stretch>
        </p:blipFill>
        <p:spPr>
          <a:xfrm>
            <a:off x="-47625" y="-195263"/>
            <a:ext cx="9239250" cy="7248525"/>
          </a:xfrm>
          <a:prstGeom prst="rect">
            <a:avLst/>
          </a:prstGeom>
        </p:spPr>
      </p:pic>
      <p:sp>
        <p:nvSpPr>
          <p:cNvPr id="3" name="Rectangle 2"/>
          <p:cNvSpPr/>
          <p:nvPr/>
        </p:nvSpPr>
        <p:spPr>
          <a:xfrm>
            <a:off x="-47625" y="4977114"/>
            <a:ext cx="320751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Impact/reputation management</a:t>
            </a:r>
            <a:endParaRPr lang="en-US" dirty="0"/>
          </a:p>
        </p:txBody>
      </p:sp>
    </p:spTree>
    <p:extLst>
      <p:ext uri="{BB962C8B-B14F-4D97-AF65-F5344CB8AC3E}">
        <p14:creationId xmlns:p14="http://schemas.microsoft.com/office/powerpoint/2010/main" val="4099601610"/>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25</a:t>
            </a:fld>
            <a:endParaRPr lang="en-US" dirty="0"/>
          </a:p>
        </p:txBody>
      </p:sp>
      <p:pic>
        <p:nvPicPr>
          <p:cNvPr id="3" name="Picture 2"/>
          <p:cNvPicPr>
            <a:picLocks noChangeAspect="1"/>
          </p:cNvPicPr>
          <p:nvPr/>
        </p:nvPicPr>
        <p:blipFill>
          <a:blip r:embed="rId2"/>
          <a:stretch>
            <a:fillRect/>
          </a:stretch>
        </p:blipFill>
        <p:spPr>
          <a:xfrm>
            <a:off x="947737" y="23812"/>
            <a:ext cx="7248525" cy="6810375"/>
          </a:xfrm>
          <a:prstGeom prst="rect">
            <a:avLst/>
          </a:prstGeom>
        </p:spPr>
      </p:pic>
      <p:sp>
        <p:nvSpPr>
          <p:cNvPr id="4" name="Rectangle 3"/>
          <p:cNvSpPr/>
          <p:nvPr/>
        </p:nvSpPr>
        <p:spPr>
          <a:xfrm>
            <a:off x="5936486" y="5406232"/>
            <a:ext cx="320751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 inside out perspective</a:t>
            </a:r>
            <a:endParaRPr lang="en-US" dirty="0"/>
          </a:p>
        </p:txBody>
      </p:sp>
    </p:spTree>
    <p:extLst>
      <p:ext uri="{BB962C8B-B14F-4D97-AF65-F5344CB8AC3E}">
        <p14:creationId xmlns:p14="http://schemas.microsoft.com/office/powerpoint/2010/main" val="694954801"/>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398" y="1400537"/>
            <a:ext cx="9738719" cy="5898098"/>
          </a:xfrm>
          <a:prstGeom prst="rect">
            <a:avLst/>
          </a:prstGeom>
        </p:spPr>
      </p:pic>
      <p:sp>
        <p:nvSpPr>
          <p:cNvPr id="3" name="TextBox 2"/>
          <p:cNvSpPr txBox="1"/>
          <p:nvPr/>
        </p:nvSpPr>
        <p:spPr>
          <a:xfrm>
            <a:off x="280555" y="304801"/>
            <a:ext cx="2215799" cy="646331"/>
          </a:xfrm>
          <a:prstGeom prst="rect">
            <a:avLst/>
          </a:prstGeom>
          <a:noFill/>
        </p:spPr>
        <p:txBody>
          <a:bodyPr wrap="none" rtlCol="0">
            <a:spAutoFit/>
          </a:bodyPr>
          <a:lstStyle/>
          <a:p>
            <a:r>
              <a:rPr lang="en-US" dirty="0" smtClean="0">
                <a:solidFill>
                  <a:srgbClr val="44546A"/>
                </a:solidFill>
              </a:rPr>
              <a:t>Discovery at network </a:t>
            </a:r>
          </a:p>
          <a:p>
            <a:r>
              <a:rPr lang="en-US" dirty="0" smtClean="0">
                <a:solidFill>
                  <a:srgbClr val="44546A"/>
                </a:solidFill>
              </a:rPr>
              <a:t>level</a:t>
            </a:r>
            <a:endParaRPr lang="en-US" dirty="0">
              <a:solidFill>
                <a:srgbClr val="44546A"/>
              </a:solidFill>
            </a:endParaRPr>
          </a:p>
        </p:txBody>
      </p:sp>
      <p:sp>
        <p:nvSpPr>
          <p:cNvPr id="4" name="TextBox 3"/>
          <p:cNvSpPr txBox="1"/>
          <p:nvPr/>
        </p:nvSpPr>
        <p:spPr>
          <a:xfrm>
            <a:off x="2646219" y="304800"/>
            <a:ext cx="2970942" cy="369332"/>
          </a:xfrm>
          <a:prstGeom prst="rect">
            <a:avLst/>
          </a:prstGeom>
          <a:noFill/>
        </p:spPr>
        <p:txBody>
          <a:bodyPr wrap="none" rtlCol="0">
            <a:spAutoFit/>
          </a:bodyPr>
          <a:lstStyle/>
          <a:p>
            <a:r>
              <a:rPr lang="en-US" dirty="0" smtClean="0">
                <a:solidFill>
                  <a:srgbClr val="44546A"/>
                </a:solidFill>
              </a:rPr>
              <a:t>Support for research/creation</a:t>
            </a:r>
            <a:endParaRPr lang="en-US" dirty="0">
              <a:solidFill>
                <a:srgbClr val="44546A"/>
              </a:solidFill>
            </a:endParaRPr>
          </a:p>
        </p:txBody>
      </p:sp>
      <p:sp>
        <p:nvSpPr>
          <p:cNvPr id="5" name="TextBox 4"/>
          <p:cNvSpPr txBox="1"/>
          <p:nvPr/>
        </p:nvSpPr>
        <p:spPr>
          <a:xfrm>
            <a:off x="7013935" y="304800"/>
            <a:ext cx="1716496" cy="369332"/>
          </a:xfrm>
          <a:prstGeom prst="rect">
            <a:avLst/>
          </a:prstGeom>
          <a:noFill/>
        </p:spPr>
        <p:txBody>
          <a:bodyPr wrap="none" rtlCol="0">
            <a:spAutoFit/>
          </a:bodyPr>
          <a:lstStyle/>
          <a:p>
            <a:r>
              <a:rPr lang="en-US" dirty="0" smtClean="0">
                <a:solidFill>
                  <a:srgbClr val="44546A"/>
                </a:solidFill>
              </a:rPr>
              <a:t>Local collections</a:t>
            </a:r>
            <a:endParaRPr lang="en-US" dirty="0">
              <a:solidFill>
                <a:srgbClr val="44546A"/>
              </a:solidFill>
            </a:endParaRPr>
          </a:p>
        </p:txBody>
      </p:sp>
      <p:sp>
        <p:nvSpPr>
          <p:cNvPr id="6" name="TextBox 5"/>
          <p:cNvSpPr txBox="1"/>
          <p:nvPr/>
        </p:nvSpPr>
        <p:spPr>
          <a:xfrm>
            <a:off x="6178006" y="304800"/>
            <a:ext cx="679994" cy="369332"/>
          </a:xfrm>
          <a:prstGeom prst="rect">
            <a:avLst/>
          </a:prstGeom>
          <a:noFill/>
        </p:spPr>
        <p:txBody>
          <a:bodyPr wrap="none" rtlCol="0">
            <a:spAutoFit/>
          </a:bodyPr>
          <a:lstStyle/>
          <a:p>
            <a:r>
              <a:rPr lang="en-US" dirty="0" smtClean="0">
                <a:solidFill>
                  <a:srgbClr val="44546A"/>
                </a:solidFill>
              </a:rPr>
              <a:t>Place</a:t>
            </a:r>
            <a:endParaRPr lang="en-US" dirty="0">
              <a:solidFill>
                <a:srgbClr val="44546A"/>
              </a:solidFill>
            </a:endParaRPr>
          </a:p>
        </p:txBody>
      </p:sp>
      <p:cxnSp>
        <p:nvCxnSpPr>
          <p:cNvPr id="7" name="Straight Connector 6"/>
          <p:cNvCxnSpPr/>
          <p:nvPr/>
        </p:nvCxnSpPr>
        <p:spPr>
          <a:xfrm flipH="1">
            <a:off x="1517073" y="9313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553618" y="9313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110908" y="9313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491846" y="9313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40527" y="2654193"/>
            <a:ext cx="25873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5522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90846"/>
            <a:ext cx="9074073" cy="6028481"/>
          </a:xfrm>
          <a:prstGeom prst="rect">
            <a:avLst/>
          </a:prstGeom>
        </p:spPr>
      </p:pic>
      <p:sp>
        <p:nvSpPr>
          <p:cNvPr id="6" name="TextBox 5"/>
          <p:cNvSpPr txBox="1"/>
          <p:nvPr/>
        </p:nvSpPr>
        <p:spPr>
          <a:xfrm>
            <a:off x="1377406" y="468868"/>
            <a:ext cx="679994" cy="369332"/>
          </a:xfrm>
          <a:prstGeom prst="rect">
            <a:avLst/>
          </a:prstGeom>
          <a:noFill/>
        </p:spPr>
        <p:txBody>
          <a:bodyPr wrap="none" rtlCol="0">
            <a:spAutoFit/>
          </a:bodyPr>
          <a:lstStyle/>
          <a:p>
            <a:r>
              <a:rPr lang="en-US" dirty="0" smtClean="0">
                <a:solidFill>
                  <a:srgbClr val="44546A"/>
                </a:solidFill>
              </a:rPr>
              <a:t>Place</a:t>
            </a:r>
            <a:endParaRPr lang="en-US" dirty="0">
              <a:solidFill>
                <a:srgbClr val="44546A"/>
              </a:solidFill>
            </a:endParaRPr>
          </a:p>
        </p:txBody>
      </p:sp>
      <p:sp>
        <p:nvSpPr>
          <p:cNvPr id="7" name="TextBox 6"/>
          <p:cNvSpPr txBox="1"/>
          <p:nvPr/>
        </p:nvSpPr>
        <p:spPr>
          <a:xfrm>
            <a:off x="5943600" y="468868"/>
            <a:ext cx="2970942" cy="369332"/>
          </a:xfrm>
          <a:prstGeom prst="rect">
            <a:avLst/>
          </a:prstGeom>
          <a:noFill/>
        </p:spPr>
        <p:txBody>
          <a:bodyPr wrap="none" rtlCol="0">
            <a:spAutoFit/>
          </a:bodyPr>
          <a:lstStyle/>
          <a:p>
            <a:r>
              <a:rPr lang="en-US" dirty="0" smtClean="0">
                <a:solidFill>
                  <a:srgbClr val="44546A"/>
                </a:solidFill>
              </a:rPr>
              <a:t>Support for research/creation</a:t>
            </a:r>
            <a:endParaRPr lang="en-US" dirty="0">
              <a:solidFill>
                <a:srgbClr val="44546A"/>
              </a:solidFill>
            </a:endParaRPr>
          </a:p>
        </p:txBody>
      </p:sp>
      <p:sp>
        <p:nvSpPr>
          <p:cNvPr id="8" name="TextBox 7"/>
          <p:cNvSpPr txBox="1"/>
          <p:nvPr/>
        </p:nvSpPr>
        <p:spPr>
          <a:xfrm>
            <a:off x="2513924" y="468868"/>
            <a:ext cx="1716496" cy="369332"/>
          </a:xfrm>
          <a:prstGeom prst="rect">
            <a:avLst/>
          </a:prstGeom>
          <a:noFill/>
        </p:spPr>
        <p:txBody>
          <a:bodyPr wrap="none" rtlCol="0">
            <a:spAutoFit/>
          </a:bodyPr>
          <a:lstStyle/>
          <a:p>
            <a:r>
              <a:rPr lang="en-US" dirty="0" smtClean="0">
                <a:solidFill>
                  <a:srgbClr val="44546A"/>
                </a:solidFill>
              </a:rPr>
              <a:t>Local collections</a:t>
            </a:r>
            <a:endParaRPr lang="en-US" dirty="0">
              <a:solidFill>
                <a:srgbClr val="44546A"/>
              </a:solidFill>
            </a:endParaRPr>
          </a:p>
        </p:txBody>
      </p:sp>
      <p:sp>
        <p:nvSpPr>
          <p:cNvPr id="9" name="TextBox 8"/>
          <p:cNvSpPr txBox="1"/>
          <p:nvPr/>
        </p:nvSpPr>
        <p:spPr>
          <a:xfrm>
            <a:off x="4243421" y="468868"/>
            <a:ext cx="1678152" cy="369332"/>
          </a:xfrm>
          <a:prstGeom prst="rect">
            <a:avLst/>
          </a:prstGeom>
          <a:noFill/>
        </p:spPr>
        <p:txBody>
          <a:bodyPr wrap="none" rtlCol="0">
            <a:spAutoFit/>
          </a:bodyPr>
          <a:lstStyle/>
          <a:p>
            <a:r>
              <a:rPr lang="en-US" dirty="0" smtClean="0">
                <a:solidFill>
                  <a:srgbClr val="44546A"/>
                </a:solidFill>
              </a:rPr>
              <a:t>Student success</a:t>
            </a:r>
            <a:endParaRPr lang="en-US" dirty="0">
              <a:solidFill>
                <a:srgbClr val="44546A"/>
              </a:solidFill>
            </a:endParaRPr>
          </a:p>
        </p:txBody>
      </p:sp>
      <p:cxnSp>
        <p:nvCxnSpPr>
          <p:cNvPr id="10" name="Straight Connector 9"/>
          <p:cNvCxnSpPr/>
          <p:nvPr/>
        </p:nvCxnSpPr>
        <p:spPr>
          <a:xfrm flipH="1">
            <a:off x="1808018" y="855196"/>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724400" y="855195"/>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505200" y="871237"/>
            <a:ext cx="20782" cy="1722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48400" y="855196"/>
            <a:ext cx="20782" cy="17227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4938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00" y="906314"/>
            <a:ext cx="8824913" cy="5951686"/>
          </a:xfrm>
          <a:prstGeom prst="rect">
            <a:avLst/>
          </a:prstGeom>
        </p:spPr>
      </p:pic>
    </p:spTree>
    <p:extLst>
      <p:ext uri="{BB962C8B-B14F-4D97-AF65-F5344CB8AC3E}">
        <p14:creationId xmlns:p14="http://schemas.microsoft.com/office/powerpoint/2010/main" val="3147617459"/>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831047"/>
            <a:ext cx="8743950" cy="6026953"/>
          </a:xfrm>
          <a:prstGeom prst="rect">
            <a:avLst/>
          </a:prstGeom>
        </p:spPr>
      </p:pic>
    </p:spTree>
    <p:extLst>
      <p:ext uri="{BB962C8B-B14F-4D97-AF65-F5344CB8AC3E}">
        <p14:creationId xmlns:p14="http://schemas.microsoft.com/office/powerpoint/2010/main" val="1209516904"/>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0783"/>
            <a:ext cx="9144000" cy="707886"/>
          </a:xfrm>
          <a:prstGeom prst="rect">
            <a:avLst/>
          </a:prstGeom>
          <a:solidFill>
            <a:srgbClr val="0070C0"/>
          </a:solidFill>
        </p:spPr>
        <p:txBody>
          <a:bodyPr wrap="square">
            <a:spAutoFit/>
          </a:bodyPr>
          <a:lstStyle/>
          <a:p>
            <a:r>
              <a:rPr lang="en-US" sz="2000" dirty="0">
                <a:ea typeface="Segoe UI" panose="020B0502040204020203" pitchFamily="34" charset="0"/>
                <a:cs typeface="Segoe UI" panose="020B0502040204020203" pitchFamily="34" charset="0"/>
              </a:rPr>
              <a:t>People should think not so much of the books that have gone into the National Library but rather of the books that have come out of it. </a:t>
            </a:r>
            <a:r>
              <a:rPr lang="en-US" sz="2000" dirty="0" smtClean="0">
                <a:ea typeface="Segoe UI" panose="020B0502040204020203" pitchFamily="34" charset="0"/>
                <a:cs typeface="Segoe UI" panose="020B0502040204020203" pitchFamily="34" charset="0"/>
              </a:rPr>
              <a:t>              </a:t>
            </a:r>
            <a:r>
              <a:rPr lang="en-US" i="1" dirty="0" err="1" smtClean="0"/>
              <a:t>Seán</a:t>
            </a:r>
            <a:r>
              <a:rPr lang="en-US" i="1" dirty="0" smtClean="0"/>
              <a:t> </a:t>
            </a:r>
            <a:r>
              <a:rPr lang="en-US" i="1" dirty="0" err="1"/>
              <a:t>O’Faoláin</a:t>
            </a:r>
            <a:endParaRPr lang="en-US" sz="2000" i="1" dirty="0">
              <a:ea typeface="Segoe UI" panose="020B0502040204020203" pitchFamily="34" charset="0"/>
              <a:cs typeface="Segoe UI" panose="020B0502040204020203" pitchFamily="34" charset="0"/>
            </a:endParaRPr>
          </a:p>
        </p:txBody>
      </p:sp>
      <p:sp>
        <p:nvSpPr>
          <p:cNvPr id="3" name="Rectangle 2"/>
          <p:cNvSpPr/>
          <p:nvPr/>
        </p:nvSpPr>
        <p:spPr>
          <a:xfrm>
            <a:off x="0" y="1847707"/>
            <a:ext cx="9144000" cy="1015663"/>
          </a:xfrm>
          <a:prstGeom prst="rect">
            <a:avLst/>
          </a:prstGeom>
          <a:solidFill>
            <a:schemeClr val="tx1"/>
          </a:solidFill>
          <a:ln>
            <a:solidFill>
              <a:schemeClr val="tx2"/>
            </a:solidFill>
          </a:ln>
        </p:spPr>
        <p:txBody>
          <a:bodyPr wrap="square">
            <a:spAutoFit/>
          </a:bodyPr>
          <a:lstStyle/>
          <a:p>
            <a:r>
              <a:rPr lang="en-US" sz="2000" dirty="0">
                <a:solidFill>
                  <a:schemeClr val="tx2"/>
                </a:solidFill>
                <a:ea typeface="Segoe UI" panose="020B0502040204020203" pitchFamily="34" charset="0"/>
                <a:cs typeface="Segoe UI" panose="020B0502040204020203" pitchFamily="34" charset="0"/>
              </a:rPr>
              <a:t>My professional mission as a librarian is this:</a:t>
            </a:r>
            <a:br>
              <a:rPr lang="en-US" sz="2000" dirty="0">
                <a:solidFill>
                  <a:schemeClr val="tx2"/>
                </a:solidFill>
                <a:ea typeface="Segoe UI" panose="020B0502040204020203" pitchFamily="34" charset="0"/>
                <a:cs typeface="Segoe UI" panose="020B0502040204020203" pitchFamily="34" charset="0"/>
              </a:rPr>
            </a:br>
            <a:r>
              <a:rPr lang="en-US" sz="2000" dirty="0">
                <a:solidFill>
                  <a:schemeClr val="tx2"/>
                </a:solidFill>
                <a:ea typeface="Segoe UI" panose="020B0502040204020203" pitchFamily="34" charset="0"/>
                <a:cs typeface="Segoe UI" panose="020B0502040204020203" pitchFamily="34" charset="0"/>
              </a:rPr>
              <a:t>Help people build their own libraries.</a:t>
            </a:r>
            <a:br>
              <a:rPr lang="en-US" sz="2000" dirty="0">
                <a:solidFill>
                  <a:schemeClr val="tx2"/>
                </a:solidFill>
                <a:ea typeface="Segoe UI" panose="020B0502040204020203" pitchFamily="34" charset="0"/>
                <a:cs typeface="Segoe UI" panose="020B0502040204020203" pitchFamily="34" charset="0"/>
              </a:rPr>
            </a:br>
            <a:r>
              <a:rPr lang="en-US" sz="2000" dirty="0">
                <a:solidFill>
                  <a:schemeClr val="tx2"/>
                </a:solidFill>
                <a:ea typeface="Segoe UI" panose="020B0502040204020203" pitchFamily="34" charset="0"/>
                <a:cs typeface="Segoe UI" panose="020B0502040204020203" pitchFamily="34" charset="0"/>
              </a:rPr>
              <a:t>That’s it. That’s all I care about</a:t>
            </a:r>
            <a:r>
              <a:rPr lang="en-US" sz="2000" dirty="0" smtClean="0">
                <a:solidFill>
                  <a:schemeClr val="tx2"/>
                </a:solidFill>
                <a:ea typeface="Segoe UI" panose="020B0502040204020203" pitchFamily="34" charset="0"/>
                <a:cs typeface="Segoe UI" panose="020B0502040204020203" pitchFamily="34" charset="0"/>
              </a:rPr>
              <a:t>.                                                     </a:t>
            </a:r>
            <a:r>
              <a:rPr lang="en-US" i="1" dirty="0" smtClean="0">
                <a:solidFill>
                  <a:schemeClr val="tx2"/>
                </a:solidFill>
                <a:ea typeface="Segoe UI" panose="020B0502040204020203" pitchFamily="34" charset="0"/>
                <a:cs typeface="Segoe UI" panose="020B0502040204020203" pitchFamily="34" charset="0"/>
              </a:rPr>
              <a:t>Dan Chudnov</a:t>
            </a:r>
            <a:endParaRPr lang="en-US" sz="2000" i="1" dirty="0">
              <a:solidFill>
                <a:schemeClr val="tx2"/>
              </a:solidFill>
              <a:ea typeface="Segoe UI" panose="020B0502040204020203" pitchFamily="34" charset="0"/>
              <a:cs typeface="Segoe UI" panose="020B0502040204020203" pitchFamily="34" charset="0"/>
            </a:endParaRPr>
          </a:p>
        </p:txBody>
      </p:sp>
      <p:sp>
        <p:nvSpPr>
          <p:cNvPr id="4" name="Rectangle 3"/>
          <p:cNvSpPr/>
          <p:nvPr/>
        </p:nvSpPr>
        <p:spPr>
          <a:xfrm>
            <a:off x="0" y="4449705"/>
            <a:ext cx="9144000" cy="1908215"/>
          </a:xfrm>
          <a:prstGeom prst="rect">
            <a:avLst/>
          </a:prstGeom>
          <a:solidFill>
            <a:schemeClr val="tx1"/>
          </a:solidFill>
          <a:ln>
            <a:solidFill>
              <a:schemeClr val="tx2"/>
            </a:solidFill>
          </a:ln>
        </p:spPr>
        <p:txBody>
          <a:bodyPr wrap="square">
            <a:spAutoFit/>
          </a:bodyPr>
          <a:lstStyle/>
          <a:p>
            <a:r>
              <a:rPr lang="en-US" sz="2000" dirty="0">
                <a:solidFill>
                  <a:schemeClr val="tx2"/>
                </a:solidFill>
                <a:ea typeface="Segoe UI" panose="020B0502040204020203" pitchFamily="34" charset="0"/>
                <a:cs typeface="Segoe UI" panose="020B0502040204020203" pitchFamily="34" charset="0"/>
              </a:rPr>
              <a:t>Because the purpose and result of absorbing information is always finally to produce further information, i.e., to continue the conversation, the function of the library must be understood as one that </a:t>
            </a:r>
            <a:r>
              <a:rPr lang="en-US" sz="2000" b="1" dirty="0">
                <a:solidFill>
                  <a:schemeClr val="tx2"/>
                </a:solidFill>
                <a:ea typeface="Segoe UI" panose="020B0502040204020203" pitchFamily="34" charset="0"/>
                <a:cs typeface="Segoe UI" panose="020B0502040204020203" pitchFamily="34" charset="0"/>
              </a:rPr>
              <a:t>assists members of the community both in taking particular positions and in recognizing and assessing the positions taken by others</a:t>
            </a:r>
            <a:r>
              <a:rPr lang="en-US" sz="2000" dirty="0" smtClean="0">
                <a:solidFill>
                  <a:schemeClr val="tx2"/>
                </a:solidFill>
                <a:ea typeface="Segoe UI" panose="020B0502040204020203" pitchFamily="34" charset="0"/>
                <a:cs typeface="Segoe UI" panose="020B0502040204020203" pitchFamily="34" charset="0"/>
              </a:rPr>
              <a:t>.                                                             </a:t>
            </a:r>
            <a:r>
              <a:rPr lang="en-US" i="1" dirty="0" smtClean="0">
                <a:solidFill>
                  <a:schemeClr val="tx2"/>
                </a:solidFill>
                <a:ea typeface="Segoe UI" panose="020B0502040204020203" pitchFamily="34" charset="0"/>
                <a:cs typeface="Segoe UI" panose="020B0502040204020203" pitchFamily="34" charset="0"/>
              </a:rPr>
              <a:t>Ross Atkinson</a:t>
            </a:r>
            <a:endParaRPr lang="en-US" sz="2000" i="1" dirty="0">
              <a:solidFill>
                <a:schemeClr val="tx2"/>
              </a:solidFill>
              <a:ea typeface="Segoe UI" panose="020B0502040204020203" pitchFamily="34" charset="0"/>
              <a:cs typeface="Segoe UI" panose="020B0502040204020203" pitchFamily="34" charset="0"/>
            </a:endParaRPr>
          </a:p>
        </p:txBody>
      </p:sp>
      <p:sp>
        <p:nvSpPr>
          <p:cNvPr id="5" name="Rectangle 4"/>
          <p:cNvSpPr/>
          <p:nvPr/>
        </p:nvSpPr>
        <p:spPr>
          <a:xfrm>
            <a:off x="0" y="3363450"/>
            <a:ext cx="9144000" cy="400110"/>
          </a:xfrm>
          <a:prstGeom prst="rect">
            <a:avLst/>
          </a:prstGeom>
          <a:solidFill>
            <a:srgbClr val="0070C0"/>
          </a:solidFill>
        </p:spPr>
        <p:txBody>
          <a:bodyPr wrap="square">
            <a:spAutoFit/>
          </a:bodyPr>
          <a:lstStyle/>
          <a:p>
            <a:r>
              <a:rPr lang="en-US" sz="2000" dirty="0"/>
              <a:t>A scholar is just a library’s way of making another library. </a:t>
            </a:r>
            <a:r>
              <a:rPr lang="en-US" sz="2000" i="1" dirty="0" smtClean="0"/>
              <a:t>         </a:t>
            </a:r>
            <a:r>
              <a:rPr lang="en-US" i="1" dirty="0" smtClean="0">
                <a:ea typeface="Segoe UI" panose="020B0502040204020203" pitchFamily="34" charset="0"/>
                <a:cs typeface="Segoe UI" panose="020B0502040204020203" pitchFamily="34" charset="0"/>
              </a:rPr>
              <a:t>Daniel Dennett</a:t>
            </a:r>
            <a:endParaRPr lang="en-US" sz="2000" i="1" dirty="0">
              <a:ea typeface="Segoe UI" panose="020B0502040204020203" pitchFamily="34" charset="0"/>
              <a:cs typeface="Segoe UI" panose="020B0502040204020203" pitchFamily="34" charset="0"/>
            </a:endParaRPr>
          </a:p>
        </p:txBody>
      </p:sp>
      <p:sp>
        <p:nvSpPr>
          <p:cNvPr id="6" name="Rectangle 5"/>
          <p:cNvSpPr/>
          <p:nvPr/>
        </p:nvSpPr>
        <p:spPr>
          <a:xfrm>
            <a:off x="5305647" y="6581001"/>
            <a:ext cx="4572000" cy="276999"/>
          </a:xfrm>
          <a:prstGeom prst="rect">
            <a:avLst/>
          </a:prstGeom>
        </p:spPr>
        <p:txBody>
          <a:bodyPr>
            <a:spAutoFit/>
          </a:bodyPr>
          <a:lstStyle/>
          <a:p>
            <a:r>
              <a:rPr lang="en-US" sz="1200" dirty="0">
                <a:solidFill>
                  <a:schemeClr val="bg1"/>
                </a:solidFill>
              </a:rPr>
              <a:t>http://orweblog.oclc.org/defining-the-library-reflexively/</a:t>
            </a:r>
          </a:p>
        </p:txBody>
      </p:sp>
    </p:spTree>
    <p:extLst>
      <p:ext uri="{BB962C8B-B14F-4D97-AF65-F5344CB8AC3E}">
        <p14:creationId xmlns:p14="http://schemas.microsoft.com/office/powerpoint/2010/main" val="1269520765"/>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895350"/>
            <a:ext cx="8873411" cy="5962650"/>
          </a:xfrm>
          <a:prstGeom prst="rect">
            <a:avLst/>
          </a:prstGeom>
        </p:spPr>
      </p:pic>
    </p:spTree>
    <p:extLst>
      <p:ext uri="{BB962C8B-B14F-4D97-AF65-F5344CB8AC3E}">
        <p14:creationId xmlns:p14="http://schemas.microsoft.com/office/powerpoint/2010/main" val="3824767701"/>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425" y="-133350"/>
            <a:ext cx="8439150" cy="7124700"/>
          </a:xfrm>
          <a:prstGeom prst="rect">
            <a:avLst/>
          </a:prstGeom>
        </p:spPr>
      </p:pic>
    </p:spTree>
    <p:extLst>
      <p:ext uri="{BB962C8B-B14F-4D97-AF65-F5344CB8AC3E}">
        <p14:creationId xmlns:p14="http://schemas.microsoft.com/office/powerpoint/2010/main" val="493232963"/>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948" y="0"/>
            <a:ext cx="2604977" cy="215840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Research support</a:t>
            </a:r>
            <a:endParaRPr lang="en-US" dirty="0">
              <a:solidFill>
                <a:prstClr val="white"/>
              </a:solidFill>
            </a:endParaRPr>
          </a:p>
        </p:txBody>
      </p:sp>
      <p:sp>
        <p:nvSpPr>
          <p:cNvPr id="3" name="Rectangle 2"/>
          <p:cNvSpPr/>
          <p:nvPr/>
        </p:nvSpPr>
        <p:spPr>
          <a:xfrm>
            <a:off x="358947" y="2326377"/>
            <a:ext cx="2604977" cy="215840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Student success</a:t>
            </a:r>
            <a:endParaRPr lang="en-US" dirty="0">
              <a:solidFill>
                <a:prstClr val="white"/>
              </a:solidFill>
            </a:endParaRPr>
          </a:p>
        </p:txBody>
      </p:sp>
      <p:sp>
        <p:nvSpPr>
          <p:cNvPr id="4" name="Rectangle 3"/>
          <p:cNvSpPr/>
          <p:nvPr/>
        </p:nvSpPr>
        <p:spPr>
          <a:xfrm>
            <a:off x="358948" y="4652754"/>
            <a:ext cx="2604976" cy="220524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Selective management of the scholarly and cultural record</a:t>
            </a:r>
            <a:endParaRPr lang="en-US" dirty="0">
              <a:solidFill>
                <a:prstClr val="white"/>
              </a:solidFill>
            </a:endParaRPr>
          </a:p>
        </p:txBody>
      </p:sp>
      <p:pic>
        <p:nvPicPr>
          <p:cNvPr id="6" name="Picture 5"/>
          <p:cNvPicPr>
            <a:picLocks noChangeAspect="1"/>
          </p:cNvPicPr>
          <p:nvPr/>
        </p:nvPicPr>
        <p:blipFill>
          <a:blip r:embed="rId2"/>
          <a:stretch>
            <a:fillRect/>
          </a:stretch>
        </p:blipFill>
        <p:spPr>
          <a:xfrm>
            <a:off x="3394755" y="4725833"/>
            <a:ext cx="3077379" cy="2308848"/>
          </a:xfrm>
          <a:prstGeom prst="rect">
            <a:avLst/>
          </a:prstGeom>
          <a:solidFill>
            <a:srgbClr val="0070C0"/>
          </a:solidFill>
        </p:spPr>
      </p:pic>
      <p:pic>
        <p:nvPicPr>
          <p:cNvPr id="7" name="Picture 6"/>
          <p:cNvPicPr>
            <a:picLocks noChangeAspect="1"/>
          </p:cNvPicPr>
          <p:nvPr/>
        </p:nvPicPr>
        <p:blipFill>
          <a:blip r:embed="rId3"/>
          <a:stretch>
            <a:fillRect/>
          </a:stretch>
        </p:blipFill>
        <p:spPr>
          <a:xfrm>
            <a:off x="3394755" y="360874"/>
            <a:ext cx="4972291" cy="1737245"/>
          </a:xfrm>
          <a:prstGeom prst="rect">
            <a:avLst/>
          </a:prstGeom>
        </p:spPr>
      </p:pic>
      <p:pic>
        <p:nvPicPr>
          <p:cNvPr id="8" name="Picture 7"/>
          <p:cNvPicPr>
            <a:picLocks noChangeAspect="1"/>
          </p:cNvPicPr>
          <p:nvPr/>
        </p:nvPicPr>
        <p:blipFill>
          <a:blip r:embed="rId4"/>
          <a:stretch>
            <a:fillRect/>
          </a:stretch>
        </p:blipFill>
        <p:spPr>
          <a:xfrm>
            <a:off x="3394755" y="2300272"/>
            <a:ext cx="1668325" cy="2184514"/>
          </a:xfrm>
          <a:prstGeom prst="rect">
            <a:avLst/>
          </a:prstGeom>
        </p:spPr>
      </p:pic>
      <p:sp>
        <p:nvSpPr>
          <p:cNvPr id="9" name="TextBox 8"/>
          <p:cNvSpPr txBox="1"/>
          <p:nvPr/>
        </p:nvSpPr>
        <p:spPr>
          <a:xfrm>
            <a:off x="5266481" y="2300272"/>
            <a:ext cx="3857082" cy="2031325"/>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prstClr val="black"/>
                </a:solidFill>
              </a:rPr>
              <a:t>Build confidence with research skills</a:t>
            </a:r>
          </a:p>
          <a:p>
            <a:pPr marL="285750" indent="-285750">
              <a:buFont typeface="Arial" panose="020B0604020202020204" pitchFamily="34" charset="0"/>
              <a:buChar char="•"/>
            </a:pPr>
            <a:r>
              <a:rPr lang="en-US" dirty="0" smtClean="0">
                <a:solidFill>
                  <a:prstClr val="black"/>
                </a:solidFill>
              </a:rPr>
              <a:t>Connection to performance </a:t>
            </a:r>
            <a:br>
              <a:rPr lang="en-US" dirty="0" smtClean="0">
                <a:solidFill>
                  <a:prstClr val="black"/>
                </a:solidFill>
              </a:rPr>
            </a:br>
            <a:r>
              <a:rPr lang="en-US" dirty="0" smtClean="0">
                <a:solidFill>
                  <a:prstClr val="black"/>
                </a:solidFill>
              </a:rPr>
              <a:t>- analytics</a:t>
            </a:r>
          </a:p>
          <a:p>
            <a:pPr marL="285750" indent="-285750">
              <a:buFont typeface="Arial" panose="020B0604020202020204" pitchFamily="34" charset="0"/>
              <a:buChar char="•"/>
            </a:pPr>
            <a:r>
              <a:rPr lang="en-US" dirty="0" smtClean="0">
                <a:solidFill>
                  <a:prstClr val="black"/>
                </a:solidFill>
              </a:rPr>
              <a:t>Engagement and community </a:t>
            </a:r>
            <a:br>
              <a:rPr lang="en-US" dirty="0" smtClean="0">
                <a:solidFill>
                  <a:prstClr val="black"/>
                </a:solidFill>
              </a:rPr>
            </a:br>
            <a:r>
              <a:rPr lang="en-US" dirty="0" smtClean="0">
                <a:solidFill>
                  <a:prstClr val="black"/>
                </a:solidFill>
              </a:rPr>
              <a:t>– improve retention</a:t>
            </a:r>
          </a:p>
          <a:p>
            <a:pPr marL="285750" indent="-285750">
              <a:buFont typeface="Arial" panose="020B0604020202020204" pitchFamily="34" charset="0"/>
              <a:buChar char="•"/>
            </a:pPr>
            <a:r>
              <a:rPr lang="en-US" dirty="0" smtClean="0">
                <a:solidFill>
                  <a:prstClr val="black"/>
                </a:solidFill>
              </a:rPr>
              <a:t>Teaching</a:t>
            </a:r>
          </a:p>
          <a:p>
            <a:endParaRPr lang="en-US" dirty="0">
              <a:solidFill>
                <a:prstClr val="black"/>
              </a:solidFill>
            </a:endParaRPr>
          </a:p>
        </p:txBody>
      </p:sp>
    </p:spTree>
    <p:extLst>
      <p:ext uri="{BB962C8B-B14F-4D97-AF65-F5344CB8AC3E}">
        <p14:creationId xmlns:p14="http://schemas.microsoft.com/office/powerpoint/2010/main" val="4242043867"/>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26950908"/>
              </p:ext>
            </p:extLst>
          </p:nvPr>
        </p:nvGraphicFramePr>
        <p:xfrm>
          <a:off x="2177755" y="751498"/>
          <a:ext cx="4380090" cy="5179906"/>
        </p:xfrm>
        <a:graphic>
          <a:graphicData uri="http://schemas.openxmlformats.org/drawingml/2006/table">
            <a:tbl>
              <a:tblPr bandCol="1">
                <a:tableStyleId>{5C22544A-7EE6-4342-B048-85BDC9FD1C3A}</a:tableStyleId>
              </a:tblPr>
              <a:tblGrid>
                <a:gridCol w="1460030"/>
                <a:gridCol w="1460030"/>
                <a:gridCol w="1460030"/>
              </a:tblGrid>
              <a:tr h="667130">
                <a:tc>
                  <a:txBody>
                    <a:bodyPr/>
                    <a:lstStyle/>
                    <a:p>
                      <a:r>
                        <a:rPr lang="en-US" b="1" dirty="0" smtClean="0">
                          <a:solidFill>
                            <a:schemeClr val="bg1"/>
                          </a:solidFill>
                          <a:latin typeface="Segoe UI Light" panose="020B0502040204020203" pitchFamily="34" charset="0"/>
                        </a:rPr>
                        <a:t>Collections</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Just in case</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Facilitated</a:t>
                      </a:r>
                      <a:endParaRPr lang="en-US" b="1" dirty="0">
                        <a:solidFill>
                          <a:schemeClr val="bg1"/>
                        </a:solidFill>
                        <a:latin typeface="Segoe UI Light" panose="020B0502040204020203" pitchFamily="34" charset="0"/>
                      </a:endParaRPr>
                    </a:p>
                  </a:txBody>
                  <a:tcPr>
                    <a:solidFill>
                      <a:srgbClr val="0070C0"/>
                    </a:solidFill>
                  </a:tcPr>
                </a:tc>
              </a:tr>
              <a:tr h="1238955">
                <a:tc>
                  <a:txBody>
                    <a:bodyPr/>
                    <a:lstStyle/>
                    <a:p>
                      <a:r>
                        <a:rPr lang="en-US" b="1" dirty="0" smtClean="0">
                          <a:solidFill>
                            <a:schemeClr val="bg1"/>
                          </a:solidFill>
                          <a:latin typeface="Segoe UI Light" panose="020B0502040204020203" pitchFamily="34" charset="0"/>
                        </a:rPr>
                        <a:t>Expertise</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Subject, process</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Partner in research and learning, creation,</a:t>
                      </a:r>
                      <a:r>
                        <a:rPr lang="en-US" b="1" baseline="0" dirty="0" smtClean="0">
                          <a:solidFill>
                            <a:schemeClr val="bg1"/>
                          </a:solidFill>
                          <a:latin typeface="Segoe UI Light" panose="020B0502040204020203" pitchFamily="34" charset="0"/>
                        </a:rPr>
                        <a:t> …</a:t>
                      </a:r>
                      <a:endParaRPr lang="en-US" b="1" dirty="0">
                        <a:solidFill>
                          <a:schemeClr val="bg1"/>
                        </a:solidFill>
                        <a:latin typeface="Segoe UI Light" panose="020B0502040204020203" pitchFamily="34" charset="0"/>
                      </a:endParaRPr>
                    </a:p>
                  </a:txBody>
                  <a:tcPr>
                    <a:solidFill>
                      <a:srgbClr val="0070C0"/>
                    </a:solidFill>
                  </a:tcPr>
                </a:tc>
              </a:tr>
              <a:tr h="1238955">
                <a:tc>
                  <a:txBody>
                    <a:bodyPr/>
                    <a:lstStyle/>
                    <a:p>
                      <a:r>
                        <a:rPr lang="en-US" b="1" dirty="0" smtClean="0">
                          <a:solidFill>
                            <a:schemeClr val="bg1"/>
                          </a:solidFill>
                          <a:latin typeface="Segoe UI Light" panose="020B0502040204020203" pitchFamily="34" charset="0"/>
                        </a:rPr>
                        <a:t>Systems</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Back</a:t>
                      </a:r>
                      <a:r>
                        <a:rPr lang="en-US" b="1" baseline="0" dirty="0" smtClean="0">
                          <a:solidFill>
                            <a:schemeClr val="bg1"/>
                          </a:solidFill>
                          <a:latin typeface="Segoe UI Light" panose="020B0502040204020203" pitchFamily="34" charset="0"/>
                        </a:rPr>
                        <a:t> office</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Workflow</a:t>
                      </a:r>
                      <a:r>
                        <a:rPr lang="en-US" b="1" baseline="0" dirty="0" smtClean="0">
                          <a:solidFill>
                            <a:schemeClr val="bg1"/>
                          </a:solidFill>
                          <a:latin typeface="Segoe UI Light" panose="020B0502040204020203" pitchFamily="34" charset="0"/>
                        </a:rPr>
                        <a:t>, digital scholarship, shared systems</a:t>
                      </a:r>
                      <a:endParaRPr lang="en-US" b="1" dirty="0">
                        <a:solidFill>
                          <a:schemeClr val="bg1"/>
                        </a:solidFill>
                        <a:latin typeface="Segoe UI Light" panose="020B0502040204020203" pitchFamily="34" charset="0"/>
                      </a:endParaRPr>
                    </a:p>
                  </a:txBody>
                  <a:tcPr>
                    <a:solidFill>
                      <a:srgbClr val="0070C0"/>
                    </a:solidFill>
                  </a:tcPr>
                </a:tc>
              </a:tr>
              <a:tr h="1810781">
                <a:tc>
                  <a:txBody>
                    <a:bodyPr/>
                    <a:lstStyle/>
                    <a:p>
                      <a:r>
                        <a:rPr lang="en-US" b="1" dirty="0" smtClean="0">
                          <a:solidFill>
                            <a:schemeClr val="bg1"/>
                          </a:solidFill>
                          <a:latin typeface="Segoe UI Light" panose="020B0502040204020203" pitchFamily="34" charset="0"/>
                        </a:rPr>
                        <a:t>Space</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Configured around collections</a:t>
                      </a:r>
                      <a:endParaRPr lang="en-US" b="1" dirty="0">
                        <a:solidFill>
                          <a:schemeClr val="bg1"/>
                        </a:solidFill>
                        <a:latin typeface="Segoe UI Light" panose="020B0502040204020203" pitchFamily="34" charset="0"/>
                      </a:endParaRPr>
                    </a:p>
                  </a:txBody>
                  <a:tcPr>
                    <a:solidFill>
                      <a:srgbClr val="0070C0"/>
                    </a:solidFill>
                  </a:tcPr>
                </a:tc>
                <a:tc>
                  <a:txBody>
                    <a:bodyPr/>
                    <a:lstStyle/>
                    <a:p>
                      <a:r>
                        <a:rPr lang="en-US" b="1" dirty="0" smtClean="0">
                          <a:solidFill>
                            <a:schemeClr val="bg1"/>
                          </a:solidFill>
                          <a:latin typeface="Segoe UI Light" panose="020B0502040204020203" pitchFamily="34" charset="0"/>
                        </a:rPr>
                        <a:t>Configured around user experiences</a:t>
                      </a:r>
                      <a:endParaRPr lang="en-US" b="1" dirty="0">
                        <a:solidFill>
                          <a:schemeClr val="bg1"/>
                        </a:solidFill>
                        <a:latin typeface="Segoe UI Light" panose="020B0502040204020203" pitchFamily="34" charset="0"/>
                      </a:endParaRPr>
                    </a:p>
                  </a:txBody>
                  <a:tcPr>
                    <a:solidFill>
                      <a:srgbClr val="0070C0"/>
                    </a:solidFill>
                  </a:tcPr>
                </a:tc>
              </a:tr>
            </a:tbl>
          </a:graphicData>
        </a:graphic>
      </p:graphicFrame>
    </p:spTree>
    <p:extLst>
      <p:ext uri="{BB962C8B-B14F-4D97-AF65-F5344CB8AC3E}">
        <p14:creationId xmlns:p14="http://schemas.microsoft.com/office/powerpoint/2010/main" val="3120417772"/>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solidFill>
                  <a:prstClr val="black">
                    <a:tint val="75000"/>
                  </a:prstClr>
                </a:solidFill>
              </a:rPr>
              <a:pPr/>
              <a:t>34</a:t>
            </a:fld>
            <a:endParaRPr lang="en-US" dirty="0">
              <a:solidFill>
                <a:prstClr val="black">
                  <a:tint val="75000"/>
                </a:prstClr>
              </a:solidFill>
            </a:endParaRPr>
          </a:p>
        </p:txBody>
      </p:sp>
      <p:sp>
        <p:nvSpPr>
          <p:cNvPr id="3" name="Rectangle 2"/>
          <p:cNvSpPr/>
          <p:nvPr/>
        </p:nvSpPr>
        <p:spPr>
          <a:xfrm>
            <a:off x="-5194" y="1534992"/>
            <a:ext cx="5300452" cy="914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rPr>
              <a:t>Challenge and opportunity</a:t>
            </a:r>
            <a:endParaRPr lang="en-US" dirty="0">
              <a:solidFill>
                <a:prstClr val="white"/>
              </a:solidFill>
            </a:endParaRPr>
          </a:p>
        </p:txBody>
      </p:sp>
      <p:sp>
        <p:nvSpPr>
          <p:cNvPr id="4" name="Rectangle 3"/>
          <p:cNvSpPr/>
          <p:nvPr/>
        </p:nvSpPr>
        <p:spPr>
          <a:xfrm>
            <a:off x="0" y="2925838"/>
            <a:ext cx="5300452" cy="139730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prstClr val="white"/>
                </a:solidFill>
              </a:rPr>
              <a:t>Understand sources of value and reconfigure services around them. </a:t>
            </a:r>
            <a:endParaRPr lang="en-US" dirty="0">
              <a:solidFill>
                <a:prstClr val="white"/>
              </a:solidFill>
            </a:endParaRPr>
          </a:p>
        </p:txBody>
      </p:sp>
    </p:spTree>
    <p:extLst>
      <p:ext uri="{BB962C8B-B14F-4D97-AF65-F5344CB8AC3E}">
        <p14:creationId xmlns:p14="http://schemas.microsoft.com/office/powerpoint/2010/main" val="1500051497"/>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solidFill>
                  <a:schemeClr val="bg1"/>
                </a:solidFill>
                <a:latin typeface="Segoe UI Light" panose="020B0502040204020203" pitchFamily="34" charset="0"/>
              </a:rPr>
              <a:t>From technology to sociotechnical:</a:t>
            </a:r>
            <a:br>
              <a:rPr lang="en-US" sz="4400" dirty="0" smtClean="0">
                <a:solidFill>
                  <a:schemeClr val="bg1"/>
                </a:solidFill>
                <a:latin typeface="Segoe UI Light" panose="020B0502040204020203" pitchFamily="34" charset="0"/>
              </a:rPr>
            </a:br>
            <a:r>
              <a:rPr lang="en-US" dirty="0" smtClean="0">
                <a:solidFill>
                  <a:schemeClr val="bg1"/>
                </a:solidFill>
                <a:latin typeface="Segoe UI Light" panose="020B0502040204020203" pitchFamily="34" charset="0"/>
              </a:rPr>
              <a:t>the entanglement of tools and behavior</a:t>
            </a:r>
            <a:endParaRPr lang="en-US" dirty="0">
              <a:solidFill>
                <a:schemeClr val="bg1"/>
              </a:solidFill>
              <a:latin typeface="Segoe UI Light" panose="020B0502040204020203" pitchFamily="34" charset="0"/>
            </a:endParaRPr>
          </a:p>
        </p:txBody>
      </p:sp>
    </p:spTree>
    <p:extLst>
      <p:ext uri="{BB962C8B-B14F-4D97-AF65-F5344CB8AC3E}">
        <p14:creationId xmlns:p14="http://schemas.microsoft.com/office/powerpoint/2010/main" val="3355058125"/>
      </p:ext>
    </p:extLst>
  </p:cSld>
  <p:clrMapOvr>
    <a:masterClrMapping/>
  </p:clrMapOvr>
  <p:transition spd="slow">
    <p:push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3888" y="5199961"/>
            <a:ext cx="7886700" cy="889690"/>
          </a:xfrm>
          <a:solidFill>
            <a:srgbClr val="C00000"/>
          </a:solidFill>
        </p:spPr>
        <p:txBody>
          <a:bodyPr/>
          <a:lstStyle/>
          <a:p>
            <a:r>
              <a:rPr lang="en-US" b="1" dirty="0" smtClean="0">
                <a:solidFill>
                  <a:schemeClr val="bg1"/>
                </a:solidFill>
                <a:latin typeface="Segoe UI Light" panose="020B0502040204020203" pitchFamily="34" charset="0"/>
              </a:rPr>
              <a:t>Citation management</a:t>
            </a:r>
          </a:p>
          <a:p>
            <a:endParaRPr lang="en-US" dirty="0">
              <a:solidFill>
                <a:schemeClr val="bg1"/>
              </a:solidFill>
              <a:latin typeface="Segoe UI Light" panose="020B0502040204020203" pitchFamily="34" charset="0"/>
            </a:endParaRPr>
          </a:p>
          <a:p>
            <a:endParaRPr lang="en-US" dirty="0"/>
          </a:p>
        </p:txBody>
      </p:sp>
    </p:spTree>
    <p:extLst>
      <p:ext uri="{BB962C8B-B14F-4D97-AF65-F5344CB8AC3E}">
        <p14:creationId xmlns:p14="http://schemas.microsoft.com/office/powerpoint/2010/main" val="2615795874"/>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60882" y="4724400"/>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149593" y="2396067"/>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49594" y="126205"/>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290" name="Picture 2" descr="EndNote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063" y="3518296"/>
            <a:ext cx="1478030" cy="4441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refworks.com/_img/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75" y="2732498"/>
            <a:ext cx="2285046" cy="38865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Mende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46" y="4989335"/>
            <a:ext cx="536928" cy="53692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Zote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46" y="6019800"/>
            <a:ext cx="1273207" cy="2834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344875" y="336951"/>
            <a:ext cx="1428750" cy="857250"/>
          </a:xfrm>
          <a:prstGeom prst="rect">
            <a:avLst/>
          </a:prstGeom>
          <a:ln>
            <a:solidFill>
              <a:schemeClr val="bg2"/>
            </a:solidFill>
          </a:ln>
        </p:spPr>
      </p:pic>
      <p:pic>
        <p:nvPicPr>
          <p:cNvPr id="15" name="Picture 14"/>
          <p:cNvPicPr>
            <a:picLocks noChangeAspect="1"/>
          </p:cNvPicPr>
          <p:nvPr/>
        </p:nvPicPr>
        <p:blipFill>
          <a:blip r:embed="rId6"/>
          <a:stretch>
            <a:fillRect/>
          </a:stretch>
        </p:blipFill>
        <p:spPr>
          <a:xfrm>
            <a:off x="544726" y="923055"/>
            <a:ext cx="1428750" cy="857250"/>
          </a:xfrm>
          <a:prstGeom prst="rect">
            <a:avLst/>
          </a:prstGeom>
          <a:ln>
            <a:solidFill>
              <a:schemeClr val="bg2"/>
            </a:solidFill>
          </a:ln>
        </p:spPr>
      </p:pic>
      <p:grpSp>
        <p:nvGrpSpPr>
          <p:cNvPr id="2" name="Group 1"/>
          <p:cNvGrpSpPr/>
          <p:nvPr/>
        </p:nvGrpSpPr>
        <p:grpSpPr>
          <a:xfrm>
            <a:off x="3025053" y="344782"/>
            <a:ext cx="5793560" cy="6347027"/>
            <a:chOff x="3025053" y="308568"/>
            <a:chExt cx="5793560" cy="6347027"/>
          </a:xfrm>
        </p:grpSpPr>
        <p:sp>
          <p:nvSpPr>
            <p:cNvPr id="23" name="Rectangle 22"/>
            <p:cNvSpPr/>
            <p:nvPr/>
          </p:nvSpPr>
          <p:spPr>
            <a:xfrm>
              <a:off x="6705600" y="4724400"/>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7"/>
            <a:stretch>
              <a:fillRect/>
            </a:stretch>
          </p:blipFill>
          <p:spPr>
            <a:xfrm>
              <a:off x="7006872" y="5039678"/>
              <a:ext cx="609600" cy="605562"/>
            </a:xfrm>
            <a:prstGeom prst="rect">
              <a:avLst/>
            </a:prstGeom>
          </p:spPr>
        </p:pic>
        <p:pic>
          <p:nvPicPr>
            <p:cNvPr id="12304" name="Picture 16" descr="Google Schol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6872" y="5948747"/>
              <a:ext cx="1324333" cy="52781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025053" y="308568"/>
              <a:ext cx="5306152" cy="3914918"/>
            </a:xfrm>
            <a:prstGeom prst="rect">
              <a:avLst/>
            </a:prstGeom>
          </p:spPr>
          <p:txBody>
            <a:bodyPr wrap="square">
              <a:spAutoFit/>
            </a:bodyPr>
            <a:lstStyle/>
            <a:p>
              <a:pPr>
                <a:lnSpc>
                  <a:spcPct val="115000"/>
                </a:lnSpc>
                <a:spcAft>
                  <a:spcPts val="1000"/>
                </a:spcAft>
              </a:pPr>
              <a:r>
                <a:rPr lang="en-US" dirty="0">
                  <a:solidFill>
                    <a:prstClr val="black"/>
                  </a:solidFill>
                  <a:ea typeface="Calibri" panose="020F0502020204030204" pitchFamily="34" charset="0"/>
                  <a:cs typeface="Times New Roman" panose="02020603050405020304" pitchFamily="18" charset="0"/>
                </a:rPr>
                <a:t>So in a relatively short time, </a:t>
              </a:r>
              <a:r>
                <a:rPr lang="en-US" b="1" dirty="0">
                  <a:solidFill>
                    <a:srgbClr val="4BACC6"/>
                  </a:solidFill>
                  <a:ea typeface="Calibri" panose="020F0502020204030204" pitchFamily="34" charset="0"/>
                  <a:cs typeface="Times New Roman" panose="02020603050405020304" pitchFamily="18" charset="0"/>
                </a:rPr>
                <a:t>a solitary and manual function</a:t>
              </a:r>
              <a:r>
                <a:rPr lang="en-US" dirty="0">
                  <a:solidFill>
                    <a:prstClr val="black"/>
                  </a:solidFill>
                  <a:ea typeface="Calibri" panose="020F0502020204030204" pitchFamily="34" charset="0"/>
                  <a:cs typeface="Times New Roman" panose="02020603050405020304" pitchFamily="18" charset="0"/>
                </a:rPr>
                <a:t> has evolved into a </a:t>
              </a:r>
              <a:r>
                <a:rPr lang="en-US" b="1" dirty="0">
                  <a:solidFill>
                    <a:srgbClr val="4BACC6"/>
                  </a:solidFill>
                  <a:ea typeface="Calibri" panose="020F0502020204030204" pitchFamily="34" charset="0"/>
                  <a:cs typeface="Times New Roman" panose="02020603050405020304" pitchFamily="18" charset="0"/>
                </a:rPr>
                <a:t>workflow enacted in a social and digital environment</a:t>
              </a:r>
              <a:r>
                <a:rPr lang="en-US" dirty="0">
                  <a:solidFill>
                    <a:prstClr val="black"/>
                  </a:solidFill>
                  <a:ea typeface="Calibri" panose="020F0502020204030204" pitchFamily="34" charset="0"/>
                  <a:cs typeface="Times New Roman" panose="02020603050405020304" pitchFamily="18" charset="0"/>
                </a:rPr>
                <a:t>. In addition to </a:t>
              </a:r>
              <a:r>
                <a:rPr lang="en-US" b="1" dirty="0">
                  <a:solidFill>
                    <a:srgbClr val="4BACC6"/>
                  </a:solidFill>
                  <a:ea typeface="Calibri" panose="020F0502020204030204" pitchFamily="34" charset="0"/>
                  <a:cs typeface="Times New Roman" panose="02020603050405020304" pitchFamily="18" charset="0"/>
                </a:rPr>
                <a:t>functional value</a:t>
              </a:r>
              <a:r>
                <a:rPr lang="en-US" dirty="0">
                  <a:solidFill>
                    <a:prstClr val="black"/>
                  </a:solidFill>
                  <a:ea typeface="Calibri" panose="020F0502020204030204" pitchFamily="34" charset="0"/>
                  <a:cs typeface="Times New Roman" panose="02020603050405020304" pitchFamily="18" charset="0"/>
                </a:rPr>
                <a:t>, this change has added </a:t>
              </a:r>
              <a:r>
                <a:rPr lang="en-US" b="1" dirty="0">
                  <a:solidFill>
                    <a:srgbClr val="4BACC6"/>
                  </a:solidFill>
                  <a:ea typeface="Calibri" panose="020F0502020204030204" pitchFamily="34" charset="0"/>
                  <a:cs typeface="Times New Roman" panose="02020603050405020304" pitchFamily="18" charset="0"/>
                </a:rPr>
                <a:t>network value</a:t>
              </a:r>
              <a:r>
                <a:rPr lang="en-US" dirty="0">
                  <a:solidFill>
                    <a:prstClr val="black"/>
                  </a:solidFill>
                  <a:ea typeface="Calibri" panose="020F0502020204030204" pitchFamily="34" charset="0"/>
                  <a:cs typeface="Times New Roman" panose="02020603050405020304" pitchFamily="18" charset="0"/>
                </a:rPr>
                <a:t>, as individual users benefit from the community of use. People can make connections and find new work, and the network generates </a:t>
              </a:r>
              <a:r>
                <a:rPr lang="en-US" b="1" dirty="0">
                  <a:solidFill>
                    <a:srgbClr val="4BACC6"/>
                  </a:solidFill>
                  <a:ea typeface="Calibri" panose="020F0502020204030204" pitchFamily="34" charset="0"/>
                  <a:cs typeface="Times New Roman" panose="02020603050405020304" pitchFamily="18" charset="0"/>
                </a:rPr>
                <a:t>analytics</a:t>
              </a:r>
              <a:r>
                <a:rPr lang="en-US" dirty="0">
                  <a:solidFill>
                    <a:prstClr val="black"/>
                  </a:solidFill>
                  <a:ea typeface="Calibri" panose="020F0502020204030204" pitchFamily="34" charset="0"/>
                  <a:cs typeface="Times New Roman" panose="02020603050405020304" pitchFamily="18" charset="0"/>
                </a:rPr>
                <a:t> which may be used for </a:t>
              </a:r>
              <a:r>
                <a:rPr lang="en-US" b="1" dirty="0">
                  <a:solidFill>
                    <a:srgbClr val="4BACC6"/>
                  </a:solidFill>
                  <a:ea typeface="Calibri" panose="020F0502020204030204" pitchFamily="34" charset="0"/>
                  <a:cs typeface="Times New Roman" panose="02020603050405020304" pitchFamily="18" charset="0"/>
                </a:rPr>
                <a:t>recommendations or scholarly metrics</a:t>
              </a:r>
              <a:r>
                <a:rPr lang="en-US" dirty="0">
                  <a:solidFill>
                    <a:prstClr val="black"/>
                  </a:solidFill>
                  <a:ea typeface="Calibri" panose="020F0502020204030204" pitchFamily="34" charset="0"/>
                  <a:cs typeface="Times New Roman" panose="02020603050405020304" pitchFamily="18" charset="0"/>
                </a:rPr>
                <a:t>. In this way, for some people, citation management has evolved from being a single function in a broader workflow into a </a:t>
              </a:r>
              <a:r>
                <a:rPr lang="en-US" b="1" dirty="0">
                  <a:solidFill>
                    <a:srgbClr val="4BACC6"/>
                  </a:solidFill>
                  <a:ea typeface="Calibri" panose="020F0502020204030204" pitchFamily="34" charset="0"/>
                  <a:cs typeface="Times New Roman" panose="02020603050405020304" pitchFamily="18" charset="0"/>
                </a:rPr>
                <a:t>workflow manager, discovery engine, and social network</a:t>
              </a:r>
              <a:r>
                <a:rPr lang="en-US" dirty="0">
                  <a:solidFill>
                    <a:prstClr val="black"/>
                  </a:solidFill>
                  <a:ea typeface="Calibri" panose="020F0502020204030204" pitchFamily="34" charset="0"/>
                  <a:cs typeface="Times New Roman" panose="02020603050405020304" pitchFamily="18" charset="0"/>
                </a:rPr>
                <a:t>. </a:t>
              </a:r>
              <a:endParaRPr lang="en-US" sz="2000" dirty="0">
                <a:solidFill>
                  <a:prstClr val="black"/>
                </a:solidFill>
                <a:latin typeface="Segoe UI" panose="020B050204020402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3025053" y="4416623"/>
              <a:ext cx="1992853" cy="307777"/>
            </a:xfrm>
            <a:prstGeom prst="rect">
              <a:avLst/>
            </a:prstGeom>
            <a:noFill/>
          </p:spPr>
          <p:txBody>
            <a:bodyPr wrap="none" rtlCol="0">
              <a:spAutoFit/>
            </a:bodyPr>
            <a:lstStyle/>
            <a:p>
              <a:r>
                <a:rPr lang="en-US" sz="1400" dirty="0" smtClean="0">
                  <a:solidFill>
                    <a:prstClr val="black"/>
                  </a:solidFill>
                </a:rPr>
                <a:t>Dempsey &amp; Walter, 2014</a:t>
              </a:r>
              <a:endParaRPr lang="en-US" sz="1400" dirty="0">
                <a:solidFill>
                  <a:prstClr val="black"/>
                </a:solidFill>
              </a:endParaRPr>
            </a:p>
          </p:txBody>
        </p:sp>
      </p:grpSp>
      <p:sp>
        <p:nvSpPr>
          <p:cNvPr id="3" name="Rectangle 2"/>
          <p:cNvSpPr/>
          <p:nvPr/>
        </p:nvSpPr>
        <p:spPr>
          <a:xfrm>
            <a:off x="3025053" y="4879932"/>
            <a:ext cx="4572000" cy="261610"/>
          </a:xfrm>
          <a:prstGeom prst="rect">
            <a:avLst/>
          </a:prstGeom>
        </p:spPr>
        <p:txBody>
          <a:bodyPr>
            <a:spAutoFit/>
          </a:bodyPr>
          <a:lstStyle/>
          <a:p>
            <a:r>
              <a:rPr lang="en-US" sz="1100" dirty="0">
                <a:solidFill>
                  <a:srgbClr val="5A458D"/>
                </a:solidFill>
                <a:latin typeface="Helvetica" panose="020B0604020202020204" pitchFamily="34" charset="0"/>
                <a:hlinkClick r:id="rId9"/>
              </a:rPr>
              <a:t>http://crl.acrl.org/content/75/6/760.full.pdf+html</a:t>
            </a:r>
            <a:endParaRPr lang="en-US" sz="1100" dirty="0">
              <a:solidFill>
                <a:prstClr val="black"/>
              </a:solidFill>
            </a:endParaRPr>
          </a:p>
        </p:txBody>
      </p:sp>
    </p:spTree>
    <p:extLst>
      <p:ext uri="{BB962C8B-B14F-4D97-AF65-F5344CB8AC3E}">
        <p14:creationId xmlns:p14="http://schemas.microsoft.com/office/powerpoint/2010/main" val="2386312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fade">
                                      <p:cBhvr>
                                        <p:cTn id="17" dur="1000"/>
                                        <p:tgtEl>
                                          <p:spTgt spid="12292"/>
                                        </p:tgtEl>
                                      </p:cBhvr>
                                    </p:animEffect>
                                    <p:anim calcmode="lin" valueType="num">
                                      <p:cBhvr>
                                        <p:cTn id="18" dur="1000" fill="hold"/>
                                        <p:tgtEl>
                                          <p:spTgt spid="12292"/>
                                        </p:tgtEl>
                                        <p:attrNameLst>
                                          <p:attrName>ppt_x</p:attrName>
                                        </p:attrNameLst>
                                      </p:cBhvr>
                                      <p:tavLst>
                                        <p:tav tm="0">
                                          <p:val>
                                            <p:strVal val="#ppt_x"/>
                                          </p:val>
                                        </p:tav>
                                        <p:tav tm="100000">
                                          <p:val>
                                            <p:strVal val="#ppt_x"/>
                                          </p:val>
                                        </p:tav>
                                      </p:tavLst>
                                    </p:anim>
                                    <p:anim calcmode="lin" valueType="num">
                                      <p:cBhvr>
                                        <p:cTn id="1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294"/>
                                        </p:tgtEl>
                                        <p:attrNameLst>
                                          <p:attrName>style.visibility</p:attrName>
                                        </p:attrNameLst>
                                      </p:cBhvr>
                                      <p:to>
                                        <p:strVal val="visible"/>
                                      </p:to>
                                    </p:set>
                                    <p:animEffect transition="in" filter="fade">
                                      <p:cBhvr>
                                        <p:cTn id="29" dur="1000"/>
                                        <p:tgtEl>
                                          <p:spTgt spid="12294"/>
                                        </p:tgtEl>
                                      </p:cBhvr>
                                    </p:animEffect>
                                    <p:anim calcmode="lin" valueType="num">
                                      <p:cBhvr>
                                        <p:cTn id="30" dur="1000" fill="hold"/>
                                        <p:tgtEl>
                                          <p:spTgt spid="12294"/>
                                        </p:tgtEl>
                                        <p:attrNameLst>
                                          <p:attrName>ppt_x</p:attrName>
                                        </p:attrNameLst>
                                      </p:cBhvr>
                                      <p:tavLst>
                                        <p:tav tm="0">
                                          <p:val>
                                            <p:strVal val="#ppt_x"/>
                                          </p:val>
                                        </p:tav>
                                        <p:tav tm="100000">
                                          <p:val>
                                            <p:strVal val="#ppt_x"/>
                                          </p:val>
                                        </p:tav>
                                      </p:tavLst>
                                    </p:anim>
                                    <p:anim calcmode="lin" valueType="num">
                                      <p:cBhvr>
                                        <p:cTn id="31" dur="1000" fill="hold"/>
                                        <p:tgtEl>
                                          <p:spTgt spid="1229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296"/>
                                        </p:tgtEl>
                                        <p:attrNameLst>
                                          <p:attrName>style.visibility</p:attrName>
                                        </p:attrNameLst>
                                      </p:cBhvr>
                                      <p:to>
                                        <p:strVal val="visible"/>
                                      </p:to>
                                    </p:set>
                                    <p:animEffect transition="in" filter="fade">
                                      <p:cBhvr>
                                        <p:cTn id="34" dur="1000"/>
                                        <p:tgtEl>
                                          <p:spTgt spid="12296"/>
                                        </p:tgtEl>
                                      </p:cBhvr>
                                    </p:animEffect>
                                    <p:anim calcmode="lin" valueType="num">
                                      <p:cBhvr>
                                        <p:cTn id="35" dur="1000" fill="hold"/>
                                        <p:tgtEl>
                                          <p:spTgt spid="12296"/>
                                        </p:tgtEl>
                                        <p:attrNameLst>
                                          <p:attrName>ppt_x</p:attrName>
                                        </p:attrNameLst>
                                      </p:cBhvr>
                                      <p:tavLst>
                                        <p:tav tm="0">
                                          <p:val>
                                            <p:strVal val="#ppt_x"/>
                                          </p:val>
                                        </p:tav>
                                        <p:tav tm="100000">
                                          <p:val>
                                            <p:strVal val="#ppt_x"/>
                                          </p:val>
                                        </p:tav>
                                      </p:tavLst>
                                    </p:anim>
                                    <p:anim calcmode="lin" valueType="num">
                                      <p:cBhvr>
                                        <p:cTn id="36" dur="1000" fill="hold"/>
                                        <p:tgtEl>
                                          <p:spTgt spid="1229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8946573" cy="5775947"/>
          </a:xfrm>
          <a:prstGeom prst="rect">
            <a:avLst/>
          </a:prstGeom>
        </p:spPr>
      </p:pic>
      <p:pic>
        <p:nvPicPr>
          <p:cNvPr id="3" name="Picture 2"/>
          <p:cNvPicPr>
            <a:picLocks noChangeAspect="1"/>
          </p:cNvPicPr>
          <p:nvPr/>
        </p:nvPicPr>
        <p:blipFill>
          <a:blip r:embed="rId3"/>
          <a:stretch>
            <a:fillRect/>
          </a:stretch>
        </p:blipFill>
        <p:spPr>
          <a:xfrm>
            <a:off x="2514252" y="1792246"/>
            <a:ext cx="6432321" cy="4743351"/>
          </a:xfrm>
          <a:prstGeom prst="rect">
            <a:avLst/>
          </a:prstGeom>
        </p:spPr>
      </p:pic>
      <p:sp>
        <p:nvSpPr>
          <p:cNvPr id="4" name="TextBox 3"/>
          <p:cNvSpPr txBox="1"/>
          <p:nvPr/>
        </p:nvSpPr>
        <p:spPr>
          <a:xfrm>
            <a:off x="206146" y="5458379"/>
            <a:ext cx="5270995" cy="584775"/>
          </a:xfrm>
          <a:prstGeom prst="rect">
            <a:avLst/>
          </a:prstGeom>
          <a:solidFill>
            <a:srgbClr val="4F81BD"/>
          </a:solidFill>
        </p:spPr>
        <p:txBody>
          <a:bodyPr wrap="none" rtlCol="0">
            <a:spAutoFit/>
          </a:bodyPr>
          <a:lstStyle/>
          <a:p>
            <a:r>
              <a:rPr lang="en-US" sz="3200" b="1" dirty="0" smtClean="0">
                <a:solidFill>
                  <a:prstClr val="white"/>
                </a:solidFill>
                <a:latin typeface="Segoe UI Light" panose="020B0502040204020203" pitchFamily="34" charset="0"/>
              </a:rPr>
              <a:t>Identity &gt; workflow &gt; content</a:t>
            </a:r>
          </a:p>
        </p:txBody>
      </p:sp>
    </p:spTree>
    <p:extLst>
      <p:ext uri="{BB962C8B-B14F-4D97-AF65-F5344CB8AC3E}">
        <p14:creationId xmlns:p14="http://schemas.microsoft.com/office/powerpoint/2010/main" val="13082867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9917" y="1970841"/>
            <a:ext cx="7315657" cy="1077218"/>
          </a:xfrm>
          <a:prstGeom prst="rect">
            <a:avLst/>
          </a:prstGeom>
          <a:solidFill>
            <a:schemeClr val="tx2">
              <a:lumMod val="60000"/>
              <a:lumOff val="40000"/>
            </a:schemeClr>
          </a:solidFill>
        </p:spPr>
        <p:txBody>
          <a:bodyPr wrap="none" rtlCol="0">
            <a:spAutoFit/>
          </a:bodyPr>
          <a:lstStyle/>
          <a:p>
            <a:r>
              <a:rPr lang="en-US" sz="3200" b="1" dirty="0" smtClean="0">
                <a:solidFill>
                  <a:prstClr val="white"/>
                </a:solidFill>
                <a:latin typeface="Segoe UI Light" panose="020B0502040204020203" pitchFamily="34" charset="0"/>
              </a:rPr>
              <a:t>Provide and promote reference manager </a:t>
            </a:r>
            <a:br>
              <a:rPr lang="en-US" sz="3200" b="1" dirty="0" smtClean="0">
                <a:solidFill>
                  <a:prstClr val="white"/>
                </a:solidFill>
                <a:latin typeface="Segoe UI Light" panose="020B0502040204020203" pitchFamily="34" charset="0"/>
              </a:rPr>
            </a:br>
            <a:r>
              <a:rPr lang="en-US" sz="3200" b="1" dirty="0" smtClean="0">
                <a:solidFill>
                  <a:prstClr val="white"/>
                </a:solidFill>
                <a:latin typeface="Segoe UI Light" panose="020B0502040204020203" pitchFamily="34" charset="0"/>
              </a:rPr>
              <a:t>products.</a:t>
            </a:r>
          </a:p>
        </p:txBody>
      </p:sp>
      <p:sp>
        <p:nvSpPr>
          <p:cNvPr id="3" name="TextBox 2"/>
          <p:cNvSpPr txBox="1"/>
          <p:nvPr/>
        </p:nvSpPr>
        <p:spPr>
          <a:xfrm>
            <a:off x="1021637" y="4175493"/>
            <a:ext cx="7006855" cy="1569660"/>
          </a:xfrm>
          <a:prstGeom prst="rect">
            <a:avLst/>
          </a:prstGeom>
          <a:solidFill>
            <a:schemeClr val="tx2">
              <a:lumMod val="60000"/>
              <a:lumOff val="40000"/>
            </a:schemeClr>
          </a:solidFill>
        </p:spPr>
        <p:txBody>
          <a:bodyPr wrap="none" rtlCol="0">
            <a:spAutoFit/>
          </a:bodyPr>
          <a:lstStyle/>
          <a:p>
            <a:r>
              <a:rPr lang="en-US" sz="3200" b="1" dirty="0" smtClean="0">
                <a:solidFill>
                  <a:prstClr val="white"/>
                </a:solidFill>
                <a:latin typeface="Segoe UI Light" panose="020B0502040204020203" pitchFamily="34" charset="0"/>
              </a:rPr>
              <a:t>Support – and help shape - emerging </a:t>
            </a:r>
            <a:br>
              <a:rPr lang="en-US" sz="3200" b="1" dirty="0" smtClean="0">
                <a:solidFill>
                  <a:prstClr val="white"/>
                </a:solidFill>
                <a:latin typeface="Segoe UI Light" panose="020B0502040204020203" pitchFamily="34" charset="0"/>
              </a:rPr>
            </a:br>
            <a:r>
              <a:rPr lang="en-US" sz="3200" b="1" dirty="0" smtClean="0">
                <a:solidFill>
                  <a:prstClr val="white"/>
                </a:solidFill>
                <a:latin typeface="Segoe UI Light" panose="020B0502040204020203" pitchFamily="34" charset="0"/>
              </a:rPr>
              <a:t>practices around citation management, </a:t>
            </a:r>
            <a:br>
              <a:rPr lang="en-US" sz="3200" b="1" dirty="0" smtClean="0">
                <a:solidFill>
                  <a:prstClr val="white"/>
                </a:solidFill>
                <a:latin typeface="Segoe UI Light" panose="020B0502040204020203" pitchFamily="34" charset="0"/>
              </a:rPr>
            </a:br>
            <a:r>
              <a:rPr lang="en-US" sz="3200" b="1" dirty="0" smtClean="0">
                <a:solidFill>
                  <a:prstClr val="white"/>
                </a:solidFill>
                <a:latin typeface="Segoe UI Light" panose="020B0502040204020203" pitchFamily="34" charset="0"/>
              </a:rPr>
              <a:t>research networking and profiles.</a:t>
            </a:r>
            <a:endParaRPr lang="en-US" sz="3200" b="1" dirty="0">
              <a:solidFill>
                <a:prstClr val="white"/>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solidFill>
                  <a:prstClr val="black"/>
                </a:solidFill>
              </a:rPr>
              <a:t>This: </a:t>
            </a:r>
            <a:endParaRPr lang="en-US" dirty="0">
              <a:solidFill>
                <a:prstClr val="black"/>
              </a:solidFill>
            </a:endParaRPr>
          </a:p>
        </p:txBody>
      </p:sp>
      <p:sp>
        <p:nvSpPr>
          <p:cNvPr id="5" name="TextBox 4"/>
          <p:cNvSpPr txBox="1"/>
          <p:nvPr/>
        </p:nvSpPr>
        <p:spPr>
          <a:xfrm>
            <a:off x="476315" y="3391056"/>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solidFill>
                  <a:prstClr val="black"/>
                </a:solidFill>
              </a:rPr>
              <a:t>And this: </a:t>
            </a:r>
            <a:endParaRPr lang="en-US" dirty="0">
              <a:solidFill>
                <a:prstClr val="black"/>
              </a:solidFill>
            </a:endParaRPr>
          </a:p>
        </p:txBody>
      </p:sp>
    </p:spTree>
    <p:extLst>
      <p:ext uri="{BB962C8B-B14F-4D97-AF65-F5344CB8AC3E}">
        <p14:creationId xmlns:p14="http://schemas.microsoft.com/office/powerpoint/2010/main" val="3350320367"/>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chemeClr val="bg1"/>
                </a:solidFill>
              </a:rPr>
              <a:t>Not an end in itself:</a:t>
            </a:r>
            <a:br>
              <a:rPr lang="en-US" sz="4800" dirty="0" smtClean="0">
                <a:solidFill>
                  <a:schemeClr val="bg1"/>
                </a:solidFill>
              </a:rPr>
            </a:br>
            <a:r>
              <a:rPr lang="en-US" dirty="0" smtClean="0">
                <a:solidFill>
                  <a:schemeClr val="bg1"/>
                </a:solidFill>
              </a:rPr>
              <a:t>The library in its context</a:t>
            </a:r>
            <a:endParaRPr lang="en-US" dirty="0">
              <a:solidFill>
                <a:schemeClr val="bg1"/>
              </a:solidFill>
            </a:endParaRPr>
          </a:p>
        </p:txBody>
      </p:sp>
    </p:spTree>
    <p:extLst>
      <p:ext uri="{BB962C8B-B14F-4D97-AF65-F5344CB8AC3E}">
        <p14:creationId xmlns:p14="http://schemas.microsoft.com/office/powerpoint/2010/main" val="515264155"/>
      </p:ext>
    </p:extLst>
  </p:cSld>
  <p:clrMapOvr>
    <a:masterClrMapping/>
  </p:clrMapOvr>
  <p:transition spd="slow">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solidFill>
            <a:srgbClr val="C00000"/>
          </a:solidFill>
        </p:spPr>
        <p:txBody>
          <a:bodyPr/>
          <a:lstStyle/>
          <a:p>
            <a:endParaRPr lang="en-US" dirty="0" smtClean="0">
              <a:solidFill>
                <a:schemeClr val="bg1"/>
              </a:solidFill>
              <a:latin typeface="Segoe UI Light" panose="020B0502040204020203" pitchFamily="34" charset="0"/>
            </a:endParaRPr>
          </a:p>
          <a:p>
            <a:endParaRPr lang="en-US" dirty="0">
              <a:solidFill>
                <a:schemeClr val="bg1"/>
              </a:solidFill>
              <a:latin typeface="Segoe UI Light" panose="020B0502040204020203" pitchFamily="34" charset="0"/>
            </a:endParaRPr>
          </a:p>
          <a:p>
            <a:r>
              <a:rPr lang="en-US" b="1" dirty="0" smtClean="0">
                <a:solidFill>
                  <a:schemeClr val="bg1"/>
                </a:solidFill>
                <a:latin typeface="Segoe UI Light" panose="020B0502040204020203" pitchFamily="34" charset="0"/>
              </a:rPr>
              <a:t>Institutional repository &gt; workflow is the new content</a:t>
            </a:r>
          </a:p>
          <a:p>
            <a:endParaRPr lang="en-US" dirty="0"/>
          </a:p>
        </p:txBody>
      </p:sp>
    </p:spTree>
    <p:extLst>
      <p:ext uri="{BB962C8B-B14F-4D97-AF65-F5344CB8AC3E}">
        <p14:creationId xmlns:p14="http://schemas.microsoft.com/office/powerpoint/2010/main" val="871109872"/>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a:off x="149592" y="126205"/>
            <a:ext cx="2060207" cy="4598195"/>
          </a:xfrm>
          <a:prstGeom prst="downArrow">
            <a:avLst/>
          </a:prstGeom>
          <a:solidFill>
            <a:srgbClr val="B2B2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49594" y="126205"/>
            <a:ext cx="2113013" cy="1931195"/>
          </a:xfrm>
          <a:prstGeom prst="rect">
            <a:avLst/>
          </a:prstGeom>
          <a:solidFill>
            <a:srgbClr val="B2B2B2"/>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3152048" y="566510"/>
            <a:ext cx="5306152" cy="2938690"/>
          </a:xfrm>
          <a:prstGeom prst="rect">
            <a:avLst/>
          </a:prstGeom>
        </p:spPr>
        <p:txBody>
          <a:bodyPr wrap="square">
            <a:spAutoFit/>
          </a:bodyPr>
          <a:lstStyle/>
          <a:p>
            <a:pPr>
              <a:lnSpc>
                <a:spcPct val="115000"/>
              </a:lnSpc>
              <a:spcAft>
                <a:spcPts val="1000"/>
              </a:spcAft>
            </a:pPr>
            <a:r>
              <a:rPr lang="en-US" dirty="0" smtClean="0">
                <a:solidFill>
                  <a:prstClr val="black"/>
                </a:solidFill>
              </a:rPr>
              <a:t>In </a:t>
            </a:r>
            <a:r>
              <a:rPr lang="en-US" dirty="0">
                <a:solidFill>
                  <a:prstClr val="black"/>
                </a:solidFill>
              </a:rPr>
              <a:t>a well-known article, </a:t>
            </a:r>
            <a:r>
              <a:rPr lang="en-US" b="1" dirty="0" err="1">
                <a:solidFill>
                  <a:srgbClr val="CC3300"/>
                </a:solidFill>
              </a:rPr>
              <a:t>Salo</a:t>
            </a:r>
            <a:r>
              <a:rPr lang="en-US" b="1" dirty="0">
                <a:solidFill>
                  <a:srgbClr val="CC3300"/>
                </a:solidFill>
              </a:rPr>
              <a:t> (2008)</a:t>
            </a:r>
            <a:r>
              <a:rPr lang="en-US" dirty="0">
                <a:solidFill>
                  <a:srgbClr val="CC3300"/>
                </a:solidFill>
              </a:rPr>
              <a:t> </a:t>
            </a:r>
            <a:r>
              <a:rPr lang="en-US" dirty="0">
                <a:solidFill>
                  <a:prstClr val="black"/>
                </a:solidFill>
              </a:rPr>
              <a:t>offers a variety of reasons as to why they have not been as heavily used as anticipated. These include a lack of attention to faculty </a:t>
            </a:r>
            <a:r>
              <a:rPr lang="en-US" b="1" dirty="0">
                <a:solidFill>
                  <a:srgbClr val="4BACC6"/>
                </a:solidFill>
              </a:rPr>
              <a:t>incentives</a:t>
            </a:r>
            <a:r>
              <a:rPr lang="en-US" dirty="0">
                <a:solidFill>
                  <a:prstClr val="black"/>
                </a:solidFill>
              </a:rPr>
              <a:t> (‘prestige’) and to campus </a:t>
            </a:r>
            <a:r>
              <a:rPr lang="en-US" b="1" dirty="0">
                <a:solidFill>
                  <a:srgbClr val="4BACC6"/>
                </a:solidFill>
              </a:rPr>
              <a:t>workflows</a:t>
            </a:r>
            <a:r>
              <a:rPr lang="en-US" dirty="0">
                <a:solidFill>
                  <a:prstClr val="black"/>
                </a:solidFill>
              </a:rPr>
              <a:t>. She concludes that IRs will not be successful unless developed as a part of </a:t>
            </a:r>
            <a:r>
              <a:rPr lang="en-US" b="1" dirty="0">
                <a:solidFill>
                  <a:srgbClr val="4F81BD"/>
                </a:solidFill>
              </a:rPr>
              <a:t>“systematic, broad-based, well-supported data-stewardship, scholarly-communication, or digital-preservation program”.</a:t>
            </a:r>
            <a:endParaRPr lang="en-US" sz="2000" b="1" dirty="0">
              <a:solidFill>
                <a:srgbClr val="4F81BD"/>
              </a:solidFill>
              <a:latin typeface="Segoe UI" panose="020B0502040204020203"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57175" y="464872"/>
            <a:ext cx="2028825" cy="380862"/>
          </a:xfrm>
          <a:prstGeom prst="rect">
            <a:avLst/>
          </a:prstGeom>
        </p:spPr>
      </p:pic>
      <p:pic>
        <p:nvPicPr>
          <p:cNvPr id="13314"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89" y="1182165"/>
            <a:ext cx="1742211" cy="4868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49593" y="2396067"/>
            <a:ext cx="2113013" cy="1931195"/>
            <a:chOff x="149593" y="2396067"/>
            <a:chExt cx="2113013" cy="1931195"/>
          </a:xfrm>
          <a:solidFill>
            <a:srgbClr val="B2B2B2"/>
          </a:solidFill>
        </p:grpSpPr>
        <p:sp>
          <p:nvSpPr>
            <p:cNvPr id="22" name="Rectangle 21"/>
            <p:cNvSpPr/>
            <p:nvPr/>
          </p:nvSpPr>
          <p:spPr>
            <a:xfrm>
              <a:off x="149593" y="2396067"/>
              <a:ext cx="2113013" cy="1931195"/>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318" name="Picture 6" descr="http://www.duraspace.org/sites/duraspace.org/files/web_fedoralogo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3" y="3812424"/>
              <a:ext cx="982887" cy="351770"/>
            </a:xfrm>
            <a:prstGeom prst="rect">
              <a:avLst/>
            </a:prstGeom>
            <a:grpFill/>
            <a:extLst/>
          </p:spPr>
        </p:pic>
        <p:pic>
          <p:nvPicPr>
            <p:cNvPr id="13320" name="Picture 8" descr="http://www.duraspace.org/sites/duraspace.org/files/web_dspacelogo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99" y="2550937"/>
              <a:ext cx="1728707" cy="605049"/>
            </a:xfrm>
            <a:prstGeom prst="rect">
              <a:avLst/>
            </a:prstGeom>
            <a:grpFill/>
            <a:extLst/>
          </p:spPr>
        </p:pic>
        <p:pic>
          <p:nvPicPr>
            <p:cNvPr id="13322" name="Picture 10" descr="http://www.eprints.org/us/wp-content/uploads/EPS-logo-240x12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8923" y="3270329"/>
              <a:ext cx="675789" cy="343526"/>
            </a:xfrm>
            <a:prstGeom prst="rect">
              <a:avLst/>
            </a:prstGeom>
            <a:grpFill/>
            <a:extLst/>
          </p:spPr>
        </p:pic>
      </p:grpSp>
      <p:grpSp>
        <p:nvGrpSpPr>
          <p:cNvPr id="5" name="Group 4"/>
          <p:cNvGrpSpPr/>
          <p:nvPr/>
        </p:nvGrpSpPr>
        <p:grpSpPr>
          <a:xfrm>
            <a:off x="160882" y="4724400"/>
            <a:ext cx="2113013" cy="1931195"/>
            <a:chOff x="160882" y="4724400"/>
            <a:chExt cx="2113013" cy="1931195"/>
          </a:xfrm>
          <a:solidFill>
            <a:srgbClr val="B2B2B2"/>
          </a:solidFill>
        </p:grpSpPr>
        <p:sp>
          <p:nvSpPr>
            <p:cNvPr id="21" name="Rectangle 20"/>
            <p:cNvSpPr/>
            <p:nvPr/>
          </p:nvSpPr>
          <p:spPr>
            <a:xfrm>
              <a:off x="160882" y="4724400"/>
              <a:ext cx="2113013" cy="1931195"/>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a:blip r:embed="rId7"/>
            <a:stretch>
              <a:fillRect/>
            </a:stretch>
          </p:blipFill>
          <p:spPr>
            <a:xfrm>
              <a:off x="509360" y="4910314"/>
              <a:ext cx="1287383" cy="1641804"/>
            </a:xfrm>
            <a:prstGeom prst="rect">
              <a:avLst/>
            </a:prstGeom>
            <a:grpFill/>
          </p:spPr>
        </p:pic>
      </p:grpSp>
      <p:grpSp>
        <p:nvGrpSpPr>
          <p:cNvPr id="13" name="Group 12"/>
          <p:cNvGrpSpPr/>
          <p:nvPr/>
        </p:nvGrpSpPr>
        <p:grpSpPr>
          <a:xfrm>
            <a:off x="6705600" y="3812424"/>
            <a:ext cx="2113013" cy="2843171"/>
            <a:chOff x="6705600" y="3812424"/>
            <a:chExt cx="2113013" cy="2843171"/>
          </a:xfrm>
          <a:solidFill>
            <a:srgbClr val="B2B2B2"/>
          </a:solidFill>
        </p:grpSpPr>
        <p:grpSp>
          <p:nvGrpSpPr>
            <p:cNvPr id="14" name="Group 13"/>
            <p:cNvGrpSpPr/>
            <p:nvPr/>
          </p:nvGrpSpPr>
          <p:grpSpPr>
            <a:xfrm>
              <a:off x="6705600" y="3812424"/>
              <a:ext cx="2113013" cy="2843171"/>
              <a:chOff x="6705600" y="3812424"/>
              <a:chExt cx="2113013" cy="2843171"/>
            </a:xfrm>
            <a:grpFill/>
          </p:grpSpPr>
          <p:sp>
            <p:nvSpPr>
              <p:cNvPr id="23" name="Rectangle 22"/>
              <p:cNvSpPr/>
              <p:nvPr/>
            </p:nvSpPr>
            <p:spPr>
              <a:xfrm>
                <a:off x="6705600" y="3812424"/>
                <a:ext cx="2113013" cy="2843171"/>
              </a:xfrm>
              <a:prstGeom prst="rect">
                <a:avLst/>
              </a:prstGeom>
              <a:grp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4BACC6"/>
                  </a:solidFill>
                </a:endParaRPr>
              </a:p>
            </p:txBody>
          </p:sp>
          <p:pic>
            <p:nvPicPr>
              <p:cNvPr id="27" name="Picture 14" descr="http://upload.wikimedia.org/wikipedia/en/a/aa/Figshare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3988309"/>
                <a:ext cx="1196610" cy="433388"/>
              </a:xfrm>
              <a:prstGeom prst="rect">
                <a:avLst/>
              </a:prstGeom>
              <a:grpFill/>
              <a:extLst/>
            </p:spPr>
          </p:pic>
          <p:pic>
            <p:nvPicPr>
              <p:cNvPr id="13326" name="Picture 14" descr="http://www.duraspace.org/sites/duraspace.org/files/web_vivologo_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1874" y="5343525"/>
                <a:ext cx="742950" cy="238125"/>
              </a:xfrm>
              <a:prstGeom prst="rect">
                <a:avLst/>
              </a:prstGeom>
              <a:grpFill/>
              <a:extLst/>
            </p:spPr>
          </p:pic>
          <p:pic>
            <p:nvPicPr>
              <p:cNvPr id="6" name="Picture 5"/>
              <p:cNvPicPr>
                <a:picLocks noChangeAspect="1"/>
              </p:cNvPicPr>
              <p:nvPr/>
            </p:nvPicPr>
            <p:blipFill>
              <a:blip r:embed="rId10"/>
              <a:stretch>
                <a:fillRect/>
              </a:stretch>
            </p:blipFill>
            <p:spPr>
              <a:xfrm>
                <a:off x="6827763" y="5857875"/>
                <a:ext cx="657225" cy="314325"/>
              </a:xfrm>
              <a:prstGeom prst="rect">
                <a:avLst/>
              </a:prstGeom>
              <a:grpFill/>
            </p:spPr>
          </p:pic>
          <p:pic>
            <p:nvPicPr>
              <p:cNvPr id="8" name="Picture 7"/>
              <p:cNvPicPr>
                <a:picLocks noChangeAspect="1"/>
              </p:cNvPicPr>
              <p:nvPr/>
            </p:nvPicPr>
            <p:blipFill>
              <a:blip r:embed="rId11"/>
              <a:stretch>
                <a:fillRect/>
              </a:stretch>
            </p:blipFill>
            <p:spPr>
              <a:xfrm>
                <a:off x="6841874" y="6172200"/>
                <a:ext cx="1840463" cy="243184"/>
              </a:xfrm>
              <a:prstGeom prst="rect">
                <a:avLst/>
              </a:prstGeom>
              <a:grpFill/>
            </p:spPr>
          </p:pic>
          <p:pic>
            <p:nvPicPr>
              <p:cNvPr id="33" name="Picture 32"/>
              <p:cNvPicPr>
                <a:picLocks noChangeAspect="1"/>
              </p:cNvPicPr>
              <p:nvPr/>
            </p:nvPicPr>
            <p:blipFill>
              <a:blip r:embed="rId12"/>
              <a:stretch>
                <a:fillRect/>
              </a:stretch>
            </p:blipFill>
            <p:spPr>
              <a:xfrm>
                <a:off x="6827763" y="4823150"/>
                <a:ext cx="453202" cy="450200"/>
              </a:xfrm>
              <a:prstGeom prst="rect">
                <a:avLst/>
              </a:prstGeom>
              <a:grpFill/>
            </p:spPr>
          </p:pic>
        </p:grpSp>
        <p:pic>
          <p:nvPicPr>
            <p:cNvPr id="9" name="Picture 8"/>
            <p:cNvPicPr>
              <a:picLocks noChangeAspect="1"/>
            </p:cNvPicPr>
            <p:nvPr/>
          </p:nvPicPr>
          <p:blipFill>
            <a:blip r:embed="rId13"/>
            <a:stretch>
              <a:fillRect/>
            </a:stretch>
          </p:blipFill>
          <p:spPr>
            <a:xfrm>
              <a:off x="7476725" y="4525231"/>
              <a:ext cx="883358" cy="480991"/>
            </a:xfrm>
            <a:prstGeom prst="rect">
              <a:avLst/>
            </a:prstGeom>
            <a:grpFill/>
          </p:spPr>
        </p:pic>
      </p:grpSp>
      <p:sp>
        <p:nvSpPr>
          <p:cNvPr id="24" name="TextBox 23"/>
          <p:cNvSpPr txBox="1"/>
          <p:nvPr/>
        </p:nvSpPr>
        <p:spPr>
          <a:xfrm>
            <a:off x="2749982" y="5980039"/>
            <a:ext cx="3444276" cy="646331"/>
          </a:xfrm>
          <a:prstGeom prst="rect">
            <a:avLst/>
          </a:prstGeom>
          <a:solidFill>
            <a:srgbClr val="4F81BD"/>
          </a:solidFill>
        </p:spPr>
        <p:txBody>
          <a:bodyPr wrap="none" rtlCol="0">
            <a:spAutoFit/>
          </a:bodyPr>
          <a:lstStyle/>
          <a:p>
            <a:r>
              <a:rPr lang="en-US" b="1" dirty="0" smtClean="0">
                <a:solidFill>
                  <a:prstClr val="white"/>
                </a:solidFill>
                <a:latin typeface="Segoe UI Light" panose="020B0502040204020203" pitchFamily="34" charset="0"/>
              </a:rPr>
              <a:t>Providing technology as artifact &gt;</a:t>
            </a:r>
          </a:p>
          <a:p>
            <a:r>
              <a:rPr lang="en-US" b="1" dirty="0" smtClean="0">
                <a:solidFill>
                  <a:prstClr val="white"/>
                </a:solidFill>
                <a:latin typeface="Segoe UI Light" panose="020B0502040204020203" pitchFamily="34" charset="0"/>
              </a:rPr>
              <a:t>Supporting emerging practices</a:t>
            </a:r>
            <a:endParaRPr lang="en-US" b="1" dirty="0">
              <a:solidFill>
                <a:prstClr val="white"/>
              </a:solidFill>
              <a:latin typeface="Segoe UI Light" panose="020B0502040204020203" pitchFamily="34" charset="0"/>
            </a:endParaRPr>
          </a:p>
        </p:txBody>
      </p:sp>
      <p:sp>
        <p:nvSpPr>
          <p:cNvPr id="7" name="Rectangle 6"/>
          <p:cNvSpPr/>
          <p:nvPr/>
        </p:nvSpPr>
        <p:spPr>
          <a:xfrm>
            <a:off x="3152048" y="3645043"/>
            <a:ext cx="4572000" cy="261610"/>
          </a:xfrm>
          <a:prstGeom prst="rect">
            <a:avLst/>
          </a:prstGeom>
        </p:spPr>
        <p:txBody>
          <a:bodyPr>
            <a:spAutoFit/>
          </a:bodyPr>
          <a:lstStyle/>
          <a:p>
            <a:r>
              <a:rPr lang="en-US" sz="1100" dirty="0">
                <a:solidFill>
                  <a:srgbClr val="4F81BD"/>
                </a:solidFill>
              </a:rPr>
              <a:t>http://minds.wisconsin.edu/handle/1793/22088</a:t>
            </a:r>
          </a:p>
        </p:txBody>
      </p:sp>
    </p:spTree>
    <p:extLst>
      <p:ext uri="{BB962C8B-B14F-4D97-AF65-F5344CB8AC3E}">
        <p14:creationId xmlns:p14="http://schemas.microsoft.com/office/powerpoint/2010/main" val="3592132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381001"/>
            <a:ext cx="3902321" cy="2823368"/>
          </a:xfrm>
          <a:prstGeom prst="rect">
            <a:avLst/>
          </a:prstGeom>
          <a:ln>
            <a:solidFill>
              <a:schemeClr val="bg2">
                <a:lumMod val="75000"/>
              </a:schemeClr>
            </a:solidFill>
          </a:ln>
        </p:spPr>
      </p:pic>
      <p:pic>
        <p:nvPicPr>
          <p:cNvPr id="3" name="Picture 2"/>
          <p:cNvPicPr>
            <a:picLocks noChangeAspect="1"/>
          </p:cNvPicPr>
          <p:nvPr/>
        </p:nvPicPr>
        <p:blipFill>
          <a:blip r:embed="rId4"/>
          <a:stretch>
            <a:fillRect/>
          </a:stretch>
        </p:blipFill>
        <p:spPr>
          <a:xfrm>
            <a:off x="4343400" y="381000"/>
            <a:ext cx="4497016" cy="2823369"/>
          </a:xfrm>
          <a:prstGeom prst="rect">
            <a:avLst/>
          </a:prstGeom>
          <a:ln>
            <a:solidFill>
              <a:schemeClr val="bg2">
                <a:lumMod val="75000"/>
              </a:schemeClr>
            </a:solidFill>
          </a:ln>
        </p:spPr>
      </p:pic>
      <p:sp>
        <p:nvSpPr>
          <p:cNvPr id="4" name="Rectangle 3"/>
          <p:cNvSpPr/>
          <p:nvPr/>
        </p:nvSpPr>
        <p:spPr>
          <a:xfrm>
            <a:off x="304800" y="6434326"/>
            <a:ext cx="5943600" cy="276999"/>
          </a:xfrm>
          <a:prstGeom prst="rect">
            <a:avLst/>
          </a:prstGeom>
        </p:spPr>
        <p:txBody>
          <a:bodyPr wrap="square">
            <a:spAutoFit/>
          </a:bodyPr>
          <a:lstStyle/>
          <a:p>
            <a:r>
              <a:rPr lang="en-US" sz="1200" dirty="0">
                <a:solidFill>
                  <a:prstClr val="black"/>
                </a:solidFill>
              </a:rPr>
              <a:t>http://www.slideshare.net/repofringe/e-prints42y</a:t>
            </a:r>
          </a:p>
        </p:txBody>
      </p:sp>
      <p:sp>
        <p:nvSpPr>
          <p:cNvPr id="5" name="Rectangle 1"/>
          <p:cNvSpPr>
            <a:spLocks noChangeArrowheads="1"/>
          </p:cNvSpPr>
          <p:nvPr/>
        </p:nvSpPr>
        <p:spPr bwMode="auto">
          <a:xfrm>
            <a:off x="395389" y="5963627"/>
            <a:ext cx="3521798" cy="707886"/>
          </a:xfrm>
          <a:prstGeom prst="rect">
            <a:avLst/>
          </a:prstGeom>
          <a:noFill/>
          <a:ln>
            <a:noFill/>
          </a:ln>
          <a:effec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500" dirty="0" err="1" smtClean="0">
                <a:solidFill>
                  <a:srgbClr val="404040"/>
                </a:solidFill>
                <a:latin typeface="HelveticaNeue"/>
              </a:rPr>
              <a:t>EPrints</a:t>
            </a:r>
            <a:r>
              <a:rPr lang="en-US" altLang="en-US" sz="1500" dirty="0" smtClean="0">
                <a:solidFill>
                  <a:srgbClr val="404040"/>
                </a:solidFill>
                <a:latin typeface="HelveticaNeue"/>
              </a:rPr>
              <a:t> Update, Les </a:t>
            </a:r>
            <a:r>
              <a:rPr lang="en-US" altLang="en-US" sz="1500" dirty="0" err="1" smtClean="0">
                <a:solidFill>
                  <a:srgbClr val="404040"/>
                </a:solidFill>
                <a:latin typeface="HelveticaNeue"/>
              </a:rPr>
              <a:t>Carr</a:t>
            </a:r>
            <a:r>
              <a:rPr lang="en-US" altLang="en-US" sz="1500" dirty="0" smtClean="0">
                <a:solidFill>
                  <a:srgbClr val="404040"/>
                </a:solidFill>
                <a:latin typeface="HelveticaNeue"/>
              </a:rPr>
              <a:t>, University </a:t>
            </a:r>
          </a:p>
          <a:p>
            <a:r>
              <a:rPr lang="en-US" altLang="en-US" sz="1500" dirty="0" smtClean="0">
                <a:solidFill>
                  <a:srgbClr val="404040"/>
                </a:solidFill>
                <a:latin typeface="HelveticaNeue"/>
              </a:rPr>
              <a:t>of Southampton, Repository Fringe, 2014</a:t>
            </a:r>
          </a:p>
          <a:p>
            <a:r>
              <a:rPr lang="en-US" altLang="en-US" sz="800" dirty="0" smtClean="0">
                <a:solidFill>
                  <a:srgbClr val="0077AA"/>
                </a:solidFill>
                <a:latin typeface="inherit"/>
              </a:rPr>
              <a:t> </a:t>
            </a:r>
            <a:endParaRPr lang="en-US" altLang="en-US" sz="800" dirty="0" smtClean="0">
              <a:solidFill>
                <a:srgbClr val="777777"/>
              </a:solidFill>
              <a:latin typeface="inherit"/>
            </a:endParaRPr>
          </a:p>
          <a:p>
            <a:endParaRPr lang="en-US" altLang="en-US" sz="800" dirty="0" smtClean="0">
              <a:solidFill>
                <a:srgbClr val="0077AA"/>
              </a:solidFill>
              <a:latin typeface="inherit"/>
            </a:endParaRPr>
          </a:p>
        </p:txBody>
      </p:sp>
      <p:pic>
        <p:nvPicPr>
          <p:cNvPr id="6" name="Picture 5"/>
          <p:cNvPicPr>
            <a:picLocks noChangeAspect="1"/>
          </p:cNvPicPr>
          <p:nvPr/>
        </p:nvPicPr>
        <p:blipFill>
          <a:blip r:embed="rId5"/>
          <a:stretch>
            <a:fillRect/>
          </a:stretch>
        </p:blipFill>
        <p:spPr>
          <a:xfrm>
            <a:off x="5082066" y="3505200"/>
            <a:ext cx="3758350" cy="3067626"/>
          </a:xfrm>
          <a:prstGeom prst="rect">
            <a:avLst/>
          </a:prstGeom>
          <a:ln>
            <a:solidFill>
              <a:schemeClr val="accent1"/>
            </a:solidFill>
          </a:ln>
        </p:spPr>
      </p:pic>
      <p:sp>
        <p:nvSpPr>
          <p:cNvPr id="7" name="TextBox 6"/>
          <p:cNvSpPr txBox="1"/>
          <p:nvPr/>
        </p:nvSpPr>
        <p:spPr>
          <a:xfrm>
            <a:off x="1882717" y="2581870"/>
            <a:ext cx="453736" cy="923330"/>
          </a:xfrm>
          <a:prstGeom prst="rect">
            <a:avLst/>
          </a:prstGeom>
          <a:noFill/>
        </p:spPr>
        <p:txBody>
          <a:bodyPr wrap="square" rtlCol="0">
            <a:spAutoFit/>
          </a:bodyPr>
          <a:lstStyle/>
          <a:p>
            <a:r>
              <a:rPr lang="en-US" sz="5400" dirty="0" smtClean="0">
                <a:solidFill>
                  <a:srgbClr val="C00000"/>
                </a:solidFill>
              </a:rPr>
              <a:t>1</a:t>
            </a:r>
            <a:endParaRPr lang="en-US" sz="5400" dirty="0">
              <a:solidFill>
                <a:srgbClr val="C00000"/>
              </a:solidFill>
            </a:endParaRPr>
          </a:p>
        </p:txBody>
      </p:sp>
      <p:sp>
        <p:nvSpPr>
          <p:cNvPr id="9" name="TextBox 8"/>
          <p:cNvSpPr txBox="1"/>
          <p:nvPr/>
        </p:nvSpPr>
        <p:spPr>
          <a:xfrm>
            <a:off x="5641067" y="2233508"/>
            <a:ext cx="453736" cy="923330"/>
          </a:xfrm>
          <a:prstGeom prst="rect">
            <a:avLst/>
          </a:prstGeom>
          <a:noFill/>
        </p:spPr>
        <p:txBody>
          <a:bodyPr wrap="square" rtlCol="0">
            <a:spAutoFit/>
          </a:bodyPr>
          <a:lstStyle/>
          <a:p>
            <a:r>
              <a:rPr lang="en-US" sz="5400" dirty="0" smtClean="0">
                <a:solidFill>
                  <a:srgbClr val="C00000"/>
                </a:solidFill>
              </a:rPr>
              <a:t>2</a:t>
            </a:r>
            <a:endParaRPr lang="en-US" sz="5400" dirty="0">
              <a:solidFill>
                <a:srgbClr val="C00000"/>
              </a:solidFill>
            </a:endParaRPr>
          </a:p>
        </p:txBody>
      </p:sp>
      <p:sp>
        <p:nvSpPr>
          <p:cNvPr id="10" name="TextBox 9"/>
          <p:cNvSpPr txBox="1"/>
          <p:nvPr/>
        </p:nvSpPr>
        <p:spPr>
          <a:xfrm>
            <a:off x="4628330" y="4115683"/>
            <a:ext cx="453736" cy="923330"/>
          </a:xfrm>
          <a:prstGeom prst="rect">
            <a:avLst/>
          </a:prstGeom>
          <a:noFill/>
        </p:spPr>
        <p:txBody>
          <a:bodyPr wrap="square" rtlCol="0">
            <a:spAutoFit/>
          </a:bodyPr>
          <a:lstStyle/>
          <a:p>
            <a:r>
              <a:rPr lang="en-US" sz="5400" dirty="0" smtClean="0">
                <a:solidFill>
                  <a:srgbClr val="C00000"/>
                </a:solidFill>
              </a:rPr>
              <a:t>3</a:t>
            </a:r>
            <a:endParaRPr lang="en-US" sz="5400" dirty="0">
              <a:solidFill>
                <a:srgbClr val="C00000"/>
              </a:solidFill>
            </a:endParaRPr>
          </a:p>
        </p:txBody>
      </p:sp>
      <p:sp>
        <p:nvSpPr>
          <p:cNvPr id="11" name="Right Arrow 10"/>
          <p:cNvSpPr/>
          <p:nvPr/>
        </p:nvSpPr>
        <p:spPr>
          <a:xfrm>
            <a:off x="4334416" y="6266670"/>
            <a:ext cx="648077" cy="335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 name="Diagram 7"/>
          <p:cNvGraphicFramePr/>
          <p:nvPr>
            <p:extLst/>
          </p:nvPr>
        </p:nvGraphicFramePr>
        <p:xfrm>
          <a:off x="957348" y="3846404"/>
          <a:ext cx="2253443" cy="16705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86805334"/>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200" dirty="0" smtClean="0"/>
              <a:t>Framing the Scholarly Record …</a:t>
            </a:r>
            <a:endParaRPr lang="en-US" sz="3200" dirty="0"/>
          </a:p>
        </p:txBody>
      </p:sp>
      <p:pic>
        <p:nvPicPr>
          <p:cNvPr id="1026" name="Picture 2" descr="H:\NSR\cni2014\outcomes-1.png"/>
          <p:cNvPicPr>
            <a:picLocks noChangeAspect="1" noChangeArrowheads="1"/>
          </p:cNvPicPr>
          <p:nvPr/>
        </p:nvPicPr>
        <p:blipFill>
          <a:blip r:embed="rId2" cstate="print"/>
          <a:srcRect/>
          <a:stretch>
            <a:fillRect/>
          </a:stretch>
        </p:blipFill>
        <p:spPr bwMode="auto">
          <a:xfrm>
            <a:off x="1371600" y="1143000"/>
            <a:ext cx="6477000" cy="5072023"/>
          </a:xfrm>
          <a:prstGeom prst="rect">
            <a:avLst/>
          </a:prstGeom>
          <a:noFill/>
        </p:spPr>
      </p:pic>
    </p:spTree>
    <p:extLst>
      <p:ext uri="{BB962C8B-B14F-4D97-AF65-F5344CB8AC3E}">
        <p14:creationId xmlns:p14="http://schemas.microsoft.com/office/powerpoint/2010/main" val="771409513"/>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sp>
        <p:nvSpPr>
          <p:cNvPr id="2" name="Title 1"/>
          <p:cNvSpPr>
            <a:spLocks noGrp="1"/>
          </p:cNvSpPr>
          <p:nvPr>
            <p:ph type="title"/>
          </p:nvPr>
        </p:nvSpPr>
        <p:spPr>
          <a:xfrm>
            <a:off x="304800" y="228600"/>
            <a:ext cx="8229600" cy="563562"/>
          </a:xfrm>
        </p:spPr>
        <p:txBody>
          <a:bodyPr>
            <a:normAutofit fontScale="90000"/>
          </a:bodyPr>
          <a:lstStyle/>
          <a:p>
            <a:r>
              <a:rPr lang="en-US" sz="3600" dirty="0" smtClean="0"/>
              <a:t>In practice …</a:t>
            </a:r>
            <a:endParaRPr lang="en-US" sz="3600" dirty="0"/>
          </a:p>
        </p:txBody>
      </p:sp>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3657600" y="5410200"/>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200400" y="1219200"/>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172200" y="1143000"/>
            <a:ext cx="1143000" cy="965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828800" cy="458124"/>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spTree>
    <p:extLst>
      <p:ext uri="{BB962C8B-B14F-4D97-AF65-F5344CB8AC3E}">
        <p14:creationId xmlns:p14="http://schemas.microsoft.com/office/powerpoint/2010/main" val="4284586955"/>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368379" y="5263896"/>
            <a:ext cx="1752600" cy="914400"/>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Scholarly publishing</a:t>
            </a:r>
            <a:endParaRPr lang="en-US" dirty="0">
              <a:solidFill>
                <a:prstClr val="white"/>
              </a:solidFill>
            </a:endParaRPr>
          </a:p>
        </p:txBody>
      </p:sp>
      <p:sp>
        <p:nvSpPr>
          <p:cNvPr id="12" name="Rectangle 11"/>
          <p:cNvSpPr/>
          <p:nvPr/>
        </p:nvSpPr>
        <p:spPr>
          <a:xfrm>
            <a:off x="228600" y="5263896"/>
            <a:ext cx="1752600" cy="914400"/>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Expertise profiling</a:t>
            </a:r>
            <a:endParaRPr lang="en-US" dirty="0">
              <a:solidFill>
                <a:prstClr val="white"/>
              </a:solidFill>
            </a:endParaRPr>
          </a:p>
        </p:txBody>
      </p:sp>
      <p:sp>
        <p:nvSpPr>
          <p:cNvPr id="13" name="Rectangle 12"/>
          <p:cNvSpPr/>
          <p:nvPr/>
        </p:nvSpPr>
        <p:spPr>
          <a:xfrm>
            <a:off x="7239000" y="5263896"/>
            <a:ext cx="1752600" cy="914400"/>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Research data management</a:t>
            </a:r>
            <a:endParaRPr lang="en-US" dirty="0">
              <a:solidFill>
                <a:prstClr val="white"/>
              </a:solidFill>
            </a:endParaRPr>
          </a:p>
        </p:txBody>
      </p:sp>
      <p:sp>
        <p:nvSpPr>
          <p:cNvPr id="14" name="Rectangle 13"/>
          <p:cNvSpPr/>
          <p:nvPr/>
        </p:nvSpPr>
        <p:spPr>
          <a:xfrm>
            <a:off x="4876800" y="5263896"/>
            <a:ext cx="1749136" cy="914400"/>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CRIS/Research information management</a:t>
            </a:r>
            <a:endParaRPr lang="en-US" dirty="0">
              <a:solidFill>
                <a:prstClr val="white"/>
              </a:solidFill>
            </a:endParaRPr>
          </a:p>
        </p:txBody>
      </p:sp>
      <p:sp>
        <p:nvSpPr>
          <p:cNvPr id="15" name="Rectangle 14"/>
          <p:cNvSpPr/>
          <p:nvPr/>
        </p:nvSpPr>
        <p:spPr>
          <a:xfrm>
            <a:off x="5638800" y="3368385"/>
            <a:ext cx="1752600" cy="914400"/>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Institutional repository</a:t>
            </a:r>
            <a:endParaRPr lang="en-US" dirty="0">
              <a:solidFill>
                <a:prstClr val="white"/>
              </a:solidFill>
            </a:endParaRPr>
          </a:p>
        </p:txBody>
      </p:sp>
      <p:pic>
        <p:nvPicPr>
          <p:cNvPr id="16" name="Picture 15"/>
          <p:cNvPicPr>
            <a:picLocks noChangeAspect="1"/>
          </p:cNvPicPr>
          <p:nvPr/>
        </p:nvPicPr>
        <p:blipFill>
          <a:blip r:embed="rId2"/>
          <a:stretch>
            <a:fillRect/>
          </a:stretch>
        </p:blipFill>
        <p:spPr>
          <a:xfrm>
            <a:off x="228600" y="228600"/>
            <a:ext cx="3892379" cy="2286000"/>
          </a:xfrm>
          <a:prstGeom prst="rect">
            <a:avLst/>
          </a:prstGeom>
          <a:ln>
            <a:solidFill>
              <a:schemeClr val="tx2">
                <a:lumMod val="60000"/>
                <a:lumOff val="40000"/>
              </a:schemeClr>
            </a:solidFill>
          </a:ln>
        </p:spPr>
      </p:pic>
      <p:pic>
        <p:nvPicPr>
          <p:cNvPr id="2" name="Picture 1"/>
          <p:cNvPicPr>
            <a:picLocks noChangeAspect="1"/>
          </p:cNvPicPr>
          <p:nvPr/>
        </p:nvPicPr>
        <p:blipFill>
          <a:blip r:embed="rId3"/>
          <a:stretch>
            <a:fillRect/>
          </a:stretch>
        </p:blipFill>
        <p:spPr>
          <a:xfrm>
            <a:off x="4514995" y="228600"/>
            <a:ext cx="3656731" cy="2253034"/>
          </a:xfrm>
          <a:prstGeom prst="rect">
            <a:avLst/>
          </a:prstGeom>
          <a:ln>
            <a:solidFill>
              <a:schemeClr val="tx2"/>
            </a:solidFill>
          </a:ln>
        </p:spPr>
      </p:pic>
      <p:pic>
        <p:nvPicPr>
          <p:cNvPr id="3" name="Picture 2"/>
          <p:cNvPicPr>
            <a:picLocks noChangeAspect="1"/>
          </p:cNvPicPr>
          <p:nvPr/>
        </p:nvPicPr>
        <p:blipFill>
          <a:blip r:embed="rId4"/>
          <a:stretch>
            <a:fillRect/>
          </a:stretch>
        </p:blipFill>
        <p:spPr>
          <a:xfrm>
            <a:off x="228600" y="2659952"/>
            <a:ext cx="3197506" cy="2331266"/>
          </a:xfrm>
          <a:prstGeom prst="rect">
            <a:avLst/>
          </a:prstGeom>
          <a:ln>
            <a:solidFill>
              <a:schemeClr val="tx2"/>
            </a:solidFill>
          </a:ln>
        </p:spPr>
      </p:pic>
    </p:spTree>
    <p:extLst>
      <p:ext uri="{BB962C8B-B14F-4D97-AF65-F5344CB8AC3E}">
        <p14:creationId xmlns:p14="http://schemas.microsoft.com/office/powerpoint/2010/main" val="2298259253"/>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543" y="228600"/>
            <a:ext cx="8984257" cy="6317437"/>
          </a:xfrm>
          <a:prstGeom prst="rect">
            <a:avLst/>
          </a:prstGeom>
        </p:spPr>
      </p:pic>
      <p:sp>
        <p:nvSpPr>
          <p:cNvPr id="3" name="Rectangle 2"/>
          <p:cNvSpPr/>
          <p:nvPr/>
        </p:nvSpPr>
        <p:spPr>
          <a:xfrm>
            <a:off x="3060480" y="6488668"/>
            <a:ext cx="3218766" cy="646331"/>
          </a:xfrm>
          <a:prstGeom prst="rect">
            <a:avLst/>
          </a:prstGeom>
        </p:spPr>
        <p:txBody>
          <a:bodyPr wrap="none">
            <a:spAutoFit/>
          </a:bodyPr>
          <a:lstStyle/>
          <a:p>
            <a:r>
              <a:rPr lang="en-US" dirty="0">
                <a:latin typeface="Segoe UI" panose="020B0502040204020203" pitchFamily="34" charset="0"/>
                <a:ea typeface="Segoe UI" panose="020B0502040204020203" pitchFamily="34" charset="0"/>
                <a:cs typeface="Segoe UI" panose="020B0502040204020203" pitchFamily="34" charset="0"/>
                <a:hlinkClick r:id="rId3"/>
              </a:rPr>
              <a:t>http://innoscholcomm.silk.co</a:t>
            </a:r>
            <a:r>
              <a:rPr lang="en-US" dirty="0" smtClean="0">
                <a:latin typeface="Segoe UI" panose="020B0502040204020203" pitchFamily="34" charset="0"/>
                <a:ea typeface="Segoe UI" panose="020B0502040204020203" pitchFamily="34" charset="0"/>
                <a:cs typeface="Segoe UI" panose="020B0502040204020203" pitchFamily="34" charset="0"/>
                <a:hlinkClick r:id="rId3"/>
              </a:rPr>
              <a:t>/</a:t>
            </a:r>
            <a:endParaRPr lang="en-US" dirty="0" smtClean="0">
              <a:latin typeface="Segoe UI" panose="020B0502040204020203" pitchFamily="34" charset="0"/>
              <a:ea typeface="Segoe UI" panose="020B0502040204020203" pitchFamily="34" charset="0"/>
              <a:cs typeface="Segoe UI" panose="020B0502040204020203" pitchFamily="34" charset="0"/>
            </a:endParaRPr>
          </a:p>
          <a:p>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2678905"/>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299" y="4100865"/>
            <a:ext cx="7075398" cy="1569660"/>
          </a:xfrm>
          <a:prstGeom prst="rect">
            <a:avLst/>
          </a:prstGeom>
          <a:solidFill>
            <a:schemeClr val="tx2">
              <a:lumMod val="60000"/>
              <a:lumOff val="40000"/>
            </a:schemeClr>
          </a:solidFill>
        </p:spPr>
        <p:txBody>
          <a:bodyPr wrap="none" rtlCol="0">
            <a:spAutoFit/>
          </a:bodyPr>
          <a:lstStyle/>
          <a:p>
            <a:r>
              <a:rPr lang="en-US" sz="3200" b="1" dirty="0" smtClean="0">
                <a:solidFill>
                  <a:prstClr val="white"/>
                </a:solidFill>
                <a:latin typeface="Segoe UI Light" panose="020B0502040204020203" pitchFamily="34" charset="0"/>
              </a:rPr>
              <a:t>Support - and help shape - emerging </a:t>
            </a:r>
            <a:br>
              <a:rPr lang="en-US" sz="3200" b="1" dirty="0" smtClean="0">
                <a:solidFill>
                  <a:prstClr val="white"/>
                </a:solidFill>
                <a:latin typeface="Segoe UI Light" panose="020B0502040204020203" pitchFamily="34" charset="0"/>
              </a:rPr>
            </a:br>
            <a:r>
              <a:rPr lang="en-US" sz="3200" b="1" dirty="0" smtClean="0">
                <a:solidFill>
                  <a:prstClr val="white"/>
                </a:solidFill>
                <a:latin typeface="Segoe UI Light" panose="020B0502040204020203" pitchFamily="34" charset="0"/>
              </a:rPr>
              <a:t>practices around the complete research </a:t>
            </a:r>
            <a:br>
              <a:rPr lang="en-US" sz="3200" b="1" dirty="0" smtClean="0">
                <a:solidFill>
                  <a:prstClr val="white"/>
                </a:solidFill>
                <a:latin typeface="Segoe UI Light" panose="020B0502040204020203" pitchFamily="34" charset="0"/>
              </a:rPr>
            </a:br>
            <a:r>
              <a:rPr lang="en-US" sz="3200" b="1" dirty="0" smtClean="0">
                <a:solidFill>
                  <a:prstClr val="white"/>
                </a:solidFill>
                <a:latin typeface="Segoe UI Light" panose="020B0502040204020203" pitchFamily="34" charset="0"/>
              </a:rPr>
              <a:t>life cycle. </a:t>
            </a:r>
            <a:endParaRPr lang="en-US" sz="3200" b="1" dirty="0">
              <a:solidFill>
                <a:prstClr val="white"/>
              </a:solidFill>
              <a:latin typeface="Segoe UI Light" panose="020B0502040204020203" pitchFamily="34" charset="0"/>
            </a:endParaRPr>
          </a:p>
        </p:txBody>
      </p:sp>
      <p:sp>
        <p:nvSpPr>
          <p:cNvPr id="3" name="TextBox 2"/>
          <p:cNvSpPr txBox="1"/>
          <p:nvPr/>
        </p:nvSpPr>
        <p:spPr>
          <a:xfrm>
            <a:off x="839299" y="1915309"/>
            <a:ext cx="6548637" cy="1077218"/>
          </a:xfrm>
          <a:prstGeom prst="rect">
            <a:avLst/>
          </a:prstGeom>
          <a:solidFill>
            <a:schemeClr val="tx2">
              <a:lumMod val="60000"/>
              <a:lumOff val="40000"/>
            </a:schemeClr>
          </a:solidFill>
        </p:spPr>
        <p:txBody>
          <a:bodyPr wrap="square" rtlCol="0">
            <a:spAutoFit/>
          </a:bodyPr>
          <a:lstStyle/>
          <a:p>
            <a:r>
              <a:rPr lang="en-US" sz="3200" b="1" dirty="0" smtClean="0">
                <a:solidFill>
                  <a:prstClr val="white"/>
                </a:solidFill>
                <a:latin typeface="Segoe UI Light" panose="020B0502040204020203" pitchFamily="34" charset="0"/>
              </a:rPr>
              <a:t>Provide system to manage documentary research outputs.</a:t>
            </a:r>
            <a:endParaRPr lang="en-US" sz="3200" b="1" dirty="0">
              <a:solidFill>
                <a:prstClr val="white"/>
              </a:solidFill>
              <a:latin typeface="Segoe UI Light" panose="020B0502040204020203" pitchFamily="34" charset="0"/>
            </a:endParaRPr>
          </a:p>
        </p:txBody>
      </p:sp>
      <p:sp>
        <p:nvSpPr>
          <p:cNvPr id="4" name="TextBox 3"/>
          <p:cNvSpPr txBox="1"/>
          <p:nvPr/>
        </p:nvSpPr>
        <p:spPr>
          <a:xfrm>
            <a:off x="476315" y="1246910"/>
            <a:ext cx="676788" cy="369332"/>
          </a:xfrm>
          <a:prstGeom prst="rect">
            <a:avLst/>
          </a:prstGeom>
          <a:solidFill>
            <a:schemeClr val="bg1"/>
          </a:solidFill>
          <a:ln>
            <a:solidFill>
              <a:schemeClr val="bg1">
                <a:lumMod val="50000"/>
              </a:schemeClr>
            </a:solidFill>
          </a:ln>
        </p:spPr>
        <p:txBody>
          <a:bodyPr wrap="none" rtlCol="0">
            <a:spAutoFit/>
          </a:bodyPr>
          <a:lstStyle/>
          <a:p>
            <a:r>
              <a:rPr lang="en-US" dirty="0" smtClean="0">
                <a:solidFill>
                  <a:prstClr val="black"/>
                </a:solidFill>
              </a:rPr>
              <a:t>This: </a:t>
            </a:r>
            <a:endParaRPr lang="en-US" dirty="0">
              <a:solidFill>
                <a:prstClr val="black"/>
              </a:solidFill>
            </a:endParaRPr>
          </a:p>
        </p:txBody>
      </p:sp>
      <p:sp>
        <p:nvSpPr>
          <p:cNvPr id="5" name="TextBox 4"/>
          <p:cNvSpPr txBox="1"/>
          <p:nvPr/>
        </p:nvSpPr>
        <p:spPr>
          <a:xfrm>
            <a:off x="476315" y="3487883"/>
            <a:ext cx="1071127" cy="369332"/>
          </a:xfrm>
          <a:prstGeom prst="rect">
            <a:avLst/>
          </a:prstGeom>
          <a:solidFill>
            <a:schemeClr val="bg1"/>
          </a:solidFill>
          <a:ln>
            <a:solidFill>
              <a:schemeClr val="bg1">
                <a:lumMod val="50000"/>
              </a:schemeClr>
            </a:solidFill>
          </a:ln>
        </p:spPr>
        <p:txBody>
          <a:bodyPr wrap="none" rtlCol="0">
            <a:spAutoFit/>
          </a:bodyPr>
          <a:lstStyle/>
          <a:p>
            <a:r>
              <a:rPr lang="en-US" dirty="0" smtClean="0">
                <a:solidFill>
                  <a:prstClr val="black"/>
                </a:solidFill>
              </a:rPr>
              <a:t>And this: </a:t>
            </a:r>
            <a:endParaRPr lang="en-US" dirty="0">
              <a:solidFill>
                <a:prstClr val="black"/>
              </a:solidFill>
            </a:endParaRPr>
          </a:p>
        </p:txBody>
      </p:sp>
    </p:spTree>
    <p:extLst>
      <p:ext uri="{BB962C8B-B14F-4D97-AF65-F5344CB8AC3E}">
        <p14:creationId xmlns:p14="http://schemas.microsoft.com/office/powerpoint/2010/main" val="1541039555"/>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3AA010-7757-41E0-A212-D41514C97AA5}" type="slidenum">
              <a:rPr lang="en-US" smtClean="0"/>
              <a:pPr/>
              <a:t>48</a:t>
            </a:fld>
            <a:endParaRPr lang="en-US" dirty="0"/>
          </a:p>
        </p:txBody>
      </p:sp>
      <p:sp>
        <p:nvSpPr>
          <p:cNvPr id="3" name="Rectangle 2"/>
          <p:cNvSpPr/>
          <p:nvPr/>
        </p:nvSpPr>
        <p:spPr>
          <a:xfrm>
            <a:off x="-5194" y="1534992"/>
            <a:ext cx="5300452" cy="914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Challenge and opportunity</a:t>
            </a:r>
            <a:endParaRPr lang="en-US" dirty="0"/>
          </a:p>
        </p:txBody>
      </p:sp>
      <p:sp>
        <p:nvSpPr>
          <p:cNvPr id="4" name="Rectangle 3"/>
          <p:cNvSpPr/>
          <p:nvPr/>
        </p:nvSpPr>
        <p:spPr>
          <a:xfrm>
            <a:off x="0" y="2925838"/>
            <a:ext cx="5300452" cy="139730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Be an active partner in improving research and learning workflows. </a:t>
            </a:r>
            <a:endParaRPr lang="en-US" dirty="0"/>
          </a:p>
        </p:txBody>
      </p:sp>
    </p:spTree>
    <p:extLst>
      <p:ext uri="{BB962C8B-B14F-4D97-AF65-F5344CB8AC3E}">
        <p14:creationId xmlns:p14="http://schemas.microsoft.com/office/powerpoint/2010/main" val="638989319"/>
      </p:ext>
    </p:extLst>
  </p:cSld>
  <p:clrMapOvr>
    <a:masterClrMapping/>
  </p:clrMapOvr>
  <p:transition spd="slow">
    <p:push/>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46688" y="0"/>
            <a:ext cx="4967111" cy="6555641"/>
          </a:xfrm>
          <a:prstGeom prst="rect">
            <a:avLst/>
          </a:prstGeom>
          <a:solidFill>
            <a:schemeClr val="tx2">
              <a:lumMod val="60000"/>
              <a:lumOff val="40000"/>
            </a:schemeClr>
          </a:solidFill>
        </p:spPr>
        <p:txBody>
          <a:bodyPr wrap="square">
            <a:spAutoFit/>
          </a:bodyPr>
          <a:lstStyle/>
          <a:p>
            <a:r>
              <a:rPr lang="en-US" sz="2800" dirty="0">
                <a:solidFill>
                  <a:srgbClr val="FFFFFF"/>
                </a:solidFill>
                <a:latin typeface="Segoe UI Light" panose="020B0502040204020203" pitchFamily="34" charset="0"/>
              </a:rPr>
              <a:t>Her view is that publishers are here to </a:t>
            </a:r>
            <a:r>
              <a:rPr lang="en-US" sz="2800" b="1" dirty="0">
                <a:solidFill>
                  <a:srgbClr val="FFFFFF"/>
                </a:solidFill>
                <a:latin typeface="Segoe UI Semibold" panose="020B0702040204020203" pitchFamily="34" charset="0"/>
              </a:rPr>
              <a:t>make the scientific research process more effec</a:t>
            </a:r>
            <a:r>
              <a:rPr lang="en-US" sz="2800" b="1" dirty="0">
                <a:solidFill>
                  <a:srgbClr val="FFFFFF"/>
                </a:solidFill>
                <a:latin typeface="Segoe UI Light" panose="020B0502040204020203" pitchFamily="34" charset="0"/>
              </a:rPr>
              <a:t>tive </a:t>
            </a:r>
            <a:r>
              <a:rPr lang="en-US" sz="2800" dirty="0">
                <a:solidFill>
                  <a:srgbClr val="FFFFFF"/>
                </a:solidFill>
                <a:latin typeface="Segoe UI Light" panose="020B0502040204020203" pitchFamily="34" charset="0"/>
              </a:rPr>
              <a:t>by helping them keep up to date, find colleagues, plan experiments, and then share their results.  </a:t>
            </a:r>
            <a:r>
              <a:rPr lang="en-US" sz="2800" b="1" dirty="0">
                <a:solidFill>
                  <a:srgbClr val="FFFFFF"/>
                </a:solidFill>
                <a:latin typeface="Segoe UI Semibold" panose="020B0702040204020203" pitchFamily="34" charset="0"/>
              </a:rPr>
              <a:t>After they have published, the processes continues</a:t>
            </a:r>
            <a:r>
              <a:rPr lang="en-US" sz="2800" dirty="0">
                <a:solidFill>
                  <a:srgbClr val="FFFFFF"/>
                </a:solidFill>
                <a:latin typeface="Segoe UI Light" panose="020B0502040204020203" pitchFamily="34" charset="0"/>
              </a:rPr>
              <a:t> with gaining a reputation, obtaining funds, finding collaborators, and even finding a new job. </a:t>
            </a:r>
            <a:r>
              <a:rPr lang="en-US" sz="2800" b="1" dirty="0">
                <a:solidFill>
                  <a:srgbClr val="FFFFFF"/>
                </a:solidFill>
                <a:latin typeface="Segoe UI Semibold" panose="020B0702040204020203" pitchFamily="34" charset="0"/>
              </a:rPr>
              <a:t>What can we as publishers do to address some of scientists’ pain points?</a:t>
            </a:r>
          </a:p>
        </p:txBody>
      </p:sp>
      <p:sp>
        <p:nvSpPr>
          <p:cNvPr id="5" name="TextBox 4"/>
          <p:cNvSpPr txBox="1"/>
          <p:nvPr/>
        </p:nvSpPr>
        <p:spPr>
          <a:xfrm>
            <a:off x="152400" y="3886200"/>
            <a:ext cx="2571281" cy="1692771"/>
          </a:xfrm>
          <a:prstGeom prst="rect">
            <a:avLst/>
          </a:prstGeom>
          <a:solidFill>
            <a:schemeClr val="tx2">
              <a:lumMod val="60000"/>
              <a:lumOff val="40000"/>
            </a:schemeClr>
          </a:solidFill>
        </p:spPr>
        <p:txBody>
          <a:bodyPr wrap="none" rtlCol="0">
            <a:spAutoFit/>
          </a:bodyPr>
          <a:lstStyle/>
          <a:p>
            <a:r>
              <a:rPr lang="en-US" sz="2400" dirty="0">
                <a:solidFill>
                  <a:srgbClr val="FFFFFF"/>
                </a:solidFill>
                <a:latin typeface="Segoe UI Light" panose="020B0502040204020203" pitchFamily="34" charset="0"/>
              </a:rPr>
              <a:t>Annette Thomas, </a:t>
            </a:r>
            <a:endParaRPr lang="en-US" sz="2400" dirty="0" smtClean="0">
              <a:solidFill>
                <a:srgbClr val="FFFFFF"/>
              </a:solidFill>
              <a:latin typeface="Segoe UI Light" panose="020B0502040204020203" pitchFamily="34" charset="0"/>
            </a:endParaRPr>
          </a:p>
          <a:p>
            <a:r>
              <a:rPr lang="en-US" sz="2400" dirty="0" smtClean="0">
                <a:solidFill>
                  <a:srgbClr val="FFFFFF"/>
                </a:solidFill>
                <a:latin typeface="Segoe UI Light" panose="020B0502040204020203" pitchFamily="34" charset="0"/>
              </a:rPr>
              <a:t>CEO </a:t>
            </a:r>
            <a:r>
              <a:rPr lang="en-US" sz="2400" dirty="0">
                <a:solidFill>
                  <a:srgbClr val="FFFFFF"/>
                </a:solidFill>
                <a:latin typeface="Segoe UI Light" panose="020B0502040204020203" pitchFamily="34" charset="0"/>
              </a:rPr>
              <a:t>of Macmillan </a:t>
            </a:r>
            <a:endParaRPr lang="en-US" sz="2400" dirty="0" smtClean="0">
              <a:solidFill>
                <a:srgbClr val="FFFFFF"/>
              </a:solidFill>
              <a:latin typeface="Segoe UI Light" panose="020B0502040204020203" pitchFamily="34" charset="0"/>
            </a:endParaRPr>
          </a:p>
          <a:p>
            <a:r>
              <a:rPr lang="en-US" sz="2400" dirty="0" smtClean="0">
                <a:solidFill>
                  <a:srgbClr val="FFFFFF"/>
                </a:solidFill>
                <a:latin typeface="Segoe UI Light" panose="020B0502040204020203" pitchFamily="34" charset="0"/>
              </a:rPr>
              <a:t>Publishers </a:t>
            </a:r>
            <a:br>
              <a:rPr lang="en-US" sz="2400" dirty="0" smtClean="0">
                <a:solidFill>
                  <a:srgbClr val="FFFFFF"/>
                </a:solidFill>
                <a:latin typeface="Segoe UI Light" panose="020B0502040204020203" pitchFamily="34" charset="0"/>
              </a:rPr>
            </a:br>
            <a:r>
              <a:rPr lang="en-US" sz="1600" dirty="0" smtClean="0">
                <a:solidFill>
                  <a:srgbClr val="FFFFFF"/>
                </a:solidFill>
                <a:latin typeface="Segoe UI Light" panose="020B0502040204020203" pitchFamily="34" charset="0"/>
              </a:rPr>
              <a:t>(now Chief Scientific Officer</a:t>
            </a:r>
            <a:br>
              <a:rPr lang="en-US" sz="1600" dirty="0" smtClean="0">
                <a:solidFill>
                  <a:srgbClr val="FFFFFF"/>
                </a:solidFill>
                <a:latin typeface="Segoe UI Light" panose="020B0502040204020203" pitchFamily="34" charset="0"/>
              </a:rPr>
            </a:br>
            <a:r>
              <a:rPr lang="en-US" sz="1600" dirty="0" smtClean="0">
                <a:solidFill>
                  <a:srgbClr val="FFFFFF"/>
                </a:solidFill>
                <a:latin typeface="Segoe UI Light" panose="020B0502040204020203" pitchFamily="34" charset="0"/>
              </a:rPr>
              <a:t>Springer Nature)</a:t>
            </a:r>
          </a:p>
        </p:txBody>
      </p:sp>
      <p:sp>
        <p:nvSpPr>
          <p:cNvPr id="6" name="TextBox 5"/>
          <p:cNvSpPr txBox="1"/>
          <p:nvPr/>
        </p:nvSpPr>
        <p:spPr>
          <a:xfrm>
            <a:off x="152400" y="304800"/>
            <a:ext cx="3429000" cy="3046988"/>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US" sz="4800" dirty="0" smtClean="0">
                <a:solidFill>
                  <a:srgbClr val="FFFFFF"/>
                </a:solidFill>
                <a:latin typeface="Segoe UI Light" panose="020B0502040204020203" pitchFamily="34" charset="0"/>
              </a:rPr>
              <a:t>A publisher’s new job description</a:t>
            </a:r>
            <a:endParaRPr lang="en-US" sz="4800" dirty="0">
              <a:solidFill>
                <a:srgbClr val="FFFFFF"/>
              </a:solidFill>
              <a:latin typeface="Segoe UI Light" panose="020B0502040204020203" pitchFamily="34" charset="0"/>
            </a:endParaRPr>
          </a:p>
        </p:txBody>
      </p:sp>
      <p:sp>
        <p:nvSpPr>
          <p:cNvPr id="7" name="Rectangle 6"/>
          <p:cNvSpPr/>
          <p:nvPr/>
        </p:nvSpPr>
        <p:spPr>
          <a:xfrm>
            <a:off x="0" y="6604084"/>
            <a:ext cx="4967111" cy="253916"/>
          </a:xfrm>
          <a:prstGeom prst="rect">
            <a:avLst/>
          </a:prstGeom>
          <a:solidFill>
            <a:srgbClr val="0070C0"/>
          </a:solidFill>
        </p:spPr>
        <p:txBody>
          <a:bodyPr wrap="square">
            <a:spAutoFit/>
          </a:bodyPr>
          <a:lstStyle/>
          <a:p>
            <a:r>
              <a:rPr lang="en-US" sz="1050" dirty="0">
                <a:solidFill>
                  <a:srgbClr val="FFFFFF"/>
                </a:solidFill>
              </a:rPr>
              <a:t>http://www.against-the-grain.com/2012/11/a-publishers-new-job-description/</a:t>
            </a:r>
          </a:p>
        </p:txBody>
      </p:sp>
    </p:spTree>
    <p:extLst>
      <p:ext uri="{BB962C8B-B14F-4D97-AF65-F5344CB8AC3E}">
        <p14:creationId xmlns:p14="http://schemas.microsoft.com/office/powerpoint/2010/main" val="3341125480"/>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2525" y="6604084"/>
            <a:ext cx="5785396" cy="253916"/>
          </a:xfrm>
          <a:prstGeom prst="rect">
            <a:avLst/>
          </a:prstGeom>
        </p:spPr>
        <p:txBody>
          <a:bodyPr wrap="square">
            <a:spAutoFit/>
          </a:bodyPr>
          <a:lstStyle/>
          <a:p>
            <a:pPr defTabSz="457200"/>
            <a:r>
              <a:rPr lang="en-US" sz="1050" dirty="0">
                <a:solidFill>
                  <a:prstClr val="white"/>
                </a:solidFill>
              </a:rPr>
              <a:t>http://www.theatlantic.com/national/archive/2014/10/not-your-mothers-library/381119/</a:t>
            </a:r>
          </a:p>
        </p:txBody>
      </p:sp>
      <p:sp>
        <p:nvSpPr>
          <p:cNvPr id="11" name="TextBox 10"/>
          <p:cNvSpPr txBox="1"/>
          <p:nvPr/>
        </p:nvSpPr>
        <p:spPr>
          <a:xfrm>
            <a:off x="5322120" y="361244"/>
            <a:ext cx="3821880" cy="2985433"/>
          </a:xfrm>
          <a:prstGeom prst="rect">
            <a:avLst/>
          </a:prstGeom>
          <a:solidFill>
            <a:srgbClr val="0070C0"/>
          </a:solidFill>
        </p:spPr>
        <p:txBody>
          <a:bodyPr wrap="none" rtlCol="0">
            <a:spAutoFit/>
          </a:bodyPr>
          <a:lstStyle/>
          <a:p>
            <a:pPr defTabSz="457200"/>
            <a:r>
              <a:rPr lang="en-US" sz="2800" b="1" dirty="0" smtClean="0">
                <a:solidFill>
                  <a:prstClr val="white"/>
                </a:solidFill>
                <a:latin typeface="Segoe UI Light" panose="020B0502040204020203" pitchFamily="34" charset="0"/>
              </a:rPr>
              <a:t>20 years ago I was </a:t>
            </a:r>
          </a:p>
          <a:p>
            <a:pPr defTabSz="457200"/>
            <a:r>
              <a:rPr lang="en-US" sz="2800" b="1" dirty="0" smtClean="0">
                <a:solidFill>
                  <a:prstClr val="white"/>
                </a:solidFill>
                <a:latin typeface="Segoe UI Light" panose="020B0502040204020203" pitchFamily="34" charset="0"/>
              </a:rPr>
              <a:t>in the libraries business. </a:t>
            </a:r>
          </a:p>
          <a:p>
            <a:pPr defTabSz="457200"/>
            <a:endParaRPr lang="en-US" sz="2800" b="1" dirty="0">
              <a:solidFill>
                <a:prstClr val="white"/>
              </a:solidFill>
              <a:latin typeface="Segoe UI Light" panose="020B0502040204020203" pitchFamily="34" charset="0"/>
            </a:endParaRPr>
          </a:p>
          <a:p>
            <a:pPr defTabSz="457200"/>
            <a:r>
              <a:rPr lang="en-US" sz="2800" b="1" dirty="0" smtClean="0">
                <a:solidFill>
                  <a:prstClr val="white"/>
                </a:solidFill>
                <a:latin typeface="Segoe UI Light" panose="020B0502040204020203" pitchFamily="34" charset="0"/>
              </a:rPr>
              <a:t>Today I am in the </a:t>
            </a:r>
          </a:p>
          <a:p>
            <a:pPr defTabSz="457200"/>
            <a:r>
              <a:rPr lang="en-US" sz="2800" b="1" dirty="0" smtClean="0">
                <a:solidFill>
                  <a:prstClr val="white"/>
                </a:solidFill>
                <a:latin typeface="Segoe UI Light" panose="020B0502040204020203" pitchFamily="34" charset="0"/>
              </a:rPr>
              <a:t>Columbus business. </a:t>
            </a:r>
          </a:p>
          <a:p>
            <a:pPr defTabSz="457200"/>
            <a:endParaRPr lang="en-US" sz="2800" b="1" dirty="0">
              <a:solidFill>
                <a:prstClr val="white"/>
              </a:solidFill>
              <a:latin typeface="Segoe UI Light" panose="020B0502040204020203" pitchFamily="34" charset="0"/>
            </a:endParaRPr>
          </a:p>
          <a:p>
            <a:pPr algn="r" defTabSz="457200"/>
            <a:r>
              <a:rPr lang="en-US" b="1" dirty="0" smtClean="0">
                <a:solidFill>
                  <a:prstClr val="white"/>
                </a:solidFill>
                <a:latin typeface="Segoe UI Light" panose="020B0502040204020203" pitchFamily="34" charset="0"/>
              </a:rPr>
              <a:t>Pat Losinski, CML    </a:t>
            </a:r>
            <a:endParaRPr lang="en-US" b="1" dirty="0">
              <a:solidFill>
                <a:prstClr val="white"/>
              </a:solidFill>
              <a:latin typeface="Segoe UI Light" panose="020B0502040204020203" pitchFamily="34" charset="0"/>
            </a:endParaRPr>
          </a:p>
        </p:txBody>
      </p:sp>
    </p:spTree>
    <p:extLst>
      <p:ext uri="{BB962C8B-B14F-4D97-AF65-F5344CB8AC3E}">
        <p14:creationId xmlns:p14="http://schemas.microsoft.com/office/powerpoint/2010/main" val="1557718715"/>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1071" y="2271795"/>
            <a:ext cx="8088048" cy="5909310"/>
          </a:xfrm>
          <a:prstGeom prst="rect">
            <a:avLst/>
          </a:prstGeom>
          <a:noFill/>
        </p:spPr>
        <p:txBody>
          <a:bodyPr wrap="none" rtlCol="0">
            <a:spAutoFit/>
          </a:bodyPr>
          <a:lstStyle/>
          <a:p>
            <a:r>
              <a:rPr lang="en-US" sz="2800" dirty="0" smtClean="0">
                <a:solidFill>
                  <a:srgbClr val="0070C0"/>
                </a:solidFill>
                <a:latin typeface="Segoe UI Semibold" panose="020B0702040204020203" pitchFamily="34" charset="0"/>
              </a:rPr>
              <a:t>Think of the library in the life of the user.</a:t>
            </a:r>
          </a:p>
          <a:p>
            <a:endParaRPr lang="en-US" sz="2800" dirty="0">
              <a:solidFill>
                <a:srgbClr val="0070C0"/>
              </a:solidFill>
              <a:latin typeface="Segoe UI Semibold" panose="020B0702040204020203" pitchFamily="34" charset="0"/>
            </a:endParaRPr>
          </a:p>
          <a:p>
            <a:r>
              <a:rPr lang="en-US" sz="2800" dirty="0" smtClean="0">
                <a:solidFill>
                  <a:srgbClr val="0070C0"/>
                </a:solidFill>
                <a:latin typeface="Segoe UI Semibold" panose="020B0702040204020203" pitchFamily="34" charset="0"/>
              </a:rPr>
              <a:t>Connect the library story to the university story. </a:t>
            </a:r>
          </a:p>
          <a:p>
            <a:endParaRPr lang="en-US" sz="2800" dirty="0">
              <a:solidFill>
                <a:srgbClr val="0070C0"/>
              </a:solidFill>
              <a:latin typeface="Segoe UI Semibold" panose="020B0702040204020203" pitchFamily="34" charset="0"/>
            </a:endParaRPr>
          </a:p>
          <a:p>
            <a:r>
              <a:rPr lang="en-US" sz="2800" dirty="0">
                <a:solidFill>
                  <a:srgbClr val="0070C0"/>
                </a:solidFill>
                <a:latin typeface="Segoe UI Semibold" panose="020B0702040204020203" pitchFamily="34" charset="0"/>
              </a:rPr>
              <a:t>Understand sources of value and  </a:t>
            </a:r>
            <a:endParaRPr lang="en-US" sz="2800" dirty="0" smtClean="0">
              <a:solidFill>
                <a:srgbClr val="0070C0"/>
              </a:solidFill>
              <a:latin typeface="Segoe UI Semibold" panose="020B0702040204020203" pitchFamily="34" charset="0"/>
            </a:endParaRPr>
          </a:p>
          <a:p>
            <a:r>
              <a:rPr lang="en-US" sz="2800" dirty="0" smtClean="0">
                <a:solidFill>
                  <a:srgbClr val="0070C0"/>
                </a:solidFill>
                <a:latin typeface="Segoe UI Semibold" panose="020B0702040204020203" pitchFamily="34" charset="0"/>
              </a:rPr>
              <a:t>reconfigure </a:t>
            </a:r>
            <a:r>
              <a:rPr lang="en-US" sz="2800" dirty="0">
                <a:solidFill>
                  <a:srgbClr val="0070C0"/>
                </a:solidFill>
                <a:latin typeface="Segoe UI Semibold" panose="020B0702040204020203" pitchFamily="34" charset="0"/>
              </a:rPr>
              <a:t>services around them. </a:t>
            </a:r>
            <a:endParaRPr lang="en-US" sz="2800" dirty="0" smtClean="0">
              <a:solidFill>
                <a:srgbClr val="0070C0"/>
              </a:solidFill>
              <a:latin typeface="Segoe UI Semibold" panose="020B0702040204020203" pitchFamily="34" charset="0"/>
            </a:endParaRPr>
          </a:p>
          <a:p>
            <a:endParaRPr lang="en-US" sz="2800" dirty="0">
              <a:solidFill>
                <a:srgbClr val="0070C0"/>
              </a:solidFill>
              <a:latin typeface="Segoe UI Semibold" panose="020B0702040204020203" pitchFamily="34" charset="0"/>
            </a:endParaRPr>
          </a:p>
          <a:p>
            <a:r>
              <a:rPr lang="en-US" sz="2800" dirty="0" smtClean="0">
                <a:solidFill>
                  <a:srgbClr val="0070C0"/>
                </a:solidFill>
                <a:latin typeface="Segoe UI Semibold" panose="020B0702040204020203" pitchFamily="34" charset="0"/>
              </a:rPr>
              <a:t>Be an active partner in helping improve </a:t>
            </a:r>
          </a:p>
          <a:p>
            <a:r>
              <a:rPr lang="en-US" sz="2800" dirty="0" smtClean="0">
                <a:solidFill>
                  <a:srgbClr val="0070C0"/>
                </a:solidFill>
                <a:latin typeface="Segoe UI Semibold" panose="020B0702040204020203" pitchFamily="34" charset="0"/>
              </a:rPr>
              <a:t>research and learning workflows.</a:t>
            </a:r>
          </a:p>
          <a:p>
            <a:endParaRPr lang="en-US" dirty="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541071" y="798722"/>
            <a:ext cx="5300452" cy="914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Some challenges and opportunities</a:t>
            </a:r>
            <a:endParaRPr lang="en-US" dirty="0"/>
          </a:p>
        </p:txBody>
      </p:sp>
      <p:pic>
        <p:nvPicPr>
          <p:cNvPr id="2050" name="Picture 2" descr="http://deanvipond.com/wp-content/uploads/OU_shield_5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5209" y="3926974"/>
            <a:ext cx="1530437" cy="160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7902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yourlightingbrand.com/wp-content/uploads/2013/11/OSU-Librar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77500" cy="69627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78282" y="1392648"/>
            <a:ext cx="6338454" cy="3416320"/>
          </a:xfrm>
          <a:prstGeom prst="rect">
            <a:avLst/>
          </a:prstGeom>
          <a:solidFill>
            <a:srgbClr val="0070C0"/>
          </a:solidFill>
        </p:spPr>
        <p:txBody>
          <a:bodyPr wrap="square">
            <a:spAutoFit/>
          </a:bodyPr>
          <a:lstStyle/>
          <a:p>
            <a:endParaRPr lang="en-US" dirty="0">
              <a:solidFill>
                <a:schemeClr val="bg1"/>
              </a:solidFill>
              <a:latin typeface="proximanova"/>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to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be vital to the academic enterprise, the Libraries must position itself as an active, engaged participant in solving university-level problems (</a:t>
            </a:r>
            <a:r>
              <a:rPr lang="en-US" i="1" dirty="0">
                <a:solidFill>
                  <a:schemeClr val="bg1"/>
                </a:solidFill>
                <a:latin typeface="Segoe UI" panose="020B0502040204020203" pitchFamily="34" charset="0"/>
                <a:ea typeface="Segoe UI" panose="020B0502040204020203" pitchFamily="34" charset="0"/>
                <a:cs typeface="Segoe UI" panose="020B0502040204020203" pitchFamily="34" charset="0"/>
              </a:rPr>
              <a:t>Looking outside ourselves</a:t>
            </a:r>
            <a:r>
              <a:rPr lang="en-US" i="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Look </a:t>
            </a:r>
            <a:r>
              <a:rPr lang="en-US" dirty="0">
                <a:solidFill>
                  <a:schemeClr val="bg1"/>
                </a:solidFill>
                <a:latin typeface="Segoe UI" panose="020B0502040204020203" pitchFamily="34" charset="0"/>
                <a:ea typeface="Segoe UI" panose="020B0502040204020203" pitchFamily="34" charset="0"/>
                <a:cs typeface="Segoe UI" panose="020B0502040204020203" pitchFamily="34" charset="0"/>
              </a:rPr>
              <a:t>to where teaching and research within the academic disciplines and cultural acquisition are moving, and you will see the Libraries skating to the same puck, sometimes as partner, sometimes as leader, always engaged</a:t>
            </a:r>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p>
          <a:p>
            <a:endParaRPr lang="en-US" b="0" i="0" dirty="0">
              <a:solidFill>
                <a:schemeClr val="bg1"/>
              </a:solidFill>
              <a:effectLst/>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Damon Jaggars, The Ohio State University</a:t>
            </a:r>
          </a:p>
          <a:p>
            <a:endParaRPr lang="en-US" b="0" i="0" dirty="0">
              <a:solidFill>
                <a:schemeClr val="bg1"/>
              </a:solidFill>
              <a:effectLst/>
              <a:latin typeface="proximanova"/>
            </a:endParaRPr>
          </a:p>
        </p:txBody>
      </p:sp>
      <p:sp>
        <p:nvSpPr>
          <p:cNvPr id="6" name="Rectangle 5"/>
          <p:cNvSpPr/>
          <p:nvPr/>
        </p:nvSpPr>
        <p:spPr>
          <a:xfrm>
            <a:off x="124690" y="6581001"/>
            <a:ext cx="6712527" cy="276999"/>
          </a:xfrm>
          <a:prstGeom prst="rect">
            <a:avLst/>
          </a:prstGeom>
        </p:spPr>
        <p:txBody>
          <a:bodyPr wrap="square">
            <a:spAutoFit/>
          </a:bodyPr>
          <a:lstStyle/>
          <a:p>
            <a:r>
              <a:rPr lang="en-US" sz="1200" dirty="0">
                <a:solidFill>
                  <a:schemeClr val="bg1"/>
                </a:solidFill>
              </a:rPr>
              <a:t>http://www.yourlightingbrand.com/portfolio-posts/ohio-state-library/</a:t>
            </a:r>
          </a:p>
        </p:txBody>
      </p:sp>
      <p:sp>
        <p:nvSpPr>
          <p:cNvPr id="8" name="Rectangle 7"/>
          <p:cNvSpPr/>
          <p:nvPr/>
        </p:nvSpPr>
        <p:spPr>
          <a:xfrm>
            <a:off x="1163781" y="-1033"/>
            <a:ext cx="7782790" cy="276999"/>
          </a:xfrm>
          <a:prstGeom prst="rect">
            <a:avLst/>
          </a:prstGeom>
        </p:spPr>
        <p:txBody>
          <a:bodyPr wrap="square">
            <a:spAutoFit/>
          </a:bodyPr>
          <a:lstStyle/>
          <a:p>
            <a:r>
              <a:rPr lang="en-US" sz="1200" dirty="0">
                <a:solidFill>
                  <a:schemeClr val="bg1"/>
                </a:solidFill>
              </a:rPr>
              <a:t>https://library.osu.edu/blogs/osulstaff/2016/02/29/from-the-director-february-29-2016-drinking-from-the-fire-hose</a:t>
            </a:r>
          </a:p>
        </p:txBody>
      </p:sp>
    </p:spTree>
    <p:extLst>
      <p:ext uri="{BB962C8B-B14F-4D97-AF65-F5344CB8AC3E}">
        <p14:creationId xmlns:p14="http://schemas.microsoft.com/office/powerpoint/2010/main" val="945392297"/>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770704"/>
            <a:ext cx="5300452" cy="3975340"/>
          </a:xfrm>
          <a:prstGeom prst="rect">
            <a:avLst/>
          </a:prstGeom>
          <a:solidFill>
            <a:schemeClr val="tx2">
              <a:lumMod val="60000"/>
              <a:lumOff val="40000"/>
            </a:schemeClr>
          </a:solidFill>
        </p:spPr>
      </p:pic>
      <p:sp>
        <p:nvSpPr>
          <p:cNvPr id="2" name="Rectangle 1"/>
          <p:cNvSpPr/>
          <p:nvPr/>
        </p:nvSpPr>
        <p:spPr>
          <a:xfrm>
            <a:off x="0" y="712381"/>
            <a:ext cx="5300452" cy="9144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Challenge and opportunity</a:t>
            </a:r>
            <a:endParaRPr lang="en-US" dirty="0"/>
          </a:p>
        </p:txBody>
      </p:sp>
    </p:spTree>
    <p:extLst>
      <p:ext uri="{BB962C8B-B14F-4D97-AF65-F5344CB8AC3E}">
        <p14:creationId xmlns:p14="http://schemas.microsoft.com/office/powerpoint/2010/main" val="929581425"/>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02873"/>
            <a:ext cx="9201250" cy="3946967"/>
          </a:xfrm>
          <a:prstGeom prst="rect">
            <a:avLst/>
          </a:prstGeom>
        </p:spPr>
      </p:pic>
      <p:sp>
        <p:nvSpPr>
          <p:cNvPr id="6" name="TextBox 5"/>
          <p:cNvSpPr txBox="1"/>
          <p:nvPr/>
        </p:nvSpPr>
        <p:spPr>
          <a:xfrm>
            <a:off x="2148672" y="3441680"/>
            <a:ext cx="4903907" cy="3416320"/>
          </a:xfrm>
          <a:prstGeom prst="rect">
            <a:avLst/>
          </a:prstGeom>
          <a:solidFill>
            <a:schemeClr val="accent2"/>
          </a:solidFill>
        </p:spPr>
        <p:txBody>
          <a:bodyPr wrap="none" rtlCol="0">
            <a:spAutoFit/>
          </a:bodyPr>
          <a:lstStyle/>
          <a:p>
            <a:r>
              <a:rPr lang="en-US" sz="3600" dirty="0" smtClean="0">
                <a:solidFill>
                  <a:schemeClr val="bg1"/>
                </a:solidFill>
              </a:rPr>
              <a:t>The University</a:t>
            </a:r>
          </a:p>
          <a:p>
            <a:endParaRPr lang="en-US" sz="3600" dirty="0">
              <a:solidFill>
                <a:schemeClr val="bg1"/>
              </a:solidFill>
            </a:endParaRPr>
          </a:p>
          <a:p>
            <a:r>
              <a:rPr lang="en-US" sz="3600" dirty="0" smtClean="0">
                <a:solidFill>
                  <a:schemeClr val="bg1"/>
                </a:solidFill>
              </a:rPr>
              <a:t>Service reconfiguration</a:t>
            </a:r>
          </a:p>
          <a:p>
            <a:endParaRPr lang="en-US" sz="3600" dirty="0">
              <a:solidFill>
                <a:schemeClr val="bg1"/>
              </a:solidFill>
            </a:endParaRPr>
          </a:p>
          <a:p>
            <a:r>
              <a:rPr lang="en-US" sz="3600" dirty="0" smtClean="0">
                <a:solidFill>
                  <a:schemeClr val="bg1"/>
                </a:solidFill>
              </a:rPr>
              <a:t>Technology</a:t>
            </a:r>
          </a:p>
          <a:p>
            <a:endParaRPr lang="en-US" dirty="0"/>
          </a:p>
          <a:p>
            <a:endParaRPr lang="en-US" dirty="0"/>
          </a:p>
        </p:txBody>
      </p:sp>
    </p:spTree>
    <p:extLst>
      <p:ext uri="{BB962C8B-B14F-4D97-AF65-F5344CB8AC3E}">
        <p14:creationId xmlns:p14="http://schemas.microsoft.com/office/powerpoint/2010/main" val="14133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chemeClr val="bg1"/>
                </a:solidFill>
              </a:rPr>
              <a:t>Between institutional isomorphism and distinctiveness:</a:t>
            </a:r>
            <a:br>
              <a:rPr lang="en-US" sz="4000" dirty="0" smtClean="0">
                <a:solidFill>
                  <a:schemeClr val="bg1"/>
                </a:solidFill>
              </a:rPr>
            </a:br>
            <a:r>
              <a:rPr lang="en-US" dirty="0" smtClean="0">
                <a:solidFill>
                  <a:schemeClr val="bg1"/>
                </a:solidFill>
              </a:rPr>
              <a:t>The University</a:t>
            </a:r>
            <a:endParaRPr lang="en-US" dirty="0">
              <a:solidFill>
                <a:schemeClr val="bg1"/>
              </a:solidFill>
            </a:endParaRPr>
          </a:p>
        </p:txBody>
      </p:sp>
    </p:spTree>
    <p:extLst>
      <p:ext uri="{BB962C8B-B14F-4D97-AF65-F5344CB8AC3E}">
        <p14:creationId xmlns:p14="http://schemas.microsoft.com/office/powerpoint/2010/main" val="3461557538"/>
      </p:ext>
    </p:extLst>
  </p:cSld>
  <p:clrMapOvr>
    <a:masterClrMapping/>
  </p:clrMapOvr>
  <p:transition spd="slow">
    <p:push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_Slides_V2">
  <a:themeElements>
    <a:clrScheme name="Custom 3">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orcanresearch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2099</TotalTime>
  <Words>1732</Words>
  <Application>Microsoft Office PowerPoint</Application>
  <PresentationFormat>On-screen Show (4:3)</PresentationFormat>
  <Paragraphs>257</Paragraphs>
  <Slides>50</Slides>
  <Notes>6</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50</vt:i4>
      </vt:variant>
    </vt:vector>
  </HeadingPairs>
  <TitlesOfParts>
    <vt:vector size="76" baseType="lpstr">
      <vt:lpstr>ＭＳ Ｐゴシック</vt:lpstr>
      <vt:lpstr>Arial</vt:lpstr>
      <vt:lpstr>Calibri</vt:lpstr>
      <vt:lpstr>Calibri Light</vt:lpstr>
      <vt:lpstr>Courier New</vt:lpstr>
      <vt:lpstr>Georgia</vt:lpstr>
      <vt:lpstr>Georgia</vt:lpstr>
      <vt:lpstr>Helvetica</vt:lpstr>
      <vt:lpstr>HelveticaNeue</vt:lpstr>
      <vt:lpstr>inherit</vt:lpstr>
      <vt:lpstr>Lucida Console</vt:lpstr>
      <vt:lpstr>Open Sans</vt:lpstr>
      <vt:lpstr>proximanova</vt:lpstr>
      <vt:lpstr>Segoe UI</vt:lpstr>
      <vt:lpstr>Segoe UI Light</vt:lpstr>
      <vt:lpstr>Segoe UI Semibold</vt:lpstr>
      <vt:lpstr>Segoe UI Semilight</vt:lpstr>
      <vt:lpstr>Segoe WP Light</vt:lpstr>
      <vt:lpstr>Times New Roman</vt:lpstr>
      <vt:lpstr>Wingdings</vt:lpstr>
      <vt:lpstr>Zepto</vt:lpstr>
      <vt:lpstr>Office Theme</vt:lpstr>
      <vt:lpstr>Master_Slides_V2</vt:lpstr>
      <vt:lpstr>1_TS102467440</vt:lpstr>
      <vt:lpstr>1_Office Theme</vt:lpstr>
      <vt:lpstr>lorcanresearchtemplate</vt:lpstr>
      <vt:lpstr>PowerPoint Presentation</vt:lpstr>
      <vt:lpstr>PowerPoint Presentation</vt:lpstr>
      <vt:lpstr>PowerPoint Presentation</vt:lpstr>
      <vt:lpstr>Not an end in itself: The library in its context</vt:lpstr>
      <vt:lpstr>PowerPoint Presentation</vt:lpstr>
      <vt:lpstr>PowerPoint Presentation</vt:lpstr>
      <vt:lpstr>PowerPoint Presentation</vt:lpstr>
      <vt:lpstr>PowerPoint Presentation</vt:lpstr>
      <vt:lpstr>Between institutional isomorphism and distinctiveness: The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valuable? A service reconfiguration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technology to sociotechnical: the entanglement of tools and behavior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Framing the Scholarly Record …</vt:lpstr>
      <vt:lpstr>In practice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road ahead 4: Challenges and opportunities for academic libraries</dc:title>
  <dc:creator>Lorcan Dempsey</dc:creator>
  <cp:lastModifiedBy>Confer,Patrick</cp:lastModifiedBy>
  <cp:revision>69</cp:revision>
  <dcterms:created xsi:type="dcterms:W3CDTF">2016-02-17T21:04:33Z</dcterms:created>
  <dcterms:modified xsi:type="dcterms:W3CDTF">2016-09-21T20:40:01Z</dcterms:modified>
</cp:coreProperties>
</file>