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93" r:id="rId2"/>
    <p:sldId id="325" r:id="rId3"/>
    <p:sldId id="281" r:id="rId4"/>
    <p:sldId id="279" r:id="rId5"/>
    <p:sldId id="280" r:id="rId6"/>
    <p:sldId id="283" r:id="rId7"/>
    <p:sldId id="284" r:id="rId8"/>
    <p:sldId id="300" r:id="rId9"/>
    <p:sldId id="288" r:id="rId10"/>
    <p:sldId id="282" r:id="rId11"/>
    <p:sldId id="275" r:id="rId12"/>
    <p:sldId id="276" r:id="rId13"/>
    <p:sldId id="277" r:id="rId14"/>
    <p:sldId id="278" r:id="rId15"/>
    <p:sldId id="296" r:id="rId16"/>
    <p:sldId id="294" r:id="rId17"/>
    <p:sldId id="297" r:id="rId18"/>
    <p:sldId id="304" r:id="rId19"/>
    <p:sldId id="299" r:id="rId20"/>
    <p:sldId id="289" r:id="rId21"/>
    <p:sldId id="305" r:id="rId22"/>
    <p:sldId id="290" r:id="rId23"/>
    <p:sldId id="298" r:id="rId24"/>
    <p:sldId id="313" r:id="rId25"/>
    <p:sldId id="314" r:id="rId26"/>
    <p:sldId id="316" r:id="rId27"/>
    <p:sldId id="315" r:id="rId28"/>
    <p:sldId id="308" r:id="rId29"/>
    <p:sldId id="309" r:id="rId30"/>
    <p:sldId id="310" r:id="rId31"/>
    <p:sldId id="311" r:id="rId32"/>
    <p:sldId id="312" r:id="rId33"/>
    <p:sldId id="317" r:id="rId34"/>
    <p:sldId id="285" r:id="rId35"/>
    <p:sldId id="322" r:id="rId36"/>
    <p:sldId id="318" r:id="rId37"/>
    <p:sldId id="319" r:id="rId38"/>
    <p:sldId id="323" r:id="rId39"/>
    <p:sldId id="320" r:id="rId40"/>
    <p:sldId id="321" r:id="rId41"/>
    <p:sldId id="324" r:id="rId42"/>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11">
          <p15:clr>
            <a:srgbClr val="A4A3A4"/>
          </p15:clr>
        </p15:guide>
        <p15:guide id="2"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67" autoAdjust="0"/>
    <p:restoredTop sz="94660"/>
  </p:normalViewPr>
  <p:slideViewPr>
    <p:cSldViewPr snapToGrid="0" snapToObjects="1">
      <p:cViewPr varScale="1">
        <p:scale>
          <a:sx n="111" d="100"/>
          <a:sy n="111" d="100"/>
        </p:scale>
        <p:origin x="1326" y="786"/>
      </p:cViewPr>
      <p:guideLst>
        <p:guide orient="horz" pos="2411"/>
        <p:guide pos="557"/>
      </p:guideLst>
    </p:cSldViewPr>
  </p:slideViewPr>
  <p:notesTextViewPr>
    <p:cViewPr>
      <p:scale>
        <a:sx n="3" d="2"/>
        <a:sy n="3" d="2"/>
      </p:scale>
      <p:origin x="0" y="0"/>
    </p:cViewPr>
  </p:notesTextViewPr>
  <p:sorterViewPr>
    <p:cViewPr>
      <p:scale>
        <a:sx n="45" d="100"/>
        <a:sy n="4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9/23/2016</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dirty="0"/>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768" units="cm"/>
        </inkml:traceFormat>
        <inkml:channelProperties>
          <inkml:channelProperty channel="X" name="resolution" value="40" units="1/cm"/>
          <inkml:channelProperty channel="Y" name="resolution" value="40" units="1/cm"/>
        </inkml:channelProperties>
      </inkml:inkSource>
      <inkml:timestamp xml:id="ts0" timeString="2010-06-09T02:02:57.45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17863 167,'42'-41,"0"-1,0 42,1-42,83 42,-41 0,126 0,-126 0,168 0,-126 0,127 0,-85 0,296 125,-296-125,254 42,-296 0,84 0,-169 0,85-42,-127 0,42 42,0 0,128 209,-86-167,-42-43,85 127,-85-126,128 125,-86 42,43 42,-127-168,42 127,0-85,1 1,-43 83,0-209,0 210,0-210,0 41,-85 85,43 0,42-1,-85 43,43-85,0 1,-43 0,-42 42,43-43,-85 0,127-41,-254 83,211-83,-168 84,168-84,-211 83,169-41,-169 0,212-42,-297 41,297-41,-212 42,169-42,-338 0,212 0,-128-1,254-41,-338 0,296 42,-296 0,296-42,-296 0,212 0,-424 0,424 0,-424 0,-295-84,719 84,-466-83,423 83,-211-84,253 84,-464-84,506 84,-506-83,506 83,-506-84,422 84,-296-84,296 84,-338-84,381 84,-255-83,255 41,-212 42,-42-84,295 42,-211 0,170 42,-254-83,253 41,-253 0,0-41,337 83,-337-125,254 125,-43-126,211 126,-168-84,168 42,-42-83,85 41,0-125,42 83,0-251,0 252,42-210,0 209,43 42,-85 1,84-1,85-125,43 0,-86 126,128-85,-169 84,168 1,-168 41,42 0,126-42,-126 42,253-41,-210 41,379-42,-253 42,42 0,-42 42,211 0,-169 0,296 42,-507-42,211 0,-169 0,466 84,-213-42,297 42,-550-43,465 43,-592-84,592 42,-422-42,422 42,-423-42,423 0,-592 0,296 0,-168 0,295-84,-296 84,380 0,-338-42,297 42,-339 0,296-83,-254 83,254-84,-254 84,-41 0,41-42,0 42,-42 0,127-42,-127 42,254 0,-169 0,253 0,-254 0,86-84,-170 84,211 0,-295 0,295 0,-338-42,212 42,-127 0,126 0,-126 0,127 0,-127 0,-85-41,0 41,-84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768" units="cm"/>
        </inkml:traceFormat>
        <inkml:channelProperties>
          <inkml:channelProperty channel="X" name="resolution" value="40" units="1/cm"/>
          <inkml:channelProperty channel="Y" name="resolution" value="40" units="1/cm"/>
        </inkml:channelProperties>
      </inkml:inkSource>
      <inkml:timestamp xml:id="ts0" timeString="2010-06-09T02:03:05.45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0-333,'42'0,"0"0,-42 0,85 0,0-15,-85 15,84 0,-42 0,43 0,-85 0,169 0,-84 0,84 0,-126 0,83 0,-83 0,126 0,-84 0,84 0,-84 0,41 0,44 0,-43 0,-85 0,0 0,1 0,84 0,-1 0,-126 0,43 0,-1 0,43 0,-1 0,-41 0,41 0,1 0,-85 0,42 0,43 0,-43 0,0 0,-42 0,43 0,-43 0,42 0,0 0,-42 0,85 0,-43 0,1 0,-43 0,84 0,-84 0,0 0,43 0,-1 0,-42 0,42 0,43 0,-85 0,84 0,-41 0,-1 0,0 0,-42 0,43 0,-1 0,-42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768" units="cm"/>
        </inkml:traceFormat>
        <inkml:channelProperties>
          <inkml:channelProperty channel="X" name="resolution" value="40" units="1/cm"/>
          <inkml:channelProperty channel="Y" name="resolution" value="40" units="1/cm"/>
        </inkml:channelProperties>
      </inkml:inkSource>
      <inkml:timestamp xml:id="ts0" timeString="2010-06-09T02:03:25.35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0 234,'42'0,"0"0,1 0,168 0,44 0,-171 0,1 0,42 0,-42 0,126 0,-84 0,43 0,-43 0,-42 0,42 0,127 0,-170 0,43 0,-42 0,84 0,1 0,-43 0,-42 0,84-37,-42 37,127-38,-212 38,170 0,85-38,-255 38,0 0,85 0,0 0,-127 0,170-37,-86 37,1 0,42 0,-84-38,168 38,1 0,-127 0,-1 0,86 0,-86-37,86 37,-85 0,84 0,-84 0,-1 0,-84 0,0 37,-42-37,0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E8674A3C-484F-49D8-B488-DC76E8BB08FF}" type="datetimeFigureOut">
              <a:rPr lang="en-US" smtClean="0"/>
              <a:t>9/23/2016</a:t>
            </a:fld>
            <a:endParaRPr lang="en-US" dirty="0"/>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01A010FE-5F12-4948-AC35-C1E4AC3FFBAC}" type="slidenum">
              <a:rPr lang="en-US" smtClean="0"/>
              <a:t>‹#›</a:t>
            </a:fld>
            <a:endParaRPr lang="en-US" dirty="0"/>
          </a:p>
        </p:txBody>
      </p:sp>
    </p:spTree>
    <p:extLst>
      <p:ext uri="{BB962C8B-B14F-4D97-AF65-F5344CB8AC3E}">
        <p14:creationId xmlns:p14="http://schemas.microsoft.com/office/powerpoint/2010/main" val="1277007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A010FE-5F12-4948-AC35-C1E4AC3FFBAC}" type="slidenum">
              <a:rPr lang="en-US" smtClean="0"/>
              <a:t>1</a:t>
            </a:fld>
            <a:endParaRPr lang="en-US" dirty="0"/>
          </a:p>
        </p:txBody>
      </p:sp>
    </p:spTree>
    <p:extLst>
      <p:ext uri="{BB962C8B-B14F-4D97-AF65-F5344CB8AC3E}">
        <p14:creationId xmlns:p14="http://schemas.microsoft.com/office/powerpoint/2010/main" val="360800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31E8577-7E78-41DF-96AC-A776B0057BBB}"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87416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30021-1968-4B8D-9135-1A84D1132D7E}" type="slidenum">
              <a:rPr lang="en-US" smtClean="0"/>
              <a:pPr/>
              <a:t>14</a:t>
            </a:fld>
            <a:endParaRPr lang="en-US"/>
          </a:p>
        </p:txBody>
      </p:sp>
    </p:spTree>
    <p:extLst>
      <p:ext uri="{BB962C8B-B14F-4D97-AF65-F5344CB8AC3E}">
        <p14:creationId xmlns:p14="http://schemas.microsoft.com/office/powerpoint/2010/main" val="41394958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p:nvSpPr>
        <p:spPr>
          <a:xfrm>
            <a:off x="0" y="2"/>
            <a:ext cx="3270249" cy="1385363"/>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39" y="2"/>
            <a:ext cx="5980110" cy="1385363"/>
          </a:xfrm>
          <a:prstGeom prst="rect">
            <a:avLst/>
          </a:prstGeom>
        </p:spPr>
      </p:pic>
      <p:sp>
        <p:nvSpPr>
          <p:cNvPr id="22" name="Rectangle 21"/>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3" name="Rectangle 22"/>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4" name="Rectangle 23"/>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36" name="Text Placeholder 35"/>
          <p:cNvSpPr>
            <a:spLocks noGrp="1"/>
          </p:cNvSpPr>
          <p:nvPr>
            <p:ph type="body" sz="quarter" idx="12" hasCustomPrompt="1"/>
          </p:nvPr>
        </p:nvSpPr>
        <p:spPr>
          <a:xfrm>
            <a:off x="1" y="1962170"/>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2483369"/>
            <a:ext cx="7754770" cy="132343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smtClean="0"/>
              <a:t>Place title here</a:t>
            </a:r>
            <a:endParaRPr lang="en-US" dirty="0"/>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4014387"/>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smtClean="0"/>
              <a:t>Speaker Name</a:t>
            </a:r>
            <a:endParaRPr lang="en-US" dirty="0"/>
          </a:p>
        </p:txBody>
      </p:sp>
      <p:sp>
        <p:nvSpPr>
          <p:cNvPr id="17" name="Text Placeholder 2"/>
          <p:cNvSpPr>
            <a:spLocks noGrp="1"/>
          </p:cNvSpPr>
          <p:nvPr>
            <p:ph type="body" sz="quarter" idx="18" hasCustomPrompt="1"/>
          </p:nvPr>
        </p:nvSpPr>
        <p:spPr>
          <a:xfrm>
            <a:off x="728694" y="4415447"/>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smtClean="0"/>
              <a:t>Speaker Title</a:t>
            </a:r>
            <a:endParaRPr lang="en-US" dirty="0"/>
          </a:p>
        </p:txBody>
      </p:sp>
      <p:sp>
        <p:nvSpPr>
          <p:cNvPr id="20" name="Rectangle 19"/>
          <p:cNvSpPr/>
          <p:nvPr userDrawn="1"/>
        </p:nvSpPr>
        <p:spPr>
          <a:xfrm>
            <a:off x="3045849" y="2"/>
            <a:ext cx="536743" cy="1385363"/>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B4622E77-E22A-4745-9D24-576861774773}" type="datetimeFigureOut">
              <a:rPr lang="en-US" smtClean="0">
                <a:solidFill>
                  <a:prstClr val="white"/>
                </a:solidFill>
              </a:rPr>
              <a:pPr/>
              <a:t>9/23/2016</a:t>
            </a:fld>
            <a:endParaRPr lang="en-US">
              <a:solidFill>
                <a:prstClr val="white"/>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1B87300-A223-4A93-98F2-FBC58850BE2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2177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1662F3B3-986C-4985-B009-A0F651A6EF7D}" type="datetimeFigureOut">
              <a:rPr lang="en-US" smtClean="0"/>
              <a:t>9/23/2016</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8ECBECA6-7EE8-4F7B-A9C2-9071C107A9B4}" type="slidenum">
              <a:rPr lang="en-US" smtClean="0"/>
              <a:t>‹#›</a:t>
            </a:fld>
            <a:endParaRPr lang="en-US"/>
          </a:p>
        </p:txBody>
      </p:sp>
    </p:spTree>
    <p:extLst>
      <p:ext uri="{BB962C8B-B14F-4D97-AF65-F5344CB8AC3E}">
        <p14:creationId xmlns:p14="http://schemas.microsoft.com/office/powerpoint/2010/main" val="319509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1"/>
            <a:ext cx="2057400" cy="365125"/>
          </a:xfrm>
          <a:prstGeom prst="rect">
            <a:avLst/>
          </a:prstGeom>
        </p:spPr>
        <p:txBody>
          <a:bodyPr/>
          <a:lstStyle>
            <a:lvl1pPr>
              <a:defRPr>
                <a:latin typeface="+mj-lt"/>
              </a:defRPr>
            </a:lvl1pPr>
          </a:lstStyle>
          <a:p>
            <a:fld id="{6B3AA010-7757-41E0-A212-D41514C97AA5}" type="slidenum">
              <a:rPr lang="en-US" smtClean="0"/>
              <a:pPr/>
              <a:t>‹#›</a:t>
            </a:fld>
            <a:endParaRPr lang="en-US" dirty="0"/>
          </a:p>
        </p:txBody>
      </p:sp>
    </p:spTree>
    <p:extLst>
      <p:ext uri="{BB962C8B-B14F-4D97-AF65-F5344CB8AC3E}">
        <p14:creationId xmlns:p14="http://schemas.microsoft.com/office/powerpoint/2010/main" val="3825278855"/>
      </p:ext>
    </p:extLst>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1990726"/>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7" y="2638427"/>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398621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882650"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8"/>
          <p:cNvSpPr>
            <a:spLocks noGrp="1"/>
          </p:cNvSpPr>
          <p:nvPr>
            <p:ph type="body" sz="quarter" idx="10" hasCustomPrompt="1"/>
          </p:nvPr>
        </p:nvSpPr>
        <p:spPr>
          <a:xfrm>
            <a:off x="315259" y="110808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176213" y="850900"/>
            <a:ext cx="265112" cy="6007100"/>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
        <p:nvSpPr>
          <p:cNvPr id="12" name="Text Placeholder 3"/>
          <p:cNvSpPr>
            <a:spLocks noGrp="1"/>
          </p:cNvSpPr>
          <p:nvPr>
            <p:ph type="body" sz="quarter" idx="12" hasCustomPrompt="1"/>
          </p:nvPr>
        </p:nvSpPr>
        <p:spPr>
          <a:xfrm>
            <a:off x="8411956" y="850900"/>
            <a:ext cx="265112" cy="5432839"/>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2" hasCustomPrompt="1"/>
          </p:nvPr>
        </p:nvSpPr>
        <p:spPr>
          <a:xfrm>
            <a:off x="477838" y="1135919"/>
            <a:ext cx="8181975" cy="4475171"/>
          </a:xfrm>
          <a:prstGeom prst="rect">
            <a:avLst/>
          </a:prstGeom>
        </p:spPr>
        <p:txBody>
          <a:bodyPr vert="horz"/>
          <a:lstStyle>
            <a:lvl1pPr marL="342900" indent="-342900">
              <a:buFont typeface="Arial"/>
              <a:buChar char="•"/>
              <a:defRPr sz="2400" baseline="0"/>
            </a:lvl1pPr>
          </a:lstStyle>
          <a:p>
            <a:pPr lvl="0"/>
            <a:r>
              <a:rPr lang="en-US" dirty="0" smtClean="0"/>
              <a:t>Click to add copy</a:t>
            </a:r>
            <a:endParaRPr lang="en-US" dirty="0"/>
          </a:p>
        </p:txBody>
      </p:sp>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smtClean="0"/>
              <a:t>Title of slide</a:t>
            </a:r>
            <a:endParaRPr lang="en-US" dirty="0"/>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smtClean="0"/>
              <a:t>Drag and drop photo here</a:t>
            </a:r>
            <a:endParaRPr lang="en-US" dirty="0"/>
          </a:p>
        </p:txBody>
      </p:sp>
      <p:sp>
        <p:nvSpPr>
          <p:cNvPr id="15" name="Text Placeholder 14"/>
          <p:cNvSpPr>
            <a:spLocks noGrp="1"/>
          </p:cNvSpPr>
          <p:nvPr>
            <p:ph type="body" sz="quarter" idx="13" hasCustomPrompt="1"/>
          </p:nvPr>
        </p:nvSpPr>
        <p:spPr>
          <a:xfrm>
            <a:off x="7583490" y="-20638"/>
            <a:ext cx="433387"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16" name="Text Placeholder 14"/>
          <p:cNvSpPr>
            <a:spLocks noGrp="1"/>
          </p:cNvSpPr>
          <p:nvPr>
            <p:ph type="body" sz="quarter" idx="14" hasCustomPrompt="1"/>
          </p:nvPr>
        </p:nvSpPr>
        <p:spPr>
          <a:xfrm>
            <a:off x="8016877" y="-20638"/>
            <a:ext cx="1127125"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smtClean="0"/>
              <a:t> </a:t>
            </a:r>
          </a:p>
          <a:p>
            <a:pPr lvl="0"/>
            <a:r>
              <a:rPr lang="en-US" dirty="0" smtClean="0"/>
              <a:t> </a:t>
            </a:r>
          </a:p>
          <a:p>
            <a:pPr lvl="0"/>
            <a:r>
              <a:rPr lang="en-US" dirty="0" smtClean="0"/>
              <a:t> </a:t>
            </a:r>
          </a:p>
          <a:p>
            <a:pPr lvl="0"/>
            <a:r>
              <a:rPr lang="en-US" dirty="0" smtClean="0"/>
              <a:t> </a:t>
            </a:r>
          </a:p>
          <a:p>
            <a:pPr lvl="0"/>
            <a:r>
              <a:rPr lang="en-US" dirty="0" smtClean="0"/>
              <a:t> </a:t>
            </a:r>
          </a:p>
        </p:txBody>
      </p:sp>
      <p:sp>
        <p:nvSpPr>
          <p:cNvPr id="11" name="Text Placeholder 10"/>
          <p:cNvSpPr>
            <a:spLocks noGrp="1"/>
          </p:cNvSpPr>
          <p:nvPr>
            <p:ph type="body" sz="quarter" idx="11" hasCustomPrompt="1"/>
          </p:nvPr>
        </p:nvSpPr>
        <p:spPr>
          <a:xfrm>
            <a:off x="-14111" y="4997709"/>
            <a:ext cx="615315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smtClean="0"/>
              <a:t>Persons Name</a:t>
            </a:r>
            <a:endParaRPr lang="en-US" dirty="0"/>
          </a:p>
        </p:txBody>
      </p:sp>
      <p:sp>
        <p:nvSpPr>
          <p:cNvPr id="12" name="Text Placeholder 10"/>
          <p:cNvSpPr>
            <a:spLocks noGrp="1"/>
          </p:cNvSpPr>
          <p:nvPr>
            <p:ph type="body" sz="quarter" idx="12" hasCustomPrompt="1"/>
          </p:nvPr>
        </p:nvSpPr>
        <p:spPr>
          <a:xfrm>
            <a:off x="528161" y="5411260"/>
            <a:ext cx="5610225" cy="352425"/>
          </a:xfrm>
          <a:prstGeom prst="rect">
            <a:avLst/>
          </a:prstGeom>
        </p:spPr>
        <p:txBody>
          <a:bodyPr vert="horz"/>
          <a:lstStyle>
            <a:lvl1pPr marL="0" indent="0">
              <a:buNone/>
              <a:defRPr sz="1800" b="0" baseline="0">
                <a:solidFill>
                  <a:schemeClr val="tx1"/>
                </a:solidFill>
              </a:defRPr>
            </a:lvl1pPr>
          </a:lstStyle>
          <a:p>
            <a:pPr lvl="0"/>
            <a:r>
              <a:rPr lang="en-US" dirty="0" smtClean="0"/>
              <a:t>Persons Title</a:t>
            </a:r>
            <a:endParaRPr lang="en-US" dirty="0"/>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29" y="1"/>
            <a:ext cx="4597172" cy="5850946"/>
          </a:xfrm>
          <a:prstGeom prst="rect">
            <a:avLst/>
          </a:prstGeom>
        </p:spPr>
      </p:pic>
      <p:sp>
        <p:nvSpPr>
          <p:cNvPr id="19" name="Text Placeholder 18"/>
          <p:cNvSpPr>
            <a:spLocks noGrp="1"/>
          </p:cNvSpPr>
          <p:nvPr>
            <p:ph type="body" sz="quarter" idx="10" hasCustomPrompt="1"/>
          </p:nvPr>
        </p:nvSpPr>
        <p:spPr>
          <a:xfrm>
            <a:off x="240428" y="259642"/>
            <a:ext cx="3980966" cy="1041400"/>
          </a:xfrm>
          <a:prstGeom prst="rect">
            <a:avLst/>
          </a:prstGeom>
        </p:spPr>
        <p:txBody>
          <a:bodyPr vert="horz"/>
          <a:lstStyle>
            <a:lvl1pPr marL="0" indent="0">
              <a:buNone/>
              <a:defRPr sz="3200" b="1" baseline="0">
                <a:solidFill>
                  <a:srgbClr val="236192"/>
                </a:solidFill>
              </a:defRPr>
            </a:lvl1pPr>
          </a:lstStyle>
          <a:p>
            <a:pPr lvl="0"/>
            <a:r>
              <a:rPr lang="en-US" dirty="0" smtClean="0"/>
              <a:t>Closing Message</a:t>
            </a:r>
            <a:endParaRPr lang="en-US" dirty="0"/>
          </a:p>
        </p:txBody>
      </p:sp>
      <p:pic>
        <p:nvPicPr>
          <p:cNvPr id="8"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77166" y="6281740"/>
            <a:ext cx="11255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0800000">
            <a:off x="11338" y="5850666"/>
            <a:ext cx="9144000" cy="239713"/>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1321003"/>
            <a:ext cx="3887788" cy="405719"/>
          </a:xfrm>
          <a:prstGeom prst="rect">
            <a:avLst/>
          </a:prstGeom>
        </p:spPr>
        <p:txBody>
          <a:bodyPr vert="horz">
            <a:normAutofit/>
          </a:bodyPr>
          <a:lstStyle>
            <a:lvl1pPr marL="0" indent="0">
              <a:buNone/>
              <a:defRPr sz="1800" b="1" baseline="0"/>
            </a:lvl1pPr>
          </a:lstStyle>
          <a:p>
            <a:pPr lvl="0"/>
            <a:r>
              <a:rPr lang="en-US" dirty="0" smtClean="0"/>
              <a:t>Speaker Name</a:t>
            </a:r>
            <a:endParaRPr lang="en-US" dirty="0"/>
          </a:p>
        </p:txBody>
      </p:sp>
      <p:sp>
        <p:nvSpPr>
          <p:cNvPr id="22" name="Text Placeholder 20"/>
          <p:cNvSpPr>
            <a:spLocks noGrp="1"/>
          </p:cNvSpPr>
          <p:nvPr>
            <p:ph type="body" sz="quarter" idx="12" hasCustomPrompt="1"/>
          </p:nvPr>
        </p:nvSpPr>
        <p:spPr>
          <a:xfrm>
            <a:off x="240428" y="1690434"/>
            <a:ext cx="3887788" cy="359027"/>
          </a:xfrm>
          <a:prstGeom prst="rect">
            <a:avLst/>
          </a:prstGeom>
        </p:spPr>
        <p:txBody>
          <a:bodyPr vert="horz">
            <a:normAutofit/>
          </a:bodyPr>
          <a:lstStyle>
            <a:lvl1pPr marL="0" indent="0">
              <a:buNone/>
              <a:defRPr sz="1400" b="0" baseline="0"/>
            </a:lvl1pPr>
          </a:lstStyle>
          <a:p>
            <a:pPr lvl="0"/>
            <a:r>
              <a:rPr lang="en-US" dirty="0" smtClean="0"/>
              <a:t>Speaker Title</a:t>
            </a:r>
            <a:endParaRPr lang="en-US" dirty="0"/>
          </a:p>
        </p:txBody>
      </p:sp>
      <p:sp>
        <p:nvSpPr>
          <p:cNvPr id="23" name="Text Placeholder 20"/>
          <p:cNvSpPr>
            <a:spLocks noGrp="1"/>
          </p:cNvSpPr>
          <p:nvPr>
            <p:ph type="body" sz="quarter" idx="13" hasCustomPrompt="1"/>
          </p:nvPr>
        </p:nvSpPr>
        <p:spPr>
          <a:xfrm>
            <a:off x="240428" y="2010978"/>
            <a:ext cx="3887788" cy="305495"/>
          </a:xfrm>
          <a:prstGeom prst="rect">
            <a:avLst/>
          </a:prstGeom>
        </p:spPr>
        <p:txBody>
          <a:bodyPr vert="horz">
            <a:normAutofit/>
          </a:bodyPr>
          <a:lstStyle>
            <a:lvl1pPr marL="0" indent="0">
              <a:buNone/>
              <a:defRPr sz="1400" b="1" baseline="0">
                <a:solidFill>
                  <a:srgbClr val="236192"/>
                </a:solidFill>
              </a:defRPr>
            </a:lvl1pPr>
          </a:lstStyle>
          <a:p>
            <a:pPr lvl="0"/>
            <a:r>
              <a:rPr lang="en-US" dirty="0" smtClean="0"/>
              <a:t>Speaker Contact</a:t>
            </a:r>
            <a:endParaRPr lang="en-US" dirty="0"/>
          </a:p>
        </p:txBody>
      </p:sp>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9425" y="4983163"/>
            <a:ext cx="603250"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9" name="Picture 9"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93521" y="5960853"/>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8"/>
          <p:cNvSpPr txBox="1">
            <a:spLocks noChangeArrowheads="1"/>
          </p:cNvSpPr>
          <p:nvPr userDrawn="1"/>
        </p:nvSpPr>
        <p:spPr bwMode="auto">
          <a:xfrm>
            <a:off x="5924929" y="4935538"/>
            <a:ext cx="422275"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4827588"/>
            <a:ext cx="635000" cy="6032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8"/>
          <p:cNvSpPr>
            <a:spLocks noGrp="1"/>
          </p:cNvSpPr>
          <p:nvPr>
            <p:ph type="body" sz="quarter" idx="10" hasCustomPrompt="1"/>
          </p:nvPr>
        </p:nvSpPr>
        <p:spPr>
          <a:xfrm>
            <a:off x="731838" y="1108606"/>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smtClean="0"/>
              <a:t>Text Here</a:t>
            </a:r>
            <a:endParaRPr lang="en-US" dirty="0"/>
          </a:p>
        </p:txBody>
      </p:sp>
      <p:sp>
        <p:nvSpPr>
          <p:cNvPr id="13" name="Text Placeholder 20"/>
          <p:cNvSpPr>
            <a:spLocks noGrp="1"/>
          </p:cNvSpPr>
          <p:nvPr>
            <p:ph type="body" sz="quarter" idx="11" hasCustomPrompt="1"/>
          </p:nvPr>
        </p:nvSpPr>
        <p:spPr>
          <a:xfrm>
            <a:off x="608544" y="2860151"/>
            <a:ext cx="3887788" cy="405719"/>
          </a:xfrm>
          <a:prstGeom prst="rect">
            <a:avLst/>
          </a:prstGeom>
        </p:spPr>
        <p:txBody>
          <a:bodyPr vert="horz">
            <a:normAutofit/>
          </a:bodyPr>
          <a:lstStyle>
            <a:lvl1pPr marL="0" indent="0">
              <a:buNone/>
              <a:defRPr sz="1800" b="1" baseline="0">
                <a:solidFill>
                  <a:srgbClr val="000000"/>
                </a:solidFill>
              </a:defRPr>
            </a:lvl1pPr>
          </a:lstStyle>
          <a:p>
            <a:pPr lvl="0"/>
            <a:r>
              <a:rPr lang="en-US" dirty="0" smtClean="0"/>
              <a:t>Speaker Name</a:t>
            </a:r>
            <a:endParaRPr lang="en-US" dirty="0"/>
          </a:p>
        </p:txBody>
      </p:sp>
      <p:sp>
        <p:nvSpPr>
          <p:cNvPr id="14" name="Text Placeholder 20"/>
          <p:cNvSpPr>
            <a:spLocks noGrp="1"/>
          </p:cNvSpPr>
          <p:nvPr>
            <p:ph type="body" sz="quarter" idx="12" hasCustomPrompt="1"/>
          </p:nvPr>
        </p:nvSpPr>
        <p:spPr>
          <a:xfrm>
            <a:off x="608357" y="3229582"/>
            <a:ext cx="3887788" cy="359027"/>
          </a:xfrm>
          <a:prstGeom prst="rect">
            <a:avLst/>
          </a:prstGeom>
        </p:spPr>
        <p:txBody>
          <a:bodyPr vert="horz">
            <a:normAutofit/>
          </a:bodyPr>
          <a:lstStyle>
            <a:lvl1pPr marL="0" indent="0">
              <a:buNone/>
              <a:defRPr sz="1400" b="0" baseline="0">
                <a:solidFill>
                  <a:srgbClr val="000000"/>
                </a:solidFill>
              </a:defRPr>
            </a:lvl1pPr>
          </a:lstStyle>
          <a:p>
            <a:pPr lvl="0"/>
            <a:r>
              <a:rPr lang="en-US" dirty="0" smtClean="0"/>
              <a:t>Speaker Title</a:t>
            </a:r>
            <a:endParaRPr lang="en-US" dirty="0"/>
          </a:p>
        </p:txBody>
      </p:sp>
      <p:sp>
        <p:nvSpPr>
          <p:cNvPr id="15" name="Text Placeholder 20"/>
          <p:cNvSpPr>
            <a:spLocks noGrp="1"/>
          </p:cNvSpPr>
          <p:nvPr>
            <p:ph type="body" sz="quarter" idx="13" hasCustomPrompt="1"/>
          </p:nvPr>
        </p:nvSpPr>
        <p:spPr>
          <a:xfrm>
            <a:off x="608357" y="3588611"/>
            <a:ext cx="3887788"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smtClean="0"/>
              <a:t>Speaker Contact</a:t>
            </a:r>
            <a:endParaRPr lang="en-US" dirty="0"/>
          </a:p>
        </p:txBody>
      </p:sp>
      <p:sp>
        <p:nvSpPr>
          <p:cNvPr id="18" name="Text Placeholder 16"/>
          <p:cNvSpPr>
            <a:spLocks noGrp="1"/>
          </p:cNvSpPr>
          <p:nvPr>
            <p:ph type="body" sz="quarter" idx="14" hasCustomPrompt="1"/>
          </p:nvPr>
        </p:nvSpPr>
        <p:spPr>
          <a:xfrm>
            <a:off x="0" y="58763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smtClean="0"/>
              <a:t>Event Title</a:t>
            </a:r>
            <a:endParaRPr lang="en-US" dirty="0"/>
          </a:p>
        </p:txBody>
      </p:sp>
      <p:pic>
        <p:nvPicPr>
          <p:cNvPr id="17" name="Picture 16" descr="ppt-because-tag.psd"/>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27100" y="4827586"/>
            <a:ext cx="8216894" cy="607721"/>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5" r:id="rId3"/>
    <p:sldLayoutId id="2147483653" r:id="rId4"/>
    <p:sldLayoutId id="2147483654" r:id="rId5"/>
    <p:sldLayoutId id="2147483658" r:id="rId6"/>
    <p:sldLayoutId id="2147483657" r:id="rId7"/>
    <p:sldLayoutId id="2147483656" r:id="rId8"/>
    <p:sldLayoutId id="2147483659" r:id="rId9"/>
    <p:sldLayoutId id="2147483660" r:id="rId10"/>
    <p:sldLayoutId id="2147483661" r:id="rId11"/>
    <p:sldLayoutId id="2147483680"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customXml" Target="../ink/ink1.xml"/><Relationship Id="rId7" Type="http://schemas.openxmlformats.org/officeDocument/2006/relationships/image" Target="../media/image38.emf"/><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customXml" Target="../ink/ink2.xml"/><Relationship Id="rId5" Type="http://schemas.openxmlformats.org/officeDocument/2006/relationships/image" Target="../media/image37.emf"/><Relationship Id="rId9" Type="http://schemas.openxmlformats.org/officeDocument/2006/relationships/image" Target="../media/image39.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Microsoft_Excel_97-2003_Worksheet1.xls"/></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5.png"/><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1.jp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ayload140.cargocollective.com/1/10/343297/5104718/delf_5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50" y="-3539303"/>
            <a:ext cx="9671471" cy="135434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68890" y="6379613"/>
            <a:ext cx="4877234" cy="261610"/>
          </a:xfrm>
          <a:prstGeom prst="rect">
            <a:avLst/>
          </a:prstGeom>
          <a:solidFill>
            <a:schemeClr val="accent2"/>
          </a:solidFill>
        </p:spPr>
        <p:txBody>
          <a:bodyPr wrap="square">
            <a:spAutoFit/>
          </a:bodyPr>
          <a:lstStyle/>
          <a:p>
            <a:r>
              <a:rPr lang="en-US" sz="1100" dirty="0">
                <a:solidFill>
                  <a:schemeClr val="bg1"/>
                </a:solidFill>
              </a:rPr>
              <a:t>http://payload140.cargocollective.com/1/10/343297/5104718/delf_567.jpg</a:t>
            </a:r>
          </a:p>
        </p:txBody>
      </p:sp>
      <p:sp>
        <p:nvSpPr>
          <p:cNvPr id="3" name="Rectangle 2"/>
          <p:cNvSpPr/>
          <p:nvPr/>
        </p:nvSpPr>
        <p:spPr>
          <a:xfrm>
            <a:off x="1488" y="3034657"/>
            <a:ext cx="4572000" cy="1815882"/>
          </a:xfrm>
          <a:prstGeom prst="rect">
            <a:avLst/>
          </a:prstGeom>
          <a:solidFill>
            <a:schemeClr val="accent2"/>
          </a:solidFill>
        </p:spPr>
        <p:txBody>
          <a:bodyPr>
            <a:spAutoFit/>
          </a:bodyPr>
          <a:lstStyle/>
          <a:p>
            <a:r>
              <a:rPr lang="en-US" sz="2800" dirty="0">
                <a:solidFill>
                  <a:schemeClr val="bg1"/>
                </a:solidFill>
              </a:rPr>
              <a:t>Working collaboratively: scaling infrastructure, services, learning and innovation</a:t>
            </a:r>
          </a:p>
        </p:txBody>
      </p:sp>
      <p:sp>
        <p:nvSpPr>
          <p:cNvPr id="5" name="Rectangle 4"/>
          <p:cNvSpPr/>
          <p:nvPr/>
        </p:nvSpPr>
        <p:spPr>
          <a:xfrm>
            <a:off x="1488" y="1986219"/>
            <a:ext cx="2895950" cy="646331"/>
          </a:xfrm>
          <a:prstGeom prst="rect">
            <a:avLst/>
          </a:prstGeom>
          <a:solidFill>
            <a:schemeClr val="accent2"/>
          </a:solidFill>
        </p:spPr>
        <p:txBody>
          <a:bodyPr wrap="square">
            <a:spAutoFit/>
          </a:bodyPr>
          <a:lstStyle/>
          <a:p>
            <a:r>
              <a:rPr lang="en-US" dirty="0" smtClean="0">
                <a:solidFill>
                  <a:schemeClr val="bg1"/>
                </a:solidFill>
              </a:rPr>
              <a:t>Ohio Libraries Day, OCLC</a:t>
            </a:r>
          </a:p>
          <a:p>
            <a:r>
              <a:rPr lang="en-US" dirty="0" smtClean="0">
                <a:solidFill>
                  <a:schemeClr val="bg1"/>
                </a:solidFill>
              </a:rPr>
              <a:t>11 May 2016</a:t>
            </a:r>
            <a:endParaRPr lang="en-US" dirty="0">
              <a:solidFill>
                <a:schemeClr val="bg1"/>
              </a:solidFill>
            </a:endParaRPr>
          </a:p>
        </p:txBody>
      </p:sp>
      <p:sp>
        <p:nvSpPr>
          <p:cNvPr id="6" name="Rectangle 5"/>
          <p:cNvSpPr/>
          <p:nvPr/>
        </p:nvSpPr>
        <p:spPr>
          <a:xfrm>
            <a:off x="1488" y="5157241"/>
            <a:ext cx="2895950" cy="646331"/>
          </a:xfrm>
          <a:prstGeom prst="rect">
            <a:avLst/>
          </a:prstGeom>
          <a:solidFill>
            <a:schemeClr val="accent2"/>
          </a:solidFill>
        </p:spPr>
        <p:txBody>
          <a:bodyPr wrap="square">
            <a:spAutoFit/>
          </a:bodyPr>
          <a:lstStyle/>
          <a:p>
            <a:r>
              <a:rPr lang="en-US" dirty="0" smtClean="0">
                <a:solidFill>
                  <a:schemeClr val="bg1"/>
                </a:solidFill>
              </a:rPr>
              <a:t>Lorcan Dempsey, OCLC</a:t>
            </a:r>
          </a:p>
          <a:p>
            <a:r>
              <a:rPr lang="en-US" dirty="0" smtClean="0">
                <a:solidFill>
                  <a:schemeClr val="bg1"/>
                </a:solidFill>
              </a:rPr>
              <a:t>@</a:t>
            </a:r>
            <a:r>
              <a:rPr lang="en-US" dirty="0" err="1" smtClean="0">
                <a:solidFill>
                  <a:schemeClr val="bg1"/>
                </a:solidFill>
              </a:rPr>
              <a:t>LorcanD</a:t>
            </a:r>
            <a:endParaRPr lang="en-US" dirty="0">
              <a:solidFill>
                <a:schemeClr val="bg1"/>
              </a:solidFill>
            </a:endParaRPr>
          </a:p>
        </p:txBody>
      </p:sp>
    </p:spTree>
    <p:extLst>
      <p:ext uri="{BB962C8B-B14F-4D97-AF65-F5344CB8AC3E}">
        <p14:creationId xmlns:p14="http://schemas.microsoft.com/office/powerpoint/2010/main" val="2694761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1108081"/>
            <a:ext cx="8174038" cy="3794885"/>
          </a:xfrm>
        </p:spPr>
        <p:txBody>
          <a:bodyPr/>
          <a:lstStyle/>
          <a:p>
            <a:r>
              <a:rPr lang="en-US" dirty="0" smtClean="0"/>
              <a:t>2.</a:t>
            </a:r>
          </a:p>
          <a:p>
            <a:r>
              <a:rPr lang="en-US" dirty="0" smtClean="0"/>
              <a:t>An organizational lens</a:t>
            </a:r>
          </a:p>
          <a:p>
            <a:endParaRPr lang="en-US" sz="2400" dirty="0" smtClean="0"/>
          </a:p>
          <a:p>
            <a:r>
              <a:rPr lang="en-US" sz="2400" dirty="0" smtClean="0"/>
              <a:t>What business are we in?</a:t>
            </a:r>
          </a:p>
          <a:p>
            <a:endParaRPr lang="en-US" sz="2400" dirty="0"/>
          </a:p>
          <a:p>
            <a:r>
              <a:rPr lang="en-US" sz="2000" dirty="0" smtClean="0"/>
              <a:t>Infrastructure, </a:t>
            </a:r>
          </a:p>
          <a:p>
            <a:r>
              <a:rPr lang="en-US" sz="2000" dirty="0" smtClean="0"/>
              <a:t>engagement, </a:t>
            </a:r>
          </a:p>
          <a:p>
            <a:r>
              <a:rPr lang="en-US" sz="2000" dirty="0" smtClean="0"/>
              <a:t>innovation</a:t>
            </a:r>
            <a:endParaRPr lang="en-US" sz="2000"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374491462"/>
      </p:ext>
    </p:extLst>
  </p:cSld>
  <p:clrMapOvr>
    <a:masterClrMapping/>
  </p:clrMapOvr>
  <p:transition spd="slow">
    <p:push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1"/>
          <p:cNvPicPr>
            <a:picLocks noChangeAspect="1" noChangeArrowheads="1"/>
          </p:cNvPicPr>
          <p:nvPr/>
        </p:nvPicPr>
        <p:blipFill>
          <a:blip r:embed="rId2" cstate="print"/>
          <a:srcRect l="8405" t="25000" r="8405" b="6250"/>
          <a:stretch>
            <a:fillRect/>
          </a:stretch>
        </p:blipFill>
        <p:spPr bwMode="auto">
          <a:xfrm>
            <a:off x="457200" y="381000"/>
            <a:ext cx="8145463" cy="5029200"/>
          </a:xfrm>
          <a:prstGeom prst="rect">
            <a:avLst/>
          </a:prstGeom>
          <a:noFill/>
          <a:ln w="9525" algn="ctr">
            <a:noFill/>
            <a:miter lim="800000"/>
            <a:headEnd/>
            <a:tailEnd/>
          </a:ln>
        </p:spPr>
      </p:pic>
      <p:sp>
        <p:nvSpPr>
          <p:cNvPr id="4" name="TextBox 3"/>
          <p:cNvSpPr txBox="1"/>
          <p:nvPr/>
        </p:nvSpPr>
        <p:spPr>
          <a:xfrm>
            <a:off x="6400800" y="6362070"/>
            <a:ext cx="2247731" cy="261610"/>
          </a:xfrm>
          <a:prstGeom prst="rect">
            <a:avLst/>
          </a:prstGeom>
          <a:solidFill>
            <a:schemeClr val="accent2"/>
          </a:solidFill>
        </p:spPr>
        <p:txBody>
          <a:bodyPr wrap="none" rtlCol="0">
            <a:spAutoFit/>
          </a:bodyPr>
          <a:lstStyle/>
          <a:p>
            <a:r>
              <a:rPr lang="en-US" sz="1100" i="1" dirty="0" smtClean="0">
                <a:solidFill>
                  <a:schemeClr val="bg1"/>
                </a:solidFill>
              </a:rPr>
              <a:t>Harvard Business Review (1999)</a:t>
            </a:r>
            <a:endParaRPr lang="en-US" sz="1100" i="1"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212725" y="3429000"/>
              <a:ext cx="7910513" cy="1768475"/>
            </p14:xfrm>
          </p:contentPart>
        </mc:Choice>
        <mc:Fallback xmlns="">
          <p:pic>
            <p:nvPicPr>
              <p:cNvPr id="1026" name="Ink 2"/>
              <p:cNvPicPr>
                <a:picLocks noRot="1" noChangeAspect="1" noEditPoints="1" noChangeArrowheads="1" noChangeShapeType="1"/>
              </p:cNvPicPr>
              <p:nvPr/>
            </p:nvPicPr>
            <p:blipFill>
              <a:blip r:embed="rId5"/>
              <a:stretch>
                <a:fillRect/>
              </a:stretch>
            </p:blipFill>
            <p:spPr>
              <a:xfrm>
                <a:off x="196885" y="3365274"/>
                <a:ext cx="7942192" cy="189592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27" name="Ink 3"/>
              <p14:cNvContentPartPr>
                <a14:cpLocks xmlns:a14="http://schemas.microsoft.com/office/drawing/2010/main" noRot="1" noChangeAspect="1" noEditPoints="1" noChangeArrowheads="1" noChangeShapeType="1"/>
              </p14:cNvContentPartPr>
              <p14:nvPr/>
            </p14:nvContentPartPr>
            <p14:xfrm>
              <a:off x="4968875" y="4191000"/>
              <a:ext cx="1431925" cy="15875"/>
            </p14:xfrm>
          </p:contentPart>
        </mc:Choice>
        <mc:Fallback xmlns="">
          <p:pic>
            <p:nvPicPr>
              <p:cNvPr id="1027" name="Ink 3"/>
              <p:cNvPicPr>
                <a:picLocks noRot="1" noChangeAspect="1" noEditPoints="1" noChangeArrowheads="1" noChangeShapeType="1"/>
              </p:cNvPicPr>
              <p:nvPr/>
            </p:nvPicPr>
            <p:blipFill>
              <a:blip r:embed="rId7"/>
              <a:stretch>
                <a:fillRect/>
              </a:stretch>
            </p:blipFill>
            <p:spPr>
              <a:xfrm>
                <a:off x="4953037" y="4064000"/>
                <a:ext cx="1463602" cy="27059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28" name="Ink 4"/>
              <p14:cNvContentPartPr>
                <a14:cpLocks xmlns:a14="http://schemas.microsoft.com/office/drawing/2010/main" noRot="1" noChangeAspect="1" noEditPoints="1" noChangeArrowheads="1" noChangeShapeType="1"/>
              </p14:cNvContentPartPr>
              <p14:nvPr/>
            </p14:nvContentPartPr>
            <p14:xfrm>
              <a:off x="4830763" y="4724400"/>
              <a:ext cx="2271712" cy="92075"/>
            </p14:xfrm>
          </p:contentPart>
        </mc:Choice>
        <mc:Fallback xmlns="">
          <p:pic>
            <p:nvPicPr>
              <p:cNvPr id="1028" name="Ink 4"/>
              <p:cNvPicPr>
                <a:picLocks noRot="1" noChangeAspect="1" noEditPoints="1" noChangeArrowheads="1" noChangeShapeType="1"/>
              </p:cNvPicPr>
              <p:nvPr/>
            </p:nvPicPr>
            <p:blipFill>
              <a:blip r:embed="rId9"/>
              <a:stretch>
                <a:fillRect/>
              </a:stretch>
            </p:blipFill>
            <p:spPr>
              <a:xfrm>
                <a:off x="4814922" y="4660850"/>
                <a:ext cx="2303394" cy="219175"/>
              </a:xfrm>
              <a:prstGeom prst="rect">
                <a:avLst/>
              </a:prstGeom>
            </p:spPr>
          </p:pic>
        </mc:Fallback>
      </mc:AlternateContent>
    </p:spTree>
    <p:extLst>
      <p:ext uri="{BB962C8B-B14F-4D97-AF65-F5344CB8AC3E}">
        <p14:creationId xmlns:p14="http://schemas.microsoft.com/office/powerpoint/2010/main" val="4203850068"/>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2225" y="5551314"/>
            <a:ext cx="4648200" cy="1143000"/>
          </a:xfrm>
          <a:prstGeom prst="rect">
            <a:avLst/>
          </a:prstGeom>
        </p:spPr>
        <p:txBody>
          <a:bodyPr rtlCol="0">
            <a:noAutofit/>
          </a:bodyPr>
          <a:lstStyle/>
          <a:p>
            <a:pPr defTabSz="914212" fontAlgn="auto">
              <a:spcAft>
                <a:spcPts val="0"/>
              </a:spcAft>
              <a:defRPr/>
            </a:pPr>
            <a:r>
              <a:rPr lang="en-US" sz="2800" b="1" dirty="0" smtClean="0">
                <a:solidFill>
                  <a:schemeClr val="bg1">
                    <a:lumMod val="50000"/>
                  </a:schemeClr>
                </a:solidFill>
                <a:latin typeface="Segoe UI" pitchFamily="34" charset="0"/>
                <a:ea typeface="Segoe UI" pitchFamily="34" charset="0"/>
                <a:cs typeface="Segoe UI" pitchFamily="34" charset="0"/>
              </a:rPr>
              <a:t>CORE COMPONENTS </a:t>
            </a:r>
            <a:br>
              <a:rPr lang="en-US" sz="2800" b="1" dirty="0" smtClean="0">
                <a:solidFill>
                  <a:schemeClr val="bg1">
                    <a:lumMod val="50000"/>
                  </a:schemeClr>
                </a:solidFill>
                <a:latin typeface="Segoe UI" pitchFamily="34" charset="0"/>
                <a:ea typeface="Segoe UI" pitchFamily="34" charset="0"/>
                <a:cs typeface="Segoe UI" pitchFamily="34" charset="0"/>
              </a:rPr>
            </a:br>
            <a:r>
              <a:rPr lang="en-US" sz="2800" b="1" dirty="0" smtClean="0">
                <a:solidFill>
                  <a:schemeClr val="bg1">
                    <a:lumMod val="50000"/>
                  </a:schemeClr>
                </a:solidFill>
                <a:latin typeface="Segoe UI" pitchFamily="34" charset="0"/>
                <a:ea typeface="Segoe UI" pitchFamily="34" charset="0"/>
                <a:cs typeface="Segoe UI" pitchFamily="34" charset="0"/>
              </a:rPr>
              <a:t>OF A FIRM</a:t>
            </a:r>
          </a:p>
        </p:txBody>
      </p:sp>
      <p:graphicFrame>
        <p:nvGraphicFramePr>
          <p:cNvPr id="2050" name="Chart 3"/>
          <p:cNvGraphicFramePr>
            <a:graphicFrameLocks/>
          </p:cNvGraphicFramePr>
          <p:nvPr/>
        </p:nvGraphicFramePr>
        <p:xfrm>
          <a:off x="1295400" y="1524000"/>
          <a:ext cx="6096000" cy="4064000"/>
        </p:xfrm>
        <a:graphic>
          <a:graphicData uri="http://schemas.openxmlformats.org/presentationml/2006/ole">
            <mc:AlternateContent xmlns:mc="http://schemas.openxmlformats.org/markup-compatibility/2006">
              <mc:Choice xmlns:v="urn:schemas-microsoft-com:vml" Requires="v">
                <p:oleObj spid="_x0000_s1056" r:id="rId4" imgW="6096528" imgH="4060288" progId="Excel.Sheet.8">
                  <p:embed/>
                </p:oleObj>
              </mc:Choice>
              <mc:Fallback>
                <p:oleObj r:id="rId4" imgW="6096528" imgH="4060288"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524000"/>
                        <a:ext cx="6096000" cy="406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TextBox 4"/>
          <p:cNvSpPr txBox="1">
            <a:spLocks noChangeArrowheads="1"/>
          </p:cNvSpPr>
          <p:nvPr/>
        </p:nvSpPr>
        <p:spPr bwMode="auto">
          <a:xfrm>
            <a:off x="2667000" y="2590800"/>
            <a:ext cx="1714500" cy="1015640"/>
          </a:xfrm>
          <a:prstGeom prst="rect">
            <a:avLst/>
          </a:prstGeom>
          <a:noFill/>
          <a:ln w="9525">
            <a:noFill/>
            <a:miter lim="800000"/>
            <a:headEnd/>
            <a:tailEnd/>
          </a:ln>
        </p:spPr>
        <p:txBody>
          <a:bodyPr lIns="91416" tIns="45709" rIns="91416" bIns="45709">
            <a:spAutoFit/>
          </a:bodyPr>
          <a:lstStyle/>
          <a:p>
            <a:pPr defTabSz="912813"/>
            <a:r>
              <a:rPr lang="en-US" sz="2000" dirty="0">
                <a:solidFill>
                  <a:srgbClr val="FFFFFF"/>
                </a:solidFill>
                <a:latin typeface="Segoe UI" pitchFamily="34" charset="0"/>
                <a:ea typeface="Segoe UI" pitchFamily="34" charset="0"/>
                <a:cs typeface="Segoe UI" pitchFamily="34" charset="0"/>
              </a:rPr>
              <a:t>Customer</a:t>
            </a:r>
          </a:p>
          <a:p>
            <a:pPr defTabSz="912813"/>
            <a:r>
              <a:rPr lang="en-US" sz="2000" dirty="0">
                <a:solidFill>
                  <a:srgbClr val="FFFFFF"/>
                </a:solidFill>
                <a:latin typeface="Segoe UI" pitchFamily="34" charset="0"/>
                <a:ea typeface="Segoe UI" pitchFamily="34" charset="0"/>
                <a:cs typeface="Segoe UI" pitchFamily="34" charset="0"/>
              </a:rPr>
              <a:t>Relationship</a:t>
            </a:r>
          </a:p>
          <a:p>
            <a:pPr defTabSz="912813"/>
            <a:r>
              <a:rPr lang="en-US" sz="2000" dirty="0">
                <a:solidFill>
                  <a:srgbClr val="FFFFFF"/>
                </a:solidFill>
                <a:latin typeface="Segoe UI" pitchFamily="34" charset="0"/>
                <a:ea typeface="Segoe UI" pitchFamily="34" charset="0"/>
                <a:cs typeface="Segoe UI" pitchFamily="34" charset="0"/>
              </a:rPr>
              <a:t>Management </a:t>
            </a:r>
          </a:p>
        </p:txBody>
      </p:sp>
      <p:sp>
        <p:nvSpPr>
          <p:cNvPr id="2053" name="TextBox 5"/>
          <p:cNvSpPr txBox="1">
            <a:spLocks noChangeArrowheads="1"/>
          </p:cNvSpPr>
          <p:nvPr/>
        </p:nvSpPr>
        <p:spPr bwMode="auto">
          <a:xfrm>
            <a:off x="4724400" y="2667000"/>
            <a:ext cx="1571625" cy="707864"/>
          </a:xfrm>
          <a:prstGeom prst="rect">
            <a:avLst/>
          </a:prstGeom>
          <a:noFill/>
          <a:ln w="9525">
            <a:noFill/>
            <a:miter lim="800000"/>
            <a:headEnd/>
            <a:tailEnd/>
          </a:ln>
        </p:spPr>
        <p:txBody>
          <a:bodyPr lIns="91416" tIns="45709" rIns="91416" bIns="45709">
            <a:spAutoFit/>
          </a:bodyPr>
          <a:lstStyle/>
          <a:p>
            <a:pPr defTabSz="912813"/>
            <a:r>
              <a:rPr lang="en-US" sz="2000" dirty="0">
                <a:solidFill>
                  <a:srgbClr val="FFFFFF"/>
                </a:solidFill>
                <a:latin typeface="Segoe UI" pitchFamily="34" charset="0"/>
                <a:ea typeface="Segoe UI" pitchFamily="34" charset="0"/>
                <a:cs typeface="Segoe UI" pitchFamily="34" charset="0"/>
              </a:rPr>
              <a:t>Product Innovation</a:t>
            </a:r>
          </a:p>
        </p:txBody>
      </p:sp>
      <p:sp>
        <p:nvSpPr>
          <p:cNvPr id="2054" name="TextBox 6"/>
          <p:cNvSpPr txBox="1">
            <a:spLocks noChangeArrowheads="1"/>
          </p:cNvSpPr>
          <p:nvPr/>
        </p:nvSpPr>
        <p:spPr bwMode="auto">
          <a:xfrm>
            <a:off x="3581400" y="4495800"/>
            <a:ext cx="1752600" cy="400087"/>
          </a:xfrm>
          <a:prstGeom prst="rect">
            <a:avLst/>
          </a:prstGeom>
          <a:noFill/>
          <a:ln w="9525">
            <a:noFill/>
            <a:miter lim="800000"/>
            <a:headEnd/>
            <a:tailEnd/>
          </a:ln>
        </p:spPr>
        <p:txBody>
          <a:bodyPr lIns="91416" tIns="45709" rIns="91416" bIns="45709">
            <a:spAutoFit/>
          </a:bodyPr>
          <a:lstStyle/>
          <a:p>
            <a:pPr defTabSz="912813"/>
            <a:r>
              <a:rPr lang="en-US" sz="2000" dirty="0">
                <a:solidFill>
                  <a:srgbClr val="FFFFFF"/>
                </a:solidFill>
                <a:latin typeface="Segoe UI" pitchFamily="34" charset="0"/>
                <a:ea typeface="Segoe UI" pitchFamily="34" charset="0"/>
                <a:cs typeface="Segoe UI" pitchFamily="34" charset="0"/>
              </a:rPr>
              <a:t>Infrastructure</a:t>
            </a:r>
            <a:endParaRPr lang="en-US" dirty="0">
              <a:solidFill>
                <a:srgbClr val="FFFFFF"/>
              </a:solidFill>
              <a:latin typeface="Segoe UI" pitchFamily="34" charset="0"/>
              <a:ea typeface="Segoe UI" pitchFamily="34" charset="0"/>
              <a:cs typeface="Segoe UI" pitchFamily="34" charset="0"/>
            </a:endParaRPr>
          </a:p>
        </p:txBody>
      </p:sp>
      <p:sp>
        <p:nvSpPr>
          <p:cNvPr id="2055" name="TextBox 7"/>
          <p:cNvSpPr txBox="1">
            <a:spLocks noChangeArrowheads="1"/>
          </p:cNvSpPr>
          <p:nvPr/>
        </p:nvSpPr>
        <p:spPr bwMode="auto">
          <a:xfrm>
            <a:off x="5446713" y="5181600"/>
            <a:ext cx="3697287" cy="1323417"/>
          </a:xfrm>
          <a:prstGeom prst="rect">
            <a:avLst/>
          </a:prstGeom>
          <a:noFill/>
          <a:ln w="9525">
            <a:noFill/>
            <a:miter lim="800000"/>
            <a:headEnd/>
            <a:tailEnd/>
          </a:ln>
        </p:spPr>
        <p:txBody>
          <a:bodyPr lIns="91416" tIns="45709" rIns="91416" bIns="45709">
            <a:spAutoFit/>
          </a:bodyPr>
          <a:lstStyle/>
          <a:p>
            <a:pPr defTabSz="912813"/>
            <a:r>
              <a:rPr lang="en-US" sz="2000" dirty="0">
                <a:solidFill>
                  <a:schemeClr val="tx1">
                    <a:lumMod val="65000"/>
                    <a:lumOff val="35000"/>
                  </a:schemeClr>
                </a:solidFill>
                <a:latin typeface="Calibri" pitchFamily="34" charset="0"/>
                <a:ea typeface="Segoe UI" pitchFamily="34" charset="0"/>
                <a:cs typeface="Segoe UI" pitchFamily="34" charset="0"/>
              </a:rPr>
              <a:t>Back office capacities that</a:t>
            </a:r>
          </a:p>
          <a:p>
            <a:pPr defTabSz="912813"/>
            <a:r>
              <a:rPr lang="en-US" sz="2000" dirty="0">
                <a:solidFill>
                  <a:schemeClr val="tx1">
                    <a:lumMod val="65000"/>
                    <a:lumOff val="35000"/>
                  </a:schemeClr>
                </a:solidFill>
                <a:latin typeface="Calibri" pitchFamily="34" charset="0"/>
                <a:ea typeface="Segoe UI" pitchFamily="34" charset="0"/>
                <a:cs typeface="Segoe UI" pitchFamily="34" charset="0"/>
              </a:rPr>
              <a:t>support day-to-day operations</a:t>
            </a:r>
          </a:p>
          <a:p>
            <a:pPr defTabSz="912813"/>
            <a:r>
              <a:rPr lang="en-US" sz="2000" dirty="0">
                <a:solidFill>
                  <a:schemeClr val="tx1">
                    <a:lumMod val="65000"/>
                    <a:lumOff val="35000"/>
                  </a:schemeClr>
                </a:solidFill>
                <a:latin typeface="Calibri" pitchFamily="34" charset="0"/>
                <a:ea typeface="Segoe UI" pitchFamily="34" charset="0"/>
                <a:cs typeface="Segoe UI" pitchFamily="34" charset="0"/>
              </a:rPr>
              <a:t>“</a:t>
            </a:r>
            <a:r>
              <a:rPr lang="en-US" sz="2000" dirty="0" err="1">
                <a:solidFill>
                  <a:schemeClr val="tx1">
                    <a:lumMod val="65000"/>
                    <a:lumOff val="35000"/>
                  </a:schemeClr>
                </a:solidFill>
                <a:latin typeface="Calibri" pitchFamily="34" charset="0"/>
                <a:ea typeface="Segoe UI" pitchFamily="34" charset="0"/>
                <a:cs typeface="Segoe UI" pitchFamily="34" charset="0"/>
              </a:rPr>
              <a:t>Routinized</a:t>
            </a:r>
            <a:r>
              <a:rPr lang="en-US" sz="2000" dirty="0">
                <a:solidFill>
                  <a:schemeClr val="tx1">
                    <a:lumMod val="65000"/>
                    <a:lumOff val="35000"/>
                  </a:schemeClr>
                </a:solidFill>
                <a:latin typeface="Calibri" pitchFamily="34" charset="0"/>
                <a:ea typeface="Segoe UI" pitchFamily="34" charset="0"/>
                <a:cs typeface="Segoe UI" pitchFamily="34" charset="0"/>
              </a:rPr>
              <a:t>” workflows</a:t>
            </a:r>
          </a:p>
          <a:p>
            <a:pPr defTabSz="912813">
              <a:buFont typeface="Arial" pitchFamily="34" charset="0"/>
              <a:buChar char="•"/>
            </a:pPr>
            <a:r>
              <a:rPr lang="en-US" sz="2000" dirty="0">
                <a:solidFill>
                  <a:schemeClr val="tx1">
                    <a:lumMod val="65000"/>
                    <a:lumOff val="35000"/>
                  </a:schemeClr>
                </a:solidFill>
                <a:latin typeface="Calibri" pitchFamily="34" charset="0"/>
                <a:ea typeface="Segoe UI" pitchFamily="34" charset="0"/>
                <a:cs typeface="Segoe UI" pitchFamily="34" charset="0"/>
              </a:rPr>
              <a:t>Economies of scale important</a:t>
            </a:r>
          </a:p>
        </p:txBody>
      </p:sp>
      <p:sp>
        <p:nvSpPr>
          <p:cNvPr id="2056" name="TextBox 8"/>
          <p:cNvSpPr txBox="1">
            <a:spLocks noChangeArrowheads="1"/>
          </p:cNvSpPr>
          <p:nvPr/>
        </p:nvSpPr>
        <p:spPr bwMode="auto">
          <a:xfrm>
            <a:off x="5791200" y="685800"/>
            <a:ext cx="3071818" cy="1323417"/>
          </a:xfrm>
          <a:prstGeom prst="rect">
            <a:avLst/>
          </a:prstGeom>
          <a:noFill/>
          <a:ln w="9525">
            <a:noFill/>
            <a:miter lim="800000"/>
            <a:headEnd/>
            <a:tailEnd/>
          </a:ln>
        </p:spPr>
        <p:txBody>
          <a:bodyPr wrap="none" lIns="91416" tIns="45709" rIns="91416" bIns="45709">
            <a:spAutoFit/>
          </a:bodyPr>
          <a:lstStyle/>
          <a:p>
            <a:pPr defTabSz="912813"/>
            <a:r>
              <a:rPr lang="en-US" sz="2000" dirty="0">
                <a:solidFill>
                  <a:schemeClr val="tx1">
                    <a:lumMod val="65000"/>
                    <a:lumOff val="35000"/>
                  </a:schemeClr>
                </a:solidFill>
                <a:latin typeface="Calibri" pitchFamily="34" charset="0"/>
                <a:ea typeface="Segoe UI" pitchFamily="34" charset="0"/>
                <a:cs typeface="Segoe UI" pitchFamily="34" charset="0"/>
              </a:rPr>
              <a:t>Develop new products and</a:t>
            </a:r>
          </a:p>
          <a:p>
            <a:pPr defTabSz="912813"/>
            <a:r>
              <a:rPr lang="en-US" sz="2000" dirty="0">
                <a:solidFill>
                  <a:schemeClr val="tx1">
                    <a:lumMod val="65000"/>
                    <a:lumOff val="35000"/>
                  </a:schemeClr>
                </a:solidFill>
                <a:latin typeface="Calibri" pitchFamily="34" charset="0"/>
                <a:ea typeface="Segoe UI" pitchFamily="34" charset="0"/>
                <a:cs typeface="Segoe UI" pitchFamily="34" charset="0"/>
              </a:rPr>
              <a:t>services and bring them to</a:t>
            </a:r>
          </a:p>
          <a:p>
            <a:pPr defTabSz="912813"/>
            <a:r>
              <a:rPr lang="en-US" sz="2000" dirty="0">
                <a:solidFill>
                  <a:schemeClr val="tx1">
                    <a:lumMod val="65000"/>
                    <a:lumOff val="35000"/>
                  </a:schemeClr>
                </a:solidFill>
                <a:latin typeface="Calibri" pitchFamily="34" charset="0"/>
                <a:ea typeface="Segoe UI" pitchFamily="34" charset="0"/>
                <a:cs typeface="Segoe UI" pitchFamily="34" charset="0"/>
              </a:rPr>
              <a:t>market</a:t>
            </a:r>
          </a:p>
          <a:p>
            <a:pPr defTabSz="912813">
              <a:buFont typeface="Arial" pitchFamily="34" charset="0"/>
              <a:buChar char="•"/>
            </a:pPr>
            <a:r>
              <a:rPr lang="en-US" sz="2000" dirty="0">
                <a:solidFill>
                  <a:schemeClr val="tx1">
                    <a:lumMod val="65000"/>
                    <a:lumOff val="35000"/>
                  </a:schemeClr>
                </a:solidFill>
                <a:latin typeface="Calibri" pitchFamily="34" charset="0"/>
                <a:ea typeface="Segoe UI" pitchFamily="34" charset="0"/>
                <a:cs typeface="Segoe UI" pitchFamily="34" charset="0"/>
              </a:rPr>
              <a:t>Speed/flexibility important</a:t>
            </a:r>
          </a:p>
        </p:txBody>
      </p:sp>
      <p:sp>
        <p:nvSpPr>
          <p:cNvPr id="2057" name="TextBox 9"/>
          <p:cNvSpPr txBox="1">
            <a:spLocks noChangeArrowheads="1"/>
          </p:cNvSpPr>
          <p:nvPr/>
        </p:nvSpPr>
        <p:spPr bwMode="auto">
          <a:xfrm>
            <a:off x="152400" y="457200"/>
            <a:ext cx="4554538" cy="1323417"/>
          </a:xfrm>
          <a:prstGeom prst="rect">
            <a:avLst/>
          </a:prstGeom>
          <a:noFill/>
          <a:ln w="9525">
            <a:noFill/>
            <a:miter lim="800000"/>
            <a:headEnd/>
            <a:tailEnd/>
          </a:ln>
        </p:spPr>
        <p:txBody>
          <a:bodyPr lIns="91416" tIns="45709" rIns="91416" bIns="45709">
            <a:spAutoFit/>
          </a:bodyPr>
          <a:lstStyle/>
          <a:p>
            <a:pPr defTabSz="912813"/>
            <a:r>
              <a:rPr lang="en-US" sz="2000" dirty="0">
                <a:solidFill>
                  <a:schemeClr val="tx1">
                    <a:lumMod val="65000"/>
                    <a:lumOff val="35000"/>
                  </a:schemeClr>
                </a:solidFill>
                <a:latin typeface="Calibri" pitchFamily="34" charset="0"/>
                <a:ea typeface="Segoe UI" pitchFamily="34" charset="0"/>
                <a:cs typeface="Segoe UI" pitchFamily="34" charset="0"/>
              </a:rPr>
              <a:t>Attracting and building relationships with customers</a:t>
            </a:r>
          </a:p>
          <a:p>
            <a:pPr defTabSz="912813"/>
            <a:r>
              <a:rPr lang="en-US" sz="2000" dirty="0">
                <a:solidFill>
                  <a:schemeClr val="tx1">
                    <a:lumMod val="65000"/>
                    <a:lumOff val="35000"/>
                  </a:schemeClr>
                </a:solidFill>
                <a:latin typeface="Calibri" pitchFamily="34" charset="0"/>
                <a:ea typeface="Segoe UI" pitchFamily="34" charset="0"/>
                <a:cs typeface="Segoe UI" pitchFamily="34" charset="0"/>
              </a:rPr>
              <a:t>“Service-oriented”, customization</a:t>
            </a:r>
          </a:p>
          <a:p>
            <a:pPr defTabSz="912813">
              <a:buFont typeface="Arial" pitchFamily="34" charset="0"/>
              <a:buChar char="•"/>
            </a:pPr>
            <a:r>
              <a:rPr lang="en-US" sz="2000" dirty="0">
                <a:solidFill>
                  <a:schemeClr val="tx1">
                    <a:lumMod val="65000"/>
                    <a:lumOff val="35000"/>
                  </a:schemeClr>
                </a:solidFill>
                <a:latin typeface="Calibri" pitchFamily="34" charset="0"/>
                <a:ea typeface="Segoe UI" pitchFamily="34" charset="0"/>
                <a:cs typeface="Segoe UI" pitchFamily="34" charset="0"/>
              </a:rPr>
              <a:t>Economies of scope important</a:t>
            </a:r>
          </a:p>
        </p:txBody>
      </p:sp>
    </p:spTree>
    <p:extLst>
      <p:ext uri="{BB962C8B-B14F-4D97-AF65-F5344CB8AC3E}">
        <p14:creationId xmlns:p14="http://schemas.microsoft.com/office/powerpoint/2010/main" val="2934854282"/>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HagelLibrary.jpg"/>
          <p:cNvPicPr>
            <a:picLocks noGrp="1" noChangeAspect="1"/>
          </p:cNvPicPr>
          <p:nvPr>
            <p:ph type="pic" idx="4294967295"/>
          </p:nvPr>
        </p:nvPicPr>
        <p:blipFill>
          <a:blip r:embed="rId2" cstate="print"/>
          <a:srcRect t="48" b="48"/>
          <a:stretch>
            <a:fillRect/>
          </a:stretch>
        </p:blipFill>
        <p:spPr>
          <a:xfrm>
            <a:off x="-1" y="0"/>
            <a:ext cx="9145191" cy="6858000"/>
          </a:xfrm>
          <a:prstGeom prst="rect">
            <a:avLst/>
          </a:prstGeom>
        </p:spPr>
      </p:pic>
      <p:sp>
        <p:nvSpPr>
          <p:cNvPr id="2" name="Rectangle 1"/>
          <p:cNvSpPr/>
          <p:nvPr/>
        </p:nvSpPr>
        <p:spPr>
          <a:xfrm>
            <a:off x="1630496" y="2690870"/>
            <a:ext cx="2159306" cy="73813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Engagement</a:t>
            </a:r>
            <a:endParaRPr lang="en-US" dirty="0"/>
          </a:p>
        </p:txBody>
      </p:sp>
      <p:sp>
        <p:nvSpPr>
          <p:cNvPr id="4" name="Rectangle 3"/>
          <p:cNvSpPr/>
          <p:nvPr/>
        </p:nvSpPr>
        <p:spPr>
          <a:xfrm>
            <a:off x="5387843" y="2600899"/>
            <a:ext cx="2159306" cy="73813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Innovation</a:t>
            </a:r>
            <a:endParaRPr lang="en-US" dirty="0"/>
          </a:p>
        </p:txBody>
      </p:sp>
      <p:sp>
        <p:nvSpPr>
          <p:cNvPr id="5" name="Rectangle 4"/>
          <p:cNvSpPr/>
          <p:nvPr/>
        </p:nvSpPr>
        <p:spPr>
          <a:xfrm>
            <a:off x="3492941" y="5077858"/>
            <a:ext cx="2159306" cy="73813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Infrastructure</a:t>
            </a:r>
            <a:endParaRPr lang="en-US" dirty="0"/>
          </a:p>
        </p:txBody>
      </p:sp>
    </p:spTree>
    <p:extLst>
      <p:ext uri="{BB962C8B-B14F-4D97-AF65-F5344CB8AC3E}">
        <p14:creationId xmlns:p14="http://schemas.microsoft.com/office/powerpoint/2010/main" val="4989449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p:cNvSpPr txBox="1">
            <a:spLocks/>
          </p:cNvSpPr>
          <p:nvPr/>
        </p:nvSpPr>
        <p:spPr>
          <a:xfrm>
            <a:off x="478553" y="1312664"/>
            <a:ext cx="6667500" cy="1470025"/>
          </a:xfrm>
          <a:prstGeom prst="rect">
            <a:avLst/>
          </a:prstGeom>
          <a:solidFill>
            <a:schemeClr val="accent2"/>
          </a:solidFill>
        </p:spPr>
        <p:txBody>
          <a:bodyPr/>
          <a:lstStyle/>
          <a:p>
            <a:pPr marL="742950" marR="0" lvl="0" indent="-742950" defTabSz="914400" rtl="0" eaLnBrk="1" fontAlgn="auto" latinLnBrk="0" hangingPunct="1">
              <a:lnSpc>
                <a:spcPct val="100000"/>
              </a:lnSpc>
              <a:spcBef>
                <a:spcPct val="0"/>
              </a:spcBef>
              <a:spcAft>
                <a:spcPts val="0"/>
              </a:spcAft>
              <a:buClr>
                <a:schemeClr val="accent6">
                  <a:lumMod val="75000"/>
                </a:schemeClr>
              </a:buClr>
              <a:buSzTx/>
              <a:tabLst/>
              <a:defRPr/>
            </a:pPr>
            <a:r>
              <a:rPr lang="en-US" sz="4800" dirty="0" smtClean="0">
                <a:solidFill>
                  <a:schemeClr val="bg1"/>
                </a:solidFill>
                <a:latin typeface="Segoe UI" pitchFamily="34" charset="0"/>
                <a:ea typeface="Segoe UI" pitchFamily="34" charset="0"/>
                <a:cs typeface="Segoe UI" pitchFamily="34" charset="0"/>
              </a:rPr>
              <a:t>Increase </a:t>
            </a:r>
            <a:r>
              <a:rPr lang="en-US" sz="4800" b="1" dirty="0" smtClean="0">
                <a:solidFill>
                  <a:schemeClr val="bg1"/>
                </a:solidFill>
                <a:latin typeface="Segoe UI" pitchFamily="34" charset="0"/>
                <a:ea typeface="Segoe UI" pitchFamily="34" charset="0"/>
                <a:cs typeface="Segoe UI" pitchFamily="34" charset="0"/>
              </a:rPr>
              <a:t>engagement</a:t>
            </a:r>
          </a:p>
          <a:p>
            <a:pPr marL="1200150" lvl="1" indent="-742950" defTabSz="914400">
              <a:spcBef>
                <a:spcPct val="0"/>
              </a:spcBef>
              <a:buClr>
                <a:schemeClr val="accent6">
                  <a:lumMod val="75000"/>
                </a:schemeClr>
              </a:buClr>
              <a:defRPr/>
            </a:pPr>
            <a:r>
              <a:rPr lang="en-US" sz="2400" dirty="0" smtClean="0">
                <a:solidFill>
                  <a:schemeClr val="bg1"/>
                </a:solidFill>
                <a:latin typeface="Segoe UI" pitchFamily="34" charset="0"/>
                <a:ea typeface="Segoe UI" pitchFamily="34" charset="0"/>
                <a:cs typeface="Segoe UI" pitchFamily="34" charset="0"/>
              </a:rPr>
              <a:t>The library in the life of the user</a:t>
            </a:r>
            <a:endParaRPr kumimoji="0" lang="en-US" sz="4000" i="0" u="none" strike="noStrike" kern="1200" cap="none" spc="0" normalizeH="0" baseline="0" noProof="0" dirty="0" smtClean="0">
              <a:ln>
                <a:noFill/>
              </a:ln>
              <a:solidFill>
                <a:schemeClr val="bg1"/>
              </a:solidFill>
              <a:effectLst/>
              <a:uLnTx/>
              <a:uFillTx/>
              <a:latin typeface="Segoe UI" pitchFamily="34" charset="0"/>
              <a:ea typeface="Segoe UI" pitchFamily="34" charset="0"/>
              <a:cs typeface="Segoe U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bg1"/>
              </a:solidFill>
              <a:effectLst/>
              <a:uLnTx/>
              <a:uFillTx/>
              <a:latin typeface="Segoe UI" pitchFamily="34" charset="0"/>
              <a:ea typeface="Segoe UI" pitchFamily="34" charset="0"/>
              <a:cs typeface="Segoe UI" pitchFamily="34" charset="0"/>
            </a:endParaRPr>
          </a:p>
        </p:txBody>
      </p:sp>
      <p:graphicFrame>
        <p:nvGraphicFramePr>
          <p:cNvPr id="26626" name="Chart 3"/>
          <p:cNvGraphicFramePr>
            <a:graphicFrameLocks/>
          </p:cNvGraphicFramePr>
          <p:nvPr>
            <p:extLst>
              <p:ext uri="{D42A27DB-BD31-4B8C-83A1-F6EECF244321}">
                <p14:modId xmlns:p14="http://schemas.microsoft.com/office/powerpoint/2010/main" val="1876179483"/>
              </p:ext>
            </p:extLst>
          </p:nvPr>
        </p:nvGraphicFramePr>
        <p:xfrm>
          <a:off x="7456311" y="124178"/>
          <a:ext cx="1447800" cy="990600"/>
        </p:xfrm>
        <a:graphic>
          <a:graphicData uri="http://schemas.openxmlformats.org/presentationml/2006/ole">
            <mc:AlternateContent xmlns:mc="http://schemas.openxmlformats.org/markup-compatibility/2006">
              <mc:Choice xmlns:v="urn:schemas-microsoft-com:vml" Requires="v">
                <p:oleObj spid="_x0000_s2083" r:id="rId5" imgW="6096528" imgH="4060288" progId="Excel.Sheet.8">
                  <p:embed/>
                </p:oleObj>
              </mc:Choice>
              <mc:Fallback>
                <p:oleObj r:id="rId5" imgW="6096528" imgH="4060288"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6311" y="124178"/>
                        <a:ext cx="14478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p:cNvSpPr/>
          <p:nvPr/>
        </p:nvSpPr>
        <p:spPr>
          <a:xfrm>
            <a:off x="495299" y="3132134"/>
            <a:ext cx="6650753" cy="1631216"/>
          </a:xfrm>
          <a:prstGeom prst="rect">
            <a:avLst/>
          </a:prstGeom>
          <a:solidFill>
            <a:schemeClr val="accent2"/>
          </a:solidFill>
        </p:spPr>
        <p:txBody>
          <a:bodyPr wrap="square">
            <a:spAutoFit/>
          </a:bodyPr>
          <a:lstStyle/>
          <a:p>
            <a:pPr marL="742950" indent="-742950">
              <a:spcBef>
                <a:spcPct val="0"/>
              </a:spcBef>
              <a:buClr>
                <a:schemeClr val="accent6">
                  <a:lumMod val="75000"/>
                </a:schemeClr>
              </a:buClr>
              <a:defRPr/>
            </a:pPr>
            <a:r>
              <a:rPr lang="en-US" sz="4000" dirty="0" err="1">
                <a:solidFill>
                  <a:schemeClr val="bg1"/>
                </a:solidFill>
                <a:latin typeface="Segoe UI" pitchFamily="34" charset="0"/>
                <a:ea typeface="Segoe UI" pitchFamily="34" charset="0"/>
                <a:cs typeface="Segoe UI" pitchFamily="34" charset="0"/>
              </a:rPr>
              <a:t>Rightscale</a:t>
            </a:r>
            <a:r>
              <a:rPr lang="en-US" sz="4000" dirty="0">
                <a:solidFill>
                  <a:schemeClr val="bg1"/>
                </a:solidFill>
                <a:latin typeface="Segoe UI" pitchFamily="34" charset="0"/>
                <a:ea typeface="Segoe UI" pitchFamily="34" charset="0"/>
                <a:cs typeface="Segoe UI" pitchFamily="34" charset="0"/>
              </a:rPr>
              <a:t> </a:t>
            </a:r>
            <a:r>
              <a:rPr lang="en-US" sz="4000" b="1" dirty="0" smtClean="0">
                <a:solidFill>
                  <a:schemeClr val="bg1"/>
                </a:solidFill>
                <a:latin typeface="Segoe UI" pitchFamily="34" charset="0"/>
                <a:ea typeface="Segoe UI" pitchFamily="34" charset="0"/>
                <a:cs typeface="Segoe UI" pitchFamily="34" charset="0"/>
              </a:rPr>
              <a:t>infrastructure </a:t>
            </a:r>
            <a:endParaRPr lang="en-US" sz="4000" b="1" dirty="0">
              <a:solidFill>
                <a:schemeClr val="bg1"/>
              </a:solidFill>
              <a:latin typeface="Segoe UI" pitchFamily="34" charset="0"/>
              <a:ea typeface="Segoe UI" pitchFamily="34" charset="0"/>
              <a:cs typeface="Segoe UI" pitchFamily="34" charset="0"/>
            </a:endParaRPr>
          </a:p>
          <a:p>
            <a:pPr marL="1200150" lvl="1" indent="-742950">
              <a:spcBef>
                <a:spcPct val="0"/>
              </a:spcBef>
              <a:buClr>
                <a:schemeClr val="accent6">
                  <a:lumMod val="75000"/>
                </a:schemeClr>
              </a:buClr>
              <a:defRPr/>
            </a:pPr>
            <a:r>
              <a:rPr lang="en-US" sz="2000" dirty="0">
                <a:solidFill>
                  <a:schemeClr val="bg1"/>
                </a:solidFill>
                <a:latin typeface="Segoe UI" pitchFamily="34" charset="0"/>
                <a:ea typeface="Segoe UI" pitchFamily="34" charset="0"/>
                <a:cs typeface="Segoe UI" pitchFamily="34" charset="0"/>
              </a:rPr>
              <a:t>Shared systems – HT, …</a:t>
            </a:r>
          </a:p>
          <a:p>
            <a:pPr marL="1200150" lvl="1" indent="-742950">
              <a:spcBef>
                <a:spcPct val="0"/>
              </a:spcBef>
              <a:buClr>
                <a:schemeClr val="accent6">
                  <a:lumMod val="75000"/>
                </a:schemeClr>
              </a:buClr>
              <a:defRPr/>
            </a:pPr>
            <a:r>
              <a:rPr lang="en-US" sz="2000" dirty="0">
                <a:solidFill>
                  <a:schemeClr val="bg1"/>
                </a:solidFill>
                <a:latin typeface="Segoe UI" pitchFamily="34" charset="0"/>
                <a:ea typeface="Segoe UI" pitchFamily="34" charset="0"/>
                <a:cs typeface="Segoe UI" pitchFamily="34" charset="0"/>
              </a:rPr>
              <a:t>Shared print</a:t>
            </a:r>
          </a:p>
          <a:p>
            <a:pPr marL="1200150" lvl="1" indent="-742950">
              <a:spcBef>
                <a:spcPct val="0"/>
              </a:spcBef>
              <a:buClr>
                <a:schemeClr val="accent6">
                  <a:lumMod val="75000"/>
                </a:schemeClr>
              </a:buClr>
              <a:defRPr/>
            </a:pPr>
            <a:r>
              <a:rPr lang="en-US" sz="2000" dirty="0" smtClean="0">
                <a:solidFill>
                  <a:schemeClr val="bg1"/>
                </a:solidFill>
                <a:latin typeface="Segoe UI" pitchFamily="34" charset="0"/>
                <a:ea typeface="Segoe UI" pitchFamily="34" charset="0"/>
                <a:cs typeface="Segoe UI" pitchFamily="34" charset="0"/>
              </a:rPr>
              <a:t>New services – RDM, Analytics, …</a:t>
            </a:r>
            <a:endParaRPr lang="en-US" sz="2000" b="1" dirty="0">
              <a:solidFill>
                <a:schemeClr val="bg1"/>
              </a:solidFill>
              <a:latin typeface="Segoe UI" pitchFamily="34" charset="0"/>
              <a:ea typeface="Segoe UI" pitchFamily="34" charset="0"/>
              <a:cs typeface="Segoe UI" pitchFamily="34" charset="0"/>
            </a:endParaRPr>
          </a:p>
        </p:txBody>
      </p:sp>
      <p:sp>
        <p:nvSpPr>
          <p:cNvPr id="3" name="Rectangle 2"/>
          <p:cNvSpPr/>
          <p:nvPr/>
        </p:nvSpPr>
        <p:spPr>
          <a:xfrm>
            <a:off x="495300" y="5079339"/>
            <a:ext cx="6650752" cy="1631216"/>
          </a:xfrm>
          <a:prstGeom prst="rect">
            <a:avLst/>
          </a:prstGeom>
          <a:solidFill>
            <a:schemeClr val="accent2"/>
          </a:solidFill>
        </p:spPr>
        <p:txBody>
          <a:bodyPr wrap="square">
            <a:spAutoFit/>
          </a:bodyPr>
          <a:lstStyle/>
          <a:p>
            <a:pPr marL="742950" indent="-742950">
              <a:spcBef>
                <a:spcPct val="0"/>
              </a:spcBef>
              <a:buClr>
                <a:schemeClr val="accent6">
                  <a:lumMod val="75000"/>
                </a:schemeClr>
              </a:buClr>
              <a:defRPr/>
            </a:pPr>
            <a:r>
              <a:rPr lang="en-US" sz="4000" dirty="0" smtClean="0">
                <a:solidFill>
                  <a:schemeClr val="bg1"/>
                </a:solidFill>
                <a:latin typeface="Segoe UI" pitchFamily="34" charset="0"/>
                <a:ea typeface="Segoe UI" pitchFamily="34" charset="0"/>
                <a:cs typeface="Segoe UI" pitchFamily="34" charset="0"/>
              </a:rPr>
              <a:t>Scale</a:t>
            </a:r>
            <a:r>
              <a:rPr lang="en-US" sz="4000" b="1" dirty="0" smtClean="0">
                <a:solidFill>
                  <a:schemeClr val="bg1"/>
                </a:solidFill>
                <a:latin typeface="Segoe UI" pitchFamily="34" charset="0"/>
                <a:ea typeface="Segoe UI" pitchFamily="34" charset="0"/>
                <a:cs typeface="Segoe UI" pitchFamily="34" charset="0"/>
              </a:rPr>
              <a:t> Innovation </a:t>
            </a:r>
            <a:r>
              <a:rPr lang="en-US" sz="4000" dirty="0" smtClean="0">
                <a:solidFill>
                  <a:schemeClr val="bg1"/>
                </a:solidFill>
                <a:latin typeface="Segoe UI" pitchFamily="34" charset="0"/>
                <a:ea typeface="Segoe UI" pitchFamily="34" charset="0"/>
                <a:cs typeface="Segoe UI" pitchFamily="34" charset="0"/>
              </a:rPr>
              <a:t>&amp; learning</a:t>
            </a:r>
            <a:endParaRPr lang="en-US" sz="4000" dirty="0">
              <a:solidFill>
                <a:schemeClr val="bg1"/>
              </a:solidFill>
              <a:latin typeface="Segoe UI" pitchFamily="34" charset="0"/>
              <a:ea typeface="Segoe UI" pitchFamily="34" charset="0"/>
              <a:cs typeface="Segoe UI" pitchFamily="34" charset="0"/>
            </a:endParaRPr>
          </a:p>
          <a:p>
            <a:pPr marL="1200150" lvl="1" indent="-742950">
              <a:spcBef>
                <a:spcPct val="0"/>
              </a:spcBef>
              <a:buClr>
                <a:schemeClr val="accent6">
                  <a:lumMod val="75000"/>
                </a:schemeClr>
              </a:buClr>
              <a:defRPr/>
            </a:pPr>
            <a:r>
              <a:rPr lang="en-US" sz="2000" dirty="0" smtClean="0">
                <a:solidFill>
                  <a:schemeClr val="bg1"/>
                </a:solidFill>
                <a:latin typeface="Segoe UI" pitchFamily="34" charset="0"/>
                <a:ea typeface="Segoe UI" pitchFamily="34" charset="0"/>
                <a:cs typeface="Segoe UI" pitchFamily="34" charset="0"/>
              </a:rPr>
              <a:t>The institutional shape of collaboration</a:t>
            </a:r>
          </a:p>
          <a:p>
            <a:pPr marL="1200150" lvl="1" indent="-742950">
              <a:spcBef>
                <a:spcPct val="0"/>
              </a:spcBef>
              <a:buClr>
                <a:schemeClr val="accent6">
                  <a:lumMod val="75000"/>
                </a:schemeClr>
              </a:buClr>
              <a:defRPr/>
            </a:pPr>
            <a:r>
              <a:rPr lang="en-US" sz="2000" dirty="0" smtClean="0">
                <a:solidFill>
                  <a:schemeClr val="bg1"/>
                </a:solidFill>
                <a:latin typeface="Segoe UI" pitchFamily="34" charset="0"/>
                <a:ea typeface="Segoe UI" pitchFamily="34" charset="0"/>
                <a:cs typeface="Segoe UI" pitchFamily="34" charset="0"/>
              </a:rPr>
              <a:t>Scale and diffuse service innovation</a:t>
            </a:r>
          </a:p>
          <a:p>
            <a:pPr marL="1200150" lvl="1" indent="-742950">
              <a:spcBef>
                <a:spcPct val="0"/>
              </a:spcBef>
              <a:buClr>
                <a:schemeClr val="accent6">
                  <a:lumMod val="75000"/>
                </a:schemeClr>
              </a:buClr>
              <a:defRPr/>
            </a:pPr>
            <a:r>
              <a:rPr lang="en-US" sz="2000" dirty="0" smtClean="0">
                <a:solidFill>
                  <a:schemeClr val="bg1"/>
                </a:solidFill>
                <a:latin typeface="Segoe UI" pitchFamily="34" charset="0"/>
                <a:ea typeface="Segoe UI" pitchFamily="34" charset="0"/>
                <a:cs typeface="Segoe UI" pitchFamily="34" charset="0"/>
              </a:rPr>
              <a:t>Scale learning </a:t>
            </a:r>
            <a:endParaRPr lang="en-US" sz="2000" dirty="0">
              <a:solidFill>
                <a:schemeClr val="bg1"/>
              </a:solidFill>
              <a:latin typeface="Segoe UI" pitchFamily="34" charset="0"/>
              <a:ea typeface="Segoe UI" pitchFamily="34" charset="0"/>
              <a:cs typeface="Segoe UI" pitchFamily="34" charset="0"/>
            </a:endParaRPr>
          </a:p>
        </p:txBody>
      </p:sp>
      <p:sp>
        <p:nvSpPr>
          <p:cNvPr id="4" name="Title 3"/>
          <p:cNvSpPr>
            <a:spLocks noGrp="1"/>
          </p:cNvSpPr>
          <p:nvPr>
            <p:ph type="title"/>
          </p:nvPr>
        </p:nvSpPr>
        <p:spPr/>
        <p:txBody>
          <a:bodyPr/>
          <a:lstStyle/>
          <a:p>
            <a:pPr lvl="0"/>
            <a:r>
              <a:rPr lang="en-US" dirty="0">
                <a:solidFill>
                  <a:schemeClr val="accent2"/>
                </a:solidFill>
                <a:ea typeface="Segoe UI" pitchFamily="34" charset="0"/>
                <a:cs typeface="Segoe UI" pitchFamily="34" charset="0"/>
              </a:rPr>
              <a:t>3 </a:t>
            </a:r>
            <a:r>
              <a:rPr lang="en-US" dirty="0" smtClean="0">
                <a:solidFill>
                  <a:schemeClr val="accent2"/>
                </a:solidFill>
                <a:ea typeface="Segoe UI" pitchFamily="34" charset="0"/>
                <a:cs typeface="Segoe UI" pitchFamily="34" charset="0"/>
              </a:rPr>
              <a:t>Imperatives?</a:t>
            </a:r>
            <a:endParaRPr lang="en-US" dirty="0">
              <a:solidFill>
                <a:schemeClr val="accent2"/>
              </a:solidFill>
            </a:endParaRPr>
          </a:p>
        </p:txBody>
      </p:sp>
    </p:spTree>
    <p:extLst>
      <p:ext uri="{BB962C8B-B14F-4D97-AF65-F5344CB8AC3E}">
        <p14:creationId xmlns:p14="http://schemas.microsoft.com/office/powerpoint/2010/main" val="2334898915"/>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ocio.grc.nasa.gov/gvis/files/case-freedman-center-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263" y="0"/>
            <a:ext cx="10077450" cy="45434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26246" y="6581001"/>
            <a:ext cx="5717754" cy="276999"/>
          </a:xfrm>
          <a:prstGeom prst="rect">
            <a:avLst/>
          </a:prstGeom>
          <a:solidFill>
            <a:schemeClr val="accent2"/>
          </a:solidFill>
        </p:spPr>
        <p:txBody>
          <a:bodyPr wrap="square">
            <a:spAutoFit/>
          </a:bodyPr>
          <a:lstStyle/>
          <a:p>
            <a:r>
              <a:rPr lang="en-US" sz="1200" dirty="0">
                <a:solidFill>
                  <a:schemeClr val="bg1"/>
                </a:solidFill>
              </a:rPr>
              <a:t>https://ocio.grc.nasa.gov/gvis/2014/01/gvis-visits-case-cleveland-museum-art/</a:t>
            </a:r>
          </a:p>
        </p:txBody>
      </p:sp>
      <p:sp>
        <p:nvSpPr>
          <p:cNvPr id="2" name="TextBox 1"/>
          <p:cNvSpPr txBox="1"/>
          <p:nvPr/>
        </p:nvSpPr>
        <p:spPr>
          <a:xfrm>
            <a:off x="-8" y="5080000"/>
            <a:ext cx="7221849" cy="461665"/>
          </a:xfrm>
          <a:prstGeom prst="rect">
            <a:avLst/>
          </a:prstGeom>
          <a:solidFill>
            <a:schemeClr val="accent2"/>
          </a:solidFill>
        </p:spPr>
        <p:txBody>
          <a:bodyPr wrap="none" rtlCol="0">
            <a:spAutoFit/>
          </a:bodyPr>
          <a:lstStyle/>
          <a:p>
            <a:r>
              <a:rPr lang="en-US" sz="2400" dirty="0" smtClean="0">
                <a:solidFill>
                  <a:schemeClr val="bg1"/>
                </a:solidFill>
              </a:rPr>
              <a:t>Then: the library was configured around collections.</a:t>
            </a:r>
            <a:endParaRPr lang="en-US" sz="2400" dirty="0">
              <a:solidFill>
                <a:schemeClr val="bg1"/>
              </a:solidFill>
            </a:endParaRPr>
          </a:p>
        </p:txBody>
      </p:sp>
      <p:sp>
        <p:nvSpPr>
          <p:cNvPr id="6" name="TextBox 5"/>
          <p:cNvSpPr txBox="1"/>
          <p:nvPr/>
        </p:nvSpPr>
        <p:spPr>
          <a:xfrm>
            <a:off x="1461903" y="5616574"/>
            <a:ext cx="7718780" cy="461665"/>
          </a:xfrm>
          <a:prstGeom prst="rect">
            <a:avLst/>
          </a:prstGeom>
          <a:solidFill>
            <a:schemeClr val="accent2"/>
          </a:solidFill>
        </p:spPr>
        <p:txBody>
          <a:bodyPr wrap="none" rtlCol="0">
            <a:spAutoFit/>
          </a:bodyPr>
          <a:lstStyle/>
          <a:p>
            <a:r>
              <a:rPr lang="en-US" sz="2400" dirty="0" smtClean="0">
                <a:solidFill>
                  <a:schemeClr val="bg1"/>
                </a:solidFill>
              </a:rPr>
              <a:t>Now: the library is configured around user experiences.</a:t>
            </a:r>
            <a:endParaRPr lang="en-US" sz="2400" dirty="0">
              <a:solidFill>
                <a:schemeClr val="bg1"/>
              </a:solidFill>
            </a:endParaRPr>
          </a:p>
        </p:txBody>
      </p:sp>
    </p:spTree>
    <p:extLst>
      <p:ext uri="{BB962C8B-B14F-4D97-AF65-F5344CB8AC3E}">
        <p14:creationId xmlns:p14="http://schemas.microsoft.com/office/powerpoint/2010/main" val="3565876944"/>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library.case.edu/media/newsletter/spring14_hea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76" y="980902"/>
            <a:ext cx="8696429" cy="31173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51234" y="6322761"/>
            <a:ext cx="3597007" cy="276999"/>
          </a:xfrm>
          <a:prstGeom prst="rect">
            <a:avLst/>
          </a:prstGeom>
          <a:solidFill>
            <a:schemeClr val="accent2"/>
          </a:solidFill>
        </p:spPr>
        <p:txBody>
          <a:bodyPr wrap="square">
            <a:spAutoFit/>
          </a:bodyPr>
          <a:lstStyle/>
          <a:p>
            <a:r>
              <a:rPr lang="en-US" sz="1200" dirty="0">
                <a:solidFill>
                  <a:schemeClr val="bg1"/>
                </a:solidFill>
              </a:rPr>
              <a:t>http://library.case.edu/ksl/newsletter/spring2014/</a:t>
            </a:r>
          </a:p>
        </p:txBody>
      </p:sp>
    </p:spTree>
    <p:extLst>
      <p:ext uri="{BB962C8B-B14F-4D97-AF65-F5344CB8AC3E}">
        <p14:creationId xmlns:p14="http://schemas.microsoft.com/office/powerpoint/2010/main" val="1741085392"/>
      </p:ext>
    </p:extLst>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1.bp.blogspot.com/-AIJI8lBBwsw/Uo1-2TwA2tI/AAAAAAAAFAM/tn14J8uPokY/s1600/IMG_46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518" y="2"/>
            <a:ext cx="10283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06758" y="6212984"/>
            <a:ext cx="5717754" cy="276999"/>
          </a:xfrm>
          <a:prstGeom prst="rect">
            <a:avLst/>
          </a:prstGeom>
          <a:solidFill>
            <a:schemeClr val="accent2"/>
          </a:solidFill>
        </p:spPr>
        <p:txBody>
          <a:bodyPr wrap="square">
            <a:spAutoFit/>
          </a:bodyPr>
          <a:lstStyle/>
          <a:p>
            <a:r>
              <a:rPr lang="en-US" sz="1200" dirty="0">
                <a:solidFill>
                  <a:schemeClr val="bg1"/>
                </a:solidFill>
              </a:rPr>
              <a:t>http://matttauber.blogspot.com/2013/11/billy-ireland-cartoon-library-museum.html</a:t>
            </a:r>
          </a:p>
        </p:txBody>
      </p:sp>
    </p:spTree>
    <p:extLst>
      <p:ext uri="{BB962C8B-B14F-4D97-AF65-F5344CB8AC3E}">
        <p14:creationId xmlns:p14="http://schemas.microsoft.com/office/powerpoint/2010/main" val="4253435486"/>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5287" y="469723"/>
            <a:ext cx="5593292" cy="4073855"/>
          </a:xfrm>
          <a:prstGeom prst="rect">
            <a:avLst/>
          </a:prstGeom>
        </p:spPr>
      </p:pic>
      <p:sp>
        <p:nvSpPr>
          <p:cNvPr id="3" name="TextBox 2"/>
          <p:cNvSpPr txBox="1"/>
          <p:nvPr/>
        </p:nvSpPr>
        <p:spPr>
          <a:xfrm>
            <a:off x="-8" y="5080000"/>
            <a:ext cx="7338869" cy="461665"/>
          </a:xfrm>
          <a:prstGeom prst="rect">
            <a:avLst/>
          </a:prstGeom>
          <a:solidFill>
            <a:schemeClr val="accent2"/>
          </a:solidFill>
        </p:spPr>
        <p:txBody>
          <a:bodyPr wrap="none" rtlCol="0">
            <a:spAutoFit/>
          </a:bodyPr>
          <a:lstStyle/>
          <a:p>
            <a:r>
              <a:rPr lang="en-US" sz="2400" dirty="0" smtClean="0">
                <a:solidFill>
                  <a:schemeClr val="bg1"/>
                </a:solidFill>
              </a:rPr>
              <a:t>Then: the value of a local print collection was central.</a:t>
            </a:r>
            <a:endParaRPr lang="en-US" sz="2400" dirty="0">
              <a:solidFill>
                <a:schemeClr val="bg1"/>
              </a:solidFill>
            </a:endParaRPr>
          </a:p>
        </p:txBody>
      </p:sp>
      <p:sp>
        <p:nvSpPr>
          <p:cNvPr id="4" name="TextBox 3"/>
          <p:cNvSpPr txBox="1"/>
          <p:nvPr/>
        </p:nvSpPr>
        <p:spPr>
          <a:xfrm>
            <a:off x="1461903" y="5639724"/>
            <a:ext cx="7682097" cy="461665"/>
          </a:xfrm>
          <a:prstGeom prst="rect">
            <a:avLst/>
          </a:prstGeom>
          <a:solidFill>
            <a:schemeClr val="accent2"/>
          </a:solidFill>
        </p:spPr>
        <p:txBody>
          <a:bodyPr wrap="square" rtlCol="0">
            <a:spAutoFit/>
          </a:bodyPr>
          <a:lstStyle/>
          <a:p>
            <a:r>
              <a:rPr lang="en-US" sz="2400" dirty="0" smtClean="0">
                <a:solidFill>
                  <a:schemeClr val="bg1"/>
                </a:solidFill>
              </a:rPr>
              <a:t>Now: the library facilitates access to diverse collections</a:t>
            </a:r>
            <a:endParaRPr lang="en-US" sz="2400" dirty="0">
              <a:solidFill>
                <a:schemeClr val="bg1"/>
              </a:solidFill>
            </a:endParaRPr>
          </a:p>
        </p:txBody>
      </p:sp>
      <p:sp>
        <p:nvSpPr>
          <p:cNvPr id="5" name="TextBox 4"/>
          <p:cNvSpPr txBox="1"/>
          <p:nvPr/>
        </p:nvSpPr>
        <p:spPr>
          <a:xfrm>
            <a:off x="0" y="6230639"/>
            <a:ext cx="9241632" cy="461665"/>
          </a:xfrm>
          <a:prstGeom prst="rect">
            <a:avLst/>
          </a:prstGeom>
          <a:solidFill>
            <a:schemeClr val="accent2"/>
          </a:solidFill>
        </p:spPr>
        <p:txBody>
          <a:bodyPr wrap="none" rtlCol="0">
            <a:spAutoFit/>
          </a:bodyPr>
          <a:lstStyle/>
          <a:p>
            <a:r>
              <a:rPr lang="en-US" sz="2400" dirty="0">
                <a:solidFill>
                  <a:schemeClr val="bg1"/>
                </a:solidFill>
              </a:rPr>
              <a:t> </a:t>
            </a:r>
            <a:r>
              <a:rPr lang="en-US" sz="2400" dirty="0" smtClean="0">
                <a:solidFill>
                  <a:schemeClr val="bg1"/>
                </a:solidFill>
              </a:rPr>
              <a:t>and print collections are managed as part of a collective collection</a:t>
            </a:r>
            <a:endParaRPr lang="en-US" sz="2400" dirty="0">
              <a:solidFill>
                <a:schemeClr val="bg1"/>
              </a:solidFill>
            </a:endParaRPr>
          </a:p>
        </p:txBody>
      </p:sp>
      <p:sp>
        <p:nvSpPr>
          <p:cNvPr id="6" name="TextBox 5"/>
          <p:cNvSpPr txBox="1"/>
          <p:nvPr/>
        </p:nvSpPr>
        <p:spPr>
          <a:xfrm>
            <a:off x="6448874" y="469723"/>
            <a:ext cx="889987" cy="369332"/>
          </a:xfrm>
          <a:prstGeom prst="rect">
            <a:avLst/>
          </a:prstGeom>
          <a:noFill/>
        </p:spPr>
        <p:txBody>
          <a:bodyPr wrap="none" rtlCol="0">
            <a:spAutoFit/>
          </a:bodyPr>
          <a:lstStyle/>
          <a:p>
            <a:r>
              <a:rPr lang="en-US" dirty="0" smtClean="0"/>
              <a:t>MI-SPI</a:t>
            </a:r>
            <a:endParaRPr lang="en-US" dirty="0"/>
          </a:p>
        </p:txBody>
      </p:sp>
    </p:spTree>
    <p:extLst>
      <p:ext uri="{BB962C8B-B14F-4D97-AF65-F5344CB8AC3E}">
        <p14:creationId xmlns:p14="http://schemas.microsoft.com/office/powerpoint/2010/main" val="2753414934"/>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2483211" y="1125412"/>
            <a:ext cx="3810000" cy="4161692"/>
          </a:xfrm>
          <a:prstGeom prst="ellipse">
            <a:avLst/>
          </a:prstGeom>
          <a:solidFill>
            <a:schemeClr val="tx2">
              <a:lumMod val="20000"/>
              <a:lumOff val="80000"/>
            </a:schemeClr>
          </a:solidFill>
          <a:ln w="762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649412" y="1466861"/>
            <a:ext cx="3458308" cy="3434862"/>
          </a:xfrm>
          <a:prstGeom prst="ellipse">
            <a:avLst/>
          </a:prstGeom>
          <a:solidFill>
            <a:schemeClr val="bg1"/>
          </a:solidFill>
          <a:ln w="762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904544" y="5947686"/>
            <a:ext cx="3124573" cy="523220"/>
          </a:xfrm>
          <a:prstGeom prst="rect">
            <a:avLst/>
          </a:prstGeom>
          <a:solidFill>
            <a:schemeClr val="tx2">
              <a:lumMod val="20000"/>
              <a:lumOff val="80000"/>
            </a:schemeClr>
          </a:solidFill>
        </p:spPr>
        <p:txBody>
          <a:bodyPr wrap="none" rtlCol="0">
            <a:spAutoFit/>
          </a:bodyPr>
          <a:lstStyle/>
          <a:p>
            <a:r>
              <a:rPr lang="en-US" sz="2800" dirty="0" smtClean="0">
                <a:solidFill>
                  <a:schemeClr val="bg1"/>
                </a:solidFill>
              </a:rPr>
              <a:t>Increase influence</a:t>
            </a:r>
            <a:endParaRPr lang="en-US" sz="2800" dirty="0">
              <a:solidFill>
                <a:schemeClr val="bg1"/>
              </a:solidFill>
            </a:endParaRPr>
          </a:p>
        </p:txBody>
      </p:sp>
      <p:sp>
        <p:nvSpPr>
          <p:cNvPr id="7" name="TextBox 6"/>
          <p:cNvSpPr txBox="1"/>
          <p:nvPr/>
        </p:nvSpPr>
        <p:spPr>
          <a:xfrm>
            <a:off x="138731" y="566336"/>
            <a:ext cx="2084225" cy="954107"/>
          </a:xfrm>
          <a:prstGeom prst="rect">
            <a:avLst/>
          </a:prstGeom>
          <a:solidFill>
            <a:schemeClr val="accent2"/>
          </a:solidFill>
        </p:spPr>
        <p:txBody>
          <a:bodyPr wrap="none" rtlCol="0">
            <a:spAutoFit/>
          </a:bodyPr>
          <a:lstStyle/>
          <a:p>
            <a:r>
              <a:rPr lang="en-US" sz="2800" dirty="0" smtClean="0">
                <a:solidFill>
                  <a:schemeClr val="bg1"/>
                </a:solidFill>
              </a:rPr>
              <a:t>Economies </a:t>
            </a:r>
          </a:p>
          <a:p>
            <a:r>
              <a:rPr lang="en-US" sz="2800" dirty="0">
                <a:solidFill>
                  <a:schemeClr val="bg1"/>
                </a:solidFill>
              </a:rPr>
              <a:t>a</a:t>
            </a:r>
            <a:r>
              <a:rPr lang="en-US" sz="2800" dirty="0" smtClean="0">
                <a:solidFill>
                  <a:schemeClr val="bg1"/>
                </a:solidFill>
              </a:rPr>
              <a:t>nd impact</a:t>
            </a:r>
            <a:endParaRPr lang="en-US" sz="2800" dirty="0">
              <a:solidFill>
                <a:schemeClr val="bg1"/>
              </a:solidFill>
            </a:endParaRPr>
          </a:p>
        </p:txBody>
      </p:sp>
      <p:sp>
        <p:nvSpPr>
          <p:cNvPr id="8" name="Title 10"/>
          <p:cNvSpPr txBox="1">
            <a:spLocks/>
          </p:cNvSpPr>
          <p:nvPr/>
        </p:nvSpPr>
        <p:spPr>
          <a:xfrm>
            <a:off x="845142" y="2708452"/>
            <a:ext cx="4646603" cy="1292613"/>
          </a:xfrm>
          <a:prstGeom prst="rect">
            <a:avLst/>
          </a:prstGeom>
          <a:solidFill>
            <a:schemeClr val="accent2"/>
          </a:solidFill>
        </p:spPr>
        <p:txBody>
          <a:bodyPr/>
          <a:lstStyle/>
          <a:p>
            <a:pPr marL="742950" marR="0" lvl="0" indent="-742950" defTabSz="914400" rtl="0" eaLnBrk="1" fontAlgn="auto" latinLnBrk="0" hangingPunct="1">
              <a:lnSpc>
                <a:spcPct val="100000"/>
              </a:lnSpc>
              <a:spcBef>
                <a:spcPct val="0"/>
              </a:spcBef>
              <a:spcAft>
                <a:spcPts val="0"/>
              </a:spcAft>
              <a:buClr>
                <a:schemeClr val="accent6">
                  <a:lumMod val="75000"/>
                </a:schemeClr>
              </a:buClr>
              <a:buSzTx/>
              <a:tabLst/>
              <a:defRPr/>
            </a:pPr>
            <a:r>
              <a:rPr lang="en-US" sz="2400" dirty="0" smtClean="0">
                <a:solidFill>
                  <a:schemeClr val="bg1"/>
                </a:solidFill>
                <a:ea typeface="Segoe UI" pitchFamily="34" charset="0"/>
                <a:cs typeface="Segoe UI" pitchFamily="34" charset="0"/>
              </a:rPr>
              <a:t>Increase </a:t>
            </a:r>
            <a:r>
              <a:rPr lang="en-US" sz="2400" b="1" dirty="0" smtClean="0">
                <a:solidFill>
                  <a:schemeClr val="bg1"/>
                </a:solidFill>
                <a:ea typeface="Segoe UI" pitchFamily="34" charset="0"/>
                <a:cs typeface="Segoe UI" pitchFamily="34" charset="0"/>
              </a:rPr>
              <a:t>engagement</a:t>
            </a:r>
          </a:p>
          <a:p>
            <a:pPr marL="1200150" lvl="1" indent="-742950" defTabSz="914400">
              <a:spcBef>
                <a:spcPct val="0"/>
              </a:spcBef>
              <a:buClr>
                <a:schemeClr val="accent6">
                  <a:lumMod val="75000"/>
                </a:schemeClr>
              </a:buClr>
              <a:defRPr/>
            </a:pPr>
            <a:r>
              <a:rPr lang="en-US" sz="1600" dirty="0" smtClean="0">
                <a:solidFill>
                  <a:schemeClr val="bg1"/>
                </a:solidFill>
                <a:ea typeface="Segoe UI" pitchFamily="34" charset="0"/>
                <a:cs typeface="Segoe UI" pitchFamily="34" charset="0"/>
              </a:rPr>
              <a:t>The library in the life of the user</a:t>
            </a:r>
            <a:endParaRPr kumimoji="0" lang="en-US" sz="2800" i="0" u="none" strike="noStrike" kern="1200" cap="none" spc="0" normalizeH="0" baseline="0" noProof="0" dirty="0" smtClean="0">
              <a:ln>
                <a:noFill/>
              </a:ln>
              <a:solidFill>
                <a:schemeClr val="bg1"/>
              </a:solidFill>
              <a:effectLst/>
              <a:uLnTx/>
              <a:uFillTx/>
              <a:ea typeface="Segoe UI" pitchFamily="34" charset="0"/>
              <a:cs typeface="Segoe UI" pitchFamily="34" charset="0"/>
            </a:endParaRPr>
          </a:p>
        </p:txBody>
      </p:sp>
      <p:sp>
        <p:nvSpPr>
          <p:cNvPr id="9" name="Rectangle 8"/>
          <p:cNvSpPr/>
          <p:nvPr/>
        </p:nvSpPr>
        <p:spPr>
          <a:xfrm>
            <a:off x="3790254" y="748051"/>
            <a:ext cx="4634932" cy="1200329"/>
          </a:xfrm>
          <a:prstGeom prst="rect">
            <a:avLst/>
          </a:prstGeom>
          <a:solidFill>
            <a:schemeClr val="accent2"/>
          </a:solidFill>
        </p:spPr>
        <p:txBody>
          <a:bodyPr wrap="square">
            <a:spAutoFit/>
          </a:bodyPr>
          <a:lstStyle/>
          <a:p>
            <a:pPr marL="742950" indent="-742950">
              <a:spcBef>
                <a:spcPct val="0"/>
              </a:spcBef>
              <a:buClr>
                <a:schemeClr val="accent6">
                  <a:lumMod val="75000"/>
                </a:schemeClr>
              </a:buClr>
              <a:defRPr/>
            </a:pPr>
            <a:r>
              <a:rPr lang="en-US" sz="2400" dirty="0" err="1">
                <a:solidFill>
                  <a:schemeClr val="bg1"/>
                </a:solidFill>
                <a:ea typeface="Segoe UI" pitchFamily="34" charset="0"/>
                <a:cs typeface="Segoe UI" pitchFamily="34" charset="0"/>
              </a:rPr>
              <a:t>Rightscale</a:t>
            </a:r>
            <a:r>
              <a:rPr lang="en-US" sz="2400" dirty="0">
                <a:solidFill>
                  <a:schemeClr val="bg1"/>
                </a:solidFill>
                <a:ea typeface="Segoe UI" pitchFamily="34" charset="0"/>
                <a:cs typeface="Segoe UI" pitchFamily="34" charset="0"/>
              </a:rPr>
              <a:t> </a:t>
            </a:r>
            <a:r>
              <a:rPr lang="en-US" sz="2400" b="1" dirty="0" smtClean="0">
                <a:solidFill>
                  <a:schemeClr val="bg1"/>
                </a:solidFill>
                <a:ea typeface="Segoe UI" pitchFamily="34" charset="0"/>
                <a:cs typeface="Segoe UI" pitchFamily="34" charset="0"/>
              </a:rPr>
              <a:t>infrastructure </a:t>
            </a:r>
            <a:endParaRPr lang="en-US" sz="2400" b="1" dirty="0">
              <a:solidFill>
                <a:schemeClr val="bg1"/>
              </a:solidFill>
              <a:ea typeface="Segoe UI" pitchFamily="34" charset="0"/>
              <a:cs typeface="Segoe UI" pitchFamily="34" charset="0"/>
            </a:endParaRPr>
          </a:p>
          <a:p>
            <a:pPr marL="1200150" lvl="1" indent="-742950">
              <a:spcBef>
                <a:spcPct val="0"/>
              </a:spcBef>
              <a:buClr>
                <a:schemeClr val="accent6">
                  <a:lumMod val="75000"/>
                </a:schemeClr>
              </a:buClr>
              <a:defRPr/>
            </a:pPr>
            <a:r>
              <a:rPr lang="en-US" sz="1600" dirty="0">
                <a:solidFill>
                  <a:schemeClr val="bg1"/>
                </a:solidFill>
                <a:latin typeface="Segoe UI" pitchFamily="34" charset="0"/>
                <a:ea typeface="Segoe UI" pitchFamily="34" charset="0"/>
                <a:cs typeface="Segoe UI" pitchFamily="34" charset="0"/>
              </a:rPr>
              <a:t>Shared systems – HT, …</a:t>
            </a:r>
          </a:p>
          <a:p>
            <a:pPr marL="1200150" lvl="1" indent="-742950">
              <a:spcBef>
                <a:spcPct val="0"/>
              </a:spcBef>
              <a:buClr>
                <a:schemeClr val="accent6">
                  <a:lumMod val="75000"/>
                </a:schemeClr>
              </a:buClr>
              <a:defRPr/>
            </a:pPr>
            <a:r>
              <a:rPr lang="en-US" sz="1600" dirty="0">
                <a:solidFill>
                  <a:schemeClr val="bg1"/>
                </a:solidFill>
                <a:latin typeface="Segoe UI" pitchFamily="34" charset="0"/>
                <a:ea typeface="Segoe UI" pitchFamily="34" charset="0"/>
                <a:cs typeface="Segoe UI" pitchFamily="34" charset="0"/>
              </a:rPr>
              <a:t>Shared print</a:t>
            </a:r>
          </a:p>
          <a:p>
            <a:pPr marL="1200150" lvl="1" indent="-742950">
              <a:spcBef>
                <a:spcPct val="0"/>
              </a:spcBef>
              <a:buClr>
                <a:schemeClr val="accent6">
                  <a:lumMod val="75000"/>
                </a:schemeClr>
              </a:buClr>
              <a:defRPr/>
            </a:pPr>
            <a:r>
              <a:rPr lang="en-US" sz="1600" dirty="0">
                <a:solidFill>
                  <a:schemeClr val="bg1"/>
                </a:solidFill>
                <a:latin typeface="Segoe UI" pitchFamily="34" charset="0"/>
                <a:ea typeface="Segoe UI" pitchFamily="34" charset="0"/>
                <a:cs typeface="Segoe UI" pitchFamily="34" charset="0"/>
              </a:rPr>
              <a:t>New services – RDM, Analytics, …</a:t>
            </a:r>
            <a:endParaRPr lang="en-US" sz="1600" b="1" dirty="0">
              <a:solidFill>
                <a:schemeClr val="bg1"/>
              </a:solidFill>
              <a:latin typeface="Segoe UI" pitchFamily="34" charset="0"/>
              <a:ea typeface="Segoe UI" pitchFamily="34" charset="0"/>
              <a:cs typeface="Segoe UI" pitchFamily="34" charset="0"/>
            </a:endParaRPr>
          </a:p>
        </p:txBody>
      </p:sp>
      <p:sp>
        <p:nvSpPr>
          <p:cNvPr id="10" name="Rectangle 9"/>
          <p:cNvSpPr/>
          <p:nvPr/>
        </p:nvSpPr>
        <p:spPr>
          <a:xfrm>
            <a:off x="4503987" y="4250614"/>
            <a:ext cx="4634931" cy="1200329"/>
          </a:xfrm>
          <a:prstGeom prst="rect">
            <a:avLst/>
          </a:prstGeom>
          <a:solidFill>
            <a:schemeClr val="accent2"/>
          </a:solidFill>
        </p:spPr>
        <p:txBody>
          <a:bodyPr wrap="square">
            <a:spAutoFit/>
          </a:bodyPr>
          <a:lstStyle/>
          <a:p>
            <a:pPr marL="742950" indent="-742950">
              <a:spcBef>
                <a:spcPct val="0"/>
              </a:spcBef>
              <a:buClr>
                <a:schemeClr val="accent6">
                  <a:lumMod val="75000"/>
                </a:schemeClr>
              </a:buClr>
              <a:defRPr/>
            </a:pPr>
            <a:r>
              <a:rPr lang="en-US" sz="2400" dirty="0" smtClean="0">
                <a:solidFill>
                  <a:schemeClr val="bg1"/>
                </a:solidFill>
                <a:ea typeface="Segoe UI" pitchFamily="34" charset="0"/>
                <a:cs typeface="Segoe UI" pitchFamily="34" charset="0"/>
              </a:rPr>
              <a:t>Scale</a:t>
            </a:r>
            <a:r>
              <a:rPr lang="en-US" sz="2400" b="1" dirty="0" smtClean="0">
                <a:solidFill>
                  <a:schemeClr val="bg1"/>
                </a:solidFill>
                <a:ea typeface="Segoe UI" pitchFamily="34" charset="0"/>
                <a:cs typeface="Segoe UI" pitchFamily="34" charset="0"/>
              </a:rPr>
              <a:t> innovation </a:t>
            </a:r>
            <a:r>
              <a:rPr lang="en-US" sz="2400" dirty="0" smtClean="0">
                <a:solidFill>
                  <a:schemeClr val="bg1"/>
                </a:solidFill>
                <a:ea typeface="Segoe UI" pitchFamily="34" charset="0"/>
                <a:cs typeface="Segoe UI" pitchFamily="34" charset="0"/>
              </a:rPr>
              <a:t>&amp; learning</a:t>
            </a:r>
            <a:endParaRPr lang="en-US" sz="2400" dirty="0">
              <a:solidFill>
                <a:schemeClr val="bg1"/>
              </a:solidFill>
              <a:ea typeface="Segoe UI" pitchFamily="34" charset="0"/>
              <a:cs typeface="Segoe UI" pitchFamily="34" charset="0"/>
            </a:endParaRPr>
          </a:p>
          <a:p>
            <a:pPr marL="1200150" lvl="1" indent="-742950">
              <a:spcBef>
                <a:spcPct val="0"/>
              </a:spcBef>
              <a:buClr>
                <a:schemeClr val="accent6">
                  <a:lumMod val="75000"/>
                </a:schemeClr>
              </a:buClr>
              <a:defRPr/>
            </a:pPr>
            <a:r>
              <a:rPr lang="en-US" sz="1600" dirty="0">
                <a:solidFill>
                  <a:schemeClr val="bg1"/>
                </a:solidFill>
                <a:latin typeface="Segoe UI" pitchFamily="34" charset="0"/>
                <a:ea typeface="Segoe UI" pitchFamily="34" charset="0"/>
                <a:cs typeface="Segoe UI" pitchFamily="34" charset="0"/>
              </a:rPr>
              <a:t>The institutional shape of collaboration</a:t>
            </a:r>
          </a:p>
          <a:p>
            <a:pPr marL="1200150" lvl="1" indent="-742950">
              <a:spcBef>
                <a:spcPct val="0"/>
              </a:spcBef>
              <a:buClr>
                <a:schemeClr val="accent6">
                  <a:lumMod val="75000"/>
                </a:schemeClr>
              </a:buClr>
              <a:defRPr/>
            </a:pPr>
            <a:r>
              <a:rPr lang="en-US" sz="1600" dirty="0">
                <a:solidFill>
                  <a:schemeClr val="bg1"/>
                </a:solidFill>
                <a:latin typeface="Segoe UI" pitchFamily="34" charset="0"/>
                <a:ea typeface="Segoe UI" pitchFamily="34" charset="0"/>
                <a:cs typeface="Segoe UI" pitchFamily="34" charset="0"/>
              </a:rPr>
              <a:t>Scale and diffuse service innovation</a:t>
            </a:r>
          </a:p>
          <a:p>
            <a:pPr marL="1200150" lvl="1" indent="-742950">
              <a:spcBef>
                <a:spcPct val="0"/>
              </a:spcBef>
              <a:buClr>
                <a:schemeClr val="accent6">
                  <a:lumMod val="75000"/>
                </a:schemeClr>
              </a:buClr>
              <a:defRPr/>
            </a:pPr>
            <a:r>
              <a:rPr lang="en-US" sz="1600" dirty="0">
                <a:solidFill>
                  <a:schemeClr val="bg1"/>
                </a:solidFill>
                <a:latin typeface="Segoe UI" pitchFamily="34" charset="0"/>
                <a:ea typeface="Segoe UI" pitchFamily="34" charset="0"/>
                <a:cs typeface="Segoe UI" pitchFamily="34" charset="0"/>
              </a:rPr>
              <a:t>Scale learning </a:t>
            </a:r>
          </a:p>
        </p:txBody>
      </p:sp>
      <p:cxnSp>
        <p:nvCxnSpPr>
          <p:cNvPr id="4" name="Straight Connector 3"/>
          <p:cNvCxnSpPr>
            <a:stCxn id="7" idx="3"/>
            <a:endCxn id="9" idx="1"/>
          </p:cNvCxnSpPr>
          <p:nvPr/>
        </p:nvCxnSpPr>
        <p:spPr>
          <a:xfrm>
            <a:off x="2222956" y="1043390"/>
            <a:ext cx="1567298" cy="304826"/>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a:stCxn id="7" idx="3"/>
            <a:endCxn id="8" idx="0"/>
          </p:cNvCxnSpPr>
          <p:nvPr/>
        </p:nvCxnSpPr>
        <p:spPr>
          <a:xfrm>
            <a:off x="2222956" y="1043390"/>
            <a:ext cx="945488" cy="1665062"/>
          </a:xfrm>
          <a:prstGeom prst="line">
            <a:avLst/>
          </a:prstGeom>
        </p:spPr>
        <p:style>
          <a:lnRef idx="2">
            <a:schemeClr val="accent2"/>
          </a:lnRef>
          <a:fillRef idx="0">
            <a:schemeClr val="accent2"/>
          </a:fillRef>
          <a:effectRef idx="1">
            <a:schemeClr val="accent2"/>
          </a:effectRef>
          <a:fontRef idx="minor">
            <a:schemeClr val="tx1"/>
          </a:fontRef>
        </p:style>
      </p:cxnSp>
      <p:sp>
        <p:nvSpPr>
          <p:cNvPr id="19" name="Isosceles Triangle 18"/>
          <p:cNvSpPr/>
          <p:nvPr/>
        </p:nvSpPr>
        <p:spPr>
          <a:xfrm rot="17912119">
            <a:off x="3423843" y="4716609"/>
            <a:ext cx="375139" cy="361208"/>
          </a:xfrm>
          <a:prstGeom prst="triangl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rot="3851879">
            <a:off x="3225115" y="1439465"/>
            <a:ext cx="375139" cy="361208"/>
          </a:xfrm>
          <a:prstGeom prst="triangle">
            <a:avLst>
              <a:gd name="adj" fmla="val 43013"/>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192501"/>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52652"/>
            <a:ext cx="9067377" cy="4138637"/>
          </a:xfrm>
          <a:prstGeom prst="rect">
            <a:avLst/>
          </a:prstGeom>
        </p:spPr>
      </p:pic>
    </p:spTree>
    <p:extLst>
      <p:ext uri="{BB962C8B-B14F-4D97-AF65-F5344CB8AC3E}">
        <p14:creationId xmlns:p14="http://schemas.microsoft.com/office/powerpoint/2010/main" val="476064938"/>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1108081"/>
            <a:ext cx="8174038" cy="1911292"/>
          </a:xfrm>
        </p:spPr>
        <p:txBody>
          <a:bodyPr/>
          <a:lstStyle/>
          <a:p>
            <a:r>
              <a:rPr lang="en-US" dirty="0" smtClean="0"/>
              <a:t>3.</a:t>
            </a:r>
          </a:p>
          <a:p>
            <a:r>
              <a:rPr lang="en-US" dirty="0" smtClean="0"/>
              <a:t>A service configuration lens?</a:t>
            </a:r>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003972926"/>
      </p:ext>
    </p:extLst>
  </p:cSld>
  <p:clrMapOvr>
    <a:masterClrMapping/>
  </p:clrMapOvr>
  <p:transition spd="slow">
    <p:push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yourlightingbrand.com/wp-content/uploads/2013/11/OSU-Library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477500" cy="69627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878282" y="1392648"/>
            <a:ext cx="6338454" cy="3416320"/>
          </a:xfrm>
          <a:prstGeom prst="rect">
            <a:avLst/>
          </a:prstGeom>
          <a:solidFill>
            <a:srgbClr val="0070C0"/>
          </a:solidFill>
        </p:spPr>
        <p:txBody>
          <a:bodyPr wrap="square">
            <a:spAutoFit/>
          </a:bodyPr>
          <a:lstStyle/>
          <a:p>
            <a:endParaRPr lang="en-US" dirty="0">
              <a:solidFill>
                <a:schemeClr val="bg1"/>
              </a:solidFill>
              <a:latin typeface="proximanova"/>
            </a:endParaRPr>
          </a:p>
          <a:p>
            <a:r>
              <a:rPr lang="en-US"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to </a:t>
            </a: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be vital to the academic enterprise, the Libraries must position itself as an active, engaged participant in solving university-level problems (</a:t>
            </a:r>
            <a:r>
              <a:rPr lang="en-US" i="1" dirty="0">
                <a:solidFill>
                  <a:schemeClr val="bg1"/>
                </a:solidFill>
                <a:latin typeface="Segoe UI" panose="020B0502040204020203" pitchFamily="34" charset="0"/>
                <a:ea typeface="Segoe UI" panose="020B0502040204020203" pitchFamily="34" charset="0"/>
                <a:cs typeface="Segoe UI" panose="020B0502040204020203" pitchFamily="34" charset="0"/>
              </a:rPr>
              <a:t>Looking outside ourselves</a:t>
            </a:r>
            <a:r>
              <a:rPr lang="en-US" i="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en-US"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a:t>
            </a:r>
            <a:endParaRPr lang="en-US"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endParaRPr lang="en-US"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Look </a:t>
            </a: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to where teaching and research within the academic disciplines and cultural acquisition are moving, and you will see the Libraries skating to the same puck, sometimes as partner, sometimes as leader, always engaged</a:t>
            </a:r>
            <a:r>
              <a:rPr lang="en-US"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t>
            </a:r>
          </a:p>
          <a:p>
            <a:endParaRPr lang="en-US" b="0" i="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Damon Jaggars, The Ohio State University</a:t>
            </a:r>
          </a:p>
          <a:p>
            <a:endParaRPr lang="en-US" b="0" i="0" dirty="0">
              <a:solidFill>
                <a:schemeClr val="bg1"/>
              </a:solidFill>
              <a:effectLst/>
              <a:latin typeface="proximanova"/>
            </a:endParaRPr>
          </a:p>
        </p:txBody>
      </p:sp>
      <p:sp>
        <p:nvSpPr>
          <p:cNvPr id="6" name="Rectangle 5"/>
          <p:cNvSpPr/>
          <p:nvPr/>
        </p:nvSpPr>
        <p:spPr>
          <a:xfrm>
            <a:off x="124690" y="6581001"/>
            <a:ext cx="6712527" cy="276999"/>
          </a:xfrm>
          <a:prstGeom prst="rect">
            <a:avLst/>
          </a:prstGeom>
        </p:spPr>
        <p:txBody>
          <a:bodyPr wrap="square">
            <a:spAutoFit/>
          </a:bodyPr>
          <a:lstStyle/>
          <a:p>
            <a:r>
              <a:rPr lang="en-US" sz="1200" dirty="0">
                <a:solidFill>
                  <a:schemeClr val="bg1"/>
                </a:solidFill>
              </a:rPr>
              <a:t>http://www.yourlightingbrand.com/portfolio-posts/ohio-state-library/</a:t>
            </a:r>
          </a:p>
        </p:txBody>
      </p:sp>
      <p:sp>
        <p:nvSpPr>
          <p:cNvPr id="8" name="Rectangle 7"/>
          <p:cNvSpPr/>
          <p:nvPr/>
        </p:nvSpPr>
        <p:spPr>
          <a:xfrm>
            <a:off x="1163781" y="-1033"/>
            <a:ext cx="7782790" cy="276999"/>
          </a:xfrm>
          <a:prstGeom prst="rect">
            <a:avLst/>
          </a:prstGeom>
        </p:spPr>
        <p:txBody>
          <a:bodyPr wrap="square">
            <a:spAutoFit/>
          </a:bodyPr>
          <a:lstStyle/>
          <a:p>
            <a:r>
              <a:rPr lang="en-US" sz="1200" dirty="0">
                <a:solidFill>
                  <a:schemeClr val="bg1"/>
                </a:solidFill>
              </a:rPr>
              <a:t>https://library.osu.edu/blogs/osulstaff/2016/02/29/from-the-director-february-29-2016-drinking-from-the-fire-hose</a:t>
            </a:r>
          </a:p>
        </p:txBody>
      </p:sp>
    </p:spTree>
    <p:extLst>
      <p:ext uri="{BB962C8B-B14F-4D97-AF65-F5344CB8AC3E}">
        <p14:creationId xmlns:p14="http://schemas.microsoft.com/office/powerpoint/2010/main" val="1878204242"/>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982135" y="2681116"/>
            <a:ext cx="2602081" cy="874888"/>
          </a:xfrm>
          <a:prstGeom prst="rect">
            <a:avLst/>
          </a:prstGeom>
          <a:solidFill>
            <a:schemeClr val="accent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Collections</a:t>
            </a:r>
            <a:endParaRPr lang="en-US" dirty="0"/>
          </a:p>
        </p:txBody>
      </p:sp>
      <p:sp>
        <p:nvSpPr>
          <p:cNvPr id="7" name="Rectangle 6"/>
          <p:cNvSpPr/>
          <p:nvPr/>
        </p:nvSpPr>
        <p:spPr>
          <a:xfrm>
            <a:off x="982133" y="1619961"/>
            <a:ext cx="2602081" cy="874888"/>
          </a:xfrm>
          <a:prstGeom prst="rect">
            <a:avLst/>
          </a:prstGeom>
          <a:solidFill>
            <a:schemeClr val="accent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Space</a:t>
            </a:r>
            <a:endParaRPr lang="en-US" dirty="0"/>
          </a:p>
        </p:txBody>
      </p:sp>
      <p:sp>
        <p:nvSpPr>
          <p:cNvPr id="8" name="Rectangle 7"/>
          <p:cNvSpPr/>
          <p:nvPr/>
        </p:nvSpPr>
        <p:spPr>
          <a:xfrm>
            <a:off x="982135" y="3742271"/>
            <a:ext cx="2602081" cy="874888"/>
          </a:xfrm>
          <a:prstGeom prst="rect">
            <a:avLst/>
          </a:prstGeom>
          <a:solidFill>
            <a:schemeClr val="accent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Technical services</a:t>
            </a:r>
            <a:endParaRPr lang="en-US" dirty="0"/>
          </a:p>
        </p:txBody>
      </p:sp>
      <p:sp>
        <p:nvSpPr>
          <p:cNvPr id="9" name="Rectangle 8"/>
          <p:cNvSpPr/>
          <p:nvPr/>
        </p:nvSpPr>
        <p:spPr>
          <a:xfrm>
            <a:off x="982135" y="4803426"/>
            <a:ext cx="2602081" cy="874888"/>
          </a:xfrm>
          <a:prstGeom prst="rect">
            <a:avLst/>
          </a:prstGeom>
          <a:solidFill>
            <a:schemeClr val="accent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Public services</a:t>
            </a:r>
            <a:endParaRPr lang="en-US" dirty="0"/>
          </a:p>
        </p:txBody>
      </p:sp>
      <p:sp>
        <p:nvSpPr>
          <p:cNvPr id="10" name="Rectangle 9"/>
          <p:cNvSpPr/>
          <p:nvPr/>
        </p:nvSpPr>
        <p:spPr>
          <a:xfrm>
            <a:off x="982134" y="5864582"/>
            <a:ext cx="2602081" cy="874888"/>
          </a:xfrm>
          <a:prstGeom prst="rect">
            <a:avLst/>
          </a:prstGeom>
          <a:solidFill>
            <a:schemeClr val="accent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Systems</a:t>
            </a:r>
            <a:endParaRPr lang="en-US" dirty="0"/>
          </a:p>
        </p:txBody>
      </p:sp>
      <p:sp>
        <p:nvSpPr>
          <p:cNvPr id="11" name="Rectangle 10"/>
          <p:cNvSpPr/>
          <p:nvPr/>
        </p:nvSpPr>
        <p:spPr>
          <a:xfrm>
            <a:off x="4893741" y="2718746"/>
            <a:ext cx="2602081" cy="874888"/>
          </a:xfrm>
          <a:prstGeom prst="rect">
            <a:avLst/>
          </a:prstGeom>
          <a:solidFill>
            <a:schemeClr val="accent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Student success</a:t>
            </a:r>
            <a:endParaRPr lang="en-US" dirty="0"/>
          </a:p>
        </p:txBody>
      </p:sp>
      <p:sp>
        <p:nvSpPr>
          <p:cNvPr id="12" name="Rectangle 11"/>
          <p:cNvSpPr/>
          <p:nvPr/>
        </p:nvSpPr>
        <p:spPr>
          <a:xfrm>
            <a:off x="4893739" y="1682050"/>
            <a:ext cx="2602081" cy="874888"/>
          </a:xfrm>
          <a:prstGeom prst="rect">
            <a:avLst/>
          </a:prstGeom>
          <a:solidFill>
            <a:schemeClr val="accent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Space</a:t>
            </a:r>
            <a:endParaRPr lang="en-US" dirty="0"/>
          </a:p>
        </p:txBody>
      </p:sp>
      <p:sp>
        <p:nvSpPr>
          <p:cNvPr id="13" name="Rectangle 12"/>
          <p:cNvSpPr/>
          <p:nvPr/>
        </p:nvSpPr>
        <p:spPr>
          <a:xfrm>
            <a:off x="4893741" y="3755442"/>
            <a:ext cx="2602081" cy="874888"/>
          </a:xfrm>
          <a:prstGeom prst="rect">
            <a:avLst/>
          </a:prstGeom>
          <a:solidFill>
            <a:schemeClr val="accent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Research support</a:t>
            </a:r>
            <a:endParaRPr lang="en-US" dirty="0"/>
          </a:p>
        </p:txBody>
      </p:sp>
      <p:sp>
        <p:nvSpPr>
          <p:cNvPr id="14" name="Rectangle 13"/>
          <p:cNvSpPr/>
          <p:nvPr/>
        </p:nvSpPr>
        <p:spPr>
          <a:xfrm>
            <a:off x="4893741" y="4792138"/>
            <a:ext cx="2602081" cy="874888"/>
          </a:xfrm>
          <a:prstGeom prst="rect">
            <a:avLst/>
          </a:prstGeom>
          <a:solidFill>
            <a:schemeClr val="accent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Selective curation of the scholarly and cultural record</a:t>
            </a:r>
            <a:endParaRPr lang="en-US" dirty="0"/>
          </a:p>
        </p:txBody>
      </p:sp>
      <p:sp>
        <p:nvSpPr>
          <p:cNvPr id="16" name="TextBox 15"/>
          <p:cNvSpPr txBox="1"/>
          <p:nvPr/>
        </p:nvSpPr>
        <p:spPr>
          <a:xfrm>
            <a:off x="1546577" y="411474"/>
            <a:ext cx="1162498" cy="584775"/>
          </a:xfrm>
          <a:prstGeom prst="rect">
            <a:avLst/>
          </a:prstGeom>
          <a:noFill/>
        </p:spPr>
        <p:txBody>
          <a:bodyPr wrap="none" rtlCol="0">
            <a:spAutoFit/>
          </a:bodyPr>
          <a:lstStyle/>
          <a:p>
            <a:r>
              <a:rPr lang="en-US" sz="3200" b="1" dirty="0" smtClean="0">
                <a:solidFill>
                  <a:schemeClr val="accent2"/>
                </a:solidFill>
              </a:rPr>
              <a:t>Then</a:t>
            </a:r>
            <a:endParaRPr lang="en-US" sz="3200" b="1" dirty="0">
              <a:solidFill>
                <a:schemeClr val="accent2"/>
              </a:solidFill>
            </a:endParaRPr>
          </a:p>
        </p:txBody>
      </p:sp>
      <p:sp>
        <p:nvSpPr>
          <p:cNvPr id="17" name="TextBox 16"/>
          <p:cNvSpPr txBox="1"/>
          <p:nvPr/>
        </p:nvSpPr>
        <p:spPr>
          <a:xfrm>
            <a:off x="5613530" y="411474"/>
            <a:ext cx="1300356" cy="584775"/>
          </a:xfrm>
          <a:prstGeom prst="rect">
            <a:avLst/>
          </a:prstGeom>
          <a:noFill/>
        </p:spPr>
        <p:txBody>
          <a:bodyPr wrap="none" rtlCol="0">
            <a:spAutoFit/>
          </a:bodyPr>
          <a:lstStyle/>
          <a:p>
            <a:r>
              <a:rPr lang="en-US" sz="3200" b="1" dirty="0" smtClean="0">
                <a:solidFill>
                  <a:schemeClr val="accent2"/>
                </a:solidFill>
              </a:rPr>
              <a:t>Now?</a:t>
            </a:r>
            <a:endParaRPr lang="en-US" sz="3200" b="1" dirty="0">
              <a:solidFill>
                <a:schemeClr val="accent2"/>
              </a:solidFill>
            </a:endParaRPr>
          </a:p>
        </p:txBody>
      </p:sp>
    </p:spTree>
    <p:extLst>
      <p:ext uri="{BB962C8B-B14F-4D97-AF65-F5344CB8AC3E}">
        <p14:creationId xmlns:p14="http://schemas.microsoft.com/office/powerpoint/2010/main" val="29668027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112704" y="253387"/>
            <a:ext cx="11046245" cy="6213513"/>
          </a:xfrm>
          <a:prstGeom prst="rect">
            <a:avLst/>
          </a:prstGeom>
        </p:spPr>
      </p:pic>
    </p:spTree>
    <p:extLst>
      <p:ext uri="{BB962C8B-B14F-4D97-AF65-F5344CB8AC3E}">
        <p14:creationId xmlns:p14="http://schemas.microsoft.com/office/powerpoint/2010/main" val="318505342"/>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913" y="1137138"/>
            <a:ext cx="7630928" cy="3831981"/>
          </a:xfrm>
          <a:prstGeom prst="rect">
            <a:avLst/>
          </a:prstGeom>
          <a:ln>
            <a:solidFill>
              <a:schemeClr val="tx2"/>
            </a:solidFill>
          </a:ln>
        </p:spPr>
      </p:pic>
      <p:pic>
        <p:nvPicPr>
          <p:cNvPr id="8194" name="Picture 2" descr="Kelvin Smith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13" y="5770514"/>
            <a:ext cx="3695700" cy="10287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54950" y="180543"/>
            <a:ext cx="8556260" cy="695429"/>
          </a:xfrm>
          <a:prstGeom prst="rect">
            <a:avLst/>
          </a:prstGeom>
          <a:ln>
            <a:solidFill>
              <a:schemeClr val="tx2"/>
            </a:solidFill>
          </a:ln>
        </p:spPr>
      </p:pic>
      <p:sp>
        <p:nvSpPr>
          <p:cNvPr id="4" name="Rectangle 3"/>
          <p:cNvSpPr/>
          <p:nvPr/>
        </p:nvSpPr>
        <p:spPr>
          <a:xfrm>
            <a:off x="5509846" y="6284865"/>
            <a:ext cx="3448964" cy="276999"/>
          </a:xfrm>
          <a:prstGeom prst="rect">
            <a:avLst/>
          </a:prstGeom>
          <a:solidFill>
            <a:schemeClr val="accent2"/>
          </a:solidFill>
        </p:spPr>
        <p:txBody>
          <a:bodyPr wrap="square">
            <a:spAutoFit/>
          </a:bodyPr>
          <a:lstStyle/>
          <a:p>
            <a:r>
              <a:rPr lang="en-US" sz="1200" dirty="0">
                <a:solidFill>
                  <a:schemeClr val="bg1"/>
                </a:solidFill>
              </a:rPr>
              <a:t>http://library.case.edu/ksl/aboutus/strategicplan/</a:t>
            </a:r>
          </a:p>
        </p:txBody>
      </p:sp>
      <p:pic>
        <p:nvPicPr>
          <p:cNvPr id="5" name="Picture 4"/>
          <p:cNvPicPr>
            <a:picLocks noChangeAspect="1"/>
          </p:cNvPicPr>
          <p:nvPr/>
        </p:nvPicPr>
        <p:blipFill>
          <a:blip r:embed="rId5"/>
          <a:stretch>
            <a:fillRect/>
          </a:stretch>
        </p:blipFill>
        <p:spPr>
          <a:xfrm>
            <a:off x="1224568" y="5181719"/>
            <a:ext cx="7886642" cy="702888"/>
          </a:xfrm>
          <a:prstGeom prst="rect">
            <a:avLst/>
          </a:prstGeom>
          <a:ln>
            <a:solidFill>
              <a:schemeClr val="tx2"/>
            </a:solidFill>
          </a:ln>
        </p:spPr>
      </p:pic>
    </p:spTree>
    <p:extLst>
      <p:ext uri="{BB962C8B-B14F-4D97-AF65-F5344CB8AC3E}">
        <p14:creationId xmlns:p14="http://schemas.microsoft.com/office/powerpoint/2010/main" val="29413628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6724" y="694210"/>
            <a:ext cx="2595738" cy="3398874"/>
          </a:xfrm>
          <a:prstGeom prst="rect">
            <a:avLst/>
          </a:prstGeom>
        </p:spPr>
      </p:pic>
      <p:sp>
        <p:nvSpPr>
          <p:cNvPr id="3" name="TextBox 2"/>
          <p:cNvSpPr txBox="1"/>
          <p:nvPr/>
        </p:nvSpPr>
        <p:spPr>
          <a:xfrm>
            <a:off x="3425958" y="694210"/>
            <a:ext cx="4451950" cy="252376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prstClr val="black"/>
                </a:solidFill>
              </a:rPr>
              <a:t>Build confidence with research skills</a:t>
            </a:r>
          </a:p>
          <a:p>
            <a:pPr marL="285750" indent="-285750">
              <a:buFont typeface="Arial" panose="020B0604020202020204" pitchFamily="34" charset="0"/>
              <a:buChar char="•"/>
            </a:pPr>
            <a:r>
              <a:rPr lang="en-US" sz="2000" dirty="0" smtClean="0">
                <a:solidFill>
                  <a:prstClr val="black"/>
                </a:solidFill>
              </a:rPr>
              <a:t>Connection to performance </a:t>
            </a:r>
            <a:br>
              <a:rPr lang="en-US" sz="2000" dirty="0" smtClean="0">
                <a:solidFill>
                  <a:prstClr val="black"/>
                </a:solidFill>
              </a:rPr>
            </a:br>
            <a:r>
              <a:rPr lang="en-US" sz="2000" dirty="0" smtClean="0">
                <a:solidFill>
                  <a:prstClr val="black"/>
                </a:solidFill>
              </a:rPr>
              <a:t>- analytics</a:t>
            </a:r>
          </a:p>
          <a:p>
            <a:pPr marL="285750" indent="-285750">
              <a:buFont typeface="Arial" panose="020B0604020202020204" pitchFamily="34" charset="0"/>
              <a:buChar char="•"/>
            </a:pPr>
            <a:r>
              <a:rPr lang="en-US" sz="2000" dirty="0" smtClean="0">
                <a:solidFill>
                  <a:prstClr val="black"/>
                </a:solidFill>
              </a:rPr>
              <a:t>Engagement and community </a:t>
            </a:r>
            <a:br>
              <a:rPr lang="en-US" sz="2000" dirty="0" smtClean="0">
                <a:solidFill>
                  <a:prstClr val="black"/>
                </a:solidFill>
              </a:rPr>
            </a:br>
            <a:r>
              <a:rPr lang="en-US" sz="2000" dirty="0" smtClean="0">
                <a:solidFill>
                  <a:prstClr val="black"/>
                </a:solidFill>
              </a:rPr>
              <a:t>– improve retention</a:t>
            </a:r>
          </a:p>
          <a:p>
            <a:pPr marL="285750" indent="-285750">
              <a:buFont typeface="Arial" panose="020B0604020202020204" pitchFamily="34" charset="0"/>
              <a:buChar char="•"/>
            </a:pPr>
            <a:r>
              <a:rPr lang="en-US" sz="2000" dirty="0" smtClean="0">
                <a:solidFill>
                  <a:prstClr val="black"/>
                </a:solidFill>
              </a:rPr>
              <a:t>Teaching</a:t>
            </a:r>
          </a:p>
          <a:p>
            <a:endParaRPr lang="en-US" dirty="0">
              <a:solidFill>
                <a:prstClr val="black"/>
              </a:solidFill>
            </a:endParaRPr>
          </a:p>
        </p:txBody>
      </p:sp>
    </p:spTree>
    <p:extLst>
      <p:ext uri="{BB962C8B-B14F-4D97-AF65-F5344CB8AC3E}">
        <p14:creationId xmlns:p14="http://schemas.microsoft.com/office/powerpoint/2010/main" val="2216096249"/>
      </p:ext>
    </p:extLst>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550" y="1238250"/>
            <a:ext cx="7200900" cy="4381500"/>
          </a:xfrm>
          <a:prstGeom prst="rect">
            <a:avLst/>
          </a:prstGeom>
        </p:spPr>
      </p:pic>
    </p:spTree>
    <p:extLst>
      <p:ext uri="{BB962C8B-B14F-4D97-AF65-F5344CB8AC3E}">
        <p14:creationId xmlns:p14="http://schemas.microsoft.com/office/powerpoint/2010/main" val="90780263"/>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0630" y="3470030"/>
            <a:ext cx="6618033" cy="2951285"/>
          </a:xfrm>
          <a:prstGeom prst="rect">
            <a:avLst/>
          </a:prstGeom>
        </p:spPr>
      </p:pic>
      <p:pic>
        <p:nvPicPr>
          <p:cNvPr id="3" name="Picture 2"/>
          <p:cNvPicPr>
            <a:picLocks noChangeAspect="1"/>
          </p:cNvPicPr>
          <p:nvPr/>
        </p:nvPicPr>
        <p:blipFill>
          <a:blip r:embed="rId3"/>
          <a:stretch>
            <a:fillRect/>
          </a:stretch>
        </p:blipFill>
        <p:spPr>
          <a:xfrm>
            <a:off x="522409" y="286848"/>
            <a:ext cx="5433455" cy="2737706"/>
          </a:xfrm>
          <a:prstGeom prst="rect">
            <a:avLst/>
          </a:prstGeom>
        </p:spPr>
      </p:pic>
    </p:spTree>
    <p:extLst>
      <p:ext uri="{BB962C8B-B14F-4D97-AF65-F5344CB8AC3E}">
        <p14:creationId xmlns:p14="http://schemas.microsoft.com/office/powerpoint/2010/main" val="1344206150"/>
      </p:ext>
    </p:extLst>
  </p:cSld>
  <p:clrMapOvr>
    <a:masterClrMapping/>
  </p:clrMapOvr>
  <p:transition spd="slow">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90846"/>
            <a:ext cx="9074073" cy="6028481"/>
          </a:xfrm>
          <a:prstGeom prst="rect">
            <a:avLst/>
          </a:prstGeom>
        </p:spPr>
      </p:pic>
      <p:sp>
        <p:nvSpPr>
          <p:cNvPr id="6" name="TextBox 5"/>
          <p:cNvSpPr txBox="1"/>
          <p:nvPr/>
        </p:nvSpPr>
        <p:spPr>
          <a:xfrm>
            <a:off x="1377406" y="468868"/>
            <a:ext cx="696024" cy="338554"/>
          </a:xfrm>
          <a:prstGeom prst="rect">
            <a:avLst/>
          </a:prstGeom>
          <a:noFill/>
        </p:spPr>
        <p:txBody>
          <a:bodyPr wrap="none" rtlCol="0">
            <a:spAutoFit/>
          </a:bodyPr>
          <a:lstStyle/>
          <a:p>
            <a:r>
              <a:rPr lang="en-US" sz="1600" dirty="0" smtClean="0">
                <a:solidFill>
                  <a:srgbClr val="44546A"/>
                </a:solidFill>
              </a:rPr>
              <a:t>Place</a:t>
            </a:r>
            <a:endParaRPr lang="en-US" sz="1600" dirty="0">
              <a:solidFill>
                <a:srgbClr val="44546A"/>
              </a:solidFill>
            </a:endParaRPr>
          </a:p>
        </p:txBody>
      </p:sp>
      <p:sp>
        <p:nvSpPr>
          <p:cNvPr id="7" name="TextBox 6"/>
          <p:cNvSpPr txBox="1"/>
          <p:nvPr/>
        </p:nvSpPr>
        <p:spPr>
          <a:xfrm>
            <a:off x="5943600" y="468868"/>
            <a:ext cx="2844048" cy="338554"/>
          </a:xfrm>
          <a:prstGeom prst="rect">
            <a:avLst/>
          </a:prstGeom>
          <a:noFill/>
        </p:spPr>
        <p:txBody>
          <a:bodyPr wrap="none" rtlCol="0">
            <a:spAutoFit/>
          </a:bodyPr>
          <a:lstStyle/>
          <a:p>
            <a:r>
              <a:rPr lang="en-US" sz="1600" dirty="0" smtClean="0">
                <a:solidFill>
                  <a:srgbClr val="44546A"/>
                </a:solidFill>
              </a:rPr>
              <a:t>Support for research/creation</a:t>
            </a:r>
            <a:endParaRPr lang="en-US" sz="1600" dirty="0">
              <a:solidFill>
                <a:srgbClr val="44546A"/>
              </a:solidFill>
            </a:endParaRPr>
          </a:p>
        </p:txBody>
      </p:sp>
      <p:sp>
        <p:nvSpPr>
          <p:cNvPr id="8" name="TextBox 7"/>
          <p:cNvSpPr txBox="1"/>
          <p:nvPr/>
        </p:nvSpPr>
        <p:spPr>
          <a:xfrm>
            <a:off x="2513924" y="468868"/>
            <a:ext cx="1686680" cy="338554"/>
          </a:xfrm>
          <a:prstGeom prst="rect">
            <a:avLst/>
          </a:prstGeom>
          <a:noFill/>
        </p:spPr>
        <p:txBody>
          <a:bodyPr wrap="none" rtlCol="0">
            <a:spAutoFit/>
          </a:bodyPr>
          <a:lstStyle/>
          <a:p>
            <a:r>
              <a:rPr lang="en-US" sz="1600" dirty="0" smtClean="0">
                <a:solidFill>
                  <a:srgbClr val="44546A"/>
                </a:solidFill>
              </a:rPr>
              <a:t>Local collections</a:t>
            </a:r>
            <a:endParaRPr lang="en-US" sz="1600" dirty="0">
              <a:solidFill>
                <a:srgbClr val="44546A"/>
              </a:solidFill>
            </a:endParaRPr>
          </a:p>
        </p:txBody>
      </p:sp>
      <p:sp>
        <p:nvSpPr>
          <p:cNvPr id="9" name="TextBox 8"/>
          <p:cNvSpPr txBox="1"/>
          <p:nvPr/>
        </p:nvSpPr>
        <p:spPr>
          <a:xfrm>
            <a:off x="4243421" y="468868"/>
            <a:ext cx="1689886" cy="338554"/>
          </a:xfrm>
          <a:prstGeom prst="rect">
            <a:avLst/>
          </a:prstGeom>
          <a:noFill/>
        </p:spPr>
        <p:txBody>
          <a:bodyPr wrap="none" rtlCol="0">
            <a:spAutoFit/>
          </a:bodyPr>
          <a:lstStyle/>
          <a:p>
            <a:r>
              <a:rPr lang="en-US" sz="1600" dirty="0" smtClean="0">
                <a:solidFill>
                  <a:srgbClr val="44546A"/>
                </a:solidFill>
              </a:rPr>
              <a:t>Student success</a:t>
            </a:r>
            <a:endParaRPr lang="en-US" sz="1600" dirty="0">
              <a:solidFill>
                <a:srgbClr val="44546A"/>
              </a:solidFill>
            </a:endParaRPr>
          </a:p>
        </p:txBody>
      </p:sp>
      <p:cxnSp>
        <p:nvCxnSpPr>
          <p:cNvPr id="10" name="Straight Connector 9"/>
          <p:cNvCxnSpPr/>
          <p:nvPr/>
        </p:nvCxnSpPr>
        <p:spPr>
          <a:xfrm flipH="1">
            <a:off x="1808018" y="855196"/>
            <a:ext cx="20782" cy="1722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724400" y="855195"/>
            <a:ext cx="20782" cy="1722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505200" y="871237"/>
            <a:ext cx="20782" cy="1722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248400" y="855196"/>
            <a:ext cx="20782" cy="172279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6490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906314"/>
            <a:ext cx="8824913" cy="5951686"/>
          </a:xfrm>
          <a:prstGeom prst="rect">
            <a:avLst/>
          </a:prstGeom>
        </p:spPr>
      </p:pic>
    </p:spTree>
    <p:extLst>
      <p:ext uri="{BB962C8B-B14F-4D97-AF65-F5344CB8AC3E}">
        <p14:creationId xmlns:p14="http://schemas.microsoft.com/office/powerpoint/2010/main" val="1528472632"/>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5259" y="1108081"/>
            <a:ext cx="8174038" cy="1357295"/>
          </a:xfrm>
        </p:spPr>
        <p:txBody>
          <a:bodyPr/>
          <a:lstStyle/>
          <a:p>
            <a:r>
              <a:rPr lang="en-US" dirty="0" smtClean="0"/>
              <a:t>1. </a:t>
            </a:r>
          </a:p>
          <a:p>
            <a:r>
              <a:rPr lang="en-US" dirty="0" smtClean="0"/>
              <a:t>A collaborative lens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090195303"/>
      </p:ext>
    </p:extLst>
  </p:cSld>
  <p:clrMapOvr>
    <a:masterClrMapping/>
  </p:clrMapOvr>
  <p:transition spd="slow">
    <p:push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831047"/>
            <a:ext cx="8743950" cy="6026953"/>
          </a:xfrm>
          <a:prstGeom prst="rect">
            <a:avLst/>
          </a:prstGeom>
        </p:spPr>
      </p:pic>
    </p:spTree>
    <p:extLst>
      <p:ext uri="{BB962C8B-B14F-4D97-AF65-F5344CB8AC3E}">
        <p14:creationId xmlns:p14="http://schemas.microsoft.com/office/powerpoint/2010/main" val="4091694762"/>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895350"/>
            <a:ext cx="8873411" cy="5962650"/>
          </a:xfrm>
          <a:prstGeom prst="rect">
            <a:avLst/>
          </a:prstGeom>
        </p:spPr>
      </p:pic>
    </p:spTree>
    <p:extLst>
      <p:ext uri="{BB962C8B-B14F-4D97-AF65-F5344CB8AC3E}">
        <p14:creationId xmlns:p14="http://schemas.microsoft.com/office/powerpoint/2010/main" val="3134267274"/>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425" y="-133350"/>
            <a:ext cx="8439150" cy="7124700"/>
          </a:xfrm>
          <a:prstGeom prst="rect">
            <a:avLst/>
          </a:prstGeom>
        </p:spPr>
      </p:pic>
    </p:spTree>
    <p:extLst>
      <p:ext uri="{BB962C8B-B14F-4D97-AF65-F5344CB8AC3E}">
        <p14:creationId xmlns:p14="http://schemas.microsoft.com/office/powerpoint/2010/main" val="15911178"/>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87" y="200025"/>
            <a:ext cx="9115425" cy="6457950"/>
          </a:xfrm>
          <a:prstGeom prst="rect">
            <a:avLst/>
          </a:prstGeom>
        </p:spPr>
      </p:pic>
    </p:spTree>
    <p:extLst>
      <p:ext uri="{BB962C8B-B14F-4D97-AF65-F5344CB8AC3E}">
        <p14:creationId xmlns:p14="http://schemas.microsoft.com/office/powerpoint/2010/main" val="2565584924"/>
      </p:ext>
    </p:extLst>
  </p:cSld>
  <p:clrMapOvr>
    <a:masterClrMapping/>
  </p:clrMapOvr>
  <p:transition spd="slow">
    <p:pu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5422" y="0"/>
            <a:ext cx="8629650" cy="7191375"/>
          </a:xfrm>
          <a:prstGeom prst="rect">
            <a:avLst/>
          </a:prstGeom>
        </p:spPr>
      </p:pic>
    </p:spTree>
    <p:extLst>
      <p:ext uri="{BB962C8B-B14F-4D97-AF65-F5344CB8AC3E}">
        <p14:creationId xmlns:p14="http://schemas.microsoft.com/office/powerpoint/2010/main" val="2093845582"/>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p:cNvSpPr txBox="1">
            <a:spLocks/>
          </p:cNvSpPr>
          <p:nvPr/>
        </p:nvSpPr>
        <p:spPr>
          <a:xfrm>
            <a:off x="434835" y="881879"/>
            <a:ext cx="4646603" cy="1650306"/>
          </a:xfrm>
          <a:prstGeom prst="rect">
            <a:avLst/>
          </a:prstGeom>
          <a:solidFill>
            <a:schemeClr val="accent2"/>
          </a:solidFill>
        </p:spPr>
        <p:txBody>
          <a:bodyPr/>
          <a:lstStyle/>
          <a:p>
            <a:pPr marL="742950" marR="0" lvl="0" indent="-742950" defTabSz="914400" rtl="0" eaLnBrk="1" fontAlgn="auto" latinLnBrk="0" hangingPunct="1">
              <a:lnSpc>
                <a:spcPct val="100000"/>
              </a:lnSpc>
              <a:spcBef>
                <a:spcPct val="0"/>
              </a:spcBef>
              <a:spcAft>
                <a:spcPts val="0"/>
              </a:spcAft>
              <a:buClr>
                <a:schemeClr val="accent6">
                  <a:lumMod val="75000"/>
                </a:schemeClr>
              </a:buClr>
              <a:buSzTx/>
              <a:tabLst/>
              <a:defRPr/>
            </a:pPr>
            <a:r>
              <a:rPr lang="en-US" sz="2400" dirty="0" smtClean="0">
                <a:solidFill>
                  <a:schemeClr val="bg1"/>
                </a:solidFill>
                <a:ea typeface="Segoe UI" pitchFamily="34" charset="0"/>
                <a:cs typeface="Segoe UI" pitchFamily="34" charset="0"/>
              </a:rPr>
              <a:t>Increase </a:t>
            </a:r>
            <a:r>
              <a:rPr lang="en-US" sz="2400" b="1" dirty="0" smtClean="0">
                <a:solidFill>
                  <a:schemeClr val="bg1"/>
                </a:solidFill>
                <a:ea typeface="Segoe UI" pitchFamily="34" charset="0"/>
                <a:cs typeface="Segoe UI" pitchFamily="34" charset="0"/>
              </a:rPr>
              <a:t>engagement</a:t>
            </a:r>
          </a:p>
          <a:p>
            <a:pPr marL="1200150" lvl="1" indent="-742950" defTabSz="914400">
              <a:spcBef>
                <a:spcPct val="0"/>
              </a:spcBef>
              <a:buClr>
                <a:schemeClr val="accent6">
                  <a:lumMod val="75000"/>
                </a:schemeClr>
              </a:buClr>
              <a:defRPr/>
            </a:pPr>
            <a:r>
              <a:rPr lang="en-US" sz="1600" dirty="0" smtClean="0">
                <a:solidFill>
                  <a:schemeClr val="bg1"/>
                </a:solidFill>
                <a:ea typeface="Segoe UI" pitchFamily="34" charset="0"/>
                <a:cs typeface="Segoe UI" pitchFamily="34" charset="0"/>
              </a:rPr>
              <a:t>The library in the life of the user</a:t>
            </a:r>
          </a:p>
          <a:p>
            <a:pPr marL="1200150" lvl="1" indent="-742950" defTabSz="914400">
              <a:spcBef>
                <a:spcPct val="0"/>
              </a:spcBef>
              <a:buClr>
                <a:schemeClr val="accent6">
                  <a:lumMod val="75000"/>
                </a:schemeClr>
              </a:buClr>
              <a:defRPr/>
            </a:pPr>
            <a:r>
              <a:rPr lang="en-US" sz="1600" dirty="0" smtClean="0">
                <a:solidFill>
                  <a:schemeClr val="bg1"/>
                </a:solidFill>
                <a:ea typeface="Segoe UI" pitchFamily="34" charset="0"/>
                <a:cs typeface="Segoe UI" pitchFamily="34" charset="0"/>
              </a:rPr>
              <a:t>Space</a:t>
            </a:r>
          </a:p>
          <a:p>
            <a:pPr marL="1200150" lvl="1" indent="-742950" defTabSz="914400">
              <a:spcBef>
                <a:spcPct val="0"/>
              </a:spcBef>
              <a:buClr>
                <a:schemeClr val="accent6">
                  <a:lumMod val="75000"/>
                </a:schemeClr>
              </a:buClr>
              <a:defRPr/>
            </a:pPr>
            <a:r>
              <a:rPr kumimoji="0" lang="en-US" sz="1600" i="0" u="none" strike="noStrike" kern="1200" cap="none" spc="0" normalizeH="0" baseline="0" noProof="0" dirty="0" smtClean="0">
                <a:ln>
                  <a:noFill/>
                </a:ln>
                <a:solidFill>
                  <a:schemeClr val="bg1"/>
                </a:solidFill>
                <a:effectLst/>
                <a:uLnTx/>
                <a:uFillTx/>
                <a:ea typeface="Segoe UI" pitchFamily="34" charset="0"/>
                <a:cs typeface="Segoe UI" pitchFamily="34" charset="0"/>
              </a:rPr>
              <a:t>Student success</a:t>
            </a:r>
          </a:p>
          <a:p>
            <a:pPr marL="1200150" lvl="1" indent="-742950" defTabSz="914400">
              <a:spcBef>
                <a:spcPct val="0"/>
              </a:spcBef>
              <a:buClr>
                <a:schemeClr val="accent6">
                  <a:lumMod val="75000"/>
                </a:schemeClr>
              </a:buClr>
              <a:defRPr/>
            </a:pPr>
            <a:r>
              <a:rPr lang="en-US" sz="1600" dirty="0" smtClean="0">
                <a:solidFill>
                  <a:schemeClr val="bg1"/>
                </a:solidFill>
                <a:ea typeface="Segoe UI" pitchFamily="34" charset="0"/>
                <a:cs typeface="Segoe UI" pitchFamily="34" charset="0"/>
              </a:rPr>
              <a:t>Research support</a:t>
            </a:r>
            <a:endParaRPr kumimoji="0" lang="en-US" sz="2800" i="0" u="none" strike="noStrike" kern="1200" cap="none" spc="0" normalizeH="0" baseline="0" noProof="0" dirty="0" smtClean="0">
              <a:ln>
                <a:noFill/>
              </a:ln>
              <a:solidFill>
                <a:schemeClr val="bg1"/>
              </a:solidFill>
              <a:effectLst/>
              <a:uLnTx/>
              <a:uFillTx/>
              <a:ea typeface="Segoe UI" pitchFamily="34" charset="0"/>
              <a:cs typeface="Segoe UI" pitchFamily="34" charset="0"/>
            </a:endParaRPr>
          </a:p>
        </p:txBody>
      </p:sp>
      <p:sp>
        <p:nvSpPr>
          <p:cNvPr id="3" name="Rectangle 2"/>
          <p:cNvSpPr/>
          <p:nvPr/>
        </p:nvSpPr>
        <p:spPr>
          <a:xfrm>
            <a:off x="4106775" y="4052666"/>
            <a:ext cx="4634932" cy="1938992"/>
          </a:xfrm>
          <a:prstGeom prst="rect">
            <a:avLst/>
          </a:prstGeom>
          <a:solidFill>
            <a:schemeClr val="accent2"/>
          </a:solidFill>
        </p:spPr>
        <p:txBody>
          <a:bodyPr wrap="square">
            <a:spAutoFit/>
          </a:bodyPr>
          <a:lstStyle/>
          <a:p>
            <a:pPr marL="742950" indent="-742950">
              <a:spcBef>
                <a:spcPct val="0"/>
              </a:spcBef>
              <a:buClr>
                <a:schemeClr val="accent6">
                  <a:lumMod val="75000"/>
                </a:schemeClr>
              </a:buClr>
              <a:defRPr/>
            </a:pPr>
            <a:r>
              <a:rPr lang="en-US" sz="2400" dirty="0" err="1">
                <a:solidFill>
                  <a:schemeClr val="bg1"/>
                </a:solidFill>
                <a:ea typeface="Segoe UI" pitchFamily="34" charset="0"/>
                <a:cs typeface="Segoe UI" pitchFamily="34" charset="0"/>
              </a:rPr>
              <a:t>Rightscale</a:t>
            </a:r>
            <a:r>
              <a:rPr lang="en-US" sz="2400" dirty="0">
                <a:solidFill>
                  <a:schemeClr val="bg1"/>
                </a:solidFill>
                <a:ea typeface="Segoe UI" pitchFamily="34" charset="0"/>
                <a:cs typeface="Segoe UI" pitchFamily="34" charset="0"/>
              </a:rPr>
              <a:t> </a:t>
            </a:r>
            <a:r>
              <a:rPr lang="en-US" sz="2400" b="1" dirty="0" smtClean="0">
                <a:solidFill>
                  <a:schemeClr val="bg1"/>
                </a:solidFill>
                <a:ea typeface="Segoe UI" pitchFamily="34" charset="0"/>
                <a:cs typeface="Segoe UI" pitchFamily="34" charset="0"/>
              </a:rPr>
              <a:t>infrastructure </a:t>
            </a:r>
            <a:endParaRPr lang="en-US" sz="2400" b="1" dirty="0">
              <a:solidFill>
                <a:schemeClr val="bg1"/>
              </a:solidFill>
              <a:ea typeface="Segoe UI" pitchFamily="34" charset="0"/>
              <a:cs typeface="Segoe UI" pitchFamily="34" charset="0"/>
            </a:endParaRPr>
          </a:p>
          <a:p>
            <a:pPr marL="1200150" lvl="1" indent="-742950">
              <a:spcBef>
                <a:spcPct val="0"/>
              </a:spcBef>
              <a:buClr>
                <a:schemeClr val="accent6">
                  <a:lumMod val="75000"/>
                </a:schemeClr>
              </a:buClr>
              <a:defRPr/>
            </a:pPr>
            <a:r>
              <a:rPr lang="en-US" sz="1600" dirty="0">
                <a:solidFill>
                  <a:schemeClr val="bg1"/>
                </a:solidFill>
                <a:latin typeface="Segoe UI" pitchFamily="34" charset="0"/>
                <a:ea typeface="Segoe UI" pitchFamily="34" charset="0"/>
                <a:cs typeface="Segoe UI" pitchFamily="34" charset="0"/>
              </a:rPr>
              <a:t>Shared systems – HT, …</a:t>
            </a:r>
          </a:p>
          <a:p>
            <a:pPr marL="1200150" lvl="1" indent="-742950">
              <a:spcBef>
                <a:spcPct val="0"/>
              </a:spcBef>
              <a:buClr>
                <a:schemeClr val="accent6">
                  <a:lumMod val="75000"/>
                </a:schemeClr>
              </a:buClr>
              <a:defRPr/>
            </a:pPr>
            <a:r>
              <a:rPr lang="en-US" sz="1600" dirty="0">
                <a:solidFill>
                  <a:schemeClr val="bg1"/>
                </a:solidFill>
                <a:latin typeface="Segoe UI" pitchFamily="34" charset="0"/>
                <a:ea typeface="Segoe UI" pitchFamily="34" charset="0"/>
                <a:cs typeface="Segoe UI" pitchFamily="34" charset="0"/>
              </a:rPr>
              <a:t>Shared </a:t>
            </a:r>
            <a:r>
              <a:rPr lang="en-US" sz="1600" dirty="0" smtClean="0">
                <a:solidFill>
                  <a:schemeClr val="bg1"/>
                </a:solidFill>
                <a:latin typeface="Segoe UI" pitchFamily="34" charset="0"/>
                <a:ea typeface="Segoe UI" pitchFamily="34" charset="0"/>
                <a:cs typeface="Segoe UI" pitchFamily="34" charset="0"/>
              </a:rPr>
              <a:t>print</a:t>
            </a:r>
          </a:p>
          <a:p>
            <a:pPr marL="1200150" lvl="1" indent="-742950">
              <a:spcBef>
                <a:spcPct val="0"/>
              </a:spcBef>
              <a:buClr>
                <a:schemeClr val="accent6">
                  <a:lumMod val="75000"/>
                </a:schemeClr>
              </a:buClr>
              <a:defRPr/>
            </a:pPr>
            <a:r>
              <a:rPr lang="en-US" sz="1600" dirty="0" smtClean="0">
                <a:solidFill>
                  <a:schemeClr val="bg1"/>
                </a:solidFill>
                <a:latin typeface="Segoe UI" pitchFamily="34" charset="0"/>
                <a:ea typeface="Segoe UI" pitchFamily="34" charset="0"/>
                <a:cs typeface="Segoe UI" pitchFamily="34" charset="0"/>
              </a:rPr>
              <a:t>DDA</a:t>
            </a:r>
          </a:p>
          <a:p>
            <a:pPr marL="1200150" lvl="1" indent="-742950">
              <a:spcBef>
                <a:spcPct val="0"/>
              </a:spcBef>
              <a:buClr>
                <a:schemeClr val="accent6">
                  <a:lumMod val="75000"/>
                </a:schemeClr>
              </a:buClr>
              <a:defRPr/>
            </a:pPr>
            <a:r>
              <a:rPr lang="en-US" sz="1600" dirty="0" smtClean="0">
                <a:solidFill>
                  <a:schemeClr val="bg1"/>
                </a:solidFill>
                <a:latin typeface="Segoe UI" pitchFamily="34" charset="0"/>
                <a:ea typeface="Segoe UI" pitchFamily="34" charset="0"/>
                <a:cs typeface="Segoe UI" pitchFamily="34" charset="0"/>
              </a:rPr>
              <a:t>Digital collections</a:t>
            </a:r>
            <a:endParaRPr lang="en-US" sz="1600" dirty="0">
              <a:solidFill>
                <a:schemeClr val="bg1"/>
              </a:solidFill>
              <a:latin typeface="Segoe UI" pitchFamily="34" charset="0"/>
              <a:ea typeface="Segoe UI" pitchFamily="34" charset="0"/>
              <a:cs typeface="Segoe UI" pitchFamily="34" charset="0"/>
            </a:endParaRPr>
          </a:p>
          <a:p>
            <a:pPr marL="1200150" lvl="1" indent="-742950">
              <a:spcBef>
                <a:spcPct val="0"/>
              </a:spcBef>
              <a:buClr>
                <a:schemeClr val="accent6">
                  <a:lumMod val="75000"/>
                </a:schemeClr>
              </a:buClr>
              <a:defRPr/>
            </a:pPr>
            <a:r>
              <a:rPr lang="en-US" sz="1600" dirty="0" smtClean="0">
                <a:solidFill>
                  <a:schemeClr val="bg1"/>
                </a:solidFill>
                <a:latin typeface="Segoe UI" pitchFamily="34" charset="0"/>
                <a:ea typeface="Segoe UI" pitchFamily="34" charset="0"/>
                <a:cs typeface="Segoe UI" pitchFamily="34" charset="0"/>
              </a:rPr>
              <a:t>RDM</a:t>
            </a:r>
          </a:p>
          <a:p>
            <a:pPr marL="1200150" lvl="1" indent="-742950">
              <a:spcBef>
                <a:spcPct val="0"/>
              </a:spcBef>
              <a:buClr>
                <a:schemeClr val="accent6">
                  <a:lumMod val="75000"/>
                </a:schemeClr>
              </a:buClr>
              <a:defRPr/>
            </a:pPr>
            <a:r>
              <a:rPr lang="en-US" sz="1600" dirty="0" smtClean="0">
                <a:solidFill>
                  <a:schemeClr val="bg1"/>
                </a:solidFill>
                <a:latin typeface="Segoe UI" pitchFamily="34" charset="0"/>
                <a:ea typeface="Segoe UI" pitchFamily="34" charset="0"/>
                <a:cs typeface="Segoe UI" pitchFamily="34" charset="0"/>
              </a:rPr>
              <a:t>Analytics</a:t>
            </a:r>
            <a:r>
              <a:rPr lang="en-US" sz="1600" dirty="0">
                <a:solidFill>
                  <a:schemeClr val="bg1"/>
                </a:solidFill>
                <a:latin typeface="Segoe UI" pitchFamily="34" charset="0"/>
                <a:ea typeface="Segoe UI" pitchFamily="34" charset="0"/>
                <a:cs typeface="Segoe UI" pitchFamily="34" charset="0"/>
              </a:rPr>
              <a:t>, …</a:t>
            </a:r>
            <a:endParaRPr lang="en-US" sz="1600" b="1" dirty="0">
              <a:solidFill>
                <a:schemeClr val="bg1"/>
              </a:solidFill>
              <a:latin typeface="Segoe UI" pitchFamily="34" charset="0"/>
              <a:ea typeface="Segoe UI" pitchFamily="34" charset="0"/>
              <a:cs typeface="Segoe UI" pitchFamily="34" charset="0"/>
            </a:endParaRPr>
          </a:p>
        </p:txBody>
      </p:sp>
      <p:sp>
        <p:nvSpPr>
          <p:cNvPr id="4" name="TextBox 3"/>
          <p:cNvSpPr txBox="1"/>
          <p:nvPr/>
        </p:nvSpPr>
        <p:spPr>
          <a:xfrm>
            <a:off x="785445" y="4052666"/>
            <a:ext cx="2133918" cy="646331"/>
          </a:xfrm>
          <a:prstGeom prst="rect">
            <a:avLst/>
          </a:prstGeom>
          <a:noFill/>
        </p:spPr>
        <p:txBody>
          <a:bodyPr wrap="none" rtlCol="0">
            <a:spAutoFit/>
          </a:bodyPr>
          <a:lstStyle/>
          <a:p>
            <a:r>
              <a:rPr lang="en-US" dirty="0" smtClean="0"/>
              <a:t>Increase the scope</a:t>
            </a:r>
          </a:p>
          <a:p>
            <a:r>
              <a:rPr lang="en-US" dirty="0"/>
              <a:t>o</a:t>
            </a:r>
            <a:r>
              <a:rPr lang="en-US" dirty="0" smtClean="0"/>
              <a:t>f collaboration. </a:t>
            </a:r>
            <a:endParaRPr lang="en-US" dirty="0"/>
          </a:p>
        </p:txBody>
      </p:sp>
    </p:spTree>
    <p:extLst>
      <p:ext uri="{BB962C8B-B14F-4D97-AF65-F5344CB8AC3E}">
        <p14:creationId xmlns:p14="http://schemas.microsoft.com/office/powerpoint/2010/main" val="494356218"/>
      </p:ext>
    </p:extLst>
  </p:cSld>
  <p:clrMapOvr>
    <a:masterClrMapping/>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1108081"/>
            <a:ext cx="8174038" cy="1911292"/>
          </a:xfrm>
        </p:spPr>
        <p:txBody>
          <a:bodyPr/>
          <a:lstStyle/>
          <a:p>
            <a:r>
              <a:rPr lang="en-US" dirty="0" smtClean="0"/>
              <a:t>4.</a:t>
            </a:r>
          </a:p>
          <a:p>
            <a:r>
              <a:rPr lang="en-US" dirty="0" smtClean="0"/>
              <a:t>Scaling learning and innovation</a:t>
            </a:r>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012042266"/>
      </p:ext>
    </p:extLst>
  </p:cSld>
  <p:clrMapOvr>
    <a:masterClrMapping/>
  </p:clrMapOvr>
  <p:transition spd="slow">
    <p:push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2712" y="472233"/>
            <a:ext cx="2996561" cy="3901463"/>
          </a:xfrm>
          <a:prstGeom prst="rect">
            <a:avLst/>
          </a:prstGeom>
        </p:spPr>
      </p:pic>
      <p:sp>
        <p:nvSpPr>
          <p:cNvPr id="6" name="Rectangle 5"/>
          <p:cNvSpPr/>
          <p:nvPr/>
        </p:nvSpPr>
        <p:spPr>
          <a:xfrm>
            <a:off x="3868616" y="472233"/>
            <a:ext cx="4572000" cy="4154984"/>
          </a:xfrm>
          <a:prstGeom prst="rect">
            <a:avLst/>
          </a:prstGeom>
        </p:spPr>
        <p:txBody>
          <a:bodyPr>
            <a:spAutoFit/>
          </a:bodyPr>
          <a:lstStyle/>
          <a:p>
            <a:r>
              <a:rPr lang="en-US" sz="2400" dirty="0" smtClean="0">
                <a:solidFill>
                  <a:srgbClr val="000000"/>
                </a:solidFill>
                <a:ea typeface="MS Mincho" panose="02020609040205080304" pitchFamily="49" charset="-128"/>
                <a:cs typeface="Times New Roman" panose="02020603050405020304" pitchFamily="18" charset="0"/>
              </a:rPr>
              <a:t>“However</a:t>
            </a:r>
            <a:r>
              <a:rPr lang="en-US" sz="2400" dirty="0">
                <a:solidFill>
                  <a:srgbClr val="000000"/>
                </a:solidFill>
                <a:ea typeface="MS Mincho" panose="02020609040205080304" pitchFamily="49" charset="-128"/>
                <a:cs typeface="Times New Roman" panose="02020603050405020304" pitchFamily="18" charset="0"/>
              </a:rPr>
              <a:t>, the 'soft power' of consortia in allowing library staff to network with each other, to discuss direction, to come to shared decisions, to 'pool uncertainty' should not be underestimated. The costs of building new shared initiatives are high - building trust and good working relationships take time</a:t>
            </a:r>
            <a:r>
              <a:rPr lang="en-US" sz="2400" dirty="0" smtClean="0">
                <a:solidFill>
                  <a:srgbClr val="000000"/>
                </a:solidFill>
                <a:ea typeface="MS Mincho" panose="02020609040205080304" pitchFamily="49" charset="-128"/>
                <a:cs typeface="Times New Roman" panose="02020603050405020304" pitchFamily="18" charset="0"/>
              </a:rPr>
              <a:t>.”</a:t>
            </a:r>
            <a:endParaRPr lang="en-US" sz="2400" dirty="0"/>
          </a:p>
        </p:txBody>
      </p:sp>
    </p:spTree>
    <p:extLst>
      <p:ext uri="{BB962C8B-B14F-4D97-AF65-F5344CB8AC3E}">
        <p14:creationId xmlns:p14="http://schemas.microsoft.com/office/powerpoint/2010/main" val="3419343974"/>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08893"/>
            <a:ext cx="9124433" cy="5193323"/>
          </a:xfrm>
          <a:prstGeom prst="rect">
            <a:avLst/>
          </a:prstGeom>
        </p:spPr>
      </p:pic>
    </p:spTree>
    <p:extLst>
      <p:ext uri="{BB962C8B-B14F-4D97-AF65-F5344CB8AC3E}">
        <p14:creationId xmlns:p14="http://schemas.microsoft.com/office/powerpoint/2010/main" val="1470171470"/>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141170"/>
            <a:ext cx="9631047" cy="4286616"/>
          </a:xfrm>
          <a:prstGeom prst="rect">
            <a:avLst/>
          </a:prstGeom>
        </p:spPr>
      </p:pic>
    </p:spTree>
    <p:extLst>
      <p:ext uri="{BB962C8B-B14F-4D97-AF65-F5344CB8AC3E}">
        <p14:creationId xmlns:p14="http://schemas.microsoft.com/office/powerpoint/2010/main" val="4115016352"/>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996" y="1015276"/>
            <a:ext cx="4418437" cy="7364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6352" y="2298449"/>
            <a:ext cx="4572000" cy="3970318"/>
          </a:xfrm>
          <a:prstGeom prst="rect">
            <a:avLst/>
          </a:prstGeom>
        </p:spPr>
        <p:txBody>
          <a:bodyPr>
            <a:spAutoFit/>
          </a:bodyPr>
          <a:lstStyle/>
          <a:p>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An analysis of North American ICOLC members (85) shows the following as the most often mentioned consortium services: </a:t>
            </a:r>
            <a:endPar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endPar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rPr>
              <a:t>cooperative </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negotiation and licensing of electronic resources, </a:t>
            </a:r>
            <a:endPar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endPar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rPr>
              <a:t>training</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 </a:t>
            </a:r>
            <a:endPar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endPar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rPr>
              <a:t>interlibrary </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loan/document delivery, and </a:t>
            </a:r>
            <a:endPar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endPar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rPr>
              <a:t>collection </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sharing </a:t>
            </a:r>
            <a:endPar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endPar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r>
              <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rPr>
              <a:t>(Unpublished. </a:t>
            </a:r>
            <a:r>
              <a:rPr lang="en-US" dirty="0" err="1" smtClean="0">
                <a:solidFill>
                  <a:srgbClr val="000000"/>
                </a:solidFill>
                <a:latin typeface="Calibri" panose="020F0502020204030204" pitchFamily="34" charset="0"/>
                <a:ea typeface="MS Mincho" panose="02020609040205080304" pitchFamily="49" charset="-128"/>
                <a:cs typeface="Times New Roman" panose="02020603050405020304" pitchFamily="18" charset="0"/>
              </a:rPr>
              <a:t>Malpas</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 2014). </a:t>
            </a:r>
            <a:endParaRPr lang="en-US" dirty="0"/>
          </a:p>
        </p:txBody>
      </p:sp>
    </p:spTree>
    <p:extLst>
      <p:ext uri="{BB962C8B-B14F-4D97-AF65-F5344CB8AC3E}">
        <p14:creationId xmlns:p14="http://schemas.microsoft.com/office/powerpoint/2010/main" val="1673012479"/>
      </p:ext>
    </p:extLst>
  </p:cSld>
  <p:clrMapOvr>
    <a:masterClrMapping/>
  </p:clrMapOvr>
  <p:transition spd="slow">
    <p:push/>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560151" y="1661743"/>
            <a:ext cx="6283573" cy="3534510"/>
          </a:xfrm>
          <a:prstGeom prst="rect">
            <a:avLst/>
          </a:prstGeom>
        </p:spPr>
      </p:pic>
      <p:sp>
        <p:nvSpPr>
          <p:cNvPr id="6" name="TextBox 5"/>
          <p:cNvSpPr txBox="1"/>
          <p:nvPr/>
        </p:nvSpPr>
        <p:spPr>
          <a:xfrm>
            <a:off x="4501662" y="5251938"/>
            <a:ext cx="184731" cy="369332"/>
          </a:xfrm>
          <a:prstGeom prst="rect">
            <a:avLst/>
          </a:prstGeom>
          <a:noFill/>
        </p:spPr>
        <p:txBody>
          <a:bodyPr wrap="none" rtlCol="0">
            <a:spAutoFit/>
          </a:bodyPr>
          <a:lstStyle/>
          <a:p>
            <a:endParaRPr lang="en-US" dirty="0"/>
          </a:p>
        </p:txBody>
      </p:sp>
      <p:sp>
        <p:nvSpPr>
          <p:cNvPr id="7" name="Title 10"/>
          <p:cNvSpPr txBox="1">
            <a:spLocks/>
          </p:cNvSpPr>
          <p:nvPr/>
        </p:nvSpPr>
        <p:spPr>
          <a:xfrm>
            <a:off x="162321" y="178493"/>
            <a:ext cx="4646603" cy="1650306"/>
          </a:xfrm>
          <a:prstGeom prst="rect">
            <a:avLst/>
          </a:prstGeom>
          <a:solidFill>
            <a:schemeClr val="accent2"/>
          </a:solidFill>
        </p:spPr>
        <p:txBody>
          <a:bodyPr/>
          <a:lstStyle/>
          <a:p>
            <a:pPr marL="742950" marR="0" lvl="0" indent="-742950" defTabSz="914400" rtl="0" eaLnBrk="1" fontAlgn="auto" latinLnBrk="0" hangingPunct="1">
              <a:lnSpc>
                <a:spcPct val="100000"/>
              </a:lnSpc>
              <a:spcBef>
                <a:spcPct val="0"/>
              </a:spcBef>
              <a:spcAft>
                <a:spcPts val="0"/>
              </a:spcAft>
              <a:buClr>
                <a:schemeClr val="accent6">
                  <a:lumMod val="75000"/>
                </a:schemeClr>
              </a:buClr>
              <a:buSzTx/>
              <a:tabLst/>
              <a:defRPr/>
            </a:pPr>
            <a:r>
              <a:rPr lang="en-US" sz="2400" dirty="0" smtClean="0">
                <a:solidFill>
                  <a:schemeClr val="bg1"/>
                </a:solidFill>
                <a:ea typeface="Segoe UI" pitchFamily="34" charset="0"/>
                <a:cs typeface="Segoe UI" pitchFamily="34" charset="0"/>
              </a:rPr>
              <a:t>Increase </a:t>
            </a:r>
            <a:r>
              <a:rPr lang="en-US" sz="2400" b="1" dirty="0" smtClean="0">
                <a:solidFill>
                  <a:schemeClr val="bg1"/>
                </a:solidFill>
                <a:ea typeface="Segoe UI" pitchFamily="34" charset="0"/>
                <a:cs typeface="Segoe UI" pitchFamily="34" charset="0"/>
              </a:rPr>
              <a:t>engagement</a:t>
            </a:r>
          </a:p>
          <a:p>
            <a:pPr marL="1200150" lvl="1" indent="-742950" defTabSz="914400">
              <a:spcBef>
                <a:spcPct val="0"/>
              </a:spcBef>
              <a:buClr>
                <a:schemeClr val="accent6">
                  <a:lumMod val="75000"/>
                </a:schemeClr>
              </a:buClr>
              <a:defRPr/>
            </a:pPr>
            <a:r>
              <a:rPr lang="en-US" sz="1600" dirty="0" smtClean="0">
                <a:solidFill>
                  <a:schemeClr val="bg1"/>
                </a:solidFill>
                <a:ea typeface="Segoe UI" pitchFamily="34" charset="0"/>
                <a:cs typeface="Segoe UI" pitchFamily="34" charset="0"/>
              </a:rPr>
              <a:t>The library in the life of the user</a:t>
            </a:r>
          </a:p>
          <a:p>
            <a:pPr marL="1200150" lvl="1" indent="-742950" defTabSz="914400">
              <a:spcBef>
                <a:spcPct val="0"/>
              </a:spcBef>
              <a:buClr>
                <a:schemeClr val="accent6">
                  <a:lumMod val="75000"/>
                </a:schemeClr>
              </a:buClr>
              <a:defRPr/>
            </a:pPr>
            <a:r>
              <a:rPr lang="en-US" sz="1600" dirty="0" smtClean="0">
                <a:solidFill>
                  <a:schemeClr val="bg1"/>
                </a:solidFill>
                <a:ea typeface="Segoe UI" pitchFamily="34" charset="0"/>
                <a:cs typeface="Segoe UI" pitchFamily="34" charset="0"/>
              </a:rPr>
              <a:t>Space</a:t>
            </a:r>
          </a:p>
          <a:p>
            <a:pPr marL="1200150" lvl="1" indent="-742950" defTabSz="914400">
              <a:spcBef>
                <a:spcPct val="0"/>
              </a:spcBef>
              <a:buClr>
                <a:schemeClr val="accent6">
                  <a:lumMod val="75000"/>
                </a:schemeClr>
              </a:buClr>
              <a:defRPr/>
            </a:pPr>
            <a:r>
              <a:rPr kumimoji="0" lang="en-US" sz="1600" i="0" u="none" strike="noStrike" kern="1200" cap="none" spc="0" normalizeH="0" baseline="0" noProof="0" dirty="0" smtClean="0">
                <a:ln>
                  <a:noFill/>
                </a:ln>
                <a:solidFill>
                  <a:schemeClr val="bg1"/>
                </a:solidFill>
                <a:effectLst/>
                <a:uLnTx/>
                <a:uFillTx/>
                <a:ea typeface="Segoe UI" pitchFamily="34" charset="0"/>
                <a:cs typeface="Segoe UI" pitchFamily="34" charset="0"/>
              </a:rPr>
              <a:t>Student success</a:t>
            </a:r>
          </a:p>
          <a:p>
            <a:pPr marL="1200150" lvl="1" indent="-742950" defTabSz="914400">
              <a:spcBef>
                <a:spcPct val="0"/>
              </a:spcBef>
              <a:buClr>
                <a:schemeClr val="accent6">
                  <a:lumMod val="75000"/>
                </a:schemeClr>
              </a:buClr>
              <a:defRPr/>
            </a:pPr>
            <a:r>
              <a:rPr lang="en-US" sz="1600" dirty="0" smtClean="0">
                <a:solidFill>
                  <a:schemeClr val="bg1"/>
                </a:solidFill>
                <a:ea typeface="Segoe UI" pitchFamily="34" charset="0"/>
                <a:cs typeface="Segoe UI" pitchFamily="34" charset="0"/>
              </a:rPr>
              <a:t>Research support</a:t>
            </a:r>
            <a:endParaRPr kumimoji="0" lang="en-US" sz="2800" i="0" u="none" strike="noStrike" kern="1200" cap="none" spc="0" normalizeH="0" baseline="0" noProof="0" dirty="0" smtClean="0">
              <a:ln>
                <a:noFill/>
              </a:ln>
              <a:solidFill>
                <a:schemeClr val="bg1"/>
              </a:solidFill>
              <a:effectLst/>
              <a:uLnTx/>
              <a:uFillTx/>
              <a:ea typeface="Segoe UI" pitchFamily="34" charset="0"/>
              <a:cs typeface="Segoe UI" pitchFamily="34" charset="0"/>
            </a:endParaRPr>
          </a:p>
        </p:txBody>
      </p:sp>
      <p:sp>
        <p:nvSpPr>
          <p:cNvPr id="8" name="Rectangle 7"/>
          <p:cNvSpPr/>
          <p:nvPr/>
        </p:nvSpPr>
        <p:spPr>
          <a:xfrm>
            <a:off x="1011462" y="2271954"/>
            <a:ext cx="3797462" cy="1938992"/>
          </a:xfrm>
          <a:prstGeom prst="rect">
            <a:avLst/>
          </a:prstGeom>
          <a:solidFill>
            <a:schemeClr val="accent2"/>
          </a:solidFill>
        </p:spPr>
        <p:txBody>
          <a:bodyPr wrap="square">
            <a:spAutoFit/>
          </a:bodyPr>
          <a:lstStyle/>
          <a:p>
            <a:pPr marL="742950" indent="-742950">
              <a:spcBef>
                <a:spcPct val="0"/>
              </a:spcBef>
              <a:buClr>
                <a:schemeClr val="accent6">
                  <a:lumMod val="75000"/>
                </a:schemeClr>
              </a:buClr>
              <a:defRPr/>
            </a:pPr>
            <a:r>
              <a:rPr lang="en-US" sz="2400" dirty="0" err="1">
                <a:solidFill>
                  <a:schemeClr val="bg1"/>
                </a:solidFill>
                <a:ea typeface="Segoe UI" pitchFamily="34" charset="0"/>
                <a:cs typeface="Segoe UI" pitchFamily="34" charset="0"/>
              </a:rPr>
              <a:t>Rightscale</a:t>
            </a:r>
            <a:r>
              <a:rPr lang="en-US" sz="2400" dirty="0">
                <a:solidFill>
                  <a:schemeClr val="bg1"/>
                </a:solidFill>
                <a:ea typeface="Segoe UI" pitchFamily="34" charset="0"/>
                <a:cs typeface="Segoe UI" pitchFamily="34" charset="0"/>
              </a:rPr>
              <a:t> </a:t>
            </a:r>
            <a:r>
              <a:rPr lang="en-US" sz="2400" b="1" dirty="0" smtClean="0">
                <a:solidFill>
                  <a:schemeClr val="bg1"/>
                </a:solidFill>
                <a:ea typeface="Segoe UI" pitchFamily="34" charset="0"/>
                <a:cs typeface="Segoe UI" pitchFamily="34" charset="0"/>
              </a:rPr>
              <a:t>infrastructure </a:t>
            </a:r>
            <a:endParaRPr lang="en-US" sz="2400" b="1" dirty="0">
              <a:solidFill>
                <a:schemeClr val="bg1"/>
              </a:solidFill>
              <a:ea typeface="Segoe UI" pitchFamily="34" charset="0"/>
              <a:cs typeface="Segoe UI" pitchFamily="34" charset="0"/>
            </a:endParaRPr>
          </a:p>
          <a:p>
            <a:pPr marL="1200150" lvl="1" indent="-742950">
              <a:spcBef>
                <a:spcPct val="0"/>
              </a:spcBef>
              <a:buClr>
                <a:schemeClr val="accent6">
                  <a:lumMod val="75000"/>
                </a:schemeClr>
              </a:buClr>
              <a:defRPr/>
            </a:pPr>
            <a:r>
              <a:rPr lang="en-US" sz="1600" dirty="0">
                <a:solidFill>
                  <a:schemeClr val="bg1"/>
                </a:solidFill>
                <a:latin typeface="Segoe UI" pitchFamily="34" charset="0"/>
                <a:ea typeface="Segoe UI" pitchFamily="34" charset="0"/>
                <a:cs typeface="Segoe UI" pitchFamily="34" charset="0"/>
              </a:rPr>
              <a:t>Shared systems – HT, …</a:t>
            </a:r>
          </a:p>
          <a:p>
            <a:pPr marL="1200150" lvl="1" indent="-742950">
              <a:spcBef>
                <a:spcPct val="0"/>
              </a:spcBef>
              <a:buClr>
                <a:schemeClr val="accent6">
                  <a:lumMod val="75000"/>
                </a:schemeClr>
              </a:buClr>
              <a:defRPr/>
            </a:pPr>
            <a:r>
              <a:rPr lang="en-US" sz="1600" dirty="0">
                <a:solidFill>
                  <a:schemeClr val="bg1"/>
                </a:solidFill>
                <a:latin typeface="Segoe UI" pitchFamily="34" charset="0"/>
                <a:ea typeface="Segoe UI" pitchFamily="34" charset="0"/>
                <a:cs typeface="Segoe UI" pitchFamily="34" charset="0"/>
              </a:rPr>
              <a:t>Shared </a:t>
            </a:r>
            <a:r>
              <a:rPr lang="en-US" sz="1600" dirty="0" smtClean="0">
                <a:solidFill>
                  <a:schemeClr val="bg1"/>
                </a:solidFill>
                <a:latin typeface="Segoe UI" pitchFamily="34" charset="0"/>
                <a:ea typeface="Segoe UI" pitchFamily="34" charset="0"/>
                <a:cs typeface="Segoe UI" pitchFamily="34" charset="0"/>
              </a:rPr>
              <a:t>print</a:t>
            </a:r>
          </a:p>
          <a:p>
            <a:pPr marL="1200150" lvl="1" indent="-742950">
              <a:spcBef>
                <a:spcPct val="0"/>
              </a:spcBef>
              <a:buClr>
                <a:schemeClr val="accent6">
                  <a:lumMod val="75000"/>
                </a:schemeClr>
              </a:buClr>
              <a:defRPr/>
            </a:pPr>
            <a:r>
              <a:rPr lang="en-US" sz="1600" dirty="0" smtClean="0">
                <a:solidFill>
                  <a:schemeClr val="bg1"/>
                </a:solidFill>
                <a:latin typeface="Segoe UI" pitchFamily="34" charset="0"/>
                <a:ea typeface="Segoe UI" pitchFamily="34" charset="0"/>
                <a:cs typeface="Segoe UI" pitchFamily="34" charset="0"/>
              </a:rPr>
              <a:t>DDA</a:t>
            </a:r>
          </a:p>
          <a:p>
            <a:pPr marL="1200150" lvl="1" indent="-742950">
              <a:spcBef>
                <a:spcPct val="0"/>
              </a:spcBef>
              <a:buClr>
                <a:schemeClr val="accent6">
                  <a:lumMod val="75000"/>
                </a:schemeClr>
              </a:buClr>
              <a:defRPr/>
            </a:pPr>
            <a:r>
              <a:rPr lang="en-US" sz="1600" dirty="0" smtClean="0">
                <a:solidFill>
                  <a:schemeClr val="bg1"/>
                </a:solidFill>
                <a:latin typeface="Segoe UI" pitchFamily="34" charset="0"/>
                <a:ea typeface="Segoe UI" pitchFamily="34" charset="0"/>
                <a:cs typeface="Segoe UI" pitchFamily="34" charset="0"/>
              </a:rPr>
              <a:t>Digital collections</a:t>
            </a:r>
            <a:endParaRPr lang="en-US" sz="1600" dirty="0">
              <a:solidFill>
                <a:schemeClr val="bg1"/>
              </a:solidFill>
              <a:latin typeface="Segoe UI" pitchFamily="34" charset="0"/>
              <a:ea typeface="Segoe UI" pitchFamily="34" charset="0"/>
              <a:cs typeface="Segoe UI" pitchFamily="34" charset="0"/>
            </a:endParaRPr>
          </a:p>
          <a:p>
            <a:pPr marL="1200150" lvl="1" indent="-742950">
              <a:spcBef>
                <a:spcPct val="0"/>
              </a:spcBef>
              <a:buClr>
                <a:schemeClr val="accent6">
                  <a:lumMod val="75000"/>
                </a:schemeClr>
              </a:buClr>
              <a:defRPr/>
            </a:pPr>
            <a:r>
              <a:rPr lang="en-US" sz="1600" dirty="0" smtClean="0">
                <a:solidFill>
                  <a:schemeClr val="bg1"/>
                </a:solidFill>
                <a:latin typeface="Segoe UI" pitchFamily="34" charset="0"/>
                <a:ea typeface="Segoe UI" pitchFamily="34" charset="0"/>
                <a:cs typeface="Segoe UI" pitchFamily="34" charset="0"/>
              </a:rPr>
              <a:t>RDM</a:t>
            </a:r>
          </a:p>
          <a:p>
            <a:pPr marL="1200150" lvl="1" indent="-742950">
              <a:spcBef>
                <a:spcPct val="0"/>
              </a:spcBef>
              <a:buClr>
                <a:schemeClr val="accent6">
                  <a:lumMod val="75000"/>
                </a:schemeClr>
              </a:buClr>
              <a:defRPr/>
            </a:pPr>
            <a:r>
              <a:rPr lang="en-US" sz="1600" dirty="0" smtClean="0">
                <a:solidFill>
                  <a:schemeClr val="bg1"/>
                </a:solidFill>
                <a:latin typeface="Segoe UI" pitchFamily="34" charset="0"/>
                <a:ea typeface="Segoe UI" pitchFamily="34" charset="0"/>
                <a:cs typeface="Segoe UI" pitchFamily="34" charset="0"/>
              </a:rPr>
              <a:t>Analytics</a:t>
            </a:r>
            <a:r>
              <a:rPr lang="en-US" sz="1600" dirty="0">
                <a:solidFill>
                  <a:schemeClr val="bg1"/>
                </a:solidFill>
                <a:latin typeface="Segoe UI" pitchFamily="34" charset="0"/>
                <a:ea typeface="Segoe UI" pitchFamily="34" charset="0"/>
                <a:cs typeface="Segoe UI" pitchFamily="34" charset="0"/>
              </a:rPr>
              <a:t>, …</a:t>
            </a:r>
            <a:endParaRPr lang="en-US" sz="1600" b="1" dirty="0">
              <a:solidFill>
                <a:schemeClr val="bg1"/>
              </a:solidFill>
              <a:latin typeface="Segoe UI" pitchFamily="34" charset="0"/>
              <a:ea typeface="Segoe UI" pitchFamily="34" charset="0"/>
              <a:cs typeface="Segoe UI" pitchFamily="34" charset="0"/>
            </a:endParaRPr>
          </a:p>
        </p:txBody>
      </p:sp>
      <p:sp>
        <p:nvSpPr>
          <p:cNvPr id="9" name="Rectangle 8"/>
          <p:cNvSpPr/>
          <p:nvPr/>
        </p:nvSpPr>
        <p:spPr>
          <a:xfrm>
            <a:off x="499401" y="4651773"/>
            <a:ext cx="4309523" cy="1200329"/>
          </a:xfrm>
          <a:prstGeom prst="rect">
            <a:avLst/>
          </a:prstGeom>
          <a:solidFill>
            <a:schemeClr val="accent2"/>
          </a:solidFill>
        </p:spPr>
        <p:txBody>
          <a:bodyPr wrap="square">
            <a:spAutoFit/>
          </a:bodyPr>
          <a:lstStyle/>
          <a:p>
            <a:pPr marL="742950" indent="-742950">
              <a:spcBef>
                <a:spcPct val="0"/>
              </a:spcBef>
              <a:buClr>
                <a:schemeClr val="accent6">
                  <a:lumMod val="75000"/>
                </a:schemeClr>
              </a:buClr>
              <a:defRPr/>
            </a:pPr>
            <a:r>
              <a:rPr lang="en-US" sz="2400" dirty="0" smtClean="0">
                <a:solidFill>
                  <a:schemeClr val="bg1"/>
                </a:solidFill>
                <a:ea typeface="Segoe UI" pitchFamily="34" charset="0"/>
                <a:cs typeface="Segoe UI" pitchFamily="34" charset="0"/>
              </a:rPr>
              <a:t>Scale</a:t>
            </a:r>
            <a:r>
              <a:rPr lang="en-US" sz="2400" b="1" dirty="0" smtClean="0">
                <a:solidFill>
                  <a:schemeClr val="bg1"/>
                </a:solidFill>
                <a:ea typeface="Segoe UI" pitchFamily="34" charset="0"/>
                <a:cs typeface="Segoe UI" pitchFamily="34" charset="0"/>
              </a:rPr>
              <a:t> innovation </a:t>
            </a:r>
            <a:r>
              <a:rPr lang="en-US" sz="2400" dirty="0" smtClean="0">
                <a:solidFill>
                  <a:schemeClr val="bg1"/>
                </a:solidFill>
                <a:ea typeface="Segoe UI" pitchFamily="34" charset="0"/>
                <a:cs typeface="Segoe UI" pitchFamily="34" charset="0"/>
              </a:rPr>
              <a:t>&amp; learning</a:t>
            </a:r>
            <a:endParaRPr lang="en-US" sz="2400" dirty="0">
              <a:solidFill>
                <a:schemeClr val="bg1"/>
              </a:solidFill>
              <a:ea typeface="Segoe UI" pitchFamily="34" charset="0"/>
              <a:cs typeface="Segoe UI" pitchFamily="34" charset="0"/>
            </a:endParaRPr>
          </a:p>
          <a:p>
            <a:pPr marL="1200150" lvl="1" indent="-742950">
              <a:spcBef>
                <a:spcPct val="0"/>
              </a:spcBef>
              <a:buClr>
                <a:schemeClr val="accent6">
                  <a:lumMod val="75000"/>
                </a:schemeClr>
              </a:buClr>
              <a:defRPr/>
            </a:pPr>
            <a:r>
              <a:rPr lang="en-US" sz="1600" dirty="0">
                <a:solidFill>
                  <a:schemeClr val="bg1"/>
                </a:solidFill>
                <a:latin typeface="Segoe UI" pitchFamily="34" charset="0"/>
                <a:ea typeface="Segoe UI" pitchFamily="34" charset="0"/>
                <a:cs typeface="Segoe UI" pitchFamily="34" charset="0"/>
              </a:rPr>
              <a:t>The institutional shape of collaboration</a:t>
            </a:r>
          </a:p>
          <a:p>
            <a:pPr marL="1200150" lvl="1" indent="-742950">
              <a:spcBef>
                <a:spcPct val="0"/>
              </a:spcBef>
              <a:buClr>
                <a:schemeClr val="accent6">
                  <a:lumMod val="75000"/>
                </a:schemeClr>
              </a:buClr>
              <a:defRPr/>
            </a:pPr>
            <a:r>
              <a:rPr lang="en-US" sz="1600" dirty="0">
                <a:solidFill>
                  <a:schemeClr val="bg1"/>
                </a:solidFill>
                <a:latin typeface="Segoe UI" pitchFamily="34" charset="0"/>
                <a:ea typeface="Segoe UI" pitchFamily="34" charset="0"/>
                <a:cs typeface="Segoe UI" pitchFamily="34" charset="0"/>
              </a:rPr>
              <a:t>Scale and diffuse service innovation</a:t>
            </a:r>
          </a:p>
          <a:p>
            <a:pPr marL="1200150" lvl="1" indent="-742950">
              <a:spcBef>
                <a:spcPct val="0"/>
              </a:spcBef>
              <a:buClr>
                <a:schemeClr val="accent6">
                  <a:lumMod val="75000"/>
                </a:schemeClr>
              </a:buClr>
              <a:defRPr/>
            </a:pPr>
            <a:r>
              <a:rPr lang="en-US" sz="1600" dirty="0">
                <a:solidFill>
                  <a:schemeClr val="bg1"/>
                </a:solidFill>
                <a:latin typeface="Segoe UI" pitchFamily="34" charset="0"/>
                <a:ea typeface="Segoe UI" pitchFamily="34" charset="0"/>
                <a:cs typeface="Segoe UI" pitchFamily="34" charset="0"/>
              </a:rPr>
              <a:t>Scale learning </a:t>
            </a:r>
          </a:p>
        </p:txBody>
      </p:sp>
    </p:spTree>
    <p:extLst>
      <p:ext uri="{BB962C8B-B14F-4D97-AF65-F5344CB8AC3E}">
        <p14:creationId xmlns:p14="http://schemas.microsoft.com/office/powerpoint/2010/main" val="2123139256"/>
      </p:ext>
    </p:extLst>
  </p:cSld>
  <p:clrMapOvr>
    <a:masterClrMapping/>
  </p:clrMapOvr>
  <p:transition spd="slow">
    <p:pu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77459" y="1668401"/>
            <a:ext cx="6180014" cy="3476258"/>
          </a:xfrm>
          <a:prstGeom prst="rect">
            <a:avLst/>
          </a:prstGeom>
        </p:spPr>
      </p:pic>
      <p:pic>
        <p:nvPicPr>
          <p:cNvPr id="5" name="Picture 9" descr="OCLC_H_PMS.eps"/>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1002" y="5330370"/>
            <a:ext cx="1721526" cy="560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p:cNvGrpSpPr/>
          <p:nvPr/>
        </p:nvGrpSpPr>
        <p:grpSpPr>
          <a:xfrm>
            <a:off x="4672609" y="3243129"/>
            <a:ext cx="2947392" cy="1192817"/>
            <a:chOff x="2856517" y="3816929"/>
            <a:chExt cx="5449283" cy="1908955"/>
          </a:xfrm>
        </p:grpSpPr>
        <p:pic>
          <p:nvPicPr>
            <p:cNvPr id="7" name="Picture 8" descr="library"/>
            <p:cNvPicPr>
              <a:picLocks noChangeAspect="1" noChangeArrowheads="1"/>
            </p:cNvPicPr>
            <p:nvPr/>
          </p:nvPicPr>
          <p:blipFill>
            <a:blip r:embed="rId4" cstate="print"/>
            <a:srcRect/>
            <a:stretch>
              <a:fillRect/>
            </a:stretch>
          </p:blipFill>
          <p:spPr bwMode="auto">
            <a:xfrm>
              <a:off x="2856517" y="3816929"/>
              <a:ext cx="1791683" cy="1832755"/>
            </a:xfrm>
            <a:prstGeom prst="rect">
              <a:avLst/>
            </a:prstGeom>
            <a:noFill/>
            <a:ln w="9525">
              <a:noFill/>
              <a:miter lim="800000"/>
              <a:headEnd/>
              <a:tailEnd/>
            </a:ln>
          </p:spPr>
        </p:pic>
        <p:pic>
          <p:nvPicPr>
            <p:cNvPr id="8" name="Picture 7" descr="library"/>
            <p:cNvPicPr>
              <a:picLocks noChangeAspect="1" noChangeArrowheads="1"/>
            </p:cNvPicPr>
            <p:nvPr/>
          </p:nvPicPr>
          <p:blipFill>
            <a:blip r:embed="rId4" cstate="print"/>
            <a:srcRect/>
            <a:stretch>
              <a:fillRect/>
            </a:stretch>
          </p:blipFill>
          <p:spPr bwMode="auto">
            <a:xfrm>
              <a:off x="4685317" y="3816929"/>
              <a:ext cx="1791683" cy="1832755"/>
            </a:xfrm>
            <a:prstGeom prst="rect">
              <a:avLst/>
            </a:prstGeom>
            <a:noFill/>
            <a:ln w="9525">
              <a:noFill/>
              <a:miter lim="800000"/>
              <a:headEnd/>
              <a:tailEnd/>
            </a:ln>
          </p:spPr>
        </p:pic>
        <p:pic>
          <p:nvPicPr>
            <p:cNvPr id="9" name="Picture 8" descr="library"/>
            <p:cNvPicPr>
              <a:picLocks noChangeAspect="1" noChangeArrowheads="1"/>
            </p:cNvPicPr>
            <p:nvPr/>
          </p:nvPicPr>
          <p:blipFill>
            <a:blip r:embed="rId4" cstate="print"/>
            <a:srcRect/>
            <a:stretch>
              <a:fillRect/>
            </a:stretch>
          </p:blipFill>
          <p:spPr bwMode="auto">
            <a:xfrm>
              <a:off x="6514117" y="3893129"/>
              <a:ext cx="1791683" cy="1832755"/>
            </a:xfrm>
            <a:prstGeom prst="rect">
              <a:avLst/>
            </a:prstGeom>
            <a:noFill/>
            <a:ln w="9525">
              <a:noFill/>
              <a:miter lim="800000"/>
              <a:headEnd/>
              <a:tailEnd/>
            </a:ln>
          </p:spPr>
        </p:pic>
      </p:grpSp>
      <p:pic>
        <p:nvPicPr>
          <p:cNvPr id="11" name="Picture 8" descr="library"/>
          <p:cNvPicPr>
            <a:picLocks noChangeAspect="1" noChangeArrowheads="1"/>
          </p:cNvPicPr>
          <p:nvPr/>
        </p:nvPicPr>
        <p:blipFill>
          <a:blip r:embed="rId4" cstate="print"/>
          <a:srcRect/>
          <a:stretch>
            <a:fillRect/>
          </a:stretch>
        </p:blipFill>
        <p:spPr bwMode="auto">
          <a:xfrm>
            <a:off x="4906066" y="1377183"/>
            <a:ext cx="969080" cy="1145203"/>
          </a:xfrm>
          <a:prstGeom prst="rect">
            <a:avLst/>
          </a:prstGeom>
          <a:noFill/>
          <a:ln w="9525">
            <a:noFill/>
            <a:miter lim="800000"/>
            <a:headEnd/>
            <a:tailEnd/>
          </a:ln>
        </p:spPr>
      </p:pic>
    </p:spTree>
    <p:extLst>
      <p:ext uri="{BB962C8B-B14F-4D97-AF65-F5344CB8AC3E}">
        <p14:creationId xmlns:p14="http://schemas.microsoft.com/office/powerpoint/2010/main" val="3120393453"/>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0589" y="0"/>
            <a:ext cx="4048871" cy="2360497"/>
          </a:xfrm>
          <a:prstGeom prst="rect">
            <a:avLst/>
          </a:prstGeom>
        </p:spPr>
      </p:pic>
      <p:pic>
        <p:nvPicPr>
          <p:cNvPr id="2" name="Picture 1"/>
          <p:cNvPicPr>
            <a:picLocks noChangeAspect="1"/>
          </p:cNvPicPr>
          <p:nvPr/>
        </p:nvPicPr>
        <p:blipFill>
          <a:blip r:embed="rId3"/>
          <a:stretch>
            <a:fillRect/>
          </a:stretch>
        </p:blipFill>
        <p:spPr>
          <a:xfrm>
            <a:off x="1098703" y="1425307"/>
            <a:ext cx="7277100" cy="4914900"/>
          </a:xfrm>
          <a:prstGeom prst="rect">
            <a:avLst/>
          </a:prstGeom>
        </p:spPr>
      </p:pic>
    </p:spTree>
    <p:extLst>
      <p:ext uri="{BB962C8B-B14F-4D97-AF65-F5344CB8AC3E}">
        <p14:creationId xmlns:p14="http://schemas.microsoft.com/office/powerpoint/2010/main" val="3674498107"/>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762261" y="200512"/>
            <a:ext cx="4572000" cy="3970318"/>
          </a:xfrm>
          <a:prstGeom prst="rect">
            <a:avLst/>
          </a:prstGeom>
        </p:spPr>
        <p:txBody>
          <a:bodyPr>
            <a:spAutoFit/>
          </a:bodyPr>
          <a:lstStyle/>
          <a:p>
            <a:pPr>
              <a:lnSpc>
                <a:spcPct val="200000"/>
              </a:lnSpc>
            </a:pPr>
            <a:r>
              <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rPr>
              <a:t>“Looking </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at these numbers it seems reasonable to suggest three broad activity areas for collaborative activity: </a:t>
            </a:r>
            <a:endPar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marL="342900" indent="-342900">
              <a:lnSpc>
                <a:spcPct val="200000"/>
              </a:lnSpc>
              <a:buFont typeface="+mj-lt"/>
              <a:buAutoNum type="arabicPeriod"/>
            </a:pPr>
            <a:r>
              <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rPr>
              <a:t>shared </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service infrastructure; </a:t>
            </a:r>
            <a:endPar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marL="342900" indent="-342900">
              <a:lnSpc>
                <a:spcPct val="200000"/>
              </a:lnSpc>
              <a:buFont typeface="+mj-lt"/>
              <a:buAutoNum type="arabicPeriod"/>
            </a:pPr>
            <a:r>
              <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rPr>
              <a:t>cooperative </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negotiation and licensing; </a:t>
            </a:r>
            <a:endPar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marL="342900" indent="-342900">
              <a:lnSpc>
                <a:spcPct val="200000"/>
              </a:lnSpc>
              <a:buFont typeface="+mj-lt"/>
              <a:buAutoNum type="arabicPeriod"/>
            </a:pPr>
            <a:r>
              <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rPr>
              <a:t>and </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professional development and networking</a:t>
            </a:r>
            <a:r>
              <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rPr>
              <a:t>.” </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32712" y="472233"/>
            <a:ext cx="2996561" cy="3901463"/>
          </a:xfrm>
          <a:prstGeom prst="rect">
            <a:avLst/>
          </a:prstGeom>
        </p:spPr>
      </p:pic>
    </p:spTree>
    <p:extLst>
      <p:ext uri="{BB962C8B-B14F-4D97-AF65-F5344CB8AC3E}">
        <p14:creationId xmlns:p14="http://schemas.microsoft.com/office/powerpoint/2010/main" val="1767122896"/>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762261" y="200512"/>
            <a:ext cx="4572000" cy="3890937"/>
          </a:xfrm>
          <a:prstGeom prst="rect">
            <a:avLst/>
          </a:prstGeom>
        </p:spPr>
        <p:txBody>
          <a:bodyPr>
            <a:spAutoFit/>
          </a:bodyPr>
          <a:lstStyle/>
          <a:p>
            <a:pPr>
              <a:lnSpc>
                <a:spcPct val="200000"/>
              </a:lnSpc>
            </a:pP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Looking at these numbers it seems reasonable to suggest three broad activity areas for collaborative activity: </a:t>
            </a:r>
            <a:endPar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marL="342900" indent="-342900">
              <a:lnSpc>
                <a:spcPct val="200000"/>
              </a:lnSpc>
              <a:buFont typeface="+mj-lt"/>
              <a:buAutoNum type="arabicPeriod"/>
            </a:pPr>
            <a:r>
              <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rPr>
              <a:t>shared </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service infrastructure; </a:t>
            </a:r>
            <a:endPar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marL="342900" indent="-342900">
              <a:lnSpc>
                <a:spcPct val="200000"/>
              </a:lnSpc>
              <a:buFont typeface="+mj-lt"/>
              <a:buAutoNum type="arabicPeriod"/>
            </a:pPr>
            <a:r>
              <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rPr>
              <a:t>cooperative </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negotiation and licensing; </a:t>
            </a:r>
            <a:endPar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marL="342900" indent="-342900">
              <a:lnSpc>
                <a:spcPct val="200000"/>
              </a:lnSpc>
              <a:buFont typeface="+mj-lt"/>
              <a:buAutoNum type="arabicPeriod"/>
            </a:pPr>
            <a:r>
              <a:rPr lang="en-US" dirty="0" smtClean="0">
                <a:solidFill>
                  <a:srgbClr val="000000"/>
                </a:solidFill>
                <a:latin typeface="Calibri" panose="020F0502020204030204" pitchFamily="34" charset="0"/>
                <a:ea typeface="MS Mincho" panose="02020609040205080304" pitchFamily="49" charset="-128"/>
                <a:cs typeface="Times New Roman" panose="02020603050405020304" pitchFamily="18" charset="0"/>
              </a:rPr>
              <a:t>and </a:t>
            </a: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professional development and networking. </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32712" y="472233"/>
            <a:ext cx="2996561" cy="3901463"/>
          </a:xfrm>
          <a:prstGeom prst="rect">
            <a:avLst/>
          </a:prstGeom>
        </p:spPr>
      </p:pic>
      <p:sp>
        <p:nvSpPr>
          <p:cNvPr id="7" name="TextBox 6"/>
          <p:cNvSpPr txBox="1"/>
          <p:nvPr/>
        </p:nvSpPr>
        <p:spPr>
          <a:xfrm>
            <a:off x="532712" y="5502924"/>
            <a:ext cx="3571812" cy="769441"/>
          </a:xfrm>
          <a:prstGeom prst="rect">
            <a:avLst/>
          </a:prstGeom>
          <a:solidFill>
            <a:schemeClr val="accent2"/>
          </a:solidFill>
        </p:spPr>
        <p:txBody>
          <a:bodyPr wrap="none" rtlCol="0">
            <a:spAutoFit/>
          </a:bodyPr>
          <a:lstStyle/>
          <a:p>
            <a:r>
              <a:rPr lang="en-US" sz="4400" b="1" dirty="0" err="1" smtClean="0">
                <a:solidFill>
                  <a:schemeClr val="bg1"/>
                </a:solidFill>
              </a:rPr>
              <a:t>Rightscaling</a:t>
            </a:r>
            <a:endParaRPr lang="en-US" sz="4400" b="1" dirty="0">
              <a:solidFill>
                <a:schemeClr val="bg1"/>
              </a:solidFill>
            </a:endParaRPr>
          </a:p>
        </p:txBody>
      </p:sp>
      <p:sp>
        <p:nvSpPr>
          <p:cNvPr id="8" name="TextBox 7"/>
          <p:cNvSpPr txBox="1"/>
          <p:nvPr/>
        </p:nvSpPr>
        <p:spPr>
          <a:xfrm>
            <a:off x="6581373" y="2699995"/>
            <a:ext cx="1645002" cy="523220"/>
          </a:xfrm>
          <a:prstGeom prst="rect">
            <a:avLst/>
          </a:prstGeom>
          <a:solidFill>
            <a:schemeClr val="accent2"/>
          </a:solidFill>
        </p:spPr>
        <p:txBody>
          <a:bodyPr wrap="none" rtlCol="0">
            <a:spAutoFit/>
          </a:bodyPr>
          <a:lstStyle/>
          <a:p>
            <a:r>
              <a:rPr lang="en-US" sz="2800" dirty="0" smtClean="0">
                <a:solidFill>
                  <a:schemeClr val="bg1"/>
                </a:solidFill>
              </a:rPr>
              <a:t>Influence</a:t>
            </a:r>
            <a:endParaRPr lang="en-US" sz="2800" dirty="0">
              <a:solidFill>
                <a:schemeClr val="bg1"/>
              </a:solidFill>
            </a:endParaRPr>
          </a:p>
        </p:txBody>
      </p:sp>
      <p:sp>
        <p:nvSpPr>
          <p:cNvPr id="9" name="TextBox 8"/>
          <p:cNvSpPr txBox="1"/>
          <p:nvPr/>
        </p:nvSpPr>
        <p:spPr>
          <a:xfrm>
            <a:off x="6581373" y="3571459"/>
            <a:ext cx="2526654" cy="954107"/>
          </a:xfrm>
          <a:prstGeom prst="rect">
            <a:avLst/>
          </a:prstGeom>
          <a:solidFill>
            <a:schemeClr val="accent2"/>
          </a:solidFill>
        </p:spPr>
        <p:txBody>
          <a:bodyPr wrap="none" rtlCol="0">
            <a:spAutoFit/>
          </a:bodyPr>
          <a:lstStyle/>
          <a:p>
            <a:r>
              <a:rPr lang="en-US" sz="2800" dirty="0" smtClean="0">
                <a:solidFill>
                  <a:schemeClr val="bg1"/>
                </a:solidFill>
              </a:rPr>
              <a:t>learning </a:t>
            </a:r>
          </a:p>
          <a:p>
            <a:r>
              <a:rPr lang="en-US" sz="2800" dirty="0" smtClean="0">
                <a:solidFill>
                  <a:schemeClr val="bg1"/>
                </a:solidFill>
              </a:rPr>
              <a:t>and innovation</a:t>
            </a:r>
            <a:endParaRPr lang="en-US" sz="2800" dirty="0">
              <a:solidFill>
                <a:schemeClr val="bg1"/>
              </a:solidFill>
            </a:endParaRPr>
          </a:p>
        </p:txBody>
      </p:sp>
      <p:sp>
        <p:nvSpPr>
          <p:cNvPr id="10" name="TextBox 9"/>
          <p:cNvSpPr txBox="1"/>
          <p:nvPr/>
        </p:nvSpPr>
        <p:spPr>
          <a:xfrm>
            <a:off x="6581373" y="1577591"/>
            <a:ext cx="2084225" cy="954107"/>
          </a:xfrm>
          <a:prstGeom prst="rect">
            <a:avLst/>
          </a:prstGeom>
          <a:solidFill>
            <a:schemeClr val="accent2"/>
          </a:solidFill>
        </p:spPr>
        <p:txBody>
          <a:bodyPr wrap="none" rtlCol="0">
            <a:spAutoFit/>
          </a:bodyPr>
          <a:lstStyle/>
          <a:p>
            <a:r>
              <a:rPr lang="en-US" sz="2800" dirty="0" smtClean="0">
                <a:solidFill>
                  <a:schemeClr val="bg1"/>
                </a:solidFill>
              </a:rPr>
              <a:t>Economies </a:t>
            </a:r>
          </a:p>
          <a:p>
            <a:r>
              <a:rPr lang="en-US" sz="2800" dirty="0">
                <a:solidFill>
                  <a:schemeClr val="bg1"/>
                </a:solidFill>
              </a:rPr>
              <a:t>a</a:t>
            </a:r>
            <a:r>
              <a:rPr lang="en-US" sz="2800" dirty="0" smtClean="0">
                <a:solidFill>
                  <a:schemeClr val="bg1"/>
                </a:solidFill>
              </a:rPr>
              <a:t>nd impact</a:t>
            </a:r>
            <a:endParaRPr lang="en-US" sz="2800" dirty="0">
              <a:solidFill>
                <a:schemeClr val="bg1"/>
              </a:solidFill>
            </a:endParaRPr>
          </a:p>
        </p:txBody>
      </p:sp>
    </p:spTree>
    <p:extLst>
      <p:ext uri="{BB962C8B-B14F-4D97-AF65-F5344CB8AC3E}">
        <p14:creationId xmlns:p14="http://schemas.microsoft.com/office/powerpoint/2010/main" val="42457658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5837" y="157162"/>
            <a:ext cx="7172325" cy="6543675"/>
          </a:xfrm>
          <a:prstGeom prst="rect">
            <a:avLst/>
          </a:prstGeom>
        </p:spPr>
      </p:pic>
    </p:spTree>
    <p:extLst>
      <p:ext uri="{BB962C8B-B14F-4D97-AF65-F5344CB8AC3E}">
        <p14:creationId xmlns:p14="http://schemas.microsoft.com/office/powerpoint/2010/main" val="1094047068"/>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4032182" y="3062693"/>
            <a:ext cx="3679634" cy="2504239"/>
          </a:xfrm>
          <a:prstGeom prst="ellipse">
            <a:avLst/>
          </a:prstGeom>
          <a:solidFill>
            <a:schemeClr val="accent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tx2"/>
                </a:solidFill>
              </a:rPr>
              <a:t>Multi-scalar strategies</a:t>
            </a:r>
            <a:endParaRPr lang="en-US" dirty="0">
              <a:solidFill>
                <a:schemeClr val="tx2"/>
              </a:solidFill>
            </a:endParaRPr>
          </a:p>
        </p:txBody>
      </p:sp>
      <p:sp>
        <p:nvSpPr>
          <p:cNvPr id="6" name="Oval 5"/>
          <p:cNvSpPr/>
          <p:nvPr/>
        </p:nvSpPr>
        <p:spPr>
          <a:xfrm rot="19580399">
            <a:off x="5669843" y="3905665"/>
            <a:ext cx="2654812" cy="140476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dirty="0">
                <a:solidFill>
                  <a:prstClr val="white"/>
                </a:solidFill>
              </a:rPr>
              <a:t>HathiTrust</a:t>
            </a:r>
          </a:p>
        </p:txBody>
      </p:sp>
      <p:sp>
        <p:nvSpPr>
          <p:cNvPr id="5" name="Oval 4"/>
          <p:cNvSpPr/>
          <p:nvPr/>
        </p:nvSpPr>
        <p:spPr>
          <a:xfrm rot="19580399">
            <a:off x="5850260" y="4409142"/>
            <a:ext cx="1830627" cy="85500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dirty="0">
                <a:solidFill>
                  <a:prstClr val="white"/>
                </a:solidFill>
              </a:rPr>
              <a:t>CIC</a:t>
            </a:r>
          </a:p>
        </p:txBody>
      </p:sp>
      <p:sp>
        <p:nvSpPr>
          <p:cNvPr id="21" name="TextBox 20"/>
          <p:cNvSpPr txBox="1"/>
          <p:nvPr/>
        </p:nvSpPr>
        <p:spPr>
          <a:xfrm>
            <a:off x="6850180" y="3821091"/>
            <a:ext cx="1216167" cy="369332"/>
          </a:xfrm>
          <a:prstGeom prst="rect">
            <a:avLst/>
          </a:prstGeom>
          <a:noFill/>
        </p:spPr>
        <p:txBody>
          <a:bodyPr wrap="none" rtlCol="0">
            <a:spAutoFit/>
          </a:bodyPr>
          <a:lstStyle/>
          <a:p>
            <a:pPr defTabSz="457200" fontAlgn="base">
              <a:spcBef>
                <a:spcPct val="0"/>
              </a:spcBef>
              <a:spcAft>
                <a:spcPct val="0"/>
              </a:spcAft>
            </a:pPr>
            <a:r>
              <a:rPr lang="en-US" dirty="0">
                <a:solidFill>
                  <a:prstClr val="white"/>
                </a:solidFill>
                <a:latin typeface="Segoe UI" pitchFamily="34" charset="0"/>
                <a:ea typeface="Segoe UI" pitchFamily="34" charset="0"/>
                <a:cs typeface="Segoe UI" pitchFamily="34" charset="0"/>
              </a:rPr>
              <a:t>HathiTrust</a:t>
            </a:r>
          </a:p>
        </p:txBody>
      </p:sp>
      <p:sp>
        <p:nvSpPr>
          <p:cNvPr id="54274" name="AutoShape 2" descr="Image result for university of michig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11" name="Oval 10"/>
          <p:cNvSpPr/>
          <p:nvPr/>
        </p:nvSpPr>
        <p:spPr>
          <a:xfrm>
            <a:off x="5468969" y="3859916"/>
            <a:ext cx="766149" cy="17379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sp>
        <p:nvSpPr>
          <p:cNvPr id="54276" name="AutoShape 4" descr="Image result for university of michig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4" name="Oval 3"/>
          <p:cNvSpPr/>
          <p:nvPr/>
        </p:nvSpPr>
        <p:spPr>
          <a:xfrm>
            <a:off x="5380831" y="4964091"/>
            <a:ext cx="995538" cy="6358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dirty="0">
              <a:solidFill>
                <a:srgbClr val="FFFF00"/>
              </a:solidFill>
              <a:latin typeface="Engravers MT" pitchFamily="18" charset="0"/>
            </a:endParaRPr>
          </a:p>
        </p:txBody>
      </p:sp>
      <p:pic>
        <p:nvPicPr>
          <p:cNvPr id="39" name="Picture 4" descr="http://www.astronomy.ohio-state.edu/%7Ekstanek/home_osu.gif"/>
          <p:cNvPicPr>
            <a:picLocks noChangeAspect="1" noChangeArrowheads="1"/>
          </p:cNvPicPr>
          <p:nvPr/>
        </p:nvPicPr>
        <p:blipFill>
          <a:blip r:embed="rId3" cstate="print"/>
          <a:srcRect/>
          <a:stretch>
            <a:fillRect/>
          </a:stretch>
        </p:blipFill>
        <p:spPr bwMode="auto">
          <a:xfrm>
            <a:off x="5635439" y="5047631"/>
            <a:ext cx="501945" cy="503139"/>
          </a:xfrm>
          <a:prstGeom prst="rect">
            <a:avLst/>
          </a:prstGeom>
          <a:noFill/>
        </p:spPr>
      </p:pic>
      <p:sp>
        <p:nvSpPr>
          <p:cNvPr id="16" name="TextBox 15"/>
          <p:cNvSpPr txBox="1"/>
          <p:nvPr/>
        </p:nvSpPr>
        <p:spPr>
          <a:xfrm>
            <a:off x="5506969" y="4217944"/>
            <a:ext cx="697627" cy="646331"/>
          </a:xfrm>
          <a:prstGeom prst="rect">
            <a:avLst/>
          </a:prstGeom>
          <a:noFill/>
        </p:spPr>
        <p:txBody>
          <a:bodyPr wrap="none" rtlCol="0">
            <a:spAutoFit/>
          </a:bodyPr>
          <a:lstStyle/>
          <a:p>
            <a:pPr defTabSz="457200" fontAlgn="base">
              <a:spcBef>
                <a:spcPct val="0"/>
              </a:spcBef>
              <a:spcAft>
                <a:spcPct val="0"/>
              </a:spcAft>
            </a:pPr>
            <a:r>
              <a:rPr lang="en-US" dirty="0">
                <a:solidFill>
                  <a:schemeClr val="bg1"/>
                </a:solidFill>
                <a:latin typeface="Arial" charset="0"/>
                <a:cs typeface="Arial" charset="0"/>
              </a:rPr>
              <a:t>Ohio</a:t>
            </a:r>
          </a:p>
          <a:p>
            <a:pPr defTabSz="457200" fontAlgn="base">
              <a:spcBef>
                <a:spcPct val="0"/>
              </a:spcBef>
              <a:spcAft>
                <a:spcPct val="0"/>
              </a:spcAft>
            </a:pPr>
            <a:r>
              <a:rPr lang="en-US" dirty="0">
                <a:solidFill>
                  <a:schemeClr val="bg1"/>
                </a:solidFill>
                <a:latin typeface="Arial" charset="0"/>
                <a:cs typeface="Arial" charset="0"/>
              </a:rPr>
              <a:t>LINK</a:t>
            </a:r>
          </a:p>
        </p:txBody>
      </p:sp>
      <p:sp>
        <p:nvSpPr>
          <p:cNvPr id="35" name="TextBox 34"/>
          <p:cNvSpPr txBox="1"/>
          <p:nvPr/>
        </p:nvSpPr>
        <p:spPr>
          <a:xfrm>
            <a:off x="4416612" y="3648020"/>
            <a:ext cx="825867" cy="369332"/>
          </a:xfrm>
          <a:prstGeom prst="rect">
            <a:avLst/>
          </a:prstGeom>
          <a:noFill/>
        </p:spPr>
        <p:txBody>
          <a:bodyPr wrap="none" rtlCol="0">
            <a:spAutoFit/>
          </a:bodyPr>
          <a:lstStyle/>
          <a:p>
            <a:r>
              <a:rPr lang="en-US" dirty="0" smtClean="0">
                <a:solidFill>
                  <a:schemeClr val="bg1"/>
                </a:solidFill>
              </a:rPr>
              <a:t>OCLC</a:t>
            </a:r>
            <a:endParaRPr lang="en-US" dirty="0">
              <a:solidFill>
                <a:schemeClr val="bg1"/>
              </a:solidFill>
            </a:endParaRPr>
          </a:p>
        </p:txBody>
      </p:sp>
      <p:sp>
        <p:nvSpPr>
          <p:cNvPr id="45" name="Rectangle 44"/>
          <p:cNvSpPr/>
          <p:nvPr/>
        </p:nvSpPr>
        <p:spPr>
          <a:xfrm>
            <a:off x="0" y="2539190"/>
            <a:ext cx="1961002" cy="3477875"/>
          </a:xfrm>
          <a:prstGeom prst="rect">
            <a:avLst/>
          </a:prstGeom>
          <a:solidFill>
            <a:schemeClr val="tx2"/>
          </a:solidFill>
        </p:spPr>
        <p:txBody>
          <a:bodyPr wrap="square">
            <a:spAutoFit/>
          </a:bodyPr>
          <a:lstStyle/>
          <a:p>
            <a:r>
              <a:rPr lang="en-US" sz="2000" b="1" dirty="0">
                <a:solidFill>
                  <a:srgbClr val="FFFFFF"/>
                </a:solidFill>
              </a:rPr>
              <a:t>“Ultimately, </a:t>
            </a:r>
            <a:r>
              <a:rPr lang="en-US" sz="2000" b="1" dirty="0" err="1">
                <a:solidFill>
                  <a:srgbClr val="FFFFFF"/>
                </a:solidFill>
              </a:rPr>
              <a:t>consortial</a:t>
            </a:r>
            <a:r>
              <a:rPr lang="en-US" sz="2000" b="1" dirty="0">
                <a:solidFill>
                  <a:srgbClr val="FFFFFF"/>
                </a:solidFill>
              </a:rPr>
              <a:t> activity is about right-scaling, finding the optimal level at which activities should be carried out.” </a:t>
            </a:r>
          </a:p>
        </p:txBody>
      </p:sp>
    </p:spTree>
    <p:extLst>
      <p:ext uri="{BB962C8B-B14F-4D97-AF65-F5344CB8AC3E}">
        <p14:creationId xmlns:p14="http://schemas.microsoft.com/office/powerpoint/2010/main" val="157594319"/>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Master_Slides_V2">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11994</TotalTime>
  <Words>699</Words>
  <Application>Microsoft Office PowerPoint</Application>
  <PresentationFormat>On-screen Show (4:3)</PresentationFormat>
  <Paragraphs>169</Paragraphs>
  <Slides>41</Slides>
  <Notes>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3" baseType="lpstr">
      <vt:lpstr>MS Mincho</vt:lpstr>
      <vt:lpstr>ＭＳ Ｐゴシック</vt:lpstr>
      <vt:lpstr>Arial</vt:lpstr>
      <vt:lpstr>Calibri</vt:lpstr>
      <vt:lpstr>Cambria</vt:lpstr>
      <vt:lpstr>Engravers MT</vt:lpstr>
      <vt:lpstr>proximanova</vt:lpstr>
      <vt:lpstr>Segoe UI</vt:lpstr>
      <vt:lpstr>Times New Roman</vt:lpstr>
      <vt:lpstr>Wingdings</vt:lpstr>
      <vt:lpstr>Master_Slides_V2</vt:lpstr>
      <vt:lpstr>Microsoft Excel 97-2003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Multi-scalar strategies</vt:lpstr>
      <vt:lpstr>PowerPoint Presentation</vt:lpstr>
      <vt:lpstr>PowerPoint Presentation</vt:lpstr>
      <vt:lpstr>CORE COMPONENTS  OF A FIRM</vt:lpstr>
      <vt:lpstr>PowerPoint Presentation</vt:lpstr>
      <vt:lpstr>3 Imperatives?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OCLC Research (ALA Annual 2015 briefing)</dc:title>
  <dc:creator>Eric Childress</dc:creator>
  <dc:description>For ALA Annual 2015 briefing for OCLC staff on 22 June 2015</dc:description>
  <cp:lastModifiedBy>Confer,Patrick</cp:lastModifiedBy>
  <cp:revision>199</cp:revision>
  <dcterms:created xsi:type="dcterms:W3CDTF">2015-04-17T19:58:50Z</dcterms:created>
  <dcterms:modified xsi:type="dcterms:W3CDTF">2016-09-23T20:52:04Z</dcterms:modified>
  <cp:category>presentation</cp:category>
</cp:coreProperties>
</file>