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Default Extension="fntdata" ContentType="application/x-fontdata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4" r:id="rId2"/>
    <p:sldMasterId id="2147483706" r:id="rId3"/>
    <p:sldMasterId id="2147483723" r:id="rId4"/>
    <p:sldMasterId id="2147483735" r:id="rId5"/>
    <p:sldMasterId id="2147483750" r:id="rId6"/>
    <p:sldMasterId id="2147483766" r:id="rId7"/>
  </p:sldMasterIdLst>
  <p:notesMasterIdLst>
    <p:notesMasterId r:id="rId81"/>
  </p:notesMasterIdLst>
  <p:handoutMasterIdLst>
    <p:handoutMasterId r:id="rId82"/>
  </p:handoutMasterIdLst>
  <p:sldIdLst>
    <p:sldId id="366" r:id="rId8"/>
    <p:sldId id="282" r:id="rId9"/>
    <p:sldId id="394" r:id="rId10"/>
    <p:sldId id="434" r:id="rId11"/>
    <p:sldId id="435" r:id="rId12"/>
    <p:sldId id="393" r:id="rId13"/>
    <p:sldId id="395" r:id="rId14"/>
    <p:sldId id="455" r:id="rId15"/>
    <p:sldId id="367" r:id="rId16"/>
    <p:sldId id="410" r:id="rId17"/>
    <p:sldId id="411" r:id="rId18"/>
    <p:sldId id="412" r:id="rId19"/>
    <p:sldId id="432" r:id="rId20"/>
    <p:sldId id="433" r:id="rId21"/>
    <p:sldId id="385" r:id="rId22"/>
    <p:sldId id="381" r:id="rId23"/>
    <p:sldId id="414" r:id="rId24"/>
    <p:sldId id="421" r:id="rId25"/>
    <p:sldId id="422" r:id="rId26"/>
    <p:sldId id="437" r:id="rId27"/>
    <p:sldId id="415" r:id="rId28"/>
    <p:sldId id="420" r:id="rId29"/>
    <p:sldId id="418" r:id="rId30"/>
    <p:sldId id="423" r:id="rId31"/>
    <p:sldId id="430" r:id="rId32"/>
    <p:sldId id="425" r:id="rId33"/>
    <p:sldId id="431" r:id="rId34"/>
    <p:sldId id="444" r:id="rId35"/>
    <p:sldId id="445" r:id="rId36"/>
    <p:sldId id="447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6" r:id="rId45"/>
    <p:sldId id="404" r:id="rId46"/>
    <p:sldId id="403" r:id="rId47"/>
    <p:sldId id="405" r:id="rId48"/>
    <p:sldId id="266" r:id="rId49"/>
    <p:sldId id="267" r:id="rId50"/>
    <p:sldId id="288" r:id="rId51"/>
    <p:sldId id="289" r:id="rId52"/>
    <p:sldId id="401" r:id="rId53"/>
    <p:sldId id="426" r:id="rId54"/>
    <p:sldId id="427" r:id="rId55"/>
    <p:sldId id="257" r:id="rId56"/>
    <p:sldId id="399" r:id="rId57"/>
    <p:sldId id="441" r:id="rId58"/>
    <p:sldId id="303" r:id="rId59"/>
    <p:sldId id="428" r:id="rId60"/>
    <p:sldId id="299" r:id="rId61"/>
    <p:sldId id="300" r:id="rId62"/>
    <p:sldId id="301" r:id="rId63"/>
    <p:sldId id="429" r:id="rId64"/>
    <p:sldId id="358" r:id="rId65"/>
    <p:sldId id="268" r:id="rId66"/>
    <p:sldId id="356" r:id="rId67"/>
    <p:sldId id="346" r:id="rId68"/>
    <p:sldId id="332" r:id="rId69"/>
    <p:sldId id="294" r:id="rId70"/>
    <p:sldId id="292" r:id="rId71"/>
    <p:sldId id="293" r:id="rId72"/>
    <p:sldId id="442" r:id="rId73"/>
    <p:sldId id="443" r:id="rId74"/>
    <p:sldId id="270" r:id="rId75"/>
    <p:sldId id="272" r:id="rId76"/>
    <p:sldId id="359" r:id="rId77"/>
    <p:sldId id="286" r:id="rId78"/>
    <p:sldId id="364" r:id="rId79"/>
    <p:sldId id="259" r:id="rId80"/>
  </p:sldIdLst>
  <p:sldSz cx="9144000" cy="6858000" type="screen4x3"/>
  <p:notesSz cx="6858000" cy="9144000"/>
  <p:embeddedFontLst>
    <p:embeddedFont>
      <p:font typeface="Open Sans" charset="0"/>
      <p:regular r:id="rId83"/>
      <p:bold r:id="rId84"/>
      <p:italic r:id="rId85"/>
      <p:boldItalic r:id="rId86"/>
    </p:embeddedFont>
    <p:embeddedFont>
      <p:font typeface="Segoe UI Semibold" pitchFamily="34" charset="0"/>
      <p:bold r:id="rId87"/>
    </p:embeddedFont>
    <p:embeddedFont>
      <p:font typeface="Open Sans Semibold" charset="0"/>
      <p:bold r:id="rId88"/>
      <p:boldItalic r:id="rId89"/>
    </p:embeddedFont>
    <p:embeddedFont>
      <p:font typeface="Segoe UI" pitchFamily="34" charset="0"/>
      <p:regular r:id="rId90"/>
      <p:bold r:id="rId91"/>
      <p:italic r:id="rId92"/>
      <p:boldItalic r:id="rId93"/>
    </p:embeddedFont>
    <p:embeddedFont>
      <p:font typeface="Calibri" pitchFamily="34" charset="0"/>
      <p:regular r:id="rId94"/>
      <p:bold r:id="rId95"/>
      <p:italic r:id="rId96"/>
      <p:boldItalic r:id="rId97"/>
    </p:embeddedFont>
    <p:embeddedFont>
      <p:font typeface="Segoe UI Light" pitchFamily="34" charset="0"/>
      <p:regular r:id="rId98"/>
    </p:embeddedFont>
    <p:embeddedFont>
      <p:font typeface="Trebuchet MS" pitchFamily="34" charset="0"/>
      <p:regular r:id="rId99"/>
      <p:bold r:id="rId100"/>
      <p:italic r:id="rId101"/>
      <p:boldItalic r:id="rId102"/>
    </p:embeddedFont>
    <p:embeddedFont>
      <p:font typeface="ＭＳ Ｐゴシック" pitchFamily="34" charset="-128"/>
      <p:regular r:id="rId103"/>
    </p:embeddedFont>
    <p:embeddedFont>
      <p:font typeface="Lucida Console" pitchFamily="49" charset="0"/>
      <p:regular r:id="rId10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C0C0C0"/>
    <a:srgbClr val="D9D9D9"/>
    <a:srgbClr val="64646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6" autoAdjust="0"/>
    <p:restoredTop sz="96812" autoAdjust="0"/>
  </p:normalViewPr>
  <p:slideViewPr>
    <p:cSldViewPr>
      <p:cViewPr>
        <p:scale>
          <a:sx n="66" d="100"/>
          <a:sy n="66" d="100"/>
        </p:scale>
        <p:origin x="-3084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724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07" Type="http://schemas.openxmlformats.org/officeDocument/2006/relationships/theme" Target="theme/theme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font" Target="fonts/font5.fntdata"/><Relationship Id="rId102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handoutMaster" Target="handoutMasters/handoutMaster1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font" Target="fonts/font18.fntdata"/><Relationship Id="rId105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font" Target="fonts/font3.fntdata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font" Target="fonts/font21.fntdata"/><Relationship Id="rId108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font" Target="fonts/font17.fntdata"/><Relationship Id="rId101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font" Target="fonts/font15.fntdata"/><Relationship Id="rId104" Type="http://schemas.openxmlformats.org/officeDocument/2006/relationships/font" Target="fonts/font22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ata\Systemwide%20Organization\Lorcan\Montana\Montana%20cent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>
                <a:latin typeface="Segoe light"/>
              </a:defRPr>
            </a:pPr>
            <a:r>
              <a:rPr lang="en-US" sz="1600" b="0" baseline="0" dirty="0" smtClean="0">
                <a:latin typeface="Segoe light"/>
              </a:rPr>
              <a:t>Total related works in WorldCat = 99</a:t>
            </a:r>
            <a:endParaRPr lang="en-US" sz="1600" b="0" dirty="0">
              <a:latin typeface="Segoe light"/>
            </a:endParaRPr>
          </a:p>
        </c:rich>
      </c:tx>
      <c:layout>
        <c:manualLayout>
          <c:xMode val="edge"/>
          <c:yMode val="edge"/>
          <c:x val="2.5619469026548672E-2"/>
          <c:y val="3.6144578313253052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28891842612593782"/>
          <c:y val="0.11763565891472876"/>
          <c:w val="0.67848570366757455"/>
          <c:h val="0.82911508881157292"/>
        </c:manualLayout>
      </c:layout>
      <c:bar3DChart>
        <c:barDir val="bar"/>
        <c:grouping val="clustered"/>
        <c:ser>
          <c:idx val="0"/>
          <c:order val="0"/>
          <c:dPt>
            <c:idx val="0"/>
            <c:spPr>
              <a:solidFill>
                <a:schemeClr val="tx2"/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5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7"/>
            <c:spPr>
              <a:solidFill>
                <a:srgbClr val="FFFF00"/>
              </a:solidFill>
            </c:spPr>
          </c:dPt>
          <c:dPt>
            <c:idx val="8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9"/>
            <c:spPr>
              <a:solidFill>
                <a:srgbClr val="FFFF00"/>
              </a:solidFill>
            </c:spPr>
          </c:dPt>
          <c:dPt>
            <c:idx val="10"/>
            <c:spPr>
              <a:solidFill>
                <a:schemeClr val="tx2"/>
              </a:solidFill>
            </c:spPr>
          </c:dPt>
          <c:dPt>
            <c:idx val="11"/>
            <c:spPr>
              <a:solidFill>
                <a:srgbClr val="FFFF00"/>
              </a:solidFill>
            </c:spPr>
          </c:dPt>
          <c:dPt>
            <c:idx val="12"/>
            <c:spPr>
              <a:solidFill>
                <a:srgbClr val="1F497D"/>
              </a:solidFill>
            </c:spPr>
          </c:dPt>
          <c:dPt>
            <c:idx val="13"/>
            <c:spPr>
              <a:solidFill>
                <a:srgbClr val="FFFF00"/>
              </a:solidFill>
            </c:spPr>
          </c:dPt>
          <c:dPt>
            <c:idx val="14"/>
            <c:spPr>
              <a:solidFill>
                <a:srgbClr val="FFFF00"/>
              </a:solidFill>
            </c:spPr>
          </c:dPt>
          <c:dPt>
            <c:idx val="15"/>
            <c:spPr>
              <a:solidFill>
                <a:srgbClr val="FFFF00"/>
              </a:solidFill>
            </c:spPr>
          </c:dPt>
          <c:dPt>
            <c:idx val="16"/>
            <c:spPr>
              <a:solidFill>
                <a:srgbClr val="FFFF00"/>
              </a:solidFill>
            </c:spPr>
          </c:dPt>
          <c:dPt>
            <c:idx val="17"/>
            <c:spPr>
              <a:solidFill>
                <a:schemeClr val="tx2"/>
              </a:solidFill>
            </c:spPr>
          </c:dPt>
          <c:dPt>
            <c:idx val="18"/>
            <c:spPr>
              <a:solidFill>
                <a:srgbClr val="FFFF00"/>
              </a:solidFill>
            </c:spPr>
          </c:dPt>
          <c:dPt>
            <c:idx val="19"/>
            <c:spPr>
              <a:solidFill>
                <a:srgbClr val="FFFF00"/>
              </a:solidFill>
            </c:spPr>
          </c:dPt>
          <c:dPt>
            <c:idx val="20"/>
            <c:spPr>
              <a:solidFill>
                <a:srgbClr val="FFFF00"/>
              </a:solidFill>
            </c:spPr>
          </c:dPt>
          <c:dPt>
            <c:idx val="21"/>
            <c:spPr>
              <a:solidFill>
                <a:srgbClr val="FFFF00"/>
              </a:solidFill>
            </c:spPr>
          </c:dPt>
          <c:dPt>
            <c:idx val="22"/>
            <c:spPr>
              <a:solidFill>
                <a:schemeClr val="tx2"/>
              </a:solidFill>
            </c:spPr>
          </c:dPt>
          <c:dPt>
            <c:idx val="23"/>
            <c:spPr>
              <a:solidFill>
                <a:schemeClr val="tx2"/>
              </a:solidFill>
            </c:spPr>
          </c:dPt>
          <c:dPt>
            <c:idx val="24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Meagher!$C$2:$C$26</c:f>
              <c:strCache>
                <c:ptCount val="25"/>
                <c:pt idx="0">
                  <c:v>MONTANA HIST SOC LIBR</c:v>
                </c:pt>
                <c:pt idx="1">
                  <c:v>LIBRARY OF CONGRESS  </c:v>
                </c:pt>
                <c:pt idx="2">
                  <c:v>YALE UNIV LIBR </c:v>
                </c:pt>
                <c:pt idx="3">
                  <c:v>BAKER &amp; TAYLOR INC</c:v>
                </c:pt>
                <c:pt idx="4">
                  <c:v>NATIONAL LIBR OF AUSTRALIA</c:v>
                </c:pt>
                <c:pt idx="5">
                  <c:v>UNIV OF NOTRE DAME</c:v>
                </c:pt>
                <c:pt idx="6">
                  <c:v>ALIBRIS</c:v>
                </c:pt>
                <c:pt idx="7">
                  <c:v>HARVARD UNIV</c:v>
                </c:pt>
                <c:pt idx="8">
                  <c:v>NATIONAL LIBR OF IRELAND</c:v>
                </c:pt>
                <c:pt idx="9">
                  <c:v>UNIV OF CHICAGO</c:v>
                </c:pt>
                <c:pt idx="10">
                  <c:v>UNIV OF MONTANA</c:v>
                </c:pt>
                <c:pt idx="11">
                  <c:v>AM.ANTIQUARIAN SOC</c:v>
                </c:pt>
                <c:pt idx="12">
                  <c:v>GREAT FALLS PUB LIBR </c:v>
                </c:pt>
                <c:pt idx="13">
                  <c:v>BOSTON COL</c:v>
                </c:pt>
                <c:pt idx="14">
                  <c:v>COLUMBIA UNIV</c:v>
                </c:pt>
                <c:pt idx="15">
                  <c:v>UCLA</c:v>
                </c:pt>
                <c:pt idx="16">
                  <c:v>DUKE UNIV LIBR </c:v>
                </c:pt>
                <c:pt idx="17">
                  <c:v>CARROLL COL LIBR</c:v>
                </c:pt>
                <c:pt idx="18">
                  <c:v>PRINCETON UNIV </c:v>
                </c:pt>
                <c:pt idx="19">
                  <c:v>NEW YORK HISTL SOC LIBR</c:v>
                </c:pt>
                <c:pt idx="20">
                  <c:v>MICHIGAN STATE UNIV  </c:v>
                </c:pt>
                <c:pt idx="21">
                  <c:v>UNIV OF MICHIGAN LIBR</c:v>
                </c:pt>
                <c:pt idx="22">
                  <c:v>BOZEMAN PUB LIBR</c:v>
                </c:pt>
                <c:pt idx="23">
                  <c:v>MONTANA STATE UNIV</c:v>
                </c:pt>
                <c:pt idx="24">
                  <c:v>HATHITRUST DIGITAL LIBR</c:v>
                </c:pt>
              </c:strCache>
            </c:strRef>
          </c:cat>
          <c:val>
            <c:numRef>
              <c:f>Meagher!$B$2:$B$26</c:f>
              <c:numCache>
                <c:formatCode>0.00%</c:formatCode>
                <c:ptCount val="25"/>
                <c:pt idx="0">
                  <c:v>0.23200000000000001</c:v>
                </c:pt>
                <c:pt idx="1">
                  <c:v>0.20200000000000001</c:v>
                </c:pt>
                <c:pt idx="2">
                  <c:v>0.11100000000000007</c:v>
                </c:pt>
                <c:pt idx="3">
                  <c:v>0.11100000000000007</c:v>
                </c:pt>
                <c:pt idx="4">
                  <c:v>0.11100000000000007</c:v>
                </c:pt>
                <c:pt idx="5">
                  <c:v>0.10100000000000002</c:v>
                </c:pt>
                <c:pt idx="6">
                  <c:v>0.10100000000000002</c:v>
                </c:pt>
                <c:pt idx="7">
                  <c:v>0.10100000000000002</c:v>
                </c:pt>
                <c:pt idx="8">
                  <c:v>0.10100000000000002</c:v>
                </c:pt>
                <c:pt idx="9">
                  <c:v>0.10100000000000002</c:v>
                </c:pt>
                <c:pt idx="10">
                  <c:v>0.10100000000000002</c:v>
                </c:pt>
                <c:pt idx="11">
                  <c:v>0.10100000000000002</c:v>
                </c:pt>
                <c:pt idx="12">
                  <c:v>0.10100000000000002</c:v>
                </c:pt>
                <c:pt idx="13">
                  <c:v>0.10100000000000002</c:v>
                </c:pt>
                <c:pt idx="14">
                  <c:v>9.1000000000000025E-2</c:v>
                </c:pt>
                <c:pt idx="15">
                  <c:v>9.1000000000000025E-2</c:v>
                </c:pt>
                <c:pt idx="16">
                  <c:v>9.1000000000000025E-2</c:v>
                </c:pt>
                <c:pt idx="17">
                  <c:v>9.1000000000000025E-2</c:v>
                </c:pt>
                <c:pt idx="18">
                  <c:v>8.1000000000000044E-2</c:v>
                </c:pt>
                <c:pt idx="19">
                  <c:v>8.1000000000000044E-2</c:v>
                </c:pt>
                <c:pt idx="20">
                  <c:v>8.1000000000000044E-2</c:v>
                </c:pt>
                <c:pt idx="21">
                  <c:v>8.1000000000000044E-2</c:v>
                </c:pt>
                <c:pt idx="22">
                  <c:v>8.1000000000000044E-2</c:v>
                </c:pt>
                <c:pt idx="23">
                  <c:v>8.1000000000000044E-2</c:v>
                </c:pt>
                <c:pt idx="24">
                  <c:v>8.1000000000000044E-2</c:v>
                </c:pt>
              </c:numCache>
            </c:numRef>
          </c:val>
        </c:ser>
        <c:shape val="box"/>
        <c:axId val="126859136"/>
        <c:axId val="126860672"/>
        <c:axId val="0"/>
      </c:bar3DChart>
      <c:catAx>
        <c:axId val="126859136"/>
        <c:scaling>
          <c:orientation val="minMax"/>
        </c:scaling>
        <c:axPos val="l"/>
        <c:tickLblPos val="nextTo"/>
        <c:txPr>
          <a:bodyPr/>
          <a:lstStyle/>
          <a:p>
            <a:pPr>
              <a:defRPr sz="1200" b="1">
                <a:latin typeface="Segoe light"/>
              </a:defRPr>
            </a:pPr>
            <a:endParaRPr lang="en-US"/>
          </a:p>
        </c:txPr>
        <c:crossAx val="126860672"/>
        <c:crosses val="autoZero"/>
        <c:auto val="1"/>
        <c:lblAlgn val="ctr"/>
        <c:lblOffset val="100"/>
      </c:catAx>
      <c:valAx>
        <c:axId val="126860672"/>
        <c:scaling>
          <c:orientation val="minMax"/>
        </c:scaling>
        <c:axPos val="b"/>
        <c:majorGridlines/>
        <c:numFmt formatCode="0%" sourceLinked="0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26859136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FC2719-C001-4B66-BDC3-5C520238A80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380DCE-581E-415B-9522-0333D8164B40}">
      <dgm:prSet phldrT="[Text]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Segoe UI Light" pitchFamily="34" charset="0"/>
            </a:rPr>
            <a:t>Network favors scale</a:t>
          </a:r>
          <a:endParaRPr lang="en-US" b="1" dirty="0">
            <a:solidFill>
              <a:schemeClr val="tx1"/>
            </a:solidFill>
            <a:latin typeface="Segoe UI Light" pitchFamily="34" charset="0"/>
          </a:endParaRPr>
        </a:p>
      </dgm:t>
    </dgm:pt>
    <dgm:pt modelId="{C0761513-E33B-4747-BD8C-D3EE42B65868}" type="parTrans" cxnId="{BB619413-414F-435F-9775-A8FDB531C0A6}">
      <dgm:prSet/>
      <dgm:spPr/>
      <dgm:t>
        <a:bodyPr/>
        <a:lstStyle/>
        <a:p>
          <a:endParaRPr lang="en-US"/>
        </a:p>
      </dgm:t>
    </dgm:pt>
    <dgm:pt modelId="{289DA546-FCE8-4403-ABF6-557986170582}" type="sibTrans" cxnId="{BB619413-414F-435F-9775-A8FDB531C0A6}">
      <dgm:prSet/>
      <dgm:spPr/>
      <dgm:t>
        <a:bodyPr/>
        <a:lstStyle/>
        <a:p>
          <a:endParaRPr lang="en-US"/>
        </a:p>
      </dgm:t>
    </dgm:pt>
    <dgm:pt modelId="{47F7F015-22CF-4090-B72C-DACB31EA4ACA}">
      <dgm:prSet phldrT="[Text]" custT="1"/>
      <dgm:spPr>
        <a:solidFill>
          <a:schemeClr val="bg1">
            <a:lumMod val="65000"/>
            <a:lumOff val="35000"/>
          </a:schemeClr>
        </a:solidFill>
        <a:ln>
          <a:noFill/>
        </a:ln>
      </dgm:spPr>
      <dgm:t>
        <a:bodyPr/>
        <a:lstStyle/>
        <a:p>
          <a:endParaRPr lang="en-US" sz="2400" dirty="0"/>
        </a:p>
      </dgm:t>
    </dgm:pt>
    <dgm:pt modelId="{8F15D1E3-7A21-4C68-8C9F-F28C77C618A1}" type="parTrans" cxnId="{FF6279A8-30CE-4ABC-8304-BC6833DB1136}">
      <dgm:prSet/>
      <dgm:spPr/>
      <dgm:t>
        <a:bodyPr/>
        <a:lstStyle/>
        <a:p>
          <a:endParaRPr lang="en-US"/>
        </a:p>
      </dgm:t>
    </dgm:pt>
    <dgm:pt modelId="{E7454BE6-1A42-473A-AC30-A75C4BE3322F}" type="sibTrans" cxnId="{FF6279A8-30CE-4ABC-8304-BC6833DB1136}">
      <dgm:prSet/>
      <dgm:spPr/>
      <dgm:t>
        <a:bodyPr/>
        <a:lstStyle/>
        <a:p>
          <a:endParaRPr lang="en-US"/>
        </a:p>
      </dgm:t>
    </dgm:pt>
    <dgm:pt modelId="{DF2CB0B6-97C5-40E0-B3D1-46FA3ECD9A75}" type="pres">
      <dgm:prSet presAssocID="{94FC2719-C001-4B66-BDC3-5C520238A80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B55CB1-DE3C-4C4B-A314-6D8A68C22D2F}" type="pres">
      <dgm:prSet presAssocID="{03380DCE-581E-415B-9522-0333D8164B40}" presName="roof" presStyleLbl="dkBgShp" presStyleIdx="0" presStyleCnt="2"/>
      <dgm:spPr/>
      <dgm:t>
        <a:bodyPr/>
        <a:lstStyle/>
        <a:p>
          <a:endParaRPr lang="en-US"/>
        </a:p>
      </dgm:t>
    </dgm:pt>
    <dgm:pt modelId="{BA1362E8-AAEA-4512-9E43-6BB859699199}" type="pres">
      <dgm:prSet presAssocID="{03380DCE-581E-415B-9522-0333D8164B40}" presName="pillars" presStyleCnt="0"/>
      <dgm:spPr/>
    </dgm:pt>
    <dgm:pt modelId="{DB3BA8C6-62A4-47BE-B11F-7C3E3107F44E}" type="pres">
      <dgm:prSet presAssocID="{03380DCE-581E-415B-9522-0333D8164B40}" presName="pillar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473BE0-9183-49FD-8F7C-0C372B4864F3}" type="pres">
      <dgm:prSet presAssocID="{03380DCE-581E-415B-9522-0333D8164B40}" presName="base" presStyleLbl="dkBgShp" presStyleIdx="1" presStyleCnt="2"/>
      <dgm:spPr>
        <a:solidFill>
          <a:schemeClr val="bg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</dgm:ptLst>
  <dgm:cxnLst>
    <dgm:cxn modelId="{ACCF75D0-E2DE-4FBA-840A-56B6CD132E38}" type="presOf" srcId="{03380DCE-581E-415B-9522-0333D8164B40}" destId="{50B55CB1-DE3C-4C4B-A314-6D8A68C22D2F}" srcOrd="0" destOrd="0" presId="urn:microsoft.com/office/officeart/2005/8/layout/hList3"/>
    <dgm:cxn modelId="{3BB9449F-7FB1-4925-ABC5-514D63460D39}" type="presOf" srcId="{47F7F015-22CF-4090-B72C-DACB31EA4ACA}" destId="{DB3BA8C6-62A4-47BE-B11F-7C3E3107F44E}" srcOrd="0" destOrd="0" presId="urn:microsoft.com/office/officeart/2005/8/layout/hList3"/>
    <dgm:cxn modelId="{BB619413-414F-435F-9775-A8FDB531C0A6}" srcId="{94FC2719-C001-4B66-BDC3-5C520238A805}" destId="{03380DCE-581E-415B-9522-0333D8164B40}" srcOrd="0" destOrd="0" parTransId="{C0761513-E33B-4747-BD8C-D3EE42B65868}" sibTransId="{289DA546-FCE8-4403-ABF6-557986170582}"/>
    <dgm:cxn modelId="{FF6279A8-30CE-4ABC-8304-BC6833DB1136}" srcId="{03380DCE-581E-415B-9522-0333D8164B40}" destId="{47F7F015-22CF-4090-B72C-DACB31EA4ACA}" srcOrd="0" destOrd="0" parTransId="{8F15D1E3-7A21-4C68-8C9F-F28C77C618A1}" sibTransId="{E7454BE6-1A42-473A-AC30-A75C4BE3322F}"/>
    <dgm:cxn modelId="{120E29E3-5116-41DA-B31F-7CCA41A0789D}" type="presOf" srcId="{94FC2719-C001-4B66-BDC3-5C520238A805}" destId="{DF2CB0B6-97C5-40E0-B3D1-46FA3ECD9A75}" srcOrd="0" destOrd="0" presId="urn:microsoft.com/office/officeart/2005/8/layout/hList3"/>
    <dgm:cxn modelId="{1E68401C-CFCE-42D5-8EB4-E7B02B1FAD14}" type="presParOf" srcId="{DF2CB0B6-97C5-40E0-B3D1-46FA3ECD9A75}" destId="{50B55CB1-DE3C-4C4B-A314-6D8A68C22D2F}" srcOrd="0" destOrd="0" presId="urn:microsoft.com/office/officeart/2005/8/layout/hList3"/>
    <dgm:cxn modelId="{080220A5-5613-4D80-8B92-F0AF705DDFD5}" type="presParOf" srcId="{DF2CB0B6-97C5-40E0-B3D1-46FA3ECD9A75}" destId="{BA1362E8-AAEA-4512-9E43-6BB859699199}" srcOrd="1" destOrd="0" presId="urn:microsoft.com/office/officeart/2005/8/layout/hList3"/>
    <dgm:cxn modelId="{441E0B54-1D28-4534-8265-B01627480FFE}" type="presParOf" srcId="{BA1362E8-AAEA-4512-9E43-6BB859699199}" destId="{DB3BA8C6-62A4-47BE-B11F-7C3E3107F44E}" srcOrd="0" destOrd="0" presId="urn:microsoft.com/office/officeart/2005/8/layout/hList3"/>
    <dgm:cxn modelId="{42BA20FB-3BD9-4A12-B525-85CB6ED8F5DD}" type="presParOf" srcId="{DF2CB0B6-97C5-40E0-B3D1-46FA3ECD9A75}" destId="{9A473BE0-9183-49FD-8F7C-0C372B4864F3}" srcOrd="2" destOrd="0" presId="urn:microsoft.com/office/officeart/2005/8/layout/hList3"/>
  </dgm:cxnLst>
  <dgm:bg>
    <a:solidFill>
      <a:schemeClr val="bg1">
        <a:lumMod val="50000"/>
        <a:lumOff val="5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B55CB1-DE3C-4C4B-A314-6D8A68C22D2F}">
      <dsp:nvSpPr>
        <dsp:cNvPr id="0" name=""/>
        <dsp:cNvSpPr/>
      </dsp:nvSpPr>
      <dsp:spPr>
        <a:xfrm>
          <a:off x="0" y="0"/>
          <a:ext cx="8229599" cy="1417320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b="1" kern="1200" dirty="0" smtClean="0">
              <a:solidFill>
                <a:schemeClr val="tx1"/>
              </a:solidFill>
              <a:latin typeface="Segoe UI Light" pitchFamily="34" charset="0"/>
            </a:rPr>
            <a:t>Network favors scale</a:t>
          </a:r>
          <a:endParaRPr lang="en-US" sz="6200" b="1" kern="1200" dirty="0">
            <a:solidFill>
              <a:schemeClr val="tx1"/>
            </a:solidFill>
            <a:latin typeface="Segoe UI Light" pitchFamily="34" charset="0"/>
          </a:endParaRPr>
        </a:p>
      </dsp:txBody>
      <dsp:txXfrm>
        <a:off x="0" y="0"/>
        <a:ext cx="8229599" cy="1417320"/>
      </dsp:txXfrm>
    </dsp:sp>
    <dsp:sp modelId="{DB3BA8C6-62A4-47BE-B11F-7C3E3107F44E}">
      <dsp:nvSpPr>
        <dsp:cNvPr id="0" name=""/>
        <dsp:cNvSpPr/>
      </dsp:nvSpPr>
      <dsp:spPr>
        <a:xfrm>
          <a:off x="0" y="1417320"/>
          <a:ext cx="8229599" cy="2976372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0" y="1417320"/>
        <a:ext cx="8229599" cy="2976372"/>
      </dsp:txXfrm>
    </dsp:sp>
    <dsp:sp modelId="{9A473BE0-9183-49FD-8F7C-0C372B4864F3}">
      <dsp:nvSpPr>
        <dsp:cNvPr id="0" name=""/>
        <dsp:cNvSpPr/>
      </dsp:nvSpPr>
      <dsp:spPr>
        <a:xfrm>
          <a:off x="0" y="4393691"/>
          <a:ext cx="8229599" cy="330708"/>
        </a:xfrm>
        <a:prstGeom prst="rect">
          <a:avLst/>
        </a:prstGeom>
        <a:solidFill>
          <a:schemeClr val="bg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88CA0-556C-48FF-86E2-FF35850D4988}" type="datetimeFigureOut">
              <a:rPr lang="en-US" smtClean="0"/>
              <a:pPr/>
              <a:t>2/11/2014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6B667-2232-4724-A11E-410F123D3A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8C6BD-D8CF-43CE-9A0D-DA4E77A4F016}" type="datetimeFigureOut">
              <a:rPr lang="en-US" smtClean="0"/>
              <a:pPr/>
              <a:t>2/11/2014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E8577-7E78-41DF-96AC-A776B0057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Irish rebel, stint in prison in Australia, f</a:t>
            </a:r>
            <a:r>
              <a:rPr lang="en-US" dirty="0" smtClean="0"/>
              <a:t>irst governor</a:t>
            </a:r>
            <a:r>
              <a:rPr lang="en-US" baseline="0" dirty="0" smtClean="0"/>
              <a:t> of Montana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Identity is visible/present in global library system – his strong regional ties are reflected in holdings in Montana libraries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D23FA-BB98-48D9-993B-6A59BDE27AF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I.e. fictional</a:t>
            </a:r>
            <a:r>
              <a:rPr lang="en-US" baseline="0" dirty="0" smtClean="0"/>
              <a:t> accounts of ranch life have a dominant influence on Montana’s presence </a:t>
            </a:r>
          </a:p>
          <a:p>
            <a:endParaRPr lang="en-US" dirty="0" smtClean="0"/>
          </a:p>
          <a:p>
            <a:r>
              <a:rPr lang="en-US" dirty="0" smtClean="0"/>
              <a:t>First count is a measure of the volume</a:t>
            </a:r>
            <a:r>
              <a:rPr lang="en-US" baseline="0" dirty="0" smtClean="0"/>
              <a:t> of literature produced; second count is a proxy for impact or popularity (degree to which libraries have acquired the content) – so one could make the point that the literature related to frontier life in Montana is sizeable (&gt;1900 titles) but that other topics (like Cowboys) have greater ‘presence’ in libraries.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Authors</a:t>
            </a:r>
            <a:r>
              <a:rPr lang="en-US" baseline="0" dirty="0" smtClean="0"/>
              <a:t> listed under People are mostly popular fiction – Dailey is a romance novelist; Peterson is a ‘Christian’ novelist, Evans (who is English) is author of The Horse Whisperer and other novels set in Montana; </a:t>
            </a:r>
            <a:r>
              <a:rPr lang="en-US" baseline="0" dirty="0" err="1" smtClean="0"/>
              <a:t>Doig</a:t>
            </a:r>
            <a:r>
              <a:rPr lang="en-US" baseline="0" dirty="0" smtClean="0"/>
              <a:t> is a native Montanan and the most ‘serious’ of the bunch with something of a literary career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Re: Idaho….Montana</a:t>
            </a:r>
            <a:r>
              <a:rPr lang="en-US" baseline="0" dirty="0" smtClean="0"/>
              <a:t> originally part of Idaho territory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D23FA-BB98-48D9-993B-6A59BDE27AF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Topics for which these institutional collections are especially strong/sizeable – distinctive,</a:t>
            </a:r>
            <a:r>
              <a:rPr lang="en-US" baseline="0" dirty="0" smtClean="0"/>
              <a:t> complementary character? Strong environmental focus in </a:t>
            </a:r>
            <a:r>
              <a:rPr lang="en-US" baseline="0" smtClean="0"/>
              <a:t>each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D23FA-BB98-48D9-993B-6A59BDE27AF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8577-7E78-41DF-96AC-A776B0057BB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Licensed content will dominate in years to come.  </a:t>
            </a:r>
          </a:p>
          <a:p>
            <a:pPr eaLnBrk="1" hangingPunct="1"/>
            <a:r>
              <a:rPr lang="en-US" dirty="0" smtClean="0"/>
              <a:t>Special collections will grow but only modestly (and only at some institutions); mostly growth in managing archival resources including institutional.</a:t>
            </a:r>
          </a:p>
          <a:p>
            <a:pPr eaLnBrk="1" hangingPunct="1"/>
            <a:r>
              <a:rPr lang="en-US" dirty="0" smtClean="0"/>
              <a:t>Much greater investment in managing research outputs.</a:t>
            </a:r>
          </a:p>
          <a:p>
            <a:pPr eaLnBrk="1" hangingPunct="1"/>
            <a:r>
              <a:rPr lang="en-US" dirty="0" smtClean="0"/>
              <a:t>No change in web archiving.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0021-1968-4B8D-9135-1A84D1132D7E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/3.0/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/3.0/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3.0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2/11/2014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2/11/2014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2/11/2014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2/11/2014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467600" cy="114300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762003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que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82296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ontent Box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7772400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514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857" y="735779"/>
            <a:ext cx="1248228" cy="13687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90600" y="762007"/>
            <a:ext cx="1219200" cy="1408671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6400808"/>
            <a:ext cx="914400" cy="318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3581400" y="1143009"/>
            <a:ext cx="533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 smtClean="0">
                <a:solidFill>
                  <a:schemeClr val="bg1">
                    <a:lumMod val="85000"/>
                  </a:scheme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Q</a:t>
            </a:r>
            <a:endParaRPr lang="en-US" sz="28700" dirty="0">
              <a:solidFill>
                <a:schemeClr val="bg1">
                  <a:lumMod val="85000"/>
                </a:scheme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456" y="533400"/>
            <a:ext cx="16329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4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914400" y="2590807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646464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srgbClr val="646464"/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429000"/>
            <a:ext cx="51816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349433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OCLC.</a:t>
            </a:r>
            <a:r>
              <a:rPr lang="en-US" sz="800" kern="12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en-US" sz="80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under a Creative Commons Attribution 3.0 </a:t>
            </a:r>
            <a:r>
              <a:rPr lang="en-US" sz="800" baseline="0" dirty="0" err="1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800" baseline="0" dirty="0" smtClean="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rPr>
              <a:t>Suggested attribution: “This work uses content from [presentation title] © OCLC, used under a Creative Commons Attribution license:  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http</a:t>
            </a:r>
            <a:r>
              <a:rPr lang="en-US" sz="800" u="sng" kern="1200" dirty="0" smtClean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://</a:t>
            </a:r>
            <a:r>
              <a:rPr lang="en-US" sz="800" u="sng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creativecommons.org/licenses/by/3.0/</a:t>
            </a:r>
            <a:r>
              <a:rPr lang="en-US" sz="800" kern="1200" dirty="0" smtClean="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  <a:hlinkClick r:id="rId3"/>
              </a:rPr>
              <a:t>” </a:t>
            </a:r>
            <a:endParaRPr lang="en-US" sz="800" dirty="0" smtClean="0">
              <a:solidFill>
                <a:schemeClr val="tx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628" y="740231"/>
            <a:ext cx="1219200" cy="13369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white"/>
                </a:solidFill>
              </a:rPr>
              <a:pPr/>
              <a:t>2/11/2014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2766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419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4800600"/>
            <a:ext cx="4343400" cy="381000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4102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57150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019800"/>
            <a:ext cx="4343400" cy="304800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1143000"/>
            <a:ext cx="7772400" cy="1143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Up to two Lines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200" y="533400"/>
            <a:ext cx="1066800" cy="1169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120783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1"/>
            <a:ext cx="7702550" cy="3549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726" y="1936758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36758"/>
            <a:ext cx="3775075" cy="42021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05001"/>
            <a:ext cx="7702550" cy="35496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6206" y="147646"/>
            <a:ext cx="1997075" cy="5991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81" y="147646"/>
            <a:ext cx="5838825" cy="59912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1965960"/>
            <a:ext cx="4572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Title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-45720" y="2377440"/>
            <a:ext cx="4572000" cy="432816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Chart description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27"/>
          </p:nvPr>
        </p:nvSpPr>
        <p:spPr>
          <a:xfrm>
            <a:off x="4572000" y="2057400"/>
            <a:ext cx="4572000" cy="45720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2/11/2014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2/11/2014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CE818C-33C5-49A2-A721-3DEBA7611745}" type="datetimeFigureOut">
              <a:rPr lang="en-US">
                <a:solidFill>
                  <a:srgbClr val="FFFFFF"/>
                </a:solidFill>
              </a:rPr>
              <a:pPr/>
              <a:t>2/11/2014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D66590A-0000-4F78-A566-B4B7EECEE5D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6FE6-1AA1-4A3F-A195-A892770EA57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2/11/2014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C1BAF-26AD-4725-879A-9CC18AB4B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1B8753-5C7B-4240-BFA5-9AA6B8F5E82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3D9D65-BFF4-4A4E-9F22-A6F83AB6F902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4A3A9A-A5D2-47C7-B542-BB2B728E8E22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53D71C-EA53-4E19-B9D7-EDBE24D7FC02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9E8C6D-78BB-4277-9402-4672114E62C3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DC468-0E97-40F6-80E0-27DE8BCAD604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ED209-1B43-468F-8C74-3F8E7BF1C22A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36941A-3056-4EC1-81EE-F01B8515FC87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D1228F-426B-4ED6-9F08-F0C0D1762A1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8C70EC-EE76-4ECC-A8CB-773F07284DBD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4D05D-77B6-4B7F-A52F-15DDA680446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90D4C-DAB5-4226-9B65-F490FBA8BBF4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Pag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34DC5-C244-4520-9917-B2F8A4E896DC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157B0F-9A71-4B8B-80E3-E0F07B0720A6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4100A4-0EC0-4F3D-8CE7-E28E63BDD69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BDDA05-AAED-408C-B46D-8232B6ABB75E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EB6A0D-5232-4B43-BC7B-CA8D071A6A6E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DF539F-0A1F-4A54-B32A-35ACEB3C3DEF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576575-48F7-411F-80F6-B3EB5DADA6BD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38894C-713B-4D56-AB5D-27C103539AD9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54F9A2-DB87-4A56-889E-72AF13165E39}" type="datetime1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2/11/2014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37D62A-9B98-463D-B2C9-FF3CABBE0110}" type="slidenum">
              <a:rPr lang="en-US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4290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646464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800602"/>
            <a:ext cx="4343400" cy="346364"/>
          </a:xfrm>
        </p:spPr>
        <p:txBody>
          <a:bodyPr>
            <a:normAutofit/>
          </a:bodyPr>
          <a:lstStyle>
            <a:lvl1pPr>
              <a:buNone/>
              <a:defRPr sz="18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5181603"/>
            <a:ext cx="4343400" cy="346364"/>
          </a:xfrm>
        </p:spPr>
        <p:txBody>
          <a:bodyPr>
            <a:normAutofit/>
          </a:bodyPr>
          <a:lstStyle>
            <a:lvl1pPr>
              <a:buNone/>
              <a:defRPr sz="18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877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60925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3973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057400"/>
            <a:ext cx="7772400" cy="1371600"/>
          </a:xfrm>
        </p:spPr>
        <p:txBody>
          <a:bodyPr>
            <a:noAutofit/>
          </a:bodyPr>
          <a:lstStyle>
            <a:lvl1pPr>
              <a:defRPr sz="4800" baseline="0">
                <a:latin typeface="Segoe UI Semibold" pitchFamily="34" charset="0"/>
              </a:defRPr>
            </a:lvl1pPr>
          </a:lstStyle>
          <a:p>
            <a:r>
              <a:rPr lang="en-US" dirty="0" smtClean="0"/>
              <a:t>Click to edit Master title style. Up to two 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5077"/>
            <a:ext cx="914400" cy="100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Segoe UI Semi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6403306"/>
            <a:ext cx="1452563" cy="300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00200"/>
            <a:ext cx="8001000" cy="205740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>
                    <a:lumMod val="85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1B87300-A223-4A93-98F2-FBC58850BE26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493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q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24000"/>
            <a:ext cx="8229600" cy="1828800"/>
          </a:xfrm>
        </p:spPr>
        <p:txBody>
          <a:bodyPr>
            <a:normAutofit/>
          </a:bodyPr>
          <a:lstStyle>
            <a:lvl1pPr>
              <a:defRPr sz="4400" baseline="0">
                <a:latin typeface="Segoe UI Semibold" pitchFamily="34" charset="0"/>
              </a:defRPr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6403306"/>
            <a:ext cx="1452563" cy="3000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829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Col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OCLC-RESEARCH_H_M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57200" y="6359328"/>
            <a:ext cx="1676400" cy="3462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6403306"/>
            <a:ext cx="1452563" cy="300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Semi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6403306"/>
            <a:ext cx="1452563" cy="300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Semibol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4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0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8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6403306"/>
            <a:ext cx="1452563" cy="300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1" y="467506"/>
            <a:ext cx="914400" cy="1056503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76600" y="6350922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 under a Creative Commons Attribution 3.0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590809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85000"/>
                  </a:prst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prstClr val="white">
                  <a:lumMod val="85000"/>
                </a:prst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645938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>
                    <a:lumMod val="8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prstClr val="white">
                  <a:lumMod val="85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6600" y="6350922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 under a Creative Commons Attribution 3.0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200400"/>
            <a:ext cx="54864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645938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srgbClr val="646464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362203"/>
            <a:ext cx="3977640" cy="796204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5077"/>
            <a:ext cx="914400" cy="10027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black"/>
                </a:solidFill>
              </a:rPr>
              <a:pPr/>
              <a:t>2/11/2014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429000"/>
            <a:ext cx="7772400" cy="4572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6464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 – One Line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800602"/>
            <a:ext cx="4343400" cy="346364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First Name Last Name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5181603"/>
            <a:ext cx="4343400" cy="346364"/>
          </a:xfrm>
        </p:spPr>
        <p:txBody>
          <a:bodyPr>
            <a:normAutofit/>
          </a:bodyPr>
          <a:lstStyle>
            <a:lvl1pPr>
              <a:buNone/>
              <a:defRPr sz="1800" baseline="0"/>
            </a:lvl1pPr>
          </a:lstStyle>
          <a:p>
            <a:pPr lvl="0"/>
            <a:r>
              <a:rPr lang="en-US" dirty="0" smtClean="0"/>
              <a:t>Job Title, OCLC Research</a:t>
            </a:r>
            <a:endParaRPr lang="en-US" dirty="0"/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877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60925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Conference Title</a:t>
            </a:r>
            <a:endParaRPr lang="en-US" dirty="0"/>
          </a:p>
        </p:txBody>
      </p:sp>
      <p:sp>
        <p:nvSpPr>
          <p:cNvPr id="27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6397337"/>
            <a:ext cx="4343400" cy="277091"/>
          </a:xfrm>
        </p:spPr>
        <p:txBody>
          <a:bodyPr>
            <a:normAutofit/>
          </a:bodyPr>
          <a:lstStyle>
            <a:lvl1pPr>
              <a:buNone/>
              <a:defRPr sz="1200" baseline="0"/>
            </a:lvl1pPr>
          </a:lstStyle>
          <a:p>
            <a:pPr lvl="0"/>
            <a:r>
              <a:rPr lang="en-US" dirty="0" smtClean="0"/>
              <a:t>#</a:t>
            </a:r>
            <a:r>
              <a:rPr lang="en-US" dirty="0" err="1" smtClean="0"/>
              <a:t>hashtag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 hasCustomPrompt="1"/>
          </p:nvPr>
        </p:nvSpPr>
        <p:spPr>
          <a:xfrm>
            <a:off x="914400" y="2057400"/>
            <a:ext cx="7772400" cy="1371600"/>
          </a:xfrm>
        </p:spPr>
        <p:txBody>
          <a:bodyPr>
            <a:noAutofit/>
          </a:bodyPr>
          <a:lstStyle>
            <a:lvl1pPr>
              <a:defRPr sz="4800" baseline="0"/>
            </a:lvl1pPr>
          </a:lstStyle>
          <a:p>
            <a:r>
              <a:rPr lang="en-US" dirty="0" smtClean="0"/>
              <a:t>Click to edit Master title style. Up to two Lines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445077"/>
            <a:ext cx="914400" cy="100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6358485"/>
            <a:ext cx="1676400" cy="34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6403303"/>
            <a:ext cx="1452563" cy="300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00200"/>
            <a:ext cx="8001000" cy="205740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 smtClean="0"/>
              <a:t>Segue Slide Dark –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1B87300-A223-4A93-98F2-FBC58850BE26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493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qu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1600200"/>
            <a:ext cx="8229600" cy="1828800"/>
          </a:xfrm>
        </p:spPr>
        <p:txBody>
          <a:bodyPr>
            <a:normAutofit/>
          </a:bodyPr>
          <a:lstStyle>
            <a:lvl1pPr>
              <a:defRPr sz="4400" baseline="0"/>
            </a:lvl1pPr>
          </a:lstStyle>
          <a:p>
            <a:r>
              <a:rPr lang="en-US" dirty="0" smtClean="0"/>
              <a:t>Segue Slide – White- Add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6403303"/>
            <a:ext cx="1452563" cy="3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82995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6403303"/>
            <a:ext cx="1452563" cy="300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6403303"/>
            <a:ext cx="1452563" cy="300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2" y="6403303"/>
            <a:ext cx="1452563" cy="300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- Dark">
    <p:bg>
      <p:bgPr>
        <a:solidFill>
          <a:srgbClr val="64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CLC-R-white-squa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1" y="467503"/>
            <a:ext cx="914400" cy="1056503"/>
          </a:xfrm>
          <a:prstGeom prst="rect">
            <a:avLst/>
          </a:prstGeom>
        </p:spPr>
      </p:pic>
      <p:pic>
        <p:nvPicPr>
          <p:cNvPr id="13" name="Picture 1" descr="image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276600" y="6350919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 under a Creative Commons Attribution 3.0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solidFill>
                  <a:prstClr val="white">
                    <a:lumMod val="9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4400" y="2590806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prstClr val="white">
                    <a:lumMod val="85000"/>
                  </a:prstClr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rPr>
              <a:t>Thank You!</a:t>
            </a:r>
            <a:endParaRPr lang="en-US" sz="4800" dirty="0">
              <a:solidFill>
                <a:prstClr val="white">
                  <a:lumMod val="85000"/>
                </a:prstClr>
              </a:solidFill>
              <a:latin typeface="Open Sans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3505200"/>
            <a:ext cx="5410200" cy="24384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Parting slide contact info; name, twitter, email, etc…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6459386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>
                    <a:lumMod val="85000"/>
                  </a:prst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prstClr val="white">
                  <a:lumMod val="85000"/>
                </a:prst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6324600"/>
            <a:ext cx="13106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6600" y="6350919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0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This work is licensed under a Creative Commons Attribution 3.0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000" dirty="0" err="1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Unported</a:t>
            </a:r>
            <a:r>
              <a:rPr lang="en-US" sz="1000" dirty="0" smtClean="0">
                <a:solidFill>
                  <a:prstClr val="black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License. http://creativecommons.org/licenses/by/3.0/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3200400"/>
            <a:ext cx="5486400" cy="1981200"/>
          </a:xfrm>
        </p:spPr>
        <p:txBody>
          <a:bodyPr>
            <a:normAutofit/>
          </a:bodyPr>
          <a:lstStyle>
            <a:lvl1pPr>
              <a:buNone/>
              <a:defRPr sz="1400" baseline="0"/>
            </a:lvl1pPr>
          </a:lstStyle>
          <a:p>
            <a:pPr lvl="0"/>
            <a:r>
              <a:rPr lang="en-US" dirty="0" smtClean="0"/>
              <a:t>Name, Email, Twitter, other closing contact info here….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6459386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©2013 OCLC</a:t>
            </a:r>
            <a:endParaRPr lang="en-US" sz="1000" dirty="0">
              <a:solidFill>
                <a:srgbClr val="646464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362203"/>
            <a:ext cx="3977640" cy="796204"/>
          </a:xfrm>
        </p:spPr>
        <p:txBody>
          <a:bodyPr>
            <a:normAutofit/>
          </a:bodyPr>
          <a:lstStyle>
            <a:lvl1pPr marL="0" indent="0">
              <a:buNone/>
              <a:defRPr sz="4400" baseline="0"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445077"/>
            <a:ext cx="914400" cy="10027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black"/>
                </a:solidFill>
              </a:rPr>
              <a:pPr/>
              <a:t>2/11/2014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lank with Title Gre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4622E77-E22A-4745-9D24-576861774773}" type="datetimeFigureOut">
              <a:rPr lang="en-US" smtClean="0">
                <a:solidFill>
                  <a:prstClr val="black"/>
                </a:solidFill>
              </a:rPr>
              <a:pPr/>
              <a:t>2/11/2014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Semibold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Segoe UI Semibol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Segoe UI Semibold" pitchFamily="34" charset="0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-45720" y="6263640"/>
            <a:ext cx="6400800" cy="64008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4400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-45720" y="24384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-45720" y="2743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-45720" y="3048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-45720" y="35052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-45720" y="38862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-45720" y="4191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-45720" y="4495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-45720" y="4953000"/>
            <a:ext cx="918972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-45720" y="53340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Description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-45720" y="56388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Further Description 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-45720" y="5943600"/>
            <a:ext cx="9189720" cy="381000"/>
          </a:xfrm>
        </p:spPr>
        <p:txBody>
          <a:bodyPr anchor="ctr">
            <a:normAutofit/>
          </a:bodyPr>
          <a:lstStyle>
            <a:lvl1pPr>
              <a:defRPr sz="2000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Even Further Description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ock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-45720" y="2057400"/>
            <a:ext cx="6400800" cy="4495800"/>
          </a:xfrm>
        </p:spPr>
        <p:txBody>
          <a:bodyPr>
            <a:normAutofit/>
          </a:bodyPr>
          <a:lstStyle>
            <a:lvl1pPr marL="0" indent="0">
              <a:defRPr sz="2400" baseline="0">
                <a:latin typeface="+mj-lt"/>
              </a:defRPr>
            </a:lvl1pPr>
          </a:lstStyle>
          <a:p>
            <a:pPr lvl="0"/>
            <a:r>
              <a:rPr lang="en-US" dirty="0" smtClean="0"/>
              <a:t>Insert some text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umbnails and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2057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2920" y="2590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6" name="Picture Placeholder 23"/>
          <p:cNvSpPr>
            <a:spLocks noGrp="1"/>
          </p:cNvSpPr>
          <p:nvPr>
            <p:ph type="pic" sz="quarter" idx="18" hasCustomPrompt="1"/>
          </p:nvPr>
        </p:nvSpPr>
        <p:spPr>
          <a:xfrm>
            <a:off x="45720" y="2590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02920" y="3124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8" name="Picture Placeholder 2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" y="3124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02920" y="3657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0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3657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502920" y="41910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2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45720" y="41910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2920" y="47244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4" name="Picture Placeholder 23"/>
          <p:cNvSpPr>
            <a:spLocks noGrp="1"/>
          </p:cNvSpPr>
          <p:nvPr>
            <p:ph type="pic" sz="quarter" idx="26" hasCustomPrompt="1"/>
          </p:nvPr>
        </p:nvSpPr>
        <p:spPr>
          <a:xfrm>
            <a:off x="45720" y="47244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02920" y="52578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6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5720" y="52578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02920" y="57912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38" name="Picture Placeholder 23"/>
          <p:cNvSpPr>
            <a:spLocks noGrp="1"/>
          </p:cNvSpPr>
          <p:nvPr>
            <p:ph type="pic" sz="quarter" idx="30" hasCustomPrompt="1"/>
          </p:nvPr>
        </p:nvSpPr>
        <p:spPr>
          <a:xfrm>
            <a:off x="45720" y="57912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31" hasCustomPrompt="1"/>
          </p:nvPr>
        </p:nvSpPr>
        <p:spPr>
          <a:xfrm>
            <a:off x="502920" y="6324600"/>
            <a:ext cx="795528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0" name="Picture Placeholder 23"/>
          <p:cNvSpPr>
            <a:spLocks noGrp="1"/>
          </p:cNvSpPr>
          <p:nvPr>
            <p:ph type="pic" sz="quarter" idx="32" hasCustomPrompt="1"/>
          </p:nvPr>
        </p:nvSpPr>
        <p:spPr>
          <a:xfrm>
            <a:off x="45720" y="6324600"/>
            <a:ext cx="457200" cy="457200"/>
          </a:xfrm>
        </p:spPr>
        <p:txBody>
          <a:bodyPr lIns="0" tIns="0" rIns="0" bIns="0" anchor="ctr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accent3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Zoom</a:t>
            </a:r>
          </a:p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allAtOnce"/>
      <p:bldP spid="2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allAtOnce"/>
      <p:bldP spid="2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allAtOnce"/>
      <p:bldP spid="3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/>
      <p:bldP spid="3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allAtOnce"/>
      <p:bldP spid="35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allAtOnce"/>
      <p:bldP spid="3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allAtOnce"/>
      <p:bldP spid="3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allAtOnce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0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0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75438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bg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75438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Up to 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 and Short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 hasCustomPrompt="1"/>
          </p:nvPr>
        </p:nvSpPr>
        <p:spPr>
          <a:xfrm>
            <a:off x="457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5" name="Picture Placeholder 23"/>
          <p:cNvSpPr>
            <a:spLocks noGrp="1"/>
          </p:cNvSpPr>
          <p:nvPr>
            <p:ph type="pic" sz="quarter" idx="19" hasCustomPrompt="1"/>
          </p:nvPr>
        </p:nvSpPr>
        <p:spPr>
          <a:xfrm>
            <a:off x="457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48" name="Picture Placeholder 23"/>
          <p:cNvSpPr>
            <a:spLocks noGrp="1"/>
          </p:cNvSpPr>
          <p:nvPr>
            <p:ph type="pic" sz="quarter" idx="22" hasCustomPrompt="1"/>
          </p:nvPr>
        </p:nvSpPr>
        <p:spPr>
          <a:xfrm>
            <a:off x="457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5562600" y="196596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2" name="Picture Placeholder 23"/>
          <p:cNvSpPr>
            <a:spLocks noGrp="1"/>
          </p:cNvSpPr>
          <p:nvPr>
            <p:ph type="pic" sz="quarter" idx="25" hasCustomPrompt="1"/>
          </p:nvPr>
        </p:nvSpPr>
        <p:spPr>
          <a:xfrm>
            <a:off x="4693921" y="205740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5562600" y="237744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562600" y="32461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5" name="Picture Placeholder 23"/>
          <p:cNvSpPr>
            <a:spLocks noGrp="1"/>
          </p:cNvSpPr>
          <p:nvPr>
            <p:ph type="pic" sz="quarter" idx="28" hasCustomPrompt="1"/>
          </p:nvPr>
        </p:nvSpPr>
        <p:spPr>
          <a:xfrm>
            <a:off x="4693921" y="33375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6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36576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4541520"/>
            <a:ext cx="35814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Topic</a:t>
            </a:r>
          </a:p>
        </p:txBody>
      </p:sp>
      <p:sp>
        <p:nvSpPr>
          <p:cNvPr id="58" name="Picture Placeholder 23"/>
          <p:cNvSpPr>
            <a:spLocks noGrp="1"/>
          </p:cNvSpPr>
          <p:nvPr>
            <p:ph type="pic" sz="quarter" idx="31" hasCustomPrompt="1"/>
          </p:nvPr>
        </p:nvSpPr>
        <p:spPr>
          <a:xfrm>
            <a:off x="4693921" y="4632960"/>
            <a:ext cx="914400" cy="914400"/>
          </a:xfrm>
        </p:spPr>
        <p:txBody>
          <a:bodyPr lIns="0" tIns="0" rIns="0" bIns="0" anchor="t" anchorCtr="0">
            <a:noAutofit/>
          </a:bodyPr>
          <a:lstStyle>
            <a:lvl1pPr indent="-457200" algn="ctr">
              <a:lnSpc>
                <a:spcPct val="75000"/>
              </a:lnSpc>
              <a:spcBef>
                <a:spcPts val="0"/>
              </a:spcBef>
              <a:defRPr sz="1000" b="0" baseline="0">
                <a:solidFill>
                  <a:schemeClr val="tx1"/>
                </a:solidFill>
                <a:latin typeface="Lucida Console" pitchFamily="49" charset="0"/>
                <a:ea typeface="Zepto" pitchFamily="2" charset="0"/>
                <a:cs typeface="Courier New" pitchFamily="49" charset="0"/>
              </a:defRPr>
            </a:lvl1pPr>
          </a:lstStyle>
          <a:p>
            <a:r>
              <a:rPr lang="en-US" dirty="0" smtClean="0"/>
              <a:t>Square</a:t>
            </a:r>
          </a:p>
          <a:p>
            <a:r>
              <a:rPr lang="en-US" dirty="0" smtClean="0"/>
              <a:t>picture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953000"/>
            <a:ext cx="3581400" cy="762000"/>
          </a:xfrm>
        </p:spPr>
        <p:txBody>
          <a:bodyPr anchor="ctr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Two lines of text can fit here.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/>
      <p:bldP spid="2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allAtOnce"/>
      <p:bldP spid="4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allAtOnce"/>
      <p:bldP spid="4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allAtOnce"/>
      <p:bldP spid="53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allAtOnce"/>
      <p:bldP spid="56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allAtOnce"/>
      <p:bldP spid="59" grpId="0" build="allAtOnce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1" name="Picture Placeholder 10"/>
          <p:cNvSpPr>
            <a:spLocks noGrp="1" noChangeAspect="1"/>
          </p:cNvSpPr>
          <p:nvPr>
            <p:ph type="pic" sz="quarter" idx="16"/>
          </p:nvPr>
        </p:nvSpPr>
        <p:spPr>
          <a:xfrm>
            <a:off x="4572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 noChangeAspect="1"/>
          </p:cNvSpPr>
          <p:nvPr>
            <p:ph type="pic" sz="quarter" idx="17"/>
          </p:nvPr>
        </p:nvSpPr>
        <p:spPr>
          <a:xfrm>
            <a:off x="4572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0"/>
          <p:cNvSpPr>
            <a:spLocks noGrp="1" noChangeAspect="1"/>
          </p:cNvSpPr>
          <p:nvPr>
            <p:ph type="pic" sz="quarter" idx="18"/>
          </p:nvPr>
        </p:nvSpPr>
        <p:spPr>
          <a:xfrm>
            <a:off x="2286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Picture Placeholder 10"/>
          <p:cNvSpPr>
            <a:spLocks noGrp="1" noChangeAspect="1"/>
          </p:cNvSpPr>
          <p:nvPr>
            <p:ph type="pic" sz="quarter" idx="19"/>
          </p:nvPr>
        </p:nvSpPr>
        <p:spPr>
          <a:xfrm>
            <a:off x="2286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Picture Placeholder 10"/>
          <p:cNvSpPr>
            <a:spLocks noGrp="1" noChangeAspect="1"/>
          </p:cNvSpPr>
          <p:nvPr>
            <p:ph type="pic" sz="quarter" idx="20"/>
          </p:nvPr>
        </p:nvSpPr>
        <p:spPr>
          <a:xfrm>
            <a:off x="4572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0"/>
          <p:cNvSpPr>
            <a:spLocks noGrp="1" noChangeAspect="1"/>
          </p:cNvSpPr>
          <p:nvPr>
            <p:ph type="pic" sz="quarter" idx="21"/>
          </p:nvPr>
        </p:nvSpPr>
        <p:spPr>
          <a:xfrm>
            <a:off x="4572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2"/>
          </p:nvPr>
        </p:nvSpPr>
        <p:spPr>
          <a:xfrm>
            <a:off x="6858000" y="2057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3"/>
          </p:nvPr>
        </p:nvSpPr>
        <p:spPr>
          <a:xfrm>
            <a:off x="6858000" y="4343400"/>
            <a:ext cx="2103120" cy="210312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45720" y="-274320"/>
            <a:ext cx="9189720" cy="1280160"/>
          </a:xfrm>
        </p:spPr>
        <p:txBody>
          <a:bodyPr/>
          <a:lstStyle>
            <a:lvl1pPr>
              <a:defRPr cap="small" baseline="0">
                <a:solidFill>
                  <a:schemeClr val="bg1">
                    <a:lumMod val="50000"/>
                    <a:lumOff val="50000"/>
                  </a:schemeClr>
                </a:solidFill>
                <a:latin typeface="Segoe UI Light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-45720" y="1097280"/>
            <a:ext cx="6400800" cy="64008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0" y="-274320"/>
            <a:ext cx="5943600" cy="1280160"/>
          </a:xfrm>
        </p:spPr>
        <p:txBody>
          <a:bodyPr>
            <a:noAutofit/>
          </a:bodyPr>
          <a:lstStyle>
            <a:lvl1pPr>
              <a:defRPr sz="8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title 2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0" y="1965960"/>
            <a:ext cx="2286000" cy="457200"/>
          </a:xfrm>
        </p:spPr>
        <p:txBody>
          <a:bodyPr anchor="ctr">
            <a:normAutofit/>
          </a:bodyPr>
          <a:lstStyle>
            <a:lvl1pPr>
              <a:defRPr sz="2400" b="1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Picture Name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934200" y="2590800"/>
            <a:ext cx="2209800" cy="4114800"/>
          </a:xfrm>
        </p:spPr>
        <p:txBody>
          <a:bodyPr anchor="t">
            <a:normAutofit/>
          </a:bodyPr>
          <a:lstStyle>
            <a:lvl1pPr marL="0" indent="0">
              <a:lnSpc>
                <a:spcPct val="80000"/>
              </a:lnSpc>
              <a:defRPr sz="2000" b="1" baseline="0">
                <a:solidFill>
                  <a:schemeClr val="tx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Explanation of picture</a:t>
            </a:r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3" hasCustomPrompt="1"/>
          </p:nvPr>
        </p:nvSpPr>
        <p:spPr>
          <a:xfrm>
            <a:off x="45720" y="1981200"/>
            <a:ext cx="673608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Square picture works best</a:t>
            </a:r>
            <a:endParaRPr lang="en-US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jpe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6B3AA010-7757-41E0-A212-D41514C97A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74" r:id="rId3"/>
    <p:sldLayoutId id="2147483655" r:id="rId4"/>
    <p:sldLayoutId id="2147483668" r:id="rId5"/>
    <p:sldLayoutId id="2147483675" r:id="rId6"/>
    <p:sldLayoutId id="2147483654" r:id="rId7"/>
    <p:sldLayoutId id="2147483669" r:id="rId8"/>
    <p:sldLayoutId id="2147483676" r:id="rId9"/>
    <p:sldLayoutId id="2147483656" r:id="rId10"/>
    <p:sldLayoutId id="2147483677" r:id="rId11"/>
    <p:sldLayoutId id="2147483658" r:id="rId12"/>
    <p:sldLayoutId id="2147483672" r:id="rId13"/>
    <p:sldLayoutId id="2147483678" r:id="rId14"/>
    <p:sldLayoutId id="2147483650" r:id="rId15"/>
    <p:sldLayoutId id="2147483673" r:id="rId16"/>
    <p:sldLayoutId id="2147483679" r:id="rId17"/>
    <p:sldLayoutId id="2147483659" r:id="rId18"/>
    <p:sldLayoutId id="2147483670" r:id="rId19"/>
    <p:sldLayoutId id="2147483680" r:id="rId20"/>
    <p:sldLayoutId id="2147483652" r:id="rId21"/>
    <p:sldLayoutId id="2147483671" r:id="rId22"/>
    <p:sldLayoutId id="2147483681" r:id="rId23"/>
    <p:sldLayoutId id="2147483657" r:id="rId24"/>
    <p:sldLayoutId id="2147483660" r:id="rId25"/>
    <p:sldLayoutId id="2147483666" r:id="rId26"/>
    <p:sldLayoutId id="2147483721" r:id="rId27"/>
    <p:sldLayoutId id="2147483722" r:id="rId28"/>
    <p:sldLayoutId id="2147483780" r:id="rId2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ppt-blue.jpg"/>
          <p:cNvPicPr>
            <a:picLocks noChangeAspect="1"/>
          </p:cNvPicPr>
          <p:nvPr userDrawn="1"/>
        </p:nvPicPr>
        <p:blipFill>
          <a:blip r:embed="rId13" cstate="print"/>
          <a:srcRect t="23331" b="17316"/>
          <a:stretch>
            <a:fillRect/>
          </a:stretch>
        </p:blipFill>
        <p:spPr bwMode="auto">
          <a:xfrm>
            <a:off x="9530" y="57151"/>
            <a:ext cx="91344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7" descr="lite border to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8" descr="lite border bottom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715125"/>
            <a:ext cx="91440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914400"/>
            <a:ext cx="6989762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0" name="Picture 19" descr="lite border lef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446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0" descr="lite border right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697925" y="0"/>
            <a:ext cx="446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2" descr="EMEA-Regional-Council.png"/>
          <p:cNvPicPr>
            <a:picLocks noChangeAspect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0525" y="5367341"/>
            <a:ext cx="47625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Trebuchet MS" pitchFamily="34" charset="0"/>
        </a:defRPr>
      </a:lvl9pPr>
    </p:titleStyle>
    <p:bodyStyle>
      <a:lvl1pPr marL="238125" indent="-225425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2100" b="1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900" b="1">
          <a:solidFill>
            <a:schemeClr val="tx1"/>
          </a:solidFill>
          <a:latin typeface="+mn-lt"/>
        </a:defRPr>
      </a:lvl2pPr>
      <a:lvl3pPr marL="11509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700" b="1">
          <a:solidFill>
            <a:schemeClr val="tx1"/>
          </a:solidFill>
          <a:latin typeface="+mn-lt"/>
        </a:defRPr>
      </a:lvl3pPr>
      <a:lvl4pPr marL="1608138" indent="-223838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500" b="1">
          <a:solidFill>
            <a:schemeClr val="tx1"/>
          </a:solidFill>
          <a:latin typeface="+mn-lt"/>
        </a:defRPr>
      </a:lvl4pPr>
      <a:lvl5pPr marL="20637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5pPr>
      <a:lvl6pPr marL="25209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6pPr>
      <a:lvl7pPr marL="29781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7pPr>
      <a:lvl8pPr marL="34353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8pPr>
      <a:lvl9pPr marL="3892550" indent="-222250" algn="l" rtl="0" eaLnBrk="0" fontAlgn="base" hangingPunct="0">
        <a:lnSpc>
          <a:spcPct val="120000"/>
        </a:lnSpc>
        <a:spcBef>
          <a:spcPct val="50000"/>
        </a:spcBef>
        <a:spcAft>
          <a:spcPct val="0"/>
        </a:spcAft>
        <a:buClr>
          <a:srgbClr val="FF7600"/>
        </a:buClr>
        <a:buChar char="•"/>
        <a:defRPr sz="1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 flipV="1">
            <a:off x="0" y="2133600"/>
            <a:ext cx="9144000" cy="1752600"/>
          </a:xfrm>
          <a:prstGeom prst="rect">
            <a:avLst/>
          </a:prstGeom>
          <a:gradFill>
            <a:gsLst>
              <a:gs pos="32000">
                <a:schemeClr val="bg1">
                  <a:alpha val="0"/>
                </a:schemeClr>
              </a:gs>
              <a:gs pos="100000">
                <a:schemeClr val="bg1">
                  <a:lumMod val="85000"/>
                  <a:alpha val="7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3886200"/>
            <a:ext cx="9144000" cy="1447800"/>
          </a:xfrm>
          <a:prstGeom prst="rect">
            <a:avLst/>
          </a:prstGeom>
          <a:gradFill>
            <a:gsLst>
              <a:gs pos="16000">
                <a:schemeClr val="bg1">
                  <a:alpha val="0"/>
                </a:schemeClr>
              </a:gs>
              <a:gs pos="65000">
                <a:schemeClr val="bg1">
                  <a:lumMod val="85000"/>
                  <a:alpha val="50000"/>
                </a:schemeClr>
              </a:gs>
              <a:gs pos="100000">
                <a:schemeClr val="bg1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8" r:id="rId12"/>
    <p:sldLayoutId id="2147483749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Segoe UI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6464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31B87300-A223-4A93-98F2-FBC58850BE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rgbClr val="646464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45720" y="-274320"/>
            <a:ext cx="914400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ransition>
    <p:push/>
  </p:transition>
  <p:txStyles>
    <p:titleStyle>
      <a:lvl1pPr algn="l" defTabSz="914400" rtl="0" eaLnBrk="1" latinLnBrk="0" hangingPunct="1">
        <a:spcBef>
          <a:spcPct val="0"/>
        </a:spcBef>
        <a:buNone/>
        <a:defRPr sz="8000" kern="1200">
          <a:solidFill>
            <a:schemeClr val="bg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§"/>
        <a:defRPr sz="28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 typeface="Wingdings" pitchFamily="2" charset="2"/>
        <a:buChar char="§"/>
        <a:defRPr sz="24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SzPct val="50000"/>
        <a:buFont typeface="Wingdings" pitchFamily="2" charset="2"/>
        <a:buChar char="§"/>
        <a:defRPr sz="2000" kern="1200">
          <a:solidFill>
            <a:schemeClr val="tx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4.jpeg"/><Relationship Id="rId4" Type="http://schemas.openxmlformats.org/officeDocument/2006/relationships/hyperlink" Target="http://library.osu.edu/blogs/cartoons/2012/02/28/blog-launch-and-the-construction-of-our-new-home-in-sullivant-hall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" TargetMode="External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6.xml"/><Relationship Id="rId4" Type="http://schemas.openxmlformats.org/officeDocument/2006/relationships/hyperlink" Target="http://blogs.bgsu.edu/librarysleevefacing/2012/08/15/bookends/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steveblank.com/2010/01/25/whats-a-startup-first-principles/" TargetMode="Externa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eagh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0" y="2438400"/>
            <a:ext cx="9144000" cy="1219200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Scale, engagement,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innovation: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Open Sans Semibold" pitchFamily="34" charset="0"/>
                <a:cs typeface="Open Sans Semibold" pitchFamily="34" charset="0"/>
              </a:rPr>
              <a:t>library directions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6" name="Text Placeholder 10"/>
          <p:cNvSpPr txBox="1">
            <a:spLocks/>
          </p:cNvSpPr>
          <p:nvPr/>
        </p:nvSpPr>
        <p:spPr>
          <a:xfrm>
            <a:off x="0" y="3962400"/>
            <a:ext cx="2209800" cy="4572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Segoe UI" pitchFamily="34" charset="0"/>
                <a:cs typeface="Segoe UI" pitchFamily="34" charset="0"/>
              </a:rPr>
              <a:t>@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Segoe UI" pitchFamily="34" charset="0"/>
                <a:cs typeface="Segoe UI" pitchFamily="34" charset="0"/>
              </a:rPr>
              <a:t>LorcanD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11"/>
          <p:cNvSpPr txBox="1">
            <a:spLocks/>
          </p:cNvSpPr>
          <p:nvPr/>
        </p:nvSpPr>
        <p:spPr>
          <a:xfrm>
            <a:off x="0" y="5105400"/>
            <a:ext cx="4724400" cy="3810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Open Sans" pitchFamily="34" charset="0"/>
                <a:cs typeface="Open Sans" pitchFamily="34" charset="0"/>
              </a:rPr>
              <a:t>Lorcan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Open Sans" pitchFamily="34" charset="0"/>
                <a:cs typeface="Open Sans" pitchFamily="34" charset="0"/>
              </a:rPr>
              <a:t> Dempsey,  OCLC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 Placeholder 12"/>
          <p:cNvSpPr txBox="1">
            <a:spLocks/>
          </p:cNvSpPr>
          <p:nvPr/>
        </p:nvSpPr>
        <p:spPr>
          <a:xfrm>
            <a:off x="0" y="5486400"/>
            <a:ext cx="4724400" cy="3048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Open Sans" pitchFamily="34" charset="0"/>
                <a:cs typeface="Open Sans" pitchFamily="34" charset="0"/>
              </a:rPr>
              <a:t>February 7-8 2014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Text Placeholder 13"/>
          <p:cNvSpPr txBox="1">
            <a:spLocks/>
          </p:cNvSpPr>
          <p:nvPr/>
        </p:nvSpPr>
        <p:spPr>
          <a:xfrm>
            <a:off x="0" y="5791200"/>
            <a:ext cx="4724400" cy="3048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Open Sans" pitchFamily="34" charset="0"/>
                <a:cs typeface="Open Sans" pitchFamily="34" charset="0"/>
              </a:rPr>
              <a:t>Offline Conference, Montana Library Association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0" name="Text Placeholder 14"/>
          <p:cNvSpPr txBox="1">
            <a:spLocks/>
          </p:cNvSpPr>
          <p:nvPr/>
        </p:nvSpPr>
        <p:spPr>
          <a:xfrm>
            <a:off x="0" y="6096000"/>
            <a:ext cx="4724400" cy="3048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 Semibold" pitchFamily="34" charset="0"/>
                <a:ea typeface="Open Sans" pitchFamily="34" charset="0"/>
                <a:cs typeface="Open Sans" pitchFamily="34" charset="0"/>
              </a:rPr>
              <a:t>Helena, Montana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400" y="381000"/>
            <a:ext cx="1066800" cy="11698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17157" y="6553200"/>
            <a:ext cx="6026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http://njaegerhopcraft.blogspot.com/2011/10/dont-tell-anyone-how-great-helena-mt-is.html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763617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/>
          <p:nvPr/>
        </p:nvGrpSpPr>
        <p:grpSpPr>
          <a:xfrm>
            <a:off x="110170" y="-87217"/>
            <a:ext cx="9039862" cy="7373321"/>
            <a:chOff x="110170" y="-87217"/>
            <a:chExt cx="9039862" cy="7373321"/>
          </a:xfrm>
        </p:grpSpPr>
        <p:pic>
          <p:nvPicPr>
            <p:cNvPr id="4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16017" y="-872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51583" y="35924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7034" y="3602515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40566" y="-76200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48251" y="1752600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170" y="17636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366" y="5453349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33800" y="5430256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8349" y="5408222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7467600" y="3810000"/>
            <a:ext cx="1727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Locally </a:t>
            </a:r>
          </a:p>
          <a:p>
            <a:r>
              <a:rPr lang="en-US" dirty="0" smtClean="0"/>
              <a:t>assembled </a:t>
            </a:r>
          </a:p>
          <a:p>
            <a:r>
              <a:rPr lang="en-US" dirty="0" smtClean="0"/>
              <a:t>collections. </a:t>
            </a:r>
          </a:p>
          <a:p>
            <a:r>
              <a:rPr lang="en-US" dirty="0" smtClean="0"/>
              <a:t>The place to go.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72200" y="6096000"/>
            <a:ext cx="2133600" cy="365125"/>
          </a:xfrm>
        </p:spPr>
        <p:txBody>
          <a:bodyPr/>
          <a:lstStyle/>
          <a:p>
            <a:fld id="{31B87300-A223-4A93-98F2-FBC58850BE2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99682" name="Picture 2" descr="http://stratechery.com/wp-content/uploads/2013/09/image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543800" cy="56578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5791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The old advertising model involved a captive audience; a middle-man needed only to deliver content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67200" y="6488668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http://stratechery.com/2013/might-twitter-maximize-potential/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36546" name="Picture 2" descr="http://stratechery.com/wp-content/uploads/2013/09/imag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721600" cy="5791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5800" y="5791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On the Internet, those in the middle have to deliver superior content and also collect superior targeting information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67200" y="6488668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http://stratechery.com/2013/might-twitter-maximize-potential/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048000" y="5943600"/>
            <a:ext cx="4597680" cy="400110"/>
            <a:chOff x="3048000" y="5943600"/>
            <a:chExt cx="4597680" cy="400110"/>
          </a:xfrm>
        </p:grpSpPr>
        <p:sp>
          <p:nvSpPr>
            <p:cNvPr id="7" name="TextBox 6"/>
            <p:cNvSpPr txBox="1"/>
            <p:nvPr/>
          </p:nvSpPr>
          <p:spPr>
            <a:xfrm>
              <a:off x="6172200" y="5943600"/>
              <a:ext cx="1473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6"/>
                  </a:solidFill>
                </a:rPr>
                <a:t>Experience?</a:t>
              </a:r>
              <a:endParaRPr lang="en-US" sz="20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1"/>
            </p:cNvCxnSpPr>
            <p:nvPr/>
          </p:nvCxnSpPr>
          <p:spPr>
            <a:xfrm flipH="1">
              <a:off x="3048000" y="6143655"/>
              <a:ext cx="3124200" cy="104745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1066800" cy="123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20" name="Picture 4" descr="Goodreads: Book reviews, recommendations, and discus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685800"/>
            <a:ext cx="1876425" cy="409575"/>
          </a:xfrm>
          <a:prstGeom prst="rect">
            <a:avLst/>
          </a:prstGeom>
          <a:noFill/>
        </p:spPr>
      </p:pic>
      <p:pic>
        <p:nvPicPr>
          <p:cNvPr id="342022" name="Picture 6" descr="Elsevier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362200"/>
            <a:ext cx="2895600" cy="451262"/>
          </a:xfrm>
          <a:prstGeom prst="rect">
            <a:avLst/>
          </a:prstGeom>
          <a:noFill/>
        </p:spPr>
      </p:pic>
      <p:pic>
        <p:nvPicPr>
          <p:cNvPr id="342024" name="Picture 8" descr="Mendeley reference manager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209800"/>
            <a:ext cx="3286125" cy="771525"/>
          </a:xfrm>
          <a:prstGeom prst="rect">
            <a:avLst/>
          </a:prstGeom>
          <a:noFill/>
        </p:spPr>
      </p:pic>
      <p:pic>
        <p:nvPicPr>
          <p:cNvPr id="342026" name="Picture 10" descr="http://www.springer.com/sgw/img/x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42028" name="Picture 12" descr="http://www.springer.com/sgw/img/x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42030" name="Picture 14" descr="http://www.springer.com/sgw/img/x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42032" name="Picture 16" descr="Springer-logo-ne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5168605"/>
            <a:ext cx="2667000" cy="3289595"/>
          </a:xfrm>
          <a:prstGeom prst="rect">
            <a:avLst/>
          </a:prstGeom>
          <a:noFill/>
        </p:spPr>
      </p:pic>
      <p:pic>
        <p:nvPicPr>
          <p:cNvPr id="342034" name="Picture 18" descr="Altmetric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324475"/>
            <a:ext cx="2266950" cy="847725"/>
          </a:xfrm>
          <a:prstGeom prst="rect">
            <a:avLst/>
          </a:prstGeom>
          <a:noFill/>
        </p:spPr>
      </p:pic>
      <p:pic>
        <p:nvPicPr>
          <p:cNvPr id="342036" name="Picture 20" descr="EBSCO Information Service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3352800"/>
            <a:ext cx="2438400" cy="1193906"/>
          </a:xfrm>
          <a:prstGeom prst="rect">
            <a:avLst/>
          </a:prstGeom>
          <a:noFill/>
        </p:spPr>
      </p:pic>
      <p:pic>
        <p:nvPicPr>
          <p:cNvPr id="342038" name="Picture 22" descr="Plum Analytic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3276600"/>
            <a:ext cx="1143000" cy="1143000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457200" y="48768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819400"/>
            <a:ext cx="1828800" cy="65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/>
          <p:nvPr/>
        </p:nvGrpSpPr>
        <p:grpSpPr>
          <a:xfrm>
            <a:off x="685800" y="609600"/>
            <a:ext cx="3333750" cy="1097683"/>
            <a:chOff x="1143000" y="457200"/>
            <a:chExt cx="3333750" cy="109768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5600" y="609600"/>
              <a:ext cx="1581150" cy="475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457200"/>
              <a:ext cx="1433512" cy="33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00200" y="1219200"/>
              <a:ext cx="1524000" cy="335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1"/>
          <p:cNvGrpSpPr/>
          <p:nvPr/>
        </p:nvGrpSpPr>
        <p:grpSpPr>
          <a:xfrm>
            <a:off x="685800" y="4343400"/>
            <a:ext cx="3810000" cy="2015359"/>
            <a:chOff x="228600" y="2514600"/>
            <a:chExt cx="2908742" cy="155815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00" y="2514600"/>
              <a:ext cx="888124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3124200"/>
              <a:ext cx="1334813" cy="373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" y="3810000"/>
              <a:ext cx="2832542" cy="262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2438399"/>
            <a:ext cx="96252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76800" y="1828800"/>
            <a:ext cx="2833148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3047999"/>
            <a:ext cx="218621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6096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6400" y="4419600"/>
            <a:ext cx="3446462" cy="62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http://cfassets0.academia.edu/images/home2/academia-edu.jpg?c955c2b2909a6b3b334a33da57bb307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81400" y="3657600"/>
            <a:ext cx="3066168" cy="609600"/>
          </a:xfrm>
          <a:prstGeom prst="rect">
            <a:avLst/>
          </a:prstGeom>
          <a:noFill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57800" y="5334000"/>
            <a:ext cx="1905000" cy="844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YouTube hom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5575" y="-136525"/>
            <a:ext cx="11113" cy="11112"/>
          </a:xfrm>
          <a:prstGeom prst="rect">
            <a:avLst/>
          </a:prstGeom>
          <a:noFill/>
        </p:spPr>
      </p:pic>
      <p:pic>
        <p:nvPicPr>
          <p:cNvPr id="30730" name="Picture 10" descr="YouTube hom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55575" y="-136525"/>
            <a:ext cx="11113" cy="11112"/>
          </a:xfrm>
          <a:prstGeom prst="rect">
            <a:avLst/>
          </a:prstGeom>
          <a:noFill/>
        </p:spPr>
      </p:pic>
      <p:grpSp>
        <p:nvGrpSpPr>
          <p:cNvPr id="4" name="Group 32"/>
          <p:cNvGrpSpPr/>
          <p:nvPr/>
        </p:nvGrpSpPr>
        <p:grpSpPr>
          <a:xfrm>
            <a:off x="685800" y="2514600"/>
            <a:ext cx="2332037" cy="1154113"/>
            <a:chOff x="609600" y="2819400"/>
            <a:chExt cx="2332037" cy="1154113"/>
          </a:xfrm>
        </p:grpSpPr>
        <p:pic>
          <p:nvPicPr>
            <p:cNvPr id="30726" name="Picture 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09600" y="2819400"/>
              <a:ext cx="2332037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Picture 11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09600" y="3505200"/>
              <a:ext cx="1108075" cy="468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2" name="Picture 1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905000" y="3505200"/>
              <a:ext cx="936625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3"/>
          <p:cNvGraphicFramePr>
            <a:graphicFrameLocks/>
          </p:cNvGraphicFramePr>
          <p:nvPr/>
        </p:nvGraphicFramePr>
        <p:xfrm>
          <a:off x="457200" y="3810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9600" y="1857703"/>
            <a:ext cx="676537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Platform – </a:t>
            </a:r>
            <a:r>
              <a:rPr lang="en-US" sz="2000" b="1" dirty="0" smtClean="0">
                <a:solidFill>
                  <a:srgbClr val="FFFFFF"/>
                </a:solidFill>
              </a:rPr>
              <a:t>concentrates data, infrastructure, …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b="1" dirty="0" smtClean="0">
                <a:solidFill>
                  <a:srgbClr val="FFFFFF"/>
                </a:solidFill>
              </a:rPr>
              <a:t>Community/network forms around platform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Network effects are central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Social and analytics are central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Gravitational hubs: the rich get richer</a:t>
            </a:r>
          </a:p>
          <a:p>
            <a:r>
              <a:rPr lang="en-US" sz="2800" b="1" dirty="0" smtClean="0">
                <a:solidFill>
                  <a:srgbClr val="FFFFFF"/>
                </a:solidFill>
              </a:rPr>
              <a:t>Strong </a:t>
            </a:r>
            <a:r>
              <a:rPr lang="en-US" sz="2800" b="1" dirty="0" err="1" smtClean="0">
                <a:solidFill>
                  <a:srgbClr val="FFFFFF"/>
                </a:solidFill>
              </a:rPr>
              <a:t>seo</a:t>
            </a:r>
            <a:r>
              <a:rPr lang="en-US" sz="2800" b="1" dirty="0" smtClean="0">
                <a:solidFill>
                  <a:srgbClr val="FFFFFF"/>
                </a:solidFill>
              </a:rPr>
              <a:t> and </a:t>
            </a:r>
            <a:r>
              <a:rPr lang="en-US" sz="2800" b="1" dirty="0" err="1" smtClean="0">
                <a:solidFill>
                  <a:srgbClr val="FFFFFF"/>
                </a:solidFill>
              </a:rPr>
              <a:t>referencability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381001" y="5181600"/>
            <a:ext cx="8243907" cy="1542371"/>
            <a:chOff x="381000" y="5334000"/>
            <a:chExt cx="8243907" cy="1542371"/>
          </a:xfrm>
        </p:grpSpPr>
        <p:sp>
          <p:nvSpPr>
            <p:cNvPr id="10" name="Right Triangle 9"/>
            <p:cNvSpPr/>
            <p:nvPr/>
          </p:nvSpPr>
          <p:spPr>
            <a:xfrm>
              <a:off x="513260" y="5768459"/>
              <a:ext cx="8111646" cy="796508"/>
            </a:xfrm>
            <a:prstGeom prst="rtTriangle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19720">
                    <a:lumMod val="75000"/>
                  </a:srgbClr>
                </a:solidFill>
              </a:endParaRPr>
            </a:p>
          </p:txBody>
        </p:sp>
        <p:sp>
          <p:nvSpPr>
            <p:cNvPr id="12" name="Right Triangle 11"/>
            <p:cNvSpPr/>
            <p:nvPr/>
          </p:nvSpPr>
          <p:spPr>
            <a:xfrm rot="10800000">
              <a:off x="513261" y="5652603"/>
              <a:ext cx="8111646" cy="796508"/>
            </a:xfrm>
            <a:prstGeom prst="rtTriangle">
              <a:avLst/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19720">
                    <a:lumMod val="75000"/>
                  </a:srgb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" y="6507039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19720">
                      <a:lumMod val="75000"/>
                    </a:srgbClr>
                  </a:solidFill>
                </a:rPr>
                <a:t>Management</a:t>
              </a:r>
              <a:endParaRPr lang="en-US" dirty="0">
                <a:solidFill>
                  <a:srgbClr val="F19720">
                    <a:lumMod val="75000"/>
                  </a:srgb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58699" y="5334000"/>
              <a:ext cx="1023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19720">
                      <a:lumMod val="75000"/>
                    </a:srgbClr>
                  </a:solidFill>
                </a:rPr>
                <a:t>End user</a:t>
              </a:r>
              <a:endParaRPr lang="en-US" dirty="0">
                <a:solidFill>
                  <a:srgbClr val="F19720">
                    <a:lumMod val="75000"/>
                  </a:srgb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10000" y="5638800"/>
              <a:ext cx="742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Social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0000" y="6172200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</a:rPr>
                <a:t>Analytics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99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della14bw_pr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990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“Our job is to ensure that Microsoft thrives in a mobile and cloud-first world.”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6400800"/>
            <a:ext cx="960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http://www.theverge.com/2014/2/4/5377318/microsoft-ceo-satya-nadella-first-letter-to-employees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"/>
          <p:cNvPicPr>
            <a:picLocks noChangeAspect="1" noChangeArrowheads="1"/>
          </p:cNvPicPr>
          <p:nvPr/>
        </p:nvPicPr>
        <p:blipFill>
          <a:blip r:embed="rId3" cstate="print"/>
          <a:srcRect l="8405" t="25000" r="8405" b="6250"/>
          <a:stretch>
            <a:fillRect/>
          </a:stretch>
        </p:blipFill>
        <p:spPr bwMode="auto">
          <a:xfrm>
            <a:off x="457200" y="381000"/>
            <a:ext cx="8145463" cy="502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4876800" y="5830887"/>
            <a:ext cx="28702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912813"/>
            <a:r>
              <a:rPr lang="en-US" sz="1600" i="1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itchFamily="34" charset="0"/>
              </a:rPr>
              <a:t>Harvard Business Review (1999)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Chart 3"/>
          <p:cNvGraphicFramePr>
            <a:graphicFrameLocks/>
          </p:cNvGraphicFramePr>
          <p:nvPr/>
        </p:nvGraphicFramePr>
        <p:xfrm>
          <a:off x="1524000" y="1524000"/>
          <a:ext cx="6096000" cy="4064000"/>
        </p:xfrm>
        <a:graphic>
          <a:graphicData uri="http://schemas.openxmlformats.org/presentationml/2006/ole">
            <p:oleObj spid="_x0000_s337922" r:id="rId3" imgW="6096528" imgH="4060288" progId="Excel.Sheet.8">
              <p:embed/>
            </p:oleObj>
          </a:graphicData>
        </a:graphic>
      </p:graphicFrame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2781300" y="2743200"/>
            <a:ext cx="2095500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9" rIns="91416" bIns="45709">
            <a:spAutoFit/>
          </a:bodyPr>
          <a:lstStyle/>
          <a:p>
            <a:pPr defTabSz="912813"/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</a:rPr>
              <a:t>Engagement 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4724400" y="2667000"/>
            <a:ext cx="1571625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</a:rPr>
              <a:t>Innovation</a:t>
            </a:r>
            <a:endParaRPr lang="en-US" sz="24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3429000" y="4495800"/>
            <a:ext cx="2209800" cy="46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6" tIns="45709" rIns="91416" bIns="45709">
            <a:spAutoFit/>
          </a:bodyPr>
          <a:lstStyle/>
          <a:p>
            <a:pPr defTabSz="912813"/>
            <a:r>
              <a:rPr lang="en-US" sz="2400" b="1" dirty="0">
                <a:solidFill>
                  <a:srgbClr val="FFFFFF"/>
                </a:solidFill>
                <a:latin typeface="Calibri" pitchFamily="34" charset="0"/>
              </a:rPr>
              <a:t>Infrastructure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52400" y="5181600"/>
            <a:ext cx="36972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Back office capacities that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support day-to-day operations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“</a:t>
            </a:r>
            <a:r>
              <a:rPr lang="en-US" sz="22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Routinized</a:t>
            </a:r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” workflows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Economies of scale important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5181600" y="482600"/>
            <a:ext cx="3974694" cy="11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Develop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new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services and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have them accepted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Speed/flexibility important</a:t>
            </a:r>
          </a:p>
        </p:txBody>
      </p: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285750" y="322263"/>
            <a:ext cx="4554538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9" rIns="91416" bIns="45709">
            <a:spAutoFit/>
          </a:bodyPr>
          <a:lstStyle/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Attracting and building relationships with </a:t>
            </a:r>
            <a:r>
              <a:rPr lang="en-US" sz="22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researchers and learners</a:t>
            </a:r>
            <a:endParaRPr lang="en-US" sz="2200" dirty="0">
              <a:solidFill>
                <a:srgbClr val="000000">
                  <a:lumMod val="50000"/>
                  <a:lumOff val="50000"/>
                </a:srgbClr>
              </a:solidFill>
              <a:latin typeface="Calibri" pitchFamily="34" charset="0"/>
            </a:endParaRP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“Service-oriented”, customization</a:t>
            </a:r>
          </a:p>
          <a:p>
            <a:pPr defTabSz="912813"/>
            <a:r>
              <a:rPr lang="en-US" sz="22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itchFamily="34" charset="0"/>
              </a:rPr>
              <a:t>Economies of scope important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5943600"/>
            <a:ext cx="262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Note: </a:t>
            </a:r>
            <a:r>
              <a:rPr lang="en-US" sz="1200" dirty="0" err="1" smtClean="0">
                <a:solidFill>
                  <a:schemeClr val="bg1"/>
                </a:solidFill>
              </a:rPr>
              <a:t>Hagel</a:t>
            </a:r>
            <a:r>
              <a:rPr lang="en-US" sz="1200" dirty="0" smtClean="0">
                <a:solidFill>
                  <a:schemeClr val="bg1"/>
                </a:solidFill>
              </a:rPr>
              <a:t> et al talk about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customer relationship management 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rather than engagement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http://memory.loc.gov/cgi-bin/image-services/jp2.py?data=/home/www/data/gmd/gmd425/g4251/g4251h/ct001859.jp2&amp;res=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7563" cy="6858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0" y="3200400"/>
            <a:ext cx="2362200" cy="685800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4400" dirty="0" smtClean="0">
                <a:latin typeface="Segoe UI Light" pitchFamily="34" charset="0"/>
              </a:rPr>
              <a:t>Prelude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4953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 flipH="1">
            <a:off x="5943600" y="4953000"/>
            <a:ext cx="16002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Montana in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0" y="6324600"/>
            <a:ext cx="5111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Library of Congress http://www.loc.gov/item/2006629627/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ibr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763617"/>
            <a:ext cx="1791683" cy="18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/>
          <p:nvPr/>
        </p:nvGrpSpPr>
        <p:grpSpPr>
          <a:xfrm>
            <a:off x="110170" y="-87217"/>
            <a:ext cx="9039862" cy="7373321"/>
            <a:chOff x="110170" y="-87217"/>
            <a:chExt cx="9039862" cy="7373321"/>
          </a:xfrm>
        </p:grpSpPr>
        <p:pic>
          <p:nvPicPr>
            <p:cNvPr id="4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16017" y="-872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51583" y="35924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7034" y="3602515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40566" y="-76200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48251" y="1752600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0170" y="1763617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366" y="5453349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33800" y="5430256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librar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8349" y="5408222"/>
              <a:ext cx="1791683" cy="1832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7467600" y="3810000"/>
            <a:ext cx="1727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Locally </a:t>
            </a:r>
          </a:p>
          <a:p>
            <a:r>
              <a:rPr lang="en-US" dirty="0" smtClean="0"/>
              <a:t>assembled </a:t>
            </a:r>
          </a:p>
          <a:p>
            <a:r>
              <a:rPr lang="en-US" dirty="0" smtClean="0"/>
              <a:t>collections. </a:t>
            </a:r>
          </a:p>
          <a:p>
            <a:r>
              <a:rPr lang="en-US" dirty="0" smtClean="0"/>
              <a:t>The place to go.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ickischultz.files.wordpress.com/2010/11/re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  <p:sp>
        <p:nvSpPr>
          <p:cNvPr id="6" name="Title 8"/>
          <p:cNvSpPr txBox="1">
            <a:spLocks/>
          </p:cNvSpPr>
          <p:nvPr/>
        </p:nvSpPr>
        <p:spPr>
          <a:xfrm>
            <a:off x="0" y="5410200"/>
            <a:ext cx="2209800" cy="6858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Value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7735" y="6553200"/>
            <a:ext cx="2336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Unable to identify source of image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 txBox="1">
            <a:spLocks/>
          </p:cNvSpPr>
          <p:nvPr/>
        </p:nvSpPr>
        <p:spPr>
          <a:xfrm>
            <a:off x="5410200" y="3810000"/>
            <a:ext cx="3733800" cy="8382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Innovation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5410200" y="2628900"/>
            <a:ext cx="3733800" cy="8001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Engagement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5410200" y="1447800"/>
            <a:ext cx="3733800" cy="8382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</a:t>
            </a:r>
            <a:r>
              <a:rPr lang="en-US" sz="4400" dirty="0" err="1" smtClean="0">
                <a:latin typeface="Segoe UI Light" pitchFamily="34" charset="0"/>
              </a:rPr>
              <a:t>Rightscaling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 smtClean="0">
                <a:latin typeface="Segoe UI Light" pitchFamily="34" charset="0"/>
              </a:rPr>
              <a:t>Focus?</a:t>
            </a:r>
            <a:endParaRPr lang="en-US" sz="7200" dirty="0"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Strategy is about choices …</a:t>
            </a:r>
          </a:p>
          <a:p>
            <a:endParaRPr lang="en-US" dirty="0" smtClean="0"/>
          </a:p>
          <a:p>
            <a:r>
              <a:rPr lang="en-US" dirty="0" smtClean="0"/>
              <a:t>Reconnect with parent’s goals …</a:t>
            </a:r>
          </a:p>
          <a:p>
            <a:r>
              <a:rPr lang="en-US" dirty="0" smtClean="0"/>
              <a:t>Where is distinctive local impact?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Enrich student experience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Improve research effectiveness and impact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Promote civic engagement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Equip citizens with learning skills and tools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should be done collaboratively?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What should be done by others?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0"/>
            <a:ext cx="900112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54752"/>
            <a:ext cx="2133600" cy="365125"/>
          </a:xfrm>
        </p:spPr>
        <p:txBody>
          <a:bodyPr/>
          <a:lstStyle/>
          <a:p>
            <a:fld id="{6B3AA010-7757-41E0-A212-D41514C97AA5}" type="slidenum">
              <a:rPr lang="en-US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24</a:t>
            </a:fld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200"/>
            <a:ext cx="4659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Shift to </a:t>
            </a:r>
            <a:r>
              <a:rPr lang="en-US" sz="3600" b="1" dirty="0" smtClean="0">
                <a:solidFill>
                  <a:srgbClr val="FF76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engagement</a:t>
            </a:r>
            <a:endParaRPr lang="en-US" sz="3600" b="1" dirty="0">
              <a:solidFill>
                <a:srgbClr val="FF76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953000"/>
            <a:ext cx="7676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76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Innovate </a:t>
            </a:r>
            <a:r>
              <a:rPr lang="en-US" sz="3600" b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– scalable and repeatable</a:t>
            </a:r>
            <a:endParaRPr lang="en-US" sz="3600" b="1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514600"/>
            <a:ext cx="5520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Right</a:t>
            </a:r>
            <a:r>
              <a:rPr lang="en-US" sz="3600" b="1" dirty="0" err="1" smtClean="0">
                <a:solidFill>
                  <a:srgbClr val="FF76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scale</a:t>
            </a:r>
            <a:r>
              <a:rPr lang="en-US" sz="3600" b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infrastructure</a:t>
            </a:r>
            <a:endParaRPr lang="en-US" sz="3600" b="1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1295400"/>
            <a:ext cx="563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… the library as an effective actor in the research, learning and skills environments of its users </a:t>
            </a:r>
            <a:endParaRPr lang="en-US" sz="20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3429001"/>
            <a:ext cx="693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… rebalance investment in collections and systems between local, shared and third party to improve impact and efficiency.   Collaboration moves from margin to core. </a:t>
            </a:r>
            <a:endParaRPr lang="en-US" sz="20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5802868"/>
            <a:ext cx="685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… institutions </a:t>
            </a:r>
            <a:r>
              <a:rPr lang="en-US" sz="20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and</a:t>
            </a:r>
            <a:r>
              <a:rPr lang="en-US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services need to evolve in sustainable ways. </a:t>
            </a:r>
            <a:endParaRPr lang="en-US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10" y="795338"/>
            <a:ext cx="8862790" cy="491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" name="Picture 3" descr="lan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0087" y="0"/>
            <a:ext cx="480391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05934" y="6488668"/>
            <a:ext cx="393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http://quartz.syr.edu/blog/?page_id=27</a:t>
            </a:r>
            <a:endParaRPr lang="en-US" dirty="0"/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5791200" cy="217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1066800"/>
            <a:ext cx="2411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egoe UI Semibold" pitchFamily="34" charset="0"/>
              </a:rPr>
              <a:t>David </a:t>
            </a:r>
            <a:r>
              <a:rPr lang="en-US" sz="2800" dirty="0" err="1" smtClean="0">
                <a:latin typeface="Segoe UI Semibold" pitchFamily="34" charset="0"/>
              </a:rPr>
              <a:t>Lankes</a:t>
            </a:r>
            <a:r>
              <a:rPr lang="en-US" sz="2800" dirty="0" smtClean="0">
                <a:latin typeface="Segoe UI Semibold" pitchFamily="34" charset="0"/>
              </a:rPr>
              <a:t>:</a:t>
            </a:r>
            <a:endParaRPr lang="en-US" sz="2800" dirty="0">
              <a:latin typeface="Segoe UI Semibold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ickischultz.files.wordpress.com/2010/11/re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0"/>
            <a:ext cx="10287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97735" y="6553200"/>
            <a:ext cx="2336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Unable to identify source of image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 txBox="1">
            <a:spLocks/>
          </p:cNvSpPr>
          <p:nvPr/>
        </p:nvSpPr>
        <p:spPr>
          <a:xfrm>
            <a:off x="5410200" y="3810000"/>
            <a:ext cx="3733800" cy="8382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Innovation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0" name="Title 8"/>
          <p:cNvSpPr txBox="1">
            <a:spLocks/>
          </p:cNvSpPr>
          <p:nvPr/>
        </p:nvSpPr>
        <p:spPr>
          <a:xfrm>
            <a:off x="5410200" y="2628900"/>
            <a:ext cx="3733800" cy="8001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Engagement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1" name="Title 8"/>
          <p:cNvSpPr txBox="1">
            <a:spLocks/>
          </p:cNvSpPr>
          <p:nvPr/>
        </p:nvSpPr>
        <p:spPr>
          <a:xfrm>
            <a:off x="5410200" y="1447800"/>
            <a:ext cx="3733800" cy="8382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</a:t>
            </a:r>
            <a:r>
              <a:rPr lang="en-US" sz="4400" dirty="0" err="1" smtClean="0">
                <a:latin typeface="Segoe UI Light" pitchFamily="34" charset="0"/>
              </a:rPr>
              <a:t>Rightscaling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library.osu.edu/blogs/cartoons/files/2012/02/IMG_5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457200"/>
            <a:ext cx="9143999" cy="64008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49188" y="0"/>
            <a:ext cx="329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‘Cloud’ storage (Ohio State)</a:t>
            </a:r>
            <a:endParaRPr lang="en-US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6477000"/>
            <a:ext cx="712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http://library.osu.edu/blogs/cartoons/2012/02/28/blog-launch-and-the-construction-of-our-new-home-in-sullivant-hall</a:t>
            </a:r>
            <a:r>
              <a:rPr lang="en-US" dirty="0" smtClean="0">
                <a:hlinkClick r:id="rId4"/>
              </a:rPr>
              <a:t>/</a:t>
            </a:r>
            <a:endParaRPr lang="en-US" dirty="0"/>
          </a:p>
        </p:txBody>
      </p:sp>
      <p:pic>
        <p:nvPicPr>
          <p:cNvPr id="105476" name="Picture 4" descr="http://library.osu.edu/blogs/cartoons/files/2012/02/New-gallery-rendering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2768" y="1066800"/>
            <a:ext cx="3006274" cy="22606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581400"/>
            <a:ext cx="5715000" cy="7620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Rightscale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infrastructure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Negotiation and licensing</a:t>
            </a:r>
          </a:p>
          <a:p>
            <a:r>
              <a:rPr lang="en-US" dirty="0" smtClean="0"/>
              <a:t>Library systems infrastructure</a:t>
            </a:r>
          </a:p>
          <a:p>
            <a:endParaRPr lang="en-US" dirty="0" smtClean="0"/>
          </a:p>
          <a:p>
            <a:r>
              <a:rPr lang="en-US" dirty="0" smtClean="0"/>
              <a:t>Digital infrastructure</a:t>
            </a:r>
          </a:p>
          <a:p>
            <a:r>
              <a:rPr lang="en-US" dirty="0" smtClean="0"/>
              <a:t>Processing capacity</a:t>
            </a:r>
          </a:p>
          <a:p>
            <a:r>
              <a:rPr lang="en-US" dirty="0" smtClean="0"/>
              <a:t>Shared print</a:t>
            </a:r>
          </a:p>
          <a:p>
            <a:pPr lvl="1"/>
            <a:r>
              <a:rPr lang="en-US" dirty="0" smtClean="0"/>
              <a:t>Managing down local print</a:t>
            </a:r>
          </a:p>
          <a:p>
            <a:pPr lvl="1"/>
            <a:r>
              <a:rPr lang="en-US" dirty="0" smtClean="0"/>
              <a:t>Evolving shared approaches.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81000" y="685800"/>
            <a:ext cx="8534400" cy="5943600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hart 16"/>
          <p:cNvGraphicFramePr/>
          <p:nvPr/>
        </p:nvGraphicFramePr>
        <p:xfrm>
          <a:off x="304800" y="609600"/>
          <a:ext cx="861060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91200" y="762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Segoe light"/>
              </a:rPr>
              <a:t>25 top collections …</a:t>
            </a:r>
            <a:endParaRPr lang="en-US" sz="1600" dirty="0">
              <a:latin typeface="Segoe ligh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67401" y="3093422"/>
            <a:ext cx="609600" cy="3810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12887" y="3093422"/>
            <a:ext cx="22263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Segoe light"/>
              </a:rPr>
              <a:t>Montana libraries</a:t>
            </a:r>
            <a:endParaRPr lang="en-US" b="1" dirty="0">
              <a:latin typeface="Segoe ligh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67401" y="4007822"/>
            <a:ext cx="609600" cy="3810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612888" y="4019490"/>
            <a:ext cx="1095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egoe light"/>
              </a:rPr>
              <a:t>Vendors</a:t>
            </a:r>
            <a:endParaRPr lang="en-US" b="1" dirty="0">
              <a:latin typeface="Segoe ligh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67401" y="3550622"/>
            <a:ext cx="609600" cy="381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29401" y="3562290"/>
            <a:ext cx="2056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egoe light"/>
              </a:rPr>
              <a:t>National libraries</a:t>
            </a:r>
            <a:endParaRPr lang="en-US" b="1" dirty="0">
              <a:latin typeface="Segoe ligh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67400" y="4495800"/>
            <a:ext cx="609600" cy="381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4380" y="4495800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egoe light"/>
              </a:rPr>
              <a:t>Digital</a:t>
            </a:r>
            <a:endParaRPr lang="en-US" b="1" dirty="0">
              <a:latin typeface="Segoe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581001"/>
            <a:ext cx="76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By </a:t>
            </a:r>
            <a:r>
              <a:rPr lang="en-US" sz="1200" dirty="0" err="1" smtClean="0">
                <a:solidFill>
                  <a:schemeClr val="bg1"/>
                </a:solidFill>
              </a:rPr>
              <a:t>Thorpfletcher</a:t>
            </a:r>
            <a:r>
              <a:rPr lang="en-US" sz="1200" dirty="0" smtClean="0">
                <a:solidFill>
                  <a:schemeClr val="bg1"/>
                </a:solidFill>
              </a:rPr>
              <a:t> (Own work) [CC-BY-SA-3.0 (http://creativecommons.org/licenses/by-sa/3.0)], via Wikimedia Commons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33290"/>
            <a:ext cx="533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prstClr val="black"/>
                </a:solidFill>
                <a:latin typeface="Segoe light"/>
                <a:ea typeface="+mn-ea"/>
                <a:cs typeface="+mn-cs"/>
              </a:defRPr>
            </a:pPr>
            <a:r>
              <a:rPr lang="en-US" dirty="0" smtClean="0">
                <a:latin typeface="Segoe light"/>
              </a:rPr>
              <a:t>Thomas Francis Meagher (1823-1867)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3700" y="0"/>
            <a:ext cx="14973300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34550" cy="711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001000" cy="2057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egoe UI Light" pitchFamily="34" charset="0"/>
              </a:rPr>
              <a:t>Do locally what creates most distinctive value.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>Share what makes sense for efficiency and impact.</a:t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/>
            </a:r>
            <a:br>
              <a:rPr lang="en-US" dirty="0" smtClean="0">
                <a:latin typeface="Segoe UI Light" pitchFamily="34" charset="0"/>
              </a:rPr>
            </a:br>
            <a:r>
              <a:rPr lang="en-US" dirty="0" smtClean="0">
                <a:latin typeface="Segoe UI Light" pitchFamily="34" charset="0"/>
              </a:rPr>
              <a:t>Buy the rest.</a:t>
            </a:r>
            <a:endParaRPr lang="en-US" dirty="0">
              <a:latin typeface="Segoe UI Light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Shared print</a:t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Value relates to depth and breadth of local collection. 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Value relates to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systemwide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curation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of and access to print collections.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z="1050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33</a:t>
            </a:fld>
            <a:endParaRPr lang="en-US" sz="105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Digital and systems infrastructure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Local build or control.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: Look to scale for efficiency and impact.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122" name="Picture 2" descr="http://www.orbiscascade.org/inc/html/default/pix/alliance_b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2201"/>
            <a:ext cx="11160125" cy="1138767"/>
          </a:xfrm>
          <a:prstGeom prst="rect">
            <a:avLst/>
          </a:prstGeom>
          <a:noFill/>
        </p:spPr>
      </p:pic>
      <p:pic>
        <p:nvPicPr>
          <p:cNvPr id="5124" name="Picture 4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30601"/>
            <a:ext cx="2273300" cy="9906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66800" y="5359401"/>
            <a:ext cx="5222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Collaborative sourcing – </a:t>
            </a:r>
          </a:p>
          <a:p>
            <a:r>
              <a:rPr lang="en-US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cooperation moves from the margins</a:t>
            </a:r>
            <a:endParaRPr lang="en-US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655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048000"/>
            <a:ext cx="5181600" cy="114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216" name="Picture 8" descr="http://www.librarynews.com.au/website/images/HathiTrust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2"/>
            <a:ext cx="1371600" cy="1166567"/>
          </a:xfrm>
          <a:prstGeom prst="rect">
            <a:avLst/>
          </a:prstGeom>
          <a:noFill/>
        </p:spPr>
      </p:pic>
      <p:pic>
        <p:nvPicPr>
          <p:cNvPr id="13" name="Content Placeholder 3" descr="booktow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86600" y="3886200"/>
            <a:ext cx="1240922" cy="2057400"/>
          </a:xfrm>
        </p:spPr>
      </p:pic>
      <p:sp>
        <p:nvSpPr>
          <p:cNvPr id="11" name="TextBox 10"/>
          <p:cNvSpPr txBox="1"/>
          <p:nvPr/>
        </p:nvSpPr>
        <p:spPr>
          <a:xfrm>
            <a:off x="762000" y="381000"/>
            <a:ext cx="541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“aggregate and scale towards a common infrastructure”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4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523003"/>
            <a:ext cx="7010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Colleges and universities have long competed against one another, measuring themselves in comparison to each other and holding tightly to their idiosyncrasies as defining elements of their status. </a:t>
            </a:r>
            <a:r>
              <a:rPr lang="en-US" sz="2000" b="1" dirty="0" smtClean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rPr>
              <a:t>But today, the distribution and reuse of information digitally via the Internet is rapidly changing the game, rewarding those who instead aggregate and scale toward a common infrastructure. 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It is becoming increasingly clear that neither the </a:t>
            </a:r>
            <a:r>
              <a:rPr lang="en-US" sz="2000" i="1" dirty="0" smtClean="0">
                <a:latin typeface="Open Sans" charset="0"/>
                <a:ea typeface="Open Sans" charset="0"/>
                <a:cs typeface="Open Sans" charset="0"/>
              </a:rPr>
              <a:t>challenges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 that confront colleges and universities nor the </a:t>
            </a:r>
            <a:r>
              <a:rPr lang="en-US" sz="2000" i="1" dirty="0" smtClean="0">
                <a:latin typeface="Open Sans" charset="0"/>
                <a:ea typeface="Open Sans" charset="0"/>
                <a:cs typeface="Open Sans" charset="0"/>
              </a:rPr>
              <a:t>solutions</a:t>
            </a:r>
            <a:r>
              <a:rPr lang="en-US" sz="2000" dirty="0" smtClean="0">
                <a:latin typeface="Open Sans" charset="0"/>
                <a:ea typeface="Open Sans" charset="0"/>
                <a:cs typeface="Open Sans" charset="0"/>
              </a:rPr>
              <a:t> to those challenges are unique to each institution.</a:t>
            </a:r>
            <a:endParaRPr lang="en-US" sz="2000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9000" y="5257800"/>
            <a:ext cx="3549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Chuck Henry and Brad Wheeler</a:t>
            </a:r>
            <a:br>
              <a:rPr lang="en-US" dirty="0" smtClean="0"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The game has changed</a:t>
            </a:r>
          </a:p>
          <a:p>
            <a:r>
              <a:rPr lang="en-US" dirty="0" err="1" smtClean="0">
                <a:latin typeface="Open Sans" charset="0"/>
                <a:ea typeface="Open Sans" charset="0"/>
                <a:cs typeface="Open Sans" charset="0"/>
              </a:rPr>
              <a:t>Educause</a:t>
            </a:r>
            <a:r>
              <a:rPr lang="en-US" dirty="0" smtClean="0">
                <a:latin typeface="Open Sans" charset="0"/>
                <a:ea typeface="Open Sans" charset="0"/>
                <a:cs typeface="Open Sans" charset="0"/>
              </a:rPr>
              <a:t> Review, March 2012</a:t>
            </a:r>
            <a:endParaRPr lang="en-US" dirty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4" y="304802"/>
            <a:ext cx="9092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“</a:t>
            </a:r>
            <a:endParaRPr lang="en-US" sz="15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28600"/>
            <a:ext cx="907626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5029200"/>
            <a:ext cx="6278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Institutional &gt; State/Consortium &gt; Region/national &gt; global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486400"/>
            <a:ext cx="487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Collaboratively source or buy from third party 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943600"/>
            <a:ext cx="220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Control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economy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6324600"/>
            <a:ext cx="854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new institutional context: agreed mutual dependence on shared/remote services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 descr="educate 2_ContentThumbnail1280X7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0" y="5410200"/>
            <a:ext cx="3581400" cy="7620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latin typeface="Segoe UI Light" pitchFamily="34" charset="0"/>
              </a:rPr>
              <a:t> Engagement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13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32" y="-228600"/>
            <a:ext cx="896766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83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488" y="123825"/>
            <a:ext cx="9324976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381000" y="762000"/>
            <a:ext cx="533400" cy="12954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engagement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Visible expertise: the power of pull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Getting a life job done: community, career, learning, health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Beyond cur-</a:t>
            </a:r>
            <a:r>
              <a:rPr lang="en-US" dirty="0" err="1" smtClean="0"/>
              <a:t>sumption</a:t>
            </a:r>
            <a:r>
              <a:rPr lang="en-US" dirty="0" smtClean="0"/>
              <a:t>: directly supporting creation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Reconfigured space: configure around experiences not collections</a:t>
            </a:r>
          </a:p>
          <a:p>
            <a:pPr>
              <a:spcAft>
                <a:spcPts val="600"/>
              </a:spcAft>
            </a:pPr>
            <a:r>
              <a:rPr lang="en-US" dirty="0" err="1" smtClean="0"/>
              <a:t>Decentered</a:t>
            </a:r>
            <a:r>
              <a:rPr lang="en-US" dirty="0" smtClean="0"/>
              <a:t> web presence: in the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Visible expertise</a:t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Invisible and neutral.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If the library wishes to be seen as expert, then its expertise must be seen.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/>
          <p:cNvSpPr txBox="1">
            <a:spLocks/>
          </p:cNvSpPr>
          <p:nvPr/>
        </p:nvSpPr>
        <p:spPr>
          <a:xfrm>
            <a:off x="1295400" y="5410200"/>
            <a:ext cx="6400800" cy="1447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‘Indexing’ librarians at U Michigan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3474" b="3474"/>
          <a:stretch>
            <a:fillRect/>
          </a:stretch>
        </p:blipFill>
        <p:spPr bwMode="auto">
          <a:xfrm>
            <a:off x="1295400" y="990600"/>
            <a:ext cx="673608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alfSheetFlier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6667" b="13333"/>
          <a:stretch>
            <a:fillRect/>
          </a:stretch>
        </p:blipFill>
        <p:spPr bwMode="auto">
          <a:xfrm>
            <a:off x="536581" y="533401"/>
            <a:ext cx="79216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62200" y="6248408"/>
            <a:ext cx="4518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from Pat </a:t>
            </a:r>
            <a:r>
              <a:rPr lang="en-US" sz="1400" dirty="0" err="1" smtClean="0"/>
              <a:t>Losinski</a:t>
            </a:r>
            <a:r>
              <a:rPr lang="en-US" sz="1400" dirty="0" smtClean="0"/>
              <a:t>, CEO Columbus Metropolitan Library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3" name="Picture 2" descr="WP_20131228_14_10_00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8649"/>
          </a:xfrm>
          <a:prstGeom prst="rect">
            <a:avLst/>
          </a:prstGeom>
        </p:spPr>
      </p:pic>
      <p:pic>
        <p:nvPicPr>
          <p:cNvPr id="509954" name="Picture 2" descr="https://lh5.googleusercontent.com/-YtU2ipt-8sA/AAAAAAAAAAI/AAAAAAAAAGE/QhHHdQ4613I/s120-c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410200"/>
            <a:ext cx="1143000" cy="1143001"/>
          </a:xfrm>
          <a:prstGeom prst="rect">
            <a:avLst/>
          </a:prstGeom>
          <a:noFill/>
        </p:spPr>
      </p:pic>
      <p:pic>
        <p:nvPicPr>
          <p:cNvPr id="509956" name="Picture 4" descr="http://bloximages.newyork1.vip.townnews.com/phillyburbs.com/content/tncms/assets/v3/editorial/9/78/978c62aa-bfa4-5de5-8074-89652f46bb82/4e7b271239346.preview-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5257800"/>
            <a:ext cx="3355596" cy="1219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28800" y="58028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5410200" cy="562821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3" y="990600"/>
            <a:ext cx="3230563" cy="956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4964" y="3429000"/>
            <a:ext cx="49990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4683125" cy="450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-45720"/>
            <a:ext cx="465772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5156202"/>
            <a:ext cx="1914525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2" y="5156202"/>
            <a:ext cx="5131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itchFamily="34" charset="0"/>
              </a:rPr>
              <a:t>Transformation of the academic library</a:t>
            </a:r>
          </a:p>
          <a:p>
            <a:r>
              <a:rPr lang="en-US" dirty="0" smtClean="0">
                <a:latin typeface="Segoe UI Light" pitchFamily="34" charset="0"/>
              </a:rPr>
              <a:t>Kurt de </a:t>
            </a:r>
            <a:r>
              <a:rPr lang="en-US" dirty="0" err="1" smtClean="0">
                <a:latin typeface="Segoe UI Light" pitchFamily="34" charset="0"/>
              </a:rPr>
              <a:t>Belder</a:t>
            </a:r>
            <a:endParaRPr lang="en-US" dirty="0" smtClean="0">
              <a:latin typeface="Segoe UI Light" pitchFamily="34" charset="0"/>
            </a:endParaRPr>
          </a:p>
          <a:p>
            <a:r>
              <a:rPr lang="en-US" sz="1200" dirty="0" smtClean="0"/>
              <a:t>http://www.oclc.org/content/dam/research/events/dss/ppt/dss_debelder.pptx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Skills to get a life job done</a:t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Provide access to information 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Provide information and resources to get a life job done.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78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7825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216560" cy="601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43400" y="5029200"/>
            <a:ext cx="3886200" cy="923330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Job Services Employment Commission</a:t>
            </a:r>
          </a:p>
          <a:p>
            <a:r>
              <a:rPr lang="en-US" dirty="0" smtClean="0"/>
              <a:t>Family Resource Center</a:t>
            </a:r>
          </a:p>
          <a:p>
            <a:r>
              <a:rPr lang="en-US" dirty="0" smtClean="0"/>
              <a:t>Life Long Learning Action Group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295402"/>
            <a:ext cx="8929687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 descr="A scene from Maker Day: Thinking In 3D at the Chattanooga Public Library -March 16, 2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1000"/>
            <a:ext cx="3411940" cy="2286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762000" y="5867400"/>
            <a:ext cx="40386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14400" y="6172200"/>
            <a:ext cx="40386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From </a:t>
            </a:r>
            <a:r>
              <a:rPr lang="en-US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curation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/consumption to creation/</a:t>
            </a:r>
            <a:r>
              <a:rPr lang="en-US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curation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/consumption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Acquire external resources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</a:t>
            </a:r>
            <a:r>
              <a:rPr lang="en-US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Engage with creation, use and sharing of all information resources.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57200" y="2"/>
            <a:ext cx="6096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646"/>
                </a:solidFill>
                <a:latin typeface="Open Sans" charset="0"/>
                <a:ea typeface="Open Sans" charset="0"/>
                <a:cs typeface="Open Sans" charset="0"/>
              </a:rPr>
              <a:t>Outside in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Bought, licensed</a:t>
            </a:r>
          </a:p>
          <a:p>
            <a:endParaRPr lang="en-US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Increased consolidation 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Move from print to licensed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Manage down print – shared print</a:t>
            </a:r>
          </a:p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Move to user-driven models</a:t>
            </a:r>
          </a:p>
          <a:p>
            <a:endParaRPr lang="en-US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  <a:p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Aim: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to discover</a:t>
            </a:r>
            <a:endParaRPr lang="en-US" sz="2000" b="1" dirty="0" smtClean="0">
              <a:solidFill>
                <a:srgbClr val="FFFFFF">
                  <a:lumMod val="65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3657602"/>
            <a:ext cx="8686800" cy="290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79646"/>
                </a:solidFill>
                <a:latin typeface="Open Sans" charset="0"/>
                <a:ea typeface="Open Sans" charset="0"/>
                <a:cs typeface="Open Sans" charset="0"/>
              </a:rPr>
              <a:t>The Inside out Library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Institutional assets</a:t>
            </a: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: special collections, 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 research and learning materials, institutional records, community resources, …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Reputation management</a:t>
            </a:r>
            <a:b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Increasingly important?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Publishing</a:t>
            </a:r>
            <a:r>
              <a:rPr lang="en-US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Aim: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to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*have*</a:t>
            </a:r>
            <a:r>
              <a:rPr lang="en-US" b="1" dirty="0" smtClean="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b="1" dirty="0" smtClean="0">
                <a:solidFill>
                  <a:srgbClr val="FFFFFF">
                    <a:lumMod val="6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discovered … to </a:t>
            </a:r>
            <a:r>
              <a:rPr lang="en-US" b="1" dirty="0" smtClean="0">
                <a:solidFill>
                  <a:srgbClr val="F19720"/>
                </a:solidFill>
                <a:latin typeface="Open Sans" charset="0"/>
                <a:ea typeface="Open Sans" charset="0"/>
                <a:cs typeface="Open Sans" charset="0"/>
              </a:rPr>
              <a:t>disc</a:t>
            </a:r>
            <a:r>
              <a:rPr lang="en-US" sz="2400" b="1" dirty="0" smtClean="0">
                <a:solidFill>
                  <a:srgbClr val="F19720"/>
                </a:solidFill>
              </a:rPr>
              <a:t>lose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24000" y="3429000"/>
            <a:ext cx="73152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8" descr="booksjourn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9" y="1143001"/>
            <a:ext cx="173831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0" descr="researchandlearnin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5334000"/>
            <a:ext cx="15557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1" descr="specialcollection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3657600"/>
            <a:ext cx="1462088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3276" cy="573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5782269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prstClr val="black"/>
                </a:solidFill>
              </a:rPr>
              <a:t>accessCeramics</a:t>
            </a:r>
            <a:r>
              <a:rPr lang="en-US" dirty="0" smtClean="0">
                <a:solidFill>
                  <a:prstClr val="black"/>
                </a:solidFill>
              </a:rPr>
              <a:t> merges a traditional academic digital image collection's metadata capabilities with </a:t>
            </a:r>
            <a:r>
              <a:rPr lang="en-US" dirty="0" err="1" smtClean="0">
                <a:solidFill>
                  <a:prstClr val="black"/>
                </a:solidFill>
              </a:rPr>
              <a:t>Flickr's</a:t>
            </a:r>
            <a:r>
              <a:rPr lang="en-US" dirty="0" smtClean="0">
                <a:solidFill>
                  <a:prstClr val="black"/>
                </a:solidFill>
              </a:rPr>
              <a:t> openness and flexibility. It seeks to take advantage of </a:t>
            </a:r>
            <a:r>
              <a:rPr lang="en-US" dirty="0" err="1" smtClean="0">
                <a:solidFill>
                  <a:prstClr val="black"/>
                </a:solidFill>
              </a:rPr>
              <a:t>Flickr's</a:t>
            </a:r>
            <a:r>
              <a:rPr lang="en-US" dirty="0" smtClean="0">
                <a:solidFill>
                  <a:prstClr val="black"/>
                </a:solidFill>
              </a:rPr>
              <a:t> software tools and social network while also providing a web interface customized to this collection. 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1104903"/>
            <a:ext cx="40005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3989" y="4495809"/>
            <a:ext cx="5910015" cy="95410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prstClr val="white"/>
                </a:solidFill>
              </a:rPr>
              <a:t>Collaboration with department around </a:t>
            </a:r>
          </a:p>
          <a:p>
            <a:pPr algn="r"/>
            <a:r>
              <a:rPr lang="en-US" sz="2800" dirty="0" smtClean="0">
                <a:solidFill>
                  <a:prstClr val="white"/>
                </a:solidFill>
              </a:rPr>
              <a:t>community and learning resource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7"/>
            <a:ext cx="10848975" cy="866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50" y="2209800"/>
            <a:ext cx="6572250" cy="1476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0093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19209"/>
            <a:ext cx="9144000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egoe UI Semibold" pitchFamily="34" charset="0"/>
              </a:rPr>
              <a:t>People should think not so much of the books that have gone </a:t>
            </a:r>
            <a:r>
              <a:rPr lang="en-US" sz="2400" dirty="0" smtClean="0">
                <a:latin typeface="Segoe UI Semibold" pitchFamily="34" charset="0"/>
              </a:rPr>
              <a:t>into</a:t>
            </a:r>
            <a:r>
              <a:rPr lang="en-US" sz="2400" b="1" dirty="0" smtClean="0">
                <a:latin typeface="Segoe UI Semibold" pitchFamily="34" charset="0"/>
              </a:rPr>
              <a:t> the … Library but rather of the books that have come out of it.   </a:t>
            </a:r>
            <a:r>
              <a:rPr lang="en-US" sz="2400" b="1" dirty="0" err="1" smtClean="0">
                <a:latin typeface="Segoe UI Semibold" pitchFamily="34" charset="0"/>
              </a:rPr>
              <a:t>Seán</a:t>
            </a:r>
            <a:r>
              <a:rPr lang="en-US" sz="2400" b="1" dirty="0" smtClean="0">
                <a:latin typeface="Segoe UI Semibold" pitchFamily="34" charset="0"/>
              </a:rPr>
              <a:t> </a:t>
            </a:r>
            <a:r>
              <a:rPr lang="en-US" sz="2400" b="1" dirty="0" err="1" smtClean="0">
                <a:latin typeface="Segoe UI Semibold" pitchFamily="34" charset="0"/>
              </a:rPr>
              <a:t>O'Faoláin</a:t>
            </a:r>
            <a:endParaRPr lang="en-US" sz="2400" b="1" dirty="0">
              <a:latin typeface="Segoe UI Semi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95600" y="152400"/>
            <a:ext cx="6096000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By </a:t>
            </a:r>
            <a:r>
              <a:rPr lang="en-US" sz="900" dirty="0" err="1" smtClean="0">
                <a:solidFill>
                  <a:srgbClr val="000000"/>
                </a:solidFill>
              </a:rPr>
              <a:t>Ardfern</a:t>
            </a:r>
            <a:r>
              <a:rPr lang="en-US" sz="900" dirty="0" smtClean="0">
                <a:solidFill>
                  <a:srgbClr val="000000"/>
                </a:solidFill>
              </a:rPr>
              <a:t> (Own work) [CC-BY-SA-3.0 (</a:t>
            </a:r>
            <a:r>
              <a:rPr lang="en-US" sz="900" dirty="0" smtClean="0">
                <a:solidFill>
                  <a:srgbClr val="000000"/>
                </a:solidFill>
                <a:hlinkClick r:id="rId3"/>
              </a:rPr>
              <a:t>http://creativecommons.org/licenses/by-sa/3.0</a:t>
            </a:r>
            <a:r>
              <a:rPr lang="en-US" sz="900" dirty="0" smtClean="0">
                <a:solidFill>
                  <a:srgbClr val="000000"/>
                </a:solidFill>
              </a:rPr>
              <a:t>) via Wikimedia Commons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2895600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Space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space is configured around collections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space is configured around experiences 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57200" y="3810000"/>
            <a:ext cx="3962400" cy="2667000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24400" y="3810000"/>
            <a:ext cx="3962400" cy="2667000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7200" y="914400"/>
            <a:ext cx="3962400" cy="2667000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724400" y="914400"/>
            <a:ext cx="3962400" cy="2667000"/>
          </a:xfrm>
          <a:prstGeom prst="rect">
            <a:avLst/>
          </a:prstGeom>
          <a:solidFill>
            <a:srgbClr val="FFFF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"/>
            <a:ext cx="5437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Segoe light"/>
              </a:rPr>
              <a:t>Montana in the cultural record </a:t>
            </a:r>
            <a:endParaRPr lang="en-US" sz="2000" b="1" dirty="0">
              <a:latin typeface="Sego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371600"/>
            <a:ext cx="413446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Frontier and pioneer life 	1,946 (</a:t>
            </a:r>
            <a:r>
              <a:rPr lang="en-US" b="1" dirty="0" smtClean="0"/>
              <a:t>41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Indians of North America	1,767 (</a:t>
            </a:r>
            <a:r>
              <a:rPr lang="en-US" b="1" dirty="0" smtClean="0"/>
              <a:t>23</a:t>
            </a:r>
            <a:r>
              <a:rPr lang="en-US" dirty="0" smtClean="0"/>
              <a:t>)</a:t>
            </a:r>
          </a:p>
          <a:p>
            <a:r>
              <a:rPr lang="en-US" sz="2000" b="1" dirty="0" smtClean="0"/>
              <a:t>Ranch life</a:t>
            </a:r>
            <a:r>
              <a:rPr lang="en-US" b="1" dirty="0" smtClean="0"/>
              <a:t>	</a:t>
            </a:r>
            <a:r>
              <a:rPr lang="en-US" dirty="0" smtClean="0"/>
              <a:t>	1,029 (</a:t>
            </a:r>
            <a:r>
              <a:rPr lang="en-US" b="1" dirty="0" smtClean="0"/>
              <a:t>101</a:t>
            </a:r>
            <a:r>
              <a:rPr lang="en-US" dirty="0" smtClean="0"/>
              <a:t>)</a:t>
            </a:r>
          </a:p>
          <a:p>
            <a:r>
              <a:rPr lang="en-US" dirty="0" smtClean="0"/>
              <a:t>Dakota Indians		   754 (</a:t>
            </a:r>
            <a:r>
              <a:rPr lang="en-US" b="1" dirty="0" smtClean="0"/>
              <a:t>49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Cowboys		   	   744 (</a:t>
            </a:r>
            <a:r>
              <a:rPr lang="en-US" b="1" dirty="0" smtClean="0"/>
              <a:t>52</a:t>
            </a:r>
            <a:r>
              <a:rPr lang="en-US" dirty="0" smtClean="0"/>
              <a:t>)</a:t>
            </a:r>
          </a:p>
          <a:p>
            <a:endParaRPr lang="en-US" dirty="0">
              <a:latin typeface="Sego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4419600"/>
            <a:ext cx="4038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George A. Custer (1839-76)	1,529 (</a:t>
            </a:r>
            <a:r>
              <a:rPr lang="en-US" b="1" dirty="0" smtClean="0">
                <a:solidFill>
                  <a:srgbClr val="000000"/>
                </a:solidFill>
              </a:rPr>
              <a:t>45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Janet Dailey (1944-2013)	 196 (</a:t>
            </a:r>
            <a:r>
              <a:rPr lang="en-US" b="1" dirty="0" smtClean="0">
                <a:solidFill>
                  <a:srgbClr val="000000"/>
                </a:solidFill>
              </a:rPr>
              <a:t>160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Ivan </a:t>
            </a:r>
            <a:r>
              <a:rPr lang="en-US" sz="2000" b="1" dirty="0" err="1" smtClean="0">
                <a:solidFill>
                  <a:srgbClr val="000000"/>
                </a:solidFill>
              </a:rPr>
              <a:t>Doig</a:t>
            </a:r>
            <a:r>
              <a:rPr lang="en-US" sz="2000" b="1" dirty="0" smtClean="0">
                <a:solidFill>
                  <a:srgbClr val="000000"/>
                </a:solidFill>
              </a:rPr>
              <a:t> (1939-)</a:t>
            </a:r>
            <a:r>
              <a:rPr lang="en-US" b="1" dirty="0" smtClean="0">
                <a:solidFill>
                  <a:srgbClr val="000000"/>
                </a:solidFill>
              </a:rPr>
              <a:t>		  </a:t>
            </a:r>
            <a:r>
              <a:rPr lang="en-US" dirty="0" smtClean="0">
                <a:solidFill>
                  <a:srgbClr val="000000"/>
                </a:solidFill>
              </a:rPr>
              <a:t>155 (</a:t>
            </a:r>
            <a:r>
              <a:rPr lang="en-US" b="1" dirty="0" smtClean="0">
                <a:solidFill>
                  <a:srgbClr val="000000"/>
                </a:solidFill>
              </a:rPr>
              <a:t>166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Tracie Peterson (1959-)	  140 (</a:t>
            </a:r>
            <a:r>
              <a:rPr lang="en-US" b="1" dirty="0" smtClean="0">
                <a:solidFill>
                  <a:srgbClr val="000000"/>
                </a:solidFill>
              </a:rPr>
              <a:t>156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Nicholas Evans  (1950)	  148 (</a:t>
            </a:r>
            <a:r>
              <a:rPr lang="en-US" b="1" dirty="0" smtClean="0">
                <a:solidFill>
                  <a:srgbClr val="000000"/>
                </a:solidFill>
              </a:rPr>
              <a:t>131</a:t>
            </a:r>
            <a:r>
              <a:rPr lang="en-US" dirty="0" smtClean="0">
                <a:solidFill>
                  <a:srgbClr val="000000"/>
                </a:solidFill>
              </a:rPr>
              <a:t>)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91440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Segoe light"/>
              </a:rPr>
              <a:t>Concepts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Sego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81000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Segoe light"/>
              </a:rPr>
              <a:t>People</a:t>
            </a:r>
            <a:endParaRPr lang="en-US" sz="2000" b="1" dirty="0">
              <a:solidFill>
                <a:schemeClr val="accent3">
                  <a:lumMod val="75000"/>
                </a:schemeClr>
              </a:solidFill>
              <a:latin typeface="Sego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381000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Segoe light"/>
              </a:rPr>
              <a:t>Events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Sego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4419600"/>
            <a:ext cx="32794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Battle of Little (1876)   3,544 (</a:t>
            </a:r>
            <a:r>
              <a:rPr lang="en-US" b="1" dirty="0" smtClean="0"/>
              <a:t>40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     Bighorn</a:t>
            </a:r>
          </a:p>
          <a:p>
            <a:r>
              <a:rPr lang="en-US" sz="2000" b="1" dirty="0"/>
              <a:t>Indian Wars</a:t>
            </a:r>
            <a:r>
              <a:rPr lang="en-US" dirty="0"/>
              <a:t> </a:t>
            </a:r>
            <a:r>
              <a:rPr lang="en-US" dirty="0" smtClean="0"/>
              <a:t>(1876)     515 (</a:t>
            </a:r>
            <a:r>
              <a:rPr lang="en-US" b="1" dirty="0" smtClean="0"/>
              <a:t>60</a:t>
            </a:r>
            <a:r>
              <a:rPr lang="en-US" dirty="0" smtClean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6800" y="1600200"/>
            <a:ext cx="314861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History 		 5,384 (</a:t>
            </a:r>
            <a:r>
              <a:rPr lang="en-US" b="1" dirty="0" smtClean="0"/>
              <a:t>23</a:t>
            </a:r>
            <a:r>
              <a:rPr lang="en-US" dirty="0" smtClean="0"/>
              <a:t>)</a:t>
            </a:r>
          </a:p>
          <a:p>
            <a:r>
              <a:rPr lang="en-US" dirty="0"/>
              <a:t>Biography     </a:t>
            </a:r>
            <a:r>
              <a:rPr lang="en-US" dirty="0" smtClean="0"/>
              <a:t>         	2,323 (</a:t>
            </a:r>
            <a:r>
              <a:rPr lang="en-US" b="1" dirty="0" smtClean="0"/>
              <a:t>35</a:t>
            </a:r>
            <a:r>
              <a:rPr lang="en-US" dirty="0" smtClean="0"/>
              <a:t>)</a:t>
            </a:r>
          </a:p>
          <a:p>
            <a:r>
              <a:rPr lang="en-US" dirty="0" smtClean="0"/>
              <a:t>Juvenile works   	   629 (</a:t>
            </a:r>
            <a:r>
              <a:rPr lang="en-US" b="1" dirty="0" smtClean="0"/>
              <a:t>124</a:t>
            </a:r>
            <a:r>
              <a:rPr lang="en-US" dirty="0" smtClean="0"/>
              <a:t>)</a:t>
            </a:r>
          </a:p>
          <a:p>
            <a:r>
              <a:rPr lang="en-US" sz="2000" b="1" dirty="0"/>
              <a:t>Domestic </a:t>
            </a:r>
            <a:r>
              <a:rPr lang="en-US" sz="2000" b="1" dirty="0" smtClean="0"/>
              <a:t>fiction 	  </a:t>
            </a:r>
            <a:r>
              <a:rPr lang="en-US" sz="2000" dirty="0" smtClean="0"/>
              <a:t>270</a:t>
            </a:r>
            <a:r>
              <a:rPr lang="en-US" sz="2000" b="1" dirty="0" smtClean="0"/>
              <a:t> </a:t>
            </a:r>
            <a:r>
              <a:rPr lang="en-US" sz="2000" dirty="0" smtClean="0"/>
              <a:t>(</a:t>
            </a:r>
            <a:r>
              <a:rPr lang="en-US" sz="2000" b="1" dirty="0" smtClean="0"/>
              <a:t>233</a:t>
            </a:r>
            <a:r>
              <a:rPr lang="en-US" sz="2000" dirty="0" smtClean="0">
                <a:latin typeface="Segoe light"/>
              </a:rPr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24400" y="914400"/>
            <a:ext cx="1595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Segoe light"/>
              </a:rPr>
              <a:t>Form/genre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23624" y="304800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Segoe light"/>
              </a:rPr>
              <a:t>number of titles (</a:t>
            </a:r>
            <a:r>
              <a:rPr lang="en-US" b="1" dirty="0" smtClean="0">
                <a:latin typeface="Segoe light"/>
              </a:rPr>
              <a:t>avg. holdings</a:t>
            </a:r>
            <a:r>
              <a:rPr lang="en-US" dirty="0" smtClean="0">
                <a:latin typeface="Segoe light"/>
              </a:rPr>
              <a:t>)</a:t>
            </a:r>
            <a:endParaRPr lang="en-US" dirty="0">
              <a:latin typeface="Segoe ligh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200" y="6553200"/>
            <a:ext cx="7391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By </a:t>
            </a:r>
            <a:r>
              <a:rPr lang="en-US" sz="1050" dirty="0" err="1" smtClean="0">
                <a:solidFill>
                  <a:schemeClr val="bg1"/>
                </a:solidFill>
              </a:rPr>
              <a:t>Thorpfletcher</a:t>
            </a:r>
            <a:r>
              <a:rPr lang="en-US" sz="1050" dirty="0" smtClean="0">
                <a:solidFill>
                  <a:schemeClr val="bg1"/>
                </a:solidFill>
              </a:rPr>
              <a:t> (Own work) [CC-BY-SA-3.0 (http://creativecommons.org/licenses/by-sa/3.0)], via Wikimedia Commons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1"/>
            <a:ext cx="7848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latin typeface="Segoe UI Light" pitchFamily="34" charset="0"/>
              </a:rPr>
              <a:t>… unique combination of collections, government information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expertise</a:t>
            </a:r>
            <a:r>
              <a:rPr lang="en-US" b="1" dirty="0" smtClean="0">
                <a:latin typeface="Segoe UI Light" pitchFamily="34" charset="0"/>
              </a:rPr>
              <a:t>,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data services </a:t>
            </a:r>
            <a:r>
              <a:rPr lang="en-US" b="1" dirty="0" smtClean="0">
                <a:latin typeface="Segoe UI Light" pitchFamily="34" charset="0"/>
              </a:rPr>
              <a:t>…. </a:t>
            </a:r>
            <a:br>
              <a:rPr lang="en-US" b="1" dirty="0" smtClean="0">
                <a:latin typeface="Segoe UI Light" pitchFamily="34" charset="0"/>
              </a:rPr>
            </a:br>
            <a:endParaRPr lang="en-US" b="1" dirty="0" smtClean="0">
              <a:latin typeface="Segoe UI Light" pitchFamily="34" charset="0"/>
            </a:endParaRPr>
          </a:p>
          <a:p>
            <a:pPr algn="r"/>
            <a:r>
              <a:rPr lang="en-US" b="1" dirty="0" smtClean="0">
                <a:latin typeface="Segoe UI Light" pitchFamily="34" charset="0"/>
              </a:rPr>
              <a:t>            Our new proximity, in a purposefully designed and equipped space,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 means that we can more effectively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collaborate</a:t>
            </a:r>
            <a:r>
              <a:rPr lang="en-US" b="1" dirty="0" smtClean="0">
                <a:latin typeface="Segoe UI Light" pitchFamily="34" charset="0"/>
              </a:rPr>
              <a:t> with each other, which 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in turn really enhances our ability to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creatively collaborate </a:t>
            </a:r>
            <a:r>
              <a:rPr lang="en-US" b="1" dirty="0" smtClean="0">
                <a:latin typeface="Segoe UI Light" pitchFamily="34" charset="0"/>
              </a:rPr>
              <a:t>with</a:t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students, faculty, and researchers.</a:t>
            </a:r>
          </a:p>
          <a:p>
            <a:pPr algn="r"/>
            <a:endParaRPr lang="en-US" b="1" dirty="0" smtClean="0">
              <a:latin typeface="Segoe UI Light" pitchFamily="34" charset="0"/>
            </a:endParaRPr>
          </a:p>
          <a:p>
            <a:pPr algn="r"/>
            <a:endParaRPr lang="en-US" b="1" dirty="0" smtClean="0">
              <a:latin typeface="Segoe UI Light" pitchFamily="34" charset="0"/>
            </a:endParaRPr>
          </a:p>
          <a:p>
            <a:pPr algn="r"/>
            <a:endParaRPr lang="en-US" b="1" dirty="0" smtClean="0">
              <a:latin typeface="Segoe UI Light" pitchFamily="34" charset="0"/>
            </a:endParaRPr>
          </a:p>
          <a:p>
            <a:pPr algn="r"/>
            <a:r>
              <a:rPr lang="en-US" b="1" dirty="0" smtClean="0">
                <a:latin typeface="Segoe UI Light" pitchFamily="34" charset="0"/>
              </a:rPr>
              <a:t>The new library features 60-foot long counter to enable the examination of large-format maps; a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presentation</a:t>
            </a:r>
            <a:r>
              <a:rPr lang="en-US" b="1" dirty="0" smtClean="0">
                <a:latin typeface="Segoe UI Light" pitchFamily="34" charset="0"/>
              </a:rPr>
              <a:t> space that will accommodate instruction; display cases and screens that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showcase</a:t>
            </a:r>
            <a:r>
              <a:rPr lang="en-US" b="1" dirty="0" smtClean="0">
                <a:latin typeface="Segoe UI Light" pitchFamily="34" charset="0"/>
              </a:rPr>
              <a:t> items from the print and digital collections; a large-format high-resolution scanner that produces digital copies for online work or the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creation</a:t>
            </a:r>
            <a:r>
              <a:rPr lang="en-US" b="1" dirty="0" smtClean="0">
                <a:latin typeface="Segoe UI Light" pitchFamily="34" charset="0"/>
              </a:rPr>
              <a:t> of full-size print copies; individual and group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study spaces </a:t>
            </a:r>
            <a:r>
              <a:rPr lang="en-US" b="1" dirty="0" smtClean="0">
                <a:latin typeface="Segoe UI Light" pitchFamily="34" charset="0"/>
              </a:rPr>
              <a:t>with dual-screen computers and laptop accessibility;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comfortable</a:t>
            </a:r>
            <a:r>
              <a:rPr lang="en-US" b="1" dirty="0" smtClean="0">
                <a:latin typeface="Segoe UI Light" pitchFamily="34" charset="0"/>
              </a:rPr>
              <a:t>, moveable furniture for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flexible </a:t>
            </a:r>
            <a:r>
              <a:rPr lang="en-US" b="1" dirty="0" smtClean="0">
                <a:latin typeface="Segoe UI Light" pitchFamily="34" charset="0"/>
              </a:rPr>
              <a:t>study and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collaboration</a:t>
            </a:r>
            <a:r>
              <a:rPr lang="en-US" b="1" dirty="0" smtClean="0">
                <a:latin typeface="Segoe UI Light" pitchFamily="34" charset="0"/>
              </a:rPr>
              <a:t>.</a:t>
            </a:r>
          </a:p>
          <a:p>
            <a:pPr algn="r"/>
            <a:r>
              <a:rPr lang="en-US" b="1" dirty="0" smtClean="0">
                <a:latin typeface="Segoe UI Light" pitchFamily="34" charset="0"/>
              </a:rPr>
              <a:t/>
            </a:r>
            <a:br>
              <a:rPr lang="en-US" b="1" dirty="0" smtClean="0">
                <a:latin typeface="Segoe UI Light" pitchFamily="34" charset="0"/>
              </a:rPr>
            </a:br>
            <a:r>
              <a:rPr lang="en-US" b="1" dirty="0" smtClean="0">
                <a:latin typeface="Segoe UI Light" pitchFamily="34" charset="0"/>
              </a:rPr>
              <a:t>We expect the Clark to become the campus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nexus</a:t>
            </a:r>
            <a:r>
              <a:rPr lang="en-US" b="1" dirty="0" smtClean="0">
                <a:latin typeface="Segoe UI Light" pitchFamily="34" charset="0"/>
              </a:rPr>
              <a:t> for the various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4" charset="0"/>
              </a:rPr>
              <a:t>data services </a:t>
            </a:r>
            <a:r>
              <a:rPr lang="en-US" b="1" dirty="0" smtClean="0">
                <a:latin typeface="Segoe UI Light" pitchFamily="34" charset="0"/>
              </a:rPr>
              <a:t>that all disciplines increasingly require, …</a:t>
            </a:r>
            <a:endParaRPr lang="en-US" b="1" dirty="0">
              <a:latin typeface="Segoe UI Light" pitchFamily="34" charset="0"/>
            </a:endParaRPr>
          </a:p>
        </p:txBody>
      </p:sp>
      <p:pic>
        <p:nvPicPr>
          <p:cNvPr id="3" name="Picture 2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33400" y="812799"/>
            <a:ext cx="2514391" cy="1607211"/>
          </a:xfrm>
          <a:prstGeom prst="rect">
            <a:avLst/>
          </a:prstGeom>
        </p:spPr>
      </p:pic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400"/>
            <a:ext cx="800294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2412999"/>
            <a:ext cx="1014124" cy="92333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Stephen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S. Clark </a:t>
            </a:r>
            <a:br>
              <a:rPr lang="en-US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Library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87300-A223-4A93-98F2-FBC58850BE2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5" name="Picture 2" descr="http://www.psfk.com/wp-content/uploads/2010/05/bibliotheek-almere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-2260600"/>
            <a:ext cx="10297296" cy="914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" y="4851402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Almere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Public Library, The Netherlands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decentered</a:t>
            </a:r>
            <a:r>
              <a:rPr lang="en-US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web presence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Then: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discovery happened at the library</a:t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b="1" dirty="0" smtClean="0">
                <a:solidFill>
                  <a:schemeClr val="accent6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Now: 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discovery happens elsewhere. Focus on ‘discoverability’ in multiple environments.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z="1050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62</a:t>
            </a:fld>
            <a:endParaRPr lang="en-US" sz="105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blogs.bgsu.edu/librarysleevefacing/files/2012/08/blogAug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79"/>
            <a:ext cx="4596708" cy="276999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http://blogs.bgsu.edu/librarysleevefacing/2012/08/15/bookends</a:t>
            </a:r>
            <a:r>
              <a:rPr lang="en-US" sz="1200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/</a:t>
            </a:r>
            <a:endParaRPr lang="en-US" sz="12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11875" y="228611"/>
            <a:ext cx="4539896" cy="206210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solidFill>
                  <a:prstClr val="white"/>
                </a:solidFill>
              </a:rPr>
              <a:t>Creating conversations </a:t>
            </a:r>
            <a:br>
              <a:rPr lang="en-US" sz="3600" dirty="0" smtClean="0">
                <a:solidFill>
                  <a:prstClr val="white"/>
                </a:solidFill>
              </a:rPr>
            </a:br>
            <a:r>
              <a:rPr lang="en-US" sz="3600" dirty="0" smtClean="0">
                <a:solidFill>
                  <a:prstClr val="white"/>
                </a:solidFill>
              </a:rPr>
              <a:t>around collections:</a:t>
            </a:r>
          </a:p>
          <a:p>
            <a:pPr algn="r"/>
            <a:r>
              <a:rPr lang="en-US" sz="2800" dirty="0" err="1" smtClean="0">
                <a:solidFill>
                  <a:prstClr val="white"/>
                </a:solidFill>
              </a:rPr>
              <a:t>Sleevefacing</a:t>
            </a:r>
            <a:r>
              <a:rPr lang="en-US" sz="2800" dirty="0" smtClean="0">
                <a:solidFill>
                  <a:prstClr val="white"/>
                </a:solidFill>
              </a:rPr>
              <a:t> at </a:t>
            </a:r>
            <a:br>
              <a:rPr lang="en-US" sz="2800" dirty="0" smtClean="0">
                <a:solidFill>
                  <a:prstClr val="white"/>
                </a:solidFill>
              </a:rPr>
            </a:br>
            <a:r>
              <a:rPr lang="en-US" sz="2800" dirty="0" smtClean="0">
                <a:solidFill>
                  <a:prstClr val="white"/>
                </a:solidFill>
              </a:rPr>
              <a:t>Bowling Green State </a:t>
            </a:r>
            <a:r>
              <a:rPr lang="en-US" sz="2800" dirty="0" err="1" smtClean="0">
                <a:solidFill>
                  <a:prstClr val="white"/>
                </a:solidFill>
              </a:rPr>
              <a:t>Univ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Oval 93"/>
          <p:cNvSpPr/>
          <p:nvPr/>
        </p:nvSpPr>
        <p:spPr>
          <a:xfrm>
            <a:off x="838200" y="0"/>
            <a:ext cx="7391400" cy="7391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3733800" y="-228600"/>
            <a:ext cx="3810000" cy="381000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2056" name="Picture 8" descr="YouTube 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8" y="-136525"/>
            <a:ext cx="9525" cy="9525"/>
          </a:xfrm>
          <a:prstGeom prst="rect">
            <a:avLst/>
          </a:prstGeom>
          <a:noFill/>
        </p:spPr>
      </p:pic>
      <p:grpSp>
        <p:nvGrpSpPr>
          <p:cNvPr id="2" name="Group 87"/>
          <p:cNvGrpSpPr/>
          <p:nvPr/>
        </p:nvGrpSpPr>
        <p:grpSpPr>
          <a:xfrm>
            <a:off x="3200400" y="228600"/>
            <a:ext cx="5486400" cy="2904565"/>
            <a:chOff x="3200400" y="228600"/>
            <a:chExt cx="5486400" cy="2904565"/>
          </a:xfrm>
        </p:grpSpPr>
        <p:sp>
          <p:nvSpPr>
            <p:cNvPr id="87" name="Oval 86"/>
            <p:cNvSpPr/>
            <p:nvPr/>
          </p:nvSpPr>
          <p:spPr>
            <a:xfrm>
              <a:off x="70866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267200" y="2133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6096000" y="609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Group 56"/>
            <p:cNvGrpSpPr/>
            <p:nvPr/>
          </p:nvGrpSpPr>
          <p:grpSpPr>
            <a:xfrm>
              <a:off x="6858000" y="2667000"/>
              <a:ext cx="1447800" cy="466165"/>
              <a:chOff x="6858000" y="1905000"/>
              <a:chExt cx="1447800" cy="466165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858000" y="19050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srgbClr val="1F497D"/>
                    </a:solidFill>
                  </a:rPr>
                  <a:t>Youtube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8" name="Picture 10" descr="youtube ic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34200" y="1981199"/>
                <a:ext cx="304800" cy="304801"/>
              </a:xfrm>
              <a:prstGeom prst="rect">
                <a:avLst/>
              </a:prstGeom>
              <a:noFill/>
            </p:spPr>
          </p:pic>
        </p:grpSp>
        <p:cxnSp>
          <p:nvCxnSpPr>
            <p:cNvPr id="70" name="Straight Connector 69"/>
            <p:cNvCxnSpPr>
              <a:endCxn id="49" idx="1"/>
            </p:cNvCxnSpPr>
            <p:nvPr/>
          </p:nvCxnSpPr>
          <p:spPr>
            <a:xfrm flipV="1">
              <a:off x="5791200" y="542925"/>
              <a:ext cx="514350" cy="52387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val 83"/>
            <p:cNvSpPr/>
            <p:nvPr/>
          </p:nvSpPr>
          <p:spPr>
            <a:xfrm>
              <a:off x="5486400" y="2590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4" name="Straight Connector 63"/>
            <p:cNvCxnSpPr>
              <a:endCxn id="35" idx="1"/>
            </p:cNvCxnSpPr>
            <p:nvPr/>
          </p:nvCxnSpPr>
          <p:spPr>
            <a:xfrm>
              <a:off x="5943600" y="1219201"/>
              <a:ext cx="1295400" cy="448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endCxn id="32" idx="0"/>
            </p:cNvCxnSpPr>
            <p:nvPr/>
          </p:nvCxnSpPr>
          <p:spPr>
            <a:xfrm>
              <a:off x="5715000" y="1524000"/>
              <a:ext cx="1409700" cy="3048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87" idx="1"/>
            </p:cNvCxnSpPr>
            <p:nvPr/>
          </p:nvCxnSpPr>
          <p:spPr>
            <a:xfrm>
              <a:off x="5638800" y="1752600"/>
              <a:ext cx="1470118" cy="86051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257800" y="1752600"/>
              <a:ext cx="304800" cy="9906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4191000" y="1600200"/>
              <a:ext cx="762000" cy="7620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4191000" y="228600"/>
              <a:ext cx="1905000" cy="1905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2060"/>
                  </a:solidFill>
                </a:rPr>
                <a:t>Decoupled Communication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grpSp>
          <p:nvGrpSpPr>
            <p:cNvPr id="4" name="Group 58"/>
            <p:cNvGrpSpPr/>
            <p:nvPr/>
          </p:nvGrpSpPr>
          <p:grpSpPr>
            <a:xfrm>
              <a:off x="6172200" y="304800"/>
              <a:ext cx="1447800" cy="466165"/>
              <a:chOff x="6172200" y="304800"/>
              <a:chExt cx="1447800" cy="466165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6172200" y="304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srgbClr val="1F497D"/>
                    </a:solidFill>
                  </a:rPr>
                  <a:t>Flickr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49" name="Picture 48" descr="flickr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05550" y="381000"/>
                <a:ext cx="323850" cy="323850"/>
              </a:xfrm>
              <a:prstGeom prst="rect">
                <a:avLst/>
              </a:prstGeom>
            </p:spPr>
          </p:pic>
        </p:grpSp>
        <p:grpSp>
          <p:nvGrpSpPr>
            <p:cNvPr id="5" name="Group 53"/>
            <p:cNvGrpSpPr/>
            <p:nvPr/>
          </p:nvGrpSpPr>
          <p:grpSpPr>
            <a:xfrm>
              <a:off x="3200400" y="2209800"/>
              <a:ext cx="1447800" cy="457200"/>
              <a:chOff x="5334000" y="1066800"/>
              <a:chExt cx="1447800" cy="457200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5334000" y="1066800"/>
                <a:ext cx="1447800" cy="45720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Twitter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68" name="Picture 20" descr="bird, social network, twitter icon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10200" y="1134035"/>
                <a:ext cx="304800" cy="304800"/>
              </a:xfrm>
              <a:prstGeom prst="rect">
                <a:avLst/>
              </a:prstGeom>
              <a:noFill/>
            </p:spPr>
          </p:pic>
        </p:grpSp>
        <p:sp>
          <p:nvSpPr>
            <p:cNvPr id="83" name="Oval 82"/>
            <p:cNvSpPr/>
            <p:nvPr/>
          </p:nvSpPr>
          <p:spPr>
            <a:xfrm>
              <a:off x="7162800" y="11430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934200" y="1752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54"/>
            <p:cNvGrpSpPr/>
            <p:nvPr/>
          </p:nvGrpSpPr>
          <p:grpSpPr>
            <a:xfrm>
              <a:off x="6400800" y="1828800"/>
              <a:ext cx="1447800" cy="466165"/>
              <a:chOff x="5257800" y="1828800"/>
              <a:chExt cx="1447800" cy="466165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257800" y="1828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  </a:t>
                </a:r>
                <a:r>
                  <a:rPr lang="en-US" sz="1200" dirty="0" err="1" smtClean="0">
                    <a:solidFill>
                      <a:srgbClr val="1F497D"/>
                    </a:solidFill>
                  </a:rPr>
                  <a:t>Facebook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0" name="Picture 2" descr="facebook, fb, social media ico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334000" y="1896035"/>
                <a:ext cx="304800" cy="304801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55"/>
            <p:cNvGrpSpPr/>
            <p:nvPr/>
          </p:nvGrpSpPr>
          <p:grpSpPr>
            <a:xfrm>
              <a:off x="7239000" y="990600"/>
              <a:ext cx="1447800" cy="466165"/>
              <a:chOff x="7162800" y="914400"/>
              <a:chExt cx="1447800" cy="466165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162800" y="9144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Blogs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66" name="Picture 18" descr="feed, rss icon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315200" y="981636"/>
                <a:ext cx="304800" cy="304801"/>
              </a:xfrm>
              <a:prstGeom prst="rect">
                <a:avLst/>
              </a:prstGeom>
              <a:noFill/>
            </p:spPr>
          </p:pic>
        </p:grpSp>
        <p:grpSp>
          <p:nvGrpSpPr>
            <p:cNvPr id="8" name="Group 57"/>
            <p:cNvGrpSpPr/>
            <p:nvPr/>
          </p:nvGrpSpPr>
          <p:grpSpPr>
            <a:xfrm>
              <a:off x="4953000" y="2667000"/>
              <a:ext cx="1447800" cy="466165"/>
              <a:chOff x="6781800" y="2743200"/>
              <a:chExt cx="1447800" cy="466165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6781800" y="27432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Google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pic>
            <p:nvPicPr>
              <p:cNvPr id="2054" name="Picture 6" descr="google icon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58000" y="2810435"/>
                <a:ext cx="304800" cy="30480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" name="Group 89"/>
          <p:cNvGrpSpPr/>
          <p:nvPr/>
        </p:nvGrpSpPr>
        <p:grpSpPr>
          <a:xfrm>
            <a:off x="4114800" y="3657600"/>
            <a:ext cx="4648200" cy="3581400"/>
            <a:chOff x="4114800" y="3657600"/>
            <a:chExt cx="4648200" cy="3581400"/>
          </a:xfrm>
        </p:grpSpPr>
        <p:sp>
          <p:nvSpPr>
            <p:cNvPr id="75" name="Oval 74"/>
            <p:cNvSpPr/>
            <p:nvPr/>
          </p:nvSpPr>
          <p:spPr>
            <a:xfrm>
              <a:off x="5715000" y="50292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105400" y="3657600"/>
              <a:ext cx="3581400" cy="3581400"/>
            </a:xfrm>
            <a:prstGeom prst="ellipse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V="1">
              <a:off x="5410200" y="5715000"/>
              <a:ext cx="914400" cy="457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84"/>
            <p:cNvSpPr/>
            <p:nvPr/>
          </p:nvSpPr>
          <p:spPr>
            <a:xfrm>
              <a:off x="5486400" y="60198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5791200" y="43434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7924800" y="4419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6" name="Straight Connector 75"/>
            <p:cNvCxnSpPr>
              <a:endCxn id="51" idx="2"/>
            </p:cNvCxnSpPr>
            <p:nvPr/>
          </p:nvCxnSpPr>
          <p:spPr>
            <a:xfrm flipV="1">
              <a:off x="7162800" y="4504765"/>
              <a:ext cx="876300" cy="67683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06" idx="6"/>
            </p:cNvCxnSpPr>
            <p:nvPr/>
          </p:nvCxnSpPr>
          <p:spPr>
            <a:xfrm>
              <a:off x="5943600" y="4419600"/>
              <a:ext cx="1219200" cy="5334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7315200" y="40386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Knowledgebase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14800" y="59436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Resolver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53000" y="38862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1F497D"/>
                  </a:solidFill>
                </a:rPr>
                <a:t>Discovery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  <p:cxnSp>
          <p:nvCxnSpPr>
            <p:cNvPr id="71" name="Straight Connector 70"/>
            <p:cNvCxnSpPr>
              <a:stCxn id="67" idx="3"/>
            </p:cNvCxnSpPr>
            <p:nvPr/>
          </p:nvCxnSpPr>
          <p:spPr>
            <a:xfrm>
              <a:off x="5562600" y="4881283"/>
              <a:ext cx="1371600" cy="37651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5943600" y="4572000"/>
              <a:ext cx="1905000" cy="1905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002060"/>
                  </a:solidFill>
                </a:rPr>
                <a:t>Cloud Sourced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512904" y="480060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4114800" y="4648200"/>
              <a:ext cx="1447800" cy="466165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 smtClean="0">
                  <a:solidFill>
                    <a:srgbClr val="1F497D"/>
                  </a:solidFill>
                </a:rPr>
                <a:t>Libguides</a:t>
              </a:r>
              <a:endParaRPr lang="en-US" sz="1200" dirty="0">
                <a:solidFill>
                  <a:srgbClr val="1F497D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57200" y="-457200"/>
            <a:ext cx="7620000" cy="7620000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-228600" y="-1600200"/>
            <a:ext cx="9144000" cy="91440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48"/>
          <p:cNvGrpSpPr/>
          <p:nvPr/>
        </p:nvGrpSpPr>
        <p:grpSpPr>
          <a:xfrm>
            <a:off x="0" y="-136525"/>
            <a:ext cx="8991600" cy="6689725"/>
            <a:chOff x="0" y="-136525"/>
            <a:chExt cx="8991600" cy="6689725"/>
          </a:xfrm>
        </p:grpSpPr>
        <p:sp>
          <p:nvSpPr>
            <p:cNvPr id="115" name="Oval 114"/>
            <p:cNvSpPr/>
            <p:nvPr/>
          </p:nvSpPr>
          <p:spPr>
            <a:xfrm>
              <a:off x="2590800" y="4191000"/>
              <a:ext cx="2286000" cy="228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3733800" y="6096000"/>
              <a:ext cx="1066800" cy="457200"/>
            </a:xfrm>
            <a:prstGeom prst="roundRect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white"/>
                  </a:solidFill>
                </a:rPr>
                <a:t>Digital Archive</a:t>
              </a:r>
              <a:endParaRPr lang="en-US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3" name="Group 45"/>
            <p:cNvGrpSpPr/>
            <p:nvPr/>
          </p:nvGrpSpPr>
          <p:grpSpPr>
            <a:xfrm>
              <a:off x="0" y="-136525"/>
              <a:ext cx="8991600" cy="6232525"/>
              <a:chOff x="0" y="-136525"/>
              <a:chExt cx="8991600" cy="6232525"/>
            </a:xfrm>
          </p:grpSpPr>
          <p:sp>
            <p:nvSpPr>
              <p:cNvPr id="114" name="Oval 113"/>
              <p:cNvSpPr/>
              <p:nvPr/>
            </p:nvSpPr>
            <p:spPr>
              <a:xfrm>
                <a:off x="4495800" y="24384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791200" y="1524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0" y="1371600"/>
                <a:ext cx="2286000" cy="2286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056" name="Picture 8" descr="YouTube home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55575" y="-136525"/>
                <a:ext cx="9525" cy="9525"/>
              </a:xfrm>
              <a:prstGeom prst="rect">
                <a:avLst/>
              </a:prstGeom>
              <a:noFill/>
            </p:spPr>
          </p:pic>
          <p:cxnSp>
            <p:nvCxnSpPr>
              <p:cNvPr id="147" name="Straight Connector 146"/>
              <p:cNvCxnSpPr/>
              <p:nvPr/>
            </p:nvCxnSpPr>
            <p:spPr>
              <a:xfrm flipH="1">
                <a:off x="1752600" y="1223683"/>
                <a:ext cx="4495800" cy="342451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Oval 171"/>
              <p:cNvSpPr/>
              <p:nvPr/>
            </p:nvSpPr>
            <p:spPr>
              <a:xfrm>
                <a:off x="6248400" y="1143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5" name="Straight Connector 64"/>
              <p:cNvCxnSpPr>
                <a:stCxn id="141" idx="1"/>
              </p:cNvCxnSpPr>
              <p:nvPr/>
            </p:nvCxnSpPr>
            <p:spPr>
              <a:xfrm flipH="1" flipV="1">
                <a:off x="1295400" y="5105400"/>
                <a:ext cx="1752600" cy="156883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140" idx="1"/>
              </p:cNvCxnSpPr>
              <p:nvPr/>
            </p:nvCxnSpPr>
            <p:spPr>
              <a:xfrm flipH="1">
                <a:off x="1905000" y="3585883"/>
                <a:ext cx="3048000" cy="151951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143000" y="2743200"/>
                <a:ext cx="190500" cy="181983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/>
              <p:cNvSpPr/>
              <p:nvPr/>
            </p:nvSpPr>
            <p:spPr>
              <a:xfrm>
                <a:off x="457200" y="4191000"/>
                <a:ext cx="1905000" cy="19050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>
                    <a:solidFill>
                      <a:prstClr val="black"/>
                    </a:solidFill>
                  </a:rPr>
                  <a:t>External Syndication</a:t>
                </a:r>
                <a:endParaRPr lang="en-US" sz="16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2971800" y="51816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76800" y="35052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1066800" y="2667000"/>
                <a:ext cx="152400" cy="1524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4953000" y="33528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Services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3048000" y="50292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Data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381000" y="22860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RSS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142" name="Rounded Rectangle 141"/>
              <p:cNvSpPr/>
              <p:nvPr/>
            </p:nvSpPr>
            <p:spPr>
              <a:xfrm>
                <a:off x="6324600" y="990600"/>
                <a:ext cx="1447800" cy="4661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1F497D"/>
                    </a:solidFill>
                  </a:rPr>
                  <a:t>Metadata</a:t>
                </a:r>
                <a:endParaRPr lang="en-US" sz="1200" dirty="0">
                  <a:solidFill>
                    <a:srgbClr val="1F497D"/>
                  </a:solidFill>
                </a:endParaRPr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7620000" y="17526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Europeana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>
                <a:off x="7010400" y="3810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WorldCat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5105400" y="14478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Scirus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ounded Rectangle 85"/>
              <p:cNvSpPr/>
              <p:nvPr/>
            </p:nvSpPr>
            <p:spPr>
              <a:xfrm>
                <a:off x="7239000" y="22860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Ethos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5638800" y="5334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ArchivesGrid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>
                <a:off x="6248400" y="18288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Suncat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7924800" y="9144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Summon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ounded Rectangle 92"/>
              <p:cNvSpPr/>
              <p:nvPr/>
            </p:nvSpPr>
            <p:spPr>
              <a:xfrm>
                <a:off x="4572000" y="5562600"/>
                <a:ext cx="1066800" cy="3048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Jorum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ounded Rectangle 94"/>
              <p:cNvSpPr/>
              <p:nvPr/>
            </p:nvSpPr>
            <p:spPr>
              <a:xfrm>
                <a:off x="3810000" y="30480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Linked Data (Catalog)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ounded Rectangle 95"/>
              <p:cNvSpPr/>
              <p:nvPr/>
            </p:nvSpPr>
            <p:spPr>
              <a:xfrm>
                <a:off x="6400800" y="2971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OAI-PMH (</a:t>
                </a:r>
                <a:r>
                  <a:rPr lang="en-US" sz="1200" dirty="0" err="1" smtClean="0">
                    <a:solidFill>
                      <a:prstClr val="white"/>
                    </a:solidFill>
                  </a:rPr>
                  <a:t>Dspace</a:t>
                </a:r>
                <a:r>
                  <a:rPr lang="en-US" sz="1200" dirty="0" smtClean="0">
                    <a:solidFill>
                      <a:prstClr val="white"/>
                    </a:solidFill>
                  </a:rPr>
                  <a:t>)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>
                <a:off x="5410200" y="44196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Z39.50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4343400" y="4114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Library APIs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6324600" y="3886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Proxy Widgets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5791200" y="25146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Proxy Toolbar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4419600" y="2362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Mobilepp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304800" y="32004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Discovery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981200" y="2209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Catalogue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1524000" y="29718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err="1" smtClean="0">
                    <a:solidFill>
                      <a:prstClr val="white"/>
                    </a:solidFill>
                  </a:rPr>
                  <a:t>Dspace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1447800" y="1600200"/>
                <a:ext cx="1066800" cy="381000"/>
              </a:xfrm>
              <a:prstGeom prst="roundRect">
                <a:avLst/>
              </a:prstGeom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prstClr val="white"/>
                    </a:solidFill>
                  </a:rPr>
                  <a:t>Blogs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Semibold" pitchFamily="34" charset="0"/>
              </a:rPr>
              <a:t>Venues</a:t>
            </a:r>
            <a:endParaRPr lang="en-US" dirty="0">
              <a:latin typeface="Segoe UI Semi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Wikipedia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Configure resolver in Scholar,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Mendeley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etc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Claim library in OCLC Spotlight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Google Books (holdings up to date)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SEO – best practice for websites and repositories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Semibold" pitchFamily="34" charset="0"/>
              </a:rPr>
              <a:t>Engagement</a:t>
            </a:r>
            <a:endParaRPr lang="en-US" dirty="0">
              <a:latin typeface="Segoe UI Semi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Orientation to the user/parent institution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Create value in research and learning process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‘power of pull’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Make expertise visible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42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648200"/>
            <a:ext cx="3276600" cy="76200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Innovation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Semibold" pitchFamily="34" charset="0"/>
              </a:rPr>
              <a:t>Innovation</a:t>
            </a:r>
            <a:endParaRPr lang="en-US" dirty="0">
              <a:latin typeface="Segoe UI Semibold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Enterprise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vs</a:t>
            </a:r>
            <a:r>
              <a:rPr lang="en-US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bureaucracy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New forms of engagement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Institutional innovation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Skills</a:t>
            </a:r>
          </a:p>
          <a:p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‘Repeatable and scalable’</a:t>
            </a:r>
          </a:p>
          <a:p>
            <a:endParaRPr lang="en-US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>
                <a:latin typeface="Segoe UI" pitchFamily="34" charset="0"/>
                <a:ea typeface="Segoe UI" pitchFamily="34" charset="0"/>
                <a:cs typeface="Segoe UI" pitchFamily="34" charset="0"/>
              </a:rPr>
              <a:pPr/>
              <a:t>69</a:t>
            </a:fld>
            <a:endParaRPr lang="en-US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8674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2"/>
              </a:rPr>
              <a:t>What’s a startup. http://steveblank.com/2010/01/25/whats-a-startup-first-principles/</a:t>
            </a:r>
            <a:endParaRPr lang="en-US" sz="16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219200"/>
            <a:ext cx="4191000" cy="4093428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Wilderness areas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Montana--Missoula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Wilderness areas--Law and legislation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Rocky Mountains Region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Ponderosa pine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Montana--Lolo National Forest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Montana--Flathead Indian Reservation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Wild and scenic rivers--Law and legislation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Mines and mineral resources--Environmental aspects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4800" y="5867400"/>
            <a:ext cx="474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Segoe light"/>
              </a:rPr>
              <a:t>Distinctive collection strengths</a:t>
            </a:r>
            <a:endParaRPr lang="en-US" sz="2400" b="1" dirty="0">
              <a:solidFill>
                <a:schemeClr val="bg1"/>
              </a:solidFill>
              <a:latin typeface="Segoe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1219200"/>
            <a:ext cx="3886200" cy="3785652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Trout fishing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Trout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Montana--Gallatin County</a:t>
            </a:r>
          </a:p>
          <a:p>
            <a:pPr>
              <a:spcBef>
                <a:spcPts val="600"/>
              </a:spcBef>
            </a:pPr>
            <a:r>
              <a:rPr lang="en-US" sz="2000" dirty="0" err="1" smtClean="0"/>
              <a:t>Biofilms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Cutthroat trout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United States--Yellowstone River Watershed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Brown trout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Fly fishing--Equipment and supplies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Aquatic invertebrates</a:t>
            </a:r>
          </a:p>
        </p:txBody>
      </p:sp>
      <p:pic>
        <p:nvPicPr>
          <p:cNvPr id="18434" name="Picture 2" descr="Montana State University (MSU) Library in Bozeman"/>
          <p:cNvPicPr>
            <a:picLocks noChangeAspect="1" noChangeArrowheads="1"/>
          </p:cNvPicPr>
          <p:nvPr/>
        </p:nvPicPr>
        <p:blipFill>
          <a:blip r:embed="rId4" cstate="print"/>
          <a:srcRect r="80000" b="-6666"/>
          <a:stretch>
            <a:fillRect/>
          </a:stretch>
        </p:blipFill>
        <p:spPr bwMode="auto">
          <a:xfrm>
            <a:off x="5029200" y="457200"/>
            <a:ext cx="1752600" cy="584200"/>
          </a:xfrm>
          <a:prstGeom prst="rect">
            <a:avLst/>
          </a:prstGeom>
          <a:noFill/>
        </p:spPr>
      </p:pic>
      <p:pic>
        <p:nvPicPr>
          <p:cNvPr id="18436" name="Picture 4" descr="The University of Mont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"/>
            <a:ext cx="2380615" cy="43815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8600" y="6611779"/>
            <a:ext cx="7848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By </a:t>
            </a:r>
            <a:r>
              <a:rPr lang="en-US" sz="1000" dirty="0" err="1" smtClean="0">
                <a:solidFill>
                  <a:schemeClr val="bg1"/>
                </a:solidFill>
              </a:rPr>
              <a:t>Lumpytrout</a:t>
            </a:r>
            <a:r>
              <a:rPr lang="en-US" sz="1000" dirty="0" smtClean="0">
                <a:solidFill>
                  <a:schemeClr val="bg1"/>
                </a:solidFill>
              </a:rPr>
              <a:t> (Own work) [CC-BY-SA-3.0 (http://creativecommons.org/licenses/by-sa/3.0)], via Wikimedia Commons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001000" cy="2057400"/>
          </a:xfrm>
        </p:spPr>
        <p:txBody>
          <a:bodyPr/>
          <a:lstStyle/>
          <a:p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A shift to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engagement</a:t>
            </a: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.. </a:t>
            </a:r>
            <a:b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library as an actor in research and learning environments of its users.</a:t>
            </a:r>
            <a:b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Reduce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infrastructure</a:t>
            </a: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which does not </a:t>
            </a:r>
            <a:b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have a distinctive impact.  Share to create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scale</a:t>
            </a: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b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/>
            </a:r>
            <a:b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Innovate</a:t>
            </a:r>
            <a:r>
              <a:rPr lang="en-US" sz="2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around new forms of engagement and around institutional patterns? Move resources to valuable activities – enterprise. Carry forward what can become scalable and repeatable</a:t>
            </a:r>
            <a:r>
              <a:rPr lang="en-US" sz="3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br>
              <a:rPr lang="en-US" sz="3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endParaRPr lang="en-US" sz="4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875677"/>
            <a:ext cx="9144000" cy="193899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The library should not provide an argument for a particular case, but demonstrate that there is always another case to be made. The notion that </a:t>
            </a:r>
            <a:r>
              <a:rPr lang="en-US" sz="2000" b="1" dirty="0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the library is a place that has no agenda other than allowing people to invent their own agendas 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is what makes it an indispensable resource for a democracy. It is where we can learn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not just to be readers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, but to be the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authors</a:t>
            </a:r>
            <a:r>
              <a:rPr lang="en-US" sz="2000" dirty="0" smtClean="0">
                <a:solidFill>
                  <a:srgbClr val="FFFFFF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of our own destiny. </a:t>
            </a:r>
            <a:r>
              <a:rPr lang="en-US" sz="2000" dirty="0" err="1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Fintan</a:t>
            </a:r>
            <a:r>
              <a:rPr lang="en-US" sz="2000" dirty="0" smtClean="0">
                <a:solidFill>
                  <a:srgbClr val="F19720">
                    <a:lumMod val="75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O’Toole</a:t>
            </a:r>
            <a:endParaRPr lang="en-US" sz="2800" b="1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8" y="6477000"/>
            <a:ext cx="7851829" cy="253916"/>
          </a:xfrm>
          <a:prstGeom prst="rect">
            <a:avLst/>
          </a:prstGeom>
          <a:solidFill>
            <a:srgbClr val="BFBFBF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FF"/>
                </a:solidFill>
              </a:rPr>
              <a:t>Dublin City Public Libraries, </a:t>
            </a:r>
            <a:r>
              <a:rPr lang="en-US" sz="1050" dirty="0" err="1" smtClean="0">
                <a:solidFill>
                  <a:srgbClr val="FFFFFF"/>
                </a:solidFill>
              </a:rPr>
              <a:t>Flickr</a:t>
            </a:r>
            <a:r>
              <a:rPr lang="en-US" sz="1050" dirty="0" smtClean="0">
                <a:solidFill>
                  <a:srgbClr val="FFFFFF"/>
                </a:solidFill>
              </a:rPr>
              <a:t>: http://www.flickr.com/photos/dublincitypubliclibraries/6029467474/in/set-72157594513778442</a:t>
            </a:r>
            <a:endParaRPr lang="en-US" sz="105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990600"/>
            <a:ext cx="378392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 reset moment </a:t>
            </a:r>
            <a:endParaRPr lang="en-US" sz="3600" b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Semibold" pitchFamily="34" charset="0"/>
              </a:rPr>
              <a:t>Credits</a:t>
            </a:r>
            <a:endParaRPr lang="en-US" dirty="0">
              <a:latin typeface="Segoe UI Semi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Constance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Malpas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for the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Worldcat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data analysis and text on slide 33.</a:t>
            </a:r>
          </a:p>
          <a:p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Chrystie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Hill and Jennifer Peterson for some suggestions of library examples. </a:t>
            </a:r>
          </a:p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J.D.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Shipengrover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for the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decentered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web presence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pics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Engagement, innovation, and infrastructure framework influenced by: John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Hagel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and John </a:t>
            </a:r>
            <a:r>
              <a:rPr lang="en-US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Seely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Brown. “Unbundling the corporation.” Harvard Business Review, 77, 2. January 1, 1999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@</a:t>
            </a:r>
            <a:r>
              <a:rPr lang="en-US" sz="2000" dirty="0" err="1" smtClean="0"/>
              <a:t>LorcanD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Lorcan</a:t>
            </a:r>
            <a:r>
              <a:rPr lang="en-US" sz="2000" dirty="0" smtClean="0"/>
              <a:t> Dempsey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2"/>
            <a:ext cx="2133600" cy="365125"/>
          </a:xfrm>
        </p:spPr>
        <p:txBody>
          <a:bodyPr/>
          <a:lstStyle/>
          <a:p>
            <a:fld id="{6B3AA010-7757-41E0-A212-D41514C97AA5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AA010-7757-41E0-A212-D41514C97AA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76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2210"/>
            <a:ext cx="9144000" cy="379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0" y="4038600"/>
            <a:ext cx="4343400" cy="685800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sz="4400" dirty="0" smtClean="0">
                <a:solidFill>
                  <a:schemeClr val="bg1"/>
                </a:solidFill>
                <a:latin typeface="Segoe UI Light" pitchFamily="34" charset="0"/>
              </a:rPr>
              <a:t> The network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itchFamily="34" charset="0"/>
              <a:ea typeface="Open Sans Semibold" pitchFamily="34" charset="0"/>
              <a:cs typeface="Open Sans Semibold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rcanresearchtemplate">
  <a:themeElements>
    <a:clrScheme name="Hyperlink">
      <a:dk1>
        <a:sysClr val="windowText" lastClr="000000"/>
      </a:dk1>
      <a:lt1>
        <a:srgbClr val="FFFFFF"/>
      </a:lt1>
      <a:dk2>
        <a:srgbClr val="455560"/>
      </a:dk2>
      <a:lt2>
        <a:srgbClr val="FFFFFF"/>
      </a:lt2>
      <a:accent1>
        <a:srgbClr val="2178B5"/>
      </a:accent1>
      <a:accent2>
        <a:srgbClr val="C52127"/>
      </a:accent2>
      <a:accent3>
        <a:srgbClr val="409A3C"/>
      </a:accent3>
      <a:accent4>
        <a:srgbClr val="5F4894"/>
      </a:accent4>
      <a:accent5>
        <a:srgbClr val="A9316F"/>
      </a:accent5>
      <a:accent6>
        <a:srgbClr val="FF7600"/>
      </a:accent6>
      <a:hlink>
        <a:srgbClr val="000000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CLC-Research-Template-v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6.xml><?xml version="1.0" encoding="utf-8"?>
<a:theme xmlns:a="http://schemas.openxmlformats.org/drawingml/2006/main" name="1_OCLC-Research-Template-v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7.xml><?xml version="1.0" encoding="utf-8"?>
<a:theme xmlns:a="http://schemas.openxmlformats.org/drawingml/2006/main" name="2_TS102467440">
  <a:themeElements>
    <a:clrScheme name="WP7">
      <a:dk1>
        <a:srgbClr val="FFFFFF"/>
      </a:dk1>
      <a:lt1>
        <a:srgbClr val="000000"/>
      </a:lt1>
      <a:dk2>
        <a:srgbClr val="25A0DA"/>
      </a:dk2>
      <a:lt2>
        <a:srgbClr val="6C6C6C"/>
      </a:lt2>
      <a:accent1>
        <a:srgbClr val="6C6C6C"/>
      </a:accent1>
      <a:accent2>
        <a:srgbClr val="25A0DA"/>
      </a:accent2>
      <a:accent3>
        <a:srgbClr val="F19720"/>
      </a:accent3>
      <a:accent4>
        <a:srgbClr val="309B46"/>
      </a:accent4>
      <a:accent5>
        <a:srgbClr val="E61E26"/>
      </a:accent5>
      <a:accent6>
        <a:srgbClr val="7E51A1"/>
      </a:accent6>
      <a:hlink>
        <a:srgbClr val="0000FF"/>
      </a:hlink>
      <a:folHlink>
        <a:srgbClr val="800080"/>
      </a:folHlink>
    </a:clrScheme>
    <a:fontScheme name="WP7">
      <a:majorFont>
        <a:latin typeface="Segoe WP Light"/>
        <a:ea typeface=""/>
        <a:cs typeface=""/>
      </a:majorFont>
      <a:minorFont>
        <a:latin typeface="Segoe WP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lorcanresearchtemplate</Template>
  <TotalTime>3934</TotalTime>
  <Words>1539</Words>
  <Application>Microsoft Office PowerPoint</Application>
  <PresentationFormat>On-screen Show (4:3)</PresentationFormat>
  <Paragraphs>341</Paragraphs>
  <Slides>73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96" baseType="lpstr">
      <vt:lpstr>Arial</vt:lpstr>
      <vt:lpstr>Open Sans</vt:lpstr>
      <vt:lpstr>Segoe UI Semibold</vt:lpstr>
      <vt:lpstr>Open Sans Semibold</vt:lpstr>
      <vt:lpstr>Segoe UI</vt:lpstr>
      <vt:lpstr>Calibri</vt:lpstr>
      <vt:lpstr>Segoe UI Light</vt:lpstr>
      <vt:lpstr>Segoe light</vt:lpstr>
      <vt:lpstr>Segoe WP Light</vt:lpstr>
      <vt:lpstr>Trebuchet MS</vt:lpstr>
      <vt:lpstr>Wingdings</vt:lpstr>
      <vt:lpstr>ＭＳ Ｐゴシック</vt:lpstr>
      <vt:lpstr>Lucida Console</vt:lpstr>
      <vt:lpstr>Zepto</vt:lpstr>
      <vt:lpstr>Courier New</vt:lpstr>
      <vt:lpstr>lorcanresearchtemplate</vt:lpstr>
      <vt:lpstr>1_Default Design</vt:lpstr>
      <vt:lpstr>1_TS102467440</vt:lpstr>
      <vt:lpstr>1_Office Theme</vt:lpstr>
      <vt:lpstr>OCLC-Research-Template-v6 (1)</vt:lpstr>
      <vt:lpstr>1_OCLC-Research-Template-v6 (1)</vt:lpstr>
      <vt:lpstr>2_TS102467440</vt:lpstr>
      <vt:lpstr>Microsoft Office Excel 97-2003 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Overview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Focus?</vt:lpstr>
      <vt:lpstr>Slide 23</vt:lpstr>
      <vt:lpstr>Slide 24</vt:lpstr>
      <vt:lpstr>Slide 25</vt:lpstr>
      <vt:lpstr>Slide 26</vt:lpstr>
      <vt:lpstr>Slide 27</vt:lpstr>
      <vt:lpstr>Slide 28</vt:lpstr>
      <vt:lpstr>Examples</vt:lpstr>
      <vt:lpstr>Slide 30</vt:lpstr>
      <vt:lpstr>Slide 31</vt:lpstr>
      <vt:lpstr>Do locally what creates most distinctive value.  Share what makes sense for efficiency and impact.  Buy the rest.</vt:lpstr>
      <vt:lpstr>Shared print  Then:  Value relates to depth and breadth of local collection.  Now: Value relates to systemwide curation of and access to print collections.</vt:lpstr>
      <vt:lpstr>Digital and systems infrastructure  Then: Local build or control. Now: Look to scale for efficiency and impact.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Examples of engagement</vt:lpstr>
      <vt:lpstr>Visible expertise  Then: Invisible and neutral.  Now: If the library wishes to be seen as expert, then its expertise must be seen. </vt:lpstr>
      <vt:lpstr>Slide 44</vt:lpstr>
      <vt:lpstr>Slide 45</vt:lpstr>
      <vt:lpstr>Slide 46</vt:lpstr>
      <vt:lpstr>Slide 47</vt:lpstr>
      <vt:lpstr>Slide 48</vt:lpstr>
      <vt:lpstr>   Skills to get a life job done  Then: Provide access to information   Now: Provide information and resources to get a life job done.</vt:lpstr>
      <vt:lpstr>Slide 50</vt:lpstr>
      <vt:lpstr>Slide 51</vt:lpstr>
      <vt:lpstr>Slide 52</vt:lpstr>
      <vt:lpstr>From curation/consumption to creation/curation/consumption  Then: Acquire external resources  Now: Engage with creation, use and sharing of all information resources.</vt:lpstr>
      <vt:lpstr>Slide 54</vt:lpstr>
      <vt:lpstr>Slide 55</vt:lpstr>
      <vt:lpstr>Slide 56</vt:lpstr>
      <vt:lpstr>Slide 57</vt:lpstr>
      <vt:lpstr>Slide 58</vt:lpstr>
      <vt:lpstr>Space  Then: space is configured around collections  Now: space is configured around experiences  </vt:lpstr>
      <vt:lpstr>Slide 60</vt:lpstr>
      <vt:lpstr>Slide 61</vt:lpstr>
      <vt:lpstr>The decentered web presence  Then: discovery happened at the library  Now: discovery happens elsewhere. Focus on ‘discoverability’ in multiple environments.</vt:lpstr>
      <vt:lpstr>Slide 63</vt:lpstr>
      <vt:lpstr>Slide 64</vt:lpstr>
      <vt:lpstr>Slide 65</vt:lpstr>
      <vt:lpstr>Venues</vt:lpstr>
      <vt:lpstr>Engagement</vt:lpstr>
      <vt:lpstr>Slide 68</vt:lpstr>
      <vt:lpstr>Innovation</vt:lpstr>
      <vt:lpstr>A shift to engagement ..  the library as an actor in research and learning environments of its users.  Reduce infrastructure which does not  have a distinctive impact.  Share to create scale.  Innovate around new forms of engagement and around institutional patterns? Move resources to valuable activities – enterprise. Carry forward what can become scalable and repeatable.  </vt:lpstr>
      <vt:lpstr>Slide 71</vt:lpstr>
      <vt:lpstr>Credits</vt:lpstr>
      <vt:lpstr>Slide 73</vt:lpstr>
    </vt:vector>
  </TitlesOfParts>
  <Company>OCLC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dempseyl</dc:creator>
  <cp:lastModifiedBy>Windows User</cp:lastModifiedBy>
  <cp:revision>258</cp:revision>
  <dcterms:created xsi:type="dcterms:W3CDTF">2013-10-13T22:52:08Z</dcterms:created>
  <dcterms:modified xsi:type="dcterms:W3CDTF">2014-02-11T20:48:28Z</dcterms:modified>
</cp:coreProperties>
</file>