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691" r:id="rId3"/>
  </p:sldMasterIdLst>
  <p:notesMasterIdLst>
    <p:notesMasterId r:id="rId67"/>
  </p:notesMasterIdLst>
  <p:handoutMasterIdLst>
    <p:handoutMasterId r:id="rId68"/>
  </p:handoutMasterIdLst>
  <p:sldIdLst>
    <p:sldId id="395" r:id="rId4"/>
    <p:sldId id="447" r:id="rId5"/>
    <p:sldId id="399" r:id="rId6"/>
    <p:sldId id="403" r:id="rId7"/>
    <p:sldId id="404" r:id="rId8"/>
    <p:sldId id="405" r:id="rId9"/>
    <p:sldId id="406" r:id="rId10"/>
    <p:sldId id="407" r:id="rId11"/>
    <p:sldId id="408" r:id="rId12"/>
    <p:sldId id="409" r:id="rId13"/>
    <p:sldId id="410" r:id="rId14"/>
    <p:sldId id="411" r:id="rId15"/>
    <p:sldId id="401" r:id="rId16"/>
    <p:sldId id="363" r:id="rId17"/>
    <p:sldId id="458" r:id="rId18"/>
    <p:sldId id="459" r:id="rId19"/>
    <p:sldId id="460" r:id="rId20"/>
    <p:sldId id="466" r:id="rId21"/>
    <p:sldId id="461" r:id="rId22"/>
    <p:sldId id="463" r:id="rId23"/>
    <p:sldId id="462" r:id="rId24"/>
    <p:sldId id="464" r:id="rId25"/>
    <p:sldId id="465" r:id="rId26"/>
    <p:sldId id="365" r:id="rId27"/>
    <p:sldId id="414" r:id="rId28"/>
    <p:sldId id="415" r:id="rId29"/>
    <p:sldId id="366" r:id="rId30"/>
    <p:sldId id="367" r:id="rId31"/>
    <p:sldId id="368" r:id="rId32"/>
    <p:sldId id="412" r:id="rId33"/>
    <p:sldId id="413" r:id="rId34"/>
    <p:sldId id="369" r:id="rId35"/>
    <p:sldId id="376" r:id="rId36"/>
    <p:sldId id="377" r:id="rId37"/>
    <p:sldId id="438" r:id="rId38"/>
    <p:sldId id="439" r:id="rId39"/>
    <p:sldId id="437" r:id="rId40"/>
    <p:sldId id="440" r:id="rId41"/>
    <p:sldId id="444" r:id="rId42"/>
    <p:sldId id="445" r:id="rId43"/>
    <p:sldId id="446" r:id="rId44"/>
    <p:sldId id="416" r:id="rId45"/>
    <p:sldId id="417" r:id="rId46"/>
    <p:sldId id="425" r:id="rId47"/>
    <p:sldId id="436" r:id="rId48"/>
    <p:sldId id="434" r:id="rId49"/>
    <p:sldId id="429" r:id="rId50"/>
    <p:sldId id="441" r:id="rId51"/>
    <p:sldId id="442" r:id="rId52"/>
    <p:sldId id="432" r:id="rId53"/>
    <p:sldId id="443" r:id="rId54"/>
    <p:sldId id="433" r:id="rId55"/>
    <p:sldId id="391" r:id="rId56"/>
    <p:sldId id="299" r:id="rId57"/>
    <p:sldId id="336" r:id="rId58"/>
    <p:sldId id="456" r:id="rId59"/>
    <p:sldId id="455" r:id="rId60"/>
    <p:sldId id="457" r:id="rId61"/>
    <p:sldId id="334" r:id="rId62"/>
    <p:sldId id="333" r:id="rId63"/>
    <p:sldId id="332" r:id="rId64"/>
    <p:sldId id="392" r:id="rId65"/>
    <p:sldId id="397" r:id="rId66"/>
  </p:sldIdLst>
  <p:sldSz cx="9144000" cy="6858000" type="screen4x3"/>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1">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53" autoAdjust="0"/>
    <p:restoredTop sz="81401" autoAdjust="0"/>
  </p:normalViewPr>
  <p:slideViewPr>
    <p:cSldViewPr snapToGrid="0" snapToObjects="1">
      <p:cViewPr varScale="1">
        <p:scale>
          <a:sx n="96" d="100"/>
          <a:sy n="96" d="100"/>
        </p:scale>
        <p:origin x="1692" y="72"/>
      </p:cViewPr>
      <p:guideLst>
        <p:guide orient="horz" pos="2411"/>
        <p:guide pos="557"/>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Data\Systemwide%20Organization\Systemwide%20Organization\Lorcan\Notre%20Dame\Notre%20Dame%20centers%20comp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Systemwide%20Organization\Systemwide%20Organization\Lorcan\Notre%20Dame\Notre%20Dame%20centers%20comp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Data\Systemwide%20Organization\Systemwide%20Organization\Lorcan\Notre%20Dame\Notre%20Dame%20centers%20comp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Data\Systemwide%20Organization\Systemwide%20Organization\Lorcan\Notre%20Dame\Notre%20Dame%20centers%20comp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Data\Systemwide%20Organization\Systemwide%20Organization\Lorcan\Notre%20Dame\Notre%20Dame%20centers%20comp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Calibri" panose="020F0502020204030204" pitchFamily="34" charset="0"/>
                <a:ea typeface="+mn-ea"/>
                <a:cs typeface="+mn-cs"/>
              </a:defRPr>
            </a:pPr>
            <a:r>
              <a:rPr lang="en-US" sz="2400" dirty="0" err="1"/>
              <a:t>Rubén</a:t>
            </a:r>
            <a:r>
              <a:rPr lang="en-US" sz="2400" dirty="0"/>
              <a:t> </a:t>
            </a:r>
            <a:r>
              <a:rPr lang="en-US" sz="2400" dirty="0" err="1"/>
              <a:t>Darío</a:t>
            </a:r>
            <a:r>
              <a:rPr lang="en-US" sz="2400" dirty="0" smtClean="0"/>
              <a:t>, </a:t>
            </a:r>
            <a:r>
              <a:rPr lang="en-US" sz="2400" dirty="0"/>
              <a:t>1867-1916</a:t>
            </a:r>
          </a:p>
          <a:p>
            <a:pPr>
              <a:defRPr sz="2000"/>
            </a:pPr>
            <a:r>
              <a:rPr lang="en-US" sz="2000" dirty="0"/>
              <a:t>Total related works = 1,188</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Calibri" panose="020F050202020403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2060"/>
              </a:solidFill>
              <a:ln>
                <a:noFill/>
              </a:ln>
              <a:effectLst/>
            </c:spPr>
          </c:dPt>
          <c:cat>
            <c:strRef>
              <c:f>Dario!$C$2:$C$16</c:f>
              <c:strCache>
                <c:ptCount val="15"/>
                <c:pt idx="0">
                  <c:v>UNIV OF NOTRE DAME</c:v>
                </c:pt>
                <c:pt idx="1">
                  <c:v>BIBLIOTECA NACIONAL DE ESPANA</c:v>
                </c:pt>
                <c:pt idx="2">
                  <c:v>BRITISH LIBR REF COLL</c:v>
                </c:pt>
                <c:pt idx="3">
                  <c:v>HARVARD UNIV</c:v>
                </c:pt>
                <c:pt idx="4">
                  <c:v>UNIV OF TEXAS AT AUSTIN</c:v>
                </c:pt>
                <c:pt idx="5">
                  <c:v>DIBAM BIBLIOTECA NACIONAL DE CHILE</c:v>
                </c:pt>
                <c:pt idx="6">
                  <c:v>YALE UNIV LIBR</c:v>
                </c:pt>
                <c:pt idx="7">
                  <c:v>LIBRARY OF CONGRESS </c:v>
                </c:pt>
                <c:pt idx="8">
                  <c:v>GOOGLE</c:v>
                </c:pt>
                <c:pt idx="9">
                  <c:v>UNIV OF ILLINOIS</c:v>
                </c:pt>
                <c:pt idx="10">
                  <c:v>NEW YORK PUB LIBR </c:v>
                </c:pt>
                <c:pt idx="11">
                  <c:v>UNIV OF KANSAS</c:v>
                </c:pt>
                <c:pt idx="12">
                  <c:v>UNIV OF CALIFORNIA, LOS ANGELES</c:v>
                </c:pt>
                <c:pt idx="13">
                  <c:v>UNIV OF CALIFORNIA, BERKELEY</c:v>
                </c:pt>
                <c:pt idx="14">
                  <c:v>INDIANA UNIV</c:v>
                </c:pt>
              </c:strCache>
            </c:strRef>
          </c:cat>
          <c:val>
            <c:numRef>
              <c:f>Dario!$B$2:$B$16</c:f>
              <c:numCache>
                <c:formatCode>0.00%</c:formatCode>
                <c:ptCount val="15"/>
                <c:pt idx="0">
                  <c:v>0.26300000000000001</c:v>
                </c:pt>
                <c:pt idx="1">
                  <c:v>0.24</c:v>
                </c:pt>
                <c:pt idx="2">
                  <c:v>0.17299999999999999</c:v>
                </c:pt>
                <c:pt idx="3">
                  <c:v>0.16800000000000001</c:v>
                </c:pt>
                <c:pt idx="4">
                  <c:v>0.16700000000000001</c:v>
                </c:pt>
                <c:pt idx="5">
                  <c:v>0.16500000000000001</c:v>
                </c:pt>
                <c:pt idx="6">
                  <c:v>0.156</c:v>
                </c:pt>
                <c:pt idx="7">
                  <c:v>0.155</c:v>
                </c:pt>
                <c:pt idx="8">
                  <c:v>0.154</c:v>
                </c:pt>
                <c:pt idx="9">
                  <c:v>0.151</c:v>
                </c:pt>
                <c:pt idx="10">
                  <c:v>0.126</c:v>
                </c:pt>
                <c:pt idx="11">
                  <c:v>0.122</c:v>
                </c:pt>
                <c:pt idx="12">
                  <c:v>0.122</c:v>
                </c:pt>
                <c:pt idx="13">
                  <c:v>0.12</c:v>
                </c:pt>
                <c:pt idx="14">
                  <c:v>0.12</c:v>
                </c:pt>
              </c:numCache>
            </c:numRef>
          </c:val>
        </c:ser>
        <c:dLbls>
          <c:showLegendKey val="0"/>
          <c:showVal val="0"/>
          <c:showCatName val="0"/>
          <c:showSerName val="0"/>
          <c:showPercent val="0"/>
          <c:showBubbleSize val="0"/>
        </c:dLbls>
        <c:gapWidth val="182"/>
        <c:axId val="338792840"/>
        <c:axId val="338793232"/>
      </c:barChart>
      <c:catAx>
        <c:axId val="338792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338793232"/>
        <c:crosses val="autoZero"/>
        <c:auto val="1"/>
        <c:lblAlgn val="ctr"/>
        <c:lblOffset val="100"/>
        <c:noMultiLvlLbl val="0"/>
      </c:catAx>
      <c:valAx>
        <c:axId val="338793232"/>
        <c:scaling>
          <c:orientation val="minMax"/>
          <c:max val="0.25"/>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33879284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Calibri" panose="020F0502020204030204" pitchFamily="34" charset="0"/>
                <a:ea typeface="+mn-ea"/>
                <a:cs typeface="+mn-cs"/>
              </a:defRPr>
            </a:pPr>
            <a:r>
              <a:rPr lang="en-US" sz="2400" dirty="0"/>
              <a:t>Seamus Deane, 1940-</a:t>
            </a:r>
          </a:p>
          <a:p>
            <a:pPr>
              <a:defRPr sz="2000"/>
            </a:pPr>
            <a:r>
              <a:rPr lang="en-US" sz="1800" dirty="0"/>
              <a:t>Total related </a:t>
            </a:r>
            <a:r>
              <a:rPr lang="en-US" sz="1800" dirty="0" smtClean="0"/>
              <a:t>works </a:t>
            </a:r>
            <a:r>
              <a:rPr lang="en-US" sz="1800" dirty="0"/>
              <a:t>= 104</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Calibri" panose="020F050202020403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rgbClr val="002060"/>
              </a:solidFill>
              <a:ln>
                <a:solidFill>
                  <a:srgbClr val="002060"/>
                </a:solidFill>
              </a:ln>
              <a:effectLst/>
            </c:spPr>
          </c:dPt>
          <c:cat>
            <c:strRef>
              <c:f>'Seamus Deane'!$C$2:$C$16</c:f>
              <c:strCache>
                <c:ptCount val="15"/>
                <c:pt idx="0">
                  <c:v>UNIV OF N CAROLINA, CHAPEL HILL</c:v>
                </c:pt>
                <c:pt idx="1">
                  <c:v>UNIV OF NOTRE DAME</c:v>
                </c:pt>
                <c:pt idx="2">
                  <c:v>NATIONAL LIBR OF SCOTLAND</c:v>
                </c:pt>
                <c:pt idx="3">
                  <c:v>BRITISH LIBR</c:v>
                </c:pt>
                <c:pt idx="4">
                  <c:v>YBP LIBRARY SERVICES</c:v>
                </c:pt>
                <c:pt idx="5">
                  <c:v>PRINCETON UNIV</c:v>
                </c:pt>
                <c:pt idx="6">
                  <c:v>EMORY UNIV</c:v>
                </c:pt>
                <c:pt idx="7">
                  <c:v>ALIBRIS</c:v>
                </c:pt>
                <c:pt idx="8">
                  <c:v>YALE UNIV</c:v>
                </c:pt>
                <c:pt idx="9">
                  <c:v>BRITISH LIBR REF COLL</c:v>
                </c:pt>
                <c:pt idx="10">
                  <c:v>TRINITY COLL DUBLIN </c:v>
                </c:pt>
                <c:pt idx="11">
                  <c:v>UNIV OF DELAWARE</c:v>
                </c:pt>
                <c:pt idx="12">
                  <c:v>NEW YORK PUB LIBR </c:v>
                </c:pt>
                <c:pt idx="13">
                  <c:v>UNIV OF OXFORD</c:v>
                </c:pt>
                <c:pt idx="14">
                  <c:v>SOUTHERN ILLINOIS UNIV</c:v>
                </c:pt>
              </c:strCache>
            </c:strRef>
          </c:cat>
          <c:val>
            <c:numRef>
              <c:f>'Seamus Deane'!$B$2:$B$16</c:f>
              <c:numCache>
                <c:formatCode>0.00%</c:formatCode>
                <c:ptCount val="15"/>
                <c:pt idx="0">
                  <c:v>0.26</c:v>
                </c:pt>
                <c:pt idx="1">
                  <c:v>0.24</c:v>
                </c:pt>
                <c:pt idx="2">
                  <c:v>0.23100000000000001</c:v>
                </c:pt>
                <c:pt idx="3">
                  <c:v>0.221</c:v>
                </c:pt>
                <c:pt idx="4">
                  <c:v>0.221</c:v>
                </c:pt>
                <c:pt idx="5">
                  <c:v>0.21199999999999999</c:v>
                </c:pt>
                <c:pt idx="6">
                  <c:v>0.21199999999999999</c:v>
                </c:pt>
                <c:pt idx="7">
                  <c:v>0.21199999999999999</c:v>
                </c:pt>
                <c:pt idx="8">
                  <c:v>0.20200000000000001</c:v>
                </c:pt>
                <c:pt idx="9">
                  <c:v>0.20200000000000001</c:v>
                </c:pt>
                <c:pt idx="10">
                  <c:v>0.20200000000000001</c:v>
                </c:pt>
                <c:pt idx="11">
                  <c:v>0.192</c:v>
                </c:pt>
                <c:pt idx="12">
                  <c:v>0.192</c:v>
                </c:pt>
                <c:pt idx="13">
                  <c:v>0.192</c:v>
                </c:pt>
                <c:pt idx="14">
                  <c:v>0.183</c:v>
                </c:pt>
              </c:numCache>
            </c:numRef>
          </c:val>
        </c:ser>
        <c:dLbls>
          <c:showLegendKey val="0"/>
          <c:showVal val="0"/>
          <c:showCatName val="0"/>
          <c:showSerName val="0"/>
          <c:showPercent val="0"/>
          <c:showBubbleSize val="0"/>
        </c:dLbls>
        <c:gapWidth val="182"/>
        <c:axId val="338794016"/>
        <c:axId val="339293440"/>
      </c:barChart>
      <c:catAx>
        <c:axId val="338794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339293440"/>
        <c:crosses val="autoZero"/>
        <c:auto val="1"/>
        <c:lblAlgn val="ctr"/>
        <c:lblOffset val="100"/>
        <c:noMultiLvlLbl val="0"/>
      </c:catAx>
      <c:valAx>
        <c:axId val="3392934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33879401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mn-cs"/>
              </a:defRPr>
            </a:pPr>
            <a:r>
              <a:rPr lang="en-US" sz="2400" dirty="0"/>
              <a:t>Irish Poetry</a:t>
            </a:r>
          </a:p>
          <a:p>
            <a:pPr>
              <a:defRPr sz="2400"/>
            </a:pPr>
            <a:r>
              <a:rPr lang="en-US" sz="2000" dirty="0"/>
              <a:t>Total related works = 1,878</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mn-cs"/>
            </a:defRPr>
          </a:pPr>
          <a:endParaRPr lang="en-US"/>
        </a:p>
      </c:txPr>
    </c:title>
    <c:autoTitleDeleted val="0"/>
    <c:plotArea>
      <c:layout/>
      <c:barChart>
        <c:barDir val="bar"/>
        <c:grouping val="clustered"/>
        <c:varyColors val="0"/>
        <c:ser>
          <c:idx val="0"/>
          <c:order val="0"/>
          <c:spPr>
            <a:solidFill>
              <a:srgbClr val="00B0F0"/>
            </a:solidFill>
            <a:ln>
              <a:noFill/>
            </a:ln>
            <a:effectLst/>
          </c:spPr>
          <c:invertIfNegative val="0"/>
          <c:dPt>
            <c:idx val="1"/>
            <c:invertIfNegative val="0"/>
            <c:bubble3D val="0"/>
            <c:spPr>
              <a:solidFill>
                <a:srgbClr val="002060"/>
              </a:solidFill>
              <a:ln>
                <a:solidFill>
                  <a:srgbClr val="002060"/>
                </a:solidFill>
              </a:ln>
              <a:effectLst/>
            </c:spPr>
          </c:dPt>
          <c:cat>
            <c:strRef>
              <c:f>'Irish poetry'!$C$2:$C$16</c:f>
              <c:strCache>
                <c:ptCount val="15"/>
                <c:pt idx="0">
                  <c:v>TRINITY COLL DUBLIN </c:v>
                </c:pt>
                <c:pt idx="1">
                  <c:v>UNIV OF NOTRE DAME</c:v>
                </c:pt>
                <c:pt idx="2">
                  <c:v>HARVARD UNIV</c:v>
                </c:pt>
                <c:pt idx="3">
                  <c:v>BOSTON COL</c:v>
                </c:pt>
                <c:pt idx="4">
                  <c:v>UNIV COL, CORK</c:v>
                </c:pt>
                <c:pt idx="5">
                  <c:v>UNIV COL DUBLIN</c:v>
                </c:pt>
                <c:pt idx="6">
                  <c:v>NEW YORK PUB LIBR </c:v>
                </c:pt>
                <c:pt idx="7">
                  <c:v>NATIONAL LIBR OF IRELAND</c:v>
                </c:pt>
                <c:pt idx="8">
                  <c:v>NATIONAL LIBR OF SCOTLAND </c:v>
                </c:pt>
                <c:pt idx="9">
                  <c:v>UNIV OF OXFORD</c:v>
                </c:pt>
                <c:pt idx="10">
                  <c:v>LIBRARY OF CONGRESS </c:v>
                </c:pt>
                <c:pt idx="11">
                  <c:v>BRITISH LIBR</c:v>
                </c:pt>
                <c:pt idx="12">
                  <c:v>BRITISH LIBR REF COLL </c:v>
                </c:pt>
                <c:pt idx="13">
                  <c:v>YALE UNIV</c:v>
                </c:pt>
                <c:pt idx="14">
                  <c:v>NATIONAL UNIV OF IRELAND, GALWAY</c:v>
                </c:pt>
              </c:strCache>
            </c:strRef>
          </c:cat>
          <c:val>
            <c:numRef>
              <c:f>'Irish poetry'!$B$2:$B$16</c:f>
              <c:numCache>
                <c:formatCode>0.00%</c:formatCode>
                <c:ptCount val="15"/>
                <c:pt idx="0">
                  <c:v>0.34</c:v>
                </c:pt>
                <c:pt idx="1">
                  <c:v>0.307</c:v>
                </c:pt>
                <c:pt idx="2">
                  <c:v>0.28100000000000003</c:v>
                </c:pt>
                <c:pt idx="3">
                  <c:v>0.27900000000000003</c:v>
                </c:pt>
                <c:pt idx="4">
                  <c:v>0.27900000000000003</c:v>
                </c:pt>
                <c:pt idx="5">
                  <c:v>0.26900000000000002</c:v>
                </c:pt>
                <c:pt idx="6">
                  <c:v>0.23699999999999999</c:v>
                </c:pt>
                <c:pt idx="7">
                  <c:v>0.22</c:v>
                </c:pt>
                <c:pt idx="8">
                  <c:v>0.216</c:v>
                </c:pt>
                <c:pt idx="9">
                  <c:v>0.20599999999999999</c:v>
                </c:pt>
                <c:pt idx="10">
                  <c:v>0.20200000000000001</c:v>
                </c:pt>
                <c:pt idx="11">
                  <c:v>0.20100000000000001</c:v>
                </c:pt>
                <c:pt idx="12">
                  <c:v>0.19900000000000001</c:v>
                </c:pt>
                <c:pt idx="13">
                  <c:v>0.18099999999999999</c:v>
                </c:pt>
                <c:pt idx="14">
                  <c:v>0.17899999999999999</c:v>
                </c:pt>
              </c:numCache>
            </c:numRef>
          </c:val>
        </c:ser>
        <c:dLbls>
          <c:showLegendKey val="0"/>
          <c:showVal val="0"/>
          <c:showCatName val="0"/>
          <c:showSerName val="0"/>
          <c:showPercent val="0"/>
          <c:showBubbleSize val="0"/>
        </c:dLbls>
        <c:gapWidth val="182"/>
        <c:axId val="339294224"/>
        <c:axId val="339294616"/>
      </c:barChart>
      <c:catAx>
        <c:axId val="339294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339294616"/>
        <c:crosses val="autoZero"/>
        <c:auto val="1"/>
        <c:lblAlgn val="ctr"/>
        <c:lblOffset val="100"/>
        <c:noMultiLvlLbl val="0"/>
      </c:catAx>
      <c:valAx>
        <c:axId val="339294616"/>
        <c:scaling>
          <c:orientation val="minMax"/>
          <c:max val="0.3500000000000000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r>
                  <a:rPr lang="en-US"/>
                  <a:t>Coverage of related literature in WorldCat</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339294224"/>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mn-cs"/>
              </a:defRPr>
            </a:pPr>
            <a:r>
              <a:rPr lang="en-US" sz="2400" dirty="0" err="1"/>
              <a:t>Nuala</a:t>
            </a:r>
            <a:r>
              <a:rPr lang="en-US" sz="2400" dirty="0"/>
              <a:t> Ní </a:t>
            </a:r>
            <a:r>
              <a:rPr lang="en-US" sz="2400" dirty="0" err="1"/>
              <a:t>Dhomhnaill</a:t>
            </a:r>
            <a:r>
              <a:rPr lang="en-US" sz="2400" dirty="0"/>
              <a:t>, 1952-</a:t>
            </a:r>
          </a:p>
          <a:p>
            <a:pPr>
              <a:defRPr sz="2400"/>
            </a:pPr>
            <a:r>
              <a:rPr lang="en-US" sz="2000" dirty="0"/>
              <a:t>Total related works = 33</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2060"/>
              </a:solidFill>
              <a:ln>
                <a:solidFill>
                  <a:srgbClr val="002060"/>
                </a:solidFill>
              </a:ln>
              <a:effectLst/>
            </c:spPr>
          </c:dPt>
          <c:cat>
            <c:strRef>
              <c:f>'Nuala Ni Dohmhnaill'!$C$2:$C$16</c:f>
              <c:strCache>
                <c:ptCount val="15"/>
                <c:pt idx="0">
                  <c:v>UNIV OF NOTRE DAME</c:v>
                </c:pt>
                <c:pt idx="1">
                  <c:v>LIBRARY OF CONGRESS </c:v>
                </c:pt>
                <c:pt idx="2">
                  <c:v>NEW YORK PUB LIBR </c:v>
                </c:pt>
                <c:pt idx="3">
                  <c:v>HARVARD UNIV</c:v>
                </c:pt>
                <c:pt idx="4">
                  <c:v>CORNELL UNIV</c:v>
                </c:pt>
                <c:pt idx="5">
                  <c:v>BAKER &amp; TAYLOR INC</c:v>
                </c:pt>
                <c:pt idx="6">
                  <c:v>BOSTON COL</c:v>
                </c:pt>
                <c:pt idx="7">
                  <c:v>UNIV OF CALIFORNIA, BERKELEY</c:v>
                </c:pt>
                <c:pt idx="8">
                  <c:v>WAKE FOREST UNIV</c:v>
                </c:pt>
                <c:pt idx="9">
                  <c:v>UNIV COL DUBLIN</c:v>
                </c:pt>
                <c:pt idx="10">
                  <c:v>UNIV OF PITTSBURGH</c:v>
                </c:pt>
                <c:pt idx="11">
                  <c:v>MEMORIAL UNIV, NEWFOUNDLAND</c:v>
                </c:pt>
                <c:pt idx="12">
                  <c:v>PRINCETON UNIV</c:v>
                </c:pt>
                <c:pt idx="13">
                  <c:v>NATIONAL UNIV OF IRELAND, GALWAY</c:v>
                </c:pt>
                <c:pt idx="14">
                  <c:v>UNIV OF CHICAGO</c:v>
                </c:pt>
              </c:strCache>
            </c:strRef>
          </c:cat>
          <c:val>
            <c:numRef>
              <c:f>'Nuala Ni Dohmhnaill'!$B$2:$B$16</c:f>
              <c:numCache>
                <c:formatCode>0.00%</c:formatCode>
                <c:ptCount val="15"/>
                <c:pt idx="0">
                  <c:v>0.48499999999999999</c:v>
                </c:pt>
                <c:pt idx="1">
                  <c:v>0.42399999999999999</c:v>
                </c:pt>
                <c:pt idx="2">
                  <c:v>0.39400000000000002</c:v>
                </c:pt>
                <c:pt idx="3">
                  <c:v>0.39400000000000002</c:v>
                </c:pt>
                <c:pt idx="4">
                  <c:v>0.36399999999999999</c:v>
                </c:pt>
                <c:pt idx="5">
                  <c:v>0.33300000000000002</c:v>
                </c:pt>
                <c:pt idx="6">
                  <c:v>0.33300000000000002</c:v>
                </c:pt>
                <c:pt idx="7">
                  <c:v>0.30299999999999999</c:v>
                </c:pt>
                <c:pt idx="8">
                  <c:v>0.30299999999999999</c:v>
                </c:pt>
                <c:pt idx="9">
                  <c:v>0.30299999999999999</c:v>
                </c:pt>
                <c:pt idx="10">
                  <c:v>0.30299999999999999</c:v>
                </c:pt>
                <c:pt idx="11">
                  <c:v>0.30299999999999999</c:v>
                </c:pt>
                <c:pt idx="12">
                  <c:v>0.27300000000000002</c:v>
                </c:pt>
                <c:pt idx="13">
                  <c:v>0.27300000000000002</c:v>
                </c:pt>
                <c:pt idx="14">
                  <c:v>0.27300000000000002</c:v>
                </c:pt>
              </c:numCache>
            </c:numRef>
          </c:val>
        </c:ser>
        <c:dLbls>
          <c:showLegendKey val="0"/>
          <c:showVal val="0"/>
          <c:showCatName val="0"/>
          <c:showSerName val="0"/>
          <c:showPercent val="0"/>
          <c:showBubbleSize val="0"/>
        </c:dLbls>
        <c:gapWidth val="182"/>
        <c:axId val="339295008"/>
        <c:axId val="339295400"/>
      </c:barChart>
      <c:catAx>
        <c:axId val="339295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339295400"/>
        <c:crosses val="autoZero"/>
        <c:auto val="1"/>
        <c:lblAlgn val="ctr"/>
        <c:lblOffset val="100"/>
        <c:noMultiLvlLbl val="0"/>
      </c:catAx>
      <c:valAx>
        <c:axId val="339295400"/>
        <c:scaling>
          <c:orientation val="minMax"/>
          <c:max val="0.5"/>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33929500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mn-cs"/>
              </a:defRPr>
            </a:pPr>
            <a:r>
              <a:rPr lang="en-US" sz="2400" dirty="0"/>
              <a:t>Easter Rising (Ireland: 1916)</a:t>
            </a:r>
          </a:p>
          <a:p>
            <a:pPr>
              <a:defRPr sz="2400"/>
            </a:pPr>
            <a:r>
              <a:rPr lang="en-US" sz="2000" dirty="0"/>
              <a:t>Total related works = 851</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Calibri" panose="020F050202020403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3"/>
            <c:invertIfNegative val="0"/>
            <c:bubble3D val="0"/>
            <c:spPr>
              <a:solidFill>
                <a:srgbClr val="002060"/>
              </a:solidFill>
              <a:ln>
                <a:solidFill>
                  <a:srgbClr val="002060"/>
                </a:solidFill>
              </a:ln>
              <a:effectLst/>
            </c:spPr>
          </c:dPt>
          <c:cat>
            <c:strRef>
              <c:f>'Easter Rising'!$C$2:$C$16</c:f>
              <c:strCache>
                <c:ptCount val="15"/>
                <c:pt idx="0">
                  <c:v>BOSTON COL</c:v>
                </c:pt>
                <c:pt idx="1">
                  <c:v>TRINITY COLL DUBLIN </c:v>
                </c:pt>
                <c:pt idx="2">
                  <c:v>LIBRARY OF CONGRESS </c:v>
                </c:pt>
                <c:pt idx="3">
                  <c:v>UNIV OF NOTRE DAME</c:v>
                </c:pt>
                <c:pt idx="4">
                  <c:v>HARVARD UNIV</c:v>
                </c:pt>
                <c:pt idx="5">
                  <c:v>NEW YORK PUB LIBR </c:v>
                </c:pt>
                <c:pt idx="6">
                  <c:v>NATIONAL LIBR OF IRELAND</c:v>
                </c:pt>
                <c:pt idx="7">
                  <c:v>BRITISH LIBR</c:v>
                </c:pt>
                <c:pt idx="8">
                  <c:v>BAKER &amp; TAYLOR INC</c:v>
                </c:pt>
                <c:pt idx="9">
                  <c:v>UNIV COL DUBLIN</c:v>
                </c:pt>
                <c:pt idx="10">
                  <c:v>YALE UNIV</c:v>
                </c:pt>
                <c:pt idx="11">
                  <c:v>BRITISH LIBR REFERENCE COLLECTIONS</c:v>
                </c:pt>
                <c:pt idx="12">
                  <c:v>NATIONAL LIBR OF SCOTLAND </c:v>
                </c:pt>
                <c:pt idx="13">
                  <c:v>UNIV COL, CORK</c:v>
                </c:pt>
                <c:pt idx="14">
                  <c:v>UNIV OF OXFORD</c:v>
                </c:pt>
              </c:strCache>
            </c:strRef>
          </c:cat>
          <c:val>
            <c:numRef>
              <c:f>'Easter Rising'!$B$2:$B$16</c:f>
              <c:numCache>
                <c:formatCode>0.00%</c:formatCode>
                <c:ptCount val="15"/>
                <c:pt idx="0">
                  <c:v>0.376</c:v>
                </c:pt>
                <c:pt idx="1">
                  <c:v>0.34799999999999998</c:v>
                </c:pt>
                <c:pt idx="2">
                  <c:v>0.32500000000000001</c:v>
                </c:pt>
                <c:pt idx="3">
                  <c:v>0.32</c:v>
                </c:pt>
                <c:pt idx="4">
                  <c:v>0.30599999999999999</c:v>
                </c:pt>
                <c:pt idx="5">
                  <c:v>0.29299999999999998</c:v>
                </c:pt>
                <c:pt idx="6">
                  <c:v>0.29099999999999998</c:v>
                </c:pt>
                <c:pt idx="7">
                  <c:v>0.251</c:v>
                </c:pt>
                <c:pt idx="8">
                  <c:v>0.247</c:v>
                </c:pt>
                <c:pt idx="9">
                  <c:v>0.246</c:v>
                </c:pt>
                <c:pt idx="10">
                  <c:v>0.24199999999999999</c:v>
                </c:pt>
                <c:pt idx="11">
                  <c:v>0.24</c:v>
                </c:pt>
                <c:pt idx="12">
                  <c:v>0.23</c:v>
                </c:pt>
                <c:pt idx="13">
                  <c:v>0.223</c:v>
                </c:pt>
                <c:pt idx="14">
                  <c:v>0.21299999999999999</c:v>
                </c:pt>
              </c:numCache>
            </c:numRef>
          </c:val>
        </c:ser>
        <c:dLbls>
          <c:showLegendKey val="0"/>
          <c:showVal val="0"/>
          <c:showCatName val="0"/>
          <c:showSerName val="0"/>
          <c:showPercent val="0"/>
          <c:showBubbleSize val="0"/>
        </c:dLbls>
        <c:gapWidth val="182"/>
        <c:axId val="339296184"/>
        <c:axId val="339296576"/>
      </c:barChart>
      <c:catAx>
        <c:axId val="339296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339296576"/>
        <c:crosses val="autoZero"/>
        <c:auto val="1"/>
        <c:lblAlgn val="ctr"/>
        <c:lblOffset val="100"/>
        <c:noMultiLvlLbl val="0"/>
      </c:catAx>
      <c:valAx>
        <c:axId val="3392965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33929618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9DEF6-3087-44AD-B76B-6746D9E47410}"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B65FFC59-52E7-4CE9-BE9B-48469BF98EFE}">
      <dgm:prSet phldrT="[Text]"/>
      <dgm:spPr/>
      <dgm:t>
        <a:bodyPr/>
        <a:lstStyle/>
        <a:p>
          <a:r>
            <a:rPr lang="en-US" dirty="0" smtClean="0"/>
            <a:t>Research Collections &amp; Support</a:t>
          </a:r>
          <a:endParaRPr lang="en-US" dirty="0"/>
        </a:p>
      </dgm:t>
    </dgm:pt>
    <dgm:pt modelId="{CCB2E6CC-2F0D-4D3F-9120-2EFAC3874F79}" type="parTrans" cxnId="{C0558BB7-108B-4CC1-965E-3F80F9EE0314}">
      <dgm:prSet/>
      <dgm:spPr/>
      <dgm:t>
        <a:bodyPr/>
        <a:lstStyle/>
        <a:p>
          <a:endParaRPr lang="en-US"/>
        </a:p>
      </dgm:t>
    </dgm:pt>
    <dgm:pt modelId="{879FEF99-84E5-4C1B-AB8C-50E67F37D87B}" type="sibTrans" cxnId="{C0558BB7-108B-4CC1-965E-3F80F9EE0314}">
      <dgm:prSet/>
      <dgm:spPr/>
      <dgm:t>
        <a:bodyPr/>
        <a:lstStyle/>
        <a:p>
          <a:endParaRPr lang="en-US"/>
        </a:p>
      </dgm:t>
    </dgm:pt>
    <dgm:pt modelId="{261767F6-E468-4F3E-8EC6-AEF40A887230}">
      <dgm:prSet phldrT="[Text]"/>
      <dgm:spPr/>
      <dgm:t>
        <a:bodyPr/>
        <a:lstStyle/>
        <a:p>
          <a:r>
            <a:rPr lang="en-US" dirty="0" smtClean="0"/>
            <a:t>Understanding the System-Wide Library</a:t>
          </a:r>
          <a:endParaRPr lang="en-US" dirty="0"/>
        </a:p>
      </dgm:t>
    </dgm:pt>
    <dgm:pt modelId="{0C3C2DBD-A631-4BEF-B817-22617DE0C428}" type="parTrans" cxnId="{DD65A940-D851-45D4-A5DC-981F14130472}">
      <dgm:prSet/>
      <dgm:spPr/>
      <dgm:t>
        <a:bodyPr/>
        <a:lstStyle/>
        <a:p>
          <a:endParaRPr lang="en-US"/>
        </a:p>
      </dgm:t>
    </dgm:pt>
    <dgm:pt modelId="{4FF1F968-B0BF-4E5D-989F-ACDE2EE9C600}" type="sibTrans" cxnId="{DD65A940-D851-45D4-A5DC-981F14130472}">
      <dgm:prSet/>
      <dgm:spPr/>
      <dgm:t>
        <a:bodyPr/>
        <a:lstStyle/>
        <a:p>
          <a:endParaRPr lang="en-US"/>
        </a:p>
      </dgm:t>
    </dgm:pt>
    <dgm:pt modelId="{89DEB871-3ADF-4677-A096-D9DB89D27735}">
      <dgm:prSet phldrT="[Text]"/>
      <dgm:spPr/>
      <dgm:t>
        <a:bodyPr/>
        <a:lstStyle/>
        <a:p>
          <a:r>
            <a:rPr lang="en-US" dirty="0" smtClean="0"/>
            <a:t>Data Science</a:t>
          </a:r>
          <a:endParaRPr lang="en-US" dirty="0"/>
        </a:p>
      </dgm:t>
    </dgm:pt>
    <dgm:pt modelId="{D5167976-6101-4C42-B956-32D2A618AAF1}" type="parTrans" cxnId="{943CEE4C-8521-4234-8BD8-152047DA0E6C}">
      <dgm:prSet/>
      <dgm:spPr/>
      <dgm:t>
        <a:bodyPr/>
        <a:lstStyle/>
        <a:p>
          <a:endParaRPr lang="en-US"/>
        </a:p>
      </dgm:t>
    </dgm:pt>
    <dgm:pt modelId="{6ED74209-08DC-4D3D-9835-D01527C1DB02}" type="sibTrans" cxnId="{943CEE4C-8521-4234-8BD8-152047DA0E6C}">
      <dgm:prSet/>
      <dgm:spPr/>
      <dgm:t>
        <a:bodyPr/>
        <a:lstStyle/>
        <a:p>
          <a:endParaRPr lang="en-US"/>
        </a:p>
      </dgm:t>
    </dgm:pt>
    <dgm:pt modelId="{8CC10068-686D-41C6-90DE-CE972DEFB631}">
      <dgm:prSet/>
      <dgm:spPr/>
      <dgm:t>
        <a:bodyPr/>
        <a:lstStyle/>
        <a:p>
          <a:r>
            <a:rPr lang="en-US" dirty="0" smtClean="0"/>
            <a:t>User Studies</a:t>
          </a:r>
          <a:endParaRPr lang="en-US" dirty="0"/>
        </a:p>
      </dgm:t>
    </dgm:pt>
    <dgm:pt modelId="{B1578AA5-09A1-4B54-9EC3-7FBEB808E1AC}" type="parTrans" cxnId="{E2FEBC90-7FFC-4D1E-A04D-AB4900D93204}">
      <dgm:prSet/>
      <dgm:spPr/>
      <dgm:t>
        <a:bodyPr/>
        <a:lstStyle/>
        <a:p>
          <a:endParaRPr lang="en-US"/>
        </a:p>
      </dgm:t>
    </dgm:pt>
    <dgm:pt modelId="{2AFE067E-DAB1-4A52-BEB4-730772E939A4}" type="sibTrans" cxnId="{E2FEBC90-7FFC-4D1E-A04D-AB4900D93204}">
      <dgm:prSet/>
      <dgm:spPr/>
      <dgm:t>
        <a:bodyPr/>
        <a:lstStyle/>
        <a:p>
          <a:endParaRPr lang="en-US"/>
        </a:p>
      </dgm:t>
    </dgm:pt>
    <dgm:pt modelId="{0AAE6F6B-7F42-456F-99E4-75DD5F788A31}">
      <dgm:prSet/>
      <dgm:spPr/>
      <dgm:t>
        <a:bodyPr/>
        <a:lstStyle/>
        <a:p>
          <a:r>
            <a:rPr lang="en-US" dirty="0" smtClean="0"/>
            <a:t>Scaling Learning</a:t>
          </a:r>
          <a:endParaRPr lang="en-US" dirty="0"/>
        </a:p>
      </dgm:t>
    </dgm:pt>
    <dgm:pt modelId="{B2C61C29-8769-4237-8140-E3B29A15AD12}" type="parTrans" cxnId="{B9185E24-EAB9-4633-B5A3-CEA0ADBCB58E}">
      <dgm:prSet/>
      <dgm:spPr/>
      <dgm:t>
        <a:bodyPr/>
        <a:lstStyle/>
        <a:p>
          <a:endParaRPr lang="en-US"/>
        </a:p>
      </dgm:t>
    </dgm:pt>
    <dgm:pt modelId="{96D87B8D-7895-4931-8761-4419615879E4}" type="sibTrans" cxnId="{B9185E24-EAB9-4633-B5A3-CEA0ADBCB58E}">
      <dgm:prSet/>
      <dgm:spPr/>
      <dgm:t>
        <a:bodyPr/>
        <a:lstStyle/>
        <a:p>
          <a:endParaRPr lang="en-US"/>
        </a:p>
      </dgm:t>
    </dgm:pt>
    <dgm:pt modelId="{8ACFF48E-F1EC-4A65-A45E-A26312805AC4}" type="pres">
      <dgm:prSet presAssocID="{C469DEF6-3087-44AD-B76B-6746D9E47410}" presName="linearFlow" presStyleCnt="0">
        <dgm:presLayoutVars>
          <dgm:dir/>
          <dgm:resizeHandles val="exact"/>
        </dgm:presLayoutVars>
      </dgm:prSet>
      <dgm:spPr/>
    </dgm:pt>
    <dgm:pt modelId="{E701EC28-C854-4EE6-ABB4-BC9C7A6D057B}" type="pres">
      <dgm:prSet presAssocID="{B65FFC59-52E7-4CE9-BE9B-48469BF98EFE}" presName="comp" presStyleCnt="0"/>
      <dgm:spPr/>
    </dgm:pt>
    <dgm:pt modelId="{D094AFD5-A7C0-479D-B817-E045654CA0E3}" type="pres">
      <dgm:prSet presAssocID="{B65FFC59-52E7-4CE9-BE9B-48469BF98EFE}" presName="rect2" presStyleLbl="node1" presStyleIdx="0" presStyleCnt="5">
        <dgm:presLayoutVars>
          <dgm:bulletEnabled val="1"/>
        </dgm:presLayoutVars>
      </dgm:prSet>
      <dgm:spPr/>
      <dgm:t>
        <a:bodyPr/>
        <a:lstStyle/>
        <a:p>
          <a:endParaRPr lang="en-US"/>
        </a:p>
      </dgm:t>
    </dgm:pt>
    <dgm:pt modelId="{4B2AFB4C-5520-431C-A161-0406E27944BE}" type="pres">
      <dgm:prSet presAssocID="{B65FFC59-52E7-4CE9-BE9B-48469BF98EFE}" presName="rect1" presStyleLbl="lnNode1" presStyleIdx="0" presStyleCnt="5"/>
      <dgm:spPr>
        <a:blipFill rotWithShape="1">
          <a:blip xmlns:r="http://schemas.openxmlformats.org/officeDocument/2006/relationships" r:embed="rId1"/>
          <a:stretch>
            <a:fillRect/>
          </a:stretch>
        </a:blipFill>
      </dgm:spPr>
    </dgm:pt>
    <dgm:pt modelId="{09F1B662-D364-4317-B9AC-2895A3EB5E10}" type="pres">
      <dgm:prSet presAssocID="{879FEF99-84E5-4C1B-AB8C-50E67F37D87B}" presName="sibTrans" presStyleCnt="0"/>
      <dgm:spPr/>
    </dgm:pt>
    <dgm:pt modelId="{DBE5AAD7-81AC-4A98-868F-7FE55B33968B}" type="pres">
      <dgm:prSet presAssocID="{261767F6-E468-4F3E-8EC6-AEF40A887230}" presName="comp" presStyleCnt="0"/>
      <dgm:spPr/>
    </dgm:pt>
    <dgm:pt modelId="{C7D5D3D1-2291-46AF-86B3-61159605A008}" type="pres">
      <dgm:prSet presAssocID="{261767F6-E468-4F3E-8EC6-AEF40A887230}" presName="rect2" presStyleLbl="node1" presStyleIdx="1" presStyleCnt="5">
        <dgm:presLayoutVars>
          <dgm:bulletEnabled val="1"/>
        </dgm:presLayoutVars>
      </dgm:prSet>
      <dgm:spPr/>
      <dgm:t>
        <a:bodyPr/>
        <a:lstStyle/>
        <a:p>
          <a:endParaRPr lang="en-US"/>
        </a:p>
      </dgm:t>
    </dgm:pt>
    <dgm:pt modelId="{1E2E6A36-B1E6-437B-ABC0-9EE97E8E07BA}" type="pres">
      <dgm:prSet presAssocID="{261767F6-E468-4F3E-8EC6-AEF40A887230}" presName="rect1" presStyleLbl="lnNode1" presStyleIdx="1" presStyleCnt="5"/>
      <dgm:spPr>
        <a:blipFill rotWithShape="1">
          <a:blip xmlns:r="http://schemas.openxmlformats.org/officeDocument/2006/relationships" r:embed="rId2"/>
          <a:stretch>
            <a:fillRect/>
          </a:stretch>
        </a:blipFill>
        <a:ln>
          <a:solidFill>
            <a:schemeClr val="bg1">
              <a:lumMod val="85000"/>
            </a:schemeClr>
          </a:solidFill>
        </a:ln>
      </dgm:spPr>
    </dgm:pt>
    <dgm:pt modelId="{78A18FC9-A7E1-4922-8A3C-352773F60C08}" type="pres">
      <dgm:prSet presAssocID="{4FF1F968-B0BF-4E5D-989F-ACDE2EE9C600}" presName="sibTrans" presStyleCnt="0"/>
      <dgm:spPr/>
    </dgm:pt>
    <dgm:pt modelId="{8AD1F20E-A9CC-47EE-90A9-CC945B076828}" type="pres">
      <dgm:prSet presAssocID="{89DEB871-3ADF-4677-A096-D9DB89D27735}" presName="comp" presStyleCnt="0"/>
      <dgm:spPr/>
    </dgm:pt>
    <dgm:pt modelId="{71A88518-D9A8-4272-8E68-A8DB9443C9DF}" type="pres">
      <dgm:prSet presAssocID="{89DEB871-3ADF-4677-A096-D9DB89D27735}" presName="rect2" presStyleLbl="node1" presStyleIdx="2" presStyleCnt="5">
        <dgm:presLayoutVars>
          <dgm:bulletEnabled val="1"/>
        </dgm:presLayoutVars>
      </dgm:prSet>
      <dgm:spPr/>
      <dgm:t>
        <a:bodyPr/>
        <a:lstStyle/>
        <a:p>
          <a:endParaRPr lang="en-US"/>
        </a:p>
      </dgm:t>
    </dgm:pt>
    <dgm:pt modelId="{5079061C-0A34-42E2-BF6C-A73ECC8477B2}" type="pres">
      <dgm:prSet presAssocID="{89DEB871-3ADF-4677-A096-D9DB89D27735}" presName="rect1" presStyleLbl="lnNode1" presStyleIdx="2" presStyleCnt="5"/>
      <dgm:spPr>
        <a:blipFill rotWithShape="1">
          <a:blip xmlns:r="http://schemas.openxmlformats.org/officeDocument/2006/relationships" r:embed="rId3"/>
          <a:stretch>
            <a:fillRect/>
          </a:stretch>
        </a:blipFill>
      </dgm:spPr>
    </dgm:pt>
    <dgm:pt modelId="{DA21912E-FBBC-4C52-9D72-DA475FC6B7F7}" type="pres">
      <dgm:prSet presAssocID="{6ED74209-08DC-4D3D-9835-D01527C1DB02}" presName="sibTrans" presStyleCnt="0"/>
      <dgm:spPr/>
    </dgm:pt>
    <dgm:pt modelId="{D1D76D0D-0139-4C33-A0C3-E25981A2E228}" type="pres">
      <dgm:prSet presAssocID="{8CC10068-686D-41C6-90DE-CE972DEFB631}" presName="comp" presStyleCnt="0"/>
      <dgm:spPr/>
    </dgm:pt>
    <dgm:pt modelId="{35ABC3EE-11A5-43F3-9F80-65C53E2FC089}" type="pres">
      <dgm:prSet presAssocID="{8CC10068-686D-41C6-90DE-CE972DEFB631}" presName="rect2" presStyleLbl="node1" presStyleIdx="3" presStyleCnt="5">
        <dgm:presLayoutVars>
          <dgm:bulletEnabled val="1"/>
        </dgm:presLayoutVars>
      </dgm:prSet>
      <dgm:spPr/>
      <dgm:t>
        <a:bodyPr/>
        <a:lstStyle/>
        <a:p>
          <a:endParaRPr lang="en-US"/>
        </a:p>
      </dgm:t>
    </dgm:pt>
    <dgm:pt modelId="{9FC2C576-A438-4FFA-8E93-ECBCE59FBE51}" type="pres">
      <dgm:prSet presAssocID="{8CC10068-686D-41C6-90DE-CE972DEFB631}" presName="rect1" presStyleLbl="lnNode1" presStyleIdx="3" presStyleCnt="5"/>
      <dgm:spPr>
        <a:blipFill rotWithShape="1">
          <a:blip xmlns:r="http://schemas.openxmlformats.org/officeDocument/2006/relationships" r:embed="rId4"/>
          <a:stretch>
            <a:fillRect/>
          </a:stretch>
        </a:blipFill>
      </dgm:spPr>
    </dgm:pt>
    <dgm:pt modelId="{19A8729A-D859-4152-9BFE-EFE2025D6EE7}" type="pres">
      <dgm:prSet presAssocID="{2AFE067E-DAB1-4A52-BEB4-730772E939A4}" presName="sibTrans" presStyleCnt="0"/>
      <dgm:spPr/>
    </dgm:pt>
    <dgm:pt modelId="{AB61D91E-A41B-4CC4-BF19-F275C06C8DAF}" type="pres">
      <dgm:prSet presAssocID="{0AAE6F6B-7F42-456F-99E4-75DD5F788A31}" presName="comp" presStyleCnt="0"/>
      <dgm:spPr/>
    </dgm:pt>
    <dgm:pt modelId="{827BFCF9-B5D8-4592-8606-5A64E8E14FDE}" type="pres">
      <dgm:prSet presAssocID="{0AAE6F6B-7F42-456F-99E4-75DD5F788A31}" presName="rect2" presStyleLbl="node1" presStyleIdx="4" presStyleCnt="5">
        <dgm:presLayoutVars>
          <dgm:bulletEnabled val="1"/>
        </dgm:presLayoutVars>
      </dgm:prSet>
      <dgm:spPr/>
      <dgm:t>
        <a:bodyPr/>
        <a:lstStyle/>
        <a:p>
          <a:endParaRPr lang="en-US"/>
        </a:p>
      </dgm:t>
    </dgm:pt>
    <dgm:pt modelId="{2D13F468-5388-4973-B924-15325AAFAE8E}" type="pres">
      <dgm:prSet presAssocID="{0AAE6F6B-7F42-456F-99E4-75DD5F788A31}" presName="rect1" presStyleLbl="lnNode1" presStyleIdx="4" presStyleCnt="5"/>
      <dgm:spPr>
        <a:blipFill rotWithShape="1">
          <a:blip xmlns:r="http://schemas.openxmlformats.org/officeDocument/2006/relationships" r:embed="rId5"/>
          <a:stretch>
            <a:fillRect/>
          </a:stretch>
        </a:blipFill>
      </dgm:spPr>
    </dgm:pt>
  </dgm:ptLst>
  <dgm:cxnLst>
    <dgm:cxn modelId="{57F9AD06-A920-4AD9-A76A-4DCA9244A054}" type="presOf" srcId="{B65FFC59-52E7-4CE9-BE9B-48469BF98EFE}" destId="{D094AFD5-A7C0-479D-B817-E045654CA0E3}" srcOrd="0" destOrd="0" presId="urn:microsoft.com/office/officeart/2008/layout/AlternatingPictureBlocks"/>
    <dgm:cxn modelId="{E2FEBC90-7FFC-4D1E-A04D-AB4900D93204}" srcId="{C469DEF6-3087-44AD-B76B-6746D9E47410}" destId="{8CC10068-686D-41C6-90DE-CE972DEFB631}" srcOrd="3" destOrd="0" parTransId="{B1578AA5-09A1-4B54-9EC3-7FBEB808E1AC}" sibTransId="{2AFE067E-DAB1-4A52-BEB4-730772E939A4}"/>
    <dgm:cxn modelId="{B9185E24-EAB9-4633-B5A3-CEA0ADBCB58E}" srcId="{C469DEF6-3087-44AD-B76B-6746D9E47410}" destId="{0AAE6F6B-7F42-456F-99E4-75DD5F788A31}" srcOrd="4" destOrd="0" parTransId="{B2C61C29-8769-4237-8140-E3B29A15AD12}" sibTransId="{96D87B8D-7895-4931-8761-4419615879E4}"/>
    <dgm:cxn modelId="{AB215637-2121-4ADD-97C1-E4131614766E}" type="presOf" srcId="{261767F6-E468-4F3E-8EC6-AEF40A887230}" destId="{C7D5D3D1-2291-46AF-86B3-61159605A008}" srcOrd="0" destOrd="0" presId="urn:microsoft.com/office/officeart/2008/layout/AlternatingPictureBlocks"/>
    <dgm:cxn modelId="{1688137C-A85C-4729-9509-8B915151775D}" type="presOf" srcId="{C469DEF6-3087-44AD-B76B-6746D9E47410}" destId="{8ACFF48E-F1EC-4A65-A45E-A26312805AC4}" srcOrd="0" destOrd="0" presId="urn:microsoft.com/office/officeart/2008/layout/AlternatingPictureBlocks"/>
    <dgm:cxn modelId="{17EEF88C-6C12-4665-BF03-583F17DC39CF}" type="presOf" srcId="{0AAE6F6B-7F42-456F-99E4-75DD5F788A31}" destId="{827BFCF9-B5D8-4592-8606-5A64E8E14FDE}" srcOrd="0" destOrd="0" presId="urn:microsoft.com/office/officeart/2008/layout/AlternatingPictureBlocks"/>
    <dgm:cxn modelId="{943CEE4C-8521-4234-8BD8-152047DA0E6C}" srcId="{C469DEF6-3087-44AD-B76B-6746D9E47410}" destId="{89DEB871-3ADF-4677-A096-D9DB89D27735}" srcOrd="2" destOrd="0" parTransId="{D5167976-6101-4C42-B956-32D2A618AAF1}" sibTransId="{6ED74209-08DC-4D3D-9835-D01527C1DB02}"/>
    <dgm:cxn modelId="{06FE1FCF-7D10-4732-A9A8-88710556E730}" type="presOf" srcId="{8CC10068-686D-41C6-90DE-CE972DEFB631}" destId="{35ABC3EE-11A5-43F3-9F80-65C53E2FC089}" srcOrd="0" destOrd="0" presId="urn:microsoft.com/office/officeart/2008/layout/AlternatingPictureBlocks"/>
    <dgm:cxn modelId="{27AACFD6-F244-4FDD-B4D1-75311D2C1BF4}" type="presOf" srcId="{89DEB871-3ADF-4677-A096-D9DB89D27735}" destId="{71A88518-D9A8-4272-8E68-A8DB9443C9DF}" srcOrd="0" destOrd="0" presId="urn:microsoft.com/office/officeart/2008/layout/AlternatingPictureBlocks"/>
    <dgm:cxn modelId="{DD65A940-D851-45D4-A5DC-981F14130472}" srcId="{C469DEF6-3087-44AD-B76B-6746D9E47410}" destId="{261767F6-E468-4F3E-8EC6-AEF40A887230}" srcOrd="1" destOrd="0" parTransId="{0C3C2DBD-A631-4BEF-B817-22617DE0C428}" sibTransId="{4FF1F968-B0BF-4E5D-989F-ACDE2EE9C600}"/>
    <dgm:cxn modelId="{C0558BB7-108B-4CC1-965E-3F80F9EE0314}" srcId="{C469DEF6-3087-44AD-B76B-6746D9E47410}" destId="{B65FFC59-52E7-4CE9-BE9B-48469BF98EFE}" srcOrd="0" destOrd="0" parTransId="{CCB2E6CC-2F0D-4D3F-9120-2EFAC3874F79}" sibTransId="{879FEF99-84E5-4C1B-AB8C-50E67F37D87B}"/>
    <dgm:cxn modelId="{4C757016-92B1-4B02-95FC-B4BCBBB78400}" type="presParOf" srcId="{8ACFF48E-F1EC-4A65-A45E-A26312805AC4}" destId="{E701EC28-C854-4EE6-ABB4-BC9C7A6D057B}" srcOrd="0" destOrd="0" presId="urn:microsoft.com/office/officeart/2008/layout/AlternatingPictureBlocks"/>
    <dgm:cxn modelId="{8FB56429-641B-4DCE-AF83-1F1742B2012A}" type="presParOf" srcId="{E701EC28-C854-4EE6-ABB4-BC9C7A6D057B}" destId="{D094AFD5-A7C0-479D-B817-E045654CA0E3}" srcOrd="0" destOrd="0" presId="urn:microsoft.com/office/officeart/2008/layout/AlternatingPictureBlocks"/>
    <dgm:cxn modelId="{470E8A1A-4D3F-499E-A8D4-32B89E9AB9E3}" type="presParOf" srcId="{E701EC28-C854-4EE6-ABB4-BC9C7A6D057B}" destId="{4B2AFB4C-5520-431C-A161-0406E27944BE}" srcOrd="1" destOrd="0" presId="urn:microsoft.com/office/officeart/2008/layout/AlternatingPictureBlocks"/>
    <dgm:cxn modelId="{B6B5D5CB-567C-401B-8256-483D34EE8D53}" type="presParOf" srcId="{8ACFF48E-F1EC-4A65-A45E-A26312805AC4}" destId="{09F1B662-D364-4317-B9AC-2895A3EB5E10}" srcOrd="1" destOrd="0" presId="urn:microsoft.com/office/officeart/2008/layout/AlternatingPictureBlocks"/>
    <dgm:cxn modelId="{B576052A-7B2A-4698-AFD9-5BC0CC88E2F6}" type="presParOf" srcId="{8ACFF48E-F1EC-4A65-A45E-A26312805AC4}" destId="{DBE5AAD7-81AC-4A98-868F-7FE55B33968B}" srcOrd="2" destOrd="0" presId="urn:microsoft.com/office/officeart/2008/layout/AlternatingPictureBlocks"/>
    <dgm:cxn modelId="{2DA5A03B-1E76-4000-B982-BA2245E912AD}" type="presParOf" srcId="{DBE5AAD7-81AC-4A98-868F-7FE55B33968B}" destId="{C7D5D3D1-2291-46AF-86B3-61159605A008}" srcOrd="0" destOrd="0" presId="urn:microsoft.com/office/officeart/2008/layout/AlternatingPictureBlocks"/>
    <dgm:cxn modelId="{FB80343A-C543-4A25-8EC9-BEE3BCC2FA9C}" type="presParOf" srcId="{DBE5AAD7-81AC-4A98-868F-7FE55B33968B}" destId="{1E2E6A36-B1E6-437B-ABC0-9EE97E8E07BA}" srcOrd="1" destOrd="0" presId="urn:microsoft.com/office/officeart/2008/layout/AlternatingPictureBlocks"/>
    <dgm:cxn modelId="{A9535F88-8422-47E2-B691-7B24CB3EB0D6}" type="presParOf" srcId="{8ACFF48E-F1EC-4A65-A45E-A26312805AC4}" destId="{78A18FC9-A7E1-4922-8A3C-352773F60C08}" srcOrd="3" destOrd="0" presId="urn:microsoft.com/office/officeart/2008/layout/AlternatingPictureBlocks"/>
    <dgm:cxn modelId="{61B43D2D-1E2F-41D1-9F05-48E35E6AC51E}" type="presParOf" srcId="{8ACFF48E-F1EC-4A65-A45E-A26312805AC4}" destId="{8AD1F20E-A9CC-47EE-90A9-CC945B076828}" srcOrd="4" destOrd="0" presId="urn:microsoft.com/office/officeart/2008/layout/AlternatingPictureBlocks"/>
    <dgm:cxn modelId="{BB0F0A00-221C-4D87-A04A-1B245D967F63}" type="presParOf" srcId="{8AD1F20E-A9CC-47EE-90A9-CC945B076828}" destId="{71A88518-D9A8-4272-8E68-A8DB9443C9DF}" srcOrd="0" destOrd="0" presId="urn:microsoft.com/office/officeart/2008/layout/AlternatingPictureBlocks"/>
    <dgm:cxn modelId="{AF42EA42-DFFA-4D29-9DED-11E430390670}" type="presParOf" srcId="{8AD1F20E-A9CC-47EE-90A9-CC945B076828}" destId="{5079061C-0A34-42E2-BF6C-A73ECC8477B2}" srcOrd="1" destOrd="0" presId="urn:microsoft.com/office/officeart/2008/layout/AlternatingPictureBlocks"/>
    <dgm:cxn modelId="{688A0B5D-6B30-4711-95C7-3613900E418E}" type="presParOf" srcId="{8ACFF48E-F1EC-4A65-A45E-A26312805AC4}" destId="{DA21912E-FBBC-4C52-9D72-DA475FC6B7F7}" srcOrd="5" destOrd="0" presId="urn:microsoft.com/office/officeart/2008/layout/AlternatingPictureBlocks"/>
    <dgm:cxn modelId="{9DD8CF25-B147-486B-B18E-1844E81E6D99}" type="presParOf" srcId="{8ACFF48E-F1EC-4A65-A45E-A26312805AC4}" destId="{D1D76D0D-0139-4C33-A0C3-E25981A2E228}" srcOrd="6" destOrd="0" presId="urn:microsoft.com/office/officeart/2008/layout/AlternatingPictureBlocks"/>
    <dgm:cxn modelId="{653385D8-ABE1-411D-BD1D-61FA2BD8A71F}" type="presParOf" srcId="{D1D76D0D-0139-4C33-A0C3-E25981A2E228}" destId="{35ABC3EE-11A5-43F3-9F80-65C53E2FC089}" srcOrd="0" destOrd="0" presId="urn:microsoft.com/office/officeart/2008/layout/AlternatingPictureBlocks"/>
    <dgm:cxn modelId="{73DAEBD3-04E6-449D-977A-3AB939042717}" type="presParOf" srcId="{D1D76D0D-0139-4C33-A0C3-E25981A2E228}" destId="{9FC2C576-A438-4FFA-8E93-ECBCE59FBE51}" srcOrd="1" destOrd="0" presId="urn:microsoft.com/office/officeart/2008/layout/AlternatingPictureBlocks"/>
    <dgm:cxn modelId="{13F6384F-150B-4766-8BD6-760FEF10766F}" type="presParOf" srcId="{8ACFF48E-F1EC-4A65-A45E-A26312805AC4}" destId="{19A8729A-D859-4152-9BFE-EFE2025D6EE7}" srcOrd="7" destOrd="0" presId="urn:microsoft.com/office/officeart/2008/layout/AlternatingPictureBlocks"/>
    <dgm:cxn modelId="{FF53062F-D218-4A09-8C59-C6D68FD9E066}" type="presParOf" srcId="{8ACFF48E-F1EC-4A65-A45E-A26312805AC4}" destId="{AB61D91E-A41B-4CC4-BF19-F275C06C8DAF}" srcOrd="8" destOrd="0" presId="urn:microsoft.com/office/officeart/2008/layout/AlternatingPictureBlocks"/>
    <dgm:cxn modelId="{04746C98-D5C8-43C3-8CB4-F964A373CA08}" type="presParOf" srcId="{AB61D91E-A41B-4CC4-BF19-F275C06C8DAF}" destId="{827BFCF9-B5D8-4592-8606-5A64E8E14FDE}" srcOrd="0" destOrd="0" presId="urn:microsoft.com/office/officeart/2008/layout/AlternatingPictureBlocks"/>
    <dgm:cxn modelId="{7876A033-92D7-415D-9490-BD78C0F656E7}" type="presParOf" srcId="{AB61D91E-A41B-4CC4-BF19-F275C06C8DAF}" destId="{2D13F468-5388-4973-B924-15325AAFAE8E}"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4AFD5-A7C0-479D-B817-E045654CA0E3}">
      <dsp:nvSpPr>
        <dsp:cNvPr id="0" name=""/>
        <dsp:cNvSpPr/>
      </dsp:nvSpPr>
      <dsp:spPr>
        <a:xfrm>
          <a:off x="1089250" y="2084"/>
          <a:ext cx="1885162" cy="852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Research Collections &amp; Support</a:t>
          </a:r>
          <a:endParaRPr lang="en-US" sz="1600" kern="1200" dirty="0"/>
        </a:p>
      </dsp:txBody>
      <dsp:txXfrm>
        <a:off x="1089250" y="2084"/>
        <a:ext cx="1885162" cy="852628"/>
      </dsp:txXfrm>
    </dsp:sp>
    <dsp:sp modelId="{4B2AFB4C-5520-431C-A161-0406E27944BE}">
      <dsp:nvSpPr>
        <dsp:cNvPr id="0" name=""/>
        <dsp:cNvSpPr/>
      </dsp:nvSpPr>
      <dsp:spPr>
        <a:xfrm>
          <a:off x="160737" y="2084"/>
          <a:ext cx="844102" cy="85262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D5D3D1-2291-46AF-86B3-61159605A008}">
      <dsp:nvSpPr>
        <dsp:cNvPr id="0" name=""/>
        <dsp:cNvSpPr/>
      </dsp:nvSpPr>
      <dsp:spPr>
        <a:xfrm>
          <a:off x="160737" y="995396"/>
          <a:ext cx="1885162" cy="852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Understanding the System-Wide Library</a:t>
          </a:r>
          <a:endParaRPr lang="en-US" sz="1600" kern="1200" dirty="0"/>
        </a:p>
      </dsp:txBody>
      <dsp:txXfrm>
        <a:off x="160737" y="995396"/>
        <a:ext cx="1885162" cy="852628"/>
      </dsp:txXfrm>
    </dsp:sp>
    <dsp:sp modelId="{1E2E6A36-B1E6-437B-ABC0-9EE97E8E07BA}">
      <dsp:nvSpPr>
        <dsp:cNvPr id="0" name=""/>
        <dsp:cNvSpPr/>
      </dsp:nvSpPr>
      <dsp:spPr>
        <a:xfrm>
          <a:off x="2130310" y="995396"/>
          <a:ext cx="844102" cy="852628"/>
        </a:xfrm>
        <a:prstGeom prst="rect">
          <a:avLst/>
        </a:prstGeom>
        <a:blipFill rotWithShape="1">
          <a:blip xmlns:r="http://schemas.openxmlformats.org/officeDocument/2006/relationships" r:embed="rId2"/>
          <a:stretch>
            <a:fillRect/>
          </a:stretch>
        </a:blip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71A88518-D9A8-4272-8E68-A8DB9443C9DF}">
      <dsp:nvSpPr>
        <dsp:cNvPr id="0" name=""/>
        <dsp:cNvSpPr/>
      </dsp:nvSpPr>
      <dsp:spPr>
        <a:xfrm>
          <a:off x="1089250" y="1988709"/>
          <a:ext cx="1885162" cy="852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Data Science</a:t>
          </a:r>
          <a:endParaRPr lang="en-US" sz="1600" kern="1200" dirty="0"/>
        </a:p>
      </dsp:txBody>
      <dsp:txXfrm>
        <a:off x="1089250" y="1988709"/>
        <a:ext cx="1885162" cy="852628"/>
      </dsp:txXfrm>
    </dsp:sp>
    <dsp:sp modelId="{5079061C-0A34-42E2-BF6C-A73ECC8477B2}">
      <dsp:nvSpPr>
        <dsp:cNvPr id="0" name=""/>
        <dsp:cNvSpPr/>
      </dsp:nvSpPr>
      <dsp:spPr>
        <a:xfrm>
          <a:off x="160737" y="1988709"/>
          <a:ext cx="844102" cy="85262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ABC3EE-11A5-43F3-9F80-65C53E2FC089}">
      <dsp:nvSpPr>
        <dsp:cNvPr id="0" name=""/>
        <dsp:cNvSpPr/>
      </dsp:nvSpPr>
      <dsp:spPr>
        <a:xfrm>
          <a:off x="160737" y="2982022"/>
          <a:ext cx="1885162" cy="852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User Studies</a:t>
          </a:r>
          <a:endParaRPr lang="en-US" sz="1600" kern="1200" dirty="0"/>
        </a:p>
      </dsp:txBody>
      <dsp:txXfrm>
        <a:off x="160737" y="2982022"/>
        <a:ext cx="1885162" cy="852628"/>
      </dsp:txXfrm>
    </dsp:sp>
    <dsp:sp modelId="{9FC2C576-A438-4FFA-8E93-ECBCE59FBE51}">
      <dsp:nvSpPr>
        <dsp:cNvPr id="0" name=""/>
        <dsp:cNvSpPr/>
      </dsp:nvSpPr>
      <dsp:spPr>
        <a:xfrm>
          <a:off x="2130310" y="2982022"/>
          <a:ext cx="844102" cy="852628"/>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7BFCF9-B5D8-4592-8606-5A64E8E14FDE}">
      <dsp:nvSpPr>
        <dsp:cNvPr id="0" name=""/>
        <dsp:cNvSpPr/>
      </dsp:nvSpPr>
      <dsp:spPr>
        <a:xfrm>
          <a:off x="1089250" y="3975334"/>
          <a:ext cx="1885162" cy="852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Scaling Learning</a:t>
          </a:r>
          <a:endParaRPr lang="en-US" sz="1600" kern="1200" dirty="0"/>
        </a:p>
      </dsp:txBody>
      <dsp:txXfrm>
        <a:off x="1089250" y="3975334"/>
        <a:ext cx="1885162" cy="852628"/>
      </dsp:txXfrm>
    </dsp:sp>
    <dsp:sp modelId="{2D13F468-5388-4973-B924-15325AAFAE8E}">
      <dsp:nvSpPr>
        <dsp:cNvPr id="0" name=""/>
        <dsp:cNvSpPr/>
      </dsp:nvSpPr>
      <dsp:spPr>
        <a:xfrm>
          <a:off x="160737" y="3975334"/>
          <a:ext cx="844102" cy="852628"/>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0996"/>
          </a:xfrm>
          <a:prstGeom prst="rect">
            <a:avLst/>
          </a:prstGeom>
        </p:spPr>
        <p:txBody>
          <a:bodyPr vert="horz" lIns="93277" tIns="46639" rIns="93277" bIns="46639" rtlCol="0"/>
          <a:lstStyle>
            <a:lvl1pPr algn="l">
              <a:defRPr sz="1200"/>
            </a:lvl1pPr>
          </a:lstStyle>
          <a:p>
            <a:endParaRPr lang="en-US" dirty="0"/>
          </a:p>
        </p:txBody>
      </p:sp>
      <p:sp>
        <p:nvSpPr>
          <p:cNvPr id="3" name="Date Placeholder 2"/>
          <p:cNvSpPr>
            <a:spLocks noGrp="1"/>
          </p:cNvSpPr>
          <p:nvPr>
            <p:ph type="dt" sz="quarter" idx="1"/>
          </p:nvPr>
        </p:nvSpPr>
        <p:spPr>
          <a:xfrm>
            <a:off x="5271204" y="0"/>
            <a:ext cx="4032568" cy="350996"/>
          </a:xfrm>
          <a:prstGeom prst="rect">
            <a:avLst/>
          </a:prstGeom>
        </p:spPr>
        <p:txBody>
          <a:bodyPr vert="horz" lIns="93277" tIns="46639" rIns="93277" bIns="46639" rtlCol="0"/>
          <a:lstStyle>
            <a:lvl1pPr algn="r">
              <a:defRPr sz="1200"/>
            </a:lvl1pPr>
          </a:lstStyle>
          <a:p>
            <a:fld id="{1EA7726C-ACAE-124E-B040-09E55DEF4DA0}" type="datetimeFigureOut">
              <a:rPr lang="en-US" smtClean="0"/>
              <a:t>12/2/2015</a:t>
            </a:fld>
            <a:endParaRPr lang="en-US" dirty="0"/>
          </a:p>
        </p:txBody>
      </p:sp>
      <p:sp>
        <p:nvSpPr>
          <p:cNvPr id="4" name="Footer Placeholder 3"/>
          <p:cNvSpPr>
            <a:spLocks noGrp="1"/>
          </p:cNvSpPr>
          <p:nvPr>
            <p:ph type="ftr" sz="quarter" idx="2"/>
          </p:nvPr>
        </p:nvSpPr>
        <p:spPr>
          <a:xfrm>
            <a:off x="0" y="6667711"/>
            <a:ext cx="4032568" cy="350996"/>
          </a:xfrm>
          <a:prstGeom prst="rect">
            <a:avLst/>
          </a:prstGeom>
        </p:spPr>
        <p:txBody>
          <a:bodyPr vert="horz" lIns="93277" tIns="46639" rIns="93277" bIns="4663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71204" y="6667711"/>
            <a:ext cx="4032568" cy="350996"/>
          </a:xfrm>
          <a:prstGeom prst="rect">
            <a:avLst/>
          </a:prstGeom>
        </p:spPr>
        <p:txBody>
          <a:bodyPr vert="horz" lIns="93277" tIns="46639" rIns="93277" bIns="46639"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622"/>
          </a:xfrm>
          <a:prstGeom prst="rect">
            <a:avLst/>
          </a:prstGeom>
        </p:spPr>
        <p:txBody>
          <a:bodyPr vert="horz" lIns="93277" tIns="46639" rIns="93277" bIns="46639" rtlCol="0"/>
          <a:lstStyle>
            <a:lvl1pPr algn="l">
              <a:defRPr sz="1200"/>
            </a:lvl1pPr>
          </a:lstStyle>
          <a:p>
            <a:endParaRPr lang="en-US" dirty="0"/>
          </a:p>
        </p:txBody>
      </p:sp>
      <p:sp>
        <p:nvSpPr>
          <p:cNvPr id="3" name="Date Placeholder 2"/>
          <p:cNvSpPr>
            <a:spLocks noGrp="1"/>
          </p:cNvSpPr>
          <p:nvPr>
            <p:ph type="dt" idx="1"/>
          </p:nvPr>
        </p:nvSpPr>
        <p:spPr>
          <a:xfrm>
            <a:off x="5271742" y="0"/>
            <a:ext cx="4032568" cy="352622"/>
          </a:xfrm>
          <a:prstGeom prst="rect">
            <a:avLst/>
          </a:prstGeom>
        </p:spPr>
        <p:txBody>
          <a:bodyPr vert="horz" lIns="93277" tIns="46639" rIns="93277" bIns="46639" rtlCol="0"/>
          <a:lstStyle>
            <a:lvl1pPr algn="r">
              <a:defRPr sz="1200"/>
            </a:lvl1pPr>
          </a:lstStyle>
          <a:p>
            <a:fld id="{E8674A3C-484F-49D8-B488-DC76E8BB08FF}" type="datetimeFigureOut">
              <a:rPr lang="en-US" smtClean="0"/>
              <a:t>12/2/2015</a:t>
            </a:fld>
            <a:endParaRPr lang="en-US" dirty="0"/>
          </a:p>
        </p:txBody>
      </p:sp>
      <p:sp>
        <p:nvSpPr>
          <p:cNvPr id="4" name="Slide Image Placeholder 3"/>
          <p:cNvSpPr>
            <a:spLocks noGrp="1" noRot="1" noChangeAspect="1"/>
          </p:cNvSpPr>
          <p:nvPr>
            <p:ph type="sldImg" idx="2"/>
          </p:nvPr>
        </p:nvSpPr>
        <p:spPr>
          <a:xfrm>
            <a:off x="3074988" y="877888"/>
            <a:ext cx="3155950" cy="2368550"/>
          </a:xfrm>
          <a:prstGeom prst="rect">
            <a:avLst/>
          </a:prstGeom>
          <a:noFill/>
          <a:ln w="12700">
            <a:solidFill>
              <a:prstClr val="black"/>
            </a:solidFill>
          </a:ln>
        </p:spPr>
        <p:txBody>
          <a:bodyPr vert="horz" lIns="93277" tIns="46639" rIns="93277" bIns="46639" rtlCol="0" anchor="ctr"/>
          <a:lstStyle/>
          <a:p>
            <a:endParaRPr lang="en-US" dirty="0"/>
          </a:p>
        </p:txBody>
      </p:sp>
      <p:sp>
        <p:nvSpPr>
          <p:cNvPr id="5" name="Notes Placeholder 4"/>
          <p:cNvSpPr>
            <a:spLocks noGrp="1"/>
          </p:cNvSpPr>
          <p:nvPr>
            <p:ph type="body" sz="quarter" idx="3"/>
          </p:nvPr>
        </p:nvSpPr>
        <p:spPr>
          <a:xfrm>
            <a:off x="930593" y="3378341"/>
            <a:ext cx="7444740" cy="2764095"/>
          </a:xfrm>
          <a:prstGeom prst="rect">
            <a:avLst/>
          </a:prstGeom>
        </p:spPr>
        <p:txBody>
          <a:bodyPr vert="horz" lIns="93277" tIns="46639" rIns="93277" bIns="4663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67306"/>
            <a:ext cx="4032568" cy="352621"/>
          </a:xfrm>
          <a:prstGeom prst="rect">
            <a:avLst/>
          </a:prstGeom>
        </p:spPr>
        <p:txBody>
          <a:bodyPr vert="horz" lIns="93277" tIns="46639" rIns="93277" bIns="4663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1742" y="6667306"/>
            <a:ext cx="4032568" cy="352621"/>
          </a:xfrm>
          <a:prstGeom prst="rect">
            <a:avLst/>
          </a:prstGeom>
        </p:spPr>
        <p:txBody>
          <a:bodyPr vert="horz" lIns="93277" tIns="46639" rIns="93277" bIns="46639" rtlCol="0" anchor="b"/>
          <a:lstStyle>
            <a:lvl1pPr algn="r">
              <a:defRPr sz="1200"/>
            </a:lvl1pPr>
          </a:lstStyle>
          <a:p>
            <a:fld id="{01A010FE-5F12-4948-AC35-C1E4AC3FFBAC}" type="slidenum">
              <a:rPr lang="en-US" smtClean="0"/>
              <a:t>‹#›</a:t>
            </a:fld>
            <a:endParaRPr lang="en-US" dirty="0"/>
          </a:p>
        </p:txBody>
      </p:sp>
    </p:spTree>
    <p:extLst>
      <p:ext uri="{BB962C8B-B14F-4D97-AF65-F5344CB8AC3E}">
        <p14:creationId xmlns:p14="http://schemas.microsoft.com/office/powerpoint/2010/main" val="127700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irstmonday.org/htbin/cgiwrap/bin/ojs/index.php/fm/article/viewArticle/3171/3049"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tallblog.conted.ox.ac.uk/index.php/2008/07/23/not-natives-immigrants-but-visitors-resident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1</a:t>
            </a:fld>
            <a:endParaRPr lang="en-US" dirty="0"/>
          </a:p>
        </p:txBody>
      </p:sp>
    </p:spTree>
    <p:extLst>
      <p:ext uri="{BB962C8B-B14F-4D97-AF65-F5344CB8AC3E}">
        <p14:creationId xmlns:p14="http://schemas.microsoft.com/office/powerpoint/2010/main" val="591130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31</a:t>
            </a:fld>
            <a:endParaRPr lang="en-US"/>
          </a:p>
        </p:txBody>
      </p:sp>
    </p:spTree>
    <p:extLst>
      <p:ext uri="{BB962C8B-B14F-4D97-AF65-F5344CB8AC3E}">
        <p14:creationId xmlns:p14="http://schemas.microsoft.com/office/powerpoint/2010/main" val="64078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journey to good linked data is a path with many milestones. </a:t>
            </a:r>
            <a:r>
              <a:rPr lang="en-US" baseline="0" dirty="0" smtClean="0"/>
              <a:t> </a:t>
            </a:r>
            <a:r>
              <a:rPr lang="en-US" dirty="0" smtClean="0"/>
              <a:t>Above</a:t>
            </a:r>
            <a:r>
              <a:rPr lang="en-US" baseline="0" dirty="0" smtClean="0"/>
              <a:t> the line are the outcomes we’re really after. Below the line are some of the benefits that accumulate along the way. The triangle symbolizes where the most effort has been expended, and where the most results have been achieved.</a:t>
            </a:r>
          </a:p>
          <a:p>
            <a:endParaRPr lang="en-US" baseline="0" dirty="0" smtClean="0"/>
          </a:p>
          <a:p>
            <a:r>
              <a:rPr lang="en-US" baseline="0" dirty="0" smtClean="0"/>
              <a:t>To make progress, we have to start at the bottom: with clean data that faithfully describes the resources that the library community cares about.</a:t>
            </a:r>
          </a:p>
          <a:p>
            <a:endParaRPr lang="en-US" baseline="0" dirty="0" smtClean="0"/>
          </a:p>
          <a:p>
            <a:r>
              <a:rPr lang="en-US" baseline="0" dirty="0" smtClean="0"/>
              <a:t>Before we go into </a:t>
            </a:r>
            <a:r>
              <a:rPr lang="en-US" i="1" baseline="0" dirty="0" smtClean="0"/>
              <a:t>how</a:t>
            </a:r>
            <a:r>
              <a:rPr lang="en-US" i="0" baseline="0" dirty="0" smtClean="0"/>
              <a:t> to make linked data work, I’d like to spend a few minutes on what we want to do with it.</a:t>
            </a:r>
            <a:endParaRPr lang="en-US" baseline="0" dirty="0" smtClean="0"/>
          </a:p>
        </p:txBody>
      </p:sp>
      <p:sp>
        <p:nvSpPr>
          <p:cNvPr id="4" name="Slide Number Placeholder 3"/>
          <p:cNvSpPr>
            <a:spLocks noGrp="1"/>
          </p:cNvSpPr>
          <p:nvPr>
            <p:ph type="sldNum" sz="quarter" idx="10"/>
          </p:nvPr>
        </p:nvSpPr>
        <p:spPr/>
        <p:txBody>
          <a:bodyPr/>
          <a:lstStyle/>
          <a:p>
            <a:fld id="{299D7421-AD5D-46DA-91F4-10FFFF42BEC0}"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231607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058538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Identifiers are a crucial component to make</a:t>
            </a:r>
            <a:r>
              <a:rPr lang="en-US" baseline="0" dirty="0" smtClean="0"/>
              <a:t> linked data work. We have at our disposal a number of identifiers – the examples here are for the Library of Congress id.loc.gov, the International Standard Name Identifier (ISNI), the Virtual Internal Authority File (VIAF) and Wikidata, the knowledge base operated by the Wikimedia Foundation providing a common source of data that feeds into such projects as different language </a:t>
            </a:r>
            <a:r>
              <a:rPr lang="en-US" baseline="0" dirty="0" err="1" smtClean="0"/>
              <a:t>Wikipedias</a:t>
            </a:r>
            <a:r>
              <a:rPr lang="en-US" baseline="0" dirty="0" smtClean="0"/>
              <a:t>. All these identifiers point to the same entity: Noam Chomsky.</a:t>
            </a:r>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739347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GMGPC, LCTGM: </a:t>
            </a:r>
            <a:r>
              <a:rPr lang="en-US" dirty="0" err="1" smtClean="0"/>
              <a:t>Thesarus</a:t>
            </a:r>
            <a:r>
              <a:rPr lang="en-US" baseline="0" dirty="0" smtClean="0"/>
              <a:t> for Graphic Materials</a:t>
            </a:r>
          </a:p>
          <a:p>
            <a:r>
              <a:rPr lang="en-US" baseline="0" dirty="0" smtClean="0"/>
              <a:t>GSAFD: Genre Terms from Guidelines on Subject Access to Individual Works of Fiction, Drama, etc.</a:t>
            </a:r>
          </a:p>
          <a:p>
            <a:pPr defTabSz="896203">
              <a:defRPr/>
            </a:pPr>
            <a:r>
              <a:rPr lang="en-US" baseline="0" dirty="0" smtClean="0"/>
              <a:t>GTT: </a:t>
            </a:r>
            <a:r>
              <a:rPr lang="en-US" dirty="0" err="1"/>
              <a:t>Gemeenschappelijke</a:t>
            </a:r>
            <a:r>
              <a:rPr lang="en-US" dirty="0"/>
              <a:t> </a:t>
            </a:r>
            <a:r>
              <a:rPr lang="en-US" dirty="0" err="1"/>
              <a:t>Trefwoorden</a:t>
            </a:r>
            <a:r>
              <a:rPr lang="en-US" dirty="0"/>
              <a:t> Thesaurus, </a:t>
            </a:r>
            <a:r>
              <a:rPr lang="en-US" baseline="0" dirty="0" smtClean="0"/>
              <a:t>Dutch Joint Subject index</a:t>
            </a:r>
            <a:endParaRPr lang="en-US" b="0" baseline="0"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3380595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of </a:t>
            </a:r>
            <a:r>
              <a:rPr lang="en-US" dirty="0" smtClean="0"/>
              <a:t>August 2014, we can say that</a:t>
            </a:r>
            <a:r>
              <a:rPr lang="en-US" baseline="0" dirty="0" smtClean="0"/>
              <a:t> OCLC has published over 20 billion RDF triples extracted MARC records and library authority files.</a:t>
            </a:r>
            <a:endParaRPr lang="en-US" dirty="0" smtClean="0"/>
          </a:p>
          <a:p>
            <a:endParaRPr lang="en-US" dirty="0" smtClean="0"/>
          </a:p>
          <a:p>
            <a:r>
              <a:rPr lang="en-US" dirty="0" smtClean="0"/>
              <a:t>And</a:t>
            </a:r>
            <a:r>
              <a:rPr lang="en-US" baseline="0" dirty="0" smtClean="0"/>
              <a:t> f</a:t>
            </a:r>
            <a:r>
              <a:rPr lang="en-US" dirty="0" smtClean="0"/>
              <a:t>rom</a:t>
            </a:r>
            <a:r>
              <a:rPr lang="en-US" baseline="0" dirty="0" smtClean="0"/>
              <a:t> OCLC Research’s</a:t>
            </a:r>
            <a:r>
              <a:rPr lang="en-US" dirty="0" smtClean="0"/>
              <a:t> survey results,</a:t>
            </a:r>
            <a:r>
              <a:rPr lang="en-US" baseline="0" dirty="0" smtClean="0"/>
              <a:t> conducted in </a:t>
            </a:r>
            <a:r>
              <a:rPr lang="en-US" dirty="0" smtClean="0"/>
              <a:t>September 2014 (and</a:t>
            </a:r>
            <a:r>
              <a:rPr lang="en-US" baseline="0" dirty="0" smtClean="0"/>
              <a:t> now being updated</a:t>
            </a:r>
            <a:r>
              <a:rPr lang="en-US" dirty="0" smtClean="0"/>
              <a:t>):</a:t>
            </a:r>
          </a:p>
          <a:p>
            <a:endParaRPr lang="en-US" dirty="0" smtClean="0"/>
          </a:p>
          <a:p>
            <a:pPr marL="228600" indent="-228600">
              <a:buAutoNum type="arabicPeriod"/>
            </a:pPr>
            <a:r>
              <a:rPr lang="en-US" dirty="0" smtClean="0"/>
              <a:t>OCLC’s RDF datasets are among the oldest, largest, and most referenced LD stores in the ‘library’ sector of the linked data cloud.</a:t>
            </a:r>
          </a:p>
          <a:p>
            <a:pPr marL="228600" indent="-228600">
              <a:buAutoNum type="arabicPeriod"/>
            </a:pPr>
            <a:r>
              <a:rPr lang="en-US" dirty="0" smtClean="0"/>
              <a:t>There is international interest in linked</a:t>
            </a:r>
            <a:r>
              <a:rPr lang="en-US" baseline="0" dirty="0" smtClean="0"/>
              <a:t> data</a:t>
            </a:r>
            <a:endParaRPr lang="en-US" dirty="0" smtClean="0"/>
          </a:p>
          <a:p>
            <a:pPr marL="228600" indent="-228600">
              <a:buAutoNum type="arabicPeriod"/>
            </a:pPr>
            <a:r>
              <a:rPr lang="en-US" dirty="0" smtClean="0"/>
              <a:t>There are many still-emerging datasets.</a:t>
            </a:r>
            <a:r>
              <a:rPr lang="en-US" baseline="0" dirty="0" smtClean="0"/>
              <a:t> </a:t>
            </a:r>
            <a:r>
              <a:rPr lang="en-US" dirty="0" err="1" smtClean="0"/>
              <a:t>WorldCat</a:t>
            </a:r>
            <a:r>
              <a:rPr lang="en-US" dirty="0" smtClean="0"/>
              <a:t> Works is in that group.</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222442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adapted from: https://pixabay.com/en/classroom-chairs-tables-school-824120/  (license:</a:t>
            </a:r>
            <a:r>
              <a:rPr lang="en-US" baseline="0" dirty="0" smtClean="0"/>
              <a:t> CC0 https://pixabay.com/en/service/terms/)</a:t>
            </a:r>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53</a:t>
            </a:fld>
            <a:endParaRPr lang="en-US" dirty="0"/>
          </a:p>
        </p:txBody>
      </p:sp>
    </p:spTree>
    <p:extLst>
      <p:ext uri="{BB962C8B-B14F-4D97-AF65-F5344CB8AC3E}">
        <p14:creationId xmlns:p14="http://schemas.microsoft.com/office/powerpoint/2010/main" val="115828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29217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pPr/>
              <a:t>59</a:t>
            </a:fld>
            <a:endParaRPr lang="en-US" dirty="0"/>
          </a:p>
        </p:txBody>
      </p:sp>
    </p:spTree>
    <p:extLst>
      <p:ext uri="{BB962C8B-B14F-4D97-AF65-F5344CB8AC3E}">
        <p14:creationId xmlns:p14="http://schemas.microsoft.com/office/powerpoint/2010/main" val="7128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pPr/>
              <a:t>60</a:t>
            </a:fld>
            <a:endParaRPr lang="en-US" dirty="0"/>
          </a:p>
        </p:txBody>
      </p:sp>
    </p:spTree>
    <p:extLst>
      <p:ext uri="{BB962C8B-B14F-4D97-AF65-F5344CB8AC3E}">
        <p14:creationId xmlns:p14="http://schemas.microsoft.com/office/powerpoint/2010/main" val="192433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658158-729A-4244-B3B6-9837D546C6ED}" type="slidenum">
              <a:rPr lang="en-US" smtClean="0"/>
              <a:pPr/>
              <a:t>2</a:t>
            </a:fld>
            <a:endParaRPr lang="en-US" dirty="0"/>
          </a:p>
        </p:txBody>
      </p:sp>
    </p:spTree>
    <p:extLst>
      <p:ext uri="{BB962C8B-B14F-4D97-AF65-F5344CB8AC3E}">
        <p14:creationId xmlns:p14="http://schemas.microsoft.com/office/powerpoint/2010/main" val="849747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63</a:t>
            </a:fld>
            <a:endParaRPr lang="en-US" dirty="0"/>
          </a:p>
        </p:txBody>
      </p:sp>
    </p:spTree>
    <p:extLst>
      <p:ext uri="{BB962C8B-B14F-4D97-AF65-F5344CB8AC3E}">
        <p14:creationId xmlns:p14="http://schemas.microsoft.com/office/powerpoint/2010/main" val="4038428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general</a:t>
            </a:r>
            <a:r>
              <a:rPr lang="en-US" baseline="0" dirty="0" smtClean="0"/>
              <a:t> rule, the relative proportion of ‘rare’ and distinctive library holdings is proportional to the size of the collection.  Libraries with very large collections will tend to have a greater share of comparatively rare materials.   </a:t>
            </a:r>
            <a:endParaRPr lang="en-US" dirty="0"/>
          </a:p>
        </p:txBody>
      </p:sp>
      <p:sp>
        <p:nvSpPr>
          <p:cNvPr id="4" name="Slide Number Placeholder 3"/>
          <p:cNvSpPr>
            <a:spLocks noGrp="1"/>
          </p:cNvSpPr>
          <p:nvPr>
            <p:ph type="sldNum" sz="quarter" idx="10"/>
          </p:nvPr>
        </p:nvSpPr>
        <p:spPr/>
        <p:txBody>
          <a:bodyPr/>
          <a:lstStyle/>
          <a:p>
            <a:fld id="{E2B5588D-8E53-4975-BB60-1F39855358C7}" type="slidenum">
              <a:rPr lang="en-US" smtClean="0"/>
              <a:t>4</a:t>
            </a:fld>
            <a:endParaRPr lang="en-US"/>
          </a:p>
        </p:txBody>
      </p:sp>
    </p:spTree>
    <p:extLst>
      <p:ext uri="{BB962C8B-B14F-4D97-AF65-F5344CB8AC3E}">
        <p14:creationId xmlns:p14="http://schemas.microsoft.com/office/powerpoint/2010/main" val="786928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NB: St Thomas</a:t>
            </a:r>
            <a:r>
              <a:rPr lang="en-US" baseline="0" dirty="0" smtClean="0"/>
              <a:t> Aquinas is the patron saint of Catholic colleges and universities</a:t>
            </a:r>
          </a:p>
          <a:p>
            <a:r>
              <a:rPr lang="en-US" baseline="0" dirty="0" smtClean="0"/>
              <a:t>Ruben Dario is a celebrated Nicaraguan poet whose work is characterized by Catholic themes; Notre Dame has an extensive collection of his works in Special Collections. </a:t>
            </a:r>
            <a:endParaRPr lang="en-US" dirty="0"/>
          </a:p>
        </p:txBody>
      </p:sp>
      <p:sp>
        <p:nvSpPr>
          <p:cNvPr id="4" name="Slide Number Placeholder 3"/>
          <p:cNvSpPr>
            <a:spLocks noGrp="1"/>
          </p:cNvSpPr>
          <p:nvPr>
            <p:ph type="sldNum" sz="quarter" idx="10"/>
          </p:nvPr>
        </p:nvSpPr>
        <p:spPr/>
        <p:txBody>
          <a:bodyPr/>
          <a:lstStyle/>
          <a:p>
            <a:fld id="{CDDB4CFE-F3A5-4E16-9E6E-9CC225BF7A2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84414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Title-count</a:t>
            </a:r>
            <a:r>
              <a:rPr lang="en-US" baseline="0" dirty="0" smtClean="0"/>
              <a:t> collection strengths often correspond to subject areas for which the library is also distinguished with respect to coverage or comprehensiveness.  This figure shows that ND has the most comprehensive collection of works by Ruben Dario, representing almost a quarter of the related literature in WorldCat.</a:t>
            </a:r>
            <a:endParaRPr lang="en-US" dirty="0"/>
          </a:p>
        </p:txBody>
      </p:sp>
      <p:sp>
        <p:nvSpPr>
          <p:cNvPr id="4" name="Slide Number Placeholder 3"/>
          <p:cNvSpPr>
            <a:spLocks noGrp="1"/>
          </p:cNvSpPr>
          <p:nvPr>
            <p:ph type="sldNum" sz="quarter" idx="10"/>
          </p:nvPr>
        </p:nvSpPr>
        <p:spPr/>
        <p:txBody>
          <a:bodyPr/>
          <a:lstStyle/>
          <a:p>
            <a:fld id="{CDDB4CFE-F3A5-4E16-9E6E-9CC225BF7A2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5228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Irish Studies are another</a:t>
            </a:r>
            <a:r>
              <a:rPr lang="en-US" baseline="0" dirty="0" smtClean="0"/>
              <a:t> area of emphasis in Notre Dame’s Special Collections, including large print collection of Irish poetry.</a:t>
            </a:r>
          </a:p>
          <a:p>
            <a:endParaRPr lang="en-US" baseline="0" dirty="0" smtClean="0"/>
          </a:p>
        </p:txBody>
      </p:sp>
      <p:sp>
        <p:nvSpPr>
          <p:cNvPr id="4" name="Slide Number Placeholder 3"/>
          <p:cNvSpPr>
            <a:spLocks noGrp="1"/>
          </p:cNvSpPr>
          <p:nvPr>
            <p:ph type="sldNum" sz="quarter" idx="10"/>
          </p:nvPr>
        </p:nvSpPr>
        <p:spPr/>
        <p:txBody>
          <a:bodyPr/>
          <a:lstStyle/>
          <a:p>
            <a:fld id="{CDDB4CFE-F3A5-4E16-9E6E-9CC225BF7A2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17931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43000" y="685800"/>
            <a:ext cx="4573588" cy="3429000"/>
          </a:xfrm>
          <a:ln/>
        </p:spPr>
      </p:sp>
      <p:sp>
        <p:nvSpPr>
          <p:cNvPr id="73731" name="Rectangle 3"/>
          <p:cNvSpPr>
            <a:spLocks noGrp="1" noChangeArrowheads="1"/>
          </p:cNvSpPr>
          <p:nvPr>
            <p:ph type="body" idx="1"/>
          </p:nvPr>
        </p:nvSpPr>
        <p:spPr>
          <a:xfrm>
            <a:off x="152400" y="4344134"/>
            <a:ext cx="6477000" cy="4799865"/>
          </a:xfrm>
          <a:noFill/>
          <a:ln/>
        </p:spPr>
        <p:txBody>
          <a:bodyPr>
            <a:noAutofit/>
          </a:bodyPr>
          <a:lstStyle/>
          <a:p>
            <a:r>
              <a:rPr lang="en-US" b="0" kern="1200" dirty="0" smtClean="0">
                <a:solidFill>
                  <a:schemeClr val="tx1"/>
                </a:solidFill>
                <a:latin typeface="Arial" pitchFamily="34" charset="0"/>
                <a:ea typeface="+mn-ea"/>
                <a:cs typeface="Arial" pitchFamily="34" charset="0"/>
              </a:rPr>
              <a:t>Images created by David White, Co-manager, Technology Assisted Lifelong Learning, University of Oxford</a:t>
            </a:r>
          </a:p>
          <a:p>
            <a:endParaRPr lang="en-US" b="0" kern="1200" dirty="0" smtClean="0">
              <a:solidFill>
                <a:schemeClr val="tx1"/>
              </a:solidFill>
              <a:latin typeface="Arial" pitchFamily="34" charset="0"/>
              <a:ea typeface="+mn-ea"/>
              <a:cs typeface="Arial" pitchFamily="34" charset="0"/>
            </a:endParaRPr>
          </a:p>
          <a:p>
            <a:pPr eaLnBrk="1" hangingPunct="1"/>
            <a:r>
              <a:rPr lang="en-US" dirty="0" smtClean="0">
                <a:latin typeface="Arial" pitchFamily="34" charset="0"/>
                <a:cs typeface="Arial" pitchFamily="34" charset="0"/>
              </a:rPr>
              <a:t>Institutional Resident Gap</a:t>
            </a:r>
          </a:p>
          <a:p>
            <a:pPr eaLnBrk="1" hangingPunct="1"/>
            <a:endParaRPr lang="en-US" dirty="0" smtClean="0">
              <a:latin typeface="Arial" pitchFamily="34" charset="0"/>
              <a:cs typeface="Arial" pitchFamily="34" charset="0"/>
            </a:endParaRPr>
          </a:p>
          <a:p>
            <a:r>
              <a:rPr lang="en-GB" b="1" dirty="0" smtClean="0">
                <a:latin typeface="Arial" pitchFamily="34" charset="0"/>
                <a:cs typeface="Arial" pitchFamily="34" charset="0"/>
              </a:rPr>
              <a:t>UKU3 (UK 1</a:t>
            </a:r>
            <a:r>
              <a:rPr lang="en-GB" b="1" baseline="30000" dirty="0" smtClean="0">
                <a:latin typeface="Arial" pitchFamily="34" charset="0"/>
                <a:cs typeface="Arial" pitchFamily="34" charset="0"/>
              </a:rPr>
              <a:t>st</a:t>
            </a:r>
            <a:r>
              <a:rPr lang="en-GB" b="1" dirty="0" smtClean="0">
                <a:latin typeface="Arial" pitchFamily="34" charset="0"/>
                <a:cs typeface="Arial" pitchFamily="34" charset="0"/>
              </a:rPr>
              <a:t> year undergraduate)</a:t>
            </a:r>
            <a:endParaRPr lang="en-US" dirty="0" smtClean="0">
              <a:latin typeface="Arial" pitchFamily="34" charset="0"/>
              <a:cs typeface="Arial" pitchFamily="34" charset="0"/>
            </a:endParaRPr>
          </a:p>
          <a:p>
            <a:r>
              <a:rPr lang="en-GB" dirty="0" smtClean="0">
                <a:latin typeface="Arial" pitchFamily="34" charset="0"/>
                <a:cs typeface="Arial" pitchFamily="34" charset="0"/>
              </a:rPr>
              <a:t>This participant has a clear demarcation between Resident modes of engagement in her personal life and Visitor modes of engagement for study. </a:t>
            </a:r>
          </a:p>
          <a:p>
            <a:endParaRPr lang="en-US" dirty="0" smtClean="0">
              <a:latin typeface="Arial" pitchFamily="34" charset="0"/>
              <a:cs typeface="Arial" pitchFamily="34" charset="0"/>
            </a:endParaRPr>
          </a:p>
          <a:p>
            <a:r>
              <a:rPr lang="en-GB" dirty="0" smtClean="0">
                <a:latin typeface="Arial" pitchFamily="34" charset="0"/>
                <a:cs typeface="Arial" pitchFamily="34" charset="0"/>
              </a:rPr>
              <a:t>The map is a mode of engagement landscape onto which individuals can be plotted. The limits of the map have been defined by the four major framing concepts of the project: V&amp;R – Personal and Institutional. The Personal end of the axis encompasses an individual’s private life, and the Institutional is their professional and/or academic life.  </a:t>
            </a:r>
          </a:p>
          <a:p>
            <a:endParaRPr lang="en-US" dirty="0" smtClean="0">
              <a:latin typeface="Arial" pitchFamily="34" charset="0"/>
              <a:cs typeface="Arial" pitchFamily="34" charset="0"/>
            </a:endParaRPr>
          </a:p>
          <a:p>
            <a:r>
              <a:rPr lang="en-GB" dirty="0" smtClean="0">
                <a:latin typeface="Arial" pitchFamily="34" charset="0"/>
                <a:cs typeface="Arial" pitchFamily="34" charset="0"/>
              </a:rPr>
              <a:t>The data from the Emerging educational stage seem to suggest that individuals were engaging with systems and materials not provided by their institutions to do institutional work (e.g., consulting Wikipedia to write an essay). Such user-owned literacies, when mapped like this, take a prominent role in the academic work of many of our research subjects. Given the effect that the internet is having on collapsing the relationship between certain modes of activity and specific physical spaces, it is important not to tie notions of the intuitional and the personal to ideas of “school/university/library” and “home” as buildings. </a:t>
            </a:r>
          </a:p>
          <a:p>
            <a:endParaRPr lang="en-GB" dirty="0" smtClean="0">
              <a:latin typeface="Arial" pitchFamily="34" charset="0"/>
              <a:cs typeface="Arial" pitchFamily="34" charset="0"/>
            </a:endParaRPr>
          </a:p>
          <a:p>
            <a:pPr marL="0" lvl="2"/>
            <a:r>
              <a:rPr lang="en-US" dirty="0" smtClean="0">
                <a:latin typeface="Arial" pitchFamily="34" charset="0"/>
                <a:cs typeface="Arial" pitchFamily="34" charset="0"/>
              </a:rPr>
              <a:t>White, D., &amp;</a:t>
            </a:r>
            <a:r>
              <a:rPr lang="en-US" baseline="0" dirty="0" smtClean="0">
                <a:latin typeface="Arial" pitchFamily="34" charset="0"/>
                <a:cs typeface="Arial" pitchFamily="34" charset="0"/>
              </a:rPr>
              <a:t> </a:t>
            </a:r>
            <a:r>
              <a:rPr lang="en-US" dirty="0" smtClean="0">
                <a:latin typeface="Arial" pitchFamily="34" charset="0"/>
                <a:cs typeface="Arial" pitchFamily="34" charset="0"/>
              </a:rPr>
              <a:t>Connaway, L.S. </a:t>
            </a:r>
            <a:r>
              <a:rPr lang="en-US" i="1" dirty="0" smtClean="0">
                <a:latin typeface="Arial" pitchFamily="34" charset="0"/>
                <a:cs typeface="Arial" pitchFamily="34" charset="0"/>
              </a:rPr>
              <a:t>Visitors &amp; Residents: What Motivates Engagement with the Digital Information Environment.</a:t>
            </a:r>
            <a:r>
              <a:rPr lang="en-US" dirty="0" smtClean="0">
                <a:latin typeface="Arial" pitchFamily="34" charset="0"/>
                <a:cs typeface="Arial" pitchFamily="34" charset="0"/>
              </a:rPr>
              <a:t> 2011-2012. Funded by JISC, OCLC, and Oxford University.  </a:t>
            </a:r>
            <a:r>
              <a:rPr lang="en-US" u="sng" dirty="0" smtClean="0">
                <a:latin typeface="Arial" pitchFamily="34" charset="0"/>
                <a:cs typeface="Arial" pitchFamily="34" charset="0"/>
                <a:hlinkClick r:id="rId3"/>
              </a:rPr>
              <a:t>http://www.oclc.org/research/activities/vandr/</a:t>
            </a:r>
            <a:r>
              <a:rPr lang="en-US" dirty="0" smtClean="0">
                <a:latin typeface="Arial" pitchFamily="34" charset="0"/>
                <a:cs typeface="Arial" pitchFamily="34" charset="0"/>
              </a:rPr>
              <a:t>.</a:t>
            </a:r>
          </a:p>
          <a:p>
            <a:endParaRPr lang="en-US" b="0" kern="1200" dirty="0">
              <a:solidFill>
                <a:schemeClr val="tx1"/>
              </a:solidFill>
              <a:latin typeface="Arial" pitchFamily="34" charset="0"/>
              <a:ea typeface="+mn-ea"/>
              <a:cs typeface="Arial" pitchFamily="34" charset="0"/>
            </a:endParaRPr>
          </a:p>
        </p:txBody>
      </p:sp>
    </p:spTree>
    <p:extLst>
      <p:ext uri="{BB962C8B-B14F-4D97-AF65-F5344CB8AC3E}">
        <p14:creationId xmlns:p14="http://schemas.microsoft.com/office/powerpoint/2010/main" val="263096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572000" cy="3429000"/>
          </a:xfrm>
        </p:spPr>
      </p:sp>
      <p:sp>
        <p:nvSpPr>
          <p:cNvPr id="3" name="Notes Placeholder 2"/>
          <p:cNvSpPr>
            <a:spLocks noGrp="1"/>
          </p:cNvSpPr>
          <p:nvPr>
            <p:ph type="body" idx="1"/>
          </p:nvPr>
        </p:nvSpPr>
        <p:spPr>
          <a:xfrm>
            <a:off x="2" y="3429003"/>
            <a:ext cx="6856413" cy="5713412"/>
          </a:xfrm>
        </p:spPr>
        <p:txBody>
          <a:bodyPr>
            <a:noAutofit/>
          </a:bodyPr>
          <a:lstStyle/>
          <a:p>
            <a:pPr indent="-233291">
              <a:spcBef>
                <a:spcPts val="900"/>
              </a:spcBef>
              <a:defRPr/>
            </a:pPr>
            <a:r>
              <a:rPr lang="en-US" sz="1100" i="1" dirty="0" smtClean="0">
                <a:latin typeface="Arial" pitchFamily="34" charset="0"/>
                <a:cs typeface="Arial" pitchFamily="34" charset="0"/>
              </a:rPr>
              <a:t>Image: </a:t>
            </a:r>
            <a:r>
              <a:rPr lang="en-US" sz="1100" dirty="0" smtClean="0">
                <a:latin typeface="Arial" pitchFamily="34" charset="0"/>
                <a:cs typeface="Arial" pitchFamily="34" charset="0"/>
              </a:rPr>
              <a:t>http://www.deviantart.com/morelikethis/211376699</a:t>
            </a:r>
          </a:p>
          <a:p>
            <a:pPr indent="-233291">
              <a:spcBef>
                <a:spcPts val="900"/>
              </a:spcBef>
              <a:buFont typeface="Arial" pitchFamily="34" charset="0"/>
              <a:buChar char="•"/>
              <a:defRPr/>
            </a:pPr>
            <a:r>
              <a:rPr lang="en-US" sz="1100" dirty="0" smtClean="0">
                <a:latin typeface="Arial" pitchFamily="34" charset="0"/>
                <a:cs typeface="Arial" pitchFamily="34" charset="0"/>
              </a:rPr>
              <a:t>Covert online study habits</a:t>
            </a:r>
          </a:p>
          <a:p>
            <a:pPr lvl="1" indent="-233291">
              <a:buFont typeface="Arial" pitchFamily="34" charset="0"/>
              <a:buChar char="•"/>
              <a:defRPr/>
            </a:pPr>
            <a:r>
              <a:rPr lang="en-US" sz="1100" dirty="0" smtClean="0">
                <a:latin typeface="Arial" pitchFamily="34" charset="0"/>
                <a:cs typeface="Arial" pitchFamily="34" charset="0"/>
              </a:rPr>
              <a:t>Wikipedia</a:t>
            </a:r>
          </a:p>
          <a:p>
            <a:pPr lvl="1" indent="-233291">
              <a:buFont typeface="Arial" pitchFamily="34" charset="0"/>
              <a:buChar char="•"/>
              <a:defRPr/>
            </a:pPr>
            <a:r>
              <a:rPr lang="en-US" sz="1100" dirty="0" smtClean="0">
                <a:latin typeface="Arial" pitchFamily="34" charset="0"/>
                <a:cs typeface="Arial" pitchFamily="34" charset="0"/>
              </a:rPr>
              <a:t>Don’t cite</a:t>
            </a:r>
          </a:p>
          <a:p>
            <a:pPr lvl="1" indent="-233291">
              <a:buFont typeface="Arial" pitchFamily="34" charset="0"/>
              <a:buChar char="•"/>
              <a:defRPr/>
            </a:pPr>
            <a:r>
              <a:rPr lang="en-US" sz="1100" dirty="0" smtClean="0">
                <a:latin typeface="Arial" pitchFamily="34" charset="0"/>
                <a:cs typeface="Arial" pitchFamily="34" charset="0"/>
              </a:rPr>
              <a:t>Widely used</a:t>
            </a:r>
          </a:p>
          <a:p>
            <a:pPr lvl="1" indent="-233291">
              <a:buFont typeface="Arial" pitchFamily="34" charset="0"/>
              <a:buChar char="•"/>
              <a:defRPr/>
            </a:pPr>
            <a:r>
              <a:rPr lang="en-US" sz="1100" dirty="0" smtClean="0">
                <a:latin typeface="Arial" pitchFamily="34" charset="0"/>
                <a:cs typeface="Arial" pitchFamily="34" charset="0"/>
              </a:rPr>
              <a:t>Guilt</a:t>
            </a:r>
          </a:p>
          <a:p>
            <a:pPr indent="-233291">
              <a:buFont typeface="Arial" pitchFamily="34" charset="0"/>
              <a:buChar char="•"/>
              <a:defRPr/>
            </a:pPr>
            <a:r>
              <a:rPr lang="en-US" sz="1100" dirty="0" smtClean="0">
                <a:latin typeface="Arial" pitchFamily="34" charset="0"/>
                <a:cs typeface="Arial" pitchFamily="34" charset="0"/>
              </a:rPr>
              <a:t>Students &amp; teachers disagree</a:t>
            </a:r>
          </a:p>
          <a:p>
            <a:pPr lvl="1" indent="-233291">
              <a:buFont typeface="Arial" pitchFamily="34" charset="0"/>
              <a:buChar char="•"/>
              <a:defRPr/>
            </a:pPr>
            <a:r>
              <a:rPr lang="en-US" sz="1100" dirty="0" smtClean="0">
                <a:latin typeface="Arial" pitchFamily="34" charset="0"/>
                <a:cs typeface="Arial" pitchFamily="34" charset="0"/>
              </a:rPr>
              <a:t>Quality sources</a:t>
            </a:r>
          </a:p>
          <a:p>
            <a:r>
              <a:rPr lang="en-US" sz="1100" dirty="0" smtClean="0">
                <a:latin typeface="Arial" pitchFamily="34" charset="0"/>
                <a:cs typeface="Arial" pitchFamily="34" charset="0"/>
              </a:rPr>
              <a:t>There is a “Learning Black Market”: learners use non-traditional sources but feel they cannot talk about them in an institutional context. Wikipedia usage is an example of this. (White &amp; Connaway, 2011)</a:t>
            </a:r>
          </a:p>
          <a:p>
            <a:pPr marL="455882" indent="-455882">
              <a:defRPr/>
            </a:pPr>
            <a:endParaRPr lang="en-US" sz="1100" dirty="0" smtClean="0">
              <a:latin typeface="Arial" pitchFamily="34" charset="0"/>
              <a:cs typeface="Arial" pitchFamily="34" charset="0"/>
            </a:endParaRPr>
          </a:p>
          <a:p>
            <a:pPr marL="455882" indent="-455882">
              <a:defRPr/>
            </a:pPr>
            <a:r>
              <a:rPr lang="en-US" sz="11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100" i="1" dirty="0" smtClean="0">
                <a:latin typeface="Arial" pitchFamily="34" charset="0"/>
                <a:cs typeface="Arial" pitchFamily="34" charset="0"/>
              </a:rPr>
              <a:t>Proceedings of the Association of College &amp; Research Libraries (ACRL) 2013 conference, April 10-13, 2013, Indianapolis, IN. </a:t>
            </a:r>
            <a:r>
              <a:rPr lang="en-US" sz="1100" u="sng" dirty="0" smtClean="0">
                <a:latin typeface="Arial" pitchFamily="34" charset="0"/>
                <a:cs typeface="Arial" pitchFamily="34" charset="0"/>
                <a:hlinkClick r:id="rId3"/>
              </a:rPr>
              <a:t>http://www.ala.org/acrl/sites/ala.org.acrl/files/content/conferences/confsandpreconfs/2013/papers/Connaway_Google.pdf.</a:t>
            </a:r>
          </a:p>
          <a:p>
            <a:endParaRPr lang="en-US" sz="1100" dirty="0" smtClean="0">
              <a:latin typeface="Arial" pitchFamily="34" charset="0"/>
              <a:cs typeface="Arial" pitchFamily="34" charset="0"/>
            </a:endParaRPr>
          </a:p>
          <a:p>
            <a:pPr marL="454325" indent="-454325"/>
            <a:r>
              <a:rPr lang="en-US" sz="1100" dirty="0" smtClean="0">
                <a:latin typeface="Arial" pitchFamily="34" charset="0"/>
                <a:cs typeface="Arial" pitchFamily="34" charset="0"/>
              </a:rPr>
              <a:t>White, David. 2008. Not “natives’”&amp; “immigrants” but “visitors’ &amp; “residents.” TALL Blog: Online Education with the University of Oxford, April 23, </a:t>
            </a:r>
            <a:r>
              <a:rPr lang="en-US" sz="1100" dirty="0" smtClean="0">
                <a:latin typeface="Arial" pitchFamily="34" charset="0"/>
                <a:cs typeface="Arial" pitchFamily="34" charset="0"/>
                <a:hlinkClick r:id="rId4"/>
              </a:rPr>
              <a:t>http://tallblog.conted.ox.ac.uk/index.php/2008/07/23/not-natives-immigrants-but-visitors-residents/</a:t>
            </a:r>
            <a:r>
              <a:rPr lang="en-US" sz="1100" dirty="0" smtClean="0">
                <a:latin typeface="Arial" pitchFamily="34" charset="0"/>
                <a:cs typeface="Arial" pitchFamily="34" charset="0"/>
              </a:rPr>
              <a:t>.</a:t>
            </a:r>
          </a:p>
          <a:p>
            <a:endParaRPr lang="en-US" sz="1100" dirty="0" smtClean="0">
              <a:solidFill>
                <a:srgbClr val="FF0000"/>
              </a:solidFill>
              <a:latin typeface="Arial" pitchFamily="34" charset="0"/>
              <a:cs typeface="Arial" pitchFamily="34" charset="0"/>
            </a:endParaRPr>
          </a:p>
          <a:p>
            <a:r>
              <a:rPr lang="en-US" sz="1100" dirty="0" smtClean="0">
                <a:latin typeface="Arial" pitchFamily="34" charset="0"/>
                <a:cs typeface="Arial" pitchFamily="34" charset="0"/>
              </a:rPr>
              <a:t>Saunders also found that faculty are “concerned with students’ reliance on Google and Wikipedia for information.” This may help to explain why many of the Emerging stage participants expressed a reluctance to acknowledge or cite Wikipedia in their work for fear of being ridiculed by faculty, or be given a lower grade. This is referred to as the Learning Black Market, which is discussed in more detail in Connaway, Lanclos, and Hood and White’s 2011 blog entry. </a:t>
            </a:r>
          </a:p>
          <a:p>
            <a:endParaRPr lang="en-US" sz="1100" dirty="0" smtClean="0">
              <a:latin typeface="Arial" pitchFamily="34" charset="0"/>
              <a:cs typeface="Arial" pitchFamily="34" charset="0"/>
            </a:endParaRPr>
          </a:p>
          <a:p>
            <a:pPr marL="454325" indent="-454325"/>
            <a:r>
              <a:rPr lang="en-US" sz="1100" dirty="0" smtClean="0">
                <a:latin typeface="Arial" pitchFamily="34" charset="0"/>
                <a:cs typeface="Arial" pitchFamily="34" charset="0"/>
              </a:rPr>
              <a:t>Saunders, Laura. 2012. Faculty perspectives on information literacy as a student learning outcome. </a:t>
            </a:r>
            <a:r>
              <a:rPr lang="en-US" sz="1100" i="1" dirty="0" smtClean="0">
                <a:latin typeface="Arial" pitchFamily="34" charset="0"/>
                <a:cs typeface="Arial" pitchFamily="34" charset="0"/>
              </a:rPr>
              <a:t>The Journal of Academic Librarianship</a:t>
            </a:r>
            <a:r>
              <a:rPr lang="en-US" sz="1100" dirty="0" smtClean="0">
                <a:latin typeface="Arial" pitchFamily="34" charset="0"/>
                <a:cs typeface="Arial" pitchFamily="34" charset="0"/>
              </a:rPr>
              <a:t> 38, no. 4 (2012): 231.</a:t>
            </a:r>
          </a:p>
          <a:p>
            <a:endParaRPr lang="en-US" sz="1000" dirty="0" smtClean="0">
              <a:latin typeface="Arial" pitchFamily="34" charset="0"/>
              <a:cs typeface="Arial" pitchFamily="34" charset="0"/>
            </a:endParaRPr>
          </a:p>
          <a:p>
            <a:endParaRPr lang="en-US" sz="1000" b="1" dirty="0" smtClean="0">
              <a:latin typeface="Arial" pitchFamily="34" charset="0"/>
              <a:cs typeface="Arial" pitchFamily="34" charset="0"/>
            </a:endParaRPr>
          </a:p>
          <a:p>
            <a:pPr>
              <a:defRPr/>
            </a:pPr>
            <a:endParaRPr lang="en-US" sz="1000" dirty="0" smtClean="0">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a:xfrm>
            <a:off x="6096002" y="8839199"/>
            <a:ext cx="760413" cy="303213"/>
          </a:xfrm>
        </p:spPr>
        <p:txBody>
          <a:bodyPr/>
          <a:lstStyle/>
          <a:p>
            <a:fld id="{AE921901-2D7D-404F-83CF-0310337D82A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63029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24</a:t>
            </a:fld>
            <a:endParaRPr lang="en-US" dirty="0"/>
          </a:p>
        </p:txBody>
      </p:sp>
    </p:spTree>
    <p:extLst>
      <p:ext uri="{BB962C8B-B14F-4D97-AF65-F5344CB8AC3E}">
        <p14:creationId xmlns:p14="http://schemas.microsoft.com/office/powerpoint/2010/main" val="3944071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emf"/><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10.emf"/><Relationship Id="rId4" Type="http://schemas.openxmlformats.org/officeDocument/2006/relationships/image" Target="../media/image9.jpeg"/></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10.emf"/><Relationship Id="rId4" Type="http://schemas.openxmlformats.org/officeDocument/2006/relationships/image" Target="../media/image11.jpeg"/></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10.emf"/><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7.emf"/><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2_Blank with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190" y="6359064"/>
            <a:ext cx="1680410" cy="347102"/>
          </a:xfrm>
          <a:prstGeom prst="rect">
            <a:avLst/>
          </a:prstGeom>
        </p:spPr>
      </p:pic>
    </p:spTree>
    <p:extLst>
      <p:ext uri="{BB962C8B-B14F-4D97-AF65-F5344CB8AC3E}">
        <p14:creationId xmlns:p14="http://schemas.microsoft.com/office/powerpoint/2010/main" val="3976271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12/2/2015</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155198715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87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28600" y="6369626"/>
            <a:ext cx="1397000" cy="259773"/>
          </a:xfrm>
          <a:prstGeom prst="rect">
            <a:avLst/>
          </a:prstGeom>
        </p:spPr>
      </p:pic>
    </p:spTree>
    <p:extLst>
      <p:ext uri="{BB962C8B-B14F-4D97-AF65-F5344CB8AC3E}">
        <p14:creationId xmlns:p14="http://schemas.microsoft.com/office/powerpoint/2010/main" val="252990103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BFE0E8B-8C2C-43D1-8A3B-246466032394}" type="datetimeFigureOut">
              <a:rPr lang="en-US" smtClean="0"/>
              <a:t>12/2/2015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EC33F3A-D196-4D8B-AA26-572FC2CE245E}" type="slidenum">
              <a:rPr lang="en-US" smtClean="0"/>
              <a:t>‹#›</a:t>
            </a:fld>
            <a:endParaRPr lang="en-US"/>
          </a:p>
        </p:txBody>
      </p:sp>
    </p:spTree>
    <p:extLst>
      <p:ext uri="{BB962C8B-B14F-4D97-AF65-F5344CB8AC3E}">
        <p14:creationId xmlns:p14="http://schemas.microsoft.com/office/powerpoint/2010/main" val="3683526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22313" y="2548887"/>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2016061"/>
      </p:ext>
    </p:extLst>
  </p:cSld>
  <p:clrMapOvr>
    <a:masterClrMapping/>
  </p:clrMapOvr>
  <p:transition spd="slow">
    <p:push/>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BFE0E8B-8C2C-43D1-8A3B-246466032394}" type="datetimeFigureOut">
              <a:rPr lang="en-US" smtClean="0"/>
              <a:t>12/2/2015</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1EC33F3A-D196-4D8B-AA26-572FC2CE245E}" type="slidenum">
              <a:rPr lang="en-US" smtClean="0"/>
              <a:t>‹#›</a:t>
            </a:fld>
            <a:endParaRPr lang="en-US"/>
          </a:p>
        </p:txBody>
      </p:sp>
    </p:spTree>
    <p:extLst>
      <p:ext uri="{BB962C8B-B14F-4D97-AF65-F5344CB8AC3E}">
        <p14:creationId xmlns:p14="http://schemas.microsoft.com/office/powerpoint/2010/main" val="1225004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92268B04-BFEB-4233-88D0-3BF23CCF295A}" type="slidenum">
              <a:rPr lang="en-US" smtClean="0"/>
              <a:pPr/>
              <a:t>‹#›</a:t>
            </a:fld>
            <a:endParaRPr lang="en-US"/>
          </a:p>
        </p:txBody>
      </p:sp>
    </p:spTree>
    <p:extLst>
      <p:ext uri="{BB962C8B-B14F-4D97-AF65-F5344CB8AC3E}">
        <p14:creationId xmlns:p14="http://schemas.microsoft.com/office/powerpoint/2010/main" val="910743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defTabSz="457200">
              <a:defRPr/>
            </a:pPr>
            <a:fld id="{F64EA11A-DC7C-4E46-A16C-A3408941C46F}" type="datetime1">
              <a:rPr lang="en-US">
                <a:solidFill>
                  <a:prstClr val="black"/>
                </a:solidFill>
              </a:rPr>
              <a:pPr defTabSz="457200">
                <a:defRPr/>
              </a:pPr>
              <a:t>12/2/2015</a:t>
            </a:fld>
            <a:endParaRPr lang="en-US">
              <a:solidFill>
                <a:prstClr val="black"/>
              </a:solidFill>
            </a:endParaRPr>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defTabSz="457200">
              <a:defRPr/>
            </a:pPr>
            <a:endParaRPr lang="en-US">
              <a:solidFill>
                <a:prstClr val="black"/>
              </a:solidFill>
            </a:endParaRPr>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defTabSz="457200">
              <a:defRPr/>
            </a:pPr>
            <a:fld id="{483ED67A-76E7-CA4E-B967-B1A38557AE31}" type="slidenum">
              <a:rPr lang="en-US">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1562386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Tree>
    <p:extLst>
      <p:ext uri="{BB962C8B-B14F-4D97-AF65-F5344CB8AC3E}">
        <p14:creationId xmlns:p14="http://schemas.microsoft.com/office/powerpoint/2010/main" val="28116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332878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92922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548887"/>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Tree>
    <p:extLst>
      <p:ext uri="{BB962C8B-B14F-4D97-AF65-F5344CB8AC3E}">
        <p14:creationId xmlns:p14="http://schemas.microsoft.com/office/powerpoint/2010/main" val="4151905257"/>
      </p:ext>
    </p:extLst>
  </p:cSld>
  <p:clrMapOvr>
    <a:masterClrMapping/>
  </p:clrMapOvr>
  <p:transition spd="slow">
    <p:push/>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prstClr val="white"/>
                </a:solidFill>
                <a:latin typeface="Calibri Light"/>
                <a:cs typeface="Calibri Light"/>
              </a:rPr>
              <a:t>Explore. Share. Magnify.</a:t>
            </a:r>
            <a:endParaRPr lang="en-US" sz="4000" dirty="0">
              <a:solidFill>
                <a:prstClr val="white"/>
              </a:solidFill>
              <a:latin typeface="Calibri Light"/>
              <a:cs typeface="Calibri Light"/>
            </a:endParaRPr>
          </a:p>
        </p:txBody>
      </p:sp>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506720" y="5668495"/>
            <a:ext cx="2529840" cy="462633"/>
          </a:xfrm>
          <a:prstGeom prst="rect">
            <a:avLst/>
          </a:prstGeom>
        </p:spPr>
      </p:pic>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spTree>
    <p:extLst>
      <p:ext uri="{BB962C8B-B14F-4D97-AF65-F5344CB8AC3E}">
        <p14:creationId xmlns:p14="http://schemas.microsoft.com/office/powerpoint/2010/main" val="374571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914400"/>
            <a:fld id="{C6A3B502-4F63-425A-A681-47A5BC23D991}" type="datetimeFigureOut">
              <a:rPr lang="en-US" smtClean="0">
                <a:solidFill>
                  <a:prstClr val="black"/>
                </a:solidFill>
              </a:rPr>
              <a:pPr defTabSz="914400"/>
              <a:t>12/2/2015</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914400"/>
            <a:endParaRPr 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914400"/>
            <a:fld id="{1C6F405D-EFD9-44CA-9EB5-688818BD1B88}"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4195910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defTabSz="914400"/>
            <a:fld id="{C6A3B502-4F63-425A-A681-47A5BC23D991}" type="datetimeFigureOut">
              <a:rPr lang="en-US" smtClean="0">
                <a:solidFill>
                  <a:prstClr val="black"/>
                </a:solidFill>
              </a:rPr>
              <a:pPr defTabSz="914400"/>
              <a:t>12/2/2015</a:t>
            </a:fld>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defTabSz="914400"/>
            <a:endParaRPr lang="en-US">
              <a:solidFill>
                <a:prstClr val="black"/>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defTabSz="914400"/>
            <a:fld id="{1C6F405D-EFD9-44CA-9EB5-688818BD1B88}"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95912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defTabSz="914400"/>
            <a:fld id="{C6A3B502-4F63-425A-A681-47A5BC23D991}" type="datetimeFigureOut">
              <a:rPr lang="en-US" smtClean="0">
                <a:solidFill>
                  <a:prstClr val="black"/>
                </a:solidFill>
              </a:rPr>
              <a:pPr defTabSz="914400"/>
              <a:t>12/2/2015</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defTabSz="914400"/>
            <a:endParaRPr 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defTabSz="914400"/>
            <a:fld id="{1C6F405D-EFD9-44CA-9EB5-688818BD1B88}"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217395508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527375"/>
            <a:ext cx="2789108" cy="51004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
        <p:nvSpPr>
          <p:cNvPr id="11" name="TextBox 10"/>
          <p:cNvSpPr txBox="1"/>
          <p:nvPr userDrawn="1"/>
        </p:nvSpPr>
        <p:spPr>
          <a:xfrm>
            <a:off x="2996324" y="6347456"/>
            <a:ext cx="5690476" cy="261610"/>
          </a:xfrm>
          <a:prstGeom prst="rect">
            <a:avLst/>
          </a:prstGeom>
          <a:noFill/>
        </p:spPr>
        <p:txBody>
          <a:bodyPr wrap="square" rtlCol="0">
            <a:spAutoFit/>
          </a:bodyPr>
          <a:lstStyle/>
          <a:p>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344605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2" name="Pictur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527375"/>
            <a:ext cx="2789108" cy="510046"/>
          </a:xfrm>
          <a:prstGeom prst="rect">
            <a:avLst/>
          </a:prstGeom>
        </p:spPr>
      </p:pic>
      <p:sp>
        <p:nvSpPr>
          <p:cNvPr id="13" name="TextBox 12"/>
          <p:cNvSpPr txBox="1"/>
          <p:nvPr userDrawn="1"/>
        </p:nvSpPr>
        <p:spPr>
          <a:xfrm>
            <a:off x="2996324" y="6347456"/>
            <a:ext cx="5690476" cy="261610"/>
          </a:xfrm>
          <a:prstGeom prst="rect">
            <a:avLst/>
          </a:prstGeom>
          <a:noFill/>
        </p:spPr>
        <p:txBody>
          <a:bodyPr wrap="square" rtlCol="0">
            <a:spAutoFit/>
          </a:bodyPr>
          <a:lstStyle/>
          <a:p>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325043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96324" y="5527375"/>
            <a:ext cx="2789108" cy="510046"/>
          </a:xfrm>
          <a:prstGeom prst="rect">
            <a:avLst/>
          </a:prstGeom>
        </p:spPr>
      </p:pic>
      <p:sp>
        <p:nvSpPr>
          <p:cNvPr id="12" name="TextBox 11"/>
          <p:cNvSpPr txBox="1"/>
          <p:nvPr userDrawn="1"/>
        </p:nvSpPr>
        <p:spPr>
          <a:xfrm>
            <a:off x="2996324" y="6347456"/>
            <a:ext cx="5690476" cy="261610"/>
          </a:xfrm>
          <a:prstGeom prst="rect">
            <a:avLst/>
          </a:prstGeom>
          <a:noFill/>
        </p:spPr>
        <p:txBody>
          <a:bodyPr wrap="square" rtlCol="0">
            <a:spAutoFit/>
          </a:bodyPr>
          <a:lstStyle/>
          <a:p>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252164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pic>
        <p:nvPicPr>
          <p:cNvPr id="4" name="Picture 3"/>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srgbClr val="FFFFFF"/>
                </a:solidFill>
                <a:latin typeface="Calibri Light"/>
                <a:cs typeface="Calibri Light"/>
              </a:rPr>
              <a:t>Explore. Share. Magnify.</a:t>
            </a:r>
            <a:endParaRPr lang="en-US" sz="4000" dirty="0">
              <a:solidFill>
                <a:srgbClr val="FFFFFF"/>
              </a:solidFill>
              <a:latin typeface="Calibri Light"/>
              <a:cs typeface="Calibri Light"/>
            </a:endParaRPr>
          </a:p>
        </p:txBody>
      </p:sp>
      <p:pic>
        <p:nvPicPr>
          <p:cNvPr id="9" name="Picture 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06720" y="5668495"/>
            <a:ext cx="2529840" cy="462633"/>
          </a:xfrm>
          <a:prstGeom prst="rect">
            <a:avLst/>
          </a:prstGeom>
        </p:spPr>
      </p:pic>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sp>
        <p:nvSpPr>
          <p:cNvPr id="20" name="TextBox 19"/>
          <p:cNvSpPr txBox="1"/>
          <p:nvPr userDrawn="1"/>
        </p:nvSpPr>
        <p:spPr>
          <a:xfrm>
            <a:off x="4959827" y="6347456"/>
            <a:ext cx="4184171" cy="261610"/>
          </a:xfrm>
          <a:prstGeom prst="rect">
            <a:avLst/>
          </a:prstGeom>
          <a:noFill/>
        </p:spPr>
        <p:txBody>
          <a:bodyPr wrap="square" rtlCol="0">
            <a:spAutoFit/>
          </a:bodyPr>
          <a:lstStyle/>
          <a:p>
            <a:pPr algn="ctr"/>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164804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1199286713"/>
      </p:ext>
    </p:extLst>
  </p:cSld>
  <p:clrMapOvr>
    <a:masterClrMapping/>
  </p:clrMapOvr>
  <p:transition spd="slow">
    <p:push/>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1747529898"/>
      </p:ext>
    </p:extLst>
  </p:cSld>
  <p:clrMapOvr>
    <a:masterClrMapping/>
  </p:clrMapOvr>
  <p:transition spd="slow">
    <p:push/>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Orange">
    <p:bg>
      <p:bgPr>
        <a:solidFill>
          <a:schemeClr val="accent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3347656499"/>
      </p:ext>
    </p:extLst>
  </p:cSld>
  <p:clrMapOvr>
    <a:masterClrMapping/>
  </p:clrMapOvr>
  <p:transition spd="slow">
    <p:push/>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2727985831"/>
      </p:ext>
    </p:extLst>
  </p:cSld>
  <p:clrMapOvr>
    <a:masterClrMapping/>
  </p:clrMapOvr>
  <p:transition spd="slow">
    <p:push/>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Gray">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582546903"/>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a:defRPr/>
            </a:pPr>
            <a:fld id="{F64EA11A-DC7C-4E46-A16C-A3408941C46F}" type="datetime1">
              <a:rPr lang="en-US">
                <a:solidFill>
                  <a:prstClr val="black"/>
                </a:solidFill>
              </a:rPr>
              <a:pPr>
                <a:defRPr/>
              </a:pPr>
              <a:t>12/2/2015</a:t>
            </a:fld>
            <a:endParaRPr lang="en-US">
              <a:solidFill>
                <a:prstClr val="black"/>
              </a:solidFill>
            </a:endParaRPr>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a:defRPr/>
            </a:pPr>
            <a:fld id="{483ED67A-76E7-CA4E-B967-B1A38557AE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858216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15448" y="-94465"/>
            <a:ext cx="9382767" cy="131318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92790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48" y="-94465"/>
            <a:ext cx="9382767" cy="131318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847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654404" y="6400800"/>
            <a:ext cx="1269211" cy="294325"/>
          </a:xfrm>
          <a:prstGeom prst="rect">
            <a:avLst/>
          </a:prstGeom>
        </p:spPr>
        <p:txBody>
          <a:bodyPr/>
          <a:lstStyle/>
          <a:p>
            <a:pPr defTabSz="914400"/>
            <a:fld id="{8F243BBE-CC0A-4162-B343-2D597B4440E5}" type="datetime1">
              <a:rPr lang="en-US" smtClean="0">
                <a:solidFill>
                  <a:prstClr val="black"/>
                </a:solidFill>
              </a:rPr>
              <a:pPr defTabSz="914400"/>
              <a:t>12/2/2015</a:t>
            </a:fld>
            <a:endParaRPr lang="en-US" dirty="0">
              <a:solidFill>
                <a:prstClr val="black"/>
              </a:solidFill>
            </a:endParaRPr>
          </a:p>
        </p:txBody>
      </p:sp>
      <p:sp>
        <p:nvSpPr>
          <p:cNvPr id="4" name="Footer Placeholder 3"/>
          <p:cNvSpPr>
            <a:spLocks noGrp="1"/>
          </p:cNvSpPr>
          <p:nvPr>
            <p:ph type="ftr" sz="quarter" idx="11"/>
          </p:nvPr>
        </p:nvSpPr>
        <p:spPr>
          <a:xfrm>
            <a:off x="4038600" y="6400800"/>
            <a:ext cx="2466093" cy="294325"/>
          </a:xfrm>
          <a:prstGeom prst="rect">
            <a:avLst/>
          </a:prstGeom>
        </p:spPr>
        <p:txBody>
          <a:bodyPr/>
          <a:lstStyle/>
          <a:p>
            <a:pPr defTabSz="914400"/>
            <a:r>
              <a:rPr lang="en-US" smtClean="0">
                <a:solidFill>
                  <a:prstClr val="black"/>
                </a:solidFill>
              </a:rPr>
              <a:t>CONFIDENTIAL – NOT FOR DISTRIBUTION</a:t>
            </a:r>
            <a:endParaRPr lang="en-US" dirty="0">
              <a:solidFill>
                <a:prstClr val="black"/>
              </a:solidFill>
            </a:endParaRPr>
          </a:p>
        </p:txBody>
      </p:sp>
      <p:sp>
        <p:nvSpPr>
          <p:cNvPr id="5" name="Slide Number Placeholder 4"/>
          <p:cNvSpPr>
            <a:spLocks noGrp="1"/>
          </p:cNvSpPr>
          <p:nvPr>
            <p:ph type="sldNum" sz="quarter" idx="12"/>
          </p:nvPr>
        </p:nvSpPr>
        <p:spPr>
          <a:xfrm>
            <a:off x="8115381" y="6400800"/>
            <a:ext cx="571418" cy="294325"/>
          </a:xfrm>
          <a:prstGeom prst="rect">
            <a:avLst/>
          </a:prstGeom>
        </p:spPr>
        <p:txBody>
          <a:bodyPr/>
          <a:lstStyle/>
          <a:p>
            <a:pPr defTabSz="914400"/>
            <a:fld id="{818857F2-102E-5148-ADF3-C396FE20EBD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8097929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smtClean="0"/>
              <a:t>Click to add copy</a:t>
            </a:r>
            <a:endParaRPr lang="en-US" dirty="0"/>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pic>
        <p:nvPicPr>
          <p:cNvPr id="17" name="Picture 16" descr="ppt-because-tag.psd"/>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27100" y="4827586"/>
            <a:ext cx="8216894" cy="607721"/>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1" r:id="rId10"/>
    <p:sldLayoutId id="2147483662" r:id="rId11"/>
    <p:sldLayoutId id="2147483676" r:id="rId12"/>
    <p:sldLayoutId id="2147483677" r:id="rId13"/>
    <p:sldLayoutId id="2147483678" r:id="rId14"/>
    <p:sldLayoutId id="2147483679" r:id="rId15"/>
    <p:sldLayoutId id="2147483689" r:id="rId16"/>
    <p:sldLayoutId id="2147483690" r:id="rId17"/>
    <p:sldLayoutId id="2147483707" r:id="rId1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41746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8894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3" r:id="rId10"/>
    <p:sldLayoutId id="2147483704" r:id="rId11"/>
    <p:sldLayoutId id="2147483705" r:id="rId12"/>
    <p:sldLayoutId id="214748370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7.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88.gif"/><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1.pn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07.jpeg"/><Relationship Id="rId4" Type="http://schemas.openxmlformats.org/officeDocument/2006/relationships/hyperlink" Target="http://library.osu.edu/blogs/cartoons/2012/02/28/blog-launch-and-the-construction-of-our-new-home-in-sullivant-hal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slideshare.net/malbooth/uts-future-library-more-than-spaces-technology" TargetMode="External"/><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1.xml"/><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14.jpeg"/></Relationships>
</file>

<file path=ppt/slides/_rels/slide6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hyperlink" Target="http://www.slideshare.net/oclcr" TargetMode="External"/><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hyperlink" Target="http://www.oclc.org/research.html" TargetMode="External"/><Relationship Id="rId1" Type="http://schemas.openxmlformats.org/officeDocument/2006/relationships/slideLayout" Target="../slideLayouts/slideLayout8.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hyperlink" Target="http://youtube.com/oclcresearch" TargetMode="External"/><Relationship Id="rId4" Type="http://schemas.openxmlformats.org/officeDocument/2006/relationships/image" Target="../media/image117.png"/><Relationship Id="rId9" Type="http://schemas.openxmlformats.org/officeDocument/2006/relationships/hyperlink" Target="http://hangingtogether.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8" name="Text Placeholder 5"/>
          <p:cNvSpPr txBox="1">
            <a:spLocks/>
          </p:cNvSpPr>
          <p:nvPr/>
        </p:nvSpPr>
        <p:spPr>
          <a:xfrm>
            <a:off x="0" y="5818172"/>
            <a:ext cx="2717800" cy="443637"/>
          </a:xfrm>
          <a:prstGeom prst="rect">
            <a:avLst/>
          </a:prstGeom>
          <a:solidFill>
            <a:schemeClr val="bg1">
              <a:lumMod val="65000"/>
            </a:schemeClr>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solidFill>
                  <a:schemeClr val="bg1"/>
                </a:solidFill>
              </a:rPr>
              <a:t>Lorcan Dempsey, OCLC </a:t>
            </a:r>
          </a:p>
        </p:txBody>
      </p:sp>
      <p:sp>
        <p:nvSpPr>
          <p:cNvPr id="10" name="Text Placeholder 8"/>
          <p:cNvSpPr txBox="1">
            <a:spLocks/>
          </p:cNvSpPr>
          <p:nvPr/>
        </p:nvSpPr>
        <p:spPr>
          <a:xfrm>
            <a:off x="-12700" y="6446467"/>
            <a:ext cx="9194800" cy="424233"/>
          </a:xfrm>
          <a:prstGeom prst="rect">
            <a:avLst/>
          </a:prstGeom>
          <a:solidFill>
            <a:schemeClr val="bg1">
              <a:lumMod val="65000"/>
            </a:schemeClr>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solidFill>
                  <a:schemeClr val="bg1"/>
                </a:solidFill>
              </a:rPr>
              <a:t>Environmental trends and OCLC Research. Notre Dame University, </a:t>
            </a:r>
            <a:r>
              <a:rPr lang="en-US" sz="1400" b="1" dirty="0" smtClean="0">
                <a:solidFill>
                  <a:schemeClr val="bg1"/>
                </a:solidFill>
              </a:rPr>
              <a:t>28 September 2015</a:t>
            </a:r>
            <a:endParaRPr lang="en-US" sz="1400" b="1" dirty="0">
              <a:solidFill>
                <a:schemeClr val="bg1"/>
              </a:solidFill>
            </a:endParaRPr>
          </a:p>
        </p:txBody>
      </p:sp>
      <p:sp>
        <p:nvSpPr>
          <p:cNvPr id="11" name="TextBox 10"/>
          <p:cNvSpPr txBox="1"/>
          <p:nvPr/>
        </p:nvSpPr>
        <p:spPr>
          <a:xfrm>
            <a:off x="-3312" y="368300"/>
            <a:ext cx="2200412" cy="523220"/>
          </a:xfrm>
          <a:prstGeom prst="rect">
            <a:avLst/>
          </a:prstGeom>
          <a:solidFill>
            <a:schemeClr val="bg1">
              <a:lumMod val="65000"/>
            </a:schemeClr>
          </a:solidFill>
        </p:spPr>
        <p:txBody>
          <a:bodyPr wrap="square" rtlCol="0">
            <a:spAutoFit/>
          </a:bodyPr>
          <a:lstStyle/>
          <a:p>
            <a:r>
              <a:rPr lang="en-US" sz="2800" b="1" dirty="0">
                <a:solidFill>
                  <a:schemeClr val="bg1"/>
                </a:solidFill>
              </a:rPr>
              <a:t>@</a:t>
            </a:r>
            <a:r>
              <a:rPr lang="en-US" sz="2800" b="1" dirty="0" err="1" smtClean="0">
                <a:solidFill>
                  <a:schemeClr val="bg1"/>
                </a:solidFill>
              </a:rPr>
              <a:t>LorcanD</a:t>
            </a:r>
            <a:endParaRPr lang="en-US" sz="2800" b="1" dirty="0">
              <a:solidFill>
                <a:schemeClr val="bg1"/>
              </a:solidFill>
            </a:endParaRPr>
          </a:p>
        </p:txBody>
      </p:sp>
      <p:sp>
        <p:nvSpPr>
          <p:cNvPr id="5" name="Rectangle 4"/>
          <p:cNvSpPr/>
          <p:nvPr/>
        </p:nvSpPr>
        <p:spPr>
          <a:xfrm>
            <a:off x="5524500" y="45134"/>
            <a:ext cx="5613400" cy="646331"/>
          </a:xfrm>
          <a:prstGeom prst="rect">
            <a:avLst/>
          </a:prstGeom>
        </p:spPr>
        <p:txBody>
          <a:bodyPr wrap="square">
            <a:spAutoFit/>
          </a:bodyPr>
          <a:lstStyle/>
          <a:p>
            <a:r>
              <a:rPr lang="en-US" sz="1200" dirty="0">
                <a:solidFill>
                  <a:schemeClr val="bg1"/>
                </a:solidFill>
                <a:latin typeface="Lucida Grande"/>
              </a:rPr>
              <a:t>http://photos.nd.edu/image/I0000zhFgnbUJDqY</a:t>
            </a:r>
          </a:p>
          <a:p>
            <a:r>
              <a:rPr lang="en-US" sz="1200" dirty="0">
                <a:solidFill>
                  <a:schemeClr val="bg1"/>
                </a:solidFill>
                <a:latin typeface="Lucida Grande"/>
              </a:rPr>
              <a:t/>
            </a:r>
            <a:br>
              <a:rPr lang="en-US" sz="1200" dirty="0">
                <a:solidFill>
                  <a:schemeClr val="bg1"/>
                </a:solidFill>
                <a:latin typeface="Lucida Grande"/>
              </a:rPr>
            </a:br>
            <a:endParaRPr lang="en-US" sz="1200" dirty="0">
              <a:solidFill>
                <a:schemeClr val="bg1"/>
              </a:solidFill>
            </a:endParaRPr>
          </a:p>
        </p:txBody>
      </p:sp>
    </p:spTree>
    <p:extLst>
      <p:ext uri="{BB962C8B-B14F-4D97-AF65-F5344CB8AC3E}">
        <p14:creationId xmlns:p14="http://schemas.microsoft.com/office/powerpoint/2010/main" val="384484403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nvPr>
        </p:nvGraphicFramePr>
        <p:xfrm>
          <a:off x="681317" y="1042608"/>
          <a:ext cx="7637929" cy="52174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57161" y="167986"/>
            <a:ext cx="3405671" cy="892552"/>
          </a:xfrm>
          <a:prstGeom prst="rect">
            <a:avLst/>
          </a:prstGeom>
          <a:noFill/>
        </p:spPr>
        <p:txBody>
          <a:bodyPr wrap="square" rtlCol="0">
            <a:spAutoFit/>
          </a:bodyPr>
          <a:lstStyle/>
          <a:p>
            <a:r>
              <a:rPr lang="en-US" sz="2600" dirty="0" smtClean="0">
                <a:solidFill>
                  <a:srgbClr val="000000"/>
                </a:solidFill>
                <a:latin typeface="Calibri" panose="020F0502020204030204" pitchFamily="34" charset="0"/>
              </a:rPr>
              <a:t>15 most comprehensive </a:t>
            </a:r>
          </a:p>
          <a:p>
            <a:r>
              <a:rPr lang="en-US" sz="2600" dirty="0">
                <a:solidFill>
                  <a:srgbClr val="000000"/>
                </a:solidFill>
                <a:latin typeface="Calibri" panose="020F0502020204030204" pitchFamily="34" charset="0"/>
              </a:rPr>
              <a:t>c</a:t>
            </a:r>
            <a:r>
              <a:rPr lang="en-US" sz="2600" dirty="0" smtClean="0">
                <a:solidFill>
                  <a:srgbClr val="000000"/>
                </a:solidFill>
                <a:latin typeface="Calibri" panose="020F0502020204030204" pitchFamily="34" charset="0"/>
              </a:rPr>
              <a:t>ollections related to:</a:t>
            </a:r>
            <a:endParaRPr lang="en-US" sz="2600" dirty="0">
              <a:solidFill>
                <a:srgbClr val="000000"/>
              </a:solidFill>
              <a:latin typeface="Calibri" panose="020F0502020204030204" pitchFamily="34" charset="0"/>
            </a:endParaRPr>
          </a:p>
        </p:txBody>
      </p:sp>
      <p:sp>
        <p:nvSpPr>
          <p:cNvPr id="6" name="TextBox 5"/>
          <p:cNvSpPr txBox="1"/>
          <p:nvPr/>
        </p:nvSpPr>
        <p:spPr>
          <a:xfrm>
            <a:off x="45190" y="6488668"/>
            <a:ext cx="3377976" cy="276999"/>
          </a:xfrm>
          <a:prstGeom prst="rect">
            <a:avLst/>
          </a:prstGeom>
          <a:noFill/>
        </p:spPr>
        <p:txBody>
          <a:bodyPr wrap="none" rtlCol="0">
            <a:spAutoFit/>
          </a:bodyPr>
          <a:lstStyle/>
          <a:p>
            <a:r>
              <a:rPr lang="en-US" sz="1200" dirty="0" smtClean="0">
                <a:solidFill>
                  <a:srgbClr val="000000"/>
                </a:solidFill>
                <a:latin typeface="Calibri" panose="020F0502020204030204" pitchFamily="34" charset="0"/>
              </a:rPr>
              <a:t>Coverage based on March 2013 WorldCat snapshot</a:t>
            </a:r>
            <a:endParaRPr lang="en-US" sz="1200" dirty="0">
              <a:solidFill>
                <a:srgbClr val="000000"/>
              </a:solidFill>
              <a:latin typeface="Calibri" panose="020F0502020204030204" pitchFamily="34" charset="0"/>
            </a:endParaRPr>
          </a:p>
        </p:txBody>
      </p:sp>
      <p:pic>
        <p:nvPicPr>
          <p:cNvPr id="4098" name="Picture 2" descr="Contemporary Irish poetry and the pastoral trad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982" y="252179"/>
            <a:ext cx="133350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he Oxford handbook of modern Irish poetry by Fran Brear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7742" y="167986"/>
            <a:ext cx="1005815" cy="14368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 chastened communion : modern Irish poetry and... by Andrew J Au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46" y="1114192"/>
            <a:ext cx="1038743" cy="155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8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487680" y="1188720"/>
          <a:ext cx="7799832" cy="494690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57161" y="167986"/>
            <a:ext cx="3405671" cy="892552"/>
          </a:xfrm>
          <a:prstGeom prst="rect">
            <a:avLst/>
          </a:prstGeom>
          <a:noFill/>
        </p:spPr>
        <p:txBody>
          <a:bodyPr wrap="square" rtlCol="0">
            <a:spAutoFit/>
          </a:bodyPr>
          <a:lstStyle/>
          <a:p>
            <a:r>
              <a:rPr lang="en-US" sz="2600" dirty="0" smtClean="0">
                <a:solidFill>
                  <a:srgbClr val="000000"/>
                </a:solidFill>
                <a:latin typeface="Calibri" panose="020F0502020204030204" pitchFamily="34" charset="0"/>
              </a:rPr>
              <a:t>15 most comprehensive </a:t>
            </a:r>
          </a:p>
          <a:p>
            <a:r>
              <a:rPr lang="en-US" sz="2600" dirty="0">
                <a:solidFill>
                  <a:srgbClr val="000000"/>
                </a:solidFill>
                <a:latin typeface="Calibri" panose="020F0502020204030204" pitchFamily="34" charset="0"/>
              </a:rPr>
              <a:t>c</a:t>
            </a:r>
            <a:r>
              <a:rPr lang="en-US" sz="2600" dirty="0" smtClean="0">
                <a:solidFill>
                  <a:srgbClr val="000000"/>
                </a:solidFill>
                <a:latin typeface="Calibri" panose="020F0502020204030204" pitchFamily="34" charset="0"/>
              </a:rPr>
              <a:t>ollections related to:</a:t>
            </a:r>
            <a:endParaRPr lang="en-US" sz="2600" dirty="0">
              <a:solidFill>
                <a:srgbClr val="000000"/>
              </a:solidFill>
              <a:latin typeface="Calibri" panose="020F0502020204030204" pitchFamily="34" charset="0"/>
            </a:endParaRPr>
          </a:p>
        </p:txBody>
      </p:sp>
      <p:sp>
        <p:nvSpPr>
          <p:cNvPr id="4" name="TextBox 3"/>
          <p:cNvSpPr txBox="1"/>
          <p:nvPr/>
        </p:nvSpPr>
        <p:spPr>
          <a:xfrm>
            <a:off x="45190" y="6488668"/>
            <a:ext cx="3377976" cy="276999"/>
          </a:xfrm>
          <a:prstGeom prst="rect">
            <a:avLst/>
          </a:prstGeom>
          <a:noFill/>
        </p:spPr>
        <p:txBody>
          <a:bodyPr wrap="none" rtlCol="0">
            <a:spAutoFit/>
          </a:bodyPr>
          <a:lstStyle/>
          <a:p>
            <a:r>
              <a:rPr lang="en-US" sz="1200" dirty="0" smtClean="0">
                <a:solidFill>
                  <a:srgbClr val="000000"/>
                </a:solidFill>
                <a:latin typeface="Calibri" panose="020F0502020204030204" pitchFamily="34" charset="0"/>
              </a:rPr>
              <a:t>Coverage based on March 2013 WorldCat snapshot</a:t>
            </a:r>
            <a:endParaRPr lang="en-US" sz="1200" dirty="0">
              <a:solidFill>
                <a:srgbClr val="000000"/>
              </a:solidFill>
              <a:latin typeface="Calibri" panose="020F0502020204030204" pitchFamily="34" charset="0"/>
            </a:endParaRPr>
          </a:p>
        </p:txBody>
      </p:sp>
      <p:pic>
        <p:nvPicPr>
          <p:cNvPr id="2050" name="Picture 2" descr="Nuala Ní Dhomhna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287" y="167987"/>
            <a:ext cx="2376287" cy="15541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542287" y="1722121"/>
            <a:ext cx="2376287" cy="461665"/>
          </a:xfrm>
          <a:prstGeom prst="rect">
            <a:avLst/>
          </a:prstGeom>
          <a:solidFill>
            <a:schemeClr val="bg1"/>
          </a:solidFill>
        </p:spPr>
        <p:txBody>
          <a:bodyPr wrap="square">
            <a:spAutoFit/>
          </a:bodyPr>
          <a:lstStyle/>
          <a:p>
            <a:r>
              <a:rPr lang="en-US" sz="1200" dirty="0">
                <a:latin typeface="Calibri" panose="020F0502020204030204" pitchFamily="34" charset="0"/>
              </a:rPr>
              <a:t>http://www.poetryfoundation.org/bio/nuala-ni-dhomhnaill</a:t>
            </a:r>
          </a:p>
        </p:txBody>
      </p:sp>
    </p:spTree>
    <p:extLst>
      <p:ext uri="{BB962C8B-B14F-4D97-AF65-F5344CB8AC3E}">
        <p14:creationId xmlns:p14="http://schemas.microsoft.com/office/powerpoint/2010/main" val="156658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487680" y="1127760"/>
          <a:ext cx="7799832" cy="494690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62285" y="156678"/>
            <a:ext cx="3405671" cy="892552"/>
          </a:xfrm>
          <a:prstGeom prst="rect">
            <a:avLst/>
          </a:prstGeom>
          <a:noFill/>
        </p:spPr>
        <p:txBody>
          <a:bodyPr wrap="square" rtlCol="0">
            <a:spAutoFit/>
          </a:bodyPr>
          <a:lstStyle/>
          <a:p>
            <a:r>
              <a:rPr lang="en-US" sz="2600" dirty="0" smtClean="0">
                <a:solidFill>
                  <a:srgbClr val="000000"/>
                </a:solidFill>
                <a:latin typeface="Calibri" panose="020F0502020204030204" pitchFamily="34" charset="0"/>
              </a:rPr>
              <a:t>15 most comprehensive </a:t>
            </a:r>
          </a:p>
          <a:p>
            <a:r>
              <a:rPr lang="en-US" sz="2600" dirty="0">
                <a:solidFill>
                  <a:srgbClr val="000000"/>
                </a:solidFill>
                <a:latin typeface="Calibri" panose="020F0502020204030204" pitchFamily="34" charset="0"/>
              </a:rPr>
              <a:t>c</a:t>
            </a:r>
            <a:r>
              <a:rPr lang="en-US" sz="2600" dirty="0" smtClean="0">
                <a:solidFill>
                  <a:srgbClr val="000000"/>
                </a:solidFill>
                <a:latin typeface="Calibri" panose="020F0502020204030204" pitchFamily="34" charset="0"/>
              </a:rPr>
              <a:t>ollections related to:</a:t>
            </a:r>
            <a:endParaRPr lang="en-US" sz="2600" dirty="0">
              <a:solidFill>
                <a:srgbClr val="000000"/>
              </a:solidFill>
              <a:latin typeface="Calibri" panose="020F0502020204030204" pitchFamily="34" charset="0"/>
            </a:endParaRPr>
          </a:p>
        </p:txBody>
      </p:sp>
      <p:sp>
        <p:nvSpPr>
          <p:cNvPr id="4" name="TextBox 3"/>
          <p:cNvSpPr txBox="1"/>
          <p:nvPr/>
        </p:nvSpPr>
        <p:spPr>
          <a:xfrm>
            <a:off x="6918430" y="8031234"/>
            <a:ext cx="3377976" cy="276999"/>
          </a:xfrm>
          <a:prstGeom prst="rect">
            <a:avLst/>
          </a:prstGeom>
          <a:noFill/>
        </p:spPr>
        <p:txBody>
          <a:bodyPr wrap="none" rtlCol="0">
            <a:spAutoFit/>
          </a:bodyPr>
          <a:lstStyle/>
          <a:p>
            <a:r>
              <a:rPr lang="en-US" sz="1200" dirty="0" smtClean="0">
                <a:solidFill>
                  <a:srgbClr val="000000"/>
                </a:solidFill>
                <a:latin typeface="Calibri" panose="020F0502020204030204" pitchFamily="34" charset="0"/>
              </a:rPr>
              <a:t>Coverage based on March 2013 WorldCat snapshot</a:t>
            </a:r>
            <a:endParaRPr lang="en-US" sz="1200" dirty="0">
              <a:solidFill>
                <a:srgbClr val="000000"/>
              </a:solidFill>
              <a:latin typeface="Calibri" panose="020F0502020204030204" pitchFamily="34" charset="0"/>
            </a:endParaRPr>
          </a:p>
        </p:txBody>
      </p:sp>
      <p:pic>
        <p:nvPicPr>
          <p:cNvPr id="1026" name="Picture 2" descr="Easter Proclamation of 19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815" y="156678"/>
            <a:ext cx="1905000" cy="2895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7028815" y="3239870"/>
            <a:ext cx="1905000" cy="646331"/>
          </a:xfrm>
          <a:prstGeom prst="rect">
            <a:avLst/>
          </a:prstGeom>
          <a:solidFill>
            <a:schemeClr val="bg1"/>
          </a:solidFill>
        </p:spPr>
        <p:txBody>
          <a:bodyPr wrap="square">
            <a:spAutoFit/>
          </a:bodyPr>
          <a:lstStyle/>
          <a:p>
            <a:r>
              <a:rPr lang="en-US" sz="1200" dirty="0">
                <a:latin typeface="Calibri" panose="020F0502020204030204" pitchFamily="34" charset="0"/>
              </a:rPr>
              <a:t>https://commons.wikimedia.org/wiki/File:Easter_Proclamation_of_1916.png</a:t>
            </a:r>
          </a:p>
        </p:txBody>
      </p:sp>
      <p:sp>
        <p:nvSpPr>
          <p:cNvPr id="7" name="TextBox 6"/>
          <p:cNvSpPr txBox="1"/>
          <p:nvPr/>
        </p:nvSpPr>
        <p:spPr>
          <a:xfrm>
            <a:off x="45190" y="6488668"/>
            <a:ext cx="3377976" cy="276999"/>
          </a:xfrm>
          <a:prstGeom prst="rect">
            <a:avLst/>
          </a:prstGeom>
          <a:noFill/>
        </p:spPr>
        <p:txBody>
          <a:bodyPr wrap="none" rtlCol="0">
            <a:spAutoFit/>
          </a:bodyPr>
          <a:lstStyle/>
          <a:p>
            <a:r>
              <a:rPr lang="en-US" sz="1200" dirty="0" smtClean="0">
                <a:solidFill>
                  <a:srgbClr val="000000"/>
                </a:solidFill>
                <a:latin typeface="Calibri" panose="020F0502020204030204" pitchFamily="34" charset="0"/>
              </a:rPr>
              <a:t>Coverage based on March 2013 WorldCat snapshot</a:t>
            </a:r>
            <a:endParaRPr 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72384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8800" dirty="0" smtClean="0">
                <a:latin typeface="Segoe UI Light" panose="020B0502040204020203" pitchFamily="34" charset="0"/>
              </a:rPr>
              <a:t>Themes</a:t>
            </a:r>
            <a:endParaRPr lang="en-US" sz="8800" dirty="0">
              <a:latin typeface="Segoe UI Light" panose="020B0502040204020203" pitchFamily="34" charset="0"/>
            </a:endParaRPr>
          </a:p>
        </p:txBody>
      </p:sp>
      <p:sp>
        <p:nvSpPr>
          <p:cNvPr id="2" name="Text Placeholder 1"/>
          <p:cNvSpPr>
            <a:spLocks noGrp="1"/>
          </p:cNvSpPr>
          <p:nvPr>
            <p:ph type="body" sz="quarter" idx="10"/>
          </p:nvPr>
        </p:nvSpPr>
        <p:spPr>
          <a:xfrm>
            <a:off x="784373" y="2098675"/>
            <a:ext cx="7772400" cy="781050"/>
          </a:xfrm>
        </p:spPr>
        <p:txBody>
          <a:bodyPr/>
          <a:lstStyle/>
          <a:p>
            <a:r>
              <a:rPr lang="en-US" dirty="0" smtClean="0"/>
              <a:t>OCLC Research </a:t>
            </a:r>
            <a:endParaRPr lang="en-US" dirty="0"/>
          </a:p>
        </p:txBody>
      </p:sp>
    </p:spTree>
    <p:extLst>
      <p:ext uri="{BB962C8B-B14F-4D97-AF65-F5344CB8AC3E}">
        <p14:creationId xmlns:p14="http://schemas.microsoft.com/office/powerpoint/2010/main" val="86044335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nvPr>
        </p:nvGraphicFramePr>
        <p:xfrm>
          <a:off x="2776762" y="1024070"/>
          <a:ext cx="3135151" cy="4830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Brace 3"/>
          <p:cNvSpPr/>
          <p:nvPr/>
        </p:nvSpPr>
        <p:spPr>
          <a:xfrm>
            <a:off x="5799909" y="1024070"/>
            <a:ext cx="627017" cy="3913690"/>
          </a:xfrm>
          <a:prstGeom prst="rightBrace">
            <a:avLst/>
          </a:pr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3352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User studies</a:t>
            </a:r>
            <a:endParaRPr lang="en-US" dirty="0"/>
          </a:p>
        </p:txBody>
      </p:sp>
      <p:sp>
        <p:nvSpPr>
          <p:cNvPr id="2" name="Text Placeholder 1"/>
          <p:cNvSpPr>
            <a:spLocks noGrp="1"/>
          </p:cNvSpPr>
          <p:nvPr>
            <p:ph type="body" sz="quarter" idx="10"/>
          </p:nvPr>
        </p:nvSpPr>
        <p:spPr/>
        <p:txBody>
          <a:bodyPr/>
          <a:lstStyle/>
          <a:p>
            <a:r>
              <a:rPr lang="en-US" dirty="0" smtClean="0"/>
              <a:t>OCLC Research</a:t>
            </a:r>
            <a:endParaRPr lang="en-US" dirty="0"/>
          </a:p>
        </p:txBody>
      </p:sp>
    </p:spTree>
    <p:extLst>
      <p:ext uri="{BB962C8B-B14F-4D97-AF65-F5344CB8AC3E}">
        <p14:creationId xmlns:p14="http://schemas.microsoft.com/office/powerpoint/2010/main" val="3427954159"/>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34400"/>
            <a:ext cx="7924800" cy="5324535"/>
          </a:xfrm>
          <a:prstGeom prst="rect">
            <a:avLst/>
          </a:prstGeom>
          <a:solidFill>
            <a:schemeClr val="bg1">
              <a:lumMod val="65000"/>
            </a:schemeClr>
          </a:solidFill>
        </p:spPr>
        <p:txBody>
          <a:bodyPr wrap="square" rtlCol="0">
            <a:spAutoFit/>
          </a:bodyPr>
          <a:lstStyle/>
          <a:p>
            <a:pPr defTabSz="914400"/>
            <a:r>
              <a:rPr lang="en-US" sz="4400" dirty="0">
                <a:solidFill>
                  <a:srgbClr val="FFFFFF"/>
                </a:solidFill>
                <a:latin typeface="Segoe UI Light" panose="020B0502040204020203" pitchFamily="34" charset="0"/>
              </a:rPr>
              <a:t>Our traditional model was </a:t>
            </a:r>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one </a:t>
            </a:r>
            <a:r>
              <a:rPr lang="en-US" sz="4400" dirty="0">
                <a:solidFill>
                  <a:srgbClr val="FFFFFF"/>
                </a:solidFill>
                <a:latin typeface="Segoe UI Light" panose="020B0502040204020203" pitchFamily="34" charset="0"/>
              </a:rPr>
              <a:t>in which we thought of </a:t>
            </a:r>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the </a:t>
            </a:r>
            <a:r>
              <a:rPr lang="en-US" sz="4400" dirty="0">
                <a:solidFill>
                  <a:srgbClr val="FFFFFF"/>
                </a:solidFill>
                <a:latin typeface="Segoe UI Light" panose="020B0502040204020203" pitchFamily="34" charset="0"/>
              </a:rPr>
              <a:t>user in the </a:t>
            </a:r>
            <a:r>
              <a:rPr lang="en-US" sz="4400" dirty="0" smtClean="0">
                <a:solidFill>
                  <a:srgbClr val="FFFFFF"/>
                </a:solidFill>
                <a:latin typeface="Segoe UI Light" panose="020B0502040204020203" pitchFamily="34" charset="0"/>
              </a:rPr>
              <a:t>life of </a:t>
            </a:r>
            <a:r>
              <a:rPr lang="en-US" sz="4400" dirty="0">
                <a:solidFill>
                  <a:srgbClr val="FFFFFF"/>
                </a:solidFill>
                <a:latin typeface="Segoe UI Light" panose="020B0502040204020203" pitchFamily="34" charset="0"/>
              </a:rPr>
              <a:t>the </a:t>
            </a:r>
            <a:r>
              <a:rPr lang="en-US" sz="4400" dirty="0" smtClean="0">
                <a:solidFill>
                  <a:srgbClr val="FFFFFF"/>
                </a:solidFill>
                <a:latin typeface="Segoe UI Light" panose="020B0502040204020203" pitchFamily="34" charset="0"/>
              </a:rPr>
              <a:t>library</a:t>
            </a:r>
          </a:p>
          <a:p>
            <a:pPr defTabSz="914400"/>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 but </a:t>
            </a:r>
            <a:r>
              <a:rPr lang="en-US" sz="4400" dirty="0">
                <a:solidFill>
                  <a:srgbClr val="FFFFFF"/>
                </a:solidFill>
                <a:latin typeface="Segoe UI Light" panose="020B0502040204020203" pitchFamily="34" charset="0"/>
              </a:rPr>
              <a:t>we are now increasingly </a:t>
            </a:r>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thinking about </a:t>
            </a:r>
            <a:r>
              <a:rPr lang="en-US" sz="6000" b="1" dirty="0">
                <a:solidFill>
                  <a:srgbClr val="FFFFFF"/>
                </a:solidFill>
                <a:latin typeface="Segoe UI Light" panose="020B0502040204020203" pitchFamily="34" charset="0"/>
              </a:rPr>
              <a:t>the library </a:t>
            </a:r>
            <a:endParaRPr lang="en-US" sz="6000" b="1" dirty="0" smtClean="0">
              <a:solidFill>
                <a:srgbClr val="FFFFFF"/>
              </a:solidFill>
              <a:latin typeface="Segoe UI Light" panose="020B0502040204020203" pitchFamily="34" charset="0"/>
            </a:endParaRPr>
          </a:p>
          <a:p>
            <a:pPr defTabSz="914400"/>
            <a:r>
              <a:rPr lang="en-US" sz="6000" b="1" dirty="0" smtClean="0">
                <a:solidFill>
                  <a:srgbClr val="FFFFFF"/>
                </a:solidFill>
                <a:latin typeface="Segoe UI Light" panose="020B0502040204020203" pitchFamily="34" charset="0"/>
              </a:rPr>
              <a:t>in </a:t>
            </a:r>
            <a:r>
              <a:rPr lang="en-US" sz="6000" b="1" dirty="0">
                <a:solidFill>
                  <a:srgbClr val="FFFFFF"/>
                </a:solidFill>
                <a:latin typeface="Segoe UI Light" panose="020B0502040204020203" pitchFamily="34" charset="0"/>
              </a:rPr>
              <a:t>the life of the user</a:t>
            </a:r>
          </a:p>
        </p:txBody>
      </p:sp>
    </p:spTree>
    <p:extLst>
      <p:ext uri="{BB962C8B-B14F-4D97-AF65-F5344CB8AC3E}">
        <p14:creationId xmlns:p14="http://schemas.microsoft.com/office/powerpoint/2010/main" val="4195174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www.alastore.ala.org/images/foster4376_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4997"/>
            <a:ext cx="2309137" cy="298595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alastore.ala.org/images/duke3D2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251" y="1904997"/>
            <a:ext cx="1990635" cy="29859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096000" y="1904997"/>
            <a:ext cx="2175334" cy="2985953"/>
          </a:xfrm>
          <a:prstGeom prst="rect">
            <a:avLst/>
          </a:prstGeom>
        </p:spPr>
      </p:pic>
    </p:spTree>
    <p:extLst>
      <p:ext uri="{BB962C8B-B14F-4D97-AF65-F5344CB8AC3E}">
        <p14:creationId xmlns:p14="http://schemas.microsoft.com/office/powerpoint/2010/main" val="124054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fade">
                                      <p:cBhvr>
                                        <p:cTn id="7" dur="1000"/>
                                        <p:tgtEl>
                                          <p:spTgt spid="8200"/>
                                        </p:tgtEl>
                                      </p:cBhvr>
                                    </p:animEffect>
                                    <p:anim calcmode="lin" valueType="num">
                                      <p:cBhvr>
                                        <p:cTn id="8" dur="1000" fill="hold"/>
                                        <p:tgtEl>
                                          <p:spTgt spid="8200"/>
                                        </p:tgtEl>
                                        <p:attrNameLst>
                                          <p:attrName>ppt_x</p:attrName>
                                        </p:attrNameLst>
                                      </p:cBhvr>
                                      <p:tavLst>
                                        <p:tav tm="0">
                                          <p:val>
                                            <p:strVal val="#ppt_x"/>
                                          </p:val>
                                        </p:tav>
                                        <p:tav tm="100000">
                                          <p:val>
                                            <p:strVal val="#ppt_x"/>
                                          </p:val>
                                        </p:tav>
                                      </p:tavLst>
                                    </p:anim>
                                    <p:anim calcmode="lin" valueType="num">
                                      <p:cBhvr>
                                        <p:cTn id="9" dur="1000" fill="hold"/>
                                        <p:tgtEl>
                                          <p:spTgt spid="820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963" y="2133600"/>
            <a:ext cx="7819564" cy="4343400"/>
          </a:xfrm>
          <a:prstGeom prst="rect">
            <a:avLst/>
          </a:prstGeom>
          <a:solidFill>
            <a:schemeClr val="bg1">
              <a:lumMod val="65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endParaRPr lang="en-US" dirty="0" smtClean="0">
              <a:solidFill>
                <a:schemeClr val="bg1"/>
              </a:solidFill>
              <a:latin typeface="Segoe UI Semibold" panose="020B0702040204020203" pitchFamily="34" charset="0"/>
            </a:endParaRPr>
          </a:p>
          <a:p>
            <a:pPr algn="ctr"/>
            <a:r>
              <a:rPr lang="en-US" sz="2800" b="1" dirty="0" smtClean="0">
                <a:solidFill>
                  <a:schemeClr val="bg1"/>
                </a:solidFill>
                <a:latin typeface="Segoe UI Semibold" panose="020B0702040204020203" pitchFamily="34" charset="0"/>
              </a:rPr>
              <a:t>The workflow context</a:t>
            </a:r>
          </a:p>
          <a:p>
            <a:pPr algn="ctr"/>
            <a:r>
              <a:rPr lang="en-US" sz="2000" dirty="0" smtClean="0">
                <a:solidFill>
                  <a:schemeClr val="bg1"/>
                </a:solidFill>
                <a:latin typeface="Segoe UI Semibold" panose="020B0702040204020203" pitchFamily="34" charset="0"/>
              </a:rPr>
              <a:t>Convenience and context switching</a:t>
            </a:r>
          </a:p>
          <a:p>
            <a:pPr algn="ctr"/>
            <a:r>
              <a:rPr lang="en-US" sz="2000" dirty="0" smtClean="0">
                <a:solidFill>
                  <a:schemeClr val="bg1"/>
                </a:solidFill>
                <a:latin typeface="Segoe UI Semibold" panose="020B0702040204020203" pitchFamily="34" charset="0"/>
              </a:rPr>
              <a:t>Fragmentation is a deterrent</a:t>
            </a:r>
          </a:p>
          <a:p>
            <a:pPr algn="ctr"/>
            <a:endParaRPr lang="en-US" sz="2000" dirty="0">
              <a:solidFill>
                <a:schemeClr val="bg1"/>
              </a:solidFill>
              <a:latin typeface="Segoe UI Semibold" panose="020B0702040204020203" pitchFamily="34" charset="0"/>
            </a:endParaRPr>
          </a:p>
          <a:p>
            <a:pPr algn="ctr"/>
            <a:r>
              <a:rPr lang="en-US" sz="2800" b="1" dirty="0" smtClean="0">
                <a:solidFill>
                  <a:schemeClr val="bg1"/>
                </a:solidFill>
                <a:latin typeface="Segoe UI Semibold" panose="020B0702040204020203" pitchFamily="34" charset="0"/>
              </a:rPr>
              <a:t>The personal context</a:t>
            </a:r>
          </a:p>
          <a:p>
            <a:pPr algn="ctr"/>
            <a:r>
              <a:rPr lang="en-US" sz="2000" dirty="0" smtClean="0">
                <a:solidFill>
                  <a:schemeClr val="bg1"/>
                </a:solidFill>
                <a:latin typeface="Segoe UI Semibold" panose="020B0702040204020203" pitchFamily="34" charset="0"/>
              </a:rPr>
              <a:t>Relationship </a:t>
            </a:r>
            <a:r>
              <a:rPr lang="en-US" sz="2000" dirty="0">
                <a:solidFill>
                  <a:schemeClr val="bg1"/>
                </a:solidFill>
                <a:latin typeface="Segoe UI Semibold" panose="020B0702040204020203" pitchFamily="34" charset="0"/>
              </a:rPr>
              <a:t>– sharing – engagement</a:t>
            </a:r>
          </a:p>
          <a:p>
            <a:pPr algn="ctr"/>
            <a:endParaRPr lang="en-US" sz="2000" dirty="0" smtClean="0">
              <a:solidFill>
                <a:schemeClr val="bg1"/>
              </a:solidFill>
              <a:latin typeface="Segoe UI Semibold" panose="020B0702040204020203" pitchFamily="34" charset="0"/>
            </a:endParaRPr>
          </a:p>
          <a:p>
            <a:pPr algn="ctr"/>
            <a:r>
              <a:rPr lang="en-US" sz="2800" b="1" dirty="0" smtClean="0">
                <a:solidFill>
                  <a:schemeClr val="bg1"/>
                </a:solidFill>
                <a:latin typeface="Segoe UI Semibold" panose="020B0702040204020203" pitchFamily="34" charset="0"/>
              </a:rPr>
              <a:t>The environmental context</a:t>
            </a:r>
          </a:p>
          <a:p>
            <a:pPr algn="ctr"/>
            <a:r>
              <a:rPr lang="en-US" sz="2000" b="1" dirty="0" smtClean="0">
                <a:solidFill>
                  <a:schemeClr val="bg1"/>
                </a:solidFill>
                <a:latin typeface="Segoe UI Semibold" panose="020B0702040204020203" pitchFamily="34" charset="0"/>
              </a:rPr>
              <a:t>Spaces and places</a:t>
            </a:r>
          </a:p>
          <a:p>
            <a:pPr algn="ctr"/>
            <a:endParaRPr lang="en-US" sz="2800" b="1" dirty="0" smtClean="0">
              <a:solidFill>
                <a:schemeClr val="bg1"/>
              </a:solidFill>
              <a:latin typeface="Segoe UI Semibold" panose="020B0702040204020203" pitchFamily="34" charset="0"/>
            </a:endParaRPr>
          </a:p>
          <a:p>
            <a:pPr algn="ctr"/>
            <a:endParaRPr lang="en-US" dirty="0">
              <a:solidFill>
                <a:schemeClr val="bg1"/>
              </a:solidFill>
              <a:latin typeface="Segoe UI Semibold" panose="020B0702040204020203" pitchFamily="34" charset="0"/>
            </a:endParaRPr>
          </a:p>
        </p:txBody>
      </p:sp>
      <p:sp>
        <p:nvSpPr>
          <p:cNvPr id="3" name="Rectangle 2"/>
          <p:cNvSpPr/>
          <p:nvPr/>
        </p:nvSpPr>
        <p:spPr>
          <a:xfrm>
            <a:off x="627674" y="609600"/>
            <a:ext cx="7819564" cy="1066800"/>
          </a:xfrm>
          <a:prstGeom prst="rect">
            <a:avLst/>
          </a:prstGeom>
          <a:solidFill>
            <a:schemeClr val="bg1">
              <a:lumMod val="65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r>
              <a:rPr lang="en-US" sz="2800" b="1" dirty="0" smtClean="0">
                <a:solidFill>
                  <a:schemeClr val="bg1"/>
                </a:solidFill>
                <a:latin typeface="Segoe UI Semibold" panose="020B0702040204020203" pitchFamily="34" charset="0"/>
              </a:rPr>
              <a:t>What people actually do, not what they say they do</a:t>
            </a:r>
          </a:p>
        </p:txBody>
      </p:sp>
    </p:spTree>
    <p:extLst>
      <p:ext uri="{BB962C8B-B14F-4D97-AF65-F5344CB8AC3E}">
        <p14:creationId xmlns:p14="http://schemas.microsoft.com/office/powerpoint/2010/main" val="3452343635"/>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04" y="1045807"/>
            <a:ext cx="9209532" cy="4916120"/>
          </a:xfrm>
          <a:prstGeom prst="rect">
            <a:avLst/>
          </a:prstGeom>
        </p:spPr>
      </p:pic>
      <p:sp>
        <p:nvSpPr>
          <p:cNvPr id="3" name="TextBox 2"/>
          <p:cNvSpPr txBox="1"/>
          <p:nvPr/>
        </p:nvSpPr>
        <p:spPr>
          <a:xfrm>
            <a:off x="3572748" y="6329957"/>
            <a:ext cx="1219757" cy="523220"/>
          </a:xfrm>
          <a:prstGeom prst="rect">
            <a:avLst/>
          </a:prstGeom>
          <a:noFill/>
        </p:spPr>
        <p:txBody>
          <a:bodyPr wrap="none" rtlCol="0">
            <a:spAutoFit/>
          </a:bodyPr>
          <a:lstStyle/>
          <a:p>
            <a:pPr defTabSz="914400"/>
            <a:r>
              <a:rPr lang="en-US" sz="2800" b="1" dirty="0" smtClean="0">
                <a:solidFill>
                  <a:srgbClr val="CC3300"/>
                </a:solidFill>
              </a:rPr>
              <a:t>#</a:t>
            </a:r>
            <a:r>
              <a:rPr lang="en-US" sz="2800" b="1" dirty="0" err="1" smtClean="0">
                <a:solidFill>
                  <a:srgbClr val="CC3300"/>
                </a:solidFill>
              </a:rPr>
              <a:t>vandr</a:t>
            </a:r>
            <a:endParaRPr lang="en-US" sz="2800" b="1" dirty="0">
              <a:solidFill>
                <a:srgbClr val="CC3300"/>
              </a:solidFill>
            </a:endParaRPr>
          </a:p>
        </p:txBody>
      </p:sp>
      <p:sp>
        <p:nvSpPr>
          <p:cNvPr id="4" name="Rectangle 3"/>
          <p:cNvSpPr/>
          <p:nvPr/>
        </p:nvSpPr>
        <p:spPr>
          <a:xfrm>
            <a:off x="2438398" y="228600"/>
            <a:ext cx="3488455" cy="369332"/>
          </a:xfrm>
          <a:prstGeom prst="rect">
            <a:avLst/>
          </a:prstGeom>
        </p:spPr>
        <p:txBody>
          <a:bodyPr wrap="none">
            <a:spAutoFit/>
          </a:bodyPr>
          <a:lstStyle/>
          <a:p>
            <a:pPr defTabSz="914400">
              <a:defRPr/>
            </a:pPr>
            <a:r>
              <a:rPr lang="en-GB" b="1" dirty="0">
                <a:solidFill>
                  <a:srgbClr val="C4161C"/>
                </a:solidFill>
                <a:latin typeface="Segoe UI Light" panose="020B0502040204020203" pitchFamily="34" charset="0"/>
                <a:cs typeface="Arial" pitchFamily="34" charset="0"/>
              </a:rPr>
              <a:t>“Google doesn’t judge me” (UKF3)</a:t>
            </a:r>
          </a:p>
        </p:txBody>
      </p:sp>
    </p:spTree>
    <p:extLst>
      <p:ext uri="{BB962C8B-B14F-4D97-AF65-F5344CB8AC3E}">
        <p14:creationId xmlns:p14="http://schemas.microsoft.com/office/powerpoint/2010/main" val="1067116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Hexagon 10"/>
          <p:cNvSpPr/>
          <p:nvPr/>
        </p:nvSpPr>
        <p:spPr>
          <a:xfrm>
            <a:off x="4764358" y="2022338"/>
            <a:ext cx="1176536" cy="1014256"/>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12" name="Hexagon 11"/>
          <p:cNvSpPr/>
          <p:nvPr/>
        </p:nvSpPr>
        <p:spPr>
          <a:xfrm>
            <a:off x="3032251" y="2535979"/>
            <a:ext cx="1176536" cy="1014256"/>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48" name="TextBox 47"/>
          <p:cNvSpPr txBox="1"/>
          <p:nvPr/>
        </p:nvSpPr>
        <p:spPr>
          <a:xfrm>
            <a:off x="3240764" y="2913184"/>
            <a:ext cx="950901" cy="307777"/>
          </a:xfrm>
          <a:prstGeom prst="rect">
            <a:avLst/>
          </a:prstGeom>
          <a:noFill/>
        </p:spPr>
        <p:txBody>
          <a:bodyPr wrap="none" rtlCol="0">
            <a:spAutoFit/>
          </a:bodyPr>
          <a:lstStyle/>
          <a:p>
            <a:r>
              <a:rPr lang="en-US" sz="1400" dirty="0">
                <a:solidFill>
                  <a:schemeClr val="accent2"/>
                </a:solidFill>
              </a:rPr>
              <a:t>Research</a:t>
            </a:r>
          </a:p>
        </p:txBody>
      </p:sp>
      <p:sp>
        <p:nvSpPr>
          <p:cNvPr id="50" name="TextBox 49"/>
          <p:cNvSpPr txBox="1"/>
          <p:nvPr/>
        </p:nvSpPr>
        <p:spPr>
          <a:xfrm>
            <a:off x="2960682" y="4175902"/>
            <a:ext cx="2882271" cy="553998"/>
          </a:xfrm>
          <a:prstGeom prst="rect">
            <a:avLst/>
          </a:prstGeom>
          <a:noFill/>
          <a:ln>
            <a:solidFill>
              <a:schemeClr val="accent2"/>
            </a:solidFill>
          </a:ln>
        </p:spPr>
        <p:txBody>
          <a:bodyPr wrap="square" rtlCol="0">
            <a:spAutoFit/>
          </a:bodyPr>
          <a:lstStyle/>
          <a:p>
            <a:r>
              <a:rPr lang="en-US" sz="1000" b="1" dirty="0" smtClean="0">
                <a:solidFill>
                  <a:schemeClr val="accent2"/>
                </a:solidFill>
              </a:rPr>
              <a:t>Programs</a:t>
            </a:r>
          </a:p>
          <a:p>
            <a:pPr marL="285750" indent="-285750">
              <a:buFont typeface="Arial" panose="020B0604020202020204" pitchFamily="34" charset="0"/>
              <a:buChar char="•"/>
            </a:pPr>
            <a:r>
              <a:rPr lang="en-US" sz="1000" dirty="0" smtClean="0">
                <a:solidFill>
                  <a:schemeClr val="accent2"/>
                </a:solidFill>
              </a:rPr>
              <a:t>Research Library Partnership</a:t>
            </a:r>
          </a:p>
          <a:p>
            <a:pPr marL="285750" indent="-285750">
              <a:buFont typeface="Arial" panose="020B0604020202020204" pitchFamily="34" charset="0"/>
              <a:buChar char="•"/>
            </a:pPr>
            <a:r>
              <a:rPr lang="en-US" sz="1000" dirty="0" err="1" smtClean="0">
                <a:solidFill>
                  <a:schemeClr val="accent2"/>
                </a:solidFill>
              </a:rPr>
              <a:t>WebJunction</a:t>
            </a:r>
            <a:r>
              <a:rPr lang="en-US" sz="1000" dirty="0" smtClean="0">
                <a:solidFill>
                  <a:schemeClr val="accent2"/>
                </a:solidFill>
              </a:rPr>
              <a:t> </a:t>
            </a:r>
          </a:p>
        </p:txBody>
      </p:sp>
      <p:sp>
        <p:nvSpPr>
          <p:cNvPr id="24" name="TextBox 23"/>
          <p:cNvSpPr txBox="1"/>
          <p:nvPr/>
        </p:nvSpPr>
        <p:spPr>
          <a:xfrm>
            <a:off x="4988104" y="2294178"/>
            <a:ext cx="817853" cy="523220"/>
          </a:xfrm>
          <a:prstGeom prst="rect">
            <a:avLst/>
          </a:prstGeom>
          <a:noFill/>
        </p:spPr>
        <p:txBody>
          <a:bodyPr wrap="none" rtlCol="0">
            <a:spAutoFit/>
          </a:bodyPr>
          <a:lstStyle/>
          <a:p>
            <a:pPr algn="ctr"/>
            <a:r>
              <a:rPr lang="en-US" sz="1400" dirty="0" smtClean="0">
                <a:solidFill>
                  <a:schemeClr val="accent2"/>
                </a:solidFill>
              </a:rPr>
              <a:t>Member</a:t>
            </a:r>
          </a:p>
          <a:p>
            <a:pPr algn="ctr"/>
            <a:r>
              <a:rPr lang="en-US" sz="1400" dirty="0" smtClean="0">
                <a:solidFill>
                  <a:schemeClr val="accent2"/>
                </a:solidFill>
              </a:rPr>
              <a:t>relations</a:t>
            </a:r>
            <a:endParaRPr lang="en-US" sz="1400" dirty="0">
              <a:solidFill>
                <a:schemeClr val="accent2"/>
              </a:solidFill>
            </a:endParaRPr>
          </a:p>
        </p:txBody>
      </p:sp>
      <p:sp>
        <p:nvSpPr>
          <p:cNvPr id="3" name="Rectangle 2"/>
          <p:cNvSpPr/>
          <p:nvPr/>
        </p:nvSpPr>
        <p:spPr>
          <a:xfrm>
            <a:off x="2568635" y="1493324"/>
            <a:ext cx="3958936" cy="3657600"/>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467624" y="1150115"/>
            <a:ext cx="2133084" cy="307777"/>
          </a:xfrm>
          <a:prstGeom prst="rect">
            <a:avLst/>
          </a:prstGeom>
          <a:noFill/>
        </p:spPr>
        <p:txBody>
          <a:bodyPr wrap="none" rtlCol="0">
            <a:spAutoFit/>
          </a:bodyPr>
          <a:lstStyle/>
          <a:p>
            <a:r>
              <a:rPr lang="en-US" sz="1400" dirty="0" smtClean="0">
                <a:solidFill>
                  <a:schemeClr val="accent2"/>
                </a:solidFill>
              </a:rPr>
              <a:t>Membership and Research</a:t>
            </a:r>
            <a:endParaRPr lang="en-US" sz="1400" dirty="0">
              <a:solidFill>
                <a:schemeClr val="accent2"/>
              </a:solidFill>
            </a:endParaRPr>
          </a:p>
        </p:txBody>
      </p:sp>
      <p:cxnSp>
        <p:nvCxnSpPr>
          <p:cNvPr id="8" name="Straight Connector 7"/>
          <p:cNvCxnSpPr/>
          <p:nvPr/>
        </p:nvCxnSpPr>
        <p:spPr>
          <a:xfrm>
            <a:off x="3620519" y="3550235"/>
            <a:ext cx="0" cy="62566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6471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srgbClr val="FFFFFF"/>
              </a:solidFill>
            </a:endParaRPr>
          </a:p>
        </p:txBody>
      </p:sp>
      <p:pic>
        <p:nvPicPr>
          <p:cNvPr id="21507" name="Picture 4" descr="UKU3new"/>
          <p:cNvPicPr>
            <a:picLocks noChangeAspect="1" noChangeArrowheads="1"/>
          </p:cNvPicPr>
          <p:nvPr/>
        </p:nvPicPr>
        <p:blipFill>
          <a:blip r:embed="rId3" cstate="print"/>
          <a:srcRect/>
          <a:stretch>
            <a:fillRect/>
          </a:stretch>
        </p:blipFill>
        <p:spPr bwMode="auto">
          <a:xfrm>
            <a:off x="39537" y="289044"/>
            <a:ext cx="9064926" cy="6111895"/>
          </a:xfrm>
          <a:prstGeom prst="rect">
            <a:avLst/>
          </a:prstGeom>
          <a:noFill/>
          <a:ln w="9525">
            <a:noFill/>
            <a:miter lim="800000"/>
            <a:headEnd/>
            <a:tailEnd/>
          </a:ln>
        </p:spPr>
      </p:pic>
      <p:sp>
        <p:nvSpPr>
          <p:cNvPr id="2" name="Right Arrow 1"/>
          <p:cNvSpPr/>
          <p:nvPr/>
        </p:nvSpPr>
        <p:spPr>
          <a:xfrm rot="16200000">
            <a:off x="8460954" y="3054422"/>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a:solidFill>
                <a:srgbClr val="FFFFFF"/>
              </a:solidFill>
            </a:endParaRPr>
          </a:p>
        </p:txBody>
      </p:sp>
      <p:sp>
        <p:nvSpPr>
          <p:cNvPr id="6" name="Right Arrow 5"/>
          <p:cNvSpPr/>
          <p:nvPr/>
        </p:nvSpPr>
        <p:spPr>
          <a:xfrm rot="10800000">
            <a:off x="5561678" y="4925453"/>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a:solidFill>
                <a:srgbClr val="FFFFFF"/>
              </a:solidFill>
            </a:endParaRPr>
          </a:p>
        </p:txBody>
      </p:sp>
      <p:sp>
        <p:nvSpPr>
          <p:cNvPr id="7" name="Right Arrow 6"/>
          <p:cNvSpPr/>
          <p:nvPr/>
        </p:nvSpPr>
        <p:spPr>
          <a:xfrm rot="16200000">
            <a:off x="626125" y="3054422"/>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a:solidFill>
                <a:srgbClr val="FFFFFF"/>
              </a:solidFill>
            </a:endParaRPr>
          </a:p>
        </p:txBody>
      </p:sp>
      <p:sp>
        <p:nvSpPr>
          <p:cNvPr id="8" name="Right Arrow 7"/>
          <p:cNvSpPr/>
          <p:nvPr/>
        </p:nvSpPr>
        <p:spPr>
          <a:xfrm rot="16200000">
            <a:off x="967648" y="4176306"/>
            <a:ext cx="330506" cy="25063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endParaRPr lang="en-US">
              <a:solidFill>
                <a:srgbClr val="FFFFFF"/>
              </a:solidFill>
            </a:endParaRPr>
          </a:p>
        </p:txBody>
      </p:sp>
    </p:spTree>
    <p:extLst>
      <p:ext uri="{BB962C8B-B14F-4D97-AF65-F5344CB8AC3E}">
        <p14:creationId xmlns:p14="http://schemas.microsoft.com/office/powerpoint/2010/main" val="968331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hoode\Downloads\large_8239607846.jpg"/>
          <p:cNvPicPr>
            <a:picLocks noChangeAspect="1" noChangeArrowheads="1"/>
          </p:cNvPicPr>
          <p:nvPr/>
        </p:nvPicPr>
        <p:blipFill>
          <a:blip r:embed="rId3" cstate="print"/>
          <a:srcRect/>
          <a:stretch>
            <a:fillRect/>
          </a:stretch>
        </p:blipFill>
        <p:spPr bwMode="auto">
          <a:xfrm>
            <a:off x="1" y="0"/>
            <a:ext cx="9144000" cy="6226629"/>
          </a:xfrm>
          <a:prstGeom prst="rect">
            <a:avLst/>
          </a:prstGeom>
          <a:noFill/>
        </p:spPr>
      </p:pic>
      <p:pic>
        <p:nvPicPr>
          <p:cNvPr id="1026" name="Picture 2" descr="http://th02.deviantart.net/fs70/200H/f/2011/183/2/f/underground_market_by_dariocoelho-d3ksat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77371" y="5344886"/>
            <a:ext cx="8316686" cy="1665514"/>
          </a:xfrm>
          <a:prstGeom prst="rect">
            <a:avLst/>
          </a:prstGeom>
        </p:spPr>
        <p:txBody>
          <a:bodyPr vert="horz" lIns="89381" tIns="44691" rIns="89381" bIns="44691" rtlCol="0">
            <a:noAutofit/>
          </a:bodyPr>
          <a:lstStyle/>
          <a:p>
            <a:pPr algn="ctr" defTabSz="914400"/>
            <a:r>
              <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“It’s like a taboo I guess with all teachers, they just all say – you know, when they explain the paper they always say, </a:t>
            </a:r>
            <a:r>
              <a:rPr lang="en-US" sz="2400" b="1"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‘Don’t </a:t>
            </a:r>
            <a:r>
              <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use </a:t>
            </a:r>
            <a:r>
              <a:rPr lang="en-US" sz="2400" b="1"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Wikipedia.’”</a:t>
            </a:r>
            <a:endPar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a:p>
            <a:pPr algn="ctr" defTabSz="914400"/>
            <a:r>
              <a:rPr lang="en-US"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 </a:t>
            </a:r>
            <a:r>
              <a:rPr lang="en-US"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(USU7, Female, Age </a:t>
            </a:r>
            <a:r>
              <a:rPr lang="en-US"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19, Political Science)</a:t>
            </a:r>
            <a:endParaRPr lang="en-US"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p:txBody>
      </p:sp>
      <p:sp>
        <p:nvSpPr>
          <p:cNvPr id="8" name="Content Placeholder 2"/>
          <p:cNvSpPr txBox="1">
            <a:spLocks/>
          </p:cNvSpPr>
          <p:nvPr/>
        </p:nvSpPr>
        <p:spPr>
          <a:xfrm>
            <a:off x="797170" y="286808"/>
            <a:ext cx="7549662" cy="1136153"/>
          </a:xfrm>
          <a:prstGeom prst="rect">
            <a:avLst/>
          </a:prstGeom>
        </p:spPr>
        <p:txBody>
          <a:bodyPr vert="horz" lIns="89381" tIns="44691" rIns="89381" bIns="44691" rtlCol="0">
            <a:noAutofit/>
          </a:bodyPr>
          <a:lstStyle/>
          <a:p>
            <a:pPr algn="ctr" defTabSz="914400"/>
            <a:r>
              <a:rPr lang="en-US" sz="43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The Learning Black Market</a:t>
            </a:r>
            <a:endParaRPr lang="en-US" sz="4300"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p:txBody>
      </p:sp>
    </p:spTree>
    <p:extLst>
      <p:ext uri="{BB962C8B-B14F-4D97-AF65-F5344CB8AC3E}">
        <p14:creationId xmlns:p14="http://schemas.microsoft.com/office/powerpoint/2010/main" val="399085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47009" y="5081046"/>
            <a:ext cx="6920345" cy="1548354"/>
          </a:xfrm>
          <a:prstGeom prst="rect">
            <a:avLst/>
          </a:prstGeom>
        </p:spPr>
      </p:pic>
      <p:pic>
        <p:nvPicPr>
          <p:cNvPr id="5" name="Snagit_PPT58C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78160" cy="5081046"/>
          </a:xfrm>
          <a:prstGeom prst="rect">
            <a:avLst/>
          </a:prstGeom>
        </p:spPr>
      </p:pic>
    </p:spTree>
    <p:extLst>
      <p:ext uri="{BB962C8B-B14F-4D97-AF65-F5344CB8AC3E}">
        <p14:creationId xmlns:p14="http://schemas.microsoft.com/office/powerpoint/2010/main" val="88199571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9142" y="1325883"/>
            <a:ext cx="2474060" cy="3249853"/>
          </a:xfrm>
          <a:prstGeom prst="rect">
            <a:avLst/>
          </a:prstGeom>
        </p:spPr>
      </p:pic>
      <p:pic>
        <p:nvPicPr>
          <p:cNvPr id="4" name="Picture 3"/>
          <p:cNvPicPr>
            <a:picLocks noChangeAspect="1" noChangeArrowheads="1"/>
          </p:cNvPicPr>
          <p:nvPr/>
        </p:nvPicPr>
        <p:blipFill>
          <a:blip r:embed="rId3" cstate="print"/>
          <a:srcRect l="12357" t="31683" r="26394" b="19208"/>
          <a:stretch>
            <a:fillRect/>
          </a:stretch>
        </p:blipFill>
        <p:spPr bwMode="auto">
          <a:xfrm>
            <a:off x="2808514" y="1325883"/>
            <a:ext cx="6134907" cy="3336528"/>
          </a:xfrm>
          <a:prstGeom prst="rect">
            <a:avLst/>
          </a:prstGeom>
          <a:noFill/>
          <a:ln w="9525">
            <a:noFill/>
            <a:miter lim="800000"/>
            <a:headEnd/>
            <a:tailEnd/>
          </a:ln>
        </p:spPr>
      </p:pic>
    </p:spTree>
    <p:extLst>
      <p:ext uri="{BB962C8B-B14F-4D97-AF65-F5344CB8AC3E}">
        <p14:creationId xmlns:p14="http://schemas.microsoft.com/office/powerpoint/2010/main" val="280588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Research </a:t>
            </a:r>
            <a:br>
              <a:rPr lang="en-US" dirty="0" smtClean="0"/>
            </a:br>
            <a:r>
              <a:rPr lang="en-US" dirty="0" smtClean="0"/>
              <a:t>collections and support</a:t>
            </a:r>
            <a:endParaRPr lang="en-US" dirty="0"/>
          </a:p>
        </p:txBody>
      </p:sp>
      <p:sp>
        <p:nvSpPr>
          <p:cNvPr id="2" name="Text Placeholder 1"/>
          <p:cNvSpPr>
            <a:spLocks noGrp="1"/>
          </p:cNvSpPr>
          <p:nvPr>
            <p:ph type="body" sz="quarter" idx="10"/>
          </p:nvPr>
        </p:nvSpPr>
        <p:spPr>
          <a:xfrm>
            <a:off x="720873" y="1879600"/>
            <a:ext cx="7772400" cy="781050"/>
          </a:xfrm>
        </p:spPr>
        <p:txBody>
          <a:bodyPr/>
          <a:lstStyle/>
          <a:p>
            <a:r>
              <a:rPr lang="en-US" dirty="0" smtClean="0"/>
              <a:t>OCLC Research</a:t>
            </a:r>
            <a:endParaRPr lang="en-US" dirty="0"/>
          </a:p>
        </p:txBody>
      </p:sp>
    </p:spTree>
    <p:extLst>
      <p:ext uri="{BB962C8B-B14F-4D97-AF65-F5344CB8AC3E}">
        <p14:creationId xmlns:p14="http://schemas.microsoft.com/office/powerpoint/2010/main" val="251677583"/>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1219200"/>
            <a:ext cx="6553200" cy="4495800"/>
          </a:xfrm>
          <a:prstGeom prst="rect">
            <a:avLst/>
          </a:prstGeom>
          <a:solidFill>
            <a:schemeClr val="tx1">
              <a:lumMod val="85000"/>
              <a:alpha val="2705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cxnSp>
        <p:nvCxnSpPr>
          <p:cNvPr id="6" name="Straight Connector 5"/>
          <p:cNvCxnSpPr>
            <a:stCxn id="4" idx="0"/>
            <a:endCxn id="4" idx="2"/>
          </p:cNvCxnSpPr>
          <p:nvPr/>
        </p:nvCxnSpPr>
        <p:spPr>
          <a:xfrm rot="16200000" flipH="1">
            <a:off x="2324101" y="3467100"/>
            <a:ext cx="44958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rot="10800000" flipH="1">
            <a:off x="1295400" y="3467100"/>
            <a:ext cx="6553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52400" y="3186113"/>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Low Stewardship</a:t>
            </a:r>
          </a:p>
        </p:txBody>
      </p:sp>
      <p:sp>
        <p:nvSpPr>
          <p:cNvPr id="19" name="Oval 18"/>
          <p:cNvSpPr/>
          <p:nvPr/>
        </p:nvSpPr>
        <p:spPr>
          <a:xfrm>
            <a:off x="3598843" y="5410200"/>
            <a:ext cx="1905000" cy="790431"/>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smtClean="0">
                <a:solidFill>
                  <a:srgbClr val="FFFFFF"/>
                </a:solidFill>
              </a:rPr>
              <a:t> In </a:t>
            </a:r>
            <a:r>
              <a:rPr lang="en-US" sz="1700" b="1" dirty="0">
                <a:solidFill>
                  <a:srgbClr val="FFFFFF"/>
                </a:solidFill>
              </a:rPr>
              <a:t>few collections</a:t>
            </a:r>
          </a:p>
        </p:txBody>
      </p:sp>
      <p:sp>
        <p:nvSpPr>
          <p:cNvPr id="20" name="Oval 19"/>
          <p:cNvSpPr/>
          <p:nvPr/>
        </p:nvSpPr>
        <p:spPr>
          <a:xfrm>
            <a:off x="3581400" y="685800"/>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In many collections</a:t>
            </a:r>
          </a:p>
        </p:txBody>
      </p:sp>
      <p:sp>
        <p:nvSpPr>
          <p:cNvPr id="15369" name="Rectangular Callout 15"/>
          <p:cNvSpPr>
            <a:spLocks noChangeArrowheads="1"/>
          </p:cNvSpPr>
          <p:nvPr/>
        </p:nvSpPr>
        <p:spPr bwMode="auto">
          <a:xfrm>
            <a:off x="617863" y="5468138"/>
            <a:ext cx="1752600" cy="1219200"/>
          </a:xfrm>
          <a:prstGeom prst="wedgeRectCallout">
            <a:avLst>
              <a:gd name="adj1" fmla="val 37319"/>
              <a:gd name="adj2" fmla="val -59275"/>
            </a:avLst>
          </a:prstGeom>
          <a:solidFill>
            <a:schemeClr val="tx1"/>
          </a:solidFill>
          <a:ln w="25400" algn="ctr">
            <a:noFill/>
            <a:miter lim="800000"/>
            <a:headEnd/>
            <a:tailEnd/>
          </a:ln>
        </p:spPr>
        <p:txBody>
          <a:bodyPr anchor="ctr"/>
          <a:lstStyle/>
          <a:p>
            <a:pPr algn="ctr" defTabSz="914400"/>
            <a:r>
              <a:rPr lang="en-US" sz="1400">
                <a:solidFill>
                  <a:srgbClr val="FFFFFF"/>
                </a:solidFill>
              </a:rPr>
              <a:t>Research &amp; Learning Materials  </a:t>
            </a:r>
          </a:p>
        </p:txBody>
      </p:sp>
      <p:sp>
        <p:nvSpPr>
          <p:cNvPr id="17" name="Rectangular Callout 16"/>
          <p:cNvSpPr/>
          <p:nvPr/>
        </p:nvSpPr>
        <p:spPr>
          <a:xfrm>
            <a:off x="342900" y="342900"/>
            <a:ext cx="1752600" cy="685800"/>
          </a:xfrm>
          <a:prstGeom prst="wedgeRectCallout">
            <a:avLst>
              <a:gd name="adj1" fmla="val 31217"/>
              <a:gd name="adj2" fmla="val 107412"/>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400" dirty="0">
                <a:solidFill>
                  <a:srgbClr val="FFFFFF"/>
                </a:solidFill>
              </a:rPr>
              <a:t>Open Web Resources</a:t>
            </a:r>
          </a:p>
        </p:txBody>
      </p:sp>
      <p:sp>
        <p:nvSpPr>
          <p:cNvPr id="21" name="Rectangular Callout 20"/>
          <p:cNvSpPr/>
          <p:nvPr/>
        </p:nvSpPr>
        <p:spPr>
          <a:xfrm>
            <a:off x="6781800" y="267198"/>
            <a:ext cx="1752600" cy="838200"/>
          </a:xfrm>
          <a:prstGeom prst="wedgeRectCallout">
            <a:avLst>
              <a:gd name="adj1" fmla="val -26545"/>
              <a:gd name="adj2" fmla="val 9309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400" dirty="0" smtClean="0">
                <a:solidFill>
                  <a:srgbClr val="FFFFFF"/>
                </a:solidFill>
              </a:rPr>
              <a:t>‘Published’ materials</a:t>
            </a:r>
            <a:endParaRPr lang="en-US" sz="1400" dirty="0">
              <a:solidFill>
                <a:srgbClr val="FFFFFF"/>
              </a:solidFill>
            </a:endParaRPr>
          </a:p>
        </p:txBody>
      </p:sp>
      <p:sp>
        <p:nvSpPr>
          <p:cNvPr id="15372" name="Rectangular Callout 21"/>
          <p:cNvSpPr>
            <a:spLocks noChangeArrowheads="1"/>
          </p:cNvSpPr>
          <p:nvPr/>
        </p:nvSpPr>
        <p:spPr bwMode="auto">
          <a:xfrm>
            <a:off x="7086602" y="5544338"/>
            <a:ext cx="1752600" cy="1143000"/>
          </a:xfrm>
          <a:prstGeom prst="wedgeRectCallout">
            <a:avLst>
              <a:gd name="adj1" fmla="val -47619"/>
              <a:gd name="adj2" fmla="val -73523"/>
            </a:avLst>
          </a:prstGeom>
          <a:solidFill>
            <a:schemeClr val="tx1"/>
          </a:solidFill>
          <a:ln w="25400" algn="ctr">
            <a:noFill/>
            <a:miter lim="800000"/>
            <a:headEnd/>
            <a:tailEnd/>
          </a:ln>
        </p:spPr>
        <p:txBody>
          <a:bodyPr anchor="ctr"/>
          <a:lstStyle/>
          <a:p>
            <a:pPr algn="ctr" defTabSz="914400"/>
            <a:r>
              <a:rPr lang="en-US" sz="1400">
                <a:solidFill>
                  <a:srgbClr val="FFFFFF"/>
                </a:solidFill>
              </a:rPr>
              <a:t>Special Collections</a:t>
            </a:r>
          </a:p>
          <a:p>
            <a:pPr algn="ctr" defTabSz="914400"/>
            <a:r>
              <a:rPr lang="en-US" sz="1400">
                <a:solidFill>
                  <a:srgbClr val="FFFFFF"/>
                </a:solidFill>
              </a:rPr>
              <a:t>Local Digitization</a:t>
            </a:r>
          </a:p>
        </p:txBody>
      </p:sp>
      <p:sp>
        <p:nvSpPr>
          <p:cNvPr id="15377" name="Line 22"/>
          <p:cNvSpPr>
            <a:spLocks noChangeShapeType="1"/>
          </p:cNvSpPr>
          <p:nvPr/>
        </p:nvSpPr>
        <p:spPr bwMode="auto">
          <a:xfrm flipH="1" flipV="1">
            <a:off x="4662898" y="1273176"/>
            <a:ext cx="3200400" cy="2057400"/>
          </a:xfrm>
          <a:prstGeom prst="line">
            <a:avLst/>
          </a:prstGeom>
          <a:noFill/>
          <a:ln w="9525">
            <a:solidFill>
              <a:srgbClr val="808080"/>
            </a:solidFill>
            <a:prstDash val="dash"/>
            <a:round/>
            <a:headEnd/>
            <a:tailEnd/>
          </a:ln>
        </p:spPr>
        <p:txBody>
          <a:bodyPr/>
          <a:lstStyle/>
          <a:p>
            <a:pPr defTabSz="914400"/>
            <a:endParaRPr lang="en-US">
              <a:solidFill>
                <a:prstClr val="black"/>
              </a:solidFill>
            </a:endParaRPr>
          </a:p>
        </p:txBody>
      </p:sp>
      <p:sp>
        <p:nvSpPr>
          <p:cNvPr id="15378" name="Text Box 23"/>
          <p:cNvSpPr txBox="1">
            <a:spLocks noChangeArrowheads="1"/>
          </p:cNvSpPr>
          <p:nvPr/>
        </p:nvSpPr>
        <p:spPr bwMode="auto">
          <a:xfrm>
            <a:off x="6417575" y="1495218"/>
            <a:ext cx="1098550" cy="366712"/>
          </a:xfrm>
          <a:prstGeom prst="rect">
            <a:avLst/>
          </a:prstGeom>
          <a:noFill/>
          <a:ln w="9525">
            <a:noFill/>
            <a:miter lim="800000"/>
            <a:headEnd/>
            <a:tailEnd/>
          </a:ln>
        </p:spPr>
        <p:txBody>
          <a:bodyPr wrap="none">
            <a:spAutoFit/>
          </a:bodyPr>
          <a:lstStyle/>
          <a:p>
            <a:pPr defTabSz="914400"/>
            <a:r>
              <a:rPr lang="en-US" dirty="0">
                <a:solidFill>
                  <a:prstClr val="black"/>
                </a:solidFill>
              </a:rPr>
              <a:t>Licensed</a:t>
            </a:r>
          </a:p>
        </p:txBody>
      </p:sp>
      <p:sp>
        <p:nvSpPr>
          <p:cNvPr id="15379" name="Text Box 24"/>
          <p:cNvSpPr txBox="1">
            <a:spLocks noChangeArrowheads="1"/>
          </p:cNvSpPr>
          <p:nvPr/>
        </p:nvSpPr>
        <p:spPr bwMode="auto">
          <a:xfrm>
            <a:off x="4674596" y="2984147"/>
            <a:ext cx="1276350" cy="366713"/>
          </a:xfrm>
          <a:prstGeom prst="rect">
            <a:avLst/>
          </a:prstGeom>
          <a:noFill/>
          <a:ln w="9525">
            <a:noFill/>
            <a:miter lim="800000"/>
            <a:headEnd/>
            <a:tailEnd/>
          </a:ln>
        </p:spPr>
        <p:txBody>
          <a:bodyPr wrap="none">
            <a:spAutoFit/>
          </a:bodyPr>
          <a:lstStyle/>
          <a:p>
            <a:pPr defTabSz="914400"/>
            <a:r>
              <a:rPr lang="en-US" dirty="0">
                <a:solidFill>
                  <a:prstClr val="black"/>
                </a:solidFill>
              </a:rPr>
              <a:t>Purchased</a:t>
            </a:r>
          </a:p>
        </p:txBody>
      </p:sp>
      <p:pic>
        <p:nvPicPr>
          <p:cNvPr id="22" name="Picture 48" descr="booksjournals"/>
          <p:cNvPicPr>
            <a:picLocks noChangeAspect="1" noChangeArrowheads="1"/>
          </p:cNvPicPr>
          <p:nvPr/>
        </p:nvPicPr>
        <p:blipFill>
          <a:blip r:embed="rId2" cstate="print"/>
          <a:srcRect/>
          <a:stretch>
            <a:fillRect/>
          </a:stretch>
        </p:blipFill>
        <p:spPr bwMode="auto">
          <a:xfrm>
            <a:off x="5354354" y="1709033"/>
            <a:ext cx="1738313" cy="1158875"/>
          </a:xfrm>
          <a:prstGeom prst="rect">
            <a:avLst/>
          </a:prstGeom>
          <a:noFill/>
          <a:ln w="9525">
            <a:noFill/>
            <a:miter lim="800000"/>
            <a:headEnd/>
            <a:tailEnd/>
          </a:ln>
        </p:spPr>
      </p:pic>
      <p:pic>
        <p:nvPicPr>
          <p:cNvPr id="26" name="Picture 25" descr="high-l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2009" y="3919666"/>
            <a:ext cx="1716462" cy="1127269"/>
          </a:xfrm>
          <a:prstGeom prst="rect">
            <a:avLst/>
          </a:prstGeom>
        </p:spPr>
      </p:pic>
      <p:pic>
        <p:nvPicPr>
          <p:cNvPr id="28" name="Picture 27"/>
          <p:cNvPicPr>
            <a:picLocks noChangeAspect="1"/>
          </p:cNvPicPr>
          <p:nvPr/>
        </p:nvPicPr>
        <p:blipFill>
          <a:blip r:embed="rId4"/>
          <a:stretch>
            <a:fillRect/>
          </a:stretch>
        </p:blipFill>
        <p:spPr>
          <a:xfrm>
            <a:off x="5412306" y="4092576"/>
            <a:ext cx="1622868" cy="1051672"/>
          </a:xfrm>
          <a:prstGeom prst="rect">
            <a:avLst/>
          </a:prstGeom>
        </p:spPr>
      </p:pic>
      <p:pic>
        <p:nvPicPr>
          <p:cNvPr id="29" name="Picture 28" descr="low-l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0442" y="1896659"/>
            <a:ext cx="1738029" cy="1141434"/>
          </a:xfrm>
          <a:prstGeom prst="rect">
            <a:avLst/>
          </a:prstGeom>
        </p:spPr>
      </p:pic>
      <p:sp>
        <p:nvSpPr>
          <p:cNvPr id="18" name="Oval 17"/>
          <p:cNvSpPr/>
          <p:nvPr/>
        </p:nvSpPr>
        <p:spPr>
          <a:xfrm>
            <a:off x="7219721" y="3160711"/>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High Stewardship</a:t>
            </a:r>
          </a:p>
        </p:txBody>
      </p:sp>
      <p:sp>
        <p:nvSpPr>
          <p:cNvPr id="23" name="TextBox 22"/>
          <p:cNvSpPr txBox="1"/>
          <p:nvPr/>
        </p:nvSpPr>
        <p:spPr>
          <a:xfrm>
            <a:off x="7239000" y="6442134"/>
            <a:ext cx="1720664" cy="307777"/>
          </a:xfrm>
          <a:prstGeom prst="rect">
            <a:avLst/>
          </a:prstGeom>
          <a:solidFill>
            <a:srgbClr val="FFFFFF"/>
          </a:solidFill>
          <a:ln>
            <a:solidFill>
              <a:srgbClr val="000000"/>
            </a:solidFill>
          </a:ln>
        </p:spPr>
        <p:txBody>
          <a:bodyPr wrap="none" rtlCol="0">
            <a:spAutoFit/>
          </a:bodyPr>
          <a:lstStyle/>
          <a:p>
            <a:pPr defTabSz="914400"/>
            <a:r>
              <a:rPr lang="en-US" sz="1400" dirty="0" smtClean="0">
                <a:solidFill>
                  <a:prstClr val="black"/>
                </a:solidFill>
              </a:rPr>
              <a:t>OCLC Research, 2014</a:t>
            </a:r>
            <a:endParaRPr lang="en-US" sz="1400" dirty="0">
              <a:solidFill>
                <a:prstClr val="black"/>
              </a:solidFill>
            </a:endParaRPr>
          </a:p>
        </p:txBody>
      </p:sp>
      <p:sp>
        <p:nvSpPr>
          <p:cNvPr id="24" name="TextBox 23"/>
          <p:cNvSpPr txBox="1"/>
          <p:nvPr/>
        </p:nvSpPr>
        <p:spPr>
          <a:xfrm>
            <a:off x="4709947" y="6453616"/>
            <a:ext cx="2389308" cy="307777"/>
          </a:xfrm>
          <a:prstGeom prst="rect">
            <a:avLst/>
          </a:prstGeom>
          <a:noFill/>
        </p:spPr>
        <p:txBody>
          <a:bodyPr wrap="none" rtlCol="0">
            <a:spAutoFit/>
          </a:bodyPr>
          <a:lstStyle/>
          <a:p>
            <a:pPr defTabSz="914400"/>
            <a:r>
              <a:rPr lang="en-US" sz="1400" dirty="0" smtClean="0">
                <a:solidFill>
                  <a:prstClr val="black"/>
                </a:solidFill>
              </a:rPr>
              <a:t>Figure:  OCLC Collections Grid.</a:t>
            </a:r>
            <a:endParaRPr lang="en-US" sz="1400" dirty="0">
              <a:solidFill>
                <a:prstClr val="black"/>
              </a:solidFill>
            </a:endParaRPr>
          </a:p>
        </p:txBody>
      </p:sp>
    </p:spTree>
    <p:extLst>
      <p:ext uri="{BB962C8B-B14F-4D97-AF65-F5344CB8AC3E}">
        <p14:creationId xmlns:p14="http://schemas.microsoft.com/office/powerpoint/2010/main" val="18565576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379"/>
                                        </p:tgtEl>
                                        <p:attrNameLst>
                                          <p:attrName>style.visibility</p:attrName>
                                        </p:attrNameLst>
                                      </p:cBhvr>
                                      <p:to>
                                        <p:strVal val="visible"/>
                                      </p:to>
                                    </p:set>
                                    <p:animEffect transition="in" filter="fade">
                                      <p:cBhvr>
                                        <p:cTn id="34" dur="1000"/>
                                        <p:tgtEl>
                                          <p:spTgt spid="15379"/>
                                        </p:tgtEl>
                                      </p:cBhvr>
                                    </p:animEffect>
                                    <p:anim calcmode="lin" valueType="num">
                                      <p:cBhvr>
                                        <p:cTn id="35" dur="1000" fill="hold"/>
                                        <p:tgtEl>
                                          <p:spTgt spid="15379"/>
                                        </p:tgtEl>
                                        <p:attrNameLst>
                                          <p:attrName>ppt_x</p:attrName>
                                        </p:attrNameLst>
                                      </p:cBhvr>
                                      <p:tavLst>
                                        <p:tav tm="0">
                                          <p:val>
                                            <p:strVal val="#ppt_x"/>
                                          </p:val>
                                        </p:tav>
                                        <p:tav tm="100000">
                                          <p:val>
                                            <p:strVal val="#ppt_x"/>
                                          </p:val>
                                        </p:tav>
                                      </p:tavLst>
                                    </p:anim>
                                    <p:anim calcmode="lin" valueType="num">
                                      <p:cBhvr>
                                        <p:cTn id="36" dur="1000" fill="hold"/>
                                        <p:tgtEl>
                                          <p:spTgt spid="1537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378"/>
                                        </p:tgtEl>
                                        <p:attrNameLst>
                                          <p:attrName>style.visibility</p:attrName>
                                        </p:attrNameLst>
                                      </p:cBhvr>
                                      <p:to>
                                        <p:strVal val="visible"/>
                                      </p:to>
                                    </p:set>
                                    <p:animEffect transition="in" filter="fade">
                                      <p:cBhvr>
                                        <p:cTn id="39" dur="1000"/>
                                        <p:tgtEl>
                                          <p:spTgt spid="15378"/>
                                        </p:tgtEl>
                                      </p:cBhvr>
                                    </p:animEffect>
                                    <p:anim calcmode="lin" valueType="num">
                                      <p:cBhvr>
                                        <p:cTn id="40" dur="1000" fill="hold"/>
                                        <p:tgtEl>
                                          <p:spTgt spid="15378"/>
                                        </p:tgtEl>
                                        <p:attrNameLst>
                                          <p:attrName>ppt_x</p:attrName>
                                        </p:attrNameLst>
                                      </p:cBhvr>
                                      <p:tavLst>
                                        <p:tav tm="0">
                                          <p:val>
                                            <p:strVal val="#ppt_x"/>
                                          </p:val>
                                        </p:tav>
                                        <p:tav tm="100000">
                                          <p:val>
                                            <p:strVal val="#ppt_x"/>
                                          </p:val>
                                        </p:tav>
                                      </p:tavLst>
                                    </p:anim>
                                    <p:anim calcmode="lin" valueType="num">
                                      <p:cBhvr>
                                        <p:cTn id="41" dur="1000" fill="hold"/>
                                        <p:tgtEl>
                                          <p:spTgt spid="1537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5377"/>
                                        </p:tgtEl>
                                        <p:attrNameLst>
                                          <p:attrName>style.visibility</p:attrName>
                                        </p:attrNameLst>
                                      </p:cBhvr>
                                      <p:to>
                                        <p:strVal val="visible"/>
                                      </p:to>
                                    </p:set>
                                    <p:animEffect transition="in" filter="fade">
                                      <p:cBhvr>
                                        <p:cTn id="44" dur="1000"/>
                                        <p:tgtEl>
                                          <p:spTgt spid="15377"/>
                                        </p:tgtEl>
                                      </p:cBhvr>
                                    </p:animEffect>
                                    <p:anim calcmode="lin" valueType="num">
                                      <p:cBhvr>
                                        <p:cTn id="45" dur="1000" fill="hold"/>
                                        <p:tgtEl>
                                          <p:spTgt spid="15377"/>
                                        </p:tgtEl>
                                        <p:attrNameLst>
                                          <p:attrName>ppt_x</p:attrName>
                                        </p:attrNameLst>
                                      </p:cBhvr>
                                      <p:tavLst>
                                        <p:tav tm="0">
                                          <p:val>
                                            <p:strVal val="#ppt_x"/>
                                          </p:val>
                                        </p:tav>
                                        <p:tav tm="100000">
                                          <p:val>
                                            <p:strVal val="#ppt_x"/>
                                          </p:val>
                                        </p:tav>
                                      </p:tavLst>
                                    </p:anim>
                                    <p:anim calcmode="lin" valueType="num">
                                      <p:cBhvr>
                                        <p:cTn id="46" dur="1000" fill="hold"/>
                                        <p:tgtEl>
                                          <p:spTgt spid="1537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5369"/>
                                        </p:tgtEl>
                                        <p:attrNameLst>
                                          <p:attrName>style.visibility</p:attrName>
                                        </p:attrNameLst>
                                      </p:cBhvr>
                                      <p:to>
                                        <p:strVal val="visible"/>
                                      </p:to>
                                    </p:set>
                                    <p:animEffect transition="in" filter="fade">
                                      <p:cBhvr>
                                        <p:cTn id="77" dur="1000"/>
                                        <p:tgtEl>
                                          <p:spTgt spid="15369"/>
                                        </p:tgtEl>
                                      </p:cBhvr>
                                    </p:animEffect>
                                    <p:anim calcmode="lin" valueType="num">
                                      <p:cBhvr>
                                        <p:cTn id="78" dur="1000" fill="hold"/>
                                        <p:tgtEl>
                                          <p:spTgt spid="15369"/>
                                        </p:tgtEl>
                                        <p:attrNameLst>
                                          <p:attrName>ppt_x</p:attrName>
                                        </p:attrNameLst>
                                      </p:cBhvr>
                                      <p:tavLst>
                                        <p:tav tm="0">
                                          <p:val>
                                            <p:strVal val="#ppt_x"/>
                                          </p:val>
                                        </p:tav>
                                        <p:tav tm="100000">
                                          <p:val>
                                            <p:strVal val="#ppt_x"/>
                                          </p:val>
                                        </p:tav>
                                      </p:tavLst>
                                    </p:anim>
                                    <p:anim calcmode="lin" valueType="num">
                                      <p:cBhvr>
                                        <p:cTn id="79" dur="1000" fill="hold"/>
                                        <p:tgtEl>
                                          <p:spTgt spid="1536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5372"/>
                                        </p:tgtEl>
                                        <p:attrNameLst>
                                          <p:attrName>style.visibility</p:attrName>
                                        </p:attrNameLst>
                                      </p:cBhvr>
                                      <p:to>
                                        <p:strVal val="visible"/>
                                      </p:to>
                                    </p:set>
                                    <p:animEffect transition="in" filter="fade">
                                      <p:cBhvr>
                                        <p:cTn id="82" dur="1000"/>
                                        <p:tgtEl>
                                          <p:spTgt spid="15372"/>
                                        </p:tgtEl>
                                      </p:cBhvr>
                                    </p:animEffect>
                                    <p:anim calcmode="lin" valueType="num">
                                      <p:cBhvr>
                                        <p:cTn id="83" dur="1000" fill="hold"/>
                                        <p:tgtEl>
                                          <p:spTgt spid="15372"/>
                                        </p:tgtEl>
                                        <p:attrNameLst>
                                          <p:attrName>ppt_x</p:attrName>
                                        </p:attrNameLst>
                                      </p:cBhvr>
                                      <p:tavLst>
                                        <p:tav tm="0">
                                          <p:val>
                                            <p:strVal val="#ppt_x"/>
                                          </p:val>
                                        </p:tav>
                                        <p:tav tm="100000">
                                          <p:val>
                                            <p:strVal val="#ppt_x"/>
                                          </p:val>
                                        </p:tav>
                                      </p:tavLst>
                                    </p:anim>
                                    <p:anim calcmode="lin" valueType="num">
                                      <p:cBhvr>
                                        <p:cTn id="84" dur="1000" fill="hold"/>
                                        <p:tgtEl>
                                          <p:spTgt spid="1537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animBg="1"/>
      <p:bldP spid="20" grpId="0" animBg="1"/>
      <p:bldP spid="15369" grpId="0" animBg="1"/>
      <p:bldP spid="17" grpId="0" animBg="1"/>
      <p:bldP spid="21" grpId="0" animBg="1"/>
      <p:bldP spid="15372" grpId="0" animBg="1"/>
      <p:bldP spid="15377" grpId="0" animBg="1"/>
      <p:bldP spid="15378" grpId="0"/>
      <p:bldP spid="15379"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1219200"/>
            <a:ext cx="6553200" cy="4495800"/>
          </a:xfrm>
          <a:prstGeom prst="rect">
            <a:avLst/>
          </a:prstGeom>
          <a:solidFill>
            <a:schemeClr val="tx1">
              <a:lumMod val="85000"/>
              <a:alpha val="2705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cxnSp>
        <p:nvCxnSpPr>
          <p:cNvPr id="6" name="Straight Connector 5"/>
          <p:cNvCxnSpPr>
            <a:stCxn id="4" idx="0"/>
            <a:endCxn id="4" idx="2"/>
          </p:cNvCxnSpPr>
          <p:nvPr/>
        </p:nvCxnSpPr>
        <p:spPr>
          <a:xfrm rot="16200000" flipH="1">
            <a:off x="2324101" y="3467100"/>
            <a:ext cx="44958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rot="10800000" flipH="1">
            <a:off x="1295400" y="3467100"/>
            <a:ext cx="6553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52400" y="3186113"/>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Low Stewardship</a:t>
            </a:r>
          </a:p>
        </p:txBody>
      </p:sp>
      <p:sp>
        <p:nvSpPr>
          <p:cNvPr id="19" name="Oval 18"/>
          <p:cNvSpPr/>
          <p:nvPr/>
        </p:nvSpPr>
        <p:spPr>
          <a:xfrm>
            <a:off x="3598843" y="5410200"/>
            <a:ext cx="1905000" cy="790431"/>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smtClean="0">
                <a:solidFill>
                  <a:srgbClr val="FFFFFF"/>
                </a:solidFill>
              </a:rPr>
              <a:t> In </a:t>
            </a:r>
            <a:r>
              <a:rPr lang="en-US" sz="1700" b="1" dirty="0">
                <a:solidFill>
                  <a:srgbClr val="FFFFFF"/>
                </a:solidFill>
              </a:rPr>
              <a:t>few collections</a:t>
            </a:r>
          </a:p>
        </p:txBody>
      </p:sp>
      <p:sp>
        <p:nvSpPr>
          <p:cNvPr id="20" name="Oval 19"/>
          <p:cNvSpPr/>
          <p:nvPr/>
        </p:nvSpPr>
        <p:spPr>
          <a:xfrm>
            <a:off x="3581400" y="685800"/>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In many collections</a:t>
            </a:r>
          </a:p>
        </p:txBody>
      </p:sp>
      <p:sp>
        <p:nvSpPr>
          <p:cNvPr id="15369" name="Rectangular Callout 15"/>
          <p:cNvSpPr>
            <a:spLocks noChangeArrowheads="1"/>
          </p:cNvSpPr>
          <p:nvPr/>
        </p:nvSpPr>
        <p:spPr bwMode="auto">
          <a:xfrm>
            <a:off x="617863" y="5468138"/>
            <a:ext cx="1752600" cy="1219200"/>
          </a:xfrm>
          <a:prstGeom prst="wedgeRectCallout">
            <a:avLst>
              <a:gd name="adj1" fmla="val 37319"/>
              <a:gd name="adj2" fmla="val -59275"/>
            </a:avLst>
          </a:prstGeom>
          <a:solidFill>
            <a:schemeClr val="tx1"/>
          </a:solidFill>
          <a:ln w="25400" algn="ctr">
            <a:noFill/>
            <a:miter lim="800000"/>
            <a:headEnd/>
            <a:tailEnd/>
          </a:ln>
        </p:spPr>
        <p:txBody>
          <a:bodyPr anchor="ctr"/>
          <a:lstStyle/>
          <a:p>
            <a:pPr algn="ctr" defTabSz="914400"/>
            <a:r>
              <a:rPr lang="en-US" sz="1400">
                <a:solidFill>
                  <a:srgbClr val="FFFFFF"/>
                </a:solidFill>
              </a:rPr>
              <a:t>Research &amp; Learning Materials  </a:t>
            </a:r>
          </a:p>
        </p:txBody>
      </p:sp>
      <p:sp>
        <p:nvSpPr>
          <p:cNvPr id="15372" name="Rectangular Callout 21"/>
          <p:cNvSpPr>
            <a:spLocks noChangeArrowheads="1"/>
          </p:cNvSpPr>
          <p:nvPr/>
        </p:nvSpPr>
        <p:spPr bwMode="auto">
          <a:xfrm>
            <a:off x="7086602" y="5544338"/>
            <a:ext cx="1752600" cy="1143000"/>
          </a:xfrm>
          <a:prstGeom prst="wedgeRectCallout">
            <a:avLst>
              <a:gd name="adj1" fmla="val -47619"/>
              <a:gd name="adj2" fmla="val -73523"/>
            </a:avLst>
          </a:prstGeom>
          <a:solidFill>
            <a:schemeClr val="tx1"/>
          </a:solidFill>
          <a:ln w="25400" algn="ctr">
            <a:noFill/>
            <a:miter lim="800000"/>
            <a:headEnd/>
            <a:tailEnd/>
          </a:ln>
        </p:spPr>
        <p:txBody>
          <a:bodyPr anchor="ctr"/>
          <a:lstStyle/>
          <a:p>
            <a:pPr algn="ctr" defTabSz="914400"/>
            <a:r>
              <a:rPr lang="en-US" sz="1400">
                <a:solidFill>
                  <a:srgbClr val="FFFFFF"/>
                </a:solidFill>
              </a:rPr>
              <a:t>Special Collections</a:t>
            </a:r>
          </a:p>
          <a:p>
            <a:pPr algn="ctr" defTabSz="914400"/>
            <a:r>
              <a:rPr lang="en-US" sz="1400">
                <a:solidFill>
                  <a:srgbClr val="FFFFFF"/>
                </a:solidFill>
              </a:rPr>
              <a:t>Local Digitization</a:t>
            </a:r>
          </a:p>
        </p:txBody>
      </p:sp>
      <p:sp>
        <p:nvSpPr>
          <p:cNvPr id="15377" name="Line 22"/>
          <p:cNvSpPr>
            <a:spLocks noChangeShapeType="1"/>
          </p:cNvSpPr>
          <p:nvPr/>
        </p:nvSpPr>
        <p:spPr bwMode="auto">
          <a:xfrm flipH="1" flipV="1">
            <a:off x="4662898" y="1273176"/>
            <a:ext cx="3200400" cy="2057400"/>
          </a:xfrm>
          <a:prstGeom prst="line">
            <a:avLst/>
          </a:prstGeom>
          <a:noFill/>
          <a:ln w="9525">
            <a:solidFill>
              <a:srgbClr val="808080"/>
            </a:solidFill>
            <a:prstDash val="dash"/>
            <a:round/>
            <a:headEnd/>
            <a:tailEnd/>
          </a:ln>
        </p:spPr>
        <p:txBody>
          <a:bodyPr/>
          <a:lstStyle/>
          <a:p>
            <a:pPr defTabSz="914400"/>
            <a:endParaRPr lang="en-US">
              <a:solidFill>
                <a:prstClr val="black"/>
              </a:solidFill>
            </a:endParaRPr>
          </a:p>
        </p:txBody>
      </p:sp>
      <p:pic>
        <p:nvPicPr>
          <p:cNvPr id="26" name="Picture 25" descr="high-lo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009" y="3919666"/>
            <a:ext cx="1716462" cy="1127269"/>
          </a:xfrm>
          <a:prstGeom prst="rect">
            <a:avLst/>
          </a:prstGeom>
        </p:spPr>
      </p:pic>
      <p:pic>
        <p:nvPicPr>
          <p:cNvPr id="28" name="Picture 27"/>
          <p:cNvPicPr>
            <a:picLocks noChangeAspect="1"/>
          </p:cNvPicPr>
          <p:nvPr/>
        </p:nvPicPr>
        <p:blipFill>
          <a:blip r:embed="rId3"/>
          <a:stretch>
            <a:fillRect/>
          </a:stretch>
        </p:blipFill>
        <p:spPr>
          <a:xfrm>
            <a:off x="5412306" y="4092576"/>
            <a:ext cx="1622868" cy="1051672"/>
          </a:xfrm>
          <a:prstGeom prst="rect">
            <a:avLst/>
          </a:prstGeom>
        </p:spPr>
      </p:pic>
      <p:sp>
        <p:nvSpPr>
          <p:cNvPr id="18" name="Oval 17"/>
          <p:cNvSpPr/>
          <p:nvPr/>
        </p:nvSpPr>
        <p:spPr>
          <a:xfrm>
            <a:off x="7219721" y="3160711"/>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High Stewardship</a:t>
            </a:r>
          </a:p>
        </p:txBody>
      </p:sp>
      <p:sp>
        <p:nvSpPr>
          <p:cNvPr id="23" name="TextBox 22"/>
          <p:cNvSpPr txBox="1"/>
          <p:nvPr/>
        </p:nvSpPr>
        <p:spPr>
          <a:xfrm>
            <a:off x="7239000" y="6442134"/>
            <a:ext cx="1720664" cy="307777"/>
          </a:xfrm>
          <a:prstGeom prst="rect">
            <a:avLst/>
          </a:prstGeom>
          <a:solidFill>
            <a:srgbClr val="FFFFFF"/>
          </a:solidFill>
          <a:ln>
            <a:solidFill>
              <a:srgbClr val="000000"/>
            </a:solidFill>
          </a:ln>
        </p:spPr>
        <p:txBody>
          <a:bodyPr wrap="none" rtlCol="0">
            <a:spAutoFit/>
          </a:bodyPr>
          <a:lstStyle/>
          <a:p>
            <a:pPr defTabSz="914400"/>
            <a:r>
              <a:rPr lang="en-US" sz="1400" dirty="0" smtClean="0">
                <a:solidFill>
                  <a:prstClr val="black"/>
                </a:solidFill>
              </a:rPr>
              <a:t>OCLC Research, 2014</a:t>
            </a:r>
            <a:endParaRPr lang="en-US" sz="1400" dirty="0">
              <a:solidFill>
                <a:prstClr val="black"/>
              </a:solidFill>
            </a:endParaRPr>
          </a:p>
        </p:txBody>
      </p:sp>
      <p:sp>
        <p:nvSpPr>
          <p:cNvPr id="24" name="TextBox 23"/>
          <p:cNvSpPr txBox="1"/>
          <p:nvPr/>
        </p:nvSpPr>
        <p:spPr>
          <a:xfrm>
            <a:off x="4709947" y="6453616"/>
            <a:ext cx="2389308" cy="307777"/>
          </a:xfrm>
          <a:prstGeom prst="rect">
            <a:avLst/>
          </a:prstGeom>
          <a:noFill/>
        </p:spPr>
        <p:txBody>
          <a:bodyPr wrap="none" rtlCol="0">
            <a:spAutoFit/>
          </a:bodyPr>
          <a:lstStyle/>
          <a:p>
            <a:pPr defTabSz="914400"/>
            <a:r>
              <a:rPr lang="en-US" sz="1400" dirty="0" smtClean="0">
                <a:solidFill>
                  <a:prstClr val="black"/>
                </a:solidFill>
              </a:rPr>
              <a:t>Figure:  OCLC Collections Grid.</a:t>
            </a:r>
            <a:endParaRPr lang="en-US" sz="1400" dirty="0">
              <a:solidFill>
                <a:prstClr val="black"/>
              </a:solidFill>
            </a:endParaRPr>
          </a:p>
        </p:txBody>
      </p:sp>
    </p:spTree>
    <p:extLst>
      <p:ext uri="{BB962C8B-B14F-4D97-AF65-F5344CB8AC3E}">
        <p14:creationId xmlns:p14="http://schemas.microsoft.com/office/powerpoint/2010/main" val="76704125"/>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209141">
            <a:off x="4527911" y="922511"/>
            <a:ext cx="4078653" cy="5270073"/>
          </a:xfrm>
          <a:prstGeom prst="rect">
            <a:avLst/>
          </a:prstGeom>
        </p:spPr>
      </p:pic>
      <p:pic>
        <p:nvPicPr>
          <p:cNvPr id="6" name="Picture 5"/>
          <p:cNvPicPr>
            <a:picLocks noChangeAspect="1"/>
          </p:cNvPicPr>
          <p:nvPr/>
        </p:nvPicPr>
        <p:blipFill>
          <a:blip r:embed="rId3"/>
          <a:stretch>
            <a:fillRect/>
          </a:stretch>
        </p:blipFill>
        <p:spPr>
          <a:xfrm rot="21239060">
            <a:off x="908950" y="508789"/>
            <a:ext cx="4176443" cy="5396427"/>
          </a:xfrm>
          <a:prstGeom prst="rect">
            <a:avLst/>
          </a:prstGeom>
        </p:spPr>
      </p:pic>
    </p:spTree>
    <p:extLst>
      <p:ext uri="{BB962C8B-B14F-4D97-AF65-F5344CB8AC3E}">
        <p14:creationId xmlns:p14="http://schemas.microsoft.com/office/powerpoint/2010/main" val="419974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5503" y="1950387"/>
            <a:ext cx="5376863" cy="2726492"/>
          </a:xfrm>
          <a:prstGeom prst="rect">
            <a:avLst/>
          </a:prstGeom>
        </p:spPr>
      </p:pic>
      <p:pic>
        <p:nvPicPr>
          <p:cNvPr id="3" name="Picture 1" descr="http://www.oclc.org/content/dam/oclc/publications/newsletters/nextspace/images/Issue22/born_digital_materials21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3167" y="86861"/>
            <a:ext cx="1914252" cy="645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14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ttp://www.oclc.org/content/dam/research/images/publications/MakingArchivalandSpecialCollectionsMoreAccessible_COVER_front_bi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544" y="685800"/>
            <a:ext cx="3486225" cy="452120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45976" y="685800"/>
            <a:ext cx="3480810" cy="4521200"/>
          </a:xfrm>
          <a:prstGeom prst="rect">
            <a:avLst/>
          </a:prstGeom>
          <a:ln>
            <a:solidFill>
              <a:schemeClr val="accent1"/>
            </a:solidFill>
          </a:ln>
        </p:spPr>
      </p:pic>
    </p:spTree>
    <p:extLst>
      <p:ext uri="{BB962C8B-B14F-4D97-AF65-F5344CB8AC3E}">
        <p14:creationId xmlns:p14="http://schemas.microsoft.com/office/powerpoint/2010/main" val="369978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8800" dirty="0" smtClean="0">
                <a:latin typeface="Segoe UI Light" panose="020B0502040204020203" pitchFamily="34" charset="0"/>
              </a:rPr>
              <a:t>Prelude </a:t>
            </a:r>
            <a:endParaRPr lang="en-US" sz="8800" dirty="0">
              <a:latin typeface="Segoe UI Light" panose="020B0502040204020203" pitchFamily="34" charset="0"/>
            </a:endParaRPr>
          </a:p>
        </p:txBody>
      </p:sp>
      <p:sp>
        <p:nvSpPr>
          <p:cNvPr id="2" name="Text Placeholder 1"/>
          <p:cNvSpPr>
            <a:spLocks noGrp="1"/>
          </p:cNvSpPr>
          <p:nvPr>
            <p:ph type="body" sz="quarter" idx="10"/>
          </p:nvPr>
        </p:nvSpPr>
        <p:spPr>
          <a:xfrm>
            <a:off x="784373" y="2098675"/>
            <a:ext cx="7772400" cy="781050"/>
          </a:xfrm>
        </p:spPr>
        <p:txBody>
          <a:bodyPr/>
          <a:lstStyle/>
          <a:p>
            <a:r>
              <a:rPr lang="en-US" dirty="0" smtClean="0"/>
              <a:t>Collection: centers and comps</a:t>
            </a:r>
            <a:endParaRPr lang="en-US" dirty="0"/>
          </a:p>
        </p:txBody>
      </p:sp>
    </p:spTree>
    <p:extLst>
      <p:ext uri="{BB962C8B-B14F-4D97-AF65-F5344CB8AC3E}">
        <p14:creationId xmlns:p14="http://schemas.microsoft.com/office/powerpoint/2010/main" val="323966488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Framing the Scholarly Record …</a:t>
            </a:r>
            <a:endParaRPr lang="en-US" sz="3200" dirty="0"/>
          </a:p>
        </p:txBody>
      </p:sp>
      <p:pic>
        <p:nvPicPr>
          <p:cNvPr id="1026" name="Picture 2" descr="H:\NSR\cni2014\outcomes-1.png"/>
          <p:cNvPicPr>
            <a:picLocks noChangeAspect="1" noChangeArrowheads="1"/>
          </p:cNvPicPr>
          <p:nvPr/>
        </p:nvPicPr>
        <p:blipFill>
          <a:blip r:embed="rId2" cstate="print"/>
          <a:srcRect/>
          <a:stretch>
            <a:fillRect/>
          </a:stretch>
        </p:blipFill>
        <p:spPr bwMode="auto">
          <a:xfrm>
            <a:off x="1371600" y="1143000"/>
            <a:ext cx="6477000" cy="5072023"/>
          </a:xfrm>
          <a:prstGeom prst="rect">
            <a:avLst/>
          </a:prstGeom>
          <a:noFill/>
        </p:spPr>
      </p:pic>
      <p:sp>
        <p:nvSpPr>
          <p:cNvPr id="5" name="TextBox 4"/>
          <p:cNvSpPr txBox="1"/>
          <p:nvPr/>
        </p:nvSpPr>
        <p:spPr>
          <a:xfrm>
            <a:off x="3928554" y="6442133"/>
            <a:ext cx="3539046" cy="307777"/>
          </a:xfrm>
          <a:prstGeom prst="rect">
            <a:avLst/>
          </a:prstGeom>
          <a:noFill/>
        </p:spPr>
        <p:txBody>
          <a:bodyPr wrap="none" rtlCol="0">
            <a:spAutoFit/>
          </a:bodyPr>
          <a:lstStyle/>
          <a:p>
            <a:r>
              <a:rPr lang="en-US" sz="1400" dirty="0" smtClean="0"/>
              <a:t>Figure:  Evolving Scholarly Record framework. </a:t>
            </a:r>
            <a:endParaRPr lang="en-US" sz="1400" dirty="0"/>
          </a:p>
        </p:txBody>
      </p:sp>
    </p:spTree>
    <p:extLst>
      <p:ext uri="{BB962C8B-B14F-4D97-AF65-F5344CB8AC3E}">
        <p14:creationId xmlns:p14="http://schemas.microsoft.com/office/powerpoint/2010/main" val="2995408279"/>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667000" y="2209800"/>
            <a:ext cx="3886200" cy="3043214"/>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3581400" y="5410200"/>
            <a:ext cx="1828799" cy="554182"/>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200400" y="1219200"/>
            <a:ext cx="1371600" cy="766646"/>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172200" y="1143000"/>
            <a:ext cx="1143000" cy="965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838200" y="1676400"/>
            <a:ext cx="1828800" cy="458124"/>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762000" y="4800600"/>
            <a:ext cx="1814945" cy="1111043"/>
          </a:xfrm>
          <a:prstGeom prst="rect">
            <a:avLst/>
          </a:prstGeom>
          <a:noFill/>
        </p:spPr>
      </p:pic>
      <p:pic>
        <p:nvPicPr>
          <p:cNvPr id="13"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2052811" y="431632"/>
            <a:ext cx="1828799" cy="554182"/>
          </a:xfrm>
          <a:prstGeom prst="rect">
            <a:avLst/>
          </a:prstGeom>
          <a:noFill/>
        </p:spPr>
      </p:pic>
      <p:pic>
        <p:nvPicPr>
          <p:cNvPr id="3" name="Picture 2"/>
          <p:cNvPicPr>
            <a:picLocks noChangeAspect="1"/>
          </p:cNvPicPr>
          <p:nvPr/>
        </p:nvPicPr>
        <p:blipFill>
          <a:blip r:embed="rId10"/>
          <a:stretch>
            <a:fillRect/>
          </a:stretch>
        </p:blipFill>
        <p:spPr>
          <a:xfrm>
            <a:off x="5715000" y="5646094"/>
            <a:ext cx="1600200" cy="390525"/>
          </a:xfrm>
          <a:prstGeom prst="rect">
            <a:avLst/>
          </a:prstGeom>
        </p:spPr>
      </p:pic>
      <p:pic>
        <p:nvPicPr>
          <p:cNvPr id="11266" name="Picture 2" descr="Mendele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1979" y="708723"/>
            <a:ext cx="717472" cy="7174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485145" y="6442133"/>
            <a:ext cx="4891852" cy="307777"/>
          </a:xfrm>
          <a:prstGeom prst="rect">
            <a:avLst/>
          </a:prstGeom>
          <a:noFill/>
        </p:spPr>
        <p:txBody>
          <a:bodyPr wrap="none" rtlCol="0">
            <a:spAutoFit/>
          </a:bodyPr>
          <a:lstStyle/>
          <a:p>
            <a:r>
              <a:rPr lang="en-US" sz="1400" dirty="0" smtClean="0"/>
              <a:t>Figure:  Evolving Scholarly Record framework, publishing venues. </a:t>
            </a:r>
            <a:endParaRPr lang="en-US" sz="1400" dirty="0"/>
          </a:p>
        </p:txBody>
      </p:sp>
    </p:spTree>
    <p:extLst>
      <p:ext uri="{BB962C8B-B14F-4D97-AF65-F5344CB8AC3E}">
        <p14:creationId xmlns:p14="http://schemas.microsoft.com/office/powerpoint/2010/main" val="3069252406"/>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815" y="1415666"/>
            <a:ext cx="3418463" cy="4423893"/>
          </a:xfrm>
          <a:prstGeom prst="rect">
            <a:avLst/>
          </a:prstGeom>
          <a:ln>
            <a:solidFill>
              <a:srgbClr val="00B0F0"/>
            </a:solidFill>
          </a:ln>
        </p:spPr>
      </p:pic>
      <p:pic>
        <p:nvPicPr>
          <p:cNvPr id="6" name="Picture 5" descr="H:\NSR\ESRworkshopDC\esrcover.jpg"/>
          <p:cNvPicPr>
            <a:picLocks noChangeAspect="1" noChangeArrowheads="1"/>
          </p:cNvPicPr>
          <p:nvPr/>
        </p:nvPicPr>
        <p:blipFill>
          <a:blip r:embed="rId3" cstate="print"/>
          <a:srcRect/>
          <a:stretch>
            <a:fillRect/>
          </a:stretch>
        </p:blipFill>
        <p:spPr bwMode="auto">
          <a:xfrm>
            <a:off x="884373" y="1402089"/>
            <a:ext cx="3687627" cy="4451048"/>
          </a:xfrm>
          <a:prstGeom prst="rect">
            <a:avLst/>
          </a:prstGeom>
          <a:noFill/>
          <a:ln>
            <a:noFill/>
          </a:ln>
          <a:effectLst/>
        </p:spPr>
      </p:pic>
    </p:spTree>
    <p:extLst>
      <p:ext uri="{BB962C8B-B14F-4D97-AF65-F5344CB8AC3E}">
        <p14:creationId xmlns:p14="http://schemas.microsoft.com/office/powerpoint/2010/main" val="164964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Data science</a:t>
            </a:r>
            <a:endParaRPr lang="en-US" dirty="0"/>
          </a:p>
        </p:txBody>
      </p:sp>
      <p:sp>
        <p:nvSpPr>
          <p:cNvPr id="2" name="Text Placeholder 1"/>
          <p:cNvSpPr>
            <a:spLocks noGrp="1"/>
          </p:cNvSpPr>
          <p:nvPr>
            <p:ph type="body" sz="quarter" idx="10"/>
          </p:nvPr>
        </p:nvSpPr>
        <p:spPr/>
        <p:txBody>
          <a:bodyPr/>
          <a:lstStyle/>
          <a:p>
            <a:r>
              <a:rPr lang="en-US" dirty="0" smtClean="0"/>
              <a:t>OCLC Research</a:t>
            </a:r>
            <a:endParaRPr lang="en-US" dirty="0"/>
          </a:p>
        </p:txBody>
      </p:sp>
    </p:spTree>
    <p:extLst>
      <p:ext uri="{BB962C8B-B14F-4D97-AF65-F5344CB8AC3E}">
        <p14:creationId xmlns:p14="http://schemas.microsoft.com/office/powerpoint/2010/main" val="99500255"/>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Science</a:t>
            </a:r>
            <a:endParaRPr lang="en-US" dirty="0"/>
          </a:p>
        </p:txBody>
      </p:sp>
      <p:sp>
        <p:nvSpPr>
          <p:cNvPr id="3" name="Content Placeholder 2"/>
          <p:cNvSpPr>
            <a:spLocks noGrp="1"/>
          </p:cNvSpPr>
          <p:nvPr>
            <p:ph idx="1"/>
          </p:nvPr>
        </p:nvSpPr>
        <p:spPr/>
        <p:txBody>
          <a:bodyPr/>
          <a:lstStyle/>
          <a:p>
            <a:pPr marL="0" indent="0">
              <a:buNone/>
            </a:pPr>
            <a:r>
              <a:rPr lang="en-US" dirty="0">
                <a:cs typeface="Arial" panose="020B0604020202020204" pitchFamily="34" charset="0"/>
              </a:rPr>
              <a:t>Goal: Derive new meaning, insights and services from </a:t>
            </a:r>
            <a:r>
              <a:rPr lang="en-US" dirty="0" smtClean="0">
                <a:cs typeface="Arial" panose="020B0604020202020204" pitchFamily="34" charset="0"/>
              </a:rPr>
              <a:t>data-mining </a:t>
            </a:r>
            <a:r>
              <a:rPr lang="en-US" dirty="0">
                <a:cs typeface="Arial" panose="020B0604020202020204" pitchFamily="34" charset="0"/>
              </a:rPr>
              <a:t>WorldCat and other sources for use on the Web</a:t>
            </a:r>
            <a:r>
              <a:rPr lang="en-US" dirty="0" smtClean="0">
                <a:cs typeface="Arial" panose="020B0604020202020204" pitchFamily="34" charset="0"/>
              </a:rPr>
              <a:t>.</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p:txBody>
      </p:sp>
      <p:pic>
        <p:nvPicPr>
          <p:cNvPr id="4" name="Picture 2" descr="http://www.oclc.org/content/dam/research/images/Themes/thread-DS-viaf-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273" y="3764326"/>
            <a:ext cx="1281118" cy="1281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391192" y="3749170"/>
            <a:ext cx="1718763" cy="1296274"/>
          </a:xfrm>
          <a:prstGeom prst="rect">
            <a:avLst/>
          </a:prstGeom>
        </p:spPr>
      </p:pic>
      <p:pic>
        <p:nvPicPr>
          <p:cNvPr id="6" name="Picture 5"/>
          <p:cNvPicPr>
            <a:picLocks noChangeAspect="1"/>
          </p:cNvPicPr>
          <p:nvPr/>
        </p:nvPicPr>
        <p:blipFill>
          <a:blip r:embed="rId4"/>
          <a:stretch>
            <a:fillRect/>
          </a:stretch>
        </p:blipFill>
        <p:spPr>
          <a:xfrm>
            <a:off x="4292969" y="3749170"/>
            <a:ext cx="2047291" cy="1296274"/>
          </a:xfrm>
          <a:prstGeom prst="rect">
            <a:avLst/>
          </a:prstGeom>
        </p:spPr>
      </p:pic>
      <p:pic>
        <p:nvPicPr>
          <p:cNvPr id="7" name="Picture 6"/>
          <p:cNvPicPr>
            <a:picLocks noChangeAspect="1"/>
          </p:cNvPicPr>
          <p:nvPr/>
        </p:nvPicPr>
        <p:blipFill>
          <a:blip r:embed="rId5"/>
          <a:stretch>
            <a:fillRect/>
          </a:stretch>
        </p:blipFill>
        <p:spPr>
          <a:xfrm>
            <a:off x="6734556" y="3749170"/>
            <a:ext cx="1292556" cy="1296983"/>
          </a:xfrm>
          <a:prstGeom prst="rect">
            <a:avLst/>
          </a:prstGeom>
        </p:spPr>
      </p:pic>
      <p:sp>
        <p:nvSpPr>
          <p:cNvPr id="8" name="TextBox 7"/>
          <p:cNvSpPr txBox="1"/>
          <p:nvPr/>
        </p:nvSpPr>
        <p:spPr>
          <a:xfrm>
            <a:off x="960317" y="5360813"/>
            <a:ext cx="1423788" cy="415498"/>
          </a:xfrm>
          <a:prstGeom prst="rect">
            <a:avLst/>
          </a:prstGeom>
          <a:noFill/>
        </p:spPr>
        <p:txBody>
          <a:bodyPr wrap="none" rtlCol="0">
            <a:spAutoFit/>
          </a:bodyPr>
          <a:lstStyle/>
          <a:p>
            <a:r>
              <a:rPr lang="en-US" sz="2100" dirty="0"/>
              <a:t>Aggregate</a:t>
            </a:r>
          </a:p>
        </p:txBody>
      </p:sp>
      <p:sp>
        <p:nvSpPr>
          <p:cNvPr id="9" name="TextBox 8"/>
          <p:cNvSpPr txBox="1"/>
          <p:nvPr/>
        </p:nvSpPr>
        <p:spPr>
          <a:xfrm>
            <a:off x="2768401" y="5360813"/>
            <a:ext cx="1244251" cy="415498"/>
          </a:xfrm>
          <a:prstGeom prst="rect">
            <a:avLst/>
          </a:prstGeom>
          <a:noFill/>
        </p:spPr>
        <p:txBody>
          <a:bodyPr wrap="none" rtlCol="0">
            <a:spAutoFit/>
          </a:bodyPr>
          <a:lstStyle/>
          <a:p>
            <a:r>
              <a:rPr lang="en-US" sz="2100" dirty="0"/>
              <a:t>Enhance</a:t>
            </a:r>
          </a:p>
        </p:txBody>
      </p:sp>
      <p:sp>
        <p:nvSpPr>
          <p:cNvPr id="10" name="TextBox 9"/>
          <p:cNvSpPr txBox="1"/>
          <p:nvPr/>
        </p:nvSpPr>
        <p:spPr>
          <a:xfrm>
            <a:off x="5045664" y="5360813"/>
            <a:ext cx="766557" cy="415498"/>
          </a:xfrm>
          <a:prstGeom prst="rect">
            <a:avLst/>
          </a:prstGeom>
          <a:noFill/>
        </p:spPr>
        <p:txBody>
          <a:bodyPr wrap="none" rtlCol="0">
            <a:spAutoFit/>
          </a:bodyPr>
          <a:lstStyle/>
          <a:p>
            <a:r>
              <a:rPr lang="en-US" sz="2100" dirty="0"/>
              <a:t>Mine</a:t>
            </a:r>
          </a:p>
        </p:txBody>
      </p:sp>
      <p:sp>
        <p:nvSpPr>
          <p:cNvPr id="11" name="TextBox 10"/>
          <p:cNvSpPr txBox="1"/>
          <p:nvPr/>
        </p:nvSpPr>
        <p:spPr>
          <a:xfrm>
            <a:off x="6853890" y="5360813"/>
            <a:ext cx="1080745" cy="415498"/>
          </a:xfrm>
          <a:prstGeom prst="rect">
            <a:avLst/>
          </a:prstGeom>
          <a:noFill/>
        </p:spPr>
        <p:txBody>
          <a:bodyPr wrap="none" rtlCol="0">
            <a:spAutoFit/>
          </a:bodyPr>
          <a:lstStyle/>
          <a:p>
            <a:r>
              <a:rPr lang="en-US" sz="2100" dirty="0"/>
              <a:t>Expose</a:t>
            </a:r>
          </a:p>
        </p:txBody>
      </p:sp>
    </p:spTree>
    <p:extLst>
      <p:ext uri="{BB962C8B-B14F-4D97-AF65-F5344CB8AC3E}">
        <p14:creationId xmlns:p14="http://schemas.microsoft.com/office/powerpoint/2010/main" val="8284568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8823" y="0"/>
            <a:ext cx="8392842" cy="6896079"/>
          </a:xfrm>
          <a:prstGeom prst="rect">
            <a:avLst/>
          </a:prstGeom>
        </p:spPr>
      </p:pic>
    </p:spTree>
    <p:extLst>
      <p:ext uri="{BB962C8B-B14F-4D97-AF65-F5344CB8AC3E}">
        <p14:creationId xmlns:p14="http://schemas.microsoft.com/office/powerpoint/2010/main" val="376591356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87" y="52251"/>
            <a:ext cx="9064986" cy="4016060"/>
          </a:xfrm>
          <a:prstGeom prst="rect">
            <a:avLst/>
          </a:prstGeom>
        </p:spPr>
      </p:pic>
      <p:sp>
        <p:nvSpPr>
          <p:cNvPr id="3" name="Right Arrow 2"/>
          <p:cNvSpPr/>
          <p:nvPr/>
        </p:nvSpPr>
        <p:spPr>
          <a:xfrm rot="2291231">
            <a:off x="6831876" y="1403629"/>
            <a:ext cx="1005840" cy="653143"/>
          </a:xfrm>
          <a:prstGeom prst="rightArrow">
            <a:avLst/>
          </a:prstGeom>
          <a:solidFill>
            <a:srgbClr val="FFC000"/>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0999" y="3880893"/>
            <a:ext cx="9063174" cy="2977107"/>
          </a:xfrm>
          <a:prstGeom prst="rect">
            <a:avLst/>
          </a:prstGeom>
          <a:ln>
            <a:solidFill>
              <a:schemeClr val="accent3"/>
            </a:solidFill>
          </a:ln>
        </p:spPr>
      </p:pic>
    </p:spTree>
    <p:extLst>
      <p:ext uri="{BB962C8B-B14F-4D97-AF65-F5344CB8AC3E}">
        <p14:creationId xmlns:p14="http://schemas.microsoft.com/office/powerpoint/2010/main" val="3674151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6754" y="0"/>
            <a:ext cx="8742218" cy="6794046"/>
          </a:xfrm>
          <a:prstGeom prst="rect">
            <a:avLst/>
          </a:prstGeom>
        </p:spPr>
      </p:pic>
    </p:spTree>
    <p:extLst>
      <p:ext uri="{BB962C8B-B14F-4D97-AF65-F5344CB8AC3E}">
        <p14:creationId xmlns:p14="http://schemas.microsoft.com/office/powerpoint/2010/main" val="335965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56754"/>
            <a:ext cx="9144000" cy="5727747"/>
          </a:xfrm>
          <a:prstGeom prst="rect">
            <a:avLst/>
          </a:prstGeom>
        </p:spPr>
      </p:pic>
    </p:spTree>
    <p:extLst>
      <p:ext uri="{BB962C8B-B14F-4D97-AF65-F5344CB8AC3E}">
        <p14:creationId xmlns:p14="http://schemas.microsoft.com/office/powerpoint/2010/main" val="24261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0" y="0"/>
            <a:ext cx="9344025" cy="3971925"/>
          </a:xfrm>
          <a:prstGeom prst="rect">
            <a:avLst/>
          </a:prstGeom>
          <a:noFill/>
          <a:ln w="9525">
            <a:solidFill>
              <a:schemeClr val="accent1"/>
            </a:solid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a:off x="152400" y="4343400"/>
            <a:ext cx="3525091" cy="2005012"/>
          </a:xfrm>
          <a:prstGeom prst="rect">
            <a:avLst/>
          </a:prstGeom>
          <a:noFill/>
          <a:ln w="9525">
            <a:solidFill>
              <a:schemeClr val="accent1"/>
            </a:solid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4343400" y="5181600"/>
            <a:ext cx="5152040" cy="838200"/>
          </a:xfrm>
          <a:prstGeom prst="rect">
            <a:avLst/>
          </a:prstGeom>
          <a:noFill/>
          <a:ln w="9525">
            <a:noFill/>
            <a:miter lim="800000"/>
            <a:headEnd/>
            <a:tailEnd/>
          </a:ln>
        </p:spPr>
      </p:pic>
      <p:sp>
        <p:nvSpPr>
          <p:cNvPr id="5" name="TextBox 4"/>
          <p:cNvSpPr txBox="1"/>
          <p:nvPr/>
        </p:nvSpPr>
        <p:spPr>
          <a:xfrm>
            <a:off x="4343400" y="4648200"/>
            <a:ext cx="1959191" cy="369332"/>
          </a:xfrm>
          <a:prstGeom prst="rect">
            <a:avLst/>
          </a:prstGeom>
          <a:noFill/>
        </p:spPr>
        <p:txBody>
          <a:bodyPr wrap="none" rtlCol="0">
            <a:spAutoFit/>
          </a:bodyPr>
          <a:lstStyle/>
          <a:p>
            <a:r>
              <a:rPr lang="en-US" b="1" dirty="0" smtClean="0">
                <a:latin typeface="Segoe UI" pitchFamily="34" charset="0"/>
                <a:ea typeface="Segoe UI" pitchFamily="34" charset="0"/>
                <a:cs typeface="Segoe UI" pitchFamily="34" charset="0"/>
              </a:rPr>
              <a:t>The social graph</a:t>
            </a:r>
            <a:endParaRPr lang="en-US"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74088638"/>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1+#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1330" y="212329"/>
            <a:ext cx="8479941" cy="6206400"/>
          </a:xfrm>
          <a:prstGeom prst="rect">
            <a:avLst/>
          </a:prstGeom>
          <a:ln>
            <a:noFill/>
          </a:ln>
          <a:effectLst>
            <a:softEdge rad="112500"/>
          </a:effectLst>
        </p:spPr>
      </p:pic>
      <p:sp>
        <p:nvSpPr>
          <p:cNvPr id="5" name="Right Arrow 4"/>
          <p:cNvSpPr/>
          <p:nvPr/>
        </p:nvSpPr>
        <p:spPr>
          <a:xfrm>
            <a:off x="197219" y="3008776"/>
            <a:ext cx="822960" cy="365760"/>
          </a:xfrm>
          <a:prstGeom prst="rightArrow">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27444" y="4121363"/>
            <a:ext cx="4908635" cy="1200329"/>
          </a:xfrm>
          <a:prstGeom prst="rect">
            <a:avLst/>
          </a:prstGeom>
          <a:solidFill>
            <a:schemeClr val="bg1">
              <a:alpha val="86000"/>
            </a:schemeClr>
          </a:solidFill>
          <a:ln>
            <a:solidFill>
              <a:srgbClr val="002060"/>
            </a:solidFill>
          </a:ln>
        </p:spPr>
        <p:txBody>
          <a:bodyPr wrap="square" rtlCol="0">
            <a:spAutoFit/>
          </a:bodyPr>
          <a:lstStyle/>
          <a:p>
            <a:r>
              <a:rPr lang="en-US" sz="2400" dirty="0" smtClean="0">
                <a:latin typeface="Calibri" panose="020F0502020204030204" pitchFamily="34" charset="0"/>
              </a:rPr>
              <a:t>… relative scarcity of holdings </a:t>
            </a:r>
            <a:r>
              <a:rPr lang="en-US" sz="2400" b="1" dirty="0" smtClean="0">
                <a:latin typeface="Calibri" panose="020F0502020204030204" pitchFamily="34" charset="0"/>
              </a:rPr>
              <a:t>not</a:t>
            </a:r>
            <a:r>
              <a:rPr lang="en-US" sz="2400" dirty="0" smtClean="0">
                <a:latin typeface="Calibri" panose="020F0502020204030204" pitchFamily="34" charset="0"/>
              </a:rPr>
              <a:t> the best indicator of library’s contribution to institutional mission</a:t>
            </a:r>
            <a:endParaRPr lang="en-US" sz="2400" dirty="0">
              <a:latin typeface="Calibri" panose="020F0502020204030204" pitchFamily="34" charset="0"/>
            </a:endParaRPr>
          </a:p>
        </p:txBody>
      </p:sp>
      <p:sp>
        <p:nvSpPr>
          <p:cNvPr id="7" name="TextBox 6"/>
          <p:cNvSpPr txBox="1"/>
          <p:nvPr/>
        </p:nvSpPr>
        <p:spPr>
          <a:xfrm>
            <a:off x="45190" y="6488668"/>
            <a:ext cx="5593198" cy="461665"/>
          </a:xfrm>
          <a:prstGeom prst="rect">
            <a:avLst/>
          </a:prstGeom>
          <a:noFill/>
        </p:spPr>
        <p:txBody>
          <a:bodyPr wrap="none" rtlCol="0">
            <a:spAutoFit/>
          </a:bodyPr>
          <a:lstStyle/>
          <a:p>
            <a:r>
              <a:rPr lang="en-US" sz="1200" dirty="0" smtClean="0">
                <a:solidFill>
                  <a:srgbClr val="000000"/>
                </a:solidFill>
                <a:latin typeface="Calibri" panose="020F0502020204030204" pitchFamily="34" charset="0"/>
              </a:rPr>
              <a:t>Based on August 2015 WorldCat snapshot; excludes Law and Medical Library holdings. </a:t>
            </a:r>
          </a:p>
          <a:p>
            <a:endParaRPr 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0224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09600"/>
            <a:ext cx="2932919" cy="1477328"/>
          </a:xfrm>
          <a:prstGeom prst="rect">
            <a:avLst/>
          </a:prstGeom>
          <a:solidFill>
            <a:schemeClr val="bg1"/>
          </a:solidFill>
          <a:ln w="57150">
            <a:noFill/>
          </a:ln>
        </p:spPr>
        <p:txBody>
          <a:bodyPr wrap="none" rtlCol="0">
            <a:spAutoFit/>
          </a:bodyPr>
          <a:lstStyle/>
          <a:p>
            <a:pPr marL="342900" indent="-342900"/>
            <a:r>
              <a:rPr lang="en-US" dirty="0" smtClean="0">
                <a:solidFill>
                  <a:schemeClr val="bg1">
                    <a:lumMod val="50000"/>
                  </a:schemeClr>
                </a:solidFill>
              </a:rPr>
              <a:t>Three benefits acc to Google:</a:t>
            </a:r>
          </a:p>
          <a:p>
            <a:pPr marL="342900" indent="-342900">
              <a:buFont typeface="+mj-lt"/>
              <a:buAutoNum type="arabicPeriod"/>
            </a:pPr>
            <a:endParaRPr lang="en-US" dirty="0" smtClean="0">
              <a:solidFill>
                <a:schemeClr val="bg1">
                  <a:lumMod val="50000"/>
                </a:schemeClr>
              </a:solidFill>
            </a:endParaRPr>
          </a:p>
          <a:p>
            <a:pPr marL="342900" indent="-342900">
              <a:buFont typeface="+mj-lt"/>
              <a:buAutoNum type="arabicPeriod"/>
            </a:pPr>
            <a:r>
              <a:rPr lang="en-US" dirty="0" smtClean="0">
                <a:solidFill>
                  <a:schemeClr val="bg1">
                    <a:lumMod val="50000"/>
                  </a:schemeClr>
                </a:solidFill>
              </a:rPr>
              <a:t>Find the right thing</a:t>
            </a:r>
          </a:p>
          <a:p>
            <a:pPr marL="342900" indent="-342900">
              <a:buFont typeface="+mj-lt"/>
              <a:buAutoNum type="arabicPeriod"/>
            </a:pPr>
            <a:r>
              <a:rPr lang="en-US" dirty="0" smtClean="0">
                <a:solidFill>
                  <a:schemeClr val="bg1">
                    <a:lumMod val="50000"/>
                  </a:schemeClr>
                </a:solidFill>
              </a:rPr>
              <a:t>Get the best summary</a:t>
            </a:r>
          </a:p>
          <a:p>
            <a:pPr marL="342900" indent="-342900">
              <a:buFont typeface="+mj-lt"/>
              <a:buAutoNum type="arabicPeriod"/>
            </a:pPr>
            <a:r>
              <a:rPr lang="en-US" dirty="0" smtClean="0">
                <a:solidFill>
                  <a:schemeClr val="bg1">
                    <a:lumMod val="50000"/>
                  </a:schemeClr>
                </a:solidFill>
              </a:rPr>
              <a:t>Go deeper and broader</a:t>
            </a:r>
            <a:endParaRPr lang="en-US" dirty="0">
              <a:solidFill>
                <a:schemeClr val="bg1">
                  <a:lumMod val="50000"/>
                </a:schemeClr>
              </a:solidFill>
            </a:endParaRPr>
          </a:p>
        </p:txBody>
      </p:sp>
      <p:sp>
        <p:nvSpPr>
          <p:cNvPr id="4" name="Content Placeholder 3"/>
          <p:cNvSpPr>
            <a:spLocks noGrp="1"/>
          </p:cNvSpPr>
          <p:nvPr>
            <p:ph idx="1"/>
          </p:nvPr>
        </p:nvSpPr>
        <p:spPr>
          <a:xfrm>
            <a:off x="533400" y="3048000"/>
            <a:ext cx="8229600" cy="2971800"/>
          </a:xfrm>
          <a:solidFill>
            <a:schemeClr val="bg1"/>
          </a:solidFill>
          <a:ln w="57150">
            <a:noFill/>
          </a:ln>
        </p:spPr>
        <p:txBody>
          <a:bodyPr>
            <a:normAutofit fontScale="92500" lnSpcReduction="20000"/>
          </a:bodyPr>
          <a:lstStyle/>
          <a:p>
            <a:pPr marL="514350" indent="-514350">
              <a:buNone/>
            </a:pPr>
            <a:r>
              <a:rPr lang="en-US" dirty="0" smtClean="0">
                <a:solidFill>
                  <a:schemeClr val="bg1">
                    <a:lumMod val="50000"/>
                  </a:schemeClr>
                </a:solidFill>
              </a:rPr>
              <a:t>Within a discovery service …</a:t>
            </a:r>
          </a:p>
          <a:p>
            <a:pPr marL="514350" indent="-514350">
              <a:buFont typeface="+mj-lt"/>
              <a:buAutoNum type="arabicPeriod"/>
            </a:pPr>
            <a:r>
              <a:rPr lang="en-US" dirty="0" smtClean="0">
                <a:solidFill>
                  <a:schemeClr val="bg1">
                    <a:lumMod val="50000"/>
                  </a:schemeClr>
                </a:solidFill>
              </a:rPr>
              <a:t>Aspire to a singular identity for entities/things (people, works, places, organizations, …) </a:t>
            </a:r>
          </a:p>
          <a:p>
            <a:pPr marL="514350" indent="-514350">
              <a:buFont typeface="+mj-lt"/>
              <a:buAutoNum type="arabicPeriod"/>
            </a:pPr>
            <a:r>
              <a:rPr lang="en-US" dirty="0" smtClean="0">
                <a:solidFill>
                  <a:schemeClr val="bg1">
                    <a:lumMod val="50000"/>
                  </a:schemeClr>
                </a:solidFill>
              </a:rPr>
              <a:t>Gather data associated with those identities (e.g. ‘cards’)</a:t>
            </a:r>
          </a:p>
          <a:p>
            <a:pPr marL="514350" indent="-514350">
              <a:buFont typeface="+mj-lt"/>
              <a:buAutoNum type="arabicPeriod"/>
            </a:pPr>
            <a:r>
              <a:rPr lang="en-US" dirty="0" smtClean="0">
                <a:solidFill>
                  <a:schemeClr val="bg1">
                    <a:lumMod val="50000"/>
                  </a:schemeClr>
                </a:solidFill>
              </a:rPr>
              <a:t>Create relationships between identities.</a:t>
            </a:r>
            <a:endParaRPr lang="en-US" dirty="0">
              <a:solidFill>
                <a:schemeClr val="bg1">
                  <a:lumMod val="50000"/>
                </a:schemeClr>
              </a:solidFill>
            </a:endParaRPr>
          </a:p>
        </p:txBody>
      </p:sp>
    </p:spTree>
    <p:extLst>
      <p:ext uri="{BB962C8B-B14F-4D97-AF65-F5344CB8AC3E}">
        <p14:creationId xmlns:p14="http://schemas.microsoft.com/office/powerpoint/2010/main" val="1300433719"/>
      </p:ext>
    </p:extLst>
  </p:cSld>
  <p:clrMapOvr>
    <a:masterClrMapping/>
  </p:clrMapOvr>
  <p:transition>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6210" y="104095"/>
            <a:ext cx="7726272" cy="6618752"/>
          </a:xfrm>
          <a:prstGeom prst="rect">
            <a:avLst/>
          </a:prstGeom>
        </p:spPr>
      </p:pic>
    </p:spTree>
    <p:extLst>
      <p:ext uri="{BB962C8B-B14F-4D97-AF65-F5344CB8AC3E}">
        <p14:creationId xmlns:p14="http://schemas.microsoft.com/office/powerpoint/2010/main" val="9033788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Isosceles Triangle 1"/>
          <p:cNvSpPr/>
          <p:nvPr/>
        </p:nvSpPr>
        <p:spPr>
          <a:xfrm>
            <a:off x="1608851" y="1721285"/>
            <a:ext cx="5885615" cy="5073806"/>
          </a:xfrm>
          <a:prstGeom prst="triangle">
            <a:avLst/>
          </a:prstGeom>
          <a:solidFill>
            <a:srgbClr val="2178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Title 1"/>
          <p:cNvSpPr txBox="1">
            <a:spLocks/>
          </p:cNvSpPr>
          <p:nvPr/>
        </p:nvSpPr>
        <p:spPr>
          <a:xfrm>
            <a:off x="0" y="188808"/>
            <a:ext cx="8474927" cy="1689693"/>
          </a:xfrm>
          <a:prstGeom prst="rect">
            <a:avLst/>
          </a:prstGeom>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1F497D"/>
                </a:solidFill>
              </a:rPr>
              <a:t>The incremental </a:t>
            </a:r>
            <a:r>
              <a:rPr lang="en-US" sz="3600" dirty="0">
                <a:solidFill>
                  <a:srgbClr val="1F497D"/>
                </a:solidFill>
              </a:rPr>
              <a:t>v</a:t>
            </a:r>
            <a:r>
              <a:rPr lang="en-US" sz="3600" dirty="0" smtClean="0">
                <a:solidFill>
                  <a:srgbClr val="1F497D"/>
                </a:solidFill>
              </a:rPr>
              <a:t>alue of linked data: making data work harder</a:t>
            </a:r>
            <a:endParaRPr lang="en-US" sz="3600" dirty="0">
              <a:solidFill>
                <a:srgbClr val="1F497D"/>
              </a:solidFill>
            </a:endParaRPr>
          </a:p>
        </p:txBody>
      </p:sp>
      <p:sp>
        <p:nvSpPr>
          <p:cNvPr id="4" name="Rounded Rectangle 3"/>
          <p:cNvSpPr/>
          <p:nvPr/>
        </p:nvSpPr>
        <p:spPr>
          <a:xfrm>
            <a:off x="4749800" y="3398721"/>
            <a:ext cx="3546088" cy="847210"/>
          </a:xfrm>
          <a:prstGeom prst="roundRect">
            <a:avLst/>
          </a:prstGeom>
          <a:solidFill>
            <a:srgbClr val="EEECE1">
              <a:alpha val="80000"/>
            </a:srgbClr>
          </a:solid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rgbClr val="000000"/>
                </a:solidFill>
              </a:rPr>
              <a:t>Data consumed outside the original domain or creation context</a:t>
            </a:r>
            <a:endParaRPr lang="en-US" dirty="0">
              <a:solidFill>
                <a:srgbClr val="000000"/>
              </a:solidFill>
            </a:endParaRPr>
          </a:p>
        </p:txBody>
      </p:sp>
      <p:sp>
        <p:nvSpPr>
          <p:cNvPr id="5" name="Rounded Rectangle 4"/>
          <p:cNvSpPr/>
          <p:nvPr/>
        </p:nvSpPr>
        <p:spPr>
          <a:xfrm>
            <a:off x="4749800" y="5148261"/>
            <a:ext cx="3546088" cy="747132"/>
          </a:xfrm>
          <a:prstGeom prst="roundRect">
            <a:avLst/>
          </a:prstGeom>
          <a:solidFill>
            <a:srgbClr val="EEECE1">
              <a:alpha val="80000"/>
            </a:srgbClr>
          </a:solid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rgbClr val="000000"/>
                </a:solidFill>
              </a:rPr>
              <a:t>Machine-understandable semantics</a:t>
            </a:r>
            <a:endParaRPr lang="en-US" dirty="0">
              <a:solidFill>
                <a:srgbClr val="000000"/>
              </a:solidFill>
            </a:endParaRPr>
          </a:p>
        </p:txBody>
      </p:sp>
      <p:sp>
        <p:nvSpPr>
          <p:cNvPr id="6" name="Rounded Rectangle 5"/>
          <p:cNvSpPr/>
          <p:nvPr/>
        </p:nvSpPr>
        <p:spPr>
          <a:xfrm>
            <a:off x="4749800" y="5972993"/>
            <a:ext cx="3546088" cy="747132"/>
          </a:xfrm>
          <a:prstGeom prst="roundRect">
            <a:avLst/>
          </a:prstGeom>
          <a:solidFill>
            <a:srgbClr val="EEECE1">
              <a:alpha val="80000"/>
            </a:srgbClr>
          </a:solid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rgbClr val="000000"/>
                </a:solidFill>
              </a:rPr>
              <a:t>Cleaner, more normalized data</a:t>
            </a:r>
            <a:endParaRPr lang="en-US" dirty="0">
              <a:solidFill>
                <a:srgbClr val="000000"/>
              </a:solidFill>
            </a:endParaRPr>
          </a:p>
        </p:txBody>
      </p:sp>
      <p:sp>
        <p:nvSpPr>
          <p:cNvPr id="7" name="Rectangle 6"/>
          <p:cNvSpPr/>
          <p:nvPr/>
        </p:nvSpPr>
        <p:spPr>
          <a:xfrm>
            <a:off x="1784195" y="3143756"/>
            <a:ext cx="6902605" cy="100361"/>
          </a:xfrm>
          <a:prstGeom prst="rect">
            <a:avLst/>
          </a:prstGeom>
          <a:solidFill>
            <a:srgbClr val="A9316F"/>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4749800" y="4323530"/>
            <a:ext cx="3546088" cy="747132"/>
          </a:xfrm>
          <a:prstGeom prst="roundRect">
            <a:avLst/>
          </a:prstGeom>
          <a:solidFill>
            <a:srgbClr val="EEECE1">
              <a:alpha val="80000"/>
            </a:srgbClr>
          </a:solid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srgbClr val="000000"/>
                </a:solidFill>
              </a:rPr>
              <a:t>Complex data queries without pre-built indexes </a:t>
            </a:r>
            <a:endParaRPr lang="en-US" dirty="0">
              <a:solidFill>
                <a:srgbClr val="000000"/>
              </a:solidFill>
            </a:endParaRPr>
          </a:p>
        </p:txBody>
      </p:sp>
      <p:sp>
        <p:nvSpPr>
          <p:cNvPr id="11" name="Rounded Rectangle 10"/>
          <p:cNvSpPr/>
          <p:nvPr/>
        </p:nvSpPr>
        <p:spPr>
          <a:xfrm>
            <a:off x="4749800" y="2412559"/>
            <a:ext cx="1879600" cy="564336"/>
          </a:xfrm>
          <a:prstGeom prst="round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Active or actionable data</a:t>
            </a:r>
            <a:endParaRPr lang="en-US" dirty="0">
              <a:solidFill>
                <a:srgbClr val="000000"/>
              </a:solidFill>
            </a:endParaRPr>
          </a:p>
        </p:txBody>
      </p:sp>
      <p:sp>
        <p:nvSpPr>
          <p:cNvPr id="13" name="Rounded Rectangle 12"/>
          <p:cNvSpPr/>
          <p:nvPr/>
        </p:nvSpPr>
        <p:spPr>
          <a:xfrm>
            <a:off x="4749800" y="1688659"/>
            <a:ext cx="1879600" cy="564336"/>
          </a:xfrm>
          <a:prstGeom prst="round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Web syndication</a:t>
            </a:r>
            <a:endParaRPr lang="en-US" dirty="0">
              <a:solidFill>
                <a:srgbClr val="000000"/>
              </a:solidFill>
            </a:endParaRPr>
          </a:p>
        </p:txBody>
      </p:sp>
    </p:spTree>
    <p:extLst>
      <p:ext uri="{BB962C8B-B14F-4D97-AF65-F5344CB8AC3E}">
        <p14:creationId xmlns:p14="http://schemas.microsoft.com/office/powerpoint/2010/main" val="88815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63285" y="348342"/>
            <a:ext cx="8711872" cy="707886"/>
          </a:xfrm>
          <a:prstGeom prst="rect">
            <a:avLst/>
          </a:prstGeom>
          <a:noFill/>
        </p:spPr>
        <p:txBody>
          <a:bodyPr wrap="none" rtlCol="0">
            <a:spAutoFit/>
          </a:bodyPr>
          <a:lstStyle/>
          <a:p>
            <a:r>
              <a:rPr lang="en-US" sz="4000" dirty="0" smtClean="0">
                <a:solidFill>
                  <a:srgbClr val="1F497D"/>
                </a:solidFill>
              </a:rPr>
              <a:t>To make linked data work, we need…</a:t>
            </a:r>
            <a:endParaRPr lang="en-US" sz="4000" dirty="0">
              <a:solidFill>
                <a:srgbClr val="1F497D"/>
              </a:solidFill>
            </a:endParaRPr>
          </a:p>
        </p:txBody>
      </p:sp>
      <p:sp>
        <p:nvSpPr>
          <p:cNvPr id="3" name="TextBox 2"/>
          <p:cNvSpPr txBox="1"/>
          <p:nvPr/>
        </p:nvSpPr>
        <p:spPr>
          <a:xfrm>
            <a:off x="2383972" y="1768771"/>
            <a:ext cx="3991798" cy="1015663"/>
          </a:xfrm>
          <a:prstGeom prst="rect">
            <a:avLst/>
          </a:prstGeom>
          <a:noFill/>
        </p:spPr>
        <p:txBody>
          <a:bodyPr wrap="none" rtlCol="0">
            <a:spAutoFit/>
          </a:bodyPr>
          <a:lstStyle/>
          <a:p>
            <a:r>
              <a:rPr lang="en-US" sz="6000" dirty="0" smtClean="0">
                <a:solidFill>
                  <a:srgbClr val="000000"/>
                </a:solidFill>
              </a:rPr>
              <a:t>Good data!</a:t>
            </a:r>
            <a:endParaRPr lang="en-US" sz="6000" dirty="0">
              <a:solidFill>
                <a:srgbClr val="000000"/>
              </a:solidFill>
            </a:endParaRPr>
          </a:p>
        </p:txBody>
      </p:sp>
      <p:sp>
        <p:nvSpPr>
          <p:cNvPr id="4" name="TextBox 3"/>
          <p:cNvSpPr txBox="1"/>
          <p:nvPr/>
        </p:nvSpPr>
        <p:spPr>
          <a:xfrm>
            <a:off x="563523" y="3242585"/>
            <a:ext cx="8457764" cy="1938992"/>
          </a:xfrm>
          <a:prstGeom prst="rect">
            <a:avLst/>
          </a:prstGeom>
          <a:noFill/>
        </p:spPr>
        <p:txBody>
          <a:bodyPr wrap="none" rtlCol="0">
            <a:spAutoFit/>
          </a:bodyPr>
          <a:lstStyle/>
          <a:p>
            <a:pPr algn="ctr"/>
            <a:r>
              <a:rPr lang="en-US" sz="4000" dirty="0" smtClean="0">
                <a:solidFill>
                  <a:srgbClr val="000000"/>
                </a:solidFill>
              </a:rPr>
              <a:t>Structured, accurate, unambiguous, </a:t>
            </a:r>
          </a:p>
          <a:p>
            <a:pPr algn="ctr"/>
            <a:r>
              <a:rPr lang="en-US" sz="4000" dirty="0">
                <a:solidFill>
                  <a:srgbClr val="000000"/>
                </a:solidFill>
              </a:rPr>
              <a:t>a</a:t>
            </a:r>
            <a:r>
              <a:rPr lang="en-US" sz="4000" dirty="0" smtClean="0">
                <a:solidFill>
                  <a:srgbClr val="000000"/>
                </a:solidFill>
              </a:rPr>
              <a:t>ctionable and can be linked to </a:t>
            </a:r>
          </a:p>
          <a:p>
            <a:pPr algn="ctr"/>
            <a:r>
              <a:rPr lang="en-US" sz="4000" dirty="0" smtClean="0">
                <a:solidFill>
                  <a:srgbClr val="000000"/>
                </a:solidFill>
              </a:rPr>
              <a:t>other data. </a:t>
            </a:r>
            <a:endParaRPr lang="en-US" sz="4000" dirty="0">
              <a:solidFill>
                <a:srgbClr val="000000"/>
              </a:solidFill>
            </a:endParaRPr>
          </a:p>
        </p:txBody>
      </p:sp>
      <p:sp>
        <p:nvSpPr>
          <p:cNvPr id="5" name="TextBox 4"/>
          <p:cNvSpPr txBox="1"/>
          <p:nvPr/>
        </p:nvSpPr>
        <p:spPr>
          <a:xfrm>
            <a:off x="2600954" y="5548288"/>
            <a:ext cx="3557833" cy="1015663"/>
          </a:xfrm>
          <a:prstGeom prst="rect">
            <a:avLst/>
          </a:prstGeom>
          <a:noFill/>
        </p:spPr>
        <p:txBody>
          <a:bodyPr wrap="none" rtlCol="0">
            <a:spAutoFit/>
          </a:bodyPr>
          <a:lstStyle/>
          <a:p>
            <a:r>
              <a:rPr lang="en-US" sz="6000" dirty="0" smtClean="0">
                <a:solidFill>
                  <a:srgbClr val="000000"/>
                </a:solidFill>
              </a:rPr>
              <a:t>Identifiers</a:t>
            </a:r>
            <a:endParaRPr lang="en-US" sz="6000" dirty="0">
              <a:solidFill>
                <a:srgbClr val="000000"/>
              </a:solidFill>
            </a:endParaRPr>
          </a:p>
        </p:txBody>
      </p:sp>
    </p:spTree>
    <p:extLst>
      <p:ext uri="{BB962C8B-B14F-4D97-AF65-F5344CB8AC3E}">
        <p14:creationId xmlns:p14="http://schemas.microsoft.com/office/powerpoint/2010/main" val="273275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5556" y="2867737"/>
            <a:ext cx="5120184"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en-US" sz="2800" dirty="0" smtClean="0">
              <a:solidFill>
                <a:srgbClr val="000000"/>
              </a:solidFill>
            </a:endParaRPr>
          </a:p>
          <a:p>
            <a:pPr defTabSz="914400" eaLnBrk="0" fontAlgn="base" hangingPunct="0">
              <a:spcBef>
                <a:spcPct val="0"/>
              </a:spcBef>
              <a:spcAft>
                <a:spcPct val="0"/>
              </a:spcAft>
            </a:pPr>
            <a:endParaRPr lang="en-US" sz="2800" dirty="0" smtClean="0">
              <a:solidFill>
                <a:srgbClr val="000000"/>
              </a:solidFill>
            </a:endParaRPr>
          </a:p>
          <a:p>
            <a:pPr defTabSz="914400" eaLnBrk="0" fontAlgn="base" hangingPunct="0">
              <a:spcBef>
                <a:spcPct val="0"/>
              </a:spcBef>
              <a:spcAft>
                <a:spcPct val="0"/>
              </a:spcAft>
            </a:pPr>
            <a:endParaRPr lang="en-US" sz="2800" dirty="0">
              <a:solidFill>
                <a:srgbClr val="000000"/>
              </a:solidFill>
            </a:endParaRPr>
          </a:p>
          <a:p>
            <a:pPr defTabSz="914400" eaLnBrk="0" fontAlgn="base" hangingPunct="0">
              <a:spcBef>
                <a:spcPct val="0"/>
              </a:spcBef>
              <a:spcAft>
                <a:spcPct val="0"/>
              </a:spcAft>
            </a:pPr>
            <a:r>
              <a:rPr lang="en-US" sz="2800" dirty="0" smtClean="0">
                <a:solidFill>
                  <a:srgbClr val="000000"/>
                </a:solidFill>
              </a:rPr>
              <a:t>Examples:</a:t>
            </a:r>
            <a:endParaRPr lang="en-US" altLang="en-US" sz="2800" dirty="0" smtClean="0">
              <a:solidFill>
                <a:srgbClr val="000000"/>
              </a:solidFill>
            </a:endParaRPr>
          </a:p>
          <a:p>
            <a:pPr marL="457200" indent="-457200" defTabSz="914400" eaLnBrk="0" fontAlgn="base" hangingPunct="0">
              <a:spcBef>
                <a:spcPct val="0"/>
              </a:spcBef>
              <a:spcAft>
                <a:spcPct val="0"/>
              </a:spcAft>
              <a:buFont typeface="Arial" panose="020B0604020202020204" pitchFamily="34" charset="0"/>
              <a:buChar char="•"/>
            </a:pPr>
            <a:r>
              <a:rPr lang="en-US" altLang="en-US" sz="2000" dirty="0">
                <a:solidFill>
                  <a:srgbClr val="000000"/>
                </a:solidFill>
              </a:rPr>
              <a:t>http://</a:t>
            </a:r>
            <a:r>
              <a:rPr lang="en-US" altLang="en-US" sz="2000" dirty="0" smtClean="0">
                <a:solidFill>
                  <a:srgbClr val="000000"/>
                </a:solidFill>
              </a:rPr>
              <a:t>id.loc.gov/authorities/n50038207</a:t>
            </a:r>
          </a:p>
          <a:p>
            <a:pPr marL="457200" indent="-457200" defTabSz="914400" eaLnBrk="0" fontAlgn="base" hangingPunct="0">
              <a:spcBef>
                <a:spcPct val="0"/>
              </a:spcBef>
              <a:spcAft>
                <a:spcPct val="0"/>
              </a:spcAft>
              <a:buFont typeface="Arial" panose="020B0604020202020204" pitchFamily="34" charset="0"/>
              <a:buChar char="•"/>
            </a:pPr>
            <a:r>
              <a:rPr lang="en-US" sz="2000" dirty="0" smtClean="0">
                <a:solidFill>
                  <a:srgbClr val="000000"/>
                </a:solidFill>
              </a:rPr>
              <a:t>isni.org/</a:t>
            </a:r>
            <a:r>
              <a:rPr lang="en-US" sz="2000" dirty="0" err="1" smtClean="0">
                <a:solidFill>
                  <a:srgbClr val="000000"/>
                </a:solidFill>
              </a:rPr>
              <a:t>isni</a:t>
            </a:r>
            <a:r>
              <a:rPr lang="en-US" sz="2000" dirty="0" smtClean="0">
                <a:solidFill>
                  <a:srgbClr val="000000"/>
                </a:solidFill>
              </a:rPr>
              <a:t>/</a:t>
            </a:r>
            <a:r>
              <a:rPr lang="en-US" sz="2000" dirty="0" smtClean="0"/>
              <a:t>0000000108922788</a:t>
            </a:r>
            <a:r>
              <a:rPr lang="en-US" sz="2000" dirty="0"/>
              <a:t> </a:t>
            </a:r>
          </a:p>
          <a:p>
            <a:pPr marL="457200" indent="-457200" defTabSz="914400" eaLnBrk="0" fontAlgn="base" hangingPunct="0">
              <a:spcBef>
                <a:spcPct val="0"/>
              </a:spcBef>
              <a:spcAft>
                <a:spcPct val="0"/>
              </a:spcAft>
              <a:buFont typeface="Arial" panose="020B0604020202020204" pitchFamily="34" charset="0"/>
              <a:buChar char="•"/>
            </a:pPr>
            <a:r>
              <a:rPr lang="en-US" sz="2000" dirty="0" smtClean="0">
                <a:solidFill>
                  <a:srgbClr val="000000"/>
                </a:solidFill>
              </a:rPr>
              <a:t>viaf.org/</a:t>
            </a:r>
            <a:r>
              <a:rPr lang="en-US" sz="2000" dirty="0" err="1" smtClean="0">
                <a:solidFill>
                  <a:srgbClr val="000000"/>
                </a:solidFill>
              </a:rPr>
              <a:t>viaf</a:t>
            </a:r>
            <a:r>
              <a:rPr lang="en-US" sz="2000" dirty="0" smtClean="0">
                <a:solidFill>
                  <a:srgbClr val="000000"/>
                </a:solidFill>
              </a:rPr>
              <a:t>/</a:t>
            </a:r>
            <a:r>
              <a:rPr lang="en-US" sz="2000" dirty="0" smtClean="0"/>
              <a:t>42637222</a:t>
            </a:r>
            <a:endParaRPr lang="en-US" sz="2000" dirty="0"/>
          </a:p>
          <a:p>
            <a:pPr marL="457200" indent="-457200" defTabSz="914400" eaLnBrk="0" fontAlgn="base" hangingPunct="0">
              <a:spcBef>
                <a:spcPct val="0"/>
              </a:spcBef>
              <a:spcAft>
                <a:spcPct val="0"/>
              </a:spcAft>
              <a:buFont typeface="Arial" panose="020B0604020202020204" pitchFamily="34" charset="0"/>
              <a:buChar char="•"/>
            </a:pPr>
            <a:r>
              <a:rPr lang="en-US" altLang="en-US" sz="2000" dirty="0">
                <a:solidFill>
                  <a:srgbClr val="000000"/>
                </a:solidFill>
              </a:rPr>
              <a:t>https://www.wikidata.org/wiki/Q330704</a:t>
            </a:r>
            <a:endParaRPr lang="en-US" altLang="en-US" sz="2000" dirty="0" smtClean="0">
              <a:solidFill>
                <a:srgbClr val="000000"/>
              </a:solidFill>
            </a:endParaRPr>
          </a:p>
        </p:txBody>
      </p:sp>
      <p:sp>
        <p:nvSpPr>
          <p:cNvPr id="7" name="TextBox 6"/>
          <p:cNvSpPr txBox="1"/>
          <p:nvPr/>
        </p:nvSpPr>
        <p:spPr>
          <a:xfrm>
            <a:off x="246990" y="1063851"/>
            <a:ext cx="8641107"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rgbClr val="000000"/>
                </a:solidFill>
              </a:rPr>
              <a:t>A unique, persistent and public URI associated with a digital object</a:t>
            </a:r>
          </a:p>
          <a:p>
            <a:pPr marL="457200" indent="-457200">
              <a:buFont typeface="Arial" panose="020B0604020202020204" pitchFamily="34" charset="0"/>
              <a:buChar char="•"/>
            </a:pPr>
            <a:r>
              <a:rPr lang="en-US" sz="2800" dirty="0" smtClean="0">
                <a:solidFill>
                  <a:srgbClr val="000000"/>
                </a:solidFill>
              </a:rPr>
              <a:t>resolvable globally over networks </a:t>
            </a:r>
          </a:p>
          <a:p>
            <a:pPr marL="457200" indent="-457200">
              <a:buFont typeface="Arial" panose="020B0604020202020204" pitchFamily="34" charset="0"/>
              <a:buChar char="•"/>
            </a:pPr>
            <a:r>
              <a:rPr lang="en-US" sz="2800" dirty="0" smtClean="0">
                <a:solidFill>
                  <a:srgbClr val="000000"/>
                </a:solidFill>
              </a:rPr>
              <a:t>unambiguous - use, find and identify the resource.</a:t>
            </a:r>
            <a:endParaRPr lang="en-US" sz="2800" dirty="0">
              <a:solidFill>
                <a:srgbClr val="000000"/>
              </a:solidFill>
            </a:endParaRPr>
          </a:p>
        </p:txBody>
      </p:sp>
      <p:sp>
        <p:nvSpPr>
          <p:cNvPr id="9" name="Title 1"/>
          <p:cNvSpPr txBox="1">
            <a:spLocks/>
          </p:cNvSpPr>
          <p:nvPr/>
        </p:nvSpPr>
        <p:spPr>
          <a:xfrm>
            <a:off x="-115448" y="-94465"/>
            <a:ext cx="9382767" cy="1313180"/>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1F497D"/>
                </a:solidFill>
              </a:rPr>
              <a:t>Identifiers!!!</a:t>
            </a:r>
            <a:endParaRPr lang="en-US" dirty="0">
              <a:solidFill>
                <a:srgbClr val="1F497D"/>
              </a:solidFill>
            </a:endParaRPr>
          </a:p>
        </p:txBody>
      </p:sp>
      <p:pic>
        <p:nvPicPr>
          <p:cNvPr id="9218" name="Picture 2" descr="Father Hesburgh in his office (Nov 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99" y="4302047"/>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31919" y="6345424"/>
            <a:ext cx="6439989" cy="369332"/>
          </a:xfrm>
          <a:prstGeom prst="rect">
            <a:avLst/>
          </a:prstGeom>
        </p:spPr>
        <p:txBody>
          <a:bodyPr wrap="square">
            <a:spAutoFit/>
          </a:bodyPr>
          <a:lstStyle/>
          <a:p>
            <a:r>
              <a:rPr lang="en-US" sz="1600" dirty="0"/>
              <a:t>http://news.nd.edu/news/40792-father-hesburgh-70th</a:t>
            </a:r>
            <a:r>
              <a:rPr lang="en-US" dirty="0"/>
              <a:t>/</a:t>
            </a:r>
          </a:p>
        </p:txBody>
      </p:sp>
    </p:spTree>
    <p:extLst>
      <p:ext uri="{BB962C8B-B14F-4D97-AF65-F5344CB8AC3E}">
        <p14:creationId xmlns:p14="http://schemas.microsoft.com/office/powerpoint/2010/main" val="236756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p:cNvSpPr/>
          <p:nvPr/>
        </p:nvSpPr>
        <p:spPr>
          <a:xfrm>
            <a:off x="4687794" y="2250282"/>
            <a:ext cx="1700358" cy="2189918"/>
          </a:xfrm>
          <a:prstGeom prst="roundRect">
            <a:avLst>
              <a:gd name="adj" fmla="val 784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900" dirty="0">
                <a:solidFill>
                  <a:prstClr val="black"/>
                </a:solidFill>
                <a:latin typeface="Calibri"/>
              </a:rPr>
              <a:t>Internal OCLC Research Resources</a:t>
            </a:r>
          </a:p>
        </p:txBody>
      </p:sp>
      <p:sp>
        <p:nvSpPr>
          <p:cNvPr id="102" name="Rounded Rectangle 101"/>
          <p:cNvSpPr/>
          <p:nvPr/>
        </p:nvSpPr>
        <p:spPr>
          <a:xfrm>
            <a:off x="1701851" y="1267530"/>
            <a:ext cx="2543873" cy="2268626"/>
          </a:xfrm>
          <a:prstGeom prst="roundRect">
            <a:avLst>
              <a:gd name="adj" fmla="val 775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900" dirty="0">
                <a:solidFill>
                  <a:prstClr val="black"/>
                </a:solidFill>
                <a:latin typeface="Calibri"/>
              </a:rPr>
              <a:t>OCLC Production Services</a:t>
            </a:r>
          </a:p>
        </p:txBody>
      </p:sp>
      <p:sp>
        <p:nvSpPr>
          <p:cNvPr id="54" name="Oval 53"/>
          <p:cNvSpPr/>
          <p:nvPr/>
        </p:nvSpPr>
        <p:spPr>
          <a:xfrm>
            <a:off x="466375" y="3686176"/>
            <a:ext cx="4437373" cy="28468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900" dirty="0">
                <a:solidFill>
                  <a:prstClr val="black"/>
                </a:solidFill>
                <a:latin typeface="Calibri"/>
              </a:rPr>
              <a:t>External OCLC Research Systems</a:t>
            </a:r>
          </a:p>
        </p:txBody>
      </p:sp>
      <p:sp>
        <p:nvSpPr>
          <p:cNvPr id="2" name="Rounded Rectangle 1"/>
          <p:cNvSpPr/>
          <p:nvPr/>
        </p:nvSpPr>
        <p:spPr>
          <a:xfrm>
            <a:off x="4952257" y="2702696"/>
            <a:ext cx="1207295" cy="67914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350" b="1" i="1" dirty="0">
                <a:solidFill>
                  <a:srgbClr val="C00000"/>
                </a:solidFill>
                <a:latin typeface="Calibri"/>
              </a:rPr>
              <a:t>enhanced</a:t>
            </a:r>
          </a:p>
          <a:p>
            <a:pPr algn="ctr"/>
            <a:r>
              <a:rPr lang="en-US" sz="1350" b="1" dirty="0" err="1">
                <a:solidFill>
                  <a:prstClr val="black"/>
                </a:solidFill>
                <a:latin typeface="Calibri"/>
              </a:rPr>
              <a:t>WorldCat</a:t>
            </a:r>
            <a:endParaRPr lang="en-US" sz="1350" b="1" dirty="0">
              <a:solidFill>
                <a:prstClr val="black"/>
              </a:solidFill>
              <a:latin typeface="Calibri"/>
            </a:endParaRPr>
          </a:p>
        </p:txBody>
      </p:sp>
      <p:pic>
        <p:nvPicPr>
          <p:cNvPr id="3" name="Picture 4"/>
          <p:cNvPicPr>
            <a:picLocks noChangeAspect="1" noChangeArrowheads="1"/>
          </p:cNvPicPr>
          <p:nvPr/>
        </p:nvPicPr>
        <p:blipFill>
          <a:blip r:embed="rId3" cstate="print"/>
          <a:srcRect/>
          <a:stretch>
            <a:fillRect/>
          </a:stretch>
        </p:blipFill>
        <p:spPr bwMode="auto">
          <a:xfrm>
            <a:off x="5168377" y="2749880"/>
            <a:ext cx="732998" cy="161650"/>
          </a:xfrm>
          <a:prstGeom prst="rect">
            <a:avLst/>
          </a:prstGeom>
          <a:noFill/>
          <a:ln w="9525">
            <a:noFill/>
            <a:miter lim="800000"/>
            <a:headEnd/>
            <a:tailEnd/>
          </a:ln>
        </p:spPr>
      </p:pic>
      <p:sp>
        <p:nvSpPr>
          <p:cNvPr id="8" name="Rounded Rectangle 7"/>
          <p:cNvSpPr/>
          <p:nvPr/>
        </p:nvSpPr>
        <p:spPr>
          <a:xfrm>
            <a:off x="1930383" y="4461543"/>
            <a:ext cx="754679" cy="3654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675" b="1" dirty="0">
                <a:solidFill>
                  <a:prstClr val="black"/>
                </a:solidFill>
                <a:latin typeface="Calibri"/>
              </a:rPr>
              <a:t>Kindred Works</a:t>
            </a:r>
          </a:p>
        </p:txBody>
      </p:sp>
      <p:pic>
        <p:nvPicPr>
          <p:cNvPr id="12" name="Picture 4"/>
          <p:cNvPicPr>
            <a:picLocks noChangeAspect="1" noChangeArrowheads="1"/>
          </p:cNvPicPr>
          <p:nvPr/>
        </p:nvPicPr>
        <p:blipFill>
          <a:blip r:embed="rId3" cstate="print"/>
          <a:srcRect/>
          <a:stretch>
            <a:fillRect/>
          </a:stretch>
        </p:blipFill>
        <p:spPr bwMode="auto">
          <a:xfrm>
            <a:off x="2016939" y="4522361"/>
            <a:ext cx="575486" cy="126914"/>
          </a:xfrm>
          <a:prstGeom prst="rect">
            <a:avLst/>
          </a:prstGeom>
          <a:noFill/>
          <a:ln w="9525">
            <a:noFill/>
            <a:miter lim="800000"/>
            <a:headEnd/>
            <a:tailEnd/>
          </a:ln>
        </p:spPr>
      </p:pic>
      <p:sp>
        <p:nvSpPr>
          <p:cNvPr id="14" name="Rounded Rectangle 13"/>
          <p:cNvSpPr/>
          <p:nvPr/>
        </p:nvSpPr>
        <p:spPr>
          <a:xfrm>
            <a:off x="2340170" y="5382528"/>
            <a:ext cx="754679" cy="3654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050" b="1" dirty="0">
                <a:solidFill>
                  <a:prstClr val="black"/>
                </a:solidFill>
                <a:latin typeface="Calibri"/>
              </a:rPr>
              <a:t>Classify</a:t>
            </a:r>
          </a:p>
        </p:txBody>
      </p:sp>
      <p:pic>
        <p:nvPicPr>
          <p:cNvPr id="15" name="Picture 4"/>
          <p:cNvPicPr>
            <a:picLocks noChangeAspect="1" noChangeArrowheads="1"/>
          </p:cNvPicPr>
          <p:nvPr/>
        </p:nvPicPr>
        <p:blipFill>
          <a:blip r:embed="rId3" cstate="print"/>
          <a:srcRect/>
          <a:stretch>
            <a:fillRect/>
          </a:stretch>
        </p:blipFill>
        <p:spPr bwMode="auto">
          <a:xfrm>
            <a:off x="2426726" y="5443346"/>
            <a:ext cx="575486" cy="126914"/>
          </a:xfrm>
          <a:prstGeom prst="rect">
            <a:avLst/>
          </a:prstGeom>
          <a:noFill/>
          <a:ln w="9525">
            <a:noFill/>
            <a:miter lim="800000"/>
            <a:headEnd/>
            <a:tailEnd/>
          </a:ln>
        </p:spPr>
      </p:pic>
      <p:sp>
        <p:nvSpPr>
          <p:cNvPr id="16" name="Rounded Rectangle 15"/>
          <p:cNvSpPr/>
          <p:nvPr/>
        </p:nvSpPr>
        <p:spPr>
          <a:xfrm>
            <a:off x="2829508" y="4863138"/>
            <a:ext cx="754679" cy="3654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050" b="1" dirty="0">
                <a:solidFill>
                  <a:prstClr val="black"/>
                </a:solidFill>
                <a:latin typeface="Calibri"/>
              </a:rPr>
              <a:t>Identities</a:t>
            </a:r>
          </a:p>
        </p:txBody>
      </p:sp>
      <p:pic>
        <p:nvPicPr>
          <p:cNvPr id="17" name="Picture 4"/>
          <p:cNvPicPr>
            <a:picLocks noChangeAspect="1" noChangeArrowheads="1"/>
          </p:cNvPicPr>
          <p:nvPr/>
        </p:nvPicPr>
        <p:blipFill>
          <a:blip r:embed="rId3" cstate="print"/>
          <a:srcRect/>
          <a:stretch>
            <a:fillRect/>
          </a:stretch>
        </p:blipFill>
        <p:spPr bwMode="auto">
          <a:xfrm>
            <a:off x="2916064" y="4923956"/>
            <a:ext cx="575486" cy="126914"/>
          </a:xfrm>
          <a:prstGeom prst="rect">
            <a:avLst/>
          </a:prstGeom>
          <a:noFill/>
          <a:ln w="9525">
            <a:noFill/>
            <a:miter lim="800000"/>
            <a:headEnd/>
            <a:tailEnd/>
          </a:ln>
        </p:spPr>
      </p:pic>
      <p:sp>
        <p:nvSpPr>
          <p:cNvPr id="18" name="Rounded Rectangle 17"/>
          <p:cNvSpPr/>
          <p:nvPr/>
        </p:nvSpPr>
        <p:spPr>
          <a:xfrm>
            <a:off x="3461159" y="4426414"/>
            <a:ext cx="754679" cy="3654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750" b="1" dirty="0" err="1">
                <a:solidFill>
                  <a:prstClr val="black"/>
                </a:solidFill>
                <a:latin typeface="Calibri"/>
              </a:rPr>
              <a:t>FictionFinder</a:t>
            </a:r>
            <a:endParaRPr lang="en-US" sz="750" b="1" dirty="0">
              <a:solidFill>
                <a:prstClr val="black"/>
              </a:solidFill>
              <a:latin typeface="Calibri"/>
            </a:endParaRPr>
          </a:p>
        </p:txBody>
      </p:sp>
      <p:pic>
        <p:nvPicPr>
          <p:cNvPr id="19" name="Picture 4"/>
          <p:cNvPicPr>
            <a:picLocks noChangeAspect="1" noChangeArrowheads="1"/>
          </p:cNvPicPr>
          <p:nvPr/>
        </p:nvPicPr>
        <p:blipFill>
          <a:blip r:embed="rId3" cstate="print"/>
          <a:srcRect/>
          <a:stretch>
            <a:fillRect/>
          </a:stretch>
        </p:blipFill>
        <p:spPr bwMode="auto">
          <a:xfrm>
            <a:off x="3547715" y="4487233"/>
            <a:ext cx="575486" cy="126914"/>
          </a:xfrm>
          <a:prstGeom prst="rect">
            <a:avLst/>
          </a:prstGeom>
          <a:noFill/>
          <a:ln w="9525">
            <a:noFill/>
            <a:miter lim="800000"/>
            <a:headEnd/>
            <a:tailEnd/>
          </a:ln>
        </p:spPr>
      </p:pic>
      <p:sp>
        <p:nvSpPr>
          <p:cNvPr id="20" name="Rounded Rectangle 19"/>
          <p:cNvSpPr/>
          <p:nvPr/>
        </p:nvSpPr>
        <p:spPr>
          <a:xfrm>
            <a:off x="3800956" y="5214439"/>
            <a:ext cx="754679" cy="42945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750" b="1" dirty="0">
                <a:solidFill>
                  <a:prstClr val="black"/>
                </a:solidFill>
                <a:latin typeface="Calibri"/>
              </a:rPr>
              <a:t>Cookbook Finder</a:t>
            </a:r>
          </a:p>
        </p:txBody>
      </p:sp>
      <p:pic>
        <p:nvPicPr>
          <p:cNvPr id="21" name="Picture 4"/>
          <p:cNvPicPr>
            <a:picLocks noChangeAspect="1" noChangeArrowheads="1"/>
          </p:cNvPicPr>
          <p:nvPr/>
        </p:nvPicPr>
        <p:blipFill>
          <a:blip r:embed="rId3" cstate="print"/>
          <a:srcRect/>
          <a:stretch>
            <a:fillRect/>
          </a:stretch>
        </p:blipFill>
        <p:spPr bwMode="auto">
          <a:xfrm>
            <a:off x="3887512" y="5232770"/>
            <a:ext cx="575486" cy="126914"/>
          </a:xfrm>
          <a:prstGeom prst="rect">
            <a:avLst/>
          </a:prstGeom>
          <a:noFill/>
          <a:ln w="9525">
            <a:noFill/>
            <a:miter lim="800000"/>
            <a:headEnd/>
            <a:tailEnd/>
          </a:ln>
        </p:spPr>
      </p:pic>
      <p:sp>
        <p:nvSpPr>
          <p:cNvPr id="25" name="Rounded Rectangle 24"/>
          <p:cNvSpPr/>
          <p:nvPr/>
        </p:nvSpPr>
        <p:spPr>
          <a:xfrm>
            <a:off x="6098732" y="1357295"/>
            <a:ext cx="807869" cy="518234"/>
          </a:xfrm>
          <a:prstGeom prst="roundRect">
            <a:avLst/>
          </a:prstGeom>
          <a:solidFill>
            <a:schemeClr val="bg1"/>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350" b="1" dirty="0">
                <a:solidFill>
                  <a:srgbClr val="1F497D">
                    <a:lumMod val="60000"/>
                    <a:lumOff val="40000"/>
                  </a:srgbClr>
                </a:solidFill>
                <a:latin typeface="Calibri"/>
              </a:rPr>
              <a:t>LCSH</a:t>
            </a:r>
          </a:p>
        </p:txBody>
      </p:sp>
      <p:sp>
        <p:nvSpPr>
          <p:cNvPr id="26" name="Rounded Rectangle 25"/>
          <p:cNvSpPr/>
          <p:nvPr/>
        </p:nvSpPr>
        <p:spPr>
          <a:xfrm>
            <a:off x="7350223" y="2780587"/>
            <a:ext cx="807869" cy="518234"/>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350" b="1" dirty="0">
                <a:solidFill>
                  <a:prstClr val="black"/>
                </a:solidFill>
                <a:latin typeface="Calibri"/>
              </a:rPr>
              <a:t>FAST</a:t>
            </a:r>
          </a:p>
        </p:txBody>
      </p:sp>
      <p:pic>
        <p:nvPicPr>
          <p:cNvPr id="27" name="Picture 5"/>
          <p:cNvPicPr>
            <a:picLocks noChangeAspect="1" noChangeArrowheads="1"/>
          </p:cNvPicPr>
          <p:nvPr/>
        </p:nvPicPr>
        <p:blipFill>
          <a:blip r:embed="rId4" cstate="print"/>
          <a:srcRect/>
          <a:stretch>
            <a:fillRect/>
          </a:stretch>
        </p:blipFill>
        <p:spPr bwMode="auto">
          <a:xfrm>
            <a:off x="6136213" y="1398821"/>
            <a:ext cx="729356" cy="196734"/>
          </a:xfrm>
          <a:prstGeom prst="rect">
            <a:avLst/>
          </a:prstGeom>
          <a:noFill/>
          <a:ln w="9525">
            <a:noFill/>
            <a:miter lim="800000"/>
            <a:headEnd/>
            <a:tailEnd/>
          </a:ln>
        </p:spPr>
      </p:pic>
      <p:pic>
        <p:nvPicPr>
          <p:cNvPr id="28" name="Picture 4"/>
          <p:cNvPicPr>
            <a:picLocks noChangeAspect="1" noChangeArrowheads="1"/>
          </p:cNvPicPr>
          <p:nvPr/>
        </p:nvPicPr>
        <p:blipFill>
          <a:blip r:embed="rId3" cstate="print"/>
          <a:srcRect/>
          <a:stretch>
            <a:fillRect/>
          </a:stretch>
        </p:blipFill>
        <p:spPr bwMode="auto">
          <a:xfrm>
            <a:off x="7387659" y="2804004"/>
            <a:ext cx="732998" cy="161650"/>
          </a:xfrm>
          <a:prstGeom prst="rect">
            <a:avLst/>
          </a:prstGeom>
          <a:noFill/>
          <a:ln w="9525">
            <a:noFill/>
            <a:miter lim="800000"/>
            <a:headEnd/>
            <a:tailEnd/>
          </a:ln>
        </p:spPr>
      </p:pic>
      <p:sp>
        <p:nvSpPr>
          <p:cNvPr id="29" name="Rounded Rectangle 28"/>
          <p:cNvSpPr/>
          <p:nvPr/>
        </p:nvSpPr>
        <p:spPr>
          <a:xfrm>
            <a:off x="7126888" y="1562149"/>
            <a:ext cx="807869" cy="518234"/>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000" b="1" dirty="0">
                <a:solidFill>
                  <a:prstClr val="white"/>
                </a:solidFill>
                <a:latin typeface="Calibri"/>
              </a:rPr>
              <a:t>VIAF</a:t>
            </a:r>
          </a:p>
        </p:txBody>
      </p:sp>
      <p:sp>
        <p:nvSpPr>
          <p:cNvPr id="31" name="Rounded Rectangle 30"/>
          <p:cNvSpPr/>
          <p:nvPr/>
        </p:nvSpPr>
        <p:spPr>
          <a:xfrm>
            <a:off x="6491664" y="3282627"/>
            <a:ext cx="795501" cy="28575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Calibri"/>
              </a:rPr>
              <a:t>GMGPC</a:t>
            </a:r>
          </a:p>
        </p:txBody>
      </p:sp>
      <p:sp>
        <p:nvSpPr>
          <p:cNvPr id="37" name="Rounded Rectangle 36"/>
          <p:cNvSpPr/>
          <p:nvPr/>
        </p:nvSpPr>
        <p:spPr>
          <a:xfrm>
            <a:off x="1861777" y="2651043"/>
            <a:ext cx="2196194" cy="77446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900" b="1" dirty="0">
              <a:solidFill>
                <a:prstClr val="black"/>
              </a:solidFill>
              <a:latin typeface="Calibri"/>
            </a:endParaRPr>
          </a:p>
        </p:txBody>
      </p:sp>
      <p:pic>
        <p:nvPicPr>
          <p:cNvPr id="38" name="Picture 3"/>
          <p:cNvPicPr>
            <a:picLocks noChangeAspect="1" noChangeArrowheads="1"/>
          </p:cNvPicPr>
          <p:nvPr/>
        </p:nvPicPr>
        <p:blipFill>
          <a:blip r:embed="rId5" cstate="print"/>
          <a:srcRect/>
          <a:stretch>
            <a:fillRect/>
          </a:stretch>
        </p:blipFill>
        <p:spPr bwMode="auto">
          <a:xfrm>
            <a:off x="1985791" y="2716477"/>
            <a:ext cx="1912607" cy="597057"/>
          </a:xfrm>
          <a:prstGeom prst="rect">
            <a:avLst/>
          </a:prstGeom>
          <a:noFill/>
          <a:ln w="9525">
            <a:noFill/>
            <a:miter lim="800000"/>
            <a:headEnd/>
            <a:tailEnd/>
          </a:ln>
        </p:spPr>
      </p:pic>
      <p:sp>
        <p:nvSpPr>
          <p:cNvPr id="40" name="Rounded Rectangle 39"/>
          <p:cNvSpPr/>
          <p:nvPr/>
        </p:nvSpPr>
        <p:spPr>
          <a:xfrm>
            <a:off x="1810986" y="1642959"/>
            <a:ext cx="1107490" cy="51823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050" b="1" dirty="0">
                <a:solidFill>
                  <a:prstClr val="black"/>
                </a:solidFill>
                <a:latin typeface="Calibri"/>
              </a:rPr>
              <a:t>Linked Data</a:t>
            </a:r>
          </a:p>
        </p:txBody>
      </p:sp>
      <p:pic>
        <p:nvPicPr>
          <p:cNvPr id="41" name="Picture 3"/>
          <p:cNvPicPr>
            <a:picLocks noChangeAspect="1" noChangeArrowheads="1"/>
          </p:cNvPicPr>
          <p:nvPr/>
        </p:nvPicPr>
        <p:blipFill>
          <a:blip r:embed="rId5" cstate="print"/>
          <a:srcRect/>
          <a:stretch>
            <a:fillRect/>
          </a:stretch>
        </p:blipFill>
        <p:spPr bwMode="auto">
          <a:xfrm>
            <a:off x="1881104" y="1730607"/>
            <a:ext cx="675086" cy="210741"/>
          </a:xfrm>
          <a:prstGeom prst="rect">
            <a:avLst/>
          </a:prstGeom>
          <a:noFill/>
          <a:ln w="9525">
            <a:noFill/>
            <a:miter lim="800000"/>
            <a:headEnd/>
            <a:tailEnd/>
          </a:ln>
        </p:spPr>
      </p:pic>
      <p:pic>
        <p:nvPicPr>
          <p:cNvPr id="43" name="Picture 2" descr="http://openrecommender.org/images/RDF.gif"/>
          <p:cNvPicPr>
            <a:picLocks noChangeAspect="1" noChangeArrowheads="1"/>
          </p:cNvPicPr>
          <p:nvPr/>
        </p:nvPicPr>
        <p:blipFill>
          <a:blip r:embed="rId6" cstate="print"/>
          <a:srcRect/>
          <a:stretch>
            <a:fillRect/>
          </a:stretch>
        </p:blipFill>
        <p:spPr bwMode="auto">
          <a:xfrm>
            <a:off x="2671624" y="1717894"/>
            <a:ext cx="192082" cy="208360"/>
          </a:xfrm>
          <a:prstGeom prst="rect">
            <a:avLst/>
          </a:prstGeom>
          <a:noFill/>
        </p:spPr>
      </p:pic>
      <p:sp>
        <p:nvSpPr>
          <p:cNvPr id="44" name="Rounded Rectangle 43"/>
          <p:cNvSpPr/>
          <p:nvPr/>
        </p:nvSpPr>
        <p:spPr>
          <a:xfrm>
            <a:off x="3040233" y="1642672"/>
            <a:ext cx="1115716" cy="51823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050" b="1" dirty="0">
                <a:solidFill>
                  <a:prstClr val="black"/>
                </a:solidFill>
                <a:latin typeface="Calibri"/>
              </a:rPr>
              <a:t>Entities</a:t>
            </a:r>
          </a:p>
        </p:txBody>
      </p:sp>
      <p:pic>
        <p:nvPicPr>
          <p:cNvPr id="45" name="Picture 3"/>
          <p:cNvPicPr>
            <a:picLocks noChangeAspect="1" noChangeArrowheads="1"/>
          </p:cNvPicPr>
          <p:nvPr/>
        </p:nvPicPr>
        <p:blipFill>
          <a:blip r:embed="rId5" cstate="print"/>
          <a:srcRect/>
          <a:stretch>
            <a:fillRect/>
          </a:stretch>
        </p:blipFill>
        <p:spPr bwMode="auto">
          <a:xfrm>
            <a:off x="3157110" y="1730321"/>
            <a:ext cx="675086" cy="210741"/>
          </a:xfrm>
          <a:prstGeom prst="rect">
            <a:avLst/>
          </a:prstGeom>
          <a:noFill/>
          <a:ln w="9525">
            <a:noFill/>
            <a:miter lim="800000"/>
            <a:headEnd/>
            <a:tailEnd/>
          </a:ln>
        </p:spPr>
      </p:pic>
      <p:pic>
        <p:nvPicPr>
          <p:cNvPr id="46" name="Picture 2" descr="http://openrecommender.org/images/RDF.gif"/>
          <p:cNvPicPr>
            <a:picLocks noChangeAspect="1" noChangeArrowheads="1"/>
          </p:cNvPicPr>
          <p:nvPr/>
        </p:nvPicPr>
        <p:blipFill>
          <a:blip r:embed="rId6" cstate="print"/>
          <a:srcRect/>
          <a:stretch>
            <a:fillRect/>
          </a:stretch>
        </p:blipFill>
        <p:spPr bwMode="auto">
          <a:xfrm>
            <a:off x="3916241" y="1717749"/>
            <a:ext cx="192082" cy="208360"/>
          </a:xfrm>
          <a:prstGeom prst="rect">
            <a:avLst/>
          </a:prstGeom>
          <a:noFill/>
        </p:spPr>
      </p:pic>
      <p:sp>
        <p:nvSpPr>
          <p:cNvPr id="47" name="Left-Right Arrow 46"/>
          <p:cNvSpPr/>
          <p:nvPr/>
        </p:nvSpPr>
        <p:spPr>
          <a:xfrm>
            <a:off x="4155949" y="2886659"/>
            <a:ext cx="692798" cy="363474"/>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cxnSp>
        <p:nvCxnSpPr>
          <p:cNvPr id="50" name="Curved Connector 49"/>
          <p:cNvCxnSpPr>
            <a:stCxn id="37" idx="0"/>
            <a:endCxn id="44" idx="2"/>
          </p:cNvCxnSpPr>
          <p:nvPr/>
        </p:nvCxnSpPr>
        <p:spPr>
          <a:xfrm rot="5400000" flipH="1" flipV="1">
            <a:off x="3033915" y="2086867"/>
            <a:ext cx="490136" cy="638216"/>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urved Connector 51"/>
          <p:cNvCxnSpPr>
            <a:stCxn id="37" idx="0"/>
            <a:endCxn id="40" idx="2"/>
          </p:cNvCxnSpPr>
          <p:nvPr/>
        </p:nvCxnSpPr>
        <p:spPr>
          <a:xfrm rot="16200000" flipV="1">
            <a:off x="2417379" y="2108546"/>
            <a:ext cx="489850" cy="595144"/>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hape 55"/>
          <p:cNvCxnSpPr>
            <a:stCxn id="5" idx="2"/>
          </p:cNvCxnSpPr>
          <p:nvPr/>
        </p:nvCxnSpPr>
        <p:spPr>
          <a:xfrm rot="5400000">
            <a:off x="4664785" y="3908006"/>
            <a:ext cx="680750" cy="1158579"/>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urved Connector 57"/>
          <p:cNvCxnSpPr>
            <a:stCxn id="25" idx="2"/>
            <a:endCxn id="2" idx="3"/>
          </p:cNvCxnSpPr>
          <p:nvPr/>
        </p:nvCxnSpPr>
        <p:spPr>
          <a:xfrm rot="5400000">
            <a:off x="5747741" y="2287340"/>
            <a:ext cx="1166738" cy="343115"/>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urved Connector 61"/>
          <p:cNvCxnSpPr>
            <a:stCxn id="29" idx="1"/>
            <a:endCxn id="2" idx="3"/>
          </p:cNvCxnSpPr>
          <p:nvPr/>
        </p:nvCxnSpPr>
        <p:spPr>
          <a:xfrm rot="10800000" flipV="1">
            <a:off x="6159552" y="1821266"/>
            <a:ext cx="967337" cy="1221001"/>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26" idx="1"/>
            <a:endCxn id="2" idx="3"/>
          </p:cNvCxnSpPr>
          <p:nvPr/>
        </p:nvCxnSpPr>
        <p:spPr>
          <a:xfrm rot="10800000" flipV="1">
            <a:off x="6159552" y="3039703"/>
            <a:ext cx="1190672" cy="2564"/>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4991935" y="3425502"/>
            <a:ext cx="3188198" cy="1803051"/>
            <a:chOff x="4645419" y="3715454"/>
            <a:chExt cx="4250930" cy="2404067"/>
          </a:xfrm>
        </p:grpSpPr>
        <p:sp>
          <p:nvSpPr>
            <p:cNvPr id="5" name="Rounded Rectangle 4"/>
            <p:cNvSpPr/>
            <p:nvPr/>
          </p:nvSpPr>
          <p:spPr>
            <a:xfrm>
              <a:off x="4645419" y="4054430"/>
              <a:ext cx="1580036" cy="62291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350" b="1" dirty="0">
                  <a:solidFill>
                    <a:prstClr val="black"/>
                  </a:solidFill>
                  <a:latin typeface="Calibri"/>
                </a:rPr>
                <a:t>WORKS</a:t>
              </a:r>
            </a:p>
          </p:txBody>
        </p:sp>
        <p:pic>
          <p:nvPicPr>
            <p:cNvPr id="6" name="Picture 4"/>
            <p:cNvPicPr>
              <a:picLocks noChangeAspect="1" noChangeArrowheads="1"/>
            </p:cNvPicPr>
            <p:nvPr/>
          </p:nvPicPr>
          <p:blipFill>
            <a:blip r:embed="rId3" cstate="print"/>
            <a:srcRect/>
            <a:stretch>
              <a:fillRect/>
            </a:stretch>
          </p:blipFill>
          <p:spPr bwMode="auto">
            <a:xfrm>
              <a:off x="4924423" y="4137937"/>
              <a:ext cx="977330" cy="215533"/>
            </a:xfrm>
            <a:prstGeom prst="rect">
              <a:avLst/>
            </a:prstGeom>
            <a:noFill/>
            <a:ln w="9525">
              <a:noFill/>
              <a:miter lim="800000"/>
              <a:headEnd/>
              <a:tailEnd/>
            </a:ln>
          </p:spPr>
        </p:pic>
        <p:sp>
          <p:nvSpPr>
            <p:cNvPr id="32" name="Rounded Rectangle 31"/>
            <p:cNvSpPr/>
            <p:nvPr/>
          </p:nvSpPr>
          <p:spPr>
            <a:xfrm>
              <a:off x="7234484" y="4023818"/>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Calibri"/>
                </a:rPr>
                <a:t>GSAFD</a:t>
              </a:r>
            </a:p>
          </p:txBody>
        </p:sp>
        <p:sp>
          <p:nvSpPr>
            <p:cNvPr id="33" name="Rounded Rectangle 32"/>
            <p:cNvSpPr/>
            <p:nvPr/>
          </p:nvSpPr>
          <p:spPr>
            <a:xfrm>
              <a:off x="7934324" y="4524375"/>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Calibri"/>
                </a:rPr>
                <a:t>GTT</a:t>
              </a:r>
            </a:p>
          </p:txBody>
        </p:sp>
        <p:sp>
          <p:nvSpPr>
            <p:cNvPr id="34" name="Rounded Rectangle 33"/>
            <p:cNvSpPr/>
            <p:nvPr/>
          </p:nvSpPr>
          <p:spPr>
            <a:xfrm>
              <a:off x="6527734" y="5738521"/>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Calibri"/>
                </a:rPr>
                <a:t>DDC</a:t>
              </a:r>
            </a:p>
          </p:txBody>
        </p:sp>
        <p:sp>
          <p:nvSpPr>
            <p:cNvPr id="35" name="Rounded Rectangle 34"/>
            <p:cNvSpPr/>
            <p:nvPr/>
          </p:nvSpPr>
          <p:spPr>
            <a:xfrm>
              <a:off x="5366851" y="5412921"/>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Calibri"/>
                </a:rPr>
                <a:t>LCTGM</a:t>
              </a:r>
            </a:p>
          </p:txBody>
        </p:sp>
        <p:sp>
          <p:nvSpPr>
            <p:cNvPr id="36" name="Rounded Rectangle 35"/>
            <p:cNvSpPr/>
            <p:nvPr/>
          </p:nvSpPr>
          <p:spPr>
            <a:xfrm>
              <a:off x="7705724" y="5267325"/>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prstClr val="black"/>
                  </a:solidFill>
                  <a:latin typeface="Calibri"/>
                </a:rPr>
                <a:t>MeSH</a:t>
              </a:r>
              <a:endParaRPr lang="en-US" sz="1350" dirty="0">
                <a:solidFill>
                  <a:prstClr val="black"/>
                </a:solidFill>
                <a:latin typeface="Calibri"/>
              </a:endParaRPr>
            </a:p>
          </p:txBody>
        </p:sp>
        <p:cxnSp>
          <p:nvCxnSpPr>
            <p:cNvPr id="67" name="Shape 66"/>
            <p:cNvCxnSpPr>
              <a:stCxn id="31" idx="1"/>
              <a:endCxn id="5" idx="3"/>
            </p:cNvCxnSpPr>
            <p:nvPr/>
          </p:nvCxnSpPr>
          <p:spPr>
            <a:xfrm rot="10800000" flipV="1">
              <a:off x="6225455" y="3715454"/>
              <a:ext cx="419603" cy="650434"/>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hape 68"/>
            <p:cNvCxnSpPr>
              <a:stCxn id="32" idx="1"/>
              <a:endCxn id="5" idx="3"/>
            </p:cNvCxnSpPr>
            <p:nvPr/>
          </p:nvCxnSpPr>
          <p:spPr>
            <a:xfrm rot="10800000" flipV="1">
              <a:off x="6225456" y="4214317"/>
              <a:ext cx="1009029" cy="151571"/>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hape 70"/>
            <p:cNvCxnSpPr>
              <a:stCxn id="33" idx="2"/>
              <a:endCxn id="5" idx="3"/>
            </p:cNvCxnSpPr>
            <p:nvPr/>
          </p:nvCxnSpPr>
          <p:spPr>
            <a:xfrm rot="5400000" flipH="1">
              <a:off x="7050653" y="3540691"/>
              <a:ext cx="539486" cy="2189882"/>
            </a:xfrm>
            <a:prstGeom prst="curvedConnector4">
              <a:avLst>
                <a:gd name="adj1" fmla="val -42374"/>
                <a:gd name="adj2" fmla="val 60983"/>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urved Connector 75"/>
            <p:cNvCxnSpPr>
              <a:stCxn id="36" idx="1"/>
              <a:endCxn id="5" idx="3"/>
            </p:cNvCxnSpPr>
            <p:nvPr/>
          </p:nvCxnSpPr>
          <p:spPr>
            <a:xfrm rot="10800000">
              <a:off x="6225456" y="4365889"/>
              <a:ext cx="1480269" cy="1091936"/>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hape 77"/>
            <p:cNvCxnSpPr>
              <a:stCxn id="34" idx="0"/>
              <a:endCxn id="5" idx="3"/>
            </p:cNvCxnSpPr>
            <p:nvPr/>
          </p:nvCxnSpPr>
          <p:spPr>
            <a:xfrm rot="16200000" flipV="1">
              <a:off x="5930785" y="4660559"/>
              <a:ext cx="1372632" cy="783292"/>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Curved Connector 83"/>
            <p:cNvCxnSpPr>
              <a:stCxn id="35" idx="3"/>
              <a:endCxn id="5" idx="3"/>
            </p:cNvCxnSpPr>
            <p:nvPr/>
          </p:nvCxnSpPr>
          <p:spPr>
            <a:xfrm flipH="1" flipV="1">
              <a:off x="6225455" y="4365889"/>
              <a:ext cx="103421" cy="1237532"/>
            </a:xfrm>
            <a:prstGeom prst="curvedConnector3">
              <a:avLst>
                <a:gd name="adj1" fmla="val -221038"/>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93" name="Straight Arrow Connector 92"/>
          <p:cNvCxnSpPr>
            <a:stCxn id="2" idx="2"/>
            <a:endCxn id="5" idx="0"/>
          </p:cNvCxnSpPr>
          <p:nvPr/>
        </p:nvCxnSpPr>
        <p:spPr>
          <a:xfrm>
            <a:off x="5555905" y="3381838"/>
            <a:ext cx="28544" cy="297896"/>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7841079" y="2115542"/>
            <a:ext cx="921805" cy="55206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900" dirty="0">
                <a:solidFill>
                  <a:prstClr val="black"/>
                </a:solidFill>
                <a:cs typeface="Arial" panose="020B0604020202020204" pitchFamily="34" charset="0"/>
              </a:rPr>
              <a:t>Multilingual</a:t>
            </a:r>
          </a:p>
          <a:p>
            <a:pPr algn="ctr"/>
            <a:r>
              <a:rPr lang="en-US" sz="900" dirty="0">
                <a:solidFill>
                  <a:prstClr val="black"/>
                </a:solidFill>
                <a:cs typeface="Arial" panose="020B0604020202020204" pitchFamily="34" charset="0"/>
              </a:rPr>
              <a:t>Bib Records</a:t>
            </a:r>
          </a:p>
        </p:txBody>
      </p:sp>
      <p:pic>
        <p:nvPicPr>
          <p:cNvPr id="57" name="Picture 4"/>
          <p:cNvPicPr>
            <a:picLocks noChangeAspect="1" noChangeArrowheads="1"/>
          </p:cNvPicPr>
          <p:nvPr/>
        </p:nvPicPr>
        <p:blipFill>
          <a:blip r:embed="rId3" cstate="print"/>
          <a:srcRect/>
          <a:stretch>
            <a:fillRect/>
          </a:stretch>
        </p:blipFill>
        <p:spPr bwMode="auto">
          <a:xfrm>
            <a:off x="7990488" y="2183156"/>
            <a:ext cx="600728" cy="132927"/>
          </a:xfrm>
          <a:prstGeom prst="rect">
            <a:avLst/>
          </a:prstGeom>
          <a:noFill/>
          <a:ln w="9525">
            <a:noFill/>
            <a:miter lim="800000"/>
            <a:headEnd/>
            <a:tailEnd/>
          </a:ln>
        </p:spPr>
      </p:pic>
      <p:cxnSp>
        <p:nvCxnSpPr>
          <p:cNvPr id="59" name="Curved Connector 70"/>
          <p:cNvCxnSpPr>
            <a:stCxn id="55" idx="1"/>
            <a:endCxn id="29" idx="2"/>
          </p:cNvCxnSpPr>
          <p:nvPr/>
        </p:nvCxnSpPr>
        <p:spPr>
          <a:xfrm rot="10800000">
            <a:off x="7530823" y="2080383"/>
            <a:ext cx="310256" cy="311193"/>
          </a:xfrm>
          <a:prstGeom prst="curvedConnector2">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1461297" y="4969802"/>
            <a:ext cx="754679" cy="3088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750" b="1" dirty="0">
                <a:solidFill>
                  <a:prstClr val="black"/>
                </a:solidFill>
                <a:latin typeface="Calibri"/>
              </a:rPr>
              <a:t>ArchiveGrid</a:t>
            </a:r>
          </a:p>
        </p:txBody>
      </p:sp>
      <p:pic>
        <p:nvPicPr>
          <p:cNvPr id="61" name="Picture 4"/>
          <p:cNvPicPr>
            <a:picLocks noChangeAspect="1" noChangeArrowheads="1"/>
          </p:cNvPicPr>
          <p:nvPr/>
        </p:nvPicPr>
        <p:blipFill>
          <a:blip r:embed="rId3" cstate="print"/>
          <a:srcRect/>
          <a:stretch>
            <a:fillRect/>
          </a:stretch>
        </p:blipFill>
        <p:spPr bwMode="auto">
          <a:xfrm>
            <a:off x="1524369" y="4997295"/>
            <a:ext cx="575486" cy="126914"/>
          </a:xfrm>
          <a:prstGeom prst="rect">
            <a:avLst/>
          </a:prstGeom>
          <a:noFill/>
          <a:ln w="9525">
            <a:noFill/>
            <a:miter lim="800000"/>
            <a:headEnd/>
            <a:tailEnd/>
          </a:ln>
        </p:spPr>
      </p:pic>
    </p:spTree>
    <p:extLst>
      <p:ext uri="{BB962C8B-B14F-4D97-AF65-F5344CB8AC3E}">
        <p14:creationId xmlns:p14="http://schemas.microsoft.com/office/powerpoint/2010/main" val="248098983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92991" y="5262564"/>
            <a:ext cx="2434801" cy="611558"/>
          </a:xfrm>
          <a:prstGeom prst="rect">
            <a:avLst/>
          </a:prstGeom>
          <a:ln w="19050">
            <a:noFill/>
          </a:ln>
        </p:spPr>
      </p:pic>
      <p:sp>
        <p:nvSpPr>
          <p:cNvPr id="3" name="Title 2"/>
          <p:cNvSpPr>
            <a:spLocks noGrp="1"/>
          </p:cNvSpPr>
          <p:nvPr>
            <p:ph type="title"/>
          </p:nvPr>
        </p:nvSpPr>
        <p:spPr/>
        <p:txBody>
          <a:bodyPr/>
          <a:lstStyle/>
          <a:p>
            <a:r>
              <a:rPr lang="en-US" dirty="0" smtClean="0"/>
              <a:t>Virtual International Authority File</a:t>
            </a:r>
            <a:endParaRPr lang="en-US" dirty="0"/>
          </a:p>
        </p:txBody>
      </p:sp>
      <p:sp>
        <p:nvSpPr>
          <p:cNvPr id="6" name="Content Placeholder 5"/>
          <p:cNvSpPr>
            <a:spLocks noGrp="1"/>
          </p:cNvSpPr>
          <p:nvPr>
            <p:ph sz="half" idx="2"/>
          </p:nvPr>
        </p:nvSpPr>
        <p:spPr>
          <a:xfrm>
            <a:off x="3202686" y="2109883"/>
            <a:ext cx="5312664" cy="3263504"/>
          </a:xfrm>
        </p:spPr>
        <p:txBody>
          <a:bodyPr>
            <a:normAutofit fontScale="70000" lnSpcReduction="20000"/>
          </a:bodyPr>
          <a:lstStyle/>
          <a:p>
            <a:r>
              <a:rPr lang="en-US" dirty="0">
                <a:cs typeface="Arial" panose="020B0604020202020204" pitchFamily="34" charset="0"/>
              </a:rPr>
              <a:t>Aggregates data from </a:t>
            </a:r>
            <a:r>
              <a:rPr lang="en-US" dirty="0">
                <a:solidFill>
                  <a:schemeClr val="tx1">
                    <a:lumMod val="75000"/>
                    <a:lumOff val="25000"/>
                  </a:schemeClr>
                </a:solidFill>
                <a:cs typeface="Arial" panose="020B0604020202020204" pitchFamily="34" charset="0"/>
              </a:rPr>
              <a:t>~36 sources</a:t>
            </a:r>
          </a:p>
          <a:p>
            <a:r>
              <a:rPr lang="en-US" dirty="0" smtClean="0">
                <a:solidFill>
                  <a:schemeClr val="tx1">
                    <a:lumMod val="75000"/>
                    <a:lumOff val="25000"/>
                  </a:schemeClr>
                </a:solidFill>
                <a:cs typeface="Arial" panose="020B0604020202020204" pitchFamily="34" charset="0"/>
              </a:rPr>
              <a:t>Includes personal and organizational names, works and their translations</a:t>
            </a:r>
          </a:p>
          <a:p>
            <a:r>
              <a:rPr lang="en-US" dirty="0" smtClean="0">
                <a:solidFill>
                  <a:schemeClr val="tx1">
                    <a:lumMod val="75000"/>
                    <a:lumOff val="25000"/>
                  </a:schemeClr>
                </a:solidFill>
                <a:cs typeface="Arial" panose="020B0604020202020204" pitchFamily="34" charset="0"/>
              </a:rPr>
              <a:t>Links in </a:t>
            </a:r>
            <a:r>
              <a:rPr lang="en-US" dirty="0" err="1" smtClean="0">
                <a:solidFill>
                  <a:schemeClr val="tx1">
                    <a:lumMod val="75000"/>
                    <a:lumOff val="25000"/>
                  </a:schemeClr>
                </a:solidFill>
                <a:cs typeface="Arial" panose="020B0604020202020204" pitchFamily="34" charset="0"/>
              </a:rPr>
              <a:t>Wikidata</a:t>
            </a:r>
            <a:r>
              <a:rPr lang="en-US" dirty="0" smtClean="0">
                <a:solidFill>
                  <a:schemeClr val="tx1">
                    <a:lumMod val="75000"/>
                    <a:lumOff val="25000"/>
                  </a:schemeClr>
                </a:solidFill>
                <a:cs typeface="Arial" panose="020B0604020202020204" pitchFamily="34" charset="0"/>
              </a:rPr>
              <a:t> (and thus </a:t>
            </a:r>
            <a:r>
              <a:rPr lang="en-US" dirty="0" err="1" smtClean="0">
                <a:solidFill>
                  <a:schemeClr val="tx1">
                    <a:lumMod val="75000"/>
                    <a:lumOff val="25000"/>
                  </a:schemeClr>
                </a:solidFill>
                <a:cs typeface="Arial" panose="020B0604020202020204" pitchFamily="34" charset="0"/>
              </a:rPr>
              <a:t>Wikipedias</a:t>
            </a:r>
            <a:r>
              <a:rPr lang="en-US" dirty="0" smtClean="0">
                <a:solidFill>
                  <a:schemeClr val="tx1">
                    <a:lumMod val="75000"/>
                    <a:lumOff val="25000"/>
                  </a:schemeClr>
                </a:solidFill>
                <a:cs typeface="Arial" panose="020B0604020202020204" pitchFamily="34" charset="0"/>
              </a:rPr>
              <a:t>)</a:t>
            </a:r>
          </a:p>
          <a:p>
            <a:r>
              <a:rPr lang="en-US" dirty="0" smtClean="0">
                <a:solidFill>
                  <a:schemeClr val="tx1">
                    <a:lumMod val="75000"/>
                    <a:lumOff val="25000"/>
                  </a:schemeClr>
                </a:solidFill>
                <a:cs typeface="Arial" panose="020B0604020202020204" pitchFamily="34" charset="0"/>
              </a:rPr>
              <a:t>One </a:t>
            </a:r>
            <a:r>
              <a:rPr lang="en-US" dirty="0">
                <a:solidFill>
                  <a:schemeClr val="tx1">
                    <a:lumMod val="75000"/>
                    <a:lumOff val="25000"/>
                  </a:schemeClr>
                </a:solidFill>
                <a:cs typeface="Arial" panose="020B0604020202020204" pitchFamily="34" charset="0"/>
              </a:rPr>
              <a:t>of most frequently accessed sources consumed by linked data </a:t>
            </a:r>
            <a:r>
              <a:rPr lang="en-US" dirty="0" smtClean="0">
                <a:solidFill>
                  <a:schemeClr val="tx1">
                    <a:lumMod val="75000"/>
                    <a:lumOff val="25000"/>
                  </a:schemeClr>
                </a:solidFill>
                <a:cs typeface="Arial" panose="020B0604020202020204" pitchFamily="34" charset="0"/>
              </a:rPr>
              <a:t>services</a:t>
            </a:r>
            <a:endParaRPr lang="en-US" dirty="0">
              <a:cs typeface="Arial" panose="020B0604020202020204" pitchFamily="34" charset="0"/>
            </a:endParaRPr>
          </a:p>
        </p:txBody>
      </p:sp>
      <p:pic>
        <p:nvPicPr>
          <p:cNvPr id="7" name="Content Placeholder 6" descr="http://www.oclc.org/content/dam/research/images/Themes/thread-DS-viaf-300.p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28650" y="212526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392991" y="4728147"/>
            <a:ext cx="631579" cy="508871"/>
          </a:xfrm>
          <a:prstGeom prst="rect">
            <a:avLst/>
          </a:prstGeom>
        </p:spPr>
      </p:pic>
      <p:pic>
        <p:nvPicPr>
          <p:cNvPr id="10" name="Picture 9"/>
          <p:cNvPicPr>
            <a:picLocks noChangeAspect="1"/>
          </p:cNvPicPr>
          <p:nvPr/>
        </p:nvPicPr>
        <p:blipFill>
          <a:blip r:embed="rId5"/>
          <a:stretch>
            <a:fillRect/>
          </a:stretch>
        </p:blipFill>
        <p:spPr>
          <a:xfrm>
            <a:off x="3202687" y="4726110"/>
            <a:ext cx="513527" cy="510908"/>
          </a:xfrm>
          <a:prstGeom prst="rect">
            <a:avLst/>
          </a:prstGeom>
        </p:spPr>
      </p:pic>
      <p:pic>
        <p:nvPicPr>
          <p:cNvPr id="11" name="Picture 10"/>
          <p:cNvPicPr>
            <a:picLocks noChangeAspect="1"/>
          </p:cNvPicPr>
          <p:nvPr/>
        </p:nvPicPr>
        <p:blipFill>
          <a:blip r:embed="rId6"/>
          <a:stretch>
            <a:fillRect/>
          </a:stretch>
        </p:blipFill>
        <p:spPr>
          <a:xfrm>
            <a:off x="6290249" y="4726110"/>
            <a:ext cx="536294" cy="510908"/>
          </a:xfrm>
          <a:prstGeom prst="rect">
            <a:avLst/>
          </a:prstGeom>
        </p:spPr>
      </p:pic>
      <p:pic>
        <p:nvPicPr>
          <p:cNvPr id="12" name="Picture 11"/>
          <p:cNvPicPr>
            <a:picLocks noChangeAspect="1"/>
          </p:cNvPicPr>
          <p:nvPr/>
        </p:nvPicPr>
        <p:blipFill>
          <a:blip r:embed="rId7"/>
          <a:stretch>
            <a:fillRect/>
          </a:stretch>
        </p:blipFill>
        <p:spPr>
          <a:xfrm>
            <a:off x="6290249" y="5319354"/>
            <a:ext cx="2426848" cy="550895"/>
          </a:xfrm>
          <a:prstGeom prst="rect">
            <a:avLst/>
          </a:prstGeom>
        </p:spPr>
      </p:pic>
      <p:pic>
        <p:nvPicPr>
          <p:cNvPr id="13" name="Picture 12"/>
          <p:cNvPicPr>
            <a:picLocks noChangeAspect="1"/>
          </p:cNvPicPr>
          <p:nvPr/>
        </p:nvPicPr>
        <p:blipFill>
          <a:blip r:embed="rId8"/>
          <a:stretch>
            <a:fillRect/>
          </a:stretch>
        </p:blipFill>
        <p:spPr>
          <a:xfrm>
            <a:off x="3202687" y="5265891"/>
            <a:ext cx="2623412" cy="604358"/>
          </a:xfrm>
          <a:prstGeom prst="rect">
            <a:avLst/>
          </a:prstGeom>
        </p:spPr>
      </p:pic>
    </p:spTree>
    <p:extLst>
      <p:ext uri="{BB962C8B-B14F-4D97-AF65-F5344CB8AC3E}">
        <p14:creationId xmlns:p14="http://schemas.microsoft.com/office/powerpoint/2010/main" val="26561448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dirty="0" err="1" smtClean="0"/>
              <a:t>WorldCat.org</a:t>
            </a:r>
            <a:endParaRPr lang="en-US" dirty="0"/>
          </a:p>
        </p:txBody>
      </p:sp>
      <p:pic>
        <p:nvPicPr>
          <p:cNvPr id="4" name="Picture 3"/>
          <p:cNvPicPr>
            <a:picLocks noChangeAspect="1"/>
          </p:cNvPicPr>
          <p:nvPr/>
        </p:nvPicPr>
        <p:blipFill>
          <a:blip r:embed="rId2"/>
          <a:stretch>
            <a:fillRect/>
          </a:stretch>
        </p:blipFill>
        <p:spPr>
          <a:xfrm>
            <a:off x="0" y="952316"/>
            <a:ext cx="9144000" cy="5519809"/>
          </a:xfrm>
          <a:prstGeom prst="rect">
            <a:avLst/>
          </a:prstGeom>
        </p:spPr>
      </p:pic>
      <p:cxnSp>
        <p:nvCxnSpPr>
          <p:cNvPr id="6" name="Straight Arrow Connector 5"/>
          <p:cNvCxnSpPr/>
          <p:nvPr/>
        </p:nvCxnSpPr>
        <p:spPr>
          <a:xfrm flipH="1">
            <a:off x="3984171" y="2129246"/>
            <a:ext cx="4467498" cy="13063"/>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5573485" y="3940629"/>
            <a:ext cx="2682241" cy="1454331"/>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676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270" y="1429815"/>
            <a:ext cx="7982543" cy="5075488"/>
          </a:xfrm>
          <a:prstGeom prst="rect">
            <a:avLst/>
          </a:prstGeom>
        </p:spPr>
      </p:pic>
      <p:sp>
        <p:nvSpPr>
          <p:cNvPr id="5" name="Text Placeholder 2"/>
          <p:cNvSpPr txBox="1">
            <a:spLocks/>
          </p:cNvSpPr>
          <p:nvPr/>
        </p:nvSpPr>
        <p:spPr>
          <a:xfrm>
            <a:off x="47783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err="1" smtClean="0"/>
              <a:t>WorldCat</a:t>
            </a:r>
            <a:r>
              <a:rPr lang="en-US" dirty="0" smtClean="0"/>
              <a:t> Works</a:t>
            </a:r>
            <a:endParaRPr lang="en-US" dirty="0"/>
          </a:p>
        </p:txBody>
      </p:sp>
    </p:spTree>
    <p:extLst>
      <p:ext uri="{BB962C8B-B14F-4D97-AF65-F5344CB8AC3E}">
        <p14:creationId xmlns:p14="http://schemas.microsoft.com/office/powerpoint/2010/main" val="3130955756"/>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0663" y="149134"/>
            <a:ext cx="5824538" cy="6841807"/>
          </a:xfrm>
          <a:prstGeom prst="rect">
            <a:avLst/>
          </a:prstGeom>
        </p:spPr>
      </p:pic>
    </p:spTree>
    <p:extLst>
      <p:ext uri="{BB962C8B-B14F-4D97-AF65-F5344CB8AC3E}">
        <p14:creationId xmlns:p14="http://schemas.microsoft.com/office/powerpoint/2010/main" val="240803756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110" y="184264"/>
            <a:ext cx="6153991" cy="892552"/>
          </a:xfrm>
          <a:prstGeom prst="rect">
            <a:avLst/>
          </a:prstGeom>
          <a:noFill/>
        </p:spPr>
        <p:txBody>
          <a:bodyPr wrap="square" rtlCol="0">
            <a:spAutoFit/>
          </a:bodyPr>
          <a:lstStyle/>
          <a:p>
            <a:r>
              <a:rPr lang="en-US" sz="2600" dirty="0" smtClean="0">
                <a:solidFill>
                  <a:srgbClr val="002060"/>
                </a:solidFill>
                <a:latin typeface="Calibri" panose="020F0502020204030204" pitchFamily="34" charset="0"/>
              </a:rPr>
              <a:t>10 subjects for which Notre Dame holds more titles other libraries in WorldCat:</a:t>
            </a:r>
            <a:endParaRPr lang="en-US" sz="2600" dirty="0">
              <a:solidFill>
                <a:srgbClr val="002060"/>
              </a:solidFill>
              <a:latin typeface="Calibri" panose="020F0502020204030204" pitchFamily="34" charset="0"/>
            </a:endParaRPr>
          </a:p>
        </p:txBody>
      </p:sp>
      <p:graphicFrame>
        <p:nvGraphicFramePr>
          <p:cNvPr id="5" name="Table 4"/>
          <p:cNvGraphicFramePr>
            <a:graphicFrameLocks noGrp="1"/>
          </p:cNvGraphicFramePr>
          <p:nvPr>
            <p:extLst/>
          </p:nvPr>
        </p:nvGraphicFramePr>
        <p:xfrm>
          <a:off x="571847" y="1243341"/>
          <a:ext cx="7825704" cy="5017650"/>
        </p:xfrm>
        <a:graphic>
          <a:graphicData uri="http://schemas.openxmlformats.org/drawingml/2006/table">
            <a:tbl>
              <a:tblPr>
                <a:tableStyleId>{5C22544A-7EE6-4342-B048-85BDC9FD1C3A}</a:tableStyleId>
              </a:tblPr>
              <a:tblGrid>
                <a:gridCol w="6283923"/>
                <a:gridCol w="1541781"/>
              </a:tblGrid>
              <a:tr h="477516">
                <a:tc>
                  <a:txBody>
                    <a:bodyPr/>
                    <a:lstStyle/>
                    <a:p>
                      <a:pPr algn="l" fontAlgn="b"/>
                      <a:r>
                        <a:rPr lang="pt-BR" sz="2400" b="1" i="0" u="none" strike="noStrike" dirty="0" smtClean="0">
                          <a:solidFill>
                            <a:srgbClr val="000000"/>
                          </a:solidFill>
                          <a:effectLst/>
                          <a:latin typeface="Calibri" panose="020F0502020204030204" pitchFamily="34" charset="0"/>
                        </a:rPr>
                        <a:t>  FAST Subject Heading </a:t>
                      </a:r>
                      <a:endParaRPr lang="pt-BR"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b="1" i="0" u="none" strike="noStrike" dirty="0" smtClean="0">
                          <a:solidFill>
                            <a:srgbClr val="000000"/>
                          </a:solidFill>
                          <a:effectLst/>
                          <a:latin typeface="Calibri" panose="020F0502020204030204" pitchFamily="34" charset="0"/>
                        </a:rPr>
                        <a:t>Titles</a:t>
                      </a:r>
                      <a:endParaRPr lang="en-US" sz="2400" b="1" i="0" u="none" strike="noStrike" dirty="0">
                        <a:solidFill>
                          <a:srgbClr val="000000"/>
                        </a:solidFill>
                        <a:effectLst/>
                        <a:latin typeface="Calibri" panose="020F0502020204030204" pitchFamily="34" charset="0"/>
                      </a:endParaRPr>
                    </a:p>
                  </a:txBody>
                  <a:tcPr marL="3754" marR="3754" marT="3754" marB="0" anchor="b">
                    <a:noFill/>
                  </a:tcPr>
                </a:tc>
              </a:tr>
              <a:tr h="477516">
                <a:tc>
                  <a:txBody>
                    <a:bodyPr/>
                    <a:lstStyle/>
                    <a:p>
                      <a:pPr algn="l" fontAlgn="b"/>
                      <a:r>
                        <a:rPr lang="pt-BR" sz="2400" u="none" strike="noStrike" baseline="0" dirty="0" smtClean="0">
                          <a:effectLst/>
                          <a:latin typeface="Calibri" panose="020F0502020204030204" pitchFamily="34" charset="0"/>
                        </a:rPr>
                        <a:t>  </a:t>
                      </a:r>
                      <a:r>
                        <a:rPr lang="pt-BR" sz="2400" u="none" strike="noStrike" dirty="0" smtClean="0">
                          <a:effectLst/>
                          <a:latin typeface="Calibri" panose="020F0502020204030204" pitchFamily="34" charset="0"/>
                        </a:rPr>
                        <a:t>Thomas</a:t>
                      </a:r>
                      <a:r>
                        <a:rPr lang="pt-BR" sz="2400" u="none" strike="noStrike" dirty="0">
                          <a:effectLst/>
                          <a:latin typeface="Calibri" panose="020F0502020204030204" pitchFamily="34" charset="0"/>
                        </a:rPr>
                        <a:t>,--Aquinas, Saint,--1225?-1274</a:t>
                      </a:r>
                      <a:endParaRPr lang="pt-BR"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u="none" strike="noStrike" dirty="0" smtClean="0">
                          <a:effectLst/>
                          <a:latin typeface="Calibri" panose="020F0502020204030204" pitchFamily="34" charset="0"/>
                        </a:rPr>
                        <a:t>2,219</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r>
              <a:tr h="451402">
                <a:tc>
                  <a:txBody>
                    <a:bodyPr/>
                    <a:lstStyle/>
                    <a:p>
                      <a:pPr algn="l" fontAlgn="b"/>
                      <a:r>
                        <a:rPr lang="en-US" sz="2400" u="none" strike="noStrike" dirty="0" smtClean="0">
                          <a:effectLst/>
                          <a:latin typeface="Calibri" panose="020F0502020204030204" pitchFamily="34" charset="0"/>
                        </a:rPr>
                        <a:t>  Christian </a:t>
                      </a:r>
                      <a:r>
                        <a:rPr lang="en-US" sz="2400" u="none" strike="noStrike" dirty="0">
                          <a:effectLst/>
                          <a:latin typeface="Calibri" panose="020F0502020204030204" pitchFamily="34" charset="0"/>
                        </a:rPr>
                        <a:t>ethics--Catholic authors</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u="none" strike="noStrike" dirty="0" smtClean="0">
                          <a:effectLst/>
                          <a:latin typeface="Calibri" panose="020F0502020204030204" pitchFamily="34" charset="0"/>
                        </a:rPr>
                        <a:t>1,213</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r>
              <a:tr h="451402">
                <a:tc>
                  <a:txBody>
                    <a:bodyPr/>
                    <a:lstStyle/>
                    <a:p>
                      <a:pPr algn="l" fontAlgn="b"/>
                      <a:r>
                        <a:rPr lang="en-US" sz="2400" u="none" strike="noStrike" dirty="0" smtClean="0">
                          <a:effectLst/>
                          <a:latin typeface="Calibri" panose="020F0502020204030204" pitchFamily="34" charset="0"/>
                        </a:rPr>
                        <a:t>  Mass</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u="none" strike="noStrike" dirty="0" smtClean="0">
                          <a:effectLst/>
                          <a:latin typeface="Calibri" panose="020F0502020204030204" pitchFamily="34" charset="0"/>
                        </a:rPr>
                        <a:t>   661</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r>
              <a:tr h="451402">
                <a:tc>
                  <a:txBody>
                    <a:bodyPr/>
                    <a:lstStyle/>
                    <a:p>
                      <a:pPr algn="l" fontAlgn="b"/>
                      <a:r>
                        <a:rPr lang="en-US" sz="2400" u="none" strike="noStrike" dirty="0" smtClean="0">
                          <a:effectLst/>
                          <a:latin typeface="Calibri" panose="020F0502020204030204" pitchFamily="34" charset="0"/>
                        </a:rPr>
                        <a:t>  Lord's </a:t>
                      </a:r>
                      <a:r>
                        <a:rPr lang="en-US" sz="2400" u="none" strike="noStrike" dirty="0">
                          <a:effectLst/>
                          <a:latin typeface="Calibri" panose="020F0502020204030204" pitchFamily="34" charset="0"/>
                        </a:rPr>
                        <a:t>Supper--Catholic Church</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u="none" strike="noStrike" dirty="0" smtClean="0">
                          <a:effectLst/>
                          <a:latin typeface="Calibri" panose="020F0502020204030204" pitchFamily="34" charset="0"/>
                        </a:rPr>
                        <a:t>   598</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r>
              <a:tr h="451402">
                <a:tc>
                  <a:txBody>
                    <a:bodyPr/>
                    <a:lstStyle/>
                    <a:p>
                      <a:pPr algn="l" fontAlgn="b"/>
                      <a:r>
                        <a:rPr lang="en-US" sz="2400" u="none" strike="noStrike" dirty="0" smtClean="0">
                          <a:effectLst/>
                          <a:latin typeface="Calibri" panose="020F0502020204030204" pitchFamily="34" charset="0"/>
                        </a:rPr>
                        <a:t>  Sacraments-</a:t>
                      </a:r>
                      <a:r>
                        <a:rPr lang="en-US" sz="2400" u="none" strike="noStrike" dirty="0">
                          <a:effectLst/>
                          <a:latin typeface="Calibri" panose="020F0502020204030204" pitchFamily="34" charset="0"/>
                        </a:rPr>
                        <a:t>-Catholic Church</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u="none" strike="noStrike" dirty="0" smtClean="0">
                          <a:effectLst/>
                          <a:latin typeface="Calibri" panose="020F0502020204030204" pitchFamily="34" charset="0"/>
                        </a:rPr>
                        <a:t>   560</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r>
              <a:tr h="451402">
                <a:tc>
                  <a:txBody>
                    <a:bodyPr/>
                    <a:lstStyle/>
                    <a:p>
                      <a:pPr algn="l" fontAlgn="b"/>
                      <a:r>
                        <a:rPr lang="pt-BR" sz="2400" u="none" strike="noStrike" dirty="0" smtClean="0">
                          <a:effectLst/>
                          <a:latin typeface="Calibri" panose="020F0502020204030204" pitchFamily="34" charset="0"/>
                        </a:rPr>
                        <a:t>  Dario, Ruben,--</a:t>
                      </a:r>
                      <a:r>
                        <a:rPr lang="pt-BR" sz="2400" u="none" strike="noStrike" dirty="0">
                          <a:effectLst/>
                          <a:latin typeface="Calibri" panose="020F0502020204030204" pitchFamily="34" charset="0"/>
                        </a:rPr>
                        <a:t>1867-1916</a:t>
                      </a:r>
                      <a:endParaRPr lang="pt-BR"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u="none" strike="noStrike" dirty="0" smtClean="0">
                          <a:effectLst/>
                          <a:latin typeface="Calibri" panose="020F0502020204030204" pitchFamily="34" charset="0"/>
                        </a:rPr>
                        <a:t>   487</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r>
              <a:tr h="451402">
                <a:tc>
                  <a:txBody>
                    <a:bodyPr/>
                    <a:lstStyle/>
                    <a:p>
                      <a:pPr algn="l" fontAlgn="b"/>
                      <a:r>
                        <a:rPr lang="en-US" sz="2400" u="none" strike="noStrike" dirty="0" smtClean="0">
                          <a:effectLst/>
                          <a:latin typeface="Calibri" panose="020F0502020204030204" pitchFamily="34" charset="0"/>
                        </a:rPr>
                        <a:t>  Papal </a:t>
                      </a:r>
                      <a:r>
                        <a:rPr lang="en-US" sz="2400" u="none" strike="noStrike" dirty="0">
                          <a:effectLst/>
                          <a:latin typeface="Calibri" panose="020F0502020204030204" pitchFamily="34" charset="0"/>
                        </a:rPr>
                        <a:t>documents</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u="none" strike="noStrike" dirty="0" smtClean="0">
                          <a:effectLst/>
                          <a:latin typeface="Calibri" panose="020F0502020204030204" pitchFamily="34" charset="0"/>
                        </a:rPr>
                        <a:t>   414</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r>
              <a:tr h="451402">
                <a:tc>
                  <a:txBody>
                    <a:bodyPr/>
                    <a:lstStyle/>
                    <a:p>
                      <a:pPr algn="l" fontAlgn="b"/>
                      <a:r>
                        <a:rPr lang="en-US" sz="2400" u="none" strike="noStrike" dirty="0" smtClean="0">
                          <a:effectLst/>
                          <a:latin typeface="Calibri" panose="020F0502020204030204" pitchFamily="34" charset="0"/>
                        </a:rPr>
                        <a:t>  Laity-</a:t>
                      </a:r>
                      <a:r>
                        <a:rPr lang="en-US" sz="2400" u="none" strike="noStrike" dirty="0">
                          <a:effectLst/>
                          <a:latin typeface="Calibri" panose="020F0502020204030204" pitchFamily="34" charset="0"/>
                        </a:rPr>
                        <a:t>-Catholic Church</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u="none" strike="noStrike" dirty="0" smtClean="0">
                          <a:effectLst/>
                          <a:latin typeface="Calibri" panose="020F0502020204030204" pitchFamily="34" charset="0"/>
                        </a:rPr>
                        <a:t>   364</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r>
              <a:tr h="451402">
                <a:tc>
                  <a:txBody>
                    <a:bodyPr/>
                    <a:lstStyle/>
                    <a:p>
                      <a:pPr algn="l" fontAlgn="b"/>
                      <a:r>
                        <a:rPr lang="en-US" sz="2400" u="none" strike="noStrike" dirty="0" smtClean="0">
                          <a:effectLst/>
                          <a:latin typeface="Calibri" panose="020F0502020204030204" pitchFamily="34" charset="0"/>
                        </a:rPr>
                        <a:t>  Catholic </a:t>
                      </a:r>
                      <a:r>
                        <a:rPr lang="en-US" sz="2400" u="none" strike="noStrike" dirty="0">
                          <a:effectLst/>
                          <a:latin typeface="Calibri" panose="020F0502020204030204" pitchFamily="34" charset="0"/>
                        </a:rPr>
                        <a:t>Action</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u="none" strike="noStrike" dirty="0" smtClean="0">
                          <a:effectLst/>
                          <a:latin typeface="Calibri" panose="020F0502020204030204" pitchFamily="34" charset="0"/>
                        </a:rPr>
                        <a:t>   354</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r>
              <a:tr h="451402">
                <a:tc>
                  <a:txBody>
                    <a:bodyPr/>
                    <a:lstStyle/>
                    <a:p>
                      <a:pPr algn="l" fontAlgn="b"/>
                      <a:r>
                        <a:rPr lang="en-US" sz="2400" u="none" strike="noStrike" dirty="0" smtClean="0">
                          <a:effectLst/>
                          <a:latin typeface="Calibri" panose="020F0502020204030204" pitchFamily="34" charset="0"/>
                        </a:rPr>
                        <a:t>  Catholic </a:t>
                      </a:r>
                      <a:r>
                        <a:rPr lang="en-US" sz="2400" u="none" strike="noStrike" dirty="0">
                          <a:effectLst/>
                          <a:latin typeface="Calibri" panose="020F0502020204030204" pitchFamily="34" charset="0"/>
                        </a:rPr>
                        <a:t>universities and colleges</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c>
                  <a:txBody>
                    <a:bodyPr/>
                    <a:lstStyle/>
                    <a:p>
                      <a:pPr algn="l" fontAlgn="b"/>
                      <a:r>
                        <a:rPr lang="en-US" sz="2400" u="none" strike="noStrike" dirty="0" smtClean="0">
                          <a:effectLst/>
                          <a:latin typeface="Calibri" panose="020F0502020204030204" pitchFamily="34" charset="0"/>
                        </a:rPr>
                        <a:t>   311</a:t>
                      </a:r>
                      <a:endParaRPr lang="en-US" sz="2400" b="0" i="0" u="none" strike="noStrike" dirty="0">
                        <a:solidFill>
                          <a:srgbClr val="000000"/>
                        </a:solidFill>
                        <a:effectLst/>
                        <a:latin typeface="Calibri" panose="020F0502020204030204" pitchFamily="34" charset="0"/>
                      </a:endParaRPr>
                    </a:p>
                  </a:txBody>
                  <a:tcPr marL="3754" marR="3754" marT="3754" marB="0" anchor="b">
                    <a:noFill/>
                  </a:tcPr>
                </a:tc>
              </a:tr>
            </a:tbl>
          </a:graphicData>
        </a:graphic>
      </p:graphicFrame>
      <p:sp>
        <p:nvSpPr>
          <p:cNvPr id="6" name="TextBox 5"/>
          <p:cNvSpPr txBox="1"/>
          <p:nvPr/>
        </p:nvSpPr>
        <p:spPr>
          <a:xfrm>
            <a:off x="45190" y="6488668"/>
            <a:ext cx="4231543" cy="276999"/>
          </a:xfrm>
          <a:prstGeom prst="rect">
            <a:avLst/>
          </a:prstGeom>
          <a:noFill/>
        </p:spPr>
        <p:txBody>
          <a:bodyPr wrap="none" rtlCol="0">
            <a:spAutoFit/>
          </a:bodyPr>
          <a:lstStyle/>
          <a:p>
            <a:r>
              <a:rPr lang="en-US" sz="1200" dirty="0" smtClean="0">
                <a:solidFill>
                  <a:srgbClr val="000000"/>
                </a:solidFill>
                <a:latin typeface="Calibri" panose="020F0502020204030204" pitchFamily="34" charset="0"/>
              </a:rPr>
              <a:t>Title count and ranking based on March 2013 WorldCat snapshot</a:t>
            </a:r>
            <a:endParaRPr lang="en-US" sz="1200" dirty="0">
              <a:solidFill>
                <a:srgbClr val="000000"/>
              </a:solidFill>
              <a:latin typeface="Calibri" panose="020F0502020204030204" pitchFamily="34" charset="0"/>
            </a:endParaRPr>
          </a:p>
        </p:txBody>
      </p:sp>
      <p:sp>
        <p:nvSpPr>
          <p:cNvPr id="7" name="TextBox 6"/>
          <p:cNvSpPr txBox="1"/>
          <p:nvPr/>
        </p:nvSpPr>
        <p:spPr>
          <a:xfrm>
            <a:off x="3529093" y="4777812"/>
            <a:ext cx="4868458" cy="954107"/>
          </a:xfrm>
          <a:prstGeom prst="rect">
            <a:avLst/>
          </a:prstGeom>
          <a:solidFill>
            <a:schemeClr val="bg1">
              <a:alpha val="89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r>
              <a:rPr lang="en-US" sz="2800" b="1" dirty="0" smtClean="0">
                <a:solidFill>
                  <a:srgbClr val="002060"/>
                </a:solidFill>
                <a:latin typeface="Calibri" panose="020F0502020204030204" pitchFamily="34" charset="0"/>
              </a:rPr>
              <a:t>Collection strengths </a:t>
            </a:r>
            <a:r>
              <a:rPr lang="en-US" sz="2800" dirty="0" smtClean="0">
                <a:solidFill>
                  <a:srgbClr val="002060"/>
                </a:solidFill>
                <a:latin typeface="Calibri" panose="020F0502020204030204" pitchFamily="34" charset="0"/>
              </a:rPr>
              <a:t>reflect distinctive </a:t>
            </a:r>
            <a:r>
              <a:rPr lang="en-US" sz="2800" b="1" dirty="0" smtClean="0">
                <a:solidFill>
                  <a:srgbClr val="002060"/>
                </a:solidFill>
                <a:latin typeface="Calibri" panose="020F0502020204030204" pitchFamily="34" charset="0"/>
              </a:rPr>
              <a:t>institutional identity</a:t>
            </a:r>
            <a:endParaRPr lang="en-US" sz="2800" b="1" dirty="0">
              <a:solidFill>
                <a:srgbClr val="002060"/>
              </a:solidFill>
              <a:latin typeface="Calibri" panose="020F0502020204030204" pitchFamily="34" charset="0"/>
            </a:endParaRPr>
          </a:p>
        </p:txBody>
      </p:sp>
      <p:pic>
        <p:nvPicPr>
          <p:cNvPr id="3074" name="Picture 2" descr="University of Notre Dame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101" y="335264"/>
            <a:ext cx="2381250" cy="59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2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98068" y="1048023"/>
            <a:ext cx="6812399" cy="5291895"/>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15448" y="128198"/>
            <a:ext cx="9382767" cy="958672"/>
          </a:xfrm>
        </p:spPr>
        <p:txBody>
          <a:bodyPr/>
          <a:lstStyle/>
          <a:p>
            <a:r>
              <a:rPr lang="en-US" dirty="0" smtClean="0">
                <a:solidFill>
                  <a:srgbClr val="1F497D"/>
                </a:solidFill>
              </a:rPr>
              <a:t>OCLC’s </a:t>
            </a:r>
            <a:r>
              <a:rPr lang="en-US" dirty="0">
                <a:solidFill>
                  <a:srgbClr val="1F497D"/>
                </a:solidFill>
              </a:rPr>
              <a:t>l</a:t>
            </a:r>
            <a:r>
              <a:rPr lang="en-US" dirty="0" smtClean="0">
                <a:solidFill>
                  <a:srgbClr val="1F497D"/>
                </a:solidFill>
              </a:rPr>
              <a:t>inked </a:t>
            </a:r>
            <a:r>
              <a:rPr lang="en-US" dirty="0">
                <a:solidFill>
                  <a:srgbClr val="1F497D"/>
                </a:solidFill>
              </a:rPr>
              <a:t>d</a:t>
            </a:r>
            <a:r>
              <a:rPr lang="en-US" dirty="0" smtClean="0">
                <a:solidFill>
                  <a:srgbClr val="1F497D"/>
                </a:solidFill>
              </a:rPr>
              <a:t>ata </a:t>
            </a:r>
            <a:r>
              <a:rPr lang="en-US" dirty="0">
                <a:solidFill>
                  <a:srgbClr val="1F497D"/>
                </a:solidFill>
              </a:rPr>
              <a:t>r</a:t>
            </a:r>
            <a:r>
              <a:rPr lang="en-US" dirty="0" smtClean="0">
                <a:solidFill>
                  <a:srgbClr val="1F497D"/>
                </a:solidFill>
              </a:rPr>
              <a:t>esources</a:t>
            </a:r>
            <a:r>
              <a:rPr lang="en-US" dirty="0">
                <a:solidFill>
                  <a:srgbClr val="1F497D"/>
                </a:solidFill>
              </a:rPr>
              <a:t/>
            </a:r>
            <a:br>
              <a:rPr lang="en-US" dirty="0">
                <a:solidFill>
                  <a:srgbClr val="1F497D"/>
                </a:solidFill>
              </a:rPr>
            </a:br>
            <a:endParaRPr lang="en-US" dirty="0">
              <a:solidFill>
                <a:srgbClr val="1F497D"/>
              </a:solidFill>
            </a:endParaRPr>
          </a:p>
        </p:txBody>
      </p:sp>
      <p:sp>
        <p:nvSpPr>
          <p:cNvPr id="3" name="Oval 2"/>
          <p:cNvSpPr/>
          <p:nvPr/>
        </p:nvSpPr>
        <p:spPr>
          <a:xfrm>
            <a:off x="2682414" y="2838290"/>
            <a:ext cx="3157786" cy="3157786"/>
          </a:xfrm>
          <a:prstGeom prst="ellipse">
            <a:avLst/>
          </a:prstGeom>
          <a:solidFill>
            <a:schemeClr val="bg1"/>
          </a:solidFill>
          <a:ln w="57150">
            <a:solidFill>
              <a:srgbClr val="A931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3382" y="3260702"/>
            <a:ext cx="2440027" cy="830997"/>
          </a:xfrm>
          <a:prstGeom prst="rect">
            <a:avLst/>
          </a:prstGeom>
          <a:noFill/>
        </p:spPr>
        <p:txBody>
          <a:bodyPr wrap="none" rtlCol="0">
            <a:spAutoFit/>
          </a:bodyPr>
          <a:lstStyle/>
          <a:p>
            <a:pPr algn="ctr"/>
            <a:r>
              <a:rPr lang="en-US" sz="2400" dirty="0" err="1" smtClean="0">
                <a:solidFill>
                  <a:srgbClr val="000000"/>
                </a:solidFill>
              </a:rPr>
              <a:t>WorldCat</a:t>
            </a:r>
            <a:r>
              <a:rPr lang="en-US" sz="2400" dirty="0" smtClean="0">
                <a:solidFill>
                  <a:srgbClr val="000000"/>
                </a:solidFill>
              </a:rPr>
              <a:t> Catalog:</a:t>
            </a:r>
          </a:p>
          <a:p>
            <a:pPr algn="ctr"/>
            <a:r>
              <a:rPr lang="en-US" sz="2400" dirty="0" smtClean="0">
                <a:solidFill>
                  <a:srgbClr val="000000"/>
                </a:solidFill>
              </a:rPr>
              <a:t>15 billion triples</a:t>
            </a:r>
            <a:endParaRPr lang="en-US" sz="2400" dirty="0">
              <a:solidFill>
                <a:srgbClr val="000000"/>
              </a:solidFill>
            </a:endParaRPr>
          </a:p>
        </p:txBody>
      </p:sp>
      <p:sp>
        <p:nvSpPr>
          <p:cNvPr id="5" name="Oval 4"/>
          <p:cNvSpPr/>
          <p:nvPr/>
        </p:nvSpPr>
        <p:spPr>
          <a:xfrm>
            <a:off x="2904565" y="1457728"/>
            <a:ext cx="2465760" cy="2465760"/>
          </a:xfrm>
          <a:prstGeom prst="ellipse">
            <a:avLst/>
          </a:prstGeom>
          <a:solidFill>
            <a:schemeClr val="bg1"/>
          </a:solidFill>
          <a:ln w="57150">
            <a:solidFill>
              <a:srgbClr val="2178B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66196" y="994086"/>
            <a:ext cx="6562208" cy="461665"/>
          </a:xfrm>
          <a:prstGeom prst="rect">
            <a:avLst/>
          </a:prstGeom>
          <a:noFill/>
        </p:spPr>
        <p:txBody>
          <a:bodyPr wrap="square" rtlCol="0">
            <a:spAutoFit/>
          </a:bodyPr>
          <a:lstStyle/>
          <a:p>
            <a:pPr algn="ctr"/>
            <a:r>
              <a:rPr lang="en-US" sz="2400" dirty="0" err="1" smtClean="0">
                <a:solidFill>
                  <a:srgbClr val="000000"/>
                </a:solidFill>
              </a:rPr>
              <a:t>WorldCat</a:t>
            </a:r>
            <a:r>
              <a:rPr lang="en-US" sz="2400" dirty="0" smtClean="0">
                <a:solidFill>
                  <a:srgbClr val="000000"/>
                </a:solidFill>
              </a:rPr>
              <a:t> Works: 5 billion RDF triples</a:t>
            </a:r>
            <a:endParaRPr lang="en-US" sz="2400" dirty="0">
              <a:solidFill>
                <a:srgbClr val="000000"/>
              </a:solidFill>
            </a:endParaRPr>
          </a:p>
        </p:txBody>
      </p:sp>
      <p:sp>
        <p:nvSpPr>
          <p:cNvPr id="7" name="Oval 6"/>
          <p:cNvSpPr/>
          <p:nvPr/>
        </p:nvSpPr>
        <p:spPr>
          <a:xfrm>
            <a:off x="4871835" y="4549651"/>
            <a:ext cx="2141626" cy="2141626"/>
          </a:xfrm>
          <a:prstGeom prst="ellipse">
            <a:avLst/>
          </a:prstGeom>
          <a:solidFill>
            <a:schemeClr val="bg1"/>
          </a:solidFill>
          <a:ln w="57150">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5469609" y="2536722"/>
            <a:ext cx="1652807" cy="1652807"/>
          </a:xfrm>
          <a:prstGeom prst="ellipse">
            <a:avLst/>
          </a:prstGeom>
          <a:solidFill>
            <a:schemeClr val="bg1"/>
          </a:solidFill>
          <a:ln w="57150">
            <a:solidFill>
              <a:srgbClr val="409A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1757565" y="4927448"/>
            <a:ext cx="1370196" cy="1370196"/>
          </a:xfrm>
          <a:prstGeom prst="ellipse">
            <a:avLst/>
          </a:prstGeom>
          <a:solidFill>
            <a:schemeClr val="bg1"/>
          </a:solidFill>
          <a:ln w="57150">
            <a:solidFill>
              <a:srgbClr val="2178B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65366" y="4849019"/>
            <a:ext cx="1640193" cy="1200329"/>
          </a:xfrm>
          <a:prstGeom prst="rect">
            <a:avLst/>
          </a:prstGeom>
          <a:noFill/>
        </p:spPr>
        <p:txBody>
          <a:bodyPr wrap="none" rtlCol="0">
            <a:spAutoFit/>
          </a:bodyPr>
          <a:lstStyle/>
          <a:p>
            <a:pPr algn="ctr"/>
            <a:r>
              <a:rPr lang="en-US" sz="2400" dirty="0" smtClean="0">
                <a:solidFill>
                  <a:srgbClr val="000000"/>
                </a:solidFill>
              </a:rPr>
              <a:t>DDC:</a:t>
            </a:r>
          </a:p>
          <a:p>
            <a:pPr algn="ctr"/>
            <a:r>
              <a:rPr lang="en-US" sz="2400" dirty="0" smtClean="0">
                <a:solidFill>
                  <a:srgbClr val="000000"/>
                </a:solidFill>
              </a:rPr>
              <a:t>300 million </a:t>
            </a:r>
          </a:p>
          <a:p>
            <a:pPr algn="ctr"/>
            <a:r>
              <a:rPr lang="en-US" sz="2400" dirty="0" smtClean="0">
                <a:solidFill>
                  <a:srgbClr val="000000"/>
                </a:solidFill>
              </a:rPr>
              <a:t>triples</a:t>
            </a:r>
            <a:endParaRPr lang="en-US" sz="2400" dirty="0">
              <a:solidFill>
                <a:srgbClr val="00000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546" y="4008335"/>
            <a:ext cx="2129361" cy="95300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904" y="2215521"/>
            <a:ext cx="1501332" cy="67192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997" y="4940365"/>
            <a:ext cx="1311303" cy="1360199"/>
          </a:xfrm>
          <a:prstGeom prst="rect">
            <a:avLst/>
          </a:prstGeom>
        </p:spPr>
      </p:pic>
      <p:sp>
        <p:nvSpPr>
          <p:cNvPr id="8" name="TextBox 7"/>
          <p:cNvSpPr txBox="1"/>
          <p:nvPr/>
        </p:nvSpPr>
        <p:spPr>
          <a:xfrm>
            <a:off x="6154420" y="4241416"/>
            <a:ext cx="3512094" cy="474723"/>
          </a:xfrm>
          <a:prstGeom prst="rect">
            <a:avLst/>
          </a:prstGeom>
          <a:noFill/>
        </p:spPr>
        <p:txBody>
          <a:bodyPr wrap="square" rtlCol="0">
            <a:spAutoFit/>
          </a:bodyPr>
          <a:lstStyle/>
          <a:p>
            <a:r>
              <a:rPr lang="en-US" sz="2400" dirty="0" smtClean="0">
                <a:solidFill>
                  <a:srgbClr val="000000"/>
                </a:solidFill>
              </a:rPr>
              <a:t>VIAF: 2 billion triples</a:t>
            </a:r>
            <a:endParaRPr lang="en-US" sz="2400" dirty="0">
              <a:solidFill>
                <a:srgbClr val="000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512" y="2845040"/>
            <a:ext cx="867000" cy="1036170"/>
          </a:xfrm>
          <a:prstGeom prst="rect">
            <a:avLst/>
          </a:prstGeom>
        </p:spPr>
      </p:pic>
      <p:sp>
        <p:nvSpPr>
          <p:cNvPr id="10" name="TextBox 9"/>
          <p:cNvSpPr txBox="1"/>
          <p:nvPr/>
        </p:nvSpPr>
        <p:spPr>
          <a:xfrm>
            <a:off x="5831455" y="2090881"/>
            <a:ext cx="3312545" cy="465616"/>
          </a:xfrm>
          <a:prstGeom prst="rect">
            <a:avLst/>
          </a:prstGeom>
          <a:noFill/>
        </p:spPr>
        <p:txBody>
          <a:bodyPr wrap="square" rtlCol="0">
            <a:spAutoFit/>
          </a:bodyPr>
          <a:lstStyle/>
          <a:p>
            <a:pPr algn="ctr"/>
            <a:r>
              <a:rPr lang="en-US" sz="2400" dirty="0" smtClean="0">
                <a:solidFill>
                  <a:srgbClr val="000000"/>
                </a:solidFill>
              </a:rPr>
              <a:t>FAST: 23 Million triples</a:t>
            </a:r>
            <a:endParaRPr lang="en-US" sz="2400" dirty="0">
              <a:solidFill>
                <a:srgbClr val="000000"/>
              </a:solidFill>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451" y="5214607"/>
            <a:ext cx="977161" cy="795878"/>
          </a:xfrm>
          <a:prstGeom prst="rect">
            <a:avLst/>
          </a:prstGeom>
        </p:spPr>
      </p:pic>
    </p:spTree>
    <p:extLst>
      <p:ext uri="{BB962C8B-B14F-4D97-AF65-F5344CB8AC3E}">
        <p14:creationId xmlns:p14="http://schemas.microsoft.com/office/powerpoint/2010/main" val="2454396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28712" y="985837"/>
            <a:ext cx="6886575" cy="4886325"/>
          </a:xfrm>
          <a:prstGeom prst="rect">
            <a:avLst/>
          </a:prstGeom>
          <a:ln>
            <a:solidFill>
              <a:schemeClr val="accent3"/>
            </a:solidFill>
          </a:ln>
        </p:spPr>
      </p:pic>
    </p:spTree>
    <p:extLst>
      <p:ext uri="{BB962C8B-B14F-4D97-AF65-F5344CB8AC3E}">
        <p14:creationId xmlns:p14="http://schemas.microsoft.com/office/powerpoint/2010/main" val="2393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742" y="650030"/>
            <a:ext cx="3878916" cy="4846740"/>
          </a:xfrm>
          <a:prstGeom prst="rect">
            <a:avLst/>
          </a:prstGeom>
        </p:spPr>
      </p:pic>
      <p:sp>
        <p:nvSpPr>
          <p:cNvPr id="3" name="Rectangle 2"/>
          <p:cNvSpPr/>
          <p:nvPr/>
        </p:nvSpPr>
        <p:spPr>
          <a:xfrm>
            <a:off x="0" y="5499100"/>
            <a:ext cx="4572000" cy="369332"/>
          </a:xfrm>
          <a:prstGeom prst="rect">
            <a:avLst/>
          </a:prstGeom>
        </p:spPr>
        <p:txBody>
          <a:bodyPr>
            <a:spAutoFit/>
          </a:bodyPr>
          <a:lstStyle/>
          <a:p>
            <a:endParaRPr lang="en-US" dirty="0">
              <a:solidFill>
                <a:srgbClr val="000000"/>
              </a:solidFill>
            </a:endParaRPr>
          </a:p>
        </p:txBody>
      </p:sp>
      <p:pic>
        <p:nvPicPr>
          <p:cNvPr id="6" name="Content Placeholder 15"/>
          <p:cNvPicPr>
            <a:picLocks noGrp="1" noChangeAspect="1"/>
          </p:cNvPicPr>
          <p:nvPr/>
        </p:nvPicPr>
        <p:blipFill>
          <a:blip r:embed="rId3"/>
          <a:stretch>
            <a:fillRect/>
          </a:stretch>
        </p:blipFill>
        <p:spPr bwMode="auto">
          <a:xfrm>
            <a:off x="4976950" y="688709"/>
            <a:ext cx="3396965" cy="4808062"/>
          </a:xfrm>
          <a:prstGeom prst="rect">
            <a:avLst/>
          </a:prstGeom>
          <a:noFill/>
          <a:ln w="9525">
            <a:noFill/>
            <a:miter lim="800000"/>
            <a:headEnd/>
            <a:tailEnd/>
          </a:ln>
        </p:spPr>
      </p:pic>
    </p:spTree>
    <p:extLst>
      <p:ext uri="{BB962C8B-B14F-4D97-AF65-F5344CB8AC3E}">
        <p14:creationId xmlns:p14="http://schemas.microsoft.com/office/powerpoint/2010/main" val="1998268364"/>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a:t>
            </a:r>
            <a:r>
              <a:rPr lang="en-US" dirty="0" err="1" smtClean="0"/>
              <a:t>systemwide</a:t>
            </a:r>
            <a:r>
              <a:rPr lang="en-US" dirty="0" smtClean="0"/>
              <a:t> library</a:t>
            </a:r>
            <a:endParaRPr lang="en-US" dirty="0"/>
          </a:p>
        </p:txBody>
      </p:sp>
      <p:sp>
        <p:nvSpPr>
          <p:cNvPr id="2" name="Text Placeholder 1"/>
          <p:cNvSpPr>
            <a:spLocks noGrp="1"/>
          </p:cNvSpPr>
          <p:nvPr>
            <p:ph type="body" sz="quarter" idx="10"/>
          </p:nvPr>
        </p:nvSpPr>
        <p:spPr/>
        <p:txBody>
          <a:bodyPr/>
          <a:lstStyle/>
          <a:p>
            <a:r>
              <a:rPr lang="en-US" dirty="0" smtClean="0"/>
              <a:t>OCLC Research</a:t>
            </a:r>
            <a:endParaRPr lang="en-US" dirty="0"/>
          </a:p>
        </p:txBody>
      </p:sp>
    </p:spTree>
    <p:extLst>
      <p:ext uri="{BB962C8B-B14F-4D97-AF65-F5344CB8AC3E}">
        <p14:creationId xmlns:p14="http://schemas.microsoft.com/office/powerpoint/2010/main" val="3880310114"/>
      </p:ext>
    </p:extLst>
  </p:cSld>
  <p:clrMapOvr>
    <a:masterClrMapping/>
  </p:clrMapOvr>
  <p:transition spd="slow">
    <p:pu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180750" y="255414"/>
            <a:ext cx="8181975" cy="718622"/>
          </a:xfrm>
        </p:spPr>
        <p:txBody>
          <a:bodyPr/>
          <a:lstStyle/>
          <a:p>
            <a:pPr>
              <a:spcBef>
                <a:spcPts val="0"/>
              </a:spcBef>
            </a:pPr>
            <a:r>
              <a:rPr lang="en-US" sz="3200" dirty="0" smtClean="0"/>
              <a:t>Understanding the System-wide Library</a:t>
            </a:r>
          </a:p>
        </p:txBody>
      </p:sp>
      <p:sp>
        <p:nvSpPr>
          <p:cNvPr id="9" name="TextBox 8"/>
          <p:cNvSpPr txBox="1"/>
          <p:nvPr/>
        </p:nvSpPr>
        <p:spPr>
          <a:xfrm>
            <a:off x="297708" y="4609171"/>
            <a:ext cx="8763938" cy="1508105"/>
          </a:xfrm>
          <a:prstGeom prst="rect">
            <a:avLst/>
          </a:prstGeom>
          <a:noFill/>
        </p:spPr>
        <p:txBody>
          <a:bodyPr wrap="square" rtlCol="0">
            <a:spAutoFit/>
          </a:bodyPr>
          <a:lstStyle/>
          <a:p>
            <a:pPr algn="ctr"/>
            <a:r>
              <a:rPr lang="en-US" sz="2400" b="1" dirty="0" smtClean="0">
                <a:solidFill>
                  <a:srgbClr val="0070C0"/>
                </a:solidFill>
              </a:rPr>
              <a:t>In other words …</a:t>
            </a:r>
          </a:p>
          <a:p>
            <a:pPr algn="ctr"/>
            <a:endParaRPr lang="en-US" sz="2000" b="1" dirty="0">
              <a:solidFill>
                <a:srgbClr val="0070C0"/>
              </a:solidFill>
            </a:endParaRPr>
          </a:p>
          <a:p>
            <a:pPr algn="ctr"/>
            <a:r>
              <a:rPr lang="en-US" sz="2400" b="1" dirty="0" smtClean="0"/>
              <a:t>Libraries increasingly embedded in networks</a:t>
            </a:r>
          </a:p>
          <a:p>
            <a:r>
              <a:rPr lang="en-US" sz="2400" b="1" dirty="0" smtClean="0"/>
              <a:t>of cooperation, coordination, sharing, and externalization</a:t>
            </a:r>
            <a:endParaRPr lang="en-US" sz="2400" b="1" dirty="0"/>
          </a:p>
        </p:txBody>
      </p:sp>
      <p:sp>
        <p:nvSpPr>
          <p:cNvPr id="10" name="TextBox 9"/>
          <p:cNvSpPr txBox="1"/>
          <p:nvPr/>
        </p:nvSpPr>
        <p:spPr>
          <a:xfrm>
            <a:off x="1807535" y="1963342"/>
            <a:ext cx="5418471" cy="830997"/>
          </a:xfrm>
          <a:prstGeom prst="rect">
            <a:avLst/>
          </a:prstGeom>
          <a:noFill/>
        </p:spPr>
        <p:txBody>
          <a:bodyPr wrap="none" rtlCol="0">
            <a:spAutoFit/>
          </a:bodyPr>
          <a:lstStyle/>
          <a:p>
            <a:pPr algn="ctr"/>
            <a:r>
              <a:rPr lang="en-US" sz="2400" b="1" dirty="0" smtClean="0"/>
              <a:t>Collections, services, infrastructure</a:t>
            </a:r>
          </a:p>
          <a:p>
            <a:pPr algn="ctr"/>
            <a:r>
              <a:rPr lang="en-US" sz="2400" b="1" dirty="0" smtClean="0"/>
              <a:t>moving “above the institution”</a:t>
            </a:r>
            <a:endParaRPr lang="en-US" sz="2400" b="1" dirty="0"/>
          </a:p>
        </p:txBody>
      </p:sp>
      <p:sp>
        <p:nvSpPr>
          <p:cNvPr id="12" name="TextBox 11"/>
          <p:cNvSpPr txBox="1"/>
          <p:nvPr/>
        </p:nvSpPr>
        <p:spPr>
          <a:xfrm>
            <a:off x="1169579" y="1297172"/>
            <a:ext cx="6851556" cy="461665"/>
          </a:xfrm>
          <a:prstGeom prst="rect">
            <a:avLst/>
          </a:prstGeom>
          <a:noFill/>
        </p:spPr>
        <p:txBody>
          <a:bodyPr wrap="none" rtlCol="0">
            <a:spAutoFit/>
          </a:bodyPr>
          <a:lstStyle/>
          <a:p>
            <a:r>
              <a:rPr lang="en-US" sz="2400" b="1" dirty="0" smtClean="0"/>
              <a:t>Local decisions taken in system-wide context</a:t>
            </a:r>
            <a:endParaRPr lang="en-US" sz="2400" b="1" dirty="0"/>
          </a:p>
        </p:txBody>
      </p:sp>
      <p:sp>
        <p:nvSpPr>
          <p:cNvPr id="13" name="TextBox 12"/>
          <p:cNvSpPr txBox="1"/>
          <p:nvPr/>
        </p:nvSpPr>
        <p:spPr>
          <a:xfrm>
            <a:off x="503152" y="3984448"/>
            <a:ext cx="8267007" cy="461665"/>
          </a:xfrm>
          <a:prstGeom prst="rect">
            <a:avLst/>
          </a:prstGeom>
          <a:noFill/>
        </p:spPr>
        <p:txBody>
          <a:bodyPr wrap="none" rtlCol="0">
            <a:spAutoFit/>
          </a:bodyPr>
          <a:lstStyle/>
          <a:p>
            <a:r>
              <a:rPr lang="en-US" sz="2400" b="1" dirty="0" smtClean="0"/>
              <a:t>Cooperation/coordination coalescing at multiple scales</a:t>
            </a:r>
            <a:endParaRPr lang="en-US" sz="2400" b="1" dirty="0"/>
          </a:p>
        </p:txBody>
      </p:sp>
      <p:sp>
        <p:nvSpPr>
          <p:cNvPr id="15" name="TextBox 14"/>
          <p:cNvSpPr txBox="1"/>
          <p:nvPr/>
        </p:nvSpPr>
        <p:spPr>
          <a:xfrm>
            <a:off x="1885384" y="3021719"/>
            <a:ext cx="5450531" cy="830997"/>
          </a:xfrm>
          <a:prstGeom prst="rect">
            <a:avLst/>
          </a:prstGeom>
          <a:noFill/>
        </p:spPr>
        <p:txBody>
          <a:bodyPr wrap="none" rtlCol="0">
            <a:spAutoFit/>
          </a:bodyPr>
          <a:lstStyle/>
          <a:p>
            <a:pPr algn="ctr"/>
            <a:r>
              <a:rPr lang="en-US" sz="2400" b="1" dirty="0" smtClean="0"/>
              <a:t>Ecosystem of information providers</a:t>
            </a:r>
          </a:p>
          <a:p>
            <a:pPr algn="ctr"/>
            <a:r>
              <a:rPr lang="en-US" sz="2400" b="1" dirty="0" smtClean="0"/>
              <a:t>expanding and diversifying</a:t>
            </a:r>
            <a:endParaRPr lang="en-US" sz="2400" b="1" dirty="0"/>
          </a:p>
        </p:txBody>
      </p:sp>
    </p:spTree>
    <p:extLst>
      <p:ext uri="{BB962C8B-B14F-4D97-AF65-F5344CB8AC3E}">
        <p14:creationId xmlns:p14="http://schemas.microsoft.com/office/powerpoint/2010/main" val="137411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TextBox 4"/>
          <p:cNvSpPr txBox="1"/>
          <p:nvPr/>
        </p:nvSpPr>
        <p:spPr>
          <a:xfrm>
            <a:off x="212651" y="180754"/>
            <a:ext cx="6058069" cy="584775"/>
          </a:xfrm>
          <a:prstGeom prst="rect">
            <a:avLst/>
          </a:prstGeom>
          <a:noFill/>
        </p:spPr>
        <p:txBody>
          <a:bodyPr wrap="none" rtlCol="0">
            <a:spAutoFit/>
          </a:bodyPr>
          <a:lstStyle/>
          <a:p>
            <a:r>
              <a:rPr lang="en-US" sz="3200" b="1" dirty="0" smtClean="0">
                <a:solidFill>
                  <a:schemeClr val="tx2"/>
                </a:solidFill>
              </a:rPr>
              <a:t>Explore Collective Collections</a:t>
            </a:r>
            <a:endParaRPr lang="en-US" sz="3200" b="1" dirty="0">
              <a:solidFill>
                <a:schemeClr val="tx2"/>
              </a:solidFill>
            </a:endParaRPr>
          </a:p>
        </p:txBody>
      </p:sp>
      <p:sp>
        <p:nvSpPr>
          <p:cNvPr id="2" name="Text Placeholder 1"/>
          <p:cNvSpPr>
            <a:spLocks noGrp="1"/>
          </p:cNvSpPr>
          <p:nvPr>
            <p:ph type="body" sz="quarter" idx="12"/>
          </p:nvPr>
        </p:nvSpPr>
        <p:spPr>
          <a:xfrm>
            <a:off x="212651" y="956930"/>
            <a:ext cx="8697433" cy="5146159"/>
          </a:xfrm>
        </p:spPr>
        <p:txBody>
          <a:bodyPr/>
          <a:lstStyle/>
          <a:p>
            <a:pPr>
              <a:spcBef>
                <a:spcPts val="0"/>
              </a:spcBef>
            </a:pPr>
            <a:r>
              <a:rPr lang="en-US" dirty="0"/>
              <a:t>Collective development</a:t>
            </a:r>
            <a:r>
              <a:rPr lang="en-US" dirty="0" smtClean="0"/>
              <a:t>, management</a:t>
            </a:r>
            <a:r>
              <a:rPr lang="en-US" dirty="0"/>
              <a:t>, and </a:t>
            </a:r>
            <a:r>
              <a:rPr lang="en-US" dirty="0" smtClean="0"/>
              <a:t>disclosure of collections </a:t>
            </a:r>
            <a:r>
              <a:rPr lang="en-US" dirty="0"/>
              <a:t>across groups </a:t>
            </a:r>
            <a:r>
              <a:rPr lang="en-US" dirty="0" smtClean="0"/>
              <a:t>of libraries</a:t>
            </a:r>
          </a:p>
          <a:p>
            <a:pPr lvl="1">
              <a:spcBef>
                <a:spcPts val="0"/>
              </a:spcBef>
            </a:pPr>
            <a:r>
              <a:rPr lang="en-US" sz="2000" dirty="0" smtClean="0"/>
              <a:t>Aggregate </a:t>
            </a:r>
            <a:r>
              <a:rPr lang="en-US" sz="2000" dirty="0"/>
              <a:t>collection of </a:t>
            </a:r>
            <a:r>
              <a:rPr lang="en-US" sz="2000" dirty="0" smtClean="0"/>
              <a:t>distinct materials </a:t>
            </a:r>
            <a:r>
              <a:rPr lang="en-US" sz="2000" dirty="0"/>
              <a:t>held across </a:t>
            </a:r>
            <a:r>
              <a:rPr lang="en-US" sz="2000" dirty="0" smtClean="0"/>
              <a:t>collections of </a:t>
            </a:r>
            <a:r>
              <a:rPr lang="en-US" sz="2000" dirty="0"/>
              <a:t>a group of institutions</a:t>
            </a:r>
          </a:p>
          <a:p>
            <a:pPr marL="0" indent="0">
              <a:buNone/>
            </a:pPr>
            <a:endParaRPr lang="en-US" sz="1800" dirty="0" smtClean="0"/>
          </a:p>
          <a:p>
            <a:r>
              <a:rPr lang="en-US" dirty="0" smtClean="0"/>
              <a:t>Areas of focus:</a:t>
            </a:r>
          </a:p>
          <a:p>
            <a:pPr lvl="1"/>
            <a:r>
              <a:rPr lang="en-US" sz="2000" dirty="0" smtClean="0"/>
              <a:t>Understand </a:t>
            </a:r>
            <a:r>
              <a:rPr lang="en-US" sz="2000" dirty="0"/>
              <a:t>characteristics of collective collections at </a:t>
            </a:r>
            <a:r>
              <a:rPr lang="en-US" sz="2000" dirty="0" smtClean="0"/>
              <a:t>many scales</a:t>
            </a:r>
            <a:r>
              <a:rPr lang="en-US" sz="2000" dirty="0"/>
              <a:t>: size, distinctiveness, distribution …</a:t>
            </a:r>
          </a:p>
          <a:p>
            <a:pPr lvl="1"/>
            <a:r>
              <a:rPr lang="en-US" sz="2000" dirty="0" smtClean="0"/>
              <a:t>Provide </a:t>
            </a:r>
            <a:r>
              <a:rPr lang="en-US" sz="2000" dirty="0"/>
              <a:t>evidence base &amp; intelligence to aid strategic planning, policy &amp; service development</a:t>
            </a:r>
          </a:p>
          <a:p>
            <a:pPr lvl="1"/>
            <a:r>
              <a:rPr lang="en-US" sz="2000" dirty="0" smtClean="0"/>
              <a:t>Detect </a:t>
            </a:r>
            <a:r>
              <a:rPr lang="en-US" sz="2000" dirty="0"/>
              <a:t>patterns </a:t>
            </a:r>
            <a:r>
              <a:rPr lang="en-US" sz="2000" dirty="0" smtClean="0"/>
              <a:t>&amp; trends </a:t>
            </a:r>
            <a:r>
              <a:rPr lang="en-US" sz="2000" dirty="0"/>
              <a:t>in </a:t>
            </a:r>
            <a:r>
              <a:rPr lang="en-US" sz="2000" dirty="0" smtClean="0"/>
              <a:t>scholarly/cultural </a:t>
            </a:r>
            <a:r>
              <a:rPr lang="en-US" sz="2000" dirty="0"/>
              <a:t>record</a:t>
            </a:r>
          </a:p>
          <a:p>
            <a:pPr>
              <a:buNone/>
            </a:pPr>
            <a:endParaRPr lang="en-US" sz="1800" dirty="0"/>
          </a:p>
          <a:p>
            <a:r>
              <a:rPr lang="en-US" dirty="0" smtClean="0"/>
              <a:t>Powered by</a:t>
            </a:r>
            <a:endParaRPr lang="en-US" dirty="0"/>
          </a:p>
        </p:txBody>
      </p:sp>
      <p:pic>
        <p:nvPicPr>
          <p:cNvPr id="7" name="Picture 12" descr="WorldCat logo, vertical, color"/>
          <p:cNvPicPr>
            <a:picLocks noChangeAspect="1" noChangeArrowheads="1"/>
          </p:cNvPicPr>
          <p:nvPr/>
        </p:nvPicPr>
        <p:blipFill>
          <a:blip r:embed="rId2" cstate="print"/>
          <a:srcRect/>
          <a:stretch>
            <a:fillRect/>
          </a:stretch>
        </p:blipFill>
        <p:spPr bwMode="auto">
          <a:xfrm>
            <a:off x="2359394" y="5038060"/>
            <a:ext cx="732170" cy="831112"/>
          </a:xfrm>
          <a:prstGeom prst="rect">
            <a:avLst/>
          </a:prstGeom>
          <a:noFill/>
        </p:spPr>
      </p:pic>
    </p:spTree>
    <p:extLst>
      <p:ext uri="{BB962C8B-B14F-4D97-AF65-F5344CB8AC3E}">
        <p14:creationId xmlns:p14="http://schemas.microsoft.com/office/powerpoint/2010/main" val="229641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library.osu.edu/blogs/cartoons/files/2012/02/IMG_5176.jpg"/>
          <p:cNvPicPr>
            <a:picLocks noChangeAspect="1" noChangeArrowheads="1"/>
          </p:cNvPicPr>
          <p:nvPr/>
        </p:nvPicPr>
        <p:blipFill>
          <a:blip r:embed="rId3" cstate="print"/>
          <a:srcRect/>
          <a:stretch>
            <a:fillRect/>
          </a:stretch>
        </p:blipFill>
        <p:spPr bwMode="auto">
          <a:xfrm>
            <a:off x="-1147184" y="1"/>
            <a:ext cx="10291184" cy="6858000"/>
          </a:xfrm>
          <a:prstGeom prst="rect">
            <a:avLst/>
          </a:prstGeom>
          <a:noFill/>
        </p:spPr>
      </p:pic>
      <p:sp>
        <p:nvSpPr>
          <p:cNvPr id="4" name="TextBox 3"/>
          <p:cNvSpPr txBox="1"/>
          <p:nvPr/>
        </p:nvSpPr>
        <p:spPr>
          <a:xfrm>
            <a:off x="533400" y="6477000"/>
            <a:ext cx="7124066" cy="369332"/>
          </a:xfrm>
          <a:prstGeom prst="rect">
            <a:avLst/>
          </a:prstGeom>
          <a:noFill/>
        </p:spPr>
        <p:txBody>
          <a:bodyPr wrap="none" rtlCol="0">
            <a:spAutoFit/>
          </a:bodyPr>
          <a:lstStyle/>
          <a:p>
            <a:r>
              <a:rPr lang="en-US" sz="1100" dirty="0" smtClean="0">
                <a:solidFill>
                  <a:srgbClr val="FFFFFF"/>
                </a:solidFill>
              </a:rPr>
              <a:t>http://library.osu.edu/blogs/cartoons/2012/02/28/blog-launch-and-the-construction-of-our-new-home-in-sullivant-hall</a:t>
            </a:r>
            <a:r>
              <a:rPr lang="en-US" dirty="0" smtClean="0">
                <a:solidFill>
                  <a:prstClr val="black"/>
                </a:solidFill>
                <a:hlinkClick r:id="rId4"/>
              </a:rPr>
              <a:t>/</a:t>
            </a:r>
            <a:endParaRPr lang="en-US" dirty="0">
              <a:solidFill>
                <a:prstClr val="black"/>
              </a:solidFill>
            </a:endParaRPr>
          </a:p>
        </p:txBody>
      </p:sp>
      <p:pic>
        <p:nvPicPr>
          <p:cNvPr id="105476" name="Picture 4" descr="http://library.osu.edu/blogs/cartoons/files/2012/02/New-gallery-rendering-2.jpg"/>
          <p:cNvPicPr>
            <a:picLocks noChangeAspect="1" noChangeArrowheads="1"/>
          </p:cNvPicPr>
          <p:nvPr/>
        </p:nvPicPr>
        <p:blipFill>
          <a:blip r:embed="rId5" cstate="print"/>
          <a:srcRect/>
          <a:stretch>
            <a:fillRect/>
          </a:stretch>
        </p:blipFill>
        <p:spPr bwMode="auto">
          <a:xfrm>
            <a:off x="4597399" y="1143000"/>
            <a:ext cx="3956042" cy="2974788"/>
          </a:xfrm>
          <a:prstGeom prst="rect">
            <a:avLst/>
          </a:prstGeom>
          <a:noFill/>
        </p:spPr>
      </p:pic>
    </p:spTree>
    <p:extLst>
      <p:ext uri="{BB962C8B-B14F-4D97-AF65-F5344CB8AC3E}">
        <p14:creationId xmlns:p14="http://schemas.microsoft.com/office/powerpoint/2010/main" val="423163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9" y="0"/>
            <a:ext cx="9182049" cy="6648450"/>
          </a:xfrm>
          <a:prstGeom prst="rect">
            <a:avLst/>
          </a:prstGeom>
        </p:spPr>
      </p:pic>
      <p:sp>
        <p:nvSpPr>
          <p:cNvPr id="3" name="TextBox 2"/>
          <p:cNvSpPr txBox="1"/>
          <p:nvPr/>
        </p:nvSpPr>
        <p:spPr>
          <a:xfrm>
            <a:off x="4243299" y="0"/>
            <a:ext cx="4900701" cy="438582"/>
          </a:xfrm>
          <a:prstGeom prst="rect">
            <a:avLst/>
          </a:prstGeom>
          <a:noFill/>
        </p:spPr>
        <p:txBody>
          <a:bodyPr wrap="none" rtlCol="0">
            <a:spAutoFit/>
          </a:bodyPr>
          <a:lstStyle/>
          <a:p>
            <a:r>
              <a:rPr lang="en-US" sz="1050" dirty="0">
                <a:hlinkClick r:id="rId3"/>
              </a:rPr>
              <a:t>http://</a:t>
            </a:r>
            <a:r>
              <a:rPr lang="en-US" sz="1050" dirty="0" smtClean="0">
                <a:hlinkClick r:id="rId3"/>
              </a:rPr>
              <a:t>www.slideshare.net/malbooth/uts-future-library-more-than-spaces-technology</a:t>
            </a:r>
            <a:endParaRPr lang="en-US" sz="1050" dirty="0" smtClean="0"/>
          </a:p>
          <a:p>
            <a:r>
              <a:rPr lang="en-US" sz="1100" dirty="0" smtClean="0"/>
              <a:t>Mal Booth, UTS Library</a:t>
            </a:r>
            <a:endParaRPr lang="en-US" sz="1100" dirty="0"/>
          </a:p>
        </p:txBody>
      </p:sp>
    </p:spTree>
    <p:extLst>
      <p:ext uri="{BB962C8B-B14F-4D97-AF65-F5344CB8AC3E}">
        <p14:creationId xmlns:p14="http://schemas.microsoft.com/office/powerpoint/2010/main" val="13592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library.osu.edu/blogs/cartoons/files/2012/02/DSCF48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877800"/>
            <a:ext cx="5425440" cy="72339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library.osu.edu/blogs/cartoons/files/2012/02/DSCF480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27575" y="-13014325"/>
            <a:ext cx="5486400" cy="7315200"/>
          </a:xfrm>
          <a:prstGeom prst="rect">
            <a:avLst/>
          </a:prstGeom>
          <a:noFill/>
        </p:spPr>
      </p:pic>
      <p:sp>
        <p:nvSpPr>
          <p:cNvPr id="2" name="Rectangle 1"/>
          <p:cNvSpPr/>
          <p:nvPr/>
        </p:nvSpPr>
        <p:spPr>
          <a:xfrm>
            <a:off x="4201886" y="313228"/>
            <a:ext cx="4942113" cy="6440481"/>
          </a:xfrm>
          <a:prstGeom prst="rect">
            <a:avLst/>
          </a:prstGeom>
        </p:spPr>
        <p:txBody>
          <a:bodyPr wrap="square">
            <a:spAutoFit/>
          </a:bodyPr>
          <a:lstStyle/>
          <a:p>
            <a:pPr defTabSz="914400">
              <a:lnSpc>
                <a:spcPct val="115000"/>
              </a:lnSpc>
              <a:spcAft>
                <a:spcPts val="1000"/>
              </a:spcAft>
            </a:pPr>
            <a:r>
              <a:rPr lang="en-US" sz="2000" dirty="0"/>
              <a:t>Perhaps the most influential descriptive studies have come from OCLC Research, which has now shared reports outlining both levels of uniqueness as well as duplication among various aggregations of library collections. This growing body of computationally intensive analysis of the collective collection has also begun to clarify geographic distribution and other key characteristics of library collections relevant for decision making around coordinating activities</a:t>
            </a:r>
            <a:r>
              <a:rPr lang="en-US" sz="2000" dirty="0" smtClean="0"/>
              <a:t>. </a:t>
            </a:r>
            <a:r>
              <a:rPr lang="en-US" sz="2000" dirty="0"/>
              <a:t>There is new understanding of collections at scale. Libraries can better assess past successes in coordination and cooperation and surface the outlines of new frontiers for collaborative activities as well as clarify potential efficiencies and opportunities. </a:t>
            </a:r>
            <a:endParaRPr lang="en-US" sz="2800" dirty="0">
              <a:solidFill>
                <a:prstClr val="black"/>
              </a:solidFill>
              <a:latin typeface="Segoe UI Light" panose="020B0502040204020203" pitchFamily="34" charset="0"/>
              <a:ea typeface="Calibri" panose="020F0502020204030204" pitchFamily="34" charset="0"/>
              <a:cs typeface="Times New Roman" panose="02020603050405020304" pitchFamily="18" charset="0"/>
            </a:endParaRPr>
          </a:p>
        </p:txBody>
      </p:sp>
      <p:pic>
        <p:nvPicPr>
          <p:cNvPr id="5" name="Picture 3"/>
          <p:cNvPicPr>
            <a:picLocks noChangeAspect="1" noChangeArrowheads="1"/>
          </p:cNvPicPr>
          <p:nvPr/>
        </p:nvPicPr>
        <p:blipFill>
          <a:blip r:embed="rId4" cstate="print"/>
          <a:srcRect/>
          <a:stretch>
            <a:fillRect/>
          </a:stretch>
        </p:blipFill>
        <p:spPr bwMode="auto">
          <a:xfrm>
            <a:off x="228600" y="478971"/>
            <a:ext cx="3733800" cy="4831978"/>
          </a:xfrm>
          <a:prstGeom prst="rect">
            <a:avLst/>
          </a:prstGeom>
          <a:noFill/>
          <a:ln w="9525">
            <a:noFill/>
            <a:miter lim="800000"/>
            <a:headEnd/>
            <a:tailEnd/>
          </a:ln>
        </p:spPr>
      </p:pic>
      <p:sp>
        <p:nvSpPr>
          <p:cNvPr id="3" name="TextBox 2"/>
          <p:cNvSpPr txBox="1"/>
          <p:nvPr/>
        </p:nvSpPr>
        <p:spPr>
          <a:xfrm>
            <a:off x="326571" y="5900057"/>
            <a:ext cx="2157129" cy="646331"/>
          </a:xfrm>
          <a:prstGeom prst="rect">
            <a:avLst/>
          </a:prstGeom>
          <a:noFill/>
        </p:spPr>
        <p:txBody>
          <a:bodyPr wrap="none" rtlCol="0">
            <a:spAutoFit/>
          </a:bodyPr>
          <a:lstStyle/>
          <a:p>
            <a:r>
              <a:rPr lang="en-US" dirty="0" smtClean="0"/>
              <a:t>Karla Strieb</a:t>
            </a:r>
            <a:br>
              <a:rPr lang="en-US" dirty="0" smtClean="0"/>
            </a:br>
            <a:r>
              <a:rPr lang="en-US" dirty="0" smtClean="0"/>
              <a:t>Ohio State University</a:t>
            </a:r>
            <a:endParaRPr lang="en-US" dirty="0"/>
          </a:p>
        </p:txBody>
      </p:sp>
    </p:spTree>
    <p:extLst>
      <p:ext uri="{BB962C8B-B14F-4D97-AF65-F5344CB8AC3E}">
        <p14:creationId xmlns:p14="http://schemas.microsoft.com/office/powerpoint/2010/main" val="2349810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NorthAmerican\Blog\MR-publications-upd-b.png"/>
          <p:cNvPicPr/>
          <p:nvPr/>
        </p:nvPicPr>
        <p:blipFill>
          <a:blip r:embed="rId3" cstate="print"/>
          <a:srcRect/>
          <a:stretch>
            <a:fillRect/>
          </a:stretch>
        </p:blipFill>
        <p:spPr bwMode="auto">
          <a:xfrm>
            <a:off x="304800" y="304800"/>
            <a:ext cx="8458200" cy="5943600"/>
          </a:xfrm>
          <a:prstGeom prst="rect">
            <a:avLst/>
          </a:prstGeom>
          <a:noFill/>
          <a:ln w="9525">
            <a:noFill/>
            <a:miter lim="800000"/>
            <a:headEnd/>
            <a:tailEnd/>
          </a:ln>
        </p:spPr>
      </p:pic>
      <p:sp>
        <p:nvSpPr>
          <p:cNvPr id="9" name="TextBox 8"/>
          <p:cNvSpPr txBox="1"/>
          <p:nvPr/>
        </p:nvSpPr>
        <p:spPr>
          <a:xfrm>
            <a:off x="152400" y="4724400"/>
            <a:ext cx="4206240" cy="1123712"/>
          </a:xfrm>
          <a:prstGeom prst="roundRect">
            <a:avLst/>
          </a:prstGeom>
          <a:solidFill>
            <a:schemeClr val="bg1">
              <a:alpha val="70000"/>
            </a:schemeClr>
          </a:solidFill>
          <a:effectLst>
            <a:outerShdw blurRad="50800" dist="38100" dir="2700000" algn="tl" rotWithShape="0">
              <a:prstClr val="black">
                <a:alpha val="40000"/>
              </a:prstClr>
            </a:outerShdw>
          </a:effectLst>
        </p:spPr>
        <p:txBody>
          <a:bodyPr wrap="square" rtlCol="0">
            <a:spAutoFit/>
          </a:bodyPr>
          <a:lstStyle/>
          <a:p>
            <a:r>
              <a:rPr lang="en-US" sz="2000" b="1" dirty="0" smtClean="0">
                <a:latin typeface="Calibri" pitchFamily="34" charset="0"/>
              </a:rPr>
              <a:t>North American print book resource:</a:t>
            </a:r>
            <a:endParaRPr lang="en-US" sz="2000" dirty="0" smtClean="0">
              <a:latin typeface="Calibri" pitchFamily="34" charset="0"/>
            </a:endParaRPr>
          </a:p>
          <a:p>
            <a:r>
              <a:rPr lang="en-US" sz="2000" b="1" dirty="0" smtClean="0">
                <a:latin typeface="Calibri" pitchFamily="34" charset="0"/>
              </a:rPr>
              <a:t>  45.7 million distinct publications</a:t>
            </a:r>
            <a:endParaRPr lang="en-US" sz="2000" dirty="0" smtClean="0">
              <a:latin typeface="Calibri" pitchFamily="34" charset="0"/>
            </a:endParaRPr>
          </a:p>
          <a:p>
            <a:r>
              <a:rPr lang="en-US" sz="2000" b="1" dirty="0" smtClean="0">
                <a:latin typeface="Calibri" pitchFamily="34" charset="0"/>
              </a:rPr>
              <a:t>  889.5 million total library holdings</a:t>
            </a:r>
            <a:endParaRPr lang="en-US" sz="2000" dirty="0" smtClean="0">
              <a:latin typeface="Calibri" pitchFamily="34" charset="0"/>
            </a:endParaRPr>
          </a:p>
        </p:txBody>
      </p:sp>
    </p:spTree>
    <p:extLst>
      <p:ext uri="{BB962C8B-B14F-4D97-AF65-F5344CB8AC3E}">
        <p14:creationId xmlns:p14="http://schemas.microsoft.com/office/powerpoint/2010/main" val="285161446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600635" y="1091914"/>
          <a:ext cx="7635240" cy="522122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62285" y="156678"/>
            <a:ext cx="3405671" cy="892552"/>
          </a:xfrm>
          <a:prstGeom prst="rect">
            <a:avLst/>
          </a:prstGeom>
          <a:noFill/>
        </p:spPr>
        <p:txBody>
          <a:bodyPr wrap="square" rtlCol="0">
            <a:spAutoFit/>
          </a:bodyPr>
          <a:lstStyle/>
          <a:p>
            <a:r>
              <a:rPr lang="en-US" sz="2600" dirty="0" smtClean="0">
                <a:solidFill>
                  <a:srgbClr val="000000"/>
                </a:solidFill>
                <a:latin typeface="Calibri" panose="020F0502020204030204" pitchFamily="34" charset="0"/>
              </a:rPr>
              <a:t>15 most comprehensive </a:t>
            </a:r>
          </a:p>
          <a:p>
            <a:r>
              <a:rPr lang="en-US" sz="2600" dirty="0">
                <a:solidFill>
                  <a:srgbClr val="000000"/>
                </a:solidFill>
                <a:latin typeface="Calibri" panose="020F0502020204030204" pitchFamily="34" charset="0"/>
              </a:rPr>
              <a:t>c</a:t>
            </a:r>
            <a:r>
              <a:rPr lang="en-US" sz="2600" dirty="0" smtClean="0">
                <a:solidFill>
                  <a:srgbClr val="000000"/>
                </a:solidFill>
                <a:latin typeface="Calibri" panose="020F0502020204030204" pitchFamily="34" charset="0"/>
              </a:rPr>
              <a:t>ollections related to:</a:t>
            </a:r>
            <a:endParaRPr lang="en-US" sz="2600" dirty="0">
              <a:solidFill>
                <a:srgbClr val="000000"/>
              </a:solidFill>
              <a:latin typeface="Calibri" panose="020F0502020204030204" pitchFamily="34" charset="0"/>
            </a:endParaRPr>
          </a:p>
        </p:txBody>
      </p:sp>
      <p:pic>
        <p:nvPicPr>
          <p:cNvPr id="1026" name="Picture 2" descr="Rubén Darí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500" y="167986"/>
            <a:ext cx="1428750" cy="2085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190" y="6488668"/>
            <a:ext cx="3377976" cy="276999"/>
          </a:xfrm>
          <a:prstGeom prst="rect">
            <a:avLst/>
          </a:prstGeom>
          <a:noFill/>
        </p:spPr>
        <p:txBody>
          <a:bodyPr wrap="none" rtlCol="0">
            <a:spAutoFit/>
          </a:bodyPr>
          <a:lstStyle/>
          <a:p>
            <a:r>
              <a:rPr lang="en-US" sz="1200" dirty="0" smtClean="0">
                <a:solidFill>
                  <a:srgbClr val="000000"/>
                </a:solidFill>
                <a:latin typeface="Calibri" panose="020F0502020204030204" pitchFamily="34" charset="0"/>
              </a:rPr>
              <a:t>Coverage based on March 2013 WorldCat snapshot</a:t>
            </a:r>
            <a:endParaRPr lang="en-US" sz="1200" dirty="0">
              <a:solidFill>
                <a:srgbClr val="000000"/>
              </a:solidFill>
              <a:latin typeface="Calibri" panose="020F0502020204030204" pitchFamily="34" charset="0"/>
            </a:endParaRPr>
          </a:p>
        </p:txBody>
      </p:sp>
      <p:sp>
        <p:nvSpPr>
          <p:cNvPr id="6" name="Rectangle 5"/>
          <p:cNvSpPr/>
          <p:nvPr/>
        </p:nvSpPr>
        <p:spPr>
          <a:xfrm>
            <a:off x="7282627" y="2253962"/>
            <a:ext cx="1780802" cy="646331"/>
          </a:xfrm>
          <a:prstGeom prst="rect">
            <a:avLst/>
          </a:prstGeom>
        </p:spPr>
        <p:txBody>
          <a:bodyPr wrap="square">
            <a:spAutoFit/>
          </a:bodyPr>
          <a:lstStyle/>
          <a:p>
            <a:r>
              <a:rPr lang="en-US" sz="1200" dirty="0">
                <a:solidFill>
                  <a:srgbClr val="000000"/>
                </a:solidFill>
                <a:latin typeface="Calibri" panose="020F0502020204030204" pitchFamily="34" charset="0"/>
              </a:rPr>
              <a:t>https://commons.wikimedia.org/wiki/File:Rub%C3%A9n_Dar%C3%ADo.jpg</a:t>
            </a:r>
          </a:p>
        </p:txBody>
      </p:sp>
    </p:spTree>
    <p:extLst>
      <p:ext uri="{BB962C8B-B14F-4D97-AF65-F5344CB8AC3E}">
        <p14:creationId xmlns:p14="http://schemas.microsoft.com/office/powerpoint/2010/main" val="1573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print"/>
          <a:srcRect/>
          <a:stretch>
            <a:fillRect/>
          </a:stretch>
        </p:blipFill>
        <p:spPr bwMode="auto">
          <a:xfrm>
            <a:off x="381000" y="3048000"/>
            <a:ext cx="4822636" cy="3200400"/>
          </a:xfrm>
          <a:prstGeom prst="rect">
            <a:avLst/>
          </a:prstGeom>
          <a:noFill/>
          <a:ln w="9525">
            <a:noFill/>
            <a:miter lim="800000"/>
            <a:headEnd/>
            <a:tailEnd/>
          </a:ln>
        </p:spPr>
      </p:pic>
      <p:sp>
        <p:nvSpPr>
          <p:cNvPr id="5" name="Content Placeholder 2"/>
          <p:cNvSpPr txBox="1">
            <a:spLocks/>
          </p:cNvSpPr>
          <p:nvPr/>
        </p:nvSpPr>
        <p:spPr>
          <a:xfrm>
            <a:off x="228600" y="990600"/>
            <a:ext cx="5410200" cy="2133600"/>
          </a:xfrm>
          <a:prstGeom prst="rect">
            <a:avLst/>
          </a:prstGeom>
        </p:spPr>
        <p:txBody>
          <a:bodyPr>
            <a:noAutofit/>
          </a:bodyPr>
          <a:lstStyle/>
          <a:p>
            <a:pPr marL="233363" marR="0" lvl="0" indent="-233363" algn="l" defTabSz="457200" rtl="0" eaLnBrk="1" fontAlgn="auto" latinLnBrk="0" hangingPunct="1">
              <a:spcAft>
                <a:spcPts val="0"/>
              </a:spcAft>
              <a:buClrTx/>
              <a:buSzTx/>
              <a:tabLst/>
              <a:defRPr/>
            </a:pPr>
            <a:r>
              <a:rPr lang="en-US" sz="2100" dirty="0" smtClean="0">
                <a:latin typeface="Arial"/>
                <a:cs typeface="Arial"/>
              </a:rPr>
              <a:t>Characteristics and implications of a </a:t>
            </a:r>
            <a:r>
              <a:rPr lang="en-US" sz="2100" b="1" dirty="0" smtClean="0">
                <a:latin typeface="Arial"/>
                <a:cs typeface="Arial"/>
              </a:rPr>
              <a:t>North</a:t>
            </a:r>
          </a:p>
          <a:p>
            <a:pPr marL="233363" marR="0" lvl="0" indent="-233363" algn="l" defTabSz="457200" rtl="0" eaLnBrk="1" fontAlgn="auto" latinLnBrk="0" hangingPunct="1">
              <a:spcAft>
                <a:spcPts val="0"/>
              </a:spcAft>
              <a:buClrTx/>
              <a:buSzTx/>
              <a:tabLst/>
              <a:defRPr/>
            </a:pPr>
            <a:r>
              <a:rPr lang="en-US" sz="2100" b="1" dirty="0" smtClean="0">
                <a:latin typeface="Arial"/>
                <a:cs typeface="Arial"/>
              </a:rPr>
              <a:t>American network of regional shared </a:t>
            </a:r>
          </a:p>
          <a:p>
            <a:pPr marL="233363" marR="0" lvl="0" indent="-233363" algn="l" defTabSz="457200" rtl="0" eaLnBrk="1" fontAlgn="auto" latinLnBrk="0" hangingPunct="1">
              <a:spcAft>
                <a:spcPts val="0"/>
              </a:spcAft>
              <a:buClrTx/>
              <a:buSzTx/>
              <a:tabLst/>
              <a:defRPr/>
            </a:pPr>
            <a:r>
              <a:rPr lang="en-US" sz="2100" b="1" dirty="0" smtClean="0">
                <a:latin typeface="Arial"/>
                <a:cs typeface="Arial"/>
              </a:rPr>
              <a:t>print book collections</a:t>
            </a:r>
          </a:p>
          <a:p>
            <a:pPr marL="690563" lvl="1" indent="-233363" defTabSz="457200">
              <a:buFont typeface="Arial" pitchFamily="34" charset="0"/>
              <a:buChar char="•"/>
              <a:defRPr/>
            </a:pPr>
            <a:r>
              <a:rPr lang="en-US" sz="2100" dirty="0" smtClean="0">
                <a:latin typeface="Arial"/>
                <a:cs typeface="Arial"/>
              </a:rPr>
              <a:t>Regions common scale in shared print</a:t>
            </a:r>
          </a:p>
          <a:p>
            <a:pPr marL="694944" lvl="1" indent="-233363" defTabSz="457200">
              <a:buFont typeface="Arial" pitchFamily="34" charset="0"/>
              <a:buChar char="•"/>
              <a:defRPr/>
            </a:pPr>
            <a:r>
              <a:rPr lang="en-US" sz="2100" dirty="0" smtClean="0">
                <a:latin typeface="Arial"/>
                <a:cs typeface="Arial"/>
              </a:rPr>
              <a:t>Regions operationalized using </a:t>
            </a:r>
            <a:r>
              <a:rPr lang="en-US" sz="2100" b="1" dirty="0" smtClean="0">
                <a:latin typeface="Arial"/>
                <a:cs typeface="Arial"/>
              </a:rPr>
              <a:t>mega-region concept</a:t>
            </a:r>
          </a:p>
        </p:txBody>
      </p:sp>
      <p:sp>
        <p:nvSpPr>
          <p:cNvPr id="4" name="Text Placeholder 3"/>
          <p:cNvSpPr>
            <a:spLocks noGrp="1"/>
          </p:cNvSpPr>
          <p:nvPr>
            <p:ph type="body" sz="quarter" idx="13"/>
          </p:nvPr>
        </p:nvSpPr>
        <p:spPr>
          <a:xfrm>
            <a:off x="137596" y="115254"/>
            <a:ext cx="8181975" cy="915256"/>
          </a:xfrm>
        </p:spPr>
        <p:txBody>
          <a:bodyPr/>
          <a:lstStyle/>
          <a:p>
            <a:r>
              <a:rPr lang="en-US" dirty="0" smtClean="0"/>
              <a:t>Print management at mega-scale</a:t>
            </a:r>
            <a:endParaRPr lang="en-US" dirty="0"/>
          </a:p>
        </p:txBody>
      </p:sp>
      <p:pic>
        <p:nvPicPr>
          <p:cNvPr id="8194" name="Picture 2" descr="C:\NorthAmerican\Webinars\report_cover.jpg"/>
          <p:cNvPicPr>
            <a:picLocks noChangeAspect="1" noChangeArrowheads="1"/>
          </p:cNvPicPr>
          <p:nvPr/>
        </p:nvPicPr>
        <p:blipFill>
          <a:blip r:embed="rId4" cstate="print"/>
          <a:srcRect/>
          <a:stretch>
            <a:fillRect/>
          </a:stretch>
        </p:blipFill>
        <p:spPr bwMode="auto">
          <a:xfrm>
            <a:off x="5791200" y="990600"/>
            <a:ext cx="2819400" cy="3700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493151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body" sz="quarter" idx="12"/>
          </p:nvPr>
        </p:nvSpPr>
        <p:spPr>
          <a:xfrm>
            <a:off x="169494" y="1169582"/>
            <a:ext cx="8181975" cy="4772240"/>
          </a:xfrm>
        </p:spPr>
        <p:txBody>
          <a:bodyPr>
            <a:noAutofit/>
          </a:bodyPr>
          <a:lstStyle/>
          <a:p>
            <a:pPr>
              <a:spcBef>
                <a:spcPts val="0"/>
              </a:spcBef>
            </a:pPr>
            <a:r>
              <a:rPr lang="en-US" sz="2400" dirty="0" smtClean="0">
                <a:solidFill>
                  <a:schemeClr val="tx1"/>
                </a:solidFill>
              </a:rPr>
              <a:t>Regional-scale shared print strategy:</a:t>
            </a:r>
          </a:p>
          <a:p>
            <a:pPr lvl="1"/>
            <a:r>
              <a:rPr lang="en-US" sz="2000" dirty="0" smtClean="0">
                <a:solidFill>
                  <a:schemeClr val="tx1"/>
                </a:solidFill>
              </a:rPr>
              <a:t>Institutional (OSU) perspective</a:t>
            </a:r>
          </a:p>
          <a:p>
            <a:pPr lvl="1"/>
            <a:r>
              <a:rPr lang="en-US" sz="2000" dirty="0" smtClean="0">
                <a:solidFill>
                  <a:schemeClr val="tx1"/>
                </a:solidFill>
              </a:rPr>
              <a:t>Consortial (CIC) perspective</a:t>
            </a:r>
          </a:p>
          <a:p>
            <a:pPr>
              <a:buNone/>
            </a:pPr>
            <a:endParaRPr lang="en-US" sz="800" dirty="0" smtClean="0">
              <a:solidFill>
                <a:schemeClr val="tx1"/>
              </a:solidFill>
            </a:endParaRPr>
          </a:p>
          <a:p>
            <a:pPr>
              <a:spcBef>
                <a:spcPts val="0"/>
              </a:spcBef>
            </a:pPr>
            <a:r>
              <a:rPr lang="en-US" sz="2400" dirty="0" smtClean="0">
                <a:solidFill>
                  <a:schemeClr val="tx1"/>
                </a:solidFill>
              </a:rPr>
              <a:t>Examined characteristics of:</a:t>
            </a:r>
          </a:p>
          <a:p>
            <a:pPr lvl="1">
              <a:spcBef>
                <a:spcPts val="0"/>
              </a:spcBef>
            </a:pPr>
            <a:r>
              <a:rPr lang="en-US" sz="2000" dirty="0" smtClean="0">
                <a:solidFill>
                  <a:schemeClr val="tx1"/>
                </a:solidFill>
              </a:rPr>
              <a:t>OSU local print book collection</a:t>
            </a:r>
          </a:p>
          <a:p>
            <a:pPr lvl="1">
              <a:spcBef>
                <a:spcPts val="0"/>
              </a:spcBef>
            </a:pPr>
            <a:r>
              <a:rPr lang="en-US" sz="2000" dirty="0" smtClean="0">
                <a:solidFill>
                  <a:schemeClr val="tx1"/>
                </a:solidFill>
              </a:rPr>
              <a:t>CIC consortial collective collection</a:t>
            </a:r>
          </a:p>
          <a:p>
            <a:pPr marL="0" indent="0">
              <a:buNone/>
            </a:pPr>
            <a:endParaRPr lang="en-US" sz="800" dirty="0"/>
          </a:p>
          <a:p>
            <a:r>
              <a:rPr lang="en-US" dirty="0" smtClean="0">
                <a:solidFill>
                  <a:schemeClr val="tx1"/>
                </a:solidFill>
              </a:rPr>
              <a:t>Findings …</a:t>
            </a:r>
          </a:p>
          <a:p>
            <a:pPr lvl="1"/>
            <a:r>
              <a:rPr lang="en-US" sz="2000" dirty="0" smtClean="0"/>
              <a:t>Coverage requires cooperation</a:t>
            </a:r>
          </a:p>
          <a:p>
            <a:pPr lvl="1"/>
            <a:r>
              <a:rPr lang="en-US" sz="2000" dirty="0" smtClean="0">
                <a:solidFill>
                  <a:schemeClr val="tx1"/>
                </a:solidFill>
              </a:rPr>
              <a:t>Scale adds scope and depth</a:t>
            </a:r>
          </a:p>
          <a:p>
            <a:pPr lvl="1"/>
            <a:r>
              <a:rPr lang="en-US" sz="2000" dirty="0" smtClean="0"/>
              <a:t>Uniqueness/scarcity is relative</a:t>
            </a:r>
            <a:endParaRPr lang="en-US" sz="2000" dirty="0" smtClean="0">
              <a:solidFill>
                <a:schemeClr val="tx1"/>
              </a:solidFill>
            </a:endParaRPr>
          </a:p>
        </p:txBody>
      </p:sp>
      <p:sp>
        <p:nvSpPr>
          <p:cNvPr id="7" name="Text Placeholder 6"/>
          <p:cNvSpPr>
            <a:spLocks noGrp="1"/>
          </p:cNvSpPr>
          <p:nvPr>
            <p:ph type="body" sz="quarter" idx="13"/>
          </p:nvPr>
        </p:nvSpPr>
        <p:spPr>
          <a:xfrm>
            <a:off x="169494" y="124970"/>
            <a:ext cx="8181975" cy="693737"/>
          </a:xfrm>
        </p:spPr>
        <p:txBody>
          <a:bodyPr/>
          <a:lstStyle/>
          <a:p>
            <a:r>
              <a:rPr lang="en-US" dirty="0" smtClean="0"/>
              <a:t>Right-scaling Stewardship</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6385" y="1307804"/>
            <a:ext cx="2743200" cy="3509284"/>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65266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OCLC Research</a:t>
            </a:r>
            <a:endParaRPr lang="en-US" dirty="0"/>
          </a:p>
        </p:txBody>
      </p:sp>
      <p:sp>
        <p:nvSpPr>
          <p:cNvPr id="9" name="Text Placeholder 8"/>
          <p:cNvSpPr>
            <a:spLocks noGrp="1"/>
          </p:cNvSpPr>
          <p:nvPr>
            <p:ph type="body" sz="quarter" idx="11"/>
          </p:nvPr>
        </p:nvSpPr>
        <p:spPr>
          <a:xfrm>
            <a:off x="240473" y="914402"/>
            <a:ext cx="4114103" cy="1741997"/>
          </a:xfrm>
        </p:spPr>
        <p:txBody>
          <a:bodyPr>
            <a:normAutofit/>
          </a:bodyPr>
          <a:lstStyle/>
          <a:p>
            <a:r>
              <a:rPr lang="en-US" b="0" dirty="0" smtClean="0">
                <a:hlinkClick r:id="rId2"/>
              </a:rPr>
              <a:t>http</a:t>
            </a:r>
            <a:r>
              <a:rPr lang="en-US" b="0" dirty="0">
                <a:hlinkClick r:id="rId2"/>
              </a:rPr>
              <a:t>://</a:t>
            </a:r>
            <a:r>
              <a:rPr lang="en-US" b="0" dirty="0" smtClean="0">
                <a:hlinkClick r:id="rId2"/>
              </a:rPr>
              <a:t>www.oclc.org/research.html</a:t>
            </a:r>
            <a:endParaRPr lang="en-US" b="0" dirty="0" smtClean="0"/>
          </a:p>
          <a:p>
            <a:pPr marL="285750" indent="-285750">
              <a:buFont typeface="Arial" panose="020B0604020202020204" pitchFamily="34" charset="0"/>
              <a:buChar char="•"/>
            </a:pPr>
            <a:r>
              <a:rPr lang="en-US" dirty="0" smtClean="0"/>
              <a:t>News &amp; events</a:t>
            </a:r>
          </a:p>
          <a:p>
            <a:pPr marL="285750" indent="-285750">
              <a:buFont typeface="Arial" panose="020B0604020202020204" pitchFamily="34" charset="0"/>
              <a:buChar char="•"/>
            </a:pPr>
            <a:r>
              <a:rPr lang="en-US" dirty="0" smtClean="0"/>
              <a:t>Reports &amp; presentations</a:t>
            </a:r>
          </a:p>
          <a:p>
            <a:pPr marL="457200" lvl="1" indent="0">
              <a:buNone/>
            </a:pPr>
            <a:r>
              <a:rPr lang="en-US" sz="1800" dirty="0"/>
              <a:t> </a:t>
            </a:r>
            <a:r>
              <a:rPr lang="en-US" sz="1800" dirty="0" smtClean="0"/>
              <a:t>  </a:t>
            </a:r>
            <a:br>
              <a:rPr lang="en-US" sz="1800" dirty="0" smtClean="0"/>
            </a:br>
            <a:r>
              <a:rPr lang="en-US" sz="1800" dirty="0" smtClean="0"/>
              <a:t>   </a:t>
            </a:r>
            <a:endParaRPr lang="en-US" sz="1800" dirty="0"/>
          </a:p>
        </p:txBody>
      </p:sp>
      <p:pic>
        <p:nvPicPr>
          <p:cNvPr id="4098" name="Picture 2" descr="http://www.hawkin.com/blog/wp-content/uploads/2015/04/twitter-io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85" y="2064190"/>
            <a:ext cx="643749" cy="6284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ublic.slidesharecdn.com/b/images/mobile_app_promo/ios_icon.png?b5f05a27f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42" y="3717663"/>
            <a:ext cx="510235" cy="5102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s.w.org/about/images/fanart/logo_500x5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990" y="4437201"/>
            <a:ext cx="573139" cy="573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222322" y="5193959"/>
            <a:ext cx="752475" cy="352425"/>
          </a:xfrm>
          <a:prstGeom prst="rect">
            <a:avLst/>
          </a:prstGeom>
        </p:spPr>
      </p:pic>
      <p:pic>
        <p:nvPicPr>
          <p:cNvPr id="5" name="Picture 4"/>
          <p:cNvPicPr>
            <a:picLocks noChangeAspect="1"/>
          </p:cNvPicPr>
          <p:nvPr/>
        </p:nvPicPr>
        <p:blipFill>
          <a:blip r:embed="rId7"/>
          <a:stretch>
            <a:fillRect/>
          </a:stretch>
        </p:blipFill>
        <p:spPr>
          <a:xfrm>
            <a:off x="339224" y="2932387"/>
            <a:ext cx="518670" cy="536153"/>
          </a:xfrm>
          <a:prstGeom prst="rect">
            <a:avLst/>
          </a:prstGeom>
        </p:spPr>
      </p:pic>
      <p:sp>
        <p:nvSpPr>
          <p:cNvPr id="3" name="Rectangle 2"/>
          <p:cNvSpPr/>
          <p:nvPr/>
        </p:nvSpPr>
        <p:spPr>
          <a:xfrm>
            <a:off x="1036028" y="2064190"/>
            <a:ext cx="3191347" cy="3693319"/>
          </a:xfrm>
          <a:prstGeom prst="rect">
            <a:avLst/>
          </a:prstGeom>
        </p:spPr>
        <p:txBody>
          <a:bodyPr wrap="square">
            <a:spAutoFit/>
          </a:bodyPr>
          <a:lstStyle/>
          <a:p>
            <a:r>
              <a:rPr lang="en-US" dirty="0">
                <a:hlinkClick r:id="rId8"/>
              </a:rPr>
              <a:t>https://</a:t>
            </a:r>
            <a:r>
              <a:rPr lang="en-US" dirty="0" smtClean="0">
                <a:hlinkClick r:id="rId8"/>
              </a:rPr>
              <a:t>twitter.com/OCLC/lists/oclc-research</a:t>
            </a:r>
          </a:p>
          <a:p>
            <a:r>
              <a:rPr lang="en-US" dirty="0">
                <a:hlinkClick r:id="rId8"/>
              </a:rPr>
              <a:t/>
            </a:r>
            <a:br>
              <a:rPr lang="en-US" dirty="0">
                <a:hlinkClick r:id="rId8"/>
              </a:rPr>
            </a:br>
            <a:r>
              <a:rPr lang="en-US" dirty="0">
                <a:hlinkClick r:id="rId8"/>
              </a:rPr>
              <a:t>https://www.facebook.com/OCLCResearch</a:t>
            </a:r>
            <a:br>
              <a:rPr lang="en-US" dirty="0">
                <a:hlinkClick r:id="rId8"/>
              </a:rPr>
            </a:br>
            <a:endParaRPr lang="en-US" dirty="0" smtClean="0">
              <a:hlinkClick r:id="rId8"/>
            </a:endParaRPr>
          </a:p>
          <a:p>
            <a:r>
              <a:rPr lang="en-US" dirty="0">
                <a:hlinkClick r:id="rId8"/>
              </a:rPr>
              <a:t>http://www.slideshare.net/oclcr</a:t>
            </a:r>
            <a:endParaRPr lang="en-US" dirty="0"/>
          </a:p>
          <a:p>
            <a:r>
              <a:rPr lang="en-US" dirty="0"/>
              <a:t> </a:t>
            </a:r>
          </a:p>
          <a:p>
            <a:r>
              <a:rPr lang="en-US" dirty="0" smtClean="0">
                <a:hlinkClick r:id="rId9"/>
              </a:rPr>
              <a:t>http</a:t>
            </a:r>
            <a:r>
              <a:rPr lang="en-US" dirty="0">
                <a:hlinkClick r:id="rId9"/>
              </a:rPr>
              <a:t>://hangingtogether.org/</a:t>
            </a:r>
            <a:r>
              <a:rPr lang="en-US" dirty="0"/>
              <a:t> </a:t>
            </a:r>
          </a:p>
          <a:p>
            <a:endParaRPr lang="en-US" dirty="0" smtClean="0">
              <a:hlinkClick r:id="rId10"/>
            </a:endParaRPr>
          </a:p>
          <a:p>
            <a:r>
              <a:rPr lang="en-US" dirty="0" smtClean="0">
                <a:hlinkClick r:id="rId10"/>
              </a:rPr>
              <a:t>http</a:t>
            </a:r>
            <a:r>
              <a:rPr lang="en-US" dirty="0">
                <a:hlinkClick r:id="rId10"/>
              </a:rPr>
              <a:t>://youtube.com/oclcresearch</a:t>
            </a:r>
            <a:endParaRPr lang="en-US" dirty="0"/>
          </a:p>
        </p:txBody>
      </p:sp>
    </p:spTree>
    <p:extLst>
      <p:ext uri="{BB962C8B-B14F-4D97-AF65-F5344CB8AC3E}">
        <p14:creationId xmlns:p14="http://schemas.microsoft.com/office/powerpoint/2010/main" val="251391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fdtw1-1.fna.fbcdn.net/hphotos-xlp1/t31.0-8/11934538_487041264793785_1670533206764177194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63"/>
            <a:ext cx="9143999" cy="623098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7"/>
          </p:nvPr>
        </p:nvSpPr>
        <p:spPr>
          <a:xfrm>
            <a:off x="206180" y="6371835"/>
            <a:ext cx="2160207" cy="400110"/>
          </a:xfrm>
        </p:spPr>
        <p:txBody>
          <a:bodyPr/>
          <a:lstStyle/>
          <a:p>
            <a:r>
              <a:rPr lang="en-US" dirty="0" smtClean="0">
                <a:solidFill>
                  <a:schemeClr val="bg1"/>
                </a:solidFill>
              </a:rPr>
              <a:t>Lorcan Dempsey</a:t>
            </a:r>
            <a:endParaRPr lang="en-US" dirty="0">
              <a:solidFill>
                <a:schemeClr val="bg1"/>
              </a:solidFill>
            </a:endParaRPr>
          </a:p>
        </p:txBody>
      </p:sp>
      <p:sp>
        <p:nvSpPr>
          <p:cNvPr id="5" name="Text Placeholder 4"/>
          <p:cNvSpPr>
            <a:spLocks noGrp="1"/>
          </p:cNvSpPr>
          <p:nvPr>
            <p:ph type="body" sz="quarter" idx="18"/>
          </p:nvPr>
        </p:nvSpPr>
        <p:spPr>
          <a:xfrm>
            <a:off x="2366387" y="6475637"/>
            <a:ext cx="4605684" cy="307777"/>
          </a:xfrm>
        </p:spPr>
        <p:txBody>
          <a:bodyPr/>
          <a:lstStyle/>
          <a:p>
            <a:r>
              <a:rPr lang="en-US" dirty="0" smtClean="0">
                <a:solidFill>
                  <a:schemeClr val="bg1"/>
                </a:solidFill>
              </a:rPr>
              <a:t>VP Membership &amp; Research &amp; Chief Strategist</a:t>
            </a:r>
            <a:endParaRPr lang="en-US" dirty="0">
              <a:solidFill>
                <a:schemeClr val="bg1"/>
              </a:solidFill>
            </a:endParaRPr>
          </a:p>
        </p:txBody>
      </p:sp>
      <p:sp>
        <p:nvSpPr>
          <p:cNvPr id="6" name="Rectangle 5"/>
          <p:cNvSpPr/>
          <p:nvPr/>
        </p:nvSpPr>
        <p:spPr>
          <a:xfrm>
            <a:off x="728694" y="590010"/>
            <a:ext cx="8250206" cy="246221"/>
          </a:xfrm>
          <a:prstGeom prst="rect">
            <a:avLst/>
          </a:prstGeom>
        </p:spPr>
        <p:txBody>
          <a:bodyPr wrap="square">
            <a:spAutoFit/>
          </a:bodyPr>
          <a:lstStyle/>
          <a:p>
            <a:r>
              <a:rPr lang="en-US" sz="1000" dirty="0">
                <a:solidFill>
                  <a:schemeClr val="bg1"/>
                </a:solidFill>
              </a:rPr>
              <a:t>https://www.facebook.com/oconnellhousedublin/photos/pb.108337209330861.-2207520000.1443306060./487041264793785/?type=3&amp;theater</a:t>
            </a:r>
          </a:p>
        </p:txBody>
      </p:sp>
    </p:spTree>
    <p:extLst>
      <p:ext uri="{BB962C8B-B14F-4D97-AF65-F5344CB8AC3E}">
        <p14:creationId xmlns:p14="http://schemas.microsoft.com/office/powerpoint/2010/main" val="397332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329" y="6297270"/>
            <a:ext cx="7162800" cy="307777"/>
          </a:xfrm>
          <a:prstGeom prst="rect">
            <a:avLst/>
          </a:prstGeom>
        </p:spPr>
        <p:txBody>
          <a:bodyPr wrap="square">
            <a:spAutoFit/>
          </a:bodyPr>
          <a:lstStyle/>
          <a:p>
            <a:r>
              <a:rPr lang="en-US" sz="1400" dirty="0">
                <a:solidFill>
                  <a:srgbClr val="000000"/>
                </a:solidFill>
                <a:latin typeface="Calibri" panose="020F0502020204030204" pitchFamily="34" charset="0"/>
              </a:rPr>
              <a:t>http://rarebooks.library.nd.edu/collections/latin_american/dario.shtml</a:t>
            </a:r>
          </a:p>
        </p:txBody>
      </p:sp>
      <p:grpSp>
        <p:nvGrpSpPr>
          <p:cNvPr id="7" name="Group 6"/>
          <p:cNvGrpSpPr/>
          <p:nvPr/>
        </p:nvGrpSpPr>
        <p:grpSpPr>
          <a:xfrm>
            <a:off x="292249" y="238198"/>
            <a:ext cx="7756506" cy="5731399"/>
            <a:chOff x="508953" y="-406364"/>
            <a:chExt cx="7655206" cy="6246414"/>
          </a:xfrm>
        </p:grpSpPr>
        <p:grpSp>
          <p:nvGrpSpPr>
            <p:cNvPr id="4" name="Group 3"/>
            <p:cNvGrpSpPr/>
            <p:nvPr/>
          </p:nvGrpSpPr>
          <p:grpSpPr>
            <a:xfrm>
              <a:off x="508953" y="706127"/>
              <a:ext cx="7655206" cy="5133923"/>
              <a:chOff x="508953" y="257894"/>
              <a:chExt cx="7655206" cy="5133923"/>
            </a:xfrm>
          </p:grpSpPr>
          <p:pic>
            <p:nvPicPr>
              <p:cNvPr id="2" name="Picture 1"/>
              <p:cNvPicPr>
                <a:picLocks noChangeAspect="1"/>
              </p:cNvPicPr>
              <p:nvPr/>
            </p:nvPicPr>
            <p:blipFill>
              <a:blip r:embed="rId2"/>
              <a:stretch>
                <a:fillRect/>
              </a:stretch>
            </p:blipFill>
            <p:spPr>
              <a:xfrm>
                <a:off x="508953" y="257894"/>
                <a:ext cx="7655206" cy="3740364"/>
              </a:xfrm>
              <a:prstGeom prst="rect">
                <a:avLst/>
              </a:prstGeom>
            </p:spPr>
          </p:pic>
          <p:pic>
            <p:nvPicPr>
              <p:cNvPr id="3" name="Picture 2"/>
              <p:cNvPicPr>
                <a:picLocks noChangeAspect="1"/>
              </p:cNvPicPr>
              <p:nvPr/>
            </p:nvPicPr>
            <p:blipFill>
              <a:blip r:embed="rId3"/>
              <a:stretch>
                <a:fillRect/>
              </a:stretch>
            </p:blipFill>
            <p:spPr>
              <a:xfrm>
                <a:off x="508953" y="3603818"/>
                <a:ext cx="7655206" cy="1787999"/>
              </a:xfrm>
              <a:prstGeom prst="rect">
                <a:avLst/>
              </a:prstGeom>
            </p:spPr>
          </p:pic>
        </p:grpSp>
        <p:pic>
          <p:nvPicPr>
            <p:cNvPr id="6" name="Picture 5"/>
            <p:cNvPicPr>
              <a:picLocks noChangeAspect="1"/>
            </p:cNvPicPr>
            <p:nvPr/>
          </p:nvPicPr>
          <p:blipFill>
            <a:blip r:embed="rId4"/>
            <a:stretch>
              <a:fillRect/>
            </a:stretch>
          </p:blipFill>
          <p:spPr>
            <a:xfrm>
              <a:off x="508953" y="-406364"/>
              <a:ext cx="7655206" cy="1193157"/>
            </a:xfrm>
            <a:prstGeom prst="rect">
              <a:avLst/>
            </a:prstGeom>
          </p:spPr>
        </p:pic>
      </p:grpSp>
    </p:spTree>
    <p:extLst>
      <p:ext uri="{BB962C8B-B14F-4D97-AF65-F5344CB8AC3E}">
        <p14:creationId xmlns:p14="http://schemas.microsoft.com/office/powerpoint/2010/main" val="180574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8257" y="199413"/>
            <a:ext cx="7873391" cy="5863725"/>
            <a:chOff x="188258" y="199414"/>
            <a:chExt cx="7165912" cy="5730768"/>
          </a:xfrm>
        </p:grpSpPr>
        <p:pic>
          <p:nvPicPr>
            <p:cNvPr id="9" name="Picture 8"/>
            <p:cNvPicPr>
              <a:picLocks noChangeAspect="1"/>
            </p:cNvPicPr>
            <p:nvPr/>
          </p:nvPicPr>
          <p:blipFill rotWithShape="1">
            <a:blip r:embed="rId2"/>
            <a:srcRect l="30642" t="42132" r="5784" b="3194"/>
            <a:stretch/>
          </p:blipFill>
          <p:spPr>
            <a:xfrm>
              <a:off x="188259" y="3382168"/>
              <a:ext cx="7165911" cy="2548014"/>
            </a:xfrm>
            <a:prstGeom prst="rect">
              <a:avLst/>
            </a:prstGeom>
          </p:spPr>
        </p:pic>
        <p:grpSp>
          <p:nvGrpSpPr>
            <p:cNvPr id="8" name="Group 7"/>
            <p:cNvGrpSpPr/>
            <p:nvPr/>
          </p:nvGrpSpPr>
          <p:grpSpPr>
            <a:xfrm>
              <a:off x="188258" y="199414"/>
              <a:ext cx="7165911" cy="3159041"/>
              <a:chOff x="1864842" y="3355545"/>
              <a:chExt cx="5080474" cy="2348752"/>
            </a:xfrm>
          </p:grpSpPr>
          <p:pic>
            <p:nvPicPr>
              <p:cNvPr id="6" name="Picture 5"/>
              <p:cNvPicPr>
                <a:picLocks noChangeAspect="1"/>
              </p:cNvPicPr>
              <p:nvPr/>
            </p:nvPicPr>
            <p:blipFill rotWithShape="1">
              <a:blip r:embed="rId3"/>
              <a:srcRect l="27686" t="20773"/>
              <a:stretch/>
            </p:blipFill>
            <p:spPr>
              <a:xfrm>
                <a:off x="1864842" y="3355545"/>
                <a:ext cx="5080474" cy="2348752"/>
              </a:xfrm>
              <a:prstGeom prst="rect">
                <a:avLst/>
              </a:prstGeom>
            </p:spPr>
          </p:pic>
          <p:pic>
            <p:nvPicPr>
              <p:cNvPr id="7" name="Picture 6"/>
              <p:cNvPicPr>
                <a:picLocks noChangeAspect="1"/>
              </p:cNvPicPr>
              <p:nvPr/>
            </p:nvPicPr>
            <p:blipFill rotWithShape="1">
              <a:blip r:embed="rId3"/>
              <a:srcRect r="49728" b="75901"/>
              <a:stretch/>
            </p:blipFill>
            <p:spPr>
              <a:xfrm>
                <a:off x="1864842" y="3355545"/>
                <a:ext cx="3531912" cy="714432"/>
              </a:xfrm>
              <a:prstGeom prst="rect">
                <a:avLst/>
              </a:prstGeom>
            </p:spPr>
          </p:pic>
        </p:grpSp>
      </p:grpSp>
      <p:sp>
        <p:nvSpPr>
          <p:cNvPr id="10" name="Rectangle 9"/>
          <p:cNvSpPr/>
          <p:nvPr/>
        </p:nvSpPr>
        <p:spPr>
          <a:xfrm>
            <a:off x="171243" y="6315199"/>
            <a:ext cx="5371142" cy="307777"/>
          </a:xfrm>
          <a:prstGeom prst="rect">
            <a:avLst/>
          </a:prstGeom>
        </p:spPr>
        <p:txBody>
          <a:bodyPr wrap="square">
            <a:spAutoFit/>
          </a:bodyPr>
          <a:lstStyle/>
          <a:p>
            <a:r>
              <a:rPr lang="en-US" sz="1400" dirty="0">
                <a:solidFill>
                  <a:srgbClr val="000000"/>
                </a:solidFill>
                <a:latin typeface="Calibri" panose="020F0502020204030204" pitchFamily="34" charset="0"/>
              </a:rPr>
              <a:t>http://irishstudies.nd.edu/about/library-collections/</a:t>
            </a:r>
          </a:p>
        </p:txBody>
      </p:sp>
    </p:spTree>
    <p:extLst>
      <p:ext uri="{BB962C8B-B14F-4D97-AF65-F5344CB8AC3E}">
        <p14:creationId xmlns:p14="http://schemas.microsoft.com/office/powerpoint/2010/main" val="290156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569167" y="1105678"/>
          <a:ext cx="7799832" cy="494690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45190" y="6488668"/>
            <a:ext cx="3377976" cy="276999"/>
          </a:xfrm>
          <a:prstGeom prst="rect">
            <a:avLst/>
          </a:prstGeom>
          <a:noFill/>
        </p:spPr>
        <p:txBody>
          <a:bodyPr wrap="none" rtlCol="0">
            <a:spAutoFit/>
          </a:bodyPr>
          <a:lstStyle/>
          <a:p>
            <a:r>
              <a:rPr lang="en-US" sz="1200" dirty="0" smtClean="0">
                <a:solidFill>
                  <a:srgbClr val="000000"/>
                </a:solidFill>
                <a:latin typeface="Calibri" panose="020F0502020204030204" pitchFamily="34" charset="0"/>
              </a:rPr>
              <a:t>Coverage based on March 2013 WorldCat snapshot</a:t>
            </a:r>
            <a:endParaRPr lang="en-US" sz="1200" dirty="0">
              <a:solidFill>
                <a:srgbClr val="000000"/>
              </a:solidFill>
              <a:latin typeface="Calibri" panose="020F0502020204030204" pitchFamily="34" charset="0"/>
            </a:endParaRPr>
          </a:p>
        </p:txBody>
      </p:sp>
      <p:sp>
        <p:nvSpPr>
          <p:cNvPr id="4" name="TextBox 3"/>
          <p:cNvSpPr txBox="1"/>
          <p:nvPr/>
        </p:nvSpPr>
        <p:spPr>
          <a:xfrm>
            <a:off x="162285" y="156678"/>
            <a:ext cx="3405671" cy="892552"/>
          </a:xfrm>
          <a:prstGeom prst="rect">
            <a:avLst/>
          </a:prstGeom>
          <a:noFill/>
        </p:spPr>
        <p:txBody>
          <a:bodyPr wrap="square" rtlCol="0">
            <a:spAutoFit/>
          </a:bodyPr>
          <a:lstStyle/>
          <a:p>
            <a:r>
              <a:rPr lang="en-US" sz="2600" dirty="0" smtClean="0">
                <a:solidFill>
                  <a:srgbClr val="000000"/>
                </a:solidFill>
                <a:latin typeface="Calibri" panose="020F0502020204030204" pitchFamily="34" charset="0"/>
              </a:rPr>
              <a:t>15 most comprehensive </a:t>
            </a:r>
          </a:p>
          <a:p>
            <a:r>
              <a:rPr lang="en-US" sz="2600" dirty="0">
                <a:solidFill>
                  <a:srgbClr val="000000"/>
                </a:solidFill>
                <a:latin typeface="Calibri" panose="020F0502020204030204" pitchFamily="34" charset="0"/>
              </a:rPr>
              <a:t>c</a:t>
            </a:r>
            <a:r>
              <a:rPr lang="en-US" sz="2600" dirty="0" smtClean="0">
                <a:solidFill>
                  <a:srgbClr val="000000"/>
                </a:solidFill>
                <a:latin typeface="Calibri" panose="020F0502020204030204" pitchFamily="34" charset="0"/>
              </a:rPr>
              <a:t>ollections related to:</a:t>
            </a:r>
            <a:endParaRPr lang="en-US" sz="2600" dirty="0">
              <a:solidFill>
                <a:srgbClr val="000000"/>
              </a:solidFill>
              <a:latin typeface="Calibri" panose="020F0502020204030204" pitchFamily="34" charset="0"/>
            </a:endParaRPr>
          </a:p>
        </p:txBody>
      </p:sp>
      <p:pic>
        <p:nvPicPr>
          <p:cNvPr id="5122" name="Picture 2" descr="Seamus De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766" y="96945"/>
            <a:ext cx="1428750" cy="1628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7618766" y="1728727"/>
            <a:ext cx="1428750" cy="830997"/>
          </a:xfrm>
          <a:prstGeom prst="rect">
            <a:avLst/>
          </a:prstGeom>
          <a:solidFill>
            <a:schemeClr val="bg1"/>
          </a:solidFill>
        </p:spPr>
        <p:txBody>
          <a:bodyPr wrap="square">
            <a:spAutoFit/>
          </a:bodyPr>
          <a:lstStyle/>
          <a:p>
            <a:r>
              <a:rPr lang="en-US" sz="1200" dirty="0">
                <a:solidFill>
                  <a:srgbClr val="000000"/>
                </a:solidFill>
                <a:latin typeface="Calibri" panose="020F0502020204030204" pitchFamily="34" charset="0"/>
              </a:rPr>
              <a:t>http://irishstudies.nd.edu/faculty/faculty-fellows/seamus-deane/</a:t>
            </a:r>
          </a:p>
        </p:txBody>
      </p:sp>
    </p:spTree>
    <p:extLst>
      <p:ext uri="{BB962C8B-B14F-4D97-AF65-F5344CB8AC3E}">
        <p14:creationId xmlns:p14="http://schemas.microsoft.com/office/powerpoint/2010/main" val="387726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itle and Sections">
  <a:themeElements>
    <a:clrScheme name="OCLC">
      <a:dk1>
        <a:sysClr val="windowText" lastClr="000000"/>
      </a:dk1>
      <a:lt1>
        <a:srgbClr val="FFFFFF"/>
      </a:lt1>
      <a:dk2>
        <a:srgbClr val="455560"/>
      </a:dk2>
      <a:lt2>
        <a:srgbClr val="FFFFFF"/>
      </a:lt2>
      <a:accent1>
        <a:srgbClr val="2178B5"/>
      </a:accent1>
      <a:accent2>
        <a:srgbClr val="C4161C"/>
      </a:accent2>
      <a:accent3>
        <a:srgbClr val="419A3C"/>
      </a:accent3>
      <a:accent4>
        <a:srgbClr val="5F4894"/>
      </a:accent4>
      <a:accent5>
        <a:srgbClr val="A9316F"/>
      </a:accent5>
      <a:accent6>
        <a:srgbClr val="FF7600"/>
      </a:accent6>
      <a:hlink>
        <a:srgbClr val="034EA2"/>
      </a:hlink>
      <a:folHlink>
        <a:srgbClr val="A931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16202</TotalTime>
  <Words>2297</Words>
  <Application>Microsoft Office PowerPoint</Application>
  <PresentationFormat>On-screen Show (4:3)</PresentationFormat>
  <Paragraphs>355</Paragraphs>
  <Slides>63</Slides>
  <Notes>20</Notes>
  <HiddenSlides>6</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63</vt:i4>
      </vt:variant>
    </vt:vector>
  </HeadingPairs>
  <TitlesOfParts>
    <vt:vector size="76" baseType="lpstr">
      <vt:lpstr>ＭＳ Ｐゴシック</vt:lpstr>
      <vt:lpstr>Arial</vt:lpstr>
      <vt:lpstr>Calibri</vt:lpstr>
      <vt:lpstr>Calibri Light</vt:lpstr>
      <vt:lpstr>Lucida Grande</vt:lpstr>
      <vt:lpstr>Segoe UI</vt:lpstr>
      <vt:lpstr>Segoe UI Light</vt:lpstr>
      <vt:lpstr>Segoe UI Semibold</vt:lpstr>
      <vt:lpstr>Times New Roman</vt:lpstr>
      <vt:lpstr>Wingdings</vt:lpstr>
      <vt:lpstr>Master_Slides_V2</vt:lpstr>
      <vt:lpstr>Title and Sections</vt:lpstr>
      <vt:lpstr>1_Title and Sections</vt:lpstr>
      <vt:lpstr>PowerPoint Presentation</vt:lpstr>
      <vt:lpstr>PowerPoint Presentation</vt:lpstr>
      <vt:lpstr>Prelude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Themes</vt:lpstr>
      <vt:lpstr>PowerPoint Presentation</vt:lpstr>
      <vt:lpstr>User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collections and support</vt:lpstr>
      <vt:lpstr>PowerPoint Presentation</vt:lpstr>
      <vt:lpstr>PowerPoint Presentation</vt:lpstr>
      <vt:lpstr>PowerPoint Presentation</vt:lpstr>
      <vt:lpstr>PowerPoint Presentation</vt:lpstr>
      <vt:lpstr>PowerPoint Presentation</vt:lpstr>
      <vt:lpstr>Framing the Scholarly Record …</vt:lpstr>
      <vt:lpstr>PowerPoint Presentation</vt:lpstr>
      <vt:lpstr>PowerPoint Presentation</vt:lpstr>
      <vt:lpstr>Data science</vt:lpstr>
      <vt:lpstr>Data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Virtual International Authority File</vt:lpstr>
      <vt:lpstr>PowerPoint Presentation</vt:lpstr>
      <vt:lpstr>PowerPoint Presentation</vt:lpstr>
      <vt:lpstr>PowerPoint Presentation</vt:lpstr>
      <vt:lpstr>OCLC’s linked data resources </vt:lpstr>
      <vt:lpstr>PowerPoint Presentation</vt:lpstr>
      <vt:lpstr>PowerPoint Presentation</vt:lpstr>
      <vt:lpstr>The systemwide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Trends and OCLC Research</dc:title>
  <dc:creator>Lorcan Dempsey</dc:creator>
  <cp:keywords>user studies, systemwide library, research collections &amp; support, research collections, support, special collections, data science, viaf, scholarly record, linked data, collective collections, mega scale, right scaling stewardship</cp:keywords>
  <dc:description>An overview of environmental trends in libraries with a description of related OCLC Research.Presented 28 September 2015 at the University of Notre Dame, Indiana (USA).</dc:description>
  <cp:lastModifiedBy>Confer,Patrick</cp:lastModifiedBy>
  <cp:revision>335</cp:revision>
  <cp:lastPrinted>2015-07-28T19:09:09Z</cp:lastPrinted>
  <dcterms:created xsi:type="dcterms:W3CDTF">2015-04-17T19:58:50Z</dcterms:created>
  <dcterms:modified xsi:type="dcterms:W3CDTF">2015-12-02T21:13:29Z</dcterms:modified>
  <cp:category/>
</cp:coreProperties>
</file>