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5"/>
    <p:sldMasterId id="2147483648" r:id="rId6"/>
    <p:sldMasterId id="2147483674" r:id="rId7"/>
    <p:sldMasterId id="2147483691" r:id="rId8"/>
  </p:sldMasterIdLst>
  <p:notesMasterIdLst>
    <p:notesMasterId r:id="rId37"/>
  </p:notesMasterIdLst>
  <p:handoutMasterIdLst>
    <p:handoutMasterId r:id="rId38"/>
  </p:handoutMasterIdLst>
  <p:sldIdLst>
    <p:sldId id="265" r:id="rId9"/>
    <p:sldId id="410" r:id="rId10"/>
    <p:sldId id="431" r:id="rId11"/>
    <p:sldId id="411" r:id="rId12"/>
    <p:sldId id="303" r:id="rId13"/>
    <p:sldId id="310" r:id="rId14"/>
    <p:sldId id="315" r:id="rId15"/>
    <p:sldId id="318" r:id="rId16"/>
    <p:sldId id="316" r:id="rId17"/>
    <p:sldId id="317" r:id="rId18"/>
    <p:sldId id="611" r:id="rId19"/>
    <p:sldId id="612" r:id="rId20"/>
    <p:sldId id="609" r:id="rId21"/>
    <p:sldId id="610" r:id="rId22"/>
    <p:sldId id="412" r:id="rId23"/>
    <p:sldId id="432" r:id="rId24"/>
    <p:sldId id="257" r:id="rId25"/>
    <p:sldId id="620" r:id="rId26"/>
    <p:sldId id="496" r:id="rId27"/>
    <p:sldId id="475" r:id="rId28"/>
    <p:sldId id="477" r:id="rId29"/>
    <p:sldId id="480" r:id="rId30"/>
    <p:sldId id="495" r:id="rId31"/>
    <p:sldId id="505" r:id="rId32"/>
    <p:sldId id="506" r:id="rId33"/>
    <p:sldId id="507" r:id="rId34"/>
    <p:sldId id="486" r:id="rId35"/>
    <p:sldId id="490" r:id="rId36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8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126"/>
    <a:srgbClr val="5E6262"/>
    <a:srgbClr val="17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2" autoAdjust="0"/>
    <p:restoredTop sz="94773"/>
  </p:normalViewPr>
  <p:slideViewPr>
    <p:cSldViewPr snapToGrid="0" snapToObjects="1">
      <p:cViewPr>
        <p:scale>
          <a:sx n="80" d="100"/>
          <a:sy n="80" d="100"/>
        </p:scale>
        <p:origin x="96" y="124"/>
      </p:cViewPr>
      <p:guideLst>
        <p:guide orient="horz" pos="1808"/>
        <p:guide pos="55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8" d="100"/>
          <a:sy n="68" d="100"/>
        </p:scale>
        <p:origin x="99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sideoclc-my.sharepoint.com/personal/malpasc_oclc_org/Documents/UFLF/OhioLINK/OhioLINK%20UFLF%20May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sideoclc-my.sharepoint.com/personal/malpasc_oclc_org/Documents/UFLF/OhioLINK/OhioLINK%20UFLF%20May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3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300" b="1" dirty="0" err="1">
                <a:solidFill>
                  <a:schemeClr val="bg1"/>
                </a:solidFill>
              </a:rPr>
              <a:t>OhioLINK</a:t>
            </a:r>
            <a:r>
              <a:rPr lang="en-US" sz="2300" b="1" dirty="0">
                <a:solidFill>
                  <a:schemeClr val="bg1"/>
                </a:solidFill>
              </a:rPr>
              <a:t> Institutions in UFLF Population (N=58)</a:t>
            </a:r>
          </a:p>
        </c:rich>
      </c:tx>
      <c:overlay val="0"/>
      <c:spPr>
        <a:solidFill>
          <a:schemeClr val="accent5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3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'OhioLINK provided IPEDS'!$B$65</c:f>
              <c:strCache>
                <c:ptCount val="1"/>
                <c:pt idx="0">
                  <c:v>Kenyon College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IPEDS'!$C$65:$E$65</c:f>
              <c:numCache>
                <c:formatCode>0.00</c:formatCode>
                <c:ptCount val="3"/>
                <c:pt idx="0">
                  <c:v>4.9751243781094535E-3</c:v>
                </c:pt>
                <c:pt idx="1">
                  <c:v>0.99502487562189068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FB-4B5F-BD96-CA4757A72555}"/>
            </c:ext>
          </c:extLst>
        </c:ser>
        <c:ser>
          <c:idx val="1"/>
          <c:order val="1"/>
          <c:tx>
            <c:strRef>
              <c:f>'OhioLINK provided IPEDS'!$B$66</c:f>
              <c:strCache>
                <c:ptCount val="1"/>
                <c:pt idx="0">
                  <c:v>Oberlin College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IPEDS'!$C$66:$E$66</c:f>
              <c:numCache>
                <c:formatCode>General</c:formatCode>
                <c:ptCount val="3"/>
                <c:pt idx="0">
                  <c:v>4.9752419459334063E-3</c:v>
                </c:pt>
                <c:pt idx="1">
                  <c:v>0.9916076962780136</c:v>
                </c:pt>
                <c:pt idx="2">
                  <c:v>3.4170617760531635E-3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FB-4B5F-BD96-CA4757A72555}"/>
            </c:ext>
          </c:extLst>
        </c:ser>
        <c:ser>
          <c:idx val="2"/>
          <c:order val="2"/>
          <c:tx>
            <c:strRef>
              <c:f>'OhioLINK provided IPEDS'!$B$67</c:f>
              <c:strCache>
                <c:ptCount val="1"/>
                <c:pt idx="0">
                  <c:v>The College of Wooster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IPEDS'!$C$67:$E$67</c:f>
              <c:numCache>
                <c:formatCode>General</c:formatCode>
                <c:ptCount val="3"/>
                <c:pt idx="0">
                  <c:v>4.9751243781094535E-3</c:v>
                </c:pt>
                <c:pt idx="1">
                  <c:v>0.99502487562189068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FB-4B5F-BD96-CA4757A72555}"/>
            </c:ext>
          </c:extLst>
        </c:ser>
        <c:ser>
          <c:idx val="3"/>
          <c:order val="3"/>
          <c:tx>
            <c:strRef>
              <c:f>'OhioLINK provided IPEDS'!$B$68</c:f>
              <c:strCache>
                <c:ptCount val="1"/>
                <c:pt idx="0">
                  <c:v>Denison University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IPEDS'!$C$68:$E$68</c:f>
              <c:numCache>
                <c:formatCode>General</c:formatCode>
                <c:ptCount val="3"/>
                <c:pt idx="0">
                  <c:v>4.9751243781094535E-3</c:v>
                </c:pt>
                <c:pt idx="1">
                  <c:v>0.99502487562189068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FB-4B5F-BD96-CA4757A72555}"/>
            </c:ext>
          </c:extLst>
        </c:ser>
        <c:ser>
          <c:idx val="4"/>
          <c:order val="4"/>
          <c:tx>
            <c:strRef>
              <c:f>'OhioLINK provided IPEDS'!$B$69</c:f>
              <c:strCache>
                <c:ptCount val="1"/>
                <c:pt idx="0">
                  <c:v>Ohio Wesleyan University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IPEDS'!$C$69:$E$69</c:f>
              <c:numCache>
                <c:formatCode>General</c:formatCode>
                <c:ptCount val="3"/>
                <c:pt idx="0">
                  <c:v>0</c:v>
                </c:pt>
                <c:pt idx="1">
                  <c:v>0.83417085427135673</c:v>
                </c:pt>
                <c:pt idx="2">
                  <c:v>0.16582914572864321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FB-4B5F-BD96-CA4757A72555}"/>
            </c:ext>
          </c:extLst>
        </c:ser>
        <c:ser>
          <c:idx val="5"/>
          <c:order val="5"/>
          <c:tx>
            <c:strRef>
              <c:f>'OhioLINK provided IPEDS'!$B$70</c:f>
              <c:strCache>
                <c:ptCount val="1"/>
                <c:pt idx="0">
                  <c:v>Ohio Northern University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IPEDS'!$C$70:$E$70</c:f>
              <c:numCache>
                <c:formatCode>General</c:formatCode>
                <c:ptCount val="3"/>
                <c:pt idx="0">
                  <c:v>1.2085171686169193E-2</c:v>
                </c:pt>
                <c:pt idx="1">
                  <c:v>0.68578553615960103</c:v>
                </c:pt>
                <c:pt idx="2">
                  <c:v>0.30212929215422979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FB-4B5F-BD96-CA4757A72555}"/>
            </c:ext>
          </c:extLst>
        </c:ser>
        <c:ser>
          <c:idx val="6"/>
          <c:order val="6"/>
          <c:tx>
            <c:strRef>
              <c:f>'OhioLINK provided IPEDS'!$B$71</c:f>
              <c:strCache>
                <c:ptCount val="1"/>
                <c:pt idx="0">
                  <c:v>University of Mount Union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IPEDS'!$C$71:$E$71</c:f>
              <c:numCache>
                <c:formatCode>General</c:formatCode>
                <c:ptCount val="3"/>
                <c:pt idx="0">
                  <c:v>0</c:v>
                </c:pt>
                <c:pt idx="1">
                  <c:v>0.65225634355503626</c:v>
                </c:pt>
                <c:pt idx="2">
                  <c:v>0.3477436564449638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FB-4B5F-BD96-CA4757A72555}"/>
            </c:ext>
          </c:extLst>
        </c:ser>
        <c:ser>
          <c:idx val="7"/>
          <c:order val="7"/>
          <c:tx>
            <c:strRef>
              <c:f>'OhioLINK provided IPEDS'!$B$72</c:f>
              <c:strCache>
                <c:ptCount val="1"/>
                <c:pt idx="0">
                  <c:v>Miami University-Oxford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IPEDS'!$C$72:$E$72</c:f>
              <c:numCache>
                <c:formatCode>General</c:formatCode>
                <c:ptCount val="3"/>
                <c:pt idx="0">
                  <c:v>0.27964587622363735</c:v>
                </c:pt>
                <c:pt idx="1">
                  <c:v>0.51924348746380911</c:v>
                </c:pt>
                <c:pt idx="2">
                  <c:v>0.20111063631255344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1FB-4B5F-BD96-CA4757A72555}"/>
            </c:ext>
          </c:extLst>
        </c:ser>
        <c:ser>
          <c:idx val="8"/>
          <c:order val="8"/>
          <c:tx>
            <c:strRef>
              <c:f>'OhioLINK provided IPEDS'!$B$73</c:f>
              <c:strCache>
                <c:ptCount val="1"/>
                <c:pt idx="0">
                  <c:v>Marietta College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IPEDS'!$C$73:$E$73</c:f>
              <c:numCache>
                <c:formatCode>General</c:formatCode>
                <c:ptCount val="3"/>
                <c:pt idx="0">
                  <c:v>0</c:v>
                </c:pt>
                <c:pt idx="1">
                  <c:v>0.64507832592938974</c:v>
                </c:pt>
                <c:pt idx="2">
                  <c:v>0.35492167407061026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FB-4B5F-BD96-CA4757A72555}"/>
            </c:ext>
          </c:extLst>
        </c:ser>
        <c:ser>
          <c:idx val="9"/>
          <c:order val="9"/>
          <c:tx>
            <c:strRef>
              <c:f>'OhioLINK provided IPEDS'!$B$74</c:f>
              <c:strCache>
                <c:ptCount val="1"/>
                <c:pt idx="0">
                  <c:v>Wittenberg University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IPEDS'!$C$74:$E$74</c:f>
              <c:numCache>
                <c:formatCode>General</c:formatCode>
                <c:ptCount val="3"/>
                <c:pt idx="0">
                  <c:v>0</c:v>
                </c:pt>
                <c:pt idx="1">
                  <c:v>0.83340280672502431</c:v>
                </c:pt>
                <c:pt idx="2">
                  <c:v>0.16659719327497569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1FB-4B5F-BD96-CA4757A72555}"/>
            </c:ext>
          </c:extLst>
        </c:ser>
        <c:ser>
          <c:idx val="10"/>
          <c:order val="10"/>
          <c:tx>
            <c:strRef>
              <c:f>'OhioLINK provided IPEDS'!$B$75</c:f>
              <c:strCache>
                <c:ptCount val="1"/>
                <c:pt idx="0">
                  <c:v>University of Dayton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IPEDS'!$C$75:$E$75</c:f>
              <c:numCache>
                <c:formatCode>General</c:formatCode>
                <c:ptCount val="3"/>
                <c:pt idx="0">
                  <c:v>0.37308671183281356</c:v>
                </c:pt>
                <c:pt idx="1">
                  <c:v>0.37376778865110943</c:v>
                </c:pt>
                <c:pt idx="2">
                  <c:v>0.25314549951607701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1FB-4B5F-BD96-CA4757A72555}"/>
            </c:ext>
          </c:extLst>
        </c:ser>
        <c:ser>
          <c:idx val="11"/>
          <c:order val="11"/>
          <c:tx>
            <c:strRef>
              <c:f>'OhioLINK provided IPEDS'!$B$76</c:f>
              <c:strCache>
                <c:ptCount val="1"/>
                <c:pt idx="0">
                  <c:v>Cedarville University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IPEDS'!$C$76:$E$76</c:f>
              <c:numCache>
                <c:formatCode>General</c:formatCode>
                <c:ptCount val="3"/>
                <c:pt idx="0">
                  <c:v>0</c:v>
                </c:pt>
                <c:pt idx="1">
                  <c:v>0.66156718232855527</c:v>
                </c:pt>
                <c:pt idx="2">
                  <c:v>0.33843281767144467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1FB-4B5F-BD96-CA4757A72555}"/>
            </c:ext>
          </c:extLst>
        </c:ser>
        <c:ser>
          <c:idx val="12"/>
          <c:order val="12"/>
          <c:tx>
            <c:strRef>
              <c:f>'OhioLINK provided IPEDS'!$B$77</c:f>
              <c:strCache>
                <c:ptCount val="1"/>
                <c:pt idx="0">
                  <c:v>John Carroll University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IPEDS'!$C$77:$E$77</c:f>
              <c:numCache>
                <c:formatCode>General</c:formatCode>
                <c:ptCount val="3"/>
                <c:pt idx="0">
                  <c:v>3.2901476348297674E-2</c:v>
                </c:pt>
                <c:pt idx="1">
                  <c:v>0.78614040373606509</c:v>
                </c:pt>
                <c:pt idx="2">
                  <c:v>0.18095811991563723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1FB-4B5F-BD96-CA4757A72555}"/>
            </c:ext>
          </c:extLst>
        </c:ser>
        <c:ser>
          <c:idx val="13"/>
          <c:order val="13"/>
          <c:tx>
            <c:strRef>
              <c:f>'OhioLINK provided IPEDS'!$B$78</c:f>
              <c:strCache>
                <c:ptCount val="1"/>
                <c:pt idx="0">
                  <c:v>Ohio State University-Main Campus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IPEDS'!$C$78:$E$78</c:f>
              <c:numCache>
                <c:formatCode>General</c:formatCode>
                <c:ptCount val="3"/>
                <c:pt idx="0">
                  <c:v>0.42833507961458261</c:v>
                </c:pt>
                <c:pt idx="1">
                  <c:v>0.40372874958516003</c:v>
                </c:pt>
                <c:pt idx="2">
                  <c:v>0.16793617080025727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1FB-4B5F-BD96-CA4757A72555}"/>
            </c:ext>
          </c:extLst>
        </c:ser>
        <c:ser>
          <c:idx val="14"/>
          <c:order val="14"/>
          <c:tx>
            <c:strRef>
              <c:f>'OhioLINK provided IPEDS'!$B$79</c:f>
              <c:strCache>
                <c:ptCount val="1"/>
                <c:pt idx="0">
                  <c:v>Wilmington College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IPEDS'!$C$79:$E$79</c:f>
              <c:numCache>
                <c:formatCode>General</c:formatCode>
                <c:ptCount val="3"/>
                <c:pt idx="0">
                  <c:v>0</c:v>
                </c:pt>
                <c:pt idx="1">
                  <c:v>0.66834170854271358</c:v>
                </c:pt>
                <c:pt idx="2">
                  <c:v>0.33165829145728642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1FB-4B5F-BD96-CA4757A72555}"/>
            </c:ext>
          </c:extLst>
        </c:ser>
        <c:ser>
          <c:idx val="15"/>
          <c:order val="15"/>
          <c:tx>
            <c:strRef>
              <c:f>'OhioLINK provided IPEDS'!$B$80</c:f>
              <c:strCache>
                <c:ptCount val="1"/>
                <c:pt idx="0">
                  <c:v>Bowling Green State University-Main Campus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IPEDS'!$C$80:$E$80</c:f>
              <c:numCache>
                <c:formatCode>General</c:formatCode>
                <c:ptCount val="3"/>
                <c:pt idx="0">
                  <c:v>0.28318870243112304</c:v>
                </c:pt>
                <c:pt idx="1">
                  <c:v>0.43990739074870538</c:v>
                </c:pt>
                <c:pt idx="2">
                  <c:v>0.27690390682017152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1FB-4B5F-BD96-CA4757A72555}"/>
            </c:ext>
          </c:extLst>
        </c:ser>
        <c:ser>
          <c:idx val="16"/>
          <c:order val="16"/>
          <c:tx>
            <c:strRef>
              <c:f>'OhioLINK provided IPEDS'!$B$81</c:f>
              <c:strCache>
                <c:ptCount val="1"/>
                <c:pt idx="0">
                  <c:v>Case Western Reserve University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IPEDS'!$C$81:$E$81</c:f>
              <c:numCache>
                <c:formatCode>General</c:formatCode>
                <c:ptCount val="3"/>
                <c:pt idx="0">
                  <c:v>0.53158106589183174</c:v>
                </c:pt>
                <c:pt idx="1">
                  <c:v>0.29051340131504483</c:v>
                </c:pt>
                <c:pt idx="2">
                  <c:v>0.17790553279312327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1FB-4B5F-BD96-CA4757A72555}"/>
            </c:ext>
          </c:extLst>
        </c:ser>
        <c:ser>
          <c:idx val="17"/>
          <c:order val="17"/>
          <c:tx>
            <c:strRef>
              <c:f>'OhioLINK provided IPEDS'!$B$82</c:f>
              <c:strCache>
                <c:ptCount val="1"/>
                <c:pt idx="0">
                  <c:v>Otterbein University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IPEDS'!$C$82:$E$82</c:f>
              <c:numCache>
                <c:formatCode>General</c:formatCode>
                <c:ptCount val="3"/>
                <c:pt idx="0">
                  <c:v>0</c:v>
                </c:pt>
                <c:pt idx="1">
                  <c:v>0.72481001166148817</c:v>
                </c:pt>
                <c:pt idx="2">
                  <c:v>0.27518998833851188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1FB-4B5F-BD96-CA4757A72555}"/>
            </c:ext>
          </c:extLst>
        </c:ser>
        <c:ser>
          <c:idx val="18"/>
          <c:order val="18"/>
          <c:tx>
            <c:strRef>
              <c:f>'OhioLINK provided IPEDS'!$B$83</c:f>
              <c:strCache>
                <c:ptCount val="1"/>
                <c:pt idx="0">
                  <c:v>Bluffton University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IPEDS'!$C$83:$E$83</c:f>
              <c:numCache>
                <c:formatCode>General</c:formatCode>
                <c:ptCount val="3"/>
                <c:pt idx="0">
                  <c:v>0</c:v>
                </c:pt>
                <c:pt idx="1">
                  <c:v>0.4604409857328145</c:v>
                </c:pt>
                <c:pt idx="2">
                  <c:v>0.53955901426718544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1FB-4B5F-BD96-CA4757A72555}"/>
            </c:ext>
          </c:extLst>
        </c:ser>
        <c:ser>
          <c:idx val="19"/>
          <c:order val="19"/>
          <c:tx>
            <c:strRef>
              <c:f>'OhioLINK provided IPEDS'!$B$84</c:f>
              <c:strCache>
                <c:ptCount val="1"/>
                <c:pt idx="0">
                  <c:v>Baldwin Wallace University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IPEDS'!$C$84:$E$84</c:f>
              <c:numCache>
                <c:formatCode>General</c:formatCode>
                <c:ptCount val="3"/>
                <c:pt idx="0">
                  <c:v>5.6610686669847686E-3</c:v>
                </c:pt>
                <c:pt idx="1">
                  <c:v>0.70811225321528759</c:v>
                </c:pt>
                <c:pt idx="2">
                  <c:v>0.28622667811772762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A1FB-4B5F-BD96-CA4757A72555}"/>
            </c:ext>
          </c:extLst>
        </c:ser>
        <c:ser>
          <c:idx val="20"/>
          <c:order val="20"/>
          <c:tx>
            <c:strRef>
              <c:f>'OhioLINK provided IPEDS'!$B$85</c:f>
              <c:strCache>
                <c:ptCount val="1"/>
                <c:pt idx="0">
                  <c:v>Capital University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IPEDS'!$C$85:$E$85</c:f>
              <c:numCache>
                <c:formatCode>General</c:formatCode>
                <c:ptCount val="3"/>
                <c:pt idx="0">
                  <c:v>0</c:v>
                </c:pt>
                <c:pt idx="1">
                  <c:v>0.70627306273062729</c:v>
                </c:pt>
                <c:pt idx="2">
                  <c:v>0.29372693726937271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1FB-4B5F-BD96-CA4757A72555}"/>
            </c:ext>
          </c:extLst>
        </c:ser>
        <c:ser>
          <c:idx val="21"/>
          <c:order val="21"/>
          <c:tx>
            <c:strRef>
              <c:f>'OhioLINK provided IPEDS'!$B$86</c:f>
              <c:strCache>
                <c:ptCount val="1"/>
                <c:pt idx="0">
                  <c:v>Heidelberg University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IPEDS'!$C$86:$E$86</c:f>
              <c:numCache>
                <c:formatCode>General</c:formatCode>
                <c:ptCount val="3"/>
                <c:pt idx="0">
                  <c:v>2.231972529568867E-2</c:v>
                </c:pt>
                <c:pt idx="1">
                  <c:v>0.69868370850820294</c:v>
                </c:pt>
                <c:pt idx="2">
                  <c:v>0.27899656619610835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A1FB-4B5F-BD96-CA4757A72555}"/>
            </c:ext>
          </c:extLst>
        </c:ser>
        <c:ser>
          <c:idx val="22"/>
          <c:order val="22"/>
          <c:tx>
            <c:strRef>
              <c:f>'OhioLINK provided IPEDS'!$B$87</c:f>
              <c:strCache>
                <c:ptCount val="1"/>
                <c:pt idx="0">
                  <c:v>Xavier University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IPEDS'!$C$87:$E$87</c:f>
              <c:numCache>
                <c:formatCode>General</c:formatCode>
                <c:ptCount val="3"/>
                <c:pt idx="0">
                  <c:v>0</c:v>
                </c:pt>
                <c:pt idx="1">
                  <c:v>0.67631911041916881</c:v>
                </c:pt>
                <c:pt idx="2">
                  <c:v>0.32368088958083113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1FB-4B5F-BD96-CA4757A72555}"/>
            </c:ext>
          </c:extLst>
        </c:ser>
        <c:ser>
          <c:idx val="23"/>
          <c:order val="23"/>
          <c:tx>
            <c:strRef>
              <c:f>'OhioLINK provided IPEDS'!$B$88</c:f>
              <c:strCache>
                <c:ptCount val="1"/>
                <c:pt idx="0">
                  <c:v>Franciscan University of Steubenville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IPEDS'!$C$88:$E$88</c:f>
              <c:numCache>
                <c:formatCode>General</c:formatCode>
                <c:ptCount val="3"/>
                <c:pt idx="0">
                  <c:v>0</c:v>
                </c:pt>
                <c:pt idx="1">
                  <c:v>0.70840266222961734</c:v>
                </c:pt>
                <c:pt idx="2">
                  <c:v>0.29159733777038271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A1FB-4B5F-BD96-CA4757A72555}"/>
            </c:ext>
          </c:extLst>
        </c:ser>
        <c:ser>
          <c:idx val="24"/>
          <c:order val="24"/>
          <c:tx>
            <c:strRef>
              <c:f>'OhioLINK provided IPEDS'!$B$89</c:f>
              <c:strCache>
                <c:ptCount val="1"/>
                <c:pt idx="0">
                  <c:v>Defiance College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IPEDS'!$C$89:$E$89</c:f>
              <c:numCache>
                <c:formatCode>General</c:formatCode>
                <c:ptCount val="3"/>
                <c:pt idx="0">
                  <c:v>0</c:v>
                </c:pt>
                <c:pt idx="1">
                  <c:v>0.45112781954887216</c:v>
                </c:pt>
                <c:pt idx="2">
                  <c:v>0.54887218045112784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1FB-4B5F-BD96-CA4757A72555}"/>
            </c:ext>
          </c:extLst>
        </c:ser>
        <c:ser>
          <c:idx val="25"/>
          <c:order val="25"/>
          <c:tx>
            <c:strRef>
              <c:f>'OhioLINK provided IPEDS'!$B$90</c:f>
              <c:strCache>
                <c:ptCount val="1"/>
                <c:pt idx="0">
                  <c:v>Hiram College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IPEDS'!$C$90:$E$90</c:f>
              <c:numCache>
                <c:formatCode>General</c:formatCode>
                <c:ptCount val="3"/>
                <c:pt idx="0">
                  <c:v>0</c:v>
                </c:pt>
                <c:pt idx="1">
                  <c:v>0.74716981132075477</c:v>
                </c:pt>
                <c:pt idx="2">
                  <c:v>0.25283018867924528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A1FB-4B5F-BD96-CA4757A72555}"/>
            </c:ext>
          </c:extLst>
        </c:ser>
        <c:ser>
          <c:idx val="26"/>
          <c:order val="26"/>
          <c:tx>
            <c:strRef>
              <c:f>'OhioLINK provided IPEDS'!$B$91</c:f>
              <c:strCache>
                <c:ptCount val="1"/>
                <c:pt idx="0">
                  <c:v>Lake Erie College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IPEDS'!$C$91:$E$91</c:f>
              <c:numCache>
                <c:formatCode>General</c:formatCode>
                <c:ptCount val="3"/>
                <c:pt idx="0">
                  <c:v>0</c:v>
                </c:pt>
                <c:pt idx="1">
                  <c:v>0.61092718363949372</c:v>
                </c:pt>
                <c:pt idx="2">
                  <c:v>0.38907281636050622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A1FB-4B5F-BD96-CA4757A72555}"/>
            </c:ext>
          </c:extLst>
        </c:ser>
        <c:ser>
          <c:idx val="27"/>
          <c:order val="27"/>
          <c:tx>
            <c:strRef>
              <c:f>'OhioLINK provided IPEDS'!$B$92</c:f>
              <c:strCache>
                <c:ptCount val="1"/>
                <c:pt idx="0">
                  <c:v>The University of Findlay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IPEDS'!$C$92:$E$92</c:f>
              <c:numCache>
                <c:formatCode>General</c:formatCode>
                <c:ptCount val="3"/>
                <c:pt idx="0">
                  <c:v>0</c:v>
                </c:pt>
                <c:pt idx="1">
                  <c:v>0.55864295391001062</c:v>
                </c:pt>
                <c:pt idx="2">
                  <c:v>0.44135704608998932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1FB-4B5F-BD96-CA4757A72555}"/>
            </c:ext>
          </c:extLst>
        </c:ser>
        <c:ser>
          <c:idx val="28"/>
          <c:order val="28"/>
          <c:tx>
            <c:strRef>
              <c:f>'OhioLINK provided IPEDS'!$B$93</c:f>
              <c:strCache>
                <c:ptCount val="1"/>
                <c:pt idx="0">
                  <c:v>Kent State University at Kent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IPEDS'!$C$93:$E$93</c:f>
              <c:numCache>
                <c:formatCode>General</c:formatCode>
                <c:ptCount val="3"/>
                <c:pt idx="0">
                  <c:v>0.2961711884499369</c:v>
                </c:pt>
                <c:pt idx="1">
                  <c:v>0.42606431079861284</c:v>
                </c:pt>
                <c:pt idx="2">
                  <c:v>0.27776450075145015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A1FB-4B5F-BD96-CA4757A72555}"/>
            </c:ext>
          </c:extLst>
        </c:ser>
        <c:ser>
          <c:idx val="29"/>
          <c:order val="29"/>
          <c:tx>
            <c:strRef>
              <c:f>'OhioLINK provided IPEDS'!$B$94</c:f>
              <c:strCache>
                <c:ptCount val="1"/>
                <c:pt idx="0">
                  <c:v>University of Toledo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IPEDS'!$C$94:$E$94</c:f>
              <c:numCache>
                <c:formatCode>General</c:formatCode>
                <c:ptCount val="3"/>
                <c:pt idx="0">
                  <c:v>0.32624868786460598</c:v>
                </c:pt>
                <c:pt idx="1">
                  <c:v>0.39226815254428793</c:v>
                </c:pt>
                <c:pt idx="2">
                  <c:v>0.28148315959110615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A1FB-4B5F-BD96-CA4757A72555}"/>
            </c:ext>
          </c:extLst>
        </c:ser>
        <c:ser>
          <c:idx val="30"/>
          <c:order val="30"/>
          <c:tx>
            <c:strRef>
              <c:f>'OhioLINK provided IPEDS'!$B$95</c:f>
              <c:strCache>
                <c:ptCount val="1"/>
                <c:pt idx="0">
                  <c:v>Walsh University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IPEDS'!$C$95:$E$95</c:f>
              <c:numCache>
                <c:formatCode>General</c:formatCode>
                <c:ptCount val="3"/>
                <c:pt idx="0">
                  <c:v>0</c:v>
                </c:pt>
                <c:pt idx="1">
                  <c:v>0.62510193662256541</c:v>
                </c:pt>
                <c:pt idx="2">
                  <c:v>0.37489806337743464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1FB-4B5F-BD96-CA4757A72555}"/>
            </c:ext>
          </c:extLst>
        </c:ser>
        <c:ser>
          <c:idx val="31"/>
          <c:order val="31"/>
          <c:tx>
            <c:strRef>
              <c:f>'OhioLINK provided IPEDS'!$B$96</c:f>
              <c:strCache>
                <c:ptCount val="1"/>
                <c:pt idx="0">
                  <c:v>University of Akron Main Campus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IPEDS'!$C$96:$E$96</c:f>
              <c:numCache>
                <c:formatCode>General</c:formatCode>
                <c:ptCount val="3"/>
                <c:pt idx="0">
                  <c:v>0.32156355420801741</c:v>
                </c:pt>
                <c:pt idx="1">
                  <c:v>0.38541841194941967</c:v>
                </c:pt>
                <c:pt idx="2">
                  <c:v>0.29301803384256286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A1FB-4B5F-BD96-CA4757A72555}"/>
            </c:ext>
          </c:extLst>
        </c:ser>
        <c:ser>
          <c:idx val="32"/>
          <c:order val="32"/>
          <c:tx>
            <c:strRef>
              <c:f>'OhioLINK provided IPEDS'!$B$97</c:f>
              <c:strCache>
                <c:ptCount val="1"/>
                <c:pt idx="0">
                  <c:v>Ohio State University-Lima Campus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IPEDS'!$C$97:$E$97</c:f>
              <c:numCache>
                <c:formatCode>General</c:formatCode>
                <c:ptCount val="3"/>
                <c:pt idx="0">
                  <c:v>6.7415730337078653E-3</c:v>
                </c:pt>
                <c:pt idx="1">
                  <c:v>0.65617977528089888</c:v>
                </c:pt>
                <c:pt idx="2">
                  <c:v>0.33707865168539325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A1FB-4B5F-BD96-CA4757A72555}"/>
            </c:ext>
          </c:extLst>
        </c:ser>
        <c:ser>
          <c:idx val="33"/>
          <c:order val="33"/>
          <c:tx>
            <c:strRef>
              <c:f>'OhioLINK provided IPEDS'!$B$98</c:f>
              <c:strCache>
                <c:ptCount val="1"/>
                <c:pt idx="0">
                  <c:v>University of Cincinnati-Main Campus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IPEDS'!$C$98:$E$98</c:f>
              <c:numCache>
                <c:formatCode>General</c:formatCode>
                <c:ptCount val="3"/>
                <c:pt idx="0">
                  <c:v>0.42521518967496158</c:v>
                </c:pt>
                <c:pt idx="1">
                  <c:v>0.3188792093118844</c:v>
                </c:pt>
                <c:pt idx="2">
                  <c:v>0.25590560101315402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A1FB-4B5F-BD96-CA4757A72555}"/>
            </c:ext>
          </c:extLst>
        </c:ser>
        <c:ser>
          <c:idx val="34"/>
          <c:order val="34"/>
          <c:tx>
            <c:strRef>
              <c:f>'OhioLINK provided IPEDS'!$B$99</c:f>
              <c:strCache>
                <c:ptCount val="1"/>
                <c:pt idx="0">
                  <c:v>Shawnee State University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IPEDS'!$C$99:$E$99</c:f>
              <c:numCache>
                <c:formatCode>General</c:formatCode>
                <c:ptCount val="3"/>
                <c:pt idx="0">
                  <c:v>0</c:v>
                </c:pt>
                <c:pt idx="1">
                  <c:v>0.57839665009609897</c:v>
                </c:pt>
                <c:pt idx="2">
                  <c:v>0.42160334990390108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A1FB-4B5F-BD96-CA4757A72555}"/>
            </c:ext>
          </c:extLst>
        </c:ser>
        <c:ser>
          <c:idx val="35"/>
          <c:order val="35"/>
          <c:tx>
            <c:strRef>
              <c:f>'OhioLINK provided IPEDS'!$B$100</c:f>
              <c:strCache>
                <c:ptCount val="1"/>
                <c:pt idx="0">
                  <c:v>Mount Vernon Nazarene University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IPEDS'!$C$100:$E$100</c:f>
              <c:numCache>
                <c:formatCode>General</c:formatCode>
                <c:ptCount val="3"/>
                <c:pt idx="0">
                  <c:v>0</c:v>
                </c:pt>
                <c:pt idx="1">
                  <c:v>0.43766122098022359</c:v>
                </c:pt>
                <c:pt idx="2">
                  <c:v>0.56233877901977647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A1FB-4B5F-BD96-CA4757A72555}"/>
            </c:ext>
          </c:extLst>
        </c:ser>
        <c:ser>
          <c:idx val="36"/>
          <c:order val="36"/>
          <c:tx>
            <c:strRef>
              <c:f>'OhioLINK provided IPEDS'!$B$101</c:f>
              <c:strCache>
                <c:ptCount val="1"/>
                <c:pt idx="0">
                  <c:v>Wright State University-Lake Campus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IPEDS'!$C$101:$E$101</c:f>
              <c:numCache>
                <c:formatCode>General</c:formatCode>
                <c:ptCount val="3"/>
                <c:pt idx="0">
                  <c:v>0</c:v>
                </c:pt>
                <c:pt idx="1">
                  <c:v>0.35919301164725459</c:v>
                </c:pt>
                <c:pt idx="2">
                  <c:v>0.64080698835274541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A1FB-4B5F-BD96-CA4757A72555}"/>
            </c:ext>
          </c:extLst>
        </c:ser>
        <c:ser>
          <c:idx val="37"/>
          <c:order val="37"/>
          <c:tx>
            <c:strRef>
              <c:f>'OhioLINK provided IPEDS'!$B$102</c:f>
              <c:strCache>
                <c:ptCount val="1"/>
                <c:pt idx="0">
                  <c:v>Malone University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IPEDS'!$C$102:$E$102</c:f>
              <c:numCache>
                <c:formatCode>General</c:formatCode>
                <c:ptCount val="3"/>
                <c:pt idx="0">
                  <c:v>0</c:v>
                </c:pt>
                <c:pt idx="1">
                  <c:v>0.40266393442622955</c:v>
                </c:pt>
                <c:pt idx="2">
                  <c:v>0.5973360655737705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A1FB-4B5F-BD96-CA4757A72555}"/>
            </c:ext>
          </c:extLst>
        </c:ser>
        <c:ser>
          <c:idx val="38"/>
          <c:order val="38"/>
          <c:tx>
            <c:strRef>
              <c:f>'OhioLINK provided IPEDS'!$B$103</c:f>
              <c:strCache>
                <c:ptCount val="1"/>
                <c:pt idx="0">
                  <c:v>Wright State University-Main Campus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IPEDS'!$C$103:$E$103</c:f>
              <c:numCache>
                <c:formatCode>General</c:formatCode>
                <c:ptCount val="3"/>
                <c:pt idx="0">
                  <c:v>0.20610884074258307</c:v>
                </c:pt>
                <c:pt idx="1">
                  <c:v>0.53758743031732226</c:v>
                </c:pt>
                <c:pt idx="2">
                  <c:v>0.25630372894009473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A1FB-4B5F-BD96-CA4757A72555}"/>
            </c:ext>
          </c:extLst>
        </c:ser>
        <c:ser>
          <c:idx val="39"/>
          <c:order val="39"/>
          <c:tx>
            <c:strRef>
              <c:f>'OhioLINK provided IPEDS'!$B$104</c:f>
              <c:strCache>
                <c:ptCount val="1"/>
                <c:pt idx="0">
                  <c:v>Youngstown State University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IPEDS'!$C$104:$E$104</c:f>
              <c:numCache>
                <c:formatCode>General</c:formatCode>
                <c:ptCount val="3"/>
                <c:pt idx="0">
                  <c:v>1.2924545165725436E-2</c:v>
                </c:pt>
                <c:pt idx="1">
                  <c:v>0.59963476626708223</c:v>
                </c:pt>
                <c:pt idx="2">
                  <c:v>0.38744068856719233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A1FB-4B5F-BD96-CA4757A72555}"/>
            </c:ext>
          </c:extLst>
        </c:ser>
        <c:ser>
          <c:idx val="40"/>
          <c:order val="40"/>
          <c:tx>
            <c:strRef>
              <c:f>'OhioLINK provided IPEDS'!$B$105</c:f>
              <c:strCache>
                <c:ptCount val="1"/>
                <c:pt idx="0">
                  <c:v>College of Mount St Joseph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IPEDS'!$C$105:$E$105</c:f>
              <c:numCache>
                <c:formatCode>General</c:formatCode>
                <c:ptCount val="3"/>
                <c:pt idx="0">
                  <c:v>0</c:v>
                </c:pt>
                <c:pt idx="1">
                  <c:v>0.67926809592198123</c:v>
                </c:pt>
                <c:pt idx="2">
                  <c:v>0.32073190407801877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A1FB-4B5F-BD96-CA4757A72555}"/>
            </c:ext>
          </c:extLst>
        </c:ser>
        <c:ser>
          <c:idx val="41"/>
          <c:order val="41"/>
          <c:tx>
            <c:strRef>
              <c:f>'OhioLINK provided IPEDS'!$B$106</c:f>
              <c:strCache>
                <c:ptCount val="1"/>
                <c:pt idx="0">
                  <c:v>Ohio University-Main Campus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IPEDS'!$C$106:$E$106</c:f>
              <c:numCache>
                <c:formatCode>General</c:formatCode>
                <c:ptCount val="3"/>
                <c:pt idx="0">
                  <c:v>0.30297941621548014</c:v>
                </c:pt>
                <c:pt idx="1">
                  <c:v>0.42388621404930249</c:v>
                </c:pt>
                <c:pt idx="2">
                  <c:v>0.27313436973521732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A1FB-4B5F-BD96-CA4757A72555}"/>
            </c:ext>
          </c:extLst>
        </c:ser>
        <c:ser>
          <c:idx val="42"/>
          <c:order val="42"/>
          <c:tx>
            <c:strRef>
              <c:f>'OhioLINK provided IPEDS'!$B$107</c:f>
              <c:strCache>
                <c:ptCount val="1"/>
                <c:pt idx="0">
                  <c:v>Muskingum University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IPEDS'!$C$107:$E$107</c:f>
              <c:numCache>
                <c:formatCode>General</c:formatCode>
                <c:ptCount val="3"/>
                <c:pt idx="0">
                  <c:v>0</c:v>
                </c:pt>
                <c:pt idx="1">
                  <c:v>0.71658415841584155</c:v>
                </c:pt>
                <c:pt idx="2">
                  <c:v>0.28341584158415839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A1FB-4B5F-BD96-CA4757A72555}"/>
            </c:ext>
          </c:extLst>
        </c:ser>
        <c:ser>
          <c:idx val="43"/>
          <c:order val="43"/>
          <c:tx>
            <c:strRef>
              <c:f>'OhioLINK provided IPEDS'!$B$108</c:f>
              <c:strCache>
                <c:ptCount val="1"/>
                <c:pt idx="0">
                  <c:v>Ohio Dominican University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IPEDS'!$C$108:$E$108</c:f>
              <c:numCache>
                <c:formatCode>General</c:formatCode>
                <c:ptCount val="3"/>
                <c:pt idx="0">
                  <c:v>0</c:v>
                </c:pt>
                <c:pt idx="1">
                  <c:v>0.57961783439490444</c:v>
                </c:pt>
                <c:pt idx="2">
                  <c:v>0.42038216560509561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A1FB-4B5F-BD96-CA4757A72555}"/>
            </c:ext>
          </c:extLst>
        </c:ser>
        <c:ser>
          <c:idx val="44"/>
          <c:order val="44"/>
          <c:tx>
            <c:strRef>
              <c:f>'OhioLINK provided IPEDS'!$B$109</c:f>
              <c:strCache>
                <c:ptCount val="1"/>
                <c:pt idx="0">
                  <c:v>Central State University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IPEDS'!$C$109:$E$109</c:f>
              <c:numCache>
                <c:formatCode>General</c:formatCode>
                <c:ptCount val="3"/>
                <c:pt idx="0">
                  <c:v>1.4953239012024253E-2</c:v>
                </c:pt>
                <c:pt idx="1">
                  <c:v>0.65607550272344217</c:v>
                </c:pt>
                <c:pt idx="2">
                  <c:v>0.32897125826453361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A1FB-4B5F-BD96-CA4757A72555}"/>
            </c:ext>
          </c:extLst>
        </c:ser>
        <c:ser>
          <c:idx val="45"/>
          <c:order val="45"/>
          <c:tx>
            <c:strRef>
              <c:f>'OhioLINK provided IPEDS'!$B$110</c:f>
              <c:strCache>
                <c:ptCount val="1"/>
                <c:pt idx="0">
                  <c:v>Notre Dame College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IPEDS'!$C$110:$E$110</c:f>
              <c:numCache>
                <c:formatCode>General</c:formatCode>
                <c:ptCount val="3"/>
                <c:pt idx="0">
                  <c:v>0</c:v>
                </c:pt>
                <c:pt idx="1">
                  <c:v>0.62916613459328319</c:v>
                </c:pt>
                <c:pt idx="2">
                  <c:v>0.37083386540671692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A1FB-4B5F-BD96-CA4757A72555}"/>
            </c:ext>
          </c:extLst>
        </c:ser>
        <c:ser>
          <c:idx val="46"/>
          <c:order val="46"/>
          <c:tx>
            <c:strRef>
              <c:f>'OhioLINK provided IPEDS'!$B$111</c:f>
              <c:strCache>
                <c:ptCount val="1"/>
                <c:pt idx="0">
                  <c:v>Cleveland State University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IPEDS'!$C$111:$E$111</c:f>
              <c:numCache>
                <c:formatCode>General</c:formatCode>
                <c:ptCount val="3"/>
                <c:pt idx="0">
                  <c:v>0.31058143086329765</c:v>
                </c:pt>
                <c:pt idx="1">
                  <c:v>0.47000108702698118</c:v>
                </c:pt>
                <c:pt idx="2">
                  <c:v>0.21941748210972115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A1FB-4B5F-BD96-CA4757A72555}"/>
            </c:ext>
          </c:extLst>
        </c:ser>
        <c:ser>
          <c:idx val="47"/>
          <c:order val="47"/>
          <c:tx>
            <c:strRef>
              <c:f>'OhioLINK provided IPEDS'!$B$112</c:f>
              <c:strCache>
                <c:ptCount val="1"/>
                <c:pt idx="0">
                  <c:v>Wilberforce University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IPEDS'!$C$112:$E$112</c:f>
              <c:numCache>
                <c:formatCode>General</c:formatCode>
                <c:ptCount val="3"/>
                <c:pt idx="0">
                  <c:v>0</c:v>
                </c:pt>
                <c:pt idx="1">
                  <c:v>0.66009589770911026</c:v>
                </c:pt>
                <c:pt idx="2">
                  <c:v>0.33990410229088974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A1FB-4B5F-BD96-CA4757A72555}"/>
            </c:ext>
          </c:extLst>
        </c:ser>
        <c:ser>
          <c:idx val="48"/>
          <c:order val="48"/>
          <c:tx>
            <c:strRef>
              <c:f>'OhioLINK provided IPEDS'!$B$113</c:f>
              <c:strCache>
                <c:ptCount val="1"/>
                <c:pt idx="0">
                  <c:v>Lourdes University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IPEDS'!$C$113:$E$113</c:f>
              <c:numCache>
                <c:formatCode>General</c:formatCode>
                <c:ptCount val="3"/>
                <c:pt idx="0">
                  <c:v>0</c:v>
                </c:pt>
                <c:pt idx="1">
                  <c:v>0.57475601027060474</c:v>
                </c:pt>
                <c:pt idx="2">
                  <c:v>0.42524398972939531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A1FB-4B5F-BD96-CA4757A72555}"/>
            </c:ext>
          </c:extLst>
        </c:ser>
        <c:ser>
          <c:idx val="49"/>
          <c:order val="49"/>
          <c:tx>
            <c:strRef>
              <c:f>'OhioLINK provided IPEDS'!$B$114</c:f>
              <c:strCache>
                <c:ptCount val="1"/>
                <c:pt idx="0">
                  <c:v>Ashland University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IPEDS'!$C$114:$E$114</c:f>
              <c:numCache>
                <c:formatCode>General</c:formatCode>
                <c:ptCount val="3"/>
                <c:pt idx="0">
                  <c:v>0.18318650667279249</c:v>
                </c:pt>
                <c:pt idx="1">
                  <c:v>0.44916857554770445</c:v>
                </c:pt>
                <c:pt idx="2">
                  <c:v>0.36764491777950303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1FB-4B5F-BD96-CA4757A72555}"/>
            </c:ext>
          </c:extLst>
        </c:ser>
        <c:ser>
          <c:idx val="50"/>
          <c:order val="50"/>
          <c:tx>
            <c:strRef>
              <c:f>'OhioLINK provided IPEDS'!$B$115</c:f>
              <c:strCache>
                <c:ptCount val="1"/>
                <c:pt idx="0">
                  <c:v>Urbana University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IPEDS'!$C$115:$E$115</c:f>
              <c:numCache>
                <c:formatCode>General</c:formatCode>
                <c:ptCount val="3"/>
                <c:pt idx="0">
                  <c:v>0</c:v>
                </c:pt>
                <c:pt idx="1">
                  <c:v>0.63934209810740494</c:v>
                </c:pt>
                <c:pt idx="2">
                  <c:v>0.36065790189259511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A1FB-4B5F-BD96-CA4757A72555}"/>
            </c:ext>
          </c:extLst>
        </c:ser>
        <c:ser>
          <c:idx val="51"/>
          <c:order val="51"/>
          <c:tx>
            <c:strRef>
              <c:f>'OhioLINK provided IPEDS'!$B$116</c:f>
              <c:strCache>
                <c:ptCount val="1"/>
                <c:pt idx="0">
                  <c:v>Antioch University-Santa Barbara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IPEDS'!$C$116:$E$116</c:f>
              <c:numCache>
                <c:formatCode>General</c:formatCode>
                <c:ptCount val="3"/>
                <c:pt idx="0">
                  <c:v>0</c:v>
                </c:pt>
                <c:pt idx="1">
                  <c:v>0.99485956326849534</c:v>
                </c:pt>
                <c:pt idx="2">
                  <c:v>5.1404367315047083E-3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A1FB-4B5F-BD96-CA4757A72555}"/>
            </c:ext>
          </c:extLst>
        </c:ser>
        <c:ser>
          <c:idx val="52"/>
          <c:order val="52"/>
          <c:tx>
            <c:strRef>
              <c:f>'OhioLINK provided IPEDS'!$B$117</c:f>
              <c:strCache>
                <c:ptCount val="1"/>
                <c:pt idx="0">
                  <c:v>Tiffin University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IPEDS'!$C$117:$E$117</c:f>
              <c:numCache>
                <c:formatCode>General</c:formatCode>
                <c:ptCount val="3"/>
                <c:pt idx="0">
                  <c:v>0</c:v>
                </c:pt>
                <c:pt idx="1">
                  <c:v>0.30689985976832079</c:v>
                </c:pt>
                <c:pt idx="2">
                  <c:v>0.69310014023167921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A1FB-4B5F-BD96-CA4757A72555}"/>
            </c:ext>
          </c:extLst>
        </c:ser>
        <c:ser>
          <c:idx val="53"/>
          <c:order val="53"/>
          <c:tx>
            <c:strRef>
              <c:f>'OhioLINK provided IPEDS'!$B$118</c:f>
              <c:strCache>
                <c:ptCount val="1"/>
                <c:pt idx="0">
                  <c:v>Antioch University-Los Angeles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IPEDS'!$C$118:$E$118</c:f>
              <c:numCache>
                <c:formatCode>General</c:formatCode>
                <c:ptCount val="3"/>
                <c:pt idx="0">
                  <c:v>0</c:v>
                </c:pt>
                <c:pt idx="1">
                  <c:v>0.96675029839475801</c:v>
                </c:pt>
                <c:pt idx="2">
                  <c:v>3.3249701605242009E-2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A1FB-4B5F-BD96-CA4757A72555}"/>
            </c:ext>
          </c:extLst>
        </c:ser>
        <c:ser>
          <c:idx val="54"/>
          <c:order val="54"/>
          <c:tx>
            <c:strRef>
              <c:f>'OhioLINK provided IPEDS'!$B$119</c:f>
              <c:strCache>
                <c:ptCount val="1"/>
                <c:pt idx="0">
                  <c:v>Ursuline College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IPEDS'!$C$119:$E$119</c:f>
              <c:numCache>
                <c:formatCode>General</c:formatCode>
                <c:ptCount val="3"/>
                <c:pt idx="0">
                  <c:v>0</c:v>
                </c:pt>
                <c:pt idx="1">
                  <c:v>0.33813015582034839</c:v>
                </c:pt>
                <c:pt idx="2">
                  <c:v>0.66186984417965167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A1FB-4B5F-BD96-CA4757A72555}"/>
            </c:ext>
          </c:extLst>
        </c:ser>
        <c:ser>
          <c:idx val="55"/>
          <c:order val="55"/>
          <c:tx>
            <c:strRef>
              <c:f>'OhioLINK provided IPEDS'!$B$120</c:f>
              <c:strCache>
                <c:ptCount val="1"/>
                <c:pt idx="0">
                  <c:v>Antioch University-Seattle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IPEDS'!$C$120:$E$120</c:f>
              <c:numCache>
                <c:formatCode>General</c:formatCode>
                <c:ptCount val="3"/>
                <c:pt idx="0">
                  <c:v>0</c:v>
                </c:pt>
                <c:pt idx="1">
                  <c:v>0.98643556895252449</c:v>
                </c:pt>
                <c:pt idx="2">
                  <c:v>1.3564431047475508E-2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A1FB-4B5F-BD96-CA4757A72555}"/>
            </c:ext>
          </c:extLst>
        </c:ser>
        <c:ser>
          <c:idx val="56"/>
          <c:order val="56"/>
          <c:tx>
            <c:strRef>
              <c:f>'OhioLINK provided IPEDS'!$B$121</c:f>
              <c:strCache>
                <c:ptCount val="1"/>
                <c:pt idx="0">
                  <c:v>Ohio Christian University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IPEDS'!$C$121:$E$121</c:f>
              <c:numCache>
                <c:formatCode>General</c:formatCode>
                <c:ptCount val="3"/>
                <c:pt idx="0">
                  <c:v>0</c:v>
                </c:pt>
                <c:pt idx="1">
                  <c:v>0.31464174454828664</c:v>
                </c:pt>
                <c:pt idx="2">
                  <c:v>0.68535825545171347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A1FB-4B5F-BD96-CA4757A72555}"/>
            </c:ext>
          </c:extLst>
        </c:ser>
        <c:ser>
          <c:idx val="57"/>
          <c:order val="57"/>
          <c:tx>
            <c:strRef>
              <c:f>'OhioLINK provided IPEDS'!$B$122</c:f>
              <c:strCache>
                <c:ptCount val="1"/>
                <c:pt idx="0">
                  <c:v>Antioch University-Midwest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Lit>
              <c:ptCount val="3"/>
              <c:pt idx="0">
                <c:v>Research</c:v>
              </c:pt>
              <c:pt idx="1">
                <c:v> Liberal Education</c:v>
              </c:pt>
              <c:pt idx="2">
                <c:v> Career</c:v>
              </c:pt>
            </c:strLit>
          </c:cat>
          <c:val>
            <c:numRef>
              <c:f>'OhioLINK provided IPEDS'!$C$122:$E$122</c:f>
              <c:numCache>
                <c:formatCode>General</c:formatCode>
                <c:ptCount val="3"/>
                <c:pt idx="0">
                  <c:v>0</c:v>
                </c:pt>
                <c:pt idx="1">
                  <c:v>0.20987654320987653</c:v>
                </c:pt>
                <c:pt idx="2">
                  <c:v>0.79012345679012341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A1FB-4B5F-BD96-CA4757A72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0808320"/>
        <c:axId val="1020807664"/>
      </c:radarChart>
      <c:catAx>
        <c:axId val="102080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0807664"/>
        <c:crosses val="autoZero"/>
        <c:auto val="1"/>
        <c:lblAlgn val="ctr"/>
        <c:lblOffset val="100"/>
        <c:noMultiLvlLbl val="0"/>
      </c:catAx>
      <c:valAx>
        <c:axId val="10208076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2080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 err="1">
                <a:solidFill>
                  <a:schemeClr val="bg1"/>
                </a:solidFill>
              </a:rPr>
              <a:t>OhioLINK</a:t>
            </a:r>
            <a:r>
              <a:rPr lang="en-US" sz="2200" b="1" dirty="0">
                <a:solidFill>
                  <a:schemeClr val="bg1"/>
                </a:solidFill>
              </a:rPr>
              <a:t> (N=17)</a:t>
            </a:r>
          </a:p>
          <a:p>
            <a:pPr>
              <a:defRPr sz="2200" b="1">
                <a:solidFill>
                  <a:schemeClr val="bg1"/>
                </a:solidFill>
              </a:defRPr>
            </a:pPr>
            <a:r>
              <a:rPr lang="en-US" sz="2200" b="1" dirty="0">
                <a:solidFill>
                  <a:schemeClr val="bg1"/>
                </a:solidFill>
              </a:rPr>
              <a:t>Traditional vs. New Traditional Enrollment Profile and Learning Environment</a:t>
            </a:r>
          </a:p>
        </c:rich>
      </c:tx>
      <c:layout>
        <c:manualLayout>
          <c:xMode val="edge"/>
          <c:yMode val="edge"/>
          <c:x val="0.12285606971064819"/>
          <c:y val="8.7844272164380836E-3"/>
        </c:manualLayout>
      </c:layout>
      <c:overlay val="0"/>
      <c:spPr>
        <a:solidFill>
          <a:schemeClr val="accent5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v>Traditional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'OhioLINK provided IPEDS'!$B$65:$B$122</c:f>
              <c:strCache>
                <c:ptCount val="58"/>
                <c:pt idx="0">
                  <c:v>Kenyon College</c:v>
                </c:pt>
                <c:pt idx="1">
                  <c:v>Oberlin College</c:v>
                </c:pt>
                <c:pt idx="2">
                  <c:v>The College of Wooster</c:v>
                </c:pt>
                <c:pt idx="3">
                  <c:v>Denison University</c:v>
                </c:pt>
                <c:pt idx="4">
                  <c:v>Ohio Wesleyan University</c:v>
                </c:pt>
                <c:pt idx="5">
                  <c:v>Ohio Northern University</c:v>
                </c:pt>
                <c:pt idx="6">
                  <c:v>University of Mount Union</c:v>
                </c:pt>
                <c:pt idx="7">
                  <c:v>Miami University-Oxford</c:v>
                </c:pt>
                <c:pt idx="8">
                  <c:v>Marietta College</c:v>
                </c:pt>
                <c:pt idx="9">
                  <c:v>Wittenberg University</c:v>
                </c:pt>
                <c:pt idx="10">
                  <c:v>University of Dayton</c:v>
                </c:pt>
                <c:pt idx="11">
                  <c:v>Cedarville University</c:v>
                </c:pt>
                <c:pt idx="12">
                  <c:v>John Carroll University</c:v>
                </c:pt>
                <c:pt idx="13">
                  <c:v>Ohio State University-Main Campus</c:v>
                </c:pt>
                <c:pt idx="14">
                  <c:v>Wilmington College</c:v>
                </c:pt>
                <c:pt idx="15">
                  <c:v>Bowling Green State University-Main Campus</c:v>
                </c:pt>
                <c:pt idx="16">
                  <c:v>Case Western Reserve University</c:v>
                </c:pt>
                <c:pt idx="17">
                  <c:v>Otterbein University</c:v>
                </c:pt>
                <c:pt idx="18">
                  <c:v>Bluffton University</c:v>
                </c:pt>
                <c:pt idx="19">
                  <c:v>Baldwin Wallace University</c:v>
                </c:pt>
                <c:pt idx="20">
                  <c:v>Capital University</c:v>
                </c:pt>
                <c:pt idx="21">
                  <c:v>Heidelberg University</c:v>
                </c:pt>
                <c:pt idx="22">
                  <c:v>Xavier University</c:v>
                </c:pt>
                <c:pt idx="23">
                  <c:v>Franciscan University of Steubenville</c:v>
                </c:pt>
                <c:pt idx="24">
                  <c:v>Defiance College</c:v>
                </c:pt>
                <c:pt idx="25">
                  <c:v>Hiram College</c:v>
                </c:pt>
                <c:pt idx="26">
                  <c:v>Lake Erie College</c:v>
                </c:pt>
                <c:pt idx="27">
                  <c:v>The University of Findlay</c:v>
                </c:pt>
                <c:pt idx="28">
                  <c:v>Kent State University at Kent</c:v>
                </c:pt>
                <c:pt idx="29">
                  <c:v>University of Toledo</c:v>
                </c:pt>
                <c:pt idx="30">
                  <c:v>Walsh University</c:v>
                </c:pt>
                <c:pt idx="31">
                  <c:v>University of Akron Main Campus</c:v>
                </c:pt>
                <c:pt idx="32">
                  <c:v>Ohio State University-Lima Campus</c:v>
                </c:pt>
                <c:pt idx="33">
                  <c:v>University of Cincinnati-Main Campus</c:v>
                </c:pt>
                <c:pt idx="34">
                  <c:v>Shawnee State University</c:v>
                </c:pt>
                <c:pt idx="35">
                  <c:v>Mount Vernon Nazarene University</c:v>
                </c:pt>
                <c:pt idx="36">
                  <c:v>Wright State University-Lake Campus</c:v>
                </c:pt>
                <c:pt idx="37">
                  <c:v>Malone University</c:v>
                </c:pt>
                <c:pt idx="38">
                  <c:v>Wright State University-Main Campus</c:v>
                </c:pt>
                <c:pt idx="39">
                  <c:v>Youngstown State University</c:v>
                </c:pt>
                <c:pt idx="40">
                  <c:v>College of Mount St Joseph</c:v>
                </c:pt>
                <c:pt idx="41">
                  <c:v>Ohio University-Main Campus</c:v>
                </c:pt>
                <c:pt idx="42">
                  <c:v>Muskingum University</c:v>
                </c:pt>
                <c:pt idx="43">
                  <c:v>Ohio Dominican University</c:v>
                </c:pt>
                <c:pt idx="44">
                  <c:v>Central State University</c:v>
                </c:pt>
                <c:pt idx="45">
                  <c:v>Notre Dame College</c:v>
                </c:pt>
                <c:pt idx="46">
                  <c:v>Cleveland State University</c:v>
                </c:pt>
                <c:pt idx="47">
                  <c:v>Wilberforce University</c:v>
                </c:pt>
                <c:pt idx="48">
                  <c:v>Lourdes University</c:v>
                </c:pt>
                <c:pt idx="49">
                  <c:v>Ashland University</c:v>
                </c:pt>
                <c:pt idx="50">
                  <c:v>Urbana University</c:v>
                </c:pt>
                <c:pt idx="51">
                  <c:v>Antioch University-Santa Barbara</c:v>
                </c:pt>
                <c:pt idx="52">
                  <c:v>Tiffin University</c:v>
                </c:pt>
                <c:pt idx="53">
                  <c:v>Antioch University-Los Angeles</c:v>
                </c:pt>
                <c:pt idx="54">
                  <c:v>Ursuline College</c:v>
                </c:pt>
                <c:pt idx="55">
                  <c:v>Antioch University-Seattle</c:v>
                </c:pt>
                <c:pt idx="56">
                  <c:v>Ohio Christian University</c:v>
                </c:pt>
                <c:pt idx="57">
                  <c:v>Antioch University-Midwest</c:v>
                </c:pt>
              </c:strCache>
            </c:strRef>
          </c:cat>
          <c:val>
            <c:numRef>
              <c:f>'OhioLINK provided IPEDS'!$F$65:$F$122</c:f>
              <c:numCache>
                <c:formatCode>General</c:formatCode>
                <c:ptCount val="58"/>
                <c:pt idx="0">
                  <c:v>0.90050661786159514</c:v>
                </c:pt>
                <c:pt idx="1">
                  <c:v>0.89261364506886887</c:v>
                </c:pt>
                <c:pt idx="2">
                  <c:v>0.85618095739084688</c:v>
                </c:pt>
                <c:pt idx="3">
                  <c:v>0.84690884858798332</c:v>
                </c:pt>
                <c:pt idx="4">
                  <c:v>0.83843161882381534</c:v>
                </c:pt>
                <c:pt idx="5">
                  <c:v>0.82321727618823126</c:v>
                </c:pt>
                <c:pt idx="6">
                  <c:v>0.81562360338424078</c:v>
                </c:pt>
                <c:pt idx="7">
                  <c:v>0.79640036487898025</c:v>
                </c:pt>
                <c:pt idx="8">
                  <c:v>0.78653215238133289</c:v>
                </c:pt>
                <c:pt idx="9">
                  <c:v>0.78624911870487535</c:v>
                </c:pt>
                <c:pt idx="10">
                  <c:v>0.77565196442552842</c:v>
                </c:pt>
                <c:pt idx="11">
                  <c:v>0.77258186862512668</c:v>
                </c:pt>
                <c:pt idx="12">
                  <c:v>0.76247322098414871</c:v>
                </c:pt>
                <c:pt idx="13">
                  <c:v>0.71668064186705105</c:v>
                </c:pt>
                <c:pt idx="14">
                  <c:v>0.71261948111060536</c:v>
                </c:pt>
                <c:pt idx="15">
                  <c:v>0.68450542203152764</c:v>
                </c:pt>
                <c:pt idx="16">
                  <c:v>0.67343109851820648</c:v>
                </c:pt>
                <c:pt idx="17">
                  <c:v>0.67328408741151125</c:v>
                </c:pt>
                <c:pt idx="18">
                  <c:v>0.66821917588969182</c:v>
                </c:pt>
                <c:pt idx="19">
                  <c:v>0.65859754499828671</c:v>
                </c:pt>
                <c:pt idx="20">
                  <c:v>0.65505226480836232</c:v>
                </c:pt>
                <c:pt idx="21">
                  <c:v>0.64653490383144518</c:v>
                </c:pt>
                <c:pt idx="22">
                  <c:v>0.64541598869001571</c:v>
                </c:pt>
                <c:pt idx="23">
                  <c:v>0.63915891986987372</c:v>
                </c:pt>
                <c:pt idx="24">
                  <c:v>0.6236001748053811</c:v>
                </c:pt>
                <c:pt idx="25">
                  <c:v>0.61855670103092775</c:v>
                </c:pt>
                <c:pt idx="26">
                  <c:v>0.61237304263954784</c:v>
                </c:pt>
                <c:pt idx="27">
                  <c:v>0.60937400582459778</c:v>
                </c:pt>
                <c:pt idx="28">
                  <c:v>0.59112660024195818</c:v>
                </c:pt>
                <c:pt idx="29">
                  <c:v>0.58630833738795596</c:v>
                </c:pt>
                <c:pt idx="30">
                  <c:v>0.58279579411610849</c:v>
                </c:pt>
                <c:pt idx="31">
                  <c:v>0.5683105710035169</c:v>
                </c:pt>
                <c:pt idx="32">
                  <c:v>0.56558057199756595</c:v>
                </c:pt>
                <c:pt idx="33">
                  <c:v>0.56146966905008699</c:v>
                </c:pt>
                <c:pt idx="34">
                  <c:v>0.55980082944700627</c:v>
                </c:pt>
                <c:pt idx="35">
                  <c:v>0.55748528385257057</c:v>
                </c:pt>
                <c:pt idx="36">
                  <c:v>0.54497926613181091</c:v>
                </c:pt>
                <c:pt idx="37">
                  <c:v>0.54440497335701599</c:v>
                </c:pt>
                <c:pt idx="38">
                  <c:v>0.54390103192548545</c:v>
                </c:pt>
                <c:pt idx="39">
                  <c:v>0.53729541833433059</c:v>
                </c:pt>
                <c:pt idx="40">
                  <c:v>0.52118559818913512</c:v>
                </c:pt>
                <c:pt idx="41">
                  <c:v>0.51421553413885623</c:v>
                </c:pt>
                <c:pt idx="42">
                  <c:v>0.50480425907047077</c:v>
                </c:pt>
                <c:pt idx="43">
                  <c:v>0.48487167440801682</c:v>
                </c:pt>
                <c:pt idx="44">
                  <c:v>0.48436202601716027</c:v>
                </c:pt>
                <c:pt idx="45">
                  <c:v>0.47699787889246692</c:v>
                </c:pt>
                <c:pt idx="46">
                  <c:v>0.47557180541717325</c:v>
                </c:pt>
                <c:pt idx="47">
                  <c:v>0.45733199277522218</c:v>
                </c:pt>
                <c:pt idx="48">
                  <c:v>0.45496961260164648</c:v>
                </c:pt>
                <c:pt idx="49">
                  <c:v>0.43868742347259559</c:v>
                </c:pt>
                <c:pt idx="50">
                  <c:v>0.42661344235447174</c:v>
                </c:pt>
                <c:pt idx="51">
                  <c:v>0.38416753005033605</c:v>
                </c:pt>
                <c:pt idx="52">
                  <c:v>0.36138812553048233</c:v>
                </c:pt>
                <c:pt idx="53">
                  <c:v>0.33343413283251899</c:v>
                </c:pt>
                <c:pt idx="54">
                  <c:v>0.30206795598615571</c:v>
                </c:pt>
                <c:pt idx="55">
                  <c:v>0.26880430086881385</c:v>
                </c:pt>
                <c:pt idx="56">
                  <c:v>0.25392513185750826</c:v>
                </c:pt>
                <c:pt idx="57">
                  <c:v>0.193783576362241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56-46AA-944A-4A34ED6398A9}"/>
            </c:ext>
          </c:extLst>
        </c:ser>
        <c:ser>
          <c:idx val="1"/>
          <c:order val="1"/>
          <c:tx>
            <c:v>New Traditional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'OhioLINK provided IPEDS'!$B$65:$B$122</c:f>
              <c:strCache>
                <c:ptCount val="58"/>
                <c:pt idx="0">
                  <c:v>Kenyon College</c:v>
                </c:pt>
                <c:pt idx="1">
                  <c:v>Oberlin College</c:v>
                </c:pt>
                <c:pt idx="2">
                  <c:v>The College of Wooster</c:v>
                </c:pt>
                <c:pt idx="3">
                  <c:v>Denison University</c:v>
                </c:pt>
                <c:pt idx="4">
                  <c:v>Ohio Wesleyan University</c:v>
                </c:pt>
                <c:pt idx="5">
                  <c:v>Ohio Northern University</c:v>
                </c:pt>
                <c:pt idx="6">
                  <c:v>University of Mount Union</c:v>
                </c:pt>
                <c:pt idx="7">
                  <c:v>Miami University-Oxford</c:v>
                </c:pt>
                <c:pt idx="8">
                  <c:v>Marietta College</c:v>
                </c:pt>
                <c:pt idx="9">
                  <c:v>Wittenberg University</c:v>
                </c:pt>
                <c:pt idx="10">
                  <c:v>University of Dayton</c:v>
                </c:pt>
                <c:pt idx="11">
                  <c:v>Cedarville University</c:v>
                </c:pt>
                <c:pt idx="12">
                  <c:v>John Carroll University</c:v>
                </c:pt>
                <c:pt idx="13">
                  <c:v>Ohio State University-Main Campus</c:v>
                </c:pt>
                <c:pt idx="14">
                  <c:v>Wilmington College</c:v>
                </c:pt>
                <c:pt idx="15">
                  <c:v>Bowling Green State University-Main Campus</c:v>
                </c:pt>
                <c:pt idx="16">
                  <c:v>Case Western Reserve University</c:v>
                </c:pt>
                <c:pt idx="17">
                  <c:v>Otterbein University</c:v>
                </c:pt>
                <c:pt idx="18">
                  <c:v>Bluffton University</c:v>
                </c:pt>
                <c:pt idx="19">
                  <c:v>Baldwin Wallace University</c:v>
                </c:pt>
                <c:pt idx="20">
                  <c:v>Capital University</c:v>
                </c:pt>
                <c:pt idx="21">
                  <c:v>Heidelberg University</c:v>
                </c:pt>
                <c:pt idx="22">
                  <c:v>Xavier University</c:v>
                </c:pt>
                <c:pt idx="23">
                  <c:v>Franciscan University of Steubenville</c:v>
                </c:pt>
                <c:pt idx="24">
                  <c:v>Defiance College</c:v>
                </c:pt>
                <c:pt idx="25">
                  <c:v>Hiram College</c:v>
                </c:pt>
                <c:pt idx="26">
                  <c:v>Lake Erie College</c:v>
                </c:pt>
                <c:pt idx="27">
                  <c:v>The University of Findlay</c:v>
                </c:pt>
                <c:pt idx="28">
                  <c:v>Kent State University at Kent</c:v>
                </c:pt>
                <c:pt idx="29">
                  <c:v>University of Toledo</c:v>
                </c:pt>
                <c:pt idx="30">
                  <c:v>Walsh University</c:v>
                </c:pt>
                <c:pt idx="31">
                  <c:v>University of Akron Main Campus</c:v>
                </c:pt>
                <c:pt idx="32">
                  <c:v>Ohio State University-Lima Campus</c:v>
                </c:pt>
                <c:pt idx="33">
                  <c:v>University of Cincinnati-Main Campus</c:v>
                </c:pt>
                <c:pt idx="34">
                  <c:v>Shawnee State University</c:v>
                </c:pt>
                <c:pt idx="35">
                  <c:v>Mount Vernon Nazarene University</c:v>
                </c:pt>
                <c:pt idx="36">
                  <c:v>Wright State University-Lake Campus</c:v>
                </c:pt>
                <c:pt idx="37">
                  <c:v>Malone University</c:v>
                </c:pt>
                <c:pt idx="38">
                  <c:v>Wright State University-Main Campus</c:v>
                </c:pt>
                <c:pt idx="39">
                  <c:v>Youngstown State University</c:v>
                </c:pt>
                <c:pt idx="40">
                  <c:v>College of Mount St Joseph</c:v>
                </c:pt>
                <c:pt idx="41">
                  <c:v>Ohio University-Main Campus</c:v>
                </c:pt>
                <c:pt idx="42">
                  <c:v>Muskingum University</c:v>
                </c:pt>
                <c:pt idx="43">
                  <c:v>Ohio Dominican University</c:v>
                </c:pt>
                <c:pt idx="44">
                  <c:v>Central State University</c:v>
                </c:pt>
                <c:pt idx="45">
                  <c:v>Notre Dame College</c:v>
                </c:pt>
                <c:pt idx="46">
                  <c:v>Cleveland State University</c:v>
                </c:pt>
                <c:pt idx="47">
                  <c:v>Wilberforce University</c:v>
                </c:pt>
                <c:pt idx="48">
                  <c:v>Lourdes University</c:v>
                </c:pt>
                <c:pt idx="49">
                  <c:v>Ashland University</c:v>
                </c:pt>
                <c:pt idx="50">
                  <c:v>Urbana University</c:v>
                </c:pt>
                <c:pt idx="51">
                  <c:v>Antioch University-Santa Barbara</c:v>
                </c:pt>
                <c:pt idx="52">
                  <c:v>Tiffin University</c:v>
                </c:pt>
                <c:pt idx="53">
                  <c:v>Antioch University-Los Angeles</c:v>
                </c:pt>
                <c:pt idx="54">
                  <c:v>Ursuline College</c:v>
                </c:pt>
                <c:pt idx="55">
                  <c:v>Antioch University-Seattle</c:v>
                </c:pt>
                <c:pt idx="56">
                  <c:v>Ohio Christian University</c:v>
                </c:pt>
                <c:pt idx="57">
                  <c:v>Antioch University-Midwest</c:v>
                </c:pt>
              </c:strCache>
            </c:strRef>
          </c:cat>
          <c:val>
            <c:numRef>
              <c:f>'OhioLINK provided IPEDS'!$G$65:$G$122</c:f>
              <c:numCache>
                <c:formatCode>General</c:formatCode>
                <c:ptCount val="58"/>
                <c:pt idx="0">
                  <c:v>9.9493382138404807E-2</c:v>
                </c:pt>
                <c:pt idx="1">
                  <c:v>0.10738635493113116</c:v>
                </c:pt>
                <c:pt idx="2">
                  <c:v>0.14381904260915307</c:v>
                </c:pt>
                <c:pt idx="3">
                  <c:v>0.15309115141201676</c:v>
                </c:pt>
                <c:pt idx="4">
                  <c:v>0.16156838117618458</c:v>
                </c:pt>
                <c:pt idx="5">
                  <c:v>0.17678272381176868</c:v>
                </c:pt>
                <c:pt idx="6">
                  <c:v>0.18437639661575925</c:v>
                </c:pt>
                <c:pt idx="7">
                  <c:v>0.20359963512101975</c:v>
                </c:pt>
                <c:pt idx="8">
                  <c:v>0.21346784761866702</c:v>
                </c:pt>
                <c:pt idx="9">
                  <c:v>0.21375088129512451</c:v>
                </c:pt>
                <c:pt idx="10">
                  <c:v>0.2243480355744715</c:v>
                </c:pt>
                <c:pt idx="11">
                  <c:v>0.22741813137487327</c:v>
                </c:pt>
                <c:pt idx="12">
                  <c:v>0.23752677901585129</c:v>
                </c:pt>
                <c:pt idx="13">
                  <c:v>0.2833193581329489</c:v>
                </c:pt>
                <c:pt idx="14">
                  <c:v>0.28738051888939464</c:v>
                </c:pt>
                <c:pt idx="15">
                  <c:v>0.3154945779684723</c:v>
                </c:pt>
                <c:pt idx="16">
                  <c:v>0.32656890148179346</c:v>
                </c:pt>
                <c:pt idx="17">
                  <c:v>0.3267159125884887</c:v>
                </c:pt>
                <c:pt idx="18">
                  <c:v>0.33178082411030813</c:v>
                </c:pt>
                <c:pt idx="19">
                  <c:v>0.34140245500171329</c:v>
                </c:pt>
                <c:pt idx="20">
                  <c:v>0.34494773519163763</c:v>
                </c:pt>
                <c:pt idx="21">
                  <c:v>0.35346509616855487</c:v>
                </c:pt>
                <c:pt idx="22">
                  <c:v>0.35458401130998418</c:v>
                </c:pt>
                <c:pt idx="23">
                  <c:v>0.36084108013012633</c:v>
                </c:pt>
                <c:pt idx="24">
                  <c:v>0.37639982519461884</c:v>
                </c:pt>
                <c:pt idx="25">
                  <c:v>0.38144329896907214</c:v>
                </c:pt>
                <c:pt idx="26">
                  <c:v>0.38762695736045211</c:v>
                </c:pt>
                <c:pt idx="27">
                  <c:v>0.39062599417540228</c:v>
                </c:pt>
                <c:pt idx="28">
                  <c:v>0.40887339975804199</c:v>
                </c:pt>
                <c:pt idx="29">
                  <c:v>0.41369166261204415</c:v>
                </c:pt>
                <c:pt idx="30">
                  <c:v>0.41720420588389151</c:v>
                </c:pt>
                <c:pt idx="31">
                  <c:v>0.43168942899648316</c:v>
                </c:pt>
                <c:pt idx="32">
                  <c:v>0.4344194280024341</c:v>
                </c:pt>
                <c:pt idx="33">
                  <c:v>0.43853033094991295</c:v>
                </c:pt>
                <c:pt idx="34">
                  <c:v>0.44019917055299373</c:v>
                </c:pt>
                <c:pt idx="35">
                  <c:v>0.44251471614742954</c:v>
                </c:pt>
                <c:pt idx="36">
                  <c:v>0.45502073386818914</c:v>
                </c:pt>
                <c:pt idx="37">
                  <c:v>0.45559502664298401</c:v>
                </c:pt>
                <c:pt idx="38">
                  <c:v>0.4560989680745145</c:v>
                </c:pt>
                <c:pt idx="39">
                  <c:v>0.46270458166566941</c:v>
                </c:pt>
                <c:pt idx="40">
                  <c:v>0.47881440181086488</c:v>
                </c:pt>
                <c:pt idx="41">
                  <c:v>0.48578446586114371</c:v>
                </c:pt>
                <c:pt idx="42">
                  <c:v>0.49519574092952928</c:v>
                </c:pt>
                <c:pt idx="43">
                  <c:v>0.51512832559198329</c:v>
                </c:pt>
                <c:pt idx="44">
                  <c:v>0.51563797398283973</c:v>
                </c:pt>
                <c:pt idx="45">
                  <c:v>0.52300212110753308</c:v>
                </c:pt>
                <c:pt idx="46">
                  <c:v>0.52442819458282675</c:v>
                </c:pt>
                <c:pt idx="47">
                  <c:v>0.54266800722477782</c:v>
                </c:pt>
                <c:pt idx="48">
                  <c:v>0.54503038739835363</c:v>
                </c:pt>
                <c:pt idx="49">
                  <c:v>0.56131257652740441</c:v>
                </c:pt>
                <c:pt idx="50">
                  <c:v>0.57338655764552826</c:v>
                </c:pt>
                <c:pt idx="51">
                  <c:v>0.6158324699496639</c:v>
                </c:pt>
                <c:pt idx="52">
                  <c:v>0.63861187446951773</c:v>
                </c:pt>
                <c:pt idx="53">
                  <c:v>0.66656586716748101</c:v>
                </c:pt>
                <c:pt idx="54">
                  <c:v>0.69793204401384423</c:v>
                </c:pt>
                <c:pt idx="55">
                  <c:v>0.73119569913118609</c:v>
                </c:pt>
                <c:pt idx="56">
                  <c:v>0.7460748681424918</c:v>
                </c:pt>
                <c:pt idx="57">
                  <c:v>0.80621642363775903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56-46AA-944A-4A34ED6398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6530136"/>
        <c:axId val="1126525544"/>
      </c:barChart>
      <c:catAx>
        <c:axId val="1126530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525544"/>
        <c:crosses val="autoZero"/>
        <c:auto val="1"/>
        <c:lblAlgn val="ctr"/>
        <c:lblOffset val="100"/>
        <c:noMultiLvlLbl val="0"/>
      </c:catAx>
      <c:valAx>
        <c:axId val="1126525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530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D3B1E9-83C7-47D3-8E0E-17BC7CA38E28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5454B9-84D4-4E2E-81E1-669D4EC36FB3}">
      <dgm:prSet phldrT="[Text]" custT="1"/>
      <dgm:spPr/>
      <dgm:t>
        <a:bodyPr/>
        <a:lstStyle/>
        <a:p>
          <a:endParaRPr lang="en-US" sz="800" b="0" dirty="0"/>
        </a:p>
      </dgm:t>
    </dgm:pt>
    <dgm:pt modelId="{176B0D59-6B9A-4969-9728-BB09AA79943C}" type="parTrans" cxnId="{2918312F-4E96-4FA3-813F-E37788AE2844}">
      <dgm:prSet/>
      <dgm:spPr/>
      <dgm:t>
        <a:bodyPr/>
        <a:lstStyle/>
        <a:p>
          <a:endParaRPr lang="en-US"/>
        </a:p>
      </dgm:t>
    </dgm:pt>
    <dgm:pt modelId="{8F76820E-853C-497B-A9B4-E3A1D237810A}" type="sibTrans" cxnId="{2918312F-4E96-4FA3-813F-E37788AE2844}">
      <dgm:prSet/>
      <dgm:spPr/>
      <dgm:t>
        <a:bodyPr/>
        <a:lstStyle/>
        <a:p>
          <a:endParaRPr lang="en-US"/>
        </a:p>
      </dgm:t>
    </dgm:pt>
    <dgm:pt modelId="{C3CE3F83-8848-407F-B286-93F78EBE98A2}">
      <dgm:prSet phldrT="[Text]" custT="1"/>
      <dgm:spPr/>
      <dgm:t>
        <a:bodyPr/>
        <a:lstStyle/>
        <a:p>
          <a:endParaRPr lang="en-US" sz="900" b="1" dirty="0">
            <a:solidFill>
              <a:srgbClr val="018BCC"/>
            </a:solidFill>
          </a:endParaRPr>
        </a:p>
      </dgm:t>
    </dgm:pt>
    <dgm:pt modelId="{97EC3D9D-B4CD-4B4C-BFF1-5A0E3472D635}" type="parTrans" cxnId="{52123540-8250-48E9-BCB2-7F537277844A}">
      <dgm:prSet/>
      <dgm:spPr/>
      <dgm:t>
        <a:bodyPr/>
        <a:lstStyle/>
        <a:p>
          <a:endParaRPr lang="en-US"/>
        </a:p>
      </dgm:t>
    </dgm:pt>
    <dgm:pt modelId="{B9FE249E-AB22-4845-82AF-B0748C54EC82}" type="sibTrans" cxnId="{52123540-8250-48E9-BCB2-7F537277844A}">
      <dgm:prSet/>
      <dgm:spPr/>
      <dgm:t>
        <a:bodyPr/>
        <a:lstStyle/>
        <a:p>
          <a:endParaRPr lang="en-US"/>
        </a:p>
      </dgm:t>
    </dgm:pt>
    <dgm:pt modelId="{7CA24645-7199-45CC-BF92-9C69FD9F651C}">
      <dgm:prSet phldrT="[Text]" custT="1"/>
      <dgm:spPr/>
      <dgm:t>
        <a:bodyPr/>
        <a:lstStyle/>
        <a:p>
          <a:endParaRPr lang="en-US" sz="900" b="1" dirty="0">
            <a:solidFill>
              <a:srgbClr val="018BCC"/>
            </a:solidFill>
          </a:endParaRPr>
        </a:p>
      </dgm:t>
    </dgm:pt>
    <dgm:pt modelId="{EA60AF08-2EC0-4043-A94B-E6ADFEB83C5B}" type="parTrans" cxnId="{59059470-D710-472D-ABEC-F6EF24ECD45A}">
      <dgm:prSet/>
      <dgm:spPr/>
      <dgm:t>
        <a:bodyPr/>
        <a:lstStyle/>
        <a:p>
          <a:endParaRPr lang="en-US"/>
        </a:p>
      </dgm:t>
    </dgm:pt>
    <dgm:pt modelId="{38DC6AE3-46FC-43C4-A6A3-A545C4AC77B0}" type="sibTrans" cxnId="{59059470-D710-472D-ABEC-F6EF24ECD45A}">
      <dgm:prSet/>
      <dgm:spPr/>
      <dgm:t>
        <a:bodyPr/>
        <a:lstStyle/>
        <a:p>
          <a:endParaRPr lang="en-US"/>
        </a:p>
      </dgm:t>
    </dgm:pt>
    <dgm:pt modelId="{1497262D-751C-4337-A9F3-F1AA4F46BA1C}">
      <dgm:prSet phldrT="[Text]" custT="1"/>
      <dgm:spPr/>
      <dgm:t>
        <a:bodyPr/>
        <a:lstStyle/>
        <a:p>
          <a:endParaRPr lang="en-US" sz="900" b="1" dirty="0">
            <a:solidFill>
              <a:srgbClr val="018BCC"/>
            </a:solidFill>
          </a:endParaRPr>
        </a:p>
      </dgm:t>
    </dgm:pt>
    <dgm:pt modelId="{16FCC1BE-BE5A-432E-9767-80B201747B10}" type="parTrans" cxnId="{BCF29D4D-2187-4F75-B08C-7D66B4657F19}">
      <dgm:prSet/>
      <dgm:spPr/>
      <dgm:t>
        <a:bodyPr/>
        <a:lstStyle/>
        <a:p>
          <a:endParaRPr lang="en-US"/>
        </a:p>
      </dgm:t>
    </dgm:pt>
    <dgm:pt modelId="{DEFF5BF4-118A-4388-9E7E-580BEB2A9B91}" type="sibTrans" cxnId="{BCF29D4D-2187-4F75-B08C-7D66B4657F19}">
      <dgm:prSet/>
      <dgm:spPr/>
      <dgm:t>
        <a:bodyPr/>
        <a:lstStyle/>
        <a:p>
          <a:endParaRPr lang="en-US"/>
        </a:p>
      </dgm:t>
    </dgm:pt>
    <dgm:pt modelId="{0B753E48-B2B1-4317-9195-43B0D8262C57}">
      <dgm:prSet custT="1"/>
      <dgm:spPr/>
      <dgm:t>
        <a:bodyPr/>
        <a:lstStyle/>
        <a:p>
          <a:endParaRPr lang="en-US" sz="900" b="1" dirty="0">
            <a:solidFill>
              <a:srgbClr val="2D953E"/>
            </a:solidFill>
          </a:endParaRPr>
        </a:p>
      </dgm:t>
    </dgm:pt>
    <dgm:pt modelId="{8A1F3727-F11B-425C-B943-1B06B315434D}" type="parTrans" cxnId="{13CBB03C-C5F8-40DE-8F4F-F148E872EBEF}">
      <dgm:prSet/>
      <dgm:spPr/>
      <dgm:t>
        <a:bodyPr/>
        <a:lstStyle/>
        <a:p>
          <a:endParaRPr lang="en-US"/>
        </a:p>
      </dgm:t>
    </dgm:pt>
    <dgm:pt modelId="{9475AE7E-242B-4ACD-BDFB-E892D14CCBF9}" type="sibTrans" cxnId="{13CBB03C-C5F8-40DE-8F4F-F148E872EBEF}">
      <dgm:prSet/>
      <dgm:spPr/>
      <dgm:t>
        <a:bodyPr/>
        <a:lstStyle/>
        <a:p>
          <a:endParaRPr lang="en-US"/>
        </a:p>
      </dgm:t>
    </dgm:pt>
    <dgm:pt modelId="{A66CBAAA-90C0-4640-A3EE-5E07197A9256}">
      <dgm:prSet custT="1"/>
      <dgm:spPr/>
      <dgm:t>
        <a:bodyPr/>
        <a:lstStyle/>
        <a:p>
          <a:endParaRPr lang="en-US" sz="900" b="1" dirty="0">
            <a:solidFill>
              <a:srgbClr val="2D953E"/>
            </a:solidFill>
          </a:endParaRPr>
        </a:p>
      </dgm:t>
    </dgm:pt>
    <dgm:pt modelId="{CDC13B2C-A67C-4482-9ECA-60597D00F271}" type="parTrans" cxnId="{E410D443-1224-4420-B763-539A05F4B2BF}">
      <dgm:prSet/>
      <dgm:spPr/>
      <dgm:t>
        <a:bodyPr/>
        <a:lstStyle/>
        <a:p>
          <a:endParaRPr lang="en-US"/>
        </a:p>
      </dgm:t>
    </dgm:pt>
    <dgm:pt modelId="{0DB2BBFF-EAAA-4032-A300-5AC58F7699B6}" type="sibTrans" cxnId="{E410D443-1224-4420-B763-539A05F4B2BF}">
      <dgm:prSet/>
      <dgm:spPr/>
      <dgm:t>
        <a:bodyPr/>
        <a:lstStyle/>
        <a:p>
          <a:endParaRPr lang="en-US"/>
        </a:p>
      </dgm:t>
    </dgm:pt>
    <dgm:pt modelId="{96AE0F51-13BE-4D99-8767-5634FB343791}" type="pres">
      <dgm:prSet presAssocID="{BCD3B1E9-83C7-47D3-8E0E-17BC7CA38E28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2C63101-B99C-40B3-BDCD-AF31CA2B094F}" type="pres">
      <dgm:prSet presAssocID="{105454B9-84D4-4E2E-81E1-669D4EC36FB3}" presName="hierRoot1" presStyleCnt="0">
        <dgm:presLayoutVars>
          <dgm:hierBranch val="init"/>
        </dgm:presLayoutVars>
      </dgm:prSet>
      <dgm:spPr/>
    </dgm:pt>
    <dgm:pt modelId="{9B907DFB-2024-480F-B948-AB71A3074BAE}" type="pres">
      <dgm:prSet presAssocID="{105454B9-84D4-4E2E-81E1-669D4EC36FB3}" presName="rootComposite1" presStyleCnt="0"/>
      <dgm:spPr/>
    </dgm:pt>
    <dgm:pt modelId="{52FAF031-1875-44D7-A94D-05E1FF65BA9C}" type="pres">
      <dgm:prSet presAssocID="{105454B9-84D4-4E2E-81E1-669D4EC36FB3}" presName="rootText1" presStyleLbl="alignAcc1" presStyleIdx="0" presStyleCnt="0" custScaleX="103693" custScaleY="100057" custLinFactNeighborX="129" custLinFactNeighborY="-6415">
        <dgm:presLayoutVars>
          <dgm:chPref val="3"/>
        </dgm:presLayoutVars>
      </dgm:prSet>
      <dgm:spPr/>
    </dgm:pt>
    <dgm:pt modelId="{948C9BD6-F0E4-4BB5-AE25-C0FB3382CDA1}" type="pres">
      <dgm:prSet presAssocID="{105454B9-84D4-4E2E-81E1-669D4EC36FB3}" presName="topArc1" presStyleLbl="parChTrans1D1" presStyleIdx="0" presStyleCnt="12"/>
      <dgm:spPr>
        <a:ln w="50800">
          <a:solidFill>
            <a:srgbClr val="960D75"/>
          </a:solidFill>
        </a:ln>
      </dgm:spPr>
    </dgm:pt>
    <dgm:pt modelId="{69233760-FC56-4651-B4E3-CCA385541B9B}" type="pres">
      <dgm:prSet presAssocID="{105454B9-84D4-4E2E-81E1-669D4EC36FB3}" presName="bottomArc1" presStyleLbl="parChTrans1D1" presStyleIdx="1" presStyleCnt="12"/>
      <dgm:spPr>
        <a:ln w="50800">
          <a:solidFill>
            <a:srgbClr val="960D75"/>
          </a:solidFill>
        </a:ln>
      </dgm:spPr>
    </dgm:pt>
    <dgm:pt modelId="{873E63D3-942C-4192-9543-F2177F012B10}" type="pres">
      <dgm:prSet presAssocID="{105454B9-84D4-4E2E-81E1-669D4EC36FB3}" presName="topConnNode1" presStyleLbl="node1" presStyleIdx="0" presStyleCnt="0"/>
      <dgm:spPr/>
    </dgm:pt>
    <dgm:pt modelId="{E4F70C77-F873-4527-9273-2DB0A369B82A}" type="pres">
      <dgm:prSet presAssocID="{105454B9-84D4-4E2E-81E1-669D4EC36FB3}" presName="hierChild2" presStyleCnt="0"/>
      <dgm:spPr/>
    </dgm:pt>
    <dgm:pt modelId="{3B80F1AD-3E34-4B57-BFE6-0E1FF542B08B}" type="pres">
      <dgm:prSet presAssocID="{97EC3D9D-B4CD-4B4C-BFF1-5A0E3472D635}" presName="Name28" presStyleLbl="parChTrans1D2" presStyleIdx="0" presStyleCnt="5"/>
      <dgm:spPr/>
    </dgm:pt>
    <dgm:pt modelId="{1B2917AA-727A-43DA-9035-CC5FFC405A43}" type="pres">
      <dgm:prSet presAssocID="{C3CE3F83-8848-407F-B286-93F78EBE98A2}" presName="hierRoot2" presStyleCnt="0">
        <dgm:presLayoutVars>
          <dgm:hierBranch val="init"/>
        </dgm:presLayoutVars>
      </dgm:prSet>
      <dgm:spPr/>
    </dgm:pt>
    <dgm:pt modelId="{D1AE9560-85A2-4160-B6C3-9BEE048D065C}" type="pres">
      <dgm:prSet presAssocID="{C3CE3F83-8848-407F-B286-93F78EBE98A2}" presName="rootComposite2" presStyleCnt="0"/>
      <dgm:spPr/>
    </dgm:pt>
    <dgm:pt modelId="{1A05C883-ACCC-4236-A7B7-0476DFA9096C}" type="pres">
      <dgm:prSet presAssocID="{C3CE3F83-8848-407F-B286-93F78EBE98A2}" presName="rootText2" presStyleLbl="alignAcc1" presStyleIdx="0" presStyleCnt="0" custLinFactY="28627" custLinFactNeighborX="1372" custLinFactNeighborY="100000">
        <dgm:presLayoutVars>
          <dgm:chPref val="3"/>
        </dgm:presLayoutVars>
      </dgm:prSet>
      <dgm:spPr/>
    </dgm:pt>
    <dgm:pt modelId="{895A8FE1-C30A-43A3-9F94-E3C479810FFC}" type="pres">
      <dgm:prSet presAssocID="{C3CE3F83-8848-407F-B286-93F78EBE98A2}" presName="topArc2" presStyleLbl="parChTrans1D1" presStyleIdx="2" presStyleCnt="12"/>
      <dgm:spPr>
        <a:ln w="50800">
          <a:solidFill>
            <a:srgbClr val="018BCC"/>
          </a:solidFill>
        </a:ln>
      </dgm:spPr>
    </dgm:pt>
    <dgm:pt modelId="{E6E1AA18-2CEE-4AEB-8025-55B2C70A079A}" type="pres">
      <dgm:prSet presAssocID="{C3CE3F83-8848-407F-B286-93F78EBE98A2}" presName="bottomArc2" presStyleLbl="parChTrans1D1" presStyleIdx="3" presStyleCnt="12"/>
      <dgm:spPr>
        <a:ln w="50800">
          <a:solidFill>
            <a:srgbClr val="018BCC"/>
          </a:solidFill>
        </a:ln>
      </dgm:spPr>
    </dgm:pt>
    <dgm:pt modelId="{2029E7C1-EE55-4834-9D3B-0C7425A589E4}" type="pres">
      <dgm:prSet presAssocID="{C3CE3F83-8848-407F-B286-93F78EBE98A2}" presName="topConnNode2" presStyleLbl="node2" presStyleIdx="0" presStyleCnt="0"/>
      <dgm:spPr/>
    </dgm:pt>
    <dgm:pt modelId="{A8ADC1FF-8AE1-4A85-B62F-0AE91B6CCC9E}" type="pres">
      <dgm:prSet presAssocID="{C3CE3F83-8848-407F-B286-93F78EBE98A2}" presName="hierChild4" presStyleCnt="0"/>
      <dgm:spPr/>
    </dgm:pt>
    <dgm:pt modelId="{55481078-4324-4F5B-A967-37B90A8D8E12}" type="pres">
      <dgm:prSet presAssocID="{C3CE3F83-8848-407F-B286-93F78EBE98A2}" presName="hierChild5" presStyleCnt="0"/>
      <dgm:spPr/>
    </dgm:pt>
    <dgm:pt modelId="{38B6C7D7-3ED7-4A14-9A7D-D2D5F59EC2C1}" type="pres">
      <dgm:prSet presAssocID="{EA60AF08-2EC0-4043-A94B-E6ADFEB83C5B}" presName="Name28" presStyleLbl="parChTrans1D2" presStyleIdx="1" presStyleCnt="5"/>
      <dgm:spPr/>
    </dgm:pt>
    <dgm:pt modelId="{8C0E54FA-688B-44A8-BE92-DBFD9E9762A3}" type="pres">
      <dgm:prSet presAssocID="{7CA24645-7199-45CC-BF92-9C69FD9F651C}" presName="hierRoot2" presStyleCnt="0">
        <dgm:presLayoutVars>
          <dgm:hierBranch val="init"/>
        </dgm:presLayoutVars>
      </dgm:prSet>
      <dgm:spPr/>
    </dgm:pt>
    <dgm:pt modelId="{3489F774-AA31-426F-B8A7-BF4647EEEAD3}" type="pres">
      <dgm:prSet presAssocID="{7CA24645-7199-45CC-BF92-9C69FD9F651C}" presName="rootComposite2" presStyleCnt="0"/>
      <dgm:spPr/>
    </dgm:pt>
    <dgm:pt modelId="{1FF67BAA-F036-46C9-B5FE-E5079103AF5C}" type="pres">
      <dgm:prSet presAssocID="{7CA24645-7199-45CC-BF92-9C69FD9F651C}" presName="rootText2" presStyleLbl="alignAcc1" presStyleIdx="0" presStyleCnt="0" custLinFactY="28627" custLinFactNeighborX="1372" custLinFactNeighborY="100000">
        <dgm:presLayoutVars>
          <dgm:chPref val="3"/>
        </dgm:presLayoutVars>
      </dgm:prSet>
      <dgm:spPr/>
    </dgm:pt>
    <dgm:pt modelId="{3FBA51E0-DFBE-4019-B68C-ED211AED9A12}" type="pres">
      <dgm:prSet presAssocID="{7CA24645-7199-45CC-BF92-9C69FD9F651C}" presName="topArc2" presStyleLbl="parChTrans1D1" presStyleIdx="4" presStyleCnt="12"/>
      <dgm:spPr>
        <a:ln w="50800">
          <a:solidFill>
            <a:srgbClr val="018BCC"/>
          </a:solidFill>
        </a:ln>
      </dgm:spPr>
    </dgm:pt>
    <dgm:pt modelId="{E8AD58CA-5B5A-41A3-8F3C-72E77A466CFB}" type="pres">
      <dgm:prSet presAssocID="{7CA24645-7199-45CC-BF92-9C69FD9F651C}" presName="bottomArc2" presStyleLbl="parChTrans1D1" presStyleIdx="5" presStyleCnt="12"/>
      <dgm:spPr>
        <a:ln w="50800">
          <a:solidFill>
            <a:srgbClr val="018BCC"/>
          </a:solidFill>
        </a:ln>
      </dgm:spPr>
    </dgm:pt>
    <dgm:pt modelId="{8B4FD21A-2AEA-49F2-A641-F86B483423A4}" type="pres">
      <dgm:prSet presAssocID="{7CA24645-7199-45CC-BF92-9C69FD9F651C}" presName="topConnNode2" presStyleLbl="node2" presStyleIdx="0" presStyleCnt="0"/>
      <dgm:spPr/>
    </dgm:pt>
    <dgm:pt modelId="{CC9A85D8-2AD9-48EF-8CFA-0EFE5783C680}" type="pres">
      <dgm:prSet presAssocID="{7CA24645-7199-45CC-BF92-9C69FD9F651C}" presName="hierChild4" presStyleCnt="0"/>
      <dgm:spPr/>
    </dgm:pt>
    <dgm:pt modelId="{D5B5FE31-B020-4C07-8F92-9F4F0E5A1D45}" type="pres">
      <dgm:prSet presAssocID="{7CA24645-7199-45CC-BF92-9C69FD9F651C}" presName="hierChild5" presStyleCnt="0"/>
      <dgm:spPr/>
    </dgm:pt>
    <dgm:pt modelId="{3F136EB1-8162-4CE1-B002-16CCABB2284C}" type="pres">
      <dgm:prSet presAssocID="{16FCC1BE-BE5A-432E-9767-80B201747B10}" presName="Name28" presStyleLbl="parChTrans1D2" presStyleIdx="2" presStyleCnt="5"/>
      <dgm:spPr/>
    </dgm:pt>
    <dgm:pt modelId="{AFED68A3-4195-402F-87BF-73A26AE14AAA}" type="pres">
      <dgm:prSet presAssocID="{1497262D-751C-4337-A9F3-F1AA4F46BA1C}" presName="hierRoot2" presStyleCnt="0">
        <dgm:presLayoutVars>
          <dgm:hierBranch val="init"/>
        </dgm:presLayoutVars>
      </dgm:prSet>
      <dgm:spPr/>
    </dgm:pt>
    <dgm:pt modelId="{0AEE4DAF-A191-40B9-B5B2-27F6652F33F7}" type="pres">
      <dgm:prSet presAssocID="{1497262D-751C-4337-A9F3-F1AA4F46BA1C}" presName="rootComposite2" presStyleCnt="0"/>
      <dgm:spPr/>
    </dgm:pt>
    <dgm:pt modelId="{F2BEFAFB-750F-4296-A18A-941C150FC2D4}" type="pres">
      <dgm:prSet presAssocID="{1497262D-751C-4337-A9F3-F1AA4F46BA1C}" presName="rootText2" presStyleLbl="alignAcc1" presStyleIdx="0" presStyleCnt="0" custLinFactY="28627" custLinFactNeighborX="-230" custLinFactNeighborY="100000">
        <dgm:presLayoutVars>
          <dgm:chPref val="3"/>
        </dgm:presLayoutVars>
      </dgm:prSet>
      <dgm:spPr/>
    </dgm:pt>
    <dgm:pt modelId="{9302A567-4128-445B-8F20-650EB044F833}" type="pres">
      <dgm:prSet presAssocID="{1497262D-751C-4337-A9F3-F1AA4F46BA1C}" presName="topArc2" presStyleLbl="parChTrans1D1" presStyleIdx="6" presStyleCnt="12"/>
      <dgm:spPr>
        <a:ln w="50800">
          <a:solidFill>
            <a:srgbClr val="018BCC"/>
          </a:solidFill>
        </a:ln>
      </dgm:spPr>
    </dgm:pt>
    <dgm:pt modelId="{0D3C2E80-36E7-406E-92AB-1BB491D20940}" type="pres">
      <dgm:prSet presAssocID="{1497262D-751C-4337-A9F3-F1AA4F46BA1C}" presName="bottomArc2" presStyleLbl="parChTrans1D1" presStyleIdx="7" presStyleCnt="12"/>
      <dgm:spPr>
        <a:ln w="50800">
          <a:solidFill>
            <a:srgbClr val="018BCC"/>
          </a:solidFill>
        </a:ln>
      </dgm:spPr>
    </dgm:pt>
    <dgm:pt modelId="{0F5E6C9D-B0F8-4356-ADAE-85C5B854A2F2}" type="pres">
      <dgm:prSet presAssocID="{1497262D-751C-4337-A9F3-F1AA4F46BA1C}" presName="topConnNode2" presStyleLbl="node2" presStyleIdx="0" presStyleCnt="0"/>
      <dgm:spPr/>
    </dgm:pt>
    <dgm:pt modelId="{EDF318CA-EAE3-49F6-85D7-9DC27C441B5A}" type="pres">
      <dgm:prSet presAssocID="{1497262D-751C-4337-A9F3-F1AA4F46BA1C}" presName="hierChild4" presStyleCnt="0"/>
      <dgm:spPr/>
    </dgm:pt>
    <dgm:pt modelId="{2953EE5C-FF26-479E-B40B-DCB63D7FAAA2}" type="pres">
      <dgm:prSet presAssocID="{1497262D-751C-4337-A9F3-F1AA4F46BA1C}" presName="hierChild5" presStyleCnt="0"/>
      <dgm:spPr/>
    </dgm:pt>
    <dgm:pt modelId="{ECFFFD35-996E-4575-BF16-C3866A79DF6C}" type="pres">
      <dgm:prSet presAssocID="{8A1F3727-F11B-425C-B943-1B06B315434D}" presName="Name28" presStyleLbl="parChTrans1D2" presStyleIdx="3" presStyleCnt="5"/>
      <dgm:spPr/>
    </dgm:pt>
    <dgm:pt modelId="{35ADAE54-64C2-49A2-AA52-87A6749A4645}" type="pres">
      <dgm:prSet presAssocID="{0B753E48-B2B1-4317-9195-43B0D8262C57}" presName="hierRoot2" presStyleCnt="0">
        <dgm:presLayoutVars>
          <dgm:hierBranch val="init"/>
        </dgm:presLayoutVars>
      </dgm:prSet>
      <dgm:spPr/>
    </dgm:pt>
    <dgm:pt modelId="{9BDD7CB3-BADE-4C83-B3F1-C29B46CE7D10}" type="pres">
      <dgm:prSet presAssocID="{0B753E48-B2B1-4317-9195-43B0D8262C57}" presName="rootComposite2" presStyleCnt="0"/>
      <dgm:spPr/>
    </dgm:pt>
    <dgm:pt modelId="{E8478140-06AB-4DC9-B0CF-406A3EA8DACF}" type="pres">
      <dgm:prSet presAssocID="{0B753E48-B2B1-4317-9195-43B0D8262C57}" presName="rootText2" presStyleLbl="alignAcc1" presStyleIdx="0" presStyleCnt="0" custLinFactY="28627" custLinFactNeighborX="1372" custLinFactNeighborY="100000">
        <dgm:presLayoutVars>
          <dgm:chPref val="3"/>
        </dgm:presLayoutVars>
      </dgm:prSet>
      <dgm:spPr/>
    </dgm:pt>
    <dgm:pt modelId="{0F8B106C-EA4F-4D6B-8DB9-39CA4718FB5E}" type="pres">
      <dgm:prSet presAssocID="{0B753E48-B2B1-4317-9195-43B0D8262C57}" presName="topArc2" presStyleLbl="parChTrans1D1" presStyleIdx="8" presStyleCnt="12"/>
      <dgm:spPr>
        <a:ln w="50800">
          <a:solidFill>
            <a:srgbClr val="2D953E"/>
          </a:solidFill>
        </a:ln>
      </dgm:spPr>
    </dgm:pt>
    <dgm:pt modelId="{8DA24F24-6A19-44B1-8955-C4BBCE53F582}" type="pres">
      <dgm:prSet presAssocID="{0B753E48-B2B1-4317-9195-43B0D8262C57}" presName="bottomArc2" presStyleLbl="parChTrans1D1" presStyleIdx="9" presStyleCnt="12"/>
      <dgm:spPr>
        <a:ln w="50800">
          <a:solidFill>
            <a:srgbClr val="2D953E"/>
          </a:solidFill>
        </a:ln>
      </dgm:spPr>
    </dgm:pt>
    <dgm:pt modelId="{CEA70EC9-117A-4F21-9FDC-816B7128631F}" type="pres">
      <dgm:prSet presAssocID="{0B753E48-B2B1-4317-9195-43B0D8262C57}" presName="topConnNode2" presStyleLbl="node2" presStyleIdx="0" presStyleCnt="0"/>
      <dgm:spPr/>
    </dgm:pt>
    <dgm:pt modelId="{38BE67CD-E077-415B-BF06-1E48FE819977}" type="pres">
      <dgm:prSet presAssocID="{0B753E48-B2B1-4317-9195-43B0D8262C57}" presName="hierChild4" presStyleCnt="0"/>
      <dgm:spPr/>
    </dgm:pt>
    <dgm:pt modelId="{C2205988-E58A-4BDE-BCE4-B04F963DD0F1}" type="pres">
      <dgm:prSet presAssocID="{0B753E48-B2B1-4317-9195-43B0D8262C57}" presName="hierChild5" presStyleCnt="0"/>
      <dgm:spPr/>
    </dgm:pt>
    <dgm:pt modelId="{A1331600-F1AE-4BEF-AA1A-A1137955ED9D}" type="pres">
      <dgm:prSet presAssocID="{CDC13B2C-A67C-4482-9ECA-60597D00F271}" presName="Name28" presStyleLbl="parChTrans1D2" presStyleIdx="4" presStyleCnt="5"/>
      <dgm:spPr/>
    </dgm:pt>
    <dgm:pt modelId="{2A2AA4C3-5DB8-4877-840A-7701C2256335}" type="pres">
      <dgm:prSet presAssocID="{A66CBAAA-90C0-4640-A3EE-5E07197A9256}" presName="hierRoot2" presStyleCnt="0">
        <dgm:presLayoutVars>
          <dgm:hierBranch val="init"/>
        </dgm:presLayoutVars>
      </dgm:prSet>
      <dgm:spPr/>
    </dgm:pt>
    <dgm:pt modelId="{B7FF9F21-4C1C-43F7-B20E-3C2528C579DA}" type="pres">
      <dgm:prSet presAssocID="{A66CBAAA-90C0-4640-A3EE-5E07197A9256}" presName="rootComposite2" presStyleCnt="0"/>
      <dgm:spPr/>
    </dgm:pt>
    <dgm:pt modelId="{8B2AB580-E975-42F9-86E7-E3D03BF5D68C}" type="pres">
      <dgm:prSet presAssocID="{A66CBAAA-90C0-4640-A3EE-5E07197A9256}" presName="rootText2" presStyleLbl="alignAcc1" presStyleIdx="0" presStyleCnt="0" custLinFactY="28627" custLinFactNeighborX="1372" custLinFactNeighborY="100000">
        <dgm:presLayoutVars>
          <dgm:chPref val="3"/>
        </dgm:presLayoutVars>
      </dgm:prSet>
      <dgm:spPr/>
    </dgm:pt>
    <dgm:pt modelId="{9D5FF7CD-B9CF-46E9-8A51-434FB8764F1F}" type="pres">
      <dgm:prSet presAssocID="{A66CBAAA-90C0-4640-A3EE-5E07197A9256}" presName="topArc2" presStyleLbl="parChTrans1D1" presStyleIdx="10" presStyleCnt="12"/>
      <dgm:spPr>
        <a:ln w="50800">
          <a:solidFill>
            <a:srgbClr val="2D953E"/>
          </a:solidFill>
        </a:ln>
      </dgm:spPr>
    </dgm:pt>
    <dgm:pt modelId="{B04EEEB4-0F53-4198-86FC-EE5461A24653}" type="pres">
      <dgm:prSet presAssocID="{A66CBAAA-90C0-4640-A3EE-5E07197A9256}" presName="bottomArc2" presStyleLbl="parChTrans1D1" presStyleIdx="11" presStyleCnt="12"/>
      <dgm:spPr>
        <a:ln w="50800">
          <a:solidFill>
            <a:srgbClr val="2D953E"/>
          </a:solidFill>
        </a:ln>
      </dgm:spPr>
    </dgm:pt>
    <dgm:pt modelId="{99FD6EC2-C408-44DC-BEE5-D9B71D402C4E}" type="pres">
      <dgm:prSet presAssocID="{A66CBAAA-90C0-4640-A3EE-5E07197A9256}" presName="topConnNode2" presStyleLbl="node2" presStyleIdx="0" presStyleCnt="0"/>
      <dgm:spPr/>
    </dgm:pt>
    <dgm:pt modelId="{261C620A-0586-44B5-A4A4-9D5225E3024D}" type="pres">
      <dgm:prSet presAssocID="{A66CBAAA-90C0-4640-A3EE-5E07197A9256}" presName="hierChild4" presStyleCnt="0"/>
      <dgm:spPr/>
    </dgm:pt>
    <dgm:pt modelId="{679647A6-D775-4A10-A210-AABDAB4A5D47}" type="pres">
      <dgm:prSet presAssocID="{A66CBAAA-90C0-4640-A3EE-5E07197A9256}" presName="hierChild5" presStyleCnt="0"/>
      <dgm:spPr/>
    </dgm:pt>
    <dgm:pt modelId="{38BF719E-AD14-4EB1-B44B-4BB5F03E48BB}" type="pres">
      <dgm:prSet presAssocID="{105454B9-84D4-4E2E-81E1-669D4EC36FB3}" presName="hierChild3" presStyleCnt="0"/>
      <dgm:spPr/>
    </dgm:pt>
  </dgm:ptLst>
  <dgm:cxnLst>
    <dgm:cxn modelId="{AFF33221-9040-42E0-892C-79AFD7259834}" type="presOf" srcId="{BCD3B1E9-83C7-47D3-8E0E-17BC7CA38E28}" destId="{96AE0F51-13BE-4D99-8767-5634FB343791}" srcOrd="0" destOrd="0" presId="urn:microsoft.com/office/officeart/2008/layout/HalfCircleOrganizationChart"/>
    <dgm:cxn modelId="{F7E94E29-6B2B-4191-8DB2-7CE82B1AA1C4}" type="presOf" srcId="{105454B9-84D4-4E2E-81E1-669D4EC36FB3}" destId="{52FAF031-1875-44D7-A94D-05E1FF65BA9C}" srcOrd="0" destOrd="0" presId="urn:microsoft.com/office/officeart/2008/layout/HalfCircleOrganizationChart"/>
    <dgm:cxn modelId="{2918312F-4E96-4FA3-813F-E37788AE2844}" srcId="{BCD3B1E9-83C7-47D3-8E0E-17BC7CA38E28}" destId="{105454B9-84D4-4E2E-81E1-669D4EC36FB3}" srcOrd="0" destOrd="0" parTransId="{176B0D59-6B9A-4969-9728-BB09AA79943C}" sibTransId="{8F76820E-853C-497B-A9B4-E3A1D237810A}"/>
    <dgm:cxn modelId="{B748D63A-0EEF-42A8-AA47-18A8544F2015}" type="presOf" srcId="{7CA24645-7199-45CC-BF92-9C69FD9F651C}" destId="{1FF67BAA-F036-46C9-B5FE-E5079103AF5C}" srcOrd="0" destOrd="0" presId="urn:microsoft.com/office/officeart/2008/layout/HalfCircleOrganizationChart"/>
    <dgm:cxn modelId="{13CBB03C-C5F8-40DE-8F4F-F148E872EBEF}" srcId="{105454B9-84D4-4E2E-81E1-669D4EC36FB3}" destId="{0B753E48-B2B1-4317-9195-43B0D8262C57}" srcOrd="3" destOrd="0" parTransId="{8A1F3727-F11B-425C-B943-1B06B315434D}" sibTransId="{9475AE7E-242B-4ACD-BDFB-E892D14CCBF9}"/>
    <dgm:cxn modelId="{52123540-8250-48E9-BCB2-7F537277844A}" srcId="{105454B9-84D4-4E2E-81E1-669D4EC36FB3}" destId="{C3CE3F83-8848-407F-B286-93F78EBE98A2}" srcOrd="0" destOrd="0" parTransId="{97EC3D9D-B4CD-4B4C-BFF1-5A0E3472D635}" sibTransId="{B9FE249E-AB22-4845-82AF-B0748C54EC82}"/>
    <dgm:cxn modelId="{E410D443-1224-4420-B763-539A05F4B2BF}" srcId="{105454B9-84D4-4E2E-81E1-669D4EC36FB3}" destId="{A66CBAAA-90C0-4640-A3EE-5E07197A9256}" srcOrd="4" destOrd="0" parTransId="{CDC13B2C-A67C-4482-9ECA-60597D00F271}" sibTransId="{0DB2BBFF-EAAA-4032-A300-5AC58F7699B6}"/>
    <dgm:cxn modelId="{6FE0BA48-7E3E-44B5-9A5B-FA106000D9FF}" type="presOf" srcId="{16FCC1BE-BE5A-432E-9767-80B201747B10}" destId="{3F136EB1-8162-4CE1-B002-16CCABB2284C}" srcOrd="0" destOrd="0" presId="urn:microsoft.com/office/officeart/2008/layout/HalfCircleOrganizationChart"/>
    <dgm:cxn modelId="{BCF29D4D-2187-4F75-B08C-7D66B4657F19}" srcId="{105454B9-84D4-4E2E-81E1-669D4EC36FB3}" destId="{1497262D-751C-4337-A9F3-F1AA4F46BA1C}" srcOrd="2" destOrd="0" parTransId="{16FCC1BE-BE5A-432E-9767-80B201747B10}" sibTransId="{DEFF5BF4-118A-4388-9E7E-580BEB2A9B91}"/>
    <dgm:cxn modelId="{5ABB9A6E-5A0A-4B47-B4F9-C9F2FC5ECCC4}" type="presOf" srcId="{1497262D-751C-4337-A9F3-F1AA4F46BA1C}" destId="{0F5E6C9D-B0F8-4356-ADAE-85C5B854A2F2}" srcOrd="1" destOrd="0" presId="urn:microsoft.com/office/officeart/2008/layout/HalfCircleOrganizationChart"/>
    <dgm:cxn modelId="{59059470-D710-472D-ABEC-F6EF24ECD45A}" srcId="{105454B9-84D4-4E2E-81E1-669D4EC36FB3}" destId="{7CA24645-7199-45CC-BF92-9C69FD9F651C}" srcOrd="1" destOrd="0" parTransId="{EA60AF08-2EC0-4043-A94B-E6ADFEB83C5B}" sibTransId="{38DC6AE3-46FC-43C4-A6A3-A545C4AC77B0}"/>
    <dgm:cxn modelId="{163BF272-167F-41F1-B223-9CB3D265EE98}" type="presOf" srcId="{A66CBAAA-90C0-4640-A3EE-5E07197A9256}" destId="{8B2AB580-E975-42F9-86E7-E3D03BF5D68C}" srcOrd="0" destOrd="0" presId="urn:microsoft.com/office/officeart/2008/layout/HalfCircleOrganizationChart"/>
    <dgm:cxn modelId="{400C2A55-2118-4461-AF34-B21647F36438}" type="presOf" srcId="{C3CE3F83-8848-407F-B286-93F78EBE98A2}" destId="{2029E7C1-EE55-4834-9D3B-0C7425A589E4}" srcOrd="1" destOrd="0" presId="urn:microsoft.com/office/officeart/2008/layout/HalfCircleOrganizationChart"/>
    <dgm:cxn modelId="{862C507B-C06C-4DD9-8DF0-34A1ECD64CD6}" type="presOf" srcId="{A66CBAAA-90C0-4640-A3EE-5E07197A9256}" destId="{99FD6EC2-C408-44DC-BEE5-D9B71D402C4E}" srcOrd="1" destOrd="0" presId="urn:microsoft.com/office/officeart/2008/layout/HalfCircleOrganizationChart"/>
    <dgm:cxn modelId="{A95A1E84-F2E6-47CF-860F-15C33F9DC823}" type="presOf" srcId="{97EC3D9D-B4CD-4B4C-BFF1-5A0E3472D635}" destId="{3B80F1AD-3E34-4B57-BFE6-0E1FF542B08B}" srcOrd="0" destOrd="0" presId="urn:microsoft.com/office/officeart/2008/layout/HalfCircleOrganizationChart"/>
    <dgm:cxn modelId="{B9F5CD8C-580B-411C-A2DD-16DE9D4279F4}" type="presOf" srcId="{7CA24645-7199-45CC-BF92-9C69FD9F651C}" destId="{8B4FD21A-2AEA-49F2-A641-F86B483423A4}" srcOrd="1" destOrd="0" presId="urn:microsoft.com/office/officeart/2008/layout/HalfCircleOrganizationChart"/>
    <dgm:cxn modelId="{7BBCBF8D-921B-4AF1-9FB1-0DD109FA49B9}" type="presOf" srcId="{CDC13B2C-A67C-4482-9ECA-60597D00F271}" destId="{A1331600-F1AE-4BEF-AA1A-A1137955ED9D}" srcOrd="0" destOrd="0" presId="urn:microsoft.com/office/officeart/2008/layout/HalfCircleOrganizationChart"/>
    <dgm:cxn modelId="{317AEB8F-16A9-421C-950C-4D99EE3041F5}" type="presOf" srcId="{0B753E48-B2B1-4317-9195-43B0D8262C57}" destId="{E8478140-06AB-4DC9-B0CF-406A3EA8DACF}" srcOrd="0" destOrd="0" presId="urn:microsoft.com/office/officeart/2008/layout/HalfCircleOrganizationChart"/>
    <dgm:cxn modelId="{702B899C-B054-4A65-84F4-5EBA3D33DA01}" type="presOf" srcId="{8A1F3727-F11B-425C-B943-1B06B315434D}" destId="{ECFFFD35-996E-4575-BF16-C3866A79DF6C}" srcOrd="0" destOrd="0" presId="urn:microsoft.com/office/officeart/2008/layout/HalfCircleOrganizationChart"/>
    <dgm:cxn modelId="{885CB6CC-7F51-4E6B-A7CB-0F1C898F9700}" type="presOf" srcId="{105454B9-84D4-4E2E-81E1-669D4EC36FB3}" destId="{873E63D3-942C-4192-9543-F2177F012B10}" srcOrd="1" destOrd="0" presId="urn:microsoft.com/office/officeart/2008/layout/HalfCircleOrganizationChart"/>
    <dgm:cxn modelId="{27FE09DB-249F-4C63-9AB6-452AFF1B4671}" type="presOf" srcId="{EA60AF08-2EC0-4043-A94B-E6ADFEB83C5B}" destId="{38B6C7D7-3ED7-4A14-9A7D-D2D5F59EC2C1}" srcOrd="0" destOrd="0" presId="urn:microsoft.com/office/officeart/2008/layout/HalfCircleOrganizationChart"/>
    <dgm:cxn modelId="{2E7A52DB-313F-4ADC-8EFF-8D9FC457F958}" type="presOf" srcId="{1497262D-751C-4337-A9F3-F1AA4F46BA1C}" destId="{F2BEFAFB-750F-4296-A18A-941C150FC2D4}" srcOrd="0" destOrd="0" presId="urn:microsoft.com/office/officeart/2008/layout/HalfCircleOrganizationChart"/>
    <dgm:cxn modelId="{989D41E1-F444-481F-9880-16C6CDB7CC49}" type="presOf" srcId="{C3CE3F83-8848-407F-B286-93F78EBE98A2}" destId="{1A05C883-ACCC-4236-A7B7-0476DFA9096C}" srcOrd="0" destOrd="0" presId="urn:microsoft.com/office/officeart/2008/layout/HalfCircleOrganizationChart"/>
    <dgm:cxn modelId="{34DECBE8-27FB-401E-A80B-E78FDEBA2730}" type="presOf" srcId="{0B753E48-B2B1-4317-9195-43B0D8262C57}" destId="{CEA70EC9-117A-4F21-9FDC-816B7128631F}" srcOrd="1" destOrd="0" presId="urn:microsoft.com/office/officeart/2008/layout/HalfCircleOrganizationChart"/>
    <dgm:cxn modelId="{95177B7F-9CF4-4E43-80D2-32C634F478C2}" type="presParOf" srcId="{96AE0F51-13BE-4D99-8767-5634FB343791}" destId="{F2C63101-B99C-40B3-BDCD-AF31CA2B094F}" srcOrd="0" destOrd="0" presId="urn:microsoft.com/office/officeart/2008/layout/HalfCircleOrganizationChart"/>
    <dgm:cxn modelId="{F193A453-9046-4633-A6CD-9075D2082135}" type="presParOf" srcId="{F2C63101-B99C-40B3-BDCD-AF31CA2B094F}" destId="{9B907DFB-2024-480F-B948-AB71A3074BAE}" srcOrd="0" destOrd="0" presId="urn:microsoft.com/office/officeart/2008/layout/HalfCircleOrganizationChart"/>
    <dgm:cxn modelId="{47264839-A5C6-408D-88B8-BF04F0F2F5D9}" type="presParOf" srcId="{9B907DFB-2024-480F-B948-AB71A3074BAE}" destId="{52FAF031-1875-44D7-A94D-05E1FF65BA9C}" srcOrd="0" destOrd="0" presId="urn:microsoft.com/office/officeart/2008/layout/HalfCircleOrganizationChart"/>
    <dgm:cxn modelId="{C8A10A2E-1334-4326-A983-1B8B1776D480}" type="presParOf" srcId="{9B907DFB-2024-480F-B948-AB71A3074BAE}" destId="{948C9BD6-F0E4-4BB5-AE25-C0FB3382CDA1}" srcOrd="1" destOrd="0" presId="urn:microsoft.com/office/officeart/2008/layout/HalfCircleOrganizationChart"/>
    <dgm:cxn modelId="{2B5C4B53-207C-4728-98F2-CD8BACD486F9}" type="presParOf" srcId="{9B907DFB-2024-480F-B948-AB71A3074BAE}" destId="{69233760-FC56-4651-B4E3-CCA385541B9B}" srcOrd="2" destOrd="0" presId="urn:microsoft.com/office/officeart/2008/layout/HalfCircleOrganizationChart"/>
    <dgm:cxn modelId="{575BA072-ABD7-4DE2-AB0B-227BEB9C405D}" type="presParOf" srcId="{9B907DFB-2024-480F-B948-AB71A3074BAE}" destId="{873E63D3-942C-4192-9543-F2177F012B10}" srcOrd="3" destOrd="0" presId="urn:microsoft.com/office/officeart/2008/layout/HalfCircleOrganizationChart"/>
    <dgm:cxn modelId="{8545A52B-9CCC-4736-86F6-6832D9E706A4}" type="presParOf" srcId="{F2C63101-B99C-40B3-BDCD-AF31CA2B094F}" destId="{E4F70C77-F873-4527-9273-2DB0A369B82A}" srcOrd="1" destOrd="0" presId="urn:microsoft.com/office/officeart/2008/layout/HalfCircleOrganizationChart"/>
    <dgm:cxn modelId="{5FD33439-5050-4984-ABE2-0186535482D6}" type="presParOf" srcId="{E4F70C77-F873-4527-9273-2DB0A369B82A}" destId="{3B80F1AD-3E34-4B57-BFE6-0E1FF542B08B}" srcOrd="0" destOrd="0" presId="urn:microsoft.com/office/officeart/2008/layout/HalfCircleOrganizationChart"/>
    <dgm:cxn modelId="{848537E2-AB5F-4F3E-B1B1-0FF729BFFBEC}" type="presParOf" srcId="{E4F70C77-F873-4527-9273-2DB0A369B82A}" destId="{1B2917AA-727A-43DA-9035-CC5FFC405A43}" srcOrd="1" destOrd="0" presId="urn:microsoft.com/office/officeart/2008/layout/HalfCircleOrganizationChart"/>
    <dgm:cxn modelId="{88A92C6F-8603-4180-A695-FDB904B83EAE}" type="presParOf" srcId="{1B2917AA-727A-43DA-9035-CC5FFC405A43}" destId="{D1AE9560-85A2-4160-B6C3-9BEE048D065C}" srcOrd="0" destOrd="0" presId="urn:microsoft.com/office/officeart/2008/layout/HalfCircleOrganizationChart"/>
    <dgm:cxn modelId="{C41C2F12-6800-45E3-8699-C0AC0CC3B945}" type="presParOf" srcId="{D1AE9560-85A2-4160-B6C3-9BEE048D065C}" destId="{1A05C883-ACCC-4236-A7B7-0476DFA9096C}" srcOrd="0" destOrd="0" presId="urn:microsoft.com/office/officeart/2008/layout/HalfCircleOrganizationChart"/>
    <dgm:cxn modelId="{B5F62717-0D2A-4094-93B0-AD4A28F6CEAB}" type="presParOf" srcId="{D1AE9560-85A2-4160-B6C3-9BEE048D065C}" destId="{895A8FE1-C30A-43A3-9F94-E3C479810FFC}" srcOrd="1" destOrd="0" presId="urn:microsoft.com/office/officeart/2008/layout/HalfCircleOrganizationChart"/>
    <dgm:cxn modelId="{73B21B20-F7B2-40E1-89F2-9C6801BCEAAE}" type="presParOf" srcId="{D1AE9560-85A2-4160-B6C3-9BEE048D065C}" destId="{E6E1AA18-2CEE-4AEB-8025-55B2C70A079A}" srcOrd="2" destOrd="0" presId="urn:microsoft.com/office/officeart/2008/layout/HalfCircleOrganizationChart"/>
    <dgm:cxn modelId="{F2A73A34-F4E6-4906-93BC-0B6046F32388}" type="presParOf" srcId="{D1AE9560-85A2-4160-B6C3-9BEE048D065C}" destId="{2029E7C1-EE55-4834-9D3B-0C7425A589E4}" srcOrd="3" destOrd="0" presId="urn:microsoft.com/office/officeart/2008/layout/HalfCircleOrganizationChart"/>
    <dgm:cxn modelId="{2EC0B0D3-1A68-43A8-A90F-A9562871E9CD}" type="presParOf" srcId="{1B2917AA-727A-43DA-9035-CC5FFC405A43}" destId="{A8ADC1FF-8AE1-4A85-B62F-0AE91B6CCC9E}" srcOrd="1" destOrd="0" presId="urn:microsoft.com/office/officeart/2008/layout/HalfCircleOrganizationChart"/>
    <dgm:cxn modelId="{856734DA-4A41-4CEC-AE70-6C2CC48E69E3}" type="presParOf" srcId="{1B2917AA-727A-43DA-9035-CC5FFC405A43}" destId="{55481078-4324-4F5B-A967-37B90A8D8E12}" srcOrd="2" destOrd="0" presId="urn:microsoft.com/office/officeart/2008/layout/HalfCircleOrganizationChart"/>
    <dgm:cxn modelId="{C9220AD1-17DA-4BE5-92D8-F535B5DDED9E}" type="presParOf" srcId="{E4F70C77-F873-4527-9273-2DB0A369B82A}" destId="{38B6C7D7-3ED7-4A14-9A7D-D2D5F59EC2C1}" srcOrd="2" destOrd="0" presId="urn:microsoft.com/office/officeart/2008/layout/HalfCircleOrganizationChart"/>
    <dgm:cxn modelId="{4E3F5179-1FF1-4B6D-8D6A-581FB15195D6}" type="presParOf" srcId="{E4F70C77-F873-4527-9273-2DB0A369B82A}" destId="{8C0E54FA-688B-44A8-BE92-DBFD9E9762A3}" srcOrd="3" destOrd="0" presId="urn:microsoft.com/office/officeart/2008/layout/HalfCircleOrganizationChart"/>
    <dgm:cxn modelId="{1D302A0E-FDB5-477B-A352-954E61CCEE89}" type="presParOf" srcId="{8C0E54FA-688B-44A8-BE92-DBFD9E9762A3}" destId="{3489F774-AA31-426F-B8A7-BF4647EEEAD3}" srcOrd="0" destOrd="0" presId="urn:microsoft.com/office/officeart/2008/layout/HalfCircleOrganizationChart"/>
    <dgm:cxn modelId="{C54F6CC1-B3BB-443F-91E2-D1D721FDA4AB}" type="presParOf" srcId="{3489F774-AA31-426F-B8A7-BF4647EEEAD3}" destId="{1FF67BAA-F036-46C9-B5FE-E5079103AF5C}" srcOrd="0" destOrd="0" presId="urn:microsoft.com/office/officeart/2008/layout/HalfCircleOrganizationChart"/>
    <dgm:cxn modelId="{7D2C7F00-00F0-4ED3-B883-09EC0BEE5258}" type="presParOf" srcId="{3489F774-AA31-426F-B8A7-BF4647EEEAD3}" destId="{3FBA51E0-DFBE-4019-B68C-ED211AED9A12}" srcOrd="1" destOrd="0" presId="urn:microsoft.com/office/officeart/2008/layout/HalfCircleOrganizationChart"/>
    <dgm:cxn modelId="{2ABE4A64-78F2-4452-AD1C-6AECB8A46151}" type="presParOf" srcId="{3489F774-AA31-426F-B8A7-BF4647EEEAD3}" destId="{E8AD58CA-5B5A-41A3-8F3C-72E77A466CFB}" srcOrd="2" destOrd="0" presId="urn:microsoft.com/office/officeart/2008/layout/HalfCircleOrganizationChart"/>
    <dgm:cxn modelId="{B8ED4537-06EB-4BC4-9ACA-7CDF39B058FC}" type="presParOf" srcId="{3489F774-AA31-426F-B8A7-BF4647EEEAD3}" destId="{8B4FD21A-2AEA-49F2-A641-F86B483423A4}" srcOrd="3" destOrd="0" presId="urn:microsoft.com/office/officeart/2008/layout/HalfCircleOrganizationChart"/>
    <dgm:cxn modelId="{70DB19E3-7759-4BAA-B862-863D16EC9F59}" type="presParOf" srcId="{8C0E54FA-688B-44A8-BE92-DBFD9E9762A3}" destId="{CC9A85D8-2AD9-48EF-8CFA-0EFE5783C680}" srcOrd="1" destOrd="0" presId="urn:microsoft.com/office/officeart/2008/layout/HalfCircleOrganizationChart"/>
    <dgm:cxn modelId="{A3C47658-47E6-43FA-BF35-5916B2919BF4}" type="presParOf" srcId="{8C0E54FA-688B-44A8-BE92-DBFD9E9762A3}" destId="{D5B5FE31-B020-4C07-8F92-9F4F0E5A1D45}" srcOrd="2" destOrd="0" presId="urn:microsoft.com/office/officeart/2008/layout/HalfCircleOrganizationChart"/>
    <dgm:cxn modelId="{A4969C0D-FEDA-4803-ADB3-312AF3FD12A1}" type="presParOf" srcId="{E4F70C77-F873-4527-9273-2DB0A369B82A}" destId="{3F136EB1-8162-4CE1-B002-16CCABB2284C}" srcOrd="4" destOrd="0" presId="urn:microsoft.com/office/officeart/2008/layout/HalfCircleOrganizationChart"/>
    <dgm:cxn modelId="{6EFD63E6-9C32-42B4-84D2-16EFD1D19035}" type="presParOf" srcId="{E4F70C77-F873-4527-9273-2DB0A369B82A}" destId="{AFED68A3-4195-402F-87BF-73A26AE14AAA}" srcOrd="5" destOrd="0" presId="urn:microsoft.com/office/officeart/2008/layout/HalfCircleOrganizationChart"/>
    <dgm:cxn modelId="{77301AB1-091E-44D2-84A1-F8408766C409}" type="presParOf" srcId="{AFED68A3-4195-402F-87BF-73A26AE14AAA}" destId="{0AEE4DAF-A191-40B9-B5B2-27F6652F33F7}" srcOrd="0" destOrd="0" presId="urn:microsoft.com/office/officeart/2008/layout/HalfCircleOrganizationChart"/>
    <dgm:cxn modelId="{F32C79BB-7BBC-4646-9E41-FA18B23C1D82}" type="presParOf" srcId="{0AEE4DAF-A191-40B9-B5B2-27F6652F33F7}" destId="{F2BEFAFB-750F-4296-A18A-941C150FC2D4}" srcOrd="0" destOrd="0" presId="urn:microsoft.com/office/officeart/2008/layout/HalfCircleOrganizationChart"/>
    <dgm:cxn modelId="{A03FDAF7-94D5-4515-A52D-DBBE92C0925F}" type="presParOf" srcId="{0AEE4DAF-A191-40B9-B5B2-27F6652F33F7}" destId="{9302A567-4128-445B-8F20-650EB044F833}" srcOrd="1" destOrd="0" presId="urn:microsoft.com/office/officeart/2008/layout/HalfCircleOrganizationChart"/>
    <dgm:cxn modelId="{815D416C-8CCB-47DE-A331-0C6F59F8F8E3}" type="presParOf" srcId="{0AEE4DAF-A191-40B9-B5B2-27F6652F33F7}" destId="{0D3C2E80-36E7-406E-92AB-1BB491D20940}" srcOrd="2" destOrd="0" presId="urn:microsoft.com/office/officeart/2008/layout/HalfCircleOrganizationChart"/>
    <dgm:cxn modelId="{7D6FE24E-0368-4B58-B0F6-DE8F83BA9CFD}" type="presParOf" srcId="{0AEE4DAF-A191-40B9-B5B2-27F6652F33F7}" destId="{0F5E6C9D-B0F8-4356-ADAE-85C5B854A2F2}" srcOrd="3" destOrd="0" presId="urn:microsoft.com/office/officeart/2008/layout/HalfCircleOrganizationChart"/>
    <dgm:cxn modelId="{D0A70A5C-0D7F-4FFF-ADC1-DE0E36EF73C4}" type="presParOf" srcId="{AFED68A3-4195-402F-87BF-73A26AE14AAA}" destId="{EDF318CA-EAE3-49F6-85D7-9DC27C441B5A}" srcOrd="1" destOrd="0" presId="urn:microsoft.com/office/officeart/2008/layout/HalfCircleOrganizationChart"/>
    <dgm:cxn modelId="{4C44376A-A33C-4454-A1EE-44205B614013}" type="presParOf" srcId="{AFED68A3-4195-402F-87BF-73A26AE14AAA}" destId="{2953EE5C-FF26-479E-B40B-DCB63D7FAAA2}" srcOrd="2" destOrd="0" presId="urn:microsoft.com/office/officeart/2008/layout/HalfCircleOrganizationChart"/>
    <dgm:cxn modelId="{915BF9CC-2136-409B-AB76-DA167386DB9C}" type="presParOf" srcId="{E4F70C77-F873-4527-9273-2DB0A369B82A}" destId="{ECFFFD35-996E-4575-BF16-C3866A79DF6C}" srcOrd="6" destOrd="0" presId="urn:microsoft.com/office/officeart/2008/layout/HalfCircleOrganizationChart"/>
    <dgm:cxn modelId="{1406F0BA-3562-4A4C-BCF7-E7C17BE8B311}" type="presParOf" srcId="{E4F70C77-F873-4527-9273-2DB0A369B82A}" destId="{35ADAE54-64C2-49A2-AA52-87A6749A4645}" srcOrd="7" destOrd="0" presId="urn:microsoft.com/office/officeart/2008/layout/HalfCircleOrganizationChart"/>
    <dgm:cxn modelId="{D3BCBC1E-BED3-4FE6-8C61-81409CD4130E}" type="presParOf" srcId="{35ADAE54-64C2-49A2-AA52-87A6749A4645}" destId="{9BDD7CB3-BADE-4C83-B3F1-C29B46CE7D10}" srcOrd="0" destOrd="0" presId="urn:microsoft.com/office/officeart/2008/layout/HalfCircleOrganizationChart"/>
    <dgm:cxn modelId="{82786AEB-3F5F-457B-994A-C49C2551FB83}" type="presParOf" srcId="{9BDD7CB3-BADE-4C83-B3F1-C29B46CE7D10}" destId="{E8478140-06AB-4DC9-B0CF-406A3EA8DACF}" srcOrd="0" destOrd="0" presId="urn:microsoft.com/office/officeart/2008/layout/HalfCircleOrganizationChart"/>
    <dgm:cxn modelId="{79BB5696-4E37-43D3-885A-ACEC749BFFBA}" type="presParOf" srcId="{9BDD7CB3-BADE-4C83-B3F1-C29B46CE7D10}" destId="{0F8B106C-EA4F-4D6B-8DB9-39CA4718FB5E}" srcOrd="1" destOrd="0" presId="urn:microsoft.com/office/officeart/2008/layout/HalfCircleOrganizationChart"/>
    <dgm:cxn modelId="{BBD22362-E2D4-48B7-9E69-8D3C07BE5CDE}" type="presParOf" srcId="{9BDD7CB3-BADE-4C83-B3F1-C29B46CE7D10}" destId="{8DA24F24-6A19-44B1-8955-C4BBCE53F582}" srcOrd="2" destOrd="0" presId="urn:microsoft.com/office/officeart/2008/layout/HalfCircleOrganizationChart"/>
    <dgm:cxn modelId="{68C90265-2F9B-45CE-B1E0-424F97020DB3}" type="presParOf" srcId="{9BDD7CB3-BADE-4C83-B3F1-C29B46CE7D10}" destId="{CEA70EC9-117A-4F21-9FDC-816B7128631F}" srcOrd="3" destOrd="0" presId="urn:microsoft.com/office/officeart/2008/layout/HalfCircleOrganizationChart"/>
    <dgm:cxn modelId="{4EA0BBD0-B6B4-4429-9DA2-85B1157A982E}" type="presParOf" srcId="{35ADAE54-64C2-49A2-AA52-87A6749A4645}" destId="{38BE67CD-E077-415B-BF06-1E48FE819977}" srcOrd="1" destOrd="0" presId="urn:microsoft.com/office/officeart/2008/layout/HalfCircleOrganizationChart"/>
    <dgm:cxn modelId="{5DA42D30-C72C-477F-AFC2-5CD3506A6F48}" type="presParOf" srcId="{35ADAE54-64C2-49A2-AA52-87A6749A4645}" destId="{C2205988-E58A-4BDE-BCE4-B04F963DD0F1}" srcOrd="2" destOrd="0" presId="urn:microsoft.com/office/officeart/2008/layout/HalfCircleOrganizationChart"/>
    <dgm:cxn modelId="{507ACDE0-3F2E-4B5B-8DD1-A89B869FD449}" type="presParOf" srcId="{E4F70C77-F873-4527-9273-2DB0A369B82A}" destId="{A1331600-F1AE-4BEF-AA1A-A1137955ED9D}" srcOrd="8" destOrd="0" presId="urn:microsoft.com/office/officeart/2008/layout/HalfCircleOrganizationChart"/>
    <dgm:cxn modelId="{77436FC7-B480-4D24-89A3-F3F31DBD8712}" type="presParOf" srcId="{E4F70C77-F873-4527-9273-2DB0A369B82A}" destId="{2A2AA4C3-5DB8-4877-840A-7701C2256335}" srcOrd="9" destOrd="0" presId="urn:microsoft.com/office/officeart/2008/layout/HalfCircleOrganizationChart"/>
    <dgm:cxn modelId="{C293E476-23D2-476D-B1CC-77EB4585297C}" type="presParOf" srcId="{2A2AA4C3-5DB8-4877-840A-7701C2256335}" destId="{B7FF9F21-4C1C-43F7-B20E-3C2528C579DA}" srcOrd="0" destOrd="0" presId="urn:microsoft.com/office/officeart/2008/layout/HalfCircleOrganizationChart"/>
    <dgm:cxn modelId="{38E79D25-ADE9-430C-9EF7-704442AEA974}" type="presParOf" srcId="{B7FF9F21-4C1C-43F7-B20E-3C2528C579DA}" destId="{8B2AB580-E975-42F9-86E7-E3D03BF5D68C}" srcOrd="0" destOrd="0" presId="urn:microsoft.com/office/officeart/2008/layout/HalfCircleOrganizationChart"/>
    <dgm:cxn modelId="{0B1898C4-BCF9-4279-91B1-63101FA39F35}" type="presParOf" srcId="{B7FF9F21-4C1C-43F7-B20E-3C2528C579DA}" destId="{9D5FF7CD-B9CF-46E9-8A51-434FB8764F1F}" srcOrd="1" destOrd="0" presId="urn:microsoft.com/office/officeart/2008/layout/HalfCircleOrganizationChart"/>
    <dgm:cxn modelId="{06900889-5DE1-4A2E-92B8-AD3C0E146DEC}" type="presParOf" srcId="{B7FF9F21-4C1C-43F7-B20E-3C2528C579DA}" destId="{B04EEEB4-0F53-4198-86FC-EE5461A24653}" srcOrd="2" destOrd="0" presId="urn:microsoft.com/office/officeart/2008/layout/HalfCircleOrganizationChart"/>
    <dgm:cxn modelId="{542B9AAB-035C-4FCB-8D6D-A2A810AF2097}" type="presParOf" srcId="{B7FF9F21-4C1C-43F7-B20E-3C2528C579DA}" destId="{99FD6EC2-C408-44DC-BEE5-D9B71D402C4E}" srcOrd="3" destOrd="0" presId="urn:microsoft.com/office/officeart/2008/layout/HalfCircleOrganizationChart"/>
    <dgm:cxn modelId="{9100E27F-CE13-4300-B138-BE7AFC246D97}" type="presParOf" srcId="{2A2AA4C3-5DB8-4877-840A-7701C2256335}" destId="{261C620A-0586-44B5-A4A4-9D5225E3024D}" srcOrd="1" destOrd="0" presId="urn:microsoft.com/office/officeart/2008/layout/HalfCircleOrganizationChart"/>
    <dgm:cxn modelId="{B4264142-705D-42A0-A4C7-86E117A34A6E}" type="presParOf" srcId="{2A2AA4C3-5DB8-4877-840A-7701C2256335}" destId="{679647A6-D775-4A10-A210-AABDAB4A5D47}" srcOrd="2" destOrd="0" presId="urn:microsoft.com/office/officeart/2008/layout/HalfCircleOrganizationChart"/>
    <dgm:cxn modelId="{ED41DD82-6B5E-41EA-B626-25F3CB8FBB0F}" type="presParOf" srcId="{F2C63101-B99C-40B3-BDCD-AF31CA2B094F}" destId="{38BF719E-AD14-4EB1-B44B-4BB5F03E48BB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31600-F1AE-4BEF-AA1A-A1137955ED9D}">
      <dsp:nvSpPr>
        <dsp:cNvPr id="0" name=""/>
        <dsp:cNvSpPr/>
      </dsp:nvSpPr>
      <dsp:spPr>
        <a:xfrm>
          <a:off x="2950399" y="1296656"/>
          <a:ext cx="2442898" cy="648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4"/>
              </a:lnTo>
              <a:lnTo>
                <a:pt x="2442898" y="542394"/>
              </a:lnTo>
              <a:lnTo>
                <a:pt x="2442898" y="6484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FFD35-996E-4575-BF16-C3866A79DF6C}">
      <dsp:nvSpPr>
        <dsp:cNvPr id="0" name=""/>
        <dsp:cNvSpPr/>
      </dsp:nvSpPr>
      <dsp:spPr>
        <a:xfrm>
          <a:off x="2950399" y="1296656"/>
          <a:ext cx="1234400" cy="648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4"/>
              </a:lnTo>
              <a:lnTo>
                <a:pt x="1234400" y="542394"/>
              </a:lnTo>
              <a:lnTo>
                <a:pt x="1234400" y="6484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36EB1-8162-4CE1-B002-16CCABB2284C}">
      <dsp:nvSpPr>
        <dsp:cNvPr id="0" name=""/>
        <dsp:cNvSpPr/>
      </dsp:nvSpPr>
      <dsp:spPr>
        <a:xfrm>
          <a:off x="2901054" y="1296656"/>
          <a:ext cx="91440" cy="648422"/>
        </a:xfrm>
        <a:custGeom>
          <a:avLst/>
          <a:gdLst/>
          <a:ahLst/>
          <a:cxnLst/>
          <a:rect l="0" t="0" r="0" b="0"/>
          <a:pathLst>
            <a:path>
              <a:moveTo>
                <a:pt x="49345" y="0"/>
              </a:moveTo>
              <a:lnTo>
                <a:pt x="49345" y="542394"/>
              </a:lnTo>
              <a:lnTo>
                <a:pt x="45720" y="542394"/>
              </a:lnTo>
              <a:lnTo>
                <a:pt x="45720" y="6484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6C7D7-3ED7-4A14-9A7D-D2D5F59EC2C1}">
      <dsp:nvSpPr>
        <dsp:cNvPr id="0" name=""/>
        <dsp:cNvSpPr/>
      </dsp:nvSpPr>
      <dsp:spPr>
        <a:xfrm>
          <a:off x="1741102" y="1296656"/>
          <a:ext cx="1209296" cy="648422"/>
        </a:xfrm>
        <a:custGeom>
          <a:avLst/>
          <a:gdLst/>
          <a:ahLst/>
          <a:cxnLst/>
          <a:rect l="0" t="0" r="0" b="0"/>
          <a:pathLst>
            <a:path>
              <a:moveTo>
                <a:pt x="1209296" y="0"/>
              </a:moveTo>
              <a:lnTo>
                <a:pt x="1209296" y="542394"/>
              </a:lnTo>
              <a:lnTo>
                <a:pt x="0" y="542394"/>
              </a:lnTo>
              <a:lnTo>
                <a:pt x="0" y="6484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0F1AD-3E34-4B57-BFE6-0E1FF542B08B}">
      <dsp:nvSpPr>
        <dsp:cNvPr id="0" name=""/>
        <dsp:cNvSpPr/>
      </dsp:nvSpPr>
      <dsp:spPr>
        <a:xfrm>
          <a:off x="519254" y="1296656"/>
          <a:ext cx="2431145" cy="648422"/>
        </a:xfrm>
        <a:custGeom>
          <a:avLst/>
          <a:gdLst/>
          <a:ahLst/>
          <a:cxnLst/>
          <a:rect l="0" t="0" r="0" b="0"/>
          <a:pathLst>
            <a:path>
              <a:moveTo>
                <a:pt x="2431145" y="0"/>
              </a:moveTo>
              <a:lnTo>
                <a:pt x="2431145" y="542394"/>
              </a:lnTo>
              <a:lnTo>
                <a:pt x="0" y="542394"/>
              </a:lnTo>
              <a:lnTo>
                <a:pt x="0" y="6484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C9BD6-F0E4-4BB5-AE25-C0FB3382CDA1}">
      <dsp:nvSpPr>
        <dsp:cNvPr id="0" name=""/>
        <dsp:cNvSpPr/>
      </dsp:nvSpPr>
      <dsp:spPr>
        <a:xfrm>
          <a:off x="2688628" y="791472"/>
          <a:ext cx="523541" cy="505183"/>
        </a:xfrm>
        <a:prstGeom prst="arc">
          <a:avLst>
            <a:gd name="adj1" fmla="val 13200000"/>
            <a:gd name="adj2" fmla="val 19200000"/>
          </a:avLst>
        </a:prstGeom>
        <a:noFill/>
        <a:ln w="50800" cap="flat" cmpd="sng" algn="ctr">
          <a:solidFill>
            <a:srgbClr val="960D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33760-FC56-4651-B4E3-CCA385541B9B}">
      <dsp:nvSpPr>
        <dsp:cNvPr id="0" name=""/>
        <dsp:cNvSpPr/>
      </dsp:nvSpPr>
      <dsp:spPr>
        <a:xfrm>
          <a:off x="2688628" y="791472"/>
          <a:ext cx="523541" cy="505183"/>
        </a:xfrm>
        <a:prstGeom prst="arc">
          <a:avLst>
            <a:gd name="adj1" fmla="val 2400000"/>
            <a:gd name="adj2" fmla="val 8400000"/>
          </a:avLst>
        </a:prstGeom>
        <a:noFill/>
        <a:ln w="50800" cap="flat" cmpd="sng" algn="ctr">
          <a:solidFill>
            <a:srgbClr val="960D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AF031-1875-44D7-A94D-05E1FF65BA9C}">
      <dsp:nvSpPr>
        <dsp:cNvPr id="0" name=""/>
        <dsp:cNvSpPr/>
      </dsp:nvSpPr>
      <dsp:spPr>
        <a:xfrm>
          <a:off x="2426857" y="882405"/>
          <a:ext cx="1047083" cy="32331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0" kern="1200" dirty="0"/>
        </a:p>
      </dsp:txBody>
      <dsp:txXfrm>
        <a:off x="2426857" y="882405"/>
        <a:ext cx="1047083" cy="323317"/>
      </dsp:txXfrm>
    </dsp:sp>
    <dsp:sp modelId="{895A8FE1-C30A-43A3-9F94-E3C479810FFC}">
      <dsp:nvSpPr>
        <dsp:cNvPr id="0" name=""/>
        <dsp:cNvSpPr/>
      </dsp:nvSpPr>
      <dsp:spPr>
        <a:xfrm>
          <a:off x="266806" y="1945078"/>
          <a:ext cx="504896" cy="504896"/>
        </a:xfrm>
        <a:prstGeom prst="arc">
          <a:avLst>
            <a:gd name="adj1" fmla="val 13200000"/>
            <a:gd name="adj2" fmla="val 19200000"/>
          </a:avLst>
        </a:prstGeom>
        <a:noFill/>
        <a:ln w="50800" cap="flat" cmpd="sng" algn="ctr">
          <a:solidFill>
            <a:srgbClr val="01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1AA18-2CEE-4AEB-8025-55B2C70A079A}">
      <dsp:nvSpPr>
        <dsp:cNvPr id="0" name=""/>
        <dsp:cNvSpPr/>
      </dsp:nvSpPr>
      <dsp:spPr>
        <a:xfrm>
          <a:off x="266806" y="1945078"/>
          <a:ext cx="504896" cy="504896"/>
        </a:xfrm>
        <a:prstGeom prst="arc">
          <a:avLst>
            <a:gd name="adj1" fmla="val 2400000"/>
            <a:gd name="adj2" fmla="val 8400000"/>
          </a:avLst>
        </a:prstGeom>
        <a:noFill/>
        <a:ln w="50800" cap="flat" cmpd="sng" algn="ctr">
          <a:solidFill>
            <a:srgbClr val="01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5C883-ACCC-4236-A7B7-0476DFA9096C}">
      <dsp:nvSpPr>
        <dsp:cNvPr id="0" name=""/>
        <dsp:cNvSpPr/>
      </dsp:nvSpPr>
      <dsp:spPr>
        <a:xfrm>
          <a:off x="14358" y="2035960"/>
          <a:ext cx="1009792" cy="3231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018BCC"/>
            </a:solidFill>
          </a:endParaRPr>
        </a:p>
      </dsp:txBody>
      <dsp:txXfrm>
        <a:off x="14358" y="2035960"/>
        <a:ext cx="1009792" cy="323133"/>
      </dsp:txXfrm>
    </dsp:sp>
    <dsp:sp modelId="{3FBA51E0-DFBE-4019-B68C-ED211AED9A12}">
      <dsp:nvSpPr>
        <dsp:cNvPr id="0" name=""/>
        <dsp:cNvSpPr/>
      </dsp:nvSpPr>
      <dsp:spPr>
        <a:xfrm>
          <a:off x="1488654" y="1945078"/>
          <a:ext cx="504896" cy="504896"/>
        </a:xfrm>
        <a:prstGeom prst="arc">
          <a:avLst>
            <a:gd name="adj1" fmla="val 13200000"/>
            <a:gd name="adj2" fmla="val 19200000"/>
          </a:avLst>
        </a:prstGeom>
        <a:noFill/>
        <a:ln w="50800" cap="flat" cmpd="sng" algn="ctr">
          <a:solidFill>
            <a:srgbClr val="01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AD58CA-5B5A-41A3-8F3C-72E77A466CFB}">
      <dsp:nvSpPr>
        <dsp:cNvPr id="0" name=""/>
        <dsp:cNvSpPr/>
      </dsp:nvSpPr>
      <dsp:spPr>
        <a:xfrm>
          <a:off x="1488654" y="1945078"/>
          <a:ext cx="504896" cy="504896"/>
        </a:xfrm>
        <a:prstGeom prst="arc">
          <a:avLst>
            <a:gd name="adj1" fmla="val 2400000"/>
            <a:gd name="adj2" fmla="val 8400000"/>
          </a:avLst>
        </a:prstGeom>
        <a:noFill/>
        <a:ln w="50800" cap="flat" cmpd="sng" algn="ctr">
          <a:solidFill>
            <a:srgbClr val="01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67BAA-F036-46C9-B5FE-E5079103AF5C}">
      <dsp:nvSpPr>
        <dsp:cNvPr id="0" name=""/>
        <dsp:cNvSpPr/>
      </dsp:nvSpPr>
      <dsp:spPr>
        <a:xfrm>
          <a:off x="1236206" y="2035960"/>
          <a:ext cx="1009792" cy="3231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018BCC"/>
            </a:solidFill>
          </a:endParaRPr>
        </a:p>
      </dsp:txBody>
      <dsp:txXfrm>
        <a:off x="1236206" y="2035960"/>
        <a:ext cx="1009792" cy="323133"/>
      </dsp:txXfrm>
    </dsp:sp>
    <dsp:sp modelId="{9302A567-4128-445B-8F20-650EB044F833}">
      <dsp:nvSpPr>
        <dsp:cNvPr id="0" name=""/>
        <dsp:cNvSpPr/>
      </dsp:nvSpPr>
      <dsp:spPr>
        <a:xfrm>
          <a:off x="2694326" y="1945078"/>
          <a:ext cx="504896" cy="504896"/>
        </a:xfrm>
        <a:prstGeom prst="arc">
          <a:avLst>
            <a:gd name="adj1" fmla="val 13200000"/>
            <a:gd name="adj2" fmla="val 19200000"/>
          </a:avLst>
        </a:prstGeom>
        <a:noFill/>
        <a:ln w="50800" cap="flat" cmpd="sng" algn="ctr">
          <a:solidFill>
            <a:srgbClr val="01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C2E80-36E7-406E-92AB-1BB491D20940}">
      <dsp:nvSpPr>
        <dsp:cNvPr id="0" name=""/>
        <dsp:cNvSpPr/>
      </dsp:nvSpPr>
      <dsp:spPr>
        <a:xfrm>
          <a:off x="2694326" y="1945078"/>
          <a:ext cx="504896" cy="504896"/>
        </a:xfrm>
        <a:prstGeom prst="arc">
          <a:avLst>
            <a:gd name="adj1" fmla="val 2400000"/>
            <a:gd name="adj2" fmla="val 8400000"/>
          </a:avLst>
        </a:prstGeom>
        <a:noFill/>
        <a:ln w="50800" cap="flat" cmpd="sng" algn="ctr">
          <a:solidFill>
            <a:srgbClr val="01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EFAFB-750F-4296-A18A-941C150FC2D4}">
      <dsp:nvSpPr>
        <dsp:cNvPr id="0" name=""/>
        <dsp:cNvSpPr/>
      </dsp:nvSpPr>
      <dsp:spPr>
        <a:xfrm>
          <a:off x="2441878" y="2035960"/>
          <a:ext cx="1009792" cy="3231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018BCC"/>
            </a:solidFill>
          </a:endParaRPr>
        </a:p>
      </dsp:txBody>
      <dsp:txXfrm>
        <a:off x="2441878" y="2035960"/>
        <a:ext cx="1009792" cy="323133"/>
      </dsp:txXfrm>
    </dsp:sp>
    <dsp:sp modelId="{0F8B106C-EA4F-4D6B-8DB9-39CA4718FB5E}">
      <dsp:nvSpPr>
        <dsp:cNvPr id="0" name=""/>
        <dsp:cNvSpPr/>
      </dsp:nvSpPr>
      <dsp:spPr>
        <a:xfrm>
          <a:off x="3932351" y="1945078"/>
          <a:ext cx="504896" cy="504896"/>
        </a:xfrm>
        <a:prstGeom prst="arc">
          <a:avLst>
            <a:gd name="adj1" fmla="val 13200000"/>
            <a:gd name="adj2" fmla="val 19200000"/>
          </a:avLst>
        </a:prstGeom>
        <a:noFill/>
        <a:ln w="50800" cap="flat" cmpd="sng" algn="ctr">
          <a:solidFill>
            <a:srgbClr val="2D95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24F24-6A19-44B1-8955-C4BBCE53F582}">
      <dsp:nvSpPr>
        <dsp:cNvPr id="0" name=""/>
        <dsp:cNvSpPr/>
      </dsp:nvSpPr>
      <dsp:spPr>
        <a:xfrm>
          <a:off x="3932351" y="1945078"/>
          <a:ext cx="504896" cy="504896"/>
        </a:xfrm>
        <a:prstGeom prst="arc">
          <a:avLst>
            <a:gd name="adj1" fmla="val 2400000"/>
            <a:gd name="adj2" fmla="val 8400000"/>
          </a:avLst>
        </a:prstGeom>
        <a:noFill/>
        <a:ln w="50800" cap="flat" cmpd="sng" algn="ctr">
          <a:solidFill>
            <a:srgbClr val="2D95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78140-06AB-4DC9-B0CF-406A3EA8DACF}">
      <dsp:nvSpPr>
        <dsp:cNvPr id="0" name=""/>
        <dsp:cNvSpPr/>
      </dsp:nvSpPr>
      <dsp:spPr>
        <a:xfrm>
          <a:off x="3679903" y="2035960"/>
          <a:ext cx="1009792" cy="3231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2D953E"/>
            </a:solidFill>
          </a:endParaRPr>
        </a:p>
      </dsp:txBody>
      <dsp:txXfrm>
        <a:off x="3679903" y="2035960"/>
        <a:ext cx="1009792" cy="323133"/>
      </dsp:txXfrm>
    </dsp:sp>
    <dsp:sp modelId="{9D5FF7CD-B9CF-46E9-8A51-434FB8764F1F}">
      <dsp:nvSpPr>
        <dsp:cNvPr id="0" name=""/>
        <dsp:cNvSpPr/>
      </dsp:nvSpPr>
      <dsp:spPr>
        <a:xfrm>
          <a:off x="5140849" y="1945078"/>
          <a:ext cx="504896" cy="504896"/>
        </a:xfrm>
        <a:prstGeom prst="arc">
          <a:avLst>
            <a:gd name="adj1" fmla="val 13200000"/>
            <a:gd name="adj2" fmla="val 19200000"/>
          </a:avLst>
        </a:prstGeom>
        <a:noFill/>
        <a:ln w="50800" cap="flat" cmpd="sng" algn="ctr">
          <a:solidFill>
            <a:srgbClr val="2D95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EEEB4-0F53-4198-86FC-EE5461A24653}">
      <dsp:nvSpPr>
        <dsp:cNvPr id="0" name=""/>
        <dsp:cNvSpPr/>
      </dsp:nvSpPr>
      <dsp:spPr>
        <a:xfrm>
          <a:off x="5140849" y="1945078"/>
          <a:ext cx="504896" cy="504896"/>
        </a:xfrm>
        <a:prstGeom prst="arc">
          <a:avLst>
            <a:gd name="adj1" fmla="val 2400000"/>
            <a:gd name="adj2" fmla="val 8400000"/>
          </a:avLst>
        </a:prstGeom>
        <a:noFill/>
        <a:ln w="50800" cap="flat" cmpd="sng" algn="ctr">
          <a:solidFill>
            <a:srgbClr val="2D953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AB580-E975-42F9-86E7-E3D03BF5D68C}">
      <dsp:nvSpPr>
        <dsp:cNvPr id="0" name=""/>
        <dsp:cNvSpPr/>
      </dsp:nvSpPr>
      <dsp:spPr>
        <a:xfrm>
          <a:off x="4888401" y="2035960"/>
          <a:ext cx="1009792" cy="3231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2D953E"/>
            </a:solidFill>
          </a:endParaRPr>
        </a:p>
      </dsp:txBody>
      <dsp:txXfrm>
        <a:off x="4888401" y="2035960"/>
        <a:ext cx="1009792" cy="323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ttps://www.oclc.org/content/dam/oclc/common/images/logos/new/OCLC/OCLC_Logo_H_BW_NoTag.png">
            <a:extLst>
              <a:ext uri="{FF2B5EF4-FFF2-40B4-BE49-F238E27FC236}">
                <a16:creationId xmlns:a16="http://schemas.microsoft.com/office/drawing/2014/main" id="{366FC98F-CF5E-478D-9393-B05189CB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83" y="6259708"/>
            <a:ext cx="1247775" cy="5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430F2-EE6F-4C95-AFF8-3564005D30DA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93D7B-FB2C-4D9D-B2B4-1E081618E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0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OCLC libraries are part of an active and engaged global network of libraries with more than 16,000 members across </a:t>
            </a:r>
            <a:r>
              <a:rPr lang="en-US" dirty="0"/>
              <a:t>123</a:t>
            </a:r>
            <a:r>
              <a:rPr lang="en-US" baseline="0" dirty="0"/>
              <a:t> countries.</a:t>
            </a:r>
            <a:br>
              <a:rPr lang="en-US" dirty="0"/>
            </a:b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Global network provides unparalleled access to the world’s collected knowledge in ways that cannot be achieved independently</a:t>
            </a:r>
            <a:endParaRPr lang="en-US" baseline="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Ability to address shared challenges at scale</a:t>
            </a:r>
            <a:r>
              <a:rPr lang="en-US" dirty="0"/>
              <a:t> </a:t>
            </a:r>
            <a:endParaRPr lang="en-US" baseline="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Together, we connect people to the information they need to achieve their goals</a:t>
            </a:r>
            <a:endParaRPr lang="en-US" baseline="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  <a:p>
            <a:r>
              <a:rPr lang="en-US" i="1" baseline="0" dirty="0"/>
              <a:t>[Per Ellen McCarthy, the </a:t>
            </a:r>
            <a:r>
              <a:rPr lang="en-US" i="1" dirty="0"/>
              <a:t>12/31/2017</a:t>
            </a:r>
            <a:r>
              <a:rPr lang="en-US" i="1" baseline="0" dirty="0"/>
              <a:t> update is the most current info available for this slide—notes </a:t>
            </a:r>
            <a:r>
              <a:rPr lang="en-US" i="1" dirty="0"/>
              <a:t>current</a:t>
            </a:r>
            <a:r>
              <a:rPr lang="en-US" i="1" baseline="0" dirty="0"/>
              <a:t> 5/4</a:t>
            </a:r>
            <a:r>
              <a:rPr lang="en-US" i="1" dirty="0"/>
              <a:t>/18</a:t>
            </a:r>
            <a:r>
              <a:rPr lang="en-US" i="1" baseline="0" dirty="0"/>
              <a:t>]</a:t>
            </a:r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125F9-CC46-924D-B58D-85F033EB11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7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Running </a:t>
            </a:r>
            <a:r>
              <a:rPr lang="en-US" dirty="0" err="1"/>
              <a:t>Millenium</a:t>
            </a:r>
            <a:r>
              <a:rPr lang="en-US" dirty="0"/>
              <a:t> and Summon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Collection: 4.3M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Director: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Xuemao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Enrollment: 28K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16BD-1165-4393-B370-48CCCED1E8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0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Running Sierra and Summon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Collection: 788K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Director: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BethAnn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Zambella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Enrollment: 2.3K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16BD-1165-4393-B370-48CCCED1E8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5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16BD-1165-4393-B370-48CCCED1E8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6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b="0" dirty="0">
                <a:latin typeface="Arial" charset="0"/>
              </a:rPr>
              <a:t>Of the 73 national and regional library agreements with OCLC, 54 have records and/or holdings in WorldCat.  (12 in the Americas region, 53 in EMEA and 8 in Asia Pacific)</a:t>
            </a: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The remaining 19 do not have data in WorldCat yet.  </a:t>
            </a: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Also…..an interactive map of national and regional libraries is currently on our public web site at:  https://www.oclc.org/en/worldcat/foundation.html</a:t>
            </a: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…or see below for additional details: </a:t>
            </a: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r>
              <a:rPr lang="en-US" b="1" dirty="0">
                <a:latin typeface="Arial" charset="0"/>
              </a:rPr>
              <a:t>Inst Name	 			Holdings 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BRITISH LIBRARY			20664923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BIBLIOTHEQUE NATIONALE DE FRANCE		19455966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DIE DEUTSCHE NATIONALBIBLIOTHEK		15815137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LIBRARY OF CONGRESS			13290595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SWEDEN		9671721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AUSTRALIA		5824532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DIET LIBRARY			5700170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SCOTLAND		5491563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BIBLIOTECA NACIONAL DE ESPAÑA		4841787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POLAND (</a:t>
            </a:r>
            <a:r>
              <a:rPr lang="en-US" b="0" dirty="0" err="1">
                <a:latin typeface="Arial" charset="0"/>
              </a:rPr>
              <a:t>BibliotekaNarodowa</a:t>
            </a:r>
            <a:r>
              <a:rPr lang="en-US" b="0" dirty="0">
                <a:latin typeface="Arial" charset="0"/>
              </a:rPr>
              <a:t>)	4839517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CHINA (BNJ)		4231038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KONINKLIJKE BIBLIOTHEEK (NETHERLANDS)		4086680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MED			3730565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LIBRARY AND ARCHIVES CANADA, PH-RD		3446120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DET KONGELIGE BIBLIOTEK			2743135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ISRAEL		2645456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 ET ARCHIVES NAT DU QUEBEC		2518549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BOARD, SINGAPORE		2106501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NEW ZEALAND		2074207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ROME			1952288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SWISS NATIONAL LIBRARY			1264638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SLOVENIA		1203919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CENTRAL LIBRARY, TAIWAN		1109475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AGR LIBRARY			1006691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THE CZECH REPUBLIC  	889173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SOUTH AFRICA		860978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FINLAND		753528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KOREA		636481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MALAYSIA		570653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DANISH NATIONAL LIBRARY OF EDUCATION		469376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BIBLIOTECA NACIONAL MEXICO		428632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BIBLIOTHECA ALEXANDRINA			419250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EDUC			418058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LIECHTENSTEINISCHE BIBLIOTHEKEN		306539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WALES		258986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MOROCCO		209144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IRELAND		156453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&amp; UNIV LIBRARY OF ICELAND, THE	91162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BOTSWANA NAT LIBRARY SERV		43991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JAMAICA		38695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NAMIBIA		33626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SERV, BARBADOS		27305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SZÉCHÉNYI LIBRARY		16355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BIBLIOTECA NACIONAL DE CHILE		13827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&amp; INFO SYST, TRINIDAD &amp; TOBAGO	9801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ARCH OF ZIMBABWE		5353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RUSSIA, THE		4061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SWAZILAND NAT LIBRARY SERV		2507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LESOTHO		1932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TURKEY		496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LITHUANIA		203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RUSSIAN STATE LIBRARY			158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IRAQ			114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LEBANESE NAT LIBRARY			43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BIBLIOTECA NACIONAL DE PORTUGAL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BIBLIOTECA NAZIONALE CENTRALE DI FIRENZE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FUNDAÇÃO BIBLIOTECA NACIONAL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GREEK NATIONAL LIBRARY	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NASJONALBIBLIOTEKET, AVDELING OSLO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AND UNIVERSITY LIBRARY ZAGREB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Benin	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</a:t>
            </a:r>
            <a:r>
              <a:rPr lang="en-US" b="0" dirty="0" err="1">
                <a:latin typeface="Arial" charset="0"/>
              </a:rPr>
              <a:t>Burkino</a:t>
            </a:r>
            <a:r>
              <a:rPr lang="en-US" b="0" dirty="0">
                <a:latin typeface="Arial" charset="0"/>
              </a:rPr>
              <a:t> Faso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ESTONIA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Guinea	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Ivory Coast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LATVIA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Mali	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Mauritania	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Senegal	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SERBIA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 Library of Togo	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NATIONALBIBLIOTHEK ÖSTERREICH 		0</a:t>
            </a:r>
          </a:p>
          <a:p>
            <a:pPr defTabSz="932871">
              <a:defRPr/>
            </a:pPr>
            <a:r>
              <a:rPr lang="en-US" b="0" dirty="0">
                <a:latin typeface="Arial" charset="0"/>
              </a:rPr>
              <a:t>RES DES BIBLIOTHEQUES LUXEMBOURGEOISES	0</a:t>
            </a: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endParaRPr lang="en-US" b="0" dirty="0">
              <a:latin typeface="Arial" charset="0"/>
            </a:endParaRPr>
          </a:p>
          <a:p>
            <a:pPr defTabSz="932871">
              <a:defRPr/>
            </a:pPr>
            <a:endParaRPr lang="en-US" b="1" dirty="0">
              <a:latin typeface="Arial" charset="0"/>
            </a:endParaRPr>
          </a:p>
          <a:p>
            <a:pPr defTabSz="932871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125F9-CC46-924D-B58D-85F033EB11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1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794F4DD-D0A1-0A40-B4AF-2F3DAC39DB1B}" type="datetime1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1E2F63F-4F53-43AD-BF4E-943A34CC6B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1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16BD-1165-4393-B370-48CCCED1E8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5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444D7-277C-4934-8A03-E51AE6989D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66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16BD-1165-4393-B370-48CCCED1E8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16BD-1165-4393-B370-48CCCED1E8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Running Sierra and EDS.</a:t>
            </a:r>
          </a:p>
          <a:p>
            <a:r>
              <a:rPr lang="en-US" dirty="0"/>
              <a:t>Collection size ~40K volumes.</a:t>
            </a:r>
          </a:p>
          <a:p>
            <a:r>
              <a:rPr lang="en-US" dirty="0"/>
              <a:t>Director: </a:t>
            </a:r>
            <a:r>
              <a:rPr lang="en-US" b="1" dirty="0" err="1"/>
              <a:t>Catie</a:t>
            </a:r>
            <a:r>
              <a:rPr lang="en-US" b="1" dirty="0"/>
              <a:t> Carlson</a:t>
            </a:r>
          </a:p>
          <a:p>
            <a:r>
              <a:rPr lang="en-US" dirty="0"/>
              <a:t>Enrollment: 4.4K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16BD-1165-4393-B370-48CCCED1E8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tiff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tiff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3163889" y="2"/>
            <a:ext cx="5980110" cy="106006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"/>
            <a:ext cx="3190875" cy="1060065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329876"/>
            <a:ext cx="3582591" cy="56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1852402"/>
            <a:ext cx="7754770" cy="1234773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3206972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5" y="3613838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136900" y="0"/>
            <a:ext cx="445693" cy="1060065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0428" y="194732"/>
            <a:ext cx="3980966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1338" y="4388000"/>
            <a:ext cx="9144000" cy="179785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40615" y="990753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28" y="1267826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0428" y="1508234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0295" y="0"/>
            <a:ext cx="4578960" cy="4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3704187"/>
            <a:ext cx="8216894" cy="60772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16200000">
            <a:off x="477189" y="3861998"/>
            <a:ext cx="607721" cy="2921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3704187"/>
            <a:ext cx="635000" cy="607721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831455"/>
            <a:ext cx="4180696" cy="1400383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5500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98251" y="2397542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98064" y="2688127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98064" y="2957399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12442"/>
            <a:ext cx="3679825" cy="566309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7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/>
          <a:srcRect l="67120"/>
          <a:stretch/>
        </p:blipFill>
        <p:spPr>
          <a:xfrm rot="16200000">
            <a:off x="5827109" y="3788500"/>
            <a:ext cx="87692" cy="317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84850" y="3904991"/>
            <a:ext cx="86105" cy="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3163889" y="2"/>
            <a:ext cx="5980110" cy="106006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"/>
            <a:ext cx="3190875" cy="1060065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329876"/>
            <a:ext cx="3582591" cy="5693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1852402"/>
            <a:ext cx="7754770" cy="1234773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3206972"/>
            <a:ext cx="1860270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5" y="3613838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136900" y="0"/>
            <a:ext cx="445693" cy="1060065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165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1493044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2014936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2073399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2712528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490664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1493043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413183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935075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993538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1632667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410803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413182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82651" y="2696332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524273" y="3218224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08" y="3276687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416300" y="3915816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16300" y="2693952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82651" y="2696331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9073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59" y="831061"/>
            <a:ext cx="8174038" cy="64633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3" y="638176"/>
            <a:ext cx="265112" cy="407463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638176"/>
            <a:ext cx="265112" cy="407462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3239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356378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3784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34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1493044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2014936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2073399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2712528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490664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1493043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900" baseline="0">
                <a:sym typeface="Wingdings"/>
              </a:defRPr>
            </a:lvl1pPr>
            <a:lvl2pPr marL="457200" indent="0">
              <a:buNone/>
              <a:defRPr sz="24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583491" y="-15479"/>
            <a:ext cx="433387" cy="5174457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016878" y="-15479"/>
            <a:ext cx="1127125" cy="5174457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4111" y="3748282"/>
            <a:ext cx="6153150" cy="715580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917" y="4085464"/>
            <a:ext cx="5610225" cy="2643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923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0428" y="194732"/>
            <a:ext cx="3980966" cy="781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1338" y="4388000"/>
            <a:ext cx="9144000" cy="179785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40615" y="990753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28" y="1267826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/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0428" y="1508234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3338" y="0"/>
            <a:ext cx="4578960" cy="4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477189" y="3861998"/>
            <a:ext cx="607721" cy="2921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5924930" y="3701654"/>
            <a:ext cx="4222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704187"/>
            <a:ext cx="635000" cy="607721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831455"/>
            <a:ext cx="4180696" cy="1400383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5500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98251" y="2397542"/>
            <a:ext cx="3887788" cy="30428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98064" y="2688127"/>
            <a:ext cx="3887788" cy="2692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98064" y="2957399"/>
            <a:ext cx="3887788" cy="229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12442"/>
            <a:ext cx="3679825" cy="566309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Title</a:t>
            </a:r>
          </a:p>
        </p:txBody>
      </p:sp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3704187"/>
            <a:ext cx="8216894" cy="607721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/>
          <a:srcRect l="67120"/>
          <a:stretch/>
        </p:blipFill>
        <p:spPr>
          <a:xfrm rot="16200000">
            <a:off x="5827109" y="3788500"/>
            <a:ext cx="87692" cy="31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84850" y="3904991"/>
            <a:ext cx="86105" cy="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9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65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44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00363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1" y="1369219"/>
            <a:ext cx="2900363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54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08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95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8368" y="7693281"/>
            <a:ext cx="499854" cy="56289"/>
          </a:xfrm>
        </p:spPr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www.oclc.org/content/dam/oclc/common/images/logos/new/OCLC/OCLC_Logo_H_BW_NoTag.png">
            <a:extLst>
              <a:ext uri="{FF2B5EF4-FFF2-40B4-BE49-F238E27FC236}">
                <a16:creationId xmlns:a16="http://schemas.microsoft.com/office/drawing/2014/main" id="{D0F9F350-D8E4-4D6C-97FE-73ACB41A40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43" y="4607181"/>
            <a:ext cx="902515" cy="4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48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413183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935075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993538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1632667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410803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413182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82651" y="2696332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524273" y="3218224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16308" y="3276687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416300" y="3915816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16300" y="2693952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82651" y="2696331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54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46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01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273844"/>
            <a:ext cx="4321969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01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1" y="1493044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05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3" y="2014936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8" y="1978820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0" y="2989660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0" y="1490664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1" y="1493043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79" y="4788318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4418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4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9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52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59" y="831061"/>
            <a:ext cx="8174038" cy="64633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3" y="638175"/>
            <a:ext cx="265112" cy="4505325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638176"/>
            <a:ext cx="265112" cy="407462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35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37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31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7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21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13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1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73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Futures, Library Futures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40788" y="1029750"/>
            <a:ext cx="8439148" cy="3356378"/>
          </a:xfrm>
          <a:prstGeom prst="rect">
            <a:avLst/>
          </a:prstGeom>
        </p:spPr>
        <p:txBody>
          <a:bodyPr vert="horz"/>
          <a:lstStyle>
            <a:lvl1pPr marL="257162" indent="-257162">
              <a:buFont typeface="Arial"/>
              <a:buChar char="•"/>
              <a:defRPr sz="1800" baseline="0"/>
            </a:lvl1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8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7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8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9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356378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8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FBFF45-6870-4FD3-AEFE-30535410C793}"/>
              </a:ext>
            </a:extLst>
          </p:cNvPr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Futures, Library Futures</a:t>
            </a:r>
          </a:p>
        </p:txBody>
      </p:sp>
    </p:spTree>
    <p:extLst>
      <p:ext uri="{BB962C8B-B14F-4D97-AF65-F5344CB8AC3E}">
        <p14:creationId xmlns:p14="http://schemas.microsoft.com/office/powerpoint/2010/main" val="14551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2736" y="4726459"/>
            <a:ext cx="905594" cy="29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7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4" y="4760706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5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1900" baseline="0">
                <a:sym typeface="Wingdings"/>
              </a:defRPr>
            </a:lvl1pPr>
            <a:lvl2pPr marL="457200" indent="0">
              <a:buNone/>
              <a:defRPr sz="240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583491" y="-15479"/>
            <a:ext cx="433387" cy="5174457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016878" y="-15479"/>
            <a:ext cx="1127125" cy="5174457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4111" y="3748282"/>
            <a:ext cx="6153150" cy="715580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4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917" y="4085464"/>
            <a:ext cx="5610225" cy="2643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5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oclc.org/content/dam/oclc/common/images/logos/new/OCLC/OCLC_Logo_H_BW_NoTag.png">
            <a:extLst>
              <a:ext uri="{FF2B5EF4-FFF2-40B4-BE49-F238E27FC236}">
                <a16:creationId xmlns:a16="http://schemas.microsoft.com/office/drawing/2014/main" id="{D33291E4-F792-49E7-B200-C4FD82A613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975" y="4637035"/>
            <a:ext cx="1056263" cy="5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oclc.org/content/dam/oclc/common/images/logos/new/OCLC/OCLC_Logo_H_BW_NoTag.png">
            <a:extLst>
              <a:ext uri="{FF2B5EF4-FFF2-40B4-BE49-F238E27FC236}">
                <a16:creationId xmlns:a16="http://schemas.microsoft.com/office/drawing/2014/main" id="{555F24C9-53AC-4405-B458-F3302C7272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43" y="4607181"/>
            <a:ext cx="902515" cy="4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0" r:id="rId3"/>
    <p:sldLayoutId id="2147483655" r:id="rId4"/>
    <p:sldLayoutId id="2147483653" r:id="rId5"/>
    <p:sldLayoutId id="2147483661" r:id="rId6"/>
    <p:sldLayoutId id="2147483654" r:id="rId7"/>
    <p:sldLayoutId id="2147483658" r:id="rId8"/>
    <p:sldLayoutId id="2147483657" r:id="rId9"/>
    <p:sldLayoutId id="2147483656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7DE87-7FAE-4F5D-B60D-8CCD09822C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1ACC7-CBD7-49E9-BCD7-D974A92B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53ADE-6939-4C2A-8F5C-7CFA20F0A9C1}" type="datetimeFigureOut">
              <a:rPr lang="en-US" smtClean="0"/>
              <a:t>7/27/2018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333A2-B0E9-4FC2-9CB2-DA9307DF1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33" r:id="rId12"/>
    <p:sldLayoutId id="2147483734" r:id="rId13"/>
    <p:sldLayoutId id="214748373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9.png"/><Relationship Id="rId17" Type="http://schemas.openxmlformats.org/officeDocument/2006/relationships/image" Target="../media/image36.svg"/><Relationship Id="rId2" Type="http://schemas.openxmlformats.org/officeDocument/2006/relationships/image" Target="../media/image1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18" Type="http://schemas.openxmlformats.org/officeDocument/2006/relationships/image" Target="../media/image54.emf"/><Relationship Id="rId3" Type="http://schemas.openxmlformats.org/officeDocument/2006/relationships/image" Target="../media/image39.emf"/><Relationship Id="rId21" Type="http://schemas.openxmlformats.org/officeDocument/2006/relationships/image" Target="../media/image57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17" Type="http://schemas.openxmlformats.org/officeDocument/2006/relationships/image" Target="../media/image53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emf"/><Relationship Id="rId20" Type="http://schemas.openxmlformats.org/officeDocument/2006/relationships/image" Target="../media/image56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19" Type="http://schemas.openxmlformats.org/officeDocument/2006/relationships/image" Target="../media/image55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Relationship Id="rId22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11" Type="http://schemas.openxmlformats.org/officeDocument/2006/relationships/image" Target="../media/image6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2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9.png"/><Relationship Id="rId17" Type="http://schemas.openxmlformats.org/officeDocument/2006/relationships/image" Target="../media/image36.svg"/><Relationship Id="rId2" Type="http://schemas.openxmlformats.org/officeDocument/2006/relationships/image" Target="../media/image1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0D109E4-AA4E-4E8A-8667-986AA70AE8D4}"/>
              </a:ext>
            </a:extLst>
          </p:cNvPr>
          <p:cNvSpPr/>
          <p:nvPr/>
        </p:nvSpPr>
        <p:spPr>
          <a:xfrm>
            <a:off x="-195866" y="1928760"/>
            <a:ext cx="2160207" cy="207437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The 6th North America-China library conference, 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Dublin, Ohio, 7/30-8/2, 2018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6D9257-7A4B-4B11-9EB7-FB0368D0E3F6}"/>
              </a:ext>
            </a:extLst>
          </p:cNvPr>
          <p:cNvSpPr/>
          <p:nvPr/>
        </p:nvSpPr>
        <p:spPr>
          <a:xfrm>
            <a:off x="6066486" y="-425350"/>
            <a:ext cx="3518390" cy="355266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Leadership, scaling, OCLC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169AD0-CB6A-49B5-AC2D-E99E15A18B2C}"/>
              </a:ext>
            </a:extLst>
          </p:cNvPr>
          <p:cNvSpPr/>
          <p:nvPr/>
        </p:nvSpPr>
        <p:spPr>
          <a:xfrm>
            <a:off x="5734139" y="2870200"/>
            <a:ext cx="2435902" cy="24543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Lorcan Dempsey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VP Membership and Research, OCLC</a:t>
            </a:r>
          </a:p>
        </p:txBody>
      </p:sp>
    </p:spTree>
    <p:extLst>
      <p:ext uri="{BB962C8B-B14F-4D97-AF65-F5344CB8AC3E}">
        <p14:creationId xmlns:p14="http://schemas.microsoft.com/office/powerpoint/2010/main" val="6860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E404574-64AD-C24B-9097-6E1B51DD45DF}"/>
              </a:ext>
            </a:extLst>
          </p:cNvPr>
          <p:cNvSpPr/>
          <p:nvPr/>
        </p:nvSpPr>
        <p:spPr>
          <a:xfrm>
            <a:off x="0" y="0"/>
            <a:ext cx="9144000" cy="2510118"/>
          </a:xfrm>
          <a:prstGeom prst="rect">
            <a:avLst/>
          </a:prstGeom>
          <a:solidFill>
            <a:srgbClr val="D9F3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45F311-DDD6-6A41-BC2E-A92AAC991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 t="4454"/>
          <a:stretch/>
        </p:blipFill>
        <p:spPr>
          <a:xfrm flipH="1">
            <a:off x="6384516" y="15142"/>
            <a:ext cx="2765536" cy="229887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C00E4CF-5D33-E94F-A5DC-3374805D4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 t="4454"/>
          <a:stretch/>
        </p:blipFill>
        <p:spPr>
          <a:xfrm>
            <a:off x="-1" y="-1"/>
            <a:ext cx="2759485" cy="229720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E857C3B1-C229-FB48-B51D-936115D1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/>
          <a:stretch/>
        </p:blipFill>
        <p:spPr>
          <a:xfrm>
            <a:off x="0" y="2076301"/>
            <a:ext cx="1601232" cy="139513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669784-A644-6745-ADB3-87259D1F17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/>
          <a:stretch/>
        </p:blipFill>
        <p:spPr>
          <a:xfrm flipH="1">
            <a:off x="7538320" y="2076301"/>
            <a:ext cx="1605680" cy="1395132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3C6687F-F8A4-354C-BC73-E211EB85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4635" y="823293"/>
            <a:ext cx="593572" cy="54544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B411096-DA5A-D74C-86D5-9DE3AFAC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794" y="823293"/>
            <a:ext cx="593572" cy="54544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FC8E9FA-77EC-834C-9455-22CAE080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2810" y="823293"/>
            <a:ext cx="593572" cy="54544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F3FB85CC-B9CE-8348-80B2-1A8F8B62C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2542" y="823293"/>
            <a:ext cx="593572" cy="5454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1476DC5-BD1B-1049-9067-A274F5345888}"/>
              </a:ext>
            </a:extLst>
          </p:cNvPr>
          <p:cNvGrpSpPr/>
          <p:nvPr/>
        </p:nvGrpSpPr>
        <p:grpSpPr>
          <a:xfrm>
            <a:off x="4027865" y="1896234"/>
            <a:ext cx="1088270" cy="1088270"/>
            <a:chOff x="3954708" y="1372356"/>
            <a:chExt cx="1088270" cy="108827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5B4FE1E-F6B5-4A46-B544-02AA1A013604}"/>
                </a:ext>
              </a:extLst>
            </p:cNvPr>
            <p:cNvSpPr/>
            <p:nvPr/>
          </p:nvSpPr>
          <p:spPr>
            <a:xfrm>
              <a:off x="3954708" y="1372356"/>
              <a:ext cx="1088270" cy="1088270"/>
            </a:xfrm>
            <a:prstGeom prst="ellipse">
              <a:avLst/>
            </a:prstGeom>
            <a:solidFill>
              <a:srgbClr val="78BE20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2C15062-9674-BB45-AF1D-6566E21B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00187" y="1708059"/>
              <a:ext cx="619888" cy="40956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334141E-EE11-FB48-83B7-CC5D776F9AAE}"/>
              </a:ext>
            </a:extLst>
          </p:cNvPr>
          <p:cNvGrpSpPr/>
          <p:nvPr/>
        </p:nvGrpSpPr>
        <p:grpSpPr>
          <a:xfrm>
            <a:off x="7466697" y="1896234"/>
            <a:ext cx="1088270" cy="1088270"/>
            <a:chOff x="1876794" y="1372356"/>
            <a:chExt cx="1088270" cy="108827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E864090-E978-A548-9423-8C100E1DD8BF}"/>
                </a:ext>
              </a:extLst>
            </p:cNvPr>
            <p:cNvSpPr/>
            <p:nvPr/>
          </p:nvSpPr>
          <p:spPr>
            <a:xfrm>
              <a:off x="1876794" y="1372356"/>
              <a:ext cx="1088270" cy="1088270"/>
            </a:xfrm>
            <a:prstGeom prst="ellipse">
              <a:avLst/>
            </a:prstGeom>
            <a:solidFill>
              <a:srgbClr val="E87722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A1C3587C-F408-6F45-94F2-7B6C6F2B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4647" y="1663453"/>
              <a:ext cx="553471" cy="464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7F14665-388B-4B45-BA22-C347887595F0}"/>
              </a:ext>
            </a:extLst>
          </p:cNvPr>
          <p:cNvGrpSpPr/>
          <p:nvPr/>
        </p:nvGrpSpPr>
        <p:grpSpPr>
          <a:xfrm>
            <a:off x="622530" y="1896234"/>
            <a:ext cx="1088270" cy="1088270"/>
            <a:chOff x="6125034" y="1372356"/>
            <a:chExt cx="1088270" cy="108827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BD97F41-1BE5-814A-9918-1B49A0E60A9A}"/>
                </a:ext>
              </a:extLst>
            </p:cNvPr>
            <p:cNvSpPr/>
            <p:nvPr/>
          </p:nvSpPr>
          <p:spPr>
            <a:xfrm>
              <a:off x="6125034" y="1372356"/>
              <a:ext cx="1088270" cy="1088270"/>
            </a:xfrm>
            <a:prstGeom prst="ellipse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AF9B9400-F5D2-754F-96C1-0AAD6B26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75802" y="1685702"/>
              <a:ext cx="597750" cy="43170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210EE8-5EDB-994F-8E0A-33370599AF09}"/>
              </a:ext>
            </a:extLst>
          </p:cNvPr>
          <p:cNvGrpSpPr/>
          <p:nvPr/>
        </p:nvGrpSpPr>
        <p:grpSpPr>
          <a:xfrm>
            <a:off x="2345800" y="1899056"/>
            <a:ext cx="1088270" cy="1088270"/>
            <a:chOff x="6350640" y="1899056"/>
            <a:chExt cx="1088270" cy="108827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150A47-7D01-EB44-93EF-2F798A862C00}"/>
                </a:ext>
              </a:extLst>
            </p:cNvPr>
            <p:cNvSpPr/>
            <p:nvPr/>
          </p:nvSpPr>
          <p:spPr>
            <a:xfrm>
              <a:off x="6350640" y="1899056"/>
              <a:ext cx="1088270" cy="1088270"/>
            </a:xfrm>
            <a:prstGeom prst="ellipse">
              <a:avLst/>
            </a:prstGeom>
            <a:solidFill>
              <a:srgbClr val="0081C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135867F-2009-FF44-A834-CA74996E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15375" y="2163791"/>
              <a:ext cx="558800" cy="5588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550298-989D-ED47-A06C-7FF0271742EA}"/>
              </a:ext>
            </a:extLst>
          </p:cNvPr>
          <p:cNvGrpSpPr/>
          <p:nvPr/>
        </p:nvGrpSpPr>
        <p:grpSpPr>
          <a:xfrm>
            <a:off x="5805025" y="1899056"/>
            <a:ext cx="1088270" cy="1088270"/>
            <a:chOff x="7762431" y="1899056"/>
            <a:chExt cx="1088270" cy="108827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AAD43E1-42BB-9240-9E67-6ED92799613E}"/>
                </a:ext>
              </a:extLst>
            </p:cNvPr>
            <p:cNvSpPr/>
            <p:nvPr/>
          </p:nvSpPr>
          <p:spPr>
            <a:xfrm>
              <a:off x="7762431" y="1899056"/>
              <a:ext cx="1088270" cy="1088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E3FB348B-C160-2141-AD3F-1D52A73D8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13041" y="2138391"/>
              <a:ext cx="609600" cy="609600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550D30B9-9CD9-144F-B4B9-F0542A5D81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4845" y="1048507"/>
            <a:ext cx="283535" cy="24303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18B91FFC-83E2-1249-82DC-119B2E6A50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39527" y="1028939"/>
            <a:ext cx="283535" cy="24303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33835BD4-2DBA-6B44-ABE8-FB01544382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15594" y="1028939"/>
            <a:ext cx="283535" cy="24303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67488B0-1611-8C4C-8825-250C077A8953}"/>
              </a:ext>
            </a:extLst>
          </p:cNvPr>
          <p:cNvSpPr txBox="1"/>
          <p:nvPr/>
        </p:nvSpPr>
        <p:spPr>
          <a:xfrm>
            <a:off x="0" y="333141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Collaborate at scale </a:t>
            </a:r>
          </a:p>
          <a:p>
            <a:pPr algn="ctr"/>
            <a:r>
              <a:rPr lang="en-US" sz="2400" dirty="0"/>
              <a:t>to achieve economies and impact.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Operationalize the collective collection.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84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544" y="4363223"/>
            <a:ext cx="1015021" cy="2000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of 31 March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0881E5-C737-4FFD-B510-57E5D7395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" y="467487"/>
            <a:ext cx="7598664" cy="42742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09633" y="157493"/>
            <a:ext cx="8439148" cy="68644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A global network of libraries:</a:t>
            </a:r>
            <a:br>
              <a:rPr lang="en-US" sz="2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sz="2800" b="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More than 16,000 members across 123 countries</a:t>
            </a:r>
          </a:p>
        </p:txBody>
      </p:sp>
    </p:spTree>
    <p:extLst>
      <p:ext uri="{BB962C8B-B14F-4D97-AF65-F5344CB8AC3E}">
        <p14:creationId xmlns:p14="http://schemas.microsoft.com/office/powerpoint/2010/main" val="238649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DCD82E-28FC-4E41-96B5-3C9829272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69096" cy="46863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FEF6B3-A08A-4E18-83E7-67FC472EA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9633" y="157492"/>
            <a:ext cx="8439148" cy="1000747"/>
          </a:xfrm>
        </p:spPr>
        <p:txBody>
          <a:bodyPr/>
          <a:lstStyle/>
          <a:p>
            <a:r>
              <a:rPr lang="en-US" sz="2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A global network of libraries:</a:t>
            </a:r>
            <a:br>
              <a:rPr lang="en-US" sz="2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sz="2800" b="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34 OCLC members in China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985A4-7E99-475F-B84C-43FF29534B5E}"/>
              </a:ext>
            </a:extLst>
          </p:cNvPr>
          <p:cNvSpPr txBox="1"/>
          <p:nvPr/>
        </p:nvSpPr>
        <p:spPr>
          <a:xfrm>
            <a:off x="164544" y="4363223"/>
            <a:ext cx="1015021" cy="2000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of 31 March 2018</a:t>
            </a:r>
          </a:p>
        </p:txBody>
      </p:sp>
    </p:spTree>
    <p:extLst>
      <p:ext uri="{BB962C8B-B14F-4D97-AF65-F5344CB8AC3E}">
        <p14:creationId xmlns:p14="http://schemas.microsoft.com/office/powerpoint/2010/main" val="10249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8629FD-761C-4251-8791-886DD827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50" y="660440"/>
            <a:ext cx="6870700" cy="3987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FAE131-7E4D-4DE2-8885-D3306CC1DC1D}"/>
              </a:ext>
            </a:extLst>
          </p:cNvPr>
          <p:cNvSpPr txBox="1"/>
          <p:nvPr/>
        </p:nvSpPr>
        <p:spPr>
          <a:xfrm>
            <a:off x="521698" y="2252949"/>
            <a:ext cx="1425240" cy="461665"/>
          </a:xfrm>
          <a:prstGeom prst="rect">
            <a:avLst/>
          </a:prstGeom>
          <a:solidFill>
            <a:srgbClr val="007DBA"/>
          </a:solidFill>
        </p:spPr>
        <p:txBody>
          <a:bodyPr wrap="square" lIns="182880" tIns="91440" bIns="91440" rtlCol="0">
            <a:spAutoFit/>
          </a:bodyPr>
          <a:lstStyle/>
          <a:p>
            <a:pPr defTabSz="457166"/>
            <a:r>
              <a:rPr lang="en-US" b="1" dirty="0">
                <a:solidFill>
                  <a:prstClr val="white"/>
                </a:solidFill>
              </a:rPr>
              <a:t>Americas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6FDA0-5D21-4859-91A8-7154CEEBF37F}"/>
              </a:ext>
            </a:extLst>
          </p:cNvPr>
          <p:cNvSpPr txBox="1"/>
          <p:nvPr/>
        </p:nvSpPr>
        <p:spPr>
          <a:xfrm>
            <a:off x="3506355" y="1052620"/>
            <a:ext cx="1036292" cy="461665"/>
          </a:xfrm>
          <a:prstGeom prst="rect">
            <a:avLst/>
          </a:prstGeom>
          <a:solidFill>
            <a:srgbClr val="4C8C2B"/>
          </a:solidFill>
        </p:spPr>
        <p:txBody>
          <a:bodyPr wrap="square" lIns="182880" tIns="91440" bIns="91440" rtlCol="0">
            <a:spAutoFit/>
          </a:bodyPr>
          <a:lstStyle/>
          <a:p>
            <a:pPr defTabSz="457166"/>
            <a:r>
              <a:rPr lang="en-US" b="1">
                <a:solidFill>
                  <a:prstClr val="white"/>
                </a:solidFill>
              </a:rPr>
              <a:t>EMEA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C6CB8-E78E-4AD9-A8AE-71270A85F70C}"/>
              </a:ext>
            </a:extLst>
          </p:cNvPr>
          <p:cNvSpPr txBox="1"/>
          <p:nvPr/>
        </p:nvSpPr>
        <p:spPr>
          <a:xfrm>
            <a:off x="6439319" y="2483781"/>
            <a:ext cx="1737325" cy="461665"/>
          </a:xfrm>
          <a:prstGeom prst="rect">
            <a:avLst/>
          </a:prstGeom>
          <a:solidFill>
            <a:schemeClr val="accent5"/>
          </a:solidFill>
        </p:spPr>
        <p:txBody>
          <a:bodyPr wrap="square" lIns="182880" tIns="91440" bIns="91440" rtlCol="0">
            <a:spAutoFit/>
          </a:bodyPr>
          <a:lstStyle/>
          <a:p>
            <a:pPr defTabSz="457166"/>
            <a:r>
              <a:rPr lang="en-US" b="1">
                <a:solidFill>
                  <a:prstClr val="white"/>
                </a:solidFill>
              </a:rPr>
              <a:t>Asia Pacific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873" y="2832837"/>
            <a:ext cx="1845119" cy="738664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bIns="91440" rtlCol="0">
            <a:spAutoFit/>
          </a:bodyPr>
          <a:lstStyle/>
          <a:p>
            <a:pPr defTabSz="457166"/>
            <a:r>
              <a:rPr lang="en-US" dirty="0">
                <a:solidFill>
                  <a:prstClr val="white"/>
                </a:solidFill>
              </a:rPr>
              <a:t>12 libraries</a:t>
            </a:r>
          </a:p>
          <a:p>
            <a:pPr defTabSz="457166"/>
            <a:r>
              <a:rPr lang="en-US" dirty="0">
                <a:solidFill>
                  <a:prstClr val="white"/>
                </a:solidFill>
              </a:rPr>
              <a:t>In 8 countries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91527" y="1632507"/>
            <a:ext cx="1902225" cy="738664"/>
          </a:xfrm>
          <a:prstGeom prst="rect">
            <a:avLst/>
          </a:prstGeom>
          <a:solidFill>
            <a:schemeClr val="accent4"/>
          </a:solidFill>
        </p:spPr>
        <p:txBody>
          <a:bodyPr wrap="square" lIns="182880" tIns="91440" bIns="91440" rtlCol="0">
            <a:spAutoFit/>
          </a:bodyPr>
          <a:lstStyle/>
          <a:p>
            <a:pPr defTabSz="457166"/>
            <a:r>
              <a:rPr lang="en-US" dirty="0">
                <a:solidFill>
                  <a:prstClr val="white"/>
                </a:solidFill>
              </a:rPr>
              <a:t>53 libraries</a:t>
            </a:r>
          </a:p>
          <a:p>
            <a:pPr defTabSz="457166"/>
            <a:r>
              <a:rPr lang="en-US" dirty="0">
                <a:solidFill>
                  <a:prstClr val="white"/>
                </a:solidFill>
              </a:rPr>
              <a:t>In 48 countries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24492" y="3063669"/>
            <a:ext cx="1737325" cy="738664"/>
          </a:xfrm>
          <a:prstGeom prst="rect">
            <a:avLst/>
          </a:prstGeom>
          <a:solidFill>
            <a:srgbClr val="DE6126"/>
          </a:solidFill>
        </p:spPr>
        <p:txBody>
          <a:bodyPr wrap="square" lIns="182880" tIns="91440" bIns="91440" rtlCol="0">
            <a:spAutoFit/>
          </a:bodyPr>
          <a:lstStyle/>
          <a:p>
            <a:pPr defTabSz="457166"/>
            <a:r>
              <a:rPr lang="en-US" dirty="0">
                <a:solidFill>
                  <a:prstClr val="white"/>
                </a:solidFill>
              </a:rPr>
              <a:t>8 libraries</a:t>
            </a:r>
          </a:p>
          <a:p>
            <a:pPr defTabSz="457166"/>
            <a:r>
              <a:rPr lang="en-US" dirty="0">
                <a:solidFill>
                  <a:prstClr val="white"/>
                </a:solidFill>
              </a:rPr>
              <a:t>In 8 countries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015B131-352F-4930-BE82-4B6BA2DA7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9633" y="157493"/>
            <a:ext cx="8439148" cy="686442"/>
          </a:xfrm>
        </p:spPr>
        <p:txBody>
          <a:bodyPr/>
          <a:lstStyle/>
          <a:p>
            <a:r>
              <a:rPr lang="en-US" sz="2800" dirty="0"/>
              <a:t>73 national and regional library agreements</a:t>
            </a:r>
          </a:p>
        </p:txBody>
      </p:sp>
    </p:spTree>
    <p:extLst>
      <p:ext uri="{BB962C8B-B14F-4D97-AF65-F5344CB8AC3E}">
        <p14:creationId xmlns:p14="http://schemas.microsoft.com/office/powerpoint/2010/main" val="3660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55DDA6-A421-CB43-87E5-283E33901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50" y="660440"/>
            <a:ext cx="6870700" cy="39878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440EC2-5F69-4649-A9A9-0CE7EFDB6C8D}"/>
              </a:ext>
            </a:extLst>
          </p:cNvPr>
          <p:cNvSpPr txBox="1">
            <a:spLocks/>
          </p:cNvSpPr>
          <p:nvPr/>
        </p:nvSpPr>
        <p:spPr>
          <a:xfrm>
            <a:off x="209633" y="155401"/>
            <a:ext cx="8439148" cy="6864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OCLC Global Council Delegates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DEDC4B-0A42-6D4B-B7D2-10852EBCE2E4}"/>
              </a:ext>
            </a:extLst>
          </p:cNvPr>
          <p:cNvCxnSpPr>
            <a:cxnSpLocks/>
          </p:cNvCxnSpPr>
          <p:nvPr/>
        </p:nvCxnSpPr>
        <p:spPr>
          <a:xfrm>
            <a:off x="1813787" y="2427112"/>
            <a:ext cx="37061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B85ED2F-B003-4D4F-9129-5D4703F32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52" y="2062440"/>
            <a:ext cx="1475952" cy="105547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2FE8DB-247B-EB4A-8EC1-FC2C4CE96C07}"/>
              </a:ext>
            </a:extLst>
          </p:cNvPr>
          <p:cNvCxnSpPr>
            <a:cxnSpLocks/>
          </p:cNvCxnSpPr>
          <p:nvPr/>
        </p:nvCxnSpPr>
        <p:spPr>
          <a:xfrm>
            <a:off x="3115733" y="3025423"/>
            <a:ext cx="33302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4FB6EA7-321C-8A43-A51B-A48C04811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210" y="2923117"/>
            <a:ext cx="164426" cy="21737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ACD80A-6C70-B642-AAF9-940504182846}"/>
              </a:ext>
            </a:extLst>
          </p:cNvPr>
          <p:cNvCxnSpPr>
            <a:cxnSpLocks/>
          </p:cNvCxnSpPr>
          <p:nvPr/>
        </p:nvCxnSpPr>
        <p:spPr>
          <a:xfrm>
            <a:off x="3155244" y="1964267"/>
            <a:ext cx="33302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11CC35-4E0E-4A44-96F6-2A5C4414E4AC}"/>
              </a:ext>
            </a:extLst>
          </p:cNvPr>
          <p:cNvCxnSpPr>
            <a:cxnSpLocks/>
          </p:cNvCxnSpPr>
          <p:nvPr/>
        </p:nvCxnSpPr>
        <p:spPr>
          <a:xfrm>
            <a:off x="2835411" y="2675468"/>
            <a:ext cx="25020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F7E61C4-09DC-1C49-9725-BDC285864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473" y="2555660"/>
            <a:ext cx="149284" cy="19735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A7F9B3-69F7-A542-8F2E-FAD0B301AD45}"/>
              </a:ext>
            </a:extLst>
          </p:cNvPr>
          <p:cNvCxnSpPr>
            <a:cxnSpLocks/>
          </p:cNvCxnSpPr>
          <p:nvPr/>
        </p:nvCxnSpPr>
        <p:spPr>
          <a:xfrm>
            <a:off x="4259575" y="1686140"/>
            <a:ext cx="0" cy="253999"/>
          </a:xfrm>
          <a:prstGeom prst="line">
            <a:avLst/>
          </a:prstGeom>
          <a:ln>
            <a:solidFill>
              <a:srgbClr val="58B2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502BB3E7-DEE4-0E41-92A0-5488B3D87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433" y="1522274"/>
            <a:ext cx="182284" cy="2409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C20EEA-AA64-F444-BB28-2DA84AB3A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845" y="1884094"/>
            <a:ext cx="155254" cy="2052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4CF4F2-A0B9-274F-9EB4-47FB23E71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006" y="1772808"/>
            <a:ext cx="161805" cy="21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F8ABD9-8661-A746-91B5-19EEEC67ED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2704" y="2229779"/>
            <a:ext cx="161805" cy="2139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C35235-8690-3344-9402-D4D7ABF000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844" y="2031809"/>
            <a:ext cx="160067" cy="2116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BD31C4-B31C-174A-BD5D-A21B68BE79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4706" y="1871113"/>
            <a:ext cx="165198" cy="218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7C20A65-139C-B846-BDB2-9B498EE9DF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8955" y="2511364"/>
            <a:ext cx="155985" cy="20278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5F5BCC-64FF-3D4F-A8F1-EB18349808E5}"/>
              </a:ext>
            </a:extLst>
          </p:cNvPr>
          <p:cNvCxnSpPr>
            <a:cxnSpLocks/>
          </p:cNvCxnSpPr>
          <p:nvPr/>
        </p:nvCxnSpPr>
        <p:spPr>
          <a:xfrm>
            <a:off x="4436533" y="3867539"/>
            <a:ext cx="333023" cy="0"/>
          </a:xfrm>
          <a:prstGeom prst="line">
            <a:avLst/>
          </a:prstGeom>
          <a:ln>
            <a:solidFill>
              <a:srgbClr val="58B2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39FB74E-59A8-F949-B75C-09EABC0506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7806" y="3764431"/>
            <a:ext cx="155985" cy="2062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3235B12-1DC6-FF4B-B133-10DD2AD07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3704" y="2115622"/>
            <a:ext cx="160067" cy="2116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10A61C-2D8B-7648-912B-C0784CFAA0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5844" y="2275482"/>
            <a:ext cx="160067" cy="2116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357FFA-9F94-0141-8031-339B8801EB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1600" y="1864937"/>
            <a:ext cx="333406" cy="419939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39DE8F9-A792-804B-AA0A-A46BF7E1066A}"/>
              </a:ext>
            </a:extLst>
          </p:cNvPr>
          <p:cNvCxnSpPr>
            <a:cxnSpLocks/>
          </p:cNvCxnSpPr>
          <p:nvPr/>
        </p:nvCxnSpPr>
        <p:spPr>
          <a:xfrm>
            <a:off x="7730989" y="4162996"/>
            <a:ext cx="250205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A1E16928-7080-8C45-AB83-2F111D593C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98303" y="4065638"/>
            <a:ext cx="154493" cy="204245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89E1F0-5E3B-1E4E-82AD-E735DDFADDBE}"/>
              </a:ext>
            </a:extLst>
          </p:cNvPr>
          <p:cNvCxnSpPr>
            <a:cxnSpLocks/>
          </p:cNvCxnSpPr>
          <p:nvPr/>
        </p:nvCxnSpPr>
        <p:spPr>
          <a:xfrm>
            <a:off x="6991567" y="2322907"/>
            <a:ext cx="250205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1F7F8059-1E64-DD40-B76C-ED694D1AA4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42993" y="2214713"/>
            <a:ext cx="161316" cy="2123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74D1F6-44B7-C243-A9EB-22BE39BC389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57587" y="2542260"/>
            <a:ext cx="153386" cy="202781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CF24EE-F350-464E-8246-BE44FD052C8B}"/>
              </a:ext>
            </a:extLst>
          </p:cNvPr>
          <p:cNvCxnSpPr>
            <a:cxnSpLocks/>
          </p:cNvCxnSpPr>
          <p:nvPr/>
        </p:nvCxnSpPr>
        <p:spPr>
          <a:xfrm>
            <a:off x="6703700" y="2689796"/>
            <a:ext cx="250205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7DDB91F-3F95-D348-9833-6E92CABE33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31524" y="2501231"/>
            <a:ext cx="163780" cy="2129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722265-1D80-7A44-8677-6599907A51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13414" y="3861623"/>
            <a:ext cx="151444" cy="2027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F3CD61-A633-41FC-A9F5-753EDBACB4AA}"/>
              </a:ext>
            </a:extLst>
          </p:cNvPr>
          <p:cNvSpPr txBox="1"/>
          <p:nvPr/>
        </p:nvSpPr>
        <p:spPr>
          <a:xfrm>
            <a:off x="313019" y="3251757"/>
            <a:ext cx="1656327" cy="738664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bIns="91440" rtlCol="0" anchor="t">
            <a:spAutoFit/>
          </a:bodyPr>
          <a:lstStyle/>
          <a:p>
            <a:pPr defTabSz="457166"/>
            <a:r>
              <a:rPr lang="en-US" b="1" dirty="0">
                <a:solidFill>
                  <a:prstClr val="white"/>
                </a:solidFill>
              </a:rPr>
              <a:t>Americas: 32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delegates</a:t>
            </a:r>
            <a:r>
              <a:rPr lang="en-US" dirty="0"/>
              <a:t> 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EE0158-73D4-47AA-80FE-040DCE78DFEF}"/>
              </a:ext>
            </a:extLst>
          </p:cNvPr>
          <p:cNvSpPr txBox="1"/>
          <p:nvPr/>
        </p:nvSpPr>
        <p:spPr>
          <a:xfrm>
            <a:off x="4950001" y="1035380"/>
            <a:ext cx="2609537" cy="461665"/>
          </a:xfrm>
          <a:prstGeom prst="rect">
            <a:avLst/>
          </a:prstGeom>
          <a:solidFill>
            <a:schemeClr val="accent4"/>
          </a:solidFill>
        </p:spPr>
        <p:txBody>
          <a:bodyPr wrap="square" lIns="182880" tIns="91440" bIns="91440" rtlCol="0" anchor="t">
            <a:spAutoFit/>
          </a:bodyPr>
          <a:lstStyle/>
          <a:p>
            <a:pPr defTabSz="457166"/>
            <a:r>
              <a:rPr lang="en-US" b="1" dirty="0">
                <a:solidFill>
                  <a:prstClr val="white"/>
                </a:solidFill>
              </a:rPr>
              <a:t>EMEA: 10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delegates</a:t>
            </a:r>
            <a:r>
              <a:rPr lang="en-US" dirty="0"/>
              <a:t> 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D9AAEF-2AC5-4E2C-AA5A-9A5756FA379E}"/>
              </a:ext>
            </a:extLst>
          </p:cNvPr>
          <p:cNvSpPr txBox="1"/>
          <p:nvPr/>
        </p:nvSpPr>
        <p:spPr>
          <a:xfrm>
            <a:off x="7106854" y="2803531"/>
            <a:ext cx="1724127" cy="738664"/>
          </a:xfrm>
          <a:prstGeom prst="rect">
            <a:avLst/>
          </a:prstGeom>
          <a:solidFill>
            <a:srgbClr val="DE6126"/>
          </a:solidFill>
        </p:spPr>
        <p:txBody>
          <a:bodyPr wrap="square" lIns="182880" tIns="91440" bIns="91440" rtlCol="0" anchor="t">
            <a:spAutoFit/>
          </a:bodyPr>
          <a:lstStyle/>
          <a:p>
            <a:pPr defTabSz="457166"/>
            <a:r>
              <a:rPr lang="en-US" b="1" dirty="0">
                <a:solidFill>
                  <a:prstClr val="white"/>
                </a:solidFill>
              </a:rPr>
              <a:t>Asia Pacific: 5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delegates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2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028700"/>
            <a:ext cx="1056936" cy="1314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1442382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3038038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633694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229350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1371600" y="3969566"/>
            <a:ext cx="64008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stCxn id="3" idx="2"/>
          </p:cNvCxnSpPr>
          <p:nvPr/>
        </p:nvCxnSpPr>
        <p:spPr>
          <a:xfrm>
            <a:off x="2128182" y="3556408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6915150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319494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740441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098958"/>
            <a:ext cx="1457325" cy="1378154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9" y="1088194"/>
            <a:ext cx="1380161" cy="1358492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76" y="1089951"/>
            <a:ext cx="1237147" cy="12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028700"/>
            <a:ext cx="1056936" cy="1314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1543050" y="3200401"/>
            <a:ext cx="1111626" cy="548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3038038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633694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394237" y="3231932"/>
            <a:ext cx="1056936" cy="513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1371600" y="3969566"/>
            <a:ext cx="64008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cxnSpLocks/>
          </p:cNvCxnSpPr>
          <p:nvPr/>
        </p:nvCxnSpPr>
        <p:spPr>
          <a:xfrm>
            <a:off x="2128182" y="3767959"/>
            <a:ext cx="0" cy="20160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>
            <a:cxnSpLocks/>
          </p:cNvCxnSpPr>
          <p:nvPr/>
        </p:nvCxnSpPr>
        <p:spPr>
          <a:xfrm>
            <a:off x="6915150" y="3767959"/>
            <a:ext cx="0" cy="201606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319494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740441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098958"/>
            <a:ext cx="1457325" cy="1378154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9" y="1088194"/>
            <a:ext cx="1380161" cy="1358492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76" y="1089951"/>
            <a:ext cx="1237147" cy="12371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D41E27-194E-4689-8640-4D28E23841DB}"/>
              </a:ext>
            </a:extLst>
          </p:cNvPr>
          <p:cNvSpPr txBox="1"/>
          <p:nvPr/>
        </p:nvSpPr>
        <p:spPr>
          <a:xfrm>
            <a:off x="3557876" y="4462799"/>
            <a:ext cx="20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library imperative</a:t>
            </a:r>
          </a:p>
        </p:txBody>
      </p:sp>
    </p:spTree>
    <p:extLst>
      <p:ext uri="{BB962C8B-B14F-4D97-AF65-F5344CB8AC3E}">
        <p14:creationId xmlns:p14="http://schemas.microsoft.com/office/powerpoint/2010/main" val="2943623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E027F79-CCB8-46A6-831C-6FD6158A3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2584327"/>
              </p:ext>
            </p:extLst>
          </p:nvPr>
        </p:nvGraphicFramePr>
        <p:xfrm>
          <a:off x="1655536" y="157620"/>
          <a:ext cx="5898194" cy="284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8E562A71-69A8-4B0C-9CB8-963A7AD855E0}"/>
              </a:ext>
            </a:extLst>
          </p:cNvPr>
          <p:cNvSpPr/>
          <p:nvPr/>
        </p:nvSpPr>
        <p:spPr>
          <a:xfrm>
            <a:off x="4281187" y="812991"/>
            <a:ext cx="633039" cy="65744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018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0215B7-5C4E-4B10-A167-0ADCBADC7512}"/>
              </a:ext>
            </a:extLst>
          </p:cNvPr>
          <p:cNvSpPr/>
          <p:nvPr/>
        </p:nvSpPr>
        <p:spPr>
          <a:xfrm>
            <a:off x="3048116" y="315304"/>
            <a:ext cx="3179589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n-US" sz="2100" b="1" dirty="0">
                <a:ln w="0"/>
                <a:solidFill>
                  <a:srgbClr val="018BCC"/>
                </a:solidFill>
                <a:latin typeface="Calibri" panose="020F0502020204030204"/>
              </a:rPr>
              <a:t>Membership and Research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ED5BC-FE47-4D1D-BD63-B208BC7B4581}"/>
              </a:ext>
            </a:extLst>
          </p:cNvPr>
          <p:cNvSpPr txBox="1"/>
          <p:nvPr/>
        </p:nvSpPr>
        <p:spPr>
          <a:xfrm>
            <a:off x="3920938" y="1475509"/>
            <a:ext cx="143394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Lorcan Dempsey</a:t>
            </a:r>
          </a:p>
          <a:p>
            <a:pPr algn="ctr" defTabSz="342900"/>
            <a:r>
              <a:rPr lang="en-US" sz="750" dirty="0">
                <a:solidFill>
                  <a:prstClr val="black"/>
                </a:solidFill>
                <a:latin typeface="Calibri" panose="020F0502020204030204"/>
              </a:rPr>
              <a:t>VP, Membership &amp; Research Chief Strategist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06DE7B-2523-41C8-926F-51C229CEA0FD}"/>
              </a:ext>
            </a:extLst>
          </p:cNvPr>
          <p:cNvSpPr/>
          <p:nvPr/>
        </p:nvSpPr>
        <p:spPr>
          <a:xfrm>
            <a:off x="5354882" y="2769346"/>
            <a:ext cx="3429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Helene Blowers, </a:t>
            </a:r>
          </a:p>
          <a:p>
            <a:pPr algn="ctr" defTabSz="342900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Exec. Director</a:t>
            </a:r>
            <a:br>
              <a:rPr lang="en-US" sz="1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000" b="1" dirty="0">
                <a:solidFill>
                  <a:srgbClr val="2D953E"/>
                </a:solidFill>
                <a:latin typeface="Calibri" panose="020F0502020204030204"/>
              </a:rPr>
              <a:t>Member Relations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AC108C-0E7A-4B4E-A39B-A9CCC2C95245}"/>
              </a:ext>
            </a:extLst>
          </p:cNvPr>
          <p:cNvSpPr/>
          <p:nvPr/>
        </p:nvSpPr>
        <p:spPr>
          <a:xfrm>
            <a:off x="4124730" y="2771030"/>
            <a:ext cx="3429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Sharon Streams, </a:t>
            </a:r>
          </a:p>
          <a:p>
            <a:pPr algn="ctr" defTabSz="3429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Director</a:t>
            </a:r>
            <a:br>
              <a:rPr lang="en-US" sz="1050" b="1" dirty="0">
                <a:solidFill>
                  <a:srgbClr val="2D953E"/>
                </a:solidFill>
                <a:latin typeface="Calibri" panose="020F0502020204030204"/>
              </a:rPr>
            </a:br>
            <a:r>
              <a:rPr lang="en-US" sz="1050" b="1" dirty="0" err="1">
                <a:solidFill>
                  <a:schemeClr val="accent5"/>
                </a:solidFill>
                <a:latin typeface="Calibri" panose="020F0502020204030204"/>
              </a:rPr>
              <a:t>WebJunction</a:t>
            </a:r>
            <a:endParaRPr lang="en-US" sz="1050" b="1" dirty="0">
              <a:solidFill>
                <a:schemeClr val="accent5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FE9A42-DFE0-4405-BE8B-A328B0ADD0BA}"/>
              </a:ext>
            </a:extLst>
          </p:cNvPr>
          <p:cNvSpPr/>
          <p:nvPr/>
        </p:nvSpPr>
        <p:spPr>
          <a:xfrm>
            <a:off x="3997635" y="2778404"/>
            <a:ext cx="1280549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Rachel Frick, </a:t>
            </a:r>
          </a:p>
          <a:p>
            <a:pPr algn="ctr" defTabSz="3429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Exec. Director</a:t>
            </a:r>
            <a:br>
              <a:rPr lang="en-US" sz="105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050" b="1" dirty="0">
                <a:solidFill>
                  <a:srgbClr val="018BCC"/>
                </a:solidFill>
                <a:latin typeface="Calibri" panose="020F0502020204030204"/>
              </a:rPr>
              <a:t>Research Library Partnership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4B2783-BA80-43C4-8C99-E3AF622DF5D2}"/>
              </a:ext>
            </a:extLst>
          </p:cNvPr>
          <p:cNvSpPr/>
          <p:nvPr/>
        </p:nvSpPr>
        <p:spPr>
          <a:xfrm>
            <a:off x="2732692" y="2778404"/>
            <a:ext cx="13153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Andrew Pace, </a:t>
            </a:r>
          </a:p>
          <a:p>
            <a:pPr algn="ctr" defTabSz="3429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Exec. Director </a:t>
            </a:r>
          </a:p>
          <a:p>
            <a:pPr algn="ctr" defTabSz="342900"/>
            <a:r>
              <a:rPr lang="en-US" sz="1050" b="1" dirty="0">
                <a:solidFill>
                  <a:srgbClr val="018BCC"/>
                </a:solidFill>
                <a:latin typeface="Calibri" panose="020F0502020204030204"/>
              </a:rPr>
              <a:t>Technical Research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48ABF1-5D94-4B69-A7E4-ADE2D97F8C4E}"/>
              </a:ext>
            </a:extLst>
          </p:cNvPr>
          <p:cNvSpPr/>
          <p:nvPr/>
        </p:nvSpPr>
        <p:spPr>
          <a:xfrm>
            <a:off x="1448022" y="2778404"/>
            <a:ext cx="1399880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Lynn </a:t>
            </a:r>
            <a:r>
              <a:rPr lang="en-US" sz="1200" b="1" dirty="0" err="1">
                <a:solidFill>
                  <a:prstClr val="black"/>
                </a:solidFill>
                <a:latin typeface="Calibri" panose="020F0502020204030204"/>
              </a:rPr>
              <a:t>Connaway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</a:p>
          <a:p>
            <a:pPr algn="ctr" defTabSz="3429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Director </a:t>
            </a:r>
            <a:br>
              <a:rPr lang="en-US" sz="105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050" b="1" dirty="0">
                <a:solidFill>
                  <a:srgbClr val="018BCC"/>
                </a:solidFill>
                <a:latin typeface="Calibri" panose="020F0502020204030204"/>
              </a:rPr>
              <a:t>Library Trends &amp; User Research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B29433-2461-4635-B2C9-6CA56D38AAF1}"/>
              </a:ext>
            </a:extLst>
          </p:cNvPr>
          <p:cNvSpPr/>
          <p:nvPr/>
        </p:nvSpPr>
        <p:spPr>
          <a:xfrm>
            <a:off x="6717512" y="2079995"/>
            <a:ext cx="633039" cy="657446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62BB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CD56E5-5BA4-4310-87A5-65BE722C3F1C}"/>
              </a:ext>
            </a:extLst>
          </p:cNvPr>
          <p:cNvSpPr/>
          <p:nvPr/>
        </p:nvSpPr>
        <p:spPr>
          <a:xfrm>
            <a:off x="5506721" y="2079995"/>
            <a:ext cx="633039" cy="657446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rgbClr val="62BB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23D67A-BFED-49C0-9585-6397658DFF89}"/>
              </a:ext>
            </a:extLst>
          </p:cNvPr>
          <p:cNvSpPr/>
          <p:nvPr/>
        </p:nvSpPr>
        <p:spPr>
          <a:xfrm>
            <a:off x="4295930" y="2060062"/>
            <a:ext cx="633039" cy="657446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rgbClr val="018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7F4927-C472-41F4-9B38-4447E5C27253}"/>
              </a:ext>
            </a:extLst>
          </p:cNvPr>
          <p:cNvSpPr/>
          <p:nvPr/>
        </p:nvSpPr>
        <p:spPr>
          <a:xfrm>
            <a:off x="3059701" y="2079995"/>
            <a:ext cx="633039" cy="657446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rgbClr val="018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A15B87C-F99E-4762-AC4F-23B3438917C1}"/>
              </a:ext>
            </a:extLst>
          </p:cNvPr>
          <p:cNvSpPr/>
          <p:nvPr/>
        </p:nvSpPr>
        <p:spPr>
          <a:xfrm>
            <a:off x="1836191" y="2079995"/>
            <a:ext cx="633039" cy="657446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solidFill>
              <a:srgbClr val="018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7EADB1-6978-4EFC-8137-F35BE3A84E0D}"/>
              </a:ext>
            </a:extLst>
          </p:cNvPr>
          <p:cNvSpPr/>
          <p:nvPr/>
        </p:nvSpPr>
        <p:spPr>
          <a:xfrm>
            <a:off x="1448022" y="3870172"/>
            <a:ext cx="6465989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 defTabSz="342900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accelerate and scale library learning, innovation, and collaboration.​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D1E41F1E-895C-4730-BE1F-1C48AA560F39}"/>
              </a:ext>
            </a:extLst>
          </p:cNvPr>
          <p:cNvSpPr/>
          <p:nvPr/>
        </p:nvSpPr>
        <p:spPr>
          <a:xfrm rot="5400000">
            <a:off x="3557928" y="818718"/>
            <a:ext cx="697059" cy="503598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13639-6630-476B-83E0-AA1279BD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471949"/>
            <a:ext cx="4939869" cy="1257452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University futures/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Library futures</a:t>
            </a:r>
          </a:p>
        </p:txBody>
      </p:sp>
      <p:pic>
        <p:nvPicPr>
          <p:cNvPr id="7" name="Content Placeholder 6" descr="A picture containing floor, table, indoor, sitting&#10;&#10;Description generated with very high confidence">
            <a:extLst>
              <a:ext uri="{FF2B5EF4-FFF2-40B4-BE49-F238E27FC236}">
                <a16:creationId xmlns:a16="http://schemas.microsoft.com/office/drawing/2014/main" id="{021A682A-016A-4EB9-9D91-0A31FC4A3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492283" y="1038075"/>
            <a:ext cx="5954196" cy="3349235"/>
          </a:xfr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76436D6-5310-4967-BD73-813FEBB49ABD}"/>
              </a:ext>
            </a:extLst>
          </p:cNvPr>
          <p:cNvSpPr txBox="1">
            <a:spLocks/>
          </p:cNvSpPr>
          <p:nvPr/>
        </p:nvSpPr>
        <p:spPr>
          <a:xfrm>
            <a:off x="486696" y="1915510"/>
            <a:ext cx="4939869" cy="309004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OCLC Research and Ithaka S+R collaboration with support from Andrew W. Mellon Foundation</a:t>
            </a:r>
          </a:p>
          <a:p>
            <a:r>
              <a:rPr lang="en-US" sz="2000" dirty="0"/>
              <a:t>Examining impact of </a:t>
            </a:r>
            <a:r>
              <a:rPr lang="en-US" sz="2000" b="1" dirty="0"/>
              <a:t>increasing diversification </a:t>
            </a:r>
            <a:r>
              <a:rPr lang="en-US" sz="2000" dirty="0"/>
              <a:t>of US higher education on the </a:t>
            </a:r>
            <a:r>
              <a:rPr lang="en-US" sz="2000" b="1" dirty="0"/>
              <a:t>organization of academic libraries</a:t>
            </a:r>
          </a:p>
          <a:p>
            <a:r>
              <a:rPr lang="en-US" sz="2000" dirty="0"/>
              <a:t>Shift from collection-centric model of excellence to </a:t>
            </a:r>
            <a:r>
              <a:rPr lang="en-US" sz="2000" b="1" dirty="0"/>
              <a:t>engagement-oriented model </a:t>
            </a:r>
            <a:r>
              <a:rPr lang="en-US" sz="2000" dirty="0"/>
              <a:t>supporting distinctive needs of parent institution: </a:t>
            </a:r>
            <a:r>
              <a:rPr lang="en-US" sz="2000" b="1" dirty="0"/>
              <a:t>teaching, learning, research workflows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7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288" cy="51435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288" y="0"/>
            <a:ext cx="2414186" cy="51435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88DD4D-3D2E-4E61-8682-F7875F48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54" y="1206500"/>
            <a:ext cx="2117456" cy="3375845"/>
          </a:xfrm>
        </p:spPr>
        <p:txBody>
          <a:bodyPr anchor="t">
            <a:normAutofit/>
          </a:bodyPr>
          <a:lstStyle/>
          <a:p>
            <a:pPr algn="r"/>
            <a:r>
              <a:rPr lang="en-US" sz="2400" b="1" dirty="0">
                <a:solidFill>
                  <a:srgbClr val="FFFFFF"/>
                </a:solidFill>
              </a:rPr>
              <a:t>Key issues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0BD0CB-9930-4E5F-BD89-86EE94431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0773" y="1206500"/>
            <a:ext cx="2566469" cy="3375845"/>
          </a:xfr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</a:pPr>
            <a:r>
              <a:rPr lang="en-US" sz="2400" dirty="0"/>
              <a:t>Higher education is diverging.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92587-B7F7-45EA-AD0B-6E32AB193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272" y="1206500"/>
            <a:ext cx="2566467" cy="3778968"/>
          </a:xfr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</a:pPr>
            <a:r>
              <a:rPr lang="en-US" sz="2400" dirty="0"/>
              <a:t>Library excellence should be determined in the context of strategic fit to university interests. </a:t>
            </a:r>
          </a:p>
          <a:p>
            <a:pPr>
              <a:spcBef>
                <a:spcPts val="900"/>
              </a:spcBef>
            </a:pPr>
            <a:r>
              <a:rPr lang="en-US" sz="2400" dirty="0"/>
              <a:t>There are different models of library excellence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65591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028700"/>
            <a:ext cx="1056936" cy="1314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1442382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3038038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633694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229350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1371600" y="3969566"/>
            <a:ext cx="64008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stCxn id="3" idx="2"/>
          </p:cNvCxnSpPr>
          <p:nvPr/>
        </p:nvCxnSpPr>
        <p:spPr>
          <a:xfrm>
            <a:off x="2128182" y="3556408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6915150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319494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740441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098958"/>
            <a:ext cx="1457325" cy="1378154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9" y="1088194"/>
            <a:ext cx="1380161" cy="1358492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76" y="1089951"/>
            <a:ext cx="1237147" cy="12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6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04596F2-17E0-4F53-9700-DA376FCEA7EB}"/>
              </a:ext>
            </a:extLst>
          </p:cNvPr>
          <p:cNvSpPr/>
          <p:nvPr/>
        </p:nvSpPr>
        <p:spPr>
          <a:xfrm>
            <a:off x="2638120" y="1010217"/>
            <a:ext cx="3783752" cy="300753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FCF0F-EE20-478B-BD4C-6A079424ECFA}"/>
              </a:ext>
            </a:extLst>
          </p:cNvPr>
          <p:cNvSpPr txBox="1"/>
          <p:nvPr/>
        </p:nvSpPr>
        <p:spPr>
          <a:xfrm>
            <a:off x="3983354" y="595202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E1AFC-52FE-4CE3-814E-BF805123284D}"/>
              </a:ext>
            </a:extLst>
          </p:cNvPr>
          <p:cNvSpPr txBox="1"/>
          <p:nvPr/>
        </p:nvSpPr>
        <p:spPr>
          <a:xfrm>
            <a:off x="6567507" y="3889089"/>
            <a:ext cx="18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Liberal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84C56-910B-4A0A-AC69-A191C0D52643}"/>
              </a:ext>
            </a:extLst>
          </p:cNvPr>
          <p:cNvSpPr txBox="1"/>
          <p:nvPr/>
        </p:nvSpPr>
        <p:spPr>
          <a:xfrm>
            <a:off x="1576850" y="3889089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Career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7D20C-7A86-4E38-A568-C0CD5E894975}"/>
              </a:ext>
            </a:extLst>
          </p:cNvPr>
          <p:cNvSpPr/>
          <p:nvPr/>
        </p:nvSpPr>
        <p:spPr>
          <a:xfrm>
            <a:off x="5441786" y="421205"/>
            <a:ext cx="2752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distinctive focus on doctoral research and scholarship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C0B61-CCA7-427B-A417-1193372BE8D9}"/>
              </a:ext>
            </a:extLst>
          </p:cNvPr>
          <p:cNvSpPr/>
          <p:nvPr/>
        </p:nvSpPr>
        <p:spPr>
          <a:xfrm>
            <a:off x="6361428" y="2766373"/>
            <a:ext cx="2752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distinctive focus on interdisciplinary baccalaureate education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87566A-E432-42D1-AB8C-C1DB1C37714F}"/>
              </a:ext>
            </a:extLst>
          </p:cNvPr>
          <p:cNvSpPr/>
          <p:nvPr/>
        </p:nvSpPr>
        <p:spPr>
          <a:xfrm>
            <a:off x="197531" y="2904871"/>
            <a:ext cx="2751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distinctive focus on preparation for professions</a:t>
            </a:r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12E95577-5D27-4C00-B7E0-13FE6749D2B6}"/>
              </a:ext>
            </a:extLst>
          </p:cNvPr>
          <p:cNvSpPr/>
          <p:nvPr/>
        </p:nvSpPr>
        <p:spPr>
          <a:xfrm>
            <a:off x="3973306" y="2265975"/>
            <a:ext cx="1060704" cy="9144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CD7E27-3425-49AA-860E-CA640812BEFC}"/>
              </a:ext>
            </a:extLst>
          </p:cNvPr>
          <p:cNvCxnSpPr/>
          <p:nvPr/>
        </p:nvCxnSpPr>
        <p:spPr>
          <a:xfrm flipV="1">
            <a:off x="4511215" y="1874283"/>
            <a:ext cx="0" cy="9705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BB6E61-BB74-4227-B5AC-59AC2B63F3AB}"/>
              </a:ext>
            </a:extLst>
          </p:cNvPr>
          <p:cNvCxnSpPr>
            <a:cxnSpLocks/>
          </p:cNvCxnSpPr>
          <p:nvPr/>
        </p:nvCxnSpPr>
        <p:spPr>
          <a:xfrm>
            <a:off x="4503659" y="2859944"/>
            <a:ext cx="785543" cy="5169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01CAEB-9A6A-4977-9219-22A4B7F5885D}"/>
              </a:ext>
            </a:extLst>
          </p:cNvPr>
          <p:cNvCxnSpPr>
            <a:cxnSpLocks/>
          </p:cNvCxnSpPr>
          <p:nvPr/>
        </p:nvCxnSpPr>
        <p:spPr>
          <a:xfrm flipH="1">
            <a:off x="3724314" y="2859944"/>
            <a:ext cx="786384" cy="5169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BAE4E-3CC3-4793-B910-C91498E10F6A}"/>
              </a:ext>
            </a:extLst>
          </p:cNvPr>
          <p:cNvGrpSpPr/>
          <p:nvPr/>
        </p:nvGrpSpPr>
        <p:grpSpPr>
          <a:xfrm>
            <a:off x="173024" y="176596"/>
            <a:ext cx="3444471" cy="923330"/>
            <a:chOff x="173024" y="176596"/>
            <a:chExt cx="3444471" cy="92333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E4C288-11D0-4D40-9A98-959C2A840335}"/>
                </a:ext>
              </a:extLst>
            </p:cNvPr>
            <p:cNvSpPr/>
            <p:nvPr/>
          </p:nvSpPr>
          <p:spPr>
            <a:xfrm>
              <a:off x="173024" y="176596"/>
              <a:ext cx="3444471" cy="911792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292D-7D02-45E8-87EC-99B6A75A7930}"/>
                </a:ext>
              </a:extLst>
            </p:cNvPr>
            <p:cNvSpPr txBox="1"/>
            <p:nvPr/>
          </p:nvSpPr>
          <p:spPr>
            <a:xfrm>
              <a:off x="173024" y="176596"/>
              <a:ext cx="3444471" cy="92333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Most four-year institutions exhibit multiple tendencies; they have several ‘lines of business’</a:t>
              </a:r>
            </a:p>
          </p:txBody>
        </p:sp>
      </p:grpSp>
      <p:pic>
        <p:nvPicPr>
          <p:cNvPr id="3" name="Graphic 2" descr="Microscope">
            <a:extLst>
              <a:ext uri="{FF2B5EF4-FFF2-40B4-BE49-F238E27FC236}">
                <a16:creationId xmlns:a16="http://schemas.microsoft.com/office/drawing/2014/main" id="{83B3CFCB-E552-4B09-9C0B-2035E004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6410" y="1088388"/>
            <a:ext cx="548640" cy="548640"/>
          </a:xfrm>
          <a:prstGeom prst="rect">
            <a:avLst/>
          </a:prstGeom>
        </p:spPr>
      </p:pic>
      <p:pic>
        <p:nvPicPr>
          <p:cNvPr id="16" name="Graphic 15" descr="Meeting">
            <a:extLst>
              <a:ext uri="{FF2B5EF4-FFF2-40B4-BE49-F238E27FC236}">
                <a16:creationId xmlns:a16="http://schemas.microsoft.com/office/drawing/2014/main" id="{0BB05705-03C1-44A8-918A-B6B2AE96B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886" y="3540228"/>
            <a:ext cx="548640" cy="548640"/>
          </a:xfrm>
          <a:prstGeom prst="rect">
            <a:avLst/>
          </a:prstGeom>
        </p:spPr>
      </p:pic>
      <p:pic>
        <p:nvPicPr>
          <p:cNvPr id="20" name="Graphic 19" descr="Briefcase">
            <a:extLst>
              <a:ext uri="{FF2B5EF4-FFF2-40B4-BE49-F238E27FC236}">
                <a16:creationId xmlns:a16="http://schemas.microsoft.com/office/drawing/2014/main" id="{6CDC6BC8-5BD7-4F9E-98B5-66AE7481F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0560" y="3517557"/>
            <a:ext cx="548640" cy="548640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593F1FD-E95B-4193-A951-AB564A926BBF}"/>
              </a:ext>
            </a:extLst>
          </p:cNvPr>
          <p:cNvSpPr/>
          <p:nvPr/>
        </p:nvSpPr>
        <p:spPr>
          <a:xfrm>
            <a:off x="3983354" y="2292999"/>
            <a:ext cx="1050656" cy="887377"/>
          </a:xfrm>
          <a:prstGeom prst="triangle">
            <a:avLst/>
          </a:prstGeom>
          <a:noFill/>
          <a:ln w="539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4831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F25DF-D9BE-4D28-B158-CFD731476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1" t="2867" r="3211" b="19053"/>
          <a:stretch/>
        </p:blipFill>
        <p:spPr>
          <a:xfrm>
            <a:off x="167809" y="379231"/>
            <a:ext cx="7342632" cy="41879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5BA0E-9015-4291-83AE-2E9B897DA3A3}"/>
              </a:ext>
            </a:extLst>
          </p:cNvPr>
          <p:cNvSpPr txBox="1"/>
          <p:nvPr/>
        </p:nvSpPr>
        <p:spPr>
          <a:xfrm>
            <a:off x="5708820" y="1485495"/>
            <a:ext cx="3435179" cy="147732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reason to suppose that </a:t>
            </a:r>
            <a:r>
              <a:rPr lang="en-US" b="1" dirty="0">
                <a:solidFill>
                  <a:schemeClr val="bg1"/>
                </a:solidFill>
              </a:rPr>
              <a:t>Research Library </a:t>
            </a:r>
            <a:r>
              <a:rPr lang="en-US" dirty="0">
                <a:solidFill>
                  <a:schemeClr val="bg1"/>
                </a:solidFill>
              </a:rPr>
              <a:t>model of library service is a good fit for institutions with </a:t>
            </a:r>
            <a:r>
              <a:rPr lang="en-US" b="1" dirty="0">
                <a:solidFill>
                  <a:schemeClr val="bg1"/>
                </a:solidFill>
              </a:rPr>
              <a:t>distinctive liberal education </a:t>
            </a:r>
            <a:r>
              <a:rPr lang="en-US" dirty="0">
                <a:solidFill>
                  <a:schemeClr val="bg1"/>
                </a:solidFill>
              </a:rPr>
              <a:t>or </a:t>
            </a:r>
            <a:r>
              <a:rPr lang="en-US" b="1" dirty="0">
                <a:solidFill>
                  <a:schemeClr val="bg1"/>
                </a:solidFill>
              </a:rPr>
              <a:t>career focus</a:t>
            </a:r>
          </a:p>
        </p:txBody>
      </p:sp>
    </p:spTree>
    <p:extLst>
      <p:ext uri="{BB962C8B-B14F-4D97-AF65-F5344CB8AC3E}">
        <p14:creationId xmlns:p14="http://schemas.microsoft.com/office/powerpoint/2010/main" val="319999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D22F835-7C74-400F-AAF0-C54ECE014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774904"/>
              </p:ext>
            </p:extLst>
          </p:nvPr>
        </p:nvGraphicFramePr>
        <p:xfrm>
          <a:off x="305830" y="305830"/>
          <a:ext cx="8331542" cy="502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2E4C61B-DFE1-4CD3-9C8F-20B68532CAB5}"/>
              </a:ext>
            </a:extLst>
          </p:cNvPr>
          <p:cNvSpPr txBox="1"/>
          <p:nvPr/>
        </p:nvSpPr>
        <p:spPr>
          <a:xfrm>
            <a:off x="636947" y="3171825"/>
            <a:ext cx="2214068" cy="50783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Antioch University - Midwest</a:t>
            </a:r>
          </a:p>
          <a:p>
            <a:r>
              <a:rPr lang="en-US" sz="1350" dirty="0">
                <a:solidFill>
                  <a:schemeClr val="bg1"/>
                </a:solidFill>
              </a:rPr>
              <a:t>R:0.00 , LE:0.21, </a:t>
            </a:r>
            <a:r>
              <a:rPr lang="en-US" sz="1350" b="1" dirty="0">
                <a:solidFill>
                  <a:schemeClr val="bg1"/>
                </a:solidFill>
              </a:rPr>
              <a:t>C:0.79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1E2BE-45D2-4A09-9A50-266F4C81417C}"/>
              </a:ext>
            </a:extLst>
          </p:cNvPr>
          <p:cNvSpPr txBox="1"/>
          <p:nvPr/>
        </p:nvSpPr>
        <p:spPr>
          <a:xfrm>
            <a:off x="4593431" y="1428751"/>
            <a:ext cx="1802096" cy="507831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Case Western Reserve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R: 0.53</a:t>
            </a:r>
            <a:r>
              <a:rPr lang="en-US" sz="1350" dirty="0">
                <a:solidFill>
                  <a:schemeClr val="bg1"/>
                </a:solidFill>
              </a:rPr>
              <a:t>, LE:0.29, C:0.18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D0C02-29F8-42B4-B3A1-FDDA6DCEE430}"/>
              </a:ext>
            </a:extLst>
          </p:cNvPr>
          <p:cNvSpPr txBox="1"/>
          <p:nvPr/>
        </p:nvSpPr>
        <p:spPr>
          <a:xfrm>
            <a:off x="6107907" y="3171826"/>
            <a:ext cx="1838965" cy="5078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Kenyon College</a:t>
            </a:r>
          </a:p>
          <a:p>
            <a:r>
              <a:rPr lang="en-US" sz="1350" dirty="0">
                <a:solidFill>
                  <a:schemeClr val="bg1"/>
                </a:solidFill>
              </a:rPr>
              <a:t>R: 0.00, </a:t>
            </a:r>
            <a:r>
              <a:rPr lang="en-US" sz="1350" b="1" dirty="0">
                <a:solidFill>
                  <a:schemeClr val="bg1"/>
                </a:solidFill>
              </a:rPr>
              <a:t>LE: 1.00</a:t>
            </a:r>
            <a:r>
              <a:rPr lang="en-US" sz="1350" dirty="0">
                <a:solidFill>
                  <a:schemeClr val="bg1"/>
                </a:solidFill>
              </a:rPr>
              <a:t>, C:0.00</a:t>
            </a:r>
          </a:p>
        </p:txBody>
      </p:sp>
    </p:spTree>
    <p:extLst>
      <p:ext uri="{BB962C8B-B14F-4D97-AF65-F5344CB8AC3E}">
        <p14:creationId xmlns:p14="http://schemas.microsoft.com/office/powerpoint/2010/main" val="330763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D63D13-8000-42AA-844D-0FEEF0AF5F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006346"/>
              </p:ext>
            </p:extLst>
          </p:nvPr>
        </p:nvGraphicFramePr>
        <p:xfrm>
          <a:off x="157550" y="203887"/>
          <a:ext cx="8859794" cy="4337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41313B-F772-45FF-9DE8-07F9AE44B884}"/>
              </a:ext>
            </a:extLst>
          </p:cNvPr>
          <p:cNvSpPr txBox="1"/>
          <p:nvPr/>
        </p:nvSpPr>
        <p:spPr>
          <a:xfrm>
            <a:off x="902368" y="2685534"/>
            <a:ext cx="476284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Optimized for high-touch, in-person engagement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D574D-B55C-4472-A21B-DF70639041E4}"/>
              </a:ext>
            </a:extLst>
          </p:cNvPr>
          <p:cNvSpPr txBox="1"/>
          <p:nvPr/>
        </p:nvSpPr>
        <p:spPr>
          <a:xfrm>
            <a:off x="4265200" y="2003165"/>
            <a:ext cx="4593693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Optimized for just-in-time, convenience, online</a:t>
            </a:r>
          </a:p>
        </p:txBody>
      </p:sp>
    </p:spTree>
    <p:extLst>
      <p:ext uri="{BB962C8B-B14F-4D97-AF65-F5344CB8AC3E}">
        <p14:creationId xmlns:p14="http://schemas.microsoft.com/office/powerpoint/2010/main" val="25585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F27E4-7EAD-42C8-9F33-474B7C569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29"/>
          <a:stretch/>
        </p:blipFill>
        <p:spPr>
          <a:xfrm>
            <a:off x="0" y="22364"/>
            <a:ext cx="9144000" cy="633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73805-C722-4226-B733-22D4818E5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1" t="12424" b="11436"/>
          <a:stretch/>
        </p:blipFill>
        <p:spPr>
          <a:xfrm>
            <a:off x="0" y="656209"/>
            <a:ext cx="7942306" cy="4417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7E7F7-607D-4222-9AF4-69BC6AEF7EAD}"/>
              </a:ext>
            </a:extLst>
          </p:cNvPr>
          <p:cNvSpPr txBox="1"/>
          <p:nvPr/>
        </p:nvSpPr>
        <p:spPr>
          <a:xfrm>
            <a:off x="5088237" y="1338180"/>
            <a:ext cx="3988912" cy="923330"/>
          </a:xfrm>
          <a:prstGeom prst="rect">
            <a:avLst/>
          </a:prstGeom>
          <a:solidFill>
            <a:srgbClr val="365543"/>
          </a:solidFill>
          <a:ln w="28575">
            <a:solidFill>
              <a:srgbClr val="365543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Convenience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Engagement vs. content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Partner in student and faculty success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ECEFA-EAFC-498D-A006-8C4A00455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426" y="2303601"/>
            <a:ext cx="1892216" cy="1137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3F7B2-7C8B-4C33-87B5-0A4C83106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236" y="2303600"/>
            <a:ext cx="1898222" cy="11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8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EDBF2-1B38-42D4-928B-5804C2509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89" t="12433" r="14358" b="5405"/>
          <a:stretch/>
        </p:blipFill>
        <p:spPr>
          <a:xfrm>
            <a:off x="0" y="0"/>
            <a:ext cx="7014837" cy="5069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0BB0C-6088-41D6-9EB1-B754247016E8}"/>
              </a:ext>
            </a:extLst>
          </p:cNvPr>
          <p:cNvSpPr txBox="1"/>
          <p:nvPr/>
        </p:nvSpPr>
        <p:spPr>
          <a:xfrm>
            <a:off x="5088237" y="1338180"/>
            <a:ext cx="4019114" cy="923330"/>
          </a:xfrm>
          <a:prstGeom prst="rect">
            <a:avLst/>
          </a:prstGeom>
          <a:solidFill>
            <a:srgbClr val="E00122"/>
          </a:solidFill>
          <a:ln w="28575">
            <a:solidFill>
              <a:srgbClr val="E00122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Support for digital research workflows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Reputation management (RIM)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“Inside-out” collections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3EC4-877A-4D44-813B-04107F81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237" y="2335860"/>
            <a:ext cx="1894022" cy="1138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0D391-6B86-4A3A-ADD4-0BE5ED95D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734" y="2335860"/>
            <a:ext cx="1894022" cy="11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7192C-C086-41C7-8D94-6E5432CB9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98" y="0"/>
            <a:ext cx="870920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A04F30-06BE-41C5-99CE-F70C79DD4BA8}"/>
              </a:ext>
            </a:extLst>
          </p:cNvPr>
          <p:cNvSpPr txBox="1"/>
          <p:nvPr/>
        </p:nvSpPr>
        <p:spPr>
          <a:xfrm>
            <a:off x="4572000" y="986009"/>
            <a:ext cx="4572001" cy="1477328"/>
          </a:xfrm>
          <a:prstGeom prst="rect">
            <a:avLst/>
          </a:prstGeom>
          <a:solidFill>
            <a:srgbClr val="C8032B"/>
          </a:solidFill>
          <a:ln w="28575">
            <a:solidFill>
              <a:srgbClr val="E00122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Consortial</a:t>
            </a:r>
            <a:r>
              <a:rPr lang="en-US" dirty="0">
                <a:solidFill>
                  <a:schemeClr val="bg1"/>
                </a:solidFill>
              </a:rPr>
              <a:t> collections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Space as a service ($7.5M renovation)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Integration with exploratory, liberal education curriculum (e.g., Narrative Journalism program)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ABE55-225D-49AA-B346-C344D90E5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630" y="2506780"/>
            <a:ext cx="1894022" cy="1138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FEB01-E2FD-4795-8060-BADBB338A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424" y="2506780"/>
            <a:ext cx="1894022" cy="11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CFCF0F-EE20-478B-BD4C-6A079424ECFA}"/>
              </a:ext>
            </a:extLst>
          </p:cNvPr>
          <p:cNvSpPr txBox="1"/>
          <p:nvPr/>
        </p:nvSpPr>
        <p:spPr>
          <a:xfrm>
            <a:off x="1841509" y="-56781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E1AFC-52FE-4CE3-814E-BF805123284D}"/>
              </a:ext>
            </a:extLst>
          </p:cNvPr>
          <p:cNvSpPr txBox="1"/>
          <p:nvPr/>
        </p:nvSpPr>
        <p:spPr>
          <a:xfrm>
            <a:off x="6156424" y="2243408"/>
            <a:ext cx="18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Liberal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84C56-910B-4A0A-AC69-A191C0D52643}"/>
              </a:ext>
            </a:extLst>
          </p:cNvPr>
          <p:cNvSpPr txBox="1"/>
          <p:nvPr/>
        </p:nvSpPr>
        <p:spPr>
          <a:xfrm>
            <a:off x="2430289" y="2644481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Career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3A817-302B-44BC-8C58-3B277B633DBD}"/>
              </a:ext>
            </a:extLst>
          </p:cNvPr>
          <p:cNvSpPr txBox="1"/>
          <p:nvPr/>
        </p:nvSpPr>
        <p:spPr>
          <a:xfrm>
            <a:off x="1962149" y="352278"/>
            <a:ext cx="2361544" cy="1962076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RDM activities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RIM/CRIS implementation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Text and data analysis services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Research impact librarian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Research data librarian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Office of sponsored research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VP for Research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6E6BE4-2434-4D15-8494-03C96F7B51C1}"/>
              </a:ext>
            </a:extLst>
          </p:cNvPr>
          <p:cNvSpPr txBox="1"/>
          <p:nvPr/>
        </p:nvSpPr>
        <p:spPr>
          <a:xfrm>
            <a:off x="6284033" y="2683686"/>
            <a:ext cx="2294411" cy="1962076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Instructional design services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Open Educational Resources</a:t>
            </a:r>
          </a:p>
          <a:p>
            <a:r>
              <a:rPr lang="en-US" sz="1350" b="1" dirty="0" err="1">
                <a:solidFill>
                  <a:schemeClr val="bg1"/>
                </a:solidFill>
              </a:rPr>
              <a:t>Fablab</a:t>
            </a:r>
            <a:endParaRPr lang="en-US" sz="1350" b="1" dirty="0">
              <a:solidFill>
                <a:schemeClr val="bg1"/>
              </a:solidFill>
            </a:endParaRP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Student Success Librarian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Teaching/Learning Librarian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Dean of Undergrad Education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Department chairs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DF7B3E-711D-4DEA-BF1F-80348548E223}"/>
              </a:ext>
            </a:extLst>
          </p:cNvPr>
          <p:cNvSpPr txBox="1"/>
          <p:nvPr/>
        </p:nvSpPr>
        <p:spPr>
          <a:xfrm>
            <a:off x="681926" y="3044505"/>
            <a:ext cx="2560445" cy="1754326"/>
          </a:xfrm>
          <a:prstGeom prst="rect">
            <a:avLst/>
          </a:prstGeom>
          <a:solidFill>
            <a:schemeClr val="accent6"/>
          </a:solidFill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E-portfolios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Training and internship resources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First Year Experience Librarian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Guided pathways support staff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350" b="1" dirty="0">
                <a:solidFill>
                  <a:schemeClr val="bg1"/>
                </a:solidFill>
              </a:rPr>
              <a:t>Career Services</a:t>
            </a:r>
          </a:p>
          <a:p>
            <a:r>
              <a:rPr lang="en-US" sz="1350" b="1" dirty="0">
                <a:solidFill>
                  <a:schemeClr val="bg1"/>
                </a:solidFill>
              </a:rPr>
              <a:t>VP Enrollment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A4C08C-EE87-4275-9001-085AF6F1A3B8}"/>
              </a:ext>
            </a:extLst>
          </p:cNvPr>
          <p:cNvGrpSpPr/>
          <p:nvPr/>
        </p:nvGrpSpPr>
        <p:grpSpPr>
          <a:xfrm>
            <a:off x="3179864" y="1607986"/>
            <a:ext cx="3142478" cy="2313682"/>
            <a:chOff x="2638120" y="866693"/>
            <a:chExt cx="3783752" cy="3222175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304596F2-17E0-4F53-9700-DA376FCEA7EB}"/>
                </a:ext>
              </a:extLst>
            </p:cNvPr>
            <p:cNvSpPr/>
            <p:nvPr/>
          </p:nvSpPr>
          <p:spPr>
            <a:xfrm>
              <a:off x="2638120" y="866693"/>
              <a:ext cx="3783752" cy="3151056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2E95577-5D27-4C00-B7E0-13FE6749D2B6}"/>
                </a:ext>
              </a:extLst>
            </p:cNvPr>
            <p:cNvSpPr/>
            <p:nvPr/>
          </p:nvSpPr>
          <p:spPr>
            <a:xfrm>
              <a:off x="3973306" y="2265975"/>
              <a:ext cx="1060704" cy="91440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2CD7E27-3425-49AA-860E-CA640812BEFC}"/>
                </a:ext>
              </a:extLst>
            </p:cNvPr>
            <p:cNvCxnSpPr/>
            <p:nvPr/>
          </p:nvCxnSpPr>
          <p:spPr>
            <a:xfrm flipV="1">
              <a:off x="4511215" y="1874283"/>
              <a:ext cx="0" cy="97054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1BB6E61-BB74-4227-B5AC-59AC2B63F3AB}"/>
                </a:ext>
              </a:extLst>
            </p:cNvPr>
            <p:cNvCxnSpPr>
              <a:cxnSpLocks/>
            </p:cNvCxnSpPr>
            <p:nvPr/>
          </p:nvCxnSpPr>
          <p:spPr>
            <a:xfrm>
              <a:off x="4503659" y="2859944"/>
              <a:ext cx="785543" cy="51694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501CAEB-9A6A-4977-9219-22A4B7F588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4314" y="2859944"/>
              <a:ext cx="786384" cy="51694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Graphic 2" descr="Microscope">
              <a:extLst>
                <a:ext uri="{FF2B5EF4-FFF2-40B4-BE49-F238E27FC236}">
                  <a16:creationId xmlns:a16="http://schemas.microsoft.com/office/drawing/2014/main" id="{83B3CFCB-E552-4B09-9C0B-2035E0049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16410" y="1088388"/>
              <a:ext cx="548640" cy="548640"/>
            </a:xfrm>
            <a:prstGeom prst="rect">
              <a:avLst/>
            </a:prstGeom>
          </p:spPr>
        </p:pic>
        <p:pic>
          <p:nvPicPr>
            <p:cNvPr id="16" name="Graphic 15" descr="Meeting">
              <a:extLst>
                <a:ext uri="{FF2B5EF4-FFF2-40B4-BE49-F238E27FC236}">
                  <a16:creationId xmlns:a16="http://schemas.microsoft.com/office/drawing/2014/main" id="{0BB05705-03C1-44A8-918A-B6B2AE96B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1886" y="3540228"/>
              <a:ext cx="548640" cy="548640"/>
            </a:xfrm>
            <a:prstGeom prst="rect">
              <a:avLst/>
            </a:prstGeom>
          </p:spPr>
        </p:pic>
        <p:pic>
          <p:nvPicPr>
            <p:cNvPr id="20" name="Graphic 19" descr="Briefcase">
              <a:extLst>
                <a:ext uri="{FF2B5EF4-FFF2-40B4-BE49-F238E27FC236}">
                  <a16:creationId xmlns:a16="http://schemas.microsoft.com/office/drawing/2014/main" id="{6CDC6BC8-5BD7-4F9E-98B5-66AE7481F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00560" y="3517557"/>
              <a:ext cx="548640" cy="54864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DE3EA0C-988A-4AC7-8593-BDEA8A441378}"/>
              </a:ext>
            </a:extLst>
          </p:cNvPr>
          <p:cNvSpPr txBox="1"/>
          <p:nvPr/>
        </p:nvSpPr>
        <p:spPr>
          <a:xfrm>
            <a:off x="5698975" y="908163"/>
            <a:ext cx="202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Library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Library staffing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Library stakeholders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CD9FC6-A252-4C53-AAEB-B17F098FB29A}"/>
              </a:ext>
            </a:extLst>
          </p:cNvPr>
          <p:cNvSpPr txBox="1"/>
          <p:nvPr/>
        </p:nvSpPr>
        <p:spPr>
          <a:xfrm>
            <a:off x="5263492" y="358598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Think about . . .</a:t>
            </a:r>
          </a:p>
        </p:txBody>
      </p:sp>
    </p:spTree>
    <p:extLst>
      <p:ext uri="{BB962C8B-B14F-4D97-AF65-F5344CB8AC3E}">
        <p14:creationId xmlns:p14="http://schemas.microsoft.com/office/powerpoint/2010/main" val="42347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7B018F-F9A3-4D1F-A0E1-FB56433F46E1}"/>
              </a:ext>
            </a:extLst>
          </p:cNvPr>
          <p:cNvSpPr txBox="1"/>
          <p:nvPr/>
        </p:nvSpPr>
        <p:spPr>
          <a:xfrm>
            <a:off x="3880022" y="656410"/>
            <a:ext cx="50044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tx2"/>
                </a:solidFill>
              </a:rPr>
              <a:t>L. Dempsey and C. Malpas </a:t>
            </a:r>
          </a:p>
          <a:p>
            <a:r>
              <a:rPr lang="en-US" sz="2100" b="1" dirty="0">
                <a:solidFill>
                  <a:schemeClr val="tx2"/>
                </a:solidFill>
              </a:rPr>
              <a:t>“</a:t>
            </a:r>
            <a:r>
              <a:rPr lang="en-US" sz="2100" b="1" dirty="0"/>
              <a:t>Academic library futures in a diversified university system” </a:t>
            </a:r>
          </a:p>
          <a:p>
            <a:r>
              <a:rPr lang="en-US" sz="2100" dirty="0"/>
              <a:t>in N. Gleason (Ed.) </a:t>
            </a:r>
            <a:r>
              <a:rPr lang="en-US" sz="2100" i="1" dirty="0"/>
              <a:t>Higher Education in the Fourth Industrial Revolution </a:t>
            </a:r>
            <a:r>
              <a:rPr lang="en-US" sz="2100" dirty="0"/>
              <a:t>(Palgrave, 2018)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images.springer.com/sgw/books/medium/9789811301933.jpg">
            <a:extLst>
              <a:ext uri="{FF2B5EF4-FFF2-40B4-BE49-F238E27FC236}">
                <a16:creationId xmlns:a16="http://schemas.microsoft.com/office/drawing/2014/main" id="{4C671DF1-F65A-4DB6-B644-55774022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2" y="262705"/>
            <a:ext cx="3256073" cy="46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A27B6A-4763-4AB2-B93A-50133680F6C4}"/>
              </a:ext>
            </a:extLst>
          </p:cNvPr>
          <p:cNvSpPr/>
          <p:nvPr/>
        </p:nvSpPr>
        <p:spPr>
          <a:xfrm>
            <a:off x="142360" y="4880796"/>
            <a:ext cx="35150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https://www.palgrave.com/us/book/9789811301933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AB85D-D5FD-4D25-B386-7B4C75E42119}"/>
              </a:ext>
            </a:extLst>
          </p:cNvPr>
          <p:cNvSpPr txBox="1"/>
          <p:nvPr/>
        </p:nvSpPr>
        <p:spPr>
          <a:xfrm>
            <a:off x="3880021" y="2540816"/>
            <a:ext cx="50044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tx2"/>
                </a:solidFill>
              </a:rPr>
              <a:t>C. Malpas, R. Schonfeld, R. Stein, L. Dempsey and D. Marcum.</a:t>
            </a:r>
          </a:p>
          <a:p>
            <a:r>
              <a:rPr lang="en-US" sz="2100" b="1" i="1" dirty="0"/>
              <a:t>University Futures, Library Futures </a:t>
            </a:r>
          </a:p>
          <a:p>
            <a:r>
              <a:rPr lang="en-US" sz="2100" dirty="0"/>
              <a:t>Final report to be published by OCLC Research, ca. August, 2018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8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028700"/>
            <a:ext cx="1056936" cy="1314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1651058" y="3099208"/>
            <a:ext cx="985182" cy="444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3246714" y="3099208"/>
            <a:ext cx="985182" cy="444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842370" y="3099208"/>
            <a:ext cx="985182" cy="444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229350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1371600" y="3969566"/>
            <a:ext cx="64008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6915150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319494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2127134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1829881"/>
            <a:ext cx="807201" cy="97046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819117"/>
            <a:ext cx="764460" cy="956623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80" y="1820874"/>
            <a:ext cx="871174" cy="87117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20ED5E-6AC8-4D34-8EB0-7FD3F3B83A29}"/>
              </a:ext>
            </a:extLst>
          </p:cNvPr>
          <p:cNvCxnSpPr/>
          <p:nvPr/>
        </p:nvCxnSpPr>
        <p:spPr>
          <a:xfrm>
            <a:off x="3740441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ifla">
            <a:extLst>
              <a:ext uri="{FF2B5EF4-FFF2-40B4-BE49-F238E27FC236}">
                <a16:creationId xmlns:a16="http://schemas.microsoft.com/office/drawing/2014/main" id="{E6FC1EC8-6926-4692-AE94-AD0742D4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49" y="424830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3BBB19-72F5-406C-B141-AABB2E788026}"/>
              </a:ext>
            </a:extLst>
          </p:cNvPr>
          <p:cNvSpPr txBox="1"/>
          <p:nvPr/>
        </p:nvSpPr>
        <p:spPr>
          <a:xfrm>
            <a:off x="7149241" y="442082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IARLA</a:t>
            </a:r>
          </a:p>
        </p:txBody>
      </p:sp>
    </p:spTree>
    <p:extLst>
      <p:ext uri="{BB962C8B-B14F-4D97-AF65-F5344CB8AC3E}">
        <p14:creationId xmlns:p14="http://schemas.microsoft.com/office/powerpoint/2010/main" val="318383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085CC2-1852-4AB1-8000-F8D824B4B87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599926"/>
            <a:ext cx="5715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114EEC-1D9C-409B-A83E-91D89E29F59B}"/>
              </a:ext>
            </a:extLst>
          </p:cNvPr>
          <p:cNvSpPr/>
          <p:nvPr/>
        </p:nvSpPr>
        <p:spPr>
          <a:xfrm>
            <a:off x="1442382" y="2756308"/>
            <a:ext cx="137160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50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capacity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33F76-C55E-4FBB-9CDC-5B51F9298CB3}"/>
              </a:ext>
            </a:extLst>
          </p:cNvPr>
          <p:cNvSpPr/>
          <p:nvPr/>
        </p:nvSpPr>
        <p:spPr>
          <a:xfrm>
            <a:off x="3266638" y="3042058"/>
            <a:ext cx="971550" cy="5012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learning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A9515-9E93-4EC8-89F7-F7B1BAC2F038}"/>
              </a:ext>
            </a:extLst>
          </p:cNvPr>
          <p:cNvSpPr/>
          <p:nvPr/>
        </p:nvSpPr>
        <p:spPr>
          <a:xfrm>
            <a:off x="4817323" y="3042058"/>
            <a:ext cx="1021339" cy="5012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innovation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B6F701-077C-4583-A59D-13285519B078}"/>
              </a:ext>
            </a:extLst>
          </p:cNvPr>
          <p:cNvSpPr/>
          <p:nvPr/>
        </p:nvSpPr>
        <p:spPr>
          <a:xfrm>
            <a:off x="6457950" y="3042058"/>
            <a:ext cx="971550" cy="5012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4472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Scaling influence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F2597A-A074-4DE2-9361-C11EB21C7183}"/>
              </a:ext>
            </a:extLst>
          </p:cNvPr>
          <p:cNvCxnSpPr/>
          <p:nvPr/>
        </p:nvCxnSpPr>
        <p:spPr>
          <a:xfrm>
            <a:off x="1371600" y="3969566"/>
            <a:ext cx="6400800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73108E-6A31-433C-8FDF-234429FEB283}"/>
              </a:ext>
            </a:extLst>
          </p:cNvPr>
          <p:cNvCxnSpPr>
            <a:stCxn id="3" idx="2"/>
          </p:cNvCxnSpPr>
          <p:nvPr/>
        </p:nvCxnSpPr>
        <p:spPr>
          <a:xfrm>
            <a:off x="2128182" y="3556408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012EC9-3EE2-43D7-BBFB-5DF794645256}"/>
              </a:ext>
            </a:extLst>
          </p:cNvPr>
          <p:cNvCxnSpPr/>
          <p:nvPr/>
        </p:nvCxnSpPr>
        <p:spPr>
          <a:xfrm>
            <a:off x="6915150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56D1D-641D-4C40-888D-AB18423D36E8}"/>
              </a:ext>
            </a:extLst>
          </p:cNvPr>
          <p:cNvCxnSpPr/>
          <p:nvPr/>
        </p:nvCxnSpPr>
        <p:spPr>
          <a:xfrm>
            <a:off x="5319494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D37AA-4B09-4FE5-BDB2-79A800959C3D}"/>
              </a:ext>
            </a:extLst>
          </p:cNvPr>
          <p:cNvCxnSpPr/>
          <p:nvPr/>
        </p:nvCxnSpPr>
        <p:spPr>
          <a:xfrm>
            <a:off x="3740441" y="3556407"/>
            <a:ext cx="0" cy="41315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E944C8-C867-46D3-9414-A962AD07594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670184"/>
            <a:ext cx="787996" cy="958716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77DA65-92F2-48F7-BDFC-2AB5772BC692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9" y="1088194"/>
            <a:ext cx="1380161" cy="1358492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6F8990-6CED-4E44-AB04-B5078838D9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27" y="1661176"/>
            <a:ext cx="860624" cy="860624"/>
          </a:xfrm>
          <a:prstGeom prst="rect">
            <a:avLst/>
          </a:prstGeom>
        </p:spPr>
      </p:pic>
      <p:pic>
        <p:nvPicPr>
          <p:cNvPr id="15" name="Picture 2" descr="https://www.oclc.org/content/dam/oclc/common/images/logos/new/OCLC/OCLC_Logo_H_BW_NoTag.png">
            <a:extLst>
              <a:ext uri="{FF2B5EF4-FFF2-40B4-BE49-F238E27FC236}">
                <a16:creationId xmlns:a16="http://schemas.microsoft.com/office/drawing/2014/main" id="{86EBC1E4-8866-4E94-AACF-F931FA16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1" y="4100377"/>
            <a:ext cx="902515" cy="4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976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>
            <a:extLst>
              <a:ext uri="{FF2B5EF4-FFF2-40B4-BE49-F238E27FC236}">
                <a16:creationId xmlns:a16="http://schemas.microsoft.com/office/drawing/2014/main" id="{3978DABA-9572-DC49-94FC-C54BF0788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/>
          <a:stretch/>
        </p:blipFill>
        <p:spPr>
          <a:xfrm>
            <a:off x="0" y="2076301"/>
            <a:ext cx="1601232" cy="139513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8679067-A465-1447-A446-1B5907247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/>
          <a:stretch/>
        </p:blipFill>
        <p:spPr>
          <a:xfrm flipH="1">
            <a:off x="7538320" y="2076301"/>
            <a:ext cx="1605680" cy="13951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E7DC268-24D4-884B-8686-D54DF0DD9D28}"/>
              </a:ext>
            </a:extLst>
          </p:cNvPr>
          <p:cNvSpPr/>
          <p:nvPr/>
        </p:nvSpPr>
        <p:spPr>
          <a:xfrm>
            <a:off x="0" y="0"/>
            <a:ext cx="9144000" cy="2510118"/>
          </a:xfrm>
          <a:prstGeom prst="rect">
            <a:avLst/>
          </a:prstGeom>
          <a:solidFill>
            <a:srgbClr val="D9F3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53EE11B-3887-EF43-88D0-1E42F51A4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 t="4454"/>
          <a:stretch/>
        </p:blipFill>
        <p:spPr>
          <a:xfrm flipH="1">
            <a:off x="6384516" y="15142"/>
            <a:ext cx="2765536" cy="229887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5EC611A-CCFE-E444-BBA1-F2C9D4672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 t="4454"/>
          <a:stretch/>
        </p:blipFill>
        <p:spPr>
          <a:xfrm>
            <a:off x="-1" y="-1"/>
            <a:ext cx="2759485" cy="229720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D0FC31A-DF1C-EA4A-B073-1A4D34A45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4635" y="823293"/>
            <a:ext cx="593572" cy="54544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7046FD9-8472-3742-9FA7-C4DE4246D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794" y="823293"/>
            <a:ext cx="593572" cy="5454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BFA0B86-CEDB-5740-A800-49C9688FB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2810" y="823293"/>
            <a:ext cx="593572" cy="54544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DB1F9BC-FB5F-AD43-B089-EE26B36D4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2542" y="823293"/>
            <a:ext cx="593572" cy="54544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DC367A6-E3A9-DF4D-84AB-B7437A663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27830" y="1425026"/>
            <a:ext cx="166461" cy="22699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52A9E0A-8E7D-B349-8E4A-ADDD9FB365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78190" y="1415339"/>
            <a:ext cx="166461" cy="22699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46EB3D2-5526-3B4D-BA1A-81BE02D6E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6097" y="1415339"/>
            <a:ext cx="166461" cy="22699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457D47C-19A2-1B48-AC81-16D4649E2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4349" y="1417089"/>
            <a:ext cx="166461" cy="2269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04147E-49F0-4EEB-8E5B-5A8A22D2E1AB}"/>
              </a:ext>
            </a:extLst>
          </p:cNvPr>
          <p:cNvSpPr txBox="1"/>
          <p:nvPr/>
        </p:nvSpPr>
        <p:spPr>
          <a:xfrm>
            <a:off x="-6053" y="176140"/>
            <a:ext cx="1591782" cy="58477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 network of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16,000 members</a:t>
            </a:r>
          </a:p>
        </p:txBody>
      </p:sp>
    </p:spTree>
    <p:extLst>
      <p:ext uri="{BB962C8B-B14F-4D97-AF65-F5344CB8AC3E}">
        <p14:creationId xmlns:p14="http://schemas.microsoft.com/office/powerpoint/2010/main" val="4059337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E857C3B1-C229-FB48-B51D-936115D12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/>
          <a:stretch/>
        </p:blipFill>
        <p:spPr>
          <a:xfrm>
            <a:off x="0" y="2076301"/>
            <a:ext cx="1601232" cy="139513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669784-A644-6745-ADB3-87259D1F1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/>
          <a:stretch/>
        </p:blipFill>
        <p:spPr>
          <a:xfrm flipH="1">
            <a:off x="7538320" y="2076301"/>
            <a:ext cx="1605680" cy="139513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E404574-64AD-C24B-9097-6E1B51DD45DF}"/>
              </a:ext>
            </a:extLst>
          </p:cNvPr>
          <p:cNvSpPr/>
          <p:nvPr/>
        </p:nvSpPr>
        <p:spPr>
          <a:xfrm>
            <a:off x="0" y="0"/>
            <a:ext cx="9144000" cy="2510118"/>
          </a:xfrm>
          <a:prstGeom prst="rect">
            <a:avLst/>
          </a:prstGeom>
          <a:solidFill>
            <a:srgbClr val="D9F3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F093ABE-86FD-9C43-9C21-A540D59A6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 t="4454"/>
          <a:stretch/>
        </p:blipFill>
        <p:spPr>
          <a:xfrm flipH="1">
            <a:off x="6384516" y="15142"/>
            <a:ext cx="2765536" cy="229887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6DFD8D0C-C485-F743-A0D8-112930CE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 t="4454"/>
          <a:stretch/>
        </p:blipFill>
        <p:spPr>
          <a:xfrm>
            <a:off x="-1" y="-1"/>
            <a:ext cx="2759485" cy="229720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3C6687F-F8A4-354C-BC73-E211EB85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4635" y="823293"/>
            <a:ext cx="593572" cy="54544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B411096-DA5A-D74C-86D5-9DE3AFAC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794" y="823293"/>
            <a:ext cx="593572" cy="54544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FC8E9FA-77EC-834C-9455-22CAE080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2810" y="823293"/>
            <a:ext cx="593572" cy="54544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F3FB85CC-B9CE-8348-80B2-1A8F8B62C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2542" y="823293"/>
            <a:ext cx="593572" cy="5454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1476DC5-BD1B-1049-9067-A274F5345888}"/>
              </a:ext>
            </a:extLst>
          </p:cNvPr>
          <p:cNvGrpSpPr/>
          <p:nvPr/>
        </p:nvGrpSpPr>
        <p:grpSpPr>
          <a:xfrm>
            <a:off x="4027865" y="1896234"/>
            <a:ext cx="1088270" cy="1088270"/>
            <a:chOff x="3954708" y="1372356"/>
            <a:chExt cx="1088270" cy="108827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5B4FE1E-F6B5-4A46-B544-02AA1A013604}"/>
                </a:ext>
              </a:extLst>
            </p:cNvPr>
            <p:cNvSpPr/>
            <p:nvPr/>
          </p:nvSpPr>
          <p:spPr>
            <a:xfrm>
              <a:off x="3954708" y="1372356"/>
              <a:ext cx="1088270" cy="1088270"/>
            </a:xfrm>
            <a:prstGeom prst="ellipse">
              <a:avLst/>
            </a:prstGeom>
            <a:solidFill>
              <a:srgbClr val="78BE20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2C15062-9674-BB45-AF1D-6566E21B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00187" y="1708059"/>
              <a:ext cx="619888" cy="40956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334141E-EE11-FB48-83B7-CC5D776F9AAE}"/>
              </a:ext>
            </a:extLst>
          </p:cNvPr>
          <p:cNvGrpSpPr/>
          <p:nvPr/>
        </p:nvGrpSpPr>
        <p:grpSpPr>
          <a:xfrm>
            <a:off x="5777053" y="1896234"/>
            <a:ext cx="1088270" cy="1088270"/>
            <a:chOff x="1876794" y="1372356"/>
            <a:chExt cx="1088270" cy="108827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E864090-E978-A548-9423-8C100E1DD8BF}"/>
                </a:ext>
              </a:extLst>
            </p:cNvPr>
            <p:cNvSpPr/>
            <p:nvPr/>
          </p:nvSpPr>
          <p:spPr>
            <a:xfrm>
              <a:off x="1876794" y="1372356"/>
              <a:ext cx="1088270" cy="1088270"/>
            </a:xfrm>
            <a:prstGeom prst="ellipse">
              <a:avLst/>
            </a:prstGeom>
            <a:solidFill>
              <a:srgbClr val="E87722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A1C3587C-F408-6F45-94F2-7B6C6F2B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4647" y="1663453"/>
              <a:ext cx="553471" cy="464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7F14665-388B-4B45-BA22-C347887595F0}"/>
              </a:ext>
            </a:extLst>
          </p:cNvPr>
          <p:cNvGrpSpPr/>
          <p:nvPr/>
        </p:nvGrpSpPr>
        <p:grpSpPr>
          <a:xfrm>
            <a:off x="2259556" y="1896234"/>
            <a:ext cx="1088270" cy="1088270"/>
            <a:chOff x="6125034" y="1372356"/>
            <a:chExt cx="1088270" cy="108827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BD97F41-1BE5-814A-9918-1B49A0E60A9A}"/>
                </a:ext>
              </a:extLst>
            </p:cNvPr>
            <p:cNvSpPr/>
            <p:nvPr/>
          </p:nvSpPr>
          <p:spPr>
            <a:xfrm>
              <a:off x="6125034" y="1372356"/>
              <a:ext cx="1088270" cy="1088270"/>
            </a:xfrm>
            <a:prstGeom prst="ellipse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AF9B9400-F5D2-754F-96C1-0AAD6B26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75802" y="1685702"/>
              <a:ext cx="597750" cy="4317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46085-0809-8144-BC45-E6C8FC4985EC}"/>
              </a:ext>
            </a:extLst>
          </p:cNvPr>
          <p:cNvGrpSpPr/>
          <p:nvPr/>
        </p:nvGrpSpPr>
        <p:grpSpPr>
          <a:xfrm>
            <a:off x="5546559" y="3092701"/>
            <a:ext cx="1549258" cy="741148"/>
            <a:chOff x="4380935" y="3092701"/>
            <a:chExt cx="1549258" cy="74114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B21682-EB41-AB46-9EB1-AE1A8019BC28}"/>
                </a:ext>
              </a:extLst>
            </p:cNvPr>
            <p:cNvSpPr txBox="1"/>
            <p:nvPr/>
          </p:nvSpPr>
          <p:spPr>
            <a:xfrm>
              <a:off x="4479738" y="3092701"/>
              <a:ext cx="13516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DISCOVERABILITY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398701-9DC5-E44E-8C31-C5D294CE2B42}"/>
                </a:ext>
              </a:extLst>
            </p:cNvPr>
            <p:cNvCxnSpPr/>
            <p:nvPr/>
          </p:nvCxnSpPr>
          <p:spPr>
            <a:xfrm>
              <a:off x="4658128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5C1BA8-D844-8A4A-9779-2A7E2664FC19}"/>
                </a:ext>
              </a:extLst>
            </p:cNvPr>
            <p:cNvSpPr txBox="1"/>
            <p:nvPr/>
          </p:nvSpPr>
          <p:spPr>
            <a:xfrm>
              <a:off x="4380935" y="3433739"/>
              <a:ext cx="1549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WorldCat.org</a:t>
              </a:r>
              <a:endParaRPr lang="en-US" sz="1000" dirty="0"/>
            </a:p>
            <a:p>
              <a:pPr algn="ctr"/>
              <a:r>
                <a:rPr lang="en-US" sz="1000" dirty="0"/>
                <a:t>FirstSearch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C0C5F9-B1B1-1441-AD64-905F1B1B67D8}"/>
              </a:ext>
            </a:extLst>
          </p:cNvPr>
          <p:cNvGrpSpPr/>
          <p:nvPr/>
        </p:nvGrpSpPr>
        <p:grpSpPr>
          <a:xfrm>
            <a:off x="3490123" y="3092701"/>
            <a:ext cx="2154079" cy="895036"/>
            <a:chOff x="2102001" y="3092701"/>
            <a:chExt cx="2154079" cy="8950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B1571D-C0B4-7541-8214-F085E310A171}"/>
                </a:ext>
              </a:extLst>
            </p:cNvPr>
            <p:cNvSpPr txBox="1"/>
            <p:nvPr/>
          </p:nvSpPr>
          <p:spPr>
            <a:xfrm>
              <a:off x="2410240" y="3092701"/>
              <a:ext cx="1537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RESOURCE SHARING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8F18FAD-009E-B342-9233-3B0010014162}"/>
                </a:ext>
              </a:extLst>
            </p:cNvPr>
            <p:cNvCxnSpPr/>
            <p:nvPr/>
          </p:nvCxnSpPr>
          <p:spPr>
            <a:xfrm>
              <a:off x="2681604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925559-2DB2-704C-9C0F-E029E5F5E783}"/>
                </a:ext>
              </a:extLst>
            </p:cNvPr>
            <p:cNvSpPr txBox="1"/>
            <p:nvPr/>
          </p:nvSpPr>
          <p:spPr>
            <a:xfrm>
              <a:off x="2102001" y="3433739"/>
              <a:ext cx="21540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Tipasa</a:t>
              </a:r>
              <a:endParaRPr lang="en-US" sz="1000" dirty="0"/>
            </a:p>
            <a:p>
              <a:pPr algn="ctr"/>
              <a:r>
                <a:rPr lang="en-US" sz="1000" dirty="0"/>
                <a:t>WorldShare Interlibrary Loan</a:t>
              </a:r>
            </a:p>
            <a:p>
              <a:pPr algn="ctr"/>
              <a:r>
                <a:rPr lang="en-US" sz="1000" dirty="0"/>
                <a:t>ILL Fee Management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AAECE2-B647-A946-AA56-6C534AF3C4FB}"/>
              </a:ext>
            </a:extLst>
          </p:cNvPr>
          <p:cNvGrpSpPr/>
          <p:nvPr/>
        </p:nvGrpSpPr>
        <p:grpSpPr>
          <a:xfrm>
            <a:off x="1732887" y="3087601"/>
            <a:ext cx="2154079" cy="1076294"/>
            <a:chOff x="57017" y="3087601"/>
            <a:chExt cx="2154079" cy="10762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9A0FB9-A98F-974E-A924-B60D6AE69764}"/>
                </a:ext>
              </a:extLst>
            </p:cNvPr>
            <p:cNvSpPr txBox="1"/>
            <p:nvPr/>
          </p:nvSpPr>
          <p:spPr>
            <a:xfrm>
              <a:off x="557616" y="3087601"/>
              <a:ext cx="11352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METADATA MAN.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D35230-0610-6149-88D8-B256A06A3F32}"/>
                </a:ext>
              </a:extLst>
            </p:cNvPr>
            <p:cNvCxnSpPr/>
            <p:nvPr/>
          </p:nvCxnSpPr>
          <p:spPr>
            <a:xfrm>
              <a:off x="636620" y="33702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29AA0D-2CDF-9848-9C61-D08C5001788D}"/>
                </a:ext>
              </a:extLst>
            </p:cNvPr>
            <p:cNvSpPr txBox="1"/>
            <p:nvPr/>
          </p:nvSpPr>
          <p:spPr>
            <a:xfrm>
              <a:off x="57017" y="3456009"/>
              <a:ext cx="215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Registration</a:t>
              </a:r>
            </a:p>
            <a:p>
              <a:pPr algn="ctr"/>
              <a:r>
                <a:rPr lang="en-US" sz="1000" dirty="0"/>
                <a:t>Metadata Services</a:t>
              </a:r>
            </a:p>
            <a:p>
              <a:pPr algn="ctr"/>
              <a:r>
                <a:rPr lang="en-US" sz="1000" dirty="0"/>
                <a:t>Shared Print Registration</a:t>
              </a:r>
            </a:p>
            <a:p>
              <a:pPr algn="ctr"/>
              <a:r>
                <a:rPr lang="en-US" sz="1000" dirty="0"/>
                <a:t>Digital Collection Gateway</a:t>
              </a:r>
            </a:p>
          </p:txBody>
        </p:sp>
      </p:grpSp>
      <p:pic>
        <p:nvPicPr>
          <p:cNvPr id="59" name="Graphic 58">
            <a:extLst>
              <a:ext uri="{FF2B5EF4-FFF2-40B4-BE49-F238E27FC236}">
                <a16:creationId xmlns:a16="http://schemas.microsoft.com/office/drawing/2014/main" id="{7B707165-00D7-5E47-B50C-FAE63626F4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7830" y="1425026"/>
            <a:ext cx="166461" cy="22699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2EA1CF49-8BC7-4547-A4DC-F9A5AF8B53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78190" y="1415339"/>
            <a:ext cx="166461" cy="226992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E5BE9EAE-49A3-B34D-95D3-0BC3712CC7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36097" y="1415339"/>
            <a:ext cx="166461" cy="226992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4EDBCD16-7CE9-8A45-88F3-A0A4C54510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24349" y="1417089"/>
            <a:ext cx="166461" cy="2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E857C3B1-C229-FB48-B51D-936115D12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/>
          <a:stretch/>
        </p:blipFill>
        <p:spPr>
          <a:xfrm>
            <a:off x="0" y="2076301"/>
            <a:ext cx="1601232" cy="139513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669784-A644-6745-ADB3-87259D1F1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/>
          <a:stretch/>
        </p:blipFill>
        <p:spPr>
          <a:xfrm flipH="1">
            <a:off x="7538320" y="2076301"/>
            <a:ext cx="1605680" cy="139513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E404574-64AD-C24B-9097-6E1B51DD45DF}"/>
              </a:ext>
            </a:extLst>
          </p:cNvPr>
          <p:cNvSpPr/>
          <p:nvPr/>
        </p:nvSpPr>
        <p:spPr>
          <a:xfrm>
            <a:off x="0" y="0"/>
            <a:ext cx="9144000" cy="2510118"/>
          </a:xfrm>
          <a:prstGeom prst="rect">
            <a:avLst/>
          </a:prstGeom>
          <a:solidFill>
            <a:srgbClr val="D9F3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5AF4AC9-69AA-EE4D-ABDF-689C9C5F7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 t="4454"/>
          <a:stretch/>
        </p:blipFill>
        <p:spPr>
          <a:xfrm flipH="1">
            <a:off x="6384516" y="15142"/>
            <a:ext cx="2765536" cy="229887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CA76DAB-17F7-554F-B81C-ADA0400B4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 t="4454"/>
          <a:stretch/>
        </p:blipFill>
        <p:spPr>
          <a:xfrm>
            <a:off x="-1" y="-1"/>
            <a:ext cx="2759485" cy="229720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3C6687F-F8A4-354C-BC73-E211EB85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4635" y="823293"/>
            <a:ext cx="593572" cy="54544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B411096-DA5A-D74C-86D5-9DE3AFAC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794" y="823293"/>
            <a:ext cx="593572" cy="54544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FC8E9FA-77EC-834C-9455-22CAE080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2810" y="823293"/>
            <a:ext cx="593572" cy="54544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F3FB85CC-B9CE-8348-80B2-1A8F8B62C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2542" y="823293"/>
            <a:ext cx="593572" cy="5454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1476DC5-BD1B-1049-9067-A274F5345888}"/>
              </a:ext>
            </a:extLst>
          </p:cNvPr>
          <p:cNvGrpSpPr/>
          <p:nvPr/>
        </p:nvGrpSpPr>
        <p:grpSpPr>
          <a:xfrm>
            <a:off x="4027865" y="1896234"/>
            <a:ext cx="1088270" cy="1088270"/>
            <a:chOff x="3954708" y="1372356"/>
            <a:chExt cx="1088270" cy="108827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5B4FE1E-F6B5-4A46-B544-02AA1A013604}"/>
                </a:ext>
              </a:extLst>
            </p:cNvPr>
            <p:cNvSpPr/>
            <p:nvPr/>
          </p:nvSpPr>
          <p:spPr>
            <a:xfrm>
              <a:off x="3954708" y="1372356"/>
              <a:ext cx="1088270" cy="1088270"/>
            </a:xfrm>
            <a:prstGeom prst="ellipse">
              <a:avLst/>
            </a:prstGeom>
            <a:solidFill>
              <a:srgbClr val="78BE20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2C15062-9674-BB45-AF1D-6566E21B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00187" y="1708059"/>
              <a:ext cx="619888" cy="40956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334141E-EE11-FB48-83B7-CC5D776F9AAE}"/>
              </a:ext>
            </a:extLst>
          </p:cNvPr>
          <p:cNvGrpSpPr/>
          <p:nvPr/>
        </p:nvGrpSpPr>
        <p:grpSpPr>
          <a:xfrm>
            <a:off x="7466697" y="1896234"/>
            <a:ext cx="1088270" cy="1088270"/>
            <a:chOff x="1876794" y="1372356"/>
            <a:chExt cx="1088270" cy="108827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E864090-E978-A548-9423-8C100E1DD8BF}"/>
                </a:ext>
              </a:extLst>
            </p:cNvPr>
            <p:cNvSpPr/>
            <p:nvPr/>
          </p:nvSpPr>
          <p:spPr>
            <a:xfrm>
              <a:off x="1876794" y="1372356"/>
              <a:ext cx="1088270" cy="1088270"/>
            </a:xfrm>
            <a:prstGeom prst="ellipse">
              <a:avLst/>
            </a:prstGeom>
            <a:solidFill>
              <a:srgbClr val="E87722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A1C3587C-F408-6F45-94F2-7B6C6F2B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4647" y="1663453"/>
              <a:ext cx="553471" cy="464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7F14665-388B-4B45-BA22-C347887595F0}"/>
              </a:ext>
            </a:extLst>
          </p:cNvPr>
          <p:cNvGrpSpPr/>
          <p:nvPr/>
        </p:nvGrpSpPr>
        <p:grpSpPr>
          <a:xfrm>
            <a:off x="622530" y="1896234"/>
            <a:ext cx="1088270" cy="1088270"/>
            <a:chOff x="6125034" y="1372356"/>
            <a:chExt cx="1088270" cy="108827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BD97F41-1BE5-814A-9918-1B49A0E60A9A}"/>
                </a:ext>
              </a:extLst>
            </p:cNvPr>
            <p:cNvSpPr/>
            <p:nvPr/>
          </p:nvSpPr>
          <p:spPr>
            <a:xfrm>
              <a:off x="6125034" y="1372356"/>
              <a:ext cx="1088270" cy="1088270"/>
            </a:xfrm>
            <a:prstGeom prst="ellipse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AF9B9400-F5D2-754F-96C1-0AAD6B26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75802" y="1685702"/>
              <a:ext cx="597750" cy="4317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46085-0809-8144-BC45-E6C8FC4985EC}"/>
              </a:ext>
            </a:extLst>
          </p:cNvPr>
          <p:cNvGrpSpPr/>
          <p:nvPr/>
        </p:nvGrpSpPr>
        <p:grpSpPr>
          <a:xfrm>
            <a:off x="7236203" y="3092701"/>
            <a:ext cx="1549258" cy="741148"/>
            <a:chOff x="4380935" y="3092701"/>
            <a:chExt cx="1549258" cy="74114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B21682-EB41-AB46-9EB1-AE1A8019BC28}"/>
                </a:ext>
              </a:extLst>
            </p:cNvPr>
            <p:cNvSpPr txBox="1"/>
            <p:nvPr/>
          </p:nvSpPr>
          <p:spPr>
            <a:xfrm>
              <a:off x="4479738" y="3092701"/>
              <a:ext cx="13516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DISCOVERABILITY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398701-9DC5-E44E-8C31-C5D294CE2B42}"/>
                </a:ext>
              </a:extLst>
            </p:cNvPr>
            <p:cNvCxnSpPr/>
            <p:nvPr/>
          </p:nvCxnSpPr>
          <p:spPr>
            <a:xfrm>
              <a:off x="4658128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5C1BA8-D844-8A4A-9779-2A7E2664FC19}"/>
                </a:ext>
              </a:extLst>
            </p:cNvPr>
            <p:cNvSpPr txBox="1"/>
            <p:nvPr/>
          </p:nvSpPr>
          <p:spPr>
            <a:xfrm>
              <a:off x="4380935" y="3433739"/>
              <a:ext cx="1549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WorldCat.org</a:t>
              </a:r>
              <a:endParaRPr lang="en-US" sz="1000" dirty="0"/>
            </a:p>
            <a:p>
              <a:pPr algn="ctr"/>
              <a:r>
                <a:rPr lang="en-US" sz="1000" dirty="0"/>
                <a:t>FirstSearch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C0C5F9-B1B1-1441-AD64-905F1B1B67D8}"/>
              </a:ext>
            </a:extLst>
          </p:cNvPr>
          <p:cNvGrpSpPr/>
          <p:nvPr/>
        </p:nvGrpSpPr>
        <p:grpSpPr>
          <a:xfrm>
            <a:off x="3490123" y="3092701"/>
            <a:ext cx="2154079" cy="895036"/>
            <a:chOff x="2102001" y="3092701"/>
            <a:chExt cx="2154079" cy="8950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B1571D-C0B4-7541-8214-F085E310A171}"/>
                </a:ext>
              </a:extLst>
            </p:cNvPr>
            <p:cNvSpPr txBox="1"/>
            <p:nvPr/>
          </p:nvSpPr>
          <p:spPr>
            <a:xfrm>
              <a:off x="2410240" y="3092701"/>
              <a:ext cx="1537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RESOURCE SHARING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8F18FAD-009E-B342-9233-3B0010014162}"/>
                </a:ext>
              </a:extLst>
            </p:cNvPr>
            <p:cNvCxnSpPr/>
            <p:nvPr/>
          </p:nvCxnSpPr>
          <p:spPr>
            <a:xfrm>
              <a:off x="2681604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925559-2DB2-704C-9C0F-E029E5F5E783}"/>
                </a:ext>
              </a:extLst>
            </p:cNvPr>
            <p:cNvSpPr txBox="1"/>
            <p:nvPr/>
          </p:nvSpPr>
          <p:spPr>
            <a:xfrm>
              <a:off x="2102001" y="3433739"/>
              <a:ext cx="21540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Tipasa</a:t>
              </a:r>
              <a:endParaRPr lang="en-US" sz="1000" dirty="0"/>
            </a:p>
            <a:p>
              <a:pPr algn="ctr"/>
              <a:r>
                <a:rPr lang="en-US" sz="1000" dirty="0"/>
                <a:t>WorldShare Interlibrary Loan</a:t>
              </a:r>
            </a:p>
            <a:p>
              <a:pPr algn="ctr"/>
              <a:r>
                <a:rPr lang="en-US" sz="1000" dirty="0"/>
                <a:t>ILL Fee Management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AAECE2-B647-A946-AA56-6C534AF3C4FB}"/>
              </a:ext>
            </a:extLst>
          </p:cNvPr>
          <p:cNvGrpSpPr/>
          <p:nvPr/>
        </p:nvGrpSpPr>
        <p:grpSpPr>
          <a:xfrm>
            <a:off x="95861" y="3087601"/>
            <a:ext cx="2154079" cy="1076294"/>
            <a:chOff x="57017" y="3087601"/>
            <a:chExt cx="2154079" cy="10762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9A0FB9-A98F-974E-A924-B60D6AE69764}"/>
                </a:ext>
              </a:extLst>
            </p:cNvPr>
            <p:cNvSpPr txBox="1"/>
            <p:nvPr/>
          </p:nvSpPr>
          <p:spPr>
            <a:xfrm>
              <a:off x="557616" y="3087601"/>
              <a:ext cx="11352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METADATA MAN.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D35230-0610-6149-88D8-B256A06A3F32}"/>
                </a:ext>
              </a:extLst>
            </p:cNvPr>
            <p:cNvCxnSpPr/>
            <p:nvPr/>
          </p:nvCxnSpPr>
          <p:spPr>
            <a:xfrm>
              <a:off x="636620" y="33702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29AA0D-2CDF-9848-9C61-D08C5001788D}"/>
                </a:ext>
              </a:extLst>
            </p:cNvPr>
            <p:cNvSpPr txBox="1"/>
            <p:nvPr/>
          </p:nvSpPr>
          <p:spPr>
            <a:xfrm>
              <a:off x="57017" y="3456009"/>
              <a:ext cx="215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Registration</a:t>
              </a:r>
            </a:p>
            <a:p>
              <a:pPr algn="ctr"/>
              <a:r>
                <a:rPr lang="en-US" sz="1000" dirty="0"/>
                <a:t>Metadata Services</a:t>
              </a:r>
            </a:p>
            <a:p>
              <a:pPr algn="ctr"/>
              <a:r>
                <a:rPr lang="en-US" sz="1000" dirty="0"/>
                <a:t>Shared Print Registration</a:t>
              </a:r>
            </a:p>
            <a:p>
              <a:pPr algn="ctr"/>
              <a:r>
                <a:rPr lang="en-US" sz="1000" dirty="0"/>
                <a:t>Digital Collection Gateway</a:t>
              </a:r>
            </a:p>
          </p:txBody>
        </p:sp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9545F4D7-3FFE-A94C-9BB7-677610215D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7830" y="1425026"/>
            <a:ext cx="166461" cy="226992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F161B72D-47FC-C241-B4AD-B66B533D8F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78190" y="1415339"/>
            <a:ext cx="166461" cy="226992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E7E9DDD5-3A23-A749-891C-F727651D32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36097" y="1415339"/>
            <a:ext cx="166461" cy="22699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12312A1F-6D1C-A54D-8888-E8E641E8BE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24349" y="1417089"/>
            <a:ext cx="166461" cy="2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48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E404574-64AD-C24B-9097-6E1B51DD45DF}"/>
              </a:ext>
            </a:extLst>
          </p:cNvPr>
          <p:cNvSpPr/>
          <p:nvPr/>
        </p:nvSpPr>
        <p:spPr>
          <a:xfrm>
            <a:off x="0" y="0"/>
            <a:ext cx="9144000" cy="2510118"/>
          </a:xfrm>
          <a:prstGeom prst="rect">
            <a:avLst/>
          </a:prstGeom>
          <a:solidFill>
            <a:srgbClr val="D9F3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08F90CA-911E-624E-920D-4EB1955DB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 t="4454"/>
          <a:stretch/>
        </p:blipFill>
        <p:spPr>
          <a:xfrm flipH="1">
            <a:off x="6384516" y="15142"/>
            <a:ext cx="2765536" cy="229887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BAA32B7-FFF8-2F49-A03A-74ABA2CA5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 t="4454"/>
          <a:stretch/>
        </p:blipFill>
        <p:spPr>
          <a:xfrm>
            <a:off x="-1" y="-1"/>
            <a:ext cx="2759485" cy="229720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E857C3B1-C229-FB48-B51D-936115D1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/>
          <a:stretch/>
        </p:blipFill>
        <p:spPr>
          <a:xfrm>
            <a:off x="0" y="2076301"/>
            <a:ext cx="1601232" cy="139513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669784-A644-6745-ADB3-87259D1F17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/>
          <a:stretch/>
        </p:blipFill>
        <p:spPr>
          <a:xfrm flipH="1">
            <a:off x="7538320" y="2076301"/>
            <a:ext cx="1605680" cy="1395132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3C6687F-F8A4-354C-BC73-E211EB85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4635" y="823293"/>
            <a:ext cx="593572" cy="54544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B411096-DA5A-D74C-86D5-9DE3AFAC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794" y="823293"/>
            <a:ext cx="593572" cy="54544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FC8E9FA-77EC-834C-9455-22CAE080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2810" y="823293"/>
            <a:ext cx="593572" cy="54544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F3FB85CC-B9CE-8348-80B2-1A8F8B62C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2542" y="823293"/>
            <a:ext cx="593572" cy="5454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1476DC5-BD1B-1049-9067-A274F5345888}"/>
              </a:ext>
            </a:extLst>
          </p:cNvPr>
          <p:cNvGrpSpPr/>
          <p:nvPr/>
        </p:nvGrpSpPr>
        <p:grpSpPr>
          <a:xfrm>
            <a:off x="4027865" y="1896234"/>
            <a:ext cx="1088270" cy="1088270"/>
            <a:chOff x="3954708" y="1372356"/>
            <a:chExt cx="1088270" cy="108827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5B4FE1E-F6B5-4A46-B544-02AA1A013604}"/>
                </a:ext>
              </a:extLst>
            </p:cNvPr>
            <p:cNvSpPr/>
            <p:nvPr/>
          </p:nvSpPr>
          <p:spPr>
            <a:xfrm>
              <a:off x="3954708" y="1372356"/>
              <a:ext cx="1088270" cy="1088270"/>
            </a:xfrm>
            <a:prstGeom prst="ellipse">
              <a:avLst/>
            </a:prstGeom>
            <a:solidFill>
              <a:srgbClr val="78BE20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2C15062-9674-BB45-AF1D-6566E21B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00187" y="1708059"/>
              <a:ext cx="619888" cy="40956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334141E-EE11-FB48-83B7-CC5D776F9AAE}"/>
              </a:ext>
            </a:extLst>
          </p:cNvPr>
          <p:cNvGrpSpPr/>
          <p:nvPr/>
        </p:nvGrpSpPr>
        <p:grpSpPr>
          <a:xfrm>
            <a:off x="7466697" y="1896234"/>
            <a:ext cx="1088270" cy="1088270"/>
            <a:chOff x="1876794" y="1372356"/>
            <a:chExt cx="1088270" cy="108827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E864090-E978-A548-9423-8C100E1DD8BF}"/>
                </a:ext>
              </a:extLst>
            </p:cNvPr>
            <p:cNvSpPr/>
            <p:nvPr/>
          </p:nvSpPr>
          <p:spPr>
            <a:xfrm>
              <a:off x="1876794" y="1372356"/>
              <a:ext cx="1088270" cy="1088270"/>
            </a:xfrm>
            <a:prstGeom prst="ellipse">
              <a:avLst/>
            </a:prstGeom>
            <a:solidFill>
              <a:srgbClr val="E87722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A1C3587C-F408-6F45-94F2-7B6C6F2B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4647" y="1663453"/>
              <a:ext cx="553471" cy="464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7F14665-388B-4B45-BA22-C347887595F0}"/>
              </a:ext>
            </a:extLst>
          </p:cNvPr>
          <p:cNvGrpSpPr/>
          <p:nvPr/>
        </p:nvGrpSpPr>
        <p:grpSpPr>
          <a:xfrm>
            <a:off x="622530" y="1896234"/>
            <a:ext cx="1088270" cy="1088270"/>
            <a:chOff x="6125034" y="1372356"/>
            <a:chExt cx="1088270" cy="108827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BD97F41-1BE5-814A-9918-1B49A0E60A9A}"/>
                </a:ext>
              </a:extLst>
            </p:cNvPr>
            <p:cNvSpPr/>
            <p:nvPr/>
          </p:nvSpPr>
          <p:spPr>
            <a:xfrm>
              <a:off x="6125034" y="1372356"/>
              <a:ext cx="1088270" cy="1088270"/>
            </a:xfrm>
            <a:prstGeom prst="ellipse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AF9B9400-F5D2-754F-96C1-0AAD6B26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75802" y="1685702"/>
              <a:ext cx="597750" cy="4317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46085-0809-8144-BC45-E6C8FC4985EC}"/>
              </a:ext>
            </a:extLst>
          </p:cNvPr>
          <p:cNvGrpSpPr/>
          <p:nvPr/>
        </p:nvGrpSpPr>
        <p:grpSpPr>
          <a:xfrm>
            <a:off x="7236203" y="3092701"/>
            <a:ext cx="1549258" cy="741148"/>
            <a:chOff x="4380935" y="3092701"/>
            <a:chExt cx="1549258" cy="74114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B21682-EB41-AB46-9EB1-AE1A8019BC28}"/>
                </a:ext>
              </a:extLst>
            </p:cNvPr>
            <p:cNvSpPr txBox="1"/>
            <p:nvPr/>
          </p:nvSpPr>
          <p:spPr>
            <a:xfrm>
              <a:off x="4479738" y="3092701"/>
              <a:ext cx="13516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DISCOVERABILITY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398701-9DC5-E44E-8C31-C5D294CE2B42}"/>
                </a:ext>
              </a:extLst>
            </p:cNvPr>
            <p:cNvCxnSpPr/>
            <p:nvPr/>
          </p:nvCxnSpPr>
          <p:spPr>
            <a:xfrm>
              <a:off x="4658128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5C1BA8-D844-8A4A-9779-2A7E2664FC19}"/>
                </a:ext>
              </a:extLst>
            </p:cNvPr>
            <p:cNvSpPr txBox="1"/>
            <p:nvPr/>
          </p:nvSpPr>
          <p:spPr>
            <a:xfrm>
              <a:off x="4380935" y="3433739"/>
              <a:ext cx="1549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WorldCat.org</a:t>
              </a:r>
              <a:endParaRPr lang="en-US" sz="1000" dirty="0"/>
            </a:p>
            <a:p>
              <a:pPr algn="ctr"/>
              <a:r>
                <a:rPr lang="en-US" sz="1000" dirty="0"/>
                <a:t>FirstSearch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C0C5F9-B1B1-1441-AD64-905F1B1B67D8}"/>
              </a:ext>
            </a:extLst>
          </p:cNvPr>
          <p:cNvGrpSpPr/>
          <p:nvPr/>
        </p:nvGrpSpPr>
        <p:grpSpPr>
          <a:xfrm>
            <a:off x="3490123" y="3092701"/>
            <a:ext cx="2154079" cy="895036"/>
            <a:chOff x="2102001" y="3092701"/>
            <a:chExt cx="2154079" cy="8950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B1571D-C0B4-7541-8214-F085E310A171}"/>
                </a:ext>
              </a:extLst>
            </p:cNvPr>
            <p:cNvSpPr txBox="1"/>
            <p:nvPr/>
          </p:nvSpPr>
          <p:spPr>
            <a:xfrm>
              <a:off x="2410240" y="3092701"/>
              <a:ext cx="1537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RESOURCE SHARING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8F18FAD-009E-B342-9233-3B0010014162}"/>
                </a:ext>
              </a:extLst>
            </p:cNvPr>
            <p:cNvCxnSpPr/>
            <p:nvPr/>
          </p:nvCxnSpPr>
          <p:spPr>
            <a:xfrm>
              <a:off x="2681604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925559-2DB2-704C-9C0F-E029E5F5E783}"/>
                </a:ext>
              </a:extLst>
            </p:cNvPr>
            <p:cNvSpPr txBox="1"/>
            <p:nvPr/>
          </p:nvSpPr>
          <p:spPr>
            <a:xfrm>
              <a:off x="2102001" y="3433739"/>
              <a:ext cx="21540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Tipasa</a:t>
              </a:r>
              <a:endParaRPr lang="en-US" sz="1000" dirty="0"/>
            </a:p>
            <a:p>
              <a:pPr algn="ctr"/>
              <a:r>
                <a:rPr lang="en-US" sz="1000" dirty="0"/>
                <a:t>WorldShare Interlibrary Loan</a:t>
              </a:r>
            </a:p>
            <a:p>
              <a:pPr algn="ctr"/>
              <a:r>
                <a:rPr lang="en-US" sz="1000" dirty="0"/>
                <a:t>ILL Fee Management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AAECE2-B647-A946-AA56-6C534AF3C4FB}"/>
              </a:ext>
            </a:extLst>
          </p:cNvPr>
          <p:cNvGrpSpPr/>
          <p:nvPr/>
        </p:nvGrpSpPr>
        <p:grpSpPr>
          <a:xfrm>
            <a:off x="95861" y="3087601"/>
            <a:ext cx="2154079" cy="1076294"/>
            <a:chOff x="57017" y="3087601"/>
            <a:chExt cx="2154079" cy="10762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9A0FB9-A98F-974E-A924-B60D6AE69764}"/>
                </a:ext>
              </a:extLst>
            </p:cNvPr>
            <p:cNvSpPr txBox="1"/>
            <p:nvPr/>
          </p:nvSpPr>
          <p:spPr>
            <a:xfrm>
              <a:off x="557616" y="3087601"/>
              <a:ext cx="11352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METADATA MAN.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D35230-0610-6149-88D8-B256A06A3F32}"/>
                </a:ext>
              </a:extLst>
            </p:cNvPr>
            <p:cNvCxnSpPr/>
            <p:nvPr/>
          </p:nvCxnSpPr>
          <p:spPr>
            <a:xfrm>
              <a:off x="636620" y="33702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29AA0D-2CDF-9848-9C61-D08C5001788D}"/>
                </a:ext>
              </a:extLst>
            </p:cNvPr>
            <p:cNvSpPr txBox="1"/>
            <p:nvPr/>
          </p:nvSpPr>
          <p:spPr>
            <a:xfrm>
              <a:off x="57017" y="3456009"/>
              <a:ext cx="215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Registration</a:t>
              </a:r>
            </a:p>
            <a:p>
              <a:pPr algn="ctr"/>
              <a:r>
                <a:rPr lang="en-US" sz="1000" dirty="0"/>
                <a:t>Metadata Services</a:t>
              </a:r>
            </a:p>
            <a:p>
              <a:pPr algn="ctr"/>
              <a:r>
                <a:rPr lang="en-US" sz="1000" dirty="0"/>
                <a:t>Shared Print Registration</a:t>
              </a:r>
            </a:p>
            <a:p>
              <a:pPr algn="ctr"/>
              <a:r>
                <a:rPr lang="en-US" sz="1000" dirty="0"/>
                <a:t>Digital Collection Gateway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210EE8-5EDB-994F-8E0A-33370599AF09}"/>
              </a:ext>
            </a:extLst>
          </p:cNvPr>
          <p:cNvGrpSpPr/>
          <p:nvPr/>
        </p:nvGrpSpPr>
        <p:grpSpPr>
          <a:xfrm>
            <a:off x="2345800" y="1899056"/>
            <a:ext cx="1088270" cy="1088270"/>
            <a:chOff x="6350640" y="1899056"/>
            <a:chExt cx="1088270" cy="108827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150A47-7D01-EB44-93EF-2F798A862C00}"/>
                </a:ext>
              </a:extLst>
            </p:cNvPr>
            <p:cNvSpPr/>
            <p:nvPr/>
          </p:nvSpPr>
          <p:spPr>
            <a:xfrm>
              <a:off x="6350640" y="1899056"/>
              <a:ext cx="1088270" cy="1088270"/>
            </a:xfrm>
            <a:prstGeom prst="ellipse">
              <a:avLst/>
            </a:prstGeom>
            <a:solidFill>
              <a:srgbClr val="0081C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135867F-2009-FF44-A834-CA74996E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15375" y="2163791"/>
              <a:ext cx="558800" cy="5588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A46CB2-ED3E-8D4A-8474-37BEFC87DF35}"/>
              </a:ext>
            </a:extLst>
          </p:cNvPr>
          <p:cNvGrpSpPr/>
          <p:nvPr/>
        </p:nvGrpSpPr>
        <p:grpSpPr>
          <a:xfrm>
            <a:off x="2113772" y="3078772"/>
            <a:ext cx="1549258" cy="587259"/>
            <a:chOff x="6111152" y="3078772"/>
            <a:chExt cx="1549258" cy="58725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999321-88FD-6F40-9363-65C3221A9DB7}"/>
                </a:ext>
              </a:extLst>
            </p:cNvPr>
            <p:cNvSpPr txBox="1"/>
            <p:nvPr/>
          </p:nvSpPr>
          <p:spPr>
            <a:xfrm>
              <a:off x="6157056" y="3078772"/>
              <a:ext cx="14574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DECISION SUPPORT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746615D-9401-464C-A296-277C475F8A7A}"/>
                </a:ext>
              </a:extLst>
            </p:cNvPr>
            <p:cNvCxnSpPr/>
            <p:nvPr/>
          </p:nvCxnSpPr>
          <p:spPr>
            <a:xfrm>
              <a:off x="6388345" y="3361415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0BA0C4-E3F9-F948-B329-BF9DB215EDFE}"/>
                </a:ext>
              </a:extLst>
            </p:cNvPr>
            <p:cNvSpPr txBox="1"/>
            <p:nvPr/>
          </p:nvSpPr>
          <p:spPr>
            <a:xfrm>
              <a:off x="6111152" y="3419810"/>
              <a:ext cx="15492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SCS</a:t>
              </a:r>
            </a:p>
          </p:txBody>
        </p: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7029CE79-A38F-3F4F-BB23-4CB37C1001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94845" y="1048507"/>
            <a:ext cx="283535" cy="24303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001EB319-D52B-6949-9173-2C796ABAAF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39527" y="1028939"/>
            <a:ext cx="283535" cy="24303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09AF5408-BC2E-6843-8522-C76B2373FA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15594" y="1028939"/>
            <a:ext cx="283535" cy="2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5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E404574-64AD-C24B-9097-6E1B51DD45DF}"/>
              </a:ext>
            </a:extLst>
          </p:cNvPr>
          <p:cNvSpPr/>
          <p:nvPr/>
        </p:nvSpPr>
        <p:spPr>
          <a:xfrm>
            <a:off x="0" y="0"/>
            <a:ext cx="9144000" cy="2510118"/>
          </a:xfrm>
          <a:prstGeom prst="rect">
            <a:avLst/>
          </a:prstGeom>
          <a:solidFill>
            <a:srgbClr val="D9F3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C51D3D2C-686B-344A-8AB1-77FBCDF00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 t="4454"/>
          <a:stretch/>
        </p:blipFill>
        <p:spPr>
          <a:xfrm flipH="1">
            <a:off x="6384516" y="15142"/>
            <a:ext cx="2765536" cy="229887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DF370E9-3954-BA4E-8CC1-0D41F39B4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089" t="4454"/>
          <a:stretch/>
        </p:blipFill>
        <p:spPr>
          <a:xfrm>
            <a:off x="-1" y="-1"/>
            <a:ext cx="2759485" cy="229720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E857C3B1-C229-FB48-B51D-936115D1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/>
          <a:stretch/>
        </p:blipFill>
        <p:spPr>
          <a:xfrm>
            <a:off x="0" y="2076301"/>
            <a:ext cx="1601232" cy="139513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4669784-A644-6745-ADB3-87259D1F17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089"/>
          <a:stretch/>
        </p:blipFill>
        <p:spPr>
          <a:xfrm flipH="1">
            <a:off x="7538320" y="2076301"/>
            <a:ext cx="1605680" cy="1395132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3C6687F-F8A4-354C-BC73-E211EB858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64635" y="823293"/>
            <a:ext cx="593572" cy="54544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B411096-DA5A-D74C-86D5-9DE3AFAC6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0794" y="823293"/>
            <a:ext cx="593572" cy="54544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FC8E9FA-77EC-834C-9455-22CAE080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2810" y="823293"/>
            <a:ext cx="593572" cy="54544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F3FB85CC-B9CE-8348-80B2-1A8F8B62C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2542" y="823293"/>
            <a:ext cx="593572" cy="5454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1476DC5-BD1B-1049-9067-A274F5345888}"/>
              </a:ext>
            </a:extLst>
          </p:cNvPr>
          <p:cNvGrpSpPr/>
          <p:nvPr/>
        </p:nvGrpSpPr>
        <p:grpSpPr>
          <a:xfrm>
            <a:off x="4027865" y="1896234"/>
            <a:ext cx="1088270" cy="1088270"/>
            <a:chOff x="3954708" y="1372356"/>
            <a:chExt cx="1088270" cy="108827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5B4FE1E-F6B5-4A46-B544-02AA1A013604}"/>
                </a:ext>
              </a:extLst>
            </p:cNvPr>
            <p:cNvSpPr/>
            <p:nvPr/>
          </p:nvSpPr>
          <p:spPr>
            <a:xfrm>
              <a:off x="3954708" y="1372356"/>
              <a:ext cx="1088270" cy="1088270"/>
            </a:xfrm>
            <a:prstGeom prst="ellipse">
              <a:avLst/>
            </a:prstGeom>
            <a:solidFill>
              <a:srgbClr val="78BE20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2C15062-9674-BB45-AF1D-6566E21BA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00187" y="1708059"/>
              <a:ext cx="619888" cy="409569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334141E-EE11-FB48-83B7-CC5D776F9AAE}"/>
              </a:ext>
            </a:extLst>
          </p:cNvPr>
          <p:cNvGrpSpPr/>
          <p:nvPr/>
        </p:nvGrpSpPr>
        <p:grpSpPr>
          <a:xfrm>
            <a:off x="7466697" y="1896234"/>
            <a:ext cx="1088270" cy="1088270"/>
            <a:chOff x="1876794" y="1372356"/>
            <a:chExt cx="1088270" cy="108827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E864090-E978-A548-9423-8C100E1DD8BF}"/>
                </a:ext>
              </a:extLst>
            </p:cNvPr>
            <p:cNvSpPr/>
            <p:nvPr/>
          </p:nvSpPr>
          <p:spPr>
            <a:xfrm>
              <a:off x="1876794" y="1372356"/>
              <a:ext cx="1088270" cy="1088270"/>
            </a:xfrm>
            <a:prstGeom prst="ellipse">
              <a:avLst/>
            </a:prstGeom>
            <a:solidFill>
              <a:srgbClr val="E87722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A1C3587C-F408-6F45-94F2-7B6C6F2B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184647" y="1663453"/>
              <a:ext cx="553471" cy="464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7F14665-388B-4B45-BA22-C347887595F0}"/>
              </a:ext>
            </a:extLst>
          </p:cNvPr>
          <p:cNvGrpSpPr/>
          <p:nvPr/>
        </p:nvGrpSpPr>
        <p:grpSpPr>
          <a:xfrm>
            <a:off x="622530" y="1896234"/>
            <a:ext cx="1088270" cy="1088270"/>
            <a:chOff x="6125034" y="1372356"/>
            <a:chExt cx="1088270" cy="108827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BD97F41-1BE5-814A-9918-1B49A0E60A9A}"/>
                </a:ext>
              </a:extLst>
            </p:cNvPr>
            <p:cNvSpPr/>
            <p:nvPr/>
          </p:nvSpPr>
          <p:spPr>
            <a:xfrm>
              <a:off x="6125034" y="1372356"/>
              <a:ext cx="1088270" cy="1088270"/>
            </a:xfrm>
            <a:prstGeom prst="ellipse">
              <a:avLst/>
            </a:prstGeom>
            <a:solidFill>
              <a:schemeClr val="accent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AF9B9400-F5D2-754F-96C1-0AAD6B26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75802" y="1685702"/>
              <a:ext cx="597750" cy="4317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46085-0809-8144-BC45-E6C8FC4985EC}"/>
              </a:ext>
            </a:extLst>
          </p:cNvPr>
          <p:cNvGrpSpPr/>
          <p:nvPr/>
        </p:nvGrpSpPr>
        <p:grpSpPr>
          <a:xfrm>
            <a:off x="7236203" y="3092701"/>
            <a:ext cx="1549258" cy="741148"/>
            <a:chOff x="4380935" y="3092701"/>
            <a:chExt cx="1549258" cy="74114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B21682-EB41-AB46-9EB1-AE1A8019BC28}"/>
                </a:ext>
              </a:extLst>
            </p:cNvPr>
            <p:cNvSpPr txBox="1"/>
            <p:nvPr/>
          </p:nvSpPr>
          <p:spPr>
            <a:xfrm>
              <a:off x="4479738" y="3092701"/>
              <a:ext cx="13516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DISCOVERABILITY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398701-9DC5-E44E-8C31-C5D294CE2B42}"/>
                </a:ext>
              </a:extLst>
            </p:cNvPr>
            <p:cNvCxnSpPr/>
            <p:nvPr/>
          </p:nvCxnSpPr>
          <p:spPr>
            <a:xfrm>
              <a:off x="4658128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5C1BA8-D844-8A4A-9779-2A7E2664FC19}"/>
                </a:ext>
              </a:extLst>
            </p:cNvPr>
            <p:cNvSpPr txBox="1"/>
            <p:nvPr/>
          </p:nvSpPr>
          <p:spPr>
            <a:xfrm>
              <a:off x="4380935" y="3433739"/>
              <a:ext cx="1549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WorldCat.org</a:t>
              </a:r>
              <a:endParaRPr lang="en-US" sz="1000" dirty="0"/>
            </a:p>
            <a:p>
              <a:pPr algn="ctr"/>
              <a:r>
                <a:rPr lang="en-US" sz="1000" dirty="0"/>
                <a:t>FirstSearch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C0C5F9-B1B1-1441-AD64-905F1B1B67D8}"/>
              </a:ext>
            </a:extLst>
          </p:cNvPr>
          <p:cNvGrpSpPr/>
          <p:nvPr/>
        </p:nvGrpSpPr>
        <p:grpSpPr>
          <a:xfrm>
            <a:off x="3490123" y="3092701"/>
            <a:ext cx="2154079" cy="895036"/>
            <a:chOff x="2102001" y="3092701"/>
            <a:chExt cx="2154079" cy="8950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B1571D-C0B4-7541-8214-F085E310A171}"/>
                </a:ext>
              </a:extLst>
            </p:cNvPr>
            <p:cNvSpPr txBox="1"/>
            <p:nvPr/>
          </p:nvSpPr>
          <p:spPr>
            <a:xfrm>
              <a:off x="2410240" y="3092701"/>
              <a:ext cx="1537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RESOURCE SHARING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8F18FAD-009E-B342-9233-3B0010014162}"/>
                </a:ext>
              </a:extLst>
            </p:cNvPr>
            <p:cNvCxnSpPr/>
            <p:nvPr/>
          </p:nvCxnSpPr>
          <p:spPr>
            <a:xfrm>
              <a:off x="2681604" y="33753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925559-2DB2-704C-9C0F-E029E5F5E783}"/>
                </a:ext>
              </a:extLst>
            </p:cNvPr>
            <p:cNvSpPr txBox="1"/>
            <p:nvPr/>
          </p:nvSpPr>
          <p:spPr>
            <a:xfrm>
              <a:off x="2102001" y="3433739"/>
              <a:ext cx="21540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Tipasa</a:t>
              </a:r>
              <a:endParaRPr lang="en-US" sz="1000" dirty="0"/>
            </a:p>
            <a:p>
              <a:pPr algn="ctr"/>
              <a:r>
                <a:rPr lang="en-US" sz="1000" dirty="0"/>
                <a:t>WorldShare Interlibrary Loan</a:t>
              </a:r>
            </a:p>
            <a:p>
              <a:pPr algn="ctr"/>
              <a:r>
                <a:rPr lang="en-US" sz="1000" dirty="0"/>
                <a:t>ILL Fee Management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AAECE2-B647-A946-AA56-6C534AF3C4FB}"/>
              </a:ext>
            </a:extLst>
          </p:cNvPr>
          <p:cNvGrpSpPr/>
          <p:nvPr/>
        </p:nvGrpSpPr>
        <p:grpSpPr>
          <a:xfrm>
            <a:off x="95861" y="3087601"/>
            <a:ext cx="2154079" cy="1076294"/>
            <a:chOff x="57017" y="3087601"/>
            <a:chExt cx="2154079" cy="10762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9A0FB9-A98F-974E-A924-B60D6AE69764}"/>
                </a:ext>
              </a:extLst>
            </p:cNvPr>
            <p:cNvSpPr txBox="1"/>
            <p:nvPr/>
          </p:nvSpPr>
          <p:spPr>
            <a:xfrm>
              <a:off x="557616" y="3087601"/>
              <a:ext cx="12698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METADATA MAN.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D35230-0610-6149-88D8-B256A06A3F32}"/>
                </a:ext>
              </a:extLst>
            </p:cNvPr>
            <p:cNvCxnSpPr/>
            <p:nvPr/>
          </p:nvCxnSpPr>
          <p:spPr>
            <a:xfrm>
              <a:off x="636620" y="3370244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29AA0D-2CDF-9848-9C61-D08C5001788D}"/>
                </a:ext>
              </a:extLst>
            </p:cNvPr>
            <p:cNvSpPr txBox="1"/>
            <p:nvPr/>
          </p:nvSpPr>
          <p:spPr>
            <a:xfrm>
              <a:off x="57017" y="3456009"/>
              <a:ext cx="21540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Registration</a:t>
              </a:r>
            </a:p>
            <a:p>
              <a:pPr algn="ctr"/>
              <a:r>
                <a:rPr lang="en-US" sz="1000" dirty="0"/>
                <a:t>Metadata Services</a:t>
              </a:r>
            </a:p>
            <a:p>
              <a:pPr algn="ctr"/>
              <a:r>
                <a:rPr lang="en-US" sz="1000" dirty="0"/>
                <a:t>Shared Print Registration</a:t>
              </a:r>
            </a:p>
            <a:p>
              <a:pPr algn="ctr"/>
              <a:r>
                <a:rPr lang="en-US" sz="1000" dirty="0"/>
                <a:t>Digital Collection Gateway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210EE8-5EDB-994F-8E0A-33370599AF09}"/>
              </a:ext>
            </a:extLst>
          </p:cNvPr>
          <p:cNvGrpSpPr/>
          <p:nvPr/>
        </p:nvGrpSpPr>
        <p:grpSpPr>
          <a:xfrm>
            <a:off x="2345800" y="1899056"/>
            <a:ext cx="1088270" cy="1088270"/>
            <a:chOff x="6350640" y="1899056"/>
            <a:chExt cx="1088270" cy="108827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150A47-7D01-EB44-93EF-2F798A862C00}"/>
                </a:ext>
              </a:extLst>
            </p:cNvPr>
            <p:cNvSpPr/>
            <p:nvPr/>
          </p:nvSpPr>
          <p:spPr>
            <a:xfrm>
              <a:off x="6350640" y="1899056"/>
              <a:ext cx="1088270" cy="1088270"/>
            </a:xfrm>
            <a:prstGeom prst="ellipse">
              <a:avLst/>
            </a:prstGeom>
            <a:solidFill>
              <a:srgbClr val="0081C6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135867F-2009-FF44-A834-CA74996E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15375" y="2163791"/>
              <a:ext cx="558800" cy="5588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A46CB2-ED3E-8D4A-8474-37BEFC87DF35}"/>
              </a:ext>
            </a:extLst>
          </p:cNvPr>
          <p:cNvGrpSpPr/>
          <p:nvPr/>
        </p:nvGrpSpPr>
        <p:grpSpPr>
          <a:xfrm>
            <a:off x="2113772" y="3078772"/>
            <a:ext cx="1549258" cy="587259"/>
            <a:chOff x="6111152" y="3078772"/>
            <a:chExt cx="1549258" cy="58725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999321-88FD-6F40-9363-65C3221A9DB7}"/>
                </a:ext>
              </a:extLst>
            </p:cNvPr>
            <p:cNvSpPr txBox="1"/>
            <p:nvPr/>
          </p:nvSpPr>
          <p:spPr>
            <a:xfrm>
              <a:off x="6157056" y="3078772"/>
              <a:ext cx="14574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DECISION SUPPORT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746615D-9401-464C-A296-277C475F8A7A}"/>
                </a:ext>
              </a:extLst>
            </p:cNvPr>
            <p:cNvCxnSpPr/>
            <p:nvPr/>
          </p:nvCxnSpPr>
          <p:spPr>
            <a:xfrm>
              <a:off x="6388345" y="3361415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0BA0C4-E3F9-F948-B329-BF9DB215EDFE}"/>
                </a:ext>
              </a:extLst>
            </p:cNvPr>
            <p:cNvSpPr txBox="1"/>
            <p:nvPr/>
          </p:nvSpPr>
          <p:spPr>
            <a:xfrm>
              <a:off x="6111152" y="3419810"/>
              <a:ext cx="15492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SCS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550298-989D-ED47-A06C-7FF0271742EA}"/>
              </a:ext>
            </a:extLst>
          </p:cNvPr>
          <p:cNvGrpSpPr/>
          <p:nvPr/>
        </p:nvGrpSpPr>
        <p:grpSpPr>
          <a:xfrm>
            <a:off x="5805025" y="1899056"/>
            <a:ext cx="1088270" cy="1088270"/>
            <a:chOff x="7762431" y="1899056"/>
            <a:chExt cx="1088270" cy="108827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AAD43E1-42BB-9240-9E67-6ED92799613E}"/>
                </a:ext>
              </a:extLst>
            </p:cNvPr>
            <p:cNvSpPr/>
            <p:nvPr/>
          </p:nvSpPr>
          <p:spPr>
            <a:xfrm>
              <a:off x="7762431" y="1899056"/>
              <a:ext cx="1088270" cy="108827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E3FB348B-C160-2141-AD3F-1D52A73D8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013041" y="2138391"/>
              <a:ext cx="609600" cy="6096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994982A-B5FB-B34B-8A63-C0F8DE182DF9}"/>
              </a:ext>
            </a:extLst>
          </p:cNvPr>
          <p:cNvGrpSpPr/>
          <p:nvPr/>
        </p:nvGrpSpPr>
        <p:grpSpPr>
          <a:xfrm>
            <a:off x="5578706" y="3078035"/>
            <a:ext cx="1549258" cy="895036"/>
            <a:chOff x="7821155" y="3078035"/>
            <a:chExt cx="1549258" cy="89503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C02525F-C311-C949-8851-39D5109B434F}"/>
                </a:ext>
              </a:extLst>
            </p:cNvPr>
            <p:cNvSpPr txBox="1"/>
            <p:nvPr/>
          </p:nvSpPr>
          <p:spPr>
            <a:xfrm>
              <a:off x="7990490" y="3078035"/>
              <a:ext cx="12105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IDENTIFICATION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53ACA0-AC9F-784F-B980-9FD270CDE323}"/>
                </a:ext>
              </a:extLst>
            </p:cNvPr>
            <p:cNvCxnSpPr/>
            <p:nvPr/>
          </p:nvCxnSpPr>
          <p:spPr>
            <a:xfrm>
              <a:off x="8098348" y="3360678"/>
              <a:ext cx="994872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DDB742A-07BE-2A4D-A69E-AA220D69E52E}"/>
                </a:ext>
              </a:extLst>
            </p:cNvPr>
            <p:cNvSpPr txBox="1"/>
            <p:nvPr/>
          </p:nvSpPr>
          <p:spPr>
            <a:xfrm>
              <a:off x="7821155" y="3419073"/>
              <a:ext cx="15492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OCN</a:t>
              </a:r>
            </a:p>
            <a:p>
              <a:pPr algn="ctr"/>
              <a:r>
                <a:rPr lang="en-US" sz="1000" dirty="0"/>
                <a:t>Authorities</a:t>
              </a:r>
            </a:p>
            <a:p>
              <a:pPr algn="ctr"/>
              <a:r>
                <a:rPr lang="en-US" sz="1000" dirty="0"/>
                <a:t>Linked data</a:t>
              </a:r>
            </a:p>
          </p:txBody>
        </p: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550D30B9-9CD9-144F-B4B9-F0542A5D81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4845" y="1048507"/>
            <a:ext cx="283535" cy="24303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18B91FFC-83E2-1249-82DC-119B2E6A50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39527" y="1028939"/>
            <a:ext cx="283535" cy="24303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33835BD4-2DBA-6B44-ABE8-FB01544382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15594" y="1028939"/>
            <a:ext cx="283535" cy="2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1e867eb-0ccf-46b3-a8be-678a344b5681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50515AF1295244B26E4E6D23BF0BEB" ma:contentTypeVersion="60" ma:contentTypeDescription="Create a new document." ma:contentTypeScope="" ma:versionID="3ab1845c282ca95ea55a370b014f16f3">
  <xsd:schema xmlns:xsd="http://www.w3.org/2001/XMLSchema" xmlns:xs="http://www.w3.org/2001/XMLSchema" xmlns:p="http://schemas.microsoft.com/office/2006/metadata/properties" xmlns:ns2="6b67d80f-331f-4b51-b18e-81b8c101c29d" targetNamespace="http://schemas.microsoft.com/office/2006/metadata/properties" ma:root="true" ma:fieldsID="dc18ffd4b9c37d9f1a33ccc21d583d93" ns2:_="">
    <xsd:import namespace="6b67d80f-331f-4b51-b18e-81b8c101c2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7d80f-331f-4b51-b18e-81b8c101c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593AE6-1AD2-44A9-9585-67BB81296102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B82E809F-BB71-443C-980C-C97BB9F2C3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7d80f-331f-4b51-b18e-81b8c101c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E988F0-95B4-4FCA-A550-26E1636850F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b67d80f-331f-4b51-b18e-81b8c101c29d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95F8081-E4B0-4ACB-86C3-2F58A415E7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16023</TotalTime>
  <Words>939</Words>
  <Application>Microsoft Office PowerPoint</Application>
  <PresentationFormat>On-screen Show (16:9)</PresentationFormat>
  <Paragraphs>316</Paragraphs>
  <Slides>28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Segoe UI</vt:lpstr>
      <vt:lpstr>Wingdings</vt:lpstr>
      <vt:lpstr>Nonconfidential</vt:lpstr>
      <vt:lpstr>Confidential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University futures/ Library futures</vt:lpstr>
      <vt:lpstr>Key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Blake,Clint</dc:creator>
  <cp:lastModifiedBy>Dempsey,Lorcan</cp:lastModifiedBy>
  <cp:revision>197</cp:revision>
  <dcterms:created xsi:type="dcterms:W3CDTF">2015-04-17T19:58:50Z</dcterms:created>
  <dcterms:modified xsi:type="dcterms:W3CDTF">2018-07-31T16:24:13Z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0x010100A350515AF1295244B26E4E6D23BF0BEB</vt:lpwstr>
  </property>
</Properties>
</file>