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 id="2147483708" r:id="rId4"/>
    <p:sldMasterId id="2147483713" r:id="rId5"/>
  </p:sldMasterIdLst>
  <p:notesMasterIdLst>
    <p:notesMasterId r:id="rId54"/>
  </p:notesMasterIdLst>
  <p:handoutMasterIdLst>
    <p:handoutMasterId r:id="rId55"/>
  </p:handoutMasterIdLst>
  <p:sldIdLst>
    <p:sldId id="400" r:id="rId6"/>
    <p:sldId id="494" r:id="rId7"/>
    <p:sldId id="392" r:id="rId8"/>
    <p:sldId id="498" r:id="rId9"/>
    <p:sldId id="393" r:id="rId10"/>
    <p:sldId id="385" r:id="rId11"/>
    <p:sldId id="366" r:id="rId12"/>
    <p:sldId id="355" r:id="rId13"/>
    <p:sldId id="489" r:id="rId14"/>
    <p:sldId id="490" r:id="rId15"/>
    <p:sldId id="325" r:id="rId16"/>
    <p:sldId id="326" r:id="rId17"/>
    <p:sldId id="491" r:id="rId18"/>
    <p:sldId id="488" r:id="rId19"/>
    <p:sldId id="329" r:id="rId20"/>
    <p:sldId id="338" r:id="rId21"/>
    <p:sldId id="345" r:id="rId22"/>
    <p:sldId id="323" r:id="rId23"/>
    <p:sldId id="358" r:id="rId24"/>
    <p:sldId id="340" r:id="rId25"/>
    <p:sldId id="332" r:id="rId26"/>
    <p:sldId id="347" r:id="rId27"/>
    <p:sldId id="348" r:id="rId28"/>
    <p:sldId id="359" r:id="rId29"/>
    <p:sldId id="352" r:id="rId30"/>
    <p:sldId id="379" r:id="rId31"/>
    <p:sldId id="492" r:id="rId32"/>
    <p:sldId id="395" r:id="rId33"/>
    <p:sldId id="434" r:id="rId34"/>
    <p:sldId id="441" r:id="rId35"/>
    <p:sldId id="435" r:id="rId36"/>
    <p:sldId id="473" r:id="rId37"/>
    <p:sldId id="436" r:id="rId38"/>
    <p:sldId id="493" r:id="rId39"/>
    <p:sldId id="495" r:id="rId40"/>
    <p:sldId id="496" r:id="rId41"/>
    <p:sldId id="497" r:id="rId42"/>
    <p:sldId id="499" r:id="rId43"/>
    <p:sldId id="502" r:id="rId44"/>
    <p:sldId id="500" r:id="rId45"/>
    <p:sldId id="503" r:id="rId46"/>
    <p:sldId id="501" r:id="rId47"/>
    <p:sldId id="504" r:id="rId48"/>
    <p:sldId id="397" r:id="rId49"/>
    <p:sldId id="394" r:id="rId50"/>
    <p:sldId id="402" r:id="rId51"/>
    <p:sldId id="487" r:id="rId52"/>
    <p:sldId id="373" r:id="rId53"/>
  </p:sldIdLst>
  <p:sldSz cx="9144000" cy="6858000" type="screen4x3"/>
  <p:notesSz cx="7010400" cy="9296400"/>
  <p:embeddedFontLst>
    <p:embeddedFont>
      <p:font typeface="Calibri" panose="020F0502020204030204" pitchFamily="34" charset="0"/>
      <p:regular r:id="rId56"/>
      <p:bold r:id="rId57"/>
      <p:italic r:id="rId58"/>
      <p:boldItalic r:id="rId59"/>
    </p:embeddedFont>
    <p:embeddedFont>
      <p:font typeface="Gill Sans MT" panose="020B0502020104020203" pitchFamily="34" charset="0"/>
      <p:regular r:id="rId60"/>
      <p:bold r:id="rId61"/>
      <p:italic r:id="rId62"/>
      <p:boldItalic r:id="rId63"/>
    </p:embeddedFont>
    <p:embeddedFont>
      <p:font typeface="Segoe UI Semibold" panose="020B0702040204020203" pitchFamily="34" charset="0"/>
      <p:bold r:id="rId64"/>
      <p:boldItalic r:id="rId65"/>
    </p:embeddedFont>
    <p:embeddedFont>
      <p:font typeface="Segoe UI" panose="020B0502040204020203" pitchFamily="34" charset="0"/>
      <p:regular r:id="rId66"/>
      <p:bold r:id="rId67"/>
      <p:italic r:id="rId68"/>
      <p:boldItalic r:id="rId69"/>
    </p:embeddedFont>
    <p:embeddedFont>
      <p:font typeface="Calibri Light" panose="020F0302020204030204" pitchFamily="34" charset="0"/>
      <p:regular r:id="rId70"/>
      <p:italic r:id="rId71"/>
    </p:embeddedFont>
    <p:embeddedFont>
      <p:font typeface="Segoe UI Light" panose="020B0502040204020203" pitchFamily="34" charset="0"/>
      <p:regular r:id="rId72"/>
      <p: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8" userDrawn="1">
          <p15:clr>
            <a:srgbClr val="A4A3A4"/>
          </p15:clr>
        </p15:guide>
        <p15:guide id="3" orient="horz" pos="211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pas,Constance" initials="M" lastIdx="16" clrIdx="0">
    <p:extLst>
      <p:ext uri="{19B8F6BF-5375-455C-9EA6-DF929625EA0E}">
        <p15:presenceInfo xmlns:p15="http://schemas.microsoft.com/office/powerpoint/2012/main" userId="S-1-5-21-2132901703-1472156187-1681070327-32887" providerId="AD"/>
      </p:ext>
    </p:extLst>
  </p:cmAuthor>
  <p:cmAuthor id="2" name="Dempsey,Lorcan" initials="D" lastIdx="2" clrIdx="1">
    <p:extLst>
      <p:ext uri="{19B8F6BF-5375-455C-9EA6-DF929625EA0E}">
        <p15:presenceInfo xmlns:p15="http://schemas.microsoft.com/office/powerpoint/2012/main" userId="Dempsey,Lorc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792D9"/>
    <a:srgbClr val="02A5F6"/>
    <a:srgbClr val="02A4F3"/>
    <a:srgbClr val="01A6F6"/>
    <a:srgbClr val="0394E5"/>
    <a:srgbClr val="DC143C"/>
    <a:srgbClr val="F5F6F6"/>
    <a:srgbClr val="007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9" autoAdjust="0"/>
    <p:restoredTop sz="93987" autoAdjust="0"/>
  </p:normalViewPr>
  <p:slideViewPr>
    <p:cSldViewPr>
      <p:cViewPr varScale="1">
        <p:scale>
          <a:sx n="86" d="100"/>
          <a:sy n="86" d="100"/>
        </p:scale>
        <p:origin x="1162" y="86"/>
      </p:cViewPr>
      <p:guideLst>
        <p:guide orient="horz" pos="2160"/>
        <p:guide pos="2928"/>
        <p:guide orient="horz" pos="2112"/>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6" d="100"/>
          <a:sy n="86" d="100"/>
        </p:scale>
        <p:origin x="382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588CA0-556C-48FF-86E2-FF35850D4988}" type="datetimeFigureOut">
              <a:rPr lang="en-US" smtClean="0"/>
              <a:pPr/>
              <a:t>10/23/2018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348C6BD-D8CF-43CE-9A0D-DA4E77A4F016}" type="datetimeFigureOut">
              <a:rPr lang="en-US" smtClean="0"/>
              <a:pPr/>
              <a:t>10/23/2018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clc.org/content/dam/research/publications/library/2014/oclcresearch-evolving-scholarly-record-2014-5-a4.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gainst-the-grain.com/author/dthawki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against-the-grain.com/category/chsconfblo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oi.org/10.18352/lq.1017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Hazen, D. (January 01, 2011). Lost in the Cloud Research Library Collections and Community in the Digital Age. </a:t>
            </a:r>
            <a:r>
              <a:rPr lang="en-US" sz="1200" b="0" i="1" kern="1200" dirty="0">
                <a:solidFill>
                  <a:schemeClr val="tx1"/>
                </a:solidFill>
                <a:effectLst/>
                <a:latin typeface="+mn-lt"/>
                <a:ea typeface="+mn-ea"/>
                <a:cs typeface="+mn-cs"/>
              </a:rPr>
              <a:t>Library Resources and Technical Services, 55, </a:t>
            </a:r>
            <a:r>
              <a:rPr lang="en-US" sz="1200" b="0" i="0" kern="1200" dirty="0">
                <a:solidFill>
                  <a:schemeClr val="tx1"/>
                </a:solidFill>
                <a:effectLst/>
                <a:latin typeface="+mn-lt"/>
                <a:ea typeface="+mn-ea"/>
                <a:cs typeface="+mn-cs"/>
              </a:rPr>
              <a:t>4, 195-204.</a:t>
            </a:r>
          </a:p>
          <a:p>
            <a:endParaRPr lang="en-US" sz="1200" b="0" i="0" kern="1200" dirty="0">
              <a:solidFill>
                <a:schemeClr val="tx1"/>
              </a:solidFill>
              <a:effectLst/>
              <a:latin typeface="+mn-lt"/>
              <a:ea typeface="+mn-ea"/>
              <a:cs typeface="+mn-cs"/>
            </a:endParaRPr>
          </a:p>
          <a:p>
            <a:r>
              <a:rPr lang="en-US" dirty="0"/>
              <a:t>https://journals.ala.org/lrts/article/view/5302</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245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80316BD-1165-4393-B370-48CCCED1E8B5}" type="slidenum">
              <a:rPr lang="en-US" smtClean="0"/>
              <a:t>29</a:t>
            </a:fld>
            <a:endParaRPr lang="en-US"/>
          </a:p>
        </p:txBody>
      </p:sp>
    </p:spTree>
    <p:extLst>
      <p:ext uri="{BB962C8B-B14F-4D97-AF65-F5344CB8AC3E}">
        <p14:creationId xmlns:p14="http://schemas.microsoft.com/office/powerpoint/2010/main" val="250205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316BD-1165-4393-B370-48CCCED1E8B5}" type="slidenum">
              <a:rPr lang="en-US" smtClean="0"/>
              <a:t>30</a:t>
            </a:fld>
            <a:endParaRPr lang="en-US"/>
          </a:p>
        </p:txBody>
      </p:sp>
    </p:spTree>
    <p:extLst>
      <p:ext uri="{BB962C8B-B14F-4D97-AF65-F5344CB8AC3E}">
        <p14:creationId xmlns:p14="http://schemas.microsoft.com/office/powerpoint/2010/main" val="2651378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316BD-1165-4393-B370-48CCCED1E8B5}" type="slidenum">
              <a:rPr lang="en-US" smtClean="0"/>
              <a:t>31</a:t>
            </a:fld>
            <a:endParaRPr lang="en-US"/>
          </a:p>
        </p:txBody>
      </p:sp>
    </p:spTree>
    <p:extLst>
      <p:ext uri="{BB962C8B-B14F-4D97-AF65-F5344CB8AC3E}">
        <p14:creationId xmlns:p14="http://schemas.microsoft.com/office/powerpoint/2010/main" val="119588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316BD-1165-4393-B370-48CCCED1E8B5}" type="slidenum">
              <a:rPr lang="en-US" smtClean="0"/>
              <a:t>33</a:t>
            </a:fld>
            <a:endParaRPr lang="en-US"/>
          </a:p>
        </p:txBody>
      </p:sp>
    </p:spTree>
    <p:extLst>
      <p:ext uri="{BB962C8B-B14F-4D97-AF65-F5344CB8AC3E}">
        <p14:creationId xmlns:p14="http://schemas.microsoft.com/office/powerpoint/2010/main" val="88813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6681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This is how we framed out the scholarly record in terms of nature and scope of what it might contain.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 with published outcomes: the reporting of results, conclusions, ideas and so forth from a particular scholarly inquiry. </a:t>
            </a:r>
          </a:p>
          <a:p>
            <a:r>
              <a:rPr lang="en-US" sz="1200" kern="1200" dirty="0">
                <a:solidFill>
                  <a:schemeClr val="tx1"/>
                </a:solidFill>
                <a:effectLst/>
                <a:latin typeface="+mn-lt"/>
                <a:ea typeface="+mn-ea"/>
                <a:cs typeface="+mn-cs"/>
              </a:rPr>
              <a:t>These outcomes are still the coin of the realm for scholarly activities, so they are privileged here at the center of the picture;</a:t>
            </a:r>
          </a:p>
          <a:p>
            <a:r>
              <a:rPr lang="en-US" sz="1200" kern="1200" dirty="0">
                <a:solidFill>
                  <a:schemeClr val="tx1"/>
                </a:solidFill>
                <a:effectLst/>
                <a:latin typeface="+mn-lt"/>
                <a:ea typeface="+mn-ea"/>
                <a:cs typeface="+mn-cs"/>
              </a:rPr>
              <a:t>A lot of these outcomes take the form of text-based materials like books and journal articles, but often supplemented by additional materials such as video, graphics, and interactive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 of scholarly record divided into two broad areas: process and aftermath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Process: process of scholarly inquiry; process by which outcomes are produced. Identified three categories of materials generated in this phase in which there is interest in including them as part of the scholarly record:</a:t>
            </a:r>
          </a:p>
          <a:p>
            <a:r>
              <a:rPr lang="en-US" sz="1200" i="1" kern="1200" dirty="0">
                <a:solidFill>
                  <a:schemeClr val="tx1"/>
                </a:solidFill>
                <a:effectLst/>
                <a:latin typeface="+mn-lt"/>
                <a:ea typeface="+mn-ea"/>
                <a:cs typeface="+mn-cs"/>
              </a:rPr>
              <a:t>Method </a:t>
            </a:r>
            <a:r>
              <a:rPr lang="en-US" sz="1200" kern="1200" dirty="0">
                <a:solidFill>
                  <a:schemeClr val="tx1"/>
                </a:solidFill>
                <a:effectLst/>
                <a:latin typeface="+mn-lt"/>
                <a:ea typeface="+mn-ea"/>
                <a:cs typeface="+mn-cs"/>
              </a:rPr>
              <a:t>materials related to the methodology of scholarly inquiry (e.g., software, computer models, digital lab notebooks, sampling frames, experimental protocols, instrument calibrations)</a:t>
            </a:r>
          </a:p>
          <a:p>
            <a:r>
              <a:rPr lang="en-US" sz="1200" i="1" kern="1200" dirty="0">
                <a:solidFill>
                  <a:schemeClr val="tx1"/>
                </a:solidFill>
                <a:effectLst/>
                <a:latin typeface="+mn-lt"/>
                <a:ea typeface="+mn-ea"/>
                <a:cs typeface="+mn-cs"/>
              </a:rPr>
              <a:t>Evidence</a:t>
            </a:r>
            <a:r>
              <a:rPr lang="en-US" sz="1200" kern="1200" dirty="0">
                <a:solidFill>
                  <a:schemeClr val="tx1"/>
                </a:solidFill>
                <a:effectLst/>
                <a:latin typeface="+mn-lt"/>
                <a:ea typeface="+mn-ea"/>
                <a:cs typeface="+mn-cs"/>
              </a:rPr>
              <a:t> raw materials/inputs to scholarly work (e.g., data sets, survey results, new or enhanced primary source documents, links to findings from other scholarly works);</a:t>
            </a:r>
          </a:p>
          <a:p>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refining and improving ideas, methods, conclusions (e.g., pre-prints, listserv/blog discussions, conference presentations, annotated commentary, grant proposals).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Anchoring outcomes directly to the methods employed, evidence used, and formative discussions conducted during the process of scholarly inquiry helps contextualize and deepen our understanding of these outcomes, facilitate replicability, and leverage results into new research.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outcomes from a research project have been formally published or otherwise made available, scholarly activities surrounding that piece of work may still continue in the “aftermath” phase.</a:t>
            </a:r>
          </a:p>
          <a:p>
            <a:r>
              <a:rPr lang="en-US" sz="1200" kern="1200" dirty="0">
                <a:solidFill>
                  <a:schemeClr val="tx1"/>
                </a:solidFill>
                <a:effectLst/>
                <a:latin typeface="+mn-lt"/>
                <a:ea typeface="+mn-ea"/>
                <a:cs typeface="+mn-cs"/>
              </a:rPr>
              <a:t>Activities in the aftermath phase may include </a:t>
            </a:r>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(through similar channels as those in the process phase, but also post-publication formal reviews and commentary);</a:t>
            </a:r>
          </a:p>
          <a:p>
            <a:r>
              <a:rPr lang="en-US" sz="1200" i="1" kern="1200" dirty="0">
                <a:solidFill>
                  <a:schemeClr val="tx1"/>
                </a:solidFill>
                <a:effectLst/>
                <a:latin typeface="+mn-lt"/>
                <a:ea typeface="+mn-ea"/>
                <a:cs typeface="+mn-cs"/>
              </a:rPr>
              <a:t>Revision</a:t>
            </a:r>
            <a:r>
              <a:rPr lang="en-US" sz="1200" kern="1200" dirty="0">
                <a:solidFill>
                  <a:schemeClr val="tx1"/>
                </a:solidFill>
                <a:effectLst/>
                <a:latin typeface="+mn-lt"/>
                <a:ea typeface="+mn-ea"/>
                <a:cs typeface="+mn-cs"/>
              </a:rPr>
              <a:t> published work can be revised in various ways (the work may be enhanced with additional findings; errors may be corrected or clarifications made, etc.)</a:t>
            </a:r>
          </a:p>
          <a:p>
            <a:r>
              <a:rPr lang="en-US" sz="1200" i="1" kern="1200" dirty="0">
                <a:solidFill>
                  <a:schemeClr val="tx1"/>
                </a:solidFill>
                <a:effectLst/>
                <a:latin typeface="+mn-lt"/>
                <a:ea typeface="+mn-ea"/>
                <a:cs typeface="+mn-cs"/>
              </a:rPr>
              <a:t>Re-use </a:t>
            </a:r>
            <a:r>
              <a:rPr lang="en-US" sz="1200" kern="1200" dirty="0">
                <a:solidFill>
                  <a:schemeClr val="tx1"/>
                </a:solidFill>
                <a:effectLst/>
                <a:latin typeface="+mn-lt"/>
                <a:ea typeface="+mn-ea"/>
                <a:cs typeface="+mn-cs"/>
              </a:rPr>
              <a:t>(the work may be edited or re-packaged into new forms, such as conference presentations, summaries, blog posts, versions for the “popular media”,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saying that everything discussed here will end up in the scholarly record. But picture represents the maximal scope and depth of materials regarding which there is increasing interest in systematic collection and curation.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some of the materials in the outlying components are becoming or might become outcomes in their own right. Data sets are a good example: in some disciplines the publication of an important data set is now considered a first-class scientific outcome.</a:t>
            </a:r>
          </a:p>
          <a:p>
            <a:endParaRPr lang="en-US" sz="1200" kern="1200" dirty="0">
              <a:solidFill>
                <a:schemeClr val="tx1"/>
              </a:solidFill>
              <a:effectLst/>
              <a:latin typeface="+mn-lt"/>
              <a:ea typeface="+mn-ea"/>
              <a:cs typeface="+mn-cs"/>
            </a:endParaRPr>
          </a:p>
          <a:p>
            <a:r>
              <a:rPr lang="en-US" dirty="0"/>
              <a:t>More on the evolving scholarly record:</a:t>
            </a:r>
          </a:p>
          <a:p>
            <a:r>
              <a:rPr lang="en-US" dirty="0"/>
              <a:t>Lavoie, Brian, Eric Childress, Ricky </a:t>
            </a:r>
            <a:r>
              <a:rPr lang="en-US" dirty="0" err="1"/>
              <a:t>Erway</a:t>
            </a:r>
            <a:r>
              <a:rPr lang="en-US" dirty="0"/>
              <a:t>, </a:t>
            </a:r>
            <a:r>
              <a:rPr lang="en-US" dirty="0" err="1"/>
              <a:t>Ixchel</a:t>
            </a:r>
            <a:r>
              <a:rPr lang="en-US" dirty="0"/>
              <a:t> </a:t>
            </a:r>
            <a:r>
              <a:rPr lang="en-US" dirty="0" err="1"/>
              <a:t>Faniel</a:t>
            </a:r>
            <a:r>
              <a:rPr lang="en-US" dirty="0"/>
              <a:t>, Constance </a:t>
            </a:r>
            <a:r>
              <a:rPr lang="en-US" dirty="0" err="1"/>
              <a:t>Malpas</a:t>
            </a:r>
            <a:r>
              <a:rPr lang="en-US" dirty="0"/>
              <a:t>, Jennifer Schaffner, and </a:t>
            </a:r>
            <a:r>
              <a:rPr lang="en-US" dirty="0" err="1"/>
              <a:t>Titia</a:t>
            </a:r>
            <a:r>
              <a:rPr lang="en-US" dirty="0"/>
              <a:t> van der </a:t>
            </a:r>
            <a:r>
              <a:rPr lang="en-US" dirty="0" err="1"/>
              <a:t>Werf</a:t>
            </a:r>
            <a:r>
              <a:rPr lang="en-US" dirty="0"/>
              <a:t>. 2014. </a:t>
            </a:r>
            <a:r>
              <a:rPr lang="en-US" i="1" dirty="0"/>
              <a:t>The Evolving Scholarly Record</a:t>
            </a:r>
            <a:r>
              <a:rPr lang="en-US" dirty="0"/>
              <a:t>. Dublin, Ohio: OCLC Research.</a:t>
            </a:r>
          </a:p>
          <a:p>
            <a:r>
              <a:rPr lang="en-US" dirty="0">
                <a:hlinkClick r:id="rId3"/>
              </a:rPr>
              <a:t>http://www.oclc.org/content/dam/research/publications/library/2014/oclcresearch-evolving-scholarly-record-2014.pdf</a:t>
            </a:r>
            <a:r>
              <a:rPr lang="en-US" dirty="0"/>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F743E3-0DB5-4840-B44F-70C4D8426A9A}" type="slidenum">
              <a:rPr lang="en-US" smtClean="0"/>
              <a:pPr/>
              <a:t>11</a:t>
            </a:fld>
            <a:endParaRPr lang="en-US"/>
          </a:p>
        </p:txBody>
      </p:sp>
    </p:spTree>
    <p:extLst>
      <p:ext uri="{BB962C8B-B14F-4D97-AF65-F5344CB8AC3E}">
        <p14:creationId xmlns:p14="http://schemas.microsoft.com/office/powerpoint/2010/main" val="382688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http://global.oup.com/uk/orc/busecon/economics/carlin/</a:t>
            </a: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9477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A Publisher's New Job Description</a:t>
            </a:r>
          </a:p>
          <a:p>
            <a:pPr fontAlgn="base"/>
            <a:r>
              <a:rPr lang="en-US" sz="1200" b="0" i="0" kern="1200" dirty="0">
                <a:solidFill>
                  <a:schemeClr val="tx1"/>
                </a:solidFill>
                <a:effectLst/>
                <a:latin typeface="+mn-lt"/>
                <a:ea typeface="+mn-ea"/>
                <a:cs typeface="+mn-cs"/>
              </a:rPr>
              <a:t>November 8, 2012 </a:t>
            </a:r>
            <a:r>
              <a:rPr lang="en-US" sz="1200" b="1" i="0" u="none" strike="noStrike" kern="1200" dirty="0">
                <a:solidFill>
                  <a:schemeClr val="tx1"/>
                </a:solidFill>
                <a:effectLst/>
                <a:latin typeface="+mn-lt"/>
                <a:ea typeface="+mn-ea"/>
                <a:cs typeface="+mn-cs"/>
                <a:hlinkClick r:id="rId3" tooltip="Posts by Donald Hawkins"/>
              </a:rPr>
              <a:t>Donald Hawkins</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4"/>
              </a:rPr>
              <a:t>Charleston Conference Blog</a:t>
            </a:r>
            <a:endParaRPr lang="en-US" sz="1200" b="0" i="0" kern="1200" dirty="0">
              <a:solidFill>
                <a:schemeClr val="tx1"/>
              </a:solidFill>
              <a:effectLst/>
              <a:latin typeface="+mn-lt"/>
              <a:ea typeface="+mn-ea"/>
              <a:cs typeface="+mn-cs"/>
            </a:endParaRPr>
          </a:p>
          <a:p>
            <a:r>
              <a:rPr lang="en-US" dirty="0"/>
              <a:t>http://www.against-the-grain.com/2012/11/a-publishers-new-job-description/</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16</a:t>
            </a:fld>
            <a:endParaRPr lang="en-US"/>
          </a:p>
        </p:txBody>
      </p:sp>
    </p:spTree>
    <p:extLst>
      <p:ext uri="{BB962C8B-B14F-4D97-AF65-F5344CB8AC3E}">
        <p14:creationId xmlns:p14="http://schemas.microsoft.com/office/powerpoint/2010/main" val="12742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17</a:t>
            </a:fld>
            <a:endParaRPr lang="en-US"/>
          </a:p>
        </p:txBody>
      </p:sp>
    </p:spTree>
    <p:extLst>
      <p:ext uri="{BB962C8B-B14F-4D97-AF65-F5344CB8AC3E}">
        <p14:creationId xmlns:p14="http://schemas.microsoft.com/office/powerpoint/2010/main" val="304421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facilitated collections:</a:t>
            </a:r>
          </a:p>
          <a:p>
            <a:endParaRPr lang="en-US" dirty="0"/>
          </a:p>
          <a:p>
            <a:r>
              <a:rPr lang="en-US" sz="1200" b="0" i="0" kern="1200" dirty="0">
                <a:solidFill>
                  <a:schemeClr val="tx1"/>
                </a:solidFill>
                <a:effectLst/>
                <a:latin typeface="+mn-lt"/>
                <a:ea typeface="+mn-ea"/>
                <a:cs typeface="+mn-cs"/>
              </a:rPr>
              <a:t>Dempsey, L., (2016). Library collections in the life of the user: two directions. LIBER Quarterly. 26(4). DOI: </a:t>
            </a:r>
            <a:r>
              <a:rPr lang="en-US" sz="1200" b="0" i="0" u="none" strike="noStrike" kern="1200" dirty="0">
                <a:solidFill>
                  <a:schemeClr val="tx1"/>
                </a:solidFill>
                <a:effectLst/>
                <a:latin typeface="+mn-lt"/>
                <a:ea typeface="+mn-ea"/>
                <a:cs typeface="+mn-cs"/>
                <a:hlinkClick r:id="rId3"/>
              </a:rPr>
              <a:t>http://doi.org/10.18352/lq.10170</a:t>
            </a:r>
            <a:endParaRPr lang="en-US" dirty="0"/>
          </a:p>
          <a:p>
            <a:endParaRPr lang="en-US" dirty="0"/>
          </a:p>
          <a:p>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22</a:t>
            </a:fld>
            <a:endParaRPr lang="en-US"/>
          </a:p>
        </p:txBody>
      </p:sp>
    </p:spTree>
    <p:extLst>
      <p:ext uri="{BB962C8B-B14F-4D97-AF65-F5344CB8AC3E}">
        <p14:creationId xmlns:p14="http://schemas.microsoft.com/office/powerpoint/2010/main" val="1025234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23</a:t>
            </a:fld>
            <a:endParaRPr lang="en-US"/>
          </a:p>
        </p:txBody>
      </p:sp>
    </p:spTree>
    <p:extLst>
      <p:ext uri="{BB962C8B-B14F-4D97-AF65-F5344CB8AC3E}">
        <p14:creationId xmlns:p14="http://schemas.microsoft.com/office/powerpoint/2010/main" val="363340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07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73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19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7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0BD7341-9EFA-4417-8E61-81D111C88505}" type="datetimeFigureOut">
              <a:rPr lang="en-US"/>
              <a:pPr>
                <a:defRPr/>
              </a:pPr>
              <a:t>10/23/2018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5F31D7-F29D-4195-847F-0FE0770522D3}" type="slidenum">
              <a:rPr lang="en-US" altLang="en-US"/>
              <a:pPr/>
              <a:t>‹#›</a:t>
            </a:fld>
            <a:endParaRPr lang="en-US" altLang="en-US"/>
          </a:p>
        </p:txBody>
      </p:sp>
    </p:spTree>
    <p:extLst>
      <p:ext uri="{BB962C8B-B14F-4D97-AF65-F5344CB8AC3E}">
        <p14:creationId xmlns:p14="http://schemas.microsoft.com/office/powerpoint/2010/main" val="52077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FED5FA-2147-487E-871D-C7ED70AA339C}" type="datetimeFigureOut">
              <a:rPr lang="en-US"/>
              <a:pPr>
                <a:defRPr/>
              </a:pPr>
              <a:t>10/23/2018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381274-C08C-4F61-933F-B5DB6C21E441}" type="slidenum">
              <a:rPr lang="en-US" altLang="en-US"/>
              <a:pPr/>
              <a:t>‹#›</a:t>
            </a:fld>
            <a:endParaRPr lang="en-US" altLang="en-US"/>
          </a:p>
        </p:txBody>
      </p:sp>
    </p:spTree>
    <p:extLst>
      <p:ext uri="{BB962C8B-B14F-4D97-AF65-F5344CB8AC3E}">
        <p14:creationId xmlns:p14="http://schemas.microsoft.com/office/powerpoint/2010/main" val="262577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1256D6-CD0D-4B05-BDA3-D5F341594267}" type="datetimeFigureOut">
              <a:rPr lang="en-US"/>
              <a:pPr>
                <a:defRPr/>
              </a:pPr>
              <a:t>10/23/2018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5543459-ECCA-490F-9259-E730AD0A0680}" type="slidenum">
              <a:rPr lang="en-US" altLang="en-US"/>
              <a:pPr/>
              <a:t>‹#›</a:t>
            </a:fld>
            <a:endParaRPr lang="en-US" altLang="en-US"/>
          </a:p>
        </p:txBody>
      </p:sp>
    </p:spTree>
    <p:extLst>
      <p:ext uri="{BB962C8B-B14F-4D97-AF65-F5344CB8AC3E}">
        <p14:creationId xmlns:p14="http://schemas.microsoft.com/office/powerpoint/2010/main" val="115705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B8DC2A6-E028-4289-B4E1-44A0ABBBE483}" type="datetimeFigureOut">
              <a:rPr lang="en-US"/>
              <a:pPr>
                <a:defRPr/>
              </a:pPr>
              <a:t>10/23/2018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56F5FB1-45BD-4DC5-8E61-14488B9C384E}" type="slidenum">
              <a:rPr lang="en-US" altLang="en-US"/>
              <a:pPr/>
              <a:t>‹#›</a:t>
            </a:fld>
            <a:endParaRPr lang="en-US" altLang="en-US"/>
          </a:p>
        </p:txBody>
      </p:sp>
    </p:spTree>
    <p:extLst>
      <p:ext uri="{BB962C8B-B14F-4D97-AF65-F5344CB8AC3E}">
        <p14:creationId xmlns:p14="http://schemas.microsoft.com/office/powerpoint/2010/main" val="3797387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8B671FE-681C-43A2-BD7E-0FD6CAAD0722}" type="datetimeFigureOut">
              <a:rPr lang="en-US"/>
              <a:pPr>
                <a:defRPr/>
              </a:pPr>
              <a:t>10/23/2018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E1733CB-72C3-4EF7-B189-9A6BA3F580BE}" type="slidenum">
              <a:rPr lang="en-US" altLang="en-US"/>
              <a:pPr/>
              <a:t>‹#›</a:t>
            </a:fld>
            <a:endParaRPr lang="en-US" altLang="en-US"/>
          </a:p>
        </p:txBody>
      </p:sp>
    </p:spTree>
    <p:extLst>
      <p:ext uri="{BB962C8B-B14F-4D97-AF65-F5344CB8AC3E}">
        <p14:creationId xmlns:p14="http://schemas.microsoft.com/office/powerpoint/2010/main" val="219178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2EE8D43-BB55-45E2-BA23-401836BF4E29}" type="datetimeFigureOut">
              <a:rPr lang="en-US"/>
              <a:pPr>
                <a:defRPr/>
              </a:pPr>
              <a:t>10/23/2018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3DCB162-7DE8-4070-BFC7-EEFE9F36851F}" type="slidenum">
              <a:rPr lang="en-US" altLang="en-US"/>
              <a:pPr/>
              <a:t>‹#›</a:t>
            </a:fld>
            <a:endParaRPr lang="en-US" altLang="en-US"/>
          </a:p>
        </p:txBody>
      </p:sp>
    </p:spTree>
    <p:extLst>
      <p:ext uri="{BB962C8B-B14F-4D97-AF65-F5344CB8AC3E}">
        <p14:creationId xmlns:p14="http://schemas.microsoft.com/office/powerpoint/2010/main" val="1531346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C91056-253D-437C-A8C6-BE35E1E66454}" type="datetimeFigureOut">
              <a:rPr lang="en-US"/>
              <a:pPr>
                <a:defRPr/>
              </a:pPr>
              <a:t>10/23/2018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16B19D9-02B1-405B-8D77-A092205173AF}" type="slidenum">
              <a:rPr lang="en-US" altLang="en-US"/>
              <a:pPr/>
              <a:t>‹#›</a:t>
            </a:fld>
            <a:endParaRPr lang="en-US" altLang="en-US"/>
          </a:p>
        </p:txBody>
      </p:sp>
    </p:spTree>
    <p:extLst>
      <p:ext uri="{BB962C8B-B14F-4D97-AF65-F5344CB8AC3E}">
        <p14:creationId xmlns:p14="http://schemas.microsoft.com/office/powerpoint/2010/main" val="3074575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22025C-EB7B-477A-902D-C55D460000B2}" type="datetimeFigureOut">
              <a:rPr lang="en-US"/>
              <a:pPr>
                <a:defRPr/>
              </a:pPr>
              <a:t>10/23/2018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5AC108-26E0-4C12-9F63-0B2F08AC59FB}" type="slidenum">
              <a:rPr lang="en-US" altLang="en-US"/>
              <a:pPr/>
              <a:t>‹#›</a:t>
            </a:fld>
            <a:endParaRPr lang="en-US" altLang="en-US"/>
          </a:p>
        </p:txBody>
      </p:sp>
    </p:spTree>
    <p:extLst>
      <p:ext uri="{BB962C8B-B14F-4D97-AF65-F5344CB8AC3E}">
        <p14:creationId xmlns:p14="http://schemas.microsoft.com/office/powerpoint/2010/main" val="267598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389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3A0E0C-7427-4CDF-9813-982F2D656FD9}" type="datetimeFigureOut">
              <a:rPr lang="en-US"/>
              <a:pPr>
                <a:defRPr/>
              </a:pPr>
              <a:t>10/23/2018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31C33FB-C856-4BC9-8E0A-74528909B79E}" type="slidenum">
              <a:rPr lang="en-US" altLang="en-US"/>
              <a:pPr/>
              <a:t>‹#›</a:t>
            </a:fld>
            <a:endParaRPr lang="en-US" altLang="en-US"/>
          </a:p>
        </p:txBody>
      </p:sp>
    </p:spTree>
    <p:extLst>
      <p:ext uri="{BB962C8B-B14F-4D97-AF65-F5344CB8AC3E}">
        <p14:creationId xmlns:p14="http://schemas.microsoft.com/office/powerpoint/2010/main" val="219121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D5128A-BF09-4ACE-ABB9-D3C0670763BF}" type="datetimeFigureOut">
              <a:rPr lang="en-US"/>
              <a:pPr>
                <a:defRPr/>
              </a:pPr>
              <a:t>10/23/2018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D90C9F-5927-4913-9694-6E7A2D0A2D73}" type="slidenum">
              <a:rPr lang="en-US" altLang="en-US"/>
              <a:pPr/>
              <a:t>‹#›</a:t>
            </a:fld>
            <a:endParaRPr lang="en-US" altLang="en-US"/>
          </a:p>
        </p:txBody>
      </p:sp>
    </p:spTree>
    <p:extLst>
      <p:ext uri="{BB962C8B-B14F-4D97-AF65-F5344CB8AC3E}">
        <p14:creationId xmlns:p14="http://schemas.microsoft.com/office/powerpoint/2010/main" val="49622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3968F3-370F-48AC-A0C2-34D42E25B38E}" type="datetimeFigureOut">
              <a:rPr lang="en-US"/>
              <a:pPr>
                <a:defRPr/>
              </a:pPr>
              <a:t>10/23/2018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97981C-E96B-482F-85EA-69D43237BA11}" type="slidenum">
              <a:rPr lang="en-US" altLang="en-US"/>
              <a:pPr/>
              <a:t>‹#›</a:t>
            </a:fld>
            <a:endParaRPr lang="en-US" altLang="en-US"/>
          </a:p>
        </p:txBody>
      </p:sp>
    </p:spTree>
    <p:extLst>
      <p:ext uri="{BB962C8B-B14F-4D97-AF65-F5344CB8AC3E}">
        <p14:creationId xmlns:p14="http://schemas.microsoft.com/office/powerpoint/2010/main" val="343866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60155A-D539-43DB-9FE6-307BEC13E7D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78354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4210587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60155A-D539-43DB-9FE6-307BEC13E7D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274200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60155A-D539-43DB-9FE6-307BEC13E7DA}"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073704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60155A-D539-43DB-9FE6-307BEC13E7DA}"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676688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60155A-D539-43DB-9FE6-307BEC13E7DA}"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725336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0155A-D539-43DB-9FE6-307BEC13E7DA}"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9247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31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10210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367550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48578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182797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895B63F4-EA84-47E4-98B8-D00DD1E76056}" type="datetimeFigureOut">
              <a:rPr lang="en-US" smtClean="0">
                <a:solidFill>
                  <a:prstClr val="black">
                    <a:tint val="75000"/>
                  </a:prstClr>
                </a:solidFill>
              </a:rPr>
              <a:pPr defTabSz="685800"/>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749B311-0F45-4340-B9C7-04A588046E5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3958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Operationalizing  the Collective Collection</a:t>
            </a: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D527F"/>
              </a:solidFill>
              <a:effectLst/>
              <a:uLnTx/>
              <a:uFillTx/>
              <a:latin typeface="Calibri" panose="020F0502020204030204"/>
              <a:ea typeface="+mn-ea"/>
              <a:cs typeface="+mn-cs"/>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D527F"/>
              </a:solidFill>
              <a:effectLst/>
              <a:uLnTx/>
              <a:uFillTx/>
              <a:latin typeface="Calibri" panose="020F0502020204030204"/>
              <a:ea typeface="+mn-ea"/>
              <a:cs typeface="+mn-cs"/>
            </a:endParaRP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6422998"/>
            <a:ext cx="687170"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716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72736" y="6301946"/>
            <a:ext cx="905594" cy="396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07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608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031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996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110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705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718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95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681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833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154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988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199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University Futures, Library Futures</a:t>
            </a: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D527F"/>
              </a:solidFill>
              <a:effectLst/>
              <a:uLnTx/>
              <a:uFillTx/>
              <a:latin typeface="Calibri" panose="020F0502020204030204"/>
              <a:ea typeface="+mn-ea"/>
              <a:cs typeface="+mn-cs"/>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3D527F"/>
              </a:solidFill>
              <a:effectLst/>
              <a:uLnTx/>
              <a:uFillTx/>
              <a:latin typeface="Calibri" panose="020F0502020204030204"/>
              <a:ea typeface="+mn-ea"/>
              <a:cs typeface="+mn-cs"/>
            </a:endParaRPr>
          </a:p>
        </p:txBody>
      </p:sp>
      <p:sp>
        <p:nvSpPr>
          <p:cNvPr id="4" name="Text Placeholder 3"/>
          <p:cNvSpPr>
            <a:spLocks noGrp="1"/>
          </p:cNvSpPr>
          <p:nvPr>
            <p:ph type="body" sz="quarter" idx="12" hasCustomPrompt="1"/>
          </p:nvPr>
        </p:nvSpPr>
        <p:spPr>
          <a:xfrm>
            <a:off x="340788" y="1373000"/>
            <a:ext cx="8439148" cy="4475171"/>
          </a:xfrm>
          <a:prstGeom prst="rect">
            <a:avLst/>
          </a:prstGeom>
        </p:spPr>
        <p:txBody>
          <a:bodyPr vert="horz"/>
          <a:lstStyle>
            <a:lvl1pPr marL="257162" indent="-257162">
              <a:buFont typeface="Arial"/>
              <a:buChar char="•"/>
              <a:defRPr sz="1800" baseline="0"/>
            </a:lvl1pPr>
          </a:lstStyle>
          <a:p>
            <a:pPr lvl="0"/>
            <a:r>
              <a:rPr lang="en-US"/>
              <a:t>Click to add copy</a:t>
            </a:r>
          </a:p>
        </p:txBody>
      </p:sp>
      <p:sp>
        <p:nvSpPr>
          <p:cNvPr id="6" name="Text Placeholder 5"/>
          <p:cNvSpPr>
            <a:spLocks noGrp="1"/>
          </p:cNvSpPr>
          <p:nvPr>
            <p:ph type="body" sz="quarter" idx="13" hasCustomPrompt="1"/>
          </p:nvPr>
        </p:nvSpPr>
        <p:spPr>
          <a:xfrm>
            <a:off x="340788" y="457739"/>
            <a:ext cx="8439148" cy="915256"/>
          </a:xfrm>
          <a:prstGeom prst="rect">
            <a:avLst/>
          </a:prstGeom>
        </p:spPr>
        <p:txBody>
          <a:bodyPr vert="horz"/>
          <a:lstStyle>
            <a:lvl1pPr marL="0" indent="0">
              <a:buNone/>
              <a:defRPr sz="27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6422998"/>
            <a:ext cx="687170"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10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81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5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83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2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86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791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Gill Sans MT"/>
              </a:defRPr>
            </a:lvl1pPr>
          </a:lstStyle>
          <a:p>
            <a:pPr>
              <a:defRPr/>
            </a:pPr>
            <a:fld id="{6F6F48C4-6F9C-490B-8119-F5FB7F0F7C86}" type="datetimeFigureOut">
              <a:rPr lang="en-US"/>
              <a:pPr>
                <a:defRPr/>
              </a:pPr>
              <a:t>10/23/2018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Gill Sans M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panose="020B0502020104020203" pitchFamily="34" charset="0"/>
              </a:defRPr>
            </a:lvl1pPr>
          </a:lstStyle>
          <a:p>
            <a:pPr fontAlgn="base">
              <a:spcBef>
                <a:spcPct val="0"/>
              </a:spcBef>
              <a:spcAft>
                <a:spcPct val="0"/>
              </a:spcAft>
            </a:pPr>
            <a:fld id="{33670332-3A94-4D86-B49F-5069A22D4F49}"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85790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Gill Sans MT" panose="020B0502020104020203" pitchFamily="34" charset="0"/>
        </a:defRPr>
      </a:lvl2pPr>
      <a:lvl3pPr algn="ctr" rtl="0" fontAlgn="base">
        <a:spcBef>
          <a:spcPct val="0"/>
        </a:spcBef>
        <a:spcAft>
          <a:spcPct val="0"/>
        </a:spcAft>
        <a:defRPr sz="4400">
          <a:solidFill>
            <a:schemeClr val="tx1"/>
          </a:solidFill>
          <a:latin typeface="Gill Sans MT" panose="020B0502020104020203" pitchFamily="34" charset="0"/>
        </a:defRPr>
      </a:lvl3pPr>
      <a:lvl4pPr algn="ctr" rtl="0" fontAlgn="base">
        <a:spcBef>
          <a:spcPct val="0"/>
        </a:spcBef>
        <a:spcAft>
          <a:spcPct val="0"/>
        </a:spcAft>
        <a:defRPr sz="4400">
          <a:solidFill>
            <a:schemeClr val="tx1"/>
          </a:solidFill>
          <a:latin typeface="Gill Sans MT" panose="020B0502020104020203" pitchFamily="34" charset="0"/>
        </a:defRPr>
      </a:lvl4pPr>
      <a:lvl5pPr algn="ctr" rtl="0" fontAlgn="base">
        <a:spcBef>
          <a:spcPct val="0"/>
        </a:spcBef>
        <a:spcAft>
          <a:spcPct val="0"/>
        </a:spcAft>
        <a:defRPr sz="4400">
          <a:solidFill>
            <a:schemeClr val="tx1"/>
          </a:solidFill>
          <a:latin typeface="Gill Sans MT" panose="020B0502020104020203" pitchFamily="34" charset="0"/>
        </a:defRPr>
      </a:lvl5pPr>
      <a:lvl6pPr marL="457200" algn="ctr" rtl="0" fontAlgn="base">
        <a:spcBef>
          <a:spcPct val="0"/>
        </a:spcBef>
        <a:spcAft>
          <a:spcPct val="0"/>
        </a:spcAft>
        <a:defRPr sz="4400">
          <a:solidFill>
            <a:schemeClr val="tx1"/>
          </a:solidFill>
          <a:latin typeface="Gill Sans MT" panose="020B0502020104020203" pitchFamily="34" charset="0"/>
        </a:defRPr>
      </a:lvl6pPr>
      <a:lvl7pPr marL="914400" algn="ctr" rtl="0" fontAlgn="base">
        <a:spcBef>
          <a:spcPct val="0"/>
        </a:spcBef>
        <a:spcAft>
          <a:spcPct val="0"/>
        </a:spcAft>
        <a:defRPr sz="4400">
          <a:solidFill>
            <a:schemeClr val="tx1"/>
          </a:solidFill>
          <a:latin typeface="Gill Sans MT" panose="020B0502020104020203" pitchFamily="34" charset="0"/>
        </a:defRPr>
      </a:lvl7pPr>
      <a:lvl8pPr marL="1371600" algn="ctr" rtl="0" fontAlgn="base">
        <a:spcBef>
          <a:spcPct val="0"/>
        </a:spcBef>
        <a:spcAft>
          <a:spcPct val="0"/>
        </a:spcAft>
        <a:defRPr sz="4400">
          <a:solidFill>
            <a:schemeClr val="tx1"/>
          </a:solidFill>
          <a:latin typeface="Gill Sans MT" panose="020B0502020104020203" pitchFamily="34" charset="0"/>
        </a:defRPr>
      </a:lvl8pPr>
      <a:lvl9pPr marL="1828800" algn="ctr" rtl="0" fontAlgn="base">
        <a:spcBef>
          <a:spcPct val="0"/>
        </a:spcBef>
        <a:spcAft>
          <a:spcPct val="0"/>
        </a:spcAft>
        <a:defRPr sz="4400">
          <a:solidFill>
            <a:schemeClr val="tx1"/>
          </a:solidFill>
          <a:latin typeface="Gill Sans MT" panose="020B0502020104020203"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60155A-D539-43DB-9FE6-307BEC13E7DA}" type="datetimeFigureOut">
              <a:rPr lang="en-US" smtClean="0"/>
              <a:t>10/23/2018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2AF269-96C0-4D26-9E6E-F66FDD021A8B}" type="slidenum">
              <a:rPr lang="en-US" smtClean="0"/>
              <a:t>‹#›</a:t>
            </a:fld>
            <a:endParaRPr lang="en-US"/>
          </a:p>
        </p:txBody>
      </p:sp>
    </p:spTree>
    <p:extLst>
      <p:ext uri="{BB962C8B-B14F-4D97-AF65-F5344CB8AC3E}">
        <p14:creationId xmlns:p14="http://schemas.microsoft.com/office/powerpoint/2010/main" val="15586950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5B63F4-EA84-47E4-98B8-D00DD1E76056}" type="datetimeFigureOut">
              <a:rPr lang="en-US" smtClean="0"/>
              <a:t>10/23/2018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49B311-0F45-4340-B9C7-04A588046E57}" type="slidenum">
              <a:rPr lang="en-US" smtClean="0"/>
              <a:t>‹#›</a:t>
            </a:fld>
            <a:endParaRPr lang="en-US"/>
          </a:p>
        </p:txBody>
      </p:sp>
    </p:spTree>
    <p:extLst>
      <p:ext uri="{BB962C8B-B14F-4D97-AF65-F5344CB8AC3E}">
        <p14:creationId xmlns:p14="http://schemas.microsoft.com/office/powerpoint/2010/main" val="3273658524"/>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67DE87-7FAE-4F5D-B60D-8CCD09822C55}"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8473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gif"/><Relationship Id="rId4" Type="http://schemas.openxmlformats.org/officeDocument/2006/relationships/image" Target="../media/image61.png"/><Relationship Id="rId9" Type="http://schemas.openxmlformats.org/officeDocument/2006/relationships/image" Target="../media/image66.jpeg"/></Relationships>
</file>

<file path=ppt/slides/_rels/slide2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hyperlink" Target="https://www.btaa.org/library/librarie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2.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outdoor, sky, building&#10;&#10;Description generated with very high confidence">
            <a:extLst>
              <a:ext uri="{FF2B5EF4-FFF2-40B4-BE49-F238E27FC236}">
                <a16:creationId xmlns:a16="http://schemas.microsoft.com/office/drawing/2014/main" id="{BB040B34-26AD-492E-A3EE-E87B57C84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561"/>
            <a:ext cx="9222055" cy="6951561"/>
          </a:xfrm>
          <a:prstGeom prst="rect">
            <a:avLst/>
          </a:prstGeom>
        </p:spPr>
      </p:pic>
      <p:sp>
        <p:nvSpPr>
          <p:cNvPr id="6" name="Oval 5">
            <a:extLst>
              <a:ext uri="{FF2B5EF4-FFF2-40B4-BE49-F238E27FC236}">
                <a16:creationId xmlns:a16="http://schemas.microsoft.com/office/drawing/2014/main" id="{90B14BB7-CB33-4D37-ACAF-AB04852A9498}"/>
              </a:ext>
            </a:extLst>
          </p:cNvPr>
          <p:cNvSpPr/>
          <p:nvPr/>
        </p:nvSpPr>
        <p:spPr>
          <a:xfrm>
            <a:off x="-114973" y="-93561"/>
            <a:ext cx="2858173" cy="2608161"/>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Lorcan Dempsey, OCLC</a:t>
            </a:r>
            <a:b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0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with Constance Malpas and Mark Sandler</a:t>
            </a:r>
            <a:b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28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2800" b="1" i="0" u="none" strike="noStrike" kern="0" cap="none" spc="0" normalizeH="0" baseline="0" noProof="0" dirty="0" err="1">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LorcanD</a:t>
            </a:r>
            <a:endPar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Oval 6">
            <a:extLst>
              <a:ext uri="{FF2B5EF4-FFF2-40B4-BE49-F238E27FC236}">
                <a16:creationId xmlns:a16="http://schemas.microsoft.com/office/drawing/2014/main" id="{8F70C893-54EB-4A76-BFD9-C2A28E23BBDE}"/>
              </a:ext>
            </a:extLst>
          </p:cNvPr>
          <p:cNvSpPr/>
          <p:nvPr/>
        </p:nvSpPr>
        <p:spPr>
          <a:xfrm>
            <a:off x="5671135" y="-93561"/>
            <a:ext cx="3581400" cy="3334918"/>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solidFill>
                <a:effectLst/>
                <a:uLnTx/>
                <a:uFillTx/>
                <a:latin typeface="Calibri"/>
                <a:ea typeface="+mn-ea"/>
                <a:cs typeface="+mn-cs"/>
              </a:rPr>
              <a:t>Collections, the network, and library collaboration</a:t>
            </a:r>
            <a:endParaRPr kumimoji="0" lang="en-US" sz="4400" b="1" i="0" u="none" strike="noStrike" kern="1200" cap="none" spc="0" normalizeH="0" baseline="0" noProof="0" dirty="0">
              <a:ln>
                <a:noFill/>
              </a:ln>
              <a:solidFill>
                <a:srgbClr val="5B9BD5"/>
              </a:solidFill>
              <a:effectLst/>
              <a:uLnTx/>
              <a:uFillTx/>
              <a:latin typeface="Segoe UI" panose="020B0502040204020203" pitchFamily="34" charset="0"/>
              <a:ea typeface="+mn-ea"/>
              <a:cs typeface="Segoe UI" panose="020B0502040204020203" pitchFamily="34" charset="0"/>
            </a:endParaRPr>
          </a:p>
        </p:txBody>
      </p:sp>
      <p:sp>
        <p:nvSpPr>
          <p:cNvPr id="9" name="Oval 8">
            <a:extLst>
              <a:ext uri="{FF2B5EF4-FFF2-40B4-BE49-F238E27FC236}">
                <a16:creationId xmlns:a16="http://schemas.microsoft.com/office/drawing/2014/main" id="{B0DEB5EC-D81E-4AB1-8DCC-1FC92A64C4F2}"/>
              </a:ext>
            </a:extLst>
          </p:cNvPr>
          <p:cNvSpPr/>
          <p:nvPr/>
        </p:nvSpPr>
        <p:spPr>
          <a:xfrm>
            <a:off x="6707455" y="4569768"/>
            <a:ext cx="2514600" cy="2288232"/>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University of Minnesota Libraries</a:t>
            </a:r>
            <a:b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br>
              <a:rPr kumimoji="0" lang="en-US" sz="12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9 Oct 2018</a:t>
            </a:r>
            <a:endParaRPr kumimoji="0" lang="en-US" sz="105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674ABEFB-204E-4E1B-BEFC-242D389ABF0D}"/>
              </a:ext>
            </a:extLst>
          </p:cNvPr>
          <p:cNvSpPr txBox="1"/>
          <p:nvPr/>
        </p:nvSpPr>
        <p:spPr>
          <a:xfrm>
            <a:off x="76200" y="6400800"/>
            <a:ext cx="478207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By Steve Lyon - Flickr, CC BY-SA 2.0, https://commons.wikimedia.org/w/index.php?curid=2027401</a:t>
            </a:r>
          </a:p>
        </p:txBody>
      </p:sp>
    </p:spTree>
    <p:extLst>
      <p:ext uri="{BB962C8B-B14F-4D97-AF65-F5344CB8AC3E}">
        <p14:creationId xmlns:p14="http://schemas.microsoft.com/office/powerpoint/2010/main" val="293893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3" name="Oval 2"/>
          <p:cNvSpPr/>
          <p:nvPr/>
        </p:nvSpPr>
        <p:spPr>
          <a:xfrm>
            <a:off x="1187215" y="533400"/>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Research outputs</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Oval 4"/>
          <p:cNvSpPr/>
          <p:nvPr/>
        </p:nvSpPr>
        <p:spPr>
          <a:xfrm>
            <a:off x="1209586" y="4114800"/>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Expertise/Identity</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Oval 5"/>
          <p:cNvSpPr/>
          <p:nvPr/>
        </p:nvSpPr>
        <p:spPr>
          <a:xfrm>
            <a:off x="5486400" y="610299"/>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a:t>
            </a:r>
            <a:br>
              <a:rPr kumimoji="0" lang="en-US" sz="24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24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infra-structure</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Oval 6"/>
          <p:cNvSpPr/>
          <p:nvPr/>
        </p:nvSpPr>
        <p:spPr>
          <a:xfrm>
            <a:off x="5638800" y="4229450"/>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Special </a:t>
            </a:r>
            <a:r>
              <a:rPr kumimoji="0" lang="en-US" sz="2400" b="1" i="0" u="none" strike="noStrike" kern="1200" cap="none" spc="0" normalizeH="0" baseline="0" noProof="0" dirty="0" err="1">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colls</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 name="Oval 10"/>
          <p:cNvSpPr/>
          <p:nvPr/>
        </p:nvSpPr>
        <p:spPr>
          <a:xfrm>
            <a:off x="4504509" y="3334657"/>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389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14400"/>
          </a:xfrm>
          <a:solidFill>
            <a:srgbClr val="5B9BD5"/>
          </a:solidFill>
        </p:spPr>
        <p:txBody>
          <a:bodyPr>
            <a:normAutofit fontScale="90000"/>
          </a:bodyPr>
          <a:lstStyle/>
          <a:p>
            <a:pPr algn="ctr"/>
            <a:r>
              <a:rPr lang="en-US" sz="3200" dirty="0">
                <a:solidFill>
                  <a:schemeClr val="bg1"/>
                </a:solidFill>
                <a:latin typeface="Segoe UI" panose="020B0502040204020203" pitchFamily="34" charset="0"/>
                <a:cs typeface="Segoe UI" panose="020B0502040204020203" pitchFamily="34" charset="0"/>
              </a:rPr>
              <a:t>Supporting the creative process: </a:t>
            </a:r>
            <a:br>
              <a:rPr lang="en-US" sz="3200" dirty="0">
                <a:solidFill>
                  <a:schemeClr val="bg1"/>
                </a:solidFill>
                <a:latin typeface="Segoe UI" panose="020B0502040204020203" pitchFamily="34" charset="0"/>
                <a:cs typeface="Segoe UI" panose="020B0502040204020203" pitchFamily="34" charset="0"/>
              </a:rPr>
            </a:br>
            <a:r>
              <a:rPr lang="en-US" sz="3200" dirty="0">
                <a:solidFill>
                  <a:schemeClr val="bg1"/>
                </a:solidFill>
                <a:latin typeface="Segoe UI" panose="020B0502040204020203" pitchFamily="34" charset="0"/>
                <a:cs typeface="Segoe UI" panose="020B0502040204020203" pitchFamily="34" charset="0"/>
              </a:rPr>
              <a:t>the emerging scholarly record</a:t>
            </a:r>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1371600" y="1481177"/>
            <a:ext cx="6477000" cy="5072023"/>
          </a:xfrm>
          <a:prstGeom prst="rect">
            <a:avLst/>
          </a:prstGeom>
          <a:noFill/>
        </p:spPr>
      </p:pic>
      <p:sp>
        <p:nvSpPr>
          <p:cNvPr id="4" name="Oval 3"/>
          <p:cNvSpPr/>
          <p:nvPr/>
        </p:nvSpPr>
        <p:spPr>
          <a:xfrm>
            <a:off x="7772400" y="644434"/>
            <a:ext cx="1193074" cy="1098720"/>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outputs</a:t>
            </a:r>
            <a:endParaRPr lang="en-US" sz="12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107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4343400" y="321159"/>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344209" y="1293077"/>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737822" y="1905462"/>
            <a:ext cx="842211" cy="711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530199" cy="383323"/>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124200" y="6019800"/>
            <a:ext cx="2819400" cy="514351"/>
          </a:xfrm>
          <a:prstGeom prst="rect">
            <a:avLst/>
          </a:prstGeom>
          <a:noFill/>
        </p:spPr>
      </p:pic>
      <p:pic>
        <p:nvPicPr>
          <p:cNvPr id="1026" name="Picture 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5130" y="1067889"/>
            <a:ext cx="169545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th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91619" y="956146"/>
            <a:ext cx="875415" cy="9031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1745130" y="449276"/>
            <a:ext cx="2288348" cy="417287"/>
          </a:xfrm>
          <a:prstGeom prst="rect">
            <a:avLst/>
          </a:prstGeom>
        </p:spPr>
      </p:pic>
    </p:spTree>
    <p:extLst>
      <p:ext uri="{BB962C8B-B14F-4D97-AF65-F5344CB8AC3E}">
        <p14:creationId xmlns:p14="http://schemas.microsoft.com/office/powerpoint/2010/main" val="1190810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9FCB-ABED-44CE-BD52-7275096EE61B}"/>
              </a:ext>
            </a:extLst>
          </p:cNvPr>
          <p:cNvSpPr>
            <a:spLocks noGrp="1"/>
          </p:cNvSpPr>
          <p:nvPr>
            <p:ph type="title"/>
          </p:nvPr>
        </p:nvSpPr>
        <p:spPr>
          <a:xfrm>
            <a:off x="628650" y="365126"/>
            <a:ext cx="7886700" cy="1325563"/>
          </a:xfrm>
        </p:spPr>
        <p:txBody>
          <a:bodyPr/>
          <a:lstStyle/>
          <a:p>
            <a:endParaRPr lang="en-US"/>
          </a:p>
        </p:txBody>
      </p:sp>
      <p:pic>
        <p:nvPicPr>
          <p:cNvPr id="6" name="Content Placeholder 5">
            <a:extLst>
              <a:ext uri="{FF2B5EF4-FFF2-40B4-BE49-F238E27FC236}">
                <a16:creationId xmlns:a16="http://schemas.microsoft.com/office/drawing/2014/main" id="{5AA13FC6-ACAF-499B-9775-033588DD17D4}"/>
              </a:ext>
            </a:extLst>
          </p:cNvPr>
          <p:cNvPicPr>
            <a:picLocks noGrp="1" noChangeAspect="1"/>
          </p:cNvPicPr>
          <p:nvPr>
            <p:ph idx="1"/>
          </p:nvPr>
        </p:nvPicPr>
        <p:blipFill>
          <a:blip r:embed="rId2"/>
          <a:stretch>
            <a:fillRect/>
          </a:stretch>
        </p:blipFill>
        <p:spPr>
          <a:xfrm>
            <a:off x="4713161" y="3581400"/>
            <a:ext cx="4152153" cy="2726267"/>
          </a:xfrm>
          <a:prstGeom prst="rect">
            <a:avLst/>
          </a:prstGeom>
          <a:ln>
            <a:solidFill>
              <a:schemeClr val="accent1"/>
            </a:solidFill>
          </a:ln>
        </p:spPr>
      </p:pic>
      <p:pic>
        <p:nvPicPr>
          <p:cNvPr id="4" name="Picture 3">
            <a:extLst>
              <a:ext uri="{FF2B5EF4-FFF2-40B4-BE49-F238E27FC236}">
                <a16:creationId xmlns:a16="http://schemas.microsoft.com/office/drawing/2014/main" id="{334FFF4E-EBF7-4C0E-B9D0-B3AE3E52D4B5}"/>
              </a:ext>
            </a:extLst>
          </p:cNvPr>
          <p:cNvPicPr>
            <a:picLocks noChangeAspect="1"/>
          </p:cNvPicPr>
          <p:nvPr/>
        </p:nvPicPr>
        <p:blipFill>
          <a:blip r:embed="rId3"/>
          <a:stretch>
            <a:fillRect/>
          </a:stretch>
        </p:blipFill>
        <p:spPr>
          <a:xfrm>
            <a:off x="76201" y="152400"/>
            <a:ext cx="4343400" cy="2792693"/>
          </a:xfrm>
          <a:prstGeom prst="rect">
            <a:avLst/>
          </a:prstGeom>
          <a:ln>
            <a:solidFill>
              <a:schemeClr val="accent1"/>
            </a:solidFill>
          </a:ln>
        </p:spPr>
      </p:pic>
      <p:pic>
        <p:nvPicPr>
          <p:cNvPr id="5" name="Picture 4">
            <a:extLst>
              <a:ext uri="{FF2B5EF4-FFF2-40B4-BE49-F238E27FC236}">
                <a16:creationId xmlns:a16="http://schemas.microsoft.com/office/drawing/2014/main" id="{3E523323-5E7B-453D-932E-24D7EB311BCC}"/>
              </a:ext>
            </a:extLst>
          </p:cNvPr>
          <p:cNvPicPr>
            <a:picLocks noChangeAspect="1"/>
          </p:cNvPicPr>
          <p:nvPr/>
        </p:nvPicPr>
        <p:blipFill>
          <a:blip r:embed="rId4"/>
          <a:stretch>
            <a:fillRect/>
          </a:stretch>
        </p:blipFill>
        <p:spPr>
          <a:xfrm>
            <a:off x="4738561" y="169332"/>
            <a:ext cx="4185306" cy="2726267"/>
          </a:xfrm>
          <a:prstGeom prst="rect">
            <a:avLst/>
          </a:prstGeom>
          <a:ln>
            <a:solidFill>
              <a:schemeClr val="accent1"/>
            </a:solidFill>
          </a:ln>
        </p:spPr>
      </p:pic>
      <p:pic>
        <p:nvPicPr>
          <p:cNvPr id="7" name="Picture 6">
            <a:extLst>
              <a:ext uri="{FF2B5EF4-FFF2-40B4-BE49-F238E27FC236}">
                <a16:creationId xmlns:a16="http://schemas.microsoft.com/office/drawing/2014/main" id="{1016F6F6-5CB8-4831-8BD5-E884D7DF7801}"/>
              </a:ext>
            </a:extLst>
          </p:cNvPr>
          <p:cNvPicPr>
            <a:picLocks noChangeAspect="1"/>
          </p:cNvPicPr>
          <p:nvPr/>
        </p:nvPicPr>
        <p:blipFill>
          <a:blip r:embed="rId5"/>
          <a:stretch>
            <a:fillRect/>
          </a:stretch>
        </p:blipFill>
        <p:spPr>
          <a:xfrm>
            <a:off x="278686" y="3581400"/>
            <a:ext cx="4076796" cy="2726267"/>
          </a:xfrm>
          <a:prstGeom prst="rect">
            <a:avLst/>
          </a:prstGeom>
          <a:ln>
            <a:solidFill>
              <a:schemeClr val="accent1"/>
            </a:solidFill>
          </a:ln>
        </p:spPr>
      </p:pic>
      <p:sp>
        <p:nvSpPr>
          <p:cNvPr id="3" name="TextBox 2">
            <a:extLst>
              <a:ext uri="{FF2B5EF4-FFF2-40B4-BE49-F238E27FC236}">
                <a16:creationId xmlns:a16="http://schemas.microsoft.com/office/drawing/2014/main" id="{596B54B4-5A12-44C6-9155-98153B1E22CC}"/>
              </a:ext>
            </a:extLst>
          </p:cNvPr>
          <p:cNvSpPr txBox="1"/>
          <p:nvPr/>
        </p:nvSpPr>
        <p:spPr>
          <a:xfrm>
            <a:off x="2594240" y="6400800"/>
            <a:ext cx="4662110" cy="400110"/>
          </a:xfrm>
          <a:prstGeom prst="rect">
            <a:avLst/>
          </a:prstGeom>
          <a:noFill/>
        </p:spPr>
        <p:txBody>
          <a:bodyPr wrap="none" rtlCol="0">
            <a:spAutoFit/>
          </a:bodyPr>
          <a:lstStyle/>
          <a:p>
            <a:r>
              <a:rPr lang="en-US" sz="2000" b="1" dirty="0">
                <a:solidFill>
                  <a:schemeClr val="bg1"/>
                </a:solidFill>
              </a:rPr>
              <a:t>Blurring of workflow, outputs and identity</a:t>
            </a:r>
          </a:p>
        </p:txBody>
      </p:sp>
    </p:spTree>
    <p:extLst>
      <p:ext uri="{BB962C8B-B14F-4D97-AF65-F5344CB8AC3E}">
        <p14:creationId xmlns:p14="http://schemas.microsoft.com/office/powerpoint/2010/main" val="1126548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CB809F-461E-4974-B851-1579E119EB14}"/>
              </a:ext>
            </a:extLst>
          </p:cNvPr>
          <p:cNvPicPr>
            <a:picLocks noChangeAspect="1"/>
          </p:cNvPicPr>
          <p:nvPr/>
        </p:nvPicPr>
        <p:blipFill>
          <a:blip r:embed="rId2"/>
          <a:stretch>
            <a:fillRect/>
          </a:stretch>
        </p:blipFill>
        <p:spPr>
          <a:xfrm>
            <a:off x="228600" y="1689943"/>
            <a:ext cx="8467871" cy="3478114"/>
          </a:xfrm>
          <a:prstGeom prst="rect">
            <a:avLst/>
          </a:prstGeom>
        </p:spPr>
      </p:pic>
      <p:sp>
        <p:nvSpPr>
          <p:cNvPr id="2" name="Arrow: Up 1">
            <a:extLst>
              <a:ext uri="{FF2B5EF4-FFF2-40B4-BE49-F238E27FC236}">
                <a16:creationId xmlns:a16="http://schemas.microsoft.com/office/drawing/2014/main" id="{0143A674-E7E4-4C64-8DF4-6774BB2AE5FF}"/>
              </a:ext>
            </a:extLst>
          </p:cNvPr>
          <p:cNvSpPr/>
          <p:nvPr/>
        </p:nvSpPr>
        <p:spPr>
          <a:xfrm>
            <a:off x="3581400" y="5105400"/>
            <a:ext cx="838200" cy="914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592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027795" y="1960168"/>
            <a:ext cx="3226551" cy="3226551"/>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8" name="TextBox 27"/>
          <p:cNvSpPr txBox="1"/>
          <p:nvPr/>
        </p:nvSpPr>
        <p:spPr>
          <a:xfrm>
            <a:off x="3831677" y="5048537"/>
            <a:ext cx="1688704" cy="830997"/>
          </a:xfrm>
          <a:prstGeom prst="rect">
            <a:avLst/>
          </a:prstGeom>
          <a:noFill/>
        </p:spPr>
        <p:txBody>
          <a:bodyPr wrap="square" rtlCol="0">
            <a:spAutoFit/>
          </a:bodyPr>
          <a:lstStyle/>
          <a:p>
            <a:r>
              <a:rPr lang="en-US" sz="1600" b="1" dirty="0">
                <a:solidFill>
                  <a:schemeClr val="bg1"/>
                </a:solidFill>
              </a:rPr>
              <a:t>Office of undergraduate research</a:t>
            </a:r>
          </a:p>
        </p:txBody>
      </p:sp>
      <p:sp>
        <p:nvSpPr>
          <p:cNvPr id="29" name="TextBox 28"/>
          <p:cNvSpPr txBox="1"/>
          <p:nvPr/>
        </p:nvSpPr>
        <p:spPr>
          <a:xfrm>
            <a:off x="7295613" y="4183084"/>
            <a:ext cx="1377906" cy="584775"/>
          </a:xfrm>
          <a:prstGeom prst="rect">
            <a:avLst/>
          </a:prstGeom>
          <a:noFill/>
        </p:spPr>
        <p:txBody>
          <a:bodyPr wrap="square" rtlCol="0">
            <a:spAutoFit/>
          </a:bodyPr>
          <a:lstStyle/>
          <a:p>
            <a:r>
              <a:rPr lang="en-US" sz="1600" b="1" dirty="0">
                <a:solidFill>
                  <a:schemeClr val="bg1"/>
                </a:solidFill>
              </a:rPr>
              <a:t>Disciplines &amp; departments</a:t>
            </a:r>
          </a:p>
        </p:txBody>
      </p:sp>
      <p:sp>
        <p:nvSpPr>
          <p:cNvPr id="31" name="TextBox 30"/>
          <p:cNvSpPr txBox="1"/>
          <p:nvPr/>
        </p:nvSpPr>
        <p:spPr>
          <a:xfrm>
            <a:off x="1610059" y="4365956"/>
            <a:ext cx="2150384" cy="338554"/>
          </a:xfrm>
          <a:prstGeom prst="rect">
            <a:avLst/>
          </a:prstGeom>
          <a:noFill/>
        </p:spPr>
        <p:txBody>
          <a:bodyPr wrap="square" rtlCol="0">
            <a:spAutoFit/>
          </a:bodyPr>
          <a:lstStyle/>
          <a:p>
            <a:r>
              <a:rPr lang="en-US" sz="1600" b="1" dirty="0">
                <a:solidFill>
                  <a:schemeClr val="bg1"/>
                </a:solidFill>
              </a:rPr>
              <a:t>Graduate school </a:t>
            </a:r>
          </a:p>
        </p:txBody>
      </p:sp>
      <p:sp>
        <p:nvSpPr>
          <p:cNvPr id="32" name="TextBox 31"/>
          <p:cNvSpPr txBox="1"/>
          <p:nvPr/>
        </p:nvSpPr>
        <p:spPr>
          <a:xfrm>
            <a:off x="3421414" y="682207"/>
            <a:ext cx="2195023" cy="584775"/>
          </a:xfrm>
          <a:prstGeom prst="rect">
            <a:avLst/>
          </a:prstGeom>
          <a:noFill/>
        </p:spPr>
        <p:txBody>
          <a:bodyPr wrap="square" rtlCol="0">
            <a:spAutoFit/>
          </a:bodyPr>
          <a:lstStyle/>
          <a:p>
            <a:r>
              <a:rPr lang="en-US" sz="1600" b="1" dirty="0">
                <a:solidFill>
                  <a:schemeClr val="bg1"/>
                </a:solidFill>
              </a:rPr>
              <a:t>Vice president for research</a:t>
            </a:r>
          </a:p>
        </p:txBody>
      </p:sp>
      <p:sp>
        <p:nvSpPr>
          <p:cNvPr id="33" name="TextBox 32"/>
          <p:cNvSpPr txBox="1"/>
          <p:nvPr/>
        </p:nvSpPr>
        <p:spPr>
          <a:xfrm>
            <a:off x="3194167" y="2324011"/>
            <a:ext cx="909984" cy="338554"/>
          </a:xfrm>
          <a:prstGeom prst="rect">
            <a:avLst/>
          </a:prstGeom>
          <a:noFill/>
        </p:spPr>
        <p:txBody>
          <a:bodyPr wrap="square" rtlCol="0">
            <a:spAutoFit/>
          </a:bodyPr>
          <a:lstStyle/>
          <a:p>
            <a:r>
              <a:rPr lang="en-US" sz="1600" b="1" dirty="0">
                <a:solidFill>
                  <a:schemeClr val="bg1"/>
                </a:solidFill>
              </a:rPr>
              <a:t>Provost</a:t>
            </a:r>
          </a:p>
        </p:txBody>
      </p:sp>
      <p:sp>
        <p:nvSpPr>
          <p:cNvPr id="34" name="TextBox 33"/>
          <p:cNvSpPr txBox="1"/>
          <p:nvPr/>
        </p:nvSpPr>
        <p:spPr>
          <a:xfrm>
            <a:off x="2087614" y="1926990"/>
            <a:ext cx="1749185" cy="584775"/>
          </a:xfrm>
          <a:prstGeom prst="rect">
            <a:avLst/>
          </a:prstGeom>
          <a:noFill/>
        </p:spPr>
        <p:txBody>
          <a:bodyPr wrap="square" rtlCol="0">
            <a:spAutoFit/>
          </a:bodyPr>
          <a:lstStyle/>
          <a:p>
            <a:r>
              <a:rPr lang="en-US" sz="1600" b="1" dirty="0">
                <a:solidFill>
                  <a:schemeClr val="bg1"/>
                </a:solidFill>
              </a:rPr>
              <a:t>Institutional Reporting</a:t>
            </a:r>
          </a:p>
        </p:txBody>
      </p:sp>
      <p:sp>
        <p:nvSpPr>
          <p:cNvPr id="36" name="TextBox 35"/>
          <p:cNvSpPr txBox="1"/>
          <p:nvPr/>
        </p:nvSpPr>
        <p:spPr>
          <a:xfrm>
            <a:off x="4403462" y="1452675"/>
            <a:ext cx="864186" cy="338554"/>
          </a:xfrm>
          <a:prstGeom prst="rect">
            <a:avLst/>
          </a:prstGeom>
          <a:noFill/>
        </p:spPr>
        <p:txBody>
          <a:bodyPr wrap="square" rtlCol="0">
            <a:spAutoFit/>
          </a:bodyPr>
          <a:lstStyle/>
          <a:p>
            <a:r>
              <a:rPr lang="en-US" sz="1600" b="1" dirty="0">
                <a:solidFill>
                  <a:schemeClr val="bg1"/>
                </a:solidFill>
              </a:rPr>
              <a:t>CIO</a:t>
            </a:r>
          </a:p>
        </p:txBody>
      </p:sp>
      <p:sp>
        <p:nvSpPr>
          <p:cNvPr id="37" name="TextBox 36"/>
          <p:cNvSpPr txBox="1"/>
          <p:nvPr/>
        </p:nvSpPr>
        <p:spPr>
          <a:xfrm>
            <a:off x="6311671" y="5639137"/>
            <a:ext cx="1885349" cy="584775"/>
          </a:xfrm>
          <a:prstGeom prst="rect">
            <a:avLst/>
          </a:prstGeom>
          <a:noFill/>
        </p:spPr>
        <p:txBody>
          <a:bodyPr wrap="square" rtlCol="0">
            <a:spAutoFit/>
          </a:bodyPr>
          <a:lstStyle/>
          <a:p>
            <a:r>
              <a:rPr lang="en-US" sz="1600" b="1" dirty="0">
                <a:solidFill>
                  <a:schemeClr val="bg1"/>
                </a:solidFill>
              </a:rPr>
              <a:t>Campus center for teaching &amp; learning</a:t>
            </a:r>
          </a:p>
        </p:txBody>
      </p:sp>
      <p:sp>
        <p:nvSpPr>
          <p:cNvPr id="3" name="TextBox 2"/>
          <p:cNvSpPr txBox="1"/>
          <p:nvPr/>
        </p:nvSpPr>
        <p:spPr>
          <a:xfrm>
            <a:off x="651424" y="1155856"/>
            <a:ext cx="1297632" cy="584775"/>
          </a:xfrm>
          <a:prstGeom prst="rect">
            <a:avLst/>
          </a:prstGeom>
          <a:noFill/>
        </p:spPr>
        <p:txBody>
          <a:bodyPr wrap="square" rtlCol="0">
            <a:spAutoFit/>
          </a:bodyPr>
          <a:lstStyle/>
          <a:p>
            <a:r>
              <a:rPr lang="en-US" sz="1600" b="1" dirty="0">
                <a:solidFill>
                  <a:schemeClr val="bg1"/>
                </a:solidFill>
              </a:rPr>
              <a:t>Medical center</a:t>
            </a:r>
          </a:p>
        </p:txBody>
      </p:sp>
      <p:sp>
        <p:nvSpPr>
          <p:cNvPr id="6" name="TextBox 5"/>
          <p:cNvSpPr txBox="1"/>
          <p:nvPr/>
        </p:nvSpPr>
        <p:spPr>
          <a:xfrm>
            <a:off x="667753" y="3356810"/>
            <a:ext cx="184731" cy="338554"/>
          </a:xfrm>
          <a:prstGeom prst="rect">
            <a:avLst/>
          </a:prstGeom>
          <a:noFill/>
        </p:spPr>
        <p:txBody>
          <a:bodyPr wrap="none" rtlCol="0">
            <a:spAutoFit/>
          </a:bodyPr>
          <a:lstStyle/>
          <a:p>
            <a:endParaRPr lang="en-US" sz="1600" b="1" dirty="0">
              <a:solidFill>
                <a:schemeClr val="bg1"/>
              </a:solidFill>
            </a:endParaRPr>
          </a:p>
        </p:txBody>
      </p:sp>
      <p:sp>
        <p:nvSpPr>
          <p:cNvPr id="26" name="TextBox 25"/>
          <p:cNvSpPr txBox="1"/>
          <p:nvPr/>
        </p:nvSpPr>
        <p:spPr>
          <a:xfrm>
            <a:off x="1714520" y="1534604"/>
            <a:ext cx="2283644" cy="338554"/>
          </a:xfrm>
          <a:prstGeom prst="rect">
            <a:avLst/>
          </a:prstGeom>
          <a:noFill/>
        </p:spPr>
        <p:txBody>
          <a:bodyPr wrap="square" rtlCol="0">
            <a:spAutoFit/>
          </a:bodyPr>
          <a:lstStyle/>
          <a:p>
            <a:r>
              <a:rPr lang="en-US" sz="1600" b="1" dirty="0">
                <a:solidFill>
                  <a:schemeClr val="bg1"/>
                </a:solidFill>
              </a:rPr>
              <a:t>Tech Transfer Office</a:t>
            </a:r>
          </a:p>
        </p:txBody>
      </p:sp>
      <p:sp>
        <p:nvSpPr>
          <p:cNvPr id="2" name="TextBox 1"/>
          <p:cNvSpPr txBox="1"/>
          <p:nvPr/>
        </p:nvSpPr>
        <p:spPr>
          <a:xfrm>
            <a:off x="5343281" y="3302688"/>
            <a:ext cx="1022526" cy="369332"/>
          </a:xfrm>
          <a:prstGeom prst="rect">
            <a:avLst/>
          </a:prstGeom>
          <a:noFill/>
          <a:ln>
            <a:solidFill>
              <a:schemeClr val="bg1"/>
            </a:solidFill>
          </a:ln>
        </p:spPr>
        <p:txBody>
          <a:bodyPr wrap="square" rtlCol="0">
            <a:spAutoFit/>
          </a:bodyPr>
          <a:lstStyle/>
          <a:p>
            <a:r>
              <a:rPr lang="en-US" b="1" dirty="0">
                <a:solidFill>
                  <a:schemeClr val="bg1"/>
                </a:solidFill>
              </a:rPr>
              <a:t>LIBRARY</a:t>
            </a:r>
          </a:p>
        </p:txBody>
      </p:sp>
      <p:sp>
        <p:nvSpPr>
          <p:cNvPr id="38" name="TextBox 37"/>
          <p:cNvSpPr txBox="1"/>
          <p:nvPr/>
        </p:nvSpPr>
        <p:spPr>
          <a:xfrm>
            <a:off x="622951" y="2398863"/>
            <a:ext cx="1516577" cy="830997"/>
          </a:xfrm>
          <a:prstGeom prst="rect">
            <a:avLst/>
          </a:prstGeom>
          <a:noFill/>
        </p:spPr>
        <p:txBody>
          <a:bodyPr wrap="square" rtlCol="0">
            <a:spAutoFit/>
          </a:bodyPr>
          <a:lstStyle/>
          <a:p>
            <a:r>
              <a:rPr lang="en-US" sz="1600" b="1" dirty="0">
                <a:solidFill>
                  <a:schemeClr val="bg1"/>
                </a:solidFill>
              </a:rPr>
              <a:t>Advancement &amp; corporate relations </a:t>
            </a:r>
          </a:p>
        </p:txBody>
      </p:sp>
      <p:sp>
        <p:nvSpPr>
          <p:cNvPr id="7" name="Rectangle 6"/>
          <p:cNvSpPr/>
          <p:nvPr/>
        </p:nvSpPr>
        <p:spPr>
          <a:xfrm>
            <a:off x="2015961" y="2691324"/>
            <a:ext cx="1599284" cy="338554"/>
          </a:xfrm>
          <a:prstGeom prst="rect">
            <a:avLst/>
          </a:prstGeom>
        </p:spPr>
        <p:txBody>
          <a:bodyPr wrap="none">
            <a:spAutoFit/>
          </a:bodyPr>
          <a:lstStyle/>
          <a:p>
            <a:r>
              <a:rPr lang="en-US" sz="1600" b="1" dirty="0">
                <a:solidFill>
                  <a:schemeClr val="bg1"/>
                </a:solidFill>
              </a:rPr>
              <a:t>Data Warehouse</a:t>
            </a:r>
          </a:p>
        </p:txBody>
      </p:sp>
      <p:sp>
        <p:nvSpPr>
          <p:cNvPr id="40" name="Arc 39"/>
          <p:cNvSpPr/>
          <p:nvPr/>
        </p:nvSpPr>
        <p:spPr>
          <a:xfrm rot="3888225">
            <a:off x="1955760" y="1059068"/>
            <a:ext cx="3265369" cy="3768745"/>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solidFill>
                <a:schemeClr val="bg1"/>
              </a:solidFill>
            </a:endParaRPr>
          </a:p>
        </p:txBody>
      </p:sp>
      <p:sp>
        <p:nvSpPr>
          <p:cNvPr id="30" name="TextBox 29"/>
          <p:cNvSpPr txBox="1"/>
          <p:nvPr/>
        </p:nvSpPr>
        <p:spPr>
          <a:xfrm>
            <a:off x="459659" y="1966733"/>
            <a:ext cx="1749185" cy="338554"/>
          </a:xfrm>
          <a:prstGeom prst="rect">
            <a:avLst/>
          </a:prstGeom>
          <a:noFill/>
        </p:spPr>
        <p:txBody>
          <a:bodyPr wrap="square" rtlCol="0">
            <a:spAutoFit/>
          </a:bodyPr>
          <a:lstStyle/>
          <a:p>
            <a:r>
              <a:rPr lang="en-US" sz="1600" b="1" dirty="0">
                <a:solidFill>
                  <a:schemeClr val="bg1"/>
                </a:solidFill>
              </a:rPr>
              <a:t>News Bureau</a:t>
            </a:r>
          </a:p>
        </p:txBody>
      </p:sp>
      <p:sp>
        <p:nvSpPr>
          <p:cNvPr id="35" name="Arc 34"/>
          <p:cNvSpPr/>
          <p:nvPr/>
        </p:nvSpPr>
        <p:spPr>
          <a:xfrm rot="8504012">
            <a:off x="4147327" y="-496107"/>
            <a:ext cx="2953325" cy="3768745"/>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Arc 42"/>
          <p:cNvSpPr/>
          <p:nvPr/>
        </p:nvSpPr>
        <p:spPr>
          <a:xfrm rot="15427944">
            <a:off x="4977459" y="2516815"/>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44" name="Arc 43"/>
          <p:cNvSpPr/>
          <p:nvPr/>
        </p:nvSpPr>
        <p:spPr>
          <a:xfrm rot="19682342">
            <a:off x="2992859" y="3184709"/>
            <a:ext cx="2714481" cy="4372735"/>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5" name="Arc 44"/>
          <p:cNvSpPr/>
          <p:nvPr/>
        </p:nvSpPr>
        <p:spPr>
          <a:xfrm rot="10800000">
            <a:off x="6347269" y="1462750"/>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39" name="TextBox 38"/>
          <p:cNvSpPr txBox="1"/>
          <p:nvPr/>
        </p:nvSpPr>
        <p:spPr>
          <a:xfrm>
            <a:off x="1913500" y="3446638"/>
            <a:ext cx="1749185" cy="338554"/>
          </a:xfrm>
          <a:prstGeom prst="rect">
            <a:avLst/>
          </a:prstGeom>
          <a:noFill/>
        </p:spPr>
        <p:txBody>
          <a:bodyPr wrap="square" rtlCol="0">
            <a:spAutoFit/>
          </a:bodyPr>
          <a:lstStyle/>
          <a:p>
            <a:r>
              <a:rPr lang="en-US" sz="1600" b="1" dirty="0">
                <a:solidFill>
                  <a:schemeClr val="bg1"/>
                </a:solidFill>
              </a:rPr>
              <a:t>Colleges &amp; depts</a:t>
            </a:r>
          </a:p>
        </p:txBody>
      </p:sp>
      <p:sp>
        <p:nvSpPr>
          <p:cNvPr id="8" name="Footer Placeholder 7"/>
          <p:cNvSpPr>
            <a:spLocks noGrp="1"/>
          </p:cNvSpPr>
          <p:nvPr>
            <p:ph type="ftr" sz="quarter" idx="11"/>
          </p:nvPr>
        </p:nvSpPr>
        <p:spPr/>
        <p:txBody>
          <a:bodyPr/>
          <a:lstStyle/>
          <a:p>
            <a:r>
              <a:rPr lang="en-US" sz="1050" dirty="0">
                <a:solidFill>
                  <a:schemeClr val="bg1"/>
                </a:solidFill>
              </a:rPr>
              <a:t>Adapted from a pic by Rebecca Bryant, OCLC Research</a:t>
            </a:r>
          </a:p>
        </p:txBody>
      </p:sp>
      <p:sp>
        <p:nvSpPr>
          <p:cNvPr id="14" name="TextBox 13"/>
          <p:cNvSpPr txBox="1"/>
          <p:nvPr/>
        </p:nvSpPr>
        <p:spPr>
          <a:xfrm>
            <a:off x="5041356" y="2156698"/>
            <a:ext cx="1561350" cy="646331"/>
          </a:xfrm>
          <a:prstGeom prst="rect">
            <a:avLst/>
          </a:prstGeom>
          <a:solidFill>
            <a:srgbClr val="FFFFFF"/>
          </a:solidFill>
        </p:spPr>
        <p:txBody>
          <a:bodyPr wrap="square" rtlCol="0">
            <a:spAutoFit/>
          </a:bodyPr>
          <a:lstStyle/>
          <a:p>
            <a:pPr algn="ctr"/>
            <a:r>
              <a:rPr lang="en-US" b="1" dirty="0">
                <a:solidFill>
                  <a:srgbClr val="5B9BD5"/>
                </a:solidFill>
              </a:rPr>
              <a:t>Research Data Management</a:t>
            </a:r>
          </a:p>
        </p:txBody>
      </p:sp>
      <p:sp>
        <p:nvSpPr>
          <p:cNvPr id="19" name="TextBox 18"/>
          <p:cNvSpPr txBox="1"/>
          <p:nvPr/>
        </p:nvSpPr>
        <p:spPr>
          <a:xfrm>
            <a:off x="6684139" y="3113429"/>
            <a:ext cx="1326650" cy="646331"/>
          </a:xfrm>
          <a:prstGeom prst="rect">
            <a:avLst/>
          </a:prstGeom>
          <a:solidFill>
            <a:srgbClr val="FFFFFF"/>
          </a:solidFill>
        </p:spPr>
        <p:txBody>
          <a:bodyPr wrap="square" rtlCol="0">
            <a:spAutoFit/>
          </a:bodyPr>
          <a:lstStyle/>
          <a:p>
            <a:pPr algn="ctr"/>
            <a:r>
              <a:rPr lang="en-US" b="1" dirty="0">
                <a:solidFill>
                  <a:srgbClr val="5B9BD5"/>
                </a:solidFill>
              </a:rPr>
              <a:t>Digital scholarship</a:t>
            </a:r>
          </a:p>
        </p:txBody>
      </p:sp>
      <p:sp>
        <p:nvSpPr>
          <p:cNvPr id="18" name="TextBox 17"/>
          <p:cNvSpPr txBox="1"/>
          <p:nvPr/>
        </p:nvSpPr>
        <p:spPr>
          <a:xfrm>
            <a:off x="5442923" y="4128452"/>
            <a:ext cx="1206560" cy="923330"/>
          </a:xfrm>
          <a:prstGeom prst="rect">
            <a:avLst/>
          </a:prstGeom>
          <a:solidFill>
            <a:srgbClr val="FFFFFF"/>
          </a:solidFill>
        </p:spPr>
        <p:txBody>
          <a:bodyPr wrap="square" rtlCol="0">
            <a:spAutoFit/>
          </a:bodyPr>
          <a:lstStyle/>
          <a:p>
            <a:r>
              <a:rPr lang="en-US" b="1" dirty="0">
                <a:solidFill>
                  <a:srgbClr val="5B9BD5"/>
                </a:solidFill>
              </a:rPr>
              <a:t>User education &amp; training</a:t>
            </a:r>
          </a:p>
        </p:txBody>
      </p:sp>
      <p:sp>
        <p:nvSpPr>
          <p:cNvPr id="16" name="TextBox 15"/>
          <p:cNvSpPr txBox="1"/>
          <p:nvPr/>
        </p:nvSpPr>
        <p:spPr>
          <a:xfrm>
            <a:off x="3662889" y="2913873"/>
            <a:ext cx="1514047" cy="646331"/>
          </a:xfrm>
          <a:prstGeom prst="rect">
            <a:avLst/>
          </a:prstGeom>
          <a:solidFill>
            <a:srgbClr val="FFFFFF"/>
          </a:solidFill>
        </p:spPr>
        <p:txBody>
          <a:bodyPr wrap="square" rtlCol="0">
            <a:spAutoFit/>
          </a:bodyPr>
          <a:lstStyle/>
          <a:p>
            <a:pPr algn="ctr"/>
            <a:r>
              <a:rPr lang="en-US" b="1" dirty="0">
                <a:solidFill>
                  <a:srgbClr val="5B9BD5"/>
                </a:solidFill>
              </a:rPr>
              <a:t>RIM/Profiling system</a:t>
            </a:r>
          </a:p>
        </p:txBody>
      </p:sp>
      <p:sp>
        <p:nvSpPr>
          <p:cNvPr id="17" name="TextBox 16"/>
          <p:cNvSpPr txBox="1"/>
          <p:nvPr/>
        </p:nvSpPr>
        <p:spPr>
          <a:xfrm>
            <a:off x="3284916" y="3867097"/>
            <a:ext cx="1354050" cy="646331"/>
          </a:xfrm>
          <a:prstGeom prst="rect">
            <a:avLst/>
          </a:prstGeom>
          <a:solidFill>
            <a:srgbClr val="FFFFFF"/>
          </a:solidFill>
        </p:spPr>
        <p:txBody>
          <a:bodyPr wrap="square" rtlCol="0">
            <a:spAutoFit/>
          </a:bodyPr>
          <a:lstStyle/>
          <a:p>
            <a:r>
              <a:rPr lang="en-US" b="1" dirty="0">
                <a:solidFill>
                  <a:srgbClr val="5B9BD5"/>
                </a:solidFill>
              </a:rPr>
              <a:t>Institutional Repository</a:t>
            </a:r>
          </a:p>
        </p:txBody>
      </p:sp>
      <p:sp>
        <p:nvSpPr>
          <p:cNvPr id="10" name="Rectangle 9"/>
          <p:cNvSpPr/>
          <p:nvPr/>
        </p:nvSpPr>
        <p:spPr>
          <a:xfrm>
            <a:off x="5187096" y="265672"/>
            <a:ext cx="3720518" cy="1195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rPr>
              <a:t>Creation, management and disclosure:</a:t>
            </a:r>
          </a:p>
        </p:txBody>
      </p:sp>
      <p:sp>
        <p:nvSpPr>
          <p:cNvPr id="41" name="Rectangle 40"/>
          <p:cNvSpPr/>
          <p:nvPr/>
        </p:nvSpPr>
        <p:spPr>
          <a:xfrm>
            <a:off x="290529" y="5303022"/>
            <a:ext cx="2342776" cy="129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Researcher</a:t>
            </a:r>
          </a:p>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manager</a:t>
            </a:r>
          </a:p>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support</a:t>
            </a:r>
          </a:p>
        </p:txBody>
      </p:sp>
      <p:sp>
        <p:nvSpPr>
          <p:cNvPr id="42" name="Oval 41"/>
          <p:cNvSpPr/>
          <p:nvPr/>
        </p:nvSpPr>
        <p:spPr>
          <a:xfrm>
            <a:off x="7518960" y="969257"/>
            <a:ext cx="1493469" cy="1406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R-</a:t>
            </a:r>
            <a:b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infra-structure</a:t>
            </a:r>
            <a:endParaRPr lang="en-US" sz="16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389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000"/>
                                        <p:tgtEl>
                                          <p:spTgt spid="29"/>
                                        </p:tgtEl>
                                      </p:cBhvr>
                                    </p:animEffect>
                                    <p:anim calcmode="lin" valueType="num">
                                      <p:cBhvr>
                                        <p:cTn id="100" dur="1000" fill="hold"/>
                                        <p:tgtEl>
                                          <p:spTgt spid="29"/>
                                        </p:tgtEl>
                                        <p:attrNameLst>
                                          <p:attrName>ppt_x</p:attrName>
                                        </p:attrNameLst>
                                      </p:cBhvr>
                                      <p:tavLst>
                                        <p:tav tm="0">
                                          <p:val>
                                            <p:strVal val="#ppt_x"/>
                                          </p:val>
                                        </p:tav>
                                        <p:tav tm="100000">
                                          <p:val>
                                            <p:strVal val="#ppt_x"/>
                                          </p:val>
                                        </p:tav>
                                      </p:tavLst>
                                    </p:anim>
                                    <p:anim calcmode="lin" valueType="num">
                                      <p:cBhvr>
                                        <p:cTn id="10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1000"/>
                                        <p:tgtEl>
                                          <p:spTgt spid="41"/>
                                        </p:tgtEl>
                                      </p:cBhvr>
                                    </p:animEffect>
                                    <p:anim calcmode="lin" valueType="num">
                                      <p:cBhvr>
                                        <p:cTn id="107" dur="1000" fill="hold"/>
                                        <p:tgtEl>
                                          <p:spTgt spid="41"/>
                                        </p:tgtEl>
                                        <p:attrNameLst>
                                          <p:attrName>ppt_x</p:attrName>
                                        </p:attrNameLst>
                                      </p:cBhvr>
                                      <p:tavLst>
                                        <p:tav tm="0">
                                          <p:val>
                                            <p:strVal val="#ppt_x"/>
                                          </p:val>
                                        </p:tav>
                                        <p:tav tm="100000">
                                          <p:val>
                                            <p:strVal val="#ppt_x"/>
                                          </p:val>
                                        </p:tav>
                                      </p:tavLst>
                                    </p:anim>
                                    <p:anim calcmode="lin" valueType="num">
                                      <p:cBhvr>
                                        <p:cTn id="10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P spid="14" grpId="0" animBg="1"/>
      <p:bldP spid="19" grpId="0" animBg="1"/>
      <p:bldP spid="18" grpId="0" animBg="1"/>
      <p:bldP spid="16" grpId="0" animBg="1"/>
      <p:bldP spid="17"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038600" y="199846"/>
            <a:ext cx="4967111" cy="6555641"/>
          </a:xfrm>
          <a:prstGeom prst="rect">
            <a:avLst/>
          </a:prstGeom>
          <a:solidFill>
            <a:srgbClr val="5B9BD5"/>
          </a:solidFill>
        </p:spPr>
        <p:txBody>
          <a:bodyPr wrap="square">
            <a:spAutoFit/>
          </a:bodyPr>
          <a:lstStyle/>
          <a:p>
            <a:pPr defTabSz="914400"/>
            <a:r>
              <a:rPr lang="en-US" sz="2800" dirty="0">
                <a:solidFill>
                  <a:srgbClr val="FFFFFF"/>
                </a:solidFill>
                <a:latin typeface="Segoe UI Light" panose="020B0502040204020203" pitchFamily="34" charset="0"/>
              </a:rPr>
              <a:t>Her view is that publishers are here to </a:t>
            </a:r>
            <a:r>
              <a:rPr lang="en-US" sz="2800" b="1" dirty="0">
                <a:solidFill>
                  <a:srgbClr val="FFFFFF"/>
                </a:solidFill>
                <a:latin typeface="Segoe UI Semibold" panose="020B0702040204020203" pitchFamily="34" charset="0"/>
              </a:rPr>
              <a:t>make the scientific research process more effective </a:t>
            </a:r>
            <a:r>
              <a:rPr lang="en-US" sz="2800" dirty="0">
                <a:solidFill>
                  <a:srgbClr val="FFFFFF"/>
                </a:solidFill>
                <a:latin typeface="Segoe UI Light" panose="020B0502040204020203" pitchFamily="34" charset="0"/>
              </a:rPr>
              <a:t>by helping them keep up to date, find colleagues, plan experiments, and then share their results.  </a:t>
            </a:r>
            <a:r>
              <a:rPr lang="en-US" sz="2800" b="1" dirty="0">
                <a:solidFill>
                  <a:srgbClr val="FFFFFF"/>
                </a:solidFill>
                <a:latin typeface="Segoe UI Semibold" panose="020B0702040204020203" pitchFamily="34" charset="0"/>
              </a:rPr>
              <a:t>After they have published, the processes continues</a:t>
            </a:r>
            <a:r>
              <a:rPr lang="en-US" sz="2800" dirty="0">
                <a:solidFill>
                  <a:srgbClr val="FFFFFF"/>
                </a:solidFill>
                <a:latin typeface="Segoe UI Light" panose="020B0502040204020203" pitchFamily="34" charset="0"/>
              </a:rPr>
              <a:t> with gaining a reputation, obtaining funds, finding collaborators, and even finding a new job. What can we as publishers do to address some of </a:t>
            </a:r>
            <a:r>
              <a:rPr lang="en-US" sz="2800" b="1" dirty="0">
                <a:solidFill>
                  <a:srgbClr val="FFFFFF"/>
                </a:solidFill>
                <a:latin typeface="Segoe UI Semibold" panose="020B0702040204020203" pitchFamily="34" charset="0"/>
              </a:rPr>
              <a:t>scientists’ pain points?</a:t>
            </a:r>
          </a:p>
        </p:txBody>
      </p:sp>
      <p:sp>
        <p:nvSpPr>
          <p:cNvPr id="5" name="TextBox 4"/>
          <p:cNvSpPr txBox="1"/>
          <p:nvPr/>
        </p:nvSpPr>
        <p:spPr>
          <a:xfrm>
            <a:off x="304800" y="3886200"/>
            <a:ext cx="3085845" cy="1446550"/>
          </a:xfrm>
          <a:prstGeom prst="rect">
            <a:avLst/>
          </a:prstGeom>
          <a:solidFill>
            <a:schemeClr val="accent1"/>
          </a:solidFill>
        </p:spPr>
        <p:txBody>
          <a:bodyPr wrap="none" rtlCol="0">
            <a:spAutoFit/>
          </a:bodyPr>
          <a:lstStyle/>
          <a:p>
            <a:pPr defTabSz="914400"/>
            <a:r>
              <a:rPr lang="en-US" sz="2400" dirty="0">
                <a:solidFill>
                  <a:srgbClr val="FFFFFF"/>
                </a:solidFill>
                <a:latin typeface="Segoe UI Light" panose="020B0502040204020203" pitchFamily="34" charset="0"/>
              </a:rPr>
              <a:t>Annette Thomas, </a:t>
            </a:r>
          </a:p>
          <a:p>
            <a:pPr defTabSz="914400"/>
            <a:r>
              <a:rPr lang="en-US" sz="1600" dirty="0">
                <a:solidFill>
                  <a:srgbClr val="FFFFFF"/>
                </a:solidFill>
                <a:latin typeface="Segoe UI Light" panose="020B0502040204020203" pitchFamily="34" charset="0"/>
              </a:rPr>
              <a:t>Then</a:t>
            </a:r>
            <a:r>
              <a:rPr lang="en-US" sz="2400" dirty="0">
                <a:solidFill>
                  <a:srgbClr val="FFFFFF"/>
                </a:solidFill>
                <a:latin typeface="Segoe UI Light" panose="020B0502040204020203" pitchFamily="34" charset="0"/>
              </a:rPr>
              <a:t> CEO of Macmillan </a:t>
            </a:r>
          </a:p>
          <a:p>
            <a:pPr defTabSz="914400"/>
            <a:r>
              <a:rPr lang="en-US" sz="2400" dirty="0">
                <a:solidFill>
                  <a:srgbClr val="FFFFFF"/>
                </a:solidFill>
                <a:latin typeface="Segoe UI Light" panose="020B0502040204020203" pitchFamily="34" charset="0"/>
              </a:rPr>
              <a:t>Publishers </a:t>
            </a:r>
            <a:br>
              <a:rPr lang="en-US" sz="2400" dirty="0">
                <a:solidFill>
                  <a:srgbClr val="FFFFFF"/>
                </a:solidFill>
                <a:latin typeface="Segoe UI Light" panose="020B0502040204020203" pitchFamily="34" charset="0"/>
              </a:rPr>
            </a:br>
            <a:endParaRPr lang="en-US" sz="1600" dirty="0">
              <a:solidFill>
                <a:srgbClr val="FFFFFF"/>
              </a:solidFill>
              <a:latin typeface="Segoe UI Light" panose="020B0502040204020203" pitchFamily="34" charset="0"/>
            </a:endParaRPr>
          </a:p>
        </p:txBody>
      </p:sp>
      <p:sp>
        <p:nvSpPr>
          <p:cNvPr id="6" name="TextBox 5"/>
          <p:cNvSpPr txBox="1"/>
          <p:nvPr/>
        </p:nvSpPr>
        <p:spPr>
          <a:xfrm>
            <a:off x="304800" y="215235"/>
            <a:ext cx="3429000" cy="3046988"/>
          </a:xfrm>
          <a:prstGeom prst="rect">
            <a:avLst/>
          </a:prstGeom>
          <a:solidFill>
            <a:schemeClr val="accent1"/>
          </a:solidFill>
        </p:spPr>
        <p:txBody>
          <a:bodyPr wrap="square" rtlCol="0">
            <a:spAutoFit/>
          </a:bodyPr>
          <a:lstStyle/>
          <a:p>
            <a:pPr defTabSz="914400"/>
            <a:r>
              <a:rPr lang="en-US" sz="4800" dirty="0">
                <a:solidFill>
                  <a:srgbClr val="FFFFFF"/>
                </a:solidFill>
                <a:latin typeface="Segoe UI Light" panose="020B0502040204020203" pitchFamily="34" charset="0"/>
              </a:rPr>
              <a:t>A publisher’s new job description</a:t>
            </a:r>
          </a:p>
        </p:txBody>
      </p:sp>
      <p:sp>
        <p:nvSpPr>
          <p:cNvPr id="7" name="Rectangle 6"/>
          <p:cNvSpPr/>
          <p:nvPr/>
        </p:nvSpPr>
        <p:spPr>
          <a:xfrm>
            <a:off x="-12955" y="6627168"/>
            <a:ext cx="3886200" cy="230832"/>
          </a:xfrm>
          <a:prstGeom prst="rect">
            <a:avLst/>
          </a:prstGeom>
          <a:solidFill>
            <a:schemeClr val="accent1"/>
          </a:solidFill>
        </p:spPr>
        <p:txBody>
          <a:bodyPr wrap="square">
            <a:spAutoFit/>
          </a:bodyPr>
          <a:lstStyle/>
          <a:p>
            <a:pPr defTabSz="914400"/>
            <a:r>
              <a:rPr lang="en-US" sz="900" dirty="0">
                <a:solidFill>
                  <a:srgbClr val="FFFFFF"/>
                </a:solidFill>
              </a:rPr>
              <a:t>http://www.against-the-grain.com/2012/11/a-publishers-new-job-description/</a:t>
            </a:r>
          </a:p>
        </p:txBody>
      </p:sp>
    </p:spTree>
    <p:extLst>
      <p:ext uri="{BB962C8B-B14F-4D97-AF65-F5344CB8AC3E}">
        <p14:creationId xmlns:p14="http://schemas.microsoft.com/office/powerpoint/2010/main" val="229413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2" name="Rectangle 1"/>
          <p:cNvSpPr/>
          <p:nvPr/>
        </p:nvSpPr>
        <p:spPr>
          <a:xfrm>
            <a:off x="762000" y="609600"/>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Researcher</a:t>
            </a:r>
          </a:p>
        </p:txBody>
      </p:sp>
      <p:sp>
        <p:nvSpPr>
          <p:cNvPr id="3" name="Rectangle 2"/>
          <p:cNvSpPr/>
          <p:nvPr/>
        </p:nvSpPr>
        <p:spPr>
          <a:xfrm>
            <a:off x="3429000" y="615875"/>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Librarian</a:t>
            </a:r>
          </a:p>
        </p:txBody>
      </p:sp>
      <p:sp>
        <p:nvSpPr>
          <p:cNvPr id="4" name="Rectangle 3"/>
          <p:cNvSpPr/>
          <p:nvPr/>
        </p:nvSpPr>
        <p:spPr>
          <a:xfrm>
            <a:off x="6096000" y="609600"/>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Research</a:t>
            </a:r>
          </a:p>
          <a:p>
            <a:pPr algn="ctr"/>
            <a:r>
              <a:rPr lang="en-US" sz="2400" dirty="0">
                <a:solidFill>
                  <a:srgbClr val="FF0000"/>
                </a:solidFill>
                <a:latin typeface="Segoe UI" panose="020B0502040204020203" pitchFamily="34" charset="0"/>
                <a:cs typeface="Segoe UI" panose="020B0502040204020203" pitchFamily="34" charset="0"/>
              </a:rPr>
              <a:t>manager</a:t>
            </a:r>
          </a:p>
        </p:txBody>
      </p:sp>
      <p:pic>
        <p:nvPicPr>
          <p:cNvPr id="5" name="Picture 4"/>
          <p:cNvPicPr>
            <a:picLocks noChangeAspect="1"/>
          </p:cNvPicPr>
          <p:nvPr/>
        </p:nvPicPr>
        <p:blipFill>
          <a:blip r:embed="rId3"/>
          <a:stretch>
            <a:fillRect/>
          </a:stretch>
        </p:blipFill>
        <p:spPr>
          <a:xfrm>
            <a:off x="7205075" y="2243445"/>
            <a:ext cx="998494" cy="1423988"/>
          </a:xfrm>
          <a:prstGeom prst="rect">
            <a:avLst/>
          </a:prstGeom>
        </p:spPr>
      </p:pic>
      <p:pic>
        <p:nvPicPr>
          <p:cNvPr id="6" name="Picture 5"/>
          <p:cNvPicPr>
            <a:picLocks noChangeAspect="1"/>
          </p:cNvPicPr>
          <p:nvPr/>
        </p:nvPicPr>
        <p:blipFill>
          <a:blip r:embed="rId4"/>
          <a:stretch>
            <a:fillRect/>
          </a:stretch>
        </p:blipFill>
        <p:spPr>
          <a:xfrm>
            <a:off x="5687384" y="2294459"/>
            <a:ext cx="817231" cy="1432953"/>
          </a:xfrm>
          <a:prstGeom prst="rect">
            <a:avLst/>
          </a:prstGeom>
        </p:spPr>
      </p:pic>
      <p:pic>
        <p:nvPicPr>
          <p:cNvPr id="7" name="Picture 6"/>
          <p:cNvPicPr>
            <a:picLocks noChangeAspect="1"/>
          </p:cNvPicPr>
          <p:nvPr/>
        </p:nvPicPr>
        <p:blipFill>
          <a:blip r:embed="rId5"/>
          <a:stretch>
            <a:fillRect/>
          </a:stretch>
        </p:blipFill>
        <p:spPr>
          <a:xfrm>
            <a:off x="6807092" y="4230473"/>
            <a:ext cx="1034087" cy="1423988"/>
          </a:xfrm>
          <a:prstGeom prst="rect">
            <a:avLst/>
          </a:prstGeom>
        </p:spPr>
      </p:pic>
      <p:pic>
        <p:nvPicPr>
          <p:cNvPr id="8" name="Picture 7"/>
          <p:cNvPicPr>
            <a:picLocks noChangeAspect="1"/>
          </p:cNvPicPr>
          <p:nvPr/>
        </p:nvPicPr>
        <p:blipFill>
          <a:blip r:embed="rId6"/>
          <a:stretch>
            <a:fillRect/>
          </a:stretch>
        </p:blipFill>
        <p:spPr>
          <a:xfrm>
            <a:off x="1714500" y="2305050"/>
            <a:ext cx="2076450" cy="409575"/>
          </a:xfrm>
          <a:prstGeom prst="rect">
            <a:avLst/>
          </a:prstGeom>
        </p:spPr>
      </p:pic>
      <p:pic>
        <p:nvPicPr>
          <p:cNvPr id="9" name="Picture 8"/>
          <p:cNvPicPr>
            <a:picLocks noChangeAspect="1"/>
          </p:cNvPicPr>
          <p:nvPr/>
        </p:nvPicPr>
        <p:blipFill>
          <a:blip r:embed="rId7"/>
          <a:stretch>
            <a:fillRect/>
          </a:stretch>
        </p:blipFill>
        <p:spPr>
          <a:xfrm>
            <a:off x="1780166" y="2967542"/>
            <a:ext cx="1362075" cy="457200"/>
          </a:xfrm>
          <a:prstGeom prst="rect">
            <a:avLst/>
          </a:prstGeom>
        </p:spPr>
      </p:pic>
      <p:pic>
        <p:nvPicPr>
          <p:cNvPr id="10" name="Picture 9"/>
          <p:cNvPicPr>
            <a:picLocks noChangeAspect="1"/>
          </p:cNvPicPr>
          <p:nvPr/>
        </p:nvPicPr>
        <p:blipFill>
          <a:blip r:embed="rId8"/>
          <a:stretch>
            <a:fillRect/>
          </a:stretch>
        </p:blipFill>
        <p:spPr>
          <a:xfrm>
            <a:off x="4810125" y="4294458"/>
            <a:ext cx="1047750" cy="438150"/>
          </a:xfrm>
          <a:prstGeom prst="rect">
            <a:avLst/>
          </a:prstGeom>
        </p:spPr>
      </p:pic>
      <p:pic>
        <p:nvPicPr>
          <p:cNvPr id="11" name="Picture 10"/>
          <p:cNvPicPr>
            <a:picLocks noChangeAspect="1"/>
          </p:cNvPicPr>
          <p:nvPr/>
        </p:nvPicPr>
        <p:blipFill>
          <a:blip r:embed="rId9"/>
          <a:stretch>
            <a:fillRect/>
          </a:stretch>
        </p:blipFill>
        <p:spPr>
          <a:xfrm>
            <a:off x="1372272" y="4062917"/>
            <a:ext cx="762000" cy="428625"/>
          </a:xfrm>
          <a:prstGeom prst="rect">
            <a:avLst/>
          </a:prstGeom>
        </p:spPr>
      </p:pic>
      <p:pic>
        <p:nvPicPr>
          <p:cNvPr id="12" name="Picture 11"/>
          <p:cNvPicPr>
            <a:picLocks noChangeAspect="1"/>
          </p:cNvPicPr>
          <p:nvPr/>
        </p:nvPicPr>
        <p:blipFill>
          <a:blip r:embed="rId10"/>
          <a:stretch>
            <a:fillRect/>
          </a:stretch>
        </p:blipFill>
        <p:spPr>
          <a:xfrm>
            <a:off x="1215719" y="4704095"/>
            <a:ext cx="1837105" cy="461962"/>
          </a:xfrm>
          <a:prstGeom prst="rect">
            <a:avLst/>
          </a:prstGeom>
        </p:spPr>
      </p:pic>
      <p:pic>
        <p:nvPicPr>
          <p:cNvPr id="13" name="Picture 12"/>
          <p:cNvPicPr>
            <a:picLocks noChangeAspect="1"/>
          </p:cNvPicPr>
          <p:nvPr/>
        </p:nvPicPr>
        <p:blipFill>
          <a:blip r:embed="rId11"/>
          <a:stretch>
            <a:fillRect/>
          </a:stretch>
        </p:blipFill>
        <p:spPr>
          <a:xfrm>
            <a:off x="3429000" y="3560725"/>
            <a:ext cx="1695450" cy="333375"/>
          </a:xfrm>
          <a:prstGeom prst="rect">
            <a:avLst/>
          </a:prstGeom>
        </p:spPr>
      </p:pic>
      <p:pic>
        <p:nvPicPr>
          <p:cNvPr id="14" name="Picture 13"/>
          <p:cNvPicPr>
            <a:picLocks noChangeAspect="1"/>
          </p:cNvPicPr>
          <p:nvPr/>
        </p:nvPicPr>
        <p:blipFill>
          <a:blip r:embed="rId12"/>
          <a:stretch>
            <a:fillRect/>
          </a:stretch>
        </p:blipFill>
        <p:spPr>
          <a:xfrm>
            <a:off x="762000" y="5435386"/>
            <a:ext cx="1447800" cy="438150"/>
          </a:xfrm>
          <a:prstGeom prst="rect">
            <a:avLst/>
          </a:prstGeom>
        </p:spPr>
      </p:pic>
      <p:pic>
        <p:nvPicPr>
          <p:cNvPr id="15" name="Picture 14"/>
          <p:cNvPicPr>
            <a:picLocks noChangeAspect="1"/>
          </p:cNvPicPr>
          <p:nvPr/>
        </p:nvPicPr>
        <p:blipFill>
          <a:blip r:embed="rId13"/>
          <a:stretch>
            <a:fillRect/>
          </a:stretch>
        </p:blipFill>
        <p:spPr>
          <a:xfrm>
            <a:off x="5382842" y="5221179"/>
            <a:ext cx="1107135" cy="536376"/>
          </a:xfrm>
          <a:prstGeom prst="rect">
            <a:avLst/>
          </a:prstGeom>
        </p:spPr>
      </p:pic>
      <p:pic>
        <p:nvPicPr>
          <p:cNvPr id="1026" name="Picture 2" descr="https://www.bepress.com/wp-content/themes/bepress/images/bepress_logo.png">
            <a:extLst>
              <a:ext uri="{FF2B5EF4-FFF2-40B4-BE49-F238E27FC236}">
                <a16:creationId xmlns:a16="http://schemas.microsoft.com/office/drawing/2014/main" id="{E8530BC2-36AB-4633-A77E-4D623295DB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89691" y="8512386"/>
            <a:ext cx="19050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bepress.com/wp-content/themes/bepress/images/bepress_logo.png">
            <a:extLst>
              <a:ext uri="{FF2B5EF4-FFF2-40B4-BE49-F238E27FC236}">
                <a16:creationId xmlns:a16="http://schemas.microsoft.com/office/drawing/2014/main" id="{DCC62EEF-A7D6-46D0-9A4E-B213443679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00075" y="6122053"/>
            <a:ext cx="19050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bepress.com/wp-content/themes/bepress/images/bepress_logo.png">
            <a:extLst>
              <a:ext uri="{FF2B5EF4-FFF2-40B4-BE49-F238E27FC236}">
                <a16:creationId xmlns:a16="http://schemas.microsoft.com/office/drawing/2014/main" id="{BA95A913-00DF-4747-B2C4-7DEE78452F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3930" y="6100350"/>
            <a:ext cx="1905000"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4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5" name="Rectangle 4"/>
          <p:cNvSpPr/>
          <p:nvPr/>
        </p:nvSpPr>
        <p:spPr>
          <a:xfrm>
            <a:off x="685800" y="3733800"/>
            <a:ext cx="3536577" cy="3009296"/>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13" name="Down Arrow 12"/>
          <p:cNvSpPr/>
          <p:nvPr/>
        </p:nvSpPr>
        <p:spPr>
          <a:xfrm rot="10800000">
            <a:off x="1468791" y="2267089"/>
            <a:ext cx="1637178" cy="1542911"/>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1295400" y="304800"/>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B9BD5"/>
                </a:solidFill>
                <a:latin typeface="Segoe UI" panose="020B0502040204020203" pitchFamily="34" charset="0"/>
                <a:ea typeface="Segoe UI" panose="020B0502040204020203" pitchFamily="34" charset="0"/>
                <a:cs typeface="Segoe UI" panose="020B0502040204020203" pitchFamily="34" charset="0"/>
              </a:rPr>
              <a:t>Support for creation, management and disclosure of evidence, memory, community</a:t>
            </a:r>
          </a:p>
        </p:txBody>
      </p:sp>
      <p:sp>
        <p:nvSpPr>
          <p:cNvPr id="16" name="Oval 15"/>
          <p:cNvSpPr/>
          <p:nvPr/>
        </p:nvSpPr>
        <p:spPr>
          <a:xfrm>
            <a:off x="6019800" y="4114800"/>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9" name="Rectangle 18"/>
          <p:cNvSpPr/>
          <p:nvPr/>
        </p:nvSpPr>
        <p:spPr>
          <a:xfrm>
            <a:off x="4953000" y="191104"/>
            <a:ext cx="3810000" cy="300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Workflow is the new content </a:t>
            </a:r>
          </a:p>
          <a:p>
            <a:pPr algn="ctr"/>
            <a:endParaRPr lang="en-US" sz="16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Reputation and access</a:t>
            </a:r>
            <a:br>
              <a:rPr lang="en-US" sz="160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400" dirty="0">
                <a:solidFill>
                  <a:srgbClr val="5B9BD5"/>
                </a:solidFill>
                <a:latin typeface="Segoe UI" panose="020B0502040204020203" pitchFamily="34" charset="0"/>
                <a:ea typeface="Segoe UI" panose="020B0502040204020203" pitchFamily="34" charset="0"/>
                <a:cs typeface="Segoe UI" panose="020B0502040204020203" pitchFamily="34" charset="0"/>
              </a:rPr>
              <a:t>manage and disclose the intellectual outputs and expertise of the institution. </a:t>
            </a:r>
            <a:endParaRPr lang="en-US" sz="16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16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From discovery to discoverability</a:t>
            </a:r>
          </a:p>
          <a:p>
            <a:pPr algn="ctr"/>
            <a:endParaRPr lang="en-US" sz="16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 collections: aggregation?</a:t>
            </a:r>
            <a:endParaRPr lang="en-US" sz="16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Down Arrow 12">
            <a:extLst>
              <a:ext uri="{FF2B5EF4-FFF2-40B4-BE49-F238E27FC236}">
                <a16:creationId xmlns:a16="http://schemas.microsoft.com/office/drawing/2014/main" id="{53C6FDA7-A7A9-4BD5-8275-87CCF8FA8B51}"/>
              </a:ext>
            </a:extLst>
          </p:cNvPr>
          <p:cNvSpPr/>
          <p:nvPr/>
        </p:nvSpPr>
        <p:spPr>
          <a:xfrm rot="5400000">
            <a:off x="3977938" y="3663053"/>
            <a:ext cx="1637178" cy="288745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41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953000" y="304800"/>
            <a:ext cx="3636872" cy="2667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3" name="Oval 2"/>
          <p:cNvSpPr/>
          <p:nvPr/>
        </p:nvSpPr>
        <p:spPr>
          <a:xfrm>
            <a:off x="0" y="3327699"/>
            <a:ext cx="3581400" cy="350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a:r>
              <a:rPr lang="en-US" sz="36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334327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pic>
        <p:nvPicPr>
          <p:cNvPr id="4" name="Picture 3" descr="A tall building in a city&#10;&#10;Description generated with very high confidence">
            <a:extLst>
              <a:ext uri="{FF2B5EF4-FFF2-40B4-BE49-F238E27FC236}">
                <a16:creationId xmlns:a16="http://schemas.microsoft.com/office/drawing/2014/main" id="{EA9250D2-CE02-48B6-8431-2892D9F00D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74679" cy="6019800"/>
          </a:xfrm>
          <a:prstGeom prst="rect">
            <a:avLst/>
          </a:prstGeom>
        </p:spPr>
      </p:pic>
      <p:sp>
        <p:nvSpPr>
          <p:cNvPr id="2" name="Rectangle 1">
            <a:extLst>
              <a:ext uri="{FF2B5EF4-FFF2-40B4-BE49-F238E27FC236}">
                <a16:creationId xmlns:a16="http://schemas.microsoft.com/office/drawing/2014/main" id="{C8A7B0E3-3801-42C2-9DAC-C7B8F901ACFB}"/>
              </a:ext>
            </a:extLst>
          </p:cNvPr>
          <p:cNvSpPr/>
          <p:nvPr/>
        </p:nvSpPr>
        <p:spPr>
          <a:xfrm>
            <a:off x="2743200" y="152400"/>
            <a:ext cx="6705600" cy="253916"/>
          </a:xfrm>
          <a:prstGeom prst="rect">
            <a:avLst/>
          </a:prstGeom>
        </p:spPr>
        <p:txBody>
          <a:bodyPr wrap="square">
            <a:spAutoFit/>
          </a:bodyPr>
          <a:lstStyle/>
          <a:p>
            <a:r>
              <a:rPr lang="en-US" sz="1050" dirty="0">
                <a:solidFill>
                  <a:schemeClr val="bg1"/>
                </a:solidFill>
              </a:rPr>
              <a:t>By </a:t>
            </a:r>
            <a:r>
              <a:rPr lang="en-US" sz="1050" dirty="0" err="1">
                <a:solidFill>
                  <a:schemeClr val="bg1"/>
                </a:solidFill>
              </a:rPr>
              <a:t>AlexiusHoratius</a:t>
            </a:r>
            <a:r>
              <a:rPr lang="en-US" sz="1050" dirty="0">
                <a:solidFill>
                  <a:schemeClr val="bg1"/>
                </a:solidFill>
              </a:rPr>
              <a:t> - Own work, CC BY-SA 3.0, https://commons.wikimedia.org/w/index.php?curid=10367777</a:t>
            </a:r>
          </a:p>
        </p:txBody>
      </p:sp>
      <p:sp>
        <p:nvSpPr>
          <p:cNvPr id="6" name="TextBox 5">
            <a:extLst>
              <a:ext uri="{FF2B5EF4-FFF2-40B4-BE49-F238E27FC236}">
                <a16:creationId xmlns:a16="http://schemas.microsoft.com/office/drawing/2014/main" id="{F3E72CAF-02A7-4861-9050-95EC5EB884F5}"/>
              </a:ext>
            </a:extLst>
          </p:cNvPr>
          <p:cNvSpPr txBox="1"/>
          <p:nvPr/>
        </p:nvSpPr>
        <p:spPr>
          <a:xfrm>
            <a:off x="381000" y="6336268"/>
            <a:ext cx="3191643" cy="369332"/>
          </a:xfrm>
          <a:prstGeom prst="rect">
            <a:avLst/>
          </a:prstGeom>
          <a:noFill/>
        </p:spPr>
        <p:txBody>
          <a:bodyPr wrap="none" rtlCol="0">
            <a:spAutoFit/>
          </a:bodyPr>
          <a:lstStyle/>
          <a:p>
            <a:r>
              <a:rPr lang="en-US" b="1" dirty="0">
                <a:solidFill>
                  <a:schemeClr val="bg1"/>
                </a:solidFill>
              </a:rPr>
              <a:t>Standing on the shoulders of … </a:t>
            </a:r>
          </a:p>
        </p:txBody>
      </p:sp>
      <p:pic>
        <p:nvPicPr>
          <p:cNvPr id="7" name="Picture 6">
            <a:extLst>
              <a:ext uri="{FF2B5EF4-FFF2-40B4-BE49-F238E27FC236}">
                <a16:creationId xmlns:a16="http://schemas.microsoft.com/office/drawing/2014/main" id="{E526B996-D68F-42E2-A4A1-525901E7D0BC}"/>
              </a:ext>
            </a:extLst>
          </p:cNvPr>
          <p:cNvPicPr>
            <a:picLocks noChangeAspect="1"/>
          </p:cNvPicPr>
          <p:nvPr/>
        </p:nvPicPr>
        <p:blipFill>
          <a:blip r:embed="rId3"/>
          <a:stretch>
            <a:fillRect/>
          </a:stretch>
        </p:blipFill>
        <p:spPr>
          <a:xfrm>
            <a:off x="381000" y="593670"/>
            <a:ext cx="3044735" cy="4050335"/>
          </a:xfrm>
          <a:prstGeom prst="rect">
            <a:avLst/>
          </a:prstGeom>
        </p:spPr>
      </p:pic>
    </p:spTree>
    <p:extLst>
      <p:ext uri="{BB962C8B-B14F-4D97-AF65-F5344CB8AC3E}">
        <p14:creationId xmlns:p14="http://schemas.microsoft.com/office/powerpoint/2010/main" val="2824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50903" y="768489"/>
            <a:ext cx="6089073" cy="5632311"/>
          </a:xfrm>
          <a:prstGeom prst="rect">
            <a:avLst/>
          </a:prstGeom>
        </p:spPr>
        <p:txBody>
          <a:bodyPr wrap="square">
            <a:spAutoFit/>
          </a:bodyPr>
          <a:lstStyle/>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arXiv</a:t>
            </a:r>
            <a:r>
              <a:rPr lang="en-US" dirty="0">
                <a:latin typeface="Segoe UI" panose="020B0502040204020203" pitchFamily="34" charset="0"/>
                <a:ea typeface="Calibri" panose="020F0502020204030204" pitchFamily="34" charset="0"/>
                <a:cs typeface="Segoe UI" panose="020B0502040204020203" pitchFamily="34" charset="0"/>
              </a:rPr>
              <a:t>, SSRN, </a:t>
            </a:r>
            <a:r>
              <a:rPr lang="en-US" dirty="0" err="1">
                <a:latin typeface="Segoe UI" panose="020B0502040204020203" pitchFamily="34" charset="0"/>
                <a:ea typeface="Calibri" panose="020F0502020204030204" pitchFamily="34" charset="0"/>
                <a:cs typeface="Segoe UI" panose="020B0502040204020203" pitchFamily="34" charset="0"/>
              </a:rPr>
              <a:t>RePEc</a:t>
            </a:r>
            <a:r>
              <a:rPr lang="en-US" dirty="0">
                <a:latin typeface="Segoe UI" panose="020B0502040204020203" pitchFamily="34" charset="0"/>
                <a:ea typeface="Calibri" panose="020F0502020204030204" pitchFamily="34" charset="0"/>
                <a:cs typeface="Segoe UI" panose="020B0502040204020203" pitchFamily="34" charset="0"/>
              </a:rPr>
              <a:t>, PubMed Central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disciplinary repositories</a:t>
            </a:r>
            <a:r>
              <a:rPr lang="en-US" dirty="0">
                <a:latin typeface="Segoe UI" panose="020B0502040204020203" pitchFamily="34" charset="0"/>
                <a:ea typeface="Calibri" panose="020F0502020204030204" pitchFamily="34" charset="0"/>
                <a:cs typeface="Segoe UI" panose="020B0502040204020203" pitchFamily="34" charset="0"/>
              </a:rPr>
              <a:t> that have become important discovery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Google Scholar, Google Books, Amazon  (ubiquitous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discovery</a:t>
            </a:r>
            <a:r>
              <a:rPr lang="en-US" dirty="0">
                <a:latin typeface="Segoe UI" panose="020B0502040204020203" pitchFamily="34" charset="0"/>
                <a:ea typeface="Calibri" panose="020F0502020204030204" pitchFamily="34" charset="0"/>
                <a:cs typeface="Segoe UI" panose="020B0502040204020203" pitchFamily="34" charset="0"/>
              </a:rPr>
              <a:t> and fulfillment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Mendeley</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ResearchGate</a:t>
            </a:r>
            <a:r>
              <a:rPr lang="en-US" dirty="0">
                <a:latin typeface="Segoe UI" panose="020B0502040204020203" pitchFamily="34" charset="0"/>
                <a:ea typeface="Calibri" panose="020F0502020204030204" pitchFamily="34" charset="0"/>
                <a:cs typeface="Segoe UI" panose="020B0502040204020203" pitchFamily="34" charset="0"/>
              </a:rPr>
              <a:t> (services for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social discovery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scholarly reputation management</a:t>
            </a:r>
            <a:r>
              <a:rPr lang="en-US" dirty="0">
                <a:latin typeface="Segoe UI" panose="020B0502040204020203" pitchFamily="34" charset="0"/>
                <a:ea typeface="Calibri" panose="020F0502020204030204" pitchFamily="34" charset="0"/>
                <a:cs typeface="Segoe UI" panose="020B0502040204020203" pitchFamily="34" charset="0"/>
              </a:rPr>
              <a:t>);</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Goodreads</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LibraryThing</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social description/reading </a:t>
            </a:r>
            <a:r>
              <a:rPr lang="en-US" dirty="0">
                <a:latin typeface="Segoe UI" panose="020B0502040204020203" pitchFamily="34" charset="0"/>
                <a:ea typeface="Calibri" panose="020F0502020204030204" pitchFamily="34" charset="0"/>
                <a:cs typeface="Segoe UI" panose="020B0502040204020203" pitchFamily="34" charset="0"/>
              </a:rPr>
              <a:t>sites);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Wikipedia, Yahoo Answers, Khan Academy (hubs for open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research</a:t>
            </a:r>
            <a:r>
              <a:rPr lang="en-US" dirty="0">
                <a:latin typeface="Segoe UI" panose="020B0502040204020203" pitchFamily="34" charset="0"/>
                <a:ea typeface="Calibri" panose="020F0502020204030204" pitchFamily="34" charset="0"/>
                <a:cs typeface="Segoe UI" panose="020B0502040204020203" pitchFamily="34" charset="0"/>
              </a:rPr>
              <a:t>, reference, and teaching materials).  </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FigShare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OpenRefine</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data storage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manipulation</a:t>
            </a:r>
            <a:r>
              <a:rPr lang="en-US" dirty="0">
                <a:latin typeface="Segoe UI" panose="020B0502040204020203" pitchFamily="34" charset="0"/>
                <a:ea typeface="Calibri" panose="020F0502020204030204" pitchFamily="34" charset="0"/>
                <a:cs typeface="Segoe UI" panose="020B0502040204020203" pitchFamily="34" charset="0"/>
              </a:rPr>
              <a:t> tools)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Segoe UI" panose="020B0502040204020203" pitchFamily="34"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Github</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software</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 </a:t>
            </a:r>
            <a:r>
              <a:rPr lang="en-US" dirty="0">
                <a:latin typeface="Segoe UI" panose="020B0502040204020203" pitchFamily="34" charset="0"/>
                <a:ea typeface="Calibri" panose="020F0502020204030204" pitchFamily="34" charset="0"/>
                <a:cs typeface="Segoe UI" panose="020B0502040204020203" pitchFamily="34" charset="0"/>
              </a:rPr>
              <a:t>management)</a:t>
            </a:r>
            <a:endParaRPr lang="en-US"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2" cstate="print"/>
          <a:srcRect/>
          <a:stretch>
            <a:fillRect/>
          </a:stretch>
        </p:blipFill>
        <p:spPr bwMode="auto">
          <a:xfrm>
            <a:off x="7970449" y="1527834"/>
            <a:ext cx="781032" cy="264686"/>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66956" y="399804"/>
            <a:ext cx="1173860" cy="32401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66956" y="1096951"/>
            <a:ext cx="2490990" cy="228178"/>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6676914" y="1738433"/>
            <a:ext cx="914400" cy="329682"/>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6543791" y="6172200"/>
            <a:ext cx="936625" cy="411163"/>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7872663" y="2528391"/>
            <a:ext cx="962526" cy="228600"/>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srcRect/>
          <a:stretch>
            <a:fillRect/>
          </a:stretch>
        </p:blipFill>
        <p:spPr bwMode="auto">
          <a:xfrm>
            <a:off x="6653886" y="2908386"/>
            <a:ext cx="1600200" cy="301272"/>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6288576" y="2367093"/>
            <a:ext cx="1290385" cy="322596"/>
          </a:xfrm>
          <a:prstGeom prst="rect">
            <a:avLst/>
          </a:prstGeom>
          <a:noFill/>
          <a:ln w="9525">
            <a:noFill/>
            <a:miter lim="800000"/>
            <a:headEnd/>
            <a:tailEnd/>
          </a:ln>
        </p:spPr>
      </p:pic>
      <p:pic>
        <p:nvPicPr>
          <p:cNvPr id="20" name="Picture 3"/>
          <p:cNvPicPr>
            <a:picLocks noChangeAspect="1" noChangeArrowheads="1"/>
          </p:cNvPicPr>
          <p:nvPr/>
        </p:nvPicPr>
        <p:blipFill>
          <a:blip r:embed="rId10" cstate="print"/>
          <a:srcRect/>
          <a:stretch>
            <a:fillRect/>
          </a:stretch>
        </p:blipFill>
        <p:spPr bwMode="auto">
          <a:xfrm>
            <a:off x="6339976" y="3845742"/>
            <a:ext cx="1073888" cy="219149"/>
          </a:xfrm>
          <a:prstGeom prst="rect">
            <a:avLst/>
          </a:prstGeom>
          <a:noFill/>
          <a:ln w="9525">
            <a:noFill/>
            <a:miter lim="800000"/>
            <a:headEnd/>
            <a:tailEnd/>
          </a:ln>
        </p:spPr>
      </p:pic>
      <p:pic>
        <p:nvPicPr>
          <p:cNvPr id="21" name="Picture 4"/>
          <p:cNvPicPr>
            <a:picLocks noChangeAspect="1" noChangeArrowheads="1"/>
          </p:cNvPicPr>
          <p:nvPr/>
        </p:nvPicPr>
        <p:blipFill>
          <a:blip r:embed="rId11" cstate="print"/>
          <a:srcRect/>
          <a:stretch>
            <a:fillRect/>
          </a:stretch>
        </p:blipFill>
        <p:spPr bwMode="auto">
          <a:xfrm>
            <a:off x="7643140" y="3544706"/>
            <a:ext cx="1141675" cy="219169"/>
          </a:xfrm>
          <a:prstGeom prst="rect">
            <a:avLst/>
          </a:prstGeom>
          <a:noFill/>
          <a:ln w="9525">
            <a:noFill/>
            <a:miter lim="800000"/>
            <a:headEnd/>
            <a:tailEnd/>
          </a:ln>
        </p:spPr>
      </p:pic>
      <p:pic>
        <p:nvPicPr>
          <p:cNvPr id="11270" name="Picture 6" descr="https://encrypted-tbn3.gstatic.com/images?q=tbn:ANd9GcR8LXb_uP9fb2tyPjH-FnnMlm7TYmg3hZSgR2CgKCu67QnV-liYVxLVYbh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2743" y="4488114"/>
            <a:ext cx="1088571"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kipedia-logo-v2-ko.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8936" y="4374846"/>
            <a:ext cx="727075" cy="83613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upload.wikimedia.org/wikipedia/en/a/aa/Figshare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35463" y="5418263"/>
            <a:ext cx="1196610" cy="4333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Galaxy Zo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99687" y="5470651"/>
            <a:ext cx="947487"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0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0E0E2A-5671-4C4E-A92A-74058346CE3B}"/>
              </a:ext>
            </a:extLst>
          </p:cNvPr>
          <p:cNvGrpSpPr/>
          <p:nvPr/>
        </p:nvGrpSpPr>
        <p:grpSpPr>
          <a:xfrm>
            <a:off x="132826" y="3590413"/>
            <a:ext cx="4058174" cy="3067705"/>
            <a:chOff x="685800" y="457200"/>
            <a:chExt cx="6410325" cy="5419725"/>
          </a:xfrm>
        </p:grpSpPr>
        <p:pic>
          <p:nvPicPr>
            <p:cNvPr id="3" name="Picture 2">
              <a:extLst>
                <a:ext uri="{FF2B5EF4-FFF2-40B4-BE49-F238E27FC236}">
                  <a16:creationId xmlns:a16="http://schemas.microsoft.com/office/drawing/2014/main" id="{D048DEFE-1F95-4334-A70F-3AA2323D2984}"/>
                </a:ext>
              </a:extLst>
            </p:cNvPr>
            <p:cNvPicPr>
              <a:picLocks noChangeAspect="1"/>
            </p:cNvPicPr>
            <p:nvPr/>
          </p:nvPicPr>
          <p:blipFill>
            <a:blip r:embed="rId2"/>
            <a:stretch>
              <a:fillRect/>
            </a:stretch>
          </p:blipFill>
          <p:spPr>
            <a:xfrm>
              <a:off x="685800" y="457200"/>
              <a:ext cx="6410325" cy="5419725"/>
            </a:xfrm>
            <a:prstGeom prst="rect">
              <a:avLst/>
            </a:prstGeom>
          </p:spPr>
        </p:pic>
        <p:pic>
          <p:nvPicPr>
            <p:cNvPr id="4" name="Picture 3"/>
            <p:cNvPicPr>
              <a:picLocks noChangeAspect="1"/>
            </p:cNvPicPr>
            <p:nvPr/>
          </p:nvPicPr>
          <p:blipFill>
            <a:blip r:embed="rId3"/>
            <a:stretch>
              <a:fillRect/>
            </a:stretch>
          </p:blipFill>
          <p:spPr>
            <a:xfrm>
              <a:off x="5638800" y="485862"/>
              <a:ext cx="1295400" cy="1295400"/>
            </a:xfrm>
            <a:prstGeom prst="rect">
              <a:avLst/>
            </a:prstGeom>
          </p:spPr>
        </p:pic>
      </p:grpSp>
      <p:pic>
        <p:nvPicPr>
          <p:cNvPr id="7" name="Picture 6">
            <a:extLst>
              <a:ext uri="{FF2B5EF4-FFF2-40B4-BE49-F238E27FC236}">
                <a16:creationId xmlns:a16="http://schemas.microsoft.com/office/drawing/2014/main" id="{85967634-9B5D-4D9A-A4A1-FF84416E1146}"/>
              </a:ext>
            </a:extLst>
          </p:cNvPr>
          <p:cNvPicPr>
            <a:picLocks noChangeAspect="1"/>
          </p:cNvPicPr>
          <p:nvPr/>
        </p:nvPicPr>
        <p:blipFill>
          <a:blip r:embed="rId4"/>
          <a:stretch>
            <a:fillRect/>
          </a:stretch>
        </p:blipFill>
        <p:spPr>
          <a:xfrm>
            <a:off x="4851391" y="3590413"/>
            <a:ext cx="4159783" cy="3087784"/>
          </a:xfrm>
          <a:prstGeom prst="rect">
            <a:avLst/>
          </a:prstGeom>
        </p:spPr>
      </p:pic>
      <p:pic>
        <p:nvPicPr>
          <p:cNvPr id="6" name="Picture 5">
            <a:extLst>
              <a:ext uri="{FF2B5EF4-FFF2-40B4-BE49-F238E27FC236}">
                <a16:creationId xmlns:a16="http://schemas.microsoft.com/office/drawing/2014/main" id="{AE273D4B-0380-4841-8776-AABF0621FE0B}"/>
              </a:ext>
            </a:extLst>
          </p:cNvPr>
          <p:cNvPicPr>
            <a:picLocks noChangeAspect="1"/>
          </p:cNvPicPr>
          <p:nvPr/>
        </p:nvPicPr>
        <p:blipFill>
          <a:blip r:embed="rId5"/>
          <a:stretch>
            <a:fillRect/>
          </a:stretch>
        </p:blipFill>
        <p:spPr>
          <a:xfrm>
            <a:off x="144091" y="149622"/>
            <a:ext cx="4066643" cy="3135441"/>
          </a:xfrm>
          <a:prstGeom prst="rect">
            <a:avLst/>
          </a:prstGeom>
        </p:spPr>
      </p:pic>
      <p:sp>
        <p:nvSpPr>
          <p:cNvPr id="8" name="TextBox 7">
            <a:extLst>
              <a:ext uri="{FF2B5EF4-FFF2-40B4-BE49-F238E27FC236}">
                <a16:creationId xmlns:a16="http://schemas.microsoft.com/office/drawing/2014/main" id="{F1F66FC6-AA19-47D7-80E7-03A78223B487}"/>
              </a:ext>
            </a:extLst>
          </p:cNvPr>
          <p:cNvSpPr txBox="1"/>
          <p:nvPr/>
        </p:nvSpPr>
        <p:spPr>
          <a:xfrm>
            <a:off x="4724400" y="198678"/>
            <a:ext cx="4159783" cy="2954655"/>
          </a:xfrm>
          <a:prstGeom prst="rect">
            <a:avLst/>
          </a:prstGeom>
          <a:solidFill>
            <a:schemeClr val="bg1"/>
          </a:solidFill>
        </p:spPr>
        <p:txBody>
          <a:bodyPr wrap="square" lIns="365760" tIns="365760" rIns="457200" bIns="365760" rtlCol="0" anchor="ctr" anchorCtr="0">
            <a:spAutoFit/>
          </a:bodyPr>
          <a:lstStyle/>
          <a:p>
            <a:r>
              <a:rPr lang="en-US" sz="3600" b="1" dirty="0">
                <a:solidFill>
                  <a:srgbClr val="5B9BD5"/>
                </a:solidFill>
              </a:rPr>
              <a:t>If the library is to be seen as expert</a:t>
            </a:r>
            <a:br>
              <a:rPr lang="en-US" sz="3600" b="1" dirty="0">
                <a:solidFill>
                  <a:srgbClr val="5B9BD5"/>
                </a:solidFill>
              </a:rPr>
            </a:br>
            <a:r>
              <a:rPr lang="en-US" sz="3600" b="1" dirty="0">
                <a:solidFill>
                  <a:srgbClr val="5B9BD5"/>
                </a:solidFill>
              </a:rPr>
              <a:t>then its expertise must be seen. </a:t>
            </a:r>
          </a:p>
        </p:txBody>
      </p:sp>
    </p:spTree>
    <p:extLst>
      <p:ext uri="{BB962C8B-B14F-4D97-AF65-F5344CB8AC3E}">
        <p14:creationId xmlns:p14="http://schemas.microsoft.com/office/powerpoint/2010/main" val="341414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 name="Rectangle 1"/>
          <p:cNvSpPr/>
          <p:nvPr/>
        </p:nvSpPr>
        <p:spPr>
          <a:xfrm>
            <a:off x="4267200" y="1286470"/>
            <a:ext cx="4229100" cy="923330"/>
          </a:xfrm>
          <a:prstGeom prst="rect">
            <a:avLst/>
          </a:prstGeom>
          <a:ln>
            <a:solidFill>
              <a:schemeClr val="accent1"/>
            </a:solidFill>
          </a:ln>
        </p:spPr>
        <p:txBody>
          <a:bodyPr wrap="square">
            <a:spAutoFit/>
          </a:bodyPr>
          <a:lstStyle/>
          <a:p>
            <a:r>
              <a:rPr lang="en-US" b="1" dirty="0"/>
              <a:t>A network logic: </a:t>
            </a:r>
            <a:r>
              <a:rPr lang="en-US" dirty="0"/>
              <a:t>a coordinated mix of local, external and collaborative services are assembled around user needs</a:t>
            </a:r>
          </a:p>
        </p:txBody>
      </p:sp>
      <p:sp>
        <p:nvSpPr>
          <p:cNvPr id="3" name="Rectangle 2"/>
          <p:cNvSpPr/>
          <p:nvPr/>
        </p:nvSpPr>
        <p:spPr>
          <a:xfrm>
            <a:off x="228600" y="1250754"/>
            <a:ext cx="3352800" cy="923330"/>
          </a:xfrm>
          <a:prstGeom prst="rect">
            <a:avLst/>
          </a:prstGeom>
          <a:ln>
            <a:solidFill>
              <a:schemeClr val="accent1"/>
            </a:solidFill>
          </a:ln>
        </p:spPr>
        <p:txBody>
          <a:bodyPr wrap="square">
            <a:spAutoFit/>
          </a:bodyPr>
          <a:lstStyle/>
          <a:p>
            <a:r>
              <a:rPr lang="en-US" b="1" dirty="0"/>
              <a:t>A print logic: </a:t>
            </a:r>
            <a:r>
              <a:rPr lang="en-US" dirty="0"/>
              <a:t>the distribution of </a:t>
            </a:r>
            <a:br>
              <a:rPr lang="en-US" dirty="0"/>
            </a:br>
            <a:r>
              <a:rPr lang="en-US" dirty="0"/>
              <a:t>print copies to multiple local </a:t>
            </a:r>
            <a:br>
              <a:rPr lang="en-US" dirty="0"/>
            </a:br>
            <a:r>
              <a:rPr lang="en-US" dirty="0"/>
              <a:t>destinations</a:t>
            </a:r>
          </a:p>
        </p:txBody>
      </p:sp>
      <p:pic>
        <p:nvPicPr>
          <p:cNvPr id="18" name="Picture 8" descr="library"/>
          <p:cNvPicPr>
            <a:picLocks noChangeAspect="1" noChangeArrowheads="1"/>
          </p:cNvPicPr>
          <p:nvPr/>
        </p:nvPicPr>
        <p:blipFill>
          <a:blip r:embed="rId3" cstate="print"/>
          <a:srcRect/>
          <a:stretch>
            <a:fillRect/>
          </a:stretch>
        </p:blipFill>
        <p:spPr bwMode="auto">
          <a:xfrm>
            <a:off x="1250448" y="78917"/>
            <a:ext cx="1042893" cy="1066800"/>
          </a:xfrm>
          <a:prstGeom prst="rect">
            <a:avLst/>
          </a:prstGeom>
          <a:noFill/>
          <a:ln w="9525">
            <a:noFill/>
            <a:miter lim="800000"/>
            <a:headEnd/>
            <a:tailEnd/>
          </a:ln>
        </p:spPr>
      </p:pic>
      <p:pic>
        <p:nvPicPr>
          <p:cNvPr id="20" name="Picture 19"/>
          <p:cNvPicPr>
            <a:picLocks noChangeAspect="1"/>
          </p:cNvPicPr>
          <p:nvPr/>
        </p:nvPicPr>
        <p:blipFill>
          <a:blip r:embed="rId4"/>
          <a:stretch>
            <a:fillRect/>
          </a:stretch>
        </p:blipFill>
        <p:spPr>
          <a:xfrm>
            <a:off x="5608627" y="304800"/>
            <a:ext cx="876300" cy="762000"/>
          </a:xfrm>
          <a:prstGeom prst="rect">
            <a:avLst/>
          </a:prstGeom>
        </p:spPr>
      </p:pic>
      <p:sp>
        <p:nvSpPr>
          <p:cNvPr id="21" name="Rectangle 20"/>
          <p:cNvSpPr/>
          <p:nvPr/>
        </p:nvSpPr>
        <p:spPr>
          <a:xfrm>
            <a:off x="7369155" y="0"/>
            <a:ext cx="1774845" cy="261610"/>
          </a:xfrm>
          <a:prstGeom prst="rect">
            <a:avLst/>
          </a:prstGeom>
          <a:solidFill>
            <a:srgbClr val="00B0F0"/>
          </a:solidFill>
        </p:spPr>
        <p:txBody>
          <a:bodyPr wrap="none">
            <a:spAutoFit/>
          </a:bodyPr>
          <a:lstStyle/>
          <a:p>
            <a:r>
              <a:rPr lang="en-US" sz="1100" dirty="0">
                <a:solidFill>
                  <a:prstClr val="white"/>
                </a:solidFill>
              </a:rPr>
              <a:t>http://www.xkcd.com/917/</a:t>
            </a:r>
          </a:p>
        </p:txBody>
      </p:sp>
      <p:sp>
        <p:nvSpPr>
          <p:cNvPr id="24" name="Rectangle 23">
            <a:extLst>
              <a:ext uri="{FF2B5EF4-FFF2-40B4-BE49-F238E27FC236}">
                <a16:creationId xmlns:a16="http://schemas.microsoft.com/office/drawing/2014/main" id="{621C1FBC-2F4E-4E19-8F74-D20B1B230BC6}"/>
              </a:ext>
            </a:extLst>
          </p:cNvPr>
          <p:cNvSpPr/>
          <p:nvPr/>
        </p:nvSpPr>
        <p:spPr>
          <a:xfrm>
            <a:off x="228600" y="2133600"/>
            <a:ext cx="33528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locally assembled</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collection.</a:t>
            </a:r>
          </a:p>
        </p:txBody>
      </p:sp>
      <p:sp>
        <p:nvSpPr>
          <p:cNvPr id="25" name="Rectangle 24">
            <a:extLst>
              <a:ext uri="{FF2B5EF4-FFF2-40B4-BE49-F238E27FC236}">
                <a16:creationId xmlns:a16="http://schemas.microsoft.com/office/drawing/2014/main" id="{7D731EB3-1B5A-4F95-BAA1-7DB851EF72F9}"/>
              </a:ext>
            </a:extLst>
          </p:cNvPr>
          <p:cNvSpPr/>
          <p:nvPr/>
        </p:nvSpPr>
        <p:spPr>
          <a:xfrm>
            <a:off x="4267200" y="2161305"/>
            <a:ext cx="423583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ability to efficiently meet a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variety of research and learning needs</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144663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4" grpId="0"/>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ular Callout 26"/>
          <p:cNvSpPr/>
          <p:nvPr/>
        </p:nvSpPr>
        <p:spPr>
          <a:xfrm>
            <a:off x="3476650" y="472638"/>
            <a:ext cx="4371950" cy="1074484"/>
          </a:xfrm>
          <a:prstGeom prst="wedgeRectCallout">
            <a:avLst>
              <a:gd name="adj1" fmla="val 44933"/>
              <a:gd name="adj2" fmla="val 23250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‘external’ collection: </a:t>
            </a:r>
          </a:p>
          <a:p>
            <a:r>
              <a:rPr lang="en-US" sz="1600" dirty="0">
                <a:solidFill>
                  <a:schemeClr val="accent1"/>
                </a:solidFill>
              </a:rPr>
              <a:t>Pointing researchers at Google Scholar; </a:t>
            </a:r>
          </a:p>
          <a:p>
            <a:r>
              <a:rPr lang="en-US" sz="1600" dirty="0">
                <a:solidFill>
                  <a:schemeClr val="accent1"/>
                </a:solidFill>
              </a:rPr>
              <a:t>Including freely available </a:t>
            </a:r>
            <a:r>
              <a:rPr lang="en-US" sz="1600" dirty="0" err="1">
                <a:solidFill>
                  <a:schemeClr val="accent1"/>
                </a:solidFill>
              </a:rPr>
              <a:t>ebooks</a:t>
            </a:r>
            <a:r>
              <a:rPr lang="en-US" sz="1600" dirty="0">
                <a:solidFill>
                  <a:schemeClr val="accent1"/>
                </a:solidFill>
              </a:rPr>
              <a:t> in the catalog; </a:t>
            </a:r>
          </a:p>
          <a:p>
            <a:r>
              <a:rPr lang="en-US" sz="1600" dirty="0">
                <a:solidFill>
                  <a:schemeClr val="accent1"/>
                </a:solidFill>
              </a:rPr>
              <a:t>Creating resource guides for web resources.</a:t>
            </a:r>
          </a:p>
        </p:txBody>
      </p:sp>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1" name="Rectangular Callout 10"/>
          <p:cNvSpPr/>
          <p:nvPr/>
        </p:nvSpPr>
        <p:spPr>
          <a:xfrm>
            <a:off x="1305498"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‘borrowed’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1" name="Rectangular Callout 20"/>
          <p:cNvSpPr/>
          <p:nvPr/>
        </p:nvSpPr>
        <p:spPr>
          <a:xfrm>
            <a:off x="2928749"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print’ collection</a:t>
            </a:r>
          </a:p>
        </p:txBody>
      </p:sp>
      <p:sp>
        <p:nvSpPr>
          <p:cNvPr id="16" name="Rectangular Callout 15"/>
          <p:cNvSpPr/>
          <p:nvPr/>
        </p:nvSpPr>
        <p:spPr>
          <a:xfrm>
            <a:off x="456950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digital’ collection</a:t>
            </a:r>
          </a:p>
        </p:txBody>
      </p:sp>
      <p:sp>
        <p:nvSpPr>
          <p:cNvPr id="18" name="Rectangular Callout 17"/>
          <p:cNvSpPr/>
          <p:nvPr/>
        </p:nvSpPr>
        <p:spPr>
          <a:xfrm>
            <a:off x="6332615"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evolving scholarly record</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4" name="Rectangular Callout 23"/>
          <p:cNvSpPr/>
          <p:nvPr/>
        </p:nvSpPr>
        <p:spPr>
          <a:xfrm>
            <a:off x="2720196" y="4210050"/>
            <a:ext cx="1412915" cy="800099"/>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‘licensed’ collection</a:t>
            </a:r>
          </a:p>
        </p:txBody>
      </p:sp>
      <p:sp>
        <p:nvSpPr>
          <p:cNvPr id="25" name="Rectangular Callout 24"/>
          <p:cNvSpPr/>
          <p:nvPr/>
        </p:nvSpPr>
        <p:spPr>
          <a:xfrm>
            <a:off x="4540080" y="4205309"/>
            <a:ext cx="1412915" cy="9144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‘demand-driven’ collection</a:t>
            </a:r>
          </a:p>
        </p:txBody>
      </p:sp>
      <p:sp>
        <p:nvSpPr>
          <p:cNvPr id="2" name="TextBox 1"/>
          <p:cNvSpPr txBox="1"/>
          <p:nvPr/>
        </p:nvSpPr>
        <p:spPr>
          <a:xfrm>
            <a:off x="3174132" y="5668237"/>
            <a:ext cx="2335063" cy="738664"/>
          </a:xfrm>
          <a:prstGeom prst="rect">
            <a:avLst/>
          </a:prstGeom>
          <a:noFill/>
          <a:ln>
            <a:solidFill>
              <a:srgbClr val="5B9BD5"/>
            </a:solidFill>
          </a:ln>
        </p:spPr>
        <p:txBody>
          <a:bodyPr wrap="none" rtlCol="0">
            <a:spAutoFit/>
          </a:bodyPr>
          <a:lstStyle/>
          <a:p>
            <a:r>
              <a:rPr lang="en-US" sz="1400" dirty="0">
                <a:solidFill>
                  <a:srgbClr val="0070C0"/>
                </a:solidFill>
              </a:rPr>
              <a:t>Note: Libraries have variable </a:t>
            </a:r>
          </a:p>
          <a:p>
            <a:r>
              <a:rPr lang="en-US" sz="1400" dirty="0">
                <a:solidFill>
                  <a:srgbClr val="0070C0"/>
                </a:solidFill>
              </a:rPr>
              <a:t>Investments across the entire</a:t>
            </a:r>
          </a:p>
          <a:p>
            <a:r>
              <a:rPr lang="en-US" sz="1400" dirty="0">
                <a:solidFill>
                  <a:srgbClr val="0070C0"/>
                </a:solidFill>
              </a:rPr>
              <a:t>spectrum</a:t>
            </a:r>
          </a:p>
        </p:txBody>
      </p:sp>
    </p:spTree>
    <p:extLst>
      <p:ext uri="{BB962C8B-B14F-4D97-AF65-F5344CB8AC3E}">
        <p14:creationId xmlns:p14="http://schemas.microsoft.com/office/powerpoint/2010/main" val="29814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953000" y="4146696"/>
            <a:ext cx="3636872" cy="2366412"/>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867400" y="2194621"/>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2" name="Oval 11"/>
          <p:cNvSpPr/>
          <p:nvPr/>
        </p:nvSpPr>
        <p:spPr>
          <a:xfrm>
            <a:off x="5694007" y="228273"/>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1222017" y="4191000"/>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0" name="Rectangle 9"/>
          <p:cNvSpPr/>
          <p:nvPr/>
        </p:nvSpPr>
        <p:spPr>
          <a:xfrm>
            <a:off x="380999" y="152400"/>
            <a:ext cx="3964121"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Specialization of locally acquired/held collections?</a:t>
            </a:r>
          </a:p>
          <a:p>
            <a:pPr algn="ctr">
              <a:defRPr/>
            </a:pPr>
            <a:endPar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Engagement</a:t>
            </a:r>
            <a:br>
              <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6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Understand and respond to needs of faculty and students.</a:t>
            </a:r>
          </a:p>
          <a:p>
            <a:pPr algn="ctr">
              <a:defRPr/>
            </a:pPr>
            <a:endPar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A diffuse responsibility for stewardship of the scholarly record</a:t>
            </a: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Down Arrow 13">
            <a:extLst>
              <a:ext uri="{FF2B5EF4-FFF2-40B4-BE49-F238E27FC236}">
                <a16:creationId xmlns:a16="http://schemas.microsoft.com/office/drawing/2014/main" id="{9AE8E448-7063-49F0-A413-AD0B7EA5E795}"/>
              </a:ext>
            </a:extLst>
          </p:cNvPr>
          <p:cNvSpPr/>
          <p:nvPr/>
        </p:nvSpPr>
        <p:spPr>
          <a:xfrm rot="16200000">
            <a:off x="3595763" y="3984427"/>
            <a:ext cx="1637178" cy="2732703"/>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30490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3" name="Oval 2"/>
          <p:cNvSpPr/>
          <p:nvPr/>
        </p:nvSpPr>
        <p:spPr>
          <a:xfrm>
            <a:off x="-19574" y="3366782"/>
            <a:ext cx="3581400" cy="350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Collective collections:</a:t>
            </a:r>
            <a:br>
              <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endPar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Rightscaling</a:t>
            </a: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 and collaborative action …</a:t>
            </a:r>
          </a:p>
        </p:txBody>
      </p:sp>
      <p:sp>
        <p:nvSpPr>
          <p:cNvPr id="4" name="Rectangle 3">
            <a:extLst>
              <a:ext uri="{FF2B5EF4-FFF2-40B4-BE49-F238E27FC236}">
                <a16:creationId xmlns:a16="http://schemas.microsoft.com/office/drawing/2014/main" id="{D0D87483-54F9-4D68-85B0-BC5708272D53}"/>
              </a:ext>
            </a:extLst>
          </p:cNvPr>
          <p:cNvSpPr/>
          <p:nvPr/>
        </p:nvSpPr>
        <p:spPr>
          <a:xfrm>
            <a:off x="4876800" y="152400"/>
            <a:ext cx="3810000" cy="30480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32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32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32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32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Tree>
    <p:extLst>
      <p:ext uri="{BB962C8B-B14F-4D97-AF65-F5344CB8AC3E}">
        <p14:creationId xmlns:p14="http://schemas.microsoft.com/office/powerpoint/2010/main" val="615027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4" name="Oval 3"/>
          <p:cNvSpPr/>
          <p:nvPr/>
        </p:nvSpPr>
        <p:spPr>
          <a:xfrm>
            <a:off x="83820" y="956310"/>
            <a:ext cx="3352800" cy="3444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uLnTx/>
                <a:uFillTx/>
                <a:latin typeface="Calibri" panose="020F0502020204030204"/>
                <a:ea typeface="+mn-ea"/>
                <a:cs typeface="+mn-cs"/>
              </a:rPr>
              <a:t>The rise of the collective collection</a:t>
            </a:r>
          </a:p>
        </p:txBody>
      </p:sp>
      <p:sp>
        <p:nvSpPr>
          <p:cNvPr id="3" name="Rectangle 2"/>
          <p:cNvSpPr/>
          <p:nvPr/>
        </p:nvSpPr>
        <p:spPr>
          <a:xfrm>
            <a:off x="3828573" y="338147"/>
            <a:ext cx="4977993" cy="181588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System-wide organization of collections—whether the “system” is a consortium, a region, a country ….</a:t>
            </a:r>
          </a:p>
        </p:txBody>
      </p:sp>
      <p:sp>
        <p:nvSpPr>
          <p:cNvPr id="12" name="Rectangle 11"/>
          <p:cNvSpPr/>
          <p:nvPr/>
        </p:nvSpPr>
        <p:spPr>
          <a:xfrm>
            <a:off x="7018583" y="3533746"/>
            <a:ext cx="4572000" cy="120032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Discoverable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Shared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Stewarded</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557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D0270-CCB3-4F6F-8D92-D06160E6345C}"/>
              </a:ext>
            </a:extLst>
          </p:cNvPr>
          <p:cNvPicPr>
            <a:picLocks noChangeAspect="1"/>
          </p:cNvPicPr>
          <p:nvPr/>
        </p:nvPicPr>
        <p:blipFill>
          <a:blip r:embed="rId2"/>
          <a:stretch>
            <a:fillRect/>
          </a:stretch>
        </p:blipFill>
        <p:spPr>
          <a:xfrm>
            <a:off x="5715000" y="657225"/>
            <a:ext cx="1962150" cy="857250"/>
          </a:xfrm>
          <a:prstGeom prst="rect">
            <a:avLst/>
          </a:prstGeom>
        </p:spPr>
      </p:pic>
      <p:pic>
        <p:nvPicPr>
          <p:cNvPr id="1026" name="Picture 2" descr="Umbra Home">
            <a:extLst>
              <a:ext uri="{FF2B5EF4-FFF2-40B4-BE49-F238E27FC236}">
                <a16:creationId xmlns:a16="http://schemas.microsoft.com/office/drawing/2014/main" id="{EFF326FF-5CAB-4609-B900-D3BC06A0F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14" y="5334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736861-53D2-4394-8546-77493743F3D9}"/>
              </a:ext>
            </a:extLst>
          </p:cNvPr>
          <p:cNvPicPr>
            <a:picLocks noChangeAspect="1"/>
          </p:cNvPicPr>
          <p:nvPr/>
        </p:nvPicPr>
        <p:blipFill>
          <a:blip r:embed="rId4"/>
          <a:stretch>
            <a:fillRect/>
          </a:stretch>
        </p:blipFill>
        <p:spPr>
          <a:xfrm>
            <a:off x="2362200" y="1721141"/>
            <a:ext cx="1914525" cy="571500"/>
          </a:xfrm>
          <a:prstGeom prst="rect">
            <a:avLst/>
          </a:prstGeom>
        </p:spPr>
      </p:pic>
      <p:pic>
        <p:nvPicPr>
          <p:cNvPr id="4" name="Picture 3">
            <a:extLst>
              <a:ext uri="{FF2B5EF4-FFF2-40B4-BE49-F238E27FC236}">
                <a16:creationId xmlns:a16="http://schemas.microsoft.com/office/drawing/2014/main" id="{EE14141B-2782-4A22-A3A9-FDF842EC7AF2}"/>
              </a:ext>
            </a:extLst>
          </p:cNvPr>
          <p:cNvPicPr>
            <a:picLocks noChangeAspect="1"/>
          </p:cNvPicPr>
          <p:nvPr/>
        </p:nvPicPr>
        <p:blipFill>
          <a:blip r:embed="rId5"/>
          <a:stretch>
            <a:fillRect/>
          </a:stretch>
        </p:blipFill>
        <p:spPr>
          <a:xfrm>
            <a:off x="6477000" y="1870922"/>
            <a:ext cx="1771650" cy="819150"/>
          </a:xfrm>
          <a:prstGeom prst="rect">
            <a:avLst/>
          </a:prstGeom>
        </p:spPr>
      </p:pic>
      <p:pic>
        <p:nvPicPr>
          <p:cNvPr id="6" name="Picture 5">
            <a:extLst>
              <a:ext uri="{FF2B5EF4-FFF2-40B4-BE49-F238E27FC236}">
                <a16:creationId xmlns:a16="http://schemas.microsoft.com/office/drawing/2014/main" id="{BFCF2C4E-7EC1-4F91-BCC6-3305A46B49AE}"/>
              </a:ext>
            </a:extLst>
          </p:cNvPr>
          <p:cNvPicPr>
            <a:picLocks noChangeAspect="1"/>
          </p:cNvPicPr>
          <p:nvPr/>
        </p:nvPicPr>
        <p:blipFill>
          <a:blip r:embed="rId6"/>
          <a:stretch>
            <a:fillRect/>
          </a:stretch>
        </p:blipFill>
        <p:spPr>
          <a:xfrm>
            <a:off x="336043" y="4268863"/>
            <a:ext cx="2223432" cy="496566"/>
          </a:xfrm>
          <a:prstGeom prst="rect">
            <a:avLst/>
          </a:prstGeom>
        </p:spPr>
      </p:pic>
      <p:pic>
        <p:nvPicPr>
          <p:cNvPr id="7" name="Picture 6">
            <a:extLst>
              <a:ext uri="{FF2B5EF4-FFF2-40B4-BE49-F238E27FC236}">
                <a16:creationId xmlns:a16="http://schemas.microsoft.com/office/drawing/2014/main" id="{F5EE4C3E-4C69-47BF-B673-FA6121DB013A}"/>
              </a:ext>
            </a:extLst>
          </p:cNvPr>
          <p:cNvPicPr>
            <a:picLocks noChangeAspect="1"/>
          </p:cNvPicPr>
          <p:nvPr/>
        </p:nvPicPr>
        <p:blipFill>
          <a:blip r:embed="rId7"/>
          <a:stretch>
            <a:fillRect/>
          </a:stretch>
        </p:blipFill>
        <p:spPr>
          <a:xfrm>
            <a:off x="405518" y="5605468"/>
            <a:ext cx="2503714" cy="228600"/>
          </a:xfrm>
          <a:prstGeom prst="rect">
            <a:avLst/>
          </a:prstGeom>
        </p:spPr>
      </p:pic>
      <p:pic>
        <p:nvPicPr>
          <p:cNvPr id="8" name="Picture 7">
            <a:extLst>
              <a:ext uri="{FF2B5EF4-FFF2-40B4-BE49-F238E27FC236}">
                <a16:creationId xmlns:a16="http://schemas.microsoft.com/office/drawing/2014/main" id="{BF7C4CDA-25FE-4BAF-9FB4-676A7F914E0F}"/>
              </a:ext>
            </a:extLst>
          </p:cNvPr>
          <p:cNvPicPr>
            <a:picLocks noChangeAspect="1"/>
          </p:cNvPicPr>
          <p:nvPr/>
        </p:nvPicPr>
        <p:blipFill>
          <a:blip r:embed="rId8"/>
          <a:stretch>
            <a:fillRect/>
          </a:stretch>
        </p:blipFill>
        <p:spPr>
          <a:xfrm>
            <a:off x="4802869" y="4545503"/>
            <a:ext cx="1781658" cy="857250"/>
          </a:xfrm>
          <a:prstGeom prst="rect">
            <a:avLst/>
          </a:prstGeom>
        </p:spPr>
      </p:pic>
      <p:pic>
        <p:nvPicPr>
          <p:cNvPr id="1032" name="Picture 8" descr="Minnesota Library Access Center cavern delivery entrance.">
            <a:extLst>
              <a:ext uri="{FF2B5EF4-FFF2-40B4-BE49-F238E27FC236}">
                <a16:creationId xmlns:a16="http://schemas.microsoft.com/office/drawing/2014/main" id="{8BA73486-EDC3-48A8-B72B-0B560EC0E3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1693" y="4772069"/>
            <a:ext cx="1769258" cy="13163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ST: Western Regional Storage Trust logo">
            <a:extLst>
              <a:ext uri="{FF2B5EF4-FFF2-40B4-BE49-F238E27FC236}">
                <a16:creationId xmlns:a16="http://schemas.microsoft.com/office/drawing/2014/main" id="{8BBE7439-59AA-481E-93A6-5CDA676C05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5789676"/>
            <a:ext cx="1914525" cy="6126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B913DE-CFC1-4655-BA63-68750F9E4A00}"/>
              </a:ext>
            </a:extLst>
          </p:cNvPr>
          <p:cNvPicPr>
            <a:picLocks noChangeAspect="1"/>
          </p:cNvPicPr>
          <p:nvPr/>
        </p:nvPicPr>
        <p:blipFill>
          <a:blip r:embed="rId11"/>
          <a:stretch>
            <a:fillRect/>
          </a:stretch>
        </p:blipFill>
        <p:spPr>
          <a:xfrm>
            <a:off x="5663794" y="3983113"/>
            <a:ext cx="3067050" cy="285750"/>
          </a:xfrm>
          <a:prstGeom prst="rect">
            <a:avLst/>
          </a:prstGeom>
        </p:spPr>
      </p:pic>
      <p:pic>
        <p:nvPicPr>
          <p:cNvPr id="1036" name="Picture 12" descr="https://www.btaa.org/sf-images/default-source/images/UBorrow_Logo.jpg?sfvrsn=dd6770b9_2">
            <a:extLst>
              <a:ext uri="{FF2B5EF4-FFF2-40B4-BE49-F238E27FC236}">
                <a16:creationId xmlns:a16="http://schemas.microsoft.com/office/drawing/2014/main" id="{13DCF9FC-8BD0-4EBA-B3EA-C064222E1A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41648" y="4985389"/>
            <a:ext cx="1447800" cy="3945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23D7A7F-806F-4F77-BFD0-212ECFB9A3F4}"/>
              </a:ext>
            </a:extLst>
          </p:cNvPr>
          <p:cNvSpPr/>
          <p:nvPr/>
        </p:nvSpPr>
        <p:spPr>
          <a:xfrm>
            <a:off x="3200400" y="2918304"/>
            <a:ext cx="121920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Discovery</a:t>
            </a:r>
          </a:p>
        </p:txBody>
      </p:sp>
      <p:sp>
        <p:nvSpPr>
          <p:cNvPr id="19" name="Rectangle 18">
            <a:extLst>
              <a:ext uri="{FF2B5EF4-FFF2-40B4-BE49-F238E27FC236}">
                <a16:creationId xmlns:a16="http://schemas.microsoft.com/office/drawing/2014/main" id="{9208FFAE-59A4-4EA2-808E-F5C7601E3F49}"/>
              </a:ext>
            </a:extLst>
          </p:cNvPr>
          <p:cNvSpPr/>
          <p:nvPr/>
        </p:nvSpPr>
        <p:spPr>
          <a:xfrm>
            <a:off x="4690014" y="3512703"/>
            <a:ext cx="2253710"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Physical retention</a:t>
            </a:r>
          </a:p>
        </p:txBody>
      </p:sp>
      <p:sp>
        <p:nvSpPr>
          <p:cNvPr id="20" name="Rectangle 19">
            <a:extLst>
              <a:ext uri="{FF2B5EF4-FFF2-40B4-BE49-F238E27FC236}">
                <a16:creationId xmlns:a16="http://schemas.microsoft.com/office/drawing/2014/main" id="{CA03459A-91C2-466E-B93A-2F8BA76D592F}"/>
              </a:ext>
            </a:extLst>
          </p:cNvPr>
          <p:cNvSpPr/>
          <p:nvPr/>
        </p:nvSpPr>
        <p:spPr>
          <a:xfrm>
            <a:off x="2196168" y="3490071"/>
            <a:ext cx="2223432"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Discovery/ Borrow</a:t>
            </a:r>
          </a:p>
        </p:txBody>
      </p:sp>
      <p:sp>
        <p:nvSpPr>
          <p:cNvPr id="21" name="Rectangle 20">
            <a:extLst>
              <a:ext uri="{FF2B5EF4-FFF2-40B4-BE49-F238E27FC236}">
                <a16:creationId xmlns:a16="http://schemas.microsoft.com/office/drawing/2014/main" id="{E385968C-BBAE-44E4-A623-4797D60B9D13}"/>
              </a:ext>
            </a:extLst>
          </p:cNvPr>
          <p:cNvSpPr/>
          <p:nvPr/>
        </p:nvSpPr>
        <p:spPr>
          <a:xfrm>
            <a:off x="4724401" y="2918304"/>
            <a:ext cx="2219323" cy="285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aggregation</a:t>
            </a:r>
          </a:p>
        </p:txBody>
      </p:sp>
    </p:spTree>
    <p:extLst>
      <p:ext uri="{BB962C8B-B14F-4D97-AF65-F5344CB8AC3E}">
        <p14:creationId xmlns:p14="http://schemas.microsoft.com/office/powerpoint/2010/main" val="3777411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0B72BF99-87A8-4AEE-83A1-6E1520870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152400"/>
            <a:ext cx="4333875" cy="3130740"/>
          </a:xfrm>
          <a:prstGeom prst="rect">
            <a:avLst/>
          </a:prstGeom>
        </p:spPr>
      </p:pic>
      <p:pic>
        <p:nvPicPr>
          <p:cNvPr id="4" name="Picture 3" descr="A picture containing text, map&#10;&#10;Description generated with very high confidence">
            <a:extLst>
              <a:ext uri="{FF2B5EF4-FFF2-40B4-BE49-F238E27FC236}">
                <a16:creationId xmlns:a16="http://schemas.microsoft.com/office/drawing/2014/main" id="{C56CC0E5-39FF-4BBC-97F6-79FC67264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581400"/>
            <a:ext cx="4333875" cy="3130740"/>
          </a:xfrm>
          <a:prstGeom prst="rect">
            <a:avLst/>
          </a:prstGeom>
        </p:spPr>
      </p:pic>
      <p:pic>
        <p:nvPicPr>
          <p:cNvPr id="5" name="Picture 4" descr="A picture containing text, map&#10;&#10;Description generated with very high confidence">
            <a:extLst>
              <a:ext uri="{FF2B5EF4-FFF2-40B4-BE49-F238E27FC236}">
                <a16:creationId xmlns:a16="http://schemas.microsoft.com/office/drawing/2014/main" id="{8D3006A5-35F2-47BD-8E3C-43932B8D6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30449"/>
            <a:ext cx="4333875" cy="3130740"/>
          </a:xfrm>
          <a:prstGeom prst="rect">
            <a:avLst/>
          </a:prstGeom>
        </p:spPr>
      </p:pic>
      <p:sp>
        <p:nvSpPr>
          <p:cNvPr id="6" name="TextBox 5">
            <a:extLst>
              <a:ext uri="{FF2B5EF4-FFF2-40B4-BE49-F238E27FC236}">
                <a16:creationId xmlns:a16="http://schemas.microsoft.com/office/drawing/2014/main" id="{5BB6D26F-49BF-473D-B9AE-58A175CE4ED0}"/>
              </a:ext>
            </a:extLst>
          </p:cNvPr>
          <p:cNvSpPr txBox="1"/>
          <p:nvPr/>
        </p:nvSpPr>
        <p:spPr>
          <a:xfrm>
            <a:off x="381001" y="3505200"/>
            <a:ext cx="3733800" cy="923330"/>
          </a:xfrm>
          <a:prstGeom prst="rect">
            <a:avLst/>
          </a:prstGeom>
          <a:noFill/>
        </p:spPr>
        <p:txBody>
          <a:bodyPr wrap="square" rtlCol="0">
            <a:spAutoFit/>
          </a:bodyPr>
          <a:lstStyle/>
          <a:p>
            <a:r>
              <a:rPr lang="en-US" b="1" dirty="0">
                <a:solidFill>
                  <a:schemeClr val="tx2"/>
                </a:solidFill>
              </a:rPr>
              <a:t>Future of collections management:</a:t>
            </a:r>
          </a:p>
          <a:p>
            <a:endParaRPr lang="en-US" dirty="0">
              <a:solidFill>
                <a:schemeClr val="tx2"/>
              </a:solidFill>
            </a:endParaRPr>
          </a:p>
          <a:p>
            <a:r>
              <a:rPr lang="en-US" dirty="0">
                <a:solidFill>
                  <a:schemeClr val="tx2"/>
                </a:solidFill>
              </a:rPr>
              <a:t>  </a:t>
            </a:r>
          </a:p>
        </p:txBody>
      </p:sp>
      <p:sp>
        <p:nvSpPr>
          <p:cNvPr id="7" name="TextBox 6">
            <a:extLst>
              <a:ext uri="{FF2B5EF4-FFF2-40B4-BE49-F238E27FC236}">
                <a16:creationId xmlns:a16="http://schemas.microsoft.com/office/drawing/2014/main" id="{6AD3EA50-63F1-407E-84CD-F21476D901FB}"/>
              </a:ext>
            </a:extLst>
          </p:cNvPr>
          <p:cNvSpPr txBox="1"/>
          <p:nvPr/>
        </p:nvSpPr>
        <p:spPr>
          <a:xfrm>
            <a:off x="381000" y="5272951"/>
            <a:ext cx="3364383" cy="923330"/>
          </a:xfrm>
          <a:prstGeom prst="rect">
            <a:avLst/>
          </a:prstGeom>
          <a:noFill/>
        </p:spPr>
        <p:txBody>
          <a:bodyPr wrap="none" rtlCol="0">
            <a:spAutoFit/>
          </a:bodyPr>
          <a:lstStyle/>
          <a:p>
            <a:r>
              <a:rPr lang="en-US" b="1" dirty="0">
                <a:solidFill>
                  <a:schemeClr val="tx2"/>
                </a:solidFill>
              </a:rPr>
              <a:t>For the largest research libraries: </a:t>
            </a:r>
          </a:p>
          <a:p>
            <a:endParaRPr lang="en-US" dirty="0">
              <a:solidFill>
                <a:schemeClr val="tx2"/>
              </a:solidFill>
            </a:endParaRPr>
          </a:p>
          <a:p>
            <a:r>
              <a:rPr lang="en-US" dirty="0">
                <a:solidFill>
                  <a:schemeClr val="tx2"/>
                </a:solidFill>
              </a:rPr>
              <a:t>  </a:t>
            </a:r>
          </a:p>
        </p:txBody>
      </p:sp>
      <p:sp>
        <p:nvSpPr>
          <p:cNvPr id="8" name="TextBox 7">
            <a:extLst>
              <a:ext uri="{FF2B5EF4-FFF2-40B4-BE49-F238E27FC236}">
                <a16:creationId xmlns:a16="http://schemas.microsoft.com/office/drawing/2014/main" id="{E876DD25-8201-418A-96EA-3FFE46CD582E}"/>
              </a:ext>
            </a:extLst>
          </p:cNvPr>
          <p:cNvSpPr txBox="1"/>
          <p:nvPr/>
        </p:nvSpPr>
        <p:spPr>
          <a:xfrm>
            <a:off x="640273" y="3962400"/>
            <a:ext cx="3107454" cy="1477328"/>
          </a:xfrm>
          <a:prstGeom prst="rect">
            <a:avLst/>
          </a:prstGeom>
          <a:noFill/>
        </p:spPr>
        <p:txBody>
          <a:bodyPr wrap="none" rtlCol="0">
            <a:spAutoFit/>
          </a:bodyPr>
          <a:lstStyle/>
          <a:p>
            <a:pPr marL="285750" indent="-285750">
              <a:buFont typeface="Arial" panose="020B0604020202020204" pitchFamily="34" charset="0"/>
              <a:buChar char="•"/>
            </a:pPr>
            <a:r>
              <a:rPr lang="en-US" dirty="0"/>
              <a:t> Local </a:t>
            </a:r>
            <a:r>
              <a:rPr lang="en-US" dirty="0">
                <a:sym typeface="Wingdings" panose="05000000000000000000" pitchFamily="2" charset="2"/>
              </a:rPr>
              <a:t>to shared collections.</a:t>
            </a:r>
            <a:endParaRPr lang="en-US" dirty="0"/>
          </a:p>
          <a:p>
            <a:pPr marL="285750" indent="-285750">
              <a:buFont typeface="Arial" panose="020B0604020202020204" pitchFamily="34" charset="0"/>
              <a:buChar char="•"/>
            </a:pPr>
            <a:r>
              <a:rPr lang="en-US" dirty="0"/>
              <a:t> </a:t>
            </a:r>
            <a:r>
              <a:rPr lang="en-US" dirty="0" err="1"/>
              <a:t>Rightscaling</a:t>
            </a:r>
            <a:r>
              <a:rPr lang="en-US" dirty="0"/>
              <a:t> stewardship.</a:t>
            </a:r>
          </a:p>
          <a:p>
            <a:pPr marL="285750" indent="-285750">
              <a:buFont typeface="Arial" panose="020B0604020202020204" pitchFamily="34" charset="0"/>
              <a:buChar char="•"/>
            </a:pPr>
            <a:r>
              <a:rPr lang="en-US" dirty="0"/>
              <a:t> Conscious coordination.</a:t>
            </a:r>
          </a:p>
          <a:p>
            <a:pPr marL="285750" indent="-285750">
              <a:buFont typeface="Arial" panose="020B0604020202020204" pitchFamily="34" charset="0"/>
              <a:buChar char="•"/>
            </a:pPr>
            <a:r>
              <a:rPr lang="en-US" dirty="0"/>
              <a:t> </a:t>
            </a:r>
            <a:r>
              <a:rPr lang="en-US" b="1" dirty="0"/>
              <a:t>Reservoirs not oceans</a:t>
            </a:r>
            <a:r>
              <a:rPr lang="en-US" dirty="0"/>
              <a:t>. </a:t>
            </a:r>
          </a:p>
          <a:p>
            <a:endParaRPr lang="en-US" dirty="0"/>
          </a:p>
        </p:txBody>
      </p:sp>
      <p:sp>
        <p:nvSpPr>
          <p:cNvPr id="9" name="TextBox 8">
            <a:extLst>
              <a:ext uri="{FF2B5EF4-FFF2-40B4-BE49-F238E27FC236}">
                <a16:creationId xmlns:a16="http://schemas.microsoft.com/office/drawing/2014/main" id="{869B7EC6-379A-4B0A-8F8E-A448E902B02F}"/>
              </a:ext>
            </a:extLst>
          </p:cNvPr>
          <p:cNvSpPr txBox="1"/>
          <p:nvPr/>
        </p:nvSpPr>
        <p:spPr>
          <a:xfrm>
            <a:off x="640273" y="5715000"/>
            <a:ext cx="4156907" cy="923330"/>
          </a:xfrm>
          <a:prstGeom prst="rect">
            <a:avLst/>
          </a:prstGeom>
          <a:noFill/>
        </p:spPr>
        <p:txBody>
          <a:bodyPr wrap="none" rtlCol="0">
            <a:spAutoFit/>
          </a:bodyPr>
          <a:lstStyle/>
          <a:p>
            <a:pPr marL="285750" indent="-285750">
              <a:buFont typeface="Arial" panose="020B0604020202020204" pitchFamily="34" charset="0"/>
              <a:buChar char="•"/>
            </a:pPr>
            <a:r>
              <a:rPr lang="en-US" dirty="0"/>
              <a:t> Scholarly record (reputation, mission).</a:t>
            </a:r>
          </a:p>
          <a:p>
            <a:pPr marL="285750" indent="-285750">
              <a:buFont typeface="Arial" panose="020B0604020202020204" pitchFamily="34" charset="0"/>
              <a:buChar char="•"/>
            </a:pPr>
            <a:r>
              <a:rPr lang="en-US" dirty="0"/>
              <a:t> Complex collections ecosystem.</a:t>
            </a:r>
          </a:p>
          <a:p>
            <a:pPr marL="285750" indent="-285750">
              <a:buFont typeface="Arial" panose="020B0604020202020204" pitchFamily="34" charset="0"/>
              <a:buChar char="•"/>
            </a:pPr>
            <a:r>
              <a:rPr lang="en-US" dirty="0"/>
              <a:t> Limitations of legacy infrastructure.</a:t>
            </a:r>
          </a:p>
        </p:txBody>
      </p:sp>
    </p:spTree>
    <p:extLst>
      <p:ext uri="{BB962C8B-B14F-4D97-AF65-F5344CB8AC3E}">
        <p14:creationId xmlns:p14="http://schemas.microsoft.com/office/powerpoint/2010/main" val="254553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1C89B-74B9-4469-94E7-E19EDFAF8A97}"/>
              </a:ext>
            </a:extLst>
          </p:cNvPr>
          <p:cNvPicPr>
            <a:picLocks noChangeAspect="1"/>
          </p:cNvPicPr>
          <p:nvPr/>
        </p:nvPicPr>
        <p:blipFill>
          <a:blip r:embed="rId3"/>
          <a:stretch>
            <a:fillRect/>
          </a:stretch>
        </p:blipFill>
        <p:spPr>
          <a:xfrm>
            <a:off x="187792" y="533401"/>
            <a:ext cx="4361980" cy="2315474"/>
          </a:xfrm>
          <a:prstGeom prst="rect">
            <a:avLst/>
          </a:prstGeom>
        </p:spPr>
      </p:pic>
      <p:sp>
        <p:nvSpPr>
          <p:cNvPr id="3" name="Rectangle 2">
            <a:extLst>
              <a:ext uri="{FF2B5EF4-FFF2-40B4-BE49-F238E27FC236}">
                <a16:creationId xmlns:a16="http://schemas.microsoft.com/office/drawing/2014/main" id="{6D826305-6C48-4571-918E-C7290C0A7C63}"/>
              </a:ext>
            </a:extLst>
          </p:cNvPr>
          <p:cNvSpPr/>
          <p:nvPr/>
        </p:nvSpPr>
        <p:spPr>
          <a:xfrm>
            <a:off x="223393" y="2618042"/>
            <a:ext cx="2013693" cy="230832"/>
          </a:xfrm>
          <a:prstGeom prst="rect">
            <a:avLst/>
          </a:prstGeom>
        </p:spPr>
        <p:txBody>
          <a:bodyPr wrap="none">
            <a:spAutoFit/>
          </a:bodyPr>
          <a:lstStyle/>
          <a:p>
            <a:r>
              <a:rPr lang="en-US" sz="900" dirty="0">
                <a:hlinkClick r:id="rId4"/>
              </a:rPr>
              <a:t>https://www.btaa.org/library/libraries</a:t>
            </a:r>
            <a:r>
              <a:rPr lang="en-US" sz="900" dirty="0"/>
              <a:t> </a:t>
            </a:r>
          </a:p>
        </p:txBody>
      </p:sp>
      <p:sp>
        <p:nvSpPr>
          <p:cNvPr id="4" name="TextBox 3">
            <a:extLst>
              <a:ext uri="{FF2B5EF4-FFF2-40B4-BE49-F238E27FC236}">
                <a16:creationId xmlns:a16="http://schemas.microsoft.com/office/drawing/2014/main" id="{D2EAD215-64CC-4B11-A50C-2089E7CA45EC}"/>
              </a:ext>
            </a:extLst>
          </p:cNvPr>
          <p:cNvSpPr txBox="1"/>
          <p:nvPr/>
        </p:nvSpPr>
        <p:spPr>
          <a:xfrm>
            <a:off x="4800600" y="638990"/>
            <a:ext cx="3943730" cy="1338828"/>
          </a:xfrm>
          <a:prstGeom prst="rect">
            <a:avLst/>
          </a:prstGeom>
          <a:solidFill>
            <a:srgbClr val="5B9BD5"/>
          </a:solidFill>
        </p:spPr>
        <p:txBody>
          <a:bodyPr wrap="square" rtlCol="0">
            <a:spAutoFit/>
          </a:bodyPr>
          <a:lstStyle/>
          <a:p>
            <a:r>
              <a:rPr lang="en-US" sz="2700" b="1" dirty="0">
                <a:solidFill>
                  <a:schemeClr val="bg1"/>
                </a:solidFill>
              </a:rPr>
              <a:t>Complex ecosystem of resource sharing and stewardship partnerships</a:t>
            </a:r>
          </a:p>
        </p:txBody>
      </p:sp>
      <p:sp>
        <p:nvSpPr>
          <p:cNvPr id="6" name="TextBox 5">
            <a:extLst>
              <a:ext uri="{FF2B5EF4-FFF2-40B4-BE49-F238E27FC236}">
                <a16:creationId xmlns:a16="http://schemas.microsoft.com/office/drawing/2014/main" id="{E1785033-B0D6-4FD2-85FB-004E9529274C}"/>
              </a:ext>
            </a:extLst>
          </p:cNvPr>
          <p:cNvSpPr txBox="1"/>
          <p:nvPr/>
        </p:nvSpPr>
        <p:spPr>
          <a:xfrm>
            <a:off x="5029200" y="3886199"/>
            <a:ext cx="3828084" cy="2246769"/>
          </a:xfrm>
          <a:prstGeom prst="rect">
            <a:avLst/>
          </a:prstGeom>
          <a:solidFill>
            <a:srgbClr val="5B9BD5"/>
          </a:solidFill>
        </p:spPr>
        <p:txBody>
          <a:bodyPr wrap="square" rtlCol="0">
            <a:spAutoFit/>
          </a:bodyPr>
          <a:lstStyle/>
          <a:p>
            <a:pPr marL="285750" indent="-285750">
              <a:buFont typeface="Arial" panose="020B0604020202020204" pitchFamily="34" charset="0"/>
              <a:buChar char="•"/>
            </a:pPr>
            <a:r>
              <a:rPr lang="en-US" sz="2000" b="1" dirty="0">
                <a:solidFill>
                  <a:schemeClr val="bg1"/>
                </a:solidFill>
              </a:rPr>
              <a:t>Governance and financial control – public, private</a:t>
            </a:r>
          </a:p>
          <a:p>
            <a:pPr marL="285750" indent="-285750">
              <a:buFont typeface="Arial" panose="020B0604020202020204" pitchFamily="34" charset="0"/>
              <a:buChar char="•"/>
            </a:pPr>
            <a:r>
              <a:rPr lang="en-US" sz="2000" b="1" dirty="0">
                <a:solidFill>
                  <a:schemeClr val="bg1"/>
                </a:solidFill>
              </a:rPr>
              <a:t>Responsibility to the scholarly record</a:t>
            </a:r>
          </a:p>
          <a:p>
            <a:pPr marL="285750" indent="-285750">
              <a:buFont typeface="Arial" panose="020B0604020202020204" pitchFamily="34" charset="0"/>
              <a:buChar char="•"/>
            </a:pPr>
            <a:r>
              <a:rPr lang="en-US" sz="2000" b="1" dirty="0">
                <a:solidFill>
                  <a:schemeClr val="bg1"/>
                </a:solidFill>
              </a:rPr>
              <a:t>Library leadership</a:t>
            </a:r>
          </a:p>
          <a:p>
            <a:pPr marL="285750" indent="-285750">
              <a:buFont typeface="Arial" panose="020B0604020202020204" pitchFamily="34" charset="0"/>
              <a:buChar char="•"/>
            </a:pPr>
            <a:r>
              <a:rPr lang="en-US" sz="2000" b="1" dirty="0">
                <a:solidFill>
                  <a:schemeClr val="bg1"/>
                </a:solidFill>
              </a:rPr>
              <a:t>Strength of existing consortium relationships</a:t>
            </a:r>
            <a:endParaRPr lang="en-US" b="1" dirty="0">
              <a:solidFill>
                <a:schemeClr val="bg1"/>
              </a:solidFill>
            </a:endParaRPr>
          </a:p>
        </p:txBody>
      </p:sp>
      <p:sp>
        <p:nvSpPr>
          <p:cNvPr id="5" name="TextBox 4">
            <a:extLst>
              <a:ext uri="{FF2B5EF4-FFF2-40B4-BE49-F238E27FC236}">
                <a16:creationId xmlns:a16="http://schemas.microsoft.com/office/drawing/2014/main" id="{1B10E422-1489-40D6-9A5E-41BF25BA76C7}"/>
              </a:ext>
            </a:extLst>
          </p:cNvPr>
          <p:cNvSpPr txBox="1"/>
          <p:nvPr/>
        </p:nvSpPr>
        <p:spPr>
          <a:xfrm>
            <a:off x="334118" y="3886200"/>
            <a:ext cx="4009281" cy="2246769"/>
          </a:xfrm>
          <a:prstGeom prst="rect">
            <a:avLst/>
          </a:prstGeom>
          <a:solidFill>
            <a:srgbClr val="5B9BD5"/>
          </a:solidFill>
        </p:spPr>
        <p:txBody>
          <a:bodyPr wrap="square" rtlCol="0">
            <a:spAutoFit/>
          </a:bodyPr>
          <a:lstStyle/>
          <a:p>
            <a:pPr marL="342900" indent="-342900">
              <a:buFont typeface="Arial" panose="020B0604020202020204" pitchFamily="34" charset="0"/>
              <a:buChar char="•"/>
            </a:pPr>
            <a:r>
              <a:rPr lang="en-US" sz="2000" b="1" dirty="0">
                <a:solidFill>
                  <a:schemeClr val="bg1"/>
                </a:solidFill>
              </a:rPr>
              <a:t>Discovery </a:t>
            </a:r>
          </a:p>
          <a:p>
            <a:pPr marL="342900" indent="-342900">
              <a:buFont typeface="Arial" panose="020B0604020202020204" pitchFamily="34" charset="0"/>
              <a:buChar char="•"/>
            </a:pPr>
            <a:r>
              <a:rPr lang="en-US" sz="2000" b="1" dirty="0">
                <a:solidFill>
                  <a:schemeClr val="bg1"/>
                </a:solidFill>
              </a:rPr>
              <a:t>Inventory management, ILS</a:t>
            </a:r>
          </a:p>
          <a:p>
            <a:pPr marL="342900" indent="-342900">
              <a:buFont typeface="Arial" panose="020B0604020202020204" pitchFamily="34" charset="0"/>
              <a:buChar char="•"/>
            </a:pPr>
            <a:r>
              <a:rPr lang="en-US" sz="2000" b="1" dirty="0">
                <a:solidFill>
                  <a:schemeClr val="bg1"/>
                </a:solidFill>
              </a:rPr>
              <a:t>Fulfillment</a:t>
            </a:r>
          </a:p>
          <a:p>
            <a:pPr marL="342900" indent="-342900">
              <a:buFont typeface="Arial" panose="020B0604020202020204" pitchFamily="34" charset="0"/>
              <a:buChar char="•"/>
            </a:pPr>
            <a:r>
              <a:rPr lang="en-US" sz="2000" b="1" dirty="0">
                <a:solidFill>
                  <a:schemeClr val="bg1"/>
                </a:solidFill>
              </a:rPr>
              <a:t>Analytics &amp; decision support</a:t>
            </a:r>
          </a:p>
          <a:p>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Policies</a:t>
            </a:r>
          </a:p>
          <a:p>
            <a:pPr marL="342900" indent="-342900">
              <a:buFont typeface="Arial" panose="020B0604020202020204" pitchFamily="34" charset="0"/>
              <a:buChar char="•"/>
            </a:pPr>
            <a:r>
              <a:rPr lang="en-US" sz="2000" b="1" dirty="0">
                <a:solidFill>
                  <a:schemeClr val="bg1"/>
                </a:solidFill>
              </a:rPr>
              <a:t>Cataloguing practices</a:t>
            </a:r>
            <a:endParaRPr lang="en-US" sz="1500" b="1" dirty="0">
              <a:solidFill>
                <a:schemeClr val="bg1"/>
              </a:solidFill>
            </a:endParaRPr>
          </a:p>
        </p:txBody>
      </p:sp>
    </p:spTree>
    <p:extLst>
      <p:ext uri="{BB962C8B-B14F-4D97-AF65-F5344CB8AC3E}">
        <p14:creationId xmlns:p14="http://schemas.microsoft.com/office/powerpoint/2010/main" val="108626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building with people in the background&#10;&#10;Description generated with high confidence">
            <a:extLst>
              <a:ext uri="{FF2B5EF4-FFF2-40B4-BE49-F238E27FC236}">
                <a16:creationId xmlns:a16="http://schemas.microsoft.com/office/drawing/2014/main" id="{58515443-EE73-4819-A37F-C76510EF0D5D}"/>
              </a:ext>
            </a:extLst>
          </p:cNvPr>
          <p:cNvPicPr>
            <a:picLocks noChangeAspect="1"/>
          </p:cNvPicPr>
          <p:nvPr/>
        </p:nvPicPr>
        <p:blipFill rotWithShape="1">
          <a:blip r:embed="rId2">
            <a:extLst>
              <a:ext uri="{28A0092B-C50C-407E-A947-70E740481C1C}">
                <a14:useLocalDpi xmlns:a14="http://schemas.microsoft.com/office/drawing/2010/main" val="0"/>
              </a:ext>
            </a:extLst>
          </a:blip>
          <a:srcRect t="36789" b="6961"/>
          <a:stretch/>
        </p:blipFill>
        <p:spPr>
          <a:xfrm>
            <a:off x="20" y="10"/>
            <a:ext cx="9143980" cy="6857990"/>
          </a:xfrm>
          <a:prstGeom prst="rect">
            <a:avLst/>
          </a:prstGeom>
        </p:spPr>
      </p:pic>
      <p:sp>
        <p:nvSpPr>
          <p:cNvPr id="6" name="Rectangle 5">
            <a:extLst>
              <a:ext uri="{FF2B5EF4-FFF2-40B4-BE49-F238E27FC236}">
                <a16:creationId xmlns:a16="http://schemas.microsoft.com/office/drawing/2014/main" id="{1E9FF9D6-2FB7-4E31-BFC5-BCCBE5EB4291}"/>
              </a:ext>
            </a:extLst>
          </p:cNvPr>
          <p:cNvSpPr/>
          <p:nvPr/>
        </p:nvSpPr>
        <p:spPr>
          <a:xfrm>
            <a:off x="4953000" y="4876800"/>
            <a:ext cx="4190980" cy="1200329"/>
          </a:xfrm>
          <a:prstGeom prst="rect">
            <a:avLst/>
          </a:prstGeom>
          <a:solidFill>
            <a:srgbClr val="5B9BD5"/>
          </a:solidFill>
        </p:spPr>
        <p:txBody>
          <a:bodyPr wrap="square">
            <a:spAutoFit/>
          </a:bodyPr>
          <a:lstStyle/>
          <a:p>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“Research libraries achieved status … by acquiring more than their peers or by building niche collections of particular depth.” </a:t>
            </a:r>
          </a:p>
        </p:txBody>
      </p:sp>
    </p:spTree>
    <p:extLst>
      <p:ext uri="{BB962C8B-B14F-4D97-AF65-F5344CB8AC3E}">
        <p14:creationId xmlns:p14="http://schemas.microsoft.com/office/powerpoint/2010/main" val="11429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26BBF1D5-F64F-4779-8390-79250E3004D9}"/>
              </a:ext>
            </a:extLst>
          </p:cNvPr>
          <p:cNvCxnSpPr/>
          <p:nvPr/>
        </p:nvCxnSpPr>
        <p:spPr>
          <a:xfrm flipV="1">
            <a:off x="2666395" y="5083321"/>
            <a:ext cx="1234440" cy="2624"/>
          </a:xfrm>
          <a:prstGeom prst="line">
            <a:avLst/>
          </a:prstGeom>
          <a:ln w="412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F3757F72-23D7-4F9B-894C-D27B63562B69}"/>
              </a:ext>
            </a:extLst>
          </p:cNvPr>
          <p:cNvCxnSpPr>
            <a:cxnSpLocks/>
          </p:cNvCxnSpPr>
          <p:nvPr/>
        </p:nvCxnSpPr>
        <p:spPr>
          <a:xfrm>
            <a:off x="2666396" y="4165680"/>
            <a:ext cx="0" cy="925683"/>
          </a:xfrm>
          <a:prstGeom prst="line">
            <a:avLst/>
          </a:prstGeom>
          <a:ln w="412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9E35FAFB-689E-48D4-A7AD-200A087AE7A4}"/>
              </a:ext>
            </a:extLst>
          </p:cNvPr>
          <p:cNvCxnSpPr>
            <a:cxnSpLocks/>
          </p:cNvCxnSpPr>
          <p:nvPr/>
        </p:nvCxnSpPr>
        <p:spPr>
          <a:xfrm>
            <a:off x="6716399" y="2349174"/>
            <a:ext cx="0" cy="1008256"/>
          </a:xfrm>
          <a:prstGeom prst="line">
            <a:avLst/>
          </a:prstGeom>
          <a:ln w="412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3" name="Group 32">
            <a:extLst>
              <a:ext uri="{FF2B5EF4-FFF2-40B4-BE49-F238E27FC236}">
                <a16:creationId xmlns:a16="http://schemas.microsoft.com/office/drawing/2014/main" id="{4DA11749-CB89-4C24-80B3-B28C7B3B65C0}"/>
              </a:ext>
            </a:extLst>
          </p:cNvPr>
          <p:cNvGrpSpPr/>
          <p:nvPr/>
        </p:nvGrpSpPr>
        <p:grpSpPr>
          <a:xfrm>
            <a:off x="226067" y="1080358"/>
            <a:ext cx="2743082" cy="1070150"/>
            <a:chOff x="532721" y="502418"/>
            <a:chExt cx="3657442" cy="1426866"/>
          </a:xfrm>
        </p:grpSpPr>
        <p:sp>
          <p:nvSpPr>
            <p:cNvPr id="24" name="Rectangle 23">
              <a:extLst>
                <a:ext uri="{FF2B5EF4-FFF2-40B4-BE49-F238E27FC236}">
                  <a16:creationId xmlns:a16="http://schemas.microsoft.com/office/drawing/2014/main" id="{0162CDD8-AD5D-4089-8803-0C0BA8DF4FA2}"/>
                </a:ext>
              </a:extLst>
            </p:cNvPr>
            <p:cNvSpPr/>
            <p:nvPr/>
          </p:nvSpPr>
          <p:spPr>
            <a:xfrm>
              <a:off x="532721" y="502418"/>
              <a:ext cx="3657442" cy="1426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0597B8D6-18EF-4AC4-BD6F-86A4AA3A87A5}"/>
                </a:ext>
              </a:extLst>
            </p:cNvPr>
            <p:cNvSpPr txBox="1"/>
            <p:nvPr/>
          </p:nvSpPr>
          <p:spPr>
            <a:xfrm>
              <a:off x="677732" y="726555"/>
              <a:ext cx="2328672" cy="1046440"/>
            </a:xfrm>
            <a:prstGeom prst="rect">
              <a:avLst/>
            </a:prstGeom>
            <a:noFill/>
          </p:spPr>
          <p:txBody>
            <a:bodyPr wrap="none" rtlCol="0">
              <a:spAutoFit/>
            </a:bodyPr>
            <a:lstStyle/>
            <a:p>
              <a:r>
                <a:rPr lang="en-US" sz="4500" dirty="0">
                  <a:solidFill>
                    <a:schemeClr val="bg1"/>
                  </a:solidFill>
                </a:rPr>
                <a:t>15</a:t>
              </a:r>
              <a:r>
                <a:rPr lang="en-US" sz="1350" dirty="0">
                  <a:solidFill>
                    <a:schemeClr val="bg1"/>
                  </a:solidFill>
                </a:rPr>
                <a:t> </a:t>
              </a:r>
              <a:r>
                <a:rPr lang="en-US" sz="2250" dirty="0"/>
                <a:t>libraries</a:t>
              </a:r>
            </a:p>
          </p:txBody>
        </p:sp>
        <p:pic>
          <p:nvPicPr>
            <p:cNvPr id="8" name="Picture 7" descr="A close up of a logo&#10;&#10;Description generated with very high confidence">
              <a:extLst>
                <a:ext uri="{FF2B5EF4-FFF2-40B4-BE49-F238E27FC236}">
                  <a16:creationId xmlns:a16="http://schemas.microsoft.com/office/drawing/2014/main" id="{989983D7-9BA6-44D0-B3A1-ACC5CC87D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033" y="704034"/>
              <a:ext cx="1060704" cy="1060704"/>
            </a:xfrm>
            <a:prstGeom prst="rect">
              <a:avLst/>
            </a:prstGeom>
          </p:spPr>
        </p:pic>
      </p:grpSp>
      <p:grpSp>
        <p:nvGrpSpPr>
          <p:cNvPr id="36" name="Group 35">
            <a:extLst>
              <a:ext uri="{FF2B5EF4-FFF2-40B4-BE49-F238E27FC236}">
                <a16:creationId xmlns:a16="http://schemas.microsoft.com/office/drawing/2014/main" id="{E5963AE9-9B47-4650-9F11-D01FBE46FEAB}"/>
              </a:ext>
            </a:extLst>
          </p:cNvPr>
          <p:cNvGrpSpPr/>
          <p:nvPr/>
        </p:nvGrpSpPr>
        <p:grpSpPr>
          <a:xfrm>
            <a:off x="4029327" y="1385158"/>
            <a:ext cx="4779848" cy="1070150"/>
            <a:chOff x="5404907" y="312326"/>
            <a:chExt cx="6373130" cy="1426866"/>
          </a:xfrm>
        </p:grpSpPr>
        <p:sp>
          <p:nvSpPr>
            <p:cNvPr id="25" name="Rectangle 24">
              <a:extLst>
                <a:ext uri="{FF2B5EF4-FFF2-40B4-BE49-F238E27FC236}">
                  <a16:creationId xmlns:a16="http://schemas.microsoft.com/office/drawing/2014/main" id="{C5836BDF-7A47-4EEE-8156-EBEEF31B1CB6}"/>
                </a:ext>
              </a:extLst>
            </p:cNvPr>
            <p:cNvSpPr/>
            <p:nvPr/>
          </p:nvSpPr>
          <p:spPr>
            <a:xfrm>
              <a:off x="5404907" y="312326"/>
              <a:ext cx="6373130" cy="14268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DBD4129D-6B19-414B-B47A-A996DDB96164}"/>
                </a:ext>
              </a:extLst>
            </p:cNvPr>
            <p:cNvSpPr txBox="1"/>
            <p:nvPr/>
          </p:nvSpPr>
          <p:spPr>
            <a:xfrm>
              <a:off x="5476534" y="515381"/>
              <a:ext cx="5168851" cy="1046440"/>
            </a:xfrm>
            <a:prstGeom prst="rect">
              <a:avLst/>
            </a:prstGeom>
            <a:noFill/>
          </p:spPr>
          <p:txBody>
            <a:bodyPr wrap="none" rtlCol="0">
              <a:spAutoFit/>
            </a:bodyPr>
            <a:lstStyle/>
            <a:p>
              <a:r>
                <a:rPr lang="en-US" sz="4500" dirty="0">
                  <a:solidFill>
                    <a:schemeClr val="bg1"/>
                  </a:solidFill>
                </a:rPr>
                <a:t>6</a:t>
              </a:r>
              <a:r>
                <a:rPr lang="en-US" sz="1350" dirty="0">
                  <a:solidFill>
                    <a:schemeClr val="bg1"/>
                  </a:solidFill>
                </a:rPr>
                <a:t> </a:t>
              </a:r>
              <a:r>
                <a:rPr lang="en-US" sz="2250" dirty="0"/>
                <a:t>library management systems</a:t>
              </a:r>
            </a:p>
          </p:txBody>
        </p:sp>
        <p:pic>
          <p:nvPicPr>
            <p:cNvPr id="19" name="Picture 18" descr="A close up of a logo&#10;&#10;Description generated with very high confidence">
              <a:extLst>
                <a:ext uri="{FF2B5EF4-FFF2-40B4-BE49-F238E27FC236}">
                  <a16:creationId xmlns:a16="http://schemas.microsoft.com/office/drawing/2014/main" id="{544D29AC-A4E0-4369-A527-67F13B2F4F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178" y="545430"/>
              <a:ext cx="1056042" cy="1056042"/>
            </a:xfrm>
            <a:prstGeom prst="rect">
              <a:avLst/>
            </a:prstGeom>
          </p:spPr>
        </p:pic>
      </p:grpSp>
      <p:grpSp>
        <p:nvGrpSpPr>
          <p:cNvPr id="35" name="Group 34">
            <a:extLst>
              <a:ext uri="{FF2B5EF4-FFF2-40B4-BE49-F238E27FC236}">
                <a16:creationId xmlns:a16="http://schemas.microsoft.com/office/drawing/2014/main" id="{B03D5FE1-42BD-4B38-9F3F-AE939971998E}"/>
              </a:ext>
            </a:extLst>
          </p:cNvPr>
          <p:cNvGrpSpPr/>
          <p:nvPr/>
        </p:nvGrpSpPr>
        <p:grpSpPr>
          <a:xfrm>
            <a:off x="5119989" y="3113103"/>
            <a:ext cx="3858296" cy="999835"/>
            <a:chOff x="6752492" y="2638575"/>
            <a:chExt cx="5286090" cy="1333113"/>
          </a:xfrm>
          <a:solidFill>
            <a:schemeClr val="tx2">
              <a:lumMod val="60000"/>
              <a:lumOff val="40000"/>
            </a:schemeClr>
          </a:solidFill>
        </p:grpSpPr>
        <p:sp>
          <p:nvSpPr>
            <p:cNvPr id="34" name="Rectangle 33">
              <a:extLst>
                <a:ext uri="{FF2B5EF4-FFF2-40B4-BE49-F238E27FC236}">
                  <a16:creationId xmlns:a16="http://schemas.microsoft.com/office/drawing/2014/main" id="{D09B169F-1A4B-4C1B-AE9C-39E8CB8EAC53}"/>
                </a:ext>
              </a:extLst>
            </p:cNvPr>
            <p:cNvSpPr/>
            <p:nvPr/>
          </p:nvSpPr>
          <p:spPr>
            <a:xfrm>
              <a:off x="6752492" y="2638575"/>
              <a:ext cx="5201537" cy="1333113"/>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9" name="Group 28">
              <a:extLst>
                <a:ext uri="{FF2B5EF4-FFF2-40B4-BE49-F238E27FC236}">
                  <a16:creationId xmlns:a16="http://schemas.microsoft.com/office/drawing/2014/main" id="{4F8238AC-D03C-480F-8C21-6C385E297B63}"/>
                </a:ext>
              </a:extLst>
            </p:cNvPr>
            <p:cNvGrpSpPr/>
            <p:nvPr/>
          </p:nvGrpSpPr>
          <p:grpSpPr>
            <a:xfrm>
              <a:off x="6902781" y="2799779"/>
              <a:ext cx="5135801" cy="1068961"/>
              <a:chOff x="6527496" y="3052236"/>
              <a:chExt cx="5135801" cy="1068961"/>
            </a:xfrm>
            <a:grpFill/>
          </p:grpSpPr>
          <p:sp>
            <p:nvSpPr>
              <p:cNvPr id="6" name="TextBox 5">
                <a:extLst>
                  <a:ext uri="{FF2B5EF4-FFF2-40B4-BE49-F238E27FC236}">
                    <a16:creationId xmlns:a16="http://schemas.microsoft.com/office/drawing/2014/main" id="{7DA12ECE-7C88-45CE-8256-D129F2BD64FD}"/>
                  </a:ext>
                </a:extLst>
              </p:cNvPr>
              <p:cNvSpPr txBox="1"/>
              <p:nvPr/>
            </p:nvSpPr>
            <p:spPr>
              <a:xfrm>
                <a:off x="7776186" y="3074757"/>
                <a:ext cx="3887111" cy="1046440"/>
              </a:xfrm>
              <a:prstGeom prst="rect">
                <a:avLst/>
              </a:prstGeom>
              <a:grpFill/>
            </p:spPr>
            <p:txBody>
              <a:bodyPr wrap="none" rtlCol="0">
                <a:spAutoFit/>
              </a:bodyPr>
              <a:lstStyle/>
              <a:p>
                <a:r>
                  <a:rPr lang="en-US" sz="4500" dirty="0">
                    <a:solidFill>
                      <a:schemeClr val="bg1"/>
                    </a:solidFill>
                  </a:rPr>
                  <a:t>6</a:t>
                </a:r>
                <a:r>
                  <a:rPr lang="en-US" sz="1350" dirty="0">
                    <a:solidFill>
                      <a:schemeClr val="bg1"/>
                    </a:solidFill>
                  </a:rPr>
                  <a:t> </a:t>
                </a:r>
                <a:r>
                  <a:rPr lang="en-US" sz="2250" dirty="0"/>
                  <a:t>discovery interfaces</a:t>
                </a:r>
              </a:p>
            </p:txBody>
          </p:sp>
          <p:pic>
            <p:nvPicPr>
              <p:cNvPr id="21" name="Picture 20">
                <a:extLst>
                  <a:ext uri="{FF2B5EF4-FFF2-40B4-BE49-F238E27FC236}">
                    <a16:creationId xmlns:a16="http://schemas.microsoft.com/office/drawing/2014/main" id="{63566DBF-2E10-437F-847B-390E769067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96" y="3052236"/>
                <a:ext cx="1060705" cy="1060704"/>
              </a:xfrm>
              <a:prstGeom prst="rect">
                <a:avLst/>
              </a:prstGeom>
              <a:grpFill/>
            </p:spPr>
          </p:pic>
        </p:grpSp>
      </p:grpSp>
      <p:grpSp>
        <p:nvGrpSpPr>
          <p:cNvPr id="47" name="Group 46">
            <a:extLst>
              <a:ext uri="{FF2B5EF4-FFF2-40B4-BE49-F238E27FC236}">
                <a16:creationId xmlns:a16="http://schemas.microsoft.com/office/drawing/2014/main" id="{49C65444-C6A4-4DC5-9018-C7BBEC36542D}"/>
              </a:ext>
            </a:extLst>
          </p:cNvPr>
          <p:cNvGrpSpPr/>
          <p:nvPr/>
        </p:nvGrpSpPr>
        <p:grpSpPr>
          <a:xfrm>
            <a:off x="3810712" y="4354683"/>
            <a:ext cx="5120786" cy="1070150"/>
            <a:chOff x="4990515" y="4663244"/>
            <a:chExt cx="6827714" cy="1426866"/>
          </a:xfrm>
        </p:grpSpPr>
        <p:sp>
          <p:nvSpPr>
            <p:cNvPr id="30" name="Rectangle 29">
              <a:extLst>
                <a:ext uri="{FF2B5EF4-FFF2-40B4-BE49-F238E27FC236}">
                  <a16:creationId xmlns:a16="http://schemas.microsoft.com/office/drawing/2014/main" id="{1E192D68-1071-49D4-BF51-E111CE298162}"/>
                </a:ext>
              </a:extLst>
            </p:cNvPr>
            <p:cNvSpPr/>
            <p:nvPr/>
          </p:nvSpPr>
          <p:spPr>
            <a:xfrm>
              <a:off x="4990515" y="4663244"/>
              <a:ext cx="6827714" cy="142686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D3746F33-2984-44DA-9011-96BF75180DDD}"/>
                </a:ext>
              </a:extLst>
            </p:cNvPr>
            <p:cNvSpPr/>
            <p:nvPr/>
          </p:nvSpPr>
          <p:spPr>
            <a:xfrm>
              <a:off x="5220322" y="4845393"/>
              <a:ext cx="5374890" cy="1046440"/>
            </a:xfrm>
            <a:prstGeom prst="rect">
              <a:avLst/>
            </a:prstGeom>
          </p:spPr>
          <p:txBody>
            <a:bodyPr wrap="none">
              <a:spAutoFit/>
            </a:bodyPr>
            <a:lstStyle/>
            <a:p>
              <a:r>
                <a:rPr lang="en-US" sz="4500" dirty="0">
                  <a:solidFill>
                    <a:schemeClr val="bg1"/>
                  </a:solidFill>
                </a:rPr>
                <a:t>5+ </a:t>
              </a:r>
              <a:r>
                <a:rPr lang="en-US" sz="2250" dirty="0"/>
                <a:t>resource sharing platforms</a:t>
              </a:r>
            </a:p>
          </p:txBody>
        </p:sp>
        <p:pic>
          <p:nvPicPr>
            <p:cNvPr id="23" name="Picture 22" descr="A close up of a logo&#10;&#10;Description generated with very high confidence">
              <a:extLst>
                <a:ext uri="{FF2B5EF4-FFF2-40B4-BE49-F238E27FC236}">
                  <a16:creationId xmlns:a16="http://schemas.microsoft.com/office/drawing/2014/main" id="{8BCF8BD7-346B-432C-B8F0-645CA2BE7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728" y="4822872"/>
              <a:ext cx="1060704" cy="1060704"/>
            </a:xfrm>
            <a:prstGeom prst="rect">
              <a:avLst/>
            </a:prstGeom>
          </p:spPr>
        </p:pic>
      </p:grpSp>
      <p:cxnSp>
        <p:nvCxnSpPr>
          <p:cNvPr id="39" name="Straight Connector 38">
            <a:extLst>
              <a:ext uri="{FF2B5EF4-FFF2-40B4-BE49-F238E27FC236}">
                <a16:creationId xmlns:a16="http://schemas.microsoft.com/office/drawing/2014/main" id="{91916C91-CE8F-4724-8C15-8EE26B1290C3}"/>
              </a:ext>
            </a:extLst>
          </p:cNvPr>
          <p:cNvCxnSpPr>
            <a:stCxn id="24" idx="3"/>
          </p:cNvCxnSpPr>
          <p:nvPr/>
        </p:nvCxnSpPr>
        <p:spPr>
          <a:xfrm flipV="1">
            <a:off x="2969149" y="1612810"/>
            <a:ext cx="1054864" cy="2624"/>
          </a:xfrm>
          <a:prstGeom prst="line">
            <a:avLst/>
          </a:prstGeom>
          <a:ln w="412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0" name="Group 9">
            <a:extLst>
              <a:ext uri="{FF2B5EF4-FFF2-40B4-BE49-F238E27FC236}">
                <a16:creationId xmlns:a16="http://schemas.microsoft.com/office/drawing/2014/main" id="{F486E460-7355-439D-9651-A08A99D5EE3F}"/>
              </a:ext>
            </a:extLst>
          </p:cNvPr>
          <p:cNvGrpSpPr/>
          <p:nvPr/>
        </p:nvGrpSpPr>
        <p:grpSpPr>
          <a:xfrm>
            <a:off x="148811" y="2966158"/>
            <a:ext cx="4920477" cy="1735448"/>
            <a:chOff x="198414" y="2811878"/>
            <a:chExt cx="6560636" cy="2313930"/>
          </a:xfrm>
        </p:grpSpPr>
        <p:cxnSp>
          <p:nvCxnSpPr>
            <p:cNvPr id="43" name="Straight Connector 42">
              <a:extLst>
                <a:ext uri="{FF2B5EF4-FFF2-40B4-BE49-F238E27FC236}">
                  <a16:creationId xmlns:a16="http://schemas.microsoft.com/office/drawing/2014/main" id="{097109B6-E52C-43EB-AD18-178255B492F1}"/>
                </a:ext>
              </a:extLst>
            </p:cNvPr>
            <p:cNvCxnSpPr>
              <a:cxnSpLocks/>
            </p:cNvCxnSpPr>
            <p:nvPr/>
          </p:nvCxnSpPr>
          <p:spPr>
            <a:xfrm>
              <a:off x="2920477" y="2811878"/>
              <a:ext cx="0" cy="1234244"/>
            </a:xfrm>
            <a:prstGeom prst="line">
              <a:avLst/>
            </a:prstGeom>
            <a:ln w="412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 name="Group 6">
              <a:extLst>
                <a:ext uri="{FF2B5EF4-FFF2-40B4-BE49-F238E27FC236}">
                  <a16:creationId xmlns:a16="http://schemas.microsoft.com/office/drawing/2014/main" id="{2E9D4102-F678-4A67-8DD0-966C6C2B031E}"/>
                </a:ext>
              </a:extLst>
            </p:cNvPr>
            <p:cNvGrpSpPr/>
            <p:nvPr/>
          </p:nvGrpSpPr>
          <p:grpSpPr>
            <a:xfrm>
              <a:off x="198414" y="3698942"/>
              <a:ext cx="6560636" cy="1426866"/>
              <a:chOff x="198414" y="3698942"/>
              <a:chExt cx="6560636" cy="1426866"/>
            </a:xfrm>
          </p:grpSpPr>
          <p:cxnSp>
            <p:nvCxnSpPr>
              <p:cNvPr id="40" name="Straight Connector 39">
                <a:extLst>
                  <a:ext uri="{FF2B5EF4-FFF2-40B4-BE49-F238E27FC236}">
                    <a16:creationId xmlns:a16="http://schemas.microsoft.com/office/drawing/2014/main" id="{6944A9F0-02E6-4601-A605-EFADB91B0CA4}"/>
                  </a:ext>
                </a:extLst>
              </p:cNvPr>
              <p:cNvCxnSpPr/>
              <p:nvPr/>
            </p:nvCxnSpPr>
            <p:spPr>
              <a:xfrm flipV="1">
                <a:off x="5352565" y="4013791"/>
                <a:ext cx="1406485" cy="3499"/>
              </a:xfrm>
              <a:prstGeom prst="line">
                <a:avLst/>
              </a:prstGeom>
              <a:ln w="412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7" name="Group 36">
                <a:extLst>
                  <a:ext uri="{FF2B5EF4-FFF2-40B4-BE49-F238E27FC236}">
                    <a16:creationId xmlns:a16="http://schemas.microsoft.com/office/drawing/2014/main" id="{82260CDD-94EE-4CE1-894C-07C1A5D95420}"/>
                  </a:ext>
                </a:extLst>
              </p:cNvPr>
              <p:cNvGrpSpPr/>
              <p:nvPr/>
            </p:nvGrpSpPr>
            <p:grpSpPr>
              <a:xfrm>
                <a:off x="198414" y="3698942"/>
                <a:ext cx="5206493" cy="1426866"/>
                <a:chOff x="198414" y="3698942"/>
                <a:chExt cx="5206493" cy="1426866"/>
              </a:xfrm>
            </p:grpSpPr>
            <p:sp>
              <p:nvSpPr>
                <p:cNvPr id="31" name="Rectangle 30">
                  <a:extLst>
                    <a:ext uri="{FF2B5EF4-FFF2-40B4-BE49-F238E27FC236}">
                      <a16:creationId xmlns:a16="http://schemas.microsoft.com/office/drawing/2014/main" id="{017B726F-631C-479F-B895-EDF2A54B7548}"/>
                    </a:ext>
                  </a:extLst>
                </p:cNvPr>
                <p:cNvSpPr/>
                <p:nvPr/>
              </p:nvSpPr>
              <p:spPr>
                <a:xfrm>
                  <a:off x="198414" y="3698942"/>
                  <a:ext cx="5166936" cy="142686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6" name="Group 25">
                  <a:extLst>
                    <a:ext uri="{FF2B5EF4-FFF2-40B4-BE49-F238E27FC236}">
                      <a16:creationId xmlns:a16="http://schemas.microsoft.com/office/drawing/2014/main" id="{6D501ACA-8F06-4CFE-BDC0-6853D134FA1B}"/>
                    </a:ext>
                  </a:extLst>
                </p:cNvPr>
                <p:cNvGrpSpPr/>
                <p:nvPr/>
              </p:nvGrpSpPr>
              <p:grpSpPr>
                <a:xfrm>
                  <a:off x="291562" y="3912891"/>
                  <a:ext cx="5113345" cy="1068961"/>
                  <a:chOff x="532721" y="3478786"/>
                  <a:chExt cx="5113345" cy="1068961"/>
                </a:xfrm>
              </p:grpSpPr>
              <p:sp>
                <p:nvSpPr>
                  <p:cNvPr id="4" name="TextBox 3">
                    <a:extLst>
                      <a:ext uri="{FF2B5EF4-FFF2-40B4-BE49-F238E27FC236}">
                        <a16:creationId xmlns:a16="http://schemas.microsoft.com/office/drawing/2014/main" id="{BF0065DC-7D76-416B-96C4-1D0261B5F497}"/>
                      </a:ext>
                    </a:extLst>
                  </p:cNvPr>
                  <p:cNvSpPr txBox="1"/>
                  <p:nvPr/>
                </p:nvSpPr>
                <p:spPr>
                  <a:xfrm>
                    <a:off x="532721" y="3501307"/>
                    <a:ext cx="4160454" cy="1046440"/>
                  </a:xfrm>
                  <a:prstGeom prst="rect">
                    <a:avLst/>
                  </a:prstGeom>
                  <a:noFill/>
                </p:spPr>
                <p:txBody>
                  <a:bodyPr wrap="none" rtlCol="0">
                    <a:spAutoFit/>
                  </a:bodyPr>
                  <a:lstStyle/>
                  <a:p>
                    <a:r>
                      <a:rPr lang="en-US" sz="4500" dirty="0">
                        <a:solidFill>
                          <a:schemeClr val="bg1"/>
                        </a:solidFill>
                      </a:rPr>
                      <a:t>7</a:t>
                    </a:r>
                    <a:r>
                      <a:rPr lang="en-US" sz="1350" dirty="0">
                        <a:solidFill>
                          <a:schemeClr val="bg1"/>
                        </a:solidFill>
                      </a:rPr>
                      <a:t> </a:t>
                    </a:r>
                    <a:r>
                      <a:rPr lang="en-US" sz="2250" dirty="0"/>
                      <a:t>shared print programs</a:t>
                    </a:r>
                  </a:p>
                </p:txBody>
              </p:sp>
              <p:pic>
                <p:nvPicPr>
                  <p:cNvPr id="13" name="Picture 12" descr="A close up of a logo&#10;&#10;Description generated with very high confidence">
                    <a:extLst>
                      <a:ext uri="{FF2B5EF4-FFF2-40B4-BE49-F238E27FC236}">
                        <a16:creationId xmlns:a16="http://schemas.microsoft.com/office/drawing/2014/main" id="{C3C6B7E5-C53B-472A-965A-8D5679246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5362" y="3478786"/>
                    <a:ext cx="1060704" cy="1060704"/>
                  </a:xfrm>
                  <a:prstGeom prst="rect">
                    <a:avLst/>
                  </a:prstGeom>
                </p:spPr>
              </p:pic>
            </p:grpSp>
          </p:grpSp>
        </p:grpSp>
      </p:grpSp>
      <p:grpSp>
        <p:nvGrpSpPr>
          <p:cNvPr id="32" name="Group 31">
            <a:extLst>
              <a:ext uri="{FF2B5EF4-FFF2-40B4-BE49-F238E27FC236}">
                <a16:creationId xmlns:a16="http://schemas.microsoft.com/office/drawing/2014/main" id="{89AA7491-BA0F-4C72-89E7-32DDF3491CAF}"/>
              </a:ext>
            </a:extLst>
          </p:cNvPr>
          <p:cNvGrpSpPr/>
          <p:nvPr/>
        </p:nvGrpSpPr>
        <p:grpSpPr>
          <a:xfrm>
            <a:off x="465044" y="2268532"/>
            <a:ext cx="4904346" cy="1070150"/>
            <a:chOff x="504767" y="2186246"/>
            <a:chExt cx="6539128" cy="1426866"/>
          </a:xfrm>
        </p:grpSpPr>
        <p:sp>
          <p:nvSpPr>
            <p:cNvPr id="28" name="Rectangle 27">
              <a:extLst>
                <a:ext uri="{FF2B5EF4-FFF2-40B4-BE49-F238E27FC236}">
                  <a16:creationId xmlns:a16="http://schemas.microsoft.com/office/drawing/2014/main" id="{0858C501-D394-4022-B358-203FE4E2A858}"/>
                </a:ext>
              </a:extLst>
            </p:cNvPr>
            <p:cNvSpPr/>
            <p:nvPr/>
          </p:nvSpPr>
          <p:spPr>
            <a:xfrm>
              <a:off x="504767" y="2186246"/>
              <a:ext cx="6539128" cy="1426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7" name="Group 26">
              <a:extLst>
                <a:ext uri="{FF2B5EF4-FFF2-40B4-BE49-F238E27FC236}">
                  <a16:creationId xmlns:a16="http://schemas.microsoft.com/office/drawing/2014/main" id="{2FA07FB1-5464-4D19-9C49-EEFB61273836}"/>
                </a:ext>
              </a:extLst>
            </p:cNvPr>
            <p:cNvGrpSpPr/>
            <p:nvPr/>
          </p:nvGrpSpPr>
          <p:grpSpPr>
            <a:xfrm>
              <a:off x="675144" y="2369020"/>
              <a:ext cx="6269138" cy="1064687"/>
              <a:chOff x="832642" y="2127973"/>
              <a:chExt cx="6269138" cy="1064687"/>
            </a:xfrm>
          </p:grpSpPr>
          <p:sp>
            <p:nvSpPr>
              <p:cNvPr id="3" name="TextBox 2">
                <a:extLst>
                  <a:ext uri="{FF2B5EF4-FFF2-40B4-BE49-F238E27FC236}">
                    <a16:creationId xmlns:a16="http://schemas.microsoft.com/office/drawing/2014/main" id="{D777C627-A54E-4DCE-9E7B-B96FD13C1A97}"/>
                  </a:ext>
                </a:extLst>
              </p:cNvPr>
              <p:cNvSpPr txBox="1"/>
              <p:nvPr/>
            </p:nvSpPr>
            <p:spPr>
              <a:xfrm>
                <a:off x="1893346" y="2127973"/>
                <a:ext cx="5208434" cy="1046439"/>
              </a:xfrm>
              <a:prstGeom prst="rect">
                <a:avLst/>
              </a:prstGeom>
              <a:noFill/>
            </p:spPr>
            <p:txBody>
              <a:bodyPr wrap="none" rtlCol="0">
                <a:spAutoFit/>
              </a:bodyPr>
              <a:lstStyle/>
              <a:p>
                <a:r>
                  <a:rPr lang="en-US" sz="4500" dirty="0">
                    <a:solidFill>
                      <a:schemeClr val="bg1"/>
                    </a:solidFill>
                  </a:rPr>
                  <a:t>26</a:t>
                </a:r>
                <a:r>
                  <a:rPr lang="en-US" sz="1350" dirty="0">
                    <a:solidFill>
                      <a:schemeClr val="bg1"/>
                    </a:solidFill>
                  </a:rPr>
                  <a:t> </a:t>
                </a:r>
                <a:r>
                  <a:rPr lang="en-US" sz="2250" dirty="0"/>
                  <a:t>resource sharing networks</a:t>
                </a:r>
              </a:p>
            </p:txBody>
          </p:sp>
          <p:pic>
            <p:nvPicPr>
              <p:cNvPr id="11" name="Picture 10" descr="A close up of a logo&#10;&#10;Description generated with very high confidence">
                <a:extLst>
                  <a:ext uri="{FF2B5EF4-FFF2-40B4-BE49-F238E27FC236}">
                    <a16:creationId xmlns:a16="http://schemas.microsoft.com/office/drawing/2014/main" id="{AEE9CDFC-E64F-4A98-AC52-176F4C0881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642" y="2131956"/>
                <a:ext cx="1060704" cy="1060704"/>
              </a:xfrm>
              <a:prstGeom prst="rect">
                <a:avLst/>
              </a:prstGeom>
            </p:spPr>
          </p:pic>
        </p:grpSp>
      </p:grpSp>
    </p:spTree>
    <p:extLst>
      <p:ext uri="{BB962C8B-B14F-4D97-AF65-F5344CB8AC3E}">
        <p14:creationId xmlns:p14="http://schemas.microsoft.com/office/powerpoint/2010/main" val="120663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arallelogram 47">
            <a:extLst>
              <a:ext uri="{FF2B5EF4-FFF2-40B4-BE49-F238E27FC236}">
                <a16:creationId xmlns:a16="http://schemas.microsoft.com/office/drawing/2014/main" id="{A26EF179-D065-4B46-A3DB-024A35BBFFC8}"/>
              </a:ext>
            </a:extLst>
          </p:cNvPr>
          <p:cNvSpPr/>
          <p:nvPr/>
        </p:nvSpPr>
        <p:spPr>
          <a:xfrm>
            <a:off x="715311" y="3402411"/>
            <a:ext cx="7914352" cy="685800"/>
          </a:xfrm>
          <a:prstGeom prst="parallelogram">
            <a:avLst>
              <a:gd name="adj" fmla="val 50676"/>
            </a:avLst>
          </a:prstGeom>
          <a:gradFill>
            <a:gsLst>
              <a:gs pos="0">
                <a:schemeClr val="accent1">
                  <a:lumMod val="5000"/>
                  <a:lumOff val="95000"/>
                  <a:alpha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5" name="Group 64">
            <a:extLst>
              <a:ext uri="{FF2B5EF4-FFF2-40B4-BE49-F238E27FC236}">
                <a16:creationId xmlns:a16="http://schemas.microsoft.com/office/drawing/2014/main" id="{56DDDA7C-8469-432E-9EA9-7D484DA6334A}"/>
              </a:ext>
            </a:extLst>
          </p:cNvPr>
          <p:cNvGrpSpPr/>
          <p:nvPr/>
        </p:nvGrpSpPr>
        <p:grpSpPr>
          <a:xfrm>
            <a:off x="412315" y="1779756"/>
            <a:ext cx="8451185" cy="1169273"/>
            <a:chOff x="549753" y="1068639"/>
            <a:chExt cx="11268246" cy="1559030"/>
          </a:xfrm>
        </p:grpSpPr>
        <p:sp>
          <p:nvSpPr>
            <p:cNvPr id="27" name="TextBox 26">
              <a:extLst>
                <a:ext uri="{FF2B5EF4-FFF2-40B4-BE49-F238E27FC236}">
                  <a16:creationId xmlns:a16="http://schemas.microsoft.com/office/drawing/2014/main" id="{F1C49B4C-6954-40B6-A4D5-9E440EB0F9F0}"/>
                </a:ext>
              </a:extLst>
            </p:cNvPr>
            <p:cNvSpPr txBox="1"/>
            <p:nvPr/>
          </p:nvSpPr>
          <p:spPr>
            <a:xfrm rot="16200000">
              <a:off x="211626" y="1406766"/>
              <a:ext cx="1076363" cy="400109"/>
            </a:xfrm>
            <a:prstGeom prst="rect">
              <a:avLst/>
            </a:prstGeom>
            <a:noFill/>
          </p:spPr>
          <p:txBody>
            <a:bodyPr wrap="none" rtlCol="0">
              <a:spAutoFit/>
            </a:bodyPr>
            <a:lstStyle/>
            <a:p>
              <a:r>
                <a:rPr lang="en-US" sz="1350" b="1" dirty="0"/>
                <a:t>Network</a:t>
              </a:r>
            </a:p>
          </p:txBody>
        </p:sp>
        <p:sp>
          <p:nvSpPr>
            <p:cNvPr id="46" name="Parallelogram 45">
              <a:extLst>
                <a:ext uri="{FF2B5EF4-FFF2-40B4-BE49-F238E27FC236}">
                  <a16:creationId xmlns:a16="http://schemas.microsoft.com/office/drawing/2014/main" id="{F8D2A9CD-3104-4396-92EF-AE181915C197}"/>
                </a:ext>
              </a:extLst>
            </p:cNvPr>
            <p:cNvSpPr/>
            <p:nvPr/>
          </p:nvSpPr>
          <p:spPr>
            <a:xfrm>
              <a:off x="1265530" y="1713269"/>
              <a:ext cx="10552469" cy="914400"/>
            </a:xfrm>
            <a:prstGeom prst="parallelogram">
              <a:avLst>
                <a:gd name="adj" fmla="val 50676"/>
              </a:avLst>
            </a:prstGeom>
            <a:gradFill>
              <a:gsLst>
                <a:gs pos="0">
                  <a:schemeClr val="accent1">
                    <a:lumMod val="5000"/>
                    <a:lumOff val="95000"/>
                    <a:alpha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B73A5484-6662-44C3-8B2F-9F399D29A0AC}"/>
                </a:ext>
              </a:extLst>
            </p:cNvPr>
            <p:cNvSpPr/>
            <p:nvPr/>
          </p:nvSpPr>
          <p:spPr>
            <a:xfrm>
              <a:off x="7647657" y="1103901"/>
              <a:ext cx="1371600" cy="100584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OCLC</a:t>
              </a:r>
            </a:p>
          </p:txBody>
        </p:sp>
        <p:grpSp>
          <p:nvGrpSpPr>
            <p:cNvPr id="29" name="Group 28">
              <a:extLst>
                <a:ext uri="{FF2B5EF4-FFF2-40B4-BE49-F238E27FC236}">
                  <a16:creationId xmlns:a16="http://schemas.microsoft.com/office/drawing/2014/main" id="{9941461D-95B7-4F5E-9F2F-2F5FB25DBD2C}"/>
                </a:ext>
              </a:extLst>
            </p:cNvPr>
            <p:cNvGrpSpPr/>
            <p:nvPr/>
          </p:nvGrpSpPr>
          <p:grpSpPr>
            <a:xfrm>
              <a:off x="4450759" y="1103901"/>
              <a:ext cx="1371600" cy="1005840"/>
              <a:chOff x="7646378" y="1180793"/>
              <a:chExt cx="1371600" cy="1005840"/>
            </a:xfrm>
            <a:solidFill>
              <a:schemeClr val="bg1"/>
            </a:solidFill>
          </p:grpSpPr>
          <p:sp>
            <p:nvSpPr>
              <p:cNvPr id="30" name="Oval 29">
                <a:extLst>
                  <a:ext uri="{FF2B5EF4-FFF2-40B4-BE49-F238E27FC236}">
                    <a16:creationId xmlns:a16="http://schemas.microsoft.com/office/drawing/2014/main" id="{AF04D763-115D-4B7E-AEC9-31A8D8E3AC95}"/>
                  </a:ext>
                </a:extLst>
              </p:cNvPr>
              <p:cNvSpPr/>
              <p:nvPr/>
            </p:nvSpPr>
            <p:spPr>
              <a:xfrm>
                <a:off x="7646378" y="1180793"/>
                <a:ext cx="1371600" cy="1005840"/>
              </a:xfrm>
              <a:prstGeom prst="ellipse">
                <a:avLst/>
              </a:prstGeom>
              <a:gr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1" dirty="0">
                  <a:solidFill>
                    <a:schemeClr val="tx1"/>
                  </a:solidFill>
                </a:endParaRPr>
              </a:p>
            </p:txBody>
          </p:sp>
          <p:sp>
            <p:nvSpPr>
              <p:cNvPr id="31" name="TextBox 30">
                <a:extLst>
                  <a:ext uri="{FF2B5EF4-FFF2-40B4-BE49-F238E27FC236}">
                    <a16:creationId xmlns:a16="http://schemas.microsoft.com/office/drawing/2014/main" id="{41E7689D-3657-40E4-BC67-24040D235F4F}"/>
                  </a:ext>
                </a:extLst>
              </p:cNvPr>
              <p:cNvSpPr txBox="1"/>
              <p:nvPr/>
            </p:nvSpPr>
            <p:spPr>
              <a:xfrm>
                <a:off x="7736405" y="1495560"/>
                <a:ext cx="1238545" cy="400109"/>
              </a:xfrm>
              <a:prstGeom prst="rect">
                <a:avLst/>
              </a:prstGeom>
              <a:grpFill/>
            </p:spPr>
            <p:txBody>
              <a:bodyPr wrap="none" rtlCol="0">
                <a:spAutoFit/>
              </a:bodyPr>
              <a:lstStyle/>
              <a:p>
                <a:r>
                  <a:rPr lang="en-US" sz="1350" b="1" dirty="0" err="1"/>
                  <a:t>HathiTrust</a:t>
                </a:r>
                <a:endParaRPr lang="en-US" sz="1350" b="1" dirty="0"/>
              </a:p>
            </p:txBody>
          </p:sp>
        </p:grpSp>
      </p:grpSp>
      <p:sp>
        <p:nvSpPr>
          <p:cNvPr id="56" name="Parallelogram 55">
            <a:extLst>
              <a:ext uri="{FF2B5EF4-FFF2-40B4-BE49-F238E27FC236}">
                <a16:creationId xmlns:a16="http://schemas.microsoft.com/office/drawing/2014/main" id="{7B65A913-B1B9-4E0A-A91A-9876802F9ED7}"/>
              </a:ext>
            </a:extLst>
          </p:cNvPr>
          <p:cNvSpPr/>
          <p:nvPr/>
        </p:nvSpPr>
        <p:spPr>
          <a:xfrm>
            <a:off x="590286" y="4508645"/>
            <a:ext cx="7914352" cy="685800"/>
          </a:xfrm>
          <a:prstGeom prst="parallelogram">
            <a:avLst>
              <a:gd name="adj" fmla="val 50676"/>
            </a:avLst>
          </a:prstGeom>
          <a:gradFill>
            <a:gsLst>
              <a:gs pos="0">
                <a:schemeClr val="accent1">
                  <a:lumMod val="5000"/>
                  <a:lumOff val="95000"/>
                  <a:alpha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7" name="Group 56">
            <a:extLst>
              <a:ext uri="{FF2B5EF4-FFF2-40B4-BE49-F238E27FC236}">
                <a16:creationId xmlns:a16="http://schemas.microsoft.com/office/drawing/2014/main" id="{E30FCE08-8324-4DB2-8589-C5B4149E89DE}"/>
              </a:ext>
            </a:extLst>
          </p:cNvPr>
          <p:cNvGrpSpPr/>
          <p:nvPr/>
        </p:nvGrpSpPr>
        <p:grpSpPr>
          <a:xfrm>
            <a:off x="648379" y="4572036"/>
            <a:ext cx="6557571" cy="1213632"/>
            <a:chOff x="778444" y="4770154"/>
            <a:chExt cx="8743428" cy="1618176"/>
          </a:xfrm>
        </p:grpSpPr>
        <p:grpSp>
          <p:nvGrpSpPr>
            <p:cNvPr id="32" name="Group 31">
              <a:extLst>
                <a:ext uri="{FF2B5EF4-FFF2-40B4-BE49-F238E27FC236}">
                  <a16:creationId xmlns:a16="http://schemas.microsoft.com/office/drawing/2014/main" id="{025CA883-9324-4837-9F75-D3591B32BE81}"/>
                </a:ext>
              </a:extLst>
            </p:cNvPr>
            <p:cNvGrpSpPr/>
            <p:nvPr/>
          </p:nvGrpSpPr>
          <p:grpSpPr>
            <a:xfrm>
              <a:off x="778444" y="4789874"/>
              <a:ext cx="1757164" cy="1598456"/>
              <a:chOff x="778444" y="4781551"/>
              <a:chExt cx="1757164" cy="1598456"/>
            </a:xfrm>
          </p:grpSpPr>
          <p:cxnSp>
            <p:nvCxnSpPr>
              <p:cNvPr id="8" name="Straight Connector 7">
                <a:extLst>
                  <a:ext uri="{FF2B5EF4-FFF2-40B4-BE49-F238E27FC236}">
                    <a16:creationId xmlns:a16="http://schemas.microsoft.com/office/drawing/2014/main" id="{21142AE4-3F0A-4794-AAFF-949884EBD356}"/>
                  </a:ext>
                </a:extLst>
              </p:cNvPr>
              <p:cNvCxnSpPr>
                <a:stCxn id="7" idx="1"/>
              </p:cNvCxnSpPr>
              <p:nvPr/>
            </p:nvCxnSpPr>
            <p:spPr>
              <a:xfrm flipV="1">
                <a:off x="979310" y="4781551"/>
                <a:ext cx="1525765" cy="73991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7B0AE11-9B57-444A-9EC3-69F793B6872C}"/>
                  </a:ext>
                </a:extLst>
              </p:cNvPr>
              <p:cNvCxnSpPr>
                <a:cxnSpLocks/>
              </p:cNvCxnSpPr>
              <p:nvPr/>
            </p:nvCxnSpPr>
            <p:spPr>
              <a:xfrm flipV="1">
                <a:off x="2141143" y="4863781"/>
                <a:ext cx="394465" cy="105490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4379481-0229-4A7C-A453-C45CC15D433C}"/>
                  </a:ext>
                </a:extLst>
              </p:cNvPr>
              <p:cNvSpPr/>
              <p:nvPr/>
            </p:nvSpPr>
            <p:spPr>
              <a:xfrm>
                <a:off x="778444" y="5374167"/>
                <a:ext cx="1371600" cy="100584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BTAA SPR</a:t>
                </a:r>
              </a:p>
            </p:txBody>
          </p:sp>
        </p:grpSp>
        <p:grpSp>
          <p:nvGrpSpPr>
            <p:cNvPr id="33" name="Group 32">
              <a:extLst>
                <a:ext uri="{FF2B5EF4-FFF2-40B4-BE49-F238E27FC236}">
                  <a16:creationId xmlns:a16="http://schemas.microsoft.com/office/drawing/2014/main" id="{F14B90E5-6D92-4E69-A677-0DB97863CDBB}"/>
                </a:ext>
              </a:extLst>
            </p:cNvPr>
            <p:cNvGrpSpPr/>
            <p:nvPr/>
          </p:nvGrpSpPr>
          <p:grpSpPr>
            <a:xfrm>
              <a:off x="2574333" y="4789874"/>
              <a:ext cx="1757164" cy="1598456"/>
              <a:chOff x="778444" y="4781551"/>
              <a:chExt cx="1757164" cy="1598456"/>
            </a:xfrm>
          </p:grpSpPr>
          <p:sp>
            <p:nvSpPr>
              <p:cNvPr id="34" name="Oval 33">
                <a:extLst>
                  <a:ext uri="{FF2B5EF4-FFF2-40B4-BE49-F238E27FC236}">
                    <a16:creationId xmlns:a16="http://schemas.microsoft.com/office/drawing/2014/main" id="{179B47E9-7058-412D-80E0-8BC30A624C69}"/>
                  </a:ext>
                </a:extLst>
              </p:cNvPr>
              <p:cNvSpPr/>
              <p:nvPr/>
            </p:nvSpPr>
            <p:spPr>
              <a:xfrm>
                <a:off x="778444" y="5374167"/>
                <a:ext cx="1371600" cy="100584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PALCI DPA</a:t>
                </a:r>
              </a:p>
            </p:txBody>
          </p:sp>
          <p:cxnSp>
            <p:nvCxnSpPr>
              <p:cNvPr id="35" name="Straight Connector 34">
                <a:extLst>
                  <a:ext uri="{FF2B5EF4-FFF2-40B4-BE49-F238E27FC236}">
                    <a16:creationId xmlns:a16="http://schemas.microsoft.com/office/drawing/2014/main" id="{3D82B110-BC50-43FC-90F8-370FF40B4B3F}"/>
                  </a:ext>
                </a:extLst>
              </p:cNvPr>
              <p:cNvCxnSpPr>
                <a:stCxn id="34" idx="1"/>
              </p:cNvCxnSpPr>
              <p:nvPr/>
            </p:nvCxnSpPr>
            <p:spPr>
              <a:xfrm flipV="1">
                <a:off x="979310" y="4781551"/>
                <a:ext cx="1525765" cy="73991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FAEEC5E-E81E-4C02-8FE9-ACE094EB13FF}"/>
                  </a:ext>
                </a:extLst>
              </p:cNvPr>
              <p:cNvCxnSpPr>
                <a:cxnSpLocks/>
              </p:cNvCxnSpPr>
              <p:nvPr/>
            </p:nvCxnSpPr>
            <p:spPr>
              <a:xfrm flipV="1">
                <a:off x="2141143" y="4863781"/>
                <a:ext cx="394465" cy="105490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277A66CB-7FFD-4D98-991A-D7E9A36D0878}"/>
                </a:ext>
              </a:extLst>
            </p:cNvPr>
            <p:cNvGrpSpPr/>
            <p:nvPr/>
          </p:nvGrpSpPr>
          <p:grpSpPr>
            <a:xfrm>
              <a:off x="7764708" y="4770154"/>
              <a:ext cx="1757164" cy="1598456"/>
              <a:chOff x="778444" y="4781551"/>
              <a:chExt cx="1757164" cy="1598456"/>
            </a:xfrm>
          </p:grpSpPr>
          <p:sp>
            <p:nvSpPr>
              <p:cNvPr id="52" name="Oval 51">
                <a:extLst>
                  <a:ext uri="{FF2B5EF4-FFF2-40B4-BE49-F238E27FC236}">
                    <a16:creationId xmlns:a16="http://schemas.microsoft.com/office/drawing/2014/main" id="{E926C9D8-0663-469F-A38A-C00868A86747}"/>
                  </a:ext>
                </a:extLst>
              </p:cNvPr>
              <p:cNvSpPr/>
              <p:nvPr/>
            </p:nvSpPr>
            <p:spPr>
              <a:xfrm>
                <a:off x="778444" y="5374167"/>
                <a:ext cx="1371600" cy="100584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JSTOR archive</a:t>
                </a:r>
              </a:p>
            </p:txBody>
          </p:sp>
          <p:cxnSp>
            <p:nvCxnSpPr>
              <p:cNvPr id="53" name="Straight Connector 52">
                <a:extLst>
                  <a:ext uri="{FF2B5EF4-FFF2-40B4-BE49-F238E27FC236}">
                    <a16:creationId xmlns:a16="http://schemas.microsoft.com/office/drawing/2014/main" id="{0CBCB202-990F-4F00-AE5C-C7F1E5EA002A}"/>
                  </a:ext>
                </a:extLst>
              </p:cNvPr>
              <p:cNvCxnSpPr>
                <a:stCxn id="52" idx="1"/>
              </p:cNvCxnSpPr>
              <p:nvPr/>
            </p:nvCxnSpPr>
            <p:spPr>
              <a:xfrm flipV="1">
                <a:off x="979310" y="4781551"/>
                <a:ext cx="1525765" cy="73991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B3EA7F8-1090-40CC-B164-DFB4A381F79A}"/>
                  </a:ext>
                </a:extLst>
              </p:cNvPr>
              <p:cNvCxnSpPr>
                <a:cxnSpLocks/>
              </p:cNvCxnSpPr>
              <p:nvPr/>
            </p:nvCxnSpPr>
            <p:spPr>
              <a:xfrm flipV="1">
                <a:off x="2141143" y="4863781"/>
                <a:ext cx="394465" cy="105490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8A1C8B0-7FA8-43B3-A255-BF28F83E6713}"/>
                </a:ext>
              </a:extLst>
            </p:cNvPr>
            <p:cNvGrpSpPr/>
            <p:nvPr/>
          </p:nvGrpSpPr>
          <p:grpSpPr>
            <a:xfrm>
              <a:off x="4417290" y="4789874"/>
              <a:ext cx="1757164" cy="1598456"/>
              <a:chOff x="778444" y="4781551"/>
              <a:chExt cx="1757164" cy="1598456"/>
            </a:xfrm>
          </p:grpSpPr>
          <p:sp>
            <p:nvSpPr>
              <p:cNvPr id="38" name="Oval 37">
                <a:extLst>
                  <a:ext uri="{FF2B5EF4-FFF2-40B4-BE49-F238E27FC236}">
                    <a16:creationId xmlns:a16="http://schemas.microsoft.com/office/drawing/2014/main" id="{E3EB1ECF-082D-4958-A9C4-FD630460C07B}"/>
                  </a:ext>
                </a:extLst>
              </p:cNvPr>
              <p:cNvSpPr/>
              <p:nvPr/>
            </p:nvSpPr>
            <p:spPr>
              <a:xfrm>
                <a:off x="778444" y="5374167"/>
                <a:ext cx="1371600" cy="100584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err="1">
                    <a:solidFill>
                      <a:schemeClr val="tx1"/>
                    </a:solidFill>
                  </a:rPr>
                  <a:t>ReCAP</a:t>
                </a:r>
                <a:endParaRPr lang="en-US" sz="1050" b="1" dirty="0">
                  <a:solidFill>
                    <a:schemeClr val="tx1"/>
                  </a:solidFill>
                </a:endParaRPr>
              </a:p>
            </p:txBody>
          </p:sp>
          <p:cxnSp>
            <p:nvCxnSpPr>
              <p:cNvPr id="39" name="Straight Connector 38">
                <a:extLst>
                  <a:ext uri="{FF2B5EF4-FFF2-40B4-BE49-F238E27FC236}">
                    <a16:creationId xmlns:a16="http://schemas.microsoft.com/office/drawing/2014/main" id="{4C2470EF-91EE-4638-A8BC-48D4AB456569}"/>
                  </a:ext>
                </a:extLst>
              </p:cNvPr>
              <p:cNvCxnSpPr>
                <a:stCxn id="38" idx="1"/>
              </p:cNvCxnSpPr>
              <p:nvPr/>
            </p:nvCxnSpPr>
            <p:spPr>
              <a:xfrm flipV="1">
                <a:off x="979310" y="4781551"/>
                <a:ext cx="1525765" cy="73991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4D44668-CA05-4E6B-8BA5-F85E65C967B4}"/>
                  </a:ext>
                </a:extLst>
              </p:cNvPr>
              <p:cNvCxnSpPr>
                <a:cxnSpLocks/>
              </p:cNvCxnSpPr>
              <p:nvPr/>
            </p:nvCxnSpPr>
            <p:spPr>
              <a:xfrm flipV="1">
                <a:off x="2141143" y="4863781"/>
                <a:ext cx="394465" cy="105490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CB50D5FB-438E-4F9F-851D-D4422B55AFC8}"/>
              </a:ext>
            </a:extLst>
          </p:cNvPr>
          <p:cNvGrpSpPr/>
          <p:nvPr/>
        </p:nvGrpSpPr>
        <p:grpSpPr>
          <a:xfrm>
            <a:off x="364536" y="4048928"/>
            <a:ext cx="7043115" cy="1021433"/>
            <a:chOff x="549753" y="3792016"/>
            <a:chExt cx="9390819" cy="1361910"/>
          </a:xfrm>
        </p:grpSpPr>
        <p:grpSp>
          <p:nvGrpSpPr>
            <p:cNvPr id="55" name="Group 54">
              <a:extLst>
                <a:ext uri="{FF2B5EF4-FFF2-40B4-BE49-F238E27FC236}">
                  <a16:creationId xmlns:a16="http://schemas.microsoft.com/office/drawing/2014/main" id="{947AE5B7-5C9F-4F36-8A95-D1002AB4E05B}"/>
                </a:ext>
              </a:extLst>
            </p:cNvPr>
            <p:cNvGrpSpPr/>
            <p:nvPr/>
          </p:nvGrpSpPr>
          <p:grpSpPr>
            <a:xfrm>
              <a:off x="549753" y="3792016"/>
              <a:ext cx="9390819" cy="1361910"/>
              <a:chOff x="463692" y="3878074"/>
              <a:chExt cx="9390819" cy="1361910"/>
            </a:xfrm>
          </p:grpSpPr>
          <p:grpSp>
            <p:nvGrpSpPr>
              <p:cNvPr id="2" name="Group 1">
                <a:extLst>
                  <a:ext uri="{FF2B5EF4-FFF2-40B4-BE49-F238E27FC236}">
                    <a16:creationId xmlns:a16="http://schemas.microsoft.com/office/drawing/2014/main" id="{29F0D145-DF55-4FFA-BF1C-8AE8047EFA7B}"/>
                  </a:ext>
                </a:extLst>
              </p:cNvPr>
              <p:cNvGrpSpPr/>
              <p:nvPr/>
            </p:nvGrpSpPr>
            <p:grpSpPr>
              <a:xfrm>
                <a:off x="463692" y="3878074"/>
                <a:ext cx="6086484" cy="1361910"/>
                <a:chOff x="463694" y="4465718"/>
                <a:chExt cx="6086484" cy="1361910"/>
              </a:xfrm>
            </p:grpSpPr>
            <p:sp>
              <p:nvSpPr>
                <p:cNvPr id="3" name="TextBox 2">
                  <a:extLst>
                    <a:ext uri="{FF2B5EF4-FFF2-40B4-BE49-F238E27FC236}">
                      <a16:creationId xmlns:a16="http://schemas.microsoft.com/office/drawing/2014/main" id="{072C54DD-6735-4E91-8E54-2F891D9FABC8}"/>
                    </a:ext>
                  </a:extLst>
                </p:cNvPr>
                <p:cNvSpPr txBox="1"/>
                <p:nvPr/>
              </p:nvSpPr>
              <p:spPr>
                <a:xfrm rot="16200000">
                  <a:off x="-17206" y="4946618"/>
                  <a:ext cx="1361910" cy="400109"/>
                </a:xfrm>
                <a:prstGeom prst="rect">
                  <a:avLst/>
                </a:prstGeom>
                <a:noFill/>
              </p:spPr>
              <p:txBody>
                <a:bodyPr wrap="none" rtlCol="0">
                  <a:spAutoFit/>
                </a:bodyPr>
                <a:lstStyle/>
                <a:p>
                  <a:r>
                    <a:rPr lang="en-US" sz="1350" b="1" dirty="0"/>
                    <a:t>Consortium</a:t>
                  </a:r>
                </a:p>
              </p:txBody>
            </p:sp>
            <p:sp>
              <p:nvSpPr>
                <p:cNvPr id="6" name="Oval 5">
                  <a:extLst>
                    <a:ext uri="{FF2B5EF4-FFF2-40B4-BE49-F238E27FC236}">
                      <a16:creationId xmlns:a16="http://schemas.microsoft.com/office/drawing/2014/main" id="{2084FD3E-102F-4339-9E63-9D25DC274703}"/>
                    </a:ext>
                  </a:extLst>
                </p:cNvPr>
                <p:cNvSpPr/>
                <p:nvPr/>
              </p:nvSpPr>
              <p:spPr>
                <a:xfrm>
                  <a:off x="5178578" y="4558403"/>
                  <a:ext cx="1371600" cy="1005840"/>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tx1"/>
                    </a:solidFill>
                  </a:endParaRPr>
                </a:p>
              </p:txBody>
            </p:sp>
            <p:sp>
              <p:nvSpPr>
                <p:cNvPr id="5" name="Oval 4">
                  <a:extLst>
                    <a:ext uri="{FF2B5EF4-FFF2-40B4-BE49-F238E27FC236}">
                      <a16:creationId xmlns:a16="http://schemas.microsoft.com/office/drawing/2014/main" id="{AC27D69A-A8E0-402D-82E5-5B3E01C0CE26}"/>
                    </a:ext>
                  </a:extLst>
                </p:cNvPr>
                <p:cNvSpPr/>
                <p:nvPr/>
              </p:nvSpPr>
              <p:spPr>
                <a:xfrm>
                  <a:off x="3483450" y="4573643"/>
                  <a:ext cx="1371600" cy="1005840"/>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tx1"/>
                    </a:solidFill>
                  </a:endParaRPr>
                </a:p>
              </p:txBody>
            </p:sp>
            <p:sp>
              <p:nvSpPr>
                <p:cNvPr id="4" name="Oval 3">
                  <a:extLst>
                    <a:ext uri="{FF2B5EF4-FFF2-40B4-BE49-F238E27FC236}">
                      <a16:creationId xmlns:a16="http://schemas.microsoft.com/office/drawing/2014/main" id="{B5E555AC-FE9F-40E6-BBE4-A1DEE47C2FAF}"/>
                    </a:ext>
                  </a:extLst>
                </p:cNvPr>
                <p:cNvSpPr/>
                <p:nvPr/>
              </p:nvSpPr>
              <p:spPr>
                <a:xfrm>
                  <a:off x="1944210" y="4558403"/>
                  <a:ext cx="1371600" cy="1005840"/>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tx1"/>
                    </a:solidFill>
                  </a:endParaRPr>
                </a:p>
              </p:txBody>
            </p:sp>
          </p:grpSp>
          <p:sp>
            <p:nvSpPr>
              <p:cNvPr id="10" name="Oval 9">
                <a:extLst>
                  <a:ext uri="{FF2B5EF4-FFF2-40B4-BE49-F238E27FC236}">
                    <a16:creationId xmlns:a16="http://schemas.microsoft.com/office/drawing/2014/main" id="{6DB58658-01B0-4085-8B4D-5DBE6BCF6C9F}"/>
                  </a:ext>
                </a:extLst>
              </p:cNvPr>
              <p:cNvSpPr/>
              <p:nvPr/>
            </p:nvSpPr>
            <p:spPr>
              <a:xfrm>
                <a:off x="8482911" y="3970759"/>
                <a:ext cx="1371600" cy="1005840"/>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CRL</a:t>
                </a:r>
              </a:p>
            </p:txBody>
          </p:sp>
          <p:sp>
            <p:nvSpPr>
              <p:cNvPr id="11" name="Oval 10">
                <a:extLst>
                  <a:ext uri="{FF2B5EF4-FFF2-40B4-BE49-F238E27FC236}">
                    <a16:creationId xmlns:a16="http://schemas.microsoft.com/office/drawing/2014/main" id="{D100C07B-13B5-4372-AF62-E0929029875F}"/>
                  </a:ext>
                </a:extLst>
              </p:cNvPr>
              <p:cNvSpPr/>
              <p:nvPr/>
            </p:nvSpPr>
            <p:spPr>
              <a:xfrm>
                <a:off x="6854136" y="3970759"/>
                <a:ext cx="1371600" cy="1005840"/>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b="1" dirty="0">
                    <a:solidFill>
                      <a:schemeClr val="tx1"/>
                    </a:solidFill>
                  </a:rPr>
                  <a:t>SHARES</a:t>
                </a:r>
              </a:p>
            </p:txBody>
          </p:sp>
          <p:sp>
            <p:nvSpPr>
              <p:cNvPr id="12" name="TextBox 11">
                <a:extLst>
                  <a:ext uri="{FF2B5EF4-FFF2-40B4-BE49-F238E27FC236}">
                    <a16:creationId xmlns:a16="http://schemas.microsoft.com/office/drawing/2014/main" id="{3B04B3A3-0CE6-45C2-8DF6-48CCF70AE325}"/>
                  </a:ext>
                </a:extLst>
              </p:cNvPr>
              <p:cNvSpPr txBox="1"/>
              <p:nvPr/>
            </p:nvSpPr>
            <p:spPr>
              <a:xfrm>
                <a:off x="5189362" y="4304252"/>
                <a:ext cx="1456809" cy="384721"/>
              </a:xfrm>
              <a:prstGeom prst="rect">
                <a:avLst/>
              </a:prstGeom>
              <a:noFill/>
            </p:spPr>
            <p:txBody>
              <a:bodyPr wrap="none" rtlCol="0">
                <a:spAutoFit/>
              </a:bodyPr>
              <a:lstStyle/>
              <a:p>
                <a:r>
                  <a:rPr lang="en-US" sz="1275" b="1" dirty="0" err="1"/>
                  <a:t>BorrowDirect</a:t>
                </a:r>
                <a:endParaRPr lang="en-US" sz="1275" b="1" dirty="0"/>
              </a:p>
            </p:txBody>
          </p:sp>
        </p:grpSp>
        <p:sp>
          <p:nvSpPr>
            <p:cNvPr id="58" name="TextBox 57">
              <a:extLst>
                <a:ext uri="{FF2B5EF4-FFF2-40B4-BE49-F238E27FC236}">
                  <a16:creationId xmlns:a16="http://schemas.microsoft.com/office/drawing/2014/main" id="{1A2B84F5-81C1-44D3-8C47-500CA5E547E2}"/>
                </a:ext>
              </a:extLst>
            </p:cNvPr>
            <p:cNvSpPr txBox="1"/>
            <p:nvPr/>
          </p:nvSpPr>
          <p:spPr>
            <a:xfrm>
              <a:off x="2218303" y="4209090"/>
              <a:ext cx="1059607" cy="384721"/>
            </a:xfrm>
            <a:prstGeom prst="rect">
              <a:avLst/>
            </a:prstGeom>
            <a:noFill/>
          </p:spPr>
          <p:txBody>
            <a:bodyPr wrap="none" rtlCol="0">
              <a:spAutoFit/>
            </a:bodyPr>
            <a:lstStyle/>
            <a:p>
              <a:r>
                <a:rPr lang="en-US" sz="1275" b="1" dirty="0" err="1"/>
                <a:t>UBorrow</a:t>
              </a:r>
              <a:endParaRPr lang="en-US" sz="1275" b="1" dirty="0"/>
            </a:p>
          </p:txBody>
        </p:sp>
        <p:sp>
          <p:nvSpPr>
            <p:cNvPr id="60" name="TextBox 59">
              <a:extLst>
                <a:ext uri="{FF2B5EF4-FFF2-40B4-BE49-F238E27FC236}">
                  <a16:creationId xmlns:a16="http://schemas.microsoft.com/office/drawing/2014/main" id="{738263FC-79A0-41EB-8AE6-8061F8F5D7DA}"/>
                </a:ext>
              </a:extLst>
            </p:cNvPr>
            <p:cNvSpPr txBox="1"/>
            <p:nvPr/>
          </p:nvSpPr>
          <p:spPr>
            <a:xfrm>
              <a:off x="3779959" y="4232401"/>
              <a:ext cx="1126975" cy="384721"/>
            </a:xfrm>
            <a:prstGeom prst="rect">
              <a:avLst/>
            </a:prstGeom>
            <a:noFill/>
          </p:spPr>
          <p:txBody>
            <a:bodyPr wrap="none" rtlCol="0">
              <a:spAutoFit/>
            </a:bodyPr>
            <a:lstStyle/>
            <a:p>
              <a:r>
                <a:rPr lang="en-US" sz="1275" b="1" dirty="0" err="1"/>
                <a:t>EZBorrow</a:t>
              </a:r>
              <a:endParaRPr lang="en-US" sz="1275" b="1" dirty="0"/>
            </a:p>
          </p:txBody>
        </p:sp>
      </p:grpSp>
      <p:grpSp>
        <p:nvGrpSpPr>
          <p:cNvPr id="66" name="Group 65">
            <a:extLst>
              <a:ext uri="{FF2B5EF4-FFF2-40B4-BE49-F238E27FC236}">
                <a16:creationId xmlns:a16="http://schemas.microsoft.com/office/drawing/2014/main" id="{5E26B7BD-34DE-4C16-8506-984ECB62CF3C}"/>
              </a:ext>
            </a:extLst>
          </p:cNvPr>
          <p:cNvGrpSpPr/>
          <p:nvPr/>
        </p:nvGrpSpPr>
        <p:grpSpPr>
          <a:xfrm>
            <a:off x="420551" y="2926948"/>
            <a:ext cx="7101780" cy="853916"/>
            <a:chOff x="560735" y="2759596"/>
            <a:chExt cx="9469041" cy="1138555"/>
          </a:xfrm>
        </p:grpSpPr>
        <p:grpSp>
          <p:nvGrpSpPr>
            <p:cNvPr id="50" name="Group 49">
              <a:extLst>
                <a:ext uri="{FF2B5EF4-FFF2-40B4-BE49-F238E27FC236}">
                  <a16:creationId xmlns:a16="http://schemas.microsoft.com/office/drawing/2014/main" id="{3C1C78DD-C0B9-411A-A257-EB88F9FE9F9D}"/>
                </a:ext>
              </a:extLst>
            </p:cNvPr>
            <p:cNvGrpSpPr/>
            <p:nvPr/>
          </p:nvGrpSpPr>
          <p:grpSpPr>
            <a:xfrm>
              <a:off x="560735" y="2759596"/>
              <a:ext cx="7853867" cy="1138555"/>
              <a:chOff x="474674" y="2426090"/>
              <a:chExt cx="7853867" cy="1138555"/>
            </a:xfrm>
          </p:grpSpPr>
          <p:grpSp>
            <p:nvGrpSpPr>
              <p:cNvPr id="47" name="Group 46">
                <a:extLst>
                  <a:ext uri="{FF2B5EF4-FFF2-40B4-BE49-F238E27FC236}">
                    <a16:creationId xmlns:a16="http://schemas.microsoft.com/office/drawing/2014/main" id="{5C88D5D8-5929-4ADE-97A2-7165FA91530A}"/>
                  </a:ext>
                </a:extLst>
              </p:cNvPr>
              <p:cNvGrpSpPr/>
              <p:nvPr/>
            </p:nvGrpSpPr>
            <p:grpSpPr>
              <a:xfrm>
                <a:off x="474674" y="2426090"/>
                <a:ext cx="7853867" cy="1138555"/>
                <a:chOff x="474674" y="2426090"/>
                <a:chExt cx="7853867" cy="1138555"/>
              </a:xfrm>
            </p:grpSpPr>
            <p:grpSp>
              <p:nvGrpSpPr>
                <p:cNvPr id="21" name="Group 20">
                  <a:extLst>
                    <a:ext uri="{FF2B5EF4-FFF2-40B4-BE49-F238E27FC236}">
                      <a16:creationId xmlns:a16="http://schemas.microsoft.com/office/drawing/2014/main" id="{44E35CC7-8D25-4B7C-9BAB-EE9C175CCF9B}"/>
                    </a:ext>
                  </a:extLst>
                </p:cNvPr>
                <p:cNvGrpSpPr/>
                <p:nvPr/>
              </p:nvGrpSpPr>
              <p:grpSpPr>
                <a:xfrm>
                  <a:off x="474674" y="2426090"/>
                  <a:ext cx="6199854" cy="1138555"/>
                  <a:chOff x="474674" y="2425169"/>
                  <a:chExt cx="6199854" cy="1138555"/>
                </a:xfrm>
              </p:grpSpPr>
              <p:sp>
                <p:nvSpPr>
                  <p:cNvPr id="22" name="TextBox 21">
                    <a:extLst>
                      <a:ext uri="{FF2B5EF4-FFF2-40B4-BE49-F238E27FC236}">
                        <a16:creationId xmlns:a16="http://schemas.microsoft.com/office/drawing/2014/main" id="{39BE75A6-8CB6-4AEF-BCF1-026DBB1251F9}"/>
                      </a:ext>
                    </a:extLst>
                  </p:cNvPr>
                  <p:cNvSpPr txBox="1"/>
                  <p:nvPr/>
                </p:nvSpPr>
                <p:spPr>
                  <a:xfrm rot="16200000">
                    <a:off x="105451" y="2794392"/>
                    <a:ext cx="1138555" cy="400109"/>
                  </a:xfrm>
                  <a:prstGeom prst="rect">
                    <a:avLst/>
                  </a:prstGeom>
                  <a:noFill/>
                </p:spPr>
                <p:txBody>
                  <a:bodyPr wrap="square" rtlCol="0">
                    <a:spAutoFit/>
                  </a:bodyPr>
                  <a:lstStyle/>
                  <a:p>
                    <a:r>
                      <a:rPr lang="en-US" sz="1350" b="1" dirty="0"/>
                      <a:t>Regional</a:t>
                    </a:r>
                  </a:p>
                </p:txBody>
              </p:sp>
              <p:sp>
                <p:nvSpPr>
                  <p:cNvPr id="23" name="Oval 22">
                    <a:extLst>
                      <a:ext uri="{FF2B5EF4-FFF2-40B4-BE49-F238E27FC236}">
                        <a16:creationId xmlns:a16="http://schemas.microsoft.com/office/drawing/2014/main" id="{747799DC-B734-4F3B-B11E-B1AEBC22C598}"/>
                      </a:ext>
                    </a:extLst>
                  </p:cNvPr>
                  <p:cNvSpPr/>
                  <p:nvPr/>
                </p:nvSpPr>
                <p:spPr>
                  <a:xfrm>
                    <a:off x="1944210" y="2477183"/>
                    <a:ext cx="1371600" cy="100584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b="1" dirty="0">
                      <a:solidFill>
                        <a:schemeClr val="tx1"/>
                      </a:solidFill>
                    </a:endParaRPr>
                  </a:p>
                </p:txBody>
              </p:sp>
              <p:sp>
                <p:nvSpPr>
                  <p:cNvPr id="24" name="Oval 23">
                    <a:extLst>
                      <a:ext uri="{FF2B5EF4-FFF2-40B4-BE49-F238E27FC236}">
                        <a16:creationId xmlns:a16="http://schemas.microsoft.com/office/drawing/2014/main" id="{1840443E-1C4A-494D-BA17-E0DE358F557D}"/>
                      </a:ext>
                    </a:extLst>
                  </p:cNvPr>
                  <p:cNvSpPr/>
                  <p:nvPr/>
                </p:nvSpPr>
                <p:spPr>
                  <a:xfrm>
                    <a:off x="3623568" y="2477182"/>
                    <a:ext cx="1410679" cy="100584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err="1">
                        <a:solidFill>
                          <a:schemeClr val="tx1"/>
                        </a:solidFill>
                      </a:rPr>
                      <a:t>Minitex</a:t>
                    </a:r>
                    <a:endParaRPr lang="en-US" sz="1350" b="1" dirty="0">
                      <a:solidFill>
                        <a:schemeClr val="tx1"/>
                      </a:solidFill>
                    </a:endParaRPr>
                  </a:p>
                </p:txBody>
              </p:sp>
              <p:sp>
                <p:nvSpPr>
                  <p:cNvPr id="25" name="Oval 24">
                    <a:extLst>
                      <a:ext uri="{FF2B5EF4-FFF2-40B4-BE49-F238E27FC236}">
                        <a16:creationId xmlns:a16="http://schemas.microsoft.com/office/drawing/2014/main" id="{3A24D964-0FD6-482B-BDC9-5F695E13472B}"/>
                      </a:ext>
                    </a:extLst>
                  </p:cNvPr>
                  <p:cNvSpPr/>
                  <p:nvPr/>
                </p:nvSpPr>
                <p:spPr>
                  <a:xfrm>
                    <a:off x="5302928" y="2477183"/>
                    <a:ext cx="1371600" cy="100584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err="1">
                        <a:solidFill>
                          <a:schemeClr val="tx1"/>
                        </a:solidFill>
                      </a:rPr>
                      <a:t>ILLinet</a:t>
                    </a:r>
                    <a:endParaRPr lang="en-US" sz="1350" b="1" dirty="0">
                      <a:solidFill>
                        <a:schemeClr val="tx1"/>
                      </a:solidFill>
                    </a:endParaRPr>
                  </a:p>
                </p:txBody>
              </p:sp>
            </p:grpSp>
            <p:sp>
              <p:nvSpPr>
                <p:cNvPr id="26" name="Oval 25">
                  <a:extLst>
                    <a:ext uri="{FF2B5EF4-FFF2-40B4-BE49-F238E27FC236}">
                      <a16:creationId xmlns:a16="http://schemas.microsoft.com/office/drawing/2014/main" id="{A4FC65A5-E7D7-445D-B597-F8D92050714A}"/>
                    </a:ext>
                  </a:extLst>
                </p:cNvPr>
                <p:cNvSpPr/>
                <p:nvPr/>
              </p:nvSpPr>
              <p:spPr>
                <a:xfrm>
                  <a:off x="6956941" y="2478104"/>
                  <a:ext cx="1371600" cy="100584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Indiana SRCS</a:t>
                  </a:r>
                </a:p>
              </p:txBody>
            </p:sp>
          </p:grpSp>
          <p:sp>
            <p:nvSpPr>
              <p:cNvPr id="49" name="TextBox 48">
                <a:extLst>
                  <a:ext uri="{FF2B5EF4-FFF2-40B4-BE49-F238E27FC236}">
                    <a16:creationId xmlns:a16="http://schemas.microsoft.com/office/drawing/2014/main" id="{25041DCE-146E-4C92-85EA-48CB6B1A1E4B}"/>
                  </a:ext>
                </a:extLst>
              </p:cNvPr>
              <p:cNvSpPr txBox="1"/>
              <p:nvPr/>
            </p:nvSpPr>
            <p:spPr>
              <a:xfrm>
                <a:off x="2076163" y="2804051"/>
                <a:ext cx="1146041" cy="400109"/>
              </a:xfrm>
              <a:prstGeom prst="rect">
                <a:avLst/>
              </a:prstGeom>
              <a:noFill/>
            </p:spPr>
            <p:txBody>
              <a:bodyPr wrap="none" rtlCol="0">
                <a:spAutoFit/>
              </a:bodyPr>
              <a:lstStyle/>
              <a:p>
                <a:r>
                  <a:rPr lang="en-US" sz="1350" b="1" dirty="0" err="1"/>
                  <a:t>OhioLINK</a:t>
                </a:r>
                <a:endParaRPr lang="en-US" sz="1350" b="1" dirty="0"/>
              </a:p>
            </p:txBody>
          </p:sp>
        </p:grpSp>
        <p:sp>
          <p:nvSpPr>
            <p:cNvPr id="62" name="Oval 61">
              <a:extLst>
                <a:ext uri="{FF2B5EF4-FFF2-40B4-BE49-F238E27FC236}">
                  <a16:creationId xmlns:a16="http://schemas.microsoft.com/office/drawing/2014/main" id="{0D56EB44-F550-4A40-8913-FF0DEF3B357A}"/>
                </a:ext>
              </a:extLst>
            </p:cNvPr>
            <p:cNvSpPr/>
            <p:nvPr/>
          </p:nvSpPr>
          <p:spPr>
            <a:xfrm>
              <a:off x="8658176" y="2800854"/>
              <a:ext cx="1371600" cy="1005840"/>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MelCat</a:t>
              </a:r>
              <a:endParaRPr lang="en-US" sz="1200" b="1" dirty="0">
                <a:solidFill>
                  <a:schemeClr val="tx1"/>
                </a:solidFill>
              </a:endParaRPr>
            </a:p>
          </p:txBody>
        </p:sp>
      </p:grpSp>
      <p:sp>
        <p:nvSpPr>
          <p:cNvPr id="63" name="TextBox 62">
            <a:extLst>
              <a:ext uri="{FF2B5EF4-FFF2-40B4-BE49-F238E27FC236}">
                <a16:creationId xmlns:a16="http://schemas.microsoft.com/office/drawing/2014/main" id="{9E8D1719-B27D-46FA-8F76-A926A68BBEA5}"/>
              </a:ext>
            </a:extLst>
          </p:cNvPr>
          <p:cNvSpPr txBox="1"/>
          <p:nvPr/>
        </p:nvSpPr>
        <p:spPr>
          <a:xfrm>
            <a:off x="376938" y="554465"/>
            <a:ext cx="3413820" cy="484748"/>
          </a:xfrm>
          <a:prstGeom prst="rect">
            <a:avLst/>
          </a:prstGeom>
          <a:solidFill>
            <a:srgbClr val="5B9BD5"/>
          </a:solidFill>
        </p:spPr>
        <p:txBody>
          <a:bodyPr wrap="none" rtlCol="0">
            <a:spAutoFit/>
          </a:bodyPr>
          <a:lstStyle/>
          <a:p>
            <a:r>
              <a:rPr lang="en-US" sz="2550" b="1" dirty="0">
                <a:solidFill>
                  <a:schemeClr val="bg1"/>
                </a:solidFill>
              </a:rPr>
              <a:t>STOCKS &amp; FLOWS: BTAA</a:t>
            </a:r>
          </a:p>
        </p:txBody>
      </p:sp>
      <p:sp>
        <p:nvSpPr>
          <p:cNvPr id="64" name="TextBox 63">
            <a:extLst>
              <a:ext uri="{FF2B5EF4-FFF2-40B4-BE49-F238E27FC236}">
                <a16:creationId xmlns:a16="http://schemas.microsoft.com/office/drawing/2014/main" id="{C8BE9042-0F6C-4F86-82CB-49B7B508317B}"/>
              </a:ext>
            </a:extLst>
          </p:cNvPr>
          <p:cNvSpPr txBox="1"/>
          <p:nvPr/>
        </p:nvSpPr>
        <p:spPr>
          <a:xfrm>
            <a:off x="4383559" y="1056410"/>
            <a:ext cx="4246103" cy="738664"/>
          </a:xfrm>
          <a:prstGeom prst="rect">
            <a:avLst/>
          </a:prstGeom>
          <a:noFill/>
        </p:spPr>
        <p:txBody>
          <a:bodyPr wrap="square" rtlCol="0">
            <a:spAutoFit/>
          </a:bodyPr>
          <a:lstStyle/>
          <a:p>
            <a:r>
              <a:rPr lang="en-US" sz="2100" b="1" dirty="0"/>
              <a:t>Disclosure, discovery, delivery </a:t>
            </a:r>
            <a:r>
              <a:rPr lang="en-US" sz="2100" dirty="0"/>
              <a:t>flows traverse multiple networks</a:t>
            </a:r>
          </a:p>
        </p:txBody>
      </p:sp>
      <p:cxnSp>
        <p:nvCxnSpPr>
          <p:cNvPr id="67" name="Straight Arrow Connector 66">
            <a:extLst>
              <a:ext uri="{FF2B5EF4-FFF2-40B4-BE49-F238E27FC236}">
                <a16:creationId xmlns:a16="http://schemas.microsoft.com/office/drawing/2014/main" id="{0B51FC3D-0C77-4827-A107-40D376312810}"/>
              </a:ext>
            </a:extLst>
          </p:cNvPr>
          <p:cNvCxnSpPr>
            <a:cxnSpLocks/>
          </p:cNvCxnSpPr>
          <p:nvPr/>
        </p:nvCxnSpPr>
        <p:spPr>
          <a:xfrm>
            <a:off x="7723841" y="1538637"/>
            <a:ext cx="0" cy="4001905"/>
          </a:xfrm>
          <a:prstGeom prst="straightConnector1">
            <a:avLst/>
          </a:prstGeom>
          <a:ln w="47625">
            <a:solidFill>
              <a:schemeClr val="bg1">
                <a:lumMod val="50000"/>
              </a:schemeClr>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88E8C51-603B-40C0-9B65-EC6288408A57}"/>
              </a:ext>
            </a:extLst>
          </p:cNvPr>
          <p:cNvSpPr txBox="1"/>
          <p:nvPr/>
        </p:nvSpPr>
        <p:spPr>
          <a:xfrm>
            <a:off x="6186070" y="6083536"/>
            <a:ext cx="1959062" cy="484748"/>
          </a:xfrm>
          <a:prstGeom prst="rect">
            <a:avLst/>
          </a:prstGeom>
          <a:solidFill>
            <a:srgbClr val="5B9BD5"/>
          </a:solidFill>
        </p:spPr>
        <p:txBody>
          <a:bodyPr wrap="none" rtlCol="0">
            <a:spAutoFit/>
          </a:bodyPr>
          <a:lstStyle/>
          <a:p>
            <a:r>
              <a:rPr lang="en-US" sz="2550" b="1" dirty="0" err="1">
                <a:solidFill>
                  <a:schemeClr val="bg1"/>
                </a:solidFill>
              </a:rPr>
              <a:t>Rightscaling</a:t>
            </a:r>
            <a:r>
              <a:rPr lang="en-US" sz="2550" b="1" dirty="0">
                <a:solidFill>
                  <a:schemeClr val="bg1"/>
                </a:solidFill>
              </a:rPr>
              <a:t>?</a:t>
            </a:r>
          </a:p>
        </p:txBody>
      </p:sp>
    </p:spTree>
    <p:extLst>
      <p:ext uri="{BB962C8B-B14F-4D97-AF65-F5344CB8AC3E}">
        <p14:creationId xmlns:p14="http://schemas.microsoft.com/office/powerpoint/2010/main" val="330234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anim calcmode="lin" valueType="num">
                                      <p:cBhvr>
                                        <p:cTn id="13" dur="1000" fill="hold"/>
                                        <p:tgtEl>
                                          <p:spTgt spid="61"/>
                                        </p:tgtEl>
                                        <p:attrNameLst>
                                          <p:attrName>ppt_x</p:attrName>
                                        </p:attrNameLst>
                                      </p:cBhvr>
                                      <p:tavLst>
                                        <p:tav tm="0">
                                          <p:val>
                                            <p:strVal val="#ppt_x"/>
                                          </p:val>
                                        </p:tav>
                                        <p:tav tm="100000">
                                          <p:val>
                                            <p:strVal val="#ppt_x"/>
                                          </p:val>
                                        </p:tav>
                                      </p:tavLst>
                                    </p:anim>
                                    <p:anim calcmode="lin" valueType="num">
                                      <p:cBhvr>
                                        <p:cTn id="14" dur="1000" fill="hold"/>
                                        <p:tgtEl>
                                          <p:spTgt spid="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1000"/>
                                        <p:tgtEl>
                                          <p:spTgt spid="65"/>
                                        </p:tgtEl>
                                      </p:cBhvr>
                                    </p:animEffect>
                                    <p:anim calcmode="lin" valueType="num">
                                      <p:cBhvr>
                                        <p:cTn id="37" dur="1000" fill="hold"/>
                                        <p:tgtEl>
                                          <p:spTgt spid="65"/>
                                        </p:tgtEl>
                                        <p:attrNameLst>
                                          <p:attrName>ppt_x</p:attrName>
                                        </p:attrNameLst>
                                      </p:cBhvr>
                                      <p:tavLst>
                                        <p:tav tm="0">
                                          <p:val>
                                            <p:strVal val="#ppt_x"/>
                                          </p:val>
                                        </p:tav>
                                        <p:tav tm="100000">
                                          <p:val>
                                            <p:strVal val="#ppt_x"/>
                                          </p:val>
                                        </p:tav>
                                      </p:tavLst>
                                    </p:anim>
                                    <p:anim calcmode="lin" valueType="num">
                                      <p:cBhvr>
                                        <p:cTn id="3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FCBF8E-09B3-46D7-917A-AC29A53B78D6}"/>
              </a:ext>
            </a:extLst>
          </p:cNvPr>
          <p:cNvPicPr>
            <a:picLocks noChangeAspect="1"/>
          </p:cNvPicPr>
          <p:nvPr/>
        </p:nvPicPr>
        <p:blipFill>
          <a:blip r:embed="rId2"/>
          <a:stretch>
            <a:fillRect/>
          </a:stretch>
        </p:blipFill>
        <p:spPr>
          <a:xfrm>
            <a:off x="203597" y="872854"/>
            <a:ext cx="8736806" cy="5136356"/>
          </a:xfrm>
          <a:prstGeom prst="rect">
            <a:avLst/>
          </a:prstGeom>
          <a:ln>
            <a:noFill/>
          </a:ln>
          <a:effectLst>
            <a:softEdge rad="112500"/>
          </a:effectLst>
        </p:spPr>
      </p:pic>
      <p:sp>
        <p:nvSpPr>
          <p:cNvPr id="3" name="TextBox 2">
            <a:extLst>
              <a:ext uri="{FF2B5EF4-FFF2-40B4-BE49-F238E27FC236}">
                <a16:creationId xmlns:a16="http://schemas.microsoft.com/office/drawing/2014/main" id="{6293D047-D59A-4203-8669-BACF92F8FCC8}"/>
              </a:ext>
            </a:extLst>
          </p:cNvPr>
          <p:cNvSpPr txBox="1"/>
          <p:nvPr/>
        </p:nvSpPr>
        <p:spPr>
          <a:xfrm>
            <a:off x="6635204" y="5609723"/>
            <a:ext cx="2350900" cy="300082"/>
          </a:xfrm>
          <a:prstGeom prst="rect">
            <a:avLst/>
          </a:prstGeom>
          <a:solidFill>
            <a:schemeClr val="bg1"/>
          </a:solidFill>
        </p:spPr>
        <p:txBody>
          <a:bodyPr wrap="none" rtlCol="0">
            <a:spAutoFit/>
          </a:bodyPr>
          <a:lstStyle/>
          <a:p>
            <a:r>
              <a:rPr lang="en-US" sz="1350" dirty="0"/>
              <a:t>Credit: J.D. </a:t>
            </a:r>
            <a:r>
              <a:rPr lang="en-US" sz="1350" dirty="0" err="1"/>
              <a:t>Shipengrover</a:t>
            </a:r>
            <a:r>
              <a:rPr lang="en-US" sz="1350" dirty="0"/>
              <a:t>, OCLC</a:t>
            </a:r>
          </a:p>
        </p:txBody>
      </p:sp>
    </p:spTree>
    <p:extLst>
      <p:ext uri="{BB962C8B-B14F-4D97-AF65-F5344CB8AC3E}">
        <p14:creationId xmlns:p14="http://schemas.microsoft.com/office/powerpoint/2010/main" val="203452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247AB4-9BF4-45F7-AEC4-3AFEA3862A73}"/>
              </a:ext>
            </a:extLst>
          </p:cNvPr>
          <p:cNvGrpSpPr/>
          <p:nvPr/>
        </p:nvGrpSpPr>
        <p:grpSpPr>
          <a:xfrm>
            <a:off x="533400" y="1262887"/>
            <a:ext cx="4590413" cy="1961354"/>
            <a:chOff x="1247915" y="2361460"/>
            <a:chExt cx="6120551" cy="2615139"/>
          </a:xfrm>
        </p:grpSpPr>
        <p:sp>
          <p:nvSpPr>
            <p:cNvPr id="2" name="Oval 1">
              <a:extLst>
                <a:ext uri="{FF2B5EF4-FFF2-40B4-BE49-F238E27FC236}">
                  <a16:creationId xmlns:a16="http://schemas.microsoft.com/office/drawing/2014/main" id="{A44312E6-5135-47FE-8BFE-291EC63EE3A5}"/>
                </a:ext>
              </a:extLst>
            </p:cNvPr>
            <p:cNvSpPr/>
            <p:nvPr/>
          </p:nvSpPr>
          <p:spPr>
            <a:xfrm>
              <a:off x="1944208" y="2361460"/>
              <a:ext cx="5424258" cy="2615139"/>
            </a:xfrm>
            <a:prstGeom prst="ellipse">
              <a:avLst/>
            </a:prstGeom>
            <a:solidFill>
              <a:schemeClr val="accent6">
                <a:lumMod val="20000"/>
                <a:lumOff val="80000"/>
              </a:schemeClr>
            </a:solid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Stocks of multiple participating institutions</a:t>
              </a:r>
            </a:p>
          </p:txBody>
        </p:sp>
        <p:sp>
          <p:nvSpPr>
            <p:cNvPr id="4" name="TextBox 3">
              <a:extLst>
                <a:ext uri="{FF2B5EF4-FFF2-40B4-BE49-F238E27FC236}">
                  <a16:creationId xmlns:a16="http://schemas.microsoft.com/office/drawing/2014/main" id="{ADB997AA-B2C2-4403-B743-53876623E6FB}"/>
                </a:ext>
              </a:extLst>
            </p:cNvPr>
            <p:cNvSpPr txBox="1"/>
            <p:nvPr/>
          </p:nvSpPr>
          <p:spPr>
            <a:xfrm rot="19214877">
              <a:off x="1452974" y="2596107"/>
              <a:ext cx="1303177" cy="400109"/>
            </a:xfrm>
            <a:prstGeom prst="rect">
              <a:avLst/>
            </a:prstGeom>
            <a:noFill/>
          </p:spPr>
          <p:txBody>
            <a:bodyPr wrap="none" rtlCol="0">
              <a:spAutoFit/>
            </a:bodyPr>
            <a:lstStyle/>
            <a:p>
              <a:r>
                <a:rPr lang="en-US" sz="1350" dirty="0"/>
                <a:t>Policy layer</a:t>
              </a:r>
            </a:p>
          </p:txBody>
        </p:sp>
        <p:sp>
          <p:nvSpPr>
            <p:cNvPr id="32" name="TextBox 31">
              <a:extLst>
                <a:ext uri="{FF2B5EF4-FFF2-40B4-BE49-F238E27FC236}">
                  <a16:creationId xmlns:a16="http://schemas.microsoft.com/office/drawing/2014/main" id="{11B3CCF0-B5D0-47F4-91EE-B96D65F9C435}"/>
                </a:ext>
              </a:extLst>
            </p:cNvPr>
            <p:cNvSpPr txBox="1"/>
            <p:nvPr/>
          </p:nvSpPr>
          <p:spPr>
            <a:xfrm>
              <a:off x="1247915" y="3462677"/>
              <a:ext cx="1362168" cy="492443"/>
            </a:xfrm>
            <a:prstGeom prst="rect">
              <a:avLst/>
            </a:prstGeom>
            <a:solidFill>
              <a:schemeClr val="accent6"/>
            </a:solidFill>
          </p:spPr>
          <p:txBody>
            <a:bodyPr wrap="none" rtlCol="0">
              <a:spAutoFit/>
            </a:bodyPr>
            <a:lstStyle/>
            <a:p>
              <a:r>
                <a:rPr lang="en-US" dirty="0" err="1">
                  <a:solidFill>
                    <a:schemeClr val="bg1"/>
                  </a:solidFill>
                </a:rPr>
                <a:t>UBorrow</a:t>
              </a:r>
              <a:endParaRPr lang="en-US" dirty="0">
                <a:solidFill>
                  <a:schemeClr val="bg1"/>
                </a:solidFill>
              </a:endParaRPr>
            </a:p>
          </p:txBody>
        </p:sp>
      </p:grpSp>
      <p:sp>
        <p:nvSpPr>
          <p:cNvPr id="6" name="Oval 5">
            <a:extLst>
              <a:ext uri="{FF2B5EF4-FFF2-40B4-BE49-F238E27FC236}">
                <a16:creationId xmlns:a16="http://schemas.microsoft.com/office/drawing/2014/main" id="{7498D45F-8A6A-4EE4-8284-17FCAA29AF50}"/>
              </a:ext>
            </a:extLst>
          </p:cNvPr>
          <p:cNvSpPr/>
          <p:nvPr/>
        </p:nvSpPr>
        <p:spPr>
          <a:xfrm>
            <a:off x="1653277" y="2490395"/>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E719974D-6B36-4139-B733-FAB959FFD71E}"/>
              </a:ext>
            </a:extLst>
          </p:cNvPr>
          <p:cNvSpPr/>
          <p:nvPr/>
        </p:nvSpPr>
        <p:spPr>
          <a:xfrm>
            <a:off x="1727411" y="1665035"/>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3B2E7778-6403-4EA7-B1D8-0F92FCB9FEE0}"/>
              </a:ext>
            </a:extLst>
          </p:cNvPr>
          <p:cNvSpPr/>
          <p:nvPr/>
        </p:nvSpPr>
        <p:spPr>
          <a:xfrm>
            <a:off x="2811810" y="1517416"/>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79368D63-6690-43B5-8413-56E214BDDC19}"/>
              </a:ext>
            </a:extLst>
          </p:cNvPr>
          <p:cNvSpPr/>
          <p:nvPr/>
        </p:nvSpPr>
        <p:spPr>
          <a:xfrm>
            <a:off x="3385896" y="1403317"/>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nvGrpSpPr>
          <p:cNvPr id="31" name="Group 30">
            <a:extLst>
              <a:ext uri="{FF2B5EF4-FFF2-40B4-BE49-F238E27FC236}">
                <a16:creationId xmlns:a16="http://schemas.microsoft.com/office/drawing/2014/main" id="{84AD6EC4-D634-4091-B70A-9CDE81BAFB27}"/>
              </a:ext>
            </a:extLst>
          </p:cNvPr>
          <p:cNvGrpSpPr/>
          <p:nvPr/>
        </p:nvGrpSpPr>
        <p:grpSpPr>
          <a:xfrm>
            <a:off x="256933" y="4426380"/>
            <a:ext cx="3972773" cy="609297"/>
            <a:chOff x="332632" y="5005174"/>
            <a:chExt cx="5068955" cy="812397"/>
          </a:xfrm>
        </p:grpSpPr>
        <p:sp>
          <p:nvSpPr>
            <p:cNvPr id="25" name="TextBox 24">
              <a:extLst>
                <a:ext uri="{FF2B5EF4-FFF2-40B4-BE49-F238E27FC236}">
                  <a16:creationId xmlns:a16="http://schemas.microsoft.com/office/drawing/2014/main" id="{709B1600-4361-4FB0-B2F5-2CE7B0211C3A}"/>
                </a:ext>
              </a:extLst>
            </p:cNvPr>
            <p:cNvSpPr txBox="1"/>
            <p:nvPr/>
          </p:nvSpPr>
          <p:spPr>
            <a:xfrm>
              <a:off x="495300" y="5386684"/>
              <a:ext cx="4906287" cy="430887"/>
            </a:xfrm>
            <a:prstGeom prst="rect">
              <a:avLst/>
            </a:prstGeom>
            <a:noFill/>
            <a:ln>
              <a:noFill/>
            </a:ln>
          </p:spPr>
          <p:txBody>
            <a:bodyPr wrap="none" rtlCol="0">
              <a:spAutoFit/>
            </a:bodyPr>
            <a:lstStyle/>
            <a:p>
              <a:r>
                <a:rPr lang="en-US" sz="1500" b="1" dirty="0"/>
                <a:t>Participates in </a:t>
              </a:r>
              <a:r>
                <a:rPr lang="en-US" sz="1500" b="1" dirty="0" err="1">
                  <a:solidFill>
                    <a:schemeClr val="accent6"/>
                  </a:solidFill>
                </a:rPr>
                <a:t>UBorrow</a:t>
              </a:r>
              <a:r>
                <a:rPr lang="en-US" sz="1500" b="1" dirty="0"/>
                <a:t>, </a:t>
              </a:r>
              <a:r>
                <a:rPr lang="en-US" sz="1500" b="1" dirty="0" err="1">
                  <a:solidFill>
                    <a:schemeClr val="accent2"/>
                  </a:solidFill>
                </a:rPr>
                <a:t>ILLinet</a:t>
              </a:r>
              <a:r>
                <a:rPr lang="en-US" sz="1500" b="1" dirty="0"/>
                <a:t>, </a:t>
              </a:r>
              <a:r>
                <a:rPr lang="en-US" sz="1500" b="1" dirty="0" err="1">
                  <a:solidFill>
                    <a:schemeClr val="accent1"/>
                  </a:solidFill>
                </a:rPr>
                <a:t>BorrowDirect</a:t>
              </a:r>
              <a:endParaRPr lang="en-US" sz="1500" b="1" dirty="0">
                <a:solidFill>
                  <a:schemeClr val="accent1"/>
                </a:solidFill>
              </a:endParaRPr>
            </a:p>
          </p:txBody>
        </p:sp>
        <p:sp>
          <p:nvSpPr>
            <p:cNvPr id="26" name="Oval 25">
              <a:extLst>
                <a:ext uri="{FF2B5EF4-FFF2-40B4-BE49-F238E27FC236}">
                  <a16:creationId xmlns:a16="http://schemas.microsoft.com/office/drawing/2014/main" id="{13B5F9F3-19FC-4757-995E-4E18AD517931}"/>
                </a:ext>
              </a:extLst>
            </p:cNvPr>
            <p:cNvSpPr/>
            <p:nvPr/>
          </p:nvSpPr>
          <p:spPr>
            <a:xfrm>
              <a:off x="332632" y="5489512"/>
              <a:ext cx="182880" cy="182880"/>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500"/>
            </a:p>
          </p:txBody>
        </p:sp>
        <p:sp>
          <p:nvSpPr>
            <p:cNvPr id="29" name="TextBox 28">
              <a:extLst>
                <a:ext uri="{FF2B5EF4-FFF2-40B4-BE49-F238E27FC236}">
                  <a16:creationId xmlns:a16="http://schemas.microsoft.com/office/drawing/2014/main" id="{0801A3E6-2D86-4713-96AD-0F29CA32EB5D}"/>
                </a:ext>
              </a:extLst>
            </p:cNvPr>
            <p:cNvSpPr txBox="1"/>
            <p:nvPr/>
          </p:nvSpPr>
          <p:spPr>
            <a:xfrm>
              <a:off x="504826" y="5005174"/>
              <a:ext cx="3707492" cy="430887"/>
            </a:xfrm>
            <a:prstGeom prst="rect">
              <a:avLst/>
            </a:prstGeom>
            <a:noFill/>
            <a:ln>
              <a:noFill/>
            </a:ln>
          </p:spPr>
          <p:txBody>
            <a:bodyPr wrap="none" rtlCol="0">
              <a:spAutoFit/>
            </a:bodyPr>
            <a:lstStyle/>
            <a:p>
              <a:r>
                <a:rPr lang="en-US" sz="1500" b="1" dirty="0"/>
                <a:t>Participate in </a:t>
              </a:r>
              <a:r>
                <a:rPr lang="en-US" sz="1500" b="1" dirty="0" err="1">
                  <a:solidFill>
                    <a:schemeClr val="accent6"/>
                  </a:solidFill>
                </a:rPr>
                <a:t>Uborrow</a:t>
              </a:r>
              <a:r>
                <a:rPr lang="en-US" sz="1500" b="1" dirty="0">
                  <a:solidFill>
                    <a:schemeClr val="accent6"/>
                  </a:solidFill>
                </a:rPr>
                <a:t> </a:t>
              </a:r>
              <a:r>
                <a:rPr lang="en-US" sz="1500" b="1" dirty="0"/>
                <a:t>and </a:t>
              </a:r>
              <a:r>
                <a:rPr lang="en-US" sz="1500" b="1" dirty="0" err="1">
                  <a:solidFill>
                    <a:schemeClr val="accent2"/>
                  </a:solidFill>
                </a:rPr>
                <a:t>ILLinet</a:t>
              </a:r>
              <a:endParaRPr lang="en-US" sz="1500" b="1" dirty="0">
                <a:solidFill>
                  <a:schemeClr val="accent1"/>
                </a:solidFill>
              </a:endParaRPr>
            </a:p>
          </p:txBody>
        </p:sp>
        <p:sp>
          <p:nvSpPr>
            <p:cNvPr id="30" name="Oval 29">
              <a:extLst>
                <a:ext uri="{FF2B5EF4-FFF2-40B4-BE49-F238E27FC236}">
                  <a16:creationId xmlns:a16="http://schemas.microsoft.com/office/drawing/2014/main" id="{21B8E2AA-CFD5-43CA-901F-002C8EE6C2F8}"/>
                </a:ext>
              </a:extLst>
            </p:cNvPr>
            <p:cNvSpPr/>
            <p:nvPr/>
          </p:nvSpPr>
          <p:spPr>
            <a:xfrm>
              <a:off x="342157" y="5113828"/>
              <a:ext cx="182880" cy="182880"/>
            </a:xfrm>
            <a:prstGeom prst="ellipse">
              <a:avLst/>
            </a:prstGeom>
            <a:solidFill>
              <a:schemeClr val="accent4">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500"/>
            </a:p>
          </p:txBody>
        </p:sp>
      </p:grpSp>
      <p:sp>
        <p:nvSpPr>
          <p:cNvPr id="37" name="Oval 36">
            <a:extLst>
              <a:ext uri="{FF2B5EF4-FFF2-40B4-BE49-F238E27FC236}">
                <a16:creationId xmlns:a16="http://schemas.microsoft.com/office/drawing/2014/main" id="{F75F7750-706C-455F-A704-112541889698}"/>
              </a:ext>
            </a:extLst>
          </p:cNvPr>
          <p:cNvSpPr/>
          <p:nvPr/>
        </p:nvSpPr>
        <p:spPr>
          <a:xfrm>
            <a:off x="2196976" y="2524685"/>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BBE285EC-BA87-4FE9-9919-3D02DF10245D}"/>
              </a:ext>
            </a:extLst>
          </p:cNvPr>
          <p:cNvSpPr/>
          <p:nvPr/>
        </p:nvSpPr>
        <p:spPr>
          <a:xfrm>
            <a:off x="2724840" y="2583263"/>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nvGrpSpPr>
          <p:cNvPr id="45" name="Group 44">
            <a:extLst>
              <a:ext uri="{FF2B5EF4-FFF2-40B4-BE49-F238E27FC236}">
                <a16:creationId xmlns:a16="http://schemas.microsoft.com/office/drawing/2014/main" id="{BC050496-1E9B-475E-9011-28E6C3E3054C}"/>
              </a:ext>
            </a:extLst>
          </p:cNvPr>
          <p:cNvGrpSpPr/>
          <p:nvPr/>
        </p:nvGrpSpPr>
        <p:grpSpPr>
          <a:xfrm>
            <a:off x="4279433" y="1597966"/>
            <a:ext cx="4296401" cy="2155375"/>
            <a:chOff x="6266869" y="2859325"/>
            <a:chExt cx="5728534" cy="2873833"/>
          </a:xfrm>
        </p:grpSpPr>
        <p:sp>
          <p:nvSpPr>
            <p:cNvPr id="24" name="TextBox 23">
              <a:extLst>
                <a:ext uri="{FF2B5EF4-FFF2-40B4-BE49-F238E27FC236}">
                  <a16:creationId xmlns:a16="http://schemas.microsoft.com/office/drawing/2014/main" id="{84BD1BEE-5F4F-4DE2-A010-6F73ED5E0E48}"/>
                </a:ext>
              </a:extLst>
            </p:cNvPr>
            <p:cNvSpPr txBox="1"/>
            <p:nvPr/>
          </p:nvSpPr>
          <p:spPr>
            <a:xfrm rot="19214877">
              <a:off x="10692226" y="4997146"/>
              <a:ext cx="1303177" cy="400109"/>
            </a:xfrm>
            <a:prstGeom prst="rect">
              <a:avLst/>
            </a:prstGeom>
            <a:noFill/>
          </p:spPr>
          <p:txBody>
            <a:bodyPr wrap="none" rtlCol="0">
              <a:spAutoFit/>
            </a:bodyPr>
            <a:lstStyle/>
            <a:p>
              <a:r>
                <a:rPr lang="en-US" sz="1350" dirty="0"/>
                <a:t>Policy layer</a:t>
              </a:r>
            </a:p>
          </p:txBody>
        </p:sp>
        <p:grpSp>
          <p:nvGrpSpPr>
            <p:cNvPr id="35" name="Group 34">
              <a:extLst>
                <a:ext uri="{FF2B5EF4-FFF2-40B4-BE49-F238E27FC236}">
                  <a16:creationId xmlns:a16="http://schemas.microsoft.com/office/drawing/2014/main" id="{BAB43711-EBE3-4D7E-9718-C2E6805D6FFB}"/>
                </a:ext>
              </a:extLst>
            </p:cNvPr>
            <p:cNvGrpSpPr/>
            <p:nvPr/>
          </p:nvGrpSpPr>
          <p:grpSpPr>
            <a:xfrm>
              <a:off x="6266869" y="2859325"/>
              <a:ext cx="5424258" cy="2873833"/>
              <a:chOff x="6245764" y="3054785"/>
              <a:chExt cx="5424258" cy="2873833"/>
            </a:xfrm>
          </p:grpSpPr>
          <p:sp>
            <p:nvSpPr>
              <p:cNvPr id="19" name="Oval 18">
                <a:extLst>
                  <a:ext uri="{FF2B5EF4-FFF2-40B4-BE49-F238E27FC236}">
                    <a16:creationId xmlns:a16="http://schemas.microsoft.com/office/drawing/2014/main" id="{8955F132-C0D4-47D2-B7B2-46ACDA4569A3}"/>
                  </a:ext>
                </a:extLst>
              </p:cNvPr>
              <p:cNvSpPr/>
              <p:nvPr/>
            </p:nvSpPr>
            <p:spPr>
              <a:xfrm>
                <a:off x="6245764" y="3054785"/>
                <a:ext cx="5424258" cy="2615139"/>
              </a:xfrm>
              <a:prstGeom prst="ellipse">
                <a:avLst/>
              </a:prstGeom>
              <a:solidFill>
                <a:schemeClr val="accent1">
                  <a:lumMod val="20000"/>
                  <a:lumOff val="80000"/>
                  <a:alpha val="77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Stocks of multiple participating institutions</a:t>
                </a:r>
              </a:p>
            </p:txBody>
          </p:sp>
          <p:sp>
            <p:nvSpPr>
              <p:cNvPr id="34" name="TextBox 33">
                <a:extLst>
                  <a:ext uri="{FF2B5EF4-FFF2-40B4-BE49-F238E27FC236}">
                    <a16:creationId xmlns:a16="http://schemas.microsoft.com/office/drawing/2014/main" id="{74818F61-3037-45BD-9165-9E311F5E8775}"/>
                  </a:ext>
                </a:extLst>
              </p:cNvPr>
              <p:cNvSpPr txBox="1"/>
              <p:nvPr/>
            </p:nvSpPr>
            <p:spPr>
              <a:xfrm>
                <a:off x="8876166" y="5436175"/>
                <a:ext cx="1915994" cy="492443"/>
              </a:xfrm>
              <a:prstGeom prst="rect">
                <a:avLst/>
              </a:prstGeom>
              <a:solidFill>
                <a:schemeClr val="accent1"/>
              </a:solidFill>
            </p:spPr>
            <p:txBody>
              <a:bodyPr wrap="none" rtlCol="0">
                <a:spAutoFit/>
              </a:bodyPr>
              <a:lstStyle/>
              <a:p>
                <a:r>
                  <a:rPr lang="en-US" dirty="0" err="1">
                    <a:solidFill>
                      <a:schemeClr val="bg1"/>
                    </a:solidFill>
                  </a:rPr>
                  <a:t>BorrowDirect</a:t>
                </a:r>
                <a:endParaRPr lang="en-US" dirty="0">
                  <a:solidFill>
                    <a:schemeClr val="bg1"/>
                  </a:solidFill>
                </a:endParaRPr>
              </a:p>
            </p:txBody>
          </p:sp>
        </p:grpSp>
        <p:sp>
          <p:nvSpPr>
            <p:cNvPr id="39" name="Oval 38">
              <a:extLst>
                <a:ext uri="{FF2B5EF4-FFF2-40B4-BE49-F238E27FC236}">
                  <a16:creationId xmlns:a16="http://schemas.microsoft.com/office/drawing/2014/main" id="{141888E1-F3A4-45EC-9F25-8798E6F0B4C5}"/>
                </a:ext>
              </a:extLst>
            </p:cNvPr>
            <p:cNvSpPr/>
            <p:nvPr/>
          </p:nvSpPr>
          <p:spPr>
            <a:xfrm>
              <a:off x="7590536" y="4859841"/>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0" name="Oval 39">
              <a:extLst>
                <a:ext uri="{FF2B5EF4-FFF2-40B4-BE49-F238E27FC236}">
                  <a16:creationId xmlns:a16="http://schemas.microsoft.com/office/drawing/2014/main" id="{7D2ABECD-CF2D-45F5-9F10-801F7573007B}"/>
                </a:ext>
              </a:extLst>
            </p:cNvPr>
            <p:cNvSpPr/>
            <p:nvPr/>
          </p:nvSpPr>
          <p:spPr>
            <a:xfrm>
              <a:off x="8393289" y="5110228"/>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1" name="Oval 40">
              <a:extLst>
                <a:ext uri="{FF2B5EF4-FFF2-40B4-BE49-F238E27FC236}">
                  <a16:creationId xmlns:a16="http://schemas.microsoft.com/office/drawing/2014/main" id="{785C5256-45E8-4A97-B946-374FA0421DE5}"/>
                </a:ext>
              </a:extLst>
            </p:cNvPr>
            <p:cNvSpPr/>
            <p:nvPr/>
          </p:nvSpPr>
          <p:spPr>
            <a:xfrm>
              <a:off x="9253044" y="4753900"/>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2" name="Oval 41">
              <a:extLst>
                <a:ext uri="{FF2B5EF4-FFF2-40B4-BE49-F238E27FC236}">
                  <a16:creationId xmlns:a16="http://schemas.microsoft.com/office/drawing/2014/main" id="{E34936E1-DBB9-44A0-8710-582B072828EF}"/>
                </a:ext>
              </a:extLst>
            </p:cNvPr>
            <p:cNvSpPr/>
            <p:nvPr/>
          </p:nvSpPr>
          <p:spPr>
            <a:xfrm>
              <a:off x="10965039" y="3995803"/>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3491FE96-CFD4-49AF-9FF2-6CBD037F929A}"/>
                </a:ext>
              </a:extLst>
            </p:cNvPr>
            <p:cNvSpPr/>
            <p:nvPr/>
          </p:nvSpPr>
          <p:spPr>
            <a:xfrm>
              <a:off x="9669639" y="5072128"/>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sp>
        <p:nvSpPr>
          <p:cNvPr id="22" name="Rectangle 21">
            <a:extLst>
              <a:ext uri="{FF2B5EF4-FFF2-40B4-BE49-F238E27FC236}">
                <a16:creationId xmlns:a16="http://schemas.microsoft.com/office/drawing/2014/main" id="{1D5B4CE8-E075-45D0-AE94-BCA2F46C6CF1}"/>
              </a:ext>
            </a:extLst>
          </p:cNvPr>
          <p:cNvSpPr/>
          <p:nvPr/>
        </p:nvSpPr>
        <p:spPr>
          <a:xfrm>
            <a:off x="4902555" y="4524107"/>
            <a:ext cx="3911706" cy="2123658"/>
          </a:xfrm>
          <a:prstGeom prst="rect">
            <a:avLst/>
          </a:prstGeom>
          <a:solidFill>
            <a:srgbClr val="5B9BD5"/>
          </a:solidFill>
        </p:spPr>
        <p:txBody>
          <a:bodyPr wrap="square">
            <a:spAutoFit/>
          </a:bodyPr>
          <a:lstStyle/>
          <a:p>
            <a:r>
              <a:rPr lang="en-US" sz="2400" b="1" dirty="0">
                <a:solidFill>
                  <a:schemeClr val="bg1"/>
                </a:solidFill>
              </a:rPr>
              <a:t>View of collective collection varies </a:t>
            </a:r>
            <a:r>
              <a:rPr lang="en-US" sz="2400" dirty="0">
                <a:solidFill>
                  <a:schemeClr val="bg1"/>
                </a:solidFill>
              </a:rPr>
              <a:t>across BTAA</a:t>
            </a:r>
          </a:p>
          <a:p>
            <a:pPr marL="285750" indent="-285750">
              <a:buFont typeface="Arial" panose="020B0604020202020204" pitchFamily="34" charset="0"/>
              <a:buChar char="•"/>
            </a:pPr>
            <a:r>
              <a:rPr lang="en-US" sz="2100" dirty="0">
                <a:solidFill>
                  <a:schemeClr val="bg1"/>
                </a:solidFill>
              </a:rPr>
              <a:t>different policy regimes </a:t>
            </a:r>
          </a:p>
          <a:p>
            <a:pPr marL="285750" indent="-285750">
              <a:buFont typeface="Arial" panose="020B0604020202020204" pitchFamily="34" charset="0"/>
              <a:buChar char="•"/>
            </a:pPr>
            <a:r>
              <a:rPr lang="en-US" sz="2100" dirty="0">
                <a:solidFill>
                  <a:schemeClr val="bg1"/>
                </a:solidFill>
              </a:rPr>
              <a:t>different partnerships</a:t>
            </a:r>
          </a:p>
          <a:p>
            <a:pPr marL="342900" indent="-342900">
              <a:buFont typeface="Arial" panose="020B0604020202020204" pitchFamily="34" charset="0"/>
              <a:buChar char="•"/>
            </a:pPr>
            <a:r>
              <a:rPr lang="en-US" sz="2100" dirty="0">
                <a:solidFill>
                  <a:schemeClr val="bg1"/>
                </a:solidFill>
              </a:rPr>
              <a:t>different application choices</a:t>
            </a:r>
          </a:p>
          <a:p>
            <a:pPr marL="342900" indent="-342900">
              <a:buFont typeface="Arial" panose="020B0604020202020204" pitchFamily="34" charset="0"/>
              <a:buChar char="•"/>
            </a:pPr>
            <a:r>
              <a:rPr lang="en-US" sz="2100" dirty="0">
                <a:solidFill>
                  <a:schemeClr val="bg1"/>
                </a:solidFill>
              </a:rPr>
              <a:t>different data regimes</a:t>
            </a:r>
          </a:p>
        </p:txBody>
      </p:sp>
      <p:sp>
        <p:nvSpPr>
          <p:cNvPr id="46" name="Oval 45">
            <a:extLst>
              <a:ext uri="{FF2B5EF4-FFF2-40B4-BE49-F238E27FC236}">
                <a16:creationId xmlns:a16="http://schemas.microsoft.com/office/drawing/2014/main" id="{F50630D7-591B-48D0-BCD4-8BF5E3E53096}"/>
              </a:ext>
            </a:extLst>
          </p:cNvPr>
          <p:cNvSpPr/>
          <p:nvPr/>
        </p:nvSpPr>
        <p:spPr>
          <a:xfrm>
            <a:off x="4213408" y="1843656"/>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E58FDD4D-BAF6-4C36-BDC2-29D1F402B2B3}"/>
              </a:ext>
            </a:extLst>
          </p:cNvPr>
          <p:cNvSpPr/>
          <p:nvPr/>
        </p:nvSpPr>
        <p:spPr>
          <a:xfrm>
            <a:off x="2174740" y="1437533"/>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F0F56639-8AB2-4A66-B690-0D031423DB16}"/>
              </a:ext>
            </a:extLst>
          </p:cNvPr>
          <p:cNvSpPr/>
          <p:nvPr/>
        </p:nvSpPr>
        <p:spPr>
          <a:xfrm>
            <a:off x="3213329" y="2479461"/>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F1C56A1F-8AD2-410C-958B-5E5E9431497D}"/>
              </a:ext>
            </a:extLst>
          </p:cNvPr>
          <p:cNvSpPr/>
          <p:nvPr/>
        </p:nvSpPr>
        <p:spPr>
          <a:xfrm>
            <a:off x="2988167" y="2794370"/>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182F98F7-D888-435D-94CE-512B17BCE9D3}"/>
              </a:ext>
            </a:extLst>
          </p:cNvPr>
          <p:cNvSpPr/>
          <p:nvPr/>
        </p:nvSpPr>
        <p:spPr>
          <a:xfrm>
            <a:off x="3750841" y="2690951"/>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B6CEC50B-7EDC-4A7E-9530-97D005293F52}"/>
              </a:ext>
            </a:extLst>
          </p:cNvPr>
          <p:cNvSpPr/>
          <p:nvPr/>
        </p:nvSpPr>
        <p:spPr>
          <a:xfrm>
            <a:off x="3757096" y="1630745"/>
            <a:ext cx="68580" cy="685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nvGrpSpPr>
          <p:cNvPr id="44" name="Group 43">
            <a:extLst>
              <a:ext uri="{FF2B5EF4-FFF2-40B4-BE49-F238E27FC236}">
                <a16:creationId xmlns:a16="http://schemas.microsoft.com/office/drawing/2014/main" id="{77EED4BE-1E1B-4C99-A820-EB172CB9C646}"/>
              </a:ext>
            </a:extLst>
          </p:cNvPr>
          <p:cNvGrpSpPr/>
          <p:nvPr/>
        </p:nvGrpSpPr>
        <p:grpSpPr>
          <a:xfrm>
            <a:off x="3665458" y="304800"/>
            <a:ext cx="4357206" cy="1961354"/>
            <a:chOff x="5710650" y="1123210"/>
            <a:chExt cx="5809608" cy="2615139"/>
          </a:xfrm>
        </p:grpSpPr>
        <p:sp>
          <p:nvSpPr>
            <p:cNvPr id="3" name="Oval 2">
              <a:extLst>
                <a:ext uri="{FF2B5EF4-FFF2-40B4-BE49-F238E27FC236}">
                  <a16:creationId xmlns:a16="http://schemas.microsoft.com/office/drawing/2014/main" id="{CC025068-3CE4-4C54-A46D-8DF12C72DCA2}"/>
                </a:ext>
              </a:extLst>
            </p:cNvPr>
            <p:cNvSpPr/>
            <p:nvPr/>
          </p:nvSpPr>
          <p:spPr>
            <a:xfrm>
              <a:off x="6096000" y="1123210"/>
              <a:ext cx="5424258" cy="2615139"/>
            </a:xfrm>
            <a:prstGeom prst="ellipse">
              <a:avLst/>
            </a:prstGeom>
            <a:solidFill>
              <a:schemeClr val="accent2">
                <a:lumMod val="20000"/>
                <a:lumOff val="80000"/>
                <a:alpha val="81000"/>
              </a:scheme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Stocks of multiple participating institutions</a:t>
              </a:r>
            </a:p>
          </p:txBody>
        </p:sp>
        <p:sp>
          <p:nvSpPr>
            <p:cNvPr id="5" name="TextBox 4">
              <a:extLst>
                <a:ext uri="{FF2B5EF4-FFF2-40B4-BE49-F238E27FC236}">
                  <a16:creationId xmlns:a16="http://schemas.microsoft.com/office/drawing/2014/main" id="{08E6BD5C-BD1C-48D5-8F47-932BA0427CD2}"/>
                </a:ext>
              </a:extLst>
            </p:cNvPr>
            <p:cNvSpPr txBox="1"/>
            <p:nvPr/>
          </p:nvSpPr>
          <p:spPr>
            <a:xfrm rot="19214877">
              <a:off x="5710650" y="1329282"/>
              <a:ext cx="1303177" cy="400109"/>
            </a:xfrm>
            <a:prstGeom prst="rect">
              <a:avLst/>
            </a:prstGeom>
            <a:noFill/>
          </p:spPr>
          <p:txBody>
            <a:bodyPr wrap="none" rtlCol="0">
              <a:spAutoFit/>
            </a:bodyPr>
            <a:lstStyle/>
            <a:p>
              <a:r>
                <a:rPr lang="en-US" sz="1350" dirty="0"/>
                <a:t>Policy layer</a:t>
              </a:r>
            </a:p>
          </p:txBody>
        </p:sp>
        <p:sp>
          <p:nvSpPr>
            <p:cNvPr id="13" name="Oval 12">
              <a:extLst>
                <a:ext uri="{FF2B5EF4-FFF2-40B4-BE49-F238E27FC236}">
                  <a16:creationId xmlns:a16="http://schemas.microsoft.com/office/drawing/2014/main" id="{7D41ACFD-A89D-4D47-BD9F-2DD045B986C1}"/>
                </a:ext>
              </a:extLst>
            </p:cNvPr>
            <p:cNvSpPr/>
            <p:nvPr/>
          </p:nvSpPr>
          <p:spPr>
            <a:xfrm>
              <a:off x="9425195" y="1529337"/>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58B498AD-D387-4C6C-BF80-7A464D907F57}"/>
                </a:ext>
              </a:extLst>
            </p:cNvPr>
            <p:cNvSpPr/>
            <p:nvPr/>
          </p:nvSpPr>
          <p:spPr>
            <a:xfrm>
              <a:off x="7535354" y="1689004"/>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A9099E62-E86B-4C68-A110-E9FF4ED8E67B}"/>
                </a:ext>
              </a:extLst>
            </p:cNvPr>
            <p:cNvSpPr/>
            <p:nvPr/>
          </p:nvSpPr>
          <p:spPr>
            <a:xfrm>
              <a:off x="10260257" y="1908070"/>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C3C6D632-3C19-4C24-A49F-1B3287FED574}"/>
                </a:ext>
              </a:extLst>
            </p:cNvPr>
            <p:cNvSpPr/>
            <p:nvPr/>
          </p:nvSpPr>
          <p:spPr>
            <a:xfrm>
              <a:off x="8821332" y="1510306"/>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E02AD07E-2A63-4A5F-B27F-42510CEB0D63}"/>
                </a:ext>
              </a:extLst>
            </p:cNvPr>
            <p:cNvSpPr/>
            <p:nvPr/>
          </p:nvSpPr>
          <p:spPr>
            <a:xfrm>
              <a:off x="6758643" y="2258572"/>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AAD31E58-D0F7-486F-BCB3-7CE3DABF81B3}"/>
                </a:ext>
              </a:extLst>
            </p:cNvPr>
            <p:cNvSpPr txBox="1"/>
            <p:nvPr/>
          </p:nvSpPr>
          <p:spPr>
            <a:xfrm>
              <a:off x="10284950" y="1224175"/>
              <a:ext cx="1071747" cy="492443"/>
            </a:xfrm>
            <a:prstGeom prst="rect">
              <a:avLst/>
            </a:prstGeom>
            <a:solidFill>
              <a:schemeClr val="accent2"/>
            </a:solidFill>
          </p:spPr>
          <p:txBody>
            <a:bodyPr wrap="none" rtlCol="0">
              <a:spAutoFit/>
            </a:bodyPr>
            <a:lstStyle/>
            <a:p>
              <a:r>
                <a:rPr lang="en-US" dirty="0" err="1">
                  <a:solidFill>
                    <a:schemeClr val="bg1"/>
                  </a:solidFill>
                </a:rPr>
                <a:t>ILLinet</a:t>
              </a:r>
              <a:endParaRPr lang="en-US" dirty="0">
                <a:solidFill>
                  <a:schemeClr val="bg1"/>
                </a:solidFill>
              </a:endParaRPr>
            </a:p>
          </p:txBody>
        </p:sp>
      </p:grpSp>
      <p:sp>
        <p:nvSpPr>
          <p:cNvPr id="50" name="Oval 49">
            <a:extLst>
              <a:ext uri="{FF2B5EF4-FFF2-40B4-BE49-F238E27FC236}">
                <a16:creationId xmlns:a16="http://schemas.microsoft.com/office/drawing/2014/main" id="{40C8F429-32CA-4739-8BE1-1EF260130BB7}"/>
              </a:ext>
            </a:extLst>
          </p:cNvPr>
          <p:cNvSpPr/>
          <p:nvPr/>
        </p:nvSpPr>
        <p:spPr>
          <a:xfrm>
            <a:off x="4463231" y="1533539"/>
            <a:ext cx="143332" cy="137160"/>
          </a:xfrm>
          <a:prstGeom prst="ellipse">
            <a:avLst/>
          </a:prstGeom>
          <a:solidFill>
            <a:schemeClr val="accent4">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3BA2F78-D276-4B6A-831D-7D6B0638927B}"/>
              </a:ext>
            </a:extLst>
          </p:cNvPr>
          <p:cNvSpPr/>
          <p:nvPr/>
        </p:nvSpPr>
        <p:spPr>
          <a:xfrm>
            <a:off x="4854007" y="1757894"/>
            <a:ext cx="143332" cy="137160"/>
          </a:xfrm>
          <a:prstGeom prst="ellipse">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45E28ED-E579-4921-AB2F-E8B148794713}"/>
              </a:ext>
            </a:extLst>
          </p:cNvPr>
          <p:cNvSpPr/>
          <p:nvPr/>
        </p:nvSpPr>
        <p:spPr>
          <a:xfrm>
            <a:off x="4216094" y="1379078"/>
            <a:ext cx="143332" cy="137160"/>
          </a:xfrm>
          <a:prstGeom prst="ellipse">
            <a:avLst/>
          </a:prstGeom>
          <a:solidFill>
            <a:schemeClr val="accent4">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86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sp>
        <p:nvSpPr>
          <p:cNvPr id="9" name="TextBox 8">
            <a:extLst>
              <a:ext uri="{FF2B5EF4-FFF2-40B4-BE49-F238E27FC236}">
                <a16:creationId xmlns:a16="http://schemas.microsoft.com/office/drawing/2014/main" id="{E24A46E6-E52C-4E8F-ABFE-04ED92FAB219}"/>
              </a:ext>
            </a:extLst>
          </p:cNvPr>
          <p:cNvSpPr txBox="1"/>
          <p:nvPr/>
        </p:nvSpPr>
        <p:spPr>
          <a:xfrm>
            <a:off x="5279293" y="775762"/>
            <a:ext cx="3035446" cy="2031325"/>
          </a:xfrm>
          <a:prstGeom prst="rect">
            <a:avLst/>
          </a:prstGeom>
          <a:solidFill>
            <a:srgbClr val="5B9BD5"/>
          </a:solidFill>
        </p:spPr>
        <p:txBody>
          <a:bodyPr wrap="none" lIns="274320" tIns="274320" rIns="274320" bIns="274320" rtlCol="0">
            <a:spAutoFit/>
          </a:bodyPr>
          <a:lstStyle/>
          <a:p>
            <a:pPr algn="ctr"/>
            <a:r>
              <a:rPr lang="en-US" sz="3200" b="1" dirty="0">
                <a:solidFill>
                  <a:schemeClr val="bg1"/>
                </a:solidFill>
              </a:rPr>
              <a:t>A spectrum of </a:t>
            </a:r>
            <a:br>
              <a:rPr lang="en-US" sz="3200" b="1" dirty="0">
                <a:solidFill>
                  <a:schemeClr val="bg1"/>
                </a:solidFill>
              </a:rPr>
            </a:br>
            <a:r>
              <a:rPr lang="en-US" sz="3200" b="1" dirty="0">
                <a:solidFill>
                  <a:schemeClr val="bg1"/>
                </a:solidFill>
              </a:rPr>
              <a:t>consolidation/</a:t>
            </a:r>
            <a:br>
              <a:rPr lang="en-US" sz="3200" b="1" dirty="0">
                <a:solidFill>
                  <a:schemeClr val="bg1"/>
                </a:solidFill>
              </a:rPr>
            </a:br>
            <a:r>
              <a:rPr lang="en-US" sz="3200" b="1" dirty="0">
                <a:solidFill>
                  <a:schemeClr val="bg1"/>
                </a:solidFill>
              </a:rPr>
              <a:t>fragmentation</a:t>
            </a:r>
          </a:p>
        </p:txBody>
      </p:sp>
      <p:sp>
        <p:nvSpPr>
          <p:cNvPr id="21" name="TextBox 20">
            <a:extLst>
              <a:ext uri="{FF2B5EF4-FFF2-40B4-BE49-F238E27FC236}">
                <a16:creationId xmlns:a16="http://schemas.microsoft.com/office/drawing/2014/main" id="{E37902A4-F070-466E-A756-8FD7A4F4A9C5}"/>
              </a:ext>
            </a:extLst>
          </p:cNvPr>
          <p:cNvSpPr txBox="1"/>
          <p:nvPr/>
        </p:nvSpPr>
        <p:spPr>
          <a:xfrm>
            <a:off x="198979" y="3717227"/>
            <a:ext cx="4220621" cy="2585323"/>
          </a:xfrm>
          <a:prstGeom prst="rect">
            <a:avLst/>
          </a:prstGeom>
          <a:noFill/>
        </p:spPr>
        <p:txBody>
          <a:bodyPr wrap="square" rtlCol="0">
            <a:spAutoFit/>
          </a:bodyPr>
          <a:lstStyle/>
          <a:p>
            <a:r>
              <a:rPr lang="en-US" dirty="0"/>
              <a:t>To a very great extent, existing library resource sharing networks are </a:t>
            </a:r>
            <a:r>
              <a:rPr lang="en-US" b="1" dirty="0"/>
              <a:t>post-hoc</a:t>
            </a:r>
            <a:r>
              <a:rPr lang="en-US" dirty="0"/>
              <a:t> agreements, </a:t>
            </a:r>
            <a:r>
              <a:rPr lang="en-US" b="1" dirty="0"/>
              <a:t>stitching together </a:t>
            </a:r>
            <a:r>
              <a:rPr lang="en-US" dirty="0"/>
              <a:t>collections, systems and services built for local consumption, and clumsily </a:t>
            </a:r>
            <a:r>
              <a:rPr lang="en-US" b="1" dirty="0"/>
              <a:t>retrofitted</a:t>
            </a:r>
            <a:r>
              <a:rPr lang="en-US" dirty="0"/>
              <a:t> to allow a degree of access to others. In other words, local priorities and practice trump the collective benefits libraries might now hope to achieve. </a:t>
            </a:r>
          </a:p>
        </p:txBody>
      </p:sp>
      <p:sp>
        <p:nvSpPr>
          <p:cNvPr id="22" name="Rectangle 21">
            <a:extLst>
              <a:ext uri="{FF2B5EF4-FFF2-40B4-BE49-F238E27FC236}">
                <a16:creationId xmlns:a16="http://schemas.microsoft.com/office/drawing/2014/main" id="{B841A219-5FED-4088-9355-024454D57A46}"/>
              </a:ext>
            </a:extLst>
          </p:cNvPr>
          <p:cNvSpPr/>
          <p:nvPr/>
        </p:nvSpPr>
        <p:spPr>
          <a:xfrm>
            <a:off x="4722978" y="3648272"/>
            <a:ext cx="4220621" cy="2862322"/>
          </a:xfrm>
          <a:prstGeom prst="rect">
            <a:avLst/>
          </a:prstGeom>
        </p:spPr>
        <p:txBody>
          <a:bodyPr wrap="square">
            <a:spAutoFit/>
          </a:bodyPr>
          <a:lstStyle/>
          <a:p>
            <a:r>
              <a:rPr lang="en-US" dirty="0"/>
              <a:t>This is akin to deciding, after the fact, that it would be desirable to link state and municipal transit systems to support transcontinental travel. If roads, tracks, or air routes – all designed and governed to different standards – are to be connected retroactively, we can be assured that the costs </a:t>
            </a:r>
            <a:r>
              <a:rPr lang="en-US"/>
              <a:t>of stitching </a:t>
            </a:r>
            <a:r>
              <a:rPr lang="en-US" dirty="0"/>
              <a:t>together different systems will be high, and the resulting experience of travelers will be low. </a:t>
            </a:r>
          </a:p>
        </p:txBody>
      </p:sp>
    </p:spTree>
    <p:extLst>
      <p:ext uri="{BB962C8B-B14F-4D97-AF65-F5344CB8AC3E}">
        <p14:creationId xmlns:p14="http://schemas.microsoft.com/office/powerpoint/2010/main" val="303286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cxnSp>
        <p:nvCxnSpPr>
          <p:cNvPr id="12" name="Straight Arrow Connector 11">
            <a:extLst>
              <a:ext uri="{FF2B5EF4-FFF2-40B4-BE49-F238E27FC236}">
                <a16:creationId xmlns:a16="http://schemas.microsoft.com/office/drawing/2014/main" id="{379E3CBD-6390-4007-9A86-B8BD83F3B7DB}"/>
              </a:ext>
            </a:extLst>
          </p:cNvPr>
          <p:cNvCxnSpPr>
            <a:cxnSpLocks/>
          </p:cNvCxnSpPr>
          <p:nvPr/>
        </p:nvCxnSpPr>
        <p:spPr>
          <a:xfrm>
            <a:off x="4724400" y="152400"/>
            <a:ext cx="4267200" cy="3087300"/>
          </a:xfrm>
          <a:prstGeom prst="straightConnector1">
            <a:avLst/>
          </a:prstGeom>
          <a:ln w="38100">
            <a:solidFill>
              <a:schemeClr val="tx1"/>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ABE6263-16E4-4BDC-9849-6F62CD40710C}"/>
              </a:ext>
            </a:extLst>
          </p:cNvPr>
          <p:cNvSpPr txBox="1"/>
          <p:nvPr/>
        </p:nvSpPr>
        <p:spPr>
          <a:xfrm>
            <a:off x="5375997" y="891247"/>
            <a:ext cx="2811604" cy="1477328"/>
          </a:xfrm>
          <a:prstGeom prst="rect">
            <a:avLst/>
          </a:prstGeom>
          <a:solidFill>
            <a:schemeClr val="bg1"/>
          </a:solidFill>
        </p:spPr>
        <p:txBody>
          <a:bodyPr wrap="none" rtlCol="0">
            <a:spAutoFit/>
          </a:bodyPr>
          <a:lstStyle/>
          <a:p>
            <a:r>
              <a:rPr lang="en-US" b="1" dirty="0"/>
              <a:t>Integrated user experience</a:t>
            </a:r>
          </a:p>
          <a:p>
            <a:r>
              <a:rPr lang="en-US" b="1" dirty="0"/>
              <a:t>Ease of management</a:t>
            </a:r>
          </a:p>
          <a:p>
            <a:r>
              <a:rPr lang="en-US" b="1" dirty="0"/>
              <a:t>Reduced coordination costs</a:t>
            </a:r>
          </a:p>
          <a:p>
            <a:r>
              <a:rPr lang="en-US" b="1" dirty="0"/>
              <a:t>Consortial agency</a:t>
            </a:r>
          </a:p>
          <a:p>
            <a:endParaRPr lang="en-US" b="1" dirty="0"/>
          </a:p>
        </p:txBody>
      </p:sp>
      <p:cxnSp>
        <p:nvCxnSpPr>
          <p:cNvPr id="16" name="Straight Arrow Connector 15">
            <a:extLst>
              <a:ext uri="{FF2B5EF4-FFF2-40B4-BE49-F238E27FC236}">
                <a16:creationId xmlns:a16="http://schemas.microsoft.com/office/drawing/2014/main" id="{2528F4E5-AA3E-4FF0-AFA4-3B52019901C1}"/>
              </a:ext>
            </a:extLst>
          </p:cNvPr>
          <p:cNvCxnSpPr>
            <a:cxnSpLocks/>
          </p:cNvCxnSpPr>
          <p:nvPr/>
        </p:nvCxnSpPr>
        <p:spPr>
          <a:xfrm>
            <a:off x="152400" y="3542100"/>
            <a:ext cx="4267200" cy="30873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CE89CA-D0D6-402F-8781-AAA7975C575C}"/>
              </a:ext>
            </a:extLst>
          </p:cNvPr>
          <p:cNvSpPr txBox="1"/>
          <p:nvPr/>
        </p:nvSpPr>
        <p:spPr>
          <a:xfrm>
            <a:off x="1045396" y="4288389"/>
            <a:ext cx="2067938" cy="1477328"/>
          </a:xfrm>
          <a:prstGeom prst="rect">
            <a:avLst/>
          </a:prstGeom>
          <a:solidFill>
            <a:schemeClr val="bg1"/>
          </a:solidFill>
        </p:spPr>
        <p:txBody>
          <a:bodyPr wrap="none" rtlCol="0">
            <a:spAutoFit/>
          </a:bodyPr>
          <a:lstStyle/>
          <a:p>
            <a:r>
              <a:rPr lang="en-US" b="1" dirty="0"/>
              <a:t>Local optimization</a:t>
            </a:r>
          </a:p>
          <a:p>
            <a:r>
              <a:rPr lang="en-US" b="1" dirty="0"/>
              <a:t>Close to the user</a:t>
            </a:r>
          </a:p>
          <a:p>
            <a:r>
              <a:rPr lang="en-US" b="1" dirty="0"/>
              <a:t>Control of costs</a:t>
            </a:r>
          </a:p>
          <a:p>
            <a:r>
              <a:rPr lang="en-US" b="1" dirty="0"/>
              <a:t>Pragmatic</a:t>
            </a:r>
          </a:p>
          <a:p>
            <a:r>
              <a:rPr lang="en-US" b="1" dirty="0"/>
              <a:t>Institutional agency</a:t>
            </a:r>
          </a:p>
        </p:txBody>
      </p:sp>
      <p:cxnSp>
        <p:nvCxnSpPr>
          <p:cNvPr id="24" name="Straight Arrow Connector 23">
            <a:extLst>
              <a:ext uri="{FF2B5EF4-FFF2-40B4-BE49-F238E27FC236}">
                <a16:creationId xmlns:a16="http://schemas.microsoft.com/office/drawing/2014/main" id="{B4158645-FF7F-4D72-9E75-35457FF19021}"/>
              </a:ext>
            </a:extLst>
          </p:cNvPr>
          <p:cNvCxnSpPr>
            <a:cxnSpLocks/>
          </p:cNvCxnSpPr>
          <p:nvPr/>
        </p:nvCxnSpPr>
        <p:spPr>
          <a:xfrm>
            <a:off x="4800600" y="3581400"/>
            <a:ext cx="4267200" cy="3087300"/>
          </a:xfrm>
          <a:prstGeom prst="straightConnector1">
            <a:avLst/>
          </a:prstGeom>
          <a:ln w="38100">
            <a:solidFill>
              <a:schemeClr val="accent1"/>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0612306-7A94-46E8-9A29-995508CA7FBD}"/>
              </a:ext>
            </a:extLst>
          </p:cNvPr>
          <p:cNvCxnSpPr>
            <a:cxnSpLocks/>
          </p:cNvCxnSpPr>
          <p:nvPr/>
        </p:nvCxnSpPr>
        <p:spPr>
          <a:xfrm>
            <a:off x="4648200" y="3694500"/>
            <a:ext cx="4267200" cy="3087300"/>
          </a:xfrm>
          <a:prstGeom prst="straightConnector1">
            <a:avLst/>
          </a:prstGeom>
          <a:ln w="38100">
            <a:solidFill>
              <a:schemeClr val="accent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00017F5-6F11-449E-A2DA-FC4667A88772}"/>
              </a:ext>
            </a:extLst>
          </p:cNvPr>
          <p:cNvSpPr txBox="1"/>
          <p:nvPr/>
        </p:nvSpPr>
        <p:spPr>
          <a:xfrm>
            <a:off x="5056359" y="4149890"/>
            <a:ext cx="3450881" cy="1754326"/>
          </a:xfrm>
          <a:prstGeom prst="rect">
            <a:avLst/>
          </a:prstGeom>
          <a:solidFill>
            <a:schemeClr val="bg1"/>
          </a:solidFill>
          <a:ln>
            <a:noFill/>
          </a:ln>
        </p:spPr>
        <p:txBody>
          <a:bodyPr wrap="none" rtlCol="0">
            <a:spAutoFit/>
          </a:bodyPr>
          <a:lstStyle/>
          <a:p>
            <a:r>
              <a:rPr lang="en-US" b="1" dirty="0">
                <a:solidFill>
                  <a:srgbClr val="5B9BD5"/>
                </a:solidFill>
              </a:rPr>
              <a:t>Trade offs:</a:t>
            </a:r>
          </a:p>
          <a:p>
            <a:endParaRPr lang="en-US" b="1" dirty="0">
              <a:solidFill>
                <a:srgbClr val="5B9BD5"/>
              </a:solidFill>
            </a:endParaRPr>
          </a:p>
          <a:p>
            <a:r>
              <a:rPr lang="en-US" b="1" dirty="0">
                <a:solidFill>
                  <a:srgbClr val="5B9BD5"/>
                </a:solidFill>
              </a:rPr>
              <a:t>Efficiency vs control?</a:t>
            </a:r>
          </a:p>
          <a:p>
            <a:r>
              <a:rPr lang="en-US" b="1" dirty="0">
                <a:solidFill>
                  <a:srgbClr val="5B9BD5"/>
                </a:solidFill>
              </a:rPr>
              <a:t>Systemwide vs local optimization?</a:t>
            </a:r>
          </a:p>
          <a:p>
            <a:r>
              <a:rPr lang="en-US" b="1" dirty="0">
                <a:solidFill>
                  <a:srgbClr val="5B9BD5"/>
                </a:solidFill>
              </a:rPr>
              <a:t>Reengineering vs retrofitting?</a:t>
            </a:r>
          </a:p>
          <a:p>
            <a:r>
              <a:rPr lang="en-US" b="1" dirty="0">
                <a:solidFill>
                  <a:srgbClr val="5B9BD5"/>
                </a:solidFill>
              </a:rPr>
              <a:t>Ideal vs the art of the possible?</a:t>
            </a:r>
          </a:p>
        </p:txBody>
      </p:sp>
    </p:spTree>
    <p:extLst>
      <p:ext uri="{BB962C8B-B14F-4D97-AF65-F5344CB8AC3E}">
        <p14:creationId xmlns:p14="http://schemas.microsoft.com/office/powerpoint/2010/main" val="209422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welvePartnerLogo">
            <a:extLst>
              <a:ext uri="{FF2B5EF4-FFF2-40B4-BE49-F238E27FC236}">
                <a16:creationId xmlns:a16="http://schemas.microsoft.com/office/drawing/2014/main" id="{CC622F35-C8F1-417C-B9FB-88DE81B36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3905250" cy="10674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btaa.org/sf-images/default-source/images/UBorrow_Logo.jpg?sfvrsn=dd6770b9_2">
            <a:extLst>
              <a:ext uri="{FF2B5EF4-FFF2-40B4-BE49-F238E27FC236}">
                <a16:creationId xmlns:a16="http://schemas.microsoft.com/office/drawing/2014/main" id="{2FEB3075-4BAC-4C8B-BAB5-F03BFCAA4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95800"/>
            <a:ext cx="3810000" cy="1038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EC3C67-4C1A-406F-B116-61C0C06137B7}"/>
              </a:ext>
            </a:extLst>
          </p:cNvPr>
          <p:cNvSpPr txBox="1"/>
          <p:nvPr/>
        </p:nvSpPr>
        <p:spPr>
          <a:xfrm>
            <a:off x="5334000" y="1219200"/>
            <a:ext cx="2597955" cy="523220"/>
          </a:xfrm>
          <a:prstGeom prst="rect">
            <a:avLst/>
          </a:prstGeom>
          <a:solidFill>
            <a:srgbClr val="5B9BD5"/>
          </a:solidFill>
        </p:spPr>
        <p:txBody>
          <a:bodyPr wrap="none" rtlCol="0">
            <a:spAutoFit/>
          </a:bodyPr>
          <a:lstStyle/>
          <a:p>
            <a:r>
              <a:rPr lang="en-US" sz="2800" b="1" dirty="0">
                <a:solidFill>
                  <a:schemeClr val="bg1"/>
                </a:solidFill>
              </a:rPr>
              <a:t>Compare and … </a:t>
            </a:r>
          </a:p>
        </p:txBody>
      </p:sp>
      <p:sp>
        <p:nvSpPr>
          <p:cNvPr id="5" name="TextBox 4">
            <a:extLst>
              <a:ext uri="{FF2B5EF4-FFF2-40B4-BE49-F238E27FC236}">
                <a16:creationId xmlns:a16="http://schemas.microsoft.com/office/drawing/2014/main" id="{4C793737-3880-4DF8-8CEF-07080A643732}"/>
              </a:ext>
            </a:extLst>
          </p:cNvPr>
          <p:cNvSpPr txBox="1"/>
          <p:nvPr/>
        </p:nvSpPr>
        <p:spPr>
          <a:xfrm>
            <a:off x="1295400" y="4723766"/>
            <a:ext cx="1916550" cy="523220"/>
          </a:xfrm>
          <a:prstGeom prst="rect">
            <a:avLst/>
          </a:prstGeom>
          <a:solidFill>
            <a:srgbClr val="5B9BD5"/>
          </a:solidFill>
        </p:spPr>
        <p:txBody>
          <a:bodyPr wrap="none" rtlCol="0">
            <a:spAutoFit/>
          </a:bodyPr>
          <a:lstStyle/>
          <a:p>
            <a:r>
              <a:rPr lang="en-US" sz="2800" b="1" dirty="0">
                <a:solidFill>
                  <a:schemeClr val="bg1"/>
                </a:solidFill>
              </a:rPr>
              <a:t>… contrast. </a:t>
            </a:r>
          </a:p>
        </p:txBody>
      </p:sp>
    </p:spTree>
    <p:extLst>
      <p:ext uri="{BB962C8B-B14F-4D97-AF65-F5344CB8AC3E}">
        <p14:creationId xmlns:p14="http://schemas.microsoft.com/office/powerpoint/2010/main" val="238963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sp>
        <p:nvSpPr>
          <p:cNvPr id="9" name="TextBox 8">
            <a:extLst>
              <a:ext uri="{FF2B5EF4-FFF2-40B4-BE49-F238E27FC236}">
                <a16:creationId xmlns:a16="http://schemas.microsoft.com/office/drawing/2014/main" id="{E24A46E6-E52C-4E8F-ABFE-04ED92FAB219}"/>
              </a:ext>
            </a:extLst>
          </p:cNvPr>
          <p:cNvSpPr txBox="1"/>
          <p:nvPr/>
        </p:nvSpPr>
        <p:spPr>
          <a:xfrm>
            <a:off x="5638800" y="3581400"/>
            <a:ext cx="2134366" cy="1538883"/>
          </a:xfrm>
          <a:prstGeom prst="rect">
            <a:avLst/>
          </a:prstGeom>
          <a:solidFill>
            <a:srgbClr val="5B9BD5"/>
          </a:solidFill>
        </p:spPr>
        <p:txBody>
          <a:bodyPr wrap="none" lIns="274320" tIns="274320" rIns="274320" bIns="274320" rtlCol="0">
            <a:spAutoFit/>
          </a:bodyPr>
          <a:lstStyle/>
          <a:p>
            <a:pPr algn="ctr"/>
            <a:r>
              <a:rPr lang="en-US" sz="3200" b="1" dirty="0">
                <a:solidFill>
                  <a:schemeClr val="bg1"/>
                </a:solidFill>
              </a:rPr>
              <a:t>Strategy/</a:t>
            </a:r>
            <a:br>
              <a:rPr lang="en-US" sz="3200" b="1" dirty="0">
                <a:solidFill>
                  <a:schemeClr val="bg1"/>
                </a:solidFill>
              </a:rPr>
            </a:br>
            <a:r>
              <a:rPr lang="en-US" sz="3200" b="1" dirty="0">
                <a:solidFill>
                  <a:schemeClr val="bg1"/>
                </a:solidFill>
              </a:rPr>
              <a:t>planning</a:t>
            </a:r>
          </a:p>
        </p:txBody>
      </p:sp>
      <p:sp>
        <p:nvSpPr>
          <p:cNvPr id="21" name="TextBox 20">
            <a:extLst>
              <a:ext uri="{FF2B5EF4-FFF2-40B4-BE49-F238E27FC236}">
                <a16:creationId xmlns:a16="http://schemas.microsoft.com/office/drawing/2014/main" id="{E37902A4-F070-466E-A756-8FD7A4F4A9C5}"/>
              </a:ext>
            </a:extLst>
          </p:cNvPr>
          <p:cNvSpPr txBox="1"/>
          <p:nvPr/>
        </p:nvSpPr>
        <p:spPr>
          <a:xfrm>
            <a:off x="289491" y="4329437"/>
            <a:ext cx="4220621" cy="1384995"/>
          </a:xfrm>
          <a:prstGeom prst="rect">
            <a:avLst/>
          </a:prstGeom>
          <a:noFill/>
        </p:spPr>
        <p:txBody>
          <a:bodyPr wrap="square" rtlCol="0">
            <a:spAutoFit/>
          </a:bodyPr>
          <a:lstStyle/>
          <a:p>
            <a:r>
              <a:rPr lang="en-US" sz="2800" dirty="0"/>
              <a:t>Systemwide design follows and coordinates local priorities. UX </a:t>
            </a:r>
          </a:p>
        </p:txBody>
      </p:sp>
      <p:sp>
        <p:nvSpPr>
          <p:cNvPr id="22" name="Rectangle 21">
            <a:extLst>
              <a:ext uri="{FF2B5EF4-FFF2-40B4-BE49-F238E27FC236}">
                <a16:creationId xmlns:a16="http://schemas.microsoft.com/office/drawing/2014/main" id="{B841A219-5FED-4088-9355-024454D57A46}"/>
              </a:ext>
            </a:extLst>
          </p:cNvPr>
          <p:cNvSpPr/>
          <p:nvPr/>
        </p:nvSpPr>
        <p:spPr>
          <a:xfrm>
            <a:off x="5108477" y="572665"/>
            <a:ext cx="3425923" cy="2246769"/>
          </a:xfrm>
          <a:prstGeom prst="rect">
            <a:avLst/>
          </a:prstGeom>
        </p:spPr>
        <p:txBody>
          <a:bodyPr wrap="square">
            <a:spAutoFit/>
          </a:bodyPr>
          <a:lstStyle/>
          <a:p>
            <a:r>
              <a:rPr lang="en-US" sz="2800" dirty="0"/>
              <a:t>Coordinated systemwide planning </a:t>
            </a:r>
            <a:br>
              <a:rPr lang="en-US" sz="2800" dirty="0"/>
            </a:br>
            <a:r>
              <a:rPr lang="en-US" sz="2800" dirty="0"/>
              <a:t>precedes and shapes local planning and design. </a:t>
            </a:r>
          </a:p>
        </p:txBody>
      </p:sp>
      <p:sp>
        <p:nvSpPr>
          <p:cNvPr id="12" name="TextBox 11">
            <a:extLst>
              <a:ext uri="{FF2B5EF4-FFF2-40B4-BE49-F238E27FC236}">
                <a16:creationId xmlns:a16="http://schemas.microsoft.com/office/drawing/2014/main" id="{5264B065-718B-4D86-8651-7C3F0ADFFC34}"/>
              </a:ext>
            </a:extLst>
          </p:cNvPr>
          <p:cNvSpPr txBox="1"/>
          <p:nvPr/>
        </p:nvSpPr>
        <p:spPr>
          <a:xfrm>
            <a:off x="5638800" y="5287293"/>
            <a:ext cx="2134366" cy="1477328"/>
          </a:xfrm>
          <a:prstGeom prst="rect">
            <a:avLst/>
          </a:prstGeom>
          <a:solidFill>
            <a:schemeClr val="bg1"/>
          </a:solidFill>
          <a:ln>
            <a:solidFill>
              <a:schemeClr val="accent1"/>
            </a:solidFill>
          </a:ln>
        </p:spPr>
        <p:txBody>
          <a:bodyPr wrap="square" lIns="274320" tIns="274320" rIns="274320" bIns="274320" rtlCol="0">
            <a:spAutoFit/>
          </a:bodyPr>
          <a:lstStyle/>
          <a:p>
            <a:pPr algn="ctr"/>
            <a:r>
              <a:rPr lang="en-US" sz="2000" dirty="0">
                <a:solidFill>
                  <a:srgbClr val="5B9BD5"/>
                </a:solidFill>
              </a:rPr>
              <a:t>Coordination, UX and Interop </a:t>
            </a:r>
            <a:br>
              <a:rPr lang="en-US" sz="2000" dirty="0">
                <a:solidFill>
                  <a:srgbClr val="5B9BD5"/>
                </a:solidFill>
              </a:rPr>
            </a:br>
            <a:r>
              <a:rPr lang="en-US" sz="2000" dirty="0">
                <a:solidFill>
                  <a:srgbClr val="5B9BD5"/>
                </a:solidFill>
              </a:rPr>
              <a:t>costs</a:t>
            </a:r>
          </a:p>
        </p:txBody>
      </p:sp>
    </p:spTree>
    <p:extLst>
      <p:ext uri="{BB962C8B-B14F-4D97-AF65-F5344CB8AC3E}">
        <p14:creationId xmlns:p14="http://schemas.microsoft.com/office/powerpoint/2010/main" val="388482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sp>
        <p:nvSpPr>
          <p:cNvPr id="9" name="TextBox 8">
            <a:extLst>
              <a:ext uri="{FF2B5EF4-FFF2-40B4-BE49-F238E27FC236}">
                <a16:creationId xmlns:a16="http://schemas.microsoft.com/office/drawing/2014/main" id="{E24A46E6-E52C-4E8F-ABFE-04ED92FAB219}"/>
              </a:ext>
            </a:extLst>
          </p:cNvPr>
          <p:cNvSpPr txBox="1"/>
          <p:nvPr/>
        </p:nvSpPr>
        <p:spPr>
          <a:xfrm>
            <a:off x="5790283" y="3820180"/>
            <a:ext cx="1831399" cy="1046440"/>
          </a:xfrm>
          <a:prstGeom prst="rect">
            <a:avLst/>
          </a:prstGeom>
          <a:solidFill>
            <a:srgbClr val="5B9BD5"/>
          </a:solidFill>
        </p:spPr>
        <p:txBody>
          <a:bodyPr wrap="none" lIns="274320" tIns="274320" rIns="274320" bIns="2743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Policies</a:t>
            </a:r>
          </a:p>
        </p:txBody>
      </p:sp>
      <p:sp>
        <p:nvSpPr>
          <p:cNvPr id="21" name="TextBox 20">
            <a:extLst>
              <a:ext uri="{FF2B5EF4-FFF2-40B4-BE49-F238E27FC236}">
                <a16:creationId xmlns:a16="http://schemas.microsoft.com/office/drawing/2014/main" id="{E37902A4-F070-466E-A756-8FD7A4F4A9C5}"/>
              </a:ext>
            </a:extLst>
          </p:cNvPr>
          <p:cNvSpPr txBox="1"/>
          <p:nvPr/>
        </p:nvSpPr>
        <p:spPr>
          <a:xfrm>
            <a:off x="887857" y="4866620"/>
            <a:ext cx="26173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Interworking</a:t>
            </a:r>
          </a:p>
        </p:txBody>
      </p:sp>
      <p:sp>
        <p:nvSpPr>
          <p:cNvPr id="22" name="Rectangle 21">
            <a:extLst>
              <a:ext uri="{FF2B5EF4-FFF2-40B4-BE49-F238E27FC236}">
                <a16:creationId xmlns:a16="http://schemas.microsoft.com/office/drawing/2014/main" id="{B841A219-5FED-4088-9355-024454D57A46}"/>
              </a:ext>
            </a:extLst>
          </p:cNvPr>
          <p:cNvSpPr/>
          <p:nvPr/>
        </p:nvSpPr>
        <p:spPr>
          <a:xfrm>
            <a:off x="5108477" y="572665"/>
            <a:ext cx="342592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Systemwide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coordination</a:t>
            </a:r>
          </a:p>
        </p:txBody>
      </p:sp>
      <p:sp>
        <p:nvSpPr>
          <p:cNvPr id="12" name="TextBox 11">
            <a:extLst>
              <a:ext uri="{FF2B5EF4-FFF2-40B4-BE49-F238E27FC236}">
                <a16:creationId xmlns:a16="http://schemas.microsoft.com/office/drawing/2014/main" id="{E9CB3447-C49E-4EF3-9C9F-D01164506468}"/>
              </a:ext>
            </a:extLst>
          </p:cNvPr>
          <p:cNvSpPr txBox="1"/>
          <p:nvPr/>
        </p:nvSpPr>
        <p:spPr>
          <a:xfrm>
            <a:off x="5790283" y="4953000"/>
            <a:ext cx="1831400" cy="1661993"/>
          </a:xfrm>
          <a:prstGeom prst="rect">
            <a:avLst/>
          </a:prstGeom>
          <a:solidFill>
            <a:schemeClr val="bg1"/>
          </a:solidFill>
          <a:ln>
            <a:solidFill>
              <a:schemeClr val="accent1"/>
            </a:solidFill>
          </a:ln>
        </p:spPr>
        <p:txBody>
          <a:bodyPr wrap="square" lIns="274320" tIns="274320" rIns="274320" bIns="274320" rtlCol="0">
            <a:spAutoFit/>
          </a:bodyPr>
          <a:lstStyle/>
          <a:p>
            <a:pPr algn="ctr"/>
            <a:r>
              <a:rPr lang="en-US" dirty="0">
                <a:solidFill>
                  <a:srgbClr val="5B9BD5"/>
                </a:solidFill>
              </a:rPr>
              <a:t>Coordination, UX and Interop </a:t>
            </a:r>
            <a:br>
              <a:rPr lang="en-US" dirty="0">
                <a:solidFill>
                  <a:srgbClr val="5B9BD5"/>
                </a:solidFill>
              </a:rPr>
            </a:br>
            <a:r>
              <a:rPr lang="en-US" dirty="0">
                <a:solidFill>
                  <a:srgbClr val="5B9BD5"/>
                </a:solidFill>
              </a:rPr>
              <a:t>costs</a:t>
            </a:r>
          </a:p>
        </p:txBody>
      </p:sp>
    </p:spTree>
    <p:extLst>
      <p:ext uri="{BB962C8B-B14F-4D97-AF65-F5344CB8AC3E}">
        <p14:creationId xmlns:p14="http://schemas.microsoft.com/office/powerpoint/2010/main" val="270008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sp>
        <p:nvSpPr>
          <p:cNvPr id="9" name="TextBox 8">
            <a:extLst>
              <a:ext uri="{FF2B5EF4-FFF2-40B4-BE49-F238E27FC236}">
                <a16:creationId xmlns:a16="http://schemas.microsoft.com/office/drawing/2014/main" id="{E24A46E6-E52C-4E8F-ABFE-04ED92FAB219}"/>
              </a:ext>
            </a:extLst>
          </p:cNvPr>
          <p:cNvSpPr txBox="1"/>
          <p:nvPr/>
        </p:nvSpPr>
        <p:spPr>
          <a:xfrm>
            <a:off x="5298034" y="3820180"/>
            <a:ext cx="2815899" cy="1538883"/>
          </a:xfrm>
          <a:prstGeom prst="rect">
            <a:avLst/>
          </a:prstGeom>
          <a:solidFill>
            <a:srgbClr val="5B9BD5"/>
          </a:solidFill>
        </p:spPr>
        <p:txBody>
          <a:bodyPr wrap="none" lIns="274320" tIns="274320" rIns="274320" bIns="2743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Collection </a:t>
            </a:r>
            <a:b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development</a:t>
            </a:r>
          </a:p>
        </p:txBody>
      </p:sp>
      <p:sp>
        <p:nvSpPr>
          <p:cNvPr id="21" name="TextBox 20">
            <a:extLst>
              <a:ext uri="{FF2B5EF4-FFF2-40B4-BE49-F238E27FC236}">
                <a16:creationId xmlns:a16="http://schemas.microsoft.com/office/drawing/2014/main" id="{E37902A4-F070-466E-A756-8FD7A4F4A9C5}"/>
              </a:ext>
            </a:extLst>
          </p:cNvPr>
          <p:cNvSpPr txBox="1"/>
          <p:nvPr/>
        </p:nvSpPr>
        <p:spPr>
          <a:xfrm>
            <a:off x="887857" y="4866620"/>
            <a:ext cx="26173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Retrospective</a:t>
            </a:r>
          </a:p>
        </p:txBody>
      </p:sp>
      <p:sp>
        <p:nvSpPr>
          <p:cNvPr id="22" name="Rectangle 21">
            <a:extLst>
              <a:ext uri="{FF2B5EF4-FFF2-40B4-BE49-F238E27FC236}">
                <a16:creationId xmlns:a16="http://schemas.microsoft.com/office/drawing/2014/main" id="{B841A219-5FED-4088-9355-024454D57A46}"/>
              </a:ext>
            </a:extLst>
          </p:cNvPr>
          <p:cNvSpPr/>
          <p:nvPr/>
        </p:nvSpPr>
        <p:spPr>
          <a:xfrm>
            <a:off x="5108477" y="572665"/>
            <a:ext cx="342592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Prospective</a:t>
            </a:r>
          </a:p>
        </p:txBody>
      </p:sp>
      <p:sp>
        <p:nvSpPr>
          <p:cNvPr id="12" name="TextBox 11">
            <a:extLst>
              <a:ext uri="{FF2B5EF4-FFF2-40B4-BE49-F238E27FC236}">
                <a16:creationId xmlns:a16="http://schemas.microsoft.com/office/drawing/2014/main" id="{E9CB3447-C49E-4EF3-9C9F-D01164506468}"/>
              </a:ext>
            </a:extLst>
          </p:cNvPr>
          <p:cNvSpPr txBox="1"/>
          <p:nvPr/>
        </p:nvSpPr>
        <p:spPr>
          <a:xfrm>
            <a:off x="5298034" y="5486400"/>
            <a:ext cx="2815899" cy="830997"/>
          </a:xfrm>
          <a:prstGeom prst="rect">
            <a:avLst/>
          </a:prstGeom>
          <a:solidFill>
            <a:schemeClr val="bg1"/>
          </a:solidFill>
          <a:ln>
            <a:solidFill>
              <a:schemeClr val="accent1"/>
            </a:solidFill>
          </a:ln>
        </p:spPr>
        <p:txBody>
          <a:bodyPr wrap="square" lIns="274320" tIns="274320" rIns="274320" bIns="274320" rtlCol="0">
            <a:spAutoFit/>
          </a:bodyPr>
          <a:lstStyle/>
          <a:p>
            <a:pPr algn="ctr"/>
            <a:r>
              <a:rPr lang="en-US" dirty="0">
                <a:solidFill>
                  <a:srgbClr val="5B9BD5"/>
                </a:solidFill>
              </a:rPr>
              <a:t>Duplication costs</a:t>
            </a:r>
          </a:p>
        </p:txBody>
      </p:sp>
    </p:spTree>
    <p:extLst>
      <p:ext uri="{BB962C8B-B14F-4D97-AF65-F5344CB8AC3E}">
        <p14:creationId xmlns:p14="http://schemas.microsoft.com/office/powerpoint/2010/main" val="81697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533400" y="457200"/>
            <a:ext cx="3733800"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Research libraries achieved status in this environment by acquiring more than their peers or by building niche collections of particular depth.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Hazen.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Lost in the cloud.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2011</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D775BE5F-DF8B-42FB-9665-4E7BA4886C4E}"/>
              </a:ext>
            </a:extLst>
          </p:cNvPr>
          <p:cNvSpPr/>
          <p:nvPr/>
        </p:nvSpPr>
        <p:spPr>
          <a:xfrm>
            <a:off x="4724400" y="3657600"/>
            <a:ext cx="4328719" cy="295465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Collections no longer lie at the center of research library operations and goals, even as academic communities focus ever more inclusively on knowledge and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79528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sp>
        <p:nvSpPr>
          <p:cNvPr id="9" name="TextBox 8">
            <a:extLst>
              <a:ext uri="{FF2B5EF4-FFF2-40B4-BE49-F238E27FC236}">
                <a16:creationId xmlns:a16="http://schemas.microsoft.com/office/drawing/2014/main" id="{E24A46E6-E52C-4E8F-ABFE-04ED92FAB219}"/>
              </a:ext>
            </a:extLst>
          </p:cNvPr>
          <p:cNvSpPr txBox="1"/>
          <p:nvPr/>
        </p:nvSpPr>
        <p:spPr>
          <a:xfrm>
            <a:off x="5715000" y="3820180"/>
            <a:ext cx="2057400" cy="1046440"/>
          </a:xfrm>
          <a:prstGeom prst="rect">
            <a:avLst/>
          </a:prstGeom>
          <a:solidFill>
            <a:srgbClr val="5B9BD5"/>
          </a:solidFill>
        </p:spPr>
        <p:txBody>
          <a:bodyPr wrap="square" lIns="274320" tIns="274320" rIns="274320" bIns="2743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21" name="TextBox 20">
            <a:extLst>
              <a:ext uri="{FF2B5EF4-FFF2-40B4-BE49-F238E27FC236}">
                <a16:creationId xmlns:a16="http://schemas.microsoft.com/office/drawing/2014/main" id="{E37902A4-F070-466E-A756-8FD7A4F4A9C5}"/>
              </a:ext>
            </a:extLst>
          </p:cNvPr>
          <p:cNvSpPr txBox="1"/>
          <p:nvPr/>
        </p:nvSpPr>
        <p:spPr>
          <a:xfrm>
            <a:off x="908164" y="4866620"/>
            <a:ext cx="26173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Silos</a:t>
            </a:r>
          </a:p>
        </p:txBody>
      </p:sp>
      <p:sp>
        <p:nvSpPr>
          <p:cNvPr id="22" name="Rectangle 21">
            <a:extLst>
              <a:ext uri="{FF2B5EF4-FFF2-40B4-BE49-F238E27FC236}">
                <a16:creationId xmlns:a16="http://schemas.microsoft.com/office/drawing/2014/main" id="{B841A219-5FED-4088-9355-024454D57A46}"/>
              </a:ext>
            </a:extLst>
          </p:cNvPr>
          <p:cNvSpPr/>
          <p:nvPr/>
        </p:nvSpPr>
        <p:spPr>
          <a:xfrm>
            <a:off x="5029200" y="304801"/>
            <a:ext cx="3962400" cy="2800767"/>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Consistent disclosure and consolidation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copies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err="1">
                <a:solidFill>
                  <a:prstClr val="black"/>
                </a:solidFill>
                <a:latin typeface="Calibri" panose="020F0502020204030204"/>
              </a:rPr>
              <a:t>digitised</a:t>
            </a:r>
            <a:r>
              <a:rPr lang="en-US" sz="2400" dirty="0">
                <a:solidFill>
                  <a:prstClr val="black"/>
                </a:solidFill>
                <a:latin typeface="Calibri" panose="020F0502020204030204"/>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retention?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holdings?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sage?</a:t>
            </a:r>
          </a:p>
        </p:txBody>
      </p:sp>
      <p:sp>
        <p:nvSpPr>
          <p:cNvPr id="12" name="TextBox 11">
            <a:extLst>
              <a:ext uri="{FF2B5EF4-FFF2-40B4-BE49-F238E27FC236}">
                <a16:creationId xmlns:a16="http://schemas.microsoft.com/office/drawing/2014/main" id="{E9CB3447-C49E-4EF3-9C9F-D01164506468}"/>
              </a:ext>
            </a:extLst>
          </p:cNvPr>
          <p:cNvSpPr txBox="1"/>
          <p:nvPr/>
        </p:nvSpPr>
        <p:spPr>
          <a:xfrm>
            <a:off x="5714999" y="4953000"/>
            <a:ext cx="2057400" cy="1384995"/>
          </a:xfrm>
          <a:prstGeom prst="rect">
            <a:avLst/>
          </a:prstGeom>
          <a:solidFill>
            <a:schemeClr val="bg1"/>
          </a:solidFill>
          <a:ln>
            <a:solidFill>
              <a:schemeClr val="accent1"/>
            </a:solidFill>
          </a:ln>
        </p:spPr>
        <p:txBody>
          <a:bodyPr wrap="square" lIns="274320" tIns="274320" rIns="274320" bIns="274320" rtlCol="0">
            <a:spAutoFit/>
          </a:bodyPr>
          <a:lstStyle/>
          <a:p>
            <a:pPr algn="ctr"/>
            <a:r>
              <a:rPr lang="en-US" dirty="0">
                <a:solidFill>
                  <a:srgbClr val="5B9BD5"/>
                </a:solidFill>
              </a:rPr>
              <a:t>Coordination, UX and Interop </a:t>
            </a:r>
            <a:br>
              <a:rPr lang="en-US" dirty="0">
                <a:solidFill>
                  <a:srgbClr val="5B9BD5"/>
                </a:solidFill>
              </a:rPr>
            </a:br>
            <a:r>
              <a:rPr lang="en-US" dirty="0">
                <a:solidFill>
                  <a:srgbClr val="5B9BD5"/>
                </a:solidFill>
              </a:rPr>
              <a:t>costs</a:t>
            </a:r>
          </a:p>
        </p:txBody>
      </p:sp>
    </p:spTree>
    <p:extLst>
      <p:ext uri="{BB962C8B-B14F-4D97-AF65-F5344CB8AC3E}">
        <p14:creationId xmlns:p14="http://schemas.microsoft.com/office/powerpoint/2010/main" val="225544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sp>
        <p:nvSpPr>
          <p:cNvPr id="9" name="TextBox 8">
            <a:extLst>
              <a:ext uri="{FF2B5EF4-FFF2-40B4-BE49-F238E27FC236}">
                <a16:creationId xmlns:a16="http://schemas.microsoft.com/office/drawing/2014/main" id="{E24A46E6-E52C-4E8F-ABFE-04ED92FAB219}"/>
              </a:ext>
            </a:extLst>
          </p:cNvPr>
          <p:cNvSpPr txBox="1"/>
          <p:nvPr/>
        </p:nvSpPr>
        <p:spPr>
          <a:xfrm>
            <a:off x="5715000" y="3820180"/>
            <a:ext cx="2057400" cy="1046440"/>
          </a:xfrm>
          <a:prstGeom prst="rect">
            <a:avLst/>
          </a:prstGeom>
          <a:solidFill>
            <a:srgbClr val="5B9BD5"/>
          </a:solidFill>
        </p:spPr>
        <p:txBody>
          <a:bodyPr wrap="square" lIns="274320" tIns="274320" rIns="274320" bIns="2743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Stocks</a:t>
            </a:r>
          </a:p>
        </p:txBody>
      </p:sp>
      <p:sp>
        <p:nvSpPr>
          <p:cNvPr id="21" name="TextBox 20">
            <a:extLst>
              <a:ext uri="{FF2B5EF4-FFF2-40B4-BE49-F238E27FC236}">
                <a16:creationId xmlns:a16="http://schemas.microsoft.com/office/drawing/2014/main" id="{E37902A4-F070-466E-A756-8FD7A4F4A9C5}"/>
              </a:ext>
            </a:extLst>
          </p:cNvPr>
          <p:cNvSpPr txBox="1"/>
          <p:nvPr/>
        </p:nvSpPr>
        <p:spPr>
          <a:xfrm>
            <a:off x="908164" y="4866620"/>
            <a:ext cx="26173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Widely distributed</a:t>
            </a:r>
          </a:p>
        </p:txBody>
      </p:sp>
      <p:sp>
        <p:nvSpPr>
          <p:cNvPr id="22" name="Rectangle 21">
            <a:extLst>
              <a:ext uri="{FF2B5EF4-FFF2-40B4-BE49-F238E27FC236}">
                <a16:creationId xmlns:a16="http://schemas.microsoft.com/office/drawing/2014/main" id="{B841A219-5FED-4088-9355-024454D57A46}"/>
              </a:ext>
            </a:extLst>
          </p:cNvPr>
          <p:cNvSpPr/>
          <p:nvPr/>
        </p:nvSpPr>
        <p:spPr>
          <a:xfrm>
            <a:off x="5052767" y="1055803"/>
            <a:ext cx="3962400" cy="461665"/>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Small number of stores</a:t>
            </a:r>
          </a:p>
        </p:txBody>
      </p:sp>
      <p:sp>
        <p:nvSpPr>
          <p:cNvPr id="12" name="TextBox 11">
            <a:extLst>
              <a:ext uri="{FF2B5EF4-FFF2-40B4-BE49-F238E27FC236}">
                <a16:creationId xmlns:a16="http://schemas.microsoft.com/office/drawing/2014/main" id="{E9CB3447-C49E-4EF3-9C9F-D01164506468}"/>
              </a:ext>
            </a:extLst>
          </p:cNvPr>
          <p:cNvSpPr txBox="1"/>
          <p:nvPr/>
        </p:nvSpPr>
        <p:spPr>
          <a:xfrm>
            <a:off x="5714999" y="4953000"/>
            <a:ext cx="2057400" cy="1384995"/>
          </a:xfrm>
          <a:prstGeom prst="rect">
            <a:avLst/>
          </a:prstGeom>
          <a:solidFill>
            <a:schemeClr val="bg1"/>
          </a:solidFill>
          <a:ln>
            <a:solidFill>
              <a:schemeClr val="accent1"/>
            </a:solidFill>
          </a:ln>
        </p:spPr>
        <p:txBody>
          <a:bodyPr wrap="square" lIns="274320" tIns="274320" rIns="274320" bIns="274320" rtlCol="0">
            <a:spAutoFit/>
          </a:bodyPr>
          <a:lstStyle/>
          <a:p>
            <a:pPr algn="ctr"/>
            <a:r>
              <a:rPr lang="en-US" dirty="0">
                <a:solidFill>
                  <a:srgbClr val="5B9BD5"/>
                </a:solidFill>
              </a:rPr>
              <a:t>Logistics and space</a:t>
            </a:r>
            <a:br>
              <a:rPr lang="en-US" dirty="0">
                <a:solidFill>
                  <a:srgbClr val="5B9BD5"/>
                </a:solidFill>
              </a:rPr>
            </a:br>
            <a:r>
              <a:rPr lang="en-US" dirty="0">
                <a:solidFill>
                  <a:srgbClr val="5B9BD5"/>
                </a:solidFill>
              </a:rPr>
              <a:t>costs</a:t>
            </a:r>
          </a:p>
        </p:txBody>
      </p:sp>
    </p:spTree>
    <p:extLst>
      <p:ext uri="{BB962C8B-B14F-4D97-AF65-F5344CB8AC3E}">
        <p14:creationId xmlns:p14="http://schemas.microsoft.com/office/powerpoint/2010/main" val="30995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sp>
        <p:nvSpPr>
          <p:cNvPr id="9" name="TextBox 8">
            <a:extLst>
              <a:ext uri="{FF2B5EF4-FFF2-40B4-BE49-F238E27FC236}">
                <a16:creationId xmlns:a16="http://schemas.microsoft.com/office/drawing/2014/main" id="{E24A46E6-E52C-4E8F-ABFE-04ED92FAB219}"/>
              </a:ext>
            </a:extLst>
          </p:cNvPr>
          <p:cNvSpPr txBox="1"/>
          <p:nvPr/>
        </p:nvSpPr>
        <p:spPr>
          <a:xfrm>
            <a:off x="5715000" y="3820180"/>
            <a:ext cx="2743200" cy="1046440"/>
          </a:xfrm>
          <a:prstGeom prst="rect">
            <a:avLst/>
          </a:prstGeom>
          <a:solidFill>
            <a:srgbClr val="5B9BD5"/>
          </a:solidFill>
        </p:spPr>
        <p:txBody>
          <a:bodyPr wrap="square" lIns="274320" tIns="274320" rIns="274320" bIns="2743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Applications</a:t>
            </a:r>
          </a:p>
        </p:txBody>
      </p:sp>
      <p:sp>
        <p:nvSpPr>
          <p:cNvPr id="21" name="TextBox 20">
            <a:extLst>
              <a:ext uri="{FF2B5EF4-FFF2-40B4-BE49-F238E27FC236}">
                <a16:creationId xmlns:a16="http://schemas.microsoft.com/office/drawing/2014/main" id="{E37902A4-F070-466E-A756-8FD7A4F4A9C5}"/>
              </a:ext>
            </a:extLst>
          </p:cNvPr>
          <p:cNvSpPr txBox="1"/>
          <p:nvPr/>
        </p:nvSpPr>
        <p:spPr>
          <a:xfrm>
            <a:off x="908164" y="4866620"/>
            <a:ext cx="261734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Multiple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Middleware?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841A219-5FED-4088-9355-024454D57A46}"/>
              </a:ext>
            </a:extLst>
          </p:cNvPr>
          <p:cNvSpPr/>
          <p:nvPr/>
        </p:nvSpPr>
        <p:spPr>
          <a:xfrm>
            <a:off x="5516111" y="1315050"/>
            <a:ext cx="3962400" cy="954107"/>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panose="020F0502020204030204"/>
              </a:rPr>
              <a:t>Small number of</a:t>
            </a: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panose="020F0502020204030204"/>
              </a:rPr>
              <a:t>s</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ystems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E9CB3447-C49E-4EF3-9C9F-D01164506468}"/>
              </a:ext>
            </a:extLst>
          </p:cNvPr>
          <p:cNvSpPr txBox="1"/>
          <p:nvPr/>
        </p:nvSpPr>
        <p:spPr>
          <a:xfrm>
            <a:off x="5714998" y="4953000"/>
            <a:ext cx="2743199" cy="1384995"/>
          </a:xfrm>
          <a:prstGeom prst="rect">
            <a:avLst/>
          </a:prstGeom>
          <a:solidFill>
            <a:schemeClr val="bg1"/>
          </a:solidFill>
          <a:ln>
            <a:solidFill>
              <a:schemeClr val="accent1"/>
            </a:solidFill>
          </a:ln>
        </p:spPr>
        <p:txBody>
          <a:bodyPr wrap="square" lIns="274320" tIns="274320" rIns="274320" bIns="274320" rtlCol="0">
            <a:spAutoFit/>
          </a:bodyPr>
          <a:lstStyle/>
          <a:p>
            <a:pPr algn="ctr"/>
            <a:r>
              <a:rPr lang="en-US" dirty="0">
                <a:solidFill>
                  <a:srgbClr val="5B9BD5"/>
                </a:solidFill>
              </a:rPr>
              <a:t>Coordination, UX and Interop </a:t>
            </a:r>
            <a:br>
              <a:rPr lang="en-US" dirty="0">
                <a:solidFill>
                  <a:srgbClr val="5B9BD5"/>
                </a:solidFill>
              </a:rPr>
            </a:br>
            <a:r>
              <a:rPr lang="en-US" dirty="0">
                <a:solidFill>
                  <a:srgbClr val="5B9BD5"/>
                </a:solidFill>
              </a:rPr>
              <a:t>costs</a:t>
            </a:r>
          </a:p>
        </p:txBody>
      </p:sp>
    </p:spTree>
    <p:extLst>
      <p:ext uri="{BB962C8B-B14F-4D97-AF65-F5344CB8AC3E}">
        <p14:creationId xmlns:p14="http://schemas.microsoft.com/office/powerpoint/2010/main" val="153808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0CF0972B-1FAD-48A7-BA33-3152E8495501}"/>
              </a:ext>
            </a:extLst>
          </p:cNvPr>
          <p:cNvCxnSpPr>
            <a:cxnSpLocks/>
          </p:cNvCxnSpPr>
          <p:nvPr/>
        </p:nvCxnSpPr>
        <p:spPr>
          <a:xfrm>
            <a:off x="152400" y="152400"/>
            <a:ext cx="4267200" cy="30873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236B363-9005-45DC-9D26-D4D75BA3F741}"/>
              </a:ext>
            </a:extLst>
          </p:cNvPr>
          <p:cNvSpPr/>
          <p:nvPr/>
        </p:nvSpPr>
        <p:spPr>
          <a:xfrm>
            <a:off x="1909038" y="131505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41554E-E2DA-40CC-925A-C72341AD5617}"/>
              </a:ext>
            </a:extLst>
          </p:cNvPr>
          <p:cNvSpPr/>
          <p:nvPr/>
        </p:nvSpPr>
        <p:spPr>
          <a:xfrm>
            <a:off x="3362347" y="2344370"/>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E19F0E-9B70-43CB-A793-EA43A8298EE6}"/>
              </a:ext>
            </a:extLst>
          </p:cNvPr>
          <p:cNvSpPr/>
          <p:nvPr/>
        </p:nvSpPr>
        <p:spPr>
          <a:xfrm>
            <a:off x="457201" y="304801"/>
            <a:ext cx="762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generated with very high confidence">
            <a:extLst>
              <a:ext uri="{FF2B5EF4-FFF2-40B4-BE49-F238E27FC236}">
                <a16:creationId xmlns:a16="http://schemas.microsoft.com/office/drawing/2014/main" id="{DDEDB791-B409-4B06-8A04-EAED94DCE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457200" cy="45720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88FD40B5-3CB1-4CCB-843B-69EA1DC3E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15" y="2172320"/>
            <a:ext cx="1106100" cy="1106100"/>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C6BF2050-63A2-4D79-B32D-C8FF6A4F71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689" y="990600"/>
            <a:ext cx="1278622" cy="1278622"/>
          </a:xfrm>
          <a:prstGeom prst="rect">
            <a:avLst/>
          </a:prstGeom>
        </p:spPr>
      </p:pic>
      <p:cxnSp>
        <p:nvCxnSpPr>
          <p:cNvPr id="12" name="Straight Arrow Connector 11">
            <a:extLst>
              <a:ext uri="{FF2B5EF4-FFF2-40B4-BE49-F238E27FC236}">
                <a16:creationId xmlns:a16="http://schemas.microsoft.com/office/drawing/2014/main" id="{379E3CBD-6390-4007-9A86-B8BD83F3B7DB}"/>
              </a:ext>
            </a:extLst>
          </p:cNvPr>
          <p:cNvCxnSpPr>
            <a:cxnSpLocks/>
          </p:cNvCxnSpPr>
          <p:nvPr/>
        </p:nvCxnSpPr>
        <p:spPr>
          <a:xfrm>
            <a:off x="4724400" y="152400"/>
            <a:ext cx="4267200" cy="3087300"/>
          </a:xfrm>
          <a:prstGeom prst="straightConnector1">
            <a:avLst/>
          </a:prstGeom>
          <a:ln w="38100">
            <a:solidFill>
              <a:schemeClr val="tx1"/>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ABE6263-16E4-4BDC-9849-6F62CD40710C}"/>
              </a:ext>
            </a:extLst>
          </p:cNvPr>
          <p:cNvSpPr txBox="1"/>
          <p:nvPr/>
        </p:nvSpPr>
        <p:spPr>
          <a:xfrm>
            <a:off x="5375997" y="891247"/>
            <a:ext cx="2811604" cy="1477328"/>
          </a:xfrm>
          <a:prstGeom prst="rect">
            <a:avLst/>
          </a:prstGeom>
          <a:solidFill>
            <a:schemeClr val="bg1"/>
          </a:solidFill>
        </p:spPr>
        <p:txBody>
          <a:bodyPr wrap="none" rtlCol="0">
            <a:spAutoFit/>
          </a:bodyPr>
          <a:lstStyle/>
          <a:p>
            <a:r>
              <a:rPr lang="en-US" b="1" dirty="0"/>
              <a:t>Integrated user experience</a:t>
            </a:r>
          </a:p>
          <a:p>
            <a:r>
              <a:rPr lang="en-US" b="1" dirty="0"/>
              <a:t>Ease of management</a:t>
            </a:r>
          </a:p>
          <a:p>
            <a:r>
              <a:rPr lang="en-US" b="1" dirty="0"/>
              <a:t>Reduced coordination costs</a:t>
            </a:r>
          </a:p>
          <a:p>
            <a:r>
              <a:rPr lang="en-US" b="1" dirty="0"/>
              <a:t>Consortial agency</a:t>
            </a:r>
          </a:p>
          <a:p>
            <a:endParaRPr lang="en-US" b="1" dirty="0"/>
          </a:p>
        </p:txBody>
      </p:sp>
      <p:cxnSp>
        <p:nvCxnSpPr>
          <p:cNvPr id="16" name="Straight Arrow Connector 15">
            <a:extLst>
              <a:ext uri="{FF2B5EF4-FFF2-40B4-BE49-F238E27FC236}">
                <a16:creationId xmlns:a16="http://schemas.microsoft.com/office/drawing/2014/main" id="{2528F4E5-AA3E-4FF0-AFA4-3B52019901C1}"/>
              </a:ext>
            </a:extLst>
          </p:cNvPr>
          <p:cNvCxnSpPr>
            <a:cxnSpLocks/>
          </p:cNvCxnSpPr>
          <p:nvPr/>
        </p:nvCxnSpPr>
        <p:spPr>
          <a:xfrm>
            <a:off x="152400" y="3542100"/>
            <a:ext cx="4267200" cy="3087300"/>
          </a:xfrm>
          <a:prstGeom prst="straightConnector1">
            <a:avLst/>
          </a:prstGeom>
          <a:ln w="381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CE89CA-D0D6-402F-8781-AAA7975C575C}"/>
              </a:ext>
            </a:extLst>
          </p:cNvPr>
          <p:cNvSpPr txBox="1"/>
          <p:nvPr/>
        </p:nvSpPr>
        <p:spPr>
          <a:xfrm>
            <a:off x="1045396" y="4288389"/>
            <a:ext cx="2067938" cy="1477328"/>
          </a:xfrm>
          <a:prstGeom prst="rect">
            <a:avLst/>
          </a:prstGeom>
          <a:solidFill>
            <a:schemeClr val="bg1"/>
          </a:solidFill>
        </p:spPr>
        <p:txBody>
          <a:bodyPr wrap="none" rtlCol="0">
            <a:spAutoFit/>
          </a:bodyPr>
          <a:lstStyle/>
          <a:p>
            <a:r>
              <a:rPr lang="en-US" b="1" dirty="0"/>
              <a:t>Local optimization</a:t>
            </a:r>
          </a:p>
          <a:p>
            <a:r>
              <a:rPr lang="en-US" b="1" dirty="0"/>
              <a:t>Close to the user</a:t>
            </a:r>
          </a:p>
          <a:p>
            <a:r>
              <a:rPr lang="en-US" b="1" dirty="0"/>
              <a:t>Control of costs</a:t>
            </a:r>
          </a:p>
          <a:p>
            <a:r>
              <a:rPr lang="en-US" b="1" dirty="0"/>
              <a:t>Pragmatic</a:t>
            </a:r>
          </a:p>
          <a:p>
            <a:r>
              <a:rPr lang="en-US" b="1" dirty="0"/>
              <a:t>Institutional agency</a:t>
            </a:r>
          </a:p>
        </p:txBody>
      </p:sp>
      <p:cxnSp>
        <p:nvCxnSpPr>
          <p:cNvPr id="24" name="Straight Arrow Connector 23">
            <a:extLst>
              <a:ext uri="{FF2B5EF4-FFF2-40B4-BE49-F238E27FC236}">
                <a16:creationId xmlns:a16="http://schemas.microsoft.com/office/drawing/2014/main" id="{B4158645-FF7F-4D72-9E75-35457FF19021}"/>
              </a:ext>
            </a:extLst>
          </p:cNvPr>
          <p:cNvCxnSpPr>
            <a:cxnSpLocks/>
          </p:cNvCxnSpPr>
          <p:nvPr/>
        </p:nvCxnSpPr>
        <p:spPr>
          <a:xfrm>
            <a:off x="4800600" y="3581400"/>
            <a:ext cx="4267200" cy="3087300"/>
          </a:xfrm>
          <a:prstGeom prst="straightConnector1">
            <a:avLst/>
          </a:prstGeom>
          <a:ln w="38100">
            <a:solidFill>
              <a:schemeClr val="accent1"/>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0612306-7A94-46E8-9A29-995508CA7FBD}"/>
              </a:ext>
            </a:extLst>
          </p:cNvPr>
          <p:cNvCxnSpPr>
            <a:cxnSpLocks/>
          </p:cNvCxnSpPr>
          <p:nvPr/>
        </p:nvCxnSpPr>
        <p:spPr>
          <a:xfrm>
            <a:off x="4648200" y="3694500"/>
            <a:ext cx="4267200" cy="3087300"/>
          </a:xfrm>
          <a:prstGeom prst="straightConnector1">
            <a:avLst/>
          </a:prstGeom>
          <a:ln w="38100">
            <a:solidFill>
              <a:schemeClr val="accent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00017F5-6F11-449E-A2DA-FC4667A88772}"/>
              </a:ext>
            </a:extLst>
          </p:cNvPr>
          <p:cNvSpPr txBox="1"/>
          <p:nvPr/>
        </p:nvSpPr>
        <p:spPr>
          <a:xfrm>
            <a:off x="5056359" y="4149890"/>
            <a:ext cx="3450881" cy="1754326"/>
          </a:xfrm>
          <a:prstGeom prst="rect">
            <a:avLst/>
          </a:prstGeom>
          <a:solidFill>
            <a:schemeClr val="bg1"/>
          </a:solidFill>
          <a:ln>
            <a:noFill/>
          </a:ln>
        </p:spPr>
        <p:txBody>
          <a:bodyPr wrap="none" rtlCol="0">
            <a:spAutoFit/>
          </a:bodyPr>
          <a:lstStyle/>
          <a:p>
            <a:r>
              <a:rPr lang="en-US" b="1" dirty="0">
                <a:solidFill>
                  <a:srgbClr val="5B9BD5"/>
                </a:solidFill>
              </a:rPr>
              <a:t>Trade offs:</a:t>
            </a:r>
          </a:p>
          <a:p>
            <a:endParaRPr lang="en-US" b="1" dirty="0">
              <a:solidFill>
                <a:srgbClr val="5B9BD5"/>
              </a:solidFill>
            </a:endParaRPr>
          </a:p>
          <a:p>
            <a:r>
              <a:rPr lang="en-US" b="1" dirty="0">
                <a:solidFill>
                  <a:srgbClr val="5B9BD5"/>
                </a:solidFill>
              </a:rPr>
              <a:t>Efficiency vs control?</a:t>
            </a:r>
          </a:p>
          <a:p>
            <a:r>
              <a:rPr lang="en-US" b="1" dirty="0">
                <a:solidFill>
                  <a:srgbClr val="5B9BD5"/>
                </a:solidFill>
              </a:rPr>
              <a:t>Systemwide vs local optimization?</a:t>
            </a:r>
          </a:p>
          <a:p>
            <a:r>
              <a:rPr lang="en-US" b="1" dirty="0">
                <a:solidFill>
                  <a:srgbClr val="5B9BD5"/>
                </a:solidFill>
              </a:rPr>
              <a:t>Reengineering vs retrofitting?</a:t>
            </a:r>
          </a:p>
          <a:p>
            <a:r>
              <a:rPr lang="en-US" b="1" dirty="0">
                <a:solidFill>
                  <a:srgbClr val="5B9BD5"/>
                </a:solidFill>
              </a:rPr>
              <a:t>Ideal vs the art of the possible?</a:t>
            </a:r>
          </a:p>
        </p:txBody>
      </p:sp>
    </p:spTree>
    <p:extLst>
      <p:ext uri="{BB962C8B-B14F-4D97-AF65-F5344CB8AC3E}">
        <p14:creationId xmlns:p14="http://schemas.microsoft.com/office/powerpoint/2010/main" val="38453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2" name="Oval 11"/>
          <p:cNvSpPr/>
          <p:nvPr/>
        </p:nvSpPr>
        <p:spPr>
          <a:xfrm>
            <a:off x="5407439" y="219748"/>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409895" y="4570619"/>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
        <p:nvSpPr>
          <p:cNvPr id="10" name="Rectangle 9"/>
          <p:cNvSpPr/>
          <p:nvPr/>
        </p:nvSpPr>
        <p:spPr>
          <a:xfrm>
            <a:off x="457200" y="1219200"/>
            <a:ext cx="3536577"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A large part of existing print collections will move into shared stewardship in next few years?</a:t>
            </a:r>
          </a:p>
          <a:p>
            <a:pPr algn="ctr">
              <a:defRPr/>
            </a:pPr>
            <a:endPar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Agreements emerging around retention and sharing.</a:t>
            </a: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 collections aggregated in network level hubs?</a:t>
            </a: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err="1">
                <a:solidFill>
                  <a:srgbClr val="5B9BD5"/>
                </a:solidFill>
                <a:latin typeface="Segoe UI" panose="020B0502040204020203" pitchFamily="34" charset="0"/>
                <a:ea typeface="Segoe UI" panose="020B0502040204020203" pitchFamily="34" charset="0"/>
                <a:cs typeface="Segoe UI" panose="020B0502040204020203" pitchFamily="34" charset="0"/>
              </a:rPr>
              <a:t>Digitised</a:t>
            </a: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 corpus. </a:t>
            </a:r>
            <a:endPar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 collections:</a:t>
            </a:r>
            <a:b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000" b="1" kern="0" dirty="0" err="1">
                <a:solidFill>
                  <a:srgbClr val="5B9BD5"/>
                </a:solidFill>
                <a:latin typeface="Segoe UI" panose="020B0502040204020203" pitchFamily="34" charset="0"/>
                <a:ea typeface="Segoe UI" panose="020B0502040204020203" pitchFamily="34" charset="0"/>
                <a:cs typeface="Segoe UI" panose="020B0502040204020203" pitchFamily="34" charset="0"/>
              </a:rPr>
              <a:t>Rightscaling</a:t>
            </a: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 and collective action</a:t>
            </a:r>
            <a: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19630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51789" y="1398882"/>
            <a:ext cx="2801130"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6" name="Rectangle 5"/>
          <p:cNvSpPr/>
          <p:nvPr/>
        </p:nvSpPr>
        <p:spPr>
          <a:xfrm>
            <a:off x="3198008"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the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6" name="Oval 15"/>
          <p:cNvSpPr/>
          <p:nvPr/>
        </p:nvSpPr>
        <p:spPr>
          <a:xfrm>
            <a:off x="660373" y="484817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3579589" y="4848172"/>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867335" y="228600"/>
            <a:ext cx="7413811" cy="854074"/>
          </a:xfrm>
          <a:solidFill>
            <a:schemeClr val="bg1"/>
          </a:solidFill>
          <a:ln>
            <a:solidFill>
              <a:schemeClr val="accent1"/>
            </a:solidFill>
          </a:ln>
        </p:spPr>
        <p:txBody>
          <a:bodyPr/>
          <a:lstStyle/>
          <a:p>
            <a:pPr algn="ctr"/>
            <a:r>
              <a:rPr lang="en-US" b="1" dirty="0">
                <a:solidFill>
                  <a:srgbClr val="5B9BD5"/>
                </a:solidFill>
                <a:latin typeface="Segoe UI" panose="020B0502040204020203" pitchFamily="34" charset="0"/>
                <a:cs typeface="Segoe UI" panose="020B0502040204020203" pitchFamily="34" charset="0"/>
              </a:rPr>
              <a:t>Three trends</a:t>
            </a:r>
          </a:p>
        </p:txBody>
      </p:sp>
      <p:sp>
        <p:nvSpPr>
          <p:cNvPr id="10" name="Rectangle 9">
            <a:extLst>
              <a:ext uri="{FF2B5EF4-FFF2-40B4-BE49-F238E27FC236}">
                <a16:creationId xmlns:a16="http://schemas.microsoft.com/office/drawing/2014/main" id="{3971E511-54D8-47BF-8252-33E2A8C563F1}"/>
              </a:ext>
            </a:extLst>
          </p:cNvPr>
          <p:cNvSpPr/>
          <p:nvPr/>
        </p:nvSpPr>
        <p:spPr>
          <a:xfrm>
            <a:off x="6080037"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9" name="Oval 8">
            <a:extLst>
              <a:ext uri="{FF2B5EF4-FFF2-40B4-BE49-F238E27FC236}">
                <a16:creationId xmlns:a16="http://schemas.microsoft.com/office/drawing/2014/main" id="{853F7BB0-4DCA-43DF-9E1D-65F9CE6243AC}"/>
              </a:ext>
            </a:extLst>
          </p:cNvPr>
          <p:cNvSpPr/>
          <p:nvPr/>
        </p:nvSpPr>
        <p:spPr>
          <a:xfrm>
            <a:off x="6629400" y="483978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Tree>
    <p:extLst>
      <p:ext uri="{BB962C8B-B14F-4D97-AF65-F5344CB8AC3E}">
        <p14:creationId xmlns:p14="http://schemas.microsoft.com/office/powerpoint/2010/main" val="305305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P spid="10"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51789" y="1398882"/>
            <a:ext cx="2801130"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rgbClr val="5B9BD5"/>
                </a:solidFill>
                <a:latin typeface="Segoe UI" panose="020B0502040204020203" pitchFamily="34" charset="0"/>
                <a:cs typeface="Segoe UI" panose="020B0502040204020203" pitchFamily="34" charset="0"/>
              </a:rPr>
              <a:t>Create, manage and make discoverable </a:t>
            </a:r>
            <a:br>
              <a:rPr lang="en-US" sz="2400" dirty="0">
                <a:solidFill>
                  <a:srgbClr val="5B9BD5"/>
                </a:solidFill>
                <a:latin typeface="Segoe UI" panose="020B0502040204020203" pitchFamily="34" charset="0"/>
                <a:cs typeface="Segoe UI" panose="020B0502040204020203" pitchFamily="34" charset="0"/>
              </a:rPr>
            </a:br>
            <a:r>
              <a:rPr lang="en-US" sz="2400" dirty="0">
                <a:solidFill>
                  <a:srgbClr val="5B9BD5"/>
                </a:solidFill>
                <a:latin typeface="Segoe UI" panose="020B0502040204020203" pitchFamily="34" charset="0"/>
                <a:cs typeface="Segoe UI" panose="020B0502040204020203" pitchFamily="34" charset="0"/>
              </a:rPr>
              <a:t>evidence, community, memory.</a:t>
            </a:r>
            <a:r>
              <a:rPr lang="en-US" sz="2400" dirty="0">
                <a:latin typeface="Segoe UI" panose="020B0502040204020203" pitchFamily="34" charset="0"/>
                <a:cs typeface="Segoe UI" panose="020B0502040204020203" pitchFamily="34" charset="0"/>
              </a:rPr>
              <a:t>.</a:t>
            </a:r>
          </a:p>
          <a:p>
            <a:pPr algn="ctr">
              <a:defRPr/>
            </a:pPr>
            <a:endPar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5"/>
          <p:cNvSpPr/>
          <p:nvPr/>
        </p:nvSpPr>
        <p:spPr>
          <a:xfrm>
            <a:off x="3198008"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cs typeface="Segoe UI" panose="020B0502040204020203" pitchFamily="34" charset="0"/>
              </a:rPr>
              <a:t>Assemble a coordinated mix of local, external and collaborative services around user needs.</a:t>
            </a:r>
          </a:p>
          <a:p>
            <a:endParaRPr lang="en-US" sz="2400" dirty="0">
              <a:solidFill>
                <a:srgbClr val="5B9BD5"/>
              </a:solidFill>
              <a:latin typeface="Segoe UI" panose="020B0502040204020203" pitchFamily="34" charset="0"/>
              <a:cs typeface="Segoe UI" panose="020B0502040204020203" pitchFamily="34" charset="0"/>
            </a:endParaRPr>
          </a:p>
        </p:txBody>
      </p:sp>
      <p:sp>
        <p:nvSpPr>
          <p:cNvPr id="16" name="Oval 15"/>
          <p:cNvSpPr/>
          <p:nvPr/>
        </p:nvSpPr>
        <p:spPr>
          <a:xfrm>
            <a:off x="660373" y="484817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3579589" y="4848172"/>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867335" y="228600"/>
            <a:ext cx="7413811" cy="854074"/>
          </a:xfrm>
          <a:solidFill>
            <a:schemeClr val="bg1"/>
          </a:solidFill>
          <a:ln>
            <a:solidFill>
              <a:schemeClr val="accent1"/>
            </a:solidFill>
          </a:ln>
        </p:spPr>
        <p:txBody>
          <a:bodyPr/>
          <a:lstStyle/>
          <a:p>
            <a:pPr algn="ctr"/>
            <a:r>
              <a:rPr lang="en-US" b="1" dirty="0">
                <a:solidFill>
                  <a:srgbClr val="5B9BD5"/>
                </a:solidFill>
                <a:latin typeface="Segoe UI" panose="020B0502040204020203" pitchFamily="34" charset="0"/>
                <a:cs typeface="Segoe UI" panose="020B0502040204020203" pitchFamily="34" charset="0"/>
              </a:rPr>
              <a:t>Three trends</a:t>
            </a:r>
          </a:p>
        </p:txBody>
      </p:sp>
      <p:sp>
        <p:nvSpPr>
          <p:cNvPr id="10" name="Rectangle 9">
            <a:extLst>
              <a:ext uri="{FF2B5EF4-FFF2-40B4-BE49-F238E27FC236}">
                <a16:creationId xmlns:a16="http://schemas.microsoft.com/office/drawing/2014/main" id="{3971E511-54D8-47BF-8252-33E2A8C563F1}"/>
              </a:ext>
            </a:extLst>
          </p:cNvPr>
          <p:cNvSpPr/>
          <p:nvPr/>
        </p:nvSpPr>
        <p:spPr>
          <a:xfrm>
            <a:off x="6080037"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rgbClr val="5B9BD5"/>
                </a:solidFill>
                <a:latin typeface="Segoe UI" panose="020B0502040204020203" pitchFamily="34" charset="0"/>
                <a:cs typeface="Segoe UI" panose="020B0502040204020203" pitchFamily="34" charset="0"/>
              </a:rPr>
              <a:t>Increasingly organize collections at the network or systemwide level. </a:t>
            </a:r>
          </a:p>
          <a:p>
            <a:pPr algn="ctr">
              <a:defRPr/>
            </a:pPr>
            <a:endParaRPr lang="en-US" sz="2400" dirty="0">
              <a:latin typeface="Segoe UI" panose="020B0502040204020203" pitchFamily="34" charset="0"/>
              <a:cs typeface="Segoe UI" panose="020B0502040204020203" pitchFamily="34" charset="0"/>
            </a:endParaRPr>
          </a:p>
          <a:p>
            <a:pPr algn="ctr">
              <a:defRPr/>
            </a:pPr>
            <a:endPar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853F7BB0-4DCA-43DF-9E1D-65F9CE6243AC}"/>
              </a:ext>
            </a:extLst>
          </p:cNvPr>
          <p:cNvSpPr/>
          <p:nvPr/>
        </p:nvSpPr>
        <p:spPr>
          <a:xfrm>
            <a:off x="6629400" y="483978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Tree>
    <p:extLst>
      <p:ext uri="{BB962C8B-B14F-4D97-AF65-F5344CB8AC3E}">
        <p14:creationId xmlns:p14="http://schemas.microsoft.com/office/powerpoint/2010/main" val="325547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P spid="10"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51789" y="1398882"/>
            <a:ext cx="2801130"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rgbClr val="5B9BD5"/>
                </a:solidFill>
                <a:latin typeface="Segoe UI" panose="020B0502040204020203" pitchFamily="34" charset="0"/>
                <a:cs typeface="Segoe UI" panose="020B0502040204020203" pitchFamily="34" charset="0"/>
              </a:rPr>
              <a:t>Collections and research workflows: </a:t>
            </a:r>
            <a:br>
              <a:rPr lang="en-US" sz="2400" dirty="0">
                <a:solidFill>
                  <a:srgbClr val="5B9BD5"/>
                </a:solidFill>
                <a:latin typeface="Segoe UI" panose="020B0502040204020203" pitchFamily="34" charset="0"/>
                <a:cs typeface="Segoe UI" panose="020B0502040204020203" pitchFamily="34" charset="0"/>
              </a:rPr>
            </a:br>
            <a:r>
              <a:rPr lang="en-US" sz="2400" dirty="0">
                <a:solidFill>
                  <a:srgbClr val="5B9BD5"/>
                </a:solidFill>
                <a:latin typeface="Segoe UI" panose="020B0502040204020203" pitchFamily="34" charset="0"/>
                <a:cs typeface="Segoe UI" panose="020B0502040204020203" pitchFamily="34" charset="0"/>
              </a:rPr>
              <a:t>“liaison”</a:t>
            </a:r>
          </a:p>
          <a:p>
            <a:pPr algn="ctr">
              <a:defRPr/>
            </a:pPr>
            <a:r>
              <a:rPr lang="en-US" sz="2400" dirty="0">
                <a:solidFill>
                  <a:srgbClr val="5B9BD5"/>
                </a:solidFill>
                <a:latin typeface="Segoe UI" panose="020B0502040204020203" pitchFamily="34" charset="0"/>
                <a:cs typeface="Segoe UI" panose="020B0502040204020203" pitchFamily="34" charset="0"/>
              </a:rPr>
              <a:t>“partner and advocate”</a:t>
            </a:r>
            <a:endParaRPr lang="en-US" sz="2400" dirty="0">
              <a:latin typeface="Segoe UI" panose="020B0502040204020203" pitchFamily="34" charset="0"/>
              <a:cs typeface="Segoe UI" panose="020B0502040204020203" pitchFamily="34" charset="0"/>
            </a:endParaRPr>
          </a:p>
          <a:p>
            <a:pPr algn="ctr">
              <a:defRPr/>
            </a:pPr>
            <a:endPar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5"/>
          <p:cNvSpPr/>
          <p:nvPr/>
        </p:nvSpPr>
        <p:spPr>
          <a:xfrm>
            <a:off x="3198008"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cs typeface="Segoe UI" panose="020B0502040204020203" pitchFamily="34" charset="0"/>
              </a:rPr>
              <a:t>Collections and access:</a:t>
            </a:r>
          </a:p>
          <a:p>
            <a:pPr algn="ctr"/>
            <a:r>
              <a:rPr lang="en-US" sz="2400" dirty="0">
                <a:solidFill>
                  <a:srgbClr val="5B9BD5"/>
                </a:solidFill>
                <a:latin typeface="Segoe UI" panose="020B0502040204020203" pitchFamily="34" charset="0"/>
                <a:cs typeface="Segoe UI" panose="020B0502040204020203" pitchFamily="34" charset="0"/>
              </a:rPr>
              <a:t>“liaison”</a:t>
            </a:r>
          </a:p>
          <a:p>
            <a:pPr algn="ctr"/>
            <a:r>
              <a:rPr lang="en-US" sz="2400" dirty="0">
                <a:solidFill>
                  <a:srgbClr val="5B9BD5"/>
                </a:solidFill>
                <a:latin typeface="Segoe UI" panose="020B0502040204020203" pitchFamily="34" charset="0"/>
                <a:cs typeface="Segoe UI" panose="020B0502040204020203" pitchFamily="34" charset="0"/>
              </a:rPr>
              <a:t>“fulfilment”</a:t>
            </a:r>
          </a:p>
          <a:p>
            <a:endParaRPr lang="en-US" sz="2400" dirty="0">
              <a:solidFill>
                <a:srgbClr val="5B9BD5"/>
              </a:solidFill>
              <a:latin typeface="Segoe UI" panose="020B0502040204020203" pitchFamily="34" charset="0"/>
              <a:cs typeface="Segoe UI" panose="020B0502040204020203" pitchFamily="34" charset="0"/>
            </a:endParaRPr>
          </a:p>
        </p:txBody>
      </p:sp>
      <p:sp>
        <p:nvSpPr>
          <p:cNvPr id="16" name="Oval 15"/>
          <p:cNvSpPr/>
          <p:nvPr/>
        </p:nvSpPr>
        <p:spPr>
          <a:xfrm>
            <a:off x="660373" y="484817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3579589" y="4848172"/>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867335" y="228600"/>
            <a:ext cx="7413811" cy="854074"/>
          </a:xfrm>
          <a:solidFill>
            <a:schemeClr val="bg1"/>
          </a:solidFill>
          <a:ln>
            <a:solidFill>
              <a:schemeClr val="accent1"/>
            </a:solidFill>
          </a:ln>
        </p:spPr>
        <p:txBody>
          <a:bodyPr/>
          <a:lstStyle/>
          <a:p>
            <a:pPr algn="ctr"/>
            <a:r>
              <a:rPr lang="en-US" b="1" dirty="0">
                <a:solidFill>
                  <a:srgbClr val="5B9BD5"/>
                </a:solidFill>
                <a:latin typeface="Segoe UI" panose="020B0502040204020203" pitchFamily="34" charset="0"/>
                <a:cs typeface="Segoe UI" panose="020B0502040204020203" pitchFamily="34" charset="0"/>
              </a:rPr>
              <a:t>Boundaries</a:t>
            </a:r>
          </a:p>
        </p:txBody>
      </p:sp>
      <p:sp>
        <p:nvSpPr>
          <p:cNvPr id="10" name="Rectangle 9">
            <a:extLst>
              <a:ext uri="{FF2B5EF4-FFF2-40B4-BE49-F238E27FC236}">
                <a16:creationId xmlns:a16="http://schemas.microsoft.com/office/drawing/2014/main" id="{3971E511-54D8-47BF-8252-33E2A8C563F1}"/>
              </a:ext>
            </a:extLst>
          </p:cNvPr>
          <p:cNvSpPr/>
          <p:nvPr/>
        </p:nvSpPr>
        <p:spPr>
          <a:xfrm>
            <a:off x="6080037"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rgbClr val="5B9BD5"/>
                </a:solidFill>
                <a:latin typeface="Segoe UI" panose="020B0502040204020203" pitchFamily="34" charset="0"/>
                <a:cs typeface="Segoe UI" panose="020B0502040204020203" pitchFamily="34" charset="0"/>
              </a:rPr>
              <a:t>Collections and collaboration:</a:t>
            </a:r>
          </a:p>
          <a:p>
            <a:pPr algn="ctr">
              <a:defRPr/>
            </a:pPr>
            <a:r>
              <a:rPr lang="en-US" sz="2400" dirty="0">
                <a:solidFill>
                  <a:srgbClr val="5B9BD5"/>
                </a:solidFill>
                <a:latin typeface="Segoe UI" panose="020B0502040204020203" pitchFamily="34" charset="0"/>
                <a:cs typeface="Segoe UI" panose="020B0502040204020203" pitchFamily="34" charset="0"/>
              </a:rPr>
              <a:t>“ILL”</a:t>
            </a:r>
          </a:p>
          <a:p>
            <a:pPr algn="ctr">
              <a:defRPr/>
            </a:pPr>
            <a:r>
              <a:rPr lang="en-US" sz="2400" dirty="0">
                <a:solidFill>
                  <a:srgbClr val="5B9BD5"/>
                </a:solidFill>
                <a:latin typeface="Segoe UI" panose="020B0502040204020203" pitchFamily="34" charset="0"/>
                <a:cs typeface="Segoe UI" panose="020B0502040204020203" pitchFamily="34" charset="0"/>
              </a:rPr>
              <a:t>“Collection development”</a:t>
            </a:r>
          </a:p>
          <a:p>
            <a:pPr algn="ctr">
              <a:defRPr/>
            </a:pPr>
            <a:r>
              <a:rPr lang="en-US" sz="2400" dirty="0">
                <a:solidFill>
                  <a:srgbClr val="5B9BD5"/>
                </a:solidFill>
                <a:latin typeface="Segoe UI" panose="020B0502040204020203" pitchFamily="34" charset="0"/>
                <a:cs typeface="Segoe UI" panose="020B0502040204020203" pitchFamily="34" charset="0"/>
              </a:rPr>
              <a:t>“partner libraries”</a:t>
            </a:r>
          </a:p>
          <a:p>
            <a:pPr algn="ctr">
              <a:defRPr/>
            </a:pPr>
            <a:endParaRPr lang="en-US" sz="2400" dirty="0">
              <a:latin typeface="Segoe UI" panose="020B0502040204020203" pitchFamily="34" charset="0"/>
              <a:cs typeface="Segoe UI" panose="020B0502040204020203" pitchFamily="34" charset="0"/>
            </a:endParaRPr>
          </a:p>
          <a:p>
            <a:pPr algn="ctr">
              <a:defRPr/>
            </a:pPr>
            <a:endPar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853F7BB0-4DCA-43DF-9E1D-65F9CE6243AC}"/>
              </a:ext>
            </a:extLst>
          </p:cNvPr>
          <p:cNvSpPr/>
          <p:nvPr/>
        </p:nvSpPr>
        <p:spPr>
          <a:xfrm>
            <a:off x="6629400" y="483978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Tree>
    <p:extLst>
      <p:ext uri="{BB962C8B-B14F-4D97-AF65-F5344CB8AC3E}">
        <p14:creationId xmlns:p14="http://schemas.microsoft.com/office/powerpoint/2010/main" val="415871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P spid="10"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6915" y="4833323"/>
            <a:ext cx="1413088" cy="1827592"/>
          </a:xfrm>
          <a:prstGeom prst="rect">
            <a:avLst/>
          </a:prstGeom>
          <a:ln>
            <a:noFill/>
          </a:ln>
        </p:spPr>
      </p:pic>
      <p:pic>
        <p:nvPicPr>
          <p:cNvPr id="5" name="Picture 2" descr="http://www.oclc.org/content/dam/research/images/publications/collective-collection-cov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663" y="581320"/>
            <a:ext cx="1415684" cy="1828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553200" y="1447800"/>
            <a:ext cx="1415684" cy="1828800"/>
          </a:xfrm>
          <a:prstGeom prst="rect">
            <a:avLst/>
          </a:prstGeom>
          <a:ln>
            <a:noFill/>
          </a:ln>
        </p:spPr>
      </p:pic>
      <p:pic>
        <p:nvPicPr>
          <p:cNvPr id="9" name="Picture 8"/>
          <p:cNvPicPr>
            <a:picLocks noChangeAspect="1"/>
          </p:cNvPicPr>
          <p:nvPr/>
        </p:nvPicPr>
        <p:blipFill rotWithShape="1">
          <a:blip r:embed="rId5"/>
          <a:srcRect l="5604"/>
          <a:stretch/>
        </p:blipFill>
        <p:spPr>
          <a:xfrm>
            <a:off x="7604550" y="390427"/>
            <a:ext cx="1398186" cy="1828800"/>
          </a:xfrm>
          <a:prstGeom prst="rect">
            <a:avLst/>
          </a:prstGeom>
          <a:ln>
            <a:noFill/>
          </a:ln>
        </p:spPr>
      </p:pic>
      <p:pic>
        <p:nvPicPr>
          <p:cNvPr id="1026" name="Picture 2" descr="http://www.oclc.org/content/dam/research/images/publications/ESR-cover-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552" y="3628534"/>
            <a:ext cx="1415683" cy="1828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ttp://www.oclc.org/content/dam/research/images/publications/oclcresearch-esr-stewardship-2015-thum-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3005" y="4800600"/>
            <a:ext cx="1415683" cy="1828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http://www.oclc.org/content/dam/research/images/publications/rdm-cover-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4550" y="3581400"/>
            <a:ext cx="1413087" cy="18288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15357" y="5299501"/>
            <a:ext cx="1863202" cy="830997"/>
          </a:xfrm>
          <a:prstGeom prst="rect">
            <a:avLst/>
          </a:prstGeom>
          <a:solidFill>
            <a:schemeClr val="bg1"/>
          </a:solidFill>
        </p:spPr>
        <p:txBody>
          <a:bodyPr wrap="none" rtlCol="0">
            <a:spAutoFit/>
          </a:bodyPr>
          <a:lstStyle/>
          <a:p>
            <a:r>
              <a:rPr lang="en-US" sz="2400" b="1" dirty="0">
                <a:solidFill>
                  <a:srgbClr val="5B9BD5"/>
                </a:solidFill>
                <a:latin typeface="Segoe UI" panose="020B0502040204020203" pitchFamily="34" charset="0"/>
                <a:cs typeface="Segoe UI" panose="020B0502040204020203" pitchFamily="34" charset="0"/>
              </a:rPr>
              <a:t>Thank you, </a:t>
            </a:r>
            <a:br>
              <a:rPr lang="en-US" sz="2400" b="1" dirty="0">
                <a:solidFill>
                  <a:srgbClr val="5B9BD5"/>
                </a:solidFill>
                <a:latin typeface="Segoe UI" panose="020B0502040204020203" pitchFamily="34" charset="0"/>
                <a:cs typeface="Segoe UI" panose="020B0502040204020203" pitchFamily="34" charset="0"/>
              </a:rPr>
            </a:br>
            <a:r>
              <a:rPr lang="en-US" sz="2400" b="1" dirty="0">
                <a:solidFill>
                  <a:srgbClr val="5B9BD5"/>
                </a:solidFill>
                <a:latin typeface="Segoe UI" panose="020B0502040204020203" pitchFamily="34" charset="0"/>
                <a:cs typeface="Segoe UI" panose="020B0502040204020203" pitchFamily="34" charset="0"/>
              </a:rPr>
              <a:t>@</a:t>
            </a:r>
            <a:r>
              <a:rPr lang="en-US" sz="2400" b="1" dirty="0" err="1">
                <a:solidFill>
                  <a:srgbClr val="5B9BD5"/>
                </a:solidFill>
                <a:latin typeface="Segoe UI" panose="020B0502040204020203" pitchFamily="34" charset="0"/>
                <a:cs typeface="Segoe UI" panose="020B0502040204020203" pitchFamily="34" charset="0"/>
              </a:rPr>
              <a:t>LorcanD</a:t>
            </a:r>
            <a:endParaRPr lang="en-US" sz="2400" b="1" dirty="0">
              <a:solidFill>
                <a:srgbClr val="5B9BD5"/>
              </a:solidFill>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4B9E5A22-C3DA-44BE-894B-2DEA91FB43ED}"/>
              </a:ext>
            </a:extLst>
          </p:cNvPr>
          <p:cNvPicPr>
            <a:picLocks noChangeAspect="1"/>
          </p:cNvPicPr>
          <p:nvPr/>
        </p:nvPicPr>
        <p:blipFill rotWithShape="1">
          <a:blip r:embed="rId9"/>
          <a:srcRect t="1624"/>
          <a:stretch/>
        </p:blipFill>
        <p:spPr>
          <a:xfrm>
            <a:off x="296915" y="216258"/>
            <a:ext cx="3436885" cy="4508142"/>
          </a:xfrm>
          <a:prstGeom prst="rect">
            <a:avLst/>
          </a:prstGeom>
          <a:ln>
            <a:noFill/>
          </a:ln>
        </p:spPr>
      </p:pic>
    </p:spTree>
    <p:extLst>
      <p:ext uri="{BB962C8B-B14F-4D97-AF65-F5344CB8AC3E}">
        <p14:creationId xmlns:p14="http://schemas.microsoft.com/office/powerpoint/2010/main" val="3619611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screenshot of a social media post&#10;&#10;Description generated with very high confidence">
            <a:extLst>
              <a:ext uri="{FF2B5EF4-FFF2-40B4-BE49-F238E27FC236}">
                <a16:creationId xmlns:a16="http://schemas.microsoft.com/office/drawing/2014/main" id="{A0D6EAFF-A676-49AD-8810-1274F270B7D3}"/>
              </a:ext>
            </a:extLst>
          </p:cNvPr>
          <p:cNvPicPr>
            <a:picLocks noChangeAspect="1"/>
          </p:cNvPicPr>
          <p:nvPr/>
        </p:nvPicPr>
        <p:blipFill rotWithShape="1">
          <a:blip r:embed="rId2"/>
          <a:srcRect l="2784" r="11215" b="-1"/>
          <a:stretch/>
        </p:blipFill>
        <p:spPr>
          <a:xfrm>
            <a:off x="20" y="10"/>
            <a:ext cx="9143980" cy="6857990"/>
          </a:xfrm>
          <a:prstGeom prst="rect">
            <a:avLst/>
          </a:prstGeom>
        </p:spPr>
      </p:pic>
      <p:sp>
        <p:nvSpPr>
          <p:cNvPr id="4" name="Rectangle 3">
            <a:extLst>
              <a:ext uri="{FF2B5EF4-FFF2-40B4-BE49-F238E27FC236}">
                <a16:creationId xmlns:a16="http://schemas.microsoft.com/office/drawing/2014/main" id="{84D83A62-8F25-4FAE-A79F-C9A46416A44E}"/>
              </a:ext>
            </a:extLst>
          </p:cNvPr>
          <p:cNvSpPr/>
          <p:nvPr/>
        </p:nvSpPr>
        <p:spPr>
          <a:xfrm>
            <a:off x="152400" y="4800600"/>
            <a:ext cx="3429000" cy="914400"/>
          </a:xfrm>
          <a:prstGeom prst="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Here … collections are a service</a:t>
            </a:r>
          </a:p>
        </p:txBody>
      </p:sp>
      <p:cxnSp>
        <p:nvCxnSpPr>
          <p:cNvPr id="6" name="Straight Arrow Connector 5">
            <a:extLst>
              <a:ext uri="{FF2B5EF4-FFF2-40B4-BE49-F238E27FC236}">
                <a16:creationId xmlns:a16="http://schemas.microsoft.com/office/drawing/2014/main" id="{FA783B99-EB9C-442C-8D7C-9138AD41014D}"/>
              </a:ext>
            </a:extLst>
          </p:cNvPr>
          <p:cNvCxnSpPr>
            <a:cxnSpLocks/>
          </p:cNvCxnSpPr>
          <p:nvPr/>
        </p:nvCxnSpPr>
        <p:spPr>
          <a:xfrm flipH="1" flipV="1">
            <a:off x="1596704" y="1295400"/>
            <a:ext cx="87736" cy="27432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119ACAD-7FCD-40C2-AEC7-31045E7EBCF6}"/>
              </a:ext>
            </a:extLst>
          </p:cNvPr>
          <p:cNvCxnSpPr>
            <a:cxnSpLocks/>
          </p:cNvCxnSpPr>
          <p:nvPr/>
        </p:nvCxnSpPr>
        <p:spPr>
          <a:xfrm flipV="1">
            <a:off x="1733857" y="1181105"/>
            <a:ext cx="717870" cy="285749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5D77BF0-8828-41E1-A54D-3B3A32210CD8}"/>
              </a:ext>
            </a:extLst>
          </p:cNvPr>
          <p:cNvCxnSpPr>
            <a:cxnSpLocks/>
          </p:cNvCxnSpPr>
          <p:nvPr/>
        </p:nvCxnSpPr>
        <p:spPr>
          <a:xfrm flipV="1">
            <a:off x="1790961" y="1257305"/>
            <a:ext cx="1893421" cy="27959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14A1759-83F2-49F8-870F-332D48D3B8AF}"/>
              </a:ext>
            </a:extLst>
          </p:cNvPr>
          <p:cNvCxnSpPr>
            <a:cxnSpLocks/>
          </p:cNvCxnSpPr>
          <p:nvPr/>
        </p:nvCxnSpPr>
        <p:spPr>
          <a:xfrm flipV="1">
            <a:off x="1825761" y="1295400"/>
            <a:ext cx="3649562" cy="27432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4C852CE-A331-4A94-A130-49952A6BBD2D}"/>
              </a:ext>
            </a:extLst>
          </p:cNvPr>
          <p:cNvSpPr/>
          <p:nvPr/>
        </p:nvSpPr>
        <p:spPr>
          <a:xfrm>
            <a:off x="0" y="4038600"/>
            <a:ext cx="3429000" cy="914400"/>
          </a:xfrm>
          <a:prstGeom prst="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Telling the library story differently</a:t>
            </a:r>
          </a:p>
        </p:txBody>
      </p:sp>
    </p:spTree>
    <p:extLst>
      <p:ext uri="{BB962C8B-B14F-4D97-AF65-F5344CB8AC3E}">
        <p14:creationId xmlns:p14="http://schemas.microsoft.com/office/powerpoint/2010/main" val="205297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2" name="Oval 1"/>
          <p:cNvSpPr/>
          <p:nvPr/>
        </p:nvSpPr>
        <p:spPr>
          <a:xfrm>
            <a:off x="-6531" y="8709"/>
            <a:ext cx="3511731" cy="34202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Three trends</a:t>
            </a:r>
          </a:p>
        </p:txBody>
      </p:sp>
      <p:sp>
        <p:nvSpPr>
          <p:cNvPr id="3" name="Oval 2"/>
          <p:cNvSpPr/>
          <p:nvPr/>
        </p:nvSpPr>
        <p:spPr>
          <a:xfrm>
            <a:off x="-182880" y="4572000"/>
            <a:ext cx="2377440" cy="2280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Inside out</a:t>
            </a:r>
          </a:p>
        </p:txBody>
      </p:sp>
      <p:sp>
        <p:nvSpPr>
          <p:cNvPr id="4" name="Oval 3"/>
          <p:cNvSpPr/>
          <p:nvPr/>
        </p:nvSpPr>
        <p:spPr>
          <a:xfrm>
            <a:off x="2194560" y="4572000"/>
            <a:ext cx="237744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Facilitated</a:t>
            </a:r>
          </a:p>
        </p:txBody>
      </p:sp>
      <p:sp>
        <p:nvSpPr>
          <p:cNvPr id="5" name="Oval 4"/>
          <p:cNvSpPr/>
          <p:nvPr/>
        </p:nvSpPr>
        <p:spPr>
          <a:xfrm>
            <a:off x="5334000" y="4018174"/>
            <a:ext cx="2819400" cy="28343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Collective</a:t>
            </a:r>
          </a:p>
        </p:txBody>
      </p:sp>
      <p:sp>
        <p:nvSpPr>
          <p:cNvPr id="6" name="Oval 5">
            <a:extLst>
              <a:ext uri="{FF2B5EF4-FFF2-40B4-BE49-F238E27FC236}">
                <a16:creationId xmlns:a16="http://schemas.microsoft.com/office/drawing/2014/main" id="{BEA34448-93DD-41A3-86E5-7F98AA766857}"/>
              </a:ext>
            </a:extLst>
          </p:cNvPr>
          <p:cNvSpPr/>
          <p:nvPr/>
        </p:nvSpPr>
        <p:spPr>
          <a:xfrm>
            <a:off x="4813427" y="1304109"/>
            <a:ext cx="2209800" cy="2124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Not the whole story </a:t>
            </a:r>
            <a:r>
              <a:rPr kumimoji="0" lang="en-US" sz="20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sym typeface="Wingdings" panose="05000000000000000000" pitchFamily="2" charset="2"/>
              </a:rPr>
              <a:t></a:t>
            </a:r>
            <a:endParaRPr kumimoji="0" lang="en-US" sz="20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Oval 6">
            <a:extLst>
              <a:ext uri="{FF2B5EF4-FFF2-40B4-BE49-F238E27FC236}">
                <a16:creationId xmlns:a16="http://schemas.microsoft.com/office/drawing/2014/main" id="{C237CEF6-C61A-4F9E-8E71-7502170F724F}"/>
              </a:ext>
            </a:extLst>
          </p:cNvPr>
          <p:cNvSpPr/>
          <p:nvPr/>
        </p:nvSpPr>
        <p:spPr>
          <a:xfrm>
            <a:off x="6997482" y="1893283"/>
            <a:ext cx="1613118" cy="15152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Boundaries</a:t>
            </a:r>
          </a:p>
        </p:txBody>
      </p:sp>
    </p:spTree>
    <p:extLst>
      <p:ext uri="{BB962C8B-B14F-4D97-AF65-F5344CB8AC3E}">
        <p14:creationId xmlns:p14="http://schemas.microsoft.com/office/powerpoint/2010/main" val="191920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80">
                                          <p:stCondLst>
                                            <p:cond delay="0"/>
                                          </p:stCondLst>
                                        </p:cTn>
                                        <p:tgtEl>
                                          <p:spTgt spid="5"/>
                                        </p:tgtEl>
                                      </p:cBhvr>
                                    </p:animEffect>
                                    <p:anim calcmode="lin" valueType="num">
                                      <p:cBhvr>
                                        <p:cTn id="5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0" dur="26">
                                          <p:stCondLst>
                                            <p:cond delay="650"/>
                                          </p:stCondLst>
                                        </p:cTn>
                                        <p:tgtEl>
                                          <p:spTgt spid="5"/>
                                        </p:tgtEl>
                                      </p:cBhvr>
                                      <p:to x="100000" y="60000"/>
                                    </p:animScale>
                                    <p:animScale>
                                      <p:cBhvr>
                                        <p:cTn id="61" dur="166" decel="50000">
                                          <p:stCondLst>
                                            <p:cond delay="676"/>
                                          </p:stCondLst>
                                        </p:cTn>
                                        <p:tgtEl>
                                          <p:spTgt spid="5"/>
                                        </p:tgtEl>
                                      </p:cBhvr>
                                      <p:to x="100000" y="100000"/>
                                    </p:animScale>
                                    <p:animScale>
                                      <p:cBhvr>
                                        <p:cTn id="62" dur="26">
                                          <p:stCondLst>
                                            <p:cond delay="1312"/>
                                          </p:stCondLst>
                                        </p:cTn>
                                        <p:tgtEl>
                                          <p:spTgt spid="5"/>
                                        </p:tgtEl>
                                      </p:cBhvr>
                                      <p:to x="100000" y="80000"/>
                                    </p:animScale>
                                    <p:animScale>
                                      <p:cBhvr>
                                        <p:cTn id="63" dur="166" decel="50000">
                                          <p:stCondLst>
                                            <p:cond delay="1338"/>
                                          </p:stCondLst>
                                        </p:cTn>
                                        <p:tgtEl>
                                          <p:spTgt spid="5"/>
                                        </p:tgtEl>
                                      </p:cBhvr>
                                      <p:to x="100000" y="100000"/>
                                    </p:animScale>
                                    <p:animScale>
                                      <p:cBhvr>
                                        <p:cTn id="64" dur="26">
                                          <p:stCondLst>
                                            <p:cond delay="1642"/>
                                          </p:stCondLst>
                                        </p:cTn>
                                        <p:tgtEl>
                                          <p:spTgt spid="5"/>
                                        </p:tgtEl>
                                      </p:cBhvr>
                                      <p:to x="100000" y="90000"/>
                                    </p:animScale>
                                    <p:animScale>
                                      <p:cBhvr>
                                        <p:cTn id="65" dur="166" decel="50000">
                                          <p:stCondLst>
                                            <p:cond delay="1668"/>
                                          </p:stCondLst>
                                        </p:cTn>
                                        <p:tgtEl>
                                          <p:spTgt spid="5"/>
                                        </p:tgtEl>
                                      </p:cBhvr>
                                      <p:to x="100000" y="100000"/>
                                    </p:animScale>
                                    <p:animScale>
                                      <p:cBhvr>
                                        <p:cTn id="66" dur="26">
                                          <p:stCondLst>
                                            <p:cond delay="1808"/>
                                          </p:stCondLst>
                                        </p:cTn>
                                        <p:tgtEl>
                                          <p:spTgt spid="5"/>
                                        </p:tgtEl>
                                      </p:cBhvr>
                                      <p:to x="100000" y="95000"/>
                                    </p:animScale>
                                    <p:animScale>
                                      <p:cBhvr>
                                        <p:cTn id="6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04800"/>
            <a:ext cx="9720785" cy="6042282"/>
          </a:xfrm>
          <a:prstGeom prst="rect">
            <a:avLst/>
          </a:prstGeom>
        </p:spPr>
      </p:pic>
      <p:sp>
        <p:nvSpPr>
          <p:cNvPr id="2" name="Rectangle 1"/>
          <p:cNvSpPr/>
          <p:nvPr/>
        </p:nvSpPr>
        <p:spPr>
          <a:xfrm>
            <a:off x="5867400" y="5715000"/>
            <a:ext cx="3429000" cy="914400"/>
          </a:xfrm>
          <a:prstGeom prst="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Collections: expanding view</a:t>
            </a:r>
          </a:p>
        </p:txBody>
      </p:sp>
      <p:sp>
        <p:nvSpPr>
          <p:cNvPr id="7" name="Callout: Right Arrow 6"/>
          <p:cNvSpPr/>
          <p:nvPr/>
        </p:nvSpPr>
        <p:spPr>
          <a:xfrm>
            <a:off x="76200" y="1784873"/>
            <a:ext cx="1524000" cy="1060973"/>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Outside in</a:t>
            </a:r>
          </a:p>
        </p:txBody>
      </p:sp>
      <p:sp>
        <p:nvSpPr>
          <p:cNvPr id="11" name="Callout: Right Arrow 10"/>
          <p:cNvSpPr/>
          <p:nvPr/>
        </p:nvSpPr>
        <p:spPr>
          <a:xfrm>
            <a:off x="129290" y="4918710"/>
            <a:ext cx="1524000" cy="1060973"/>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Inside out</a:t>
            </a:r>
          </a:p>
        </p:txBody>
      </p:sp>
      <p:sp>
        <p:nvSpPr>
          <p:cNvPr id="13" name="Callout: Right Arrow 12"/>
          <p:cNvSpPr/>
          <p:nvPr/>
        </p:nvSpPr>
        <p:spPr>
          <a:xfrm flipH="1">
            <a:off x="4724400" y="3200400"/>
            <a:ext cx="1981200" cy="865880"/>
          </a:xfrm>
          <a:prstGeom prst="rightArrowCallout">
            <a:avLst>
              <a:gd name="adj1" fmla="val 25000"/>
              <a:gd name="adj2" fmla="val 23269"/>
              <a:gd name="adj3" fmla="val 47506"/>
              <a:gd name="adj4" fmla="val 58682"/>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a:t>
            </a:r>
            <a:r>
              <a:rPr lang="en-US" dirty="0" err="1"/>
              <a:t>ective</a:t>
            </a:r>
            <a:endParaRPr lang="en-US" dirty="0"/>
          </a:p>
        </p:txBody>
      </p:sp>
      <p:sp>
        <p:nvSpPr>
          <p:cNvPr id="10" name="Callout: Right Arrow 9">
            <a:extLst>
              <a:ext uri="{FF2B5EF4-FFF2-40B4-BE49-F238E27FC236}">
                <a16:creationId xmlns:a16="http://schemas.microsoft.com/office/drawing/2014/main" id="{19BFCD15-9611-49C0-966E-A9952D33E61B}"/>
              </a:ext>
            </a:extLst>
          </p:cNvPr>
          <p:cNvSpPr/>
          <p:nvPr/>
        </p:nvSpPr>
        <p:spPr>
          <a:xfrm>
            <a:off x="92239" y="3124200"/>
            <a:ext cx="1524000" cy="865880"/>
          </a:xfrm>
          <a:prstGeom prst="rightArrowCallout">
            <a:avLst>
              <a:gd name="adj1" fmla="val 25000"/>
              <a:gd name="adj2" fmla="val 23269"/>
              <a:gd name="adj3" fmla="val 47506"/>
              <a:gd name="adj4" fmla="val 58682"/>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Facil-itated</a:t>
            </a:r>
            <a:endParaRPr lang="en-US" dirty="0"/>
          </a:p>
        </p:txBody>
      </p:sp>
    </p:spTree>
    <p:extLst>
      <p:ext uri="{BB962C8B-B14F-4D97-AF65-F5344CB8AC3E}">
        <p14:creationId xmlns:p14="http://schemas.microsoft.com/office/powerpoint/2010/main" val="177106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20040" y="152400"/>
            <a:ext cx="3632399" cy="30480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6" name="Rectangle 5"/>
          <p:cNvSpPr/>
          <p:nvPr/>
        </p:nvSpPr>
        <p:spPr>
          <a:xfrm>
            <a:off x="4974920" y="232819"/>
            <a:ext cx="3559479" cy="30480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the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6" name="Oval 15"/>
          <p:cNvSpPr/>
          <p:nvPr/>
        </p:nvSpPr>
        <p:spPr>
          <a:xfrm>
            <a:off x="3067110" y="-101293"/>
            <a:ext cx="1476855" cy="1459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7874933" y="-101293"/>
            <a:ext cx="1476855" cy="1459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762000" y="4751682"/>
            <a:ext cx="2990439" cy="854074"/>
          </a:xfrm>
          <a:solidFill>
            <a:schemeClr val="bg1"/>
          </a:solidFill>
          <a:ln>
            <a:noFill/>
          </a:ln>
        </p:spPr>
        <p:txBody>
          <a:bodyPr>
            <a:noAutofit/>
          </a:bodyPr>
          <a:lstStyle/>
          <a:p>
            <a:pPr algn="ctr"/>
            <a:r>
              <a:rPr lang="en-US" sz="6600" b="1" dirty="0">
                <a:solidFill>
                  <a:srgbClr val="5B9BD5"/>
                </a:solidFill>
                <a:latin typeface="Segoe UI" panose="020B0502040204020203" pitchFamily="34" charset="0"/>
                <a:cs typeface="Segoe UI" panose="020B0502040204020203" pitchFamily="34" charset="0"/>
              </a:rPr>
              <a:t>Three trends</a:t>
            </a:r>
          </a:p>
        </p:txBody>
      </p:sp>
      <p:sp>
        <p:nvSpPr>
          <p:cNvPr id="10" name="Rectangle 9">
            <a:extLst>
              <a:ext uri="{FF2B5EF4-FFF2-40B4-BE49-F238E27FC236}">
                <a16:creationId xmlns:a16="http://schemas.microsoft.com/office/drawing/2014/main" id="{3971E511-54D8-47BF-8252-33E2A8C563F1}"/>
              </a:ext>
            </a:extLst>
          </p:cNvPr>
          <p:cNvSpPr/>
          <p:nvPr/>
        </p:nvSpPr>
        <p:spPr>
          <a:xfrm>
            <a:off x="4974921" y="3614931"/>
            <a:ext cx="3559478" cy="3041708"/>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9" name="Oval 8">
            <a:extLst>
              <a:ext uri="{FF2B5EF4-FFF2-40B4-BE49-F238E27FC236}">
                <a16:creationId xmlns:a16="http://schemas.microsoft.com/office/drawing/2014/main" id="{853F7BB0-4DCA-43DF-9E1D-65F9CE6243AC}"/>
              </a:ext>
            </a:extLst>
          </p:cNvPr>
          <p:cNvSpPr/>
          <p:nvPr/>
        </p:nvSpPr>
        <p:spPr>
          <a:xfrm>
            <a:off x="7874932" y="3242709"/>
            <a:ext cx="1476856" cy="1576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Tree>
    <p:extLst>
      <p:ext uri="{BB962C8B-B14F-4D97-AF65-F5344CB8AC3E}">
        <p14:creationId xmlns:p14="http://schemas.microsoft.com/office/powerpoint/2010/main" val="308782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P spid="10"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5B9BD5"/>
        </a:solidFill>
        <a:effectLst/>
      </p:bgPr>
    </p:bg>
    <p:spTree>
      <p:nvGrpSpPr>
        <p:cNvPr id="1" name=""/>
        <p:cNvGrpSpPr/>
        <p:nvPr/>
      </p:nvGrpSpPr>
      <p:grpSpPr>
        <a:xfrm>
          <a:off x="0" y="0"/>
          <a:ext cx="0" cy="0"/>
          <a:chOff x="0" y="0"/>
          <a:chExt cx="0" cy="0"/>
        </a:xfrm>
      </p:grpSpPr>
      <p:sp>
        <p:nvSpPr>
          <p:cNvPr id="5" name="Rectangle 4"/>
          <p:cNvSpPr/>
          <p:nvPr/>
        </p:nvSpPr>
        <p:spPr>
          <a:xfrm>
            <a:off x="609601" y="304800"/>
            <a:ext cx="3429000" cy="2743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Reconfiguration of </a:t>
            </a:r>
            <a:r>
              <a:rPr kumimoji="0" lang="en-US" sz="24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research work </a:t>
            </a:r>
            <a:r>
              <a:rPr kumimoji="0" lang="en-US" sz="2400" b="0"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by network/digital </a:t>
            </a:r>
            <a:br>
              <a:rPr kumimoji="0" lang="en-US" sz="2400" b="0"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2400" b="0"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environment.</a:t>
            </a:r>
          </a:p>
        </p:txBody>
      </p:sp>
      <p:sp>
        <p:nvSpPr>
          <p:cNvPr id="3" name="Oval 2"/>
          <p:cNvSpPr/>
          <p:nvPr/>
        </p:nvSpPr>
        <p:spPr>
          <a:xfrm>
            <a:off x="5486400" y="3522684"/>
            <a:ext cx="3621741" cy="33353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Inside  out</a:t>
            </a:r>
            <a:br>
              <a:rPr kumimoji="0" lang="en-US" sz="40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4000" b="1" i="0" u="none" strike="noStrike" kern="120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collection</a:t>
            </a:r>
            <a:endParaRPr kumimoji="0" lang="en-US" sz="40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30339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d">
      <a:dk1>
        <a:sysClr val="windowText" lastClr="000000"/>
      </a:dk1>
      <a:lt1>
        <a:sysClr val="window" lastClr="FFFFFF"/>
      </a:lt1>
      <a:dk2>
        <a:srgbClr val="FF99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37387</TotalTime>
  <Words>1475</Words>
  <Application>Microsoft Office PowerPoint</Application>
  <PresentationFormat>On-screen Show (4:3)</PresentationFormat>
  <Paragraphs>383</Paragraphs>
  <Slides>48</Slides>
  <Notes>13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48</vt:i4>
      </vt:variant>
    </vt:vector>
  </HeadingPairs>
  <TitlesOfParts>
    <vt:vector size="63" baseType="lpstr">
      <vt:lpstr>Calibri</vt:lpstr>
      <vt:lpstr>Times New Roman</vt:lpstr>
      <vt:lpstr>Gill Sans MT</vt:lpstr>
      <vt:lpstr>Segoe UI Semibold</vt:lpstr>
      <vt:lpstr>Segoe UI</vt:lpstr>
      <vt:lpstr>Symbol</vt:lpstr>
      <vt:lpstr>Calibri Light</vt:lpstr>
      <vt:lpstr>Arial</vt:lpstr>
      <vt:lpstr>Wingdings</vt:lpstr>
      <vt:lpstr>Segoe UI Light</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trends</vt:lpstr>
      <vt:lpstr>PowerPoint Presentation</vt:lpstr>
      <vt:lpstr>PowerPoint Presentation</vt:lpstr>
      <vt:lpstr>Supporting the creative process:  the emerging scholarly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trends</vt:lpstr>
      <vt:lpstr>Three trends</vt:lpstr>
      <vt:lpstr>Boundaries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Collections, the Network, and Library Collaboration</dc:title>
  <dc:creator>dempseyl@oclc.org</dc:creator>
  <cp:lastModifiedBy>Schadt,Erin</cp:lastModifiedBy>
  <cp:revision>584</cp:revision>
  <cp:lastPrinted>2015-03-12T14:48:43Z</cp:lastPrinted>
  <dcterms:created xsi:type="dcterms:W3CDTF">2014-03-06T18:50:28Z</dcterms:created>
  <dcterms:modified xsi:type="dcterms:W3CDTF">2018-10-23T20:31:55Z</dcterms:modified>
</cp:coreProperties>
</file>