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0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8" r:id="rId4"/>
    <p:sldMasterId id="2147483762" r:id="rId5"/>
    <p:sldMasterId id="2147483781" r:id="rId6"/>
    <p:sldMasterId id="2147483826" r:id="rId7"/>
    <p:sldMasterId id="2147483840" r:id="rId8"/>
    <p:sldMasterId id="2147483852" r:id="rId9"/>
    <p:sldMasterId id="2147483867" r:id="rId10"/>
    <p:sldMasterId id="2147483881" r:id="rId11"/>
  </p:sldMasterIdLst>
  <p:notesMasterIdLst>
    <p:notesMasterId r:id="rId60"/>
  </p:notesMasterIdLst>
  <p:sldIdLst>
    <p:sldId id="262" r:id="rId12"/>
    <p:sldId id="402" r:id="rId13"/>
    <p:sldId id="403" r:id="rId14"/>
    <p:sldId id="353" r:id="rId15"/>
    <p:sldId id="354" r:id="rId16"/>
    <p:sldId id="355" r:id="rId17"/>
    <p:sldId id="352" r:id="rId18"/>
    <p:sldId id="382" r:id="rId19"/>
    <p:sldId id="383" r:id="rId20"/>
    <p:sldId id="387" r:id="rId21"/>
    <p:sldId id="357" r:id="rId22"/>
    <p:sldId id="404" r:id="rId23"/>
    <p:sldId id="405" r:id="rId24"/>
    <p:sldId id="421" r:id="rId25"/>
    <p:sldId id="422" r:id="rId26"/>
    <p:sldId id="388" r:id="rId27"/>
    <p:sldId id="424" r:id="rId28"/>
    <p:sldId id="389" r:id="rId29"/>
    <p:sldId id="356" r:id="rId30"/>
    <p:sldId id="358" r:id="rId31"/>
    <p:sldId id="366" r:id="rId32"/>
    <p:sldId id="415" r:id="rId33"/>
    <p:sldId id="416" r:id="rId34"/>
    <p:sldId id="406" r:id="rId35"/>
    <p:sldId id="414" r:id="rId36"/>
    <p:sldId id="423" r:id="rId37"/>
    <p:sldId id="368" r:id="rId38"/>
    <p:sldId id="362" r:id="rId39"/>
    <p:sldId id="363" r:id="rId40"/>
    <p:sldId id="364" r:id="rId41"/>
    <p:sldId id="407" r:id="rId42"/>
    <p:sldId id="350" r:id="rId43"/>
    <p:sldId id="385" r:id="rId44"/>
    <p:sldId id="408" r:id="rId45"/>
    <p:sldId id="295" r:id="rId46"/>
    <p:sldId id="317" r:id="rId47"/>
    <p:sldId id="409" r:id="rId48"/>
    <p:sldId id="379" r:id="rId49"/>
    <p:sldId id="417" r:id="rId50"/>
    <p:sldId id="418" r:id="rId51"/>
    <p:sldId id="426" r:id="rId52"/>
    <p:sldId id="393" r:id="rId53"/>
    <p:sldId id="394" r:id="rId54"/>
    <p:sldId id="401" r:id="rId55"/>
    <p:sldId id="427" r:id="rId56"/>
    <p:sldId id="428" r:id="rId57"/>
    <p:sldId id="411" r:id="rId58"/>
    <p:sldId id="34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psey,Lorcan" initials="D" lastIdx="1" clrIdx="0">
    <p:extLst>
      <p:ext uri="{19B8F6BF-5375-455C-9EA6-DF929625EA0E}">
        <p15:presenceInfo xmlns:p15="http://schemas.microsoft.com/office/powerpoint/2012/main" userId="S-1-5-21-2132901703-1472156187-1681070327-183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4F81BD"/>
    <a:srgbClr val="385D8A"/>
    <a:srgbClr val="C52127"/>
    <a:srgbClr val="CC3300"/>
    <a:srgbClr val="D9D9D9"/>
    <a:srgbClr val="2178B5"/>
    <a:srgbClr val="7F7F7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8" autoAdjust="0"/>
    <p:restoredTop sz="94660"/>
  </p:normalViewPr>
  <p:slideViewPr>
    <p:cSldViewPr>
      <p:cViewPr varScale="1">
        <p:scale>
          <a:sx n="111" d="100"/>
          <a:sy n="111" d="100"/>
        </p:scale>
        <p:origin x="166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2C7AC-7073-47B2-9F39-BD34EE3CE0EE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43E3-0DB5-4840-B44F-70C4D8426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743E3-0DB5-4840-B44F-70C4D8426A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21901-2D7D-404F-83CF-0310337D82A5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9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2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0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8055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241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5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6DB2-E89C-4D7D-ACAD-FFE0749D5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4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8E1CA-D777-4AFC-8925-EA301F6DEEB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4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creativecommons.org/licenses/by/3.0/" TargetMode="Externa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creativecommons.org/licenses/by/3.0/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emf"/><Relationship Id="rId4" Type="http://schemas.openxmlformats.org/officeDocument/2006/relationships/image" Target="../media/image18.jpe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.emf"/><Relationship Id="rId4" Type="http://schemas.openxmlformats.org/officeDocument/2006/relationships/image" Target="../media/image17.jpeg"/></Relationships>
</file>

<file path=ppt/slideLayouts/_rels/slideLayout1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6.em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8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9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FFFFFF">
                    <a:lumMod val="85000"/>
                  </a:srgb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rgbClr val="FFFFFF">
                  <a:lumMod val="85000"/>
                </a:srgb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28" y="740231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3/13/2015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3/13/2015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6482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447800"/>
            <a:ext cx="7772400" cy="1143000"/>
          </a:xfrm>
        </p:spPr>
        <p:txBody>
          <a:bodyPr>
            <a:noAutofit/>
          </a:bodyPr>
          <a:lstStyle>
            <a:lvl1pPr>
              <a:defRPr sz="6000"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3/13/2015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: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48887"/>
            <a:ext cx="7772400" cy="1115690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474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0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8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6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6" y="147646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81" y="147646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Expl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Magn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2" name="Picture 1" descr="blue-magnify-background_v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48887"/>
            <a:ext cx="7772400" cy="1115690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45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white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 b="1">
                <a:latin typeface="+mn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6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105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967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5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527375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996324" y="6347456"/>
            <a:ext cx="5690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50" b="1" dirty="0" smtClean="0">
                <a:solidFill>
                  <a:srgbClr val="000000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000000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000000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Expl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527375"/>
            <a:ext cx="2789108" cy="5100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996324" y="6347456"/>
            <a:ext cx="5690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50" b="1" dirty="0" smtClean="0">
                <a:solidFill>
                  <a:srgbClr val="000000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000000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000000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Magn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2" name="Picture 1" descr="blue-magnify-background_v4.psd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527375"/>
            <a:ext cx="2789108" cy="51004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996324" y="6347456"/>
            <a:ext cx="5690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50" b="1" dirty="0" smtClean="0">
                <a:solidFill>
                  <a:srgbClr val="000000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000000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000000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srgbClr val="FFFFFF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 b="1">
                <a:latin typeface="+mn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959827" y="6347456"/>
            <a:ext cx="4184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050" b="1" dirty="0" smtClean="0">
                <a:solidFill>
                  <a:srgbClr val="000000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000000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000000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405" y="2664884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99000" y="6347456"/>
            <a:ext cx="398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50" b="1" dirty="0" smtClean="0">
                <a:solidFill>
                  <a:srgbClr val="FFFFFF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FFFFFF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22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405" y="2664884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99000" y="6347456"/>
            <a:ext cx="398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50" b="1" dirty="0" smtClean="0">
                <a:solidFill>
                  <a:srgbClr val="FFFFFF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FFFFFF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269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Oran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405" y="2664884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99000" y="6347456"/>
            <a:ext cx="398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50" b="1" dirty="0" smtClean="0">
                <a:solidFill>
                  <a:srgbClr val="FFFFFF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FFFFFF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1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405" y="2664884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99000" y="6347456"/>
            <a:ext cx="398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50" b="1" dirty="0" smtClean="0">
                <a:solidFill>
                  <a:srgbClr val="FFFFFF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FFFFFF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0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405" y="2664884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99000" y="6347456"/>
            <a:ext cx="398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50" b="1" dirty="0" smtClean="0">
                <a:solidFill>
                  <a:srgbClr val="FFFFFF">
                    <a:alpha val="65000"/>
                  </a:srgbClr>
                </a:solidFill>
              </a:rPr>
              <a:t>COMPANY CONFIDENTIAL </a:t>
            </a:r>
            <a:r>
              <a:rPr lang="en-US" sz="1050" dirty="0" smtClean="0">
                <a:solidFill>
                  <a:srgbClr val="FFFFFF">
                    <a:alpha val="65000"/>
                  </a:srgbClr>
                </a:solidFill>
              </a:rPr>
              <a:t>(NOT FOR DISTRIBUTION)</a:t>
            </a:r>
            <a:endParaRPr lang="en-US" sz="1050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197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3/13/2015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127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2268B04-BFEB-4233-88D0-3BF23CCF29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280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800" y="6400800"/>
            <a:ext cx="1268413" cy="293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64EA11A-DC7C-4E46-A16C-A3408941C46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3/13/2015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5388" cy="293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400800"/>
            <a:ext cx="571500" cy="293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83ED67A-76E7-CA4E-B967-B1A38557AE3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6684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444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82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04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594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68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915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326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707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010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594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46464"/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28" y="740229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38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91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6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400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219200"/>
            <a:ext cx="5105400" cy="1143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81000"/>
            <a:ext cx="1066800" cy="11698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OCLC-RESEARCH_H_M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543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chemeClr val="bg1">
                  <a:lumMod val="85000"/>
                </a:schemeClr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pic>
        <p:nvPicPr>
          <p:cNvPr id="7" name="Picture 6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8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3/13/2015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03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3/13/2015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3/13/2015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3/13/2015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3/13/2015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3/13/2015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7" y="735779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33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3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CA01-27B1-4D8E-8DC2-C8099C818E0A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27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231C-C0B3-4290-87A4-3CAF06FC86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696FE-386F-4777-AC33-F0BD09132C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Segoe UI Semibold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77" r:id="rId18"/>
    <p:sldLayoutId id="2147483778" r:id="rId19"/>
    <p:sldLayoutId id="214748386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Segoe UI Semibold" pitchFamily="34" charset="0"/>
          <a:ea typeface="Segoe UI Semibold" pitchFamily="34" charset="0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31" r:id="rId10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8" r:id="rId10"/>
    <p:sldLayoutId id="2147483839" r:id="rId11"/>
    <p:sldLayoutId id="2147483862" r:id="rId12"/>
    <p:sldLayoutId id="2147483866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30" y="57151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25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41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ts.edu.au/uts-epres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online.com/doi/pdf/10.1080/01930826.2014.94677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online-collaboration-scientists-and-the-social-network-1.15711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nnoscholcomm.silk.co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nnoscholcomm.silk.co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50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5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4" Type="http://schemas.openxmlformats.org/officeDocument/2006/relationships/hyperlink" Target="http://www.libqual.org/documents/admin/Profiles_apndx_C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5" Type="http://schemas.openxmlformats.org/officeDocument/2006/relationships/hyperlink" Target="http://www.oclc.org/content/dam/research/events/dss/ppt/dss_debelder.pptx" TargetMode="Externa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malbooth/uts-future-library-more-than-spaces-technology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oclc.org/research/publications/library/2013/2013-09r.html" TargetMode="External"/><Relationship Id="rId2" Type="http://schemas.openxmlformats.org/officeDocument/2006/relationships/hyperlink" Target="http://oclc.org/content/dam/research/publications/library/2014/oclcresearch-evolving-scholarly-record-2014.pdf" TargetMode="External"/><Relationship Id="rId1" Type="http://schemas.openxmlformats.org/officeDocument/2006/relationships/slideLayout" Target="../slideLayouts/slideLayout98.xml"/><Relationship Id="rId4" Type="http://schemas.openxmlformats.org/officeDocument/2006/relationships/hyperlink" Target="http://www.oclc.org/content/dam/research/publications/library/2014/oclcresearch-collection-directions-preprint-2014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541759"/>
            <a:ext cx="8953500" cy="2074651"/>
          </a:xfrm>
        </p:spPr>
        <p:txBody>
          <a:bodyPr/>
          <a:lstStyle/>
          <a:p>
            <a:r>
              <a:rPr lang="en-US" sz="6600" dirty="0" smtClean="0">
                <a:solidFill>
                  <a:schemeClr val="bg1"/>
                </a:solidFill>
              </a:rPr>
              <a:t>Evolving Collection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Directions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2895599"/>
            <a:ext cx="5181600" cy="1779341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Lorcan Dempsey &amp; Constance Malpas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OCLC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@</a:t>
            </a:r>
            <a:r>
              <a:rPr lang="en-US" sz="2000" b="1" dirty="0" err="1">
                <a:solidFill>
                  <a:schemeClr val="bg1"/>
                </a:solidFill>
              </a:rPr>
              <a:t>LorcanD</a:t>
            </a:r>
            <a:r>
              <a:rPr lang="en-US" sz="2000" b="1" dirty="0">
                <a:solidFill>
                  <a:schemeClr val="bg1"/>
                </a:solidFill>
              </a:rPr>
              <a:t>               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@</a:t>
            </a:r>
            <a:r>
              <a:rPr lang="en-US" sz="2000" b="1" dirty="0" err="1">
                <a:solidFill>
                  <a:schemeClr val="bg1"/>
                </a:solidFill>
              </a:rPr>
              <a:t>ConstanceM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33400" y="5486400"/>
            <a:ext cx="4343400" cy="304800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Chicago, 30 Jan 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33400" y="5791200"/>
            <a:ext cx="5257800" cy="304800"/>
          </a:xfrm>
        </p:spPr>
        <p:txBody>
          <a:bodyPr>
            <a:noAutofit/>
          </a:bodyPr>
          <a:lstStyle/>
          <a:p>
            <a:pPr marL="0" indent="0"/>
            <a:r>
              <a:rPr lang="en-US" sz="1800" dirty="0">
                <a:solidFill>
                  <a:schemeClr val="bg1"/>
                </a:solidFill>
                <a:latin typeface="Helvetica Neue"/>
              </a:rPr>
              <a:t>Collection Development Strategies in an </a:t>
            </a:r>
            <a:r>
              <a:rPr lang="en-US" sz="1800" dirty="0" smtClean="0">
                <a:solidFill>
                  <a:schemeClr val="bg1"/>
                </a:solidFill>
                <a:latin typeface="Helvetica Neue"/>
              </a:rPr>
              <a:t>Evolving Marketplace</a:t>
            </a:r>
            <a:r>
              <a:rPr lang="en-US" sz="1800" dirty="0">
                <a:solidFill>
                  <a:schemeClr val="bg1"/>
                </a:solidFill>
                <a:latin typeface="Helvetica Neue"/>
              </a:rPr>
              <a:t>: an ALCTS Midwinter Symposium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667777" y="3657600"/>
            <a:ext cx="6017436" cy="4385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Special collections, archives, …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667777" y="4324710"/>
            <a:ext cx="6017436" cy="230469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Release more value through digitization, exhibitions,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Streamlining processing, production,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Network level aggregation for scale and utility – DPLA, </a:t>
            </a:r>
            <a:r>
              <a:rPr lang="en-US" dirty="0" err="1" smtClean="0"/>
              <a:t>Europeana</a:t>
            </a:r>
            <a:r>
              <a:rPr lang="en-US" dirty="0" smtClean="0"/>
              <a:t>, Pacific Rim Digital Library,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2667001" y="228600"/>
            <a:ext cx="6019800" cy="639762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Research and learning material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2667001" y="1096964"/>
            <a:ext cx="6019800" cy="242331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Evolving scholarly record: research data, </a:t>
            </a:r>
            <a:r>
              <a:rPr lang="en-US" dirty="0" err="1" smtClean="0"/>
              <a:t>eprints</a:t>
            </a:r>
            <a:r>
              <a:rPr lang="en-US" dirty="0" smtClean="0"/>
              <a:t>, ..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IR – role and content?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Research information management (profiles, outputs, …)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Support for digital scholarship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Support for open access publishing</a:t>
            </a:r>
          </a:p>
          <a:p>
            <a:endParaRPr lang="en-US" dirty="0" smtClean="0"/>
          </a:p>
        </p:txBody>
      </p:sp>
      <p:pic>
        <p:nvPicPr>
          <p:cNvPr id="7" name="Picture 6" descr="high-l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481"/>
            <a:ext cx="1716462" cy="112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3" y="3657600"/>
            <a:ext cx="1622868" cy="10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67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2817"/>
          <a:stretch/>
        </p:blipFill>
        <p:spPr bwMode="auto">
          <a:xfrm>
            <a:off x="0" y="685800"/>
            <a:ext cx="910093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6248400"/>
            <a:ext cx="385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http://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www.lib.uts.edu.au/uts-epress</a:t>
            </a:r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85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2" y="0"/>
            <a:ext cx="8077798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486400"/>
            <a:ext cx="5625964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Compare: Kenning Arlitsch</a:t>
            </a:r>
            <a:b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“New knowledge work”</a:t>
            </a:r>
          </a:p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www.tandfonline.com/doi/pdf/10.1080/01930826.2014.946778</a:t>
            </a:r>
            <a:endParaRPr lang="en-US" sz="140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257800" y="3581400"/>
            <a:ext cx="762000" cy="182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638800" y="4561820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http://hub.hku.hk/cris/rp/rp00697</a:t>
            </a:r>
          </a:p>
        </p:txBody>
      </p:sp>
    </p:spTree>
    <p:extLst>
      <p:ext uri="{BB962C8B-B14F-4D97-AF65-F5344CB8AC3E}">
        <p14:creationId xmlns:p14="http://schemas.microsoft.com/office/powerpoint/2010/main" val="1653970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0"/>
            <a:ext cx="9315450" cy="3867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35" y="4033837"/>
            <a:ext cx="9092435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28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0449" y="1927912"/>
            <a:ext cx="4914900" cy="3371850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3861975" y="3613838"/>
            <a:ext cx="3371850" cy="23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3090449" y="3613837"/>
            <a:ext cx="4914900" cy="11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TextBox 36"/>
          <p:cNvSpPr txBox="1">
            <a:spLocks noChangeArrowheads="1"/>
          </p:cNvSpPr>
          <p:nvPr/>
        </p:nvSpPr>
        <p:spPr bwMode="auto">
          <a:xfrm>
            <a:off x="228600" y="381000"/>
            <a:ext cx="8722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Segoe UI Light" pitchFamily="34" charset="0"/>
              </a:rPr>
              <a:t>Institutional Needs – </a:t>
            </a:r>
            <a:r>
              <a:rPr lang="en-US" sz="2000" b="1" dirty="0">
                <a:solidFill>
                  <a:srgbClr val="C52127"/>
                </a:solidFill>
                <a:latin typeface="Segoe UI Light" pitchFamily="34" charset="0"/>
              </a:rPr>
              <a:t>Academic Libraries</a:t>
            </a:r>
            <a:r>
              <a:rPr lang="en-US" sz="2000" b="1" dirty="0">
                <a:solidFill>
                  <a:prstClr val="black"/>
                </a:solidFill>
                <a:latin typeface="Segoe UI Light" pitchFamily="34" charset="0"/>
              </a:rPr>
              <a:t>:  Current situation vs. </a:t>
            </a:r>
            <a:r>
              <a:rPr lang="en-US" sz="2000" b="1" dirty="0">
                <a:solidFill>
                  <a:srgbClr val="ED7D31"/>
                </a:solidFill>
                <a:latin typeface="Segoe UI Light" pitchFamily="34" charset="0"/>
              </a:rPr>
              <a:t>5 years from now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546710" y="1927912"/>
            <a:ext cx="2458640" cy="16859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490999" y="3356663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</a:rPr>
              <a:t>High </a:t>
            </a:r>
            <a:r>
              <a:rPr lang="en-US" sz="1200" b="1" dirty="0">
                <a:solidFill>
                  <a:srgbClr val="FFFFFF"/>
                </a:solidFill>
              </a:rPr>
              <a:t>Stewardship</a:t>
            </a:r>
          </a:p>
        </p:txBody>
      </p:sp>
      <p:sp>
        <p:nvSpPr>
          <p:cNvPr id="18" name="Oval 17"/>
          <p:cNvSpPr/>
          <p:nvPr/>
        </p:nvSpPr>
        <p:spPr>
          <a:xfrm>
            <a:off x="2290349" y="3356663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</a:rPr>
              <a:t>Low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</a:rPr>
              <a:t>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4862099" y="5242613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75" b="1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4862099" y="1527863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75" b="1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6403" name="Text Box 21"/>
          <p:cNvSpPr txBox="1">
            <a:spLocks noChangeArrowheads="1"/>
          </p:cNvSpPr>
          <p:nvPr/>
        </p:nvSpPr>
        <p:spPr bwMode="auto">
          <a:xfrm>
            <a:off x="6302686" y="2141079"/>
            <a:ext cx="79380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6404" name="Text Box 22"/>
          <p:cNvSpPr txBox="1">
            <a:spLocks noChangeArrowheads="1"/>
          </p:cNvSpPr>
          <p:nvPr/>
        </p:nvSpPr>
        <p:spPr bwMode="auto">
          <a:xfrm>
            <a:off x="6840202" y="3080397"/>
            <a:ext cx="91788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Purchased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21286" y="1510037"/>
            <a:ext cx="2165191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Segoe UI Light" pitchFamily="34" charset="0"/>
              </a:rPr>
              <a:t>Key Trends?: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increased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reliance on group </a:t>
            </a: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provisioning of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print and licensed </a:t>
            </a: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content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more integration of freely available web-based content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special collections focus on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institutional mission, reputation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growing attention </a:t>
            </a:r>
            <a:r>
              <a:rPr lang="en-US" sz="1600" dirty="0" smtClean="0">
                <a:solidFill>
                  <a:prstClr val="black"/>
                </a:solidFill>
                <a:latin typeface="Segoe UI Light" pitchFamily="34" charset="0"/>
              </a:rPr>
              <a:t>to </a:t>
            </a:r>
            <a:r>
              <a:rPr lang="en-US" sz="1600" b="1" dirty="0" smtClean="0">
                <a:solidFill>
                  <a:prstClr val="black"/>
                </a:solidFill>
                <a:latin typeface="Segoe UI Light" pitchFamily="34" charset="0"/>
              </a:rPr>
              <a:t>teaching/learning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materials; </a:t>
            </a: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limited library capacity</a:t>
            </a:r>
          </a:p>
        </p:txBody>
      </p:sp>
      <p:grpSp>
        <p:nvGrpSpPr>
          <p:cNvPr id="38" name="Group 78"/>
          <p:cNvGrpSpPr/>
          <p:nvPr/>
        </p:nvGrpSpPr>
        <p:grpSpPr>
          <a:xfrm flipH="1">
            <a:off x="4882879" y="2501209"/>
            <a:ext cx="2149685" cy="1724396"/>
            <a:chOff x="2057401" y="1981200"/>
            <a:chExt cx="3047999" cy="2057400"/>
          </a:xfrm>
        </p:grpSpPr>
        <p:sp>
          <p:nvSpPr>
            <p:cNvPr id="39" name="Oval 38"/>
            <p:cNvSpPr/>
            <p:nvPr/>
          </p:nvSpPr>
          <p:spPr>
            <a:xfrm>
              <a:off x="4800600" y="30480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19400" y="19812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505200" y="37338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724400" y="35814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>
              <a:stCxn id="40" idx="6"/>
              <a:endCxn id="39" idx="1"/>
            </p:cNvCxnSpPr>
            <p:nvPr/>
          </p:nvCxnSpPr>
          <p:spPr>
            <a:xfrm>
              <a:off x="3124200" y="2133600"/>
              <a:ext cx="1721037" cy="9590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42" idx="0"/>
            </p:cNvCxnSpPr>
            <p:nvPr/>
          </p:nvCxnSpPr>
          <p:spPr>
            <a:xfrm flipH="1">
              <a:off x="4876800" y="3352800"/>
              <a:ext cx="76200" cy="228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34"/>
            <p:cNvCxnSpPr>
              <a:stCxn id="55" idx="5"/>
              <a:endCxn id="41" idx="1"/>
            </p:cNvCxnSpPr>
            <p:nvPr/>
          </p:nvCxnSpPr>
          <p:spPr>
            <a:xfrm>
              <a:off x="2290205" y="2401726"/>
              <a:ext cx="1259632" cy="13767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057401" y="2187978"/>
              <a:ext cx="272747" cy="2504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2362200" y="2133600"/>
              <a:ext cx="457200" cy="914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2" idx="3"/>
              <a:endCxn id="41" idx="6"/>
            </p:cNvCxnSpPr>
            <p:nvPr/>
          </p:nvCxnSpPr>
          <p:spPr>
            <a:xfrm flipH="1">
              <a:off x="3810000" y="3841563"/>
              <a:ext cx="959037" cy="44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79"/>
          <p:cNvGrpSpPr/>
          <p:nvPr/>
        </p:nvGrpSpPr>
        <p:grpSpPr>
          <a:xfrm flipH="1">
            <a:off x="4720056" y="2310696"/>
            <a:ext cx="2005796" cy="2023633"/>
            <a:chOff x="2731483" y="1524000"/>
            <a:chExt cx="2686657" cy="2694156"/>
          </a:xfrm>
        </p:grpSpPr>
        <p:grpSp>
          <p:nvGrpSpPr>
            <p:cNvPr id="59" name="Group 53"/>
            <p:cNvGrpSpPr/>
            <p:nvPr/>
          </p:nvGrpSpPr>
          <p:grpSpPr>
            <a:xfrm>
              <a:off x="2731483" y="1524000"/>
              <a:ext cx="2686657" cy="2694156"/>
              <a:chOff x="2960083" y="1524000"/>
              <a:chExt cx="2686657" cy="2694156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159157" y="2583499"/>
                <a:ext cx="327881" cy="3299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276600" y="1524000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259886" y="3913356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341940" y="3807378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6" name="Straight Connector 65"/>
              <p:cNvCxnSpPr>
                <a:stCxn id="63" idx="5"/>
                <a:endCxn id="61" idx="1"/>
              </p:cNvCxnSpPr>
              <p:nvPr/>
            </p:nvCxnSpPr>
            <p:spPr>
              <a:xfrm>
                <a:off x="3536763" y="1784163"/>
                <a:ext cx="1670411" cy="847654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61" idx="5"/>
                <a:endCxn id="65" idx="0"/>
              </p:cNvCxnSpPr>
              <p:nvPr/>
            </p:nvCxnSpPr>
            <p:spPr>
              <a:xfrm>
                <a:off x="5439021" y="2865116"/>
                <a:ext cx="55320" cy="942262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4"/>
              <p:cNvCxnSpPr>
                <a:stCxn id="69" idx="4"/>
                <a:endCxn id="64" idx="1"/>
              </p:cNvCxnSpPr>
              <p:nvPr/>
            </p:nvCxnSpPr>
            <p:spPr>
              <a:xfrm>
                <a:off x="3118342" y="2740990"/>
                <a:ext cx="186180" cy="1217004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2960083" y="2438400"/>
                <a:ext cx="316518" cy="3025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1" name="Straight Connector 70"/>
              <p:cNvCxnSpPr>
                <a:stCxn id="63" idx="4"/>
                <a:endCxn id="69" idx="0"/>
              </p:cNvCxnSpPr>
              <p:nvPr/>
            </p:nvCxnSpPr>
            <p:spPr>
              <a:xfrm flipH="1">
                <a:off x="3118342" y="1828800"/>
                <a:ext cx="310659" cy="609600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/>
            <p:cNvCxnSpPr>
              <a:stCxn id="65" idx="2"/>
              <a:endCxn id="64" idx="6"/>
            </p:cNvCxnSpPr>
            <p:nvPr/>
          </p:nvCxnSpPr>
          <p:spPr>
            <a:xfrm flipH="1">
              <a:off x="3336086" y="3959779"/>
              <a:ext cx="1777254" cy="105978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ular Callout 15"/>
          <p:cNvSpPr>
            <a:spLocks noChangeArrowheads="1"/>
          </p:cNvSpPr>
          <p:nvPr/>
        </p:nvSpPr>
        <p:spPr bwMode="auto">
          <a:xfrm>
            <a:off x="7206694" y="4956862"/>
            <a:ext cx="1314450" cy="914400"/>
          </a:xfrm>
          <a:prstGeom prst="wedgeRectCallout">
            <a:avLst>
              <a:gd name="adj1" fmla="val -87773"/>
              <a:gd name="adj2" fmla="val -62889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50">
                <a:solidFill>
                  <a:srgbClr val="FFFFFF"/>
                </a:solidFill>
              </a:rPr>
              <a:t>Research &amp; Learning Materials  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7149544" y="1527862"/>
            <a:ext cx="1314450" cy="514350"/>
          </a:xfrm>
          <a:prstGeom prst="wedgeRectCallout">
            <a:avLst>
              <a:gd name="adj1" fmla="val -67473"/>
              <a:gd name="adj2" fmla="val 1331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>
                <a:solidFill>
                  <a:srgbClr val="FFFFFF"/>
                </a:solidFill>
              </a:rPr>
              <a:t>Purchased Materials</a:t>
            </a:r>
          </a:p>
          <a:p>
            <a:pPr algn="ctr">
              <a:defRPr/>
            </a:pPr>
            <a:r>
              <a:rPr lang="en-US" sz="1050">
                <a:solidFill>
                  <a:srgbClr val="FFFFFF"/>
                </a:solidFill>
              </a:rPr>
              <a:t>Licensed E-Resources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6" name="Rectangular Callout 45"/>
          <p:cNvSpPr/>
          <p:nvPr/>
        </p:nvSpPr>
        <p:spPr>
          <a:xfrm>
            <a:off x="2577544" y="1527862"/>
            <a:ext cx="1314450" cy="560011"/>
          </a:xfrm>
          <a:prstGeom prst="wedgeRectCallout">
            <a:avLst>
              <a:gd name="adj1" fmla="val 67117"/>
              <a:gd name="adj2" fmla="val 7337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47" name="Rectangular Callout 21"/>
          <p:cNvSpPr>
            <a:spLocks noChangeArrowheads="1"/>
          </p:cNvSpPr>
          <p:nvPr/>
        </p:nvSpPr>
        <p:spPr bwMode="auto">
          <a:xfrm>
            <a:off x="2577544" y="5014012"/>
            <a:ext cx="1314450" cy="857250"/>
          </a:xfrm>
          <a:prstGeom prst="wedgeRectCallout">
            <a:avLst>
              <a:gd name="adj1" fmla="val 80616"/>
              <a:gd name="adj2" fmla="val -79306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50">
                <a:solidFill>
                  <a:srgbClr val="FFFFFF"/>
                </a:solidFill>
              </a:rPr>
              <a:t>Special Collections</a:t>
            </a:r>
          </a:p>
          <a:p>
            <a:pPr algn="ctr"/>
            <a:r>
              <a:rPr lang="en-US" sz="1050">
                <a:solidFill>
                  <a:srgbClr val="FFFFFF"/>
                </a:solidFill>
              </a:rPr>
              <a:t>Local Digitization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39000" y="6442134"/>
            <a:ext cx="1765548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2015.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330937" y="6442134"/>
            <a:ext cx="5136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Projected shift in institutional attention, academic libraries.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631800"/>
      </p:ext>
    </p:extLst>
  </p:cSld>
  <p:clrMapOvr>
    <a:masterClrMapping/>
  </p:clrMapOvr>
  <p:transition advTm="1208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296" y="1885950"/>
            <a:ext cx="4914900" cy="3371850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5660746" y="1885950"/>
            <a:ext cx="0" cy="3371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3203296" y="3571875"/>
            <a:ext cx="49149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TextBox 36"/>
          <p:cNvSpPr txBox="1">
            <a:spLocks noChangeArrowheads="1"/>
          </p:cNvSpPr>
          <p:nvPr/>
        </p:nvSpPr>
        <p:spPr bwMode="auto">
          <a:xfrm>
            <a:off x="228600" y="381000"/>
            <a:ext cx="8627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Segoe UI Light" pitchFamily="34" charset="0"/>
              </a:rPr>
              <a:t>Institutional Needs – </a:t>
            </a:r>
            <a:r>
              <a:rPr lang="en-US" sz="2000" b="1" dirty="0">
                <a:solidFill>
                  <a:srgbClr val="C52127"/>
                </a:solidFill>
                <a:latin typeface="Segoe UI Light" pitchFamily="34" charset="0"/>
              </a:rPr>
              <a:t>Research Libraries</a:t>
            </a:r>
            <a:r>
              <a:rPr lang="en-US" sz="2000" b="1" dirty="0">
                <a:solidFill>
                  <a:prstClr val="black"/>
                </a:solidFill>
                <a:latin typeface="Segoe UI Light" pitchFamily="34" charset="0"/>
              </a:rPr>
              <a:t>:  Current situation vs. </a:t>
            </a:r>
            <a:r>
              <a:rPr lang="en-US" sz="2000" b="1" dirty="0">
                <a:solidFill>
                  <a:srgbClr val="ED7D31"/>
                </a:solidFill>
                <a:latin typeface="Segoe UI Light" pitchFamily="34" charset="0"/>
              </a:rPr>
              <a:t>5 years from now</a:t>
            </a:r>
          </a:p>
        </p:txBody>
      </p:sp>
      <p:sp>
        <p:nvSpPr>
          <p:cNvPr id="27" name="Oval 26"/>
          <p:cNvSpPr/>
          <p:nvPr/>
        </p:nvSpPr>
        <p:spPr>
          <a:xfrm>
            <a:off x="7603846" y="3339302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</a:rPr>
              <a:t>High </a:t>
            </a:r>
            <a:r>
              <a:rPr lang="en-US" sz="1200" b="1" dirty="0">
                <a:solidFill>
                  <a:srgbClr val="FFFFFF"/>
                </a:solidFill>
              </a:rPr>
              <a:t>Stewardship</a:t>
            </a:r>
          </a:p>
        </p:txBody>
      </p:sp>
      <p:sp>
        <p:nvSpPr>
          <p:cNvPr id="18" name="Oval 17"/>
          <p:cNvSpPr/>
          <p:nvPr/>
        </p:nvSpPr>
        <p:spPr>
          <a:xfrm>
            <a:off x="2403196" y="3339302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</a:rPr>
              <a:t>Low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</a:rPr>
              <a:t>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4974946" y="5225252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75" b="1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4974946" y="1510502"/>
            <a:ext cx="1428750" cy="4369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75" b="1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6403" name="Text Box 21"/>
          <p:cNvSpPr txBox="1">
            <a:spLocks noChangeArrowheads="1"/>
          </p:cNvSpPr>
          <p:nvPr/>
        </p:nvSpPr>
        <p:spPr bwMode="auto">
          <a:xfrm>
            <a:off x="5873704" y="2057095"/>
            <a:ext cx="79380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6404" name="Text Box 22"/>
          <p:cNvSpPr txBox="1">
            <a:spLocks noChangeArrowheads="1"/>
          </p:cNvSpPr>
          <p:nvPr/>
        </p:nvSpPr>
        <p:spPr bwMode="auto">
          <a:xfrm>
            <a:off x="7101737" y="3113334"/>
            <a:ext cx="91788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Purchased</a:t>
            </a:r>
          </a:p>
        </p:txBody>
      </p:sp>
      <p:grpSp>
        <p:nvGrpSpPr>
          <p:cNvPr id="79" name="Group 78"/>
          <p:cNvGrpSpPr/>
          <p:nvPr/>
        </p:nvGrpSpPr>
        <p:grpSpPr>
          <a:xfrm flipH="1">
            <a:off x="4907858" y="2328579"/>
            <a:ext cx="2057400" cy="1828800"/>
            <a:chOff x="2133600" y="1676400"/>
            <a:chExt cx="3200400" cy="2438400"/>
          </a:xfrm>
        </p:grpSpPr>
        <p:sp>
          <p:nvSpPr>
            <p:cNvPr id="14" name="Oval 13"/>
            <p:cNvSpPr/>
            <p:nvPr/>
          </p:nvSpPr>
          <p:spPr>
            <a:xfrm>
              <a:off x="4800600" y="30480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16764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81400" y="38100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29200" y="37338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2" name="Straight Connector 21"/>
            <p:cNvCxnSpPr>
              <a:stCxn id="15" idx="5"/>
              <a:endCxn id="14" idx="1"/>
            </p:cNvCxnSpPr>
            <p:nvPr/>
          </p:nvCxnSpPr>
          <p:spPr>
            <a:xfrm>
              <a:off x="2850963" y="1936563"/>
              <a:ext cx="1994274" cy="1156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4762500" y="3390900"/>
              <a:ext cx="685800" cy="304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Connector 34"/>
            <p:cNvCxnSpPr>
              <a:stCxn id="24" idx="5"/>
              <a:endCxn id="16" idx="1"/>
            </p:cNvCxnSpPr>
            <p:nvPr/>
          </p:nvCxnSpPr>
          <p:spPr>
            <a:xfrm>
              <a:off x="2393763" y="2469963"/>
              <a:ext cx="1232274" cy="1384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133600" y="22098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>
              <a:stCxn id="15" idx="3"/>
              <a:endCxn id="24" idx="7"/>
            </p:cNvCxnSpPr>
            <p:nvPr/>
          </p:nvCxnSpPr>
          <p:spPr>
            <a:xfrm flipH="1">
              <a:off x="2393763" y="1936563"/>
              <a:ext cx="241674" cy="317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7" idx="2"/>
              <a:endCxn id="16" idx="6"/>
            </p:cNvCxnSpPr>
            <p:nvPr/>
          </p:nvCxnSpPr>
          <p:spPr>
            <a:xfrm flipH="1">
              <a:off x="3886200" y="3886200"/>
              <a:ext cx="11430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 flipH="1">
            <a:off x="4505840" y="2081924"/>
            <a:ext cx="2542977" cy="2534852"/>
            <a:chOff x="2224676" y="1111147"/>
            <a:chExt cx="3871324" cy="3963101"/>
          </a:xfrm>
        </p:grpSpPr>
        <p:grpSp>
          <p:nvGrpSpPr>
            <p:cNvPr id="54" name="Group 53"/>
            <p:cNvGrpSpPr/>
            <p:nvPr/>
          </p:nvGrpSpPr>
          <p:grpSpPr>
            <a:xfrm>
              <a:off x="2224676" y="1111147"/>
              <a:ext cx="3871324" cy="3963101"/>
              <a:chOff x="2453276" y="1111147"/>
              <a:chExt cx="3871324" cy="3963101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715000" y="2531885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682695" y="1111147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453276" y="4769448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019800" y="4495800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45" idx="5"/>
                <a:endCxn id="44" idx="1"/>
              </p:cNvCxnSpPr>
              <p:nvPr/>
            </p:nvCxnSpPr>
            <p:spPr>
              <a:xfrm>
                <a:off x="2942857" y="1371310"/>
                <a:ext cx="2816781" cy="1205212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4" idx="5"/>
                <a:endCxn id="47" idx="0"/>
              </p:cNvCxnSpPr>
              <p:nvPr/>
            </p:nvCxnSpPr>
            <p:spPr>
              <a:xfrm>
                <a:off x="5975163" y="2792049"/>
                <a:ext cx="197037" cy="170375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4"/>
              <p:cNvCxnSpPr>
                <a:stCxn id="52" idx="4"/>
                <a:endCxn id="46" idx="1"/>
              </p:cNvCxnSpPr>
              <p:nvPr/>
            </p:nvCxnSpPr>
            <p:spPr>
              <a:xfrm flipH="1">
                <a:off x="2497913" y="2590801"/>
                <a:ext cx="169087" cy="2223284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2514600" y="2286000"/>
                <a:ext cx="3048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3" name="Straight Connector 52"/>
              <p:cNvCxnSpPr>
                <a:stCxn id="45" idx="4"/>
                <a:endCxn id="52" idx="0"/>
              </p:cNvCxnSpPr>
              <p:nvPr/>
            </p:nvCxnSpPr>
            <p:spPr>
              <a:xfrm flipH="1">
                <a:off x="2667000" y="1415947"/>
                <a:ext cx="168095" cy="870052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>
              <a:stCxn id="47" idx="2"/>
              <a:endCxn id="46" idx="5"/>
            </p:cNvCxnSpPr>
            <p:nvPr/>
          </p:nvCxnSpPr>
          <p:spPr>
            <a:xfrm flipH="1">
              <a:off x="2484838" y="4648200"/>
              <a:ext cx="3306362" cy="381411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5660746" y="1910551"/>
            <a:ext cx="2457450" cy="16753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20095" y="1352521"/>
            <a:ext cx="2210726" cy="43550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70AD47">
                    <a:lumMod val="75000"/>
                  </a:srgbClr>
                </a:solidFill>
                <a:latin typeface="Segoe UI Light" pitchFamily="34" charset="0"/>
              </a:rPr>
              <a:t>Key Trends?: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strategic realignment around purchasing/licensing ‘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collections as services</a:t>
            </a: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’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redirection of investment toward </a:t>
            </a:r>
            <a:r>
              <a:rPr lang="en-US" sz="1600" b="1" dirty="0" smtClean="0">
                <a:solidFill>
                  <a:prstClr val="black"/>
                </a:solidFill>
                <a:latin typeface="Segoe UI Light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research </a:t>
            </a:r>
            <a:r>
              <a:rPr lang="en-US" sz="1600" b="1" dirty="0" smtClean="0">
                <a:solidFill>
                  <a:prstClr val="black"/>
                </a:solidFill>
                <a:latin typeface="Segoe UI Light" pitchFamily="34" charset="0"/>
              </a:rPr>
              <a:t>support (</a:t>
            </a:r>
            <a:r>
              <a:rPr lang="en-US" sz="1600" b="1" dirty="0" err="1" smtClean="0">
                <a:solidFill>
                  <a:prstClr val="black"/>
                </a:solidFill>
                <a:latin typeface="Segoe UI Light" pitchFamily="34" charset="0"/>
              </a:rPr>
              <a:t>inc</a:t>
            </a:r>
            <a:r>
              <a:rPr lang="en-US" sz="1600" b="1" dirty="0" smtClean="0">
                <a:solidFill>
                  <a:prstClr val="black"/>
                </a:solidFill>
                <a:latin typeface="Segoe UI Light" pitchFamily="34" charset="0"/>
              </a:rPr>
              <a:t> ‘reputation management’)</a:t>
            </a:r>
            <a:endParaRPr lang="en-US" sz="1600" b="1" dirty="0">
              <a:solidFill>
                <a:prstClr val="black"/>
              </a:solidFill>
              <a:latin typeface="Segoe UI Light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emphasis on </a:t>
            </a:r>
            <a:r>
              <a:rPr lang="en-US" sz="1600" b="1" dirty="0">
                <a:solidFill>
                  <a:prstClr val="black"/>
                </a:solidFill>
                <a:latin typeface="Segoe UI Light" pitchFamily="34" charset="0"/>
              </a:rPr>
              <a:t>effective disclosure of distinctive assets</a:t>
            </a:r>
            <a:r>
              <a:rPr lang="en-US" sz="1600" dirty="0">
                <a:solidFill>
                  <a:prstClr val="black"/>
                </a:solidFill>
                <a:latin typeface="Segoe UI Light" pitchFamily="34" charset="0"/>
              </a:rPr>
              <a:t>:  special collections, research data, expertise</a:t>
            </a:r>
          </a:p>
        </p:txBody>
      </p:sp>
      <p:sp>
        <p:nvSpPr>
          <p:cNvPr id="40" name="Rectangular Callout 15"/>
          <p:cNvSpPr>
            <a:spLocks noChangeArrowheads="1"/>
          </p:cNvSpPr>
          <p:nvPr/>
        </p:nvSpPr>
        <p:spPr bwMode="auto">
          <a:xfrm>
            <a:off x="7206694" y="4876800"/>
            <a:ext cx="1314450" cy="914400"/>
          </a:xfrm>
          <a:prstGeom prst="wedgeRectCallout">
            <a:avLst>
              <a:gd name="adj1" fmla="val -87773"/>
              <a:gd name="adj2" fmla="val -62889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50">
                <a:solidFill>
                  <a:srgbClr val="FFFFFF"/>
                </a:solidFill>
              </a:rPr>
              <a:t>Research &amp; Learning Materials  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7149544" y="1447800"/>
            <a:ext cx="1314450" cy="514350"/>
          </a:xfrm>
          <a:prstGeom prst="wedgeRectCallout">
            <a:avLst>
              <a:gd name="adj1" fmla="val -67473"/>
              <a:gd name="adj2" fmla="val 1331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>
                <a:solidFill>
                  <a:srgbClr val="FFFFFF"/>
                </a:solidFill>
              </a:rPr>
              <a:t>Purchased Materials</a:t>
            </a:r>
          </a:p>
          <a:p>
            <a:pPr algn="ctr">
              <a:defRPr/>
            </a:pPr>
            <a:r>
              <a:rPr lang="en-US" sz="1050">
                <a:solidFill>
                  <a:srgbClr val="FFFFFF"/>
                </a:solidFill>
              </a:rPr>
              <a:t>Licensed E-Resources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2" name="Rectangular Callout 41"/>
          <p:cNvSpPr/>
          <p:nvPr/>
        </p:nvSpPr>
        <p:spPr>
          <a:xfrm>
            <a:off x="2577544" y="1447800"/>
            <a:ext cx="1314450" cy="560011"/>
          </a:xfrm>
          <a:prstGeom prst="wedgeRectCallout">
            <a:avLst>
              <a:gd name="adj1" fmla="val 67117"/>
              <a:gd name="adj2" fmla="val 7337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43" name="Rectangular Callout 21"/>
          <p:cNvSpPr>
            <a:spLocks noChangeArrowheads="1"/>
          </p:cNvSpPr>
          <p:nvPr/>
        </p:nvSpPr>
        <p:spPr bwMode="auto">
          <a:xfrm>
            <a:off x="2577544" y="4933950"/>
            <a:ext cx="1314450" cy="857250"/>
          </a:xfrm>
          <a:prstGeom prst="wedgeRectCallout">
            <a:avLst>
              <a:gd name="adj1" fmla="val 80616"/>
              <a:gd name="adj2" fmla="val -79306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50">
                <a:solidFill>
                  <a:srgbClr val="FFFFFF"/>
                </a:solidFill>
              </a:rPr>
              <a:t>Special Collections</a:t>
            </a:r>
          </a:p>
          <a:p>
            <a:pPr algn="ctr"/>
            <a:r>
              <a:rPr lang="en-US" sz="1050">
                <a:solidFill>
                  <a:srgbClr val="FFFFFF"/>
                </a:solidFill>
              </a:rPr>
              <a:t>Local Digitization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39000" y="6442134"/>
            <a:ext cx="1720664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2015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2330937" y="6442134"/>
            <a:ext cx="4987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Projected shift in institutional attention, research libraries.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306789"/>
      </p:ext>
    </p:extLst>
  </p:cSld>
  <p:clrMapOvr>
    <a:masterClrMapping/>
  </p:clrMapOvr>
  <p:transition advTm="1198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 as a service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Collection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85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533400" y="304800"/>
            <a:ext cx="875463" cy="5867400"/>
            <a:chOff x="533400" y="304800"/>
            <a:chExt cx="875463" cy="5867400"/>
          </a:xfrm>
        </p:grpSpPr>
        <p:grpSp>
          <p:nvGrpSpPr>
            <p:cNvPr id="38" name="Group 37"/>
            <p:cNvGrpSpPr/>
            <p:nvPr/>
          </p:nvGrpSpPr>
          <p:grpSpPr>
            <a:xfrm>
              <a:off x="533400" y="3326523"/>
              <a:ext cx="861133" cy="2845677"/>
              <a:chOff x="533400" y="3326523"/>
              <a:chExt cx="861133" cy="2845677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79650" y="3326523"/>
                <a:ext cx="533400" cy="533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3400" y="5802868"/>
                <a:ext cx="861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Owned</a:t>
                </a:r>
                <a:endParaRPr lang="en-US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946350" y="3492923"/>
                <a:ext cx="17617" cy="2171545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603450" y="304800"/>
              <a:ext cx="805413" cy="1154901"/>
              <a:chOff x="603450" y="304800"/>
              <a:chExt cx="805413" cy="1154901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85800" y="926301"/>
                <a:ext cx="527250" cy="533400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3450" y="304800"/>
                <a:ext cx="805413" cy="33855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Catalog</a:t>
                </a:r>
                <a:endParaRPr lang="en-US" sz="1600" dirty="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946350" y="643354"/>
                <a:ext cx="0" cy="33605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679650" y="304800"/>
            <a:ext cx="3387290" cy="5867400"/>
            <a:chOff x="679650" y="304800"/>
            <a:chExt cx="3387290" cy="5867400"/>
          </a:xfrm>
        </p:grpSpPr>
        <p:grpSp>
          <p:nvGrpSpPr>
            <p:cNvPr id="48" name="Group 47"/>
            <p:cNvGrpSpPr/>
            <p:nvPr/>
          </p:nvGrpSpPr>
          <p:grpSpPr>
            <a:xfrm>
              <a:off x="679650" y="926301"/>
              <a:ext cx="3200400" cy="5245899"/>
              <a:chOff x="679650" y="926301"/>
              <a:chExt cx="3200400" cy="524589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679650" y="2583573"/>
                <a:ext cx="3200400" cy="3588627"/>
                <a:chOff x="679650" y="2583573"/>
                <a:chExt cx="3200400" cy="3588627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679650" y="2583573"/>
                  <a:ext cx="2895600" cy="2019300"/>
                </a:xfrm>
                <a:prstGeom prst="ellipse">
                  <a:avLst/>
                </a:prstGeom>
                <a:solidFill>
                  <a:srgbClr val="4F81BD">
                    <a:alpha val="3411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848677" y="5802868"/>
                  <a:ext cx="1031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Available</a:t>
                  </a:r>
                  <a:endParaRPr lang="en-US" dirty="0"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280137" y="3492923"/>
                  <a:ext cx="17617" cy="2171545"/>
                </a:xfrm>
                <a:prstGeom prst="line">
                  <a:avLst/>
                </a:prstGeom>
                <a:ln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ectangle 26"/>
              <p:cNvSpPr/>
              <p:nvPr/>
            </p:nvSpPr>
            <p:spPr>
              <a:xfrm>
                <a:off x="3041850" y="926301"/>
                <a:ext cx="527250" cy="533400"/>
              </a:xfrm>
              <a:prstGeom prst="rect">
                <a:avLst/>
              </a:prstGeom>
              <a:solidFill>
                <a:srgbClr val="4F81BD">
                  <a:alpha val="34118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715673" y="304800"/>
              <a:ext cx="1351267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LibGuides, </a:t>
              </a:r>
              <a:r>
                <a:rPr lang="en-US" sz="1600" dirty="0" err="1" smtClean="0"/>
                <a:t>etc</a:t>
              </a:r>
              <a:endParaRPr lang="en-US" sz="1600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305475" y="643354"/>
              <a:ext cx="0" cy="33605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79650" y="304800"/>
            <a:ext cx="2362200" cy="5867400"/>
            <a:chOff x="679650" y="304800"/>
            <a:chExt cx="2362200" cy="5867400"/>
          </a:xfrm>
        </p:grpSpPr>
        <p:grpSp>
          <p:nvGrpSpPr>
            <p:cNvPr id="39" name="Group 38"/>
            <p:cNvGrpSpPr/>
            <p:nvPr/>
          </p:nvGrpSpPr>
          <p:grpSpPr>
            <a:xfrm>
              <a:off x="679650" y="3097923"/>
              <a:ext cx="2362200" cy="3074277"/>
              <a:chOff x="679650" y="3097923"/>
              <a:chExt cx="2362200" cy="307427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79650" y="3097923"/>
                <a:ext cx="2362200" cy="990600"/>
              </a:xfrm>
              <a:prstGeom prst="ellipse">
                <a:avLst/>
              </a:prstGeom>
              <a:solidFill>
                <a:srgbClr val="4F81BD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42018" y="5802868"/>
                <a:ext cx="9973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Licensed</a:t>
                </a:r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032351" y="3492923"/>
                <a:ext cx="17617" cy="2171545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1213050" y="304800"/>
              <a:ext cx="1828800" cy="1154901"/>
              <a:chOff x="1213050" y="304800"/>
              <a:chExt cx="1828800" cy="115490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213050" y="926301"/>
                <a:ext cx="1828800" cy="533400"/>
              </a:xfrm>
              <a:prstGeom prst="rect">
                <a:avLst/>
              </a:prstGeom>
              <a:solidFill>
                <a:srgbClr val="4F81BD">
                  <a:alpha val="67059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09014" y="304800"/>
                <a:ext cx="1288751" cy="33855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KB/Discovery</a:t>
                </a:r>
                <a:endParaRPr lang="en-US" sz="1600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2032351" y="643354"/>
                <a:ext cx="0" cy="33605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679650" y="304800"/>
            <a:ext cx="5943600" cy="5867400"/>
            <a:chOff x="679650" y="304800"/>
            <a:chExt cx="5943600" cy="5867400"/>
          </a:xfrm>
        </p:grpSpPr>
        <p:grpSp>
          <p:nvGrpSpPr>
            <p:cNvPr id="41" name="Group 40"/>
            <p:cNvGrpSpPr/>
            <p:nvPr/>
          </p:nvGrpSpPr>
          <p:grpSpPr>
            <a:xfrm>
              <a:off x="679650" y="2183523"/>
              <a:ext cx="4495800" cy="3988677"/>
              <a:chOff x="679650" y="2183523"/>
              <a:chExt cx="4495800" cy="3988677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79650" y="2183523"/>
                <a:ext cx="4495800" cy="2895600"/>
              </a:xfrm>
              <a:prstGeom prst="ellipse">
                <a:avLst/>
              </a:prstGeom>
              <a:solidFill>
                <a:srgbClr val="4F81BD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003849" y="5802868"/>
                <a:ext cx="790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Global</a:t>
                </a:r>
                <a:endParaRPr lang="en-US" dirty="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342453" y="3492923"/>
                <a:ext cx="17617" cy="2171545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3569100" y="304800"/>
              <a:ext cx="3054150" cy="1154901"/>
              <a:chOff x="3569100" y="304800"/>
              <a:chExt cx="3054150" cy="115490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69100" y="926301"/>
                <a:ext cx="1606350" cy="533400"/>
              </a:xfrm>
              <a:prstGeom prst="rect">
                <a:avLst/>
              </a:prstGeom>
              <a:solidFill>
                <a:srgbClr val="4F81BD">
                  <a:alpha val="18824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057996" y="304800"/>
                <a:ext cx="2565254" cy="33855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Google, ResearchGate, </a:t>
                </a:r>
                <a:r>
                  <a:rPr lang="en-US" sz="1600" dirty="0" err="1" smtClean="0"/>
                  <a:t>etc</a:t>
                </a:r>
                <a:r>
                  <a:rPr lang="en-US" sz="1600" dirty="0" smtClean="0"/>
                  <a:t> …</a:t>
                </a:r>
                <a:endParaRPr lang="en-US" sz="1600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642050" y="643354"/>
                <a:ext cx="0" cy="33605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/>
          <p:cNvSpPr txBox="1"/>
          <p:nvPr/>
        </p:nvSpPr>
        <p:spPr>
          <a:xfrm>
            <a:off x="5791201" y="1576914"/>
            <a:ext cx="2884700" cy="38472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AD47">
                    <a:lumMod val="75000"/>
                  </a:srgbClr>
                </a:solidFill>
                <a:latin typeface="Segoe UI Light" pitchFamily="34" charset="0"/>
              </a:rPr>
              <a:t>Separation of discovery and collection?:</a:t>
            </a:r>
            <a:endParaRPr lang="en-US" sz="2800" b="1" dirty="0">
              <a:solidFill>
                <a:srgbClr val="70AD47">
                  <a:lumMod val="75000"/>
                </a:srgbClr>
              </a:solidFill>
              <a:latin typeface="Segoe UI Light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Segoe UI Light" pitchFamily="34" charset="0"/>
              </a:rPr>
              <a:t>Focus shifts from owned to facilitated (available)?</a:t>
            </a:r>
            <a:endParaRPr lang="en-US" sz="2000" dirty="0">
              <a:solidFill>
                <a:prstClr val="black"/>
              </a:solidFill>
              <a:latin typeface="Segoe UI Light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Segoe UI Light" pitchFamily="34" charset="0"/>
              </a:rPr>
              <a:t>Focus shifts from collection to other services (creation, …)?</a:t>
            </a:r>
            <a:endParaRPr lang="en-US" sz="2000" dirty="0">
              <a:solidFill>
                <a:prstClr val="black"/>
              </a:solidFill>
              <a:latin typeface="Segoe UI Light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prstClr val="black"/>
                </a:solidFill>
                <a:latin typeface="Segoe UI Light" pitchFamily="34" charset="0"/>
              </a:rPr>
              <a:t>Systemwide</a:t>
            </a:r>
            <a:r>
              <a:rPr lang="en-US" sz="2000" dirty="0" smtClean="0">
                <a:solidFill>
                  <a:prstClr val="black"/>
                </a:solidFill>
                <a:latin typeface="Segoe UI Light" pitchFamily="34" charset="0"/>
              </a:rPr>
              <a:t> thinking becomes stronger?</a:t>
            </a:r>
            <a:endParaRPr lang="en-US" sz="2000" b="1" dirty="0">
              <a:solidFill>
                <a:prstClr val="black"/>
              </a:solidFill>
              <a:latin typeface="Segoe U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39000" y="6442134"/>
            <a:ext cx="1765548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2015.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00400" y="6442134"/>
            <a:ext cx="4215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Discoverability redefines collection boundaries.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32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3124200"/>
            <a:ext cx="6705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543800" y="2895600"/>
            <a:ext cx="457200" cy="457200"/>
          </a:xfrm>
          <a:prstGeom prst="ellipse">
            <a:avLst/>
          </a:prstGeom>
          <a:solidFill>
            <a:schemeClr val="accent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" y="2895600"/>
            <a:ext cx="457200" cy="4572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457200" y="457200"/>
            <a:ext cx="1981200" cy="1295400"/>
          </a:xfrm>
          <a:prstGeom prst="wedgeRectCallout">
            <a:avLst>
              <a:gd name="adj1" fmla="val -20833"/>
              <a:gd name="adj2" fmla="val 11778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The ‘owned’ collection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781800" y="457200"/>
            <a:ext cx="1981200" cy="1295400"/>
          </a:xfrm>
          <a:prstGeom prst="wedgeRectCallout">
            <a:avLst>
              <a:gd name="adj1" fmla="val 1409"/>
              <a:gd name="adj2" fmla="val 123733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The ‘facilitated’ collection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198564" y="3938989"/>
            <a:ext cx="1525836" cy="800099"/>
          </a:xfrm>
          <a:prstGeom prst="wedgeRectCallout">
            <a:avLst>
              <a:gd name="adj1" fmla="val -11380"/>
              <a:gd name="adj2" fmla="val -12715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‘licensed’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590800" y="1652989"/>
            <a:ext cx="1580920" cy="914400"/>
          </a:xfrm>
          <a:prstGeom prst="wedgeRectCallout">
            <a:avLst>
              <a:gd name="adj1" fmla="val -43439"/>
              <a:gd name="adj2" fmla="val 97499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‘borrowed’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4876800"/>
            <a:ext cx="3724992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Pointing people at Google Scholar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Including freely available e-books in the catalog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Creating resource guides for web resources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07" y="4876800"/>
            <a:ext cx="2024785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Purchased and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physically stored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498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 collections spectrum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4343400" y="1652989"/>
            <a:ext cx="2237802" cy="914400"/>
          </a:xfrm>
          <a:prstGeom prst="wedgeRectCallout">
            <a:avLst>
              <a:gd name="adj1" fmla="val -6326"/>
              <a:gd name="adj2" fmla="val 10055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‘demand-driven’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6800" y="3493532"/>
            <a:ext cx="0" cy="1154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772400" y="3493532"/>
            <a:ext cx="0" cy="12455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ular Callout 20"/>
          <p:cNvSpPr/>
          <p:nvPr/>
        </p:nvSpPr>
        <p:spPr>
          <a:xfrm>
            <a:off x="5105398" y="3938989"/>
            <a:ext cx="1905002" cy="800099"/>
          </a:xfrm>
          <a:prstGeom prst="wedgeRectCallout">
            <a:avLst>
              <a:gd name="adj1" fmla="val -64810"/>
              <a:gd name="adj2" fmla="val -13954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‘shared print’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9000" y="6442134"/>
            <a:ext cx="1765548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2015.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6442134"/>
            <a:ext cx="246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A collections spectrum.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7719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5" grpId="1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is the new content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Collection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27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Overview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09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903" y="768489"/>
            <a:ext cx="60890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arXiv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SSRN,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RePEc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PubMed Central (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disciplinary repositories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that have become important discovery hubs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Google Scholar, Google Books, Amazon  (ubiquitous 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discovery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and fulfillment hubs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Mendeley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ResearchGate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(services for 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social discovery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scholarly reputation management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Goodreads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LibraryThing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social description/reading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sites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Wikipedia, Yahoo Answers, Khan Academy (hubs for open 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reference, and teaching materials).  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/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GalaxyZoo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FigShare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OpenRefine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</a:t>
            </a:r>
            <a:r>
              <a:rPr lang="en-US" b="1" dirty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data storage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manipulation tools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 smtClean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Github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</a:t>
            </a:r>
            <a:r>
              <a:rPr lang="en-US" b="1" dirty="0" smtClean="0">
                <a:solidFill>
                  <a:srgbClr val="C5212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software</a:t>
            </a:r>
            <a:r>
              <a:rPr lang="en-US" dirty="0" smtClean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management)</a:t>
            </a:r>
            <a:endParaRPr lang="en-US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894" y="542738"/>
            <a:ext cx="781032" cy="26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956" y="399804"/>
            <a:ext cx="1173860" cy="3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956" y="1096951"/>
            <a:ext cx="2490990" cy="22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6914" y="1738433"/>
            <a:ext cx="914400" cy="3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3791" y="61722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2663" y="2528391"/>
            <a:ext cx="96252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3886" y="2908386"/>
            <a:ext cx="1600200" cy="30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576" y="2367093"/>
            <a:ext cx="1290385" cy="32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9976" y="3845742"/>
            <a:ext cx="1073888" cy="2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43140" y="3544706"/>
            <a:ext cx="1141675" cy="21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https://encrypted-tbn3.gstatic.com/images?q=tbn:ANd9GcR8LXb_uP9fb2tyPjH-FnnMlm7TYmg3hZSgR2CgKCu67QnV-liYVxLVYbh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43" y="4488114"/>
            <a:ext cx="108857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ikipedia-logo-v2-ko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36" y="4374846"/>
            <a:ext cx="727075" cy="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upload.wikimedia.org/wikipedia/en/a/aa/Figshare_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3" y="5418263"/>
            <a:ext cx="1196610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Galaxy Zo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87" y="5470651"/>
            <a:ext cx="94748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550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6990"/>
            <a:ext cx="5334000" cy="67910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0" y="990600"/>
            <a:ext cx="44196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http://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www.nature.com/news/online-collaboration-scientists-and-the-social-network-1.15711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29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3" y="228600"/>
            <a:ext cx="8984257" cy="6317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0480" y="6488668"/>
            <a:ext cx="321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http://innoscholcomm.silk.co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/</a:t>
            </a:r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25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009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0480" y="6488668"/>
            <a:ext cx="321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http://innoscholcomm.silk.co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/</a:t>
            </a:r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117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9839325" cy="7553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486400"/>
            <a:ext cx="2858090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Wouter Haak</a:t>
            </a:r>
          </a:p>
          <a:p>
            <a:r>
              <a:rPr lang="en-US" dirty="0" smtClean="0"/>
              <a:t>Elsevier, VP Product Strategy</a:t>
            </a:r>
          </a:p>
          <a:p>
            <a:r>
              <a:rPr lang="en-US" dirty="0" smtClean="0"/>
              <a:t>LIBER, Riga,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63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199846"/>
            <a:ext cx="496711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</a:rPr>
              <a:t>Her view is that publishers are here to </a:t>
            </a:r>
            <a:r>
              <a:rPr lang="en-US" sz="2800" b="1" dirty="0">
                <a:solidFill>
                  <a:srgbClr val="FFFFFF"/>
                </a:solidFill>
                <a:latin typeface="Segoe UI Light" panose="020B0502040204020203" pitchFamily="34" charset="0"/>
              </a:rPr>
              <a:t>make the scientific research process more effective 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</a:rPr>
              <a:t>by helping them keep up to date, find colleagues, plan experiments, and then share their results.  </a:t>
            </a:r>
            <a:r>
              <a:rPr lang="en-US" sz="2800" b="1" dirty="0">
                <a:solidFill>
                  <a:srgbClr val="FFFFFF"/>
                </a:solidFill>
                <a:latin typeface="Segoe UI Light" panose="020B0502040204020203" pitchFamily="34" charset="0"/>
              </a:rPr>
              <a:t>After they have published, the processes continues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</a:rPr>
              <a:t> with gaining a reputation, obtaining funds, finding collaborators, and even finding a new job. What can we as publishers do to address some of </a:t>
            </a:r>
            <a:r>
              <a:rPr lang="en-US" sz="2800" b="1" dirty="0">
                <a:solidFill>
                  <a:srgbClr val="FFFFFF"/>
                </a:solidFill>
                <a:latin typeface="Segoe UI Light" panose="020B0502040204020203" pitchFamily="34" charset="0"/>
              </a:rPr>
              <a:t>scientists’ pain points?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886200"/>
            <a:ext cx="2571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Segoe UI Light" panose="020B0502040204020203" pitchFamily="34" charset="0"/>
              </a:rPr>
              <a:t>Annette Thomas, </a:t>
            </a:r>
            <a:endParaRPr lang="en-US" sz="2400" dirty="0" smtClean="0">
              <a:solidFill>
                <a:srgbClr val="FFFFFF"/>
              </a:solidFill>
              <a:latin typeface="Segoe UI Light" panose="020B0502040204020203" pitchFamily="34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CEO </a:t>
            </a:r>
            <a:r>
              <a:rPr lang="en-US" sz="2400" dirty="0">
                <a:solidFill>
                  <a:srgbClr val="FFFFFF"/>
                </a:solidFill>
                <a:latin typeface="Segoe UI Light" panose="020B0502040204020203" pitchFamily="34" charset="0"/>
              </a:rPr>
              <a:t>of Macmillan </a:t>
            </a:r>
            <a:endParaRPr lang="en-US" sz="2400" dirty="0" smtClean="0">
              <a:solidFill>
                <a:srgbClr val="FFFFFF"/>
              </a:solidFill>
              <a:latin typeface="Segoe UI Light" panose="020B0502040204020203" pitchFamily="34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Publishers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A publisher’s new job description</a:t>
            </a:r>
            <a:endParaRPr lang="en-US" sz="4800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4244" y="640080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</a:rPr>
              <a:t>http://www.against-the-grain.com/2012/11/a-publishers-new-job-description/</a:t>
            </a:r>
          </a:p>
        </p:txBody>
      </p:sp>
    </p:spTree>
    <p:extLst>
      <p:ext uri="{BB962C8B-B14F-4D97-AF65-F5344CB8AC3E}">
        <p14:creationId xmlns:p14="http://schemas.microsoft.com/office/powerpoint/2010/main" val="2660412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4495800" cy="1233810"/>
          </a:xfrm>
          <a:prstGeom prst="rect">
            <a:avLst/>
          </a:prstGeom>
        </p:spPr>
      </p:pic>
      <p:pic>
        <p:nvPicPr>
          <p:cNvPr id="3074" name="Picture 2" descr="Elsevi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4668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ndeley reference manage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2362200" cy="5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753220"/>
            <a:ext cx="4776788" cy="3241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3124200"/>
            <a:ext cx="1762125" cy="69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112106"/>
            <a:ext cx="4591050" cy="60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475" y="4479359"/>
            <a:ext cx="2209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65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743200"/>
            <a:ext cx="4991100" cy="3619500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219200" y="3048000"/>
            <a:ext cx="28194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19200" y="3048000"/>
            <a:ext cx="39624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19200" y="3048000"/>
            <a:ext cx="48768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Zot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2867025" cy="638175"/>
          </a:xfrm>
          <a:prstGeom prst="rect">
            <a:avLst/>
          </a:prstGeom>
          <a:noFill/>
        </p:spPr>
      </p:pic>
      <p:pic>
        <p:nvPicPr>
          <p:cNvPr id="13316" name="Picture 4" descr="Mendeley reference manage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286125" cy="77152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609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750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260205"/>
            <a:ext cx="9029354" cy="405178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284026" y="1839285"/>
            <a:ext cx="1859973" cy="748051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76800" y="2057400"/>
            <a:ext cx="2286000" cy="457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0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2268B04-BFEB-4233-88D0-3BF23CCF295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Share Myse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010" y="1385454"/>
            <a:ext cx="5506453" cy="412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094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52963" y="2619410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2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4538" y="3764101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3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5875" y="304800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1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01723"/>
            <a:ext cx="4040188" cy="639762"/>
          </a:xfrm>
        </p:spPr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441485"/>
            <a:ext cx="4040188" cy="3951288"/>
          </a:xfrm>
        </p:spPr>
        <p:txBody>
          <a:bodyPr>
            <a:normAutofit fontScale="92500"/>
          </a:bodyPr>
          <a:lstStyle/>
          <a:p>
            <a:pPr>
              <a:buClr>
                <a:srgbClr val="C00000"/>
              </a:buClr>
            </a:pPr>
            <a:r>
              <a:rPr lang="en-US" dirty="0" smtClean="0"/>
              <a:t>The evolving scholarly record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Collection attention: collections grid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Trends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Inside-out collections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Collections as a service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From curation to creation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Workflow is the new content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81600" y="4389437"/>
            <a:ext cx="3505200" cy="1935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Towards the collective (print) collection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How we will manage print collections … differently.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883581"/>
              </p:ext>
            </p:extLst>
          </p:nvPr>
        </p:nvGraphicFramePr>
        <p:xfrm>
          <a:off x="5631868" y="520464"/>
          <a:ext cx="2659487" cy="344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1868" y="520464"/>
                        <a:ext cx="2659487" cy="344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9445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946573" cy="5775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52" y="1792246"/>
            <a:ext cx="6432321" cy="47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36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is the new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sz="2800" dirty="0" smtClean="0"/>
              <a:t>In a print world, researchers and learners organized their workflow around the library. </a:t>
            </a:r>
          </a:p>
          <a:p>
            <a:r>
              <a:rPr lang="en-US" sz="2800" dirty="0" smtClean="0"/>
              <a:t>The library had limited interaction with the full process.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sz="2800" dirty="0" smtClean="0"/>
              <a:t>In a digital world, the library needs to organize itself around the workflows of research and learners.</a:t>
            </a:r>
          </a:p>
          <a:p>
            <a:r>
              <a:rPr lang="en-US" sz="2800" dirty="0" smtClean="0"/>
              <a:t>Workflows generate and consume information resources.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257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The inside out collection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4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581400" y="5638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30" name="Oval 2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0" descr="researchandlearning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29560" y="3732913"/>
            <a:ext cx="2127542" cy="1417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4" descr="WebResources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37533" y="1840123"/>
            <a:ext cx="1227138" cy="122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51" descr="specialcollections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46748" y="3805396"/>
            <a:ext cx="1919288" cy="127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77" name="Line 22"/>
          <p:cNvSpPr>
            <a:spLocks noChangeShapeType="1"/>
          </p:cNvSpPr>
          <p:nvPr/>
        </p:nvSpPr>
        <p:spPr bwMode="auto">
          <a:xfrm flipH="1">
            <a:off x="4570412" y="1319682"/>
            <a:ext cx="3139053" cy="2138069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6050922" y="1366184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5266835" y="3008933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Purchased</a:t>
            </a:r>
          </a:p>
        </p:txBody>
      </p:sp>
      <p:sp>
        <p:nvSpPr>
          <p:cNvPr id="24" name="Down Arrow Callout 23"/>
          <p:cNvSpPr/>
          <p:nvPr/>
        </p:nvSpPr>
        <p:spPr>
          <a:xfrm>
            <a:off x="2590800" y="533400"/>
            <a:ext cx="4038600" cy="1371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Segoe UI Light" pitchFamily="34" charset="0"/>
              </a:rPr>
              <a:t>Outside, in</a:t>
            </a:r>
            <a:endParaRPr lang="en-US" sz="4400" dirty="0">
              <a:latin typeface="Segoe UI Light" pitchFamily="34" charset="0"/>
            </a:endParaRPr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228600" y="228600"/>
            <a:ext cx="239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OCLC Collections </a:t>
            </a:r>
            <a:r>
              <a:rPr lang="en-US" dirty="0">
                <a:latin typeface="Segoe UI Light" pitchFamily="34" charset="0"/>
              </a:rPr>
              <a:t>Grid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9343" y="3856665"/>
            <a:ext cx="4821513" cy="120032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Distinctive</a:t>
            </a:r>
            <a:endParaRPr lang="en-US" sz="72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600" y="914400"/>
            <a:ext cx="26452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 Light" pitchFamily="34" charset="0"/>
              </a:rPr>
              <a:t>Library as broker</a:t>
            </a:r>
          </a:p>
          <a:p>
            <a:r>
              <a:rPr lang="en-US" sz="2400" dirty="0" smtClean="0">
                <a:solidFill>
                  <a:schemeClr val="accent6"/>
                </a:solidFill>
                <a:latin typeface="Segoe UI Light" pitchFamily="34" charset="0"/>
              </a:rPr>
              <a:t>Maximise efficiency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228600"/>
            <a:ext cx="990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itchFamily="34" charset="0"/>
              </a:rPr>
              <a:t>Then</a:t>
            </a:r>
            <a:endParaRPr lang="en-US" sz="2400" b="1" dirty="0" smtClean="0">
              <a:solidFill>
                <a:schemeClr val="accent6"/>
              </a:solidFill>
              <a:latin typeface="Segoe UI Ligh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78" y="3213893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28" name="Oval 27"/>
          <p:cNvSpPr/>
          <p:nvPr/>
        </p:nvSpPr>
        <p:spPr>
          <a:xfrm>
            <a:off x="7394851" y="319087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High Stewardship</a:t>
            </a:r>
          </a:p>
        </p:txBody>
      </p:sp>
      <p:pic>
        <p:nvPicPr>
          <p:cNvPr id="33" name="Picture 48" descr="booksjournal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45220" y="1328616"/>
            <a:ext cx="2400301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3217599" y="1843323"/>
            <a:ext cx="2642070" cy="1107996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Market</a:t>
            </a:r>
            <a:endParaRPr lang="en-US" sz="6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Down Arrow Callout 25"/>
          <p:cNvSpPr/>
          <p:nvPr/>
        </p:nvSpPr>
        <p:spPr>
          <a:xfrm>
            <a:off x="2594733" y="5486400"/>
            <a:ext cx="4038600" cy="1371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Segoe UI Light" pitchFamily="34" charset="0"/>
              </a:rPr>
              <a:t>Inside, out</a:t>
            </a:r>
            <a:endParaRPr lang="en-US" sz="4400" dirty="0"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9333" y="4884003"/>
            <a:ext cx="368780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 Light" pitchFamily="34" charset="0"/>
              </a:rPr>
              <a:t>Library as provider</a:t>
            </a:r>
          </a:p>
          <a:p>
            <a:r>
              <a:rPr lang="en-US" sz="2400" dirty="0" err="1" smtClean="0">
                <a:solidFill>
                  <a:schemeClr val="accent6"/>
                </a:solidFill>
                <a:latin typeface="Segoe UI Light" pitchFamily="34" charset="0"/>
              </a:rPr>
              <a:t>Maximise</a:t>
            </a:r>
            <a:r>
              <a:rPr lang="en-US" sz="2400" dirty="0" smtClean="0">
                <a:solidFill>
                  <a:schemeClr val="accent6"/>
                </a:solidFill>
                <a:latin typeface="Segoe UI Light" pitchFamily="34" charset="0"/>
              </a:rPr>
              <a:t> discoverability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7533" y="6125614"/>
            <a:ext cx="91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itchFamily="34" charset="0"/>
              </a:rPr>
              <a:t>Now</a:t>
            </a:r>
            <a:endParaRPr lang="en-US" sz="2400" b="1" dirty="0" smtClean="0">
              <a:solidFill>
                <a:schemeClr val="accent6"/>
              </a:solidFill>
              <a:latin typeface="Segoe UI Ligh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1401" y="6442135"/>
            <a:ext cx="541020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Figure:  OCLC Collections Grid, shift in emphasis. </a:t>
            </a:r>
            <a:r>
              <a:rPr lang="en-US" sz="1400" dirty="0" smtClean="0"/>
              <a:t>OCLC Research, 2014.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4637564"/>
      </p:ext>
    </p:extLst>
  </p:cSld>
  <p:clrMapOvr>
    <a:masterClrMapping/>
  </p:clrMapOvr>
  <p:transition spd="slow" advTm="13180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19" grpId="0" animBg="1"/>
      <p:bldP spid="26" grpId="0" animBg="1"/>
      <p:bldP spid="3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From curation to creation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12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0" y="533400"/>
            <a:ext cx="2971800" cy="7010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Segoe UI" panose="020B0502040204020203" pitchFamily="34" charset="0"/>
              </a:rPr>
              <a:t>U Minnesota, ARL Institutional profile</a:t>
            </a:r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5257800" y="1752600"/>
            <a:ext cx="3581400" cy="3962400"/>
          </a:xfrm>
        </p:spPr>
        <p:txBody>
          <a:bodyPr/>
          <a:lstStyle/>
          <a:p>
            <a:pPr>
              <a:buNone/>
            </a:pPr>
            <a:r>
              <a:rPr lang="en-US" sz="2400" b="0" dirty="0" smtClean="0">
                <a:latin typeface="Segoe UI" panose="020B0502040204020203" pitchFamily="34" charset="0"/>
              </a:rPr>
              <a:t>“In alignment with the University's strategic positioning, the University Libraries have re-conceived goals, </a:t>
            </a:r>
            <a:r>
              <a:rPr lang="en-US" sz="2400" b="0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shifting from a collection-centric focus to one that is engagement-based.”</a:t>
            </a:r>
          </a:p>
          <a:p>
            <a:endParaRPr lang="en-US" b="0" dirty="0">
              <a:latin typeface="Segoe UI" panose="020B0502040204020203" pitchFamily="34" charset="0"/>
            </a:endParaRPr>
          </a:p>
        </p:txBody>
      </p:sp>
      <p:pic>
        <p:nvPicPr>
          <p:cNvPr id="64514" name="Picture 2" descr="http://umcf.umn.edu/awards/2006/images/margo_library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0867"/>
            <a:ext cx="4724400" cy="70039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50223"/>
            <a:ext cx="4724400" cy="30777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http://</a:t>
            </a:r>
            <a:r>
              <a:rPr lang="en-US" sz="12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umcf.umn.edu/awards/2006/images/margo_library_lg.jpg</a:t>
            </a:r>
            <a:endParaRPr lang="en-US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2107" y="6550223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http://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www.libqual.org/documents/admin/Profiles_apndx_C.pdf</a:t>
            </a:r>
            <a:endParaRPr lang="en-US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4683125" cy="45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-45720"/>
            <a:ext cx="46577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742" y="5156202"/>
            <a:ext cx="2076383" cy="78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2" y="5156202"/>
            <a:ext cx="5419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Transformation of the academic library</a:t>
            </a:r>
          </a:p>
          <a:p>
            <a:r>
              <a:rPr lang="en-US" dirty="0" smtClean="0">
                <a:latin typeface="Segoe UI Light" pitchFamily="34" charset="0"/>
              </a:rPr>
              <a:t>Kurt de </a:t>
            </a:r>
            <a:r>
              <a:rPr lang="en-US" dirty="0" err="1" smtClean="0">
                <a:latin typeface="Segoe UI Light" pitchFamily="34" charset="0"/>
              </a:rPr>
              <a:t>Belder</a:t>
            </a:r>
            <a:endParaRPr lang="en-US" dirty="0" smtClean="0">
              <a:latin typeface="Segoe UI Light" pitchFamily="34" charset="0"/>
            </a:endParaRPr>
          </a:p>
          <a:p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http://www.oclc.org/content/dam/research/events/dss/ppt/dss_debelder.pptx</a:t>
            </a:r>
            <a:endParaRPr lang="en-US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07" y="-2387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6096000"/>
            <a:ext cx="285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http://accessceramics.org/</a:t>
            </a:r>
          </a:p>
        </p:txBody>
      </p:sp>
    </p:spTree>
    <p:extLst>
      <p:ext uri="{BB962C8B-B14F-4D97-AF65-F5344CB8AC3E}">
        <p14:creationId xmlns:p14="http://schemas.microsoft.com/office/powerpoint/2010/main" val="3385344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2091687"/>
            <a:ext cx="7772400" cy="1115690"/>
          </a:xfrm>
        </p:spPr>
        <p:txBody>
          <a:bodyPr/>
          <a:lstStyle/>
          <a:p>
            <a:r>
              <a:rPr lang="en-US" sz="80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Towards the collective (print) collection</a:t>
            </a:r>
            <a:endParaRPr lang="en-US" sz="80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447800"/>
            <a:ext cx="7772400" cy="78105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93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0"/>
            <a:ext cx="7239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Segoe UI Light" panose="020B0502040204020203" pitchFamily="34" charset="0"/>
              </a:rPr>
              <a:t>The </a:t>
            </a:r>
            <a:r>
              <a:rPr lang="en-US" sz="6600" b="1" dirty="0">
                <a:solidFill>
                  <a:srgbClr val="FFFFFF"/>
                </a:solidFill>
                <a:latin typeface="Segoe UI Light" panose="020B0502040204020203" pitchFamily="34" charset="0"/>
              </a:rPr>
              <a:t>bubble of growth </a:t>
            </a:r>
            <a:r>
              <a:rPr lang="en-US" sz="4400" dirty="0">
                <a:solidFill>
                  <a:srgbClr val="FFFFFF"/>
                </a:solidFill>
                <a:latin typeface="Segoe UI Light" panose="020B0502040204020203" pitchFamily="34" charset="0"/>
              </a:rPr>
              <a:t>in twentieth-century printed collections has left </a:t>
            </a:r>
            <a:r>
              <a:rPr lang="en-US" sz="4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… </a:t>
            </a:r>
            <a:r>
              <a:rPr lang="en-US" sz="4400" dirty="0">
                <a:solidFill>
                  <a:srgbClr val="FFFFFF"/>
                </a:solidFill>
                <a:latin typeface="Segoe UI Light" panose="020B0502040204020203" pitchFamily="34" charset="0"/>
              </a:rPr>
              <a:t>librarians with a tricky problem.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171" y="5257800"/>
            <a:ext cx="3570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Barbara Fister</a:t>
            </a:r>
            <a:br>
              <a:rPr lang="en-US" sz="1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New Roles for the Road Ahead: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Essays commissioned for ACRL’s 75</a:t>
            </a:r>
            <a:r>
              <a:rPr lang="en-US" sz="1400" baseline="300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th</a:t>
            </a:r>
            <a:r>
              <a:rPr lang="en-US" sz="14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 Birthday</a:t>
            </a:r>
          </a:p>
        </p:txBody>
      </p:sp>
    </p:spTree>
    <p:extLst>
      <p:ext uri="{BB962C8B-B14F-4D97-AF65-F5344CB8AC3E}">
        <p14:creationId xmlns:p14="http://schemas.microsoft.com/office/powerpoint/2010/main" val="3596571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The evolving scholarly record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59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49" y="0"/>
            <a:ext cx="9182049" cy="6648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3299" y="152400"/>
            <a:ext cx="4900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050" dirty="0" smtClean="0">
                <a:solidFill>
                  <a:prstClr val="black"/>
                </a:solidFill>
                <a:hlinkClick r:id="rId3"/>
              </a:rPr>
              <a:t>www.slideshare.net/malbooth/uts-future-library-more-than-spaces-technology</a:t>
            </a:r>
            <a:endParaRPr lang="en-US" sz="1050" dirty="0" smtClean="0">
              <a:solidFill>
                <a:prstClr val="black"/>
              </a:solidFill>
            </a:endParaRPr>
          </a:p>
          <a:p>
            <a:r>
              <a:rPr lang="en-US" sz="1100" dirty="0" smtClean="0">
                <a:solidFill>
                  <a:prstClr val="black"/>
                </a:solidFill>
              </a:rPr>
              <a:t>Mal Booth, UTS Library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288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 Semibold" pitchFamily="34" charset="0"/>
                <a:ea typeface="Segoe UI Semibold" pitchFamily="34" charset="0"/>
                <a:cs typeface="Arial"/>
              </a:defRPr>
            </a:lvl1pPr>
          </a:lstStyle>
          <a:p>
            <a:r>
              <a:rPr lang="en-US" dirty="0" smtClean="0"/>
              <a:t>Shared Print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7924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‘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Rightscaling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’ management of print resources, part of larger shift to </a:t>
            </a: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above-the-institution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Opportunity costs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maintaining institution-scale operations are very high – acknowledging deep reluctance to managing down local inventory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Early efforts focused on </a:t>
            </a: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journals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(because risks are low; scholarly attention has moved on); new groundswell of activity around </a:t>
            </a: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monographs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Strategic goal – </a:t>
            </a: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 operational efficiencies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managing print so that library resources can be </a:t>
            </a:r>
            <a:r>
              <a:rPr lang="en-US" sz="2400" dirty="0" smtClean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redirected to distinctive collections and services</a:t>
            </a:r>
            <a:endParaRPr lang="en-US" sz="2800" dirty="0" smtClean="0">
              <a:solidFill>
                <a:schemeClr val="accent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90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print- collective collection</a:t>
            </a:r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depth and breadth of local collection. </a:t>
            </a:r>
            <a:b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systemwide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curation of and access to print collections – ‘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rightscaling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’.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42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Find in a library with World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86400"/>
            <a:ext cx="2095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449669"/>
            <a:ext cx="278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Decision support through</a:t>
            </a:r>
            <a:b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shared data. 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5373852"/>
            <a:ext cx="4953000" cy="7983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50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NorthAmerican\Blog\MR-publications-upd-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" y="5181600"/>
            <a:ext cx="4206240" cy="1123712"/>
          </a:xfrm>
          <a:prstGeom prst="roundRect">
            <a:avLst/>
          </a:prstGeom>
          <a:solidFill>
            <a:schemeClr val="accent6">
              <a:lumMod val="7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North American print book resource: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  45.7 million distinct publications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  889.5 million total library holdings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5943600"/>
            <a:ext cx="3276600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Figure:  </a:t>
            </a:r>
            <a:r>
              <a:rPr lang="en-US" sz="1400" dirty="0" smtClean="0">
                <a:latin typeface="Calibri" panose="020F0502020204030204" pitchFamily="34" charset="0"/>
              </a:rPr>
              <a:t>North American Regional Print Book Collections. OCLC Research, 2013.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387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03" r="4107"/>
          <a:stretch>
            <a:fillRect/>
          </a:stretch>
        </p:blipFill>
        <p:spPr bwMode="auto">
          <a:xfrm>
            <a:off x="-225468" y="381000"/>
            <a:ext cx="944358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327422"/>
            <a:ext cx="6019800" cy="510778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Mega-regions &amp; Shared Print Initiatives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6550223"/>
            <a:ext cx="173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OCLC Research, 2013</a:t>
            </a:r>
            <a:endParaRPr lang="en-US" sz="1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81000" y="1066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</a:rPr>
              <a:t>Orbis</a:t>
            </a:r>
            <a:r>
              <a:rPr lang="en-US" sz="1000" b="1" dirty="0" smtClean="0">
                <a:solidFill>
                  <a:schemeClr val="tx1"/>
                </a:solidFill>
              </a:rPr>
              <a:t>-Cascade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38800" y="2743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CIC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0" y="4191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ASERL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866" y="3429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SCELC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1981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MSCS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6600" y="3352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WRLC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8400" y="20574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OCUL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7400" y="3733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GWLA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2286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WEST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05600" y="5410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FLARE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5760244"/>
            <a:ext cx="5183688" cy="1021556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 expect that in 5-7 years the larger part of </a:t>
            </a:r>
            <a:br>
              <a:rPr lang="en-US" b="1" dirty="0" smtClean="0"/>
            </a:br>
            <a:r>
              <a:rPr lang="en-US" b="1" dirty="0" smtClean="0"/>
              <a:t>the North American ‘collective collection’</a:t>
            </a:r>
            <a:br>
              <a:rPr lang="en-US" b="1" dirty="0" smtClean="0"/>
            </a:br>
            <a:r>
              <a:rPr lang="en-US" b="1" dirty="0" smtClean="0"/>
              <a:t>will have moved into shared management.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91200" y="6324600"/>
            <a:ext cx="3347156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Figure: 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North American Mega-regions and shared print activity.  OCLC Research, 2013.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006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2091687"/>
            <a:ext cx="7772400" cy="1115690"/>
          </a:xfrm>
        </p:spPr>
        <p:txBody>
          <a:bodyPr/>
          <a:lstStyle/>
          <a:p>
            <a:r>
              <a:rPr lang="en-US" sz="80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In conclusion</a:t>
            </a:r>
            <a:endParaRPr lang="en-US" sz="80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447800"/>
            <a:ext cx="7772400" cy="78105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4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85800"/>
            <a:ext cx="568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</a:schemeClr>
                </a:solidFill>
              </a:rPr>
              <a:t>Then: the user in the life of the library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</a:schemeClr>
                </a:solidFill>
              </a:rPr>
              <a:t>Now: the library in the life of the user</a:t>
            </a:r>
            <a:endParaRPr lang="en-US" sz="24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92226"/>
            <a:ext cx="85876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The practice of </a:t>
            </a:r>
            <a:r>
              <a:rPr lang="en-US" sz="2000" dirty="0" smtClean="0">
                <a:solidFill>
                  <a:schemeClr val="accent3"/>
                </a:solidFill>
              </a:rPr>
              <a:t>research and learning 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is changing.</a:t>
            </a:r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Research and learning outputs are </a:t>
            </a:r>
            <a:r>
              <a:rPr lang="en-US" sz="2000" dirty="0" smtClean="0">
                <a:solidFill>
                  <a:schemeClr val="accent3"/>
                </a:solidFill>
              </a:rPr>
              <a:t>diversifying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Research outputs are the subject of </a:t>
            </a:r>
            <a:r>
              <a:rPr lang="en-US" sz="2000" dirty="0" smtClean="0">
                <a:solidFill>
                  <a:schemeClr val="accent3"/>
                </a:solidFill>
              </a:rPr>
              <a:t>policy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attention</a:t>
            </a:r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Publishers supporting </a:t>
            </a:r>
            <a:r>
              <a:rPr lang="en-US" sz="2000" dirty="0" smtClean="0">
                <a:solidFill>
                  <a:schemeClr val="accent3"/>
                </a:solidFill>
              </a:rPr>
              <a:t>workflow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and reputation.</a:t>
            </a:r>
          </a:p>
          <a:p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Move to facilitated access to require materials – </a:t>
            </a:r>
            <a:r>
              <a:rPr lang="en-US" sz="2000" dirty="0" smtClean="0">
                <a:solidFill>
                  <a:schemeClr val="accent3"/>
                </a:solidFill>
              </a:rPr>
              <a:t>collection as a service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Move to management and disclosure of institutional materials – </a:t>
            </a:r>
            <a:r>
              <a:rPr lang="en-US" sz="2000" dirty="0" smtClean="0">
                <a:solidFill>
                  <a:schemeClr val="accent3"/>
                </a:solidFill>
              </a:rPr>
              <a:t>inside out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410200"/>
            <a:ext cx="8121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The print and digital scholarly record needs </a:t>
            </a:r>
            <a:r>
              <a:rPr lang="en-US" sz="2000" dirty="0" smtClean="0">
                <a:solidFill>
                  <a:schemeClr val="accent3"/>
                </a:solidFill>
              </a:rPr>
              <a:t>conscious coordination 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at </a:t>
            </a:r>
          </a:p>
          <a:p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he network level. </a:t>
            </a:r>
          </a:p>
        </p:txBody>
      </p:sp>
    </p:spTree>
    <p:extLst>
      <p:ext uri="{BB962C8B-B14F-4D97-AF65-F5344CB8AC3E}">
        <p14:creationId xmlns:p14="http://schemas.microsoft.com/office/powerpoint/2010/main" val="137501878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24400" y="5562600"/>
            <a:ext cx="4076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@</a:t>
            </a:r>
            <a:r>
              <a:rPr lang="en-US" sz="2400" dirty="0" err="1" smtClean="0">
                <a:solidFill>
                  <a:srgbClr val="FFFFFF"/>
                </a:solidFill>
              </a:rPr>
              <a:t>LorcanD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http://www.oclc.org/research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072663"/>
              </p:ext>
            </p:extLst>
          </p:nvPr>
        </p:nvGraphicFramePr>
        <p:xfrm>
          <a:off x="2743200" y="762000"/>
          <a:ext cx="3352800" cy="433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762000"/>
                        <a:ext cx="3352800" cy="433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9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presentation reflects ongoing shared work with our colleague Brian Lavoie. Thanks to our colleague JD </a:t>
            </a:r>
            <a:r>
              <a:rPr lang="en-US" dirty="0" err="1" smtClean="0"/>
              <a:t>Shipengrover</a:t>
            </a:r>
            <a:r>
              <a:rPr lang="en-US" dirty="0" smtClean="0"/>
              <a:t> for graphics.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The Evolving </a:t>
            </a: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cholarly 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accent2"/>
                </a:solidFill>
              </a:rPr>
              <a:t>ecord</a:t>
            </a:r>
            <a:r>
              <a:rPr lang="en-US" dirty="0"/>
              <a:t/>
            </a:r>
            <a:br>
              <a:rPr lang="en-US" dirty="0"/>
            </a:br>
            <a:r>
              <a:rPr lang="en-US" sz="1500" dirty="0">
                <a:latin typeface="+mj-lt"/>
                <a:hlinkClick r:id="rId2"/>
              </a:rPr>
              <a:t>http://</a:t>
            </a:r>
            <a:r>
              <a:rPr lang="en-US" sz="1500" dirty="0" smtClean="0">
                <a:latin typeface="+mj-lt"/>
                <a:hlinkClick r:id="rId2"/>
              </a:rPr>
              <a:t>oclc.org/content/dam/research/publications/library/2014/oclcresearch-evolving-scholarly-record-2014.pdf</a:t>
            </a:r>
            <a:endParaRPr lang="en-US" sz="1500" dirty="0" smtClean="0">
              <a:latin typeface="+mj-lt"/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Understanding the Collective Collection</a:t>
            </a:r>
            <a:r>
              <a:rPr lang="en-US" dirty="0"/>
              <a:t/>
            </a:r>
            <a:br>
              <a:rPr lang="en-US" dirty="0"/>
            </a:br>
            <a:r>
              <a:rPr lang="en-US" sz="1500" dirty="0">
                <a:latin typeface="+mj-lt"/>
                <a:hlinkClick r:id="rId3"/>
              </a:rPr>
              <a:t>http://</a:t>
            </a:r>
            <a:r>
              <a:rPr lang="en-US" sz="1500" dirty="0" smtClean="0">
                <a:latin typeface="+mj-lt"/>
                <a:hlinkClick r:id="rId3"/>
              </a:rPr>
              <a:t>oclc.org/research/publications/library/2013/2013-09r.html</a:t>
            </a:r>
            <a:endParaRPr lang="en-US" sz="1500" dirty="0" smtClean="0">
              <a:latin typeface="+mj-lt"/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Collection Directions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u="sng" dirty="0">
                <a:latin typeface="+mj-lt"/>
                <a:hlinkClick r:id="rId4"/>
              </a:rPr>
              <a:t>http://www.oclc.org/content/dam/research/publications/library/2014/oclcresearch-collection-directions-preprint-2014.pdf</a:t>
            </a:r>
            <a:endParaRPr lang="en-US" sz="1500" dirty="0" smtClean="0">
              <a:latin typeface="+mj-lt"/>
            </a:endParaRPr>
          </a:p>
          <a:p>
            <a:endParaRPr lang="en-US" sz="1500" dirty="0" smtClean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20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Framing the Scholarly Record …</a:t>
            </a:r>
            <a:endParaRPr lang="en-US" sz="3200" dirty="0"/>
          </a:p>
        </p:txBody>
      </p:sp>
      <p:pic>
        <p:nvPicPr>
          <p:cNvPr id="1026" name="Picture 2" descr="H:\NSR\cni2014\outcome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477000" cy="50720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39000" y="6442134"/>
            <a:ext cx="172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928554" y="6442133"/>
            <a:ext cx="3539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Evolving Scholarly Record framework.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914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NSR\cni2014\outcomes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09800"/>
            <a:ext cx="3886200" cy="3043214"/>
          </a:xfrm>
          <a:prstGeom prst="rect">
            <a:avLst/>
          </a:prstGeom>
          <a:noFill/>
        </p:spPr>
      </p:pic>
      <p:pic>
        <p:nvPicPr>
          <p:cNvPr id="14342" name="Picture 6" descr="http://www.digital-science.com/system/images/W1siZiIsIjIwMTIvMDUvMDkvMTcvNDIvMzEvNTU0L3Byb2R1Y3RfZmlnc2hhcmVfbGFyZ2UucG5nIl1d/product-figshar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410200"/>
            <a:ext cx="1828799" cy="554182"/>
          </a:xfrm>
          <a:prstGeom prst="rect">
            <a:avLst/>
          </a:prstGeom>
          <a:noFill/>
        </p:spPr>
      </p:pic>
      <p:pic>
        <p:nvPicPr>
          <p:cNvPr id="14350" name="Picture 14" descr="http://wiki.datadryad.org/wg/dryad/images/9/91/Dryad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219200"/>
            <a:ext cx="1371600" cy="766646"/>
          </a:xfrm>
          <a:prstGeom prst="rect">
            <a:avLst/>
          </a:prstGeom>
          <a:noFill/>
        </p:spPr>
      </p:pic>
      <p:pic>
        <p:nvPicPr>
          <p:cNvPr id="14358" name="Picture 22" descr="http://inside-bigdata.com/wp-content/uploads/2013/12/arxi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143000"/>
            <a:ext cx="1143000" cy="965200"/>
          </a:xfrm>
          <a:prstGeom prst="rect">
            <a:avLst/>
          </a:prstGeom>
          <a:noFill/>
        </p:spPr>
      </p:pic>
      <p:pic>
        <p:nvPicPr>
          <p:cNvPr id="14360" name="Picture 24" descr="http://www.elsevier.com/__data/assets/image/0020/174062/MethodsX-logotagline-fc-2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676400"/>
            <a:ext cx="1828800" cy="458124"/>
          </a:xfrm>
          <a:prstGeom prst="rect">
            <a:avLst/>
          </a:prstGeom>
          <a:noFill/>
        </p:spPr>
      </p:pic>
      <p:pic>
        <p:nvPicPr>
          <p:cNvPr id="14368" name="Picture 32" descr="http://patrickpowers.net/wp-content/uploads/2010/11/slideshare_550x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876800"/>
            <a:ext cx="2235198" cy="609600"/>
          </a:xfrm>
          <a:prstGeom prst="rect">
            <a:avLst/>
          </a:prstGeom>
          <a:noFill/>
        </p:spPr>
      </p:pic>
      <p:pic>
        <p:nvPicPr>
          <p:cNvPr id="14369" name="Picture 33" descr="H:\NSR\cni2014\wn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4800600"/>
            <a:ext cx="1814945" cy="1111043"/>
          </a:xfrm>
          <a:prstGeom prst="rect">
            <a:avLst/>
          </a:prstGeom>
          <a:noFill/>
        </p:spPr>
      </p:pic>
      <p:pic>
        <p:nvPicPr>
          <p:cNvPr id="13" name="Picture 6" descr="http://www.digital-science.com/system/images/W1siZiIsIjIwMTIvMDUvMDkvMTcvNDIvMzEvNTU0L3Byb2R1Y3RfZmlnc2hhcmVfbGFyZ2UucG5nIl1d/product-figshar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2811" y="431632"/>
            <a:ext cx="1828799" cy="55418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5646094"/>
            <a:ext cx="1600200" cy="390525"/>
          </a:xfrm>
          <a:prstGeom prst="rect">
            <a:avLst/>
          </a:prstGeom>
        </p:spPr>
      </p:pic>
      <p:pic>
        <p:nvPicPr>
          <p:cNvPr id="11266" name="Picture 2" descr="Mendele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79" y="708723"/>
            <a:ext cx="717472" cy="7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39000" y="6442134"/>
            <a:ext cx="172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2014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85145" y="6442133"/>
            <a:ext cx="489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Evolving Scholarly Record framework, publishing venues.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72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Grid: collection attention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1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tx1">
              <a:lumMod val="85000"/>
              <a:alpha val="2705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52400" y="3186113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3598843" y="5410200"/>
            <a:ext cx="1905000" cy="790431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FFFFFF"/>
                </a:solidFill>
              </a:rPr>
              <a:t> In </a:t>
            </a:r>
            <a:r>
              <a:rPr lang="en-US" sz="1700" b="1" dirty="0">
                <a:solidFill>
                  <a:srgbClr val="FFFFFF"/>
                </a:solidFill>
              </a:rPr>
              <a:t>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5369" name="Rectangular Callout 15"/>
          <p:cNvSpPr>
            <a:spLocks noChangeArrowheads="1"/>
          </p:cNvSpPr>
          <p:nvPr/>
        </p:nvSpPr>
        <p:spPr bwMode="auto">
          <a:xfrm>
            <a:off x="617863" y="5468138"/>
            <a:ext cx="1752600" cy="1219200"/>
          </a:xfrm>
          <a:prstGeom prst="wedgeRectCallout">
            <a:avLst>
              <a:gd name="adj1" fmla="val 37319"/>
              <a:gd name="adj2" fmla="val -59275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Research &amp; Learning Materials 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42900" y="342900"/>
            <a:ext cx="1752600" cy="685800"/>
          </a:xfrm>
          <a:prstGeom prst="wedgeRectCallout">
            <a:avLst>
              <a:gd name="adj1" fmla="val 31217"/>
              <a:gd name="adj2" fmla="val 107412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6781800" y="267198"/>
            <a:ext cx="1752600" cy="838200"/>
          </a:xfrm>
          <a:prstGeom prst="wedgeRectCallout">
            <a:avLst>
              <a:gd name="adj1" fmla="val -26545"/>
              <a:gd name="adj2" fmla="val 93090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‘Published’ materials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372" name="Rectangular Callout 21"/>
          <p:cNvSpPr>
            <a:spLocks noChangeArrowheads="1"/>
          </p:cNvSpPr>
          <p:nvPr/>
        </p:nvSpPr>
        <p:spPr bwMode="auto">
          <a:xfrm>
            <a:off x="7086602" y="5544338"/>
            <a:ext cx="1752600" cy="1143000"/>
          </a:xfrm>
          <a:prstGeom prst="wedgeRectCallout">
            <a:avLst>
              <a:gd name="adj1" fmla="val -47619"/>
              <a:gd name="adj2" fmla="val -73523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Special Collections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Local Digitization</a:t>
            </a:r>
          </a:p>
        </p:txBody>
      </p:sp>
      <p:sp>
        <p:nvSpPr>
          <p:cNvPr id="15377" name="Line 22"/>
          <p:cNvSpPr>
            <a:spLocks noChangeShapeType="1"/>
          </p:cNvSpPr>
          <p:nvPr/>
        </p:nvSpPr>
        <p:spPr bwMode="auto">
          <a:xfrm flipH="1" flipV="1">
            <a:off x="4662898" y="1273176"/>
            <a:ext cx="3200400" cy="20574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6417575" y="149521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4674596" y="2984147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Purchased</a:t>
            </a:r>
          </a:p>
        </p:txBody>
      </p:sp>
      <p:pic>
        <p:nvPicPr>
          <p:cNvPr id="22" name="Picture 48" descr="booksjourn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354" y="1709033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high-lo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09" y="3919666"/>
            <a:ext cx="1716462" cy="11272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06" y="4092576"/>
            <a:ext cx="1622868" cy="1051672"/>
          </a:xfrm>
          <a:prstGeom prst="rect">
            <a:avLst/>
          </a:prstGeom>
        </p:spPr>
      </p:pic>
      <p:pic>
        <p:nvPicPr>
          <p:cNvPr id="29" name="Picture 28" descr="low-lo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42" y="1896659"/>
            <a:ext cx="1738029" cy="114143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219721" y="3160711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High Stewardship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39000" y="6442134"/>
            <a:ext cx="172066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OCLC Research, 2014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709947" y="6453616"/>
            <a:ext cx="238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 OCLC Collections Grid.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62756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0" grpId="0" animBg="1"/>
      <p:bldP spid="15369" grpId="0" animBg="1"/>
      <p:bldP spid="17" grpId="0" animBg="1"/>
      <p:bldP spid="21" grpId="0" animBg="1"/>
      <p:bldP spid="15372" grpId="0" animBg="1"/>
      <p:bldP spid="15377" grpId="0" animBg="1"/>
      <p:bldP spid="15378" grpId="0"/>
      <p:bldP spid="15379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8" descr="booksjourn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667777" y="3657600"/>
            <a:ext cx="6017436" cy="4385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Journals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667777" y="4324710"/>
            <a:ext cx="6017436" cy="230469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Licensed materials are now the larger part of academic library budgets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Publishers looking to research workflow (Elsevier – </a:t>
            </a:r>
            <a:r>
              <a:rPr lang="en-US" dirty="0" err="1" smtClean="0"/>
              <a:t>Mendeley</a:t>
            </a:r>
            <a:r>
              <a:rPr lang="en-US" dirty="0" smtClean="0"/>
              <a:t>, Pure)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National science/research policy and open access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part only of the scholarly record – data, etc.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2667001" y="228600"/>
            <a:ext cx="6019800" cy="639762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Monographs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2667001" y="1096964"/>
            <a:ext cx="6019800" cy="242331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Emergence of ‘e’ (platform)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Shift to demand driven acquisition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Digital corpora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Disciplinary differences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Growing difference </a:t>
            </a:r>
            <a:r>
              <a:rPr lang="en-US" dirty="0" smtClean="0">
                <a:solidFill>
                  <a:schemeClr val="accent2"/>
                </a:solidFill>
              </a:rPr>
              <a:t>between market-available </a:t>
            </a:r>
            <a:r>
              <a:rPr lang="en-US" dirty="0">
                <a:solidFill>
                  <a:schemeClr val="accent2"/>
                </a:solidFill>
              </a:rPr>
              <a:t>and </a:t>
            </a:r>
            <a:r>
              <a:rPr lang="en-US" dirty="0" smtClean="0">
                <a:solidFill>
                  <a:schemeClr val="accent2"/>
                </a:solidFill>
              </a:rPr>
              <a:t>distinctive </a:t>
            </a:r>
            <a:r>
              <a:rPr lang="en-US" dirty="0">
                <a:solidFill>
                  <a:schemeClr val="accent2"/>
                </a:solidFill>
              </a:rPr>
              <a:t>(e.g. area studies)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Managing down print - shared </a:t>
            </a:r>
            <a:r>
              <a:rPr lang="en-US" dirty="0">
                <a:solidFill>
                  <a:schemeClr val="accent2"/>
                </a:solidFill>
              </a:rPr>
              <a:t>print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9492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heme/theme1.xml><?xml version="1.0" encoding="utf-8"?>
<a:theme xmlns:a="http://schemas.openxmlformats.org/drawingml/2006/main" name="lorcanresearch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itle and Sections">
  <a:themeElements>
    <a:clrScheme name="OCLC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4161C"/>
      </a:accent2>
      <a:accent3>
        <a:srgbClr val="41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34EA2"/>
      </a:hlink>
      <a:folHlink>
        <a:srgbClr val="A931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LC-Research-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CLC-Research-Template-2014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and Sections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lorcanresearchtemplate</Template>
  <TotalTime>7955</TotalTime>
  <Words>1246</Words>
  <Application>Microsoft Office PowerPoint</Application>
  <PresentationFormat>On-screen Show (4:3)</PresentationFormat>
  <Paragraphs>269</Paragraphs>
  <Slides>48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77" baseType="lpstr">
      <vt:lpstr>Arial</vt:lpstr>
      <vt:lpstr>Calibri</vt:lpstr>
      <vt:lpstr>Calibri Light</vt:lpstr>
      <vt:lpstr>Courier New</vt:lpstr>
      <vt:lpstr>Helvetica Neue</vt:lpstr>
      <vt:lpstr>Lucida Console</vt:lpstr>
      <vt:lpstr>Open Sans</vt:lpstr>
      <vt:lpstr>Open Sans Semibold</vt:lpstr>
      <vt:lpstr>Segoe UI</vt:lpstr>
      <vt:lpstr>Segoe UI Light</vt:lpstr>
      <vt:lpstr>Segoe UI Semibold</vt:lpstr>
      <vt:lpstr>Segoe WP Light</vt:lpstr>
      <vt:lpstr>Symbol</vt:lpstr>
      <vt:lpstr>Times New Roman</vt:lpstr>
      <vt:lpstr>Trebuchet MS</vt:lpstr>
      <vt:lpstr>Wingdings</vt:lpstr>
      <vt:lpstr>Zepto</vt:lpstr>
      <vt:lpstr>lorcanresearchtemplate</vt:lpstr>
      <vt:lpstr>OCLC-Research-Template</vt:lpstr>
      <vt:lpstr>OCLC-Research-Template-2014</vt:lpstr>
      <vt:lpstr>2_TS102467440</vt:lpstr>
      <vt:lpstr>3_TS102467440</vt:lpstr>
      <vt:lpstr>2_lorcanresearchtemplate</vt:lpstr>
      <vt:lpstr>1_TS102467440</vt:lpstr>
      <vt:lpstr>1_Default Design</vt:lpstr>
      <vt:lpstr>Title and Sections</vt:lpstr>
      <vt:lpstr>1_Title and Sections</vt:lpstr>
      <vt:lpstr>Office Theme</vt:lpstr>
      <vt:lpstr>Acrobat Document</vt:lpstr>
      <vt:lpstr>Evolving Collection Directions</vt:lpstr>
      <vt:lpstr>Overview</vt:lpstr>
      <vt:lpstr>PowerPoint Presentation</vt:lpstr>
      <vt:lpstr>The evolving scholarly record</vt:lpstr>
      <vt:lpstr>Framing the Scholarly Record …</vt:lpstr>
      <vt:lpstr>PowerPoint Presentation</vt:lpstr>
      <vt:lpstr>Grid: collection 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Collections as a service</vt:lpstr>
      <vt:lpstr>PowerPoint Presentation</vt:lpstr>
      <vt:lpstr>PowerPoint Presentation</vt:lpstr>
      <vt:lpstr>Workflow is the new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Workflow is the new content</vt:lpstr>
      <vt:lpstr>The inside out collection</vt:lpstr>
      <vt:lpstr>PowerPoint Presentation</vt:lpstr>
      <vt:lpstr>From curation to creation</vt:lpstr>
      <vt:lpstr>PowerPoint Presentation</vt:lpstr>
      <vt:lpstr>PowerPoint Presentation</vt:lpstr>
      <vt:lpstr>PowerPoint Presentation</vt:lpstr>
      <vt:lpstr>Towards the collective (print) collection</vt:lpstr>
      <vt:lpstr>PowerPoint Presentation</vt:lpstr>
      <vt:lpstr>PowerPoint Presentation</vt:lpstr>
      <vt:lpstr>PowerPoint Presentation</vt:lpstr>
      <vt:lpstr>Shared print- collective collection  Then:  Value relates to depth and breadth of local collection.   Now: Value relates to systemwide curation of and access to print collections – ‘rightscaling’.</vt:lpstr>
      <vt:lpstr>PowerPoint Presentation</vt:lpstr>
      <vt:lpstr>PowerPoint Presentation</vt:lpstr>
      <vt:lpstr>In conclusion</vt:lpstr>
      <vt:lpstr>PowerPoint Presentation</vt:lpstr>
      <vt:lpstr>PowerPoint Presentation</vt:lpstr>
      <vt:lpstr>Credits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Directions - ALCTS Symposium 2015</dc:title>
  <dc:creator>Lorcan Dempsey, Constance Malpas</dc:creator>
  <cp:keywords>collective collection, evolving scholarly record, ESR, mega-regions, shared print</cp:keywords>
  <cp:lastModifiedBy>Confer,Patrick</cp:lastModifiedBy>
  <cp:revision>270</cp:revision>
  <dcterms:created xsi:type="dcterms:W3CDTF">2014-02-25T01:00:48Z</dcterms:created>
  <dcterms:modified xsi:type="dcterms:W3CDTF">2015-03-13T14:19:00Z</dcterms:modified>
</cp:coreProperties>
</file>