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ink/ink2.xml" ContentType="application/inkml+xml"/>
  <Override PartName="/ppt/slideMasters/slideMaster8.xml" ContentType="application/vnd.openxmlformats-officedocument.presentationml.slideMaster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66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62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ink/ink1.xml" ContentType="application/inkml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ink/ink3.xml" ContentType="application/inkml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88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  <p:sldMasterId id="2147483718" r:id="rId4"/>
    <p:sldMasterId id="2147483732" r:id="rId5"/>
    <p:sldMasterId id="2147483762" r:id="rId6"/>
    <p:sldMasterId id="2147483781" r:id="rId7"/>
    <p:sldMasterId id="2147483826" r:id="rId8"/>
    <p:sldMasterId id="2147483840" r:id="rId9"/>
  </p:sldMasterIdLst>
  <p:notesMasterIdLst>
    <p:notesMasterId r:id="rId75"/>
  </p:notesMasterIdLst>
  <p:sldIdLst>
    <p:sldId id="262" r:id="rId10"/>
    <p:sldId id="263" r:id="rId11"/>
    <p:sldId id="257" r:id="rId12"/>
    <p:sldId id="258" r:id="rId13"/>
    <p:sldId id="267" r:id="rId14"/>
    <p:sldId id="290" r:id="rId15"/>
    <p:sldId id="273" r:id="rId16"/>
    <p:sldId id="286" r:id="rId17"/>
    <p:sldId id="307" r:id="rId18"/>
    <p:sldId id="268" r:id="rId19"/>
    <p:sldId id="285" r:id="rId20"/>
    <p:sldId id="287" r:id="rId21"/>
    <p:sldId id="308" r:id="rId22"/>
    <p:sldId id="288" r:id="rId23"/>
    <p:sldId id="289" r:id="rId24"/>
    <p:sldId id="306" r:id="rId25"/>
    <p:sldId id="271" r:id="rId26"/>
    <p:sldId id="294" r:id="rId27"/>
    <p:sldId id="291" r:id="rId28"/>
    <p:sldId id="292" r:id="rId29"/>
    <p:sldId id="293" r:id="rId30"/>
    <p:sldId id="279" r:id="rId31"/>
    <p:sldId id="276" r:id="rId32"/>
    <p:sldId id="277" r:id="rId33"/>
    <p:sldId id="278" r:id="rId34"/>
    <p:sldId id="280" r:id="rId35"/>
    <p:sldId id="282" r:id="rId36"/>
    <p:sldId id="309" r:id="rId37"/>
    <p:sldId id="310" r:id="rId38"/>
    <p:sldId id="295" r:id="rId39"/>
    <p:sldId id="311" r:id="rId40"/>
    <p:sldId id="312" r:id="rId41"/>
    <p:sldId id="313" r:id="rId42"/>
    <p:sldId id="317" r:id="rId43"/>
    <p:sldId id="322" r:id="rId44"/>
    <p:sldId id="323" r:id="rId45"/>
    <p:sldId id="324" r:id="rId46"/>
    <p:sldId id="326" r:id="rId47"/>
    <p:sldId id="341" r:id="rId48"/>
    <p:sldId id="328" r:id="rId49"/>
    <p:sldId id="329" r:id="rId50"/>
    <p:sldId id="331" r:id="rId51"/>
    <p:sldId id="332" r:id="rId52"/>
    <p:sldId id="333" r:id="rId53"/>
    <p:sldId id="334" r:id="rId54"/>
    <p:sldId id="335" r:id="rId55"/>
    <p:sldId id="336" r:id="rId56"/>
    <p:sldId id="296" r:id="rId57"/>
    <p:sldId id="297" r:id="rId58"/>
    <p:sldId id="299" r:id="rId59"/>
    <p:sldId id="300" r:id="rId60"/>
    <p:sldId id="346" r:id="rId61"/>
    <p:sldId id="301" r:id="rId62"/>
    <p:sldId id="302" r:id="rId63"/>
    <p:sldId id="303" r:id="rId64"/>
    <p:sldId id="304" r:id="rId65"/>
    <p:sldId id="305" r:id="rId66"/>
    <p:sldId id="337" r:id="rId67"/>
    <p:sldId id="338" r:id="rId68"/>
    <p:sldId id="342" r:id="rId69"/>
    <p:sldId id="343" r:id="rId70"/>
    <p:sldId id="344" r:id="rId71"/>
    <p:sldId id="340" r:id="rId72"/>
    <p:sldId id="345" r:id="rId73"/>
    <p:sldId id="347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52127"/>
    <a:srgbClr val="2178B5"/>
    <a:srgbClr val="000000"/>
    <a:srgbClr val="7F7F7F"/>
    <a:srgbClr val="A6A6A6"/>
    <a:srgbClr val="E7E7E7"/>
    <a:srgbClr val="C0C0C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48" autoAdjust="0"/>
    <p:restoredTop sz="94660"/>
  </p:normalViewPr>
  <p:slideViewPr>
    <p:cSldViewPr>
      <p:cViewPr varScale="1">
        <p:scale>
          <a:sx n="111" d="100"/>
          <a:sy n="111" d="100"/>
        </p:scale>
        <p:origin x="-162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FC2719-C001-4B66-BDC3-5C520238A805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380DCE-581E-415B-9522-0333D8164B40}">
      <dgm:prSet phldrT="[Text]"/>
      <dgm:spPr>
        <a:solidFill>
          <a:schemeClr val="bg1">
            <a:lumMod val="65000"/>
            <a:lumOff val="35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Segoe UI Light" pitchFamily="34" charset="0"/>
            </a:rPr>
            <a:t>Network favors scale</a:t>
          </a:r>
          <a:endParaRPr lang="en-US" b="1" dirty="0">
            <a:solidFill>
              <a:schemeClr val="tx1"/>
            </a:solidFill>
            <a:latin typeface="Segoe UI Light" pitchFamily="34" charset="0"/>
          </a:endParaRPr>
        </a:p>
      </dgm:t>
    </dgm:pt>
    <dgm:pt modelId="{C0761513-E33B-4747-BD8C-D3EE42B65868}" type="parTrans" cxnId="{BB619413-414F-435F-9775-A8FDB531C0A6}">
      <dgm:prSet/>
      <dgm:spPr/>
      <dgm:t>
        <a:bodyPr/>
        <a:lstStyle/>
        <a:p>
          <a:endParaRPr lang="en-US"/>
        </a:p>
      </dgm:t>
    </dgm:pt>
    <dgm:pt modelId="{289DA546-FCE8-4403-ABF6-557986170582}" type="sibTrans" cxnId="{BB619413-414F-435F-9775-A8FDB531C0A6}">
      <dgm:prSet/>
      <dgm:spPr/>
      <dgm:t>
        <a:bodyPr/>
        <a:lstStyle/>
        <a:p>
          <a:endParaRPr lang="en-US"/>
        </a:p>
      </dgm:t>
    </dgm:pt>
    <dgm:pt modelId="{47F7F015-22CF-4090-B72C-DACB31EA4ACA}">
      <dgm:prSet phldrT="[Text]" custT="1"/>
      <dgm:spPr>
        <a:solidFill>
          <a:schemeClr val="bg1">
            <a:lumMod val="65000"/>
            <a:lumOff val="35000"/>
          </a:schemeClr>
        </a:solidFill>
        <a:ln>
          <a:noFill/>
        </a:ln>
      </dgm:spPr>
      <dgm:t>
        <a:bodyPr/>
        <a:lstStyle/>
        <a:p>
          <a:endParaRPr lang="en-US" sz="2400" dirty="0"/>
        </a:p>
      </dgm:t>
    </dgm:pt>
    <dgm:pt modelId="{8F15D1E3-7A21-4C68-8C9F-F28C77C618A1}" type="parTrans" cxnId="{FF6279A8-30CE-4ABC-8304-BC6833DB1136}">
      <dgm:prSet/>
      <dgm:spPr/>
      <dgm:t>
        <a:bodyPr/>
        <a:lstStyle/>
        <a:p>
          <a:endParaRPr lang="en-US"/>
        </a:p>
      </dgm:t>
    </dgm:pt>
    <dgm:pt modelId="{E7454BE6-1A42-473A-AC30-A75C4BE3322F}" type="sibTrans" cxnId="{FF6279A8-30CE-4ABC-8304-BC6833DB1136}">
      <dgm:prSet/>
      <dgm:spPr/>
      <dgm:t>
        <a:bodyPr/>
        <a:lstStyle/>
        <a:p>
          <a:endParaRPr lang="en-US"/>
        </a:p>
      </dgm:t>
    </dgm:pt>
    <dgm:pt modelId="{DF2CB0B6-97C5-40E0-B3D1-46FA3ECD9A75}" type="pres">
      <dgm:prSet presAssocID="{94FC2719-C001-4B66-BDC3-5C520238A80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B55CB1-DE3C-4C4B-A314-6D8A68C22D2F}" type="pres">
      <dgm:prSet presAssocID="{03380DCE-581E-415B-9522-0333D8164B40}" presName="roof" presStyleLbl="dkBgShp" presStyleIdx="0" presStyleCnt="2"/>
      <dgm:spPr/>
      <dgm:t>
        <a:bodyPr/>
        <a:lstStyle/>
        <a:p>
          <a:endParaRPr lang="en-US"/>
        </a:p>
      </dgm:t>
    </dgm:pt>
    <dgm:pt modelId="{BA1362E8-AAEA-4512-9E43-6BB859699199}" type="pres">
      <dgm:prSet presAssocID="{03380DCE-581E-415B-9522-0333D8164B40}" presName="pillars" presStyleCnt="0"/>
      <dgm:spPr/>
    </dgm:pt>
    <dgm:pt modelId="{DB3BA8C6-62A4-47BE-B11F-7C3E3107F44E}" type="pres">
      <dgm:prSet presAssocID="{03380DCE-581E-415B-9522-0333D8164B40}" presName="pillar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473BE0-9183-49FD-8F7C-0C372B4864F3}" type="pres">
      <dgm:prSet presAssocID="{03380DCE-581E-415B-9522-0333D8164B40}" presName="base" presStyleLbl="dkBgShp" presStyleIdx="1" presStyleCnt="2"/>
      <dgm:spPr>
        <a:solidFill>
          <a:schemeClr val="bg1">
            <a:lumMod val="65000"/>
            <a:lumOff val="35000"/>
          </a:schemeClr>
        </a:solidFill>
      </dgm:spPr>
      <dgm:t>
        <a:bodyPr/>
        <a:lstStyle/>
        <a:p>
          <a:endParaRPr lang="en-US"/>
        </a:p>
      </dgm:t>
    </dgm:pt>
  </dgm:ptLst>
  <dgm:cxnLst>
    <dgm:cxn modelId="{BB619413-414F-435F-9775-A8FDB531C0A6}" srcId="{94FC2719-C001-4B66-BDC3-5C520238A805}" destId="{03380DCE-581E-415B-9522-0333D8164B40}" srcOrd="0" destOrd="0" parTransId="{C0761513-E33B-4747-BD8C-D3EE42B65868}" sibTransId="{289DA546-FCE8-4403-ABF6-557986170582}"/>
    <dgm:cxn modelId="{FF6279A8-30CE-4ABC-8304-BC6833DB1136}" srcId="{03380DCE-581E-415B-9522-0333D8164B40}" destId="{47F7F015-22CF-4090-B72C-DACB31EA4ACA}" srcOrd="0" destOrd="0" parTransId="{8F15D1E3-7A21-4C68-8C9F-F28C77C618A1}" sibTransId="{E7454BE6-1A42-473A-AC30-A75C4BE3322F}"/>
    <dgm:cxn modelId="{47EDA465-759A-4DA7-89B5-1051BDC01742}" type="presOf" srcId="{94FC2719-C001-4B66-BDC3-5C520238A805}" destId="{DF2CB0B6-97C5-40E0-B3D1-46FA3ECD9A75}" srcOrd="0" destOrd="0" presId="urn:microsoft.com/office/officeart/2005/8/layout/hList3"/>
    <dgm:cxn modelId="{F50BDB4E-2CDF-40FF-BC10-2FD58EAA13F5}" type="presOf" srcId="{47F7F015-22CF-4090-B72C-DACB31EA4ACA}" destId="{DB3BA8C6-62A4-47BE-B11F-7C3E3107F44E}" srcOrd="0" destOrd="0" presId="urn:microsoft.com/office/officeart/2005/8/layout/hList3"/>
    <dgm:cxn modelId="{5984DB1D-D994-4094-9D54-E6D0AC839CA6}" type="presOf" srcId="{03380DCE-581E-415B-9522-0333D8164B40}" destId="{50B55CB1-DE3C-4C4B-A314-6D8A68C22D2F}" srcOrd="0" destOrd="0" presId="urn:microsoft.com/office/officeart/2005/8/layout/hList3"/>
    <dgm:cxn modelId="{0D2E413E-47B6-402E-90D8-EFAC238A8629}" type="presParOf" srcId="{DF2CB0B6-97C5-40E0-B3D1-46FA3ECD9A75}" destId="{50B55CB1-DE3C-4C4B-A314-6D8A68C22D2F}" srcOrd="0" destOrd="0" presId="urn:microsoft.com/office/officeart/2005/8/layout/hList3"/>
    <dgm:cxn modelId="{5BF30EC4-4ECA-4725-A89A-E9AD90111401}" type="presParOf" srcId="{DF2CB0B6-97C5-40E0-B3D1-46FA3ECD9A75}" destId="{BA1362E8-AAEA-4512-9E43-6BB859699199}" srcOrd="1" destOrd="0" presId="urn:microsoft.com/office/officeart/2005/8/layout/hList3"/>
    <dgm:cxn modelId="{72C21A45-3658-485D-BFB4-C9EC0C6684D3}" type="presParOf" srcId="{BA1362E8-AAEA-4512-9E43-6BB859699199}" destId="{DB3BA8C6-62A4-47BE-B11F-7C3E3107F44E}" srcOrd="0" destOrd="0" presId="urn:microsoft.com/office/officeart/2005/8/layout/hList3"/>
    <dgm:cxn modelId="{A435ACA8-8BD5-4405-B80B-71217977A9E4}" type="presParOf" srcId="{DF2CB0B6-97C5-40E0-B3D1-46FA3ECD9A75}" destId="{9A473BE0-9183-49FD-8F7C-0C372B4864F3}" srcOrd="2" destOrd="0" presId="urn:microsoft.com/office/officeart/2005/8/layout/hList3"/>
  </dgm:cxnLst>
  <dgm:bg>
    <a:solidFill>
      <a:schemeClr val="bg1">
        <a:lumMod val="50000"/>
        <a:lumOff val="50000"/>
      </a:schemeClr>
    </a:soli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B55CB1-DE3C-4C4B-A314-6D8A68C22D2F}">
      <dsp:nvSpPr>
        <dsp:cNvPr id="0" name=""/>
        <dsp:cNvSpPr/>
      </dsp:nvSpPr>
      <dsp:spPr>
        <a:xfrm>
          <a:off x="0" y="0"/>
          <a:ext cx="8229600" cy="1417320"/>
        </a:xfrm>
        <a:prstGeom prst="rect">
          <a:avLst/>
        </a:prstGeom>
        <a:solidFill>
          <a:schemeClr val="bg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b="1" kern="1200" dirty="0" smtClean="0">
              <a:solidFill>
                <a:schemeClr val="tx1"/>
              </a:solidFill>
              <a:latin typeface="Segoe UI Light" pitchFamily="34" charset="0"/>
            </a:rPr>
            <a:t>Network favors scale</a:t>
          </a:r>
          <a:endParaRPr lang="en-US" sz="6200" b="1" kern="1200" dirty="0">
            <a:solidFill>
              <a:schemeClr val="tx1"/>
            </a:solidFill>
            <a:latin typeface="Segoe UI Light" pitchFamily="34" charset="0"/>
          </a:endParaRPr>
        </a:p>
      </dsp:txBody>
      <dsp:txXfrm>
        <a:off x="0" y="0"/>
        <a:ext cx="8229600" cy="1417320"/>
      </dsp:txXfrm>
    </dsp:sp>
    <dsp:sp modelId="{DB3BA8C6-62A4-47BE-B11F-7C3E3107F44E}">
      <dsp:nvSpPr>
        <dsp:cNvPr id="0" name=""/>
        <dsp:cNvSpPr/>
      </dsp:nvSpPr>
      <dsp:spPr>
        <a:xfrm>
          <a:off x="0" y="1417320"/>
          <a:ext cx="8229600" cy="2976372"/>
        </a:xfrm>
        <a:prstGeom prst="rect">
          <a:avLst/>
        </a:prstGeom>
        <a:solidFill>
          <a:schemeClr val="bg1">
            <a:lumMod val="65000"/>
            <a:lumOff val="3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0" y="1417320"/>
        <a:ext cx="8229600" cy="2976372"/>
      </dsp:txXfrm>
    </dsp:sp>
    <dsp:sp modelId="{9A473BE0-9183-49FD-8F7C-0C372B4864F3}">
      <dsp:nvSpPr>
        <dsp:cNvPr id="0" name=""/>
        <dsp:cNvSpPr/>
      </dsp:nvSpPr>
      <dsp:spPr>
        <a:xfrm>
          <a:off x="0" y="4393692"/>
          <a:ext cx="8229600" cy="330708"/>
        </a:xfrm>
        <a:prstGeom prst="rect">
          <a:avLst/>
        </a:prstGeom>
        <a:solidFill>
          <a:schemeClr val="bg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768" units="cm"/>
        </inkml:traceFormat>
        <inkml:channelProperties>
          <inkml:channelProperty channel="X" name="resolution" value="40" units="1/cm"/>
          <inkml:channelProperty channel="Y" name="resolution" value="40" units="1/cm"/>
        </inkml:channelProperties>
      </inkml:inkSource>
      <inkml:timestamp xml:id="ts0" timeString="2010-06-09T02:02:57.45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17863 167,'42'-41,"0"-1,0 42,1-42,83 42,-41 0,126 0,-126 0,168 0,-126 0,127 0,-85 0,296 125,-296-125,254 42,-296 0,84 0,-169 0,85-42,-127 0,42 42,0 0,128 209,-86-167,-42-43,85 127,-85-126,128 125,-86 42,43 42,-127-168,42 127,0-85,1 1,-43 83,0-209,0 210,0-210,0 41,-85 85,43 0,42-1,-85 43,43-85,0 1,-43 0,-42 42,43-43,-85 0,127-41,-254 83,211-83,-168 84,168-84,-211 83,169-41,-169 0,212-42,-297 41,297-41,-212 42,169-42,-338 0,212 0,-128-1,254-41,-338 0,296 42,-296 0,296-42,-296 0,212 0,-424 0,424 0,-424 0,-295-84,719 84,-466-83,423 83,-211-84,253 84,-464-84,506 84,-506-83,506 83,-506-84,422 84,-296-84,296 84,-338-84,381 84,-255-83,255 41,-212 42,-42-84,295 42,-211 0,170 42,-254-83,253 41,-253 0,0-41,337 83,-337-125,254 125,-43-126,211 126,-168-84,168 42,-42-83,85 41,0-125,42 83,0-251,0 252,42-210,0 209,43 42,-85 1,84-1,85-125,43 0,-86 126,128-85,-169 84,168 1,-168 41,42 0,126-42,-126 42,253-41,-210 41,379-42,-253 42,42 0,-42 42,211 0,-169 0,296 42,-507-42,211 0,-169 0,466 84,-213-42,297 42,-550-43,465 43,-592-84,592 42,-422-42,422 42,-423-42,423 0,-592 0,296 0,-168 0,295-84,-296 84,380 0,-338-42,297 42,-339 0,296-83,-254 83,254-84,-254 84,-41 0,41-42,0 42,-42 0,127-42,-127 42,254 0,-169 0,253 0,-254 0,86-84,-170 84,211 0,-295 0,295 0,-338-42,212 42,-127 0,126 0,-126 0,127 0,-127 0,-85-41,0 41,-84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768" units="cm"/>
        </inkml:traceFormat>
        <inkml:channelProperties>
          <inkml:channelProperty channel="X" name="resolution" value="40" units="1/cm"/>
          <inkml:channelProperty channel="Y" name="resolution" value="40" units="1/cm"/>
        </inkml:channelProperties>
      </inkml:inkSource>
      <inkml:timestamp xml:id="ts0" timeString="2010-06-09T02:03:05.45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0-5,'42'0,"0"0,-42 0,85 0,0-28,-85 28,84 0,-42 0,43 0,-85 0,169 0,-84 0,84 0,-126 0,83 0,-83 0,126 0,-84 0,84 0,-84 0,41 0,44 0,-43 0,-85 0,0 0,1 0,84 0,-1 0,-126 0,43 0,-1 0,43 0,-1 0,-41 0,41 0,1 0,-85 0,42 0,43 0,-43 0,0 0,-42 0,43 0,-43 0,42 0,0 0,-42 0,85 0,-43 0,1 0,-43 0,84 0,-84 0,0 0,43 0,-1 0,-42 0,42 0,43 0,-85 0,84 0,-41 0,-1 0,0 0,-42 0,43 0,-1 0,-42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768" units="cm"/>
        </inkml:traceFormat>
        <inkml:channelProperties>
          <inkml:channelProperty channel="X" name="resolution" value="40" units="1/cm"/>
          <inkml:channelProperty channel="Y" name="resolution" value="40" units="1/cm"/>
        </inkml:channelProperties>
      </inkml:inkSource>
      <inkml:timestamp xml:id="ts0" timeString="2010-06-09T02:03:25.35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0 234,'42'0,"0"0,1 0,168 0,44 0,-171 0,1 0,42 0,-42 0,126 0,-84 0,43 0,-43 0,-42 0,42 0,127 0,-170 0,43 0,-42 0,84 0,1 0,-43 0,-42 0,84-37,-42 37,127-38,-212 38,170 0,85-38,-255 38,0 0,85 0,0 0,-127 0,170-37,-86 37,1 0,42 0,-84-38,168 38,1 0,-127 0,-1 0,86 0,-86-37,86 37,-85 0,84 0,-84 0,-1 0,-84 0,0 37,-42-37,0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D2C7AC-7073-47B2-9F39-BD34EE3CE0EE}" type="datetimeFigureOut">
              <a:rPr lang="en-US" smtClean="0"/>
              <a:pPr/>
              <a:t>5/12/2014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743E3-0DB5-4840-B44F-70C4D8426A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5986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743E3-0DB5-4840-B44F-70C4D8426A9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9821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21901-2D7D-404F-83CF-0310337D82A5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85199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0021-1968-4B8D-9135-1A84D1132D7E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0078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0021-1968-4B8D-9135-1A84D1132D7E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2625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0021-1968-4B8D-9135-1A84D1132D7E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7631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0021-1968-4B8D-9135-1A84D1132D7E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7895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743E3-0DB5-4840-B44F-70C4D8426A9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2336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743E3-0DB5-4840-B44F-70C4D8426A9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0388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0021-1968-4B8D-9135-1A84D1132D7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958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E8577-7E78-41DF-96AC-A776B0057BB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8119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Licensed content will dominate in years to come.  </a:t>
            </a:r>
          </a:p>
          <a:p>
            <a:pPr eaLnBrk="1" hangingPunct="1"/>
            <a:r>
              <a:rPr lang="en-US" dirty="0" smtClean="0"/>
              <a:t>Special collections will grow but only modestly (and only at some institutions); mostly growth in managing archival resources including institutional.</a:t>
            </a:r>
          </a:p>
          <a:p>
            <a:pPr eaLnBrk="1" hangingPunct="1"/>
            <a:r>
              <a:rPr lang="en-US" dirty="0" smtClean="0"/>
              <a:t>Much greater investment in managing research outputs.</a:t>
            </a:r>
          </a:p>
          <a:p>
            <a:pPr eaLnBrk="1" hangingPunct="1"/>
            <a:r>
              <a:rPr lang="en-US" dirty="0" smtClean="0"/>
              <a:t>No change in web archiving.</a:t>
            </a:r>
          </a:p>
        </p:txBody>
      </p:sp>
    </p:spTree>
    <p:extLst>
      <p:ext uri="{BB962C8B-B14F-4D97-AF65-F5344CB8AC3E}">
        <p14:creationId xmlns:p14="http://schemas.microsoft.com/office/powerpoint/2010/main" xmlns="" val="2718254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0021-1968-4B8D-9135-1A84D1132D7E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0325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0021-1968-4B8D-9135-1A84D1132D7E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3178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0021-1968-4B8D-9135-1A84D1132D7E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9236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creativecommons.org/licenses/by/3.0/" TargetMode="Externa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creativecommons.org/licenses/by/3.0/" TargetMode="Externa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3.0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creativecommons.org/licenses/by/3.0/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creativecommons.org/licenses/by/3.0/" TargetMode="Externa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3.0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creativecommons.org/licenses/by/3.0/" TargetMode="Externa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creativecommons.org/licenses/by/3.0/" TargetMode="Externa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3.0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creativecommons.org/licenses/by/3.0/" TargetMode="Externa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creativecommons.org/licenses/by/3.0/" TargetMode="Externa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3.0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CA01-27B1-4D8E-8DC2-C8099C818E0A}" type="datetimeFigureOut">
              <a:rPr lang="en-US" smtClean="0"/>
              <a:pPr/>
              <a:t>5/12/2014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82A4-0657-4F8A-8F8B-B3F1657D8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CA01-27B1-4D8E-8DC2-C8099C818E0A}" type="datetimeFigureOut">
              <a:rPr lang="en-US" smtClean="0"/>
              <a:pPr/>
              <a:t>5/12/2014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82A4-0657-4F8A-8F8B-B3F1657D8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45720" y="-274320"/>
            <a:ext cx="914400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-45720" y="6263640"/>
            <a:ext cx="6400800" cy="64008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4400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-45720" y="20574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-45720" y="24384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-45720" y="27432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-45720" y="3048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-45720" y="35052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-45720" y="38862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-45720" y="4191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-45720" y="44958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-45720" y="49530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-45720" y="5334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-45720" y="56388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-45720" y="59436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ock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-45720" y="2057400"/>
            <a:ext cx="6400800" cy="4495800"/>
          </a:xfrm>
        </p:spPr>
        <p:txBody>
          <a:bodyPr>
            <a:normAutofit/>
          </a:bodyPr>
          <a:lstStyle>
            <a:lvl1pPr marL="0" indent="0">
              <a:defRPr sz="2400" baseline="0">
                <a:latin typeface="+mj-lt"/>
              </a:defRPr>
            </a:lvl1pPr>
          </a:lstStyle>
          <a:p>
            <a:pPr lvl="0"/>
            <a:r>
              <a:rPr lang="en-US" dirty="0" smtClean="0"/>
              <a:t>Insert some text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umbnails and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02920" y="20574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0" y="20574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02920" y="25908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 hasCustomPrompt="1"/>
          </p:nvPr>
        </p:nvSpPr>
        <p:spPr>
          <a:xfrm>
            <a:off x="45720" y="25908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02920" y="31242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8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45720" y="31242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502920" y="36576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0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" y="36576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502920" y="41910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2" name="Picture Placeholder 23"/>
          <p:cNvSpPr>
            <a:spLocks noGrp="1"/>
          </p:cNvSpPr>
          <p:nvPr>
            <p:ph type="pic" sz="quarter" idx="24" hasCustomPrompt="1"/>
          </p:nvPr>
        </p:nvSpPr>
        <p:spPr>
          <a:xfrm>
            <a:off x="45720" y="41910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502920" y="47244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4" name="Picture Placeholder 23"/>
          <p:cNvSpPr>
            <a:spLocks noGrp="1"/>
          </p:cNvSpPr>
          <p:nvPr>
            <p:ph type="pic" sz="quarter" idx="26" hasCustomPrompt="1"/>
          </p:nvPr>
        </p:nvSpPr>
        <p:spPr>
          <a:xfrm>
            <a:off x="45720" y="47244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502920" y="52578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6" name="Picture Placeholder 23"/>
          <p:cNvSpPr>
            <a:spLocks noGrp="1"/>
          </p:cNvSpPr>
          <p:nvPr>
            <p:ph type="pic" sz="quarter" idx="28" hasCustomPrompt="1"/>
          </p:nvPr>
        </p:nvSpPr>
        <p:spPr>
          <a:xfrm>
            <a:off x="45720" y="52578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02920" y="57912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8" name="Picture Placeholder 23"/>
          <p:cNvSpPr>
            <a:spLocks noGrp="1"/>
          </p:cNvSpPr>
          <p:nvPr>
            <p:ph type="pic" sz="quarter" idx="30" hasCustomPrompt="1"/>
          </p:nvPr>
        </p:nvSpPr>
        <p:spPr>
          <a:xfrm>
            <a:off x="45720" y="57912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31" hasCustomPrompt="1"/>
          </p:nvPr>
        </p:nvSpPr>
        <p:spPr>
          <a:xfrm>
            <a:off x="502920" y="63246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0" name="Picture Placeholder 23"/>
          <p:cNvSpPr>
            <a:spLocks noGrp="1"/>
          </p:cNvSpPr>
          <p:nvPr>
            <p:ph type="pic" sz="quarter" idx="32" hasCustomPrompt="1"/>
          </p:nvPr>
        </p:nvSpPr>
        <p:spPr>
          <a:xfrm>
            <a:off x="45720" y="63246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allAtOnce"/>
      <p:bldP spid="2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allAtOnce"/>
      <p:bldP spid="2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allAtOnce"/>
      <p:bldP spid="3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allAtOnce"/>
      <p:bldP spid="3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allAtOnce"/>
      <p:bldP spid="3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allAtOnce"/>
      <p:bldP spid="3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allAtOnce"/>
      <p:bldP spid="3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allAtOnce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196596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0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7744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324612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5" name="Picture Placeholder 23"/>
          <p:cNvSpPr>
            <a:spLocks noGrp="1"/>
          </p:cNvSpPr>
          <p:nvPr>
            <p:ph type="pic" sz="quarter" idx="19" hasCustomPrompt="1"/>
          </p:nvPr>
        </p:nvSpPr>
        <p:spPr>
          <a:xfrm>
            <a:off x="45720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365760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454152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8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495300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/>
      <p:bldP spid="4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allAtOnce"/>
      <p:bldP spid="4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 and Short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196596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1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7744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32461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5" name="Picture Placeholder 23"/>
          <p:cNvSpPr>
            <a:spLocks noGrp="1"/>
          </p:cNvSpPr>
          <p:nvPr>
            <p:ph type="pic" sz="quarter" idx="19" hasCustomPrompt="1"/>
          </p:nvPr>
        </p:nvSpPr>
        <p:spPr>
          <a:xfrm>
            <a:off x="45721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36576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45415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8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1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49530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1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5562600" y="196596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2" name="Picture Placeholder 23"/>
          <p:cNvSpPr>
            <a:spLocks noGrp="1"/>
          </p:cNvSpPr>
          <p:nvPr>
            <p:ph type="pic" sz="quarter" idx="25" hasCustomPrompt="1"/>
          </p:nvPr>
        </p:nvSpPr>
        <p:spPr>
          <a:xfrm>
            <a:off x="4693921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5562600" y="237744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4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5562600" y="32461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5" name="Picture Placeholder 23"/>
          <p:cNvSpPr>
            <a:spLocks noGrp="1"/>
          </p:cNvSpPr>
          <p:nvPr>
            <p:ph type="pic" sz="quarter" idx="28" hasCustomPrompt="1"/>
          </p:nvPr>
        </p:nvSpPr>
        <p:spPr>
          <a:xfrm>
            <a:off x="4693921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6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562600" y="36576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5562600" y="45415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8" name="Picture Placeholder 23"/>
          <p:cNvSpPr>
            <a:spLocks noGrp="1"/>
          </p:cNvSpPr>
          <p:nvPr>
            <p:ph type="pic" sz="quarter" idx="31" hasCustomPrompt="1"/>
          </p:nvPr>
        </p:nvSpPr>
        <p:spPr>
          <a:xfrm>
            <a:off x="4693921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5562600" y="49530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/>
      <p:bldP spid="4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allAtOnce"/>
      <p:bldP spid="4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allAtOnce"/>
      <p:bldP spid="5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allAtOnce"/>
      <p:bldP spid="5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allAtOnce"/>
      <p:bldP spid="5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1" name="Picture Placeholder 10"/>
          <p:cNvSpPr>
            <a:spLocks noGrp="1" noChangeAspect="1"/>
          </p:cNvSpPr>
          <p:nvPr>
            <p:ph type="pic" sz="quarter" idx="16"/>
          </p:nvPr>
        </p:nvSpPr>
        <p:spPr>
          <a:xfrm>
            <a:off x="4572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Picture Placeholder 10"/>
          <p:cNvSpPr>
            <a:spLocks noGrp="1" noChangeAspect="1"/>
          </p:cNvSpPr>
          <p:nvPr>
            <p:ph type="pic" sz="quarter" idx="17"/>
          </p:nvPr>
        </p:nvSpPr>
        <p:spPr>
          <a:xfrm>
            <a:off x="4572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Picture Placeholder 10"/>
          <p:cNvSpPr>
            <a:spLocks noGrp="1" noChangeAspect="1"/>
          </p:cNvSpPr>
          <p:nvPr>
            <p:ph type="pic" sz="quarter" idx="18"/>
          </p:nvPr>
        </p:nvSpPr>
        <p:spPr>
          <a:xfrm>
            <a:off x="2286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Picture Placeholder 10"/>
          <p:cNvSpPr>
            <a:spLocks noGrp="1" noChangeAspect="1"/>
          </p:cNvSpPr>
          <p:nvPr>
            <p:ph type="pic" sz="quarter" idx="19"/>
          </p:nvPr>
        </p:nvSpPr>
        <p:spPr>
          <a:xfrm>
            <a:off x="2286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6" name="Picture Placeholder 10"/>
          <p:cNvSpPr>
            <a:spLocks noGrp="1" noChangeAspect="1"/>
          </p:cNvSpPr>
          <p:nvPr>
            <p:ph type="pic" sz="quarter" idx="20"/>
          </p:nvPr>
        </p:nvSpPr>
        <p:spPr>
          <a:xfrm>
            <a:off x="4572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Picture Placeholder 10"/>
          <p:cNvSpPr>
            <a:spLocks noGrp="1" noChangeAspect="1"/>
          </p:cNvSpPr>
          <p:nvPr>
            <p:ph type="pic" sz="quarter" idx="21"/>
          </p:nvPr>
        </p:nvSpPr>
        <p:spPr>
          <a:xfrm>
            <a:off x="4572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Picture Placeholder 10"/>
          <p:cNvSpPr>
            <a:spLocks noGrp="1" noChangeAspect="1"/>
          </p:cNvSpPr>
          <p:nvPr>
            <p:ph type="pic" sz="quarter" idx="22"/>
          </p:nvPr>
        </p:nvSpPr>
        <p:spPr>
          <a:xfrm>
            <a:off x="6858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Picture Placeholder 10"/>
          <p:cNvSpPr>
            <a:spLocks noGrp="1" noChangeAspect="1"/>
          </p:cNvSpPr>
          <p:nvPr>
            <p:ph type="pic" sz="quarter" idx="23"/>
          </p:nvPr>
        </p:nvSpPr>
        <p:spPr>
          <a:xfrm>
            <a:off x="6858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ictur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0" y="1965960"/>
            <a:ext cx="22860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Picture Name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934200" y="2590800"/>
            <a:ext cx="2209800" cy="411480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tx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Explanation of picture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3" hasCustomPrompt="1"/>
          </p:nvPr>
        </p:nvSpPr>
        <p:spPr>
          <a:xfrm>
            <a:off x="45720" y="1981200"/>
            <a:ext cx="6736080" cy="46482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Square picture works best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/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-45720" y="1965960"/>
            <a:ext cx="45720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Chart Title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-45720" y="2377440"/>
            <a:ext cx="4572000" cy="432816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Chart description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27"/>
          </p:nvPr>
        </p:nvSpPr>
        <p:spPr>
          <a:xfrm>
            <a:off x="4572000" y="2057400"/>
            <a:ext cx="4572000" cy="4572000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CE818C-33C5-49A2-A721-3DEBA7611745}" type="datetimeFigureOut">
              <a:rPr lang="en-US">
                <a:solidFill>
                  <a:srgbClr val="FFFFFF"/>
                </a:solidFill>
              </a:rPr>
              <a:pPr/>
              <a:t>5/12/2014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66590A-0000-4F78-A566-B4B7EECEE5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CA01-27B1-4D8E-8DC2-C8099C818E0A}" type="datetimeFigureOut">
              <a:rPr lang="en-US" smtClean="0"/>
              <a:pPr/>
              <a:t>5/12/2014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82A4-0657-4F8A-8F8B-B3F1657D8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CE818C-33C5-49A2-A721-3DEBA7611745}" type="datetimeFigureOut">
              <a:rPr lang="en-US">
                <a:solidFill>
                  <a:srgbClr val="FFFFFF"/>
                </a:solidFill>
              </a:rPr>
              <a:pPr/>
              <a:t>5/12/2014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66590A-0000-4F78-A566-B4B7EECEE5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CE818C-33C5-49A2-A721-3DEBA7611745}" type="datetimeFigureOut">
              <a:rPr lang="en-US">
                <a:solidFill>
                  <a:srgbClr val="FFFFFF"/>
                </a:solidFill>
              </a:rPr>
              <a:pPr/>
              <a:t>5/12/2014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66590A-0000-4F78-A566-B4B7EECEE5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46FE6-1AA1-4A3F-A195-A892770EA57A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5/12/2014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C1BAF-26AD-4725-879A-9CC18AB4B4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Pag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B3AA010-7757-41E0-A212-D41514C97AA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7772400" cy="4572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64646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456" y="533400"/>
            <a:ext cx="163294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419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4800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4102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57150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60198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Up to two Lines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7772400" cy="4572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64646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419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4800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4102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57150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60198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Up to two Lines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7857" y="735779"/>
            <a:ext cx="1248228" cy="13687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276600"/>
            <a:ext cx="7772400" cy="457200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rgbClr val="64646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419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4800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4102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57150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60198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1143000"/>
            <a:ext cx="7772400" cy="1143000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Up to two Lines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6200" y="533400"/>
            <a:ext cx="1066800" cy="11698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6358485"/>
            <a:ext cx="1676400" cy="346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Pag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7772400" cy="4572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4648200"/>
            <a:ext cx="163294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419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4800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4102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57150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60198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1447800"/>
            <a:ext cx="7772400" cy="1143000"/>
          </a:xfrm>
        </p:spPr>
        <p:txBody>
          <a:bodyPr>
            <a:noAutofit/>
          </a:bodyPr>
          <a:lstStyle>
            <a:lvl1pPr>
              <a:defRPr sz="6000">
                <a:latin typeface="Segoe UI Semibol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Up to two Lines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Titl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Titl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6358485"/>
            <a:ext cx="1676400" cy="346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Blank with Titl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Dark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7467600" cy="11430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Segue Slide Dark –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B3AA010-7757-41E0-A212-D41514C97AA5}" type="slidenum">
              <a:rPr lang="en-US" smtClean="0">
                <a:solidFill>
                  <a:srgbClr val="FFFFFF">
                    <a:lumMod val="8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85000"/>
                </a:srgbClr>
              </a:solidFill>
            </a:endParaRPr>
          </a:p>
        </p:txBody>
      </p:sp>
      <p:pic>
        <p:nvPicPr>
          <p:cNvPr id="5" name="Picture 4" descr="OCLC-R-white-squa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90600" y="762007"/>
            <a:ext cx="1219200" cy="14086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 Dark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7467600" cy="11430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Segue Slide Dark –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B3AA010-7757-41E0-A212-D41514C97AA5}" type="slidenum">
              <a:rPr lang="en-US" smtClean="0">
                <a:solidFill>
                  <a:srgbClr val="FFFFFF">
                    <a:lumMod val="8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8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 Whit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82296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Segue Slide – White-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456" y="533400"/>
            <a:ext cx="163294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 Whit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82296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Segue Slide – White-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762003"/>
            <a:ext cx="1219200" cy="13369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que Whit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82296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Segue Slide – White-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Content Box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1"/>
            <a:ext cx="8229600" cy="5821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Content Box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1"/>
            <a:ext cx="8229600" cy="5821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6358485"/>
            <a:ext cx="1676400" cy="346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7772400" cy="4572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419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4800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4102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57150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60198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1371600"/>
            <a:ext cx="7772400" cy="1143000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Up to two Lines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0" y="4876800"/>
            <a:ext cx="1248228" cy="13687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with Content Box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1"/>
            <a:ext cx="8229600" cy="5821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6358485"/>
            <a:ext cx="1676400" cy="346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6358485"/>
            <a:ext cx="1676400" cy="346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- Dark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CLC-R-white-squa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90600" y="762007"/>
            <a:ext cx="1219200" cy="1408671"/>
          </a:xfrm>
          <a:prstGeom prst="rect">
            <a:avLst/>
          </a:prstGeom>
        </p:spPr>
      </p:pic>
      <p:pic>
        <p:nvPicPr>
          <p:cNvPr id="13" name="Picture 1" descr="image00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6400808"/>
            <a:ext cx="914400" cy="31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 userDrawn="1"/>
        </p:nvSpPr>
        <p:spPr>
          <a:xfrm>
            <a:off x="914400" y="6349433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 dirty="0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©2013 OCLC. This work is licensed under a Creative Commons Attribution 3.0 </a:t>
            </a:r>
            <a:r>
              <a:rPr lang="en-US" sz="800" dirty="0" err="1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Unported</a:t>
            </a:r>
            <a:r>
              <a:rPr lang="en-US" sz="800" dirty="0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License. </a:t>
            </a:r>
            <a:r>
              <a:rPr lang="en-US" sz="800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</a:rPr>
              <a:t>Suggested attribution: “This work uses content from [presentation title] © OCLC, used under a Creative Commons Attribution license:  </a:t>
            </a:r>
            <a:r>
              <a:rPr lang="en-US" sz="800" u="sng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http</a:t>
            </a:r>
            <a:r>
              <a:rPr lang="en-US" sz="800" u="sng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://</a:t>
            </a:r>
            <a:r>
              <a:rPr lang="en-US" sz="800" u="sng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creativecommons.org/licenses/by/3.0/</a:t>
            </a:r>
            <a:r>
              <a:rPr lang="en-US" sz="800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” </a:t>
            </a:r>
            <a:endParaRPr lang="en-US" sz="800" dirty="0" smtClean="0">
              <a:solidFill>
                <a:prstClr val="black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3581400" y="1143009"/>
            <a:ext cx="53340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 smtClean="0">
                <a:solidFill>
                  <a:srgbClr val="FFFFFF">
                    <a:lumMod val="85000"/>
                  </a:srgbClr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Q</a:t>
            </a:r>
            <a:endParaRPr lang="en-US" sz="28700" dirty="0">
              <a:solidFill>
                <a:srgbClr val="FFFFFF">
                  <a:lumMod val="85000"/>
                </a:srgbClr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3505200"/>
            <a:ext cx="5410200" cy="2438400"/>
          </a:xfrm>
        </p:spPr>
        <p:txBody>
          <a:bodyPr>
            <a:normAutofit/>
          </a:bodyPr>
          <a:lstStyle>
            <a:lvl1pPr>
              <a:buNone/>
              <a:defRPr sz="1400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Parting slide contact info; name, twitter, email, etc… 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hit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age00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6324600"/>
            <a:ext cx="13106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914400" y="2590807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646464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Thank You!</a:t>
            </a:r>
            <a:endParaRPr lang="en-US" sz="4800" dirty="0">
              <a:solidFill>
                <a:srgbClr val="646464"/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456" y="533400"/>
            <a:ext cx="163294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429000"/>
            <a:ext cx="5181600" cy="1981200"/>
          </a:xfrm>
        </p:spPr>
        <p:txBody>
          <a:bodyPr>
            <a:normAutofit/>
          </a:bodyPr>
          <a:lstStyle>
            <a:lvl1pPr>
              <a:buNone/>
              <a:defRPr sz="1400" baseline="0"/>
            </a:lvl1pPr>
          </a:lstStyle>
          <a:p>
            <a:pPr lvl="0"/>
            <a:r>
              <a:rPr lang="en-US" dirty="0" smtClean="0"/>
              <a:t>Name, Email, Twitter, other closing contact info here…. 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349433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 dirty="0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©2013 OCLC. This work is licensed under a Creative Commons Attribution 3.0 </a:t>
            </a:r>
            <a:r>
              <a:rPr lang="en-US" sz="800" dirty="0" err="1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Unported</a:t>
            </a:r>
            <a:r>
              <a:rPr lang="en-US" sz="800" dirty="0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License. </a:t>
            </a:r>
            <a:r>
              <a:rPr lang="en-US" sz="800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</a:rPr>
              <a:t>Suggested attribution: “This work uses content from [presentation title] © OCLC, used under a Creative Commons Attribution license:  </a:t>
            </a:r>
            <a:r>
              <a:rPr lang="en-US" sz="800" u="sng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http</a:t>
            </a:r>
            <a:r>
              <a:rPr lang="en-US" sz="800" u="sng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://</a:t>
            </a:r>
            <a:r>
              <a:rPr lang="en-US" sz="800" u="sng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creativecommons.org/licenses/by/3.0/</a:t>
            </a:r>
            <a:r>
              <a:rPr lang="en-US" sz="800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” </a:t>
            </a:r>
            <a:endParaRPr lang="en-US" sz="800" dirty="0" smtClean="0">
              <a:solidFill>
                <a:prstClr val="black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hit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age00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6324600"/>
            <a:ext cx="13106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914400" y="2590807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646464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Thank You!</a:t>
            </a:r>
            <a:endParaRPr lang="en-US" sz="4800" dirty="0">
              <a:solidFill>
                <a:srgbClr val="646464"/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429000"/>
            <a:ext cx="5181600" cy="1981200"/>
          </a:xfrm>
        </p:spPr>
        <p:txBody>
          <a:bodyPr>
            <a:normAutofit/>
          </a:bodyPr>
          <a:lstStyle>
            <a:lvl1pPr>
              <a:buNone/>
              <a:defRPr sz="1400" baseline="0"/>
            </a:lvl1pPr>
          </a:lstStyle>
          <a:p>
            <a:pPr lvl="0"/>
            <a:r>
              <a:rPr lang="en-US" dirty="0" smtClean="0"/>
              <a:t>Name, Email, Twitter, other closing contact info here…. 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349433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 dirty="0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©2013 OCLC. This work is licensed under a Creative Commons Attribution 3.0 </a:t>
            </a:r>
            <a:r>
              <a:rPr lang="en-US" sz="800" dirty="0" err="1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Unported</a:t>
            </a:r>
            <a:r>
              <a:rPr lang="en-US" sz="800" dirty="0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License. </a:t>
            </a:r>
            <a:r>
              <a:rPr lang="en-US" sz="800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</a:rPr>
              <a:t>Suggested attribution: “This work uses content from [presentation title] © OCLC, used under a Creative Commons Attribution license:  </a:t>
            </a:r>
            <a:r>
              <a:rPr lang="en-US" sz="800" u="sng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  <a:hlinkClick r:id="rId3"/>
              </a:rPr>
              <a:t>http</a:t>
            </a:r>
            <a:r>
              <a:rPr lang="en-US" sz="800" u="sng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  <a:hlinkClick r:id="rId3"/>
              </a:rPr>
              <a:t>://</a:t>
            </a:r>
            <a:r>
              <a:rPr lang="en-US" sz="800" u="sng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  <a:hlinkClick r:id="rId3"/>
              </a:rPr>
              <a:t>creativecommons.org/licenses/by/3.0/</a:t>
            </a:r>
            <a:r>
              <a:rPr lang="en-US" sz="800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  <a:hlinkClick r:id="rId3"/>
              </a:rPr>
              <a:t>” </a:t>
            </a:r>
            <a:endParaRPr lang="en-US" sz="800" dirty="0" smtClean="0">
              <a:solidFill>
                <a:prstClr val="black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9628" y="740231"/>
            <a:ext cx="1219200" cy="13369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276600"/>
            <a:ext cx="7772400" cy="457200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rgbClr val="646464"/>
                </a:solidFill>
                <a:latin typeface="Segoe UI Semibol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419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4800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4102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57150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60198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1143000"/>
            <a:ext cx="7772400" cy="1143000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Up to two Lines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7600" y="5105400"/>
            <a:ext cx="1066800" cy="11698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4622E77-E22A-4745-9D24-576861774773}" type="datetimeFigureOut">
              <a:rPr lang="en-US" smtClean="0">
                <a:solidFill>
                  <a:prstClr val="white"/>
                </a:solidFill>
              </a:rPr>
              <a:pPr/>
              <a:t>5/12/2014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45720" y="-274320"/>
            <a:ext cx="914400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-45720" y="6263640"/>
            <a:ext cx="6400800" cy="64008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4400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-45720" y="20574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-45720" y="24384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-45720" y="27432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-45720" y="3048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-45720" y="35052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-45720" y="38862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-45720" y="4191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-45720" y="44958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-45720" y="49530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-45720" y="5334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-45720" y="56388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-45720" y="59436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ock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-45720" y="2057400"/>
            <a:ext cx="6400800" cy="4495800"/>
          </a:xfrm>
        </p:spPr>
        <p:txBody>
          <a:bodyPr>
            <a:normAutofit/>
          </a:bodyPr>
          <a:lstStyle>
            <a:lvl1pPr marL="0" indent="0">
              <a:defRPr sz="2400" baseline="0">
                <a:latin typeface="+mj-lt"/>
              </a:defRPr>
            </a:lvl1pPr>
          </a:lstStyle>
          <a:p>
            <a:pPr lvl="0"/>
            <a:r>
              <a:rPr lang="en-US" dirty="0" smtClean="0"/>
              <a:t>Insert some text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umbnails and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02920" y="20574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0" y="20574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02920" y="25908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 hasCustomPrompt="1"/>
          </p:nvPr>
        </p:nvSpPr>
        <p:spPr>
          <a:xfrm>
            <a:off x="45720" y="25908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02920" y="31242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8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45720" y="31242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502920" y="36576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0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" y="36576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502920" y="41910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2" name="Picture Placeholder 23"/>
          <p:cNvSpPr>
            <a:spLocks noGrp="1"/>
          </p:cNvSpPr>
          <p:nvPr>
            <p:ph type="pic" sz="quarter" idx="24" hasCustomPrompt="1"/>
          </p:nvPr>
        </p:nvSpPr>
        <p:spPr>
          <a:xfrm>
            <a:off x="45720" y="41910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502920" y="47244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4" name="Picture Placeholder 23"/>
          <p:cNvSpPr>
            <a:spLocks noGrp="1"/>
          </p:cNvSpPr>
          <p:nvPr>
            <p:ph type="pic" sz="quarter" idx="26" hasCustomPrompt="1"/>
          </p:nvPr>
        </p:nvSpPr>
        <p:spPr>
          <a:xfrm>
            <a:off x="45720" y="47244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502920" y="52578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6" name="Picture Placeholder 23"/>
          <p:cNvSpPr>
            <a:spLocks noGrp="1"/>
          </p:cNvSpPr>
          <p:nvPr>
            <p:ph type="pic" sz="quarter" idx="28" hasCustomPrompt="1"/>
          </p:nvPr>
        </p:nvSpPr>
        <p:spPr>
          <a:xfrm>
            <a:off x="45720" y="52578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02920" y="57912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8" name="Picture Placeholder 23"/>
          <p:cNvSpPr>
            <a:spLocks noGrp="1"/>
          </p:cNvSpPr>
          <p:nvPr>
            <p:ph type="pic" sz="quarter" idx="30" hasCustomPrompt="1"/>
          </p:nvPr>
        </p:nvSpPr>
        <p:spPr>
          <a:xfrm>
            <a:off x="45720" y="57912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31" hasCustomPrompt="1"/>
          </p:nvPr>
        </p:nvSpPr>
        <p:spPr>
          <a:xfrm>
            <a:off x="502920" y="63246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0" name="Picture Placeholder 23"/>
          <p:cNvSpPr>
            <a:spLocks noGrp="1"/>
          </p:cNvSpPr>
          <p:nvPr>
            <p:ph type="pic" sz="quarter" idx="32" hasCustomPrompt="1"/>
          </p:nvPr>
        </p:nvSpPr>
        <p:spPr>
          <a:xfrm>
            <a:off x="45720" y="63246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allAtOnce"/>
      <p:bldP spid="2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allAtOnce"/>
      <p:bldP spid="2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allAtOnce"/>
      <p:bldP spid="3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allAtOnce"/>
      <p:bldP spid="3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allAtOnce"/>
      <p:bldP spid="3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allAtOnce"/>
      <p:bldP spid="3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allAtOnce"/>
      <p:bldP spid="3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allAtOnce"/>
    </p:bld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196596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0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7744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324612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5" name="Picture Placeholder 23"/>
          <p:cNvSpPr>
            <a:spLocks noGrp="1"/>
          </p:cNvSpPr>
          <p:nvPr>
            <p:ph type="pic" sz="quarter" idx="19" hasCustomPrompt="1"/>
          </p:nvPr>
        </p:nvSpPr>
        <p:spPr>
          <a:xfrm>
            <a:off x="45720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365760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454152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8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495300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/>
      <p:bldP spid="4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allAtOnce"/>
      <p:bldP spid="4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 and Short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196596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1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7744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32461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5" name="Picture Placeholder 23"/>
          <p:cNvSpPr>
            <a:spLocks noGrp="1"/>
          </p:cNvSpPr>
          <p:nvPr>
            <p:ph type="pic" sz="quarter" idx="19" hasCustomPrompt="1"/>
          </p:nvPr>
        </p:nvSpPr>
        <p:spPr>
          <a:xfrm>
            <a:off x="45721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36576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45415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8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1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49530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1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5562600" y="196596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2" name="Picture Placeholder 23"/>
          <p:cNvSpPr>
            <a:spLocks noGrp="1"/>
          </p:cNvSpPr>
          <p:nvPr>
            <p:ph type="pic" sz="quarter" idx="25" hasCustomPrompt="1"/>
          </p:nvPr>
        </p:nvSpPr>
        <p:spPr>
          <a:xfrm>
            <a:off x="4693921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5562600" y="237744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4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5562600" y="32461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5" name="Picture Placeholder 23"/>
          <p:cNvSpPr>
            <a:spLocks noGrp="1"/>
          </p:cNvSpPr>
          <p:nvPr>
            <p:ph type="pic" sz="quarter" idx="28" hasCustomPrompt="1"/>
          </p:nvPr>
        </p:nvSpPr>
        <p:spPr>
          <a:xfrm>
            <a:off x="4693921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6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562600" y="36576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5562600" y="45415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8" name="Picture Placeholder 23"/>
          <p:cNvSpPr>
            <a:spLocks noGrp="1"/>
          </p:cNvSpPr>
          <p:nvPr>
            <p:ph type="pic" sz="quarter" idx="31" hasCustomPrompt="1"/>
          </p:nvPr>
        </p:nvSpPr>
        <p:spPr>
          <a:xfrm>
            <a:off x="4693921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5562600" y="49530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/>
      <p:bldP spid="4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allAtOnce"/>
      <p:bldP spid="4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allAtOnce"/>
      <p:bldP spid="5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allAtOnce"/>
      <p:bldP spid="5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allAtOnce"/>
      <p:bldP spid="5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1" name="Picture Placeholder 10"/>
          <p:cNvSpPr>
            <a:spLocks noGrp="1" noChangeAspect="1"/>
          </p:cNvSpPr>
          <p:nvPr>
            <p:ph type="pic" sz="quarter" idx="16"/>
          </p:nvPr>
        </p:nvSpPr>
        <p:spPr>
          <a:xfrm>
            <a:off x="4572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Picture Placeholder 10"/>
          <p:cNvSpPr>
            <a:spLocks noGrp="1" noChangeAspect="1"/>
          </p:cNvSpPr>
          <p:nvPr>
            <p:ph type="pic" sz="quarter" idx="17"/>
          </p:nvPr>
        </p:nvSpPr>
        <p:spPr>
          <a:xfrm>
            <a:off x="4572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Picture Placeholder 10"/>
          <p:cNvSpPr>
            <a:spLocks noGrp="1" noChangeAspect="1"/>
          </p:cNvSpPr>
          <p:nvPr>
            <p:ph type="pic" sz="quarter" idx="18"/>
          </p:nvPr>
        </p:nvSpPr>
        <p:spPr>
          <a:xfrm>
            <a:off x="2286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Picture Placeholder 10"/>
          <p:cNvSpPr>
            <a:spLocks noGrp="1" noChangeAspect="1"/>
          </p:cNvSpPr>
          <p:nvPr>
            <p:ph type="pic" sz="quarter" idx="19"/>
          </p:nvPr>
        </p:nvSpPr>
        <p:spPr>
          <a:xfrm>
            <a:off x="2286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6" name="Picture Placeholder 10"/>
          <p:cNvSpPr>
            <a:spLocks noGrp="1" noChangeAspect="1"/>
          </p:cNvSpPr>
          <p:nvPr>
            <p:ph type="pic" sz="quarter" idx="20"/>
          </p:nvPr>
        </p:nvSpPr>
        <p:spPr>
          <a:xfrm>
            <a:off x="4572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Picture Placeholder 10"/>
          <p:cNvSpPr>
            <a:spLocks noGrp="1" noChangeAspect="1"/>
          </p:cNvSpPr>
          <p:nvPr>
            <p:ph type="pic" sz="quarter" idx="21"/>
          </p:nvPr>
        </p:nvSpPr>
        <p:spPr>
          <a:xfrm>
            <a:off x="4572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Picture Placeholder 10"/>
          <p:cNvSpPr>
            <a:spLocks noGrp="1" noChangeAspect="1"/>
          </p:cNvSpPr>
          <p:nvPr>
            <p:ph type="pic" sz="quarter" idx="22"/>
          </p:nvPr>
        </p:nvSpPr>
        <p:spPr>
          <a:xfrm>
            <a:off x="6858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Picture Placeholder 10"/>
          <p:cNvSpPr>
            <a:spLocks noGrp="1" noChangeAspect="1"/>
          </p:cNvSpPr>
          <p:nvPr>
            <p:ph type="pic" sz="quarter" idx="23"/>
          </p:nvPr>
        </p:nvSpPr>
        <p:spPr>
          <a:xfrm>
            <a:off x="6858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ictur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0" y="1965960"/>
            <a:ext cx="22860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Picture Name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934200" y="2590800"/>
            <a:ext cx="2209800" cy="411480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tx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Explanation of picture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3" hasCustomPrompt="1"/>
          </p:nvPr>
        </p:nvSpPr>
        <p:spPr>
          <a:xfrm>
            <a:off x="45720" y="1981200"/>
            <a:ext cx="6736080" cy="46482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Square picture works best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/>
    </p:bld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-45720" y="1965960"/>
            <a:ext cx="45720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Chart Title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-45720" y="2377440"/>
            <a:ext cx="4572000" cy="432816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Chart description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27"/>
          </p:nvPr>
        </p:nvSpPr>
        <p:spPr>
          <a:xfrm>
            <a:off x="4572000" y="2057400"/>
            <a:ext cx="4572000" cy="4572000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32CE818C-33C5-49A2-A721-3DEBA7611745}" type="datetimeFigureOut">
              <a:rPr lang="en-US">
                <a:solidFill>
                  <a:srgbClr val="FFFFFF"/>
                </a:solidFill>
              </a:rPr>
              <a:pPr/>
              <a:t>5/12/2014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D66590A-0000-4F78-A566-B4B7EECEE5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32CE818C-33C5-49A2-A721-3DEBA7611745}" type="datetimeFigureOut">
              <a:rPr lang="en-US">
                <a:solidFill>
                  <a:srgbClr val="FFFFFF"/>
                </a:solidFill>
              </a:rPr>
              <a:pPr/>
              <a:t>5/12/2014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D66590A-0000-4F78-A566-B4B7EECEE5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32CE818C-33C5-49A2-A721-3DEBA7611745}" type="datetimeFigureOut">
              <a:rPr lang="en-US">
                <a:solidFill>
                  <a:srgbClr val="FFFFFF"/>
                </a:solidFill>
              </a:rPr>
              <a:pPr/>
              <a:t>5/12/2014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D66590A-0000-4F78-A566-B4B7EECEE5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46FE6-1AA1-4A3F-A195-A892770EA57A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5/12/2014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C1BAF-26AD-4725-879A-9CC18AB4B4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120783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1"/>
            <a:ext cx="7702550" cy="35496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726" y="1936758"/>
            <a:ext cx="3775075" cy="420211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36758"/>
            <a:ext cx="3775075" cy="420211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6358484"/>
            <a:ext cx="1676400" cy="3462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05001"/>
            <a:ext cx="7702550" cy="35496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26206" y="147646"/>
            <a:ext cx="1997075" cy="5991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4981" y="147646"/>
            <a:ext cx="5838825" cy="59912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Pag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Titl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Titl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6358484"/>
            <a:ext cx="1676400" cy="3462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CA01-27B1-4D8E-8DC2-C8099C818E0A}" type="datetimeFigureOut">
              <a:rPr lang="en-US" smtClean="0"/>
              <a:pPr/>
              <a:t>5/12/2014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82A4-0657-4F8A-8F8B-B3F1657D8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Blank with Titl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Dark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7467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Segue Slide Dark –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B3AA010-7757-41E0-A212-D41514C97AA5}" type="slidenum">
              <a:rPr lang="en-US" smtClean="0">
                <a:solidFill>
                  <a:srgbClr val="FFFFFF">
                    <a:lumMod val="8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8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 Dark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7467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Segue Slide Dark –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B3AA010-7757-41E0-A212-D41514C97AA5}" type="slidenum">
              <a:rPr lang="en-US" smtClean="0">
                <a:solidFill>
                  <a:srgbClr val="FFFFFF">
                    <a:lumMod val="8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8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 Whit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82296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Segue Slide – White-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 Whit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8229600" cy="1143000"/>
          </a:xfrm>
        </p:spPr>
        <p:txBody>
          <a:bodyPr/>
          <a:lstStyle>
            <a:lvl1pPr>
              <a:defRPr baseline="0">
                <a:latin typeface="Segoe UI Light" pitchFamily="34" charset="0"/>
              </a:defRPr>
            </a:lvl1pPr>
          </a:lstStyle>
          <a:p>
            <a:r>
              <a:rPr lang="en-US" dirty="0" smtClean="0"/>
              <a:t>Segue Slide – White-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762000"/>
            <a:ext cx="1219200" cy="13369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que Whit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8229600" cy="1143000"/>
          </a:xfrm>
        </p:spPr>
        <p:txBody>
          <a:bodyPr/>
          <a:lstStyle>
            <a:lvl1pPr>
              <a:defRPr baseline="0">
                <a:latin typeface="Segoe UI Light" pitchFamily="34" charset="0"/>
              </a:defRPr>
            </a:lvl1pPr>
          </a:lstStyle>
          <a:p>
            <a:r>
              <a:rPr lang="en-US" dirty="0" smtClean="0"/>
              <a:t>Segue Slide – White-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Content Box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Content Box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6358484"/>
            <a:ext cx="1676400" cy="3462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with Content Box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CA01-27B1-4D8E-8DC2-C8099C818E0A}" type="datetimeFigureOut">
              <a:rPr lang="en-US" smtClean="0"/>
              <a:pPr/>
              <a:t>5/12/2014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82A4-0657-4F8A-8F8B-B3F1657D8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6358484"/>
            <a:ext cx="1676400" cy="3462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6358484"/>
            <a:ext cx="1676400" cy="3462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- Dark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CLC-R-white-squa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90600" y="762000"/>
            <a:ext cx="1219200" cy="1408670"/>
          </a:xfrm>
          <a:prstGeom prst="rect">
            <a:avLst/>
          </a:prstGeom>
        </p:spPr>
      </p:pic>
      <p:pic>
        <p:nvPicPr>
          <p:cNvPr id="13" name="Picture 1" descr="image00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6400800"/>
            <a:ext cx="914400" cy="31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 userDrawn="1"/>
        </p:nvSpPr>
        <p:spPr>
          <a:xfrm>
            <a:off x="914400" y="6349425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©2013 OCLC. This work is licensed under a Creative Commons Attribution 3.0 </a:t>
            </a:r>
            <a:r>
              <a:rPr lang="en-US" sz="800" dirty="0" err="1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Unported</a:t>
            </a:r>
            <a:r>
              <a:rPr lang="en-US" sz="8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License. Suggested attribution: “This work uses content from [presentation title] © OCLC, used under a Creative Commons Attribution license:  </a:t>
            </a:r>
            <a:r>
              <a:rPr lang="en-US" sz="800" u="sng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http</a:t>
            </a:r>
            <a:r>
              <a:rPr lang="en-US" sz="800" u="sng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://</a:t>
            </a:r>
            <a:r>
              <a:rPr lang="en-US" sz="800" u="sng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creativecommons.org/licenses/by/3.0/</a:t>
            </a:r>
            <a:r>
              <a:rPr lang="en-US" sz="8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” </a:t>
            </a:r>
            <a:endParaRPr lang="en-US" sz="800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3581400" y="1143000"/>
            <a:ext cx="53340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>
                <a:solidFill>
                  <a:srgbClr val="FFFFFF">
                    <a:lumMod val="85000"/>
                  </a:srgbClr>
                </a:solidFill>
                <a:latin typeface="Segoe UI Light" pitchFamily="34" charset="0"/>
                <a:ea typeface="Open Sans Semibold" pitchFamily="34" charset="0"/>
                <a:cs typeface="Open Sans Semibold" pitchFamily="34" charset="0"/>
              </a:rPr>
              <a:t>Q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3505200"/>
            <a:ext cx="5410200" cy="2438400"/>
          </a:xfrm>
        </p:spPr>
        <p:txBody>
          <a:bodyPr>
            <a:normAutofit/>
          </a:bodyPr>
          <a:lstStyle>
            <a:lvl1pPr>
              <a:buNone/>
              <a:defRPr sz="1400" baseline="0">
                <a:solidFill>
                  <a:schemeClr val="bg1">
                    <a:lumMod val="85000"/>
                  </a:schemeClr>
                </a:solidFill>
                <a:latin typeface="Segoe UI Light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Parting slide contact info; name, twitter, email, etc… 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hit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age00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6324600"/>
            <a:ext cx="13106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914400" y="25908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 Semibold" pitchFamily="34" charset="0"/>
                <a:ea typeface="Open Sans Semibold" pitchFamily="34" charset="0"/>
                <a:cs typeface="Open Sans Semibold" pitchFamily="34" charset="0"/>
              </a:rPr>
              <a:t>Thank You!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456" y="533400"/>
            <a:ext cx="163294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429000"/>
            <a:ext cx="5181600" cy="1981200"/>
          </a:xfrm>
        </p:spPr>
        <p:txBody>
          <a:bodyPr>
            <a:normAutofit/>
          </a:bodyPr>
          <a:lstStyle>
            <a:lvl1pPr>
              <a:buNone/>
              <a:defRPr sz="1400" baseline="0"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Name, Email, Twitter, other closing contact info here…. 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349425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©2013 OCLC. This work is licensed under a Creative Commons Attribution 3.0 </a:t>
            </a:r>
            <a:r>
              <a:rPr lang="en-US" sz="800" dirty="0" err="1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Unported</a:t>
            </a:r>
            <a:r>
              <a:rPr lang="en-US" sz="8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License. Suggested attribution: “This work uses content from [presentation title] © OCLC, used under a Creative Commons Attribution license:  </a:t>
            </a:r>
            <a:r>
              <a:rPr lang="en-US" sz="800" u="sng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http</a:t>
            </a:r>
            <a:r>
              <a:rPr lang="en-US" sz="800" u="sng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://</a:t>
            </a:r>
            <a:r>
              <a:rPr lang="en-US" sz="800" u="sng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creativecommons.org/licenses/by/3.0/</a:t>
            </a:r>
            <a:r>
              <a:rPr lang="en-US" sz="8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” </a:t>
            </a:r>
            <a:endParaRPr lang="en-US" sz="800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hit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age00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6324600"/>
            <a:ext cx="13106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914400" y="25908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646464"/>
                </a:solidFill>
                <a:latin typeface="Segoe UI Semibold" pitchFamily="34" charset="0"/>
                <a:ea typeface="Open Sans Semibold" pitchFamily="34" charset="0"/>
                <a:cs typeface="Open Sans Semibold" pitchFamily="34" charset="0"/>
              </a:rPr>
              <a:t>Thank You!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429000"/>
            <a:ext cx="5181600" cy="1981200"/>
          </a:xfrm>
        </p:spPr>
        <p:txBody>
          <a:bodyPr>
            <a:normAutofit/>
          </a:bodyPr>
          <a:lstStyle>
            <a:lvl1pPr>
              <a:buNone/>
              <a:defRPr sz="1400" baseline="0"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Name, Email, Twitter, other closing contact info here…. 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349425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©2013 OCLC. This work is licensed under a Creative Commons Attribution 3.0 </a:t>
            </a:r>
            <a:r>
              <a:rPr lang="en-US" sz="800" dirty="0" err="1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Unported</a:t>
            </a:r>
            <a:r>
              <a:rPr lang="en-US" sz="8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License. Suggested attribution: “This work uses content from [presentation title] © OCLC, used under a Creative Commons Attribution license:  </a:t>
            </a:r>
            <a:r>
              <a:rPr lang="en-US" sz="800" u="sng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3"/>
              </a:rPr>
              <a:t>http</a:t>
            </a:r>
            <a:r>
              <a:rPr lang="en-US" sz="800" u="sng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3"/>
              </a:rPr>
              <a:t>://</a:t>
            </a:r>
            <a:r>
              <a:rPr lang="en-US" sz="800" u="sng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3"/>
              </a:rPr>
              <a:t>creativecommons.org/licenses/by/3.0/</a:t>
            </a:r>
            <a:r>
              <a:rPr lang="en-US" sz="8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3"/>
              </a:rPr>
              <a:t>” </a:t>
            </a:r>
            <a:endParaRPr lang="en-US" sz="800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9628" y="740229"/>
            <a:ext cx="1219200" cy="13369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038600"/>
            <a:ext cx="7772400" cy="457200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64646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800600"/>
            <a:ext cx="4343400" cy="381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600" baseline="0"/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5181600"/>
            <a:ext cx="4343400" cy="381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600" baseline="0"/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791200"/>
            <a:ext cx="4343400" cy="3048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100" baseline="0"/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6096000"/>
            <a:ext cx="4343400" cy="3048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100" baseline="0"/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6400800"/>
            <a:ext cx="4343400" cy="3048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100" baseline="0"/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1219200"/>
            <a:ext cx="5105400" cy="1143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Up to two lines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1400" y="381000"/>
            <a:ext cx="1066800" cy="1169844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7772400" cy="457200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64646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419600"/>
            <a:ext cx="4343400" cy="381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4800600"/>
            <a:ext cx="4343400" cy="381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410200"/>
            <a:ext cx="4343400" cy="3048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5715000"/>
            <a:ext cx="4343400" cy="3048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6019800"/>
            <a:ext cx="4343400" cy="3048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Up to two lines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8913" y="720694"/>
            <a:ext cx="1250116" cy="1370866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CA01-27B1-4D8E-8DC2-C8099C818E0A}" type="datetimeFigureOut">
              <a:rPr lang="en-US" smtClean="0"/>
              <a:pPr/>
              <a:t>5/12/2014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82A4-0657-4F8A-8F8B-B3F1657D8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190" y="6359064"/>
            <a:ext cx="1680410" cy="347102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OCLC-RESEARCH_H_M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190" y="6359064"/>
            <a:ext cx="1680410" cy="347102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7467600" cy="11430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Segue Slide Dark –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B3AA010-7757-41E0-A212-D41514C97AA5}" type="slidenum">
              <a:rPr lang="en-US" smtClean="0">
                <a:solidFill>
                  <a:srgbClr val="FFFFFF">
                    <a:lumMod val="8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8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qu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75438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Segue Slide – White-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  <a:ln>
            <a:noFill/>
          </a:ln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190" y="6359064"/>
            <a:ext cx="1680410" cy="347102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ln>
            <a:noFill/>
          </a:ln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ln>
            <a:noFill/>
          </a:ln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CA01-27B1-4D8E-8DC2-C8099C818E0A}" type="datetimeFigureOut">
              <a:rPr lang="en-US" smtClean="0"/>
              <a:pPr/>
              <a:t>5/12/2014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82A4-0657-4F8A-8F8B-B3F1657D8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ln>
            <a:noFill/>
          </a:ln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ln>
            <a:noFill/>
          </a:ln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190" y="6359064"/>
            <a:ext cx="1680410" cy="347102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CLC-R-white-squa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762000"/>
            <a:ext cx="1219200" cy="1408670"/>
          </a:xfrm>
          <a:prstGeom prst="rect">
            <a:avLst/>
          </a:prstGeom>
        </p:spPr>
      </p:pic>
      <p:pic>
        <p:nvPicPr>
          <p:cNvPr id="13" name="Picture 1" descr="image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6324600"/>
            <a:ext cx="13106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914400" y="6349425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©2014 OCLC.</a:t>
            </a:r>
            <a:r>
              <a:rPr lang="en-US" sz="800" kern="12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8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This work is licensed</a:t>
            </a:r>
            <a:r>
              <a:rPr lang="en-US" sz="8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under a Creative Commons Attribution 3.0 </a:t>
            </a:r>
            <a:r>
              <a:rPr lang="en-US" sz="800" baseline="0" dirty="0" err="1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Unported</a:t>
            </a:r>
            <a:r>
              <a:rPr lang="en-US" sz="8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License. </a:t>
            </a:r>
            <a:r>
              <a:rPr lang="en-US" sz="800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Suggested attribution: “This work uses content from [presentation title] © OCLC, used under a Creative Commons Attribution license:  </a:t>
            </a:r>
            <a:r>
              <a:rPr lang="en-US" sz="800" u="sng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http</a:t>
            </a:r>
            <a:r>
              <a:rPr lang="en-US" sz="800" u="sng" kern="1200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://</a:t>
            </a:r>
            <a:r>
              <a:rPr lang="en-US" sz="800" u="sng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creativecommons.org/licenses/by/3.0/</a:t>
            </a:r>
            <a:r>
              <a:rPr lang="en-US" sz="800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” </a:t>
            </a:r>
            <a:endParaRPr lang="en-US" sz="800" dirty="0" smtClean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59080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 smtClean="0">
                <a:solidFill>
                  <a:schemeClr val="bg1">
                    <a:lumMod val="85000"/>
                  </a:schemeClr>
                </a:solidFill>
                <a:latin typeface="+mj-lt"/>
                <a:ea typeface="Open Sans Semibold" pitchFamily="34" charset="0"/>
                <a:cs typeface="Open Sans Semibold" pitchFamily="34" charset="0"/>
              </a:rPr>
              <a:t>Thank You!</a:t>
            </a:r>
            <a:endParaRPr lang="en-US" sz="4800" b="1" i="0" dirty="0">
              <a:solidFill>
                <a:schemeClr val="bg1">
                  <a:lumMod val="85000"/>
                </a:schemeClr>
              </a:solidFill>
              <a:latin typeface="+mj-lt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3505200"/>
            <a:ext cx="5410200" cy="24384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Parting slide contact info; name, twitter, email, etc… </a:t>
            </a:r>
            <a:endParaRPr lang="en-US" dirty="0"/>
          </a:p>
        </p:txBody>
      </p:sp>
      <p:pic>
        <p:nvPicPr>
          <p:cNvPr id="7" name="Picture 6" descr="OCLC-R-white-squa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90600" y="762000"/>
            <a:ext cx="1219200" cy="1408670"/>
          </a:xfrm>
          <a:prstGeom prst="rect">
            <a:avLst/>
          </a:prstGeom>
        </p:spPr>
      </p:pic>
      <p:pic>
        <p:nvPicPr>
          <p:cNvPr id="8" name="Picture 1" descr="image00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6400800"/>
            <a:ext cx="914400" cy="31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 userDrawn="1"/>
        </p:nvSpPr>
        <p:spPr>
          <a:xfrm>
            <a:off x="914400" y="6349425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©2013 OCLC. This work is licensed under a Creative Commons Attribution 3.0 </a:t>
            </a:r>
            <a:r>
              <a:rPr lang="en-US" sz="800" dirty="0" err="1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Unported</a:t>
            </a:r>
            <a:r>
              <a:rPr lang="en-US" sz="8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License. Suggested attribution: “This work uses content from [presentation title] © OCLC, used under a Creative Commons Attribution license:  </a:t>
            </a:r>
            <a:r>
              <a:rPr lang="en-US" sz="800" u="sng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http</a:t>
            </a:r>
            <a:r>
              <a:rPr lang="en-US" sz="800" u="sng" dirty="0">
                <a:solidFill>
                  <a:srgbClr val="FFFFFF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://</a:t>
            </a:r>
            <a:r>
              <a:rPr lang="en-US" sz="800" u="sng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creativecommons.org/licenses/by/3.0/</a:t>
            </a:r>
            <a:r>
              <a:rPr lang="en-US" sz="800" dirty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” </a:t>
            </a:r>
            <a:endParaRPr lang="en-US" sz="800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3581400" y="1143000"/>
            <a:ext cx="53340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>
                <a:solidFill>
                  <a:srgbClr val="FFFFFF">
                    <a:lumMod val="85000"/>
                  </a:srgbClr>
                </a:solidFill>
                <a:latin typeface="Segoe UI Light" pitchFamily="34" charset="0"/>
                <a:ea typeface="Open Sans Semibold" pitchFamily="34" charset="0"/>
                <a:cs typeface="Open Sans Semibold" pitchFamily="34" charset="0"/>
              </a:rPr>
              <a:t>Q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age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6324600"/>
            <a:ext cx="13106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14400" y="2590800"/>
            <a:ext cx="53340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i="0" dirty="0" smtClean="0">
                <a:solidFill>
                  <a:srgbClr val="646464"/>
                </a:solidFill>
                <a:latin typeface="+mj-lt"/>
                <a:ea typeface="Open Sans Semibold" pitchFamily="34" charset="0"/>
                <a:cs typeface="Open Sans Semibold" pitchFamily="34" charset="0"/>
              </a:rPr>
              <a:t>Thank You!</a:t>
            </a:r>
            <a:endParaRPr lang="en-US" sz="4800" b="1" i="0" dirty="0">
              <a:solidFill>
                <a:srgbClr val="646464"/>
              </a:solidFill>
              <a:latin typeface="+mj-lt"/>
              <a:ea typeface="Open Sans Semibold" pitchFamily="34" charset="0"/>
              <a:cs typeface="Open Sans Semibold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456" y="533400"/>
            <a:ext cx="163294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429000"/>
            <a:ext cx="5334000" cy="19812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 baseline="0"/>
            </a:lvl1pPr>
          </a:lstStyle>
          <a:p>
            <a:pPr lvl="0"/>
            <a:r>
              <a:rPr lang="en-US" dirty="0" smtClean="0"/>
              <a:t>Name, Email, Twitter, other closing contact info here….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14400" y="6349425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©2014 OCLC.</a:t>
            </a:r>
            <a:r>
              <a:rPr lang="en-US" sz="800" kern="12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8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This work is licensed</a:t>
            </a:r>
            <a:r>
              <a:rPr lang="en-US" sz="8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under a Creative Commons Attribution 3.0 </a:t>
            </a:r>
            <a:r>
              <a:rPr lang="en-US" sz="800" baseline="0" dirty="0" err="1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Unported</a:t>
            </a:r>
            <a:r>
              <a:rPr lang="en-US" sz="8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License. </a:t>
            </a:r>
            <a:r>
              <a:rPr lang="en-US" sz="800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Suggested attribution: “This work uses content from [presentation title] © OCLC, used under a Creative Commons Attribution license:  </a:t>
            </a:r>
            <a:r>
              <a:rPr lang="en-US" sz="800" u="sng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http</a:t>
            </a:r>
            <a:r>
              <a:rPr lang="en-US" sz="800" u="sng" kern="1200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://</a:t>
            </a:r>
            <a:r>
              <a:rPr lang="en-US" sz="800" u="sng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creativecommons.org/licenses/by/3.0/</a:t>
            </a:r>
            <a:r>
              <a:rPr lang="en-US" sz="800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” </a:t>
            </a:r>
            <a:endParaRPr lang="en-US" sz="800" dirty="0" smtClean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ank You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age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6324600"/>
            <a:ext cx="13106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14400" y="2590800"/>
            <a:ext cx="53340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i="0" dirty="0" smtClean="0">
                <a:solidFill>
                  <a:srgbClr val="646464"/>
                </a:solidFill>
                <a:latin typeface="+mj-lt"/>
                <a:ea typeface="Open Sans Semibold" pitchFamily="34" charset="0"/>
                <a:cs typeface="Open Sans Semibold" pitchFamily="34" charset="0"/>
              </a:rPr>
              <a:t>Thank You!</a:t>
            </a:r>
            <a:endParaRPr lang="en-US" sz="4800" b="1" i="0" dirty="0">
              <a:solidFill>
                <a:srgbClr val="646464"/>
              </a:solidFill>
              <a:latin typeface="+mj-lt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429000"/>
            <a:ext cx="5334000" cy="19812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 baseline="0"/>
            </a:lvl1pPr>
          </a:lstStyle>
          <a:p>
            <a:pPr lvl="0"/>
            <a:r>
              <a:rPr lang="en-US" dirty="0" smtClean="0"/>
              <a:t>Name, Email, Twitter, other closing contact info here….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14400" y="6349425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©2014 OCLC.</a:t>
            </a:r>
            <a:r>
              <a:rPr lang="en-US" sz="800" kern="12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8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This work is licensed</a:t>
            </a:r>
            <a:r>
              <a:rPr lang="en-US" sz="8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under a Creative Commons Attribution 3.0 </a:t>
            </a:r>
            <a:r>
              <a:rPr lang="en-US" sz="800" baseline="0" dirty="0" err="1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Unported</a:t>
            </a:r>
            <a:r>
              <a:rPr lang="en-US" sz="8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License. </a:t>
            </a:r>
            <a:r>
              <a:rPr lang="en-US" sz="800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Suggested attribution: “This work uses content from [presentation title] © OCLC, used under a Creative Commons Attribution license:  </a:t>
            </a:r>
            <a:r>
              <a:rPr lang="en-US" sz="800" u="sng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3"/>
              </a:rPr>
              <a:t>http</a:t>
            </a:r>
            <a:r>
              <a:rPr lang="en-US" sz="800" u="sng" kern="1200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  <a:hlinkClick r:id="rId3"/>
              </a:rPr>
              <a:t>://</a:t>
            </a:r>
            <a:r>
              <a:rPr lang="en-US" sz="800" u="sng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3"/>
              </a:rPr>
              <a:t>creativecommons.org/licenses/by/3.0/</a:t>
            </a:r>
            <a:r>
              <a:rPr lang="en-US" sz="800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3"/>
              </a:rPr>
              <a:t>” </a:t>
            </a:r>
            <a:endParaRPr lang="en-US" sz="800" dirty="0" smtClean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8913" y="720694"/>
            <a:ext cx="1250116" cy="1370866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7772400" cy="4572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419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4800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4102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57150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60198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1371600"/>
            <a:ext cx="7772400" cy="1143000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Up to two Lines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0" y="4876800"/>
            <a:ext cx="1248228" cy="13687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Pag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rge Pictur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Semibold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Segoe UI Semibol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0" y="1965960"/>
            <a:ext cx="22860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Picture Name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934200" y="2590800"/>
            <a:ext cx="2209800" cy="411480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tx1">
                    <a:lumMod val="6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Explanation of picture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3" hasCustomPrompt="1"/>
          </p:nvPr>
        </p:nvSpPr>
        <p:spPr>
          <a:xfrm>
            <a:off x="45720" y="1981200"/>
            <a:ext cx="6736080" cy="46482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Square picture works best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4622E77-E22A-4745-9D24-576861774773}" type="datetimeFigureOut">
              <a:rPr lang="en-US" smtClean="0">
                <a:solidFill>
                  <a:prstClr val="white"/>
                </a:solidFill>
              </a:rPr>
              <a:pPr/>
              <a:t>5/12/2014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gue Dark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7467600" cy="11430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Segue Slide Dark –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que Whit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82296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Segue Slide – White-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CA01-27B1-4D8E-8DC2-C8099C818E0A}" type="datetimeFigureOut">
              <a:rPr lang="en-US" smtClean="0"/>
              <a:pPr/>
              <a:t>5/12/2014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82A4-0657-4F8A-8F8B-B3F1657D8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45720" y="-274320"/>
            <a:ext cx="914400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-45720" y="6263640"/>
            <a:ext cx="6400800" cy="64008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4400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-45720" y="20574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-45720" y="24384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-45720" y="27432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-45720" y="3048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-45720" y="35052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-45720" y="38862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-45720" y="4191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-45720" y="44958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-45720" y="49530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-45720" y="5334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-45720" y="56388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-45720" y="59436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ock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-45720" y="2057400"/>
            <a:ext cx="6400800" cy="4495800"/>
          </a:xfrm>
        </p:spPr>
        <p:txBody>
          <a:bodyPr>
            <a:normAutofit/>
          </a:bodyPr>
          <a:lstStyle>
            <a:lvl1pPr marL="0" indent="0">
              <a:defRPr sz="2400" baseline="0">
                <a:latin typeface="+mj-lt"/>
              </a:defRPr>
            </a:lvl1pPr>
          </a:lstStyle>
          <a:p>
            <a:pPr lvl="0"/>
            <a:r>
              <a:rPr lang="en-US" dirty="0" smtClean="0"/>
              <a:t>Insert some text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umbnails and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02920" y="20574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0" y="20574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02920" y="25908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 hasCustomPrompt="1"/>
          </p:nvPr>
        </p:nvSpPr>
        <p:spPr>
          <a:xfrm>
            <a:off x="45720" y="25908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02920" y="31242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8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45720" y="31242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502920" y="36576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0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" y="36576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502920" y="41910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2" name="Picture Placeholder 23"/>
          <p:cNvSpPr>
            <a:spLocks noGrp="1"/>
          </p:cNvSpPr>
          <p:nvPr>
            <p:ph type="pic" sz="quarter" idx="24" hasCustomPrompt="1"/>
          </p:nvPr>
        </p:nvSpPr>
        <p:spPr>
          <a:xfrm>
            <a:off x="45720" y="41910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502920" y="47244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4" name="Picture Placeholder 23"/>
          <p:cNvSpPr>
            <a:spLocks noGrp="1"/>
          </p:cNvSpPr>
          <p:nvPr>
            <p:ph type="pic" sz="quarter" idx="26" hasCustomPrompt="1"/>
          </p:nvPr>
        </p:nvSpPr>
        <p:spPr>
          <a:xfrm>
            <a:off x="45720" y="47244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502920" y="52578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6" name="Picture Placeholder 23"/>
          <p:cNvSpPr>
            <a:spLocks noGrp="1"/>
          </p:cNvSpPr>
          <p:nvPr>
            <p:ph type="pic" sz="quarter" idx="28" hasCustomPrompt="1"/>
          </p:nvPr>
        </p:nvSpPr>
        <p:spPr>
          <a:xfrm>
            <a:off x="45720" y="52578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02920" y="57912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8" name="Picture Placeholder 23"/>
          <p:cNvSpPr>
            <a:spLocks noGrp="1"/>
          </p:cNvSpPr>
          <p:nvPr>
            <p:ph type="pic" sz="quarter" idx="30" hasCustomPrompt="1"/>
          </p:nvPr>
        </p:nvSpPr>
        <p:spPr>
          <a:xfrm>
            <a:off x="45720" y="57912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31" hasCustomPrompt="1"/>
          </p:nvPr>
        </p:nvSpPr>
        <p:spPr>
          <a:xfrm>
            <a:off x="502920" y="63246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0" name="Picture Placeholder 23"/>
          <p:cNvSpPr>
            <a:spLocks noGrp="1"/>
          </p:cNvSpPr>
          <p:nvPr>
            <p:ph type="pic" sz="quarter" idx="32" hasCustomPrompt="1"/>
          </p:nvPr>
        </p:nvSpPr>
        <p:spPr>
          <a:xfrm>
            <a:off x="45720" y="63246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allAtOnce"/>
      <p:bldP spid="2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allAtOnce"/>
      <p:bldP spid="2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allAtOnce"/>
      <p:bldP spid="3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allAtOnce"/>
      <p:bldP spid="3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allAtOnce"/>
      <p:bldP spid="3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allAtOnce"/>
      <p:bldP spid="3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allAtOnce"/>
      <p:bldP spid="3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allAtOnce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196596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0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7744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324612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5" name="Picture Placeholder 23"/>
          <p:cNvSpPr>
            <a:spLocks noGrp="1"/>
          </p:cNvSpPr>
          <p:nvPr>
            <p:ph type="pic" sz="quarter" idx="19" hasCustomPrompt="1"/>
          </p:nvPr>
        </p:nvSpPr>
        <p:spPr>
          <a:xfrm>
            <a:off x="45720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365760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454152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8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495300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/>
      <p:bldP spid="4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allAtOnce"/>
      <p:bldP spid="4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 and Short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196596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1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7744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32461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5" name="Picture Placeholder 23"/>
          <p:cNvSpPr>
            <a:spLocks noGrp="1"/>
          </p:cNvSpPr>
          <p:nvPr>
            <p:ph type="pic" sz="quarter" idx="19" hasCustomPrompt="1"/>
          </p:nvPr>
        </p:nvSpPr>
        <p:spPr>
          <a:xfrm>
            <a:off x="45721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36576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45415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8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1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49530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1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5562600" y="196596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2" name="Picture Placeholder 23"/>
          <p:cNvSpPr>
            <a:spLocks noGrp="1"/>
          </p:cNvSpPr>
          <p:nvPr>
            <p:ph type="pic" sz="quarter" idx="25" hasCustomPrompt="1"/>
          </p:nvPr>
        </p:nvSpPr>
        <p:spPr>
          <a:xfrm>
            <a:off x="4693921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5562600" y="237744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4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5562600" y="32461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5" name="Picture Placeholder 23"/>
          <p:cNvSpPr>
            <a:spLocks noGrp="1"/>
          </p:cNvSpPr>
          <p:nvPr>
            <p:ph type="pic" sz="quarter" idx="28" hasCustomPrompt="1"/>
          </p:nvPr>
        </p:nvSpPr>
        <p:spPr>
          <a:xfrm>
            <a:off x="4693921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6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562600" y="36576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5562600" y="45415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8" name="Picture Placeholder 23"/>
          <p:cNvSpPr>
            <a:spLocks noGrp="1"/>
          </p:cNvSpPr>
          <p:nvPr>
            <p:ph type="pic" sz="quarter" idx="31" hasCustomPrompt="1"/>
          </p:nvPr>
        </p:nvSpPr>
        <p:spPr>
          <a:xfrm>
            <a:off x="4693921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5562600" y="49530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/>
      <p:bldP spid="4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allAtOnce"/>
      <p:bldP spid="4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allAtOnce"/>
      <p:bldP spid="5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allAtOnce"/>
      <p:bldP spid="5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allAtOnce"/>
      <p:bldP spid="5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1" name="Picture Placeholder 10"/>
          <p:cNvSpPr>
            <a:spLocks noGrp="1" noChangeAspect="1"/>
          </p:cNvSpPr>
          <p:nvPr>
            <p:ph type="pic" sz="quarter" idx="16"/>
          </p:nvPr>
        </p:nvSpPr>
        <p:spPr>
          <a:xfrm>
            <a:off x="4572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Picture Placeholder 10"/>
          <p:cNvSpPr>
            <a:spLocks noGrp="1" noChangeAspect="1"/>
          </p:cNvSpPr>
          <p:nvPr>
            <p:ph type="pic" sz="quarter" idx="17"/>
          </p:nvPr>
        </p:nvSpPr>
        <p:spPr>
          <a:xfrm>
            <a:off x="4572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Picture Placeholder 10"/>
          <p:cNvSpPr>
            <a:spLocks noGrp="1" noChangeAspect="1"/>
          </p:cNvSpPr>
          <p:nvPr>
            <p:ph type="pic" sz="quarter" idx="18"/>
          </p:nvPr>
        </p:nvSpPr>
        <p:spPr>
          <a:xfrm>
            <a:off x="2286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Picture Placeholder 10"/>
          <p:cNvSpPr>
            <a:spLocks noGrp="1" noChangeAspect="1"/>
          </p:cNvSpPr>
          <p:nvPr>
            <p:ph type="pic" sz="quarter" idx="19"/>
          </p:nvPr>
        </p:nvSpPr>
        <p:spPr>
          <a:xfrm>
            <a:off x="2286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6" name="Picture Placeholder 10"/>
          <p:cNvSpPr>
            <a:spLocks noGrp="1" noChangeAspect="1"/>
          </p:cNvSpPr>
          <p:nvPr>
            <p:ph type="pic" sz="quarter" idx="20"/>
          </p:nvPr>
        </p:nvSpPr>
        <p:spPr>
          <a:xfrm>
            <a:off x="4572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Picture Placeholder 10"/>
          <p:cNvSpPr>
            <a:spLocks noGrp="1" noChangeAspect="1"/>
          </p:cNvSpPr>
          <p:nvPr>
            <p:ph type="pic" sz="quarter" idx="21"/>
          </p:nvPr>
        </p:nvSpPr>
        <p:spPr>
          <a:xfrm>
            <a:off x="4572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Picture Placeholder 10"/>
          <p:cNvSpPr>
            <a:spLocks noGrp="1" noChangeAspect="1"/>
          </p:cNvSpPr>
          <p:nvPr>
            <p:ph type="pic" sz="quarter" idx="22"/>
          </p:nvPr>
        </p:nvSpPr>
        <p:spPr>
          <a:xfrm>
            <a:off x="6858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Picture Placeholder 10"/>
          <p:cNvSpPr>
            <a:spLocks noGrp="1" noChangeAspect="1"/>
          </p:cNvSpPr>
          <p:nvPr>
            <p:ph type="pic" sz="quarter" idx="23"/>
          </p:nvPr>
        </p:nvSpPr>
        <p:spPr>
          <a:xfrm>
            <a:off x="6858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ictur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0" y="1965960"/>
            <a:ext cx="22860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Picture Name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934200" y="2590800"/>
            <a:ext cx="2209800" cy="411480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tx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Explanation of picture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3" hasCustomPrompt="1"/>
          </p:nvPr>
        </p:nvSpPr>
        <p:spPr>
          <a:xfrm>
            <a:off x="45720" y="1981200"/>
            <a:ext cx="6736080" cy="46482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Square picture works best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-45720" y="1965960"/>
            <a:ext cx="45720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Chart Title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-45720" y="2377440"/>
            <a:ext cx="4572000" cy="432816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Chart description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27"/>
          </p:nvPr>
        </p:nvSpPr>
        <p:spPr>
          <a:xfrm>
            <a:off x="4572000" y="2057400"/>
            <a:ext cx="4572000" cy="4572000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CE818C-33C5-49A2-A721-3DEBA7611745}" type="datetimeFigureOut">
              <a:rPr lang="en-US">
                <a:solidFill>
                  <a:srgbClr val="FFFFFF"/>
                </a:solidFill>
              </a:rPr>
              <a:pPr/>
              <a:t>5/12/2014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66590A-0000-4F78-A566-B4B7EECEE5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CA01-27B1-4D8E-8DC2-C8099C818E0A}" type="datetimeFigureOut">
              <a:rPr lang="en-US" smtClean="0"/>
              <a:pPr/>
              <a:t>5/12/2014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82A4-0657-4F8A-8F8B-B3F1657D8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CE818C-33C5-49A2-A721-3DEBA7611745}" type="datetimeFigureOut">
              <a:rPr lang="en-US">
                <a:solidFill>
                  <a:srgbClr val="FFFFFF"/>
                </a:solidFill>
              </a:rPr>
              <a:pPr/>
              <a:t>5/12/2014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66590A-0000-4F78-A566-B4B7EECEE5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46FE6-1AA1-4A3F-A195-A892770EA57A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5/12/2014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C1BAF-26AD-4725-879A-9CC18AB4B4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7772400" cy="4572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64646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456" y="533400"/>
            <a:ext cx="163294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419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4800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4102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57150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60198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Up to two Lines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7772400" cy="4572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64646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419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4800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4102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57150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60198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Up to two Lines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7857" y="735779"/>
            <a:ext cx="1248228" cy="13687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276600"/>
            <a:ext cx="7772400" cy="457200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rgbClr val="64646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419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4800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4102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57150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60198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1143000"/>
            <a:ext cx="7772400" cy="1143000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Up to two Lines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6200" y="533400"/>
            <a:ext cx="1066800" cy="11698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6358485"/>
            <a:ext cx="1676400" cy="346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Pag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Titl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Titl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6358485"/>
            <a:ext cx="1676400" cy="346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CA01-27B1-4D8E-8DC2-C8099C818E0A}" type="datetimeFigureOut">
              <a:rPr lang="en-US" smtClean="0"/>
              <a:pPr/>
              <a:t>5/12/2014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82A4-0657-4F8A-8F8B-B3F1657D8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Blank with Titl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Dark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7467600" cy="11430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Segue Slide Dark –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B3AA010-7757-41E0-A212-D41514C97AA5}" type="slidenum">
              <a:rPr lang="en-US" smtClean="0">
                <a:solidFill>
                  <a:srgbClr val="FFFFFF">
                    <a:lumMod val="8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85000"/>
                </a:srgbClr>
              </a:solidFill>
            </a:endParaRPr>
          </a:p>
        </p:txBody>
      </p:sp>
      <p:pic>
        <p:nvPicPr>
          <p:cNvPr id="5" name="Picture 4" descr="OCLC-R-white-squa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90600" y="762007"/>
            <a:ext cx="1219200" cy="14086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 Dark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7467600" cy="11430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Segue Slide Dark –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B3AA010-7757-41E0-A212-D41514C97AA5}" type="slidenum">
              <a:rPr lang="en-US" smtClean="0">
                <a:solidFill>
                  <a:srgbClr val="FFFFFF">
                    <a:lumMod val="8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8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 Whit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82296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Segue Slide – White-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456" y="533400"/>
            <a:ext cx="163294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 Whit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82296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Segue Slide – White-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762003"/>
            <a:ext cx="1219200" cy="13369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que Whit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82296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Segue Slide – White-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Content Box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1"/>
            <a:ext cx="8229600" cy="5821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Content Box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1"/>
            <a:ext cx="8229600" cy="5821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6358485"/>
            <a:ext cx="1676400" cy="346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with Content Box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1"/>
            <a:ext cx="8229600" cy="5821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CA01-27B1-4D8E-8DC2-C8099C818E0A}" type="datetimeFigureOut">
              <a:rPr lang="en-US" smtClean="0"/>
              <a:pPr/>
              <a:t>5/12/2014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82A4-0657-4F8A-8F8B-B3F1657D8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6358485"/>
            <a:ext cx="1676400" cy="346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6358485"/>
            <a:ext cx="1676400" cy="346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- Dark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CLC-R-white-squa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90600" y="762007"/>
            <a:ext cx="1219200" cy="1408671"/>
          </a:xfrm>
          <a:prstGeom prst="rect">
            <a:avLst/>
          </a:prstGeom>
        </p:spPr>
      </p:pic>
      <p:pic>
        <p:nvPicPr>
          <p:cNvPr id="13" name="Picture 1" descr="image00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6400808"/>
            <a:ext cx="914400" cy="31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 userDrawn="1"/>
        </p:nvSpPr>
        <p:spPr>
          <a:xfrm>
            <a:off x="914400" y="6349433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 dirty="0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©2013 OCLC. This work is licensed under a Creative Commons Attribution 3.0 </a:t>
            </a:r>
            <a:r>
              <a:rPr lang="en-US" sz="800" dirty="0" err="1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Unported</a:t>
            </a:r>
            <a:r>
              <a:rPr lang="en-US" sz="800" dirty="0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License. </a:t>
            </a:r>
            <a:r>
              <a:rPr lang="en-US" sz="800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</a:rPr>
              <a:t>Suggested attribution: “This work uses content from [presentation title] © OCLC, used under a Creative Commons Attribution license:  </a:t>
            </a:r>
            <a:r>
              <a:rPr lang="en-US" sz="800" u="sng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http</a:t>
            </a:r>
            <a:r>
              <a:rPr lang="en-US" sz="800" u="sng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://</a:t>
            </a:r>
            <a:r>
              <a:rPr lang="en-US" sz="800" u="sng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creativecommons.org/licenses/by/3.0/</a:t>
            </a:r>
            <a:r>
              <a:rPr lang="en-US" sz="800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” </a:t>
            </a:r>
            <a:endParaRPr lang="en-US" sz="800" dirty="0" smtClean="0">
              <a:solidFill>
                <a:prstClr val="black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3581400" y="1143009"/>
            <a:ext cx="53340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 smtClean="0">
                <a:solidFill>
                  <a:srgbClr val="FFFFFF">
                    <a:lumMod val="85000"/>
                  </a:srgbClr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Q</a:t>
            </a:r>
            <a:endParaRPr lang="en-US" sz="28700" dirty="0">
              <a:solidFill>
                <a:srgbClr val="FFFFFF">
                  <a:lumMod val="85000"/>
                </a:srgbClr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3505200"/>
            <a:ext cx="5410200" cy="2438400"/>
          </a:xfrm>
        </p:spPr>
        <p:txBody>
          <a:bodyPr>
            <a:normAutofit/>
          </a:bodyPr>
          <a:lstStyle>
            <a:lvl1pPr>
              <a:buNone/>
              <a:defRPr sz="1400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Parting slide contact info; name, twitter, email, etc… </a:t>
            </a:r>
            <a:endParaRPr lang="en-US" dirty="0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hit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age00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6324600"/>
            <a:ext cx="13106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914400" y="2590807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646464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Thank You!</a:t>
            </a:r>
            <a:endParaRPr lang="en-US" sz="4800" dirty="0">
              <a:solidFill>
                <a:srgbClr val="646464"/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456" y="533400"/>
            <a:ext cx="163294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429000"/>
            <a:ext cx="5181600" cy="1981200"/>
          </a:xfrm>
        </p:spPr>
        <p:txBody>
          <a:bodyPr>
            <a:normAutofit/>
          </a:bodyPr>
          <a:lstStyle>
            <a:lvl1pPr>
              <a:buNone/>
              <a:defRPr sz="1400" baseline="0"/>
            </a:lvl1pPr>
          </a:lstStyle>
          <a:p>
            <a:pPr lvl="0"/>
            <a:r>
              <a:rPr lang="en-US" dirty="0" smtClean="0"/>
              <a:t>Name, Email, Twitter, other closing contact info here…. 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349433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 dirty="0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©2013 OCLC. This work is licensed under a Creative Commons Attribution 3.0 </a:t>
            </a:r>
            <a:r>
              <a:rPr lang="en-US" sz="800" dirty="0" err="1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Unported</a:t>
            </a:r>
            <a:r>
              <a:rPr lang="en-US" sz="800" dirty="0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License. </a:t>
            </a:r>
            <a:r>
              <a:rPr lang="en-US" sz="800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</a:rPr>
              <a:t>Suggested attribution: “This work uses content from [presentation title] © OCLC, used under a Creative Commons Attribution license:  </a:t>
            </a:r>
            <a:r>
              <a:rPr lang="en-US" sz="800" u="sng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http</a:t>
            </a:r>
            <a:r>
              <a:rPr lang="en-US" sz="800" u="sng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://</a:t>
            </a:r>
            <a:r>
              <a:rPr lang="en-US" sz="800" u="sng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creativecommons.org/licenses/by/3.0/</a:t>
            </a:r>
            <a:r>
              <a:rPr lang="en-US" sz="800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” </a:t>
            </a:r>
            <a:endParaRPr lang="en-US" sz="800" dirty="0" smtClean="0">
              <a:solidFill>
                <a:prstClr val="black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hit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age00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6324600"/>
            <a:ext cx="13106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914400" y="2590807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646464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Thank You!</a:t>
            </a:r>
            <a:endParaRPr lang="en-US" sz="4800" dirty="0">
              <a:solidFill>
                <a:srgbClr val="646464"/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429000"/>
            <a:ext cx="5181600" cy="1981200"/>
          </a:xfrm>
        </p:spPr>
        <p:txBody>
          <a:bodyPr>
            <a:normAutofit/>
          </a:bodyPr>
          <a:lstStyle>
            <a:lvl1pPr>
              <a:buNone/>
              <a:defRPr sz="1400" baseline="0"/>
            </a:lvl1pPr>
          </a:lstStyle>
          <a:p>
            <a:pPr lvl="0"/>
            <a:r>
              <a:rPr lang="en-US" dirty="0" smtClean="0"/>
              <a:t>Name, Email, Twitter, other closing contact info here…. 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349433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 dirty="0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©2013 OCLC. This work is licensed under a Creative Commons Attribution 3.0 </a:t>
            </a:r>
            <a:r>
              <a:rPr lang="en-US" sz="800" dirty="0" err="1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Unported</a:t>
            </a:r>
            <a:r>
              <a:rPr lang="en-US" sz="800" dirty="0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License. </a:t>
            </a:r>
            <a:r>
              <a:rPr lang="en-US" sz="800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</a:rPr>
              <a:t>Suggested attribution: “This work uses content from [presentation title] © OCLC, used under a Creative Commons Attribution license:  </a:t>
            </a:r>
            <a:r>
              <a:rPr lang="en-US" sz="800" u="sng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  <a:hlinkClick r:id="rId3"/>
              </a:rPr>
              <a:t>http</a:t>
            </a:r>
            <a:r>
              <a:rPr lang="en-US" sz="800" u="sng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  <a:hlinkClick r:id="rId3"/>
              </a:rPr>
              <a:t>://</a:t>
            </a:r>
            <a:r>
              <a:rPr lang="en-US" sz="800" u="sng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  <a:hlinkClick r:id="rId3"/>
              </a:rPr>
              <a:t>creativecommons.org/licenses/by/3.0/</a:t>
            </a:r>
            <a:r>
              <a:rPr lang="en-US" sz="800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  <a:hlinkClick r:id="rId3"/>
              </a:rPr>
              <a:t>” </a:t>
            </a:r>
            <a:endParaRPr lang="en-US" sz="800" dirty="0" smtClean="0">
              <a:solidFill>
                <a:prstClr val="black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9628" y="740231"/>
            <a:ext cx="1219200" cy="13369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97.xml"/><Relationship Id="rId3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92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slideLayout" Target="../slideLayouts/slideLayout9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31.xml"/><Relationship Id="rId26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16.xml"/><Relationship Id="rId21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5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133.xml"/><Relationship Id="rId29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24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23" Type="http://schemas.openxmlformats.org/officeDocument/2006/relationships/slideLayout" Target="../slideLayouts/slideLayout136.xml"/><Relationship Id="rId28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Relationship Id="rId22" Type="http://schemas.openxmlformats.org/officeDocument/2006/relationships/slideLayout" Target="../slideLayouts/slideLayout135.xml"/><Relationship Id="rId27" Type="http://schemas.openxmlformats.org/officeDocument/2006/relationships/slideLayout" Target="../slideLayouts/slideLayout140.xml"/><Relationship Id="rId30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image" Target="../media/image7.jpe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9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57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0CA01-27B1-4D8E-8DC2-C8099C818E0A}" type="datetimeFigureOut">
              <a:rPr lang="en-US" smtClean="0"/>
              <a:pPr/>
              <a:t>5/12/2014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982A4-0657-4F8A-8F8B-B3F1657D8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46464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Segoe UI Semibold" pitchFamily="34" charset="0"/>
          <a:ea typeface="Segoe UI" pitchFamily="34" charset="0"/>
          <a:cs typeface="Segoe UI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Segoe UI" pitchFamily="34" charset="0"/>
          <a:ea typeface="Segoe UI" pitchFamily="34" charset="0"/>
          <a:cs typeface="Segoe UI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Segoe UI" pitchFamily="34" charset="0"/>
          <a:ea typeface="Segoe UI" pitchFamily="34" charset="0"/>
          <a:cs typeface="Segoe UI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Segoe UI" pitchFamily="34" charset="0"/>
          <a:ea typeface="Segoe UI" pitchFamily="34" charset="0"/>
          <a:cs typeface="Segoe UI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Segoe UI" pitchFamily="34" charset="0"/>
          <a:ea typeface="Segoe UI" pitchFamily="34" charset="0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46464"/>
                </a:solidFill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fld id="{9F5982A4-0657-4F8A-8F8B-B3F1657D8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77" r:id="rId19"/>
    <p:sldLayoutId id="2147483778" r:id="rId20"/>
    <p:sldLayoutId id="2147483779" r:id="rId21"/>
    <p:sldLayoutId id="2147483780" r:id="rId22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i="0" kern="1200">
          <a:solidFill>
            <a:schemeClr val="tx1"/>
          </a:solidFill>
          <a:latin typeface="Segoe UI Semibold" pitchFamily="34" charset="0"/>
          <a:ea typeface="Segoe UI Semibold" pitchFamily="34" charset="0"/>
          <a:cs typeface="Arial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rgbClr val="646464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646464"/>
          </a:solidFill>
          <a:latin typeface="Segoe UI" pitchFamily="34" charset="0"/>
          <a:ea typeface="Segoe UI" pitchFamily="34" charset="0"/>
          <a:cs typeface="Segoe UI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646464"/>
          </a:solidFill>
          <a:latin typeface="Segoe UI" pitchFamily="34" charset="0"/>
          <a:ea typeface="Segoe UI" pitchFamily="34" charset="0"/>
          <a:cs typeface="Segoe UI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rgbClr val="646464"/>
          </a:solidFill>
          <a:latin typeface="Segoe UI" pitchFamily="34" charset="0"/>
          <a:ea typeface="Segoe UI" pitchFamily="34" charset="0"/>
          <a:cs typeface="Segoe UI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rgbClr val="646464"/>
          </a:solidFill>
          <a:latin typeface="Segoe UI" pitchFamily="34" charset="0"/>
          <a:ea typeface="Segoe UI" pitchFamily="34" charset="0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45720" y="-274320"/>
            <a:ext cx="9144000" cy="12801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9" r:id="rId10"/>
    <p:sldLayoutId id="2147483730" r:id="rId11"/>
    <p:sldLayoutId id="2147483731" r:id="rId12"/>
  </p:sldLayoutIdLst>
  <p:transition>
    <p:push/>
  </p:transition>
  <p:txStyles>
    <p:titleStyle>
      <a:lvl1pPr algn="l" defTabSz="914400" rtl="0" eaLnBrk="1" latinLnBrk="0" hangingPunct="1">
        <a:spcBef>
          <a:spcPct val="0"/>
        </a:spcBef>
        <a:buNone/>
        <a:defRPr sz="8000" kern="1200">
          <a:solidFill>
            <a:schemeClr val="bg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§"/>
        <a:defRPr sz="28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70000"/>
        <a:buFont typeface="Wingdings" pitchFamily="2" charset="2"/>
        <a:buChar char="§"/>
        <a:defRPr sz="24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§"/>
        <a:defRPr sz="20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SzPct val="50000"/>
        <a:buFont typeface="Wingdings" pitchFamily="2" charset="2"/>
        <a:buChar char="§"/>
        <a:defRPr sz="20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46464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2" r:id="rId20"/>
    <p:sldLayoutId id="2147483753" r:id="rId21"/>
    <p:sldLayoutId id="2147483754" r:id="rId22"/>
    <p:sldLayoutId id="2147483755" r:id="rId23"/>
    <p:sldLayoutId id="2147483756" r:id="rId24"/>
    <p:sldLayoutId id="2147483757" r:id="rId25"/>
    <p:sldLayoutId id="2147483758" r:id="rId26"/>
    <p:sldLayoutId id="2147483759" r:id="rId27"/>
    <p:sldLayoutId id="2147483761" r:id="rId28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Open Sans Semibold" pitchFamily="34" charset="0"/>
          <a:ea typeface="Open Sans Semibold" pitchFamily="34" charset="0"/>
          <a:cs typeface="Open Sans Semibold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45720" y="-274320"/>
            <a:ext cx="9144000" cy="12801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</p:sldLayoutIdLst>
  <p:transition>
    <p:push/>
  </p:transition>
  <p:txStyles>
    <p:titleStyle>
      <a:lvl1pPr algn="l" defTabSz="914400" rtl="0" eaLnBrk="1" latinLnBrk="0" hangingPunct="1">
        <a:spcBef>
          <a:spcPct val="0"/>
        </a:spcBef>
        <a:buNone/>
        <a:defRPr sz="8000" kern="1200">
          <a:solidFill>
            <a:schemeClr val="bg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§"/>
        <a:defRPr sz="28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70000"/>
        <a:buFont typeface="Wingdings" pitchFamily="2" charset="2"/>
        <a:buChar char="§"/>
        <a:defRPr sz="24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§"/>
        <a:defRPr sz="20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SzPct val="50000"/>
        <a:buFont typeface="Wingdings" pitchFamily="2" charset="2"/>
        <a:buChar char="§"/>
        <a:defRPr sz="20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46464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  <p:sldLayoutId id="2147483799" r:id="rId18"/>
    <p:sldLayoutId id="2147483800" r:id="rId19"/>
    <p:sldLayoutId id="2147483801" r:id="rId20"/>
    <p:sldLayoutId id="2147483802" r:id="rId21"/>
    <p:sldLayoutId id="2147483803" r:id="rId22"/>
    <p:sldLayoutId id="2147483804" r:id="rId23"/>
    <p:sldLayoutId id="2147483805" r:id="rId24"/>
    <p:sldLayoutId id="2147483806" r:id="rId25"/>
    <p:sldLayoutId id="2147483807" r:id="rId26"/>
    <p:sldLayoutId id="2147483808" r:id="rId27"/>
    <p:sldLayoutId id="2147483809" r:id="rId28"/>
    <p:sldLayoutId id="2147483810" r:id="rId2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Open Sans Semibold" pitchFamily="34" charset="0"/>
          <a:ea typeface="Open Sans Semibold" pitchFamily="34" charset="0"/>
          <a:cs typeface="Open Sans Semibold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45720" y="-274320"/>
            <a:ext cx="9144000" cy="12801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</p:sldLayoutIdLst>
  <p:transition>
    <p:push/>
  </p:transition>
  <p:txStyles>
    <p:titleStyle>
      <a:lvl1pPr algn="l" defTabSz="914400" rtl="0" eaLnBrk="1" latinLnBrk="0" hangingPunct="1">
        <a:spcBef>
          <a:spcPct val="0"/>
        </a:spcBef>
        <a:buNone/>
        <a:defRPr sz="8000" kern="1200">
          <a:solidFill>
            <a:schemeClr val="bg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§"/>
        <a:defRPr sz="28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70000"/>
        <a:buFont typeface="Wingdings" pitchFamily="2" charset="2"/>
        <a:buChar char="§"/>
        <a:defRPr sz="24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§"/>
        <a:defRPr sz="20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SzPct val="50000"/>
        <a:buFont typeface="Wingdings" pitchFamily="2" charset="2"/>
        <a:buChar char="§"/>
        <a:defRPr sz="20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ppt-blue.jpg"/>
          <p:cNvPicPr>
            <a:picLocks noChangeAspect="1"/>
          </p:cNvPicPr>
          <p:nvPr userDrawn="1"/>
        </p:nvPicPr>
        <p:blipFill>
          <a:blip r:embed="rId13" cstate="print"/>
          <a:srcRect t="23331" b="17316"/>
          <a:stretch>
            <a:fillRect/>
          </a:stretch>
        </p:blipFill>
        <p:spPr bwMode="auto">
          <a:xfrm>
            <a:off x="9530" y="57151"/>
            <a:ext cx="913447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7" descr="lite border top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1"/>
            <a:ext cx="914400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18" descr="lite border bottom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715125"/>
            <a:ext cx="914400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914400"/>
            <a:ext cx="6989762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30" name="Picture 19" descr="lite border left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446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20" descr="lite border right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697925" y="0"/>
            <a:ext cx="4460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2" descr="EMEA-Regional-Council.png"/>
          <p:cNvPicPr>
            <a:picLocks noChangeAspect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90525" y="5367341"/>
            <a:ext cx="47625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Trebuchet MS" pitchFamily="34" charset="0"/>
        </a:defRPr>
      </a:lvl9pPr>
    </p:titleStyle>
    <p:bodyStyle>
      <a:lvl1pPr marL="238125" indent="-225425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2100" b="1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900" b="1">
          <a:solidFill>
            <a:schemeClr val="tx1"/>
          </a:solidFill>
          <a:latin typeface="+mn-lt"/>
        </a:defRPr>
      </a:lvl2pPr>
      <a:lvl3pPr marL="1150938" indent="-223838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700" b="1">
          <a:solidFill>
            <a:schemeClr val="tx1"/>
          </a:solidFill>
          <a:latin typeface="+mn-lt"/>
        </a:defRPr>
      </a:lvl3pPr>
      <a:lvl4pPr marL="1608138" indent="-223838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500" b="1">
          <a:solidFill>
            <a:schemeClr val="tx1"/>
          </a:solidFill>
          <a:latin typeface="+mn-lt"/>
        </a:defRPr>
      </a:lvl4pPr>
      <a:lvl5pPr marL="20637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5pPr>
      <a:lvl6pPr marL="25209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6pPr>
      <a:lvl7pPr marL="29781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7pPr>
      <a:lvl8pPr marL="34353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8pPr>
      <a:lvl9pPr marL="38925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jpeg"/><Relationship Id="rId11" Type="http://schemas.openxmlformats.org/officeDocument/2006/relationships/image" Target="../media/image5.pn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5.emf"/><Relationship Id="rId5" Type="http://schemas.openxmlformats.org/officeDocument/2006/relationships/customXml" Target="../ink/ink2.xml"/><Relationship Id="rId4" Type="http://schemas.openxmlformats.org/officeDocument/2006/relationships/image" Target="../media/image4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69.xml"/><Relationship Id="rId1" Type="http://schemas.openxmlformats.org/officeDocument/2006/relationships/vmlDrawing" Target="../drawings/vmlDrawing1.v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3.0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4" Type="http://schemas.openxmlformats.org/officeDocument/2006/relationships/hyperlink" Target="http://blogs.bgsu.edu/librarysleevefacing/2012/08/15/bookends/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g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5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://steveblank.com/2010/01/25/whats-a-startup-first-principles/" TargetMode="External"/><Relationship Id="rId1" Type="http://schemas.openxmlformats.org/officeDocument/2006/relationships/slideLayout" Target="../slideLayouts/slideLayout1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1.xml"/><Relationship Id="rId5" Type="http://schemas.openxmlformats.org/officeDocument/2006/relationships/image" Target="../media/image75.jpeg"/><Relationship Id="rId4" Type="http://schemas.openxmlformats.org/officeDocument/2006/relationships/image" Target="../media/image80.gi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5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://creativecommons.org/licenses/by/3.0/" TargetMode="External"/><Relationship Id="rId1" Type="http://schemas.openxmlformats.org/officeDocument/2006/relationships/slideLayout" Target="../slideLayouts/slideLayout1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File:Lauinger Libra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0"/>
            <a:ext cx="4267200" cy="3048000"/>
          </a:xfrm>
          <a:prstGeom prst="rect">
            <a:avLst/>
          </a:prstGeom>
          <a:noFill/>
        </p:spPr>
      </p:pic>
      <p:pic>
        <p:nvPicPr>
          <p:cNvPr id="1038" name="Picture 14" descr="File:Oberlin College - Mudd Learning Cent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2209800"/>
            <a:ext cx="3352800" cy="2514600"/>
          </a:xfrm>
          <a:prstGeom prst="rect">
            <a:avLst/>
          </a:prstGeom>
          <a:noFill/>
        </p:spPr>
      </p:pic>
      <p:pic>
        <p:nvPicPr>
          <p:cNvPr id="1040" name="Picture 16" descr="File:James Branch Cabell Library VC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4229100"/>
            <a:ext cx="3505200" cy="2628900"/>
          </a:xfrm>
          <a:prstGeom prst="rect">
            <a:avLst/>
          </a:prstGeom>
          <a:noFill/>
        </p:spPr>
      </p:pic>
      <p:pic>
        <p:nvPicPr>
          <p:cNvPr id="1042" name="Picture 18" descr="File:Wfm glasgow university librar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5695" y="2644966"/>
            <a:ext cx="3191495" cy="4235068"/>
          </a:xfrm>
          <a:prstGeom prst="rect">
            <a:avLst/>
          </a:prstGeom>
          <a:noFill/>
        </p:spPr>
      </p:pic>
      <p:pic>
        <p:nvPicPr>
          <p:cNvPr id="1030" name="Picture 6" descr="http://upload.wikimedia.org/wikipedia/commons/thumb/1/18/Gelman_GWU_Air.JPG/640px-Gelman_GWU_Ai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2743200" cy="2057400"/>
          </a:xfrm>
          <a:prstGeom prst="rect">
            <a:avLst/>
          </a:prstGeom>
          <a:noFill/>
        </p:spPr>
      </p:pic>
      <p:pic>
        <p:nvPicPr>
          <p:cNvPr id="1032" name="Picture 8" descr="File:Robarts corner 750px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057400"/>
            <a:ext cx="2759483" cy="2209800"/>
          </a:xfrm>
          <a:prstGeom prst="rect">
            <a:avLst/>
          </a:prstGeom>
          <a:noFill/>
        </p:spPr>
      </p:pic>
      <p:pic>
        <p:nvPicPr>
          <p:cNvPr id="1034" name="Picture 10" descr="File:Geisel-Library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229100"/>
            <a:ext cx="3505200" cy="2628900"/>
          </a:xfrm>
          <a:prstGeom prst="rect">
            <a:avLst/>
          </a:prstGeom>
          <a:noFill/>
        </p:spPr>
      </p:pic>
      <p:pic>
        <p:nvPicPr>
          <p:cNvPr id="1036" name="Picture 12" descr="File:Regenstein Library entrance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43200" y="0"/>
            <a:ext cx="3663472" cy="2647951"/>
          </a:xfrm>
          <a:prstGeom prst="rect">
            <a:avLst/>
          </a:prstGeom>
          <a:noFill/>
        </p:spPr>
      </p:pic>
      <p:sp>
        <p:nvSpPr>
          <p:cNvPr id="10" name="Title 8"/>
          <p:cNvSpPr txBox="1">
            <a:spLocks/>
          </p:cNvSpPr>
          <p:nvPr/>
        </p:nvSpPr>
        <p:spPr>
          <a:xfrm>
            <a:off x="0" y="5791200"/>
            <a:ext cx="6781800" cy="1066800"/>
          </a:xfrm>
          <a:prstGeom prst="rect">
            <a:avLst/>
          </a:prstGeom>
          <a:solidFill>
            <a:srgbClr val="FFFFFF">
              <a:alpha val="83922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latin typeface="Segoe UI Semibold" pitchFamily="34" charset="0"/>
                <a:ea typeface="Open Sans Semibold" pitchFamily="34" charset="0"/>
                <a:cs typeface="Open Sans Semibold" pitchFamily="34" charset="0"/>
              </a:rPr>
              <a:t>The library and the network: </a:t>
            </a:r>
            <a:br>
              <a:rPr lang="en-US" sz="3600" b="1" dirty="0" smtClean="0">
                <a:latin typeface="Segoe UI Semibold" pitchFamily="34" charset="0"/>
                <a:ea typeface="Open Sans Semibold" pitchFamily="34" charset="0"/>
                <a:cs typeface="Open Sans Semibold" pitchFamily="34" charset="0"/>
              </a:rPr>
            </a:br>
            <a:r>
              <a:rPr lang="en-US" sz="2000" b="1" dirty="0" smtClean="0">
                <a:latin typeface="Segoe UI Semibold" pitchFamily="34" charset="0"/>
                <a:ea typeface="Open Sans Semibold" pitchFamily="34" charset="0"/>
                <a:cs typeface="Open Sans Semibold" pitchFamily="34" charset="0"/>
              </a:rPr>
              <a:t>scale, engagement, innovation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11" name="Text Placeholder 10"/>
          <p:cNvSpPr txBox="1">
            <a:spLocks/>
          </p:cNvSpPr>
          <p:nvPr/>
        </p:nvSpPr>
        <p:spPr>
          <a:xfrm>
            <a:off x="6934200" y="5791200"/>
            <a:ext cx="2743200" cy="1066800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txBody>
          <a:bodyPr>
            <a:normAutofit fontScale="4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err="1" smtClean="0">
                <a:latin typeface="Segoe UI Semibold" pitchFamily="34" charset="0"/>
                <a:ea typeface="Segoe UI" pitchFamily="34" charset="0"/>
                <a:cs typeface="Segoe UI" pitchFamily="34" charset="0"/>
              </a:rPr>
              <a:t>Lorcan</a:t>
            </a:r>
            <a:r>
              <a:rPr lang="en-US" sz="2800" b="1" dirty="0" smtClean="0">
                <a:latin typeface="Segoe UI Semibold" pitchFamily="34" charset="0"/>
                <a:ea typeface="Segoe UI" pitchFamily="34" charset="0"/>
                <a:cs typeface="Segoe UI" pitchFamily="34" charset="0"/>
              </a:rPr>
              <a:t> Dempsey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smtClean="0">
                <a:latin typeface="Segoe UI Semibold" pitchFamily="34" charset="0"/>
                <a:ea typeface="Segoe UI" pitchFamily="34" charset="0"/>
                <a:cs typeface="Segoe UI" pitchFamily="34" charset="0"/>
              </a:rPr>
              <a:t>OCLC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UI Semibold" pitchFamily="34" charset="0"/>
                <a:ea typeface="Segoe UI" pitchFamily="34" charset="0"/>
                <a:cs typeface="Segoe UI" pitchFamily="34" charset="0"/>
              </a:rPr>
              <a:t>Georgetown University,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UI Semibold" pitchFamily="34" charset="0"/>
                <a:ea typeface="Segoe UI" pitchFamily="34" charset="0"/>
                <a:cs typeface="Segoe UI" pitchFamily="34" charset="0"/>
              </a:rPr>
              <a:t>Washington DC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smtClean="0">
                <a:latin typeface="Segoe UI Semibold" pitchFamily="34" charset="0"/>
                <a:ea typeface="Segoe UI" pitchFamily="34" charset="0"/>
                <a:cs typeface="Segoe UI" pitchFamily="34" charset="0"/>
              </a:rPr>
              <a:t>7 March 2014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bold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7" name="Picture 16" descr="OCLC-R-white-squar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6200" y="152400"/>
            <a:ext cx="1187116" cy="1371600"/>
          </a:xfrm>
          <a:prstGeom prst="rect">
            <a:avLst/>
          </a:prstGeom>
        </p:spPr>
      </p:pic>
      <p:sp>
        <p:nvSpPr>
          <p:cNvPr id="18" name="Text Placeholder 10"/>
          <p:cNvSpPr txBox="1">
            <a:spLocks/>
          </p:cNvSpPr>
          <p:nvPr/>
        </p:nvSpPr>
        <p:spPr>
          <a:xfrm>
            <a:off x="0" y="1600200"/>
            <a:ext cx="1828800" cy="457200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txBody>
          <a:bodyPr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UI Semibold" pitchFamily="34" charset="0"/>
                <a:ea typeface="Segoe UI" pitchFamily="34" charset="0"/>
                <a:cs typeface="Segoe UI" pitchFamily="34" charset="0"/>
              </a:rPr>
              <a:t>@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Segoe UI Semibold" pitchFamily="34" charset="0"/>
                <a:ea typeface="Segoe UI" pitchFamily="34" charset="0"/>
                <a:cs typeface="Segoe UI" pitchFamily="34" charset="0"/>
              </a:rPr>
              <a:t>LorcanD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bold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ibra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1763617"/>
            <a:ext cx="1791683" cy="183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libra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6017" y="-87217"/>
            <a:ext cx="1791683" cy="183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libra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7034" y="3602515"/>
            <a:ext cx="1791683" cy="183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libra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0566" y="-76200"/>
            <a:ext cx="1791683" cy="183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libra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8251" y="1752600"/>
            <a:ext cx="1791683" cy="183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 descr="libra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170" y="1763617"/>
            <a:ext cx="1791683" cy="183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" descr="libra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366" y="5453349"/>
            <a:ext cx="1791683" cy="183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 descr="libra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5430256"/>
            <a:ext cx="1791683" cy="183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 descr="libra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349" y="5408222"/>
            <a:ext cx="1791683" cy="183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410200" y="3581400"/>
            <a:ext cx="35429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Print world</a:t>
            </a:r>
            <a:br>
              <a:rPr lang="en-US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High transaction costs</a:t>
            </a:r>
          </a:p>
          <a:p>
            <a:r>
              <a:rPr lang="en-US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Multiple collections placed close </a:t>
            </a:r>
          </a:p>
          <a:p>
            <a:r>
              <a:rPr lang="en-US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to the user</a:t>
            </a:r>
          </a:p>
          <a:p>
            <a:r>
              <a:rPr lang="en-US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Redundant operations …</a:t>
            </a:r>
            <a:endParaRPr lang="en-US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33600" y="762000"/>
            <a:ext cx="1295400" cy="228600"/>
          </a:xfrm>
          <a:prstGeom prst="rect">
            <a:avLst/>
          </a:prstGeom>
          <a:solidFill>
            <a:srgbClr val="2178B5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133600" y="990600"/>
            <a:ext cx="1295400" cy="228600"/>
          </a:xfrm>
          <a:prstGeom prst="rect">
            <a:avLst/>
          </a:prstGeom>
          <a:solidFill>
            <a:schemeClr val="accent3">
              <a:alpha val="3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133600" y="1219200"/>
            <a:ext cx="1295400" cy="228600"/>
          </a:xfrm>
          <a:prstGeom prst="rect">
            <a:avLst/>
          </a:prstGeom>
          <a:solidFill>
            <a:srgbClr val="C52127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133600" y="4419600"/>
            <a:ext cx="1295400" cy="228600"/>
          </a:xfrm>
          <a:prstGeom prst="rect">
            <a:avLst/>
          </a:prstGeom>
          <a:solidFill>
            <a:srgbClr val="2178B5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133600" y="4648200"/>
            <a:ext cx="1295400" cy="228600"/>
          </a:xfrm>
          <a:prstGeom prst="rect">
            <a:avLst/>
          </a:prstGeom>
          <a:solidFill>
            <a:schemeClr val="accent3">
              <a:alpha val="3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133600" y="4876800"/>
            <a:ext cx="1295400" cy="228600"/>
          </a:xfrm>
          <a:prstGeom prst="rect">
            <a:avLst/>
          </a:prstGeom>
          <a:solidFill>
            <a:srgbClr val="C52127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04800" y="2590800"/>
            <a:ext cx="1295400" cy="228600"/>
          </a:xfrm>
          <a:prstGeom prst="rect">
            <a:avLst/>
          </a:prstGeom>
          <a:solidFill>
            <a:srgbClr val="2178B5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04800" y="2819400"/>
            <a:ext cx="1295400" cy="228600"/>
          </a:xfrm>
          <a:prstGeom prst="rect">
            <a:avLst/>
          </a:prstGeom>
          <a:solidFill>
            <a:schemeClr val="accent3">
              <a:alpha val="3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04800" y="3048000"/>
            <a:ext cx="1295400" cy="228600"/>
          </a:xfrm>
          <a:prstGeom prst="rect">
            <a:avLst/>
          </a:prstGeom>
          <a:solidFill>
            <a:srgbClr val="C52127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908234" y="2590800"/>
            <a:ext cx="1295400" cy="228600"/>
          </a:xfrm>
          <a:prstGeom prst="rect">
            <a:avLst/>
          </a:prstGeom>
          <a:solidFill>
            <a:srgbClr val="2178B5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908234" y="2819400"/>
            <a:ext cx="1295400" cy="228600"/>
          </a:xfrm>
          <a:prstGeom prst="rect">
            <a:avLst/>
          </a:prstGeom>
          <a:solidFill>
            <a:schemeClr val="accent3">
              <a:alpha val="3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908234" y="3048000"/>
            <a:ext cx="1295400" cy="228600"/>
          </a:xfrm>
          <a:prstGeom prst="rect">
            <a:avLst/>
          </a:prstGeom>
          <a:solidFill>
            <a:srgbClr val="C52127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737034" y="762000"/>
            <a:ext cx="1295400" cy="228600"/>
          </a:xfrm>
          <a:prstGeom prst="rect">
            <a:avLst/>
          </a:prstGeom>
          <a:solidFill>
            <a:srgbClr val="2178B5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737034" y="990600"/>
            <a:ext cx="1295400" cy="228600"/>
          </a:xfrm>
          <a:prstGeom prst="rect">
            <a:avLst/>
          </a:prstGeom>
          <a:solidFill>
            <a:schemeClr val="accent3">
              <a:alpha val="3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737034" y="1219200"/>
            <a:ext cx="1295400" cy="228600"/>
          </a:xfrm>
          <a:prstGeom prst="rect">
            <a:avLst/>
          </a:prstGeom>
          <a:solidFill>
            <a:srgbClr val="C52127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543800" y="2590800"/>
            <a:ext cx="1295400" cy="228600"/>
          </a:xfrm>
          <a:prstGeom prst="rect">
            <a:avLst/>
          </a:prstGeom>
          <a:solidFill>
            <a:srgbClr val="2178B5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543800" y="2819400"/>
            <a:ext cx="1295400" cy="228600"/>
          </a:xfrm>
          <a:prstGeom prst="rect">
            <a:avLst/>
          </a:prstGeom>
          <a:solidFill>
            <a:schemeClr val="accent3">
              <a:alpha val="3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543800" y="3048000"/>
            <a:ext cx="1295400" cy="228600"/>
          </a:xfrm>
          <a:prstGeom prst="rect">
            <a:avLst/>
          </a:prstGeom>
          <a:solidFill>
            <a:srgbClr val="C52127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565834" y="6048409"/>
            <a:ext cx="1295400" cy="228600"/>
          </a:xfrm>
          <a:prstGeom prst="rect">
            <a:avLst/>
          </a:prstGeom>
          <a:solidFill>
            <a:srgbClr val="2178B5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565834" y="6476081"/>
            <a:ext cx="1295400" cy="228600"/>
          </a:xfrm>
          <a:prstGeom prst="rect">
            <a:avLst/>
          </a:prstGeom>
          <a:solidFill>
            <a:schemeClr val="accent3">
              <a:alpha val="3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565834" y="6704681"/>
            <a:ext cx="1295400" cy="228600"/>
          </a:xfrm>
          <a:prstGeom prst="rect">
            <a:avLst/>
          </a:prstGeom>
          <a:solidFill>
            <a:srgbClr val="C52127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3962400" y="6280532"/>
            <a:ext cx="1295400" cy="228600"/>
          </a:xfrm>
          <a:prstGeom prst="rect">
            <a:avLst/>
          </a:prstGeom>
          <a:solidFill>
            <a:srgbClr val="2178B5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3962400" y="6509132"/>
            <a:ext cx="1295400" cy="228600"/>
          </a:xfrm>
          <a:prstGeom prst="rect">
            <a:avLst/>
          </a:prstGeom>
          <a:solidFill>
            <a:schemeClr val="accent3">
              <a:alpha val="3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3962400" y="6737732"/>
            <a:ext cx="1295400" cy="228600"/>
          </a:xfrm>
          <a:prstGeom prst="rect">
            <a:avLst/>
          </a:prstGeom>
          <a:solidFill>
            <a:srgbClr val="C52127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15817" y="6280532"/>
            <a:ext cx="1295400" cy="228600"/>
          </a:xfrm>
          <a:prstGeom prst="rect">
            <a:avLst/>
          </a:prstGeom>
          <a:solidFill>
            <a:srgbClr val="2178B5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15817" y="6509132"/>
            <a:ext cx="1295400" cy="228600"/>
          </a:xfrm>
          <a:prstGeom prst="rect">
            <a:avLst/>
          </a:prstGeom>
          <a:solidFill>
            <a:schemeClr val="accent3">
              <a:alpha val="3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315817" y="6737732"/>
            <a:ext cx="1295400" cy="228600"/>
          </a:xfrm>
          <a:prstGeom prst="rect">
            <a:avLst/>
          </a:prstGeom>
          <a:solidFill>
            <a:srgbClr val="C52127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562600" y="5058728"/>
            <a:ext cx="1295400" cy="228600"/>
          </a:xfrm>
          <a:prstGeom prst="rect">
            <a:avLst/>
          </a:prstGeom>
          <a:solidFill>
            <a:srgbClr val="2178B5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5562600" y="5410200"/>
            <a:ext cx="1295400" cy="228600"/>
          </a:xfrm>
          <a:prstGeom prst="rect">
            <a:avLst/>
          </a:prstGeom>
          <a:solidFill>
            <a:schemeClr val="accent3">
              <a:alpha val="3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5562600" y="5791200"/>
            <a:ext cx="1295400" cy="228600"/>
          </a:xfrm>
          <a:prstGeom prst="rect">
            <a:avLst/>
          </a:prstGeom>
          <a:solidFill>
            <a:srgbClr val="C52127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962400" y="1828800"/>
            <a:ext cx="1295400" cy="228600"/>
          </a:xfrm>
          <a:prstGeom prst="rect">
            <a:avLst/>
          </a:prstGeom>
          <a:solidFill>
            <a:schemeClr val="accent3">
              <a:alpha val="3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66800" y="914400"/>
            <a:ext cx="1295400" cy="228600"/>
          </a:xfrm>
          <a:prstGeom prst="rect">
            <a:avLst/>
          </a:prstGeom>
          <a:solidFill>
            <a:srgbClr val="C52127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66800" y="1143000"/>
            <a:ext cx="1295400" cy="228600"/>
          </a:xfrm>
          <a:prstGeom prst="rect">
            <a:avLst/>
          </a:prstGeom>
          <a:solidFill>
            <a:srgbClr val="C52127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66800" y="1371600"/>
            <a:ext cx="1295400" cy="228600"/>
          </a:xfrm>
          <a:prstGeom prst="rect">
            <a:avLst/>
          </a:prstGeom>
          <a:solidFill>
            <a:srgbClr val="C52127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66800" y="1600200"/>
            <a:ext cx="1295400" cy="228600"/>
          </a:xfrm>
          <a:prstGeom prst="rect">
            <a:avLst/>
          </a:prstGeom>
          <a:solidFill>
            <a:srgbClr val="C52127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66800" y="1828800"/>
            <a:ext cx="1295400" cy="228600"/>
          </a:xfrm>
          <a:prstGeom prst="rect">
            <a:avLst/>
          </a:prstGeom>
          <a:solidFill>
            <a:srgbClr val="C52127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962400" y="1371600"/>
            <a:ext cx="1295400" cy="228600"/>
          </a:xfrm>
          <a:prstGeom prst="rect">
            <a:avLst/>
          </a:prstGeom>
          <a:solidFill>
            <a:schemeClr val="accent3">
              <a:alpha val="3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962400" y="1600200"/>
            <a:ext cx="1295400" cy="228600"/>
          </a:xfrm>
          <a:prstGeom prst="rect">
            <a:avLst/>
          </a:prstGeom>
          <a:solidFill>
            <a:schemeClr val="accent3">
              <a:alpha val="3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514600" y="914400"/>
            <a:ext cx="1295400" cy="228600"/>
          </a:xfrm>
          <a:prstGeom prst="rect">
            <a:avLst/>
          </a:prstGeom>
          <a:solidFill>
            <a:srgbClr val="2178B5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514600" y="1143000"/>
            <a:ext cx="1295400" cy="228600"/>
          </a:xfrm>
          <a:prstGeom prst="rect">
            <a:avLst/>
          </a:prstGeom>
          <a:solidFill>
            <a:srgbClr val="2178B5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514600" y="1371600"/>
            <a:ext cx="1295400" cy="228600"/>
          </a:xfrm>
          <a:prstGeom prst="rect">
            <a:avLst/>
          </a:prstGeom>
          <a:solidFill>
            <a:srgbClr val="2178B5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514600" y="1600200"/>
            <a:ext cx="1295400" cy="228600"/>
          </a:xfrm>
          <a:prstGeom prst="rect">
            <a:avLst/>
          </a:prstGeom>
          <a:solidFill>
            <a:srgbClr val="2178B5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514600" y="1828800"/>
            <a:ext cx="1295400" cy="228600"/>
          </a:xfrm>
          <a:prstGeom prst="rect">
            <a:avLst/>
          </a:prstGeom>
          <a:solidFill>
            <a:srgbClr val="2178B5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8" descr="libra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517" y="2895600"/>
            <a:ext cx="1791683" cy="183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8" descr="libra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6517" y="2971800"/>
            <a:ext cx="1791683" cy="183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5410200" y="1143000"/>
            <a:ext cx="1269694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861672" y="762000"/>
            <a:ext cx="1269694" cy="1295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8" descr="libra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5317" y="2971800"/>
            <a:ext cx="1791683" cy="183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" descr="libra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4117" y="3048000"/>
            <a:ext cx="1791683" cy="183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1066800" y="304800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Cataloging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34000" y="304800"/>
            <a:ext cx="117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Discovery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62400" y="304800"/>
            <a:ext cx="951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Shared </a:t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Print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14600" y="304800"/>
            <a:ext cx="1221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E-Journals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03609" y="30480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…..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962400" y="1828800"/>
            <a:ext cx="1295400" cy="228600"/>
          </a:xfrm>
          <a:prstGeom prst="rect">
            <a:avLst/>
          </a:prstGeom>
          <a:solidFill>
            <a:schemeClr val="accent3">
              <a:alpha val="3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66800" y="914400"/>
            <a:ext cx="1295400" cy="228600"/>
          </a:xfrm>
          <a:prstGeom prst="rect">
            <a:avLst/>
          </a:prstGeom>
          <a:solidFill>
            <a:srgbClr val="C52127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66800" y="1143000"/>
            <a:ext cx="1295400" cy="228600"/>
          </a:xfrm>
          <a:prstGeom prst="rect">
            <a:avLst/>
          </a:prstGeom>
          <a:solidFill>
            <a:srgbClr val="C52127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Worldcat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1371600"/>
            <a:ext cx="1295400" cy="228600"/>
          </a:xfrm>
          <a:prstGeom prst="rect">
            <a:avLst/>
          </a:prstGeom>
          <a:solidFill>
            <a:srgbClr val="C52127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66800" y="1600200"/>
            <a:ext cx="1295400" cy="228600"/>
          </a:xfrm>
          <a:prstGeom prst="rect">
            <a:avLst/>
          </a:prstGeom>
          <a:solidFill>
            <a:srgbClr val="C52127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66800" y="1828800"/>
            <a:ext cx="1295400" cy="228600"/>
          </a:xfrm>
          <a:prstGeom prst="rect">
            <a:avLst/>
          </a:prstGeom>
          <a:solidFill>
            <a:srgbClr val="C52127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962400" y="1371600"/>
            <a:ext cx="1295400" cy="228600"/>
          </a:xfrm>
          <a:prstGeom prst="rect">
            <a:avLst/>
          </a:prstGeom>
          <a:solidFill>
            <a:schemeClr val="accent3">
              <a:alpha val="3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962400" y="1600200"/>
            <a:ext cx="1295400" cy="228600"/>
          </a:xfrm>
          <a:prstGeom prst="rect">
            <a:avLst/>
          </a:prstGeom>
          <a:solidFill>
            <a:schemeClr val="accent3">
              <a:alpha val="3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514600" y="914400"/>
            <a:ext cx="1295400" cy="228600"/>
          </a:xfrm>
          <a:prstGeom prst="rect">
            <a:avLst/>
          </a:prstGeom>
          <a:solidFill>
            <a:srgbClr val="2178B5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514600" y="1143000"/>
            <a:ext cx="1295400" cy="228600"/>
          </a:xfrm>
          <a:prstGeom prst="rect">
            <a:avLst/>
          </a:prstGeom>
          <a:solidFill>
            <a:srgbClr val="2178B5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Multiple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514600" y="1371600"/>
            <a:ext cx="1295400" cy="228600"/>
          </a:xfrm>
          <a:prstGeom prst="rect">
            <a:avLst/>
          </a:prstGeom>
          <a:solidFill>
            <a:srgbClr val="2178B5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514600" y="1600200"/>
            <a:ext cx="1295400" cy="228600"/>
          </a:xfrm>
          <a:prstGeom prst="rect">
            <a:avLst/>
          </a:prstGeom>
          <a:solidFill>
            <a:srgbClr val="2178B5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514600" y="1828800"/>
            <a:ext cx="1295400" cy="228600"/>
          </a:xfrm>
          <a:prstGeom prst="rect">
            <a:avLst/>
          </a:prstGeom>
          <a:solidFill>
            <a:srgbClr val="2178B5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8" descr="libra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517" y="2743200"/>
            <a:ext cx="1791683" cy="183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8" descr="libra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6517" y="2819400"/>
            <a:ext cx="1791683" cy="183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5410200" y="1143000"/>
            <a:ext cx="1269694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861672" y="762000"/>
            <a:ext cx="1269694" cy="1295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8" descr="libra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5317" y="2819400"/>
            <a:ext cx="1791683" cy="183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" descr="libra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4117" y="2895600"/>
            <a:ext cx="1791683" cy="183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1143000" y="304800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Cataloging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34000" y="304800"/>
            <a:ext cx="117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Discovery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62400" y="304800"/>
            <a:ext cx="951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Shared </a:t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Print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65019" y="304800"/>
            <a:ext cx="1221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E-Journals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03609" y="30480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…..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3" name="Picture 8" descr="http://www.librarynews.com.au/website/images/HathiTrust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8073" y="5486400"/>
            <a:ext cx="895927" cy="762000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6248400" y="5943600"/>
            <a:ext cx="204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recent example …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066800" y="5105400"/>
            <a:ext cx="38212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Network world</a:t>
            </a:r>
            <a:br>
              <a:rPr lang="en-US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Lower transaction costs</a:t>
            </a:r>
          </a:p>
          <a:p>
            <a:r>
              <a:rPr lang="en-US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Operations consolidate in platforms</a:t>
            </a:r>
          </a:p>
          <a:p>
            <a:r>
              <a:rPr lang="en-US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Redundant operations …</a:t>
            </a:r>
            <a:endParaRPr lang="en-US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562600" y="1371600"/>
            <a:ext cx="1179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Webscale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discovery”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Infrastructure is moving to cloud …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Network effects in consumer services – gravitational hubs …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Consolidation leads to data driven services and experiences … (analytics, recommendation, …)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adella14bw_pri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9906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“Our job is to ensure that Microsoft thrives in a mobile and cloud-first world.”</a:t>
            </a:r>
            <a:endParaRPr lang="en-US" sz="2400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6400800"/>
            <a:ext cx="9601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http://www.theverge.com/2014/2/4/5377318/microsoft-ceo-satya-nadella-first-letter-to-employees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squeezed middle?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network favors scale and ….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…. the personal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What about the institution?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>
                <a:solidFill>
                  <a:srgbClr val="FFFFFF">
                    <a:lumMod val="85000"/>
                  </a:srgbClr>
                </a:solidFill>
              </a:rPr>
              <a:pPr/>
              <a:t>16</a:t>
            </a:fld>
            <a:endParaRPr lang="en-US">
              <a:solidFill>
                <a:srgbClr val="FFFFFF">
                  <a:lumMod val="85000"/>
                </a:srgbClr>
              </a:solidFill>
            </a:endParaRPr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47625"/>
            <a:ext cx="5391150" cy="681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V="1">
            <a:off x="762000" y="381000"/>
            <a:ext cx="1600200" cy="1371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914400" y="381000"/>
            <a:ext cx="2133600" cy="1524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066800" y="381000"/>
            <a:ext cx="2895600" cy="1676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219200" y="381000"/>
            <a:ext cx="3810000" cy="1828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143000" y="3200400"/>
            <a:ext cx="12192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42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81000"/>
            <a:ext cx="1066800" cy="1238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2020" name="Picture 4" descr="Goodreads: Book reviews, recommendations, and discuss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685800"/>
            <a:ext cx="1876425" cy="409575"/>
          </a:xfrm>
          <a:prstGeom prst="rect">
            <a:avLst/>
          </a:prstGeom>
          <a:noFill/>
        </p:spPr>
      </p:pic>
      <p:pic>
        <p:nvPicPr>
          <p:cNvPr id="342022" name="Picture 6" descr="Elsevier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057400"/>
            <a:ext cx="2895600" cy="451262"/>
          </a:xfrm>
          <a:prstGeom prst="rect">
            <a:avLst/>
          </a:prstGeom>
          <a:noFill/>
        </p:spPr>
      </p:pic>
      <p:pic>
        <p:nvPicPr>
          <p:cNvPr id="342024" name="Picture 8" descr="Mendeley reference manager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1905000"/>
            <a:ext cx="3286125" cy="771525"/>
          </a:xfrm>
          <a:prstGeom prst="rect">
            <a:avLst/>
          </a:prstGeom>
          <a:noFill/>
        </p:spPr>
      </p:pic>
      <p:pic>
        <p:nvPicPr>
          <p:cNvPr id="342026" name="Picture 10" descr="http://www.springer.com/sgw/img/x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342028" name="Picture 12" descr="http://www.springer.com/sgw/img/x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342030" name="Picture 14" descr="http://www.springer.com/sgw/img/x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342032" name="Picture 16" descr="Springer-logo-neu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4800600"/>
            <a:ext cx="2667000" cy="3289595"/>
          </a:xfrm>
          <a:prstGeom prst="rect">
            <a:avLst/>
          </a:prstGeom>
          <a:noFill/>
        </p:spPr>
      </p:pic>
      <p:pic>
        <p:nvPicPr>
          <p:cNvPr id="342034" name="Picture 18" descr="Altmetric 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00600"/>
            <a:ext cx="2266950" cy="847725"/>
          </a:xfrm>
          <a:prstGeom prst="rect">
            <a:avLst/>
          </a:prstGeom>
          <a:noFill/>
        </p:spPr>
      </p:pic>
      <p:pic>
        <p:nvPicPr>
          <p:cNvPr id="342036" name="Picture 20" descr="EBSCO Information Service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" y="3048000"/>
            <a:ext cx="2438400" cy="1193906"/>
          </a:xfrm>
          <a:prstGeom prst="rect">
            <a:avLst/>
          </a:prstGeom>
          <a:noFill/>
        </p:spPr>
      </p:pic>
      <p:pic>
        <p:nvPicPr>
          <p:cNvPr id="342038" name="Picture 22" descr="Plum Analytic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10200" y="2971800"/>
            <a:ext cx="1143000" cy="1143000"/>
          </a:xfrm>
          <a:prstGeom prst="rect">
            <a:avLst/>
          </a:prstGeom>
          <a:noFill/>
        </p:spPr>
      </p:pic>
      <p:cxnSp>
        <p:nvCxnSpPr>
          <p:cNvPr id="15" name="Straight Connector 14"/>
          <p:cNvCxnSpPr/>
          <p:nvPr/>
        </p:nvCxnSpPr>
        <p:spPr>
          <a:xfrm>
            <a:off x="457200" y="4419600"/>
            <a:ext cx="784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6" descr="Elsevier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5949538"/>
            <a:ext cx="2895600" cy="45126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470025"/>
          </a:xfrm>
        </p:spPr>
        <p:txBody>
          <a:bodyPr/>
          <a:lstStyle/>
          <a:p>
            <a:r>
              <a:rPr lang="en-US" dirty="0" smtClean="0"/>
              <a:t>What has  changed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24200"/>
            <a:ext cx="6400800" cy="2667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Now:</a:t>
            </a:r>
            <a:r>
              <a:rPr lang="en-US" sz="32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resources are abundant and attention is scarce</a:t>
            </a:r>
          </a:p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Then:</a:t>
            </a:r>
            <a:r>
              <a:rPr lang="en-US" sz="32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resources are scarce and attention is abundant </a:t>
            </a:r>
            <a:endParaRPr lang="en-US" sz="32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96200" y="304800"/>
            <a:ext cx="1143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b="1" dirty="0" smtClean="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1</a:t>
            </a:r>
            <a:endParaRPr lang="en-US" sz="115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/>
          <a:lstStyle/>
          <a:p>
            <a:r>
              <a:rPr lang="en-US" dirty="0" smtClean="0"/>
              <a:t>What has changed? 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3276600"/>
            <a:ext cx="6400800" cy="2819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 </a:t>
            </a:r>
            <a:r>
              <a:rPr lang="en-US" sz="3400" b="1" dirty="0" smtClean="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Then:</a:t>
            </a:r>
            <a:r>
              <a:rPr lang="en-US" sz="3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High transaction costs meant putting materials/services close to the user</a:t>
            </a:r>
          </a:p>
          <a:p>
            <a:r>
              <a:rPr lang="en-US" sz="3400" b="1" dirty="0" smtClean="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Now:</a:t>
            </a:r>
            <a:r>
              <a:rPr lang="en-US" sz="3400" dirty="0" smtClean="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3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Reduced transaction costs favor network platforms (Expedia, Amazon, </a:t>
            </a:r>
            <a:r>
              <a:rPr lang="en-US" sz="34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Worldcat</a:t>
            </a:r>
            <a:r>
              <a:rPr lang="en-US" sz="3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)</a:t>
            </a:r>
            <a:endParaRPr lang="en-US" sz="3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96200" y="304800"/>
            <a:ext cx="1143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b="1" dirty="0" smtClean="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2</a:t>
            </a:r>
            <a:endParaRPr lang="en-US" sz="115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4.bp.blogspot.com/_zD76GyK9Tjo/SxFoisDuZlI/AAAAAAAABpc/eLgCEGN5VEY/s1600/awdj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077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itle 8"/>
          <p:cNvSpPr txBox="1">
            <a:spLocks/>
          </p:cNvSpPr>
          <p:nvPr/>
        </p:nvSpPr>
        <p:spPr>
          <a:xfrm>
            <a:off x="0" y="4611468"/>
            <a:ext cx="2362200" cy="685800"/>
          </a:xfrm>
          <a:prstGeom prst="rect">
            <a:avLst/>
          </a:prstGeom>
          <a:solidFill>
            <a:schemeClr val="bg1">
              <a:lumMod val="50000"/>
              <a:alpha val="83922"/>
            </a:schemeClr>
          </a:solidFill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sz="4400" dirty="0" smtClean="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Segoe UI Light" pitchFamily="34" charset="0"/>
              </a:rPr>
              <a:t>Prelude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0" y="5791200"/>
            <a:ext cx="4191000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Georgetown in </a:t>
            </a:r>
            <a:endParaRPr lang="en-US" sz="3600" dirty="0">
              <a:solidFill>
                <a:schemeClr val="bg1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5802217"/>
            <a:ext cx="609600" cy="6096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191000" y="152400"/>
            <a:ext cx="4854919" cy="27699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http://fantasy-ink.blogspot.com/2009/11/dustjackets-by-andrew-wyeth.html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What has changed? 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3733800"/>
            <a:ext cx="6400800" cy="190500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Then:</a:t>
            </a:r>
            <a:r>
              <a:rPr lang="en-US" sz="32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The library is the user focus (institution scale)</a:t>
            </a:r>
          </a:p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Now:</a:t>
            </a:r>
            <a:r>
              <a:rPr lang="en-US" sz="32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The network is the user focus</a:t>
            </a:r>
            <a:endParaRPr lang="en-US" sz="32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96200" y="304800"/>
            <a:ext cx="1143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b="1" dirty="0" smtClean="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3</a:t>
            </a:r>
            <a:endParaRPr lang="en-US" sz="115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/>
          <a:p>
            <a:r>
              <a:rPr lang="en-US" dirty="0" smtClean="0"/>
              <a:t>What has changed 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838200" y="3581400"/>
            <a:ext cx="7543800" cy="2514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Now:</a:t>
            </a:r>
            <a:r>
              <a:rPr lang="en-US" dirty="0" smtClean="0"/>
              <a:t> Library services are built around the user’s workflow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Then:</a:t>
            </a:r>
            <a:r>
              <a:rPr lang="en-US" dirty="0" smtClean="0"/>
              <a:t> User’s workflow built around library services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96200" y="304800"/>
            <a:ext cx="1143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b="1" dirty="0" smtClean="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4</a:t>
            </a:r>
            <a:endParaRPr lang="en-US" sz="115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rickischultz.files.wordpress.com/2010/11/res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0"/>
            <a:ext cx="10287000" cy="6858000"/>
          </a:xfrm>
          <a:prstGeom prst="rect">
            <a:avLst/>
          </a:prstGeom>
          <a:noFill/>
        </p:spPr>
      </p:pic>
      <p:sp>
        <p:nvSpPr>
          <p:cNvPr id="6" name="Title 8"/>
          <p:cNvSpPr txBox="1">
            <a:spLocks/>
          </p:cNvSpPr>
          <p:nvPr/>
        </p:nvSpPr>
        <p:spPr>
          <a:xfrm>
            <a:off x="0" y="5410200"/>
            <a:ext cx="4419600" cy="685800"/>
          </a:xfrm>
          <a:prstGeom prst="rect">
            <a:avLst/>
          </a:prstGeom>
          <a:solidFill>
            <a:srgbClr val="FFFFFF">
              <a:alpha val="81961"/>
            </a:srgbClr>
          </a:solidFill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4400" dirty="0" smtClean="0">
                <a:solidFill>
                  <a:prstClr val="black"/>
                </a:solidFill>
                <a:latin typeface="Segoe UI Light" pitchFamily="34" charset="0"/>
              </a:rPr>
              <a:t> Value and focus?</a:t>
            </a:r>
            <a:endParaRPr lang="en-US" sz="4400" b="1" dirty="0">
              <a:solidFill>
                <a:prstClr val="black"/>
              </a:solidFill>
              <a:latin typeface="Segoe UI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97735" y="6553200"/>
            <a:ext cx="2336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Unable to identify source of image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1"/>
          <p:cNvPicPr>
            <a:picLocks noChangeAspect="1" noChangeArrowheads="1"/>
          </p:cNvPicPr>
          <p:nvPr/>
        </p:nvPicPr>
        <p:blipFill>
          <a:blip r:embed="rId2" cstate="print"/>
          <a:srcRect l="8405" t="25000" r="8405" b="6250"/>
          <a:stretch>
            <a:fillRect/>
          </a:stretch>
        </p:blipFill>
        <p:spPr bwMode="auto">
          <a:xfrm>
            <a:off x="457200" y="381000"/>
            <a:ext cx="8145463" cy="5029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0180" name="TextBox 5"/>
          <p:cNvSpPr txBox="1">
            <a:spLocks noChangeArrowheads="1"/>
          </p:cNvSpPr>
          <p:nvPr/>
        </p:nvSpPr>
        <p:spPr bwMode="auto">
          <a:xfrm>
            <a:off x="4876800" y="5830887"/>
            <a:ext cx="287020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6" tIns="45709" rIns="91416" bIns="45709">
            <a:spAutoFit/>
          </a:bodyPr>
          <a:lstStyle/>
          <a:p>
            <a:pPr defTabSz="912813"/>
            <a:r>
              <a:rPr lang="en-US" sz="1600" i="1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itchFamily="34" charset="0"/>
              </a:rPr>
              <a:t>Harvard Business Review (1999)</a:t>
            </a:r>
          </a:p>
        </p:txBody>
      </p:sp>
      <mc:AlternateContent xmlns:mc="http://schemas.openxmlformats.org/markup-compatibility/2006">
        <mc:Choice xmlns:p14="http://schemas.microsoft.com/office/powerpoint/2010/main" xmlns="" Requires="p14">
          <p:contentPart p14:bwMode="auto" r:id="rId3">
            <p14:nvContentPartPr>
              <p14:cNvPr id="9218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12725" y="3429000"/>
              <a:ext cx="7910513" cy="1768475"/>
            </p14:xfrm>
          </p:contentPart>
        </mc:Choice>
        <mc:Fallback>
          <p:pic>
            <p:nvPicPr>
              <p:cNvPr id="9218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96885" y="3365274"/>
                <a:ext cx="7942192" cy="18959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5">
            <p14:nvContentPartPr>
              <p14:cNvPr id="9219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968875" y="4191000"/>
              <a:ext cx="1431925" cy="15875"/>
            </p14:xfrm>
          </p:contentPart>
        </mc:Choice>
        <mc:Fallback>
          <p:pic>
            <p:nvPicPr>
              <p:cNvPr id="9219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953037" y="4161108"/>
                <a:ext cx="1463602" cy="754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7">
            <p14:nvContentPartPr>
              <p14:cNvPr id="9220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00600" y="4724400"/>
              <a:ext cx="2271713" cy="92075"/>
            </p14:xfrm>
          </p:contentPart>
        </mc:Choice>
        <mc:Fallback>
          <p:pic>
            <p:nvPicPr>
              <p:cNvPr id="9220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4784759" y="4660850"/>
                <a:ext cx="2303395" cy="219175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Chart 3"/>
          <p:cNvGraphicFramePr>
            <a:graphicFrameLocks/>
          </p:cNvGraphicFramePr>
          <p:nvPr/>
        </p:nvGraphicFramePr>
        <p:xfrm>
          <a:off x="1524000" y="1524000"/>
          <a:ext cx="6096000" cy="4064000"/>
        </p:xfrm>
        <a:graphic>
          <a:graphicData uri="http://schemas.openxmlformats.org/presentationml/2006/ole">
            <p:oleObj spid="_x0000_s10257" r:id="rId3" imgW="6096528" imgH="4060288" progId="Excel.Sheet.8">
              <p:embed/>
            </p:oleObj>
          </a:graphicData>
        </a:graphic>
      </p:graphicFrame>
      <p:sp>
        <p:nvSpPr>
          <p:cNvPr id="2052" name="TextBox 4"/>
          <p:cNvSpPr txBox="1">
            <a:spLocks noChangeArrowheads="1"/>
          </p:cNvSpPr>
          <p:nvPr/>
        </p:nvSpPr>
        <p:spPr bwMode="auto">
          <a:xfrm>
            <a:off x="2781300" y="2743200"/>
            <a:ext cx="2095500" cy="46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6" tIns="45709" rIns="91416" bIns="45709">
            <a:spAutoFit/>
          </a:bodyPr>
          <a:lstStyle/>
          <a:p>
            <a:pPr defTabSz="912813"/>
            <a:r>
              <a:rPr lang="en-US" sz="2400" b="1" dirty="0" smtClean="0">
                <a:solidFill>
                  <a:srgbClr val="FFFFFF"/>
                </a:solidFill>
                <a:latin typeface="Calibri" pitchFamily="34" charset="0"/>
              </a:rPr>
              <a:t>Engagement </a:t>
            </a:r>
            <a:endParaRPr lang="en-US" sz="24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53" name="TextBox 5"/>
          <p:cNvSpPr txBox="1">
            <a:spLocks noChangeArrowheads="1"/>
          </p:cNvSpPr>
          <p:nvPr/>
        </p:nvSpPr>
        <p:spPr bwMode="auto">
          <a:xfrm>
            <a:off x="4724400" y="2667000"/>
            <a:ext cx="1571625" cy="46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9" rIns="91416" bIns="45709">
            <a:spAutoFit/>
          </a:bodyPr>
          <a:lstStyle/>
          <a:p>
            <a:pPr defTabSz="912813"/>
            <a:r>
              <a:rPr lang="en-US" sz="2400" b="1" dirty="0" smtClean="0">
                <a:solidFill>
                  <a:srgbClr val="FFFFFF"/>
                </a:solidFill>
                <a:latin typeface="Calibri" pitchFamily="34" charset="0"/>
              </a:rPr>
              <a:t>Innovation</a:t>
            </a:r>
            <a:endParaRPr lang="en-US" sz="24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54" name="TextBox 6"/>
          <p:cNvSpPr txBox="1">
            <a:spLocks noChangeArrowheads="1"/>
          </p:cNvSpPr>
          <p:nvPr/>
        </p:nvSpPr>
        <p:spPr bwMode="auto">
          <a:xfrm>
            <a:off x="3429000" y="4495800"/>
            <a:ext cx="2209800" cy="46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6" tIns="45709" rIns="91416" bIns="45709">
            <a:spAutoFit/>
          </a:bodyPr>
          <a:lstStyle/>
          <a:p>
            <a:pPr defTabSz="912813"/>
            <a:r>
              <a:rPr lang="en-US" sz="2400" b="1" dirty="0">
                <a:solidFill>
                  <a:srgbClr val="FFFFFF"/>
                </a:solidFill>
                <a:latin typeface="Calibri" pitchFamily="34" charset="0"/>
              </a:rPr>
              <a:t>Infrastructure</a:t>
            </a:r>
          </a:p>
        </p:txBody>
      </p:sp>
      <p:sp>
        <p:nvSpPr>
          <p:cNvPr id="2055" name="TextBox 7"/>
          <p:cNvSpPr txBox="1">
            <a:spLocks noChangeArrowheads="1"/>
          </p:cNvSpPr>
          <p:nvPr/>
        </p:nvSpPr>
        <p:spPr bwMode="auto">
          <a:xfrm>
            <a:off x="152400" y="5181600"/>
            <a:ext cx="3697287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9" rIns="91416" bIns="45709">
            <a:spAutoFit/>
          </a:bodyPr>
          <a:lstStyle/>
          <a:p>
            <a:pPr defTabSz="912813"/>
            <a:r>
              <a:rPr lang="en-US" sz="22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Back office capacities that</a:t>
            </a:r>
          </a:p>
          <a:p>
            <a:pPr defTabSz="912813"/>
            <a:r>
              <a:rPr lang="en-US" sz="22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support day-to-day operations</a:t>
            </a:r>
          </a:p>
          <a:p>
            <a:pPr defTabSz="912813"/>
            <a:r>
              <a:rPr lang="en-US" sz="22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“</a:t>
            </a:r>
            <a:r>
              <a:rPr lang="en-US" sz="22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Routinized</a:t>
            </a:r>
            <a:r>
              <a:rPr lang="en-US" sz="22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” workflows</a:t>
            </a:r>
          </a:p>
          <a:p>
            <a:pPr defTabSz="912813"/>
            <a:r>
              <a:rPr lang="en-US" sz="22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Economies of scale important</a:t>
            </a:r>
          </a:p>
        </p:txBody>
      </p:sp>
      <p:sp>
        <p:nvSpPr>
          <p:cNvPr id="2056" name="TextBox 8"/>
          <p:cNvSpPr txBox="1">
            <a:spLocks noChangeArrowheads="1"/>
          </p:cNvSpPr>
          <p:nvPr/>
        </p:nvSpPr>
        <p:spPr bwMode="auto">
          <a:xfrm>
            <a:off x="5181600" y="482600"/>
            <a:ext cx="3974694" cy="1107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6" tIns="45709" rIns="91416" bIns="45709">
            <a:spAutoFit/>
          </a:bodyPr>
          <a:lstStyle/>
          <a:p>
            <a:pPr defTabSz="912813"/>
            <a:r>
              <a:rPr lang="en-US" sz="22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Develop </a:t>
            </a:r>
            <a:r>
              <a:rPr lang="en-US" sz="22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new</a:t>
            </a:r>
            <a:endParaRPr lang="en-US" sz="2200" dirty="0">
              <a:solidFill>
                <a:srgbClr val="000000">
                  <a:lumMod val="50000"/>
                  <a:lumOff val="50000"/>
                </a:srgbClr>
              </a:solidFill>
              <a:latin typeface="Calibri" pitchFamily="34" charset="0"/>
            </a:endParaRPr>
          </a:p>
          <a:p>
            <a:pPr defTabSz="912813"/>
            <a:r>
              <a:rPr lang="en-US" sz="22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services and </a:t>
            </a:r>
            <a:r>
              <a:rPr lang="en-US" sz="22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have them accepted</a:t>
            </a:r>
            <a:endParaRPr lang="en-US" sz="2200" dirty="0">
              <a:solidFill>
                <a:srgbClr val="000000">
                  <a:lumMod val="50000"/>
                  <a:lumOff val="50000"/>
                </a:srgbClr>
              </a:solidFill>
              <a:latin typeface="Calibri" pitchFamily="34" charset="0"/>
            </a:endParaRPr>
          </a:p>
          <a:p>
            <a:pPr defTabSz="912813"/>
            <a:r>
              <a:rPr lang="en-US" sz="22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Speed/flexibility important</a:t>
            </a:r>
          </a:p>
        </p:txBody>
      </p:sp>
      <p:sp>
        <p:nvSpPr>
          <p:cNvPr id="2057" name="TextBox 9"/>
          <p:cNvSpPr txBox="1">
            <a:spLocks noChangeArrowheads="1"/>
          </p:cNvSpPr>
          <p:nvPr/>
        </p:nvSpPr>
        <p:spPr bwMode="auto">
          <a:xfrm>
            <a:off x="285750" y="322263"/>
            <a:ext cx="4554538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9" rIns="91416" bIns="45709">
            <a:spAutoFit/>
          </a:bodyPr>
          <a:lstStyle/>
          <a:p>
            <a:pPr defTabSz="912813"/>
            <a:r>
              <a:rPr lang="en-US" sz="22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Attracting and building relationships with </a:t>
            </a:r>
            <a:r>
              <a:rPr lang="en-US" sz="22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researchers and learners</a:t>
            </a:r>
            <a:endParaRPr lang="en-US" sz="2200" dirty="0">
              <a:solidFill>
                <a:srgbClr val="000000">
                  <a:lumMod val="50000"/>
                  <a:lumOff val="50000"/>
                </a:srgbClr>
              </a:solidFill>
              <a:latin typeface="Calibri" pitchFamily="34" charset="0"/>
            </a:endParaRPr>
          </a:p>
          <a:p>
            <a:pPr defTabSz="912813"/>
            <a:r>
              <a:rPr lang="en-US" sz="22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“Service-oriented”, customization</a:t>
            </a:r>
          </a:p>
          <a:p>
            <a:pPr defTabSz="912813"/>
            <a:r>
              <a:rPr lang="en-US" sz="22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Economies of scope important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0" y="5943600"/>
            <a:ext cx="2622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Note: </a:t>
            </a:r>
            <a:r>
              <a:rPr lang="en-US" sz="1200" dirty="0" err="1" smtClean="0">
                <a:solidFill>
                  <a:srgbClr val="000000"/>
                </a:solidFill>
              </a:rPr>
              <a:t>Hagel</a:t>
            </a:r>
            <a:r>
              <a:rPr lang="en-US" sz="1200" dirty="0" smtClean="0">
                <a:solidFill>
                  <a:srgbClr val="000000"/>
                </a:solidFill>
              </a:rPr>
              <a:t> et al talk about 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customer relationship management 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rather than engagement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ibra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1763617"/>
            <a:ext cx="1791683" cy="183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/>
          <p:nvPr/>
        </p:nvGrpSpPr>
        <p:grpSpPr>
          <a:xfrm>
            <a:off x="110170" y="-87217"/>
            <a:ext cx="9039862" cy="7373321"/>
            <a:chOff x="110170" y="-87217"/>
            <a:chExt cx="9039862" cy="7373321"/>
          </a:xfrm>
        </p:grpSpPr>
        <p:pic>
          <p:nvPicPr>
            <p:cNvPr id="4" name="Picture 8" descr="librar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16017" y="-87217"/>
              <a:ext cx="1791683" cy="1832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8" descr="librar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51583" y="3592417"/>
              <a:ext cx="1791683" cy="1832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8" descr="librar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27034" y="3602515"/>
              <a:ext cx="1791683" cy="1832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8" descr="librar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40566" y="-76200"/>
              <a:ext cx="1791683" cy="1832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8" descr="librar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48251" y="1752600"/>
              <a:ext cx="1791683" cy="1832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8" descr="librar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0170" y="1763617"/>
              <a:ext cx="1791683" cy="1832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8" descr="librar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0366" y="5453349"/>
              <a:ext cx="1791683" cy="1832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8" descr="librar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33800" y="5430256"/>
              <a:ext cx="1791683" cy="1832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8" descr="librar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58349" y="5408222"/>
              <a:ext cx="1791683" cy="1832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7467600" y="3810000"/>
            <a:ext cx="17277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Locally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assembled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collections.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The place to go. 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dirty="0" smtClean="0">
                <a:latin typeface="Segoe UI Light" pitchFamily="34" charset="0"/>
              </a:rPr>
              <a:t>Focus?</a:t>
            </a:r>
            <a:endParaRPr lang="en-US" sz="7200" dirty="0"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Strategy is about choices …</a:t>
            </a:r>
          </a:p>
          <a:p>
            <a:endParaRPr lang="en-US" dirty="0" smtClean="0"/>
          </a:p>
          <a:p>
            <a:r>
              <a:rPr lang="en-US" dirty="0" smtClean="0"/>
              <a:t>Reconnect with parent’s goals …</a:t>
            </a:r>
          </a:p>
          <a:p>
            <a:r>
              <a:rPr lang="en-US" dirty="0" smtClean="0"/>
              <a:t>Where is distinctive local impact?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Enrich student experience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Improve research effectiveness and impact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Promote civic engagement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Equip citizens with learning skills and tools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What should be done collaboratively?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What should be done by others?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254752"/>
            <a:ext cx="2133600" cy="365125"/>
          </a:xfrm>
        </p:spPr>
        <p:txBody>
          <a:bodyPr/>
          <a:lstStyle/>
          <a:p>
            <a:fld id="{6B3AA010-7757-41E0-A212-D41514C97AA5}" type="slidenum">
              <a:rPr lang="en-US" smtClean="0">
                <a:latin typeface="Segoe UI" pitchFamily="34" charset="0"/>
                <a:ea typeface="Segoe UI" pitchFamily="34" charset="0"/>
                <a:cs typeface="Segoe UI" pitchFamily="34" charset="0"/>
              </a:rPr>
              <a:pPr/>
              <a:t>27</a:t>
            </a:fld>
            <a:endParaRPr lang="en-US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457200"/>
            <a:ext cx="4659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Shift to </a:t>
            </a:r>
            <a:r>
              <a:rPr lang="en-US" sz="3600" b="1" dirty="0" smtClean="0">
                <a:solidFill>
                  <a:srgbClr val="FF76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engagement</a:t>
            </a:r>
            <a:endParaRPr lang="en-US" sz="3600" b="1" dirty="0">
              <a:solidFill>
                <a:srgbClr val="FF760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4953000"/>
            <a:ext cx="7676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76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Innovate </a:t>
            </a:r>
            <a:r>
              <a:rPr lang="en-US" sz="3600" b="1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– scalable and repeatable</a:t>
            </a:r>
            <a:endParaRPr lang="en-US" sz="3600" b="1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2514600"/>
            <a:ext cx="5520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Right</a:t>
            </a:r>
            <a:r>
              <a:rPr lang="en-US" sz="3600" b="1" dirty="0" err="1" smtClean="0">
                <a:solidFill>
                  <a:srgbClr val="FF76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scale</a:t>
            </a:r>
            <a:r>
              <a:rPr lang="en-US" sz="3600" b="1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infrastructure</a:t>
            </a:r>
            <a:endParaRPr lang="en-US" sz="3600" b="1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67000" y="1295400"/>
            <a:ext cx="5638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… the library as an effective actor in the research, learning and skills environments of its users </a:t>
            </a:r>
            <a:endParaRPr lang="en-US" sz="2000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7800" y="3429001"/>
            <a:ext cx="6934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… rebalance investment in collections and systems between local, shared and third party to improve impact and efficiency.   Collaboration moves from margin to core. </a:t>
            </a:r>
            <a:endParaRPr lang="en-US" sz="2000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05000" y="5802868"/>
            <a:ext cx="6858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… institutions </a:t>
            </a:r>
            <a:r>
              <a:rPr lang="en-US" sz="2000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and</a:t>
            </a:r>
            <a:r>
              <a:rPr lang="en-US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services need to evolve in sustainable ways. </a:t>
            </a:r>
            <a:endParaRPr lang="en-US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3" name="Picture 2" descr="educate 2_ContentThumbnail1280X72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8"/>
          <p:cNvSpPr txBox="1">
            <a:spLocks/>
          </p:cNvSpPr>
          <p:nvPr/>
        </p:nvSpPr>
        <p:spPr>
          <a:xfrm>
            <a:off x="0" y="5410200"/>
            <a:ext cx="5562600" cy="762000"/>
          </a:xfrm>
          <a:prstGeom prst="rect">
            <a:avLst/>
          </a:prstGeom>
          <a:solidFill>
            <a:srgbClr val="FFFFFF">
              <a:alpha val="81961"/>
            </a:srgbClr>
          </a:solidFill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sz="4400" dirty="0" smtClean="0">
                <a:latin typeface="Segoe UI Light" pitchFamily="34" charset="0"/>
              </a:rPr>
              <a:t> Shift to engagement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58325" cy="713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14400"/>
            <a:ext cx="444547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486400" y="1"/>
          <a:ext cx="3657600" cy="685800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3657600"/>
              </a:tblGrid>
              <a:tr h="69258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Greene, Graham,--1904-1991</a:t>
                      </a: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231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Hornblower</a:t>
                      </a:r>
                      <a:r>
                        <a:rPr lang="en-US" sz="1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, Horatio (Fictitious character)</a:t>
                      </a: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755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Film serials</a:t>
                      </a: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275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Arabic language--Spoken Arabic</a:t>
                      </a: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755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Case grammar</a:t>
                      </a: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755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Order (Grammar)</a:t>
                      </a: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755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Forester, C. S.--1899-1966</a:t>
                      </a: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755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Saʻdāwi</a:t>
                      </a:r>
                      <a:r>
                        <a:rPr lang="en-US" sz="18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̄, </a:t>
                      </a:r>
                      <a:r>
                        <a:rPr lang="en-US" sz="1800" b="1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Nawāl</a:t>
                      </a:r>
                      <a:endParaRPr lang="en-US" sz="1800" b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755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Relational grammar</a:t>
                      </a: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12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Arab Americans--Ethnic identity</a:t>
                      </a: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267200"/>
            <a:ext cx="4253876" cy="236694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cxnSp>
        <p:nvCxnSpPr>
          <p:cNvPr id="23" name="Straight Connector 22"/>
          <p:cNvCxnSpPr/>
          <p:nvPr/>
        </p:nvCxnSpPr>
        <p:spPr>
          <a:xfrm flipH="1" flipV="1">
            <a:off x="4114800" y="1524000"/>
            <a:ext cx="1447800" cy="12192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4114800" y="1524000"/>
            <a:ext cx="1371600" cy="51816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4114800" y="1524000"/>
            <a:ext cx="1447800" cy="39624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200400" y="3429000"/>
            <a:ext cx="2286000" cy="152400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276600" y="4191000"/>
            <a:ext cx="2209800" cy="76200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3200400" y="4941983"/>
            <a:ext cx="2286000" cy="114300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638800" y="1600200"/>
            <a:ext cx="3352800" cy="0"/>
          </a:xfrm>
          <a:prstGeom prst="straightConnector1">
            <a:avLst/>
          </a:prstGeom>
          <a:ln w="1905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5562600" y="5029200"/>
            <a:ext cx="3352800" cy="0"/>
          </a:xfrm>
          <a:prstGeom prst="straightConnector1">
            <a:avLst/>
          </a:prstGeom>
          <a:ln w="1905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0" y="0"/>
            <a:ext cx="6799297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Topics where Georgetown has more titles than other libraries</a:t>
            </a:r>
            <a:endParaRPr lang="en-US" b="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5334000" y="533400"/>
            <a:ext cx="2971800" cy="701040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U Minnesota, ARL Institutional profile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6"/>
          </p:nvPr>
        </p:nvSpPr>
        <p:spPr>
          <a:xfrm>
            <a:off x="5410200" y="1752600"/>
            <a:ext cx="2971800" cy="3962400"/>
          </a:xfrm>
        </p:spPr>
        <p:txBody>
          <a:bodyPr/>
          <a:lstStyle/>
          <a:p>
            <a:pPr>
              <a:buNone/>
            </a:pPr>
            <a:r>
              <a:rPr lang="en-US" sz="2400" dirty="0" smtClean="0"/>
              <a:t>“In alignment with the University's strategic positioning, the University Libraries have re-conceived goals,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shifting from a collection-centric focus to one that is engagement-based.”</a:t>
            </a:r>
          </a:p>
          <a:p>
            <a:endParaRPr lang="en-US" dirty="0"/>
          </a:p>
        </p:txBody>
      </p:sp>
      <p:pic>
        <p:nvPicPr>
          <p:cNvPr id="64514" name="Picture 2" descr="http://umcf.umn.edu/awards/2006/images/margo_library_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0867"/>
            <a:ext cx="4724400" cy="700392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6550223"/>
            <a:ext cx="4724400" cy="307777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http://</a:t>
            </a:r>
            <a:r>
              <a:rPr lang="en-US" sz="12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umcf.umn.edu/awards/2006/images/margo_library_lg.jpg</a:t>
            </a:r>
            <a:endParaRPr lang="en-US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engagement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 smtClean="0"/>
              <a:t>Visible expertise: the power of pull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Beyond consumption and creation: directly supporting creation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Reconfigured space: configure around experiences not collections</a:t>
            </a:r>
          </a:p>
          <a:p>
            <a:pPr>
              <a:spcAft>
                <a:spcPts val="600"/>
              </a:spcAft>
            </a:pPr>
            <a:r>
              <a:rPr lang="en-US" dirty="0" err="1" smtClean="0"/>
              <a:t>Decentered</a:t>
            </a:r>
            <a:r>
              <a:rPr lang="en-US" dirty="0" smtClean="0"/>
              <a:t> web presence: in the flow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2000" y="2895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Visible expertise</a:t>
            </a:r>
            <a: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Then</a:t>
            </a:r>
            <a:r>
              <a:rPr lang="en-US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: </a:t>
            </a:r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Invisible and neutral.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Now</a:t>
            </a:r>
            <a:r>
              <a:rPr lang="en-US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: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If the library wishes to be seen as expert, then its expertise must be seen.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1"/>
          <p:cNvSpPr txBox="1">
            <a:spLocks/>
          </p:cNvSpPr>
          <p:nvPr/>
        </p:nvSpPr>
        <p:spPr>
          <a:xfrm>
            <a:off x="1295400" y="5410200"/>
            <a:ext cx="6400800" cy="1447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</a:scheme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‘Indexing’ librarians at U Michigan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3474" b="3474"/>
          <a:stretch>
            <a:fillRect/>
          </a:stretch>
        </p:blipFill>
        <p:spPr bwMode="auto">
          <a:xfrm>
            <a:off x="1295400" y="990600"/>
            <a:ext cx="673608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4683125" cy="450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-45720"/>
            <a:ext cx="4657725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1" y="5156202"/>
            <a:ext cx="1914525" cy="98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43202" y="5156202"/>
            <a:ext cx="51314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itchFamily="34" charset="0"/>
              </a:rPr>
              <a:t>Transformation of the academic library</a:t>
            </a:r>
          </a:p>
          <a:p>
            <a:r>
              <a:rPr lang="en-US" dirty="0" smtClean="0">
                <a:latin typeface="Segoe UI Light" pitchFamily="34" charset="0"/>
              </a:rPr>
              <a:t>Kurt de </a:t>
            </a:r>
            <a:r>
              <a:rPr lang="en-US" dirty="0" err="1" smtClean="0">
                <a:latin typeface="Segoe UI Light" pitchFamily="34" charset="0"/>
              </a:rPr>
              <a:t>Belder</a:t>
            </a:r>
            <a:endParaRPr lang="en-US" dirty="0" smtClean="0">
              <a:latin typeface="Segoe UI Light" pitchFamily="34" charset="0"/>
            </a:endParaRPr>
          </a:p>
          <a:p>
            <a:r>
              <a:rPr lang="en-US" sz="1200" dirty="0" smtClean="0"/>
              <a:t>http://www.oclc.org/content/dam/research/events/dss/ppt/dss_debelder.pptx</a:t>
            </a:r>
            <a:endParaRPr lang="en-US" sz="12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2514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From </a:t>
            </a:r>
            <a:r>
              <a:rPr lang="en-US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curation</a:t>
            </a:r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/consumption to creation/</a:t>
            </a:r>
            <a:r>
              <a:rPr lang="en-US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curation</a:t>
            </a:r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/consumption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Then</a:t>
            </a:r>
            <a:r>
              <a:rPr lang="en-US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: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Acquire external resources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Now</a:t>
            </a:r>
            <a:r>
              <a:rPr lang="en-US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: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Engage with creation, use and sharing of all information resources.</a:t>
            </a:r>
            <a:endParaRPr lang="en-US" b="0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457200" y="2"/>
            <a:ext cx="6096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79646"/>
                </a:solidFill>
                <a:latin typeface="Open Sans" charset="0"/>
                <a:ea typeface="Open Sans" charset="0"/>
                <a:cs typeface="Open Sans" charset="0"/>
              </a:rPr>
              <a:t>Outside in </a:t>
            </a:r>
            <a:r>
              <a:rPr lang="en-US" b="1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Bought, licensed</a:t>
            </a:r>
          </a:p>
          <a:p>
            <a:endParaRPr lang="en-US" b="1" dirty="0" smtClean="0">
              <a:solidFill>
                <a:srgbClr val="FFFFFF">
                  <a:lumMod val="65000"/>
                </a:srgbClr>
              </a:solidFill>
              <a:latin typeface="Open Sans" charset="0"/>
              <a:ea typeface="Open Sans" charset="0"/>
              <a:cs typeface="Open Sans" charset="0"/>
            </a:endParaRPr>
          </a:p>
          <a:p>
            <a:r>
              <a:rPr lang="en-US" b="1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Increased consolidation </a:t>
            </a:r>
          </a:p>
          <a:p>
            <a:r>
              <a:rPr lang="en-US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Move from print to licensed</a:t>
            </a:r>
          </a:p>
          <a:p>
            <a:r>
              <a:rPr lang="en-US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Manage down print – shared print</a:t>
            </a:r>
          </a:p>
          <a:p>
            <a:r>
              <a:rPr lang="en-US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Move to user-driven models</a:t>
            </a:r>
          </a:p>
          <a:p>
            <a:endParaRPr lang="en-US" b="1" dirty="0" smtClean="0">
              <a:solidFill>
                <a:srgbClr val="FFFFFF">
                  <a:lumMod val="65000"/>
                </a:srgbClr>
              </a:solidFill>
              <a:latin typeface="Open Sans" charset="0"/>
              <a:ea typeface="Open Sans" charset="0"/>
              <a:cs typeface="Open Sans" charset="0"/>
            </a:endParaRPr>
          </a:p>
          <a:p>
            <a:r>
              <a:rPr lang="en-US" b="1" dirty="0" smtClean="0">
                <a:solidFill>
                  <a:srgbClr val="F19720"/>
                </a:solidFill>
                <a:latin typeface="Open Sans" charset="0"/>
                <a:ea typeface="Open Sans" charset="0"/>
                <a:cs typeface="Open Sans" charset="0"/>
              </a:rPr>
              <a:t>Aim: </a:t>
            </a:r>
            <a:r>
              <a:rPr lang="en-US" b="1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to discover</a:t>
            </a:r>
            <a:endParaRPr lang="en-US" sz="2000" b="1" dirty="0" smtClean="0">
              <a:solidFill>
                <a:srgbClr val="FFFFFF">
                  <a:lumMod val="65000"/>
                </a:srgb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7200" y="3657602"/>
            <a:ext cx="8686800" cy="2905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79646"/>
                </a:solidFill>
                <a:latin typeface="Open Sans" charset="0"/>
                <a:ea typeface="Open Sans" charset="0"/>
                <a:cs typeface="Open Sans" charset="0"/>
              </a:rPr>
              <a:t>The Inside out Library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b="1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Institutional assets</a:t>
            </a:r>
            <a:r>
              <a:rPr lang="en-US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: special collections, </a:t>
            </a:r>
            <a:br>
              <a:rPr lang="en-US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</a:br>
            <a:r>
              <a:rPr lang="en-US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  research and learning materials, institutional records, community resources, …</a:t>
            </a:r>
            <a:br>
              <a:rPr lang="en-US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</a:br>
            <a:r>
              <a:rPr lang="en-US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Reputation management</a:t>
            </a:r>
            <a:br>
              <a:rPr lang="en-US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</a:br>
            <a:r>
              <a:rPr lang="en-US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Increasingly important?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Publishing</a:t>
            </a:r>
            <a:r>
              <a:rPr lang="en-US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/>
            </a:r>
            <a:br>
              <a:rPr lang="en-US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</a:br>
            <a:r>
              <a:rPr lang="en-US" b="1" dirty="0" smtClean="0">
                <a:solidFill>
                  <a:srgbClr val="F19720"/>
                </a:solidFill>
                <a:latin typeface="Open Sans" charset="0"/>
                <a:ea typeface="Open Sans" charset="0"/>
                <a:cs typeface="Open Sans" charset="0"/>
              </a:rPr>
              <a:t>Aim:</a:t>
            </a:r>
            <a:r>
              <a:rPr lang="en-US" b="1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b="1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to</a:t>
            </a:r>
            <a:r>
              <a:rPr lang="en-US" b="1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b="1" dirty="0" smtClean="0">
                <a:solidFill>
                  <a:srgbClr val="F19720"/>
                </a:solidFill>
                <a:latin typeface="Open Sans" charset="0"/>
                <a:ea typeface="Open Sans" charset="0"/>
                <a:cs typeface="Open Sans" charset="0"/>
              </a:rPr>
              <a:t>*have*</a:t>
            </a:r>
            <a:r>
              <a:rPr lang="en-US" b="1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b="1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discovered … to </a:t>
            </a:r>
            <a:r>
              <a:rPr lang="en-US" b="1" dirty="0" smtClean="0">
                <a:solidFill>
                  <a:srgbClr val="F19720"/>
                </a:solidFill>
                <a:latin typeface="Open Sans" charset="0"/>
                <a:ea typeface="Open Sans" charset="0"/>
                <a:cs typeface="Open Sans" charset="0"/>
              </a:rPr>
              <a:t>disc</a:t>
            </a:r>
            <a:r>
              <a:rPr lang="en-US" sz="2400" b="1" dirty="0" smtClean="0">
                <a:solidFill>
                  <a:srgbClr val="F19720"/>
                </a:solidFill>
              </a:rPr>
              <a:t>lose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524000" y="3429000"/>
            <a:ext cx="73152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48" descr="booksjourna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9" y="1143001"/>
            <a:ext cx="1738313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0" descr="researchandlearning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5334000"/>
            <a:ext cx="1555750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1" descr="specialcollections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657600"/>
            <a:ext cx="1462088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03276" cy="573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5782269"/>
            <a:ext cx="899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</a:rPr>
              <a:t>accessCeramics</a:t>
            </a:r>
            <a:r>
              <a:rPr lang="en-US" dirty="0" smtClean="0">
                <a:solidFill>
                  <a:prstClr val="black"/>
                </a:solidFill>
              </a:rPr>
              <a:t> merges a traditional academic digital image collection's metadata capabilities with </a:t>
            </a:r>
            <a:r>
              <a:rPr lang="en-US" dirty="0" err="1" smtClean="0">
                <a:solidFill>
                  <a:prstClr val="black"/>
                </a:solidFill>
              </a:rPr>
              <a:t>Flickr's</a:t>
            </a:r>
            <a:r>
              <a:rPr lang="en-US" dirty="0" smtClean="0">
                <a:solidFill>
                  <a:prstClr val="black"/>
                </a:solidFill>
              </a:rPr>
              <a:t> openness and flexibility. It seeks to take advantage of </a:t>
            </a:r>
            <a:r>
              <a:rPr lang="en-US" dirty="0" err="1" smtClean="0">
                <a:solidFill>
                  <a:prstClr val="black"/>
                </a:solidFill>
              </a:rPr>
              <a:t>Flickr's</a:t>
            </a:r>
            <a:r>
              <a:rPr lang="en-US" dirty="0" smtClean="0">
                <a:solidFill>
                  <a:prstClr val="black"/>
                </a:solidFill>
              </a:rPr>
              <a:t> software tools and social network while also providing a web interface customized to this collection. 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0" y="1104903"/>
            <a:ext cx="40005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33989" y="4495809"/>
            <a:ext cx="5910015" cy="95410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>
                <a:solidFill>
                  <a:prstClr val="white"/>
                </a:solidFill>
              </a:rPr>
              <a:t>Collaboration with department around </a:t>
            </a:r>
          </a:p>
          <a:p>
            <a:pPr algn="r"/>
            <a:r>
              <a:rPr lang="en-US" sz="2800" dirty="0" smtClean="0">
                <a:solidFill>
                  <a:prstClr val="white"/>
                </a:solidFill>
              </a:rPr>
              <a:t>community and learning resource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0093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19209"/>
            <a:ext cx="9144000" cy="1200329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Segoe UI Semibold" pitchFamily="34" charset="0"/>
              </a:rPr>
              <a:t>People should think not so much of the books that have gone </a:t>
            </a:r>
            <a:r>
              <a:rPr lang="en-US" sz="2400" dirty="0" smtClean="0">
                <a:solidFill>
                  <a:srgbClr val="000000"/>
                </a:solidFill>
                <a:latin typeface="Segoe UI Semibold" pitchFamily="34" charset="0"/>
              </a:rPr>
              <a:t>into</a:t>
            </a:r>
            <a:r>
              <a:rPr lang="en-US" sz="2400" b="1" dirty="0" smtClean="0">
                <a:solidFill>
                  <a:srgbClr val="000000"/>
                </a:solidFill>
                <a:latin typeface="Segoe UI Semibold" pitchFamily="34" charset="0"/>
              </a:rPr>
              <a:t> the … Library but rather of the books that have come out of it.   </a:t>
            </a:r>
            <a:r>
              <a:rPr lang="en-US" sz="2400" b="1" dirty="0" err="1" smtClean="0">
                <a:solidFill>
                  <a:srgbClr val="000000"/>
                </a:solidFill>
                <a:latin typeface="Segoe UI Semibold" pitchFamily="34" charset="0"/>
              </a:rPr>
              <a:t>Seán</a:t>
            </a:r>
            <a:r>
              <a:rPr lang="en-US" sz="2400" b="1" dirty="0" smtClean="0">
                <a:solidFill>
                  <a:srgbClr val="000000"/>
                </a:solidFill>
                <a:latin typeface="Segoe UI Semibold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Segoe UI Semibold" pitchFamily="34" charset="0"/>
              </a:rPr>
              <a:t>O'Faoláin</a:t>
            </a:r>
            <a:endParaRPr lang="en-US" sz="2400" b="1" dirty="0">
              <a:solidFill>
                <a:srgbClr val="000000"/>
              </a:solidFill>
              <a:latin typeface="Segoe UI Semi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95600" y="152400"/>
            <a:ext cx="6096000" cy="230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00"/>
                </a:solidFill>
              </a:rPr>
              <a:t>By </a:t>
            </a:r>
            <a:r>
              <a:rPr lang="en-US" sz="900" dirty="0" err="1" smtClean="0">
                <a:solidFill>
                  <a:srgbClr val="000000"/>
                </a:solidFill>
              </a:rPr>
              <a:t>Ardfern</a:t>
            </a:r>
            <a:r>
              <a:rPr lang="en-US" sz="900" dirty="0" smtClean="0">
                <a:solidFill>
                  <a:srgbClr val="000000"/>
                </a:solidFill>
              </a:rPr>
              <a:t> (Own work) [CC-BY-SA-3.0 (</a:t>
            </a:r>
            <a:r>
              <a:rPr lang="en-US" sz="900" dirty="0" smtClean="0">
                <a:solidFill>
                  <a:srgbClr val="000000"/>
                </a:solidFill>
                <a:hlinkClick r:id="rId3"/>
              </a:rPr>
              <a:t>http://creativecommons.org/licenses/by-sa/3.0</a:t>
            </a:r>
            <a:r>
              <a:rPr lang="en-US" sz="900" dirty="0" smtClean="0">
                <a:solidFill>
                  <a:srgbClr val="000000"/>
                </a:solidFill>
              </a:rPr>
              <a:t>) via Wikimedia Commons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" name="Picture 4" descr="http://graphics8.nytimes.com/images/2004/11/04/arts/04gree.2.1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1219200" cy="190168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572000" y="659639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smtClean="0"/>
              <a:t>http://graphics8.nytimes.com/images/2004/11/04/arts/04gree.2.184.jpg</a:t>
            </a:r>
            <a:endParaRPr lang="en-US" sz="11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581400" y="457200"/>
          <a:ext cx="4419600" cy="5410200"/>
        </p:xfrm>
        <a:graphic>
          <a:graphicData uri="http://schemas.openxmlformats.org/drawingml/2006/table">
            <a:tbl>
              <a:tblPr/>
              <a:tblGrid>
                <a:gridCol w="4419600"/>
              </a:tblGrid>
              <a:tr h="5486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Greene, Graham </a:t>
                      </a:r>
                      <a:r>
                        <a:rPr lang="en-US" sz="1800" b="1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1904-1991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Forester, C. S. (Cecil Scott) </a:t>
                      </a:r>
                      <a:r>
                        <a:rPr lang="en-US" sz="1800" b="1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1899-1966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Georgetown University Institute for the Study of Diplomacy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Powell, Anthony </a:t>
                      </a:r>
                      <a:r>
                        <a:rPr lang="en-US" sz="1800" b="1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1905-2000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Georgetown University Center for Strategic and International Studies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Georgetown University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Munīf, ʻAbd al-Raḥmān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Communications and Society Program (Aspen Institute)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Georgetown University Center for Contemporary Arab Studies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724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Hughes, John 1797-1864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0"/>
            <a:ext cx="6868099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Names where Georgetown has more titles than other libraries</a:t>
            </a:r>
            <a:endParaRPr lang="en-US" b="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514600"/>
            <a:ext cx="3200400" cy="4250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2895600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Space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Then:</a:t>
            </a:r>
            <a: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space is configured around collections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Now: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space is configured around experiences 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1"/>
            <a:ext cx="7848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 smtClean="0">
                <a:latin typeface="Segoe UI Light" pitchFamily="34" charset="0"/>
              </a:rPr>
              <a:t>… unique combination of collections, government information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4" charset="0"/>
              </a:rPr>
              <a:t>expertise</a:t>
            </a:r>
            <a:r>
              <a:rPr lang="en-US" b="1" dirty="0" smtClean="0">
                <a:latin typeface="Segoe UI Light" pitchFamily="34" charset="0"/>
              </a:rPr>
              <a:t>, and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4" charset="0"/>
              </a:rPr>
              <a:t>data services </a:t>
            </a:r>
            <a:r>
              <a:rPr lang="en-US" b="1" dirty="0" smtClean="0">
                <a:latin typeface="Segoe UI Light" pitchFamily="34" charset="0"/>
              </a:rPr>
              <a:t>…. </a:t>
            </a:r>
            <a:br>
              <a:rPr lang="en-US" b="1" dirty="0" smtClean="0">
                <a:latin typeface="Segoe UI Light" pitchFamily="34" charset="0"/>
              </a:rPr>
            </a:br>
            <a:endParaRPr lang="en-US" b="1" dirty="0" smtClean="0">
              <a:latin typeface="Segoe UI Light" pitchFamily="34" charset="0"/>
            </a:endParaRPr>
          </a:p>
          <a:p>
            <a:pPr algn="r"/>
            <a:r>
              <a:rPr lang="en-US" b="1" dirty="0" smtClean="0">
                <a:latin typeface="Segoe UI Light" pitchFamily="34" charset="0"/>
              </a:rPr>
              <a:t>            Our new proximity, in a purposefully designed and equipped space,</a:t>
            </a:r>
            <a:br>
              <a:rPr lang="en-US" b="1" dirty="0" smtClean="0">
                <a:latin typeface="Segoe UI Light" pitchFamily="34" charset="0"/>
              </a:rPr>
            </a:br>
            <a:r>
              <a:rPr lang="en-US" b="1" dirty="0" smtClean="0">
                <a:latin typeface="Segoe UI Light" pitchFamily="34" charset="0"/>
              </a:rPr>
              <a:t> means that we can more effectively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4" charset="0"/>
              </a:rPr>
              <a:t>collaborate</a:t>
            </a:r>
            <a:r>
              <a:rPr lang="en-US" b="1" dirty="0" smtClean="0">
                <a:latin typeface="Segoe UI Light" pitchFamily="34" charset="0"/>
              </a:rPr>
              <a:t> with each other, which </a:t>
            </a:r>
            <a:br>
              <a:rPr lang="en-US" b="1" dirty="0" smtClean="0">
                <a:latin typeface="Segoe UI Light" pitchFamily="34" charset="0"/>
              </a:rPr>
            </a:br>
            <a:r>
              <a:rPr lang="en-US" b="1" dirty="0" smtClean="0">
                <a:latin typeface="Segoe UI Light" pitchFamily="34" charset="0"/>
              </a:rPr>
              <a:t>in turn really enhances our ability to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4" charset="0"/>
              </a:rPr>
              <a:t>creatively collaborate </a:t>
            </a:r>
            <a:r>
              <a:rPr lang="en-US" b="1" dirty="0" smtClean="0">
                <a:latin typeface="Segoe UI Light" pitchFamily="34" charset="0"/>
              </a:rPr>
              <a:t>with</a:t>
            </a:r>
            <a:br>
              <a:rPr lang="en-US" b="1" dirty="0" smtClean="0">
                <a:latin typeface="Segoe UI Light" pitchFamily="34" charset="0"/>
              </a:rPr>
            </a:br>
            <a:r>
              <a:rPr lang="en-US" b="1" dirty="0" smtClean="0">
                <a:latin typeface="Segoe UI Light" pitchFamily="34" charset="0"/>
              </a:rPr>
              <a:t>students, faculty, and researchers.</a:t>
            </a:r>
          </a:p>
          <a:p>
            <a:pPr algn="r"/>
            <a:endParaRPr lang="en-US" b="1" dirty="0" smtClean="0">
              <a:latin typeface="Segoe UI Light" pitchFamily="34" charset="0"/>
            </a:endParaRPr>
          </a:p>
          <a:p>
            <a:pPr algn="r"/>
            <a:endParaRPr lang="en-US" b="1" dirty="0" smtClean="0">
              <a:latin typeface="Segoe UI Light" pitchFamily="34" charset="0"/>
            </a:endParaRPr>
          </a:p>
          <a:p>
            <a:pPr algn="r"/>
            <a:endParaRPr lang="en-US" b="1" dirty="0" smtClean="0">
              <a:latin typeface="Segoe UI Light" pitchFamily="34" charset="0"/>
            </a:endParaRPr>
          </a:p>
          <a:p>
            <a:pPr algn="r"/>
            <a:r>
              <a:rPr lang="en-US" b="1" dirty="0" smtClean="0">
                <a:latin typeface="Segoe UI Light" pitchFamily="34" charset="0"/>
              </a:rPr>
              <a:t>The new library features 60-foot long counter to enable the examination of large-format maps; a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4" charset="0"/>
              </a:rPr>
              <a:t>presentation</a:t>
            </a:r>
            <a:r>
              <a:rPr lang="en-US" b="1" dirty="0" smtClean="0">
                <a:latin typeface="Segoe UI Light" pitchFamily="34" charset="0"/>
              </a:rPr>
              <a:t> space that will accommodate instruction; display cases and screens that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4" charset="0"/>
              </a:rPr>
              <a:t>showcase</a:t>
            </a:r>
            <a:r>
              <a:rPr lang="en-US" b="1" dirty="0" smtClean="0">
                <a:latin typeface="Segoe UI Light" pitchFamily="34" charset="0"/>
              </a:rPr>
              <a:t> items from the print and digital collections; a large-format high-resolution scanner that produces digital copies for online work or the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4" charset="0"/>
              </a:rPr>
              <a:t>creation</a:t>
            </a:r>
            <a:r>
              <a:rPr lang="en-US" b="1" dirty="0" smtClean="0">
                <a:latin typeface="Segoe UI Light" pitchFamily="34" charset="0"/>
              </a:rPr>
              <a:t> of full-size print copies; individual and group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4" charset="0"/>
              </a:rPr>
              <a:t>study spaces </a:t>
            </a:r>
            <a:r>
              <a:rPr lang="en-US" b="1" dirty="0" smtClean="0">
                <a:latin typeface="Segoe UI Light" pitchFamily="34" charset="0"/>
              </a:rPr>
              <a:t>with dual-screen computers and laptop accessibility; and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4" charset="0"/>
              </a:rPr>
              <a:t>comfortable</a:t>
            </a:r>
            <a:r>
              <a:rPr lang="en-US" b="1" dirty="0" smtClean="0">
                <a:latin typeface="Segoe UI Light" pitchFamily="34" charset="0"/>
              </a:rPr>
              <a:t>, moveable furniture for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4" charset="0"/>
              </a:rPr>
              <a:t>flexible </a:t>
            </a:r>
            <a:r>
              <a:rPr lang="en-US" b="1" dirty="0" smtClean="0">
                <a:latin typeface="Segoe UI Light" pitchFamily="34" charset="0"/>
              </a:rPr>
              <a:t>study and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4" charset="0"/>
              </a:rPr>
              <a:t>collaboration</a:t>
            </a:r>
            <a:r>
              <a:rPr lang="en-US" b="1" dirty="0" smtClean="0">
                <a:latin typeface="Segoe UI Light" pitchFamily="34" charset="0"/>
              </a:rPr>
              <a:t>.</a:t>
            </a:r>
          </a:p>
          <a:p>
            <a:pPr algn="r"/>
            <a:r>
              <a:rPr lang="en-US" b="1" dirty="0" smtClean="0">
                <a:latin typeface="Segoe UI Light" pitchFamily="34" charset="0"/>
              </a:rPr>
              <a:t/>
            </a:r>
            <a:br>
              <a:rPr lang="en-US" b="1" dirty="0" smtClean="0">
                <a:latin typeface="Segoe UI Light" pitchFamily="34" charset="0"/>
              </a:rPr>
            </a:br>
            <a:r>
              <a:rPr lang="en-US" b="1" dirty="0" smtClean="0">
                <a:latin typeface="Segoe UI Light" pitchFamily="34" charset="0"/>
              </a:rPr>
              <a:t>We expect the Clark to become the campus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4" charset="0"/>
              </a:rPr>
              <a:t>nexus</a:t>
            </a:r>
            <a:r>
              <a:rPr lang="en-US" b="1" dirty="0" smtClean="0">
                <a:latin typeface="Segoe UI Light" pitchFamily="34" charset="0"/>
              </a:rPr>
              <a:t> for the various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4" charset="0"/>
              </a:rPr>
              <a:t>data services </a:t>
            </a:r>
            <a:r>
              <a:rPr lang="en-US" b="1" dirty="0" smtClean="0">
                <a:latin typeface="Segoe UI Light" pitchFamily="34" charset="0"/>
              </a:rPr>
              <a:t>that all disciplines increasingly require, …</a:t>
            </a:r>
            <a:endParaRPr lang="en-US" b="1" dirty="0">
              <a:latin typeface="Segoe UI Light" pitchFamily="34" charset="0"/>
            </a:endParaRPr>
          </a:p>
        </p:txBody>
      </p:sp>
      <p:pic>
        <p:nvPicPr>
          <p:cNvPr id="3" name="Picture 2" descr="Pictu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33400" y="812799"/>
            <a:ext cx="2514391" cy="1607211"/>
          </a:xfrm>
          <a:prstGeom prst="rect">
            <a:avLst/>
          </a:prstGeom>
        </p:spPr>
      </p:pic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5400"/>
            <a:ext cx="800294" cy="85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2412999"/>
            <a:ext cx="1014124" cy="92333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Stephen </a:t>
            </a:r>
            <a:br>
              <a:rPr lang="en-US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S. Clark </a:t>
            </a:r>
            <a:br>
              <a:rPr lang="en-US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Library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717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The </a:t>
            </a:r>
            <a:r>
              <a:rPr lang="en-US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decentered</a:t>
            </a:r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web presence</a:t>
            </a:r>
            <a:b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Then: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discovery happened at the library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Now: </a:t>
            </a:r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discovery happens elsewhere. Focus on ‘discoverability’ in multiple environments.</a:t>
            </a:r>
            <a:endParaRPr lang="en-US" b="0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z="1050" smtClean="0">
                <a:latin typeface="Segoe UI" pitchFamily="34" charset="0"/>
                <a:ea typeface="Segoe UI" pitchFamily="34" charset="0"/>
                <a:cs typeface="Segoe UI" pitchFamily="34" charset="0"/>
              </a:rPr>
              <a:pPr/>
              <a:t>42</a:t>
            </a:fld>
            <a:endParaRPr lang="en-US" sz="105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://blogs.bgsu.edu/librarysleevefacing/files/2012/08/blogAug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488679"/>
            <a:ext cx="4596708" cy="276999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http://blogs.bgsu.edu/librarysleevefacing/2012/08/15/bookends</a:t>
            </a:r>
            <a:r>
              <a:rPr lang="en-US" sz="1200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/</a:t>
            </a:r>
            <a:endParaRPr lang="en-US" sz="1200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11875" y="228611"/>
            <a:ext cx="4539896" cy="206210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3600" dirty="0" smtClean="0">
                <a:solidFill>
                  <a:prstClr val="white"/>
                </a:solidFill>
              </a:rPr>
              <a:t>Creating conversations </a:t>
            </a:r>
            <a:br>
              <a:rPr lang="en-US" sz="3600" dirty="0" smtClean="0">
                <a:solidFill>
                  <a:prstClr val="white"/>
                </a:solidFill>
              </a:rPr>
            </a:br>
            <a:r>
              <a:rPr lang="en-US" sz="3600" dirty="0" smtClean="0">
                <a:solidFill>
                  <a:prstClr val="white"/>
                </a:solidFill>
              </a:rPr>
              <a:t>around collections:</a:t>
            </a:r>
          </a:p>
          <a:p>
            <a:pPr algn="r"/>
            <a:r>
              <a:rPr lang="en-US" sz="2800" dirty="0" err="1" smtClean="0">
                <a:solidFill>
                  <a:prstClr val="white"/>
                </a:solidFill>
              </a:rPr>
              <a:t>Sleevefacing</a:t>
            </a:r>
            <a:r>
              <a:rPr lang="en-US" sz="2800" dirty="0" smtClean="0">
                <a:solidFill>
                  <a:prstClr val="white"/>
                </a:solidFill>
              </a:rPr>
              <a:t> at </a:t>
            </a:r>
            <a:br>
              <a:rPr lang="en-US" sz="2800" dirty="0" smtClean="0">
                <a:solidFill>
                  <a:prstClr val="white"/>
                </a:solidFill>
              </a:rPr>
            </a:br>
            <a:r>
              <a:rPr lang="en-US" sz="2800" dirty="0" smtClean="0">
                <a:solidFill>
                  <a:prstClr val="white"/>
                </a:solidFill>
              </a:rPr>
              <a:t>Bowling Green State </a:t>
            </a:r>
            <a:r>
              <a:rPr lang="en-US" sz="2800" dirty="0" err="1" smtClean="0">
                <a:solidFill>
                  <a:prstClr val="white"/>
                </a:solidFill>
              </a:rPr>
              <a:t>Univ</a:t>
            </a:r>
            <a:endParaRPr lang="en-US" sz="28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Oval 93"/>
          <p:cNvSpPr/>
          <p:nvPr/>
        </p:nvSpPr>
        <p:spPr>
          <a:xfrm>
            <a:off x="838200" y="0"/>
            <a:ext cx="7391400" cy="7391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3733800" y="-228600"/>
            <a:ext cx="3810000" cy="3810000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2056" name="Picture 8" descr="YouTube ho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8" y="-136525"/>
            <a:ext cx="9525" cy="9525"/>
          </a:xfrm>
          <a:prstGeom prst="rect">
            <a:avLst/>
          </a:prstGeom>
          <a:noFill/>
        </p:spPr>
      </p:pic>
      <p:grpSp>
        <p:nvGrpSpPr>
          <p:cNvPr id="2" name="Group 87"/>
          <p:cNvGrpSpPr/>
          <p:nvPr/>
        </p:nvGrpSpPr>
        <p:grpSpPr>
          <a:xfrm>
            <a:off x="3200400" y="228600"/>
            <a:ext cx="5486400" cy="2904565"/>
            <a:chOff x="3200400" y="228600"/>
            <a:chExt cx="5486400" cy="2904565"/>
          </a:xfrm>
        </p:grpSpPr>
        <p:sp>
          <p:nvSpPr>
            <p:cNvPr id="87" name="Oval 86"/>
            <p:cNvSpPr/>
            <p:nvPr/>
          </p:nvSpPr>
          <p:spPr>
            <a:xfrm>
              <a:off x="7086600" y="25908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4267200" y="2133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6096000" y="609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3" name="Group 56"/>
            <p:cNvGrpSpPr/>
            <p:nvPr/>
          </p:nvGrpSpPr>
          <p:grpSpPr>
            <a:xfrm>
              <a:off x="6858000" y="2667000"/>
              <a:ext cx="1447800" cy="466165"/>
              <a:chOff x="6858000" y="1905000"/>
              <a:chExt cx="1447800" cy="466165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6858000" y="1905000"/>
                <a:ext cx="1447800" cy="46616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err="1" smtClean="0">
                    <a:solidFill>
                      <a:srgbClr val="1F497D"/>
                    </a:solidFill>
                  </a:rPr>
                  <a:t>Youtube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pic>
            <p:nvPicPr>
              <p:cNvPr id="2058" name="Picture 10" descr="youtube icon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934200" y="1981199"/>
                <a:ext cx="304800" cy="304801"/>
              </a:xfrm>
              <a:prstGeom prst="rect">
                <a:avLst/>
              </a:prstGeom>
              <a:noFill/>
            </p:spPr>
          </p:pic>
        </p:grpSp>
        <p:cxnSp>
          <p:nvCxnSpPr>
            <p:cNvPr id="70" name="Straight Connector 69"/>
            <p:cNvCxnSpPr>
              <a:endCxn id="49" idx="1"/>
            </p:cNvCxnSpPr>
            <p:nvPr/>
          </p:nvCxnSpPr>
          <p:spPr>
            <a:xfrm flipV="1">
              <a:off x="5791200" y="542925"/>
              <a:ext cx="514350" cy="52387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Oval 83"/>
            <p:cNvSpPr/>
            <p:nvPr/>
          </p:nvSpPr>
          <p:spPr>
            <a:xfrm>
              <a:off x="5486400" y="25908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64" name="Straight Connector 63"/>
            <p:cNvCxnSpPr>
              <a:endCxn id="35" idx="1"/>
            </p:cNvCxnSpPr>
            <p:nvPr/>
          </p:nvCxnSpPr>
          <p:spPr>
            <a:xfrm>
              <a:off x="5943600" y="1219201"/>
              <a:ext cx="1295400" cy="448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endCxn id="32" idx="0"/>
            </p:cNvCxnSpPr>
            <p:nvPr/>
          </p:nvCxnSpPr>
          <p:spPr>
            <a:xfrm>
              <a:off x="5715000" y="1524000"/>
              <a:ext cx="1409700" cy="3048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endCxn id="87" idx="1"/>
            </p:cNvCxnSpPr>
            <p:nvPr/>
          </p:nvCxnSpPr>
          <p:spPr>
            <a:xfrm>
              <a:off x="5638800" y="1752600"/>
              <a:ext cx="1470118" cy="86051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5257800" y="1752600"/>
              <a:ext cx="304800" cy="9906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4191000" y="1600200"/>
              <a:ext cx="762000" cy="7620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4191000" y="228600"/>
              <a:ext cx="1905000" cy="1905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2060"/>
                  </a:solidFill>
                </a:rPr>
                <a:t>Decoupled Communication</a:t>
              </a:r>
              <a:endParaRPr lang="en-US" sz="1400" dirty="0">
                <a:solidFill>
                  <a:srgbClr val="002060"/>
                </a:solidFill>
              </a:endParaRPr>
            </a:p>
          </p:txBody>
        </p:sp>
        <p:grpSp>
          <p:nvGrpSpPr>
            <p:cNvPr id="4" name="Group 58"/>
            <p:cNvGrpSpPr/>
            <p:nvPr/>
          </p:nvGrpSpPr>
          <p:grpSpPr>
            <a:xfrm>
              <a:off x="6172200" y="304800"/>
              <a:ext cx="1447800" cy="466165"/>
              <a:chOff x="6172200" y="304800"/>
              <a:chExt cx="1447800" cy="466165"/>
            </a:xfrm>
          </p:grpSpPr>
          <p:sp>
            <p:nvSpPr>
              <p:cNvPr id="47" name="Rounded Rectangle 46"/>
              <p:cNvSpPr/>
              <p:nvPr/>
            </p:nvSpPr>
            <p:spPr>
              <a:xfrm>
                <a:off x="6172200" y="304800"/>
                <a:ext cx="1447800" cy="46616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err="1" smtClean="0">
                    <a:solidFill>
                      <a:srgbClr val="1F497D"/>
                    </a:solidFill>
                  </a:rPr>
                  <a:t>Flickr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pic>
            <p:nvPicPr>
              <p:cNvPr id="49" name="Picture 48" descr="flickr.gif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305550" y="381000"/>
                <a:ext cx="323850" cy="323850"/>
              </a:xfrm>
              <a:prstGeom prst="rect">
                <a:avLst/>
              </a:prstGeom>
            </p:spPr>
          </p:pic>
        </p:grpSp>
        <p:grpSp>
          <p:nvGrpSpPr>
            <p:cNvPr id="5" name="Group 53"/>
            <p:cNvGrpSpPr/>
            <p:nvPr/>
          </p:nvGrpSpPr>
          <p:grpSpPr>
            <a:xfrm>
              <a:off x="3200400" y="2209800"/>
              <a:ext cx="1447800" cy="457200"/>
              <a:chOff x="5334000" y="1066800"/>
              <a:chExt cx="1447800" cy="457200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5334000" y="1066800"/>
                <a:ext cx="1447800" cy="457200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1F497D"/>
                    </a:solidFill>
                  </a:rPr>
                  <a:t>Twitter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pic>
            <p:nvPicPr>
              <p:cNvPr id="2068" name="Picture 20" descr="bird, social network, twitter icon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410200" y="1134035"/>
                <a:ext cx="304800" cy="304800"/>
              </a:xfrm>
              <a:prstGeom prst="rect">
                <a:avLst/>
              </a:prstGeom>
              <a:noFill/>
            </p:spPr>
          </p:pic>
        </p:grpSp>
        <p:sp>
          <p:nvSpPr>
            <p:cNvPr id="83" name="Oval 82"/>
            <p:cNvSpPr/>
            <p:nvPr/>
          </p:nvSpPr>
          <p:spPr>
            <a:xfrm>
              <a:off x="7162800" y="11430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6934200" y="1752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Group 54"/>
            <p:cNvGrpSpPr/>
            <p:nvPr/>
          </p:nvGrpSpPr>
          <p:grpSpPr>
            <a:xfrm>
              <a:off x="6400800" y="1828800"/>
              <a:ext cx="1447800" cy="466165"/>
              <a:chOff x="5257800" y="1828800"/>
              <a:chExt cx="1447800" cy="466165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5257800" y="1828800"/>
                <a:ext cx="1447800" cy="46616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1F497D"/>
                    </a:solidFill>
                  </a:rPr>
                  <a:t>  </a:t>
                </a:r>
                <a:r>
                  <a:rPr lang="en-US" sz="1200" dirty="0" err="1" smtClean="0">
                    <a:solidFill>
                      <a:srgbClr val="1F497D"/>
                    </a:solidFill>
                  </a:rPr>
                  <a:t>Facebook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pic>
            <p:nvPicPr>
              <p:cNvPr id="2050" name="Picture 2" descr="facebook, fb, social media ico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334000" y="1896035"/>
                <a:ext cx="304800" cy="304801"/>
              </a:xfrm>
              <a:prstGeom prst="rect">
                <a:avLst/>
              </a:prstGeom>
              <a:noFill/>
            </p:spPr>
          </p:pic>
        </p:grpSp>
        <p:grpSp>
          <p:nvGrpSpPr>
            <p:cNvPr id="7" name="Group 55"/>
            <p:cNvGrpSpPr/>
            <p:nvPr/>
          </p:nvGrpSpPr>
          <p:grpSpPr>
            <a:xfrm>
              <a:off x="7239000" y="990600"/>
              <a:ext cx="1447800" cy="466165"/>
              <a:chOff x="7162800" y="914400"/>
              <a:chExt cx="1447800" cy="466165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7162800" y="914400"/>
                <a:ext cx="1447800" cy="46616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1F497D"/>
                    </a:solidFill>
                  </a:rPr>
                  <a:t>Blogs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pic>
            <p:nvPicPr>
              <p:cNvPr id="2066" name="Picture 18" descr="feed, rss icon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7315200" y="981636"/>
                <a:ext cx="304800" cy="304801"/>
              </a:xfrm>
              <a:prstGeom prst="rect">
                <a:avLst/>
              </a:prstGeom>
              <a:noFill/>
            </p:spPr>
          </p:pic>
        </p:grpSp>
        <p:grpSp>
          <p:nvGrpSpPr>
            <p:cNvPr id="8" name="Group 57"/>
            <p:cNvGrpSpPr/>
            <p:nvPr/>
          </p:nvGrpSpPr>
          <p:grpSpPr>
            <a:xfrm>
              <a:off x="4953000" y="2667000"/>
              <a:ext cx="1447800" cy="466165"/>
              <a:chOff x="6781800" y="2743200"/>
              <a:chExt cx="1447800" cy="466165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6781800" y="2743200"/>
                <a:ext cx="1447800" cy="46616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1F497D"/>
                    </a:solidFill>
                  </a:rPr>
                  <a:t>Google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pic>
            <p:nvPicPr>
              <p:cNvPr id="2054" name="Picture 6" descr="google icon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858000" y="2810435"/>
                <a:ext cx="304800" cy="304801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9" name="Group 89"/>
          <p:cNvGrpSpPr/>
          <p:nvPr/>
        </p:nvGrpSpPr>
        <p:grpSpPr>
          <a:xfrm>
            <a:off x="4114800" y="3657600"/>
            <a:ext cx="4648200" cy="3581400"/>
            <a:chOff x="4114800" y="3657600"/>
            <a:chExt cx="4648200" cy="3581400"/>
          </a:xfrm>
        </p:grpSpPr>
        <p:sp>
          <p:nvSpPr>
            <p:cNvPr id="75" name="Oval 74"/>
            <p:cNvSpPr/>
            <p:nvPr/>
          </p:nvSpPr>
          <p:spPr>
            <a:xfrm>
              <a:off x="5715000" y="50292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105400" y="3657600"/>
              <a:ext cx="3581400" cy="3581400"/>
            </a:xfrm>
            <a:prstGeom prst="ellipse">
              <a:avLst/>
            </a:prstGeom>
            <a:noFill/>
            <a:ln w="762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72" name="Straight Connector 71"/>
            <p:cNvCxnSpPr/>
            <p:nvPr/>
          </p:nvCxnSpPr>
          <p:spPr>
            <a:xfrm flipV="1">
              <a:off x="5410200" y="5715000"/>
              <a:ext cx="914400" cy="457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84"/>
            <p:cNvSpPr/>
            <p:nvPr/>
          </p:nvSpPr>
          <p:spPr>
            <a:xfrm>
              <a:off x="5486400" y="60198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5791200" y="43434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7924800" y="4419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76" name="Straight Connector 75"/>
            <p:cNvCxnSpPr>
              <a:endCxn id="51" idx="2"/>
            </p:cNvCxnSpPr>
            <p:nvPr/>
          </p:nvCxnSpPr>
          <p:spPr>
            <a:xfrm flipV="1">
              <a:off x="7162800" y="4504765"/>
              <a:ext cx="876300" cy="67683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>
              <a:stCxn id="106" idx="6"/>
            </p:cNvCxnSpPr>
            <p:nvPr/>
          </p:nvCxnSpPr>
          <p:spPr>
            <a:xfrm>
              <a:off x="5943600" y="4419600"/>
              <a:ext cx="1219200" cy="5334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ounded Rectangle 50"/>
            <p:cNvSpPr/>
            <p:nvPr/>
          </p:nvSpPr>
          <p:spPr>
            <a:xfrm>
              <a:off x="7315200" y="4038600"/>
              <a:ext cx="1447800" cy="46616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srgbClr val="1F497D"/>
                  </a:solidFill>
                </a:rPr>
                <a:t>Knowledgebase</a:t>
              </a:r>
              <a:endParaRPr lang="en-US" sz="1200" dirty="0">
                <a:solidFill>
                  <a:srgbClr val="1F497D"/>
                </a:solidFill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4114800" y="5943600"/>
              <a:ext cx="1447800" cy="46616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srgbClr val="1F497D"/>
                  </a:solidFill>
                </a:rPr>
                <a:t>Resolver</a:t>
              </a:r>
              <a:endParaRPr lang="en-US" sz="1200" dirty="0">
                <a:solidFill>
                  <a:srgbClr val="1F497D"/>
                </a:solidFill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4953000" y="3886200"/>
              <a:ext cx="1447800" cy="46616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srgbClr val="1F497D"/>
                  </a:solidFill>
                </a:rPr>
                <a:t>Discovery</a:t>
              </a:r>
              <a:endParaRPr lang="en-US" sz="1200" dirty="0">
                <a:solidFill>
                  <a:srgbClr val="1F497D"/>
                </a:solidFill>
              </a:endParaRPr>
            </a:p>
          </p:txBody>
        </p:sp>
        <p:cxnSp>
          <p:nvCxnSpPr>
            <p:cNvPr id="71" name="Straight Connector 70"/>
            <p:cNvCxnSpPr>
              <a:stCxn id="67" idx="3"/>
            </p:cNvCxnSpPr>
            <p:nvPr/>
          </p:nvCxnSpPr>
          <p:spPr>
            <a:xfrm>
              <a:off x="5562600" y="4881283"/>
              <a:ext cx="1371600" cy="37651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5943600" y="4572000"/>
              <a:ext cx="1905000" cy="1905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2060"/>
                  </a:solidFill>
                </a:rPr>
                <a:t>Cloud Sourced</a:t>
              </a:r>
              <a:endParaRPr lang="en-US" sz="1400" dirty="0">
                <a:solidFill>
                  <a:srgbClr val="002060"/>
                </a:solidFill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5512904" y="4800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4114800" y="4648200"/>
              <a:ext cx="1447800" cy="46616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err="1" smtClean="0">
                  <a:solidFill>
                    <a:srgbClr val="1F497D"/>
                  </a:solidFill>
                </a:rPr>
                <a:t>Libguides</a:t>
              </a:r>
              <a:endParaRPr lang="en-US" sz="1200" dirty="0">
                <a:solidFill>
                  <a:srgbClr val="1F497D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val 44"/>
          <p:cNvSpPr/>
          <p:nvPr/>
        </p:nvSpPr>
        <p:spPr>
          <a:xfrm>
            <a:off x="457200" y="-457200"/>
            <a:ext cx="7620000" cy="7620000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-228600" y="-1600200"/>
            <a:ext cx="9144000" cy="9144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48"/>
          <p:cNvGrpSpPr/>
          <p:nvPr/>
        </p:nvGrpSpPr>
        <p:grpSpPr>
          <a:xfrm>
            <a:off x="0" y="-136525"/>
            <a:ext cx="8991600" cy="6689725"/>
            <a:chOff x="0" y="-136525"/>
            <a:chExt cx="8991600" cy="6689725"/>
          </a:xfrm>
        </p:grpSpPr>
        <p:sp>
          <p:nvSpPr>
            <p:cNvPr id="115" name="Oval 114"/>
            <p:cNvSpPr/>
            <p:nvPr/>
          </p:nvSpPr>
          <p:spPr>
            <a:xfrm>
              <a:off x="2590800" y="4191000"/>
              <a:ext cx="2286000" cy="2286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4" name="Rounded Rectangle 93"/>
            <p:cNvSpPr/>
            <p:nvPr/>
          </p:nvSpPr>
          <p:spPr>
            <a:xfrm>
              <a:off x="3733800" y="6096000"/>
              <a:ext cx="1066800" cy="457200"/>
            </a:xfrm>
            <a:prstGeom prst="roundRect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prstClr val="white"/>
                  </a:solidFill>
                </a:rPr>
                <a:t>Digital Archive</a:t>
              </a:r>
              <a:endParaRPr lang="en-US" sz="1200" dirty="0">
                <a:solidFill>
                  <a:prstClr val="white"/>
                </a:solidFill>
              </a:endParaRPr>
            </a:p>
          </p:txBody>
        </p:sp>
        <p:grpSp>
          <p:nvGrpSpPr>
            <p:cNvPr id="3" name="Group 45"/>
            <p:cNvGrpSpPr/>
            <p:nvPr/>
          </p:nvGrpSpPr>
          <p:grpSpPr>
            <a:xfrm>
              <a:off x="0" y="-136525"/>
              <a:ext cx="8991600" cy="6232525"/>
              <a:chOff x="0" y="-136525"/>
              <a:chExt cx="8991600" cy="6232525"/>
            </a:xfrm>
          </p:grpSpPr>
          <p:sp>
            <p:nvSpPr>
              <p:cNvPr id="114" name="Oval 113"/>
              <p:cNvSpPr/>
              <p:nvPr/>
            </p:nvSpPr>
            <p:spPr>
              <a:xfrm>
                <a:off x="4495800" y="2438400"/>
                <a:ext cx="2286000" cy="228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5791200" y="152400"/>
                <a:ext cx="2286000" cy="228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0" y="1371600"/>
                <a:ext cx="2286000" cy="228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2056" name="Picture 8" descr="YouTube home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55575" y="-136525"/>
                <a:ext cx="9525" cy="9525"/>
              </a:xfrm>
              <a:prstGeom prst="rect">
                <a:avLst/>
              </a:prstGeom>
              <a:noFill/>
            </p:spPr>
          </p:pic>
          <p:cxnSp>
            <p:nvCxnSpPr>
              <p:cNvPr id="147" name="Straight Connector 146"/>
              <p:cNvCxnSpPr/>
              <p:nvPr/>
            </p:nvCxnSpPr>
            <p:spPr>
              <a:xfrm flipH="1">
                <a:off x="1752600" y="1223683"/>
                <a:ext cx="4495800" cy="342451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2" name="Oval 171"/>
              <p:cNvSpPr/>
              <p:nvPr/>
            </p:nvSpPr>
            <p:spPr>
              <a:xfrm>
                <a:off x="6248400" y="11430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5" name="Straight Connector 64"/>
              <p:cNvCxnSpPr>
                <a:stCxn id="141" idx="1"/>
              </p:cNvCxnSpPr>
              <p:nvPr/>
            </p:nvCxnSpPr>
            <p:spPr>
              <a:xfrm flipH="1" flipV="1">
                <a:off x="1295400" y="5105400"/>
                <a:ext cx="1752600" cy="156883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>
                <a:stCxn id="140" idx="1"/>
              </p:cNvCxnSpPr>
              <p:nvPr/>
            </p:nvCxnSpPr>
            <p:spPr>
              <a:xfrm flipH="1">
                <a:off x="1905000" y="3585883"/>
                <a:ext cx="3048000" cy="151951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1143000" y="2743200"/>
                <a:ext cx="190500" cy="181983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Oval 138"/>
              <p:cNvSpPr/>
              <p:nvPr/>
            </p:nvSpPr>
            <p:spPr>
              <a:xfrm>
                <a:off x="457200" y="4191000"/>
                <a:ext cx="1905000" cy="1905000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 smtClean="0">
                    <a:solidFill>
                      <a:prstClr val="black"/>
                    </a:solidFill>
                  </a:rPr>
                  <a:t>External Syndication</a:t>
                </a:r>
                <a:endParaRPr lang="en-US" sz="1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2971800" y="5181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4876800" y="35052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1066800" y="26670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0" name="Rounded Rectangle 139"/>
              <p:cNvSpPr/>
              <p:nvPr/>
            </p:nvSpPr>
            <p:spPr>
              <a:xfrm>
                <a:off x="4953000" y="3352800"/>
                <a:ext cx="1447800" cy="46616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1F497D"/>
                    </a:solidFill>
                  </a:rPr>
                  <a:t>Services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sp>
            <p:nvSpPr>
              <p:cNvPr id="141" name="Rounded Rectangle 140"/>
              <p:cNvSpPr/>
              <p:nvPr/>
            </p:nvSpPr>
            <p:spPr>
              <a:xfrm>
                <a:off x="3048000" y="5029200"/>
                <a:ext cx="1447800" cy="46616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1F497D"/>
                    </a:solidFill>
                  </a:rPr>
                  <a:t>Data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sp>
            <p:nvSpPr>
              <p:cNvPr id="143" name="Rounded Rectangle 142"/>
              <p:cNvSpPr/>
              <p:nvPr/>
            </p:nvSpPr>
            <p:spPr>
              <a:xfrm>
                <a:off x="381000" y="2286000"/>
                <a:ext cx="1447800" cy="46616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1F497D"/>
                    </a:solidFill>
                  </a:rPr>
                  <a:t>RSS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sp>
            <p:nvSpPr>
              <p:cNvPr id="142" name="Rounded Rectangle 141"/>
              <p:cNvSpPr/>
              <p:nvPr/>
            </p:nvSpPr>
            <p:spPr>
              <a:xfrm>
                <a:off x="6324600" y="990600"/>
                <a:ext cx="1447800" cy="46616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1F497D"/>
                    </a:solidFill>
                  </a:rPr>
                  <a:t>Metadata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sp>
            <p:nvSpPr>
              <p:cNvPr id="81" name="Rounded Rectangle 80"/>
              <p:cNvSpPr/>
              <p:nvPr/>
            </p:nvSpPr>
            <p:spPr>
              <a:xfrm>
                <a:off x="7620000" y="1752600"/>
                <a:ext cx="1066800" cy="3048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Europeana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Rounded Rectangle 81"/>
              <p:cNvSpPr/>
              <p:nvPr/>
            </p:nvSpPr>
            <p:spPr>
              <a:xfrm>
                <a:off x="7010400" y="381000"/>
                <a:ext cx="1066800" cy="3048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WorldCat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Rounded Rectangle 82"/>
              <p:cNvSpPr/>
              <p:nvPr/>
            </p:nvSpPr>
            <p:spPr>
              <a:xfrm>
                <a:off x="5105400" y="1447800"/>
                <a:ext cx="1066800" cy="3048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Scirus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Rounded Rectangle 85"/>
              <p:cNvSpPr/>
              <p:nvPr/>
            </p:nvSpPr>
            <p:spPr>
              <a:xfrm>
                <a:off x="7239000" y="2286000"/>
                <a:ext cx="1066800" cy="3048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Ethos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Rounded Rectangle 87"/>
              <p:cNvSpPr/>
              <p:nvPr/>
            </p:nvSpPr>
            <p:spPr>
              <a:xfrm>
                <a:off x="5638800" y="533400"/>
                <a:ext cx="1066800" cy="3048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ArchivesGrid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Rounded Rectangle 88"/>
              <p:cNvSpPr/>
              <p:nvPr/>
            </p:nvSpPr>
            <p:spPr>
              <a:xfrm>
                <a:off x="6248400" y="1828800"/>
                <a:ext cx="1066800" cy="3048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Suncat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Rounded Rectangle 89"/>
              <p:cNvSpPr/>
              <p:nvPr/>
            </p:nvSpPr>
            <p:spPr>
              <a:xfrm>
                <a:off x="7924800" y="914400"/>
                <a:ext cx="1066800" cy="3048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Summon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Rounded Rectangle 92"/>
              <p:cNvSpPr/>
              <p:nvPr/>
            </p:nvSpPr>
            <p:spPr>
              <a:xfrm>
                <a:off x="4572000" y="5562600"/>
                <a:ext cx="1066800" cy="3048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Jorum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Rounded Rectangle 94"/>
              <p:cNvSpPr/>
              <p:nvPr/>
            </p:nvSpPr>
            <p:spPr>
              <a:xfrm>
                <a:off x="3810000" y="30480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Linked Data (Catalog)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Rounded Rectangle 95"/>
              <p:cNvSpPr/>
              <p:nvPr/>
            </p:nvSpPr>
            <p:spPr>
              <a:xfrm>
                <a:off x="6400800" y="29718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OAI-PMH (</a:t>
                </a:r>
                <a:r>
                  <a:rPr lang="en-US" sz="1200" dirty="0" err="1" smtClean="0">
                    <a:solidFill>
                      <a:prstClr val="white"/>
                    </a:solidFill>
                  </a:rPr>
                  <a:t>Dspace</a:t>
                </a:r>
                <a:r>
                  <a:rPr lang="en-US" sz="1200" dirty="0" smtClean="0">
                    <a:solidFill>
                      <a:prstClr val="white"/>
                    </a:solidFill>
                  </a:rPr>
                  <a:t>)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Rounded Rectangle 96"/>
              <p:cNvSpPr/>
              <p:nvPr/>
            </p:nvSpPr>
            <p:spPr>
              <a:xfrm>
                <a:off x="5410200" y="44196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Z39.50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Rounded Rectangle 97"/>
              <p:cNvSpPr/>
              <p:nvPr/>
            </p:nvSpPr>
            <p:spPr>
              <a:xfrm>
                <a:off x="4343400" y="41148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Library APIs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ounded Rectangle 98"/>
              <p:cNvSpPr/>
              <p:nvPr/>
            </p:nvSpPr>
            <p:spPr>
              <a:xfrm>
                <a:off x="6324600" y="38862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Proxy Widgets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Rounded Rectangle 99"/>
              <p:cNvSpPr/>
              <p:nvPr/>
            </p:nvSpPr>
            <p:spPr>
              <a:xfrm>
                <a:off x="5791200" y="25146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Proxy Toolbar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1" name="Rounded Rectangle 100"/>
              <p:cNvSpPr/>
              <p:nvPr/>
            </p:nvSpPr>
            <p:spPr>
              <a:xfrm>
                <a:off x="4419600" y="23622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Mobilepp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Rounded Rectangle 102"/>
              <p:cNvSpPr/>
              <p:nvPr/>
            </p:nvSpPr>
            <p:spPr>
              <a:xfrm>
                <a:off x="304800" y="32004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Discovery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Rounded Rectangle 103"/>
              <p:cNvSpPr/>
              <p:nvPr/>
            </p:nvSpPr>
            <p:spPr>
              <a:xfrm>
                <a:off x="1981200" y="22098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Catalogue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Rounded Rectangle 104"/>
              <p:cNvSpPr/>
              <p:nvPr/>
            </p:nvSpPr>
            <p:spPr>
              <a:xfrm>
                <a:off x="1524000" y="29718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Dspace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7" name="Rounded Rectangle 106"/>
              <p:cNvSpPr/>
              <p:nvPr/>
            </p:nvSpPr>
            <p:spPr>
              <a:xfrm>
                <a:off x="1447800" y="16002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Blogs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egoe UI Semibold" pitchFamily="34" charset="0"/>
              </a:rPr>
              <a:t>Venues</a:t>
            </a:r>
            <a:endParaRPr lang="en-US" dirty="0">
              <a:latin typeface="Segoe UI Semi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Wikipedia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Configure resolver in Scholar, </a:t>
            </a:r>
            <a:r>
              <a:rPr lang="en-US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Mendeley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etc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Claim library in OCLC Spotlight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Google Books (holdings up to date)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SEO – best practice for websites and repositories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egoe UI Semibold" pitchFamily="34" charset="0"/>
              </a:rPr>
              <a:t>Engagement</a:t>
            </a:r>
            <a:endParaRPr lang="en-US" dirty="0">
              <a:latin typeface="Segoe UI Semi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Orientation to the user/parent institution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Create value in research and learning process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The ‘power of pull’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Make expertise visible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http://www.wrlc.org/sites/all/files/wrlc-storage-horizont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724400" y="0"/>
            <a:ext cx="18478494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260792" y="0"/>
            <a:ext cx="1883208" cy="400110"/>
          </a:xfrm>
          <a:prstGeom prst="rect">
            <a:avLst/>
          </a:prstGeom>
          <a:solidFill>
            <a:srgbClr val="FFFFFF">
              <a:alpha val="81961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‘Cloud’ storage</a:t>
            </a:r>
            <a:endParaRPr lang="en-US" sz="20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4876800"/>
            <a:ext cx="5715000" cy="762000"/>
          </a:xfrm>
          <a:prstGeom prst="rect">
            <a:avLst/>
          </a:prstGeom>
          <a:solidFill>
            <a:srgbClr val="FFFFFF">
              <a:alpha val="81961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Rightscale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infrastructure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72339" y="76200"/>
            <a:ext cx="4602029" cy="3077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http://www.wrlc.org/sites/all/files/wrlc-storage-horizontal.jpg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Negotiation and licensing</a:t>
            </a:r>
          </a:p>
          <a:p>
            <a:r>
              <a:rPr lang="en-US" dirty="0" smtClean="0"/>
              <a:t>Library systems infrastructure</a:t>
            </a:r>
          </a:p>
          <a:p>
            <a:endParaRPr lang="en-US" dirty="0" smtClean="0"/>
          </a:p>
          <a:p>
            <a:r>
              <a:rPr lang="en-US" dirty="0" smtClean="0"/>
              <a:t>Digital infrastructure</a:t>
            </a:r>
          </a:p>
          <a:p>
            <a:r>
              <a:rPr lang="en-US" dirty="0" smtClean="0"/>
              <a:t>Processing capacity</a:t>
            </a:r>
          </a:p>
          <a:p>
            <a:r>
              <a:rPr lang="en-US" dirty="0" smtClean="0"/>
              <a:t>Shared print</a:t>
            </a:r>
          </a:p>
          <a:p>
            <a:pPr lvl="1"/>
            <a:r>
              <a:rPr lang="en-US" dirty="0" smtClean="0"/>
              <a:t>Managing down local print</a:t>
            </a:r>
          </a:p>
          <a:p>
            <a:pPr lvl="1"/>
            <a:r>
              <a:rPr lang="en-US" dirty="0" smtClean="0"/>
              <a:t>Evolving shared approaches.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 txBox="1">
            <a:spLocks/>
          </p:cNvSpPr>
          <p:nvPr/>
        </p:nvSpPr>
        <p:spPr>
          <a:xfrm>
            <a:off x="0" y="4038600"/>
            <a:ext cx="9144000" cy="685800"/>
          </a:xfrm>
          <a:prstGeom prst="rect">
            <a:avLst/>
          </a:prstGeom>
          <a:solidFill>
            <a:srgbClr val="FFFFFF">
              <a:alpha val="83922"/>
            </a:srgbClr>
          </a:solidFill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4400" dirty="0" smtClean="0">
                <a:solidFill>
                  <a:srgbClr val="000000"/>
                </a:solidFill>
                <a:latin typeface="Segoe UI Light" pitchFamily="34" charset="0"/>
              </a:rPr>
              <a:t> Introduction: The network</a:t>
            </a:r>
            <a:endParaRPr lang="en-US" sz="4400" b="1" dirty="0">
              <a:solidFill>
                <a:srgbClr val="000000"/>
              </a:solidFill>
              <a:latin typeface="Segoe UI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9800"/>
            <a:ext cx="8001000" cy="2057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Segoe UI Light" pitchFamily="34" charset="0"/>
              </a:rPr>
              <a:t>Do locally what creates most distinctive value.</a:t>
            </a:r>
            <a:br>
              <a:rPr lang="en-US" dirty="0" smtClean="0">
                <a:latin typeface="Segoe UI Light" pitchFamily="34" charset="0"/>
              </a:rPr>
            </a:br>
            <a:r>
              <a:rPr lang="en-US" dirty="0" smtClean="0">
                <a:latin typeface="Segoe UI Light" pitchFamily="34" charset="0"/>
              </a:rPr>
              <a:t/>
            </a:r>
            <a:br>
              <a:rPr lang="en-US" dirty="0" smtClean="0">
                <a:latin typeface="Segoe UI Light" pitchFamily="34" charset="0"/>
              </a:rPr>
            </a:br>
            <a:r>
              <a:rPr lang="en-US" dirty="0" smtClean="0">
                <a:latin typeface="Segoe UI Light" pitchFamily="34" charset="0"/>
              </a:rPr>
              <a:t>Share what makes sense for efficiency and impact.</a:t>
            </a:r>
            <a:br>
              <a:rPr lang="en-US" dirty="0" smtClean="0">
                <a:latin typeface="Segoe UI Light" pitchFamily="34" charset="0"/>
              </a:rPr>
            </a:br>
            <a:r>
              <a:rPr lang="en-US" dirty="0" smtClean="0">
                <a:latin typeface="Segoe UI Light" pitchFamily="34" charset="0"/>
              </a:rPr>
              <a:t/>
            </a:r>
            <a:br>
              <a:rPr lang="en-US" dirty="0" smtClean="0">
                <a:latin typeface="Segoe UI Light" pitchFamily="34" charset="0"/>
              </a:rPr>
            </a:br>
            <a:r>
              <a:rPr lang="en-US" dirty="0" smtClean="0">
                <a:latin typeface="Segoe UI Light" pitchFamily="34" charset="0"/>
              </a:rPr>
              <a:t>Buy the rest.</a:t>
            </a:r>
            <a:endParaRPr lang="en-US" dirty="0">
              <a:latin typeface="Segoe UI Light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717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Shared print</a:t>
            </a:r>
            <a: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Then: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 </a:t>
            </a:r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Value relates to depth and breadth of local collection. </a:t>
            </a:r>
            <a:b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Now: </a:t>
            </a:r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Value relates to </a:t>
            </a:r>
            <a:r>
              <a:rPr lang="en-US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systemwide</a:t>
            </a:r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curation</a:t>
            </a:r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of and access to print collections.</a:t>
            </a:r>
            <a:endParaRPr lang="en-US" b="0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z="1050" smtClean="0">
                <a:latin typeface="Segoe UI" pitchFamily="34" charset="0"/>
                <a:ea typeface="Segoe UI" pitchFamily="34" charset="0"/>
                <a:cs typeface="Segoe UI" pitchFamily="34" charset="0"/>
              </a:rPr>
              <a:pPr/>
              <a:t>51</a:t>
            </a:fld>
            <a:endParaRPr lang="en-US" sz="105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NorthAmerican\Blog\MR-publications-upd-b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391400" y="6096000"/>
            <a:ext cx="2045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OCLC Research, 2013</a:t>
            </a:r>
            <a:endParaRPr lang="en-US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181600"/>
            <a:ext cx="4206240" cy="1123712"/>
          </a:xfrm>
          <a:prstGeom prst="roundRect">
            <a:avLst/>
          </a:prstGeom>
          <a:solidFill>
            <a:schemeClr val="accent6">
              <a:lumMod val="75000"/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</a:rPr>
              <a:t>North American print book resource:</a:t>
            </a:r>
            <a:endParaRPr lang="en-US" sz="2000" dirty="0" smtClean="0">
              <a:latin typeface="Calibri" pitchFamily="34" charset="0"/>
            </a:endParaRPr>
          </a:p>
          <a:p>
            <a:r>
              <a:rPr lang="en-US" sz="2000" b="1" dirty="0" smtClean="0">
                <a:latin typeface="Calibri" pitchFamily="34" charset="0"/>
              </a:rPr>
              <a:t>  45.7 million distinct publications</a:t>
            </a:r>
            <a:endParaRPr lang="en-US" sz="2000" dirty="0" smtClean="0">
              <a:latin typeface="Calibri" pitchFamily="34" charset="0"/>
            </a:endParaRPr>
          </a:p>
          <a:p>
            <a:r>
              <a:rPr lang="en-US" sz="2000" b="1" dirty="0" smtClean="0">
                <a:latin typeface="Calibri" pitchFamily="34" charset="0"/>
              </a:rPr>
              <a:t>  889.5 million total library holdings</a:t>
            </a:r>
            <a:endParaRPr lang="en-US" sz="2000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345599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Digital and systems infrastructure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Then</a:t>
            </a:r>
            <a:r>
              <a:rPr lang="en-US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: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Local build or control.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Now</a:t>
            </a:r>
            <a:r>
              <a:rPr lang="en-US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: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Look to scale for efficiency and impact.</a:t>
            </a:r>
            <a:endParaRPr lang="en-US" b="0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5122" name="Picture 2" descr="http://www.orbiscascade.org/inc/html/default/pix/alliance_bann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92201"/>
            <a:ext cx="11160125" cy="1138767"/>
          </a:xfrm>
          <a:prstGeom prst="rect">
            <a:avLst/>
          </a:prstGeom>
          <a:noFill/>
        </p:spPr>
      </p:pic>
      <p:pic>
        <p:nvPicPr>
          <p:cNvPr id="5124" name="Picture 4" descr="Ho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530601"/>
            <a:ext cx="2273300" cy="9906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66800" y="5359401"/>
            <a:ext cx="52226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Collaborative sourcing – </a:t>
            </a:r>
          </a:p>
          <a:p>
            <a:r>
              <a:rPr lang="en-US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cooperation moves from the margins</a:t>
            </a:r>
            <a:endParaRPr lang="en-US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6556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3048000"/>
            <a:ext cx="5181600" cy="1146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581400"/>
            <a:ext cx="9144000" cy="3276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216" name="Picture 8" descr="http://www.librarynews.com.au/website/images/HathiTrust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600202"/>
            <a:ext cx="1371600" cy="1166567"/>
          </a:xfrm>
          <a:prstGeom prst="rect">
            <a:avLst/>
          </a:prstGeom>
          <a:noFill/>
        </p:spPr>
      </p:pic>
      <p:pic>
        <p:nvPicPr>
          <p:cNvPr id="13" name="Content Placeholder 3" descr="booktower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086600" y="3886200"/>
            <a:ext cx="1240922" cy="2057400"/>
          </a:xfrm>
        </p:spPr>
      </p:pic>
      <p:sp>
        <p:nvSpPr>
          <p:cNvPr id="11" name="TextBox 10"/>
          <p:cNvSpPr txBox="1"/>
          <p:nvPr/>
        </p:nvSpPr>
        <p:spPr>
          <a:xfrm>
            <a:off x="762000" y="381000"/>
            <a:ext cx="5417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“aggregate and scale towards a common infrastructure”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1600" y="523003"/>
            <a:ext cx="70104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Open Sans" charset="0"/>
                <a:ea typeface="Open Sans" charset="0"/>
                <a:cs typeface="Open Sans" charset="0"/>
              </a:rPr>
              <a:t>Colleges and universities have long competed against one another, measuring themselves in comparison to each other and holding tightly to their idiosyncrasies as defining elements of their status. </a:t>
            </a:r>
            <a:r>
              <a:rPr lang="en-US" sz="2000" b="1" dirty="0" smtClean="0">
                <a:solidFill>
                  <a:schemeClr val="accent6"/>
                </a:solidFill>
                <a:latin typeface="Open Sans" charset="0"/>
                <a:ea typeface="Open Sans" charset="0"/>
                <a:cs typeface="Open Sans" charset="0"/>
              </a:rPr>
              <a:t>But today, the distribution and reuse of information digitally via the Internet is rapidly changing the game, rewarding those who instead aggregate and scale toward a common infrastructure. </a:t>
            </a:r>
            <a:r>
              <a:rPr lang="en-US" sz="2000" dirty="0" smtClean="0">
                <a:latin typeface="Open Sans" charset="0"/>
                <a:ea typeface="Open Sans" charset="0"/>
                <a:cs typeface="Open Sans" charset="0"/>
              </a:rPr>
              <a:t>It is becoming increasingly clear that neither the </a:t>
            </a:r>
            <a:r>
              <a:rPr lang="en-US" sz="2000" i="1" dirty="0" smtClean="0">
                <a:latin typeface="Open Sans" charset="0"/>
                <a:ea typeface="Open Sans" charset="0"/>
                <a:cs typeface="Open Sans" charset="0"/>
              </a:rPr>
              <a:t>challenges</a:t>
            </a:r>
            <a:r>
              <a:rPr lang="en-US" sz="2000" dirty="0" smtClean="0">
                <a:latin typeface="Open Sans" charset="0"/>
                <a:ea typeface="Open Sans" charset="0"/>
                <a:cs typeface="Open Sans" charset="0"/>
              </a:rPr>
              <a:t> that confront colleges and universities nor the </a:t>
            </a:r>
            <a:r>
              <a:rPr lang="en-US" sz="2000" i="1" dirty="0" smtClean="0">
                <a:latin typeface="Open Sans" charset="0"/>
                <a:ea typeface="Open Sans" charset="0"/>
                <a:cs typeface="Open Sans" charset="0"/>
              </a:rPr>
              <a:t>solutions</a:t>
            </a:r>
            <a:r>
              <a:rPr lang="en-US" sz="2000" dirty="0" smtClean="0">
                <a:latin typeface="Open Sans" charset="0"/>
                <a:ea typeface="Open Sans" charset="0"/>
                <a:cs typeface="Open Sans" charset="0"/>
              </a:rPr>
              <a:t> to those challenges are unique to each institution.</a:t>
            </a:r>
            <a:endParaRPr lang="en-US" sz="200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9000" y="5257800"/>
            <a:ext cx="35495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Chuck Henry and Brad Wheeler</a:t>
            </a:r>
            <a:br>
              <a:rPr lang="en-US" dirty="0" smtClean="0">
                <a:latin typeface="Open Sans" charset="0"/>
                <a:ea typeface="Open Sans" charset="0"/>
                <a:cs typeface="Open Sans" charset="0"/>
              </a:rPr>
            </a:br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The game has changed</a:t>
            </a:r>
          </a:p>
          <a:p>
            <a:r>
              <a:rPr lang="en-US" dirty="0" err="1" smtClean="0">
                <a:latin typeface="Open Sans" charset="0"/>
                <a:ea typeface="Open Sans" charset="0"/>
                <a:cs typeface="Open Sans" charset="0"/>
              </a:rPr>
              <a:t>Educause</a:t>
            </a:r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 Review, March 2012</a:t>
            </a:r>
            <a:endParaRPr lang="en-US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4" y="304802"/>
            <a:ext cx="90922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“</a:t>
            </a:r>
            <a:endParaRPr lang="en-US" sz="150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5029200"/>
            <a:ext cx="6278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Institutional &gt; State/Consortium &gt; Region/national &gt; global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5486400"/>
            <a:ext cx="4877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Collaboratively source or buy from third party 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5943600"/>
            <a:ext cx="2209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Control </a:t>
            </a:r>
            <a:r>
              <a:rPr lang="en-US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vs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economy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6324600"/>
            <a:ext cx="8548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A new institutional context: agreed mutual dependence on shared/remote services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8195733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4272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>
                <a:solidFill>
                  <a:srgbClr val="FFFFFF">
                    <a:lumMod val="85000"/>
                  </a:srgbClr>
                </a:solidFill>
              </a:rPr>
              <a:pPr/>
              <a:t>58</a:t>
            </a:fld>
            <a:endParaRPr lang="en-US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4648200"/>
            <a:ext cx="3276600" cy="762000"/>
          </a:xfrm>
          <a:prstGeom prst="rect">
            <a:avLst/>
          </a:prstGeom>
          <a:solidFill>
            <a:srgbClr val="FFFFFF">
              <a:alpha val="81961"/>
            </a:srgbClr>
          </a:solidFill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sz="4000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Innovation</a:t>
            </a:r>
            <a:endParaRPr lang="en-US" sz="4000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egoe UI Semibold" pitchFamily="34" charset="0"/>
              </a:rPr>
              <a:t>Innovation</a:t>
            </a:r>
            <a:endParaRPr lang="en-US" dirty="0">
              <a:latin typeface="Segoe UI Semibold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Institutional innovation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Enterprise </a:t>
            </a:r>
            <a:r>
              <a:rPr lang="en-US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vs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bureaucracy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New forms of engagement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Skills</a:t>
            </a:r>
          </a:p>
          <a:p>
            <a:endParaRPr lang="en-US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endParaRPr lang="en-US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‘Repeatable and scalable’</a:t>
            </a:r>
          </a:p>
          <a:p>
            <a:endParaRPr lang="en-US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>
                <a:latin typeface="Segoe UI" pitchFamily="34" charset="0"/>
                <a:ea typeface="Segoe UI" pitchFamily="34" charset="0"/>
                <a:cs typeface="Segoe UI" pitchFamily="34" charset="0"/>
              </a:rPr>
              <a:pPr/>
              <a:t>59</a:t>
            </a:fld>
            <a:endParaRPr lang="en-US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5867400"/>
            <a:ext cx="838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2"/>
              </a:rPr>
              <a:t>What’s a startup. http://steveblank.com/2010/01/25/whats-a-startup-first-principles/</a:t>
            </a:r>
            <a:endParaRPr lang="en-US" sz="1600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>
                <a:solidFill>
                  <a:srgbClr val="FFFFFF">
                    <a:lumMod val="85000"/>
                  </a:srgbClr>
                </a:solidFill>
              </a:rPr>
              <a:pPr/>
              <a:t>6</a:t>
            </a:fld>
            <a:endParaRPr lang="en-US">
              <a:solidFill>
                <a:srgbClr val="FFFFFF">
                  <a:lumMod val="85000"/>
                </a:srgbClr>
              </a:solidFill>
            </a:endParaRPr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47625"/>
            <a:ext cx="5391150" cy="681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... a more fundamental level of innovation, </a:t>
            </a:r>
            <a:r>
              <a:rPr lang="en-US" b="1" dirty="0" smtClean="0">
                <a:solidFill>
                  <a:schemeClr val="accent6"/>
                </a:solidFill>
              </a:rPr>
              <a:t>institutional innovation </a:t>
            </a:r>
            <a:r>
              <a:rPr lang="en-US" dirty="0" smtClean="0"/>
              <a:t>– redefining the rationale for institutions and developing new </a:t>
            </a:r>
            <a:r>
              <a:rPr lang="en-US" b="1" dirty="0" smtClean="0">
                <a:solidFill>
                  <a:schemeClr val="accent6"/>
                </a:solidFill>
              </a:rPr>
              <a:t>relationship architectures </a:t>
            </a:r>
            <a:r>
              <a:rPr lang="en-US" dirty="0" smtClean="0"/>
              <a:t>within and across institutions to break existing performance trade-offs and expand the realm of what is possible …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971800" y="5562600"/>
            <a:ext cx="3541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John </a:t>
            </a:r>
            <a:r>
              <a:rPr lang="en-US" dirty="0" err="1" smtClean="0"/>
              <a:t>Hagel</a:t>
            </a:r>
            <a:r>
              <a:rPr lang="en-US" dirty="0" smtClean="0"/>
              <a:t> III and John </a:t>
            </a:r>
            <a:r>
              <a:rPr lang="en-US" dirty="0" err="1" smtClean="0"/>
              <a:t>Seely</a:t>
            </a:r>
            <a:r>
              <a:rPr lang="en-US" dirty="0" smtClean="0"/>
              <a:t> Brown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new architecture of relationships: </a:t>
            </a:r>
            <a:r>
              <a:rPr lang="en-US" dirty="0" err="1" smtClean="0"/>
              <a:t>rightscaling</a:t>
            </a:r>
            <a:endParaRPr lang="en-US" dirty="0"/>
          </a:p>
        </p:txBody>
      </p:sp>
      <p:pic>
        <p:nvPicPr>
          <p:cNvPr id="7" name="Picture 8" descr="http://www.librarynews.com.au/website/images/HathiTrust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667000"/>
            <a:ext cx="1143000" cy="1166567"/>
          </a:xfrm>
          <a:prstGeom prst="rect">
            <a:avLst/>
          </a:prstGeom>
          <a:noFill/>
        </p:spPr>
      </p:pic>
      <p:pic>
        <p:nvPicPr>
          <p:cNvPr id="9" name="Picture 4" descr="http://www.orbiscascade.org/inc/html/default/pix/Alliance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2667000"/>
            <a:ext cx="2066925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Hom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2667000"/>
            <a:ext cx="2533650" cy="828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new architecture of relationships: engagement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0" y="2971800"/>
            <a:ext cx="462274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University Press</a:t>
            </a:r>
          </a:p>
          <a:p>
            <a:r>
              <a:rPr lang="en-US" sz="2800" dirty="0" smtClean="0"/>
              <a:t>Office of Research</a:t>
            </a:r>
          </a:p>
          <a:p>
            <a:r>
              <a:rPr lang="en-US" sz="2800" dirty="0" smtClean="0"/>
              <a:t>IT</a:t>
            </a:r>
          </a:p>
          <a:p>
            <a:r>
              <a:rPr lang="en-US" sz="2800" dirty="0" smtClean="0"/>
              <a:t>Learning and teaching support</a:t>
            </a:r>
          </a:p>
          <a:p>
            <a:r>
              <a:rPr lang="en-US" sz="2800" dirty="0" smtClean="0"/>
              <a:t>E-research</a:t>
            </a:r>
          </a:p>
          <a:p>
            <a:r>
              <a:rPr lang="en-US" sz="2800" dirty="0" smtClean="0"/>
              <a:t>Writing centre</a:t>
            </a:r>
          </a:p>
          <a:p>
            <a:r>
              <a:rPr lang="en-US" sz="2800" dirty="0" smtClean="0"/>
              <a:t>Academic departments</a:t>
            </a:r>
          </a:p>
          <a:p>
            <a:r>
              <a:rPr lang="en-US" sz="2800" dirty="0" smtClean="0"/>
              <a:t>….</a:t>
            </a:r>
            <a:endParaRPr lang="en-US" sz="2800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875677"/>
            <a:ext cx="9144000" cy="1938992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The library should not provide an argument for a particular case, but demonstrate that there is always another case to be made. The notion that </a:t>
            </a:r>
            <a:r>
              <a:rPr lang="en-US" sz="2000" b="1" dirty="0" smtClean="0">
                <a:solidFill>
                  <a:srgbClr val="F19720">
                    <a:lumMod val="7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the library is a place that has no agenda other than allowing people to invent their own agendas </a:t>
            </a:r>
            <a:r>
              <a:rPr lang="en-US" sz="2000" dirty="0" smtClean="0">
                <a:solidFill>
                  <a:srgbClr val="FFFFFF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is what makes it an indispensable resource for a democracy. It is where we can learn </a:t>
            </a:r>
            <a:r>
              <a:rPr lang="en-US" sz="2000" b="1" dirty="0" smtClean="0">
                <a:solidFill>
                  <a:srgbClr val="F19720">
                    <a:lumMod val="7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not just to be readers</a:t>
            </a:r>
            <a:r>
              <a:rPr lang="en-US" sz="2000" dirty="0" smtClean="0">
                <a:solidFill>
                  <a:srgbClr val="FFFFFF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, but to be the </a:t>
            </a:r>
            <a:r>
              <a:rPr lang="en-US" sz="2000" b="1" dirty="0" smtClean="0">
                <a:solidFill>
                  <a:srgbClr val="F19720">
                    <a:lumMod val="7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authors</a:t>
            </a:r>
            <a:r>
              <a:rPr lang="en-US" sz="2000" dirty="0" smtClean="0">
                <a:solidFill>
                  <a:srgbClr val="FFFFFF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 of our own destiny. </a:t>
            </a:r>
            <a:r>
              <a:rPr lang="en-US" sz="2000" dirty="0" err="1" smtClean="0">
                <a:solidFill>
                  <a:srgbClr val="F19720">
                    <a:lumMod val="7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Fintan</a:t>
            </a:r>
            <a:r>
              <a:rPr lang="en-US" sz="2000" dirty="0" smtClean="0">
                <a:solidFill>
                  <a:srgbClr val="F19720">
                    <a:lumMod val="7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 O’Toole</a:t>
            </a:r>
            <a:endParaRPr lang="en-US" sz="28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8371" y="6477000"/>
            <a:ext cx="7851829" cy="253916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FFFFFF"/>
                </a:solidFill>
              </a:rPr>
              <a:t>Dublin City Public Libraries, </a:t>
            </a:r>
            <a:r>
              <a:rPr lang="en-US" sz="1050" dirty="0" err="1" smtClean="0">
                <a:solidFill>
                  <a:srgbClr val="FFFFFF"/>
                </a:solidFill>
              </a:rPr>
              <a:t>Flickr</a:t>
            </a:r>
            <a:r>
              <a:rPr lang="en-US" sz="1050" dirty="0" smtClean="0">
                <a:solidFill>
                  <a:srgbClr val="FFFFFF"/>
                </a:solidFill>
              </a:rPr>
              <a:t>: http://www.flickr.com/photos/dublincitypubliclibraries/6029467474/in/set-72157594513778442</a:t>
            </a:r>
            <a:endParaRPr lang="en-US" sz="105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0800" y="990600"/>
            <a:ext cx="3783921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A reset moment </a:t>
            </a:r>
            <a:endParaRPr lang="en-US" sz="3600" b="1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conclude…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Rightscale</a:t>
            </a:r>
            <a:r>
              <a:rPr lang="en-US" dirty="0" smtClean="0"/>
              <a:t> infrastructure services: find appropriate level in the network.</a:t>
            </a:r>
          </a:p>
          <a:p>
            <a:r>
              <a:rPr lang="en-US" dirty="0" smtClean="0"/>
              <a:t>Shift resource to engagement: evolving information services which improve the student experience and enhance research. Creates new infrastructure and innovation challenges.</a:t>
            </a:r>
          </a:p>
          <a:p>
            <a:r>
              <a:rPr lang="en-US" dirty="0" smtClean="0"/>
              <a:t>Internal/external institutional innovation: building new relationships requires enterprise and promotes learning ….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Thanks to Constance </a:t>
            </a:r>
            <a:r>
              <a:rPr lang="en-US" dirty="0" err="1" smtClean="0"/>
              <a:t>Malpas</a:t>
            </a:r>
            <a:r>
              <a:rPr lang="en-US" dirty="0" smtClean="0"/>
              <a:t> and Thom Hickey for the Georgetown in </a:t>
            </a:r>
            <a:r>
              <a:rPr lang="en-US" dirty="0" err="1" smtClean="0"/>
              <a:t>Worldcat</a:t>
            </a:r>
            <a:r>
              <a:rPr lang="en-US" dirty="0" smtClean="0"/>
              <a:t> data analysis.</a:t>
            </a:r>
          </a:p>
          <a:p>
            <a:r>
              <a:rPr lang="en-US" dirty="0" smtClean="0"/>
              <a:t>Pictures of </a:t>
            </a:r>
            <a:r>
              <a:rPr lang="en-US" dirty="0" err="1" smtClean="0"/>
              <a:t>Brutalist</a:t>
            </a:r>
            <a:r>
              <a:rPr lang="en-US" dirty="0" smtClean="0"/>
              <a:t> libraries are from Wikimedia Commons (UC San Diego, Toronto, Virginia Commonwealth, George Washington, Georgetown, Glasgow</a:t>
            </a:r>
            <a:r>
              <a:rPr lang="en-US" smtClean="0"/>
              <a:t>, Oberlin). 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200400" y="5791200"/>
            <a:ext cx="457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©2014 OCLC. This work is licensed under a Creative Commons Attribution 3.0 </a:t>
            </a:r>
            <a:r>
              <a:rPr lang="en-US" sz="1000" dirty="0" err="1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Unported</a:t>
            </a:r>
            <a:r>
              <a:rPr lang="en-US" sz="1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License. </a:t>
            </a:r>
            <a:r>
              <a:rPr lang="en-US" sz="1000" dirty="0" smtClean="0">
                <a:latin typeface="Open Sans" charset="0"/>
                <a:ea typeface="Open Sans" charset="0"/>
                <a:cs typeface="Open Sans" charset="0"/>
              </a:rPr>
              <a:t>Suggested attribution: “This work uses content from “</a:t>
            </a:r>
            <a:r>
              <a:rPr lang="en-US" sz="1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The Library and the Network: Scale, Engagement, Innovation” </a:t>
            </a:r>
            <a:r>
              <a:rPr lang="en-US" sz="1000" dirty="0" smtClean="0">
                <a:latin typeface="Open Sans" charset="0"/>
                <a:ea typeface="Open Sans" charset="0"/>
                <a:cs typeface="Open Sans" charset="0"/>
              </a:rPr>
              <a:t>© OCLC, used under a Creative Commons Attribution license:  </a:t>
            </a:r>
            <a:r>
              <a:rPr lang="en-US" sz="1000" u="sng" dirty="0" smtClean="0">
                <a:latin typeface="Open Sans" charset="0"/>
                <a:ea typeface="Open Sans" charset="0"/>
                <a:cs typeface="Open Sans" charset="0"/>
                <a:hlinkClick r:id="rId2"/>
              </a:rPr>
              <a:t>http</a:t>
            </a:r>
            <a:r>
              <a:rPr lang="en-US" sz="1000" u="sng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  <a:hlinkClick r:id="rId2"/>
              </a:rPr>
              <a:t>://</a:t>
            </a:r>
            <a:r>
              <a:rPr lang="en-US" sz="1000" u="sng" dirty="0" smtClean="0">
                <a:latin typeface="Open Sans" charset="0"/>
                <a:ea typeface="Open Sans" charset="0"/>
                <a:cs typeface="Open Sans" charset="0"/>
                <a:hlinkClick r:id="rId2"/>
              </a:rPr>
              <a:t>creativecommons.org/licenses/by/3.0/</a:t>
            </a:r>
            <a:r>
              <a:rPr lang="en-US" sz="1000" dirty="0" smtClean="0">
                <a:latin typeface="Open Sans" charset="0"/>
                <a:ea typeface="Open Sans" charset="0"/>
                <a:cs typeface="Open Sans" charset="0"/>
                <a:hlinkClick r:id="rId2"/>
              </a:rPr>
              <a:t>” </a:t>
            </a:r>
            <a:endParaRPr lang="en-US" sz="1000" dirty="0" smtClean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982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3"/>
          <p:cNvGraphicFramePr>
            <a:graphicFrameLocks/>
          </p:cNvGraphicFramePr>
          <p:nvPr/>
        </p:nvGraphicFramePr>
        <p:xfrm>
          <a:off x="457200" y="381000"/>
          <a:ext cx="82296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09600" y="1857703"/>
            <a:ext cx="6765378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Platform – </a:t>
            </a:r>
            <a:r>
              <a:rPr lang="en-US" sz="2000" b="1" dirty="0" smtClean="0">
                <a:solidFill>
                  <a:srgbClr val="FFFFFF"/>
                </a:solidFill>
              </a:rPr>
              <a:t>concentrates data, infrastructure, …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rgbClr val="FFFFFF"/>
                </a:solidFill>
              </a:rPr>
              <a:t>Community/network forms around platform</a:t>
            </a:r>
          </a:p>
          <a:p>
            <a:r>
              <a:rPr lang="en-US" sz="2800" b="1" dirty="0" smtClean="0">
                <a:solidFill>
                  <a:srgbClr val="FFFFFF"/>
                </a:solidFill>
              </a:rPr>
              <a:t>Network effects are central</a:t>
            </a:r>
          </a:p>
          <a:p>
            <a:r>
              <a:rPr lang="en-US" sz="2800" b="1" dirty="0" smtClean="0">
                <a:solidFill>
                  <a:srgbClr val="FFFFFF"/>
                </a:solidFill>
              </a:rPr>
              <a:t>Social and analytics are central</a:t>
            </a:r>
          </a:p>
          <a:p>
            <a:r>
              <a:rPr lang="en-US" sz="2800" b="1" dirty="0" smtClean="0">
                <a:solidFill>
                  <a:srgbClr val="FFFFFF"/>
                </a:solidFill>
              </a:rPr>
              <a:t>Gravitational hubs: the rich get richer</a:t>
            </a:r>
          </a:p>
          <a:p>
            <a:r>
              <a:rPr lang="en-US" sz="2800" b="1" dirty="0" smtClean="0">
                <a:solidFill>
                  <a:srgbClr val="FFFFFF"/>
                </a:solidFill>
              </a:rPr>
              <a:t>Strong </a:t>
            </a:r>
            <a:r>
              <a:rPr lang="en-US" sz="2800" b="1" dirty="0" err="1" smtClean="0">
                <a:solidFill>
                  <a:srgbClr val="FFFFFF"/>
                </a:solidFill>
              </a:rPr>
              <a:t>seo</a:t>
            </a:r>
            <a:r>
              <a:rPr lang="en-US" sz="2800" b="1" dirty="0" smtClean="0">
                <a:solidFill>
                  <a:srgbClr val="FFFFFF"/>
                </a:solidFill>
              </a:rPr>
              <a:t> and </a:t>
            </a:r>
            <a:r>
              <a:rPr lang="en-US" sz="2800" b="1" dirty="0" err="1" smtClean="0">
                <a:solidFill>
                  <a:srgbClr val="FFFFFF"/>
                </a:solidFill>
              </a:rPr>
              <a:t>referencability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381001" y="5181600"/>
            <a:ext cx="8243907" cy="1542371"/>
            <a:chOff x="381000" y="5334000"/>
            <a:chExt cx="8243907" cy="1542371"/>
          </a:xfrm>
        </p:grpSpPr>
        <p:sp>
          <p:nvSpPr>
            <p:cNvPr id="10" name="Right Triangle 9"/>
            <p:cNvSpPr/>
            <p:nvPr/>
          </p:nvSpPr>
          <p:spPr>
            <a:xfrm>
              <a:off x="513260" y="5768459"/>
              <a:ext cx="8111646" cy="796508"/>
            </a:xfrm>
            <a:prstGeom prst="rtTriangle">
              <a:avLst/>
            </a:prstGeom>
            <a:solidFill>
              <a:schemeClr val="bg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19720">
                    <a:lumMod val="75000"/>
                  </a:srgbClr>
                </a:solidFill>
              </a:endParaRPr>
            </a:p>
          </p:txBody>
        </p:sp>
        <p:sp>
          <p:nvSpPr>
            <p:cNvPr id="12" name="Right Triangle 11"/>
            <p:cNvSpPr/>
            <p:nvPr/>
          </p:nvSpPr>
          <p:spPr>
            <a:xfrm rot="10800000">
              <a:off x="513261" y="5652603"/>
              <a:ext cx="8111646" cy="796508"/>
            </a:xfrm>
            <a:prstGeom prst="rtTriangle">
              <a:avLst/>
            </a:prstGeom>
            <a:solidFill>
              <a:schemeClr val="bg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19720">
                    <a:lumMod val="75000"/>
                  </a:srgb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1000" y="6507039"/>
              <a:ext cx="1473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19720">
                      <a:lumMod val="75000"/>
                    </a:srgbClr>
                  </a:solidFill>
                </a:rPr>
                <a:t>Management</a:t>
              </a:r>
              <a:endParaRPr lang="en-US" dirty="0">
                <a:solidFill>
                  <a:srgbClr val="F19720">
                    <a:lumMod val="75000"/>
                  </a:srgbClr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58699" y="5334000"/>
              <a:ext cx="10230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19720">
                      <a:lumMod val="75000"/>
                    </a:srgbClr>
                  </a:solidFill>
                </a:rPr>
                <a:t>End user</a:t>
              </a:r>
              <a:endParaRPr lang="en-US" dirty="0">
                <a:solidFill>
                  <a:srgbClr val="F19720">
                    <a:lumMod val="75000"/>
                  </a:srgb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810000" y="5638800"/>
              <a:ext cx="7425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</a:rPr>
                <a:t>Social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810000" y="6172200"/>
              <a:ext cx="1029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</a:rPr>
                <a:t>Analytics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6781" y="0"/>
            <a:ext cx="5898419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Infrastructure and scale in libraries:</a:t>
            </a:r>
            <a:br>
              <a:rPr lang="en-US" dirty="0" smtClean="0"/>
            </a:br>
            <a:r>
              <a:rPr lang="en-US" dirty="0" smtClean="0"/>
              <a:t>platforms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orcanresearch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CLC-Research-Template">
  <a:themeElements>
    <a:clrScheme name="Hyperlink">
      <a:dk1>
        <a:sysClr val="windowText" lastClr="000000"/>
      </a:dk1>
      <a:lt1>
        <a:srgbClr val="FFFFFF"/>
      </a:lt1>
      <a:dk2>
        <a:srgbClr val="455560"/>
      </a:dk2>
      <a:lt2>
        <a:srgbClr val="FFFFFF"/>
      </a:lt2>
      <a:accent1>
        <a:srgbClr val="2178B5"/>
      </a:accent1>
      <a:accent2>
        <a:srgbClr val="C52127"/>
      </a:accent2>
      <a:accent3>
        <a:srgbClr val="409A3C"/>
      </a:accent3>
      <a:accent4>
        <a:srgbClr val="5F4894"/>
      </a:accent4>
      <a:accent5>
        <a:srgbClr val="A9316F"/>
      </a:accent5>
      <a:accent6>
        <a:srgbClr val="FF7600"/>
      </a:accent6>
      <a:hlink>
        <a:srgbClr val="000000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CLC-Research-Template-2014">
  <a:themeElements>
    <a:clrScheme name="Hyperlink">
      <a:dk1>
        <a:sysClr val="windowText" lastClr="000000"/>
      </a:dk1>
      <a:lt1>
        <a:srgbClr val="FFFFFF"/>
      </a:lt1>
      <a:dk2>
        <a:srgbClr val="455560"/>
      </a:dk2>
      <a:lt2>
        <a:srgbClr val="FFFFFF"/>
      </a:lt2>
      <a:accent1>
        <a:srgbClr val="2178B5"/>
      </a:accent1>
      <a:accent2>
        <a:srgbClr val="C52127"/>
      </a:accent2>
      <a:accent3>
        <a:srgbClr val="409A3C"/>
      </a:accent3>
      <a:accent4>
        <a:srgbClr val="5F4894"/>
      </a:accent4>
      <a:accent5>
        <a:srgbClr val="A9316F"/>
      </a:accent5>
      <a:accent6>
        <a:srgbClr val="FF7600"/>
      </a:accent6>
      <a:hlink>
        <a:srgbClr val="000000"/>
      </a:hlink>
      <a:folHlink>
        <a:srgbClr val="FFFFFF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4.xml><?xml version="1.0" encoding="utf-8"?>
<a:theme xmlns:a="http://schemas.openxmlformats.org/drawingml/2006/main" name="2_TS102467440">
  <a:themeElements>
    <a:clrScheme name="WP7">
      <a:dk1>
        <a:srgbClr val="FFFFFF"/>
      </a:dk1>
      <a:lt1>
        <a:srgbClr val="000000"/>
      </a:lt1>
      <a:dk2>
        <a:srgbClr val="25A0DA"/>
      </a:dk2>
      <a:lt2>
        <a:srgbClr val="6C6C6C"/>
      </a:lt2>
      <a:accent1>
        <a:srgbClr val="6C6C6C"/>
      </a:accent1>
      <a:accent2>
        <a:srgbClr val="25A0DA"/>
      </a:accent2>
      <a:accent3>
        <a:srgbClr val="F19720"/>
      </a:accent3>
      <a:accent4>
        <a:srgbClr val="309B46"/>
      </a:accent4>
      <a:accent5>
        <a:srgbClr val="E61E26"/>
      </a:accent5>
      <a:accent6>
        <a:srgbClr val="7E51A1"/>
      </a:accent6>
      <a:hlink>
        <a:srgbClr val="0000FF"/>
      </a:hlink>
      <a:folHlink>
        <a:srgbClr val="800080"/>
      </a:folHlink>
    </a:clrScheme>
    <a:fontScheme name="WP7">
      <a:majorFont>
        <a:latin typeface="Segoe WP Light"/>
        <a:ea typeface=""/>
        <a:cs typeface=""/>
      </a:majorFont>
      <a:minorFont>
        <a:latin typeface="Segoe WP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lorcanresearchtemplate">
  <a:themeElements>
    <a:clrScheme name="Hyperlink">
      <a:dk1>
        <a:sysClr val="windowText" lastClr="000000"/>
      </a:dk1>
      <a:lt1>
        <a:srgbClr val="FFFFFF"/>
      </a:lt1>
      <a:dk2>
        <a:srgbClr val="455560"/>
      </a:dk2>
      <a:lt2>
        <a:srgbClr val="FFFFFF"/>
      </a:lt2>
      <a:accent1>
        <a:srgbClr val="2178B5"/>
      </a:accent1>
      <a:accent2>
        <a:srgbClr val="C52127"/>
      </a:accent2>
      <a:accent3>
        <a:srgbClr val="409A3C"/>
      </a:accent3>
      <a:accent4>
        <a:srgbClr val="5F4894"/>
      </a:accent4>
      <a:accent5>
        <a:srgbClr val="A9316F"/>
      </a:accent5>
      <a:accent6>
        <a:srgbClr val="FF7600"/>
      </a:accent6>
      <a:hlink>
        <a:srgbClr val="000000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6.xml><?xml version="1.0" encoding="utf-8"?>
<a:theme xmlns:a="http://schemas.openxmlformats.org/drawingml/2006/main" name="3_TS102467440">
  <a:themeElements>
    <a:clrScheme name="WP7">
      <a:dk1>
        <a:srgbClr val="FFFFFF"/>
      </a:dk1>
      <a:lt1>
        <a:srgbClr val="000000"/>
      </a:lt1>
      <a:dk2>
        <a:srgbClr val="25A0DA"/>
      </a:dk2>
      <a:lt2>
        <a:srgbClr val="6C6C6C"/>
      </a:lt2>
      <a:accent1>
        <a:srgbClr val="6C6C6C"/>
      </a:accent1>
      <a:accent2>
        <a:srgbClr val="25A0DA"/>
      </a:accent2>
      <a:accent3>
        <a:srgbClr val="F19720"/>
      </a:accent3>
      <a:accent4>
        <a:srgbClr val="309B46"/>
      </a:accent4>
      <a:accent5>
        <a:srgbClr val="E61E26"/>
      </a:accent5>
      <a:accent6>
        <a:srgbClr val="7E51A1"/>
      </a:accent6>
      <a:hlink>
        <a:srgbClr val="0000FF"/>
      </a:hlink>
      <a:folHlink>
        <a:srgbClr val="800080"/>
      </a:folHlink>
    </a:clrScheme>
    <a:fontScheme name="WP7">
      <a:majorFont>
        <a:latin typeface="Segoe WP Light"/>
        <a:ea typeface=""/>
        <a:cs typeface=""/>
      </a:majorFont>
      <a:minorFont>
        <a:latin typeface="Segoe WP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lorcanresearchtemplate">
  <a:themeElements>
    <a:clrScheme name="Hyperlink">
      <a:dk1>
        <a:sysClr val="windowText" lastClr="000000"/>
      </a:dk1>
      <a:lt1>
        <a:srgbClr val="FFFFFF"/>
      </a:lt1>
      <a:dk2>
        <a:srgbClr val="455560"/>
      </a:dk2>
      <a:lt2>
        <a:srgbClr val="FFFFFF"/>
      </a:lt2>
      <a:accent1>
        <a:srgbClr val="2178B5"/>
      </a:accent1>
      <a:accent2>
        <a:srgbClr val="C52127"/>
      </a:accent2>
      <a:accent3>
        <a:srgbClr val="409A3C"/>
      </a:accent3>
      <a:accent4>
        <a:srgbClr val="5F4894"/>
      </a:accent4>
      <a:accent5>
        <a:srgbClr val="A9316F"/>
      </a:accent5>
      <a:accent6>
        <a:srgbClr val="FF7600"/>
      </a:accent6>
      <a:hlink>
        <a:srgbClr val="000000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8.xml><?xml version="1.0" encoding="utf-8"?>
<a:theme xmlns:a="http://schemas.openxmlformats.org/drawingml/2006/main" name="1_TS102467440">
  <a:themeElements>
    <a:clrScheme name="WP7">
      <a:dk1>
        <a:srgbClr val="FFFFFF"/>
      </a:dk1>
      <a:lt1>
        <a:srgbClr val="000000"/>
      </a:lt1>
      <a:dk2>
        <a:srgbClr val="25A0DA"/>
      </a:dk2>
      <a:lt2>
        <a:srgbClr val="6C6C6C"/>
      </a:lt2>
      <a:accent1>
        <a:srgbClr val="6C6C6C"/>
      </a:accent1>
      <a:accent2>
        <a:srgbClr val="25A0DA"/>
      </a:accent2>
      <a:accent3>
        <a:srgbClr val="F19720"/>
      </a:accent3>
      <a:accent4>
        <a:srgbClr val="309B46"/>
      </a:accent4>
      <a:accent5>
        <a:srgbClr val="E61E26"/>
      </a:accent5>
      <a:accent6>
        <a:srgbClr val="7E51A1"/>
      </a:accent6>
      <a:hlink>
        <a:srgbClr val="0000FF"/>
      </a:hlink>
      <a:folHlink>
        <a:srgbClr val="800080"/>
      </a:folHlink>
    </a:clrScheme>
    <a:fontScheme name="WP7">
      <a:majorFont>
        <a:latin typeface="Segoe WP Light"/>
        <a:ea typeface=""/>
        <a:cs typeface=""/>
      </a:majorFont>
      <a:minorFont>
        <a:latin typeface="Segoe WP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lorcanresearchtemplate</Template>
  <TotalTime>2399</TotalTime>
  <Words>1487</Words>
  <Application>Microsoft Office PowerPoint</Application>
  <PresentationFormat>On-screen Show (4:3)</PresentationFormat>
  <Paragraphs>331</Paragraphs>
  <Slides>65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5" baseType="lpstr">
      <vt:lpstr>lorcanresearchtemplate</vt:lpstr>
      <vt:lpstr>OCLC-Research-Template</vt:lpstr>
      <vt:lpstr>OCLC-Research-Template-2014</vt:lpstr>
      <vt:lpstr>2_TS102467440</vt:lpstr>
      <vt:lpstr>1_lorcanresearchtemplate</vt:lpstr>
      <vt:lpstr>3_TS102467440</vt:lpstr>
      <vt:lpstr>2_lorcanresearchtemplate</vt:lpstr>
      <vt:lpstr>1_TS102467440</vt:lpstr>
      <vt:lpstr>1_Default Design</vt:lpstr>
      <vt:lpstr>Microsoft Office Excel 97-2003 Worksheet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Infrastructure and scale in libraries: platforms</vt:lpstr>
      <vt:lpstr>Slide 10</vt:lpstr>
      <vt:lpstr>Slide 11</vt:lpstr>
      <vt:lpstr>Slide 12</vt:lpstr>
      <vt:lpstr>Infrastructure is moving to cloud …  Network effects in consumer services – gravitational hubs …  Consolidation leads to data driven services and experiences … (analytics, recommendation, …)</vt:lpstr>
      <vt:lpstr>Slide 14</vt:lpstr>
      <vt:lpstr>The squeezed middle?   The network favors scale and ….   …. the personal   What about the institution?</vt:lpstr>
      <vt:lpstr>Slide 16</vt:lpstr>
      <vt:lpstr>Slide 17</vt:lpstr>
      <vt:lpstr>What has  changed</vt:lpstr>
      <vt:lpstr>What has changed? </vt:lpstr>
      <vt:lpstr>What has changed? </vt:lpstr>
      <vt:lpstr>What has changed </vt:lpstr>
      <vt:lpstr>Slide 22</vt:lpstr>
      <vt:lpstr>Slide 23</vt:lpstr>
      <vt:lpstr>Slide 24</vt:lpstr>
      <vt:lpstr>Slide 25</vt:lpstr>
      <vt:lpstr>Focus?</vt:lpstr>
      <vt:lpstr>Slide 27</vt:lpstr>
      <vt:lpstr>Slide 28</vt:lpstr>
      <vt:lpstr>Slide 29</vt:lpstr>
      <vt:lpstr>Slide 30</vt:lpstr>
      <vt:lpstr>Examples of engagement</vt:lpstr>
      <vt:lpstr>Visible expertise  Then: Invisible and neutral.  Now: If the library wishes to be seen as expert, then its expertise must be seen. </vt:lpstr>
      <vt:lpstr>Slide 33</vt:lpstr>
      <vt:lpstr>Slide 34</vt:lpstr>
      <vt:lpstr>From curation/consumption to creation/curation/consumption  Then: Acquire external resources  Now: Engage with creation, use and sharing of all information resources.</vt:lpstr>
      <vt:lpstr>Slide 36</vt:lpstr>
      <vt:lpstr>Slide 37</vt:lpstr>
      <vt:lpstr>Slide 38</vt:lpstr>
      <vt:lpstr>Slide 39</vt:lpstr>
      <vt:lpstr>Space  Then: space is configured around collections  Now: space is configured around experiences  </vt:lpstr>
      <vt:lpstr>Slide 41</vt:lpstr>
      <vt:lpstr>The decentered web presence  Then: discovery happened at the library  Now: discovery happens elsewhere. Focus on ‘discoverability’ in multiple environments.</vt:lpstr>
      <vt:lpstr>Slide 43</vt:lpstr>
      <vt:lpstr>Slide 44</vt:lpstr>
      <vt:lpstr>Slide 45</vt:lpstr>
      <vt:lpstr>Venues</vt:lpstr>
      <vt:lpstr>Engagement</vt:lpstr>
      <vt:lpstr>Slide 48</vt:lpstr>
      <vt:lpstr>Examples</vt:lpstr>
      <vt:lpstr>Do locally what creates most distinctive value.  Share what makes sense for efficiency and impact.  Buy the rest.</vt:lpstr>
      <vt:lpstr>Shared print  Then:  Value relates to depth and breadth of local collection.   Now: Value relates to systemwide curation of and access to print collections.</vt:lpstr>
      <vt:lpstr>Slide 52</vt:lpstr>
      <vt:lpstr>Digital and systems infrastructure  Then: Local build or control. Now: Look to scale for efficiency and impact.</vt:lpstr>
      <vt:lpstr>Slide 54</vt:lpstr>
      <vt:lpstr>Slide 55</vt:lpstr>
      <vt:lpstr>Slide 56</vt:lpstr>
      <vt:lpstr>Slide 57</vt:lpstr>
      <vt:lpstr>Slide 58</vt:lpstr>
      <vt:lpstr>Innovation</vt:lpstr>
      <vt:lpstr>Slide 60</vt:lpstr>
      <vt:lpstr>A new architecture of relationships: rightscaling</vt:lpstr>
      <vt:lpstr>A new architecture of relationships: engagement</vt:lpstr>
      <vt:lpstr>Slide 63</vt:lpstr>
      <vt:lpstr>To conclude…</vt:lpstr>
      <vt:lpstr>Credits</vt:lpstr>
    </vt:vector>
  </TitlesOfParts>
  <Company>OCLC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Library and the Network: Scale, Engagement, Innovation</dc:title>
  <dc:creator>Lorcan Dempsey</dc:creator>
  <cp:keywords>platform, infrastructure, network, engagement, rightscale, shared print</cp:keywords>
  <cp:lastModifiedBy>Windows User</cp:lastModifiedBy>
  <cp:revision>131</cp:revision>
  <dcterms:created xsi:type="dcterms:W3CDTF">2014-02-25T01:00:48Z</dcterms:created>
  <dcterms:modified xsi:type="dcterms:W3CDTF">2014-05-12T14:56:01Z</dcterms:modified>
</cp:coreProperties>
</file>