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702" r:id="rId5"/>
    <p:sldMasterId id="2147483716" r:id="rId6"/>
  </p:sldMasterIdLst>
  <p:notesMasterIdLst>
    <p:notesMasterId r:id="rId61"/>
  </p:notesMasterIdLst>
  <p:handoutMasterIdLst>
    <p:handoutMasterId r:id="rId62"/>
  </p:handoutMasterIdLst>
  <p:sldIdLst>
    <p:sldId id="256" r:id="rId7"/>
    <p:sldId id="281" r:id="rId8"/>
    <p:sldId id="257" r:id="rId9"/>
    <p:sldId id="357" r:id="rId10"/>
    <p:sldId id="359" r:id="rId11"/>
    <p:sldId id="358" r:id="rId12"/>
    <p:sldId id="360" r:id="rId13"/>
    <p:sldId id="361" r:id="rId14"/>
    <p:sldId id="362" r:id="rId15"/>
    <p:sldId id="271" r:id="rId16"/>
    <p:sldId id="278" r:id="rId17"/>
    <p:sldId id="279" r:id="rId18"/>
    <p:sldId id="280" r:id="rId19"/>
    <p:sldId id="351" r:id="rId20"/>
    <p:sldId id="297" r:id="rId21"/>
    <p:sldId id="317" r:id="rId22"/>
    <p:sldId id="299" r:id="rId23"/>
    <p:sldId id="334" r:id="rId24"/>
    <p:sldId id="365" r:id="rId25"/>
    <p:sldId id="323" r:id="rId26"/>
    <p:sldId id="355" r:id="rId27"/>
    <p:sldId id="324" r:id="rId28"/>
    <p:sldId id="321" r:id="rId29"/>
    <p:sldId id="320" r:id="rId30"/>
    <p:sldId id="322" r:id="rId31"/>
    <p:sldId id="304" r:id="rId32"/>
    <p:sldId id="356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345" r:id="rId41"/>
    <p:sldId id="346" r:id="rId42"/>
    <p:sldId id="347" r:id="rId43"/>
    <p:sldId id="348" r:id="rId44"/>
    <p:sldId id="349" r:id="rId45"/>
    <p:sldId id="366" r:id="rId46"/>
    <p:sldId id="342" r:id="rId47"/>
    <p:sldId id="308" r:id="rId48"/>
    <p:sldId id="344" r:id="rId49"/>
    <p:sldId id="343" r:id="rId50"/>
    <p:sldId id="330" r:id="rId51"/>
    <p:sldId id="331" r:id="rId52"/>
    <p:sldId id="338" r:id="rId53"/>
    <p:sldId id="339" r:id="rId54"/>
    <p:sldId id="340" r:id="rId55"/>
    <p:sldId id="335" r:id="rId56"/>
    <p:sldId id="363" r:id="rId57"/>
    <p:sldId id="364" r:id="rId58"/>
    <p:sldId id="352" r:id="rId59"/>
    <p:sldId id="350" r:id="rId6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60"/>
  </p:normalViewPr>
  <p:slideViewPr>
    <p:cSldViewPr>
      <p:cViewPr varScale="1">
        <p:scale>
          <a:sx n="111" d="100"/>
          <a:sy n="111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ata\ORLP%20Reports\ORLP%20analysis%20FY12\ORLP%20reports%20FY2012\University%20of%20Melbourne\University%20of%20Melbourne%20repo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ata\ORLP%20Reports\ORLP%20analysis%20FY12\ORLP%20reports%20FY2012\University%20of%20Melbourne\University%20of%20Melbourne%20repor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ata\ORLP%20Reports\ORLP%20analysis%20FY12\ORLP%20reports%20FY2012\University%20of%20Melbourne\University%20of%20Melbourne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/>
              <a:t>WorldCat</a:t>
            </a:r>
            <a:r>
              <a:rPr lang="en-US" sz="1800" b="1" i="0" baseline="0" dirty="0"/>
              <a:t> Holdings Distribution for Titles Held by </a:t>
            </a:r>
            <a:endParaRPr lang="en-US" dirty="0"/>
          </a:p>
          <a:p>
            <a:pPr>
              <a:defRPr/>
            </a:pPr>
            <a:r>
              <a:rPr lang="en-US" sz="1800" b="1" i="0" baseline="0" dirty="0"/>
              <a:t>the University of Melbourne Library (UMV) - March 2013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504D"/>
              </a:solidFill>
            </c:spPr>
          </c:dPt>
          <c:dPt>
            <c:idx val="1"/>
            <c:spPr>
              <a:solidFill>
                <a:srgbClr val="C0504D"/>
              </a:solidFill>
            </c:spPr>
          </c:dPt>
          <c:dPt>
            <c:idx val="2"/>
            <c:spPr>
              <a:solidFill>
                <a:srgbClr val="C0504D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7"/>
            <c:spPr>
              <a:solidFill>
                <a:schemeClr val="accent1"/>
              </a:solidFill>
            </c:spPr>
          </c:dPt>
          <c:dPt>
            <c:idx val="8"/>
            <c:spPr>
              <a:solidFill>
                <a:schemeClr val="accent3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3"/>
              </a:solidFill>
            </c:spPr>
          </c:dPt>
          <c:dPt>
            <c:idx val="11"/>
            <c:spPr>
              <a:solidFill>
                <a:schemeClr val="accent3"/>
              </a:solidFill>
            </c:spPr>
          </c:dPt>
          <c:dPt>
            <c:idx val="12"/>
            <c:spPr>
              <a:solidFill>
                <a:schemeClr val="accent3"/>
              </a:solidFill>
            </c:spPr>
          </c:dPt>
          <c:dPt>
            <c:idx val="13"/>
            <c:spPr>
              <a:solidFill>
                <a:schemeClr val="accent3"/>
              </a:solidFill>
            </c:spPr>
          </c:dPt>
          <c:dPt>
            <c:idx val="14"/>
            <c:spPr>
              <a:solidFill>
                <a:schemeClr val="accent3"/>
              </a:solidFill>
            </c:spPr>
          </c:dPt>
          <c:dPt>
            <c:idx val="15"/>
            <c:spPr>
              <a:solidFill>
                <a:schemeClr val="accent3"/>
              </a:solidFill>
            </c:spPr>
          </c:dPt>
          <c:dPt>
            <c:idx val="16"/>
            <c:spPr>
              <a:solidFill>
                <a:schemeClr val="accent3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3"/>
              </a:solidFill>
            </c:spPr>
          </c:dPt>
          <c:dPt>
            <c:idx val="19"/>
            <c:spPr>
              <a:solidFill>
                <a:schemeClr val="accent3"/>
              </a:solidFill>
            </c:spPr>
          </c:dPt>
          <c:dPt>
            <c:idx val="20"/>
            <c:spPr>
              <a:solidFill>
                <a:schemeClr val="accent3"/>
              </a:solidFill>
            </c:spPr>
          </c:dPt>
          <c:cat>
            <c:strRef>
              <c:f>Sheet4!$B$43:$B$63</c:f>
              <c:strCache>
                <c:ptCount val="21"/>
                <c:pt idx="0">
                  <c:v>1</c:v>
                </c:pt>
                <c:pt idx="1">
                  <c:v>2-4</c:v>
                </c:pt>
                <c:pt idx="2">
                  <c:v>5-9</c:v>
                </c:pt>
                <c:pt idx="3">
                  <c:v>10-24</c:v>
                </c:pt>
                <c:pt idx="4">
                  <c:v>25-49</c:v>
                </c:pt>
                <c:pt idx="5">
                  <c:v>50-74</c:v>
                </c:pt>
                <c:pt idx="6">
                  <c:v>75-99</c:v>
                </c:pt>
                <c:pt idx="7">
                  <c:v>100-149</c:v>
                </c:pt>
                <c:pt idx="8">
                  <c:v>150-199</c:v>
                </c:pt>
                <c:pt idx="9">
                  <c:v>200-299</c:v>
                </c:pt>
                <c:pt idx="10">
                  <c:v>300-399</c:v>
                </c:pt>
                <c:pt idx="11">
                  <c:v>400-499</c:v>
                </c:pt>
                <c:pt idx="12">
                  <c:v>500-599</c:v>
                </c:pt>
                <c:pt idx="13">
                  <c:v>600-699</c:v>
                </c:pt>
                <c:pt idx="14">
                  <c:v>700-799</c:v>
                </c:pt>
                <c:pt idx="15">
                  <c:v>800-899</c:v>
                </c:pt>
                <c:pt idx="16">
                  <c:v>900-999</c:v>
                </c:pt>
                <c:pt idx="17">
                  <c:v>1000-1499</c:v>
                </c:pt>
                <c:pt idx="18">
                  <c:v>1500-1999</c:v>
                </c:pt>
                <c:pt idx="19">
                  <c:v>2000-2499</c:v>
                </c:pt>
                <c:pt idx="20">
                  <c:v>2500 or more</c:v>
                </c:pt>
              </c:strCache>
            </c:strRef>
          </c:cat>
          <c:val>
            <c:numRef>
              <c:f>Sheet4!$C$43:$C$63</c:f>
              <c:numCache>
                <c:formatCode>General</c:formatCode>
                <c:ptCount val="21"/>
                <c:pt idx="0">
                  <c:v>109872</c:v>
                </c:pt>
                <c:pt idx="1">
                  <c:v>82667</c:v>
                </c:pt>
                <c:pt idx="2">
                  <c:v>144985</c:v>
                </c:pt>
                <c:pt idx="3">
                  <c:v>207862</c:v>
                </c:pt>
                <c:pt idx="4">
                  <c:v>184390</c:v>
                </c:pt>
                <c:pt idx="5">
                  <c:v>142009</c:v>
                </c:pt>
                <c:pt idx="6">
                  <c:v>97274</c:v>
                </c:pt>
                <c:pt idx="7">
                  <c:v>155711</c:v>
                </c:pt>
                <c:pt idx="8">
                  <c:v>138861</c:v>
                </c:pt>
                <c:pt idx="9">
                  <c:v>180487</c:v>
                </c:pt>
                <c:pt idx="10">
                  <c:v>104942</c:v>
                </c:pt>
                <c:pt idx="11">
                  <c:v>59731</c:v>
                </c:pt>
                <c:pt idx="12">
                  <c:v>38204</c:v>
                </c:pt>
                <c:pt idx="13">
                  <c:v>25357</c:v>
                </c:pt>
                <c:pt idx="14">
                  <c:v>17280</c:v>
                </c:pt>
                <c:pt idx="15">
                  <c:v>11762</c:v>
                </c:pt>
                <c:pt idx="16">
                  <c:v>8327</c:v>
                </c:pt>
                <c:pt idx="17">
                  <c:v>17232</c:v>
                </c:pt>
                <c:pt idx="18">
                  <c:v>4282</c:v>
                </c:pt>
                <c:pt idx="19">
                  <c:v>1387</c:v>
                </c:pt>
                <c:pt idx="20">
                  <c:v>1099</c:v>
                </c:pt>
              </c:numCache>
            </c:numRef>
          </c:val>
        </c:ser>
        <c:shape val="box"/>
        <c:axId val="107755776"/>
        <c:axId val="107766144"/>
        <c:axId val="0"/>
      </c:bar3DChart>
      <c:catAx>
        <c:axId val="10775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Holding Libraries (WorldCat)</a:t>
                </a:r>
              </a:p>
            </c:rich>
          </c:tx>
          <c:layout/>
        </c:title>
        <c:tickLblPos val="nextTo"/>
        <c:crossAx val="107766144"/>
        <c:crosses val="autoZero"/>
        <c:auto val="1"/>
        <c:lblAlgn val="ctr"/>
        <c:lblOffset val="100"/>
      </c:catAx>
      <c:valAx>
        <c:axId val="107766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Titles / Editions</a:t>
                </a:r>
              </a:p>
            </c:rich>
          </c:tx>
          <c:layout/>
        </c:title>
        <c:numFmt formatCode="#,##0" sourceLinked="0"/>
        <c:tickLblPos val="nextTo"/>
        <c:crossAx val="107755776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/>
              <a:t>University of Melbourne Library (UMV) </a:t>
            </a:r>
            <a:r>
              <a:rPr lang="en-US" sz="2000" baseline="0" dirty="0"/>
              <a:t>Titles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Duplicated in Hathi Trust Digital Library - January 2012</a:t>
            </a:r>
          </a:p>
        </c:rich>
      </c:tx>
      <c:layout/>
    </c:title>
    <c:plotArea>
      <c:layout/>
      <c:ofPieChart>
        <c:ofPieType val="bar"/>
        <c:varyColors val="1"/>
        <c:ser>
          <c:idx val="0"/>
          <c:order val="0"/>
          <c:explosion val="2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rgbClr val="F5750B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7503078942933512E-2"/>
                  <c:y val="-2.01603653883672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2%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
28%</a:t>
                    </a:r>
                  </a:p>
                </c:rich>
              </c:tx>
              <c:dLblPos val="ctr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0.21766775847079423"/>
                  <c:y val="7.8625425014632142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
30%</a:t>
                    </a:r>
                  </a:p>
                </c:rich>
              </c:tx>
              <c:spPr/>
              <c:dLblPos val="bestFit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Val val="1"/>
            <c:showPercent val="1"/>
            <c:separator>
</c:separator>
          </c:dLbls>
          <c:cat>
            <c:strRef>
              <c:f>'Jan12 HT dup''n data'!$C$1:$E$1</c:f>
              <c:strCache>
                <c:ptCount val="3"/>
                <c:pt idx="0">
                  <c:v>Unduplicated</c:v>
                </c:pt>
                <c:pt idx="1">
                  <c:v>Digitized public domain (US)</c:v>
                </c:pt>
                <c:pt idx="2">
                  <c:v>Digitized in copyright (US)</c:v>
                </c:pt>
              </c:strCache>
            </c:strRef>
          </c:cat>
          <c:val>
            <c:numRef>
              <c:f>'Jan12 HT dup''n data'!$C$2:$E$2</c:f>
              <c:numCache>
                <c:formatCode>General</c:formatCode>
                <c:ptCount val="3"/>
                <c:pt idx="0">
                  <c:v>1163283</c:v>
                </c:pt>
                <c:pt idx="1">
                  <c:v>31406</c:v>
                </c:pt>
                <c:pt idx="2">
                  <c:v>467486</c:v>
                </c:pt>
              </c:numCache>
            </c:numRef>
          </c:val>
        </c:ser>
        <c:gapWidth val="100"/>
        <c:splitType val="pos"/>
        <c:splitPos val="2"/>
        <c:secondPieSize val="75"/>
        <c:serLines/>
      </c:ofPieChart>
    </c:plotArea>
    <c:legend>
      <c:legendPos val="b"/>
      <c:legendEntry>
        <c:idx val="0"/>
        <c:delete val="1"/>
      </c:legendEntry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Overlap between OCLC Research Library Partner Collections and HathiTrust Digital Library</a:t>
            </a:r>
          </a:p>
          <a:p>
            <a:pPr>
              <a:defRPr/>
            </a:pPr>
            <a:r>
              <a:rPr lang="en-US" b="0"/>
              <a:t>N = 159* libraries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January 2011 overlap</c:v>
          </c:tx>
          <c:spPr>
            <a:ln w="28575">
              <a:noFill/>
            </a:ln>
          </c:spPr>
          <c:xVal>
            <c:numRef>
              <c:f>'Partner snapshot data'!$E$2:$E$159</c:f>
              <c:numCache>
                <c:formatCode>General</c:formatCode>
                <c:ptCount val="158"/>
                <c:pt idx="0">
                  <c:v>413703</c:v>
                </c:pt>
                <c:pt idx="1">
                  <c:v>168324</c:v>
                </c:pt>
                <c:pt idx="2">
                  <c:v>317594</c:v>
                </c:pt>
                <c:pt idx="3">
                  <c:v>47708</c:v>
                </c:pt>
                <c:pt idx="4">
                  <c:v>429694</c:v>
                </c:pt>
                <c:pt idx="5">
                  <c:v>47872</c:v>
                </c:pt>
                <c:pt idx="6">
                  <c:v>45446</c:v>
                </c:pt>
                <c:pt idx="7">
                  <c:v>1961128</c:v>
                </c:pt>
                <c:pt idx="8">
                  <c:v>1385873</c:v>
                </c:pt>
                <c:pt idx="9">
                  <c:v>1029096</c:v>
                </c:pt>
                <c:pt idx="10">
                  <c:v>1562307</c:v>
                </c:pt>
                <c:pt idx="11">
                  <c:v>3521943</c:v>
                </c:pt>
                <c:pt idx="12">
                  <c:v>7359762</c:v>
                </c:pt>
                <c:pt idx="13">
                  <c:v>2282407</c:v>
                </c:pt>
                <c:pt idx="15">
                  <c:v>23237</c:v>
                </c:pt>
                <c:pt idx="16">
                  <c:v>402477</c:v>
                </c:pt>
                <c:pt idx="17">
                  <c:v>713732</c:v>
                </c:pt>
                <c:pt idx="18">
                  <c:v>55837</c:v>
                </c:pt>
                <c:pt idx="19">
                  <c:v>319488</c:v>
                </c:pt>
                <c:pt idx="20">
                  <c:v>4959575</c:v>
                </c:pt>
                <c:pt idx="21">
                  <c:v>6686156</c:v>
                </c:pt>
                <c:pt idx="22">
                  <c:v>1632945</c:v>
                </c:pt>
                <c:pt idx="23">
                  <c:v>3648874</c:v>
                </c:pt>
                <c:pt idx="24">
                  <c:v>23126</c:v>
                </c:pt>
                <c:pt idx="25">
                  <c:v>1254735</c:v>
                </c:pt>
                <c:pt idx="26">
                  <c:v>1683022</c:v>
                </c:pt>
                <c:pt idx="27">
                  <c:v>141811</c:v>
                </c:pt>
                <c:pt idx="28">
                  <c:v>203426</c:v>
                </c:pt>
                <c:pt idx="29">
                  <c:v>382754</c:v>
                </c:pt>
                <c:pt idx="30">
                  <c:v>202172</c:v>
                </c:pt>
                <c:pt idx="31">
                  <c:v>794478</c:v>
                </c:pt>
                <c:pt idx="32">
                  <c:v>199419</c:v>
                </c:pt>
                <c:pt idx="33">
                  <c:v>374863</c:v>
                </c:pt>
                <c:pt idx="34">
                  <c:v>590125</c:v>
                </c:pt>
                <c:pt idx="35">
                  <c:v>6686</c:v>
                </c:pt>
                <c:pt idx="36">
                  <c:v>4214445</c:v>
                </c:pt>
                <c:pt idx="37">
                  <c:v>98869</c:v>
                </c:pt>
                <c:pt idx="38">
                  <c:v>679273</c:v>
                </c:pt>
                <c:pt idx="39">
                  <c:v>1492202</c:v>
                </c:pt>
                <c:pt idx="40">
                  <c:v>1946489</c:v>
                </c:pt>
                <c:pt idx="41">
                  <c:v>221998</c:v>
                </c:pt>
                <c:pt idx="42">
                  <c:v>52929</c:v>
                </c:pt>
                <c:pt idx="43">
                  <c:v>965853</c:v>
                </c:pt>
                <c:pt idx="44">
                  <c:v>936557</c:v>
                </c:pt>
                <c:pt idx="45">
                  <c:v>2051141</c:v>
                </c:pt>
                <c:pt idx="46">
                  <c:v>73000</c:v>
                </c:pt>
                <c:pt idx="47">
                  <c:v>11490351</c:v>
                </c:pt>
                <c:pt idx="48">
                  <c:v>602252</c:v>
                </c:pt>
                <c:pt idx="49">
                  <c:v>90640</c:v>
                </c:pt>
                <c:pt idx="50">
                  <c:v>1354798</c:v>
                </c:pt>
                <c:pt idx="51">
                  <c:v>640463</c:v>
                </c:pt>
                <c:pt idx="52">
                  <c:v>1469263</c:v>
                </c:pt>
                <c:pt idx="53">
                  <c:v>228784</c:v>
                </c:pt>
                <c:pt idx="54">
                  <c:v>224839</c:v>
                </c:pt>
                <c:pt idx="55">
                  <c:v>229257</c:v>
                </c:pt>
                <c:pt idx="56">
                  <c:v>72929</c:v>
                </c:pt>
                <c:pt idx="57">
                  <c:v>282157</c:v>
                </c:pt>
                <c:pt idx="58">
                  <c:v>90516</c:v>
                </c:pt>
                <c:pt idx="59">
                  <c:v>324925</c:v>
                </c:pt>
                <c:pt idx="60">
                  <c:v>4508472</c:v>
                </c:pt>
                <c:pt idx="61">
                  <c:v>862764</c:v>
                </c:pt>
                <c:pt idx="62">
                  <c:v>4273439</c:v>
                </c:pt>
                <c:pt idx="63">
                  <c:v>226838</c:v>
                </c:pt>
                <c:pt idx="64">
                  <c:v>162289</c:v>
                </c:pt>
                <c:pt idx="65">
                  <c:v>307947</c:v>
                </c:pt>
                <c:pt idx="66">
                  <c:v>2469926</c:v>
                </c:pt>
                <c:pt idx="67">
                  <c:v>251261</c:v>
                </c:pt>
                <c:pt idx="68">
                  <c:v>841296</c:v>
                </c:pt>
                <c:pt idx="69">
                  <c:v>3020519</c:v>
                </c:pt>
                <c:pt idx="70">
                  <c:v>7264296</c:v>
                </c:pt>
                <c:pt idx="71">
                  <c:v>3351143</c:v>
                </c:pt>
                <c:pt idx="72">
                  <c:v>1401905</c:v>
                </c:pt>
                <c:pt idx="73">
                  <c:v>3282197</c:v>
                </c:pt>
                <c:pt idx="74">
                  <c:v>164444</c:v>
                </c:pt>
                <c:pt idx="75">
                  <c:v>4495371</c:v>
                </c:pt>
                <c:pt idx="76">
                  <c:v>53521</c:v>
                </c:pt>
                <c:pt idx="77">
                  <c:v>2238639</c:v>
                </c:pt>
                <c:pt idx="78">
                  <c:v>1996161</c:v>
                </c:pt>
                <c:pt idx="79">
                  <c:v>118828</c:v>
                </c:pt>
                <c:pt idx="80">
                  <c:v>1478295</c:v>
                </c:pt>
                <c:pt idx="81">
                  <c:v>776707</c:v>
                </c:pt>
                <c:pt idx="82">
                  <c:v>153188</c:v>
                </c:pt>
                <c:pt idx="83">
                  <c:v>5287009</c:v>
                </c:pt>
                <c:pt idx="84">
                  <c:v>171976</c:v>
                </c:pt>
                <c:pt idx="85">
                  <c:v>1221714</c:v>
                </c:pt>
                <c:pt idx="86">
                  <c:v>544996</c:v>
                </c:pt>
                <c:pt idx="87">
                  <c:v>1264901</c:v>
                </c:pt>
                <c:pt idx="88">
                  <c:v>1661798</c:v>
                </c:pt>
                <c:pt idx="89">
                  <c:v>203446</c:v>
                </c:pt>
                <c:pt idx="90">
                  <c:v>1588119</c:v>
                </c:pt>
                <c:pt idx="91">
                  <c:v>1102527</c:v>
                </c:pt>
                <c:pt idx="92">
                  <c:v>746158</c:v>
                </c:pt>
                <c:pt idx="93">
                  <c:v>1636591</c:v>
                </c:pt>
                <c:pt idx="94">
                  <c:v>1617759</c:v>
                </c:pt>
                <c:pt idx="95">
                  <c:v>2566693</c:v>
                </c:pt>
                <c:pt idx="96">
                  <c:v>970055</c:v>
                </c:pt>
                <c:pt idx="97">
                  <c:v>3702917</c:v>
                </c:pt>
                <c:pt idx="98">
                  <c:v>3339258</c:v>
                </c:pt>
                <c:pt idx="99">
                  <c:v>1691744</c:v>
                </c:pt>
                <c:pt idx="100">
                  <c:v>3089668</c:v>
                </c:pt>
                <c:pt idx="101">
                  <c:v>1852961</c:v>
                </c:pt>
                <c:pt idx="102">
                  <c:v>5793205</c:v>
                </c:pt>
                <c:pt idx="103">
                  <c:v>5036161</c:v>
                </c:pt>
                <c:pt idx="104">
                  <c:v>2110680</c:v>
                </c:pt>
                <c:pt idx="105">
                  <c:v>4068899</c:v>
                </c:pt>
                <c:pt idx="106">
                  <c:v>5337767</c:v>
                </c:pt>
                <c:pt idx="107">
                  <c:v>1574493</c:v>
                </c:pt>
                <c:pt idx="108">
                  <c:v>2142236</c:v>
                </c:pt>
                <c:pt idx="109">
                  <c:v>1444294</c:v>
                </c:pt>
                <c:pt idx="110">
                  <c:v>3081983</c:v>
                </c:pt>
                <c:pt idx="111">
                  <c:v>1262719</c:v>
                </c:pt>
                <c:pt idx="112">
                  <c:v>2591802</c:v>
                </c:pt>
                <c:pt idx="113">
                  <c:v>2131807</c:v>
                </c:pt>
                <c:pt idx="114">
                  <c:v>1314632</c:v>
                </c:pt>
                <c:pt idx="115">
                  <c:v>5241007</c:v>
                </c:pt>
                <c:pt idx="116">
                  <c:v>419797</c:v>
                </c:pt>
                <c:pt idx="117">
                  <c:v>2479124</c:v>
                </c:pt>
                <c:pt idx="118">
                  <c:v>962619</c:v>
                </c:pt>
                <c:pt idx="119">
                  <c:v>707500</c:v>
                </c:pt>
                <c:pt idx="120">
                  <c:v>41838</c:v>
                </c:pt>
                <c:pt idx="121">
                  <c:v>1454735</c:v>
                </c:pt>
                <c:pt idx="122">
                  <c:v>1588542</c:v>
                </c:pt>
                <c:pt idx="123">
                  <c:v>2664987</c:v>
                </c:pt>
                <c:pt idx="124">
                  <c:v>2263122</c:v>
                </c:pt>
                <c:pt idx="125">
                  <c:v>1662175</c:v>
                </c:pt>
                <c:pt idx="126">
                  <c:v>1213217</c:v>
                </c:pt>
                <c:pt idx="127">
                  <c:v>5897746</c:v>
                </c:pt>
                <c:pt idx="128">
                  <c:v>4013351</c:v>
                </c:pt>
                <c:pt idx="129">
                  <c:v>1231782</c:v>
                </c:pt>
                <c:pt idx="130">
                  <c:v>1060126</c:v>
                </c:pt>
                <c:pt idx="131">
                  <c:v>1311687</c:v>
                </c:pt>
                <c:pt idx="132">
                  <c:v>2267912</c:v>
                </c:pt>
                <c:pt idx="133">
                  <c:v>1817586</c:v>
                </c:pt>
                <c:pt idx="134">
                  <c:v>24123</c:v>
                </c:pt>
                <c:pt idx="135">
                  <c:v>4445557</c:v>
                </c:pt>
                <c:pt idx="136">
                  <c:v>3443355</c:v>
                </c:pt>
                <c:pt idx="137">
                  <c:v>2739509</c:v>
                </c:pt>
                <c:pt idx="138">
                  <c:v>1705739</c:v>
                </c:pt>
                <c:pt idx="139">
                  <c:v>1747415</c:v>
                </c:pt>
                <c:pt idx="140">
                  <c:v>2761676</c:v>
                </c:pt>
                <c:pt idx="141">
                  <c:v>663610</c:v>
                </c:pt>
                <c:pt idx="142">
                  <c:v>1478614</c:v>
                </c:pt>
                <c:pt idx="143">
                  <c:v>4411474</c:v>
                </c:pt>
                <c:pt idx="144">
                  <c:v>864700</c:v>
                </c:pt>
                <c:pt idx="145">
                  <c:v>962124</c:v>
                </c:pt>
                <c:pt idx="146">
                  <c:v>2804860</c:v>
                </c:pt>
                <c:pt idx="147">
                  <c:v>2258273</c:v>
                </c:pt>
                <c:pt idx="148">
                  <c:v>147434</c:v>
                </c:pt>
                <c:pt idx="149">
                  <c:v>4316137</c:v>
                </c:pt>
                <c:pt idx="150">
                  <c:v>981491</c:v>
                </c:pt>
                <c:pt idx="151">
                  <c:v>13467</c:v>
                </c:pt>
                <c:pt idx="152">
                  <c:v>2087364</c:v>
                </c:pt>
                <c:pt idx="153">
                  <c:v>418872</c:v>
                </c:pt>
                <c:pt idx="154">
                  <c:v>341033</c:v>
                </c:pt>
                <c:pt idx="155">
                  <c:v>691958</c:v>
                </c:pt>
                <c:pt idx="156">
                  <c:v>80251</c:v>
                </c:pt>
                <c:pt idx="157">
                  <c:v>7262783</c:v>
                </c:pt>
              </c:numCache>
            </c:numRef>
          </c:xVal>
          <c:yVal>
            <c:numRef>
              <c:f>'Partner snapshot data'!$J$2:$J$159</c:f>
              <c:numCache>
                <c:formatCode>General</c:formatCode>
                <c:ptCount val="158"/>
                <c:pt idx="0">
                  <c:v>0.14849643200000065</c:v>
                </c:pt>
                <c:pt idx="1">
                  <c:v>0.20219092150000001</c:v>
                </c:pt>
                <c:pt idx="2">
                  <c:v>0.34996870420000087</c:v>
                </c:pt>
                <c:pt idx="3">
                  <c:v>0.29798450230000123</c:v>
                </c:pt>
                <c:pt idx="4">
                  <c:v>0.18454260950000043</c:v>
                </c:pt>
                <c:pt idx="5">
                  <c:v>0.50972589690000136</c:v>
                </c:pt>
                <c:pt idx="6">
                  <c:v>0.25451991200000001</c:v>
                </c:pt>
                <c:pt idx="7">
                  <c:v>0.34975325819999975</c:v>
                </c:pt>
                <c:pt idx="8">
                  <c:v>0.37559771740000031</c:v>
                </c:pt>
                <c:pt idx="9">
                  <c:v>0.39733576780000129</c:v>
                </c:pt>
                <c:pt idx="10">
                  <c:v>0.35459643210000008</c:v>
                </c:pt>
                <c:pt idx="11">
                  <c:v>0.24161943700000046</c:v>
                </c:pt>
                <c:pt idx="12">
                  <c:v>0.15382821229999999</c:v>
                </c:pt>
                <c:pt idx="13">
                  <c:v>0.34972839670000055</c:v>
                </c:pt>
                <c:pt idx="14">
                  <c:v>0</c:v>
                </c:pt>
                <c:pt idx="15">
                  <c:v>0.27410306590000055</c:v>
                </c:pt>
                <c:pt idx="16">
                  <c:v>0.36105330390000062</c:v>
                </c:pt>
                <c:pt idx="17">
                  <c:v>0.34999779600000008</c:v>
                </c:pt>
                <c:pt idx="18">
                  <c:v>0.38528981070000062</c:v>
                </c:pt>
                <c:pt idx="19">
                  <c:v>0.14618925029999999</c:v>
                </c:pt>
                <c:pt idx="20">
                  <c:v>0.32000424560000074</c:v>
                </c:pt>
                <c:pt idx="21">
                  <c:v>0.27114906890000001</c:v>
                </c:pt>
                <c:pt idx="22">
                  <c:v>0.38410830700000093</c:v>
                </c:pt>
                <c:pt idx="23">
                  <c:v>0.31865417170000093</c:v>
                </c:pt>
                <c:pt idx="24">
                  <c:v>0.17794435780000062</c:v>
                </c:pt>
                <c:pt idx="25">
                  <c:v>0.31427676030000123</c:v>
                </c:pt>
                <c:pt idx="26">
                  <c:v>0.36068446720000136</c:v>
                </c:pt>
                <c:pt idx="27">
                  <c:v>0.29887545420000056</c:v>
                </c:pt>
                <c:pt idx="28">
                  <c:v>0.1326630006</c:v>
                </c:pt>
                <c:pt idx="29">
                  <c:v>0.11224283340000002</c:v>
                </c:pt>
                <c:pt idx="30">
                  <c:v>0.16810687089999998</c:v>
                </c:pt>
                <c:pt idx="31">
                  <c:v>0.16466346000000001</c:v>
                </c:pt>
                <c:pt idx="32">
                  <c:v>0.17729853250000047</c:v>
                </c:pt>
                <c:pt idx="33">
                  <c:v>0.2090102046000003</c:v>
                </c:pt>
                <c:pt idx="34">
                  <c:v>0.26522135299999999</c:v>
                </c:pt>
                <c:pt idx="35">
                  <c:v>2.3395320899999999E-2</c:v>
                </c:pt>
                <c:pt idx="36">
                  <c:v>0.32307663960000105</c:v>
                </c:pt>
                <c:pt idx="37">
                  <c:v>0.44273751679999979</c:v>
                </c:pt>
                <c:pt idx="38">
                  <c:v>0.1352089786</c:v>
                </c:pt>
                <c:pt idx="39">
                  <c:v>0.39109395140000008</c:v>
                </c:pt>
                <c:pt idx="40">
                  <c:v>0.36805472830000074</c:v>
                </c:pt>
                <c:pt idx="41">
                  <c:v>0.39783749900000093</c:v>
                </c:pt>
                <c:pt idx="42">
                  <c:v>0.30956690740000087</c:v>
                </c:pt>
                <c:pt idx="43">
                  <c:v>0.30032775730000111</c:v>
                </c:pt>
                <c:pt idx="44">
                  <c:v>0.32809886440000074</c:v>
                </c:pt>
                <c:pt idx="45">
                  <c:v>0.22817656519999988</c:v>
                </c:pt>
                <c:pt idx="46">
                  <c:v>0.1193718752</c:v>
                </c:pt>
                <c:pt idx="47">
                  <c:v>0.20966953580000031</c:v>
                </c:pt>
                <c:pt idx="48">
                  <c:v>0.30367160659999998</c:v>
                </c:pt>
                <c:pt idx="49">
                  <c:v>0.34431768680000074</c:v>
                </c:pt>
                <c:pt idx="50">
                  <c:v>0.32419604520000062</c:v>
                </c:pt>
                <c:pt idx="51">
                  <c:v>0.17174515690000031</c:v>
                </c:pt>
                <c:pt idx="52">
                  <c:v>0.34753780880000001</c:v>
                </c:pt>
                <c:pt idx="53">
                  <c:v>0.22244301370000027</c:v>
                </c:pt>
                <c:pt idx="54">
                  <c:v>0.13963340950000031</c:v>
                </c:pt>
                <c:pt idx="55">
                  <c:v>0.18658292970000001</c:v>
                </c:pt>
                <c:pt idx="56">
                  <c:v>0.37920737930000087</c:v>
                </c:pt>
                <c:pt idx="57">
                  <c:v>0.1175843565</c:v>
                </c:pt>
                <c:pt idx="58">
                  <c:v>0.31431303080000061</c:v>
                </c:pt>
                <c:pt idx="59">
                  <c:v>0.18559786710000034</c:v>
                </c:pt>
                <c:pt idx="60">
                  <c:v>0.18296100630000034</c:v>
                </c:pt>
                <c:pt idx="61">
                  <c:v>0.27363666160000055</c:v>
                </c:pt>
                <c:pt idx="62">
                  <c:v>0.12618813509999999</c:v>
                </c:pt>
                <c:pt idx="63">
                  <c:v>0.13182666699999987</c:v>
                </c:pt>
                <c:pt idx="64">
                  <c:v>0.23806413150000053</c:v>
                </c:pt>
                <c:pt idx="65">
                  <c:v>0.33297575710000094</c:v>
                </c:pt>
                <c:pt idx="66">
                  <c:v>0.33293713209999998</c:v>
                </c:pt>
                <c:pt idx="67">
                  <c:v>0.20234227799999999</c:v>
                </c:pt>
                <c:pt idx="68">
                  <c:v>0.31426510070000002</c:v>
                </c:pt>
                <c:pt idx="69">
                  <c:v>0.29935080900000105</c:v>
                </c:pt>
                <c:pt idx="70">
                  <c:v>0.2441105083</c:v>
                </c:pt>
                <c:pt idx="71">
                  <c:v>0.34101355459999999</c:v>
                </c:pt>
                <c:pt idx="72">
                  <c:v>0.24174512600000034</c:v>
                </c:pt>
                <c:pt idx="73">
                  <c:v>0.28202740650000002</c:v>
                </c:pt>
                <c:pt idx="74">
                  <c:v>0.16349750330000001</c:v>
                </c:pt>
                <c:pt idx="75">
                  <c:v>0.33165943910000062</c:v>
                </c:pt>
                <c:pt idx="76">
                  <c:v>0.42045284150000062</c:v>
                </c:pt>
                <c:pt idx="77">
                  <c:v>4.9685100000000023E-5</c:v>
                </c:pt>
                <c:pt idx="78">
                  <c:v>0.3439824798000013</c:v>
                </c:pt>
                <c:pt idx="79">
                  <c:v>0.21226123930000046</c:v>
                </c:pt>
                <c:pt idx="80">
                  <c:v>0.35349861790000087</c:v>
                </c:pt>
                <c:pt idx="81">
                  <c:v>0.26745185649999975</c:v>
                </c:pt>
                <c:pt idx="82">
                  <c:v>0.16705861799999988</c:v>
                </c:pt>
                <c:pt idx="83">
                  <c:v>0.2622748526</c:v>
                </c:pt>
                <c:pt idx="84">
                  <c:v>0.22729045520000021</c:v>
                </c:pt>
                <c:pt idx="85">
                  <c:v>0.42599324190000032</c:v>
                </c:pt>
                <c:pt idx="86">
                  <c:v>0.41604667110000093</c:v>
                </c:pt>
                <c:pt idx="87">
                  <c:v>6.0961264799999998E-2</c:v>
                </c:pt>
                <c:pt idx="88">
                  <c:v>0.35675132520000002</c:v>
                </c:pt>
                <c:pt idx="89">
                  <c:v>6.5751226300000021E-2</c:v>
                </c:pt>
                <c:pt idx="90">
                  <c:v>0.36985496290000119</c:v>
                </c:pt>
                <c:pt idx="91">
                  <c:v>0.21437439420000001</c:v>
                </c:pt>
                <c:pt idx="92">
                  <c:v>0.35010999200000031</c:v>
                </c:pt>
                <c:pt idx="93">
                  <c:v>0.36312444000000038</c:v>
                </c:pt>
                <c:pt idx="94">
                  <c:v>0.24056528830000043</c:v>
                </c:pt>
                <c:pt idx="95">
                  <c:v>0.20050129220000001</c:v>
                </c:pt>
                <c:pt idx="96">
                  <c:v>0.21699440240000062</c:v>
                </c:pt>
                <c:pt idx="97">
                  <c:v>0.23701188900000031</c:v>
                </c:pt>
                <c:pt idx="98">
                  <c:v>0.28980856290000123</c:v>
                </c:pt>
                <c:pt idx="99">
                  <c:v>0.2343658961000003</c:v>
                </c:pt>
                <c:pt idx="100">
                  <c:v>0.32881539070000093</c:v>
                </c:pt>
                <c:pt idx="101">
                  <c:v>0.2710080567</c:v>
                </c:pt>
                <c:pt idx="102">
                  <c:v>0.38023698060000038</c:v>
                </c:pt>
                <c:pt idx="103">
                  <c:v>0.32179357510000062</c:v>
                </c:pt>
                <c:pt idx="104">
                  <c:v>0.37112244210000062</c:v>
                </c:pt>
                <c:pt idx="105">
                  <c:v>0.2273235948</c:v>
                </c:pt>
                <c:pt idx="106">
                  <c:v>0.31454288110000123</c:v>
                </c:pt>
                <c:pt idx="107">
                  <c:v>0.33481010450000093</c:v>
                </c:pt>
                <c:pt idx="108">
                  <c:v>0.29558621700000093</c:v>
                </c:pt>
                <c:pt idx="109">
                  <c:v>0.21160646629999999</c:v>
                </c:pt>
                <c:pt idx="110">
                  <c:v>0.27078652850000001</c:v>
                </c:pt>
                <c:pt idx="111">
                  <c:v>0.2741838204</c:v>
                </c:pt>
                <c:pt idx="112">
                  <c:v>0.33169945290000002</c:v>
                </c:pt>
                <c:pt idx="113">
                  <c:v>0.18392908140000058</c:v>
                </c:pt>
                <c:pt idx="114">
                  <c:v>0.37676090370000093</c:v>
                </c:pt>
                <c:pt idx="115">
                  <c:v>0.31537122630000086</c:v>
                </c:pt>
                <c:pt idx="116">
                  <c:v>0.2056503093</c:v>
                </c:pt>
                <c:pt idx="117">
                  <c:v>0.39092160670000087</c:v>
                </c:pt>
                <c:pt idx="118">
                  <c:v>0.34537591590000105</c:v>
                </c:pt>
                <c:pt idx="119">
                  <c:v>0.26584424720000038</c:v>
                </c:pt>
                <c:pt idx="120">
                  <c:v>0.2293580342</c:v>
                </c:pt>
                <c:pt idx="121">
                  <c:v>0.25174367199999997</c:v>
                </c:pt>
                <c:pt idx="122">
                  <c:v>0.2953289009000013</c:v>
                </c:pt>
                <c:pt idx="123">
                  <c:v>0.30471383460000001</c:v>
                </c:pt>
                <c:pt idx="124">
                  <c:v>0.34517858850000038</c:v>
                </c:pt>
                <c:pt idx="125">
                  <c:v>0.28467041010000038</c:v>
                </c:pt>
                <c:pt idx="126">
                  <c:v>0.32442589010000111</c:v>
                </c:pt>
                <c:pt idx="127">
                  <c:v>0.49423874520000038</c:v>
                </c:pt>
                <c:pt idx="128">
                  <c:v>0.30824518470000001</c:v>
                </c:pt>
                <c:pt idx="129">
                  <c:v>0.26397107220000032</c:v>
                </c:pt>
                <c:pt idx="130">
                  <c:v>0.36102355670000008</c:v>
                </c:pt>
                <c:pt idx="131">
                  <c:v>0.32186716370000129</c:v>
                </c:pt>
                <c:pt idx="132">
                  <c:v>0.33926208570000105</c:v>
                </c:pt>
                <c:pt idx="133">
                  <c:v>0.3802553494</c:v>
                </c:pt>
                <c:pt idx="134">
                  <c:v>6.1312080000000221E-4</c:v>
                </c:pt>
                <c:pt idx="135">
                  <c:v>0.23897424000000034</c:v>
                </c:pt>
                <c:pt idx="136">
                  <c:v>0.35251845030000062</c:v>
                </c:pt>
                <c:pt idx="137">
                  <c:v>0.33413167160000062</c:v>
                </c:pt>
                <c:pt idx="138">
                  <c:v>0.31719696010000087</c:v>
                </c:pt>
                <c:pt idx="139">
                  <c:v>0.28972230410000038</c:v>
                </c:pt>
                <c:pt idx="140">
                  <c:v>0.29851431960000074</c:v>
                </c:pt>
                <c:pt idx="141">
                  <c:v>0.29691823150000074</c:v>
                </c:pt>
                <c:pt idx="142">
                  <c:v>0.39893010500000087</c:v>
                </c:pt>
                <c:pt idx="143">
                  <c:v>0.30821121980000032</c:v>
                </c:pt>
                <c:pt idx="144">
                  <c:v>0.25710876910000074</c:v>
                </c:pt>
                <c:pt idx="145">
                  <c:v>0.28732717400000074</c:v>
                </c:pt>
                <c:pt idx="146">
                  <c:v>0.34812010810000038</c:v>
                </c:pt>
                <c:pt idx="147">
                  <c:v>0.32831786050000111</c:v>
                </c:pt>
                <c:pt idx="148">
                  <c:v>0.14786925870000034</c:v>
                </c:pt>
                <c:pt idx="149">
                  <c:v>0.32498537600000105</c:v>
                </c:pt>
                <c:pt idx="150">
                  <c:v>0.35032253780000111</c:v>
                </c:pt>
                <c:pt idx="151">
                  <c:v>0</c:v>
                </c:pt>
                <c:pt idx="152">
                  <c:v>0.18851734640000062</c:v>
                </c:pt>
                <c:pt idx="153">
                  <c:v>0.21115317319999999</c:v>
                </c:pt>
                <c:pt idx="154">
                  <c:v>0.17287170339999997</c:v>
                </c:pt>
                <c:pt idx="155">
                  <c:v>0.35192341449999998</c:v>
                </c:pt>
                <c:pt idx="156">
                  <c:v>0.23609086260000001</c:v>
                </c:pt>
                <c:pt idx="157">
                  <c:v>0.26825818310000032</c:v>
                </c:pt>
              </c:numCache>
            </c:numRef>
          </c:yVal>
        </c:ser>
        <c:ser>
          <c:idx val="1"/>
          <c:order val="1"/>
          <c:tx>
            <c:v>January 2012 overlap</c:v>
          </c:tx>
          <c:spPr>
            <a:ln w="28575">
              <a:noFill/>
            </a:ln>
          </c:spPr>
          <c:xVal>
            <c:numRef>
              <c:f>'Partner snapshot data'!$E$2:$E$159</c:f>
              <c:numCache>
                <c:formatCode>General</c:formatCode>
                <c:ptCount val="158"/>
                <c:pt idx="0">
                  <c:v>413703</c:v>
                </c:pt>
                <c:pt idx="1">
                  <c:v>168324</c:v>
                </c:pt>
                <c:pt idx="2">
                  <c:v>317594</c:v>
                </c:pt>
                <c:pt idx="3">
                  <c:v>47708</c:v>
                </c:pt>
                <c:pt idx="4">
                  <c:v>429694</c:v>
                </c:pt>
                <c:pt idx="5">
                  <c:v>47872</c:v>
                </c:pt>
                <c:pt idx="6">
                  <c:v>45446</c:v>
                </c:pt>
                <c:pt idx="7">
                  <c:v>1961128</c:v>
                </c:pt>
                <c:pt idx="8">
                  <c:v>1385873</c:v>
                </c:pt>
                <c:pt idx="9">
                  <c:v>1029096</c:v>
                </c:pt>
                <c:pt idx="10">
                  <c:v>1562307</c:v>
                </c:pt>
                <c:pt idx="11">
                  <c:v>3521943</c:v>
                </c:pt>
                <c:pt idx="12">
                  <c:v>7359762</c:v>
                </c:pt>
                <c:pt idx="13">
                  <c:v>2282407</c:v>
                </c:pt>
                <c:pt idx="15">
                  <c:v>23237</c:v>
                </c:pt>
                <c:pt idx="16">
                  <c:v>402477</c:v>
                </c:pt>
                <c:pt idx="17">
                  <c:v>713732</c:v>
                </c:pt>
                <c:pt idx="18">
                  <c:v>55837</c:v>
                </c:pt>
                <c:pt idx="19">
                  <c:v>319488</c:v>
                </c:pt>
                <c:pt idx="20">
                  <c:v>4959575</c:v>
                </c:pt>
                <c:pt idx="21">
                  <c:v>6686156</c:v>
                </c:pt>
                <c:pt idx="22">
                  <c:v>1632945</c:v>
                </c:pt>
                <c:pt idx="23">
                  <c:v>3648874</c:v>
                </c:pt>
                <c:pt idx="24">
                  <c:v>23126</c:v>
                </c:pt>
                <c:pt idx="25">
                  <c:v>1254735</c:v>
                </c:pt>
                <c:pt idx="26">
                  <c:v>1683022</c:v>
                </c:pt>
                <c:pt idx="27">
                  <c:v>141811</c:v>
                </c:pt>
                <c:pt idx="28">
                  <c:v>203426</c:v>
                </c:pt>
                <c:pt idx="29">
                  <c:v>382754</c:v>
                </c:pt>
                <c:pt idx="30">
                  <c:v>202172</c:v>
                </c:pt>
                <c:pt idx="31">
                  <c:v>794478</c:v>
                </c:pt>
                <c:pt idx="32">
                  <c:v>199419</c:v>
                </c:pt>
                <c:pt idx="33">
                  <c:v>374863</c:v>
                </c:pt>
                <c:pt idx="34">
                  <c:v>590125</c:v>
                </c:pt>
                <c:pt idx="35">
                  <c:v>6686</c:v>
                </c:pt>
                <c:pt idx="36">
                  <c:v>4214445</c:v>
                </c:pt>
                <c:pt idx="37">
                  <c:v>98869</c:v>
                </c:pt>
                <c:pt idx="38">
                  <c:v>679273</c:v>
                </c:pt>
                <c:pt idx="39">
                  <c:v>1492202</c:v>
                </c:pt>
                <c:pt idx="40">
                  <c:v>1946489</c:v>
                </c:pt>
                <c:pt idx="41">
                  <c:v>221998</c:v>
                </c:pt>
                <c:pt idx="42">
                  <c:v>52929</c:v>
                </c:pt>
                <c:pt idx="43">
                  <c:v>965853</c:v>
                </c:pt>
                <c:pt idx="44">
                  <c:v>936557</c:v>
                </c:pt>
                <c:pt idx="45">
                  <c:v>2051141</c:v>
                </c:pt>
                <c:pt idx="46">
                  <c:v>73000</c:v>
                </c:pt>
                <c:pt idx="47">
                  <c:v>11490351</c:v>
                </c:pt>
                <c:pt idx="48">
                  <c:v>602252</c:v>
                </c:pt>
                <c:pt idx="49">
                  <c:v>90640</c:v>
                </c:pt>
                <c:pt idx="50">
                  <c:v>1354798</c:v>
                </c:pt>
                <c:pt idx="51">
                  <c:v>640463</c:v>
                </c:pt>
                <c:pt idx="52">
                  <c:v>1469263</c:v>
                </c:pt>
                <c:pt idx="53">
                  <c:v>228784</c:v>
                </c:pt>
                <c:pt idx="54">
                  <c:v>224839</c:v>
                </c:pt>
                <c:pt idx="55">
                  <c:v>229257</c:v>
                </c:pt>
                <c:pt idx="56">
                  <c:v>72929</c:v>
                </c:pt>
                <c:pt idx="57">
                  <c:v>282157</c:v>
                </c:pt>
                <c:pt idx="58">
                  <c:v>90516</c:v>
                </c:pt>
                <c:pt idx="59">
                  <c:v>324925</c:v>
                </c:pt>
                <c:pt idx="60">
                  <c:v>4508472</c:v>
                </c:pt>
                <c:pt idx="61">
                  <c:v>862764</c:v>
                </c:pt>
                <c:pt idx="62">
                  <c:v>4273439</c:v>
                </c:pt>
                <c:pt idx="63">
                  <c:v>226838</c:v>
                </c:pt>
                <c:pt idx="64">
                  <c:v>162289</c:v>
                </c:pt>
                <c:pt idx="65">
                  <c:v>307947</c:v>
                </c:pt>
                <c:pt idx="66">
                  <c:v>2469926</c:v>
                </c:pt>
                <c:pt idx="67">
                  <c:v>251261</c:v>
                </c:pt>
                <c:pt idx="68">
                  <c:v>841296</c:v>
                </c:pt>
                <c:pt idx="69">
                  <c:v>3020519</c:v>
                </c:pt>
                <c:pt idx="70">
                  <c:v>7264296</c:v>
                </c:pt>
                <c:pt idx="71">
                  <c:v>3351143</c:v>
                </c:pt>
                <c:pt idx="72">
                  <c:v>1401905</c:v>
                </c:pt>
                <c:pt idx="73">
                  <c:v>3282197</c:v>
                </c:pt>
                <c:pt idx="74">
                  <c:v>164444</c:v>
                </c:pt>
                <c:pt idx="75">
                  <c:v>4495371</c:v>
                </c:pt>
                <c:pt idx="76">
                  <c:v>53521</c:v>
                </c:pt>
                <c:pt idx="77">
                  <c:v>2238639</c:v>
                </c:pt>
                <c:pt idx="78">
                  <c:v>1996161</c:v>
                </c:pt>
                <c:pt idx="79">
                  <c:v>118828</c:v>
                </c:pt>
                <c:pt idx="80">
                  <c:v>1478295</c:v>
                </c:pt>
                <c:pt idx="81">
                  <c:v>776707</c:v>
                </c:pt>
                <c:pt idx="82">
                  <c:v>153188</c:v>
                </c:pt>
                <c:pt idx="83">
                  <c:v>5287009</c:v>
                </c:pt>
                <c:pt idx="84">
                  <c:v>171976</c:v>
                </c:pt>
                <c:pt idx="85">
                  <c:v>1221714</c:v>
                </c:pt>
                <c:pt idx="86">
                  <c:v>544996</c:v>
                </c:pt>
                <c:pt idx="87">
                  <c:v>1264901</c:v>
                </c:pt>
                <c:pt idx="88">
                  <c:v>1661798</c:v>
                </c:pt>
                <c:pt idx="89">
                  <c:v>203446</c:v>
                </c:pt>
                <c:pt idx="90">
                  <c:v>1588119</c:v>
                </c:pt>
                <c:pt idx="91">
                  <c:v>1102527</c:v>
                </c:pt>
                <c:pt idx="92">
                  <c:v>746158</c:v>
                </c:pt>
                <c:pt idx="93">
                  <c:v>1636591</c:v>
                </c:pt>
                <c:pt idx="94">
                  <c:v>1617759</c:v>
                </c:pt>
                <c:pt idx="95">
                  <c:v>2566693</c:v>
                </c:pt>
                <c:pt idx="96">
                  <c:v>970055</c:v>
                </c:pt>
                <c:pt idx="97">
                  <c:v>3702917</c:v>
                </c:pt>
                <c:pt idx="98">
                  <c:v>3339258</c:v>
                </c:pt>
                <c:pt idx="99">
                  <c:v>1691744</c:v>
                </c:pt>
                <c:pt idx="100">
                  <c:v>3089668</c:v>
                </c:pt>
                <c:pt idx="101">
                  <c:v>1852961</c:v>
                </c:pt>
                <c:pt idx="102">
                  <c:v>5793205</c:v>
                </c:pt>
                <c:pt idx="103">
                  <c:v>5036161</c:v>
                </c:pt>
                <c:pt idx="104">
                  <c:v>2110680</c:v>
                </c:pt>
                <c:pt idx="105">
                  <c:v>4068899</c:v>
                </c:pt>
                <c:pt idx="106">
                  <c:v>5337767</c:v>
                </c:pt>
                <c:pt idx="107">
                  <c:v>1574493</c:v>
                </c:pt>
                <c:pt idx="108">
                  <c:v>2142236</c:v>
                </c:pt>
                <c:pt idx="109">
                  <c:v>1444294</c:v>
                </c:pt>
                <c:pt idx="110">
                  <c:v>3081983</c:v>
                </c:pt>
                <c:pt idx="111">
                  <c:v>1262719</c:v>
                </c:pt>
                <c:pt idx="112">
                  <c:v>2591802</c:v>
                </c:pt>
                <c:pt idx="113">
                  <c:v>2131807</c:v>
                </c:pt>
                <c:pt idx="114">
                  <c:v>1314632</c:v>
                </c:pt>
                <c:pt idx="115">
                  <c:v>5241007</c:v>
                </c:pt>
                <c:pt idx="116">
                  <c:v>419797</c:v>
                </c:pt>
                <c:pt idx="117">
                  <c:v>2479124</c:v>
                </c:pt>
                <c:pt idx="118">
                  <c:v>962619</c:v>
                </c:pt>
                <c:pt idx="119">
                  <c:v>707500</c:v>
                </c:pt>
                <c:pt idx="120">
                  <c:v>41838</c:v>
                </c:pt>
                <c:pt idx="121">
                  <c:v>1454735</c:v>
                </c:pt>
                <c:pt idx="122">
                  <c:v>1588542</c:v>
                </c:pt>
                <c:pt idx="123">
                  <c:v>2664987</c:v>
                </c:pt>
                <c:pt idx="124">
                  <c:v>2263122</c:v>
                </c:pt>
                <c:pt idx="125">
                  <c:v>1662175</c:v>
                </c:pt>
                <c:pt idx="126">
                  <c:v>1213217</c:v>
                </c:pt>
                <c:pt idx="127">
                  <c:v>5897746</c:v>
                </c:pt>
                <c:pt idx="128">
                  <c:v>4013351</c:v>
                </c:pt>
                <c:pt idx="129">
                  <c:v>1231782</c:v>
                </c:pt>
                <c:pt idx="130">
                  <c:v>1060126</c:v>
                </c:pt>
                <c:pt idx="131">
                  <c:v>1311687</c:v>
                </c:pt>
                <c:pt idx="132">
                  <c:v>2267912</c:v>
                </c:pt>
                <c:pt idx="133">
                  <c:v>1817586</c:v>
                </c:pt>
                <c:pt idx="134">
                  <c:v>24123</c:v>
                </c:pt>
                <c:pt idx="135">
                  <c:v>4445557</c:v>
                </c:pt>
                <c:pt idx="136">
                  <c:v>3443355</c:v>
                </c:pt>
                <c:pt idx="137">
                  <c:v>2739509</c:v>
                </c:pt>
                <c:pt idx="138">
                  <c:v>1705739</c:v>
                </c:pt>
                <c:pt idx="139">
                  <c:v>1747415</c:v>
                </c:pt>
                <c:pt idx="140">
                  <c:v>2761676</c:v>
                </c:pt>
                <c:pt idx="141">
                  <c:v>663610</c:v>
                </c:pt>
                <c:pt idx="142">
                  <c:v>1478614</c:v>
                </c:pt>
                <c:pt idx="143">
                  <c:v>4411474</c:v>
                </c:pt>
                <c:pt idx="144">
                  <c:v>864700</c:v>
                </c:pt>
                <c:pt idx="145">
                  <c:v>962124</c:v>
                </c:pt>
                <c:pt idx="146">
                  <c:v>2804860</c:v>
                </c:pt>
                <c:pt idx="147">
                  <c:v>2258273</c:v>
                </c:pt>
                <c:pt idx="148">
                  <c:v>147434</c:v>
                </c:pt>
                <c:pt idx="149">
                  <c:v>4316137</c:v>
                </c:pt>
                <c:pt idx="150">
                  <c:v>981491</c:v>
                </c:pt>
                <c:pt idx="151">
                  <c:v>13467</c:v>
                </c:pt>
                <c:pt idx="152">
                  <c:v>2087364</c:v>
                </c:pt>
                <c:pt idx="153">
                  <c:v>418872</c:v>
                </c:pt>
                <c:pt idx="154">
                  <c:v>341033</c:v>
                </c:pt>
                <c:pt idx="155">
                  <c:v>691958</c:v>
                </c:pt>
                <c:pt idx="156">
                  <c:v>80251</c:v>
                </c:pt>
                <c:pt idx="157">
                  <c:v>7262783</c:v>
                </c:pt>
              </c:numCache>
            </c:numRef>
          </c:xVal>
          <c:yVal>
            <c:numRef>
              <c:f>'Partner snapshot data'!$K$2:$K$159</c:f>
              <c:numCache>
                <c:formatCode>General</c:formatCode>
                <c:ptCount val="158"/>
                <c:pt idx="0">
                  <c:v>0.17812537010000001</c:v>
                </c:pt>
                <c:pt idx="1">
                  <c:v>0.2274779592</c:v>
                </c:pt>
                <c:pt idx="2">
                  <c:v>0.36365926310000074</c:v>
                </c:pt>
                <c:pt idx="3">
                  <c:v>0.32330007550000123</c:v>
                </c:pt>
                <c:pt idx="4">
                  <c:v>0.19717054459999997</c:v>
                </c:pt>
                <c:pt idx="5">
                  <c:v>0.55408171790000005</c:v>
                </c:pt>
                <c:pt idx="6">
                  <c:v>0.30629758390000061</c:v>
                </c:pt>
                <c:pt idx="7">
                  <c:v>0.37037409080000111</c:v>
                </c:pt>
                <c:pt idx="8">
                  <c:v>0.39405342340000032</c:v>
                </c:pt>
                <c:pt idx="9">
                  <c:v>0.42052636490000123</c:v>
                </c:pt>
                <c:pt idx="10">
                  <c:v>0.27783463809999998</c:v>
                </c:pt>
                <c:pt idx="11">
                  <c:v>0.25797038740000056</c:v>
                </c:pt>
                <c:pt idx="12">
                  <c:v>0.12951954150000031</c:v>
                </c:pt>
                <c:pt idx="13">
                  <c:v>0.37365903630000002</c:v>
                </c:pt>
                <c:pt idx="14">
                  <c:v>0</c:v>
                </c:pt>
                <c:pt idx="15">
                  <c:v>0.30787106770000111</c:v>
                </c:pt>
                <c:pt idx="16">
                  <c:v>0.36470655470000002</c:v>
                </c:pt>
                <c:pt idx="17">
                  <c:v>0.37086329320000111</c:v>
                </c:pt>
                <c:pt idx="18">
                  <c:v>0.43207908730000111</c:v>
                </c:pt>
                <c:pt idx="19">
                  <c:v>0.21386092749999999</c:v>
                </c:pt>
                <c:pt idx="20">
                  <c:v>0.33661331870000055</c:v>
                </c:pt>
                <c:pt idx="21">
                  <c:v>0.28971385049999993</c:v>
                </c:pt>
                <c:pt idx="22">
                  <c:v>0.40430449280000091</c:v>
                </c:pt>
                <c:pt idx="23">
                  <c:v>0.33696203270000075</c:v>
                </c:pt>
                <c:pt idx="24">
                  <c:v>0.16297673609999999</c:v>
                </c:pt>
                <c:pt idx="25">
                  <c:v>0.31083455870000032</c:v>
                </c:pt>
                <c:pt idx="26">
                  <c:v>0.37434448270000087</c:v>
                </c:pt>
                <c:pt idx="27">
                  <c:v>0.31782442830000129</c:v>
                </c:pt>
                <c:pt idx="28">
                  <c:v>0.13915625340000001</c:v>
                </c:pt>
                <c:pt idx="29">
                  <c:v>0.12095497370000002</c:v>
                </c:pt>
                <c:pt idx="30">
                  <c:v>0.18413529070000034</c:v>
                </c:pt>
                <c:pt idx="31">
                  <c:v>0.17614836410000043</c:v>
                </c:pt>
                <c:pt idx="32">
                  <c:v>0.19823587519999999</c:v>
                </c:pt>
                <c:pt idx="33">
                  <c:v>0.22084868340000027</c:v>
                </c:pt>
                <c:pt idx="34">
                  <c:v>0.30000423640000001</c:v>
                </c:pt>
                <c:pt idx="35">
                  <c:v>1.4807059500000001E-2</c:v>
                </c:pt>
                <c:pt idx="36">
                  <c:v>0.33877556830000105</c:v>
                </c:pt>
                <c:pt idx="37">
                  <c:v>0.4705418281</c:v>
                </c:pt>
                <c:pt idx="38">
                  <c:v>0.14788457659999998</c:v>
                </c:pt>
                <c:pt idx="39">
                  <c:v>0.42329992859999999</c:v>
                </c:pt>
                <c:pt idx="40">
                  <c:v>0.36545287440000074</c:v>
                </c:pt>
                <c:pt idx="41">
                  <c:v>0.37221056050000062</c:v>
                </c:pt>
                <c:pt idx="42">
                  <c:v>0.33110393170000074</c:v>
                </c:pt>
                <c:pt idx="43">
                  <c:v>0.20301950710000027</c:v>
                </c:pt>
                <c:pt idx="44">
                  <c:v>0.34724207920000055</c:v>
                </c:pt>
                <c:pt idx="45">
                  <c:v>0.2335056439</c:v>
                </c:pt>
                <c:pt idx="46">
                  <c:v>0.15847945210000058</c:v>
                </c:pt>
                <c:pt idx="47">
                  <c:v>0.22677705840000001</c:v>
                </c:pt>
                <c:pt idx="48">
                  <c:v>0.33340860640000086</c:v>
                </c:pt>
                <c:pt idx="49">
                  <c:v>0.34436231240000031</c:v>
                </c:pt>
                <c:pt idx="50">
                  <c:v>0.34020791290000002</c:v>
                </c:pt>
                <c:pt idx="51">
                  <c:v>0.18251327560000027</c:v>
                </c:pt>
                <c:pt idx="52">
                  <c:v>0.36733995209999998</c:v>
                </c:pt>
                <c:pt idx="53">
                  <c:v>0.25086544509999997</c:v>
                </c:pt>
                <c:pt idx="54">
                  <c:v>0.15095245930000034</c:v>
                </c:pt>
                <c:pt idx="55">
                  <c:v>0.20443868670000043</c:v>
                </c:pt>
                <c:pt idx="56">
                  <c:v>0.39497319310000123</c:v>
                </c:pt>
                <c:pt idx="57">
                  <c:v>0.12907707409999997</c:v>
                </c:pt>
                <c:pt idx="58">
                  <c:v>0.33438287150000168</c:v>
                </c:pt>
                <c:pt idx="59">
                  <c:v>0.19947064710000001</c:v>
                </c:pt>
                <c:pt idx="60">
                  <c:v>0.15087373279999999</c:v>
                </c:pt>
                <c:pt idx="61">
                  <c:v>0.2977291588</c:v>
                </c:pt>
                <c:pt idx="62">
                  <c:v>0.1334718946</c:v>
                </c:pt>
                <c:pt idx="63">
                  <c:v>0.15388956000000001</c:v>
                </c:pt>
                <c:pt idx="64">
                  <c:v>0.25738651420000092</c:v>
                </c:pt>
                <c:pt idx="65">
                  <c:v>0.30470503039999997</c:v>
                </c:pt>
                <c:pt idx="66">
                  <c:v>0.34378762759999998</c:v>
                </c:pt>
                <c:pt idx="67">
                  <c:v>0.25422568559999997</c:v>
                </c:pt>
                <c:pt idx="68">
                  <c:v>0.34368521900000032</c:v>
                </c:pt>
                <c:pt idx="69">
                  <c:v>0.31486045940000074</c:v>
                </c:pt>
                <c:pt idx="70">
                  <c:v>0.26209435849999979</c:v>
                </c:pt>
                <c:pt idx="71">
                  <c:v>0.36406623049999998</c:v>
                </c:pt>
                <c:pt idx="72">
                  <c:v>0.25778494260000001</c:v>
                </c:pt>
                <c:pt idx="73">
                  <c:v>0.2985911571</c:v>
                </c:pt>
                <c:pt idx="74">
                  <c:v>0.18255454739999999</c:v>
                </c:pt>
                <c:pt idx="75">
                  <c:v>0.34577880220000062</c:v>
                </c:pt>
                <c:pt idx="76">
                  <c:v>0.46721847500000074</c:v>
                </c:pt>
                <c:pt idx="77">
                  <c:v>5.405070000000017E-5</c:v>
                </c:pt>
                <c:pt idx="78">
                  <c:v>0.36568393030000074</c:v>
                </c:pt>
                <c:pt idx="79">
                  <c:v>0.23479314640000043</c:v>
                </c:pt>
                <c:pt idx="80">
                  <c:v>0.37408703950000038</c:v>
                </c:pt>
                <c:pt idx="81">
                  <c:v>0.29639233330000087</c:v>
                </c:pt>
                <c:pt idx="82">
                  <c:v>0.19226049040000043</c:v>
                </c:pt>
                <c:pt idx="83">
                  <c:v>0.26560026660000002</c:v>
                </c:pt>
                <c:pt idx="84">
                  <c:v>0.24830208870000034</c:v>
                </c:pt>
                <c:pt idx="85">
                  <c:v>0.45161306159999998</c:v>
                </c:pt>
                <c:pt idx="86">
                  <c:v>0.43352428270000093</c:v>
                </c:pt>
                <c:pt idx="87">
                  <c:v>6.6735657599999998E-2</c:v>
                </c:pt>
                <c:pt idx="88">
                  <c:v>0.38158308050000062</c:v>
                </c:pt>
                <c:pt idx="89">
                  <c:v>7.2820306099999996E-2</c:v>
                </c:pt>
                <c:pt idx="90">
                  <c:v>0.37664431950000032</c:v>
                </c:pt>
                <c:pt idx="91">
                  <c:v>0.23366230490000001</c:v>
                </c:pt>
                <c:pt idx="92">
                  <c:v>0.36238169400000086</c:v>
                </c:pt>
                <c:pt idx="93">
                  <c:v>0.37598337030000123</c:v>
                </c:pt>
                <c:pt idx="94">
                  <c:v>0.23149492599999999</c:v>
                </c:pt>
                <c:pt idx="95">
                  <c:v>0.21123056009999999</c:v>
                </c:pt>
                <c:pt idx="96">
                  <c:v>0.23576601329999999</c:v>
                </c:pt>
                <c:pt idx="97">
                  <c:v>0.23876311570000031</c:v>
                </c:pt>
                <c:pt idx="98">
                  <c:v>0.29993878880000074</c:v>
                </c:pt>
                <c:pt idx="99">
                  <c:v>0.23814241400000027</c:v>
                </c:pt>
                <c:pt idx="100">
                  <c:v>0.34833839750000062</c:v>
                </c:pt>
                <c:pt idx="101">
                  <c:v>0.28899852720000074</c:v>
                </c:pt>
                <c:pt idx="102">
                  <c:v>0.40242111230000038</c:v>
                </c:pt>
                <c:pt idx="103">
                  <c:v>0.34610033320000055</c:v>
                </c:pt>
                <c:pt idx="104">
                  <c:v>0.38899264690000074</c:v>
                </c:pt>
                <c:pt idx="105">
                  <c:v>0.23978869960000004</c:v>
                </c:pt>
                <c:pt idx="106">
                  <c:v>0.33438589580000166</c:v>
                </c:pt>
                <c:pt idx="107">
                  <c:v>0.35427531280000002</c:v>
                </c:pt>
                <c:pt idx="108">
                  <c:v>0.30674678230000074</c:v>
                </c:pt>
                <c:pt idx="109">
                  <c:v>0.22796951309999999</c:v>
                </c:pt>
                <c:pt idx="110">
                  <c:v>0.27875754019999999</c:v>
                </c:pt>
                <c:pt idx="111">
                  <c:v>0.26935604829999998</c:v>
                </c:pt>
                <c:pt idx="112">
                  <c:v>0.35368596830000093</c:v>
                </c:pt>
                <c:pt idx="113">
                  <c:v>0.19248130810000028</c:v>
                </c:pt>
                <c:pt idx="114">
                  <c:v>0.39981454890000123</c:v>
                </c:pt>
                <c:pt idx="115">
                  <c:v>0.32901139040000038</c:v>
                </c:pt>
                <c:pt idx="116">
                  <c:v>0.22410117269999988</c:v>
                </c:pt>
                <c:pt idx="117">
                  <c:v>0.41010695710000056</c:v>
                </c:pt>
                <c:pt idx="118">
                  <c:v>0.36331923640000002</c:v>
                </c:pt>
                <c:pt idx="119">
                  <c:v>0.28541908130000093</c:v>
                </c:pt>
                <c:pt idx="120">
                  <c:v>0.23323294610000034</c:v>
                </c:pt>
                <c:pt idx="121">
                  <c:v>0.25225281579999997</c:v>
                </c:pt>
                <c:pt idx="122">
                  <c:v>0.30500484090000074</c:v>
                </c:pt>
                <c:pt idx="123">
                  <c:v>0.30746191260000055</c:v>
                </c:pt>
                <c:pt idx="124">
                  <c:v>0.34326430479999998</c:v>
                </c:pt>
                <c:pt idx="125">
                  <c:v>0.30014408830000056</c:v>
                </c:pt>
                <c:pt idx="126">
                  <c:v>0.34036038070000074</c:v>
                </c:pt>
                <c:pt idx="127">
                  <c:v>0.49607036320000142</c:v>
                </c:pt>
                <c:pt idx="128">
                  <c:v>0.32674690050000038</c:v>
                </c:pt>
                <c:pt idx="129">
                  <c:v>0.27334544589999998</c:v>
                </c:pt>
                <c:pt idx="130">
                  <c:v>0.37245761350000062</c:v>
                </c:pt>
                <c:pt idx="131">
                  <c:v>0.33877213090000075</c:v>
                </c:pt>
                <c:pt idx="132">
                  <c:v>0.32736234920000123</c:v>
                </c:pt>
                <c:pt idx="133">
                  <c:v>0.39793660380000123</c:v>
                </c:pt>
                <c:pt idx="134">
                  <c:v>4.1454200000000014E-5</c:v>
                </c:pt>
                <c:pt idx="135">
                  <c:v>0.25447834770000038</c:v>
                </c:pt>
                <c:pt idx="136">
                  <c:v>0.36959477020000087</c:v>
                </c:pt>
                <c:pt idx="137">
                  <c:v>0.34804667550000062</c:v>
                </c:pt>
                <c:pt idx="138">
                  <c:v>0.33622494410000087</c:v>
                </c:pt>
                <c:pt idx="139">
                  <c:v>0.30074710360000001</c:v>
                </c:pt>
                <c:pt idx="140">
                  <c:v>0.31319894150000038</c:v>
                </c:pt>
                <c:pt idx="141">
                  <c:v>0.27761787800000032</c:v>
                </c:pt>
                <c:pt idx="142">
                  <c:v>0.41894639170000086</c:v>
                </c:pt>
                <c:pt idx="143">
                  <c:v>0.32673704980000001</c:v>
                </c:pt>
                <c:pt idx="144">
                  <c:v>0.2728576385</c:v>
                </c:pt>
                <c:pt idx="145">
                  <c:v>0.29766225559999998</c:v>
                </c:pt>
                <c:pt idx="146">
                  <c:v>0.36065222510000056</c:v>
                </c:pt>
                <c:pt idx="147">
                  <c:v>0.34967650060000038</c:v>
                </c:pt>
                <c:pt idx="148">
                  <c:v>0.12577153169999997</c:v>
                </c:pt>
                <c:pt idx="149">
                  <c:v>0.32710198960000086</c:v>
                </c:pt>
                <c:pt idx="150">
                  <c:v>0.37713641800000008</c:v>
                </c:pt>
                <c:pt idx="151">
                  <c:v>2.13856093E-2</c:v>
                </c:pt>
                <c:pt idx="152">
                  <c:v>0.18951941300000053</c:v>
                </c:pt>
                <c:pt idx="153">
                  <c:v>0.23429353120000004</c:v>
                </c:pt>
                <c:pt idx="154">
                  <c:v>0.19462046189999999</c:v>
                </c:pt>
                <c:pt idx="155">
                  <c:v>0.37308911810000062</c:v>
                </c:pt>
                <c:pt idx="156">
                  <c:v>0.26690010090000038</c:v>
                </c:pt>
                <c:pt idx="157">
                  <c:v>0.27978792700000032</c:v>
                </c:pt>
              </c:numCache>
            </c:numRef>
          </c:yVal>
        </c:ser>
        <c:axId val="108155264"/>
        <c:axId val="108157184"/>
      </c:scatterChart>
      <c:valAx>
        <c:axId val="108155264"/>
        <c:scaling>
          <c:orientation val="minMax"/>
          <c:max val="1200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Partner Library Holdings (WorldCat)</a:t>
                </a:r>
              </a:p>
            </c:rich>
          </c:tx>
          <c:layout/>
        </c:title>
        <c:numFmt formatCode="#,##0" sourceLinked="0"/>
        <c:tickLblPos val="nextTo"/>
        <c:crossAx val="108157184"/>
        <c:crosses val="autoZero"/>
        <c:crossBetween val="midCat"/>
      </c:valAx>
      <c:valAx>
        <c:axId val="108157184"/>
        <c:scaling>
          <c:orientation val="minMax"/>
        </c:scaling>
        <c:axPos val="l"/>
        <c:majorGridlines/>
        <c:numFmt formatCode="0%" sourceLinked="0"/>
        <c:tickLblPos val="nextTo"/>
        <c:crossAx val="108155264"/>
        <c:crosses val="autoZero"/>
        <c:crossBetween val="midCat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System-wide Print Distribution</a:t>
            </a:r>
            <a:r>
              <a:rPr lang="en-US" sz="1800" baseline="0" dirty="0"/>
              <a:t> </a:t>
            </a:r>
            <a:r>
              <a:rPr lang="en-US" sz="1800" dirty="0"/>
              <a:t>of</a:t>
            </a:r>
            <a:r>
              <a:rPr lang="en-US" sz="1800" baseline="0" dirty="0"/>
              <a:t> </a:t>
            </a:r>
            <a:r>
              <a:rPr lang="en-US" sz="1800" b="1" i="0" u="none" strike="noStrike" baseline="0" dirty="0"/>
              <a:t>University of Melbourne </a:t>
            </a:r>
            <a:r>
              <a:rPr lang="en-US" sz="1800" b="1" baseline="0" dirty="0"/>
              <a:t>Library </a:t>
            </a:r>
            <a:r>
              <a:rPr lang="en-US" sz="1800" baseline="0" dirty="0"/>
              <a:t>(UMV</a:t>
            </a:r>
            <a:r>
              <a:rPr lang="en-US" sz="1800" dirty="0"/>
              <a:t>)</a:t>
            </a:r>
            <a:r>
              <a:rPr lang="en-US" sz="1800" baseline="0" dirty="0"/>
              <a:t> </a:t>
            </a:r>
            <a:r>
              <a:rPr lang="en-US" sz="1800" dirty="0"/>
              <a:t>Titles Duplicated in </a:t>
            </a:r>
            <a:r>
              <a:rPr lang="en-US" sz="1800" dirty="0" err="1"/>
              <a:t>HathiTrust</a:t>
            </a:r>
            <a:r>
              <a:rPr lang="en-US" sz="1800" dirty="0"/>
              <a:t> Digital Library - January </a:t>
            </a:r>
            <a:r>
              <a:rPr lang="en-US" sz="1800" dirty="0" smtClean="0"/>
              <a:t>2012</a:t>
            </a:r>
            <a:endParaRPr lang="en-US" sz="1800" dirty="0"/>
          </a:p>
        </c:rich>
      </c:tx>
      <c:layout>
        <c:manualLayout>
          <c:xMode val="edge"/>
          <c:yMode val="edge"/>
          <c:x val="0.13793445465875659"/>
          <c:y val="1.814432884953058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7"/>
            <c:spPr>
              <a:solidFill>
                <a:schemeClr val="accent3"/>
              </a:solidFill>
            </c:spPr>
          </c:dPt>
          <c:dPt>
            <c:idx val="8"/>
            <c:spPr>
              <a:solidFill>
                <a:schemeClr val="accent3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3"/>
              </a:solidFill>
            </c:spPr>
          </c:dPt>
          <c:dPt>
            <c:idx val="11"/>
            <c:spPr>
              <a:solidFill>
                <a:schemeClr val="accent3"/>
              </a:solidFill>
            </c:spPr>
          </c:dPt>
          <c:dPt>
            <c:idx val="12"/>
            <c:spPr>
              <a:solidFill>
                <a:schemeClr val="accent3"/>
              </a:solidFill>
            </c:spPr>
          </c:dPt>
          <c:dPt>
            <c:idx val="13"/>
            <c:spPr>
              <a:solidFill>
                <a:schemeClr val="accent3"/>
              </a:solidFill>
            </c:spPr>
          </c:dPt>
          <c:dPt>
            <c:idx val="14"/>
            <c:spPr>
              <a:solidFill>
                <a:schemeClr val="accent3"/>
              </a:solidFill>
            </c:spPr>
          </c:dPt>
          <c:dPt>
            <c:idx val="15"/>
            <c:spPr>
              <a:solidFill>
                <a:schemeClr val="accent3"/>
              </a:solidFill>
            </c:spPr>
          </c:dPt>
          <c:dPt>
            <c:idx val="16"/>
            <c:spPr>
              <a:solidFill>
                <a:schemeClr val="accent3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3"/>
              </a:solidFill>
            </c:spPr>
          </c:dPt>
          <c:dPt>
            <c:idx val="19"/>
            <c:spPr>
              <a:solidFill>
                <a:schemeClr val="accent3"/>
              </a:solidFill>
            </c:spPr>
          </c:dPt>
          <c:dPt>
            <c:idx val="20"/>
            <c:spPr>
              <a:solidFill>
                <a:schemeClr val="accent3"/>
              </a:solidFill>
            </c:spPr>
          </c:dPt>
          <c:cat>
            <c:strRef>
              <c:f>'Holdings Dist''n data'!$C$3:$C$23</c:f>
              <c:strCache>
                <c:ptCount val="21"/>
                <c:pt idx="0">
                  <c:v>1</c:v>
                </c:pt>
                <c:pt idx="1">
                  <c:v>2-4</c:v>
                </c:pt>
                <c:pt idx="2">
                  <c:v>5-9</c:v>
                </c:pt>
                <c:pt idx="3">
                  <c:v>10-24</c:v>
                </c:pt>
                <c:pt idx="4">
                  <c:v>25-49</c:v>
                </c:pt>
                <c:pt idx="5">
                  <c:v>50-74</c:v>
                </c:pt>
                <c:pt idx="6">
                  <c:v>75-99</c:v>
                </c:pt>
                <c:pt idx="7">
                  <c:v>100-149</c:v>
                </c:pt>
                <c:pt idx="8">
                  <c:v>150-199</c:v>
                </c:pt>
                <c:pt idx="9">
                  <c:v>200-299</c:v>
                </c:pt>
                <c:pt idx="10">
                  <c:v>300-399</c:v>
                </c:pt>
                <c:pt idx="11">
                  <c:v>400-499</c:v>
                </c:pt>
                <c:pt idx="12">
                  <c:v>500-599</c:v>
                </c:pt>
                <c:pt idx="13">
                  <c:v>600-699</c:v>
                </c:pt>
                <c:pt idx="14">
                  <c:v>700-799</c:v>
                </c:pt>
                <c:pt idx="15">
                  <c:v>800-899</c:v>
                </c:pt>
                <c:pt idx="16">
                  <c:v>900-999</c:v>
                </c:pt>
                <c:pt idx="17">
                  <c:v>1000-1499</c:v>
                </c:pt>
                <c:pt idx="18">
                  <c:v>1500-1999</c:v>
                </c:pt>
                <c:pt idx="19">
                  <c:v>2000-2499</c:v>
                </c:pt>
                <c:pt idx="20">
                  <c:v>2500 or more</c:v>
                </c:pt>
              </c:strCache>
            </c:strRef>
          </c:cat>
          <c:val>
            <c:numRef>
              <c:f>'Holdings Dist''n data'!$D$3:$D$23</c:f>
              <c:numCache>
                <c:formatCode>General</c:formatCode>
                <c:ptCount val="21"/>
                <c:pt idx="0">
                  <c:v>3</c:v>
                </c:pt>
                <c:pt idx="1">
                  <c:v>1206</c:v>
                </c:pt>
                <c:pt idx="2">
                  <c:v>6068</c:v>
                </c:pt>
                <c:pt idx="3">
                  <c:v>33381</c:v>
                </c:pt>
                <c:pt idx="4">
                  <c:v>48806</c:v>
                </c:pt>
                <c:pt idx="5">
                  <c:v>38033</c:v>
                </c:pt>
                <c:pt idx="6">
                  <c:v>34743</c:v>
                </c:pt>
                <c:pt idx="7">
                  <c:v>63018</c:v>
                </c:pt>
                <c:pt idx="8">
                  <c:v>52098</c:v>
                </c:pt>
                <c:pt idx="9">
                  <c:v>75652</c:v>
                </c:pt>
                <c:pt idx="10">
                  <c:v>47113</c:v>
                </c:pt>
                <c:pt idx="11">
                  <c:v>30101</c:v>
                </c:pt>
                <c:pt idx="12">
                  <c:v>20028</c:v>
                </c:pt>
                <c:pt idx="13">
                  <c:v>13736</c:v>
                </c:pt>
                <c:pt idx="14">
                  <c:v>9750</c:v>
                </c:pt>
                <c:pt idx="15">
                  <c:v>6622</c:v>
                </c:pt>
                <c:pt idx="16">
                  <c:v>4622</c:v>
                </c:pt>
                <c:pt idx="17">
                  <c:v>9958</c:v>
                </c:pt>
                <c:pt idx="18">
                  <c:v>2544</c:v>
                </c:pt>
                <c:pt idx="19">
                  <c:v>841</c:v>
                </c:pt>
                <c:pt idx="20">
                  <c:v>569</c:v>
                </c:pt>
              </c:numCache>
            </c:numRef>
          </c:val>
        </c:ser>
        <c:shape val="box"/>
        <c:axId val="108348544"/>
        <c:axId val="108350464"/>
        <c:axId val="0"/>
      </c:bar3DChart>
      <c:catAx>
        <c:axId val="108348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Holding Libraries (WorldCat)</a:t>
                </a:r>
              </a:p>
            </c:rich>
          </c:tx>
          <c:layout/>
        </c:title>
        <c:tickLblPos val="nextTo"/>
        <c:crossAx val="108350464"/>
        <c:crosses val="autoZero"/>
        <c:auto val="1"/>
        <c:lblAlgn val="ctr"/>
        <c:lblOffset val="100"/>
      </c:catAx>
      <c:valAx>
        <c:axId val="108350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Titles / Editions</a:t>
                </a:r>
              </a:p>
            </c:rich>
          </c:tx>
          <c:layout/>
        </c:title>
        <c:numFmt formatCode="#,##0" sourceLinked="0"/>
        <c:tickLblPos val="nextTo"/>
        <c:crossAx val="108348544"/>
        <c:crosses val="autoZero"/>
        <c:crossBetween val="between"/>
      </c:valAx>
    </c:plotArea>
    <c:plotVisOnly val="1"/>
  </c:chart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0.56493</cdr:x>
      <cdr:y>0.24771</cdr:y>
    </cdr:from>
    <cdr:to>
      <cdr:x>0.9177</cdr:x>
      <cdr:y>0.4267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7197" y="1558636"/>
          <a:ext cx="3058050" cy="112628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/>
            <a:t>         </a:t>
          </a:r>
          <a:r>
            <a:rPr lang="en-US" sz="1600" baseline="0" dirty="0"/>
            <a:t>  </a:t>
          </a:r>
          <a:r>
            <a:rPr lang="en-US" sz="1600" b="0" baseline="0" dirty="0"/>
            <a:t>19</a:t>
          </a:r>
          <a:r>
            <a:rPr lang="en-US" sz="1600" b="0" dirty="0" smtClean="0"/>
            <a:t>% </a:t>
          </a:r>
          <a:r>
            <a:rPr lang="en-US" sz="1600" b="0" dirty="0"/>
            <a:t>held by &lt;10 libraries</a:t>
          </a:r>
          <a:endParaRPr lang="en-US" sz="1600" b="0" baseline="0" dirty="0"/>
        </a:p>
        <a:p xmlns:a="http://schemas.openxmlformats.org/drawingml/2006/main">
          <a:r>
            <a:rPr lang="en-US" sz="1600" baseline="0" dirty="0"/>
            <a:t>         </a:t>
          </a:r>
          <a:r>
            <a:rPr lang="en-US" sz="1600" baseline="0" dirty="0" smtClean="0"/>
            <a:t>  12% </a:t>
          </a:r>
          <a:r>
            <a:rPr lang="en-US" sz="1600" dirty="0">
              <a:latin typeface="Calibri"/>
            </a:rPr>
            <a:t>held by 10-24</a:t>
          </a:r>
          <a:r>
            <a:rPr lang="en-US" sz="1600" baseline="0" dirty="0">
              <a:latin typeface="Calibri"/>
            </a:rPr>
            <a:t> libraries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           </a:t>
          </a:r>
          <a:r>
            <a:rPr lang="en-US" sz="1600" baseline="0" dirty="0" smtClean="0"/>
            <a:t>24% held </a:t>
          </a:r>
          <a:r>
            <a:rPr lang="en-US" sz="1600" baseline="0" dirty="0"/>
            <a:t>by 25-99 libraries</a:t>
          </a:r>
        </a:p>
        <a:p xmlns:a="http://schemas.openxmlformats.org/drawingml/2006/main">
          <a:r>
            <a:rPr lang="en-US" sz="1600" baseline="0" dirty="0"/>
            <a:t>           </a:t>
          </a:r>
          <a:r>
            <a:rPr lang="en-US" sz="1600" b="1" baseline="0" dirty="0"/>
            <a:t>44</a:t>
          </a:r>
          <a:r>
            <a:rPr lang="en-US" sz="1600" b="1" baseline="0" dirty="0" smtClean="0"/>
            <a:t>% held </a:t>
          </a:r>
          <a:r>
            <a:rPr lang="en-US" sz="1600" b="1" baseline="0" dirty="0"/>
            <a:t>by &gt;99 libraries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0.5838</cdr:x>
      <cdr:y>0.33761</cdr:y>
    </cdr:from>
    <cdr:to>
      <cdr:x>0.6195</cdr:x>
      <cdr:y>0.36861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5060758" y="2124355"/>
          <a:ext cx="309469" cy="19503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0.5838</cdr:x>
      <cdr:y>0.37798</cdr:y>
    </cdr:from>
    <cdr:to>
      <cdr:x>0.6195</cdr:x>
      <cdr:y>0.40898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5060758" y="2378350"/>
          <a:ext cx="309469" cy="19503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BBB59"/>
        </a:solidFill>
        <a:ln xmlns:a="http://schemas.openxmlformats.org/drawingml/2006/main" w="25400" cap="flat" cmpd="sng" algn="ctr">
          <a:solidFill>
            <a:srgbClr val="9BBB59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0.5838</cdr:x>
      <cdr:y>0.25688</cdr:y>
    </cdr:from>
    <cdr:to>
      <cdr:x>0.6195</cdr:x>
      <cdr:y>0.28787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5060758" y="1616364"/>
          <a:ext cx="309469" cy="19496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504D"/>
        </a:solidFill>
        <a:ln xmlns:a="http://schemas.openxmlformats.org/drawingml/2006/main" w="25400" cap="flat" cmpd="sng" algn="ctr">
          <a:solidFill>
            <a:srgbClr val="C0504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0.5838</cdr:x>
      <cdr:y>0.29725</cdr:y>
    </cdr:from>
    <cdr:to>
      <cdr:x>0.6195</cdr:x>
      <cdr:y>0.32823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5060758" y="1870360"/>
          <a:ext cx="309469" cy="19496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8064A2"/>
        </a:solidFill>
        <a:ln xmlns:a="http://schemas.openxmlformats.org/drawingml/2006/main" w="25400" cap="flat" cmpd="sng" algn="ctr">
          <a:solidFill>
            <a:srgbClr val="8064A2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0.44329</cdr:x>
      <cdr:y>0.42337</cdr:y>
    </cdr:from>
    <cdr:to>
      <cdr:x>0.51937</cdr:x>
      <cdr:y>0.52015</cdr:y>
    </cdr:to>
    <cdr:pic>
      <cdr:nvPicPr>
        <cdr:cNvPr id="6" name="Picture 5"/>
        <cdr:cNvPicPr/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r="65517" b="4255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48042" y="2667000"/>
          <a:ext cx="660458" cy="609650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0.55709</cdr:x>
      <cdr:y>0.24914</cdr:y>
    </cdr:from>
    <cdr:to>
      <cdr:x>0.94733</cdr:x>
      <cdr:y>0.30241</cdr:y>
    </cdr:to>
    <cdr:sp macro="" textlink="">
      <cdr:nvSpPr>
        <cdr:cNvPr id="3" name="Line Callout 1 2"/>
        <cdr:cNvSpPr/>
      </cdr:nvSpPr>
      <cdr:spPr>
        <a:xfrm xmlns:a="http://schemas.openxmlformats.org/drawingml/2006/main">
          <a:off x="4835953" y="1569455"/>
          <a:ext cx="3387571" cy="335573"/>
        </a:xfrm>
        <a:prstGeom xmlns:a="http://schemas.openxmlformats.org/drawingml/2006/main" prst="borderCallout1">
          <a:avLst>
            <a:gd name="adj1" fmla="val 107321"/>
            <a:gd name="adj2" fmla="val 38079"/>
            <a:gd name="adj3" fmla="val 590970"/>
            <a:gd name="adj4" fmla="val -97640"/>
          </a:avLst>
        </a:prstGeom>
        <a:solidFill xmlns:a="http://schemas.openxmlformats.org/drawingml/2006/main">
          <a:sysClr val="window" lastClr="FFFFFF">
            <a:alpha val="80000"/>
          </a:sysClr>
        </a:solidFill>
        <a:ln xmlns:a="http://schemas.openxmlformats.org/drawingml/2006/main" w="41275" cap="flat" cmpd="sng" algn="ctr">
          <a:solidFill>
            <a:srgbClr val="00B050"/>
          </a:solidFill>
          <a:prstDash val="soli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ysClr val="windowText" lastClr="000000"/>
              </a:solidFill>
            </a:rPr>
            <a:t>University</a:t>
          </a:r>
          <a:r>
            <a:rPr lang="en-US" sz="1600" b="1" baseline="0" dirty="0">
              <a:solidFill>
                <a:sysClr val="windowText" lastClr="000000"/>
              </a:solidFill>
            </a:rPr>
            <a:t> of Melbourne Library</a:t>
          </a:r>
          <a:endParaRPr lang="en-US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0.05903</cdr:x>
      <cdr:y>0.56603</cdr:y>
    </cdr:from>
    <cdr:to>
      <cdr:x>0.95429</cdr:x>
      <cdr:y>0.56947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 flipV="1">
          <a:off x="512450" y="3565674"/>
          <a:ext cx="7771519" cy="21670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22225" cap="flat" cmpd="sng" algn="ctr">
          <a:solidFill>
            <a:schemeClr val="accent1"/>
          </a:solidFill>
          <a:prstDash val="dash"/>
          <a:round/>
          <a:headEnd type="oval" w="med" len="med"/>
          <a:tailEnd type="oval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0.05508</cdr:x>
      <cdr:y>0.5546</cdr:y>
    </cdr:from>
    <cdr:to>
      <cdr:x>0.95034</cdr:x>
      <cdr:y>0.55803</cdr:y>
    </cdr:to>
    <cdr:sp macro="" textlink="">
      <cdr:nvSpPr>
        <cdr:cNvPr id="6" name="Straight Connector 5"/>
        <cdr:cNvSpPr/>
      </cdr:nvSpPr>
      <cdr:spPr bwMode="auto">
        <a:xfrm xmlns:a="http://schemas.openxmlformats.org/drawingml/2006/main" flipV="1">
          <a:off x="478161" y="3493675"/>
          <a:ext cx="7771519" cy="21607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22225" cap="flat" cmpd="sng" algn="ctr">
          <a:solidFill>
            <a:schemeClr val="accent2"/>
          </a:solidFill>
          <a:prstDash val="dash"/>
          <a:round/>
          <a:headEnd type="oval" w="med" len="med"/>
          <a:tailEnd type="oval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0.66085</cdr:x>
      <cdr:y>0.48123</cdr:y>
    </cdr:from>
    <cdr:to>
      <cdr:x>0.89536</cdr:x>
      <cdr:y>0.5345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36666" y="3031503"/>
          <a:ext cx="2035734" cy="33557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alpha val="7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Median duplication 30.1%</a:t>
          </a:r>
        </a:p>
      </cdr:txBody>
    </cdr:sp>
  </cdr:relSizeAnchor>
  <cdr:relSizeAnchor xmlns:cdr="http://schemas.openxmlformats.org/drawingml/2006/chartDrawing">
    <cdr:from>
      <cdr:x>0.62387</cdr:x>
      <cdr:y>0.5809</cdr:y>
    </cdr:from>
    <cdr:to>
      <cdr:x>0.87049</cdr:x>
      <cdr:y>0.63417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15662" y="3659347"/>
          <a:ext cx="2140838" cy="33557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7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Median duplication 29.5%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0.57481</cdr:x>
      <cdr:y>0.20447</cdr:y>
    </cdr:from>
    <cdr:to>
      <cdr:x>0.92709</cdr:x>
      <cdr:y>0.38326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89733" y="1288068"/>
          <a:ext cx="3058051" cy="11262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600" dirty="0"/>
            <a:t>         </a:t>
          </a:r>
          <a:r>
            <a:rPr lang="en-US" sz="1600" baseline="0" dirty="0"/>
            <a:t>   1</a:t>
          </a:r>
          <a:r>
            <a:rPr lang="en-US" sz="1600" dirty="0" smtClean="0"/>
            <a:t>% </a:t>
          </a:r>
          <a:r>
            <a:rPr lang="en-US" sz="1600" dirty="0"/>
            <a:t>held by &lt;10 libraries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         </a:t>
          </a:r>
          <a:r>
            <a:rPr lang="en-US" sz="1600" baseline="0" dirty="0" smtClean="0"/>
            <a:t>   7% </a:t>
          </a:r>
          <a:r>
            <a:rPr lang="en-US" sz="1600" dirty="0">
              <a:latin typeface="Calibri"/>
            </a:rPr>
            <a:t>held by 10-24</a:t>
          </a:r>
          <a:r>
            <a:rPr lang="en-US" sz="1600" baseline="0" dirty="0">
              <a:latin typeface="Calibri"/>
            </a:rPr>
            <a:t> libraries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          </a:t>
          </a:r>
          <a:r>
            <a:rPr lang="en-US" sz="1600" baseline="0" dirty="0" smtClean="0"/>
            <a:t>24% held </a:t>
          </a:r>
          <a:r>
            <a:rPr lang="en-US" sz="1600" baseline="0" dirty="0"/>
            <a:t>by 25-99 libraries</a:t>
          </a:r>
        </a:p>
        <a:p xmlns:a="http://schemas.openxmlformats.org/drawingml/2006/main">
          <a:r>
            <a:rPr lang="en-US" sz="1600" baseline="0" dirty="0"/>
            <a:t>          </a:t>
          </a:r>
          <a:r>
            <a:rPr lang="en-US" sz="1600" b="1" baseline="0" dirty="0"/>
            <a:t>67</a:t>
          </a:r>
          <a:r>
            <a:rPr lang="en-US" sz="1600" b="1" baseline="0" dirty="0" smtClean="0"/>
            <a:t>% held </a:t>
          </a:r>
          <a:r>
            <a:rPr lang="en-US" sz="1600" b="1" baseline="0" dirty="0"/>
            <a:t>by &gt;99 libraries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0.59227</cdr:x>
      <cdr:y>0.29541</cdr:y>
    </cdr:from>
    <cdr:to>
      <cdr:x>0.62792</cdr:x>
      <cdr:y>0.32637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5141299" y="1860944"/>
          <a:ext cx="309468" cy="19503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0.59227</cdr:x>
      <cdr:y>0.33573</cdr:y>
    </cdr:from>
    <cdr:to>
      <cdr:x>0.62792</cdr:x>
      <cdr:y>0.36669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5141299" y="2114939"/>
          <a:ext cx="309468" cy="19503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BBB59"/>
        </a:solidFill>
        <a:ln xmlns:a="http://schemas.openxmlformats.org/drawingml/2006/main" w="25400" cap="flat" cmpd="sng" algn="ctr">
          <a:solidFill>
            <a:srgbClr val="9BBB59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0.59227</cdr:x>
      <cdr:y>0.21477</cdr:y>
    </cdr:from>
    <cdr:to>
      <cdr:x>0.62792</cdr:x>
      <cdr:y>0.24572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5141299" y="1352953"/>
          <a:ext cx="309468" cy="19496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504D"/>
        </a:solidFill>
        <a:ln xmlns:a="http://schemas.openxmlformats.org/drawingml/2006/main" w="25400" cap="flat" cmpd="sng" algn="ctr">
          <a:solidFill>
            <a:srgbClr val="C0504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0.59227</cdr:x>
      <cdr:y>0.25509</cdr:y>
    </cdr:from>
    <cdr:to>
      <cdr:x>0.62792</cdr:x>
      <cdr:y>0.28604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5141299" y="1606948"/>
          <a:ext cx="309468" cy="19496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8064A2"/>
        </a:solidFill>
        <a:ln xmlns:a="http://schemas.openxmlformats.org/drawingml/2006/main" w="25400" cap="flat" cmpd="sng" algn="ctr">
          <a:solidFill>
            <a:srgbClr val="8064A2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F2AA-8604-4D3C-A38B-AF74825E16B8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4B3B2-D820-4316-8B55-3AF18D92D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A9F640A-0EAE-4B6B-B54C-075E5F5D08B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6F30021-1968-4B8D-9135-1A84D1132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 Mule –</a:t>
            </a:r>
            <a:r>
              <a:rPr lang="en-US" baseline="0" dirty="0" smtClean="0"/>
              <a:t> </a:t>
            </a:r>
            <a:r>
              <a:rPr lang="en-US" dirty="0" smtClean="0"/>
              <a:t>French saxophonist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B20-0D63-4778-83A4-F560063423D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Licensed content will dominate in years to come.  </a:t>
            </a:r>
          </a:p>
          <a:p>
            <a:pPr eaLnBrk="1" hangingPunct="1"/>
            <a:r>
              <a:rPr lang="en-US" dirty="0" smtClean="0"/>
              <a:t>Special collections will grow but only modestly (and only at some institutions); mostly growth in managing archival resources including institutional.</a:t>
            </a:r>
          </a:p>
          <a:p>
            <a:pPr eaLnBrk="1" hangingPunct="1"/>
            <a:r>
              <a:rPr lang="en-US" dirty="0" smtClean="0"/>
              <a:t>Much greater investment in managing research outputs.</a:t>
            </a:r>
          </a:p>
          <a:p>
            <a:pPr eaLnBrk="1" hangingPunct="1"/>
            <a:r>
              <a:rPr lang="en-US" dirty="0" smtClean="0"/>
              <a:t>No change in web archiving.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Segoe UI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Segoe UI Semibold" pitchFamily="34" charset="0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077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02550" cy="3549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0"/>
            <a:ext cx="7702550" cy="3549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47638"/>
            <a:ext cx="19970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7638"/>
            <a:ext cx="5838825" cy="599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B8753-5C7B-4240-BFA5-9AA6B8F5E82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D9D65-BFF4-4A4E-9F22-A6F83AB6F902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3A9A-A5D2-47C7-B542-BB2B728E8E22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3D71C-EA53-4E19-B9D7-EDBE24D7FC02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E8C6D-78BB-4277-9402-4672114E62C3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DC468-0E97-40F6-80E0-27DE8BCAD60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ED209-1B43-468F-8C74-3F8E7BF1C22A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6941A-3056-4EC1-81EE-F01B8515FC87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1228F-426B-4ED6-9F08-F0C0D1762A1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C70EC-EE76-4ECC-A8CB-773F07284DBD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4D05D-77B6-4B7F-A52F-15DDA680446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90D4C-DAB5-4226-9B65-F490FBA8BBF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34DC5-C244-4520-9917-B2F8A4E896D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57B0F-9A71-4B8B-80E3-E0F07B0720A6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100A4-0EC0-4F3D-8CE7-E28E63BDD69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DDA05-AAED-408C-B46D-8232B6ABB75E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B6A0D-5232-4B43-BC7B-CA8D071A6A6E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F539F-0A1F-4A54-B32A-35ACEB3C3DEF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76575-48F7-411F-80F6-B3EB5DADA6B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8894C-713B-4D56-AB5D-27C103539AD9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F9A2-DB87-4A56-889E-72AF13165E39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7D62A-9B98-463D-B2C9-FF3CABBE0110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9/26/2013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6400800" cy="4495800"/>
          </a:xfrm>
        </p:spPr>
        <p:txBody>
          <a:bodyPr>
            <a:normAutofit/>
          </a:bodyPr>
          <a:lstStyle>
            <a:lvl1pPr marL="0" indent="0"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Insert some text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Segoe UI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Segoe UI Semibold" pitchFamily="34" charset="0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-45720" y="6263640"/>
            <a:ext cx="6400800" cy="64008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-45720" y="24384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-45720" y="2743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-45720" y="3048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-45720" y="35052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-45720" y="3886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-45720" y="4191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-45720" y="4495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-45720" y="49530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-45720" y="5334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5638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-45720" y="59436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6400800" cy="4495800"/>
          </a:xfrm>
        </p:spPr>
        <p:txBody>
          <a:bodyPr>
            <a:normAutofit/>
          </a:bodyPr>
          <a:lstStyle>
            <a:lvl1pPr marL="0" indent="0"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Insert some text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umbnails and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2057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920" y="2590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45720" y="2590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2920" y="3124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" y="3124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2920" y="3657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3657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2920" y="41910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45720" y="41910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2920" y="4724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26" hasCustomPrompt="1"/>
          </p:nvPr>
        </p:nvSpPr>
        <p:spPr>
          <a:xfrm>
            <a:off x="45720" y="4724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02920" y="5257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6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5720" y="5257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02920" y="5791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8" name="Picture Placeholder 23"/>
          <p:cNvSpPr>
            <a:spLocks noGrp="1"/>
          </p:cNvSpPr>
          <p:nvPr>
            <p:ph type="pic" sz="quarter" idx="30" hasCustomPrompt="1"/>
          </p:nvPr>
        </p:nvSpPr>
        <p:spPr>
          <a:xfrm>
            <a:off x="45720" y="5791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02920" y="6324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0" name="Picture Placeholder 23"/>
          <p:cNvSpPr>
            <a:spLocks noGrp="1"/>
          </p:cNvSpPr>
          <p:nvPr>
            <p:ph type="pic" sz="quarter" idx="32" hasCustomPrompt="1"/>
          </p:nvPr>
        </p:nvSpPr>
        <p:spPr>
          <a:xfrm>
            <a:off x="45720" y="6324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/>
      <p:bldP spid="2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allAtOnce"/>
      <p:bldP spid="2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/>
      <p:bldP spid="3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allAtOnce"/>
      <p:bldP spid="3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allAtOnce"/>
      <p:bldP spid="3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allAtOnce"/>
      <p:bldP spid="3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allAtOnce"/>
      <p:bldP spid="3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allAtOnce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0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and Short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626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2" name="Picture Placeholder 23"/>
          <p:cNvSpPr>
            <a:spLocks noGrp="1"/>
          </p:cNvSpPr>
          <p:nvPr>
            <p:ph type="pic" sz="quarter" idx="25" hasCustomPrompt="1"/>
          </p:nvPr>
        </p:nvSpPr>
        <p:spPr>
          <a:xfrm>
            <a:off x="46939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626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6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5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6939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5626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5626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8" name="Picture Placeholder 23"/>
          <p:cNvSpPr>
            <a:spLocks noGrp="1"/>
          </p:cNvSpPr>
          <p:nvPr>
            <p:ph type="pic" sz="quarter" idx="31" hasCustomPrompt="1"/>
          </p:nvPr>
        </p:nvSpPr>
        <p:spPr>
          <a:xfrm>
            <a:off x="46939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626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allAtOnce"/>
      <p:bldP spid="5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allAtOnce"/>
      <p:bldP spid="5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allAtOnce"/>
      <p:bldP spid="5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4572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 noChangeAspect="1"/>
          </p:cNvSpPr>
          <p:nvPr>
            <p:ph type="pic" sz="quarter" idx="17"/>
          </p:nvPr>
        </p:nvSpPr>
        <p:spPr>
          <a:xfrm>
            <a:off x="4572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18"/>
          </p:nvPr>
        </p:nvSpPr>
        <p:spPr>
          <a:xfrm>
            <a:off x="2286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2286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 noChangeAspect="1"/>
          </p:cNvSpPr>
          <p:nvPr>
            <p:ph type="pic" sz="quarter" idx="20"/>
          </p:nvPr>
        </p:nvSpPr>
        <p:spPr>
          <a:xfrm>
            <a:off x="4572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21"/>
          </p:nvPr>
        </p:nvSpPr>
        <p:spPr>
          <a:xfrm>
            <a:off x="4572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 noChangeAspect="1"/>
          </p:cNvSpPr>
          <p:nvPr>
            <p:ph type="pic" sz="quarter" idx="22"/>
          </p:nvPr>
        </p:nvSpPr>
        <p:spPr>
          <a:xfrm>
            <a:off x="6858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23"/>
          </p:nvPr>
        </p:nvSpPr>
        <p:spPr>
          <a:xfrm>
            <a:off x="6858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1965960"/>
            <a:ext cx="4572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-45720" y="2377440"/>
            <a:ext cx="4572000" cy="432816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27"/>
          </p:nvPr>
        </p:nvSpPr>
        <p:spPr>
          <a:xfrm>
            <a:off x="4572000" y="2057400"/>
            <a:ext cx="4572000" cy="4572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9/26/2013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9/26/2013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9/26/2013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6FE6-1AA1-4A3F-A195-A892770EA57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1BAF-26AD-4725-879A-9CC18AB4B4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31B87300-A223-4A93-98F2-FBC58850BE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pt-blue.jpg"/>
          <p:cNvPicPr>
            <a:picLocks noChangeAspect="1"/>
          </p:cNvPicPr>
          <p:nvPr userDrawn="1"/>
        </p:nvPicPr>
        <p:blipFill>
          <a:blip r:embed="rId13" cstate="print"/>
          <a:srcRect t="23331" b="17316"/>
          <a:stretch>
            <a:fillRect/>
          </a:stretch>
        </p:blipFill>
        <p:spPr bwMode="auto">
          <a:xfrm>
            <a:off x="9525" y="57150"/>
            <a:ext cx="9134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7" descr="lite border 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8" descr="lite border 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715125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1638" y="914400"/>
            <a:ext cx="698976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9" descr="lite border lef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446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0" descr="lite border righ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7913" y="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EMEA-Regional-Council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0525" y="5367338"/>
            <a:ext cx="476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900" b="1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700" b="1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500" b="1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5pPr>
      <a:lvl6pPr marL="25209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V="1">
            <a:off x="0" y="2133600"/>
            <a:ext cx="9144000" cy="1752600"/>
          </a:xfrm>
          <a:prstGeom prst="rect">
            <a:avLst/>
          </a:prstGeom>
          <a:gradFill>
            <a:gsLst>
              <a:gs pos="32000">
                <a:schemeClr val="bg1">
                  <a:alpha val="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886200"/>
            <a:ext cx="9144000" cy="1447800"/>
          </a:xfrm>
          <a:prstGeom prst="rect">
            <a:avLst/>
          </a:prstGeom>
          <a:gradFill>
            <a:gsLst>
              <a:gs pos="16000">
                <a:schemeClr val="bg1">
                  <a:alpha val="0"/>
                </a:schemeClr>
              </a:gs>
              <a:gs pos="6500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5720" y="-274320"/>
            <a:ext cx="9144000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push/>
  </p:transition>
  <p:txStyles>
    <p:titleStyle>
      <a:lvl1pPr algn="l" defTabSz="914400" rtl="0" eaLnBrk="1" latinLnBrk="0" hangingPunct="1">
        <a:spcBef>
          <a:spcPct val="0"/>
        </a:spcBef>
        <a:buNone/>
        <a:defRPr sz="8000" kern="1200">
          <a:solidFill>
            <a:schemeClr val="bg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8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§"/>
        <a:defRPr sz="24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§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A79A-34AD-4BE8-AF97-FAB3BABBA8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FF33-4D84-4E50-A8D4-E5E7D04B8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inside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/>
              <a:t>ut library </a:t>
            </a:r>
            <a:r>
              <a:rPr lang="en-US" dirty="0" err="1" smtClean="0"/>
              <a:t>redux</a:t>
            </a:r>
            <a:r>
              <a:rPr lang="en-US" dirty="0" smtClean="0"/>
              <a:t>: 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/>
              <a:t>ale,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dirty="0" smtClean="0"/>
              <a:t>earning, engagement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Lor</a:t>
            </a: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700" dirty="0" smtClean="0"/>
              <a:t>an Dempsey          @</a:t>
            </a:r>
            <a:r>
              <a:rPr lang="en-US" sz="2700" dirty="0" err="1" smtClean="0"/>
              <a:t>LorcanD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83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University of Melbourne, Apr 11 2013</a:t>
            </a:r>
            <a:endParaRPr lang="en-US" dirty="0" smtClean="0"/>
          </a:p>
        </p:txBody>
      </p:sp>
      <p:pic>
        <p:nvPicPr>
          <p:cNvPr id="4" name="Picture 3" descr="bw_vert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1" y="5562602"/>
            <a:ext cx="1023939" cy="86119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and 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pseyl\AppData\Local\Temp\SNAGHTMLde06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00825" cy="409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7763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“Build relationships in a marketplace that reconnects producers and consumers.”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empseyl\AppData\Local\Temp\SNAGHTMLed9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86525" cy="5343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30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“Join the movement rebuilding human-scale economies around the world.”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04800"/>
            <a:ext cx="857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137160"/>
            <a:ext cx="9144000" cy="128016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egoe UI Light" pitchFamily="34" charset="0"/>
              </a:rPr>
              <a:t>Not just a site but an ecosystem</a:t>
            </a:r>
            <a:endParaRPr lang="en-US" sz="4800" dirty="0">
              <a:latin typeface="Segoe UI Light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4717" y="1722437"/>
            <a:ext cx="6294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52578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Webscale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Webscale</a:t>
            </a:r>
            <a:r>
              <a:rPr lang="en-US" dirty="0" smtClean="0"/>
              <a:t> &lt;&gt; personal</a:t>
            </a:r>
          </a:p>
          <a:p>
            <a:r>
              <a:rPr lang="en-US" dirty="0" smtClean="0"/>
              <a:t>The rich get richer …</a:t>
            </a:r>
          </a:p>
          <a:p>
            <a:pPr lvl="1"/>
            <a:r>
              <a:rPr lang="en-US" dirty="0" smtClean="0"/>
              <a:t>Network effects</a:t>
            </a:r>
          </a:p>
          <a:p>
            <a:pPr lvl="1"/>
            <a:r>
              <a:rPr lang="en-US" dirty="0" smtClean="0"/>
              <a:t>Massive aggregation</a:t>
            </a:r>
          </a:p>
          <a:p>
            <a:pPr lvl="1"/>
            <a:r>
              <a:rPr lang="en-US" dirty="0" smtClean="0"/>
              <a:t>Gravitational pull </a:t>
            </a:r>
          </a:p>
          <a:p>
            <a:r>
              <a:rPr lang="en-US" dirty="0" smtClean="0"/>
              <a:t>Data driven engagement</a:t>
            </a:r>
          </a:p>
          <a:p>
            <a:pPr lvl="1"/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Social</a:t>
            </a:r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Leverage for developers …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1"/>
            <a:ext cx="8305800" cy="61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What has  changed 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Now:</a:t>
            </a:r>
            <a:r>
              <a:rPr lang="en-US" dirty="0" smtClean="0"/>
              <a:t> resources are abundant and attention is scarce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Then:</a:t>
            </a:r>
            <a:r>
              <a:rPr lang="en-US" dirty="0" smtClean="0"/>
              <a:t> resources are scarce and attention is abundant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1828800" cy="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685800" y="609600"/>
            <a:ext cx="3333750" cy="1097683"/>
            <a:chOff x="1143000" y="457200"/>
            <a:chExt cx="3333750" cy="109768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609600"/>
              <a:ext cx="1581150" cy="47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57200"/>
              <a:ext cx="1433512" cy="33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219200"/>
              <a:ext cx="1524000" cy="33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1"/>
          <p:cNvGrpSpPr/>
          <p:nvPr/>
        </p:nvGrpSpPr>
        <p:grpSpPr>
          <a:xfrm>
            <a:off x="685800" y="4343400"/>
            <a:ext cx="3810000" cy="2015359"/>
            <a:chOff x="228600" y="2514600"/>
            <a:chExt cx="2908742" cy="155815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2514600"/>
              <a:ext cx="88812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3124200"/>
              <a:ext cx="1334813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3810000"/>
              <a:ext cx="2832542" cy="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438399"/>
            <a:ext cx="9625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828800"/>
            <a:ext cx="283314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047999"/>
            <a:ext cx="21862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609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4419600"/>
            <a:ext cx="3446462" cy="6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cfassets0.academia.edu/images/home2/academia-edu.jpg?c955c2b2909a6b3b334a33da57bb307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3657600"/>
            <a:ext cx="3066168" cy="6096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334000"/>
            <a:ext cx="1905000" cy="84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pic>
        <p:nvPicPr>
          <p:cNvPr id="30730" name="Picture 10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grpSp>
        <p:nvGrpSpPr>
          <p:cNvPr id="4" name="Group 32"/>
          <p:cNvGrpSpPr/>
          <p:nvPr/>
        </p:nvGrpSpPr>
        <p:grpSpPr>
          <a:xfrm>
            <a:off x="685800" y="2514600"/>
            <a:ext cx="2332037" cy="1154113"/>
            <a:chOff x="609600" y="2819400"/>
            <a:chExt cx="2332037" cy="1154113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" y="2819400"/>
              <a:ext cx="2332037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9600" y="3505200"/>
              <a:ext cx="1108075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905000" y="3505200"/>
              <a:ext cx="9366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9200"/>
            <a:ext cx="9144000" cy="1200329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egoe UI Semibold" pitchFamily="34" charset="0"/>
              </a:rPr>
              <a:t>People should think not so much of the books that have gone </a:t>
            </a:r>
            <a:r>
              <a:rPr lang="en-US" sz="2400" dirty="0" smtClean="0">
                <a:solidFill>
                  <a:schemeClr val="bg1"/>
                </a:solidFill>
                <a:latin typeface="Segoe UI Semibold" pitchFamily="34" charset="0"/>
              </a:rPr>
              <a:t>into</a:t>
            </a:r>
            <a:r>
              <a:rPr lang="en-US" sz="2400" b="1" dirty="0" smtClean="0">
                <a:solidFill>
                  <a:schemeClr val="bg1"/>
                </a:solidFill>
                <a:latin typeface="Segoe UI Semibold" pitchFamily="34" charset="0"/>
              </a:rPr>
              <a:t> the … Library but rather of the books that have come out of it.   </a:t>
            </a:r>
            <a:r>
              <a:rPr lang="en-US" sz="2400" b="1" dirty="0" err="1" smtClean="0">
                <a:solidFill>
                  <a:schemeClr val="bg1"/>
                </a:solidFill>
                <a:latin typeface="Segoe UI Semibold" pitchFamily="34" charset="0"/>
              </a:rPr>
              <a:t>Seán</a:t>
            </a:r>
            <a:r>
              <a:rPr lang="en-US" sz="2400" b="1" dirty="0" smtClean="0">
                <a:solidFill>
                  <a:schemeClr val="bg1"/>
                </a:solidFill>
                <a:latin typeface="Segoe UI Semibold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 Semibold" pitchFamily="34" charset="0"/>
              </a:rPr>
              <a:t>O'Faoláin</a:t>
            </a:r>
            <a:endParaRPr lang="en-US" sz="2400" b="1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6096000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By </a:t>
            </a:r>
            <a:r>
              <a:rPr lang="en-US" sz="900" dirty="0" err="1" smtClean="0">
                <a:solidFill>
                  <a:srgbClr val="000000"/>
                </a:solidFill>
              </a:rPr>
              <a:t>Ardfern</a:t>
            </a:r>
            <a:r>
              <a:rPr lang="en-US" sz="900" dirty="0" smtClean="0">
                <a:solidFill>
                  <a:srgbClr val="000000"/>
                </a:solidFill>
              </a:rPr>
              <a:t> (Own work) [CC-BY-SA-3.0 (</a:t>
            </a:r>
            <a:r>
              <a:rPr lang="en-US" sz="900" dirty="0" smtClean="0">
                <a:solidFill>
                  <a:srgbClr val="000000"/>
                </a:solidFill>
                <a:hlinkClick r:id="rId3"/>
              </a:rPr>
              <a:t>http://creativecommons.org/licenses/by-sa/3.0</a:t>
            </a:r>
            <a:r>
              <a:rPr lang="en-US" sz="900" dirty="0" smtClean="0">
                <a:solidFill>
                  <a:srgbClr val="000000"/>
                </a:solidFill>
              </a:rPr>
              <a:t>) via Wikimedia Commons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The need for local infrastructure or local assembly of materials has declined.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110170" y="-87217"/>
            <a:ext cx="9039862" cy="7373321"/>
            <a:chOff x="110170" y="-87217"/>
            <a:chExt cx="9039862" cy="7373321"/>
          </a:xfrm>
        </p:grpSpPr>
        <p:pic>
          <p:nvPicPr>
            <p:cNvPr id="4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6017" y="-872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1583" y="35924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034" y="3602515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0566" y="-762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48251" y="17526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170" y="17636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0366" y="5453349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0" y="5430256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8349" y="5408222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467600" y="3810000"/>
            <a:ext cx="1774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transaction </a:t>
            </a:r>
          </a:p>
          <a:p>
            <a:r>
              <a:rPr lang="en-US" dirty="0" smtClean="0"/>
              <a:t>costs led to </a:t>
            </a:r>
          </a:p>
          <a:p>
            <a:r>
              <a:rPr lang="en-US" dirty="0" smtClean="0"/>
              <a:t>locally </a:t>
            </a:r>
          </a:p>
          <a:p>
            <a:r>
              <a:rPr lang="en-US" dirty="0" smtClean="0"/>
              <a:t>assembled </a:t>
            </a:r>
          </a:p>
          <a:p>
            <a:r>
              <a:rPr lang="en-US" dirty="0" smtClean="0"/>
              <a:t>collections.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The library is institution scale where many of its users operate at network scale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3886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Researchers prefer to adopt open source and social media technologies that are available in the public domain </a:t>
            </a:r>
            <a:r>
              <a:rPr lang="en-US" sz="24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rather than institutional license-based applications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….. First the social media technologies facilitate networking and community building. Second, researchers prefer to use technologies that will enable them access to resources and their own materials beyond their institution-based PhD research. 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6248400"/>
            <a:ext cx="312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Mendeley</a:t>
            </a:r>
            <a:r>
              <a:rPr lang="en-US" dirty="0" smtClean="0"/>
              <a:t>, </a:t>
            </a:r>
            <a:r>
              <a:rPr lang="en-US" dirty="0" err="1" smtClean="0"/>
              <a:t>Zotero</a:t>
            </a:r>
            <a:r>
              <a:rPr lang="en-US" dirty="0" smtClean="0"/>
              <a:t>, Endnote</a:t>
            </a:r>
            <a:endParaRPr lang="en-US" dirty="0"/>
          </a:p>
        </p:txBody>
      </p:sp>
      <p:pic>
        <p:nvPicPr>
          <p:cNvPr id="7" name="Snagit_PPT7E" descr="PPT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0207" y="0"/>
            <a:ext cx="512379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181600"/>
            <a:ext cx="9092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endParaRPr lang="en-US" sz="15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04641" cy="46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What has changed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Now:</a:t>
            </a:r>
            <a:r>
              <a:rPr lang="en-US" dirty="0" smtClean="0"/>
              <a:t> Library services are built around the user’s workflow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Then:</a:t>
            </a:r>
            <a:r>
              <a:rPr lang="en-US" dirty="0" smtClean="0"/>
              <a:t> User’s workflow built around library services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1828800" cy="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685800" y="609600"/>
            <a:ext cx="3333750" cy="1097683"/>
            <a:chOff x="1143000" y="457200"/>
            <a:chExt cx="3333750" cy="109768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609600"/>
              <a:ext cx="1581150" cy="47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57200"/>
              <a:ext cx="1433512" cy="33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219200"/>
              <a:ext cx="1524000" cy="33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1"/>
          <p:cNvGrpSpPr/>
          <p:nvPr/>
        </p:nvGrpSpPr>
        <p:grpSpPr>
          <a:xfrm>
            <a:off x="685800" y="4343400"/>
            <a:ext cx="3810000" cy="2015359"/>
            <a:chOff x="228600" y="2514600"/>
            <a:chExt cx="2908742" cy="155815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2514600"/>
              <a:ext cx="88812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3124200"/>
              <a:ext cx="1334813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3810000"/>
              <a:ext cx="2832542" cy="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438399"/>
            <a:ext cx="9625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828800"/>
            <a:ext cx="283314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047999"/>
            <a:ext cx="21862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609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4419600"/>
            <a:ext cx="3446462" cy="6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cfassets0.academia.edu/images/home2/academia-edu.jpg?c955c2b2909a6b3b334a33da57bb307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3657600"/>
            <a:ext cx="3066168" cy="6096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334000"/>
            <a:ext cx="1905000" cy="84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pic>
        <p:nvPicPr>
          <p:cNvPr id="30730" name="Picture 10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grpSp>
        <p:nvGrpSpPr>
          <p:cNvPr id="4" name="Group 32"/>
          <p:cNvGrpSpPr/>
          <p:nvPr/>
        </p:nvGrpSpPr>
        <p:grpSpPr>
          <a:xfrm>
            <a:off x="685800" y="2514600"/>
            <a:ext cx="2332037" cy="1154113"/>
            <a:chOff x="609600" y="2819400"/>
            <a:chExt cx="2332037" cy="1154113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" y="2819400"/>
              <a:ext cx="2332037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9600" y="3505200"/>
              <a:ext cx="1108075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905000" y="3505200"/>
              <a:ext cx="9366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1828800" y="1676400"/>
            <a:ext cx="4913525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Advise on use …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Not just licensing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Connect …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Disclose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Switch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Data driven engagement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Aggregate and make useful usage data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Reputation management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What is the personal/institutional profile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inside out library .. </a:t>
            </a:r>
            <a:br>
              <a:rPr lang="en-US" dirty="0" smtClean="0"/>
            </a:br>
            <a:r>
              <a:rPr lang="en-US" dirty="0" smtClean="0"/>
              <a:t>the library as an actor in research and learning environments of its users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2" y="0"/>
            <a:ext cx="4040188" cy="91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Outside 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2" y="1143000"/>
            <a:ext cx="4040188" cy="5486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User builds workflow around library services</a:t>
            </a:r>
            <a:br>
              <a:rPr lang="en-US" sz="3100" dirty="0" smtClean="0"/>
            </a:br>
            <a:endParaRPr lang="en-US" sz="31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Towards a centered network presence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Locally assemble externally acquired </a:t>
            </a:r>
            <a:r>
              <a:rPr lang="en-US" sz="3100" dirty="0" err="1" smtClean="0"/>
              <a:t>colls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Discovery happens in the library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Expertise hidden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Configure space around collections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7" y="0"/>
            <a:ext cx="4041775" cy="91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Inside 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7" y="1066800"/>
            <a:ext cx="4041775" cy="5486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Library services built around user workflows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Towards a </a:t>
            </a:r>
            <a:r>
              <a:rPr lang="en-US" dirty="0" err="1" smtClean="0"/>
              <a:t>decentered</a:t>
            </a:r>
            <a:r>
              <a:rPr lang="en-US" dirty="0" smtClean="0"/>
              <a:t> network presence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Engage with creation, management, use and sharing of all information resources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Discovery happens elsewhere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Expertise visible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Configure space around engagement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1905000"/>
            <a:ext cx="7772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prelude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Now: towards the </a:t>
            </a:r>
            <a:r>
              <a:rPr lang="en-US" dirty="0" err="1" smtClean="0"/>
              <a:t>decentered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towards the centered library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96000"/>
            <a:ext cx="6046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Thanks to my colleague JD </a:t>
            </a:r>
            <a:r>
              <a:rPr lang="en-US" sz="1400" dirty="0" err="1" smtClean="0"/>
              <a:t>Shipengrover</a:t>
            </a:r>
            <a:r>
              <a:rPr lang="en-US" sz="1400" dirty="0" smtClean="0"/>
              <a:t> for help with the pictures in this section</a:t>
            </a:r>
            <a:endParaRPr lang="en-US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137160"/>
            <a:ext cx="9144000" cy="128016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egoe UI Light" pitchFamily="34" charset="0"/>
              </a:rPr>
              <a:t>Not just a site but an ecosystem</a:t>
            </a:r>
            <a:endParaRPr lang="en-US" sz="4800" dirty="0">
              <a:latin typeface="Segoe UI Light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4717" y="1722437"/>
            <a:ext cx="6294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838200" y="-152400"/>
            <a:ext cx="7391400" cy="7391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04"/>
          <p:cNvGrpSpPr/>
          <p:nvPr/>
        </p:nvGrpSpPr>
        <p:grpSpPr>
          <a:xfrm>
            <a:off x="-381000" y="152400"/>
            <a:ext cx="4267200" cy="1219200"/>
            <a:chOff x="-228600" y="5029200"/>
            <a:chExt cx="4267200" cy="1219200"/>
          </a:xfrm>
        </p:grpSpPr>
        <p:sp>
          <p:nvSpPr>
            <p:cNvPr id="261" name="Rounded Rectangle 260"/>
            <p:cNvSpPr/>
            <p:nvPr/>
          </p:nvSpPr>
          <p:spPr>
            <a:xfrm>
              <a:off x="-228600" y="5410200"/>
              <a:ext cx="4267200" cy="838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white"/>
                  </a:solidFill>
                </a:rPr>
                <a:t>John Doe University Library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-228600" y="5029200"/>
              <a:ext cx="3429000" cy="533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white"/>
                  </a:solidFill>
                </a:rPr>
                <a:t>Network Presence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2743200" y="1752600"/>
            <a:ext cx="3124200" cy="31242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John Doe University Library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352800" y="44958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Cloud Sourced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219200" y="30480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Decoupled Communication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181600" y="31242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External Syndication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953000" y="9144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Website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800600" y="1981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57800" y="3352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6720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90800" y="3048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07" grpId="0" animBg="1"/>
      <p:bldP spid="116" grpId="0" animBg="1"/>
      <p:bldP spid="1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>
          <a:xfrm>
            <a:off x="838200" y="0"/>
            <a:ext cx="7391400" cy="7391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33800" y="-228600"/>
            <a:ext cx="3810000" cy="381000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56" name="Picture 8" descr="YouTube 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grpSp>
        <p:nvGrpSpPr>
          <p:cNvPr id="89" name="Group 88"/>
          <p:cNvGrpSpPr/>
          <p:nvPr/>
        </p:nvGrpSpPr>
        <p:grpSpPr>
          <a:xfrm>
            <a:off x="-228600" y="2286000"/>
            <a:ext cx="4343400" cy="4191000"/>
            <a:chOff x="-228600" y="2286000"/>
            <a:chExt cx="4343400" cy="4191000"/>
          </a:xfrm>
        </p:grpSpPr>
        <p:sp>
          <p:nvSpPr>
            <p:cNvPr id="61" name="Oval 60"/>
            <p:cNvSpPr/>
            <p:nvPr/>
          </p:nvSpPr>
          <p:spPr>
            <a:xfrm>
              <a:off x="-228600" y="2895600"/>
              <a:ext cx="3581400" cy="358140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524000" y="2590800"/>
              <a:ext cx="609600" cy="1752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1828800" y="4114800"/>
              <a:ext cx="762000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90600" y="3505200"/>
              <a:ext cx="190500" cy="9054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2590800" y="4038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9812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14400" y="3429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457200" y="41910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2060"/>
                  </a:solidFill>
                </a:rPr>
                <a:t>Microsites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1219200" y="22860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Archives and spec </a:t>
              </a:r>
              <a:r>
                <a:rPr lang="en-US" sz="1200" dirty="0" err="1" smtClean="0">
                  <a:solidFill>
                    <a:srgbClr val="1F497D"/>
                  </a:solidFill>
                </a:rPr>
                <a:t>colls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2667000" y="37338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Digital library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28600" y="30480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Institutional repo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00400" y="228600"/>
            <a:ext cx="5486400" cy="2904565"/>
            <a:chOff x="3200400" y="228600"/>
            <a:chExt cx="5486400" cy="2904565"/>
          </a:xfrm>
        </p:grpSpPr>
        <p:sp>
          <p:nvSpPr>
            <p:cNvPr id="87" name="Oval 86"/>
            <p:cNvSpPr/>
            <p:nvPr/>
          </p:nvSpPr>
          <p:spPr>
            <a:xfrm>
              <a:off x="70866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267200" y="2133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096000" y="60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56"/>
            <p:cNvGrpSpPr/>
            <p:nvPr/>
          </p:nvGrpSpPr>
          <p:grpSpPr>
            <a:xfrm>
              <a:off x="6858000" y="2667000"/>
              <a:ext cx="1447800" cy="466165"/>
              <a:chOff x="6858000" y="1905000"/>
              <a:chExt cx="1447800" cy="46616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858000" y="19050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rgbClr val="1F497D"/>
                    </a:solidFill>
                  </a:rPr>
                  <a:t>Youtube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8" name="Picture 10" descr="youtube ic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34200" y="1981199"/>
                <a:ext cx="304800" cy="304801"/>
              </a:xfrm>
              <a:prstGeom prst="rect">
                <a:avLst/>
              </a:prstGeom>
              <a:noFill/>
            </p:spPr>
          </p:pic>
        </p:grpSp>
        <p:cxnSp>
          <p:nvCxnSpPr>
            <p:cNvPr id="70" name="Straight Connector 69"/>
            <p:cNvCxnSpPr>
              <a:endCxn id="49" idx="1"/>
            </p:cNvCxnSpPr>
            <p:nvPr/>
          </p:nvCxnSpPr>
          <p:spPr>
            <a:xfrm flipV="1">
              <a:off x="5791200" y="542925"/>
              <a:ext cx="514350" cy="5238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486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Connector 63"/>
            <p:cNvCxnSpPr>
              <a:endCxn id="35" idx="1"/>
            </p:cNvCxnSpPr>
            <p:nvPr/>
          </p:nvCxnSpPr>
          <p:spPr>
            <a:xfrm>
              <a:off x="5943600" y="1219201"/>
              <a:ext cx="1295400" cy="44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32" idx="0"/>
            </p:cNvCxnSpPr>
            <p:nvPr/>
          </p:nvCxnSpPr>
          <p:spPr>
            <a:xfrm>
              <a:off x="5715000" y="1524000"/>
              <a:ext cx="140970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87" idx="1"/>
            </p:cNvCxnSpPr>
            <p:nvPr/>
          </p:nvCxnSpPr>
          <p:spPr>
            <a:xfrm>
              <a:off x="5638800" y="1752600"/>
              <a:ext cx="1470118" cy="860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57800" y="1752600"/>
              <a:ext cx="304800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191000" y="1600200"/>
              <a:ext cx="762000" cy="762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191000" y="2286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2060"/>
                  </a:solidFill>
                </a:rPr>
                <a:t>Decoupled Communication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4" name="Group 58"/>
            <p:cNvGrpSpPr/>
            <p:nvPr/>
          </p:nvGrpSpPr>
          <p:grpSpPr>
            <a:xfrm>
              <a:off x="6172200" y="304800"/>
              <a:ext cx="1447800" cy="466165"/>
              <a:chOff x="6172200" y="304800"/>
              <a:chExt cx="1447800" cy="46616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172200" y="304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rgbClr val="1F497D"/>
                    </a:solidFill>
                  </a:rPr>
                  <a:t>Flickr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49" name="Picture 48" descr="flickr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05550" y="381000"/>
                <a:ext cx="323850" cy="323850"/>
              </a:xfrm>
              <a:prstGeom prst="rect">
                <a:avLst/>
              </a:prstGeom>
            </p:spPr>
          </p:pic>
        </p:grpSp>
        <p:grpSp>
          <p:nvGrpSpPr>
            <p:cNvPr id="5" name="Group 53"/>
            <p:cNvGrpSpPr/>
            <p:nvPr/>
          </p:nvGrpSpPr>
          <p:grpSpPr>
            <a:xfrm>
              <a:off x="3200400" y="2209800"/>
              <a:ext cx="1447800" cy="457200"/>
              <a:chOff x="5334000" y="1066800"/>
              <a:chExt cx="1447800" cy="4572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334000" y="1066800"/>
                <a:ext cx="1447800" cy="45720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Twitter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68" name="Picture 20" descr="bird, social network, twitter ico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0200" y="1134035"/>
                <a:ext cx="304800" cy="304800"/>
              </a:xfrm>
              <a:prstGeom prst="rect">
                <a:avLst/>
              </a:prstGeom>
              <a:noFill/>
            </p:spPr>
          </p:pic>
        </p:grpSp>
        <p:sp>
          <p:nvSpPr>
            <p:cNvPr id="83" name="Oval 82"/>
            <p:cNvSpPr/>
            <p:nvPr/>
          </p:nvSpPr>
          <p:spPr>
            <a:xfrm>
              <a:off x="7162800" y="1143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934200" y="1752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6400800" y="1828800"/>
              <a:ext cx="1447800" cy="466165"/>
              <a:chOff x="5257800" y="1828800"/>
              <a:chExt cx="1447800" cy="46616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257800" y="1828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  </a:t>
                </a:r>
                <a:r>
                  <a:rPr lang="en-US" sz="1200" dirty="0" err="1" smtClean="0">
                    <a:solidFill>
                      <a:srgbClr val="1F497D"/>
                    </a:solidFill>
                  </a:rPr>
                  <a:t>Facebook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0" name="Picture 2" descr="facebook, fb, social media ico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0" y="1896035"/>
                <a:ext cx="304800" cy="304801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55"/>
            <p:cNvGrpSpPr/>
            <p:nvPr/>
          </p:nvGrpSpPr>
          <p:grpSpPr>
            <a:xfrm>
              <a:off x="7239000" y="990600"/>
              <a:ext cx="1447800" cy="466165"/>
              <a:chOff x="7162800" y="914400"/>
              <a:chExt cx="1447800" cy="46616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162800" y="9144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Blogs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66" name="Picture 18" descr="feed, rss ico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981636"/>
                <a:ext cx="304800" cy="304801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57"/>
            <p:cNvGrpSpPr/>
            <p:nvPr/>
          </p:nvGrpSpPr>
          <p:grpSpPr>
            <a:xfrm>
              <a:off x="4953000" y="2667000"/>
              <a:ext cx="1447800" cy="466165"/>
              <a:chOff x="6781800" y="2743200"/>
              <a:chExt cx="1447800" cy="46616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81800" y="27432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Google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4" name="Picture 6" descr="google 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58000" y="2810435"/>
                <a:ext cx="304800" cy="30480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0" name="Group 89"/>
          <p:cNvGrpSpPr/>
          <p:nvPr/>
        </p:nvGrpSpPr>
        <p:grpSpPr>
          <a:xfrm>
            <a:off x="4114800" y="3657600"/>
            <a:ext cx="4648200" cy="3581400"/>
            <a:chOff x="4114800" y="3657600"/>
            <a:chExt cx="4648200" cy="3581400"/>
          </a:xfrm>
        </p:grpSpPr>
        <p:sp>
          <p:nvSpPr>
            <p:cNvPr id="75" name="Oval 74"/>
            <p:cNvSpPr/>
            <p:nvPr/>
          </p:nvSpPr>
          <p:spPr>
            <a:xfrm>
              <a:off x="5715000" y="5029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105400" y="3657600"/>
              <a:ext cx="3581400" cy="358140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5410200" y="5715000"/>
              <a:ext cx="914400" cy="457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486400" y="601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91200" y="4343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924800" y="441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/>
            <p:cNvCxnSpPr>
              <a:endCxn id="51" idx="2"/>
            </p:cNvCxnSpPr>
            <p:nvPr/>
          </p:nvCxnSpPr>
          <p:spPr>
            <a:xfrm flipV="1">
              <a:off x="7162800" y="4504765"/>
              <a:ext cx="876300" cy="6768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6" idx="6"/>
            </p:cNvCxnSpPr>
            <p:nvPr/>
          </p:nvCxnSpPr>
          <p:spPr>
            <a:xfrm>
              <a:off x="5943600" y="4419600"/>
              <a:ext cx="1219200" cy="533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7315200" y="40386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Knowledgebase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114800" y="59436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Resolver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53000" y="38862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Discovery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cxnSp>
          <p:nvCxnSpPr>
            <p:cNvPr id="71" name="Straight Connector 70"/>
            <p:cNvCxnSpPr>
              <a:stCxn id="67" idx="3"/>
            </p:cNvCxnSpPr>
            <p:nvPr/>
          </p:nvCxnSpPr>
          <p:spPr>
            <a:xfrm>
              <a:off x="5562600" y="4881283"/>
              <a:ext cx="1371600" cy="3765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943600" y="45720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2060"/>
                  </a:solidFill>
                </a:rPr>
                <a:t>Cloud Sourced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512904" y="4800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114800" y="46482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1F497D"/>
                  </a:solidFill>
                </a:rPr>
                <a:t>Libguides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57200" y="-457200"/>
            <a:ext cx="7620000" cy="762000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-228600" y="-1600200"/>
            <a:ext cx="9144000" cy="9144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-136525"/>
            <a:ext cx="8991600" cy="6689725"/>
            <a:chOff x="0" y="-136525"/>
            <a:chExt cx="8991600" cy="6689725"/>
          </a:xfrm>
        </p:grpSpPr>
        <p:sp>
          <p:nvSpPr>
            <p:cNvPr id="115" name="Oval 114"/>
            <p:cNvSpPr/>
            <p:nvPr/>
          </p:nvSpPr>
          <p:spPr>
            <a:xfrm>
              <a:off x="2590800" y="4191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733800" y="6096000"/>
              <a:ext cx="1066800" cy="457200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Digital Archive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0" y="-136525"/>
              <a:ext cx="8991600" cy="6232525"/>
              <a:chOff x="0" y="-136525"/>
              <a:chExt cx="8991600" cy="623252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495800" y="24384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91200" y="1524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0" y="13716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056" name="Picture 8" descr="YouTube hom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5575" y="-136525"/>
                <a:ext cx="9525" cy="9525"/>
              </a:xfrm>
              <a:prstGeom prst="rect">
                <a:avLst/>
              </a:prstGeom>
              <a:noFill/>
            </p:spPr>
          </p:pic>
          <p:cxnSp>
            <p:nvCxnSpPr>
              <p:cNvPr id="147" name="Straight Connector 146"/>
              <p:cNvCxnSpPr/>
              <p:nvPr/>
            </p:nvCxnSpPr>
            <p:spPr>
              <a:xfrm flipH="1">
                <a:off x="1752600" y="1223683"/>
                <a:ext cx="4495800" cy="34245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6248400" y="1143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Straight Connector 64"/>
              <p:cNvCxnSpPr>
                <a:stCxn id="141" idx="1"/>
              </p:cNvCxnSpPr>
              <p:nvPr/>
            </p:nvCxnSpPr>
            <p:spPr>
              <a:xfrm flipH="1" flipV="1">
                <a:off x="1295400" y="5105400"/>
                <a:ext cx="1752600" cy="15688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140" idx="1"/>
              </p:cNvCxnSpPr>
              <p:nvPr/>
            </p:nvCxnSpPr>
            <p:spPr>
              <a:xfrm flipH="1">
                <a:off x="1905000" y="3585883"/>
                <a:ext cx="3048000" cy="15195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43000" y="2743200"/>
                <a:ext cx="190500" cy="181983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457200" y="4191000"/>
                <a:ext cx="1905000" cy="1905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External Syndication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9718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8768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066800" y="2667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953000" y="3352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Services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3048000" y="50292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Data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381000" y="22860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RSS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6324600" y="9906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Metadata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7620000" y="17526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Europeana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010400" y="3810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WorldCat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5105400" y="14478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Scirus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239000" y="22860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Ethos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638800" y="5334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ArchivesGrid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6248400" y="18288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Suncat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7924800" y="9144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Summon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4572000" y="55626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Jorum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810000" y="30480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Linked Data (Catalog)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400800" y="2971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OAI-PMH (</a:t>
                </a:r>
                <a:r>
                  <a:rPr lang="en-US" sz="1200" dirty="0" err="1" smtClean="0">
                    <a:solidFill>
                      <a:prstClr val="white"/>
                    </a:solidFill>
                  </a:rPr>
                  <a:t>Dspace</a:t>
                </a:r>
                <a:r>
                  <a:rPr lang="en-US" sz="1200" dirty="0" smtClean="0">
                    <a:solidFill>
                      <a:prstClr val="white"/>
                    </a:solidFill>
                  </a:rPr>
                  <a:t>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410200" y="44196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Z39.50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4343400" y="4114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Library APIs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6324600" y="3886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Proxy Widgets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5791200" y="25146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Proxy Toolbar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4419600" y="2362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Mobilepp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04800" y="32004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Discovery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981200" y="2209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Catalogue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524000" y="2971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Dspace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447800" y="1600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Blogs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Now: engage with creation, management, use and sharing of all information resources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Then: acquire external resources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1066800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en-US" sz="3600" dirty="0">
              <a:solidFill>
                <a:srgbClr val="F79646">
                  <a:lumMod val="7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1676400" y="533400"/>
            <a:ext cx="5791200" cy="4800600"/>
            <a:chOff x="1676400" y="533400"/>
            <a:chExt cx="5791200" cy="4800600"/>
          </a:xfrm>
        </p:grpSpPr>
        <p:sp>
          <p:nvSpPr>
            <p:cNvPr id="14338" name="Text Box 3"/>
            <p:cNvSpPr txBox="1">
              <a:spLocks noChangeArrowheads="1"/>
            </p:cNvSpPr>
            <p:nvPr/>
          </p:nvSpPr>
          <p:spPr bwMode="auto">
            <a:xfrm>
              <a:off x="3382963" y="533400"/>
              <a:ext cx="5191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high</a:t>
              </a:r>
            </a:p>
          </p:txBody>
        </p:sp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5230813" y="533400"/>
              <a:ext cx="530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low</a:t>
              </a:r>
            </a:p>
          </p:txBody>
        </p:sp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 rot="-5400000">
              <a:off x="2549525" y="1703388"/>
              <a:ext cx="450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low</a:t>
              </a:r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 rot="-5400000">
              <a:off x="2515394" y="3779044"/>
              <a:ext cx="5191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high</a:t>
              </a:r>
            </a:p>
          </p:txBody>
        </p:sp>
        <p:sp>
          <p:nvSpPr>
            <p:cNvPr id="14343" name="Text Box 12"/>
            <p:cNvSpPr txBox="1">
              <a:spLocks noChangeArrowheads="1"/>
            </p:cNvSpPr>
            <p:nvPr/>
          </p:nvSpPr>
          <p:spPr bwMode="auto">
            <a:xfrm rot="-5400000">
              <a:off x="946944" y="2405857"/>
              <a:ext cx="19192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79646"/>
                  </a:solidFill>
                </a:rPr>
                <a:t>Uniqueness</a:t>
              </a:r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3095625" y="898525"/>
              <a:ext cx="3487738" cy="42068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7F7F7F"/>
                </a:solidFill>
                <a:latin typeface="Verdana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08325" y="898525"/>
              <a:ext cx="3475038" cy="4206875"/>
              <a:chOff x="2208" y="1008"/>
              <a:chExt cx="3024" cy="2736"/>
            </a:xfrm>
          </p:grpSpPr>
          <p:sp>
            <p:nvSpPr>
              <p:cNvPr id="14355" name="Line 9"/>
              <p:cNvSpPr>
                <a:spLocks noChangeShapeType="1"/>
              </p:cNvSpPr>
              <p:nvPr/>
            </p:nvSpPr>
            <p:spPr bwMode="auto">
              <a:xfrm>
                <a:off x="3696" y="1008"/>
                <a:ext cx="0" cy="27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56" name="Line 10"/>
              <p:cNvSpPr>
                <a:spLocks noChangeShapeType="1"/>
              </p:cNvSpPr>
              <p:nvPr/>
            </p:nvSpPr>
            <p:spPr bwMode="auto">
              <a:xfrm flipV="1">
                <a:off x="2208" y="2352"/>
                <a:ext cx="30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16200000" flipH="1">
              <a:off x="2933700" y="1104900"/>
              <a:ext cx="2057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791200" y="27432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Low Stewardship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27432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High Stewardship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038600" y="48768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In few collections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962400" y="685801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In many collections</a:t>
              </a:r>
            </a:p>
          </p:txBody>
        </p:sp>
      </p:grpSp>
      <p:sp>
        <p:nvSpPr>
          <p:cNvPr id="14337" name="Title 6"/>
          <p:cNvSpPr>
            <a:spLocks noGrp="1"/>
          </p:cNvSpPr>
          <p:nvPr>
            <p:ph type="title" idx="4294967295"/>
          </p:nvPr>
        </p:nvSpPr>
        <p:spPr>
          <a:xfrm>
            <a:off x="0" y="56388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COLLECTIONS GRID</a:t>
            </a:r>
            <a:br>
              <a:rPr lang="en-US" sz="3200" b="1" dirty="0" smtClean="0"/>
            </a:br>
            <a:r>
              <a:rPr lang="en-US" sz="1100" b="1" dirty="0" smtClean="0"/>
              <a:t>(</a:t>
            </a:r>
            <a:r>
              <a:rPr lang="en-US" sz="1100" b="1" dirty="0" err="1" smtClean="0"/>
              <a:t>Lorcan</a:t>
            </a:r>
            <a:r>
              <a:rPr lang="en-US" sz="1100" b="1" dirty="0" smtClean="0"/>
              <a:t> Dempsey and Eric Childress, OCLC Research)</a:t>
            </a:r>
            <a:endParaRPr lang="en-US" sz="3200" b="1" dirty="0" smtClean="0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352800" y="76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79646"/>
                </a:solidFill>
              </a:rPr>
              <a:t>Stewardship/scarcity</a:t>
            </a:r>
            <a:endParaRPr lang="en-US" sz="2000" b="1" dirty="0">
              <a:solidFill>
                <a:srgbClr val="F79646"/>
              </a:solidFill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4991100" y="914400"/>
            <a:ext cx="3970338" cy="1668463"/>
            <a:chOff x="4991100" y="914400"/>
            <a:chExt cx="3970338" cy="1668463"/>
          </a:xfrm>
        </p:grpSpPr>
        <p:sp>
          <p:nvSpPr>
            <p:cNvPr id="14346" name="Text Box 35"/>
            <p:cNvSpPr txBox="1">
              <a:spLocks noChangeArrowheads="1"/>
            </p:cNvSpPr>
            <p:nvPr/>
          </p:nvSpPr>
          <p:spPr bwMode="auto">
            <a:xfrm>
              <a:off x="6765925" y="914400"/>
              <a:ext cx="2195513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Low-Low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Freely-accessible web resources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Open source software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Newsgroup archives</a:t>
              </a:r>
            </a:p>
          </p:txBody>
        </p:sp>
        <p:pic>
          <p:nvPicPr>
            <p:cNvPr id="14347" name="Picture 44" descr="WebResource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1100" y="1355725"/>
              <a:ext cx="1227138" cy="122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/>
          <p:nvPr/>
        </p:nvGrpSpPr>
        <p:grpSpPr>
          <a:xfrm>
            <a:off x="182563" y="838200"/>
            <a:ext cx="4664075" cy="1720850"/>
            <a:chOff x="182563" y="838200"/>
            <a:chExt cx="4664075" cy="1720850"/>
          </a:xfrm>
        </p:grpSpPr>
        <p:sp>
          <p:nvSpPr>
            <p:cNvPr id="14349" name="Text Box 32"/>
            <p:cNvSpPr txBox="1">
              <a:spLocks noChangeArrowheads="1"/>
            </p:cNvSpPr>
            <p:nvPr/>
          </p:nvSpPr>
          <p:spPr bwMode="auto">
            <a:xfrm>
              <a:off x="182563" y="838200"/>
              <a:ext cx="2103437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Low-High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Books &amp; Journals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Newspapers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Gov Documents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CD &amp; DVD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Maps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Scores</a:t>
              </a:r>
              <a:endParaRPr lang="en-US" sz="1400" b="1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pic>
          <p:nvPicPr>
            <p:cNvPr id="14350" name="Picture 48" descr="booksjourna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325" y="1400175"/>
              <a:ext cx="1738313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/>
          <p:nvPr/>
        </p:nvGrpSpPr>
        <p:grpSpPr>
          <a:xfrm>
            <a:off x="182563" y="3311525"/>
            <a:ext cx="8778875" cy="2554288"/>
            <a:chOff x="182563" y="3311525"/>
            <a:chExt cx="8778875" cy="2554288"/>
          </a:xfrm>
        </p:grpSpPr>
        <p:grpSp>
          <p:nvGrpSpPr>
            <p:cNvPr id="7" name="Group 27"/>
            <p:cNvGrpSpPr/>
            <p:nvPr/>
          </p:nvGrpSpPr>
          <p:grpSpPr>
            <a:xfrm>
              <a:off x="4937125" y="3311525"/>
              <a:ext cx="4024313" cy="2554288"/>
              <a:chOff x="4937125" y="3311525"/>
              <a:chExt cx="4024313" cy="2554288"/>
            </a:xfrm>
          </p:grpSpPr>
          <p:sp>
            <p:nvSpPr>
              <p:cNvPr id="14351" name="Text Box 34"/>
              <p:cNvSpPr txBox="1">
                <a:spLocks noChangeArrowheads="1"/>
              </p:cNvSpPr>
              <p:nvPr/>
            </p:nvSpPr>
            <p:spPr bwMode="auto">
              <a:xfrm>
                <a:off x="6675438" y="3311525"/>
                <a:ext cx="2286000" cy="2554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6600"/>
                    </a:solidFill>
                  </a:rPr>
                  <a:t>High-Low</a:t>
                </a:r>
              </a:p>
              <a:p>
                <a:r>
                  <a:rPr lang="en-US" sz="1600" b="1" dirty="0">
                    <a:solidFill>
                      <a:prstClr val="white">
                        <a:lumMod val="75000"/>
                      </a:prstClr>
                    </a:solidFill>
                  </a:rPr>
                  <a:t>Research &amp; Learning Materials</a:t>
                </a:r>
                <a:r>
                  <a:rPr lang="en-US" sz="1600" dirty="0">
                    <a:solidFill>
                      <a:prstClr val="white">
                        <a:lumMod val="75000"/>
                      </a:prstClr>
                    </a:solidFill>
                  </a:rPr>
                  <a:t> </a:t>
                </a:r>
              </a:p>
              <a:p>
                <a:r>
                  <a:rPr lang="en-US" sz="1600" b="1" dirty="0" smtClean="0">
                    <a:solidFill>
                      <a:prstClr val="white">
                        <a:lumMod val="75000"/>
                      </a:prstClr>
                    </a:solidFill>
                  </a:rPr>
                  <a:t>Institutional </a:t>
                </a:r>
                <a:r>
                  <a:rPr lang="en-US" sz="1600" b="1" dirty="0">
                    <a:solidFill>
                      <a:prstClr val="white">
                        <a:lumMod val="75000"/>
                      </a:prstClr>
                    </a:solidFill>
                  </a:rPr>
                  <a:t>records</a:t>
                </a:r>
              </a:p>
              <a:p>
                <a:r>
                  <a:rPr lang="en-US" sz="1400" dirty="0" err="1">
                    <a:solidFill>
                      <a:prstClr val="white">
                        <a:lumMod val="75000"/>
                      </a:prstClr>
                    </a:solidFill>
                  </a:rPr>
                  <a:t>ePrints</a:t>
                </a: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/tech reports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Learning objects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Courseware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E-portfolios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Research data</a:t>
                </a:r>
              </a:p>
              <a:p>
                <a:r>
                  <a:rPr lang="en-US" sz="1400" dirty="0">
                    <a:solidFill>
                      <a:srgbClr val="F79646"/>
                    </a:solidFill>
                  </a:rPr>
                  <a:t>Prospectus</a:t>
                </a:r>
              </a:p>
              <a:p>
                <a:r>
                  <a:rPr lang="en-US" sz="1400" dirty="0" err="1">
                    <a:solidFill>
                      <a:srgbClr val="F79646"/>
                    </a:solidFill>
                  </a:rPr>
                  <a:t>Insitutional</a:t>
                </a:r>
                <a:r>
                  <a:rPr lang="en-US" sz="1400" dirty="0">
                    <a:solidFill>
                      <a:srgbClr val="F79646"/>
                    </a:solidFill>
                  </a:rPr>
                  <a:t> website</a:t>
                </a:r>
              </a:p>
            </p:txBody>
          </p:sp>
          <p:pic>
            <p:nvPicPr>
              <p:cNvPr id="14352" name="Picture 50" descr="researchandlearning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7125" y="3551238"/>
                <a:ext cx="1555750" cy="1036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53" name="Text Box 33"/>
            <p:cNvSpPr txBox="1">
              <a:spLocks noChangeArrowheads="1"/>
            </p:cNvSpPr>
            <p:nvPr/>
          </p:nvSpPr>
          <p:spPr bwMode="auto">
            <a:xfrm>
              <a:off x="182563" y="3459163"/>
              <a:ext cx="2835275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High-High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Special  Collections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Rare books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Local/Historical Newspapers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Local History Materials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Archives &amp; Manuscripts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Theses &amp; dissertations</a:t>
              </a:r>
            </a:p>
          </p:txBody>
        </p:sp>
        <p:pic>
          <p:nvPicPr>
            <p:cNvPr id="14354" name="Picture 51" descr="specialcollections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3641725"/>
              <a:ext cx="1462088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36"/>
          <p:cNvSpPr txBox="1">
            <a:spLocks noChangeArrowheads="1"/>
          </p:cNvSpPr>
          <p:nvPr/>
        </p:nvSpPr>
        <p:spPr bwMode="auto">
          <a:xfrm>
            <a:off x="228600" y="2286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Collections Grid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19200"/>
            <a:ext cx="6553200" cy="4495800"/>
          </a:xfrm>
          <a:prstGeom prst="rect">
            <a:avLst/>
          </a:prstGeom>
          <a:solidFill>
            <a:schemeClr val="tx1">
              <a:lumMod val="85000"/>
              <a:alpha val="2705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324101" y="3467100"/>
            <a:ext cx="449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 rot="10800000" flipH="1">
            <a:off x="1295400" y="3467100"/>
            <a:ext cx="655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086600" y="31242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Low Stewardship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31242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>
                <a:solidFill>
                  <a:srgbClr val="FFFFFF"/>
                </a:solidFill>
              </a:rPr>
              <a:t>High Stewardship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6388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In few collections</a:t>
            </a:r>
          </a:p>
        </p:txBody>
      </p:sp>
      <p:sp>
        <p:nvSpPr>
          <p:cNvPr id="20" name="Oval 19"/>
          <p:cNvSpPr/>
          <p:nvPr/>
        </p:nvSpPr>
        <p:spPr>
          <a:xfrm>
            <a:off x="3581400" y="6858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In many collections</a:t>
            </a:r>
          </a:p>
        </p:txBody>
      </p:sp>
      <p:sp>
        <p:nvSpPr>
          <p:cNvPr id="15369" name="Rectangular Callout 15"/>
          <p:cNvSpPr>
            <a:spLocks noChangeArrowheads="1"/>
          </p:cNvSpPr>
          <p:nvPr/>
        </p:nvSpPr>
        <p:spPr bwMode="auto">
          <a:xfrm>
            <a:off x="6858000" y="5257800"/>
            <a:ext cx="1752600" cy="1219200"/>
          </a:xfrm>
          <a:prstGeom prst="wedgeRectCallout">
            <a:avLst>
              <a:gd name="adj1" fmla="val -87773"/>
              <a:gd name="adj2" fmla="val -62889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Research &amp; Learning Materials 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781800" y="685800"/>
            <a:ext cx="1752600" cy="685800"/>
          </a:xfrm>
          <a:prstGeom prst="wedgeRectCallout">
            <a:avLst>
              <a:gd name="adj1" fmla="val -67473"/>
              <a:gd name="adj2" fmla="val 133115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Open Web Resources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85800" y="685800"/>
            <a:ext cx="1752600" cy="838200"/>
          </a:xfrm>
          <a:prstGeom prst="wedgeRectCallout">
            <a:avLst>
              <a:gd name="adj1" fmla="val 67117"/>
              <a:gd name="adj2" fmla="val 73375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Purchased Materials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Licensed E-Resources</a:t>
            </a:r>
          </a:p>
        </p:txBody>
      </p:sp>
      <p:sp>
        <p:nvSpPr>
          <p:cNvPr id="15372" name="Rectangular Callout 21"/>
          <p:cNvSpPr>
            <a:spLocks noChangeArrowheads="1"/>
          </p:cNvSpPr>
          <p:nvPr/>
        </p:nvSpPr>
        <p:spPr bwMode="auto">
          <a:xfrm>
            <a:off x="685800" y="5334000"/>
            <a:ext cx="1752600" cy="1143000"/>
          </a:xfrm>
          <a:prstGeom prst="wedgeRectCallout">
            <a:avLst>
              <a:gd name="adj1" fmla="val 80616"/>
              <a:gd name="adj2" fmla="val -79306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Special Collections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Local Digitization</a:t>
            </a:r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 flipH="1" flipV="1">
            <a:off x="1371600" y="1371600"/>
            <a:ext cx="3200400" cy="20574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3032125" y="14843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Licensed</a:t>
            </a:r>
          </a:p>
        </p:txBody>
      </p:sp>
      <p:sp>
        <p:nvSpPr>
          <p:cNvPr id="15379" name="Text Box 24"/>
          <p:cNvSpPr txBox="1">
            <a:spLocks noChangeArrowheads="1"/>
          </p:cNvSpPr>
          <p:nvPr/>
        </p:nvSpPr>
        <p:spPr bwMode="auto">
          <a:xfrm>
            <a:off x="1447800" y="28194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Purchased</a:t>
            </a:r>
          </a:p>
        </p:txBody>
      </p:sp>
      <p:pic>
        <p:nvPicPr>
          <p:cNvPr id="22" name="Picture 48" descr="booksjour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4" descr="WebResour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12271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862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0"/>
            <a:ext cx="445429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Outside in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Bought, licensed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Increased consolidation 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from print to licensed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Manage down print – shared print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to user-driven models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19720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 discover</a:t>
            </a:r>
            <a:endParaRPr lang="en-US" sz="2800" b="1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3657600"/>
            <a:ext cx="73981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Inside out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Institutional assets</a:t>
            </a: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: special collections, 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  research and learning materials, institutional records, …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Reputation management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Increasingly important?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19720"/>
                </a:solidFill>
              </a:rPr>
              <a:t>*have*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discovered … to </a:t>
            </a:r>
            <a:r>
              <a:rPr lang="en-US" sz="2400" b="1" dirty="0" smtClean="0">
                <a:solidFill>
                  <a:srgbClr val="F19720"/>
                </a:solidFill>
              </a:rPr>
              <a:t>disclose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3505200"/>
            <a:ext cx="7315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8" descr="booksjou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34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228600"/>
            <a:ext cx="2514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Collections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287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Outside in collections – increasingly </a:t>
            </a:r>
            <a:r>
              <a:rPr lang="en-US" sz="2400" dirty="0" err="1" smtClean="0">
                <a:solidFill>
                  <a:prstClr val="white"/>
                </a:solidFill>
              </a:rPr>
              <a:t>externalised</a:t>
            </a:r>
            <a:r>
              <a:rPr lang="en-US" sz="2400" dirty="0" smtClean="0">
                <a:solidFill>
                  <a:prstClr val="white"/>
                </a:solidFill>
              </a:rPr>
              <a:t> to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collaborative or third party. Reduced local </a:t>
            </a:r>
            <a:r>
              <a:rPr lang="en-US" sz="2400" b="1" dirty="0" smtClean="0">
                <a:solidFill>
                  <a:srgbClr val="F79646"/>
                </a:solidFill>
              </a:rPr>
              <a:t>infrastructure</a:t>
            </a:r>
            <a:r>
              <a:rPr lang="en-US" sz="2400" dirty="0" smtClean="0">
                <a:solidFill>
                  <a:prstClr val="white"/>
                </a:solidFill>
              </a:rPr>
              <a:t>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86200"/>
            <a:ext cx="7496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Inside out collections. Growing </a:t>
            </a:r>
            <a:r>
              <a:rPr lang="en-US" sz="2400" b="1" dirty="0" smtClean="0">
                <a:solidFill>
                  <a:srgbClr val="F79646"/>
                </a:solidFill>
              </a:rPr>
              <a:t>engagement</a:t>
            </a:r>
            <a:r>
              <a:rPr lang="en-US" sz="2400" dirty="0" smtClean="0">
                <a:solidFill>
                  <a:prstClr val="white"/>
                </a:solidFill>
              </a:rPr>
              <a:t> around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scholarly communication, data </a:t>
            </a:r>
            <a:r>
              <a:rPr lang="en-US" sz="2400" dirty="0" err="1" smtClean="0">
                <a:solidFill>
                  <a:prstClr val="white"/>
                </a:solidFill>
              </a:rPr>
              <a:t>curation</a:t>
            </a:r>
            <a:r>
              <a:rPr lang="en-US" sz="2400" dirty="0" smtClean="0">
                <a:solidFill>
                  <a:prstClr val="white"/>
                </a:solidFill>
              </a:rPr>
              <a:t>, institutional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asset management, reputation/profiles. Leverage internal/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external infrastructure.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7644" y="282863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The University of Melbourn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461686"/>
            <a:ext cx="1981199" cy="51951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276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7822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accessCeramics</a:t>
            </a:r>
            <a:r>
              <a:rPr lang="en-US" dirty="0" smtClean="0"/>
              <a:t> merges a traditional academic digital image collection's metadata capabilities with </a:t>
            </a:r>
            <a:r>
              <a:rPr lang="en-US" dirty="0" err="1" smtClean="0"/>
              <a:t>Flickr's</a:t>
            </a:r>
            <a:r>
              <a:rPr lang="en-US" dirty="0" smtClean="0"/>
              <a:t> openness and flexibility. It seeks to take advantage of </a:t>
            </a:r>
            <a:r>
              <a:rPr lang="en-US" dirty="0" err="1" smtClean="0"/>
              <a:t>Flickr's</a:t>
            </a:r>
            <a:r>
              <a:rPr lang="en-US" dirty="0" smtClean="0"/>
              <a:t> software tools and social network while also providing a web interface customized to this collection. 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104900"/>
            <a:ext cx="4000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3984" y="4495800"/>
            <a:ext cx="5910016" cy="95410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Collaboration with department around </a:t>
            </a:r>
          </a:p>
          <a:p>
            <a:pPr algn="r"/>
            <a:r>
              <a:rPr lang="en-US" sz="2800" dirty="0" smtClean="0"/>
              <a:t>community and learning resource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Now: discovery happens elsewhere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discovery happens in the library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1066800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en-US" sz="3600" dirty="0">
              <a:solidFill>
                <a:srgbClr val="F79646">
                  <a:lumMod val="7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Ithaka</a:t>
            </a:r>
            <a:r>
              <a:rPr lang="en-US" dirty="0" smtClean="0"/>
              <a:t> </a:t>
            </a:r>
            <a:r>
              <a:rPr lang="en-US" dirty="0" err="1" smtClean="0"/>
              <a:t>s+r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447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Network-level discovery tools include disciplinary resources and powerful search tools which dramatically improve research efficiency while also increasing effectiveness.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As a result, faculty discovery practices across all disciplines have continued their marked shift to the network level. </a:t>
            </a:r>
            <a:r>
              <a:rPr lang="en-US" sz="2200" dirty="0" smtClean="0"/>
              <a:t>This key finding has important implications for resource providers and libraries alike.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Faculty members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reducing their usage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local library services for discovery purposes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and, as a result, put less value on the library’s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traditional intellectual value-added role as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gateway to information.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165" y="3657600"/>
            <a:ext cx="2688835" cy="32004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and promotion through social media</a:t>
            </a:r>
          </a:p>
          <a:p>
            <a:r>
              <a:rPr lang="en-US" dirty="0" smtClean="0"/>
              <a:t>Syndication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Services</a:t>
            </a:r>
          </a:p>
          <a:p>
            <a:r>
              <a:rPr lang="en-US" dirty="0" smtClean="0"/>
              <a:t>Search engine optimization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9050"/>
            <a:ext cx="108204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into the flow: decoupled 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6858000" y="2514600"/>
            <a:ext cx="22860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Not just providing a way to interact with resources …</a:t>
            </a:r>
          </a:p>
          <a:p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… but a way of making yourself visible and attracting resources to you.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/>
          <a:srcRect t="798" b="798"/>
          <a:stretch>
            <a:fillRect/>
          </a:stretch>
        </p:blipFill>
        <p:spPr bwMode="auto">
          <a:xfrm>
            <a:off x="0" y="1981200"/>
            <a:ext cx="6735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Disclosure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Effective web presence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572000" y="1965960"/>
            <a:ext cx="4572000" cy="54864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content alliance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4572000" y="2819400"/>
            <a:ext cx="45720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 set of materials to advise on how to create an effective web presence. </a:t>
            </a:r>
          </a:p>
          <a:p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SEO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Metadata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Structure</a:t>
            </a:r>
            <a:br>
              <a:rPr lang="en-US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etc ….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2" cstate="print"/>
          <a:srcRect t="1105" b="1105"/>
          <a:stretch>
            <a:fillRect/>
          </a:stretch>
        </p:blipFill>
        <p:spPr bwMode="auto">
          <a:xfrm>
            <a:off x="46038" y="2057400"/>
            <a:ext cx="3306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Now: visible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hidden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14300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57400"/>
            <a:ext cx="7761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If you want to be seen as expert …</a:t>
            </a:r>
          </a:p>
          <a:p>
            <a:endParaRPr lang="en-US" sz="3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… then your expertise has to be seen.</a:t>
            </a:r>
            <a:endParaRPr lang="en-US" sz="3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1"/>
          <p:cNvSpPr txBox="1">
            <a:spLocks/>
          </p:cNvSpPr>
          <p:nvPr/>
        </p:nvSpPr>
        <p:spPr>
          <a:xfrm>
            <a:off x="1295400" y="5410200"/>
            <a:ext cx="6400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‘Indexing’ librarians at U Michigan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474" b="3474"/>
          <a:stretch>
            <a:fillRect/>
          </a:stretch>
        </p:blipFill>
        <p:spPr bwMode="auto">
          <a:xfrm>
            <a:off x="1295400" y="838200"/>
            <a:ext cx="673608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1630" y="279255"/>
          <a:ext cx="8680739" cy="62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University of Melbourne coat of ar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2095500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Now: space is configured around engagement with the user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space is configured around collections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8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163431"/>
            <a:ext cx="3219151" cy="193899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Space reconfigured 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around experience,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expertise and 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communication 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rather than collections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59" y="0"/>
            <a:ext cx="7805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04170"/>
            <a:ext cx="9144000" cy="353943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</a:rPr>
              <a:t>The library should not provide an argument for a particular case, but demonstrate that there is always another case to be made. The notion that </a:t>
            </a:r>
            <a:r>
              <a:rPr lang="en-US" sz="2800" b="1" dirty="0" smtClean="0">
                <a:solidFill>
                  <a:srgbClr val="F19720">
                    <a:lumMod val="75000"/>
                  </a:srgbClr>
                </a:solidFill>
              </a:rPr>
              <a:t>the library is a place that has no agenda other than allowing people to invent their own agendas </a:t>
            </a: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</a:rPr>
              <a:t>is what makes it an indispensable resource for a democracy. It is where we can learn not just to be readers, but to be the authors of our own destiny. </a:t>
            </a:r>
            <a:r>
              <a:rPr lang="en-US" sz="2800" b="1" dirty="0" err="1" smtClean="0">
                <a:solidFill>
                  <a:srgbClr val="F19720">
                    <a:lumMod val="75000"/>
                  </a:srgbClr>
                </a:solidFill>
              </a:rPr>
              <a:t>Fintan</a:t>
            </a:r>
            <a:r>
              <a:rPr lang="en-US" sz="2800" b="1" dirty="0" smtClean="0">
                <a:solidFill>
                  <a:srgbClr val="F19720">
                    <a:lumMod val="75000"/>
                  </a:srgbClr>
                </a:solidFill>
              </a:rPr>
              <a:t> O’Toole</a:t>
            </a:r>
          </a:p>
          <a:p>
            <a:endParaRPr lang="en-US" sz="28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477000"/>
            <a:ext cx="7383753" cy="25391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Dublin City Public Libraries, </a:t>
            </a:r>
            <a:r>
              <a:rPr lang="en-US" sz="1050" dirty="0" err="1" smtClean="0">
                <a:solidFill>
                  <a:srgbClr val="FFFFFF"/>
                </a:solidFill>
              </a:rPr>
              <a:t>Flickr</a:t>
            </a:r>
            <a:r>
              <a:rPr lang="en-US" sz="1050" dirty="0" smtClean="0">
                <a:solidFill>
                  <a:srgbClr val="FFFFFF"/>
                </a:solidFill>
              </a:rPr>
              <a:t>: http://www.flickr.com/photos/dublincitypubliclibraries/6029467474/in/set-72157594513778442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902" y="1447800"/>
            <a:ext cx="351089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</a:t>
            </a:r>
            <a:endParaRPr lang="en-US" sz="34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1696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@</a:t>
            </a:r>
            <a:r>
              <a:rPr lang="en-US" sz="2800" dirty="0" err="1" smtClean="0"/>
              <a:t>LorcanD</a:t>
            </a:r>
            <a:endParaRPr lang="en-US" sz="2800" dirty="0"/>
          </a:p>
        </p:txBody>
      </p:sp>
      <p:pic>
        <p:nvPicPr>
          <p:cNvPr id="4" name="Picture 3" descr="bw_vert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486400"/>
            <a:ext cx="1023939" cy="86119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1630" y="279255"/>
          <a:ext cx="8680739" cy="62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1630" y="279255"/>
          <a:ext cx="8680739" cy="62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The University of Melbourn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385486"/>
            <a:ext cx="1981199" cy="51951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University of Melbourn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2143125" cy="5619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subjects</a:t>
            </a:r>
            <a:endParaRPr lang="en-US" dirty="0"/>
          </a:p>
        </p:txBody>
      </p:sp>
      <p:pic>
        <p:nvPicPr>
          <p:cNvPr id="2050" name="Picture 2" descr="C:\DOCUME~1\malpasc\LOCALS~1\Temp\SNAGHTML612a5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5429250" cy="5286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144780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Medicine &amp; Public Health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upload.wikimedia.org/wikipedia/commons/thumb/5/52/Percy_Aldridge_Grainger.jpg/220px-Percy_Aldridge_Gra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0"/>
            <a:ext cx="1600200" cy="20002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3505200" y="1676400"/>
            <a:ext cx="2590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667000" y="1676400"/>
            <a:ext cx="3429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657600" y="2286000"/>
            <a:ext cx="30480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4419600"/>
            <a:ext cx="2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Music and Music Education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4724400" y="4604266"/>
            <a:ext cx="1447800" cy="6535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rot="10800000">
            <a:off x="4343400" y="3200400"/>
            <a:ext cx="1828800" cy="140386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1"/>
          </p:cNvCxnSpPr>
          <p:nvPr/>
        </p:nvCxnSpPr>
        <p:spPr>
          <a:xfrm rot="10800000">
            <a:off x="4419600" y="2133600"/>
            <a:ext cx="1752600" cy="247066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43000" y="2286000"/>
            <a:ext cx="2286000" cy="22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Identities (Persons, Organizations)</a:t>
            </a:r>
            <a:endParaRPr lang="en-US" dirty="0"/>
          </a:p>
        </p:txBody>
      </p:sp>
      <p:pic>
        <p:nvPicPr>
          <p:cNvPr id="19458" name="Picture 2" descr="C:\DOCUME~1\malpasc\LOCALS~1\Temp\SNAGHTML6257c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5848350" cy="447675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3438525" cy="218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962400" y="2743200"/>
            <a:ext cx="16002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886200"/>
            <a:ext cx="2400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9462" idx="1"/>
          </p:cNvCxnSpPr>
          <p:nvPr/>
        </p:nvCxnSpPr>
        <p:spPr>
          <a:xfrm rot="10800000">
            <a:off x="3886200" y="3276601"/>
            <a:ext cx="2514600" cy="1604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538662"/>
            <a:ext cx="32961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stCxn id="19463" idx="0"/>
          </p:cNvCxnSpPr>
          <p:nvPr/>
        </p:nvCxnSpPr>
        <p:spPr>
          <a:xfrm rot="16200000" flipV="1">
            <a:off x="2860016" y="3845584"/>
            <a:ext cx="728662" cy="6574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S102467440">
  <a:themeElements>
    <a:clrScheme name="WP7">
      <a:dk1>
        <a:srgbClr val="FFFFFF"/>
      </a:dk1>
      <a:lt1>
        <a:srgbClr val="000000"/>
      </a:lt1>
      <a:dk2>
        <a:srgbClr val="25A0DA"/>
      </a:dk2>
      <a:lt2>
        <a:srgbClr val="6C6C6C"/>
      </a:lt2>
      <a:accent1>
        <a:srgbClr val="6C6C6C"/>
      </a:accent1>
      <a:accent2>
        <a:srgbClr val="25A0DA"/>
      </a:accent2>
      <a:accent3>
        <a:srgbClr val="F19720"/>
      </a:accent3>
      <a:accent4>
        <a:srgbClr val="309B46"/>
      </a:accent4>
      <a:accent5>
        <a:srgbClr val="E61E26"/>
      </a:accent5>
      <a:accent6>
        <a:srgbClr val="7E51A1"/>
      </a:accent6>
      <a:hlink>
        <a:srgbClr val="0000FF"/>
      </a:hlink>
      <a:folHlink>
        <a:srgbClr val="800080"/>
      </a:folHlink>
    </a:clrScheme>
    <a:fontScheme name="WP7">
      <a:majorFont>
        <a:latin typeface="Segoe WP Light"/>
        <a:ea typeface=""/>
        <a:cs typeface=""/>
      </a:majorFont>
      <a:minorFont>
        <a:latin typeface="Segoe W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</Template>
  <TotalTime>4321</TotalTime>
  <Words>1215</Words>
  <Application>Microsoft Office PowerPoint</Application>
  <PresentationFormat>On-screen Show (4:3)</PresentationFormat>
  <Paragraphs>285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black</vt:lpstr>
      <vt:lpstr>1_Default Design</vt:lpstr>
      <vt:lpstr>Office Theme</vt:lpstr>
      <vt:lpstr>1_black</vt:lpstr>
      <vt:lpstr>1_TS102467440</vt:lpstr>
      <vt:lpstr>1_Office Theme</vt:lpstr>
      <vt:lpstr>The inside out library redux: scale, learning, engagement   Lorcan Dempsey          @LorcanD </vt:lpstr>
      <vt:lpstr>Slide 2</vt:lpstr>
      <vt:lpstr>prelude</vt:lpstr>
      <vt:lpstr>Slide 4</vt:lpstr>
      <vt:lpstr>Slide 5</vt:lpstr>
      <vt:lpstr>Slide 6</vt:lpstr>
      <vt:lpstr>Slide 7</vt:lpstr>
      <vt:lpstr>Top subjects</vt:lpstr>
      <vt:lpstr>Top Identities (Persons, Organizations)</vt:lpstr>
      <vt:lpstr>Network and scale</vt:lpstr>
      <vt:lpstr>Slide 11</vt:lpstr>
      <vt:lpstr>Slide 12</vt:lpstr>
      <vt:lpstr>Slide 13</vt:lpstr>
      <vt:lpstr>Slide 14</vt:lpstr>
      <vt:lpstr>Not just a site but an ecosystem</vt:lpstr>
      <vt:lpstr>Slide 16</vt:lpstr>
      <vt:lpstr>Slide 17</vt:lpstr>
      <vt:lpstr>What has  changed  1</vt:lpstr>
      <vt:lpstr>Slide 19</vt:lpstr>
      <vt:lpstr>What has changed? 2</vt:lpstr>
      <vt:lpstr>Slide 21</vt:lpstr>
      <vt:lpstr>Slide 22</vt:lpstr>
      <vt:lpstr>What has changed? 3</vt:lpstr>
      <vt:lpstr>Slide 24</vt:lpstr>
      <vt:lpstr>Slide 25</vt:lpstr>
      <vt:lpstr>What has changed 4</vt:lpstr>
      <vt:lpstr>Slide 27</vt:lpstr>
      <vt:lpstr>The inside out library ..  the library as an actor in research and learning environments of its users </vt:lpstr>
      <vt:lpstr>Slide 29</vt:lpstr>
      <vt:lpstr>Now: towards the decentered library</vt:lpstr>
      <vt:lpstr>Not just a site but an ecosystem</vt:lpstr>
      <vt:lpstr>Slide 32</vt:lpstr>
      <vt:lpstr>Slide 33</vt:lpstr>
      <vt:lpstr>Slide 34</vt:lpstr>
      <vt:lpstr>Now: engage with creation, management, use and sharing of all information resources</vt:lpstr>
      <vt:lpstr>COLLECTIONS GRID (Lorcan Dempsey and Eric Childress, OCLC Research)</vt:lpstr>
      <vt:lpstr>Slide 37</vt:lpstr>
      <vt:lpstr>Slide 38</vt:lpstr>
      <vt:lpstr>Slide 39</vt:lpstr>
      <vt:lpstr>Slide 40</vt:lpstr>
      <vt:lpstr>Now: discovery happens elsewhere</vt:lpstr>
      <vt:lpstr>Ithaka s+r</vt:lpstr>
      <vt:lpstr>Active promotion</vt:lpstr>
      <vt:lpstr>Slide 44</vt:lpstr>
      <vt:lpstr>Getting into the flow: decoupled communication </vt:lpstr>
      <vt:lpstr>Disclosure</vt:lpstr>
      <vt:lpstr>Now: visible</vt:lpstr>
      <vt:lpstr>Slide 48</vt:lpstr>
      <vt:lpstr>Slide 49</vt:lpstr>
      <vt:lpstr>Now: space is configured around engagement with the user </vt:lpstr>
      <vt:lpstr>Slide 51</vt:lpstr>
      <vt:lpstr>Slide 52</vt:lpstr>
      <vt:lpstr>Slide 53</vt:lpstr>
      <vt:lpstr>Slide 54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Inside Out Library Redux: Scale, Learning, Engagement</dc:title>
  <dc:creator>Lorcan Dempsey</dc:creator>
  <cp:lastModifiedBy>Windows User</cp:lastModifiedBy>
  <cp:revision>52</cp:revision>
  <dcterms:created xsi:type="dcterms:W3CDTF">2013-01-19T19:46:31Z</dcterms:created>
  <dcterms:modified xsi:type="dcterms:W3CDTF">2013-09-26T22:35:22Z</dcterms:modified>
</cp:coreProperties>
</file>