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Lst>
  <p:notesMasterIdLst>
    <p:notesMasterId r:id="rId42"/>
  </p:notesMasterIdLst>
  <p:handoutMasterIdLst>
    <p:handoutMasterId r:id="rId43"/>
  </p:handoutMasterIdLst>
  <p:sldIdLst>
    <p:sldId id="318" r:id="rId3"/>
    <p:sldId id="372" r:id="rId4"/>
    <p:sldId id="346" r:id="rId5"/>
    <p:sldId id="342" r:id="rId6"/>
    <p:sldId id="343" r:id="rId7"/>
    <p:sldId id="366" r:id="rId8"/>
    <p:sldId id="371" r:id="rId9"/>
    <p:sldId id="316" r:id="rId10"/>
    <p:sldId id="314" r:id="rId11"/>
    <p:sldId id="331" r:id="rId12"/>
    <p:sldId id="369" r:id="rId13"/>
    <p:sldId id="355" r:id="rId14"/>
    <p:sldId id="356" r:id="rId15"/>
    <p:sldId id="325" r:id="rId16"/>
    <p:sldId id="326" r:id="rId17"/>
    <p:sldId id="357" r:id="rId18"/>
    <p:sldId id="329" r:id="rId19"/>
    <p:sldId id="338" r:id="rId20"/>
    <p:sldId id="345" r:id="rId21"/>
    <p:sldId id="370" r:id="rId22"/>
    <p:sldId id="323" r:id="rId23"/>
    <p:sldId id="358" r:id="rId24"/>
    <p:sldId id="340" r:id="rId25"/>
    <p:sldId id="332" r:id="rId26"/>
    <p:sldId id="347" r:id="rId27"/>
    <p:sldId id="348" r:id="rId28"/>
    <p:sldId id="335" r:id="rId29"/>
    <p:sldId id="365" r:id="rId30"/>
    <p:sldId id="359" r:id="rId31"/>
    <p:sldId id="360" r:id="rId32"/>
    <p:sldId id="361" r:id="rId33"/>
    <p:sldId id="352" r:id="rId34"/>
    <p:sldId id="353" r:id="rId35"/>
    <p:sldId id="362" r:id="rId36"/>
    <p:sldId id="363" r:id="rId37"/>
    <p:sldId id="330" r:id="rId38"/>
    <p:sldId id="308" r:id="rId39"/>
    <p:sldId id="368" r:id="rId40"/>
    <p:sldId id="311" r:id="rId41"/>
  </p:sldIdLst>
  <p:sldSz cx="9144000" cy="6858000" type="screen4x3"/>
  <p:notesSz cx="7010400" cy="9296400"/>
  <p:embeddedFontLst>
    <p:embeddedFont>
      <p:font typeface="Calibri" panose="020F0502020204030204" pitchFamily="34" charset="0"/>
      <p:regular r:id="rId44"/>
      <p:bold r:id="rId45"/>
      <p:italic r:id="rId46"/>
      <p:boldItalic r:id="rId47"/>
    </p:embeddedFont>
    <p:embeddedFont>
      <p:font typeface="Georgia" panose="02040502050405020303" pitchFamily="18" charset="0"/>
      <p:regular r:id="rId48"/>
      <p:bold r:id="rId49"/>
      <p:italic r:id="rId50"/>
      <p:boldItalic r:id="rId51"/>
    </p:embeddedFont>
    <p:embeddedFont>
      <p:font typeface="Segoe UI Light" panose="020B0502040204020203" pitchFamily="34" charset="0"/>
      <p:regular r:id="rId52"/>
    </p:embeddedFont>
    <p:embeddedFont>
      <p:font typeface="Segoe UI" panose="020B0502040204020203" pitchFamily="34" charset="0"/>
      <p:regular r:id="rId53"/>
      <p:bold r:id="rId54"/>
      <p:italic r:id="rId55"/>
      <p:boldItalic r:id="rId56"/>
    </p:embeddedFont>
    <p:embeddedFont>
      <p:font typeface="Gill Sans MT" panose="020B0502020104020203" pitchFamily="34" charset="0"/>
      <p:regular r:id="rId57"/>
      <p:bold r:id="rId58"/>
      <p:italic r:id="rId59"/>
      <p:boldItalic r:id="rId60"/>
    </p:embeddedFont>
    <p:embeddedFont>
      <p:font typeface="Segoe UI Semibold" panose="020B0702040204020203" pitchFamily="34" charset="0"/>
      <p:bold r:id="rId61"/>
    </p:embeddedFont>
    <p:embeddedFont>
      <p:font typeface="Calibri Light" panose="020F0302020204030204" pitchFamily="34" charset="0"/>
      <p:regular r:id="rId62"/>
      <p: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43C"/>
    <a:srgbClr val="0070C0"/>
    <a:srgbClr val="5B9BD5"/>
    <a:srgbClr val="FFFFFF"/>
    <a:srgbClr val="FFC000"/>
    <a:srgbClr val="C00000"/>
    <a:srgbClr val="40404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64201" autoAdjust="0"/>
  </p:normalViewPr>
  <p:slideViewPr>
    <p:cSldViewPr>
      <p:cViewPr varScale="1">
        <p:scale>
          <a:sx n="60" d="100"/>
          <a:sy n="60" d="100"/>
        </p:scale>
        <p:origin x="2076" y="66"/>
      </p:cViewPr>
      <p:guideLst>
        <p:guide orient="horz" pos="2160"/>
        <p:guide pos="2880"/>
        <p:guide orient="horz" pos="2112"/>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82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49D-4EC2-A66F-390CFD59896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49D-4EC2-A66F-390CFD598961}"/>
              </c:ext>
            </c:extLst>
          </c:dPt>
          <c:val>
            <c:numRef>
              <c:f>(Sheet1!$C$1,Sheet1!$E$1)</c:f>
              <c:numCache>
                <c:formatCode>General</c:formatCode>
                <c:ptCount val="2"/>
                <c:pt idx="0">
                  <c:v>2769851</c:v>
                </c:pt>
                <c:pt idx="1">
                  <c:v>1057322</c:v>
                </c:pt>
              </c:numCache>
            </c:numRef>
          </c:val>
          <c:extLst xmlns:c16r2="http://schemas.microsoft.com/office/drawing/2015/06/chart">
            <c:ext xmlns:c16="http://schemas.microsoft.com/office/drawing/2014/chart" uri="{C3380CC4-5D6E-409C-BE32-E72D297353CC}">
              <c16:uniqueId val="{00000004-F49D-4EC2-A66F-390CFD5989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077-4926-A7D4-CE41D6A8162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077-4926-A7D4-CE41D6A81622}"/>
              </c:ext>
            </c:extLst>
          </c:dPt>
          <c:val>
            <c:numRef>
              <c:f>(Sheet1!$C$10,Sheet1!$E$10)</c:f>
              <c:numCache>
                <c:formatCode>#,##0</c:formatCode>
                <c:ptCount val="2"/>
                <c:pt idx="0" formatCode="General">
                  <c:v>14710414</c:v>
                </c:pt>
                <c:pt idx="1">
                  <c:v>11395011</c:v>
                </c:pt>
              </c:numCache>
            </c:numRef>
          </c:val>
          <c:extLst xmlns:c16r2="http://schemas.microsoft.com/office/drawing/2015/06/chart">
            <c:ext xmlns:c16="http://schemas.microsoft.com/office/drawing/2014/chart" uri="{C3380CC4-5D6E-409C-BE32-E72D297353CC}">
              <c16:uniqueId val="{00000004-C077-4926-A7D4-CE41D6A816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0E4-4877-9F78-2DEA080A930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0E4-4877-9F78-2DEA080A930A}"/>
              </c:ext>
            </c:extLst>
          </c:dPt>
          <c:val>
            <c:numRef>
              <c:f>(Sheet1!$C$11,Sheet1!$E$11)</c:f>
              <c:numCache>
                <c:formatCode>General</c:formatCode>
                <c:ptCount val="2"/>
                <c:pt idx="0">
                  <c:v>7698850</c:v>
                </c:pt>
                <c:pt idx="1">
                  <c:v>7001071</c:v>
                </c:pt>
              </c:numCache>
            </c:numRef>
          </c:val>
          <c:extLst xmlns:c16r2="http://schemas.microsoft.com/office/drawing/2015/06/chart">
            <c:ext xmlns:c16="http://schemas.microsoft.com/office/drawing/2014/chart" uri="{C3380CC4-5D6E-409C-BE32-E72D297353CC}">
              <c16:uniqueId val="{00000004-00E4-4877-9F78-2DEA080A93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EE7-407A-B93A-29AAFF0A448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EE7-407A-B93A-29AAFF0A4485}"/>
              </c:ext>
            </c:extLst>
          </c:dPt>
          <c:val>
            <c:numRef>
              <c:f>(Sheet1!$C$12,Sheet1!$E$12)</c:f>
              <c:numCache>
                <c:formatCode>General</c:formatCode>
                <c:ptCount val="2"/>
                <c:pt idx="0">
                  <c:v>9376885</c:v>
                </c:pt>
                <c:pt idx="1">
                  <c:v>9181316</c:v>
                </c:pt>
              </c:numCache>
            </c:numRef>
          </c:val>
          <c:extLst xmlns:c16r2="http://schemas.microsoft.com/office/drawing/2015/06/chart">
            <c:ext xmlns:c16="http://schemas.microsoft.com/office/drawing/2014/chart" uri="{C3380CC4-5D6E-409C-BE32-E72D297353CC}">
              <c16:uniqueId val="{00000004-5EE7-407A-B93A-29AAFF0A44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CA8-48D1-B319-1AF55B154E3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CA8-48D1-B319-1AF55B154E30}"/>
              </c:ext>
            </c:extLst>
          </c:dPt>
          <c:val>
            <c:numRef>
              <c:f>(Sheet1!$C$2,Sheet1!$E$2)</c:f>
              <c:numCache>
                <c:formatCode>General</c:formatCode>
                <c:ptCount val="2"/>
                <c:pt idx="0">
                  <c:v>3415510</c:v>
                </c:pt>
                <c:pt idx="1">
                  <c:v>1747111</c:v>
                </c:pt>
              </c:numCache>
            </c:numRef>
          </c:val>
          <c:extLst xmlns:c16r2="http://schemas.microsoft.com/office/drawing/2015/06/chart">
            <c:ext xmlns:c16="http://schemas.microsoft.com/office/drawing/2014/chart" uri="{C3380CC4-5D6E-409C-BE32-E72D297353CC}">
              <c16:uniqueId val="{00000004-1CA8-48D1-B319-1AF55B154E3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AB1-48DA-A05D-518360F3EB2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AB1-48DA-A05D-518360F3EB26}"/>
              </c:ext>
            </c:extLst>
          </c:dPt>
          <c:val>
            <c:numRef>
              <c:f>(Sheet1!$C$3,Sheet1!$E$3)</c:f>
              <c:numCache>
                <c:formatCode>General</c:formatCode>
                <c:ptCount val="2"/>
                <c:pt idx="0">
                  <c:v>4215728</c:v>
                </c:pt>
                <c:pt idx="1">
                  <c:v>2168028</c:v>
                </c:pt>
              </c:numCache>
            </c:numRef>
          </c:val>
          <c:extLst xmlns:c16r2="http://schemas.microsoft.com/office/drawing/2015/06/chart">
            <c:ext xmlns:c16="http://schemas.microsoft.com/office/drawing/2014/chart" uri="{C3380CC4-5D6E-409C-BE32-E72D297353CC}">
              <c16:uniqueId val="{00000004-EAB1-48DA-A05D-518360F3EB2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AB9-44AB-813D-ACC93EE34BD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AB9-44AB-813D-ACC93EE34BD4}"/>
              </c:ext>
            </c:extLst>
          </c:dPt>
          <c:val>
            <c:numRef>
              <c:f>(Sheet1!$C$4,Sheet1!$E$4)</c:f>
              <c:numCache>
                <c:formatCode>General</c:formatCode>
                <c:ptCount val="2"/>
                <c:pt idx="0">
                  <c:v>2659290</c:v>
                </c:pt>
                <c:pt idx="1">
                  <c:v>1387906</c:v>
                </c:pt>
              </c:numCache>
            </c:numRef>
          </c:val>
          <c:extLst xmlns:c16r2="http://schemas.microsoft.com/office/drawing/2015/06/chart">
            <c:ext xmlns:c16="http://schemas.microsoft.com/office/drawing/2014/chart" uri="{C3380CC4-5D6E-409C-BE32-E72D297353CC}">
              <c16:uniqueId val="{00000004-CAB9-44AB-813D-ACC93EE34B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6FA-425D-98DC-33B4B9861ED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6FA-425D-98DC-33B4B9861EDD}"/>
              </c:ext>
            </c:extLst>
          </c:dPt>
          <c:val>
            <c:numRef>
              <c:f>(Sheet1!$C$5,Sheet1!$E$5)</c:f>
              <c:numCache>
                <c:formatCode>General</c:formatCode>
                <c:ptCount val="2"/>
                <c:pt idx="0">
                  <c:v>4424601</c:v>
                </c:pt>
                <c:pt idx="1">
                  <c:v>2562463</c:v>
                </c:pt>
              </c:numCache>
            </c:numRef>
          </c:val>
          <c:extLst xmlns:c16r2="http://schemas.microsoft.com/office/drawing/2015/06/chart">
            <c:ext xmlns:c16="http://schemas.microsoft.com/office/drawing/2014/chart" uri="{C3380CC4-5D6E-409C-BE32-E72D297353CC}">
              <c16:uniqueId val="{00000004-D6FA-425D-98DC-33B4B9861E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859-4A6D-9D78-36320EEC310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859-4A6D-9D78-36320EEC3106}"/>
              </c:ext>
            </c:extLst>
          </c:dPt>
          <c:val>
            <c:numRef>
              <c:f>(Sheet1!$C$6,Sheet1!$E$6)</c:f>
              <c:numCache>
                <c:formatCode>General</c:formatCode>
                <c:ptCount val="2"/>
                <c:pt idx="0">
                  <c:v>3092513</c:v>
                </c:pt>
                <c:pt idx="1">
                  <c:v>1916144</c:v>
                </c:pt>
              </c:numCache>
            </c:numRef>
          </c:val>
          <c:extLst xmlns:c16r2="http://schemas.microsoft.com/office/drawing/2015/06/chart">
            <c:ext xmlns:c16="http://schemas.microsoft.com/office/drawing/2014/chart" uri="{C3380CC4-5D6E-409C-BE32-E72D297353CC}">
              <c16:uniqueId val="{00000004-4859-4A6D-9D78-36320EEC31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EDB-4875-A39A-ECF5232DB8E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EDB-4875-A39A-ECF5232DB8E2}"/>
              </c:ext>
            </c:extLst>
          </c:dPt>
          <c:val>
            <c:numRef>
              <c:f>(Sheet1!$C$7,Sheet1!$E$7)</c:f>
              <c:numCache>
                <c:formatCode>General</c:formatCode>
                <c:ptCount val="2"/>
                <c:pt idx="0">
                  <c:v>5875204</c:v>
                </c:pt>
                <c:pt idx="1">
                  <c:v>3896770</c:v>
                </c:pt>
              </c:numCache>
            </c:numRef>
          </c:val>
          <c:extLst xmlns:c16r2="http://schemas.microsoft.com/office/drawing/2015/06/chart">
            <c:ext xmlns:c16="http://schemas.microsoft.com/office/drawing/2014/chart" uri="{C3380CC4-5D6E-409C-BE32-E72D297353CC}">
              <c16:uniqueId val="{00000004-7EDB-4875-A39A-ECF5232DB8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854-48AF-ABA0-06E313CBF9B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854-48AF-ABA0-06E313CBF9B9}"/>
              </c:ext>
            </c:extLst>
          </c:dPt>
          <c:val>
            <c:numRef>
              <c:f>(Sheet1!$C$8,Sheet1!$E$8)</c:f>
              <c:numCache>
                <c:formatCode>General</c:formatCode>
                <c:ptCount val="2"/>
                <c:pt idx="0">
                  <c:v>7298202</c:v>
                </c:pt>
                <c:pt idx="1">
                  <c:v>5183797</c:v>
                </c:pt>
              </c:numCache>
            </c:numRef>
          </c:val>
          <c:extLst xmlns:c16r2="http://schemas.microsoft.com/office/drawing/2015/06/chart">
            <c:ext xmlns:c16="http://schemas.microsoft.com/office/drawing/2014/chart" uri="{C3380CC4-5D6E-409C-BE32-E72D297353CC}">
              <c16:uniqueId val="{00000004-F854-48AF-ABA0-06E313CBF9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A81-4C1D-B370-5430DC99BF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A81-4C1D-B370-5430DC99BF03}"/>
              </c:ext>
            </c:extLst>
          </c:dPt>
          <c:val>
            <c:numRef>
              <c:f>(Sheet1!$C$9,Sheet1!$E$9)</c:f>
              <c:numCache>
                <c:formatCode>General</c:formatCode>
                <c:ptCount val="2"/>
                <c:pt idx="0">
                  <c:v>5823891</c:v>
                </c:pt>
                <c:pt idx="1">
                  <c:v>4332919</c:v>
                </c:pt>
              </c:numCache>
            </c:numRef>
          </c:val>
          <c:extLst xmlns:c16r2="http://schemas.microsoft.com/office/drawing/2015/06/chart">
            <c:ext xmlns:c16="http://schemas.microsoft.com/office/drawing/2014/chart" uri="{C3380CC4-5D6E-409C-BE32-E72D297353CC}">
              <c16:uniqueId val="{00000004-1A81-4C1D-B370-5430DC99BF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588CA0-556C-48FF-86E2-FF35850D4988}" type="datetimeFigureOut">
              <a:rPr lang="en-US" smtClean="0"/>
              <a:pPr/>
              <a:t>11/9/2016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48C6BD-D8CF-43CE-9A0D-DA4E77A4F016}" type="datetimeFigureOut">
              <a:rPr lang="en-US" smtClean="0"/>
              <a:pPr/>
              <a:t>11/9/2016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oi.org/10.18352/lq.1017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clc.org/content/dam/research/publications/2015/oclcresearch-esr-stewardship-2015.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clc.org/content/dam/research/publications/2015/oclcresearch-esr-stewardship-2015.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clc.org/content/dam/research/publications/library/2012/2012-0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clc.org/content/dam/research/publications/library/2014/oclcresearch-evolving-scholarly-record-2014-5-a4.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gainst-the-grain.com/author/dthawki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against-the-grain.com/category/chsconfblo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Sterling Memorial Library, Yale. </a:t>
            </a:r>
          </a:p>
          <a:p>
            <a:r>
              <a:rPr lang="en-US" dirty="0" smtClean="0"/>
              <a:t>By </a:t>
            </a:r>
            <a:r>
              <a:rPr lang="en-US" sz="1200" b="0" i="0" kern="1200" dirty="0" smtClean="0">
                <a:solidFill>
                  <a:schemeClr val="tx1"/>
                </a:solidFill>
                <a:effectLst/>
                <a:latin typeface="+mn-lt"/>
                <a:ea typeface="+mn-ea"/>
                <a:cs typeface="+mn-cs"/>
              </a:rPr>
              <a:t>Günter </a:t>
            </a:r>
            <a:r>
              <a:rPr lang="en-US" sz="1200" b="0" i="0" kern="1200" dirty="0" err="1" smtClean="0">
                <a:solidFill>
                  <a:schemeClr val="tx1"/>
                </a:solidFill>
                <a:effectLst/>
                <a:latin typeface="+mn-lt"/>
                <a:ea typeface="+mn-ea"/>
                <a:cs typeface="+mn-cs"/>
              </a:rPr>
              <a:t>Waibel</a:t>
            </a:r>
            <a:r>
              <a:rPr lang="en-US" dirty="0" smtClean="0"/>
              <a:t>. </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extLst>
      <p:ext uri="{BB962C8B-B14F-4D97-AF65-F5344CB8AC3E}">
        <p14:creationId xmlns:p14="http://schemas.microsoft.com/office/powerpoint/2010/main" val="187325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facilitated collections:</a:t>
            </a:r>
          </a:p>
          <a:p>
            <a:endParaRPr lang="en-US" dirty="0" smtClean="0"/>
          </a:p>
          <a:p>
            <a:r>
              <a:rPr lang="en-US" sz="1200" b="0" i="0" kern="1200" dirty="0" smtClean="0">
                <a:solidFill>
                  <a:schemeClr val="tx1"/>
                </a:solidFill>
                <a:effectLst/>
                <a:latin typeface="+mn-lt"/>
                <a:ea typeface="+mn-ea"/>
                <a:cs typeface="+mn-cs"/>
              </a:rPr>
              <a:t>Dempsey, L., (2016). Library collections in the life of the user: two directions. LIBER Quarterly. 26(4). DOI: </a:t>
            </a:r>
            <a:r>
              <a:rPr lang="en-US" sz="1200" b="0" i="0" u="none" strike="noStrike" kern="1200" dirty="0" smtClean="0">
                <a:solidFill>
                  <a:schemeClr val="tx1"/>
                </a:solidFill>
                <a:effectLst/>
                <a:latin typeface="+mn-lt"/>
                <a:ea typeface="+mn-ea"/>
                <a:cs typeface="+mn-cs"/>
                <a:hlinkClick r:id="rId3"/>
              </a:rPr>
              <a:t>http://doi.org/10.18352/lq.10170</a:t>
            </a:r>
            <a:endParaRPr lang="en-US" dirty="0" smtClean="0"/>
          </a:p>
          <a:p>
            <a:endParaRPr lang="en-US"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25</a:t>
            </a:fld>
            <a:endParaRPr lang="en-US"/>
          </a:p>
        </p:txBody>
      </p:sp>
    </p:spTree>
    <p:extLst>
      <p:ext uri="{BB962C8B-B14F-4D97-AF65-F5344CB8AC3E}">
        <p14:creationId xmlns:p14="http://schemas.microsoft.com/office/powerpoint/2010/main" val="102523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26</a:t>
            </a:fld>
            <a:endParaRPr lang="en-US"/>
          </a:p>
        </p:txBody>
      </p:sp>
    </p:spTree>
    <p:extLst>
      <p:ext uri="{BB962C8B-B14F-4D97-AF65-F5344CB8AC3E}">
        <p14:creationId xmlns:p14="http://schemas.microsoft.com/office/powerpoint/2010/main" val="363340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01114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31E8577-7E78-41DF-96AC-A776B0057BB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07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Jisc and CNI conference 2016</a:t>
            </a:r>
          </a:p>
          <a:p>
            <a:pPr fontAlgn="base"/>
            <a:r>
              <a:rPr lang="en-US" sz="1200" b="0" i="0" kern="1200" dirty="0" smtClean="0">
                <a:solidFill>
                  <a:schemeClr val="tx1"/>
                </a:solidFill>
                <a:effectLst/>
                <a:latin typeface="+mn-lt"/>
                <a:ea typeface="+mn-ea"/>
                <a:cs typeface="+mn-cs"/>
              </a:rPr>
              <a:t>International advances in digital scholarship</a:t>
            </a:r>
          </a:p>
          <a:p>
            <a:r>
              <a:rPr lang="en-US" dirty="0" smtClean="0"/>
              <a:t>Oxford, July 2016</a:t>
            </a:r>
          </a:p>
          <a:p>
            <a:endParaRPr lang="en-US" dirty="0" smtClean="0"/>
          </a:p>
          <a:p>
            <a:endParaRPr lang="en-US" dirty="0" smtClean="0"/>
          </a:p>
          <a:p>
            <a:r>
              <a:rPr lang="en-US" dirty="0" err="1" smtClean="0"/>
              <a:t>Powerpoint</a:t>
            </a:r>
            <a:r>
              <a:rPr lang="en-US" dirty="0" smtClean="0"/>
              <a:t> from presentation available at:</a:t>
            </a:r>
          </a:p>
          <a:p>
            <a:r>
              <a:rPr lang="en-US" dirty="0" smtClean="0"/>
              <a:t>http://www.slideshare.net/JISC/closing-plenary-john-wilkin-and-david-Maguire</a:t>
            </a:r>
          </a:p>
          <a:p>
            <a:endParaRPr lang="en-US" dirty="0" smtClean="0"/>
          </a:p>
          <a:p>
            <a:r>
              <a:rPr lang="en-US" dirty="0" smtClean="0"/>
              <a:t>Quote from unpublished paper provided by the author. </a:t>
            </a:r>
          </a:p>
          <a:p>
            <a:endParaRPr lang="en-US" dirty="0" smtClean="0"/>
          </a:p>
          <a:p>
            <a:r>
              <a:rPr lang="en-US" dirty="0" smtClean="0"/>
              <a:t>Pic: http://www.library.illinois.edu/administration/librarian/aboutme.html</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33</a:t>
            </a:fld>
            <a:endParaRPr lang="en-US"/>
          </a:p>
        </p:txBody>
      </p:sp>
    </p:spTree>
    <p:extLst>
      <p:ext uri="{BB962C8B-B14F-4D97-AF65-F5344CB8AC3E}">
        <p14:creationId xmlns:p14="http://schemas.microsoft.com/office/powerpoint/2010/main" val="657164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conscious coordination:</a:t>
            </a:r>
          </a:p>
          <a:p>
            <a:r>
              <a:rPr lang="en-US" dirty="0" smtClean="0"/>
              <a:t>Lavoie, Brian and Constance </a:t>
            </a:r>
            <a:r>
              <a:rPr lang="en-US" dirty="0" err="1" smtClean="0"/>
              <a:t>Malpas</a:t>
            </a:r>
            <a:r>
              <a:rPr lang="en-US" dirty="0" smtClean="0"/>
              <a:t>. 2015. </a:t>
            </a:r>
            <a:r>
              <a:rPr lang="en-US" i="1" dirty="0" smtClean="0"/>
              <a:t>Stewardship of the Evolving Scholarly Record: From the Invisible Hand to Conscious Coordination</a:t>
            </a:r>
            <a:r>
              <a:rPr lang="en-US" dirty="0" smtClean="0"/>
              <a:t>. Dublin, Ohio: OCLC Research. </a:t>
            </a:r>
            <a:r>
              <a:rPr lang="en-US" u="none" smtClean="0">
                <a:hlinkClick r:id="rId3"/>
              </a:rPr>
              <a:t>http://www.oclc.org/content/dam/research/publications/2015/oclcresearch-esr-stewardship-2015.pdf</a:t>
            </a:r>
            <a:r>
              <a:rPr lang="en-US" u="none" smtClean="0"/>
              <a:t>.</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013891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components of conscious </a:t>
            </a:r>
            <a:r>
              <a:rPr lang="en-US" dirty="0" smtClean="0"/>
              <a:t>coordination</a:t>
            </a:r>
          </a:p>
          <a:p>
            <a:endParaRPr lang="en-US" dirty="0" smtClean="0"/>
          </a:p>
          <a:p>
            <a:r>
              <a:rPr lang="en-US" dirty="0" smtClean="0"/>
              <a:t>More on conscious coordination:</a:t>
            </a:r>
          </a:p>
          <a:p>
            <a:r>
              <a:rPr lang="en-US" dirty="0" smtClean="0"/>
              <a:t>Lavoie, Brian and Constance </a:t>
            </a:r>
            <a:r>
              <a:rPr lang="en-US" dirty="0" err="1" smtClean="0"/>
              <a:t>Malpas</a:t>
            </a:r>
            <a:r>
              <a:rPr lang="en-US" dirty="0" smtClean="0"/>
              <a:t>. 2015. </a:t>
            </a:r>
            <a:r>
              <a:rPr lang="en-US" i="1" dirty="0" smtClean="0"/>
              <a:t>Stewardship of the Evolving Scholarly Record: From the Invisible Hand to Conscious Coordination</a:t>
            </a:r>
            <a:r>
              <a:rPr lang="en-US" dirty="0" smtClean="0"/>
              <a:t>. Dublin, Ohio: OCLC Research. </a:t>
            </a:r>
            <a:r>
              <a:rPr lang="en-US" u="none" dirty="0" smtClean="0">
                <a:hlinkClick r:id="rId3"/>
              </a:rPr>
              <a:t>http://www.oclc.org/content/dam/research/publications/2015/oclcresearch-esr-stewardship-2015.pdf</a:t>
            </a:r>
            <a:r>
              <a:rPr lang="en-US" u="none" dirty="0" smtClean="0"/>
              <a:t>.</a:t>
            </a:r>
            <a:endParaRPr lang="en-US" u="none"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37</a:t>
            </a:fld>
            <a:endParaRPr lang="en-US"/>
          </a:p>
        </p:txBody>
      </p:sp>
    </p:spTree>
    <p:extLst>
      <p:ext uri="{BB962C8B-B14F-4D97-AF65-F5344CB8AC3E}">
        <p14:creationId xmlns:p14="http://schemas.microsoft.com/office/powerpoint/2010/main" val="233592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0" i="0" kern="1200" dirty="0" smtClean="0">
                <a:solidFill>
                  <a:schemeClr val="tx1"/>
                </a:solidFill>
                <a:effectLst/>
                <a:latin typeface="+mn-lt"/>
                <a:ea typeface="+mn-ea"/>
                <a:cs typeface="+mn-cs"/>
              </a:rPr>
              <a:t>Hazen, D. (January 01, 2000). ARTICLES - Selecting for Storage - Local Problems, Local Responses, and an Emerging Common Challenge. </a:t>
            </a:r>
            <a:r>
              <a:rPr lang="en-US" sz="1200" b="0" i="1" kern="1200" dirty="0" smtClean="0">
                <a:solidFill>
                  <a:schemeClr val="tx1"/>
                </a:solidFill>
                <a:effectLst/>
                <a:latin typeface="+mn-lt"/>
                <a:ea typeface="+mn-ea"/>
                <a:cs typeface="+mn-cs"/>
              </a:rPr>
              <a:t>Library Resources &amp; Technical Services, 44, </a:t>
            </a:r>
            <a:r>
              <a:rPr lang="en-US" sz="1200" b="0" i="0" kern="1200" dirty="0" smtClean="0">
                <a:solidFill>
                  <a:schemeClr val="tx1"/>
                </a:solidFill>
                <a:effectLst/>
                <a:latin typeface="+mn-lt"/>
                <a:ea typeface="+mn-ea"/>
                <a:cs typeface="+mn-cs"/>
              </a:rPr>
              <a:t>4, 176.</a:t>
            </a:r>
            <a:endParaRPr lang="en-US" dirty="0" smtClean="0"/>
          </a:p>
          <a:p>
            <a:endParaRPr lang="en-US" dirty="0" smtClean="0"/>
          </a:p>
          <a:p>
            <a:r>
              <a:rPr lang="en-US" dirty="0" smtClean="0"/>
              <a:t>https://journals.ala.org/lrts/article/view/5508</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38</a:t>
            </a:fld>
            <a:endParaRPr lang="en-US"/>
          </a:p>
        </p:txBody>
      </p:sp>
    </p:spTree>
    <p:extLst>
      <p:ext uri="{BB962C8B-B14F-4D97-AF65-F5344CB8AC3E}">
        <p14:creationId xmlns:p14="http://schemas.microsoft.com/office/powerpoint/2010/main" val="180965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http://search.it.online.fr/covers/wp-content/morgan-rockhill-2008.jpg</a:t>
            </a:r>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extLst>
      <p:ext uri="{BB962C8B-B14F-4D97-AF65-F5344CB8AC3E}">
        <p14:creationId xmlns:p14="http://schemas.microsoft.com/office/powerpoint/2010/main" val="278147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view: mega-regional print collections</a:t>
            </a:r>
          </a:p>
          <a:p>
            <a:r>
              <a:rPr lang="en-US" dirty="0"/>
              <a:t>First click: Borrow Direct partners are mostly in BOS-WASH mega-region</a:t>
            </a:r>
          </a:p>
          <a:p>
            <a:r>
              <a:rPr lang="en-US" dirty="0"/>
              <a:t>Second</a:t>
            </a:r>
            <a:r>
              <a:rPr lang="en-US" baseline="0" dirty="0"/>
              <a:t> click: Chicago, Cornell, Duke, and Stanford are each located in another mega-region.</a:t>
            </a:r>
          </a:p>
          <a:p>
            <a:r>
              <a:rPr lang="en-US" baseline="0" dirty="0" smtClean="0"/>
              <a:t>Third </a:t>
            </a:r>
            <a:r>
              <a:rPr lang="en-US" baseline="0" dirty="0"/>
              <a:t>click: BD overlap with BOS-WASH collection; non-BOS-WASH contribution highlighted</a:t>
            </a:r>
            <a:r>
              <a:rPr lang="en-US" baseline="0" dirty="0" smtClean="0"/>
              <a:t>.</a:t>
            </a:r>
          </a:p>
          <a:p>
            <a:endParaRPr lang="en-US" baseline="0" dirty="0" smtClean="0"/>
          </a:p>
          <a:p>
            <a:r>
              <a:rPr lang="en-US" baseline="0" dirty="0" smtClean="0"/>
              <a:t>More on mega-regional print book collections:</a:t>
            </a:r>
          </a:p>
          <a:p>
            <a:r>
              <a:rPr lang="en-US" dirty="0" smtClean="0"/>
              <a:t>Lavoie, Brian, Constance </a:t>
            </a:r>
            <a:r>
              <a:rPr lang="en-US" dirty="0" err="1" smtClean="0"/>
              <a:t>Malpas</a:t>
            </a:r>
            <a:r>
              <a:rPr lang="en-US" dirty="0" smtClean="0"/>
              <a:t> and JD </a:t>
            </a:r>
            <a:r>
              <a:rPr lang="en-US" dirty="0" err="1" smtClean="0"/>
              <a:t>Shipengrover</a:t>
            </a:r>
            <a:r>
              <a:rPr lang="en-US" dirty="0" smtClean="0"/>
              <a:t>. 2012. </a:t>
            </a:r>
            <a:r>
              <a:rPr lang="en-US" i="1" dirty="0" smtClean="0"/>
              <a:t>Print Management at "Mega-scale": A Regional Perspective on Print Book Collections in North America</a:t>
            </a:r>
            <a:r>
              <a:rPr lang="en-US" dirty="0" smtClean="0"/>
              <a:t>. Dublin, Ohio: OCLC Research. </a:t>
            </a:r>
            <a:r>
              <a:rPr lang="en-US" dirty="0" smtClean="0">
                <a:hlinkClick r:id="rId3"/>
              </a:rPr>
              <a:t>http://www.oclc.org/research/publications/library/2012/2012-05.pdf</a:t>
            </a:r>
            <a:r>
              <a:rPr lang="en-US" dirty="0" smtClean="0"/>
              <a:t>.</a:t>
            </a:r>
            <a:endParaRPr lang="en-US" dirty="0"/>
          </a:p>
        </p:txBody>
      </p:sp>
      <p:sp>
        <p:nvSpPr>
          <p:cNvPr id="4" name="Slide Number Placeholder 3"/>
          <p:cNvSpPr>
            <a:spLocks noGrp="1"/>
          </p:cNvSpPr>
          <p:nvPr>
            <p:ph type="sldNum" sz="quarter" idx="10"/>
          </p:nvPr>
        </p:nvSpPr>
        <p:spPr/>
        <p:txBody>
          <a:bodyPr/>
          <a:lstStyle/>
          <a:p>
            <a:fld id="{A0534ABE-BF43-4316-9A44-F4FE0FB84ED8}" type="slidenum">
              <a:rPr lang="en-US" smtClean="0"/>
              <a:t>9</a:t>
            </a:fld>
            <a:endParaRPr lang="en-US"/>
          </a:p>
        </p:txBody>
      </p:sp>
    </p:spTree>
    <p:extLst>
      <p:ext uri="{BB962C8B-B14F-4D97-AF65-F5344CB8AC3E}">
        <p14:creationId xmlns:p14="http://schemas.microsoft.com/office/powerpoint/2010/main" val="94179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American print book collection: 45.7m</a:t>
            </a:r>
            <a:r>
              <a:rPr lang="en-US" baseline="0" dirty="0"/>
              <a:t> distinct publications</a:t>
            </a:r>
          </a:p>
          <a:p>
            <a:r>
              <a:rPr lang="en-US" baseline="0" dirty="0"/>
              <a:t>57 percent of the print book publications held in North America are available within BOS-WASH (the largest mega-regional collection)</a:t>
            </a:r>
          </a:p>
          <a:p>
            <a:r>
              <a:rPr lang="en-US" baseline="0" dirty="0"/>
              <a:t>41 percent of the print book publications held in North America are available in CHI-PITTS (the second largest mega-regional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35 percent of the print book publications held in North America are available within the BorrowDirect partnership (which would represent the third largest mega-regional collection)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BorrowDirect print book collection duplicates at least half of every mega-regional collection in North America</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a:p>
        </p:txBody>
      </p:sp>
    </p:spTree>
    <p:extLst>
      <p:ext uri="{BB962C8B-B14F-4D97-AF65-F5344CB8AC3E}">
        <p14:creationId xmlns:p14="http://schemas.microsoft.com/office/powerpoint/2010/main" val="327597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Hazen, D. (January 01, 2011). Lost in the Cloud Research Library Collections and Community in the Digital Age. </a:t>
            </a:r>
            <a:r>
              <a:rPr lang="en-US" sz="1200" b="0" i="1" kern="1200" dirty="0" smtClean="0">
                <a:solidFill>
                  <a:schemeClr val="tx1"/>
                </a:solidFill>
                <a:effectLst/>
                <a:latin typeface="+mn-lt"/>
                <a:ea typeface="+mn-ea"/>
                <a:cs typeface="+mn-cs"/>
              </a:rPr>
              <a:t>Library Resources and Technical Services, 55, </a:t>
            </a:r>
            <a:r>
              <a:rPr lang="en-US" sz="1200" b="0" i="0" kern="1200" dirty="0" smtClean="0">
                <a:solidFill>
                  <a:schemeClr val="tx1"/>
                </a:solidFill>
                <a:effectLst/>
                <a:latin typeface="+mn-lt"/>
                <a:ea typeface="+mn-ea"/>
                <a:cs typeface="+mn-cs"/>
              </a:rPr>
              <a:t>4, 195-204.</a:t>
            </a:r>
          </a:p>
          <a:p>
            <a:endParaRPr lang="en-US" sz="1200" b="0" i="0" kern="1200" dirty="0" smtClean="0">
              <a:solidFill>
                <a:schemeClr val="tx1"/>
              </a:solidFill>
              <a:effectLst/>
              <a:latin typeface="+mn-lt"/>
              <a:ea typeface="+mn-ea"/>
              <a:cs typeface="+mn-cs"/>
            </a:endParaRPr>
          </a:p>
          <a:p>
            <a:r>
              <a:rPr lang="en-US" dirty="0" smtClean="0"/>
              <a:t>https://journals.ala.org/lrts/article/view/5302</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a:p>
        </p:txBody>
      </p:sp>
    </p:spTree>
    <p:extLst>
      <p:ext uri="{BB962C8B-B14F-4D97-AF65-F5344CB8AC3E}">
        <p14:creationId xmlns:p14="http://schemas.microsoft.com/office/powerpoint/2010/main" val="109524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This is how we framed out the scholarly record in terms of nature and scope of what it might contain.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Start with published outcomes: the reporting of results, conclusions, ideas and so forth from a particular scholarly inquiry. </a:t>
            </a:r>
          </a:p>
          <a:p>
            <a:r>
              <a:rPr lang="en-US" sz="1200" kern="1200" dirty="0">
                <a:solidFill>
                  <a:schemeClr val="tx1"/>
                </a:solidFill>
                <a:effectLst/>
                <a:latin typeface="+mn-lt"/>
                <a:ea typeface="+mn-ea"/>
                <a:cs typeface="+mn-cs"/>
              </a:rPr>
              <a:t>These outcomes are still the coin of the realm for scholarly activities, so they are privileged here at the center of the picture;</a:t>
            </a:r>
          </a:p>
          <a:p>
            <a:r>
              <a:rPr lang="en-US" sz="1200" kern="1200" dirty="0">
                <a:solidFill>
                  <a:schemeClr val="tx1"/>
                </a:solidFill>
                <a:effectLst/>
                <a:latin typeface="+mn-lt"/>
                <a:ea typeface="+mn-ea"/>
                <a:cs typeface="+mn-cs"/>
              </a:rPr>
              <a:t>A lot of these outcomes take the form of text-based materials like books and journal articles, but often supplemented by additional materials such as video, graphics, and interactive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Rest of scholarly record divided into two broad areas: process and aftermath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Process: process of scholarly inquiry; process by which outcomes are produced. Identified three categories of materials generated in this phase in which there is interest in including them as part of the scholarly record:</a:t>
            </a:r>
          </a:p>
          <a:p>
            <a:r>
              <a:rPr lang="en-US" sz="1200" i="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materials related to the methodology of scholarly inquiry (e.g., software, computer models, digital lab notebooks, sampling frames, experimental protocols, instrument calibrations)</a:t>
            </a:r>
          </a:p>
          <a:p>
            <a:r>
              <a:rPr lang="en-US" sz="1200" i="1" kern="1200" dirty="0">
                <a:solidFill>
                  <a:schemeClr val="tx1"/>
                </a:solidFill>
                <a:effectLst/>
                <a:latin typeface="+mn-lt"/>
                <a:ea typeface="+mn-ea"/>
                <a:cs typeface="+mn-cs"/>
              </a:rPr>
              <a:t>Evidence</a:t>
            </a:r>
            <a:r>
              <a:rPr lang="en-US" sz="1200" kern="1200" dirty="0">
                <a:solidFill>
                  <a:schemeClr val="tx1"/>
                </a:solidFill>
                <a:effectLst/>
                <a:latin typeface="+mn-lt"/>
                <a:ea typeface="+mn-ea"/>
                <a:cs typeface="+mn-cs"/>
              </a:rPr>
              <a:t> raw materials/inputs to scholarly work (e.g., data sets, survey results, new or enhanced primary source documents, links to findings from other scholarly works);</a:t>
            </a:r>
          </a:p>
          <a:p>
            <a:r>
              <a:rPr lang="en-US" sz="1200" i="1" kern="1200" dirty="0">
                <a:solidFill>
                  <a:schemeClr val="tx1"/>
                </a:solidFill>
                <a:effectLst/>
                <a:latin typeface="+mn-lt"/>
                <a:ea typeface="+mn-ea"/>
                <a:cs typeface="+mn-cs"/>
              </a:rPr>
              <a:t>Discussion</a:t>
            </a:r>
            <a:r>
              <a:rPr lang="en-US" sz="1200" kern="1200" dirty="0">
                <a:solidFill>
                  <a:schemeClr val="tx1"/>
                </a:solidFill>
                <a:effectLst/>
                <a:latin typeface="+mn-lt"/>
                <a:ea typeface="+mn-ea"/>
                <a:cs typeface="+mn-cs"/>
              </a:rPr>
              <a:t> refining and improving ideas, methods, conclusions (e.g., pre-prints, listserv/blog discussions, conference presentations, annotated commentary, grant proposals).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Anchoring outcomes directly to the methods employed, evidence used, and formative discussions conducted during the process of scholarly inquiry helps contextualize and deepen our understanding of these outcomes, facilitate replicability, and leverage results into new research.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the outcomes from a research project have been formally published or otherwise made available, scholarly activities surrounding that piece of work may still continue in the “aftermath” phase.</a:t>
            </a:r>
          </a:p>
          <a:p>
            <a:r>
              <a:rPr lang="en-US" sz="1200" kern="1200" dirty="0">
                <a:solidFill>
                  <a:schemeClr val="tx1"/>
                </a:solidFill>
                <a:effectLst/>
                <a:latin typeface="+mn-lt"/>
                <a:ea typeface="+mn-ea"/>
                <a:cs typeface="+mn-cs"/>
              </a:rPr>
              <a:t>Activities in the aftermath phase may include </a:t>
            </a:r>
            <a:r>
              <a:rPr lang="en-US" sz="1200" i="1" kern="1200" dirty="0">
                <a:solidFill>
                  <a:schemeClr val="tx1"/>
                </a:solidFill>
                <a:effectLst/>
                <a:latin typeface="+mn-lt"/>
                <a:ea typeface="+mn-ea"/>
                <a:cs typeface="+mn-cs"/>
              </a:rPr>
              <a:t>Discussion</a:t>
            </a:r>
            <a:r>
              <a:rPr lang="en-US" sz="1200" kern="1200" dirty="0">
                <a:solidFill>
                  <a:schemeClr val="tx1"/>
                </a:solidFill>
                <a:effectLst/>
                <a:latin typeface="+mn-lt"/>
                <a:ea typeface="+mn-ea"/>
                <a:cs typeface="+mn-cs"/>
              </a:rPr>
              <a:t> (through similar channels as those in the process phase, but also post-publication formal reviews and commentary);</a:t>
            </a:r>
          </a:p>
          <a:p>
            <a:r>
              <a:rPr lang="en-US" sz="1200" i="1" kern="1200" dirty="0">
                <a:solidFill>
                  <a:schemeClr val="tx1"/>
                </a:solidFill>
                <a:effectLst/>
                <a:latin typeface="+mn-lt"/>
                <a:ea typeface="+mn-ea"/>
                <a:cs typeface="+mn-cs"/>
              </a:rPr>
              <a:t>Revision</a:t>
            </a:r>
            <a:r>
              <a:rPr lang="en-US" sz="1200" kern="1200" dirty="0">
                <a:solidFill>
                  <a:schemeClr val="tx1"/>
                </a:solidFill>
                <a:effectLst/>
                <a:latin typeface="+mn-lt"/>
                <a:ea typeface="+mn-ea"/>
                <a:cs typeface="+mn-cs"/>
              </a:rPr>
              <a:t> published work can be revised in various ways (the work may be enhanced with additional findings; errors may be corrected or clarifications made, etc.)</a:t>
            </a:r>
          </a:p>
          <a:p>
            <a:r>
              <a:rPr lang="en-US" sz="1200" i="1" kern="1200" dirty="0">
                <a:solidFill>
                  <a:schemeClr val="tx1"/>
                </a:solidFill>
                <a:effectLst/>
                <a:latin typeface="+mn-lt"/>
                <a:ea typeface="+mn-ea"/>
                <a:cs typeface="+mn-cs"/>
              </a:rPr>
              <a:t>Re-use </a:t>
            </a:r>
            <a:r>
              <a:rPr lang="en-US" sz="1200" kern="1200" dirty="0">
                <a:solidFill>
                  <a:schemeClr val="tx1"/>
                </a:solidFill>
                <a:effectLst/>
                <a:latin typeface="+mn-lt"/>
                <a:ea typeface="+mn-ea"/>
                <a:cs typeface="+mn-cs"/>
              </a:rPr>
              <a:t>(the work may be edited or re-packaged into new forms, such as conference presentations, summaries, blog posts, versions for the “popular media”,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saying that everything discussed here will end up in the scholarly record. But picture represents the maximal scope and depth of materials regarding which there is increasing interest in systematic collection and curation.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that some of the materials in the outlying components are becoming or might become outcomes in their own right. Data sets are a good example: in some disciplines the publication of an important data set is now considered a first-class scientific outcome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dirty="0" smtClean="0"/>
              <a:t>More on the evolving scholarly record:</a:t>
            </a:r>
          </a:p>
          <a:p>
            <a:r>
              <a:rPr lang="en-US" dirty="0" smtClean="0"/>
              <a:t>Lavoie, Brian, Eric Childress, Ricky </a:t>
            </a:r>
            <a:r>
              <a:rPr lang="en-US" dirty="0" err="1" smtClean="0"/>
              <a:t>Erway</a:t>
            </a:r>
            <a:r>
              <a:rPr lang="en-US" dirty="0" smtClean="0"/>
              <a:t>, </a:t>
            </a:r>
            <a:r>
              <a:rPr lang="en-US" dirty="0" err="1" smtClean="0"/>
              <a:t>Ixchel</a:t>
            </a:r>
            <a:r>
              <a:rPr lang="en-US" dirty="0" smtClean="0"/>
              <a:t> </a:t>
            </a:r>
            <a:r>
              <a:rPr lang="en-US" dirty="0" err="1" smtClean="0"/>
              <a:t>Faniel</a:t>
            </a:r>
            <a:r>
              <a:rPr lang="en-US" dirty="0" smtClean="0"/>
              <a:t>, Constance </a:t>
            </a:r>
            <a:r>
              <a:rPr lang="en-US" dirty="0" err="1" smtClean="0"/>
              <a:t>Malpas</a:t>
            </a:r>
            <a:r>
              <a:rPr lang="en-US" dirty="0" smtClean="0"/>
              <a:t>, Jennifer Schaffner, and </a:t>
            </a:r>
            <a:r>
              <a:rPr lang="en-US" dirty="0" err="1" smtClean="0"/>
              <a:t>Titia</a:t>
            </a:r>
            <a:r>
              <a:rPr lang="en-US" dirty="0" smtClean="0"/>
              <a:t> van der </a:t>
            </a:r>
            <a:r>
              <a:rPr lang="en-US" dirty="0" err="1" smtClean="0"/>
              <a:t>Werf</a:t>
            </a:r>
            <a:r>
              <a:rPr lang="en-US" dirty="0" smtClean="0"/>
              <a:t>. 2014. </a:t>
            </a:r>
            <a:r>
              <a:rPr lang="en-US" i="1" dirty="0" smtClean="0"/>
              <a:t>The Evolving Scholarly Record</a:t>
            </a:r>
            <a:r>
              <a:rPr lang="en-US" dirty="0" smtClean="0"/>
              <a:t>. Dublin, Ohio: OCLC Research.</a:t>
            </a:r>
          </a:p>
          <a:p>
            <a:r>
              <a:rPr lang="en-US" dirty="0" smtClean="0">
                <a:hlinkClick r:id="rId3"/>
              </a:rPr>
              <a:t>http://www.oclc.org/content/dam/research/publications/library/2014/oclcresearch-evolving-scholarly-record-2014.pdf</a:t>
            </a:r>
            <a:r>
              <a:rPr lang="en-US" dirty="0" smtClean="0"/>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F743E3-0DB5-4840-B44F-70C4D8426A9A}" type="slidenum">
              <a:rPr lang="en-US" smtClean="0"/>
              <a:pPr/>
              <a:t>14</a:t>
            </a:fld>
            <a:endParaRPr lang="en-US"/>
          </a:p>
        </p:txBody>
      </p:sp>
    </p:spTree>
    <p:extLst>
      <p:ext uri="{BB962C8B-B14F-4D97-AF65-F5344CB8AC3E}">
        <p14:creationId xmlns:p14="http://schemas.microsoft.com/office/powerpoint/2010/main" val="382688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http://global.oup.com/uk/orc/busecon/economics/carlin/</a:t>
            </a:r>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9477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A Publisher's New Job Description</a:t>
            </a:r>
          </a:p>
          <a:p>
            <a:pPr fontAlgn="base"/>
            <a:r>
              <a:rPr lang="en-US" sz="1200" b="0" i="0" kern="1200" dirty="0" smtClean="0">
                <a:solidFill>
                  <a:schemeClr val="tx1"/>
                </a:solidFill>
                <a:effectLst/>
                <a:latin typeface="+mn-lt"/>
                <a:ea typeface="+mn-ea"/>
                <a:cs typeface="+mn-cs"/>
              </a:rPr>
              <a:t>November 8, 2012 </a:t>
            </a:r>
            <a:r>
              <a:rPr lang="en-US" sz="1200" b="1" i="0" u="none" strike="noStrike" kern="1200" dirty="0" smtClean="0">
                <a:solidFill>
                  <a:schemeClr val="tx1"/>
                </a:solidFill>
                <a:effectLst/>
                <a:latin typeface="+mn-lt"/>
                <a:ea typeface="+mn-ea"/>
                <a:cs typeface="+mn-cs"/>
                <a:hlinkClick r:id="rId3" tooltip="Posts by Donald Hawkins"/>
              </a:rPr>
              <a:t>Donald Hawkins</a:t>
            </a: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4"/>
              </a:rPr>
              <a:t>Charleston Conference Blog</a:t>
            </a:r>
            <a:endParaRPr lang="en-US" sz="1200" b="0" i="0" kern="1200" dirty="0" smtClean="0">
              <a:solidFill>
                <a:schemeClr val="tx1"/>
              </a:solidFill>
              <a:effectLst/>
              <a:latin typeface="+mn-lt"/>
              <a:ea typeface="+mn-ea"/>
              <a:cs typeface="+mn-cs"/>
            </a:endParaRPr>
          </a:p>
          <a:p>
            <a:r>
              <a:rPr lang="en-US" dirty="0" smtClean="0"/>
              <a:t>http://www.against-the-grain.com/2012/11/a-publishers-new-job-description/</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a:p>
        </p:txBody>
      </p:sp>
    </p:spTree>
    <p:extLst>
      <p:ext uri="{BB962C8B-B14F-4D97-AF65-F5344CB8AC3E}">
        <p14:creationId xmlns:p14="http://schemas.microsoft.com/office/powerpoint/2010/main" val="12742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a:p>
        </p:txBody>
      </p:sp>
    </p:spTree>
    <p:extLst>
      <p:ext uri="{BB962C8B-B14F-4D97-AF65-F5344CB8AC3E}">
        <p14:creationId xmlns:p14="http://schemas.microsoft.com/office/powerpoint/2010/main" val="304421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73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19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87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0BD7341-9EFA-4417-8E61-81D111C88505}" type="datetimeFigureOut">
              <a:rPr lang="en-US"/>
              <a:pPr>
                <a:defRPr/>
              </a:pPr>
              <a:t>11/9/2016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5F31D7-F29D-4195-847F-0FE0770522D3}" type="slidenum">
              <a:rPr lang="en-US" altLang="en-US"/>
              <a:pPr/>
              <a:t>‹#›</a:t>
            </a:fld>
            <a:endParaRPr lang="en-US" altLang="en-US"/>
          </a:p>
        </p:txBody>
      </p:sp>
    </p:spTree>
    <p:extLst>
      <p:ext uri="{BB962C8B-B14F-4D97-AF65-F5344CB8AC3E}">
        <p14:creationId xmlns:p14="http://schemas.microsoft.com/office/powerpoint/2010/main" val="52077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FED5FA-2147-487E-871D-C7ED70AA339C}" type="datetimeFigureOut">
              <a:rPr lang="en-US"/>
              <a:pPr>
                <a:defRPr/>
              </a:pPr>
              <a:t>11/9/2016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381274-C08C-4F61-933F-B5DB6C21E441}" type="slidenum">
              <a:rPr lang="en-US" altLang="en-US"/>
              <a:pPr/>
              <a:t>‹#›</a:t>
            </a:fld>
            <a:endParaRPr lang="en-US" altLang="en-US"/>
          </a:p>
        </p:txBody>
      </p:sp>
    </p:spTree>
    <p:extLst>
      <p:ext uri="{BB962C8B-B14F-4D97-AF65-F5344CB8AC3E}">
        <p14:creationId xmlns:p14="http://schemas.microsoft.com/office/powerpoint/2010/main" val="2625774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F1256D6-CD0D-4B05-BDA3-D5F341594267}" type="datetimeFigureOut">
              <a:rPr lang="en-US"/>
              <a:pPr>
                <a:defRPr/>
              </a:pPr>
              <a:t>11/9/2016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543459-ECCA-490F-9259-E730AD0A0680}" type="slidenum">
              <a:rPr lang="en-US" altLang="en-US"/>
              <a:pPr/>
              <a:t>‹#›</a:t>
            </a:fld>
            <a:endParaRPr lang="en-US" altLang="en-US"/>
          </a:p>
        </p:txBody>
      </p:sp>
    </p:spTree>
    <p:extLst>
      <p:ext uri="{BB962C8B-B14F-4D97-AF65-F5344CB8AC3E}">
        <p14:creationId xmlns:p14="http://schemas.microsoft.com/office/powerpoint/2010/main" val="115705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B8DC2A6-E028-4289-B4E1-44A0ABBBE483}" type="datetimeFigureOut">
              <a:rPr lang="en-US"/>
              <a:pPr>
                <a:defRPr/>
              </a:pPr>
              <a:t>11/9/2016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F5FB1-45BD-4DC5-8E61-14488B9C384E}" type="slidenum">
              <a:rPr lang="en-US" altLang="en-US"/>
              <a:pPr/>
              <a:t>‹#›</a:t>
            </a:fld>
            <a:endParaRPr lang="en-US" altLang="en-US"/>
          </a:p>
        </p:txBody>
      </p:sp>
    </p:spTree>
    <p:extLst>
      <p:ext uri="{BB962C8B-B14F-4D97-AF65-F5344CB8AC3E}">
        <p14:creationId xmlns:p14="http://schemas.microsoft.com/office/powerpoint/2010/main" val="379738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8B671FE-681C-43A2-BD7E-0FD6CAAD0722}" type="datetimeFigureOut">
              <a:rPr lang="en-US"/>
              <a:pPr>
                <a:defRPr/>
              </a:pPr>
              <a:t>11/9/2016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E1733CB-72C3-4EF7-B189-9A6BA3F580BE}" type="slidenum">
              <a:rPr lang="en-US" altLang="en-US"/>
              <a:pPr/>
              <a:t>‹#›</a:t>
            </a:fld>
            <a:endParaRPr lang="en-US" altLang="en-US"/>
          </a:p>
        </p:txBody>
      </p:sp>
    </p:spTree>
    <p:extLst>
      <p:ext uri="{BB962C8B-B14F-4D97-AF65-F5344CB8AC3E}">
        <p14:creationId xmlns:p14="http://schemas.microsoft.com/office/powerpoint/2010/main" val="219178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2EE8D43-BB55-45E2-BA23-401836BF4E29}" type="datetimeFigureOut">
              <a:rPr lang="en-US"/>
              <a:pPr>
                <a:defRPr/>
              </a:pPr>
              <a:t>11/9/2016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3DCB162-7DE8-4070-BFC7-EEFE9F36851F}" type="slidenum">
              <a:rPr lang="en-US" altLang="en-US"/>
              <a:pPr/>
              <a:t>‹#›</a:t>
            </a:fld>
            <a:endParaRPr lang="en-US" altLang="en-US"/>
          </a:p>
        </p:txBody>
      </p:sp>
    </p:spTree>
    <p:extLst>
      <p:ext uri="{BB962C8B-B14F-4D97-AF65-F5344CB8AC3E}">
        <p14:creationId xmlns:p14="http://schemas.microsoft.com/office/powerpoint/2010/main" val="153134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C91056-253D-437C-A8C6-BE35E1E66454}" type="datetimeFigureOut">
              <a:rPr lang="en-US"/>
              <a:pPr>
                <a:defRPr/>
              </a:pPr>
              <a:t>11/9/2016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16B19D9-02B1-405B-8D77-A092205173AF}" type="slidenum">
              <a:rPr lang="en-US" altLang="en-US"/>
              <a:pPr/>
              <a:t>‹#›</a:t>
            </a:fld>
            <a:endParaRPr lang="en-US" altLang="en-US"/>
          </a:p>
        </p:txBody>
      </p:sp>
    </p:spTree>
    <p:extLst>
      <p:ext uri="{BB962C8B-B14F-4D97-AF65-F5344CB8AC3E}">
        <p14:creationId xmlns:p14="http://schemas.microsoft.com/office/powerpoint/2010/main" val="307457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22025C-EB7B-477A-902D-C55D460000B2}" type="datetimeFigureOut">
              <a:rPr lang="en-US"/>
              <a:pPr>
                <a:defRPr/>
              </a:pPr>
              <a:t>11/9/2016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5AC108-26E0-4C12-9F63-0B2F08AC59FB}" type="slidenum">
              <a:rPr lang="en-US" altLang="en-US"/>
              <a:pPr/>
              <a:t>‹#›</a:t>
            </a:fld>
            <a:endParaRPr lang="en-US" altLang="en-US"/>
          </a:p>
        </p:txBody>
      </p:sp>
    </p:spTree>
    <p:extLst>
      <p:ext uri="{BB962C8B-B14F-4D97-AF65-F5344CB8AC3E}">
        <p14:creationId xmlns:p14="http://schemas.microsoft.com/office/powerpoint/2010/main" val="26759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89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3A0E0C-7427-4CDF-9813-982F2D656FD9}" type="datetimeFigureOut">
              <a:rPr lang="en-US"/>
              <a:pPr>
                <a:defRPr/>
              </a:pPr>
              <a:t>11/9/2016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31C33FB-C856-4BC9-8E0A-74528909B79E}" type="slidenum">
              <a:rPr lang="en-US" altLang="en-US"/>
              <a:pPr/>
              <a:t>‹#›</a:t>
            </a:fld>
            <a:endParaRPr lang="en-US" altLang="en-US"/>
          </a:p>
        </p:txBody>
      </p:sp>
    </p:spTree>
    <p:extLst>
      <p:ext uri="{BB962C8B-B14F-4D97-AF65-F5344CB8AC3E}">
        <p14:creationId xmlns:p14="http://schemas.microsoft.com/office/powerpoint/2010/main" val="2191210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D5128A-BF09-4ACE-ABB9-D3C0670763BF}" type="datetimeFigureOut">
              <a:rPr lang="en-US"/>
              <a:pPr>
                <a:defRPr/>
              </a:pPr>
              <a:t>11/9/2016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D90C9F-5927-4913-9694-6E7A2D0A2D73}" type="slidenum">
              <a:rPr lang="en-US" altLang="en-US"/>
              <a:pPr/>
              <a:t>‹#›</a:t>
            </a:fld>
            <a:endParaRPr lang="en-US" altLang="en-US"/>
          </a:p>
        </p:txBody>
      </p:sp>
    </p:spTree>
    <p:extLst>
      <p:ext uri="{BB962C8B-B14F-4D97-AF65-F5344CB8AC3E}">
        <p14:creationId xmlns:p14="http://schemas.microsoft.com/office/powerpoint/2010/main" val="496227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3968F3-370F-48AC-A0C2-34D42E25B38E}" type="datetimeFigureOut">
              <a:rPr lang="en-US"/>
              <a:pPr>
                <a:defRPr/>
              </a:pPr>
              <a:t>11/9/2016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97981C-E96B-482F-85EA-69D43237BA11}" type="slidenum">
              <a:rPr lang="en-US" altLang="en-US"/>
              <a:pPr/>
              <a:t>‹#›</a:t>
            </a:fld>
            <a:endParaRPr lang="en-US" altLang="en-US"/>
          </a:p>
        </p:txBody>
      </p:sp>
    </p:spTree>
    <p:extLst>
      <p:ext uri="{BB962C8B-B14F-4D97-AF65-F5344CB8AC3E}">
        <p14:creationId xmlns:p14="http://schemas.microsoft.com/office/powerpoint/2010/main" val="34386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63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11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1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5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83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32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6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67DE87-7FAE-4F5D-B60D-8CCD09822C55}" type="datetimeFigureOut">
              <a:rPr lang="en-US" smtClean="0">
                <a:solidFill>
                  <a:prstClr val="black">
                    <a:tint val="75000"/>
                  </a:prstClr>
                </a:solidFill>
              </a:rPr>
              <a:pPr/>
              <a:t>11/9/2016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71ACC7-CBD7-49E9-BCD7-D974A92BFA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791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Gill Sans MT"/>
              </a:defRPr>
            </a:lvl1pPr>
          </a:lstStyle>
          <a:p>
            <a:pPr>
              <a:defRPr/>
            </a:pPr>
            <a:fld id="{6F6F48C4-6F9C-490B-8119-F5FB7F0F7C86}" type="datetimeFigureOut">
              <a:rPr lang="en-US"/>
              <a:pPr>
                <a:defRPr/>
              </a:pPr>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Gill Sans M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anose="020B0502020104020203" pitchFamily="34" charset="0"/>
              </a:defRPr>
            </a:lvl1pPr>
          </a:lstStyle>
          <a:p>
            <a:pPr fontAlgn="base">
              <a:spcBef>
                <a:spcPct val="0"/>
              </a:spcBef>
              <a:spcAft>
                <a:spcPct val="0"/>
              </a:spcAft>
            </a:pPr>
            <a:fld id="{33670332-3A94-4D86-B49F-5069A22D4F49}" type="slidenum">
              <a:rPr lang="en-US" altLang="en-US" smtClean="0"/>
              <a:pPr fontAlgn="base">
                <a:spcBef>
                  <a:spcPct val="0"/>
                </a:spcBef>
                <a:spcAft>
                  <a:spcPct val="0"/>
                </a:spcAft>
              </a:pPr>
              <a:t>‹#›</a:t>
            </a:fld>
            <a:endParaRPr lang="en-US" altLang="en-US"/>
          </a:p>
        </p:txBody>
      </p:sp>
    </p:spTree>
    <p:extLst>
      <p:ext uri="{BB962C8B-B14F-4D97-AF65-F5344CB8AC3E}">
        <p14:creationId xmlns:p14="http://schemas.microsoft.com/office/powerpoint/2010/main" val="485790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Gill Sans MT" panose="020B0502020104020203" pitchFamily="34" charset="0"/>
        </a:defRPr>
      </a:lvl2pPr>
      <a:lvl3pPr algn="ctr" rtl="0" fontAlgn="base">
        <a:spcBef>
          <a:spcPct val="0"/>
        </a:spcBef>
        <a:spcAft>
          <a:spcPct val="0"/>
        </a:spcAft>
        <a:defRPr sz="4400">
          <a:solidFill>
            <a:schemeClr val="tx1"/>
          </a:solidFill>
          <a:latin typeface="Gill Sans MT" panose="020B0502020104020203" pitchFamily="34" charset="0"/>
        </a:defRPr>
      </a:lvl3pPr>
      <a:lvl4pPr algn="ctr" rtl="0" fontAlgn="base">
        <a:spcBef>
          <a:spcPct val="0"/>
        </a:spcBef>
        <a:spcAft>
          <a:spcPct val="0"/>
        </a:spcAft>
        <a:defRPr sz="4400">
          <a:solidFill>
            <a:schemeClr val="tx1"/>
          </a:solidFill>
          <a:latin typeface="Gill Sans MT" panose="020B0502020104020203" pitchFamily="34" charset="0"/>
        </a:defRPr>
      </a:lvl4pPr>
      <a:lvl5pPr algn="ctr" rtl="0" fontAlgn="base">
        <a:spcBef>
          <a:spcPct val="0"/>
        </a:spcBef>
        <a:spcAft>
          <a:spcPct val="0"/>
        </a:spcAft>
        <a:defRPr sz="4400">
          <a:solidFill>
            <a:schemeClr val="tx1"/>
          </a:solidFill>
          <a:latin typeface="Gill Sans MT" panose="020B0502020104020203" pitchFamily="34" charset="0"/>
        </a:defRPr>
      </a:lvl5pPr>
      <a:lvl6pPr marL="457200" algn="ctr" rtl="0" fontAlgn="base">
        <a:spcBef>
          <a:spcPct val="0"/>
        </a:spcBef>
        <a:spcAft>
          <a:spcPct val="0"/>
        </a:spcAft>
        <a:defRPr sz="4400">
          <a:solidFill>
            <a:schemeClr val="tx1"/>
          </a:solidFill>
          <a:latin typeface="Gill Sans MT" panose="020B0502020104020203" pitchFamily="34" charset="0"/>
        </a:defRPr>
      </a:lvl6pPr>
      <a:lvl7pPr marL="914400" algn="ctr" rtl="0" fontAlgn="base">
        <a:spcBef>
          <a:spcPct val="0"/>
        </a:spcBef>
        <a:spcAft>
          <a:spcPct val="0"/>
        </a:spcAft>
        <a:defRPr sz="4400">
          <a:solidFill>
            <a:schemeClr val="tx1"/>
          </a:solidFill>
          <a:latin typeface="Gill Sans MT" panose="020B0502020104020203" pitchFamily="34" charset="0"/>
        </a:defRPr>
      </a:lvl7pPr>
      <a:lvl8pPr marL="1371600" algn="ctr" rtl="0" fontAlgn="base">
        <a:spcBef>
          <a:spcPct val="0"/>
        </a:spcBef>
        <a:spcAft>
          <a:spcPct val="0"/>
        </a:spcAft>
        <a:defRPr sz="4400">
          <a:solidFill>
            <a:schemeClr val="tx1"/>
          </a:solidFill>
          <a:latin typeface="Gill Sans MT" panose="020B0502020104020203" pitchFamily="34" charset="0"/>
        </a:defRPr>
      </a:lvl8pPr>
      <a:lvl9pPr marL="1828800" algn="ctr" rtl="0" fontAlgn="base">
        <a:spcBef>
          <a:spcPct val="0"/>
        </a:spcBef>
        <a:spcAft>
          <a:spcPct val="0"/>
        </a:spcAft>
        <a:defRPr sz="4400">
          <a:solidFill>
            <a:schemeClr val="tx1"/>
          </a:solidFill>
          <a:latin typeface="Gill Sans MT" panose="020B0502020104020203"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chart" Target="../charts/chart10.xml"/><Relationship Id="rId3" Type="http://schemas.openxmlformats.org/officeDocument/2006/relationships/image" Target="../media/image17.png"/><Relationship Id="rId7" Type="http://schemas.openxmlformats.org/officeDocument/2006/relationships/chart" Target="../charts/chart4.xml"/><Relationship Id="rId12"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5" Type="http://schemas.openxmlformats.org/officeDocument/2006/relationships/chart" Target="../charts/chart1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 Id="rId14" Type="http://schemas.openxmlformats.org/officeDocument/2006/relationships/chart" Target="../charts/char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hyperlink" Target="http://doi.org/10.18352/lq.10170"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8.gif"/><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gif"/><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66.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0.png"/><Relationship Id="rId2" Type="http://schemas.openxmlformats.org/officeDocument/2006/relationships/image" Target="../media/image76.png"/><Relationship Id="rId16"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73.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5105400" y="2590800"/>
            <a:ext cx="3223933" cy="3002053"/>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Lorcan Dempsey, OCLC</a:t>
            </a:r>
            <a:br>
              <a:rPr kumimoji="0" lang="en-US" sz="2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2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
            </a:r>
            <a:br>
              <a:rPr kumimoji="0" lang="en-US" sz="2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3200" b="1"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0" lang="en-US" sz="3200" b="1" i="0" u="none" strike="noStrike" kern="0" cap="none" spc="0" normalizeH="0" baseline="0" noProof="0" dirty="0" err="1">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LorcanD</a:t>
            </a:r>
            <a:endParaRPr kumimoji="0" lang="en-US" sz="2400" b="1"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Oval 5"/>
          <p:cNvSpPr/>
          <p:nvPr/>
        </p:nvSpPr>
        <p:spPr>
          <a:xfrm>
            <a:off x="228600" y="533400"/>
            <a:ext cx="3223933" cy="3002053"/>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rPr>
              <a:t>The Library in the Life of the User: </a:t>
            </a:r>
            <a:br>
              <a:rPr kumimoji="0" lang="en-US" sz="2400" b="1" i="0" u="none" strike="noStrike" kern="0" cap="none" spc="0" normalizeH="0" baseline="0" noProof="0" dirty="0">
                <a:ln>
                  <a:noFill/>
                </a:ln>
                <a:solidFill>
                  <a:prstClr val="white"/>
                </a:solidFill>
                <a:effectLst/>
                <a:uLnTx/>
                <a:uFillTx/>
                <a:latin typeface="Calibri"/>
              </a:rPr>
            </a:br>
            <a:r>
              <a:rPr kumimoji="0" lang="en-US" sz="2400" b="1" i="0" u="none" strike="noStrike" kern="0" cap="none" spc="0" normalizeH="0" baseline="0" noProof="0" dirty="0">
                <a:ln>
                  <a:noFill/>
                </a:ln>
                <a:solidFill>
                  <a:prstClr val="white"/>
                </a:solidFill>
                <a:effectLst/>
                <a:uLnTx/>
                <a:uFillTx/>
                <a:latin typeface="Calibri"/>
              </a:rPr>
              <a:t>Two Collection Directions</a:t>
            </a:r>
            <a:endParaRPr kumimoji="0" lang="en-US" sz="2400" b="1"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Oval 6"/>
          <p:cNvSpPr/>
          <p:nvPr/>
        </p:nvSpPr>
        <p:spPr>
          <a:xfrm>
            <a:off x="1295400" y="3657600"/>
            <a:ext cx="3223933" cy="3002053"/>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The transformation of academic library collecting: </a:t>
            </a:r>
            <a:br>
              <a:rPr kumimoji="0" lang="en-US" sz="1800" b="0" i="0" u="none" strike="noStrike" kern="0" cap="none" spc="0" normalizeH="0" baseline="0" noProof="0" dirty="0">
                <a:ln>
                  <a:noFill/>
                </a:ln>
                <a:solidFill>
                  <a:prstClr val="white"/>
                </a:solidFill>
                <a:effectLst/>
                <a:uLnTx/>
                <a:uFillTx/>
                <a:latin typeface="Calibri"/>
                <a:ea typeface="+mn-ea"/>
                <a:cs typeface="+mn-cs"/>
              </a:rPr>
            </a:br>
            <a:r>
              <a:rPr kumimoji="0" lang="en-US" sz="1800" b="0" i="0" u="none" strike="noStrike" kern="0" cap="none" spc="0" normalizeH="0" baseline="0" noProof="0" dirty="0">
                <a:ln>
                  <a:noFill/>
                </a:ln>
                <a:solidFill>
                  <a:prstClr val="white"/>
                </a:solidFill>
                <a:effectLst/>
                <a:uLnTx/>
                <a:uFillTx/>
                <a:latin typeface="Calibri"/>
                <a:ea typeface="+mn-ea"/>
                <a:cs typeface="+mn-cs"/>
              </a:rPr>
              <a:t>a symposium inspired by Dan C. Hazen. </a:t>
            </a:r>
            <a:br>
              <a:rPr kumimoji="0" lang="en-US" sz="1800" b="0" i="0" u="none" strike="noStrike" kern="0" cap="none" spc="0" normalizeH="0" baseline="0" noProof="0" dirty="0">
                <a:ln>
                  <a:noFill/>
                </a:ln>
                <a:solidFill>
                  <a:prstClr val="white"/>
                </a:solidFill>
                <a:effectLst/>
                <a:uLnTx/>
                <a:uFillTx/>
                <a:latin typeface="Calibri"/>
                <a:ea typeface="+mn-ea"/>
                <a:cs typeface="+mn-cs"/>
              </a:rPr>
            </a:br>
            <a:r>
              <a:rPr kumimoji="0" lang="en-US" sz="1800" b="0" i="0" u="none" strike="noStrike" kern="0" cap="none" spc="0" normalizeH="0" baseline="0" noProof="0" dirty="0">
                <a:ln>
                  <a:noFill/>
                </a:ln>
                <a:solidFill>
                  <a:prstClr val="white"/>
                </a:solidFill>
                <a:effectLst/>
                <a:uLnTx/>
                <a:uFillTx/>
                <a:latin typeface="Calibri"/>
                <a:ea typeface="+mn-ea"/>
                <a:cs typeface="+mn-cs"/>
              </a:rPr>
              <a:t/>
            </a:r>
            <a:br>
              <a:rPr kumimoji="0" lang="en-US" sz="1800" b="0" i="0" u="none" strike="noStrike" kern="0" cap="none" spc="0" normalizeH="0" baseline="0" noProof="0" dirty="0">
                <a:ln>
                  <a:noFill/>
                </a:ln>
                <a:solidFill>
                  <a:prstClr val="white"/>
                </a:solidFill>
                <a:effectLst/>
                <a:uLnTx/>
                <a:uFillTx/>
                <a:latin typeface="Calibri"/>
                <a:ea typeface="+mn-ea"/>
                <a:cs typeface="+mn-cs"/>
              </a:rPr>
            </a:br>
            <a:r>
              <a:rPr kumimoji="0" lang="en-US" sz="1400" b="0" i="0" u="none" strike="noStrike" kern="0" cap="none" spc="0" normalizeH="0" baseline="0" noProof="0" dirty="0">
                <a:ln>
                  <a:noFill/>
                </a:ln>
                <a:solidFill>
                  <a:prstClr val="white"/>
                </a:solidFill>
                <a:effectLst/>
                <a:uLnTx/>
                <a:uFillTx/>
                <a:latin typeface="Calibri"/>
                <a:ea typeface="+mn-ea"/>
                <a:cs typeface="+mn-cs"/>
              </a:rPr>
              <a:t>Harvard Library, 20/21 Oct. 2016</a:t>
            </a:r>
            <a:endParaRPr kumimoji="0" lang="en-US" sz="1400" b="0" i="0" u="none" strike="noStrike" kern="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80028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44" y="1291576"/>
            <a:ext cx="6596332" cy="3924818"/>
          </a:xfrm>
          <a:prstGeom prst="rect">
            <a:avLst/>
          </a:prstGeom>
        </p:spPr>
      </p:pic>
      <p:sp>
        <p:nvSpPr>
          <p:cNvPr id="2" name="Title 1"/>
          <p:cNvSpPr>
            <a:spLocks noGrp="1"/>
          </p:cNvSpPr>
          <p:nvPr>
            <p:ph type="title"/>
          </p:nvPr>
        </p:nvSpPr>
        <p:spPr>
          <a:xfrm>
            <a:off x="228600" y="228600"/>
            <a:ext cx="8699740" cy="884556"/>
          </a:xfrm>
          <a:solidFill>
            <a:schemeClr val="bg1"/>
          </a:solidFill>
        </p:spPr>
        <p:txBody>
          <a:bodyPr>
            <a:normAutofit/>
          </a:bodyPr>
          <a:lstStyle/>
          <a:p>
            <a:r>
              <a:rPr lang="en-US" sz="3200" dirty="0" err="1">
                <a:solidFill>
                  <a:srgbClr val="C00000"/>
                </a:solidFill>
                <a:latin typeface="Segoe UI" panose="020B0502040204020203" pitchFamily="34" charset="0"/>
                <a:ea typeface="Segoe UI" panose="020B0502040204020203" pitchFamily="34" charset="0"/>
                <a:cs typeface="Segoe UI" panose="020B0502040204020203" pitchFamily="34" charset="0"/>
              </a:rPr>
              <a:t>BorrowDirect</a:t>
            </a:r>
            <a:r>
              <a:rPr lang="en-US" sz="3200" dirty="0">
                <a:solidFill>
                  <a:srgbClr val="C00000"/>
                </a:solidFill>
                <a:latin typeface="Segoe UI" panose="020B0502040204020203" pitchFamily="34" charset="0"/>
                <a:ea typeface="Segoe UI" panose="020B0502040204020203" pitchFamily="34" charset="0"/>
                <a:cs typeface="Segoe UI" panose="020B0502040204020203" pitchFamily="34" charset="0"/>
              </a:rPr>
              <a:t> compared to megaregions</a:t>
            </a:r>
          </a:p>
        </p:txBody>
      </p:sp>
      <p:sp>
        <p:nvSpPr>
          <p:cNvPr id="6" name="Oval 5"/>
          <p:cNvSpPr/>
          <p:nvPr/>
        </p:nvSpPr>
        <p:spPr>
          <a:xfrm>
            <a:off x="2031715" y="2169893"/>
            <a:ext cx="1600200" cy="15240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North</a:t>
            </a:r>
          </a:p>
          <a:p>
            <a:pPr algn="ctr"/>
            <a:r>
              <a:rPr lang="en-US" b="1" dirty="0"/>
              <a:t>America:</a:t>
            </a:r>
          </a:p>
          <a:p>
            <a:pPr algn="ctr"/>
            <a:r>
              <a:rPr lang="en-US" b="1" dirty="0"/>
              <a:t>45.7m</a:t>
            </a:r>
          </a:p>
        </p:txBody>
      </p:sp>
      <p:graphicFrame>
        <p:nvGraphicFramePr>
          <p:cNvPr id="14" name="Chart 13"/>
          <p:cNvGraphicFramePr>
            <a:graphicFrameLocks/>
          </p:cNvGraphicFramePr>
          <p:nvPr>
            <p:extLst/>
          </p:nvPr>
        </p:nvGraphicFramePr>
        <p:xfrm>
          <a:off x="-60385" y="6111240"/>
          <a:ext cx="937260" cy="746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nvPr>
        </p:nvGraphicFramePr>
        <p:xfrm>
          <a:off x="688316" y="6103620"/>
          <a:ext cx="952500" cy="7543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nvPr>
        </p:nvGraphicFramePr>
        <p:xfrm>
          <a:off x="1453262" y="6118860"/>
          <a:ext cx="975360" cy="7391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extLst/>
          </p:nvPr>
        </p:nvGraphicFramePr>
        <p:xfrm>
          <a:off x="2161636" y="6118860"/>
          <a:ext cx="990600" cy="7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nvPr>
        </p:nvGraphicFramePr>
        <p:xfrm>
          <a:off x="2903508" y="6103620"/>
          <a:ext cx="990600" cy="7543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Chart 18"/>
          <p:cNvGraphicFramePr>
            <a:graphicFrameLocks/>
          </p:cNvGraphicFramePr>
          <p:nvPr>
            <p:extLst/>
          </p:nvPr>
        </p:nvGraphicFramePr>
        <p:xfrm>
          <a:off x="3666443" y="6103620"/>
          <a:ext cx="982980" cy="7543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p:cNvGraphicFramePr>
            <a:graphicFrameLocks/>
          </p:cNvGraphicFramePr>
          <p:nvPr>
            <p:extLst/>
          </p:nvPr>
        </p:nvGraphicFramePr>
        <p:xfrm>
          <a:off x="4432179" y="6103620"/>
          <a:ext cx="952500" cy="7543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Chart 20"/>
          <p:cNvGraphicFramePr>
            <a:graphicFrameLocks/>
          </p:cNvGraphicFramePr>
          <p:nvPr>
            <p:extLst/>
          </p:nvPr>
        </p:nvGraphicFramePr>
        <p:xfrm>
          <a:off x="5185696" y="6103620"/>
          <a:ext cx="998220" cy="7543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Chart 21"/>
          <p:cNvGraphicFramePr>
            <a:graphicFrameLocks/>
          </p:cNvGraphicFramePr>
          <p:nvPr>
            <p:extLst/>
          </p:nvPr>
        </p:nvGraphicFramePr>
        <p:xfrm>
          <a:off x="5943817" y="6103620"/>
          <a:ext cx="982980" cy="7543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Chart 22"/>
          <p:cNvGraphicFramePr>
            <a:graphicFrameLocks/>
          </p:cNvGraphicFramePr>
          <p:nvPr>
            <p:extLst/>
          </p:nvPr>
        </p:nvGraphicFramePr>
        <p:xfrm>
          <a:off x="6734427" y="6088380"/>
          <a:ext cx="937260" cy="76962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4" name="Chart 23"/>
          <p:cNvGraphicFramePr>
            <a:graphicFrameLocks/>
          </p:cNvGraphicFramePr>
          <p:nvPr>
            <p:extLst/>
          </p:nvPr>
        </p:nvGraphicFramePr>
        <p:xfrm>
          <a:off x="7483127" y="6096000"/>
          <a:ext cx="975360" cy="762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5" name="Chart 24"/>
          <p:cNvGraphicFramePr>
            <a:graphicFrameLocks/>
          </p:cNvGraphicFramePr>
          <p:nvPr>
            <p:extLst/>
          </p:nvPr>
        </p:nvGraphicFramePr>
        <p:xfrm>
          <a:off x="8214575" y="6088380"/>
          <a:ext cx="1013460" cy="769620"/>
        </p:xfrm>
        <a:graphic>
          <a:graphicData uri="http://schemas.openxmlformats.org/drawingml/2006/chart">
            <c:chart xmlns:c="http://schemas.openxmlformats.org/drawingml/2006/chart" xmlns:r="http://schemas.openxmlformats.org/officeDocument/2006/relationships" r:id="rId15"/>
          </a:graphicData>
        </a:graphic>
      </p:graphicFrame>
      <p:sp>
        <p:nvSpPr>
          <p:cNvPr id="26" name="TextBox 25"/>
          <p:cNvSpPr txBox="1"/>
          <p:nvPr/>
        </p:nvSpPr>
        <p:spPr>
          <a:xfrm>
            <a:off x="241540" y="5926347"/>
            <a:ext cx="346954" cy="276999"/>
          </a:xfrm>
          <a:prstGeom prst="rect">
            <a:avLst/>
          </a:prstGeom>
          <a:noFill/>
        </p:spPr>
        <p:txBody>
          <a:bodyPr wrap="none" rtlCol="0">
            <a:spAutoFit/>
          </a:bodyPr>
          <a:lstStyle/>
          <a:p>
            <a:r>
              <a:rPr lang="en-US" sz="1200" b="1" dirty="0"/>
              <a:t>VS</a:t>
            </a:r>
          </a:p>
        </p:txBody>
      </p:sp>
      <p:sp>
        <p:nvSpPr>
          <p:cNvPr id="27" name="TextBox 26"/>
          <p:cNvSpPr txBox="1"/>
          <p:nvPr/>
        </p:nvSpPr>
        <p:spPr>
          <a:xfrm>
            <a:off x="603340" y="5923471"/>
            <a:ext cx="1083695" cy="276999"/>
          </a:xfrm>
          <a:prstGeom prst="rect">
            <a:avLst/>
          </a:prstGeom>
          <a:noFill/>
        </p:spPr>
        <p:txBody>
          <a:bodyPr wrap="none" rtlCol="0">
            <a:spAutoFit/>
          </a:bodyPr>
          <a:lstStyle/>
          <a:p>
            <a:pPr algn="ctr"/>
            <a:r>
              <a:rPr lang="en-US" sz="1200" b="1" dirty="0"/>
              <a:t>HOUORLEANS</a:t>
            </a:r>
          </a:p>
        </p:txBody>
      </p:sp>
      <p:sp>
        <p:nvSpPr>
          <p:cNvPr id="28" name="TextBox 27"/>
          <p:cNvSpPr txBox="1"/>
          <p:nvPr/>
        </p:nvSpPr>
        <p:spPr>
          <a:xfrm>
            <a:off x="1590215" y="5920596"/>
            <a:ext cx="760465" cy="276999"/>
          </a:xfrm>
          <a:prstGeom prst="rect">
            <a:avLst/>
          </a:prstGeom>
          <a:noFill/>
        </p:spPr>
        <p:txBody>
          <a:bodyPr wrap="none" rtlCol="0">
            <a:spAutoFit/>
          </a:bodyPr>
          <a:lstStyle/>
          <a:p>
            <a:pPr algn="ctr"/>
            <a:r>
              <a:rPr lang="en-US" sz="1200" b="1" dirty="0"/>
              <a:t>DAUSTIN</a:t>
            </a:r>
          </a:p>
        </p:txBody>
      </p:sp>
      <p:sp>
        <p:nvSpPr>
          <p:cNvPr id="29" name="TextBox 28"/>
          <p:cNvSpPr txBox="1"/>
          <p:nvPr/>
        </p:nvSpPr>
        <p:spPr>
          <a:xfrm>
            <a:off x="2293034" y="5926346"/>
            <a:ext cx="712053" cy="276999"/>
          </a:xfrm>
          <a:prstGeom prst="rect">
            <a:avLst/>
          </a:prstGeom>
          <a:noFill/>
        </p:spPr>
        <p:txBody>
          <a:bodyPr wrap="none" rtlCol="0">
            <a:spAutoFit/>
          </a:bodyPr>
          <a:lstStyle/>
          <a:p>
            <a:pPr algn="ctr"/>
            <a:r>
              <a:rPr lang="en-US" sz="1200" b="1" dirty="0"/>
              <a:t>DENVER</a:t>
            </a:r>
          </a:p>
        </p:txBody>
      </p:sp>
      <p:sp>
        <p:nvSpPr>
          <p:cNvPr id="30" name="TextBox 29"/>
          <p:cNvSpPr txBox="1"/>
          <p:nvPr/>
        </p:nvSpPr>
        <p:spPr>
          <a:xfrm>
            <a:off x="2983088" y="5911969"/>
            <a:ext cx="838691" cy="276999"/>
          </a:xfrm>
          <a:prstGeom prst="rect">
            <a:avLst/>
          </a:prstGeom>
          <a:noFill/>
        </p:spPr>
        <p:txBody>
          <a:bodyPr wrap="none" rtlCol="0">
            <a:spAutoFit/>
          </a:bodyPr>
          <a:lstStyle/>
          <a:p>
            <a:pPr algn="ctr"/>
            <a:r>
              <a:rPr lang="en-US" sz="1200" b="1" dirty="0"/>
              <a:t>CASCADIA</a:t>
            </a:r>
          </a:p>
        </p:txBody>
      </p:sp>
      <p:sp>
        <p:nvSpPr>
          <p:cNvPr id="31" name="TextBox 30"/>
          <p:cNvSpPr txBox="1"/>
          <p:nvPr/>
        </p:nvSpPr>
        <p:spPr>
          <a:xfrm>
            <a:off x="3850677" y="5917720"/>
            <a:ext cx="598754" cy="276999"/>
          </a:xfrm>
          <a:prstGeom prst="rect">
            <a:avLst/>
          </a:prstGeom>
          <a:noFill/>
        </p:spPr>
        <p:txBody>
          <a:bodyPr wrap="none" rtlCol="0">
            <a:spAutoFit/>
          </a:bodyPr>
          <a:lstStyle/>
          <a:p>
            <a:pPr algn="ctr"/>
            <a:r>
              <a:rPr lang="en-US" sz="1200" b="1" dirty="0"/>
              <a:t>SOFLO</a:t>
            </a:r>
          </a:p>
        </p:txBody>
      </p:sp>
      <p:sp>
        <p:nvSpPr>
          <p:cNvPr id="32" name="TextBox 31"/>
          <p:cNvSpPr txBox="1"/>
          <p:nvPr/>
        </p:nvSpPr>
        <p:spPr>
          <a:xfrm>
            <a:off x="4582578" y="5917720"/>
            <a:ext cx="601447" cy="276999"/>
          </a:xfrm>
          <a:prstGeom prst="rect">
            <a:avLst/>
          </a:prstGeom>
          <a:noFill/>
        </p:spPr>
        <p:txBody>
          <a:bodyPr wrap="none" rtlCol="0">
            <a:spAutoFit/>
          </a:bodyPr>
          <a:lstStyle/>
          <a:p>
            <a:pPr algn="ctr"/>
            <a:r>
              <a:rPr lang="en-US" sz="1200" b="1" dirty="0"/>
              <a:t>SOCAL</a:t>
            </a:r>
          </a:p>
        </p:txBody>
      </p:sp>
      <p:sp>
        <p:nvSpPr>
          <p:cNvPr id="33" name="TextBox 32"/>
          <p:cNvSpPr txBox="1"/>
          <p:nvPr/>
        </p:nvSpPr>
        <p:spPr>
          <a:xfrm>
            <a:off x="5344530" y="5917720"/>
            <a:ext cx="630301" cy="276999"/>
          </a:xfrm>
          <a:prstGeom prst="rect">
            <a:avLst/>
          </a:prstGeom>
          <a:noFill/>
        </p:spPr>
        <p:txBody>
          <a:bodyPr wrap="none" rtlCol="0">
            <a:spAutoFit/>
          </a:bodyPr>
          <a:lstStyle/>
          <a:p>
            <a:pPr algn="ctr"/>
            <a:r>
              <a:rPr lang="en-US" sz="1200" b="1" dirty="0"/>
              <a:t>NOCAL</a:t>
            </a:r>
          </a:p>
        </p:txBody>
      </p:sp>
      <p:sp>
        <p:nvSpPr>
          <p:cNvPr id="34" name="TextBox 33"/>
          <p:cNvSpPr txBox="1"/>
          <p:nvPr/>
        </p:nvSpPr>
        <p:spPr>
          <a:xfrm>
            <a:off x="5938191" y="5917720"/>
            <a:ext cx="961225" cy="276999"/>
          </a:xfrm>
          <a:prstGeom prst="rect">
            <a:avLst/>
          </a:prstGeom>
          <a:noFill/>
        </p:spPr>
        <p:txBody>
          <a:bodyPr wrap="none" rtlCol="0">
            <a:spAutoFit/>
          </a:bodyPr>
          <a:lstStyle/>
          <a:p>
            <a:pPr algn="ctr"/>
            <a:r>
              <a:rPr lang="en-US" sz="1200" b="1" dirty="0"/>
              <a:t>CHARLANTA</a:t>
            </a:r>
          </a:p>
        </p:txBody>
      </p:sp>
      <p:sp>
        <p:nvSpPr>
          <p:cNvPr id="35" name="TextBox 34"/>
          <p:cNvSpPr txBox="1"/>
          <p:nvPr/>
        </p:nvSpPr>
        <p:spPr>
          <a:xfrm>
            <a:off x="6783051" y="5917720"/>
            <a:ext cx="841513" cy="276999"/>
          </a:xfrm>
          <a:prstGeom prst="rect">
            <a:avLst/>
          </a:prstGeom>
          <a:noFill/>
        </p:spPr>
        <p:txBody>
          <a:bodyPr wrap="none" rtlCol="0">
            <a:spAutoFit/>
          </a:bodyPr>
          <a:lstStyle/>
          <a:p>
            <a:pPr algn="ctr"/>
            <a:r>
              <a:rPr lang="en-US" sz="1200" b="1" dirty="0"/>
              <a:t>BOSWASH</a:t>
            </a:r>
          </a:p>
        </p:txBody>
      </p:sp>
      <p:sp>
        <p:nvSpPr>
          <p:cNvPr id="36" name="TextBox 35"/>
          <p:cNvSpPr txBox="1"/>
          <p:nvPr/>
        </p:nvSpPr>
        <p:spPr>
          <a:xfrm>
            <a:off x="7565864" y="5909093"/>
            <a:ext cx="776879" cy="276999"/>
          </a:xfrm>
          <a:prstGeom prst="rect">
            <a:avLst/>
          </a:prstGeom>
          <a:noFill/>
        </p:spPr>
        <p:txBody>
          <a:bodyPr wrap="none" rtlCol="0">
            <a:spAutoFit/>
          </a:bodyPr>
          <a:lstStyle/>
          <a:p>
            <a:pPr algn="ctr"/>
            <a:r>
              <a:rPr lang="en-US" sz="1200" b="1" dirty="0"/>
              <a:t>TORBUFF</a:t>
            </a:r>
          </a:p>
        </p:txBody>
      </p:sp>
      <p:sp>
        <p:nvSpPr>
          <p:cNvPr id="37" name="TextBox 36"/>
          <p:cNvSpPr txBox="1"/>
          <p:nvPr/>
        </p:nvSpPr>
        <p:spPr>
          <a:xfrm>
            <a:off x="8300709" y="5900467"/>
            <a:ext cx="756426" cy="276999"/>
          </a:xfrm>
          <a:prstGeom prst="rect">
            <a:avLst/>
          </a:prstGeom>
          <a:noFill/>
        </p:spPr>
        <p:txBody>
          <a:bodyPr wrap="none" rtlCol="0">
            <a:spAutoFit/>
          </a:bodyPr>
          <a:lstStyle/>
          <a:p>
            <a:pPr algn="ctr"/>
            <a:r>
              <a:rPr lang="en-US" sz="1200" b="1" dirty="0"/>
              <a:t>CHIPITTS</a:t>
            </a:r>
          </a:p>
        </p:txBody>
      </p:sp>
      <p:sp>
        <p:nvSpPr>
          <p:cNvPr id="38" name="Rectangle 37"/>
          <p:cNvSpPr/>
          <p:nvPr/>
        </p:nvSpPr>
        <p:spPr>
          <a:xfrm>
            <a:off x="258793" y="5331125"/>
            <a:ext cx="365760" cy="365760"/>
          </a:xfrm>
          <a:prstGeom prst="rect">
            <a:avLst/>
          </a:prstGeom>
          <a:solidFill>
            <a:srgbClr val="358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51957" y="5382883"/>
            <a:ext cx="1647823" cy="276999"/>
          </a:xfrm>
          <a:prstGeom prst="rect">
            <a:avLst/>
          </a:prstGeom>
          <a:noFill/>
        </p:spPr>
        <p:txBody>
          <a:bodyPr wrap="none" rtlCol="0">
            <a:spAutoFit/>
          </a:bodyPr>
          <a:lstStyle/>
          <a:p>
            <a:pPr algn="ctr"/>
            <a:r>
              <a:rPr lang="en-US" sz="1200" b="1" dirty="0"/>
              <a:t>BorrowDirect coverage</a:t>
            </a:r>
          </a:p>
        </p:txBody>
      </p:sp>
      <p:sp>
        <p:nvSpPr>
          <p:cNvPr id="3" name="Rectangle 2"/>
          <p:cNvSpPr/>
          <p:nvPr/>
        </p:nvSpPr>
        <p:spPr>
          <a:xfrm>
            <a:off x="6967169" y="1767811"/>
            <a:ext cx="19611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Bos</a:t>
            </a: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-Wash</a:t>
            </a:r>
          </a:p>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57%</a:t>
            </a:r>
          </a:p>
        </p:txBody>
      </p:sp>
      <p:sp>
        <p:nvSpPr>
          <p:cNvPr id="40" name="Rectangle 39"/>
          <p:cNvSpPr/>
          <p:nvPr/>
        </p:nvSpPr>
        <p:spPr>
          <a:xfrm>
            <a:off x="6967168" y="2841641"/>
            <a:ext cx="19611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Chi-Pitts</a:t>
            </a:r>
          </a:p>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41%</a:t>
            </a:r>
          </a:p>
        </p:txBody>
      </p:sp>
      <p:sp>
        <p:nvSpPr>
          <p:cNvPr id="41" name="Rectangle 40"/>
          <p:cNvSpPr/>
          <p:nvPr/>
        </p:nvSpPr>
        <p:spPr>
          <a:xfrm>
            <a:off x="6967168" y="3870182"/>
            <a:ext cx="1961171" cy="1387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Borrow Direct</a:t>
            </a:r>
          </a:p>
          <a:p>
            <a:pPr algn="ctr"/>
            <a:r>
              <a:rPr lang="en-US" sz="2800" b="1" dirty="0">
                <a:solidFill>
                  <a:srgbClr val="C00000"/>
                </a:solidFill>
                <a:latin typeface="Segoe UI" panose="020B0502040204020203" pitchFamily="34" charset="0"/>
                <a:ea typeface="Segoe UI" panose="020B0502040204020203" pitchFamily="34" charset="0"/>
                <a:cs typeface="Segoe UI" panose="020B0502040204020203" pitchFamily="34" charset="0"/>
              </a:rPr>
              <a:t>35%</a:t>
            </a:r>
          </a:p>
        </p:txBody>
      </p:sp>
    </p:spTree>
    <p:extLst>
      <p:ext uri="{BB962C8B-B14F-4D97-AF65-F5344CB8AC3E}">
        <p14:creationId xmlns:p14="http://schemas.microsoft.com/office/powerpoint/2010/main" val="4053806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2" name="TextBox 1"/>
          <p:cNvSpPr txBox="1"/>
          <p:nvPr/>
        </p:nvSpPr>
        <p:spPr>
          <a:xfrm>
            <a:off x="1600200" y="762000"/>
            <a:ext cx="7242538" cy="5693866"/>
          </a:xfrm>
          <a:prstGeom prst="rect">
            <a:avLst/>
          </a:prstGeom>
          <a:noFill/>
        </p:spPr>
        <p:txBody>
          <a:bodyPr wrap="square" rtlCol="0">
            <a:spAutoFit/>
          </a:bodyPr>
          <a:lstStyle/>
          <a:p>
            <a:endParaRPr lang="en-US" sz="2400" dirty="0" smtClean="0">
              <a:solidFill>
                <a:prstClr val="white"/>
              </a:solidFill>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Research libraries achieved status in this environment by acquiring more than their peers or by building niche collections of particular depth. </a:t>
            </a:r>
          </a:p>
          <a:p>
            <a:endPar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 collections logic of enforced parsimony and conscious selectivity can feel anachronistic and even perverse. </a:t>
            </a:r>
          </a:p>
          <a:p>
            <a:endPar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Collections no longer lie at the center of research library operations and goals, even as academic communities focus ever more inclusively on knowledge and information. </a:t>
            </a:r>
          </a:p>
          <a:p>
            <a:endPar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r"/>
            <a:r>
              <a:rPr lang="en-US" sz="20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Hazen. Lost in the cloud.  2011</a:t>
            </a:r>
            <a:endPar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6700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867336" y="1370220"/>
            <a:ext cx="3536577" cy="4343400"/>
          </a:xfrm>
          <a:prstGeom prst="rect">
            <a:avLst/>
          </a:prstGeom>
          <a:solidFill>
            <a:srgbClr val="DC14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research work </a:t>
            </a: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6" name="Rectangle 5"/>
          <p:cNvSpPr/>
          <p:nvPr/>
        </p:nvSpPr>
        <p:spPr>
          <a:xfrm>
            <a:off x="4644275" y="1370220"/>
            <a:ext cx="3636872" cy="4343400"/>
          </a:xfrm>
          <a:prstGeom prst="rect">
            <a:avLst/>
          </a:prstGeom>
          <a:solidFill>
            <a:srgbClr val="DC14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kern="0" dirty="0">
                <a:solidFill>
                  <a:prstClr val="white"/>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6" name="Oval 15"/>
          <p:cNvSpPr/>
          <p:nvPr/>
        </p:nvSpPr>
        <p:spPr>
          <a:xfrm>
            <a:off x="1755402" y="4711815"/>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15" name="Oval 14"/>
          <p:cNvSpPr/>
          <p:nvPr/>
        </p:nvSpPr>
        <p:spPr>
          <a:xfrm>
            <a:off x="5474443" y="4721639"/>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4" name="Title 3"/>
          <p:cNvSpPr>
            <a:spLocks noGrp="1"/>
          </p:cNvSpPr>
          <p:nvPr>
            <p:ph type="title"/>
          </p:nvPr>
        </p:nvSpPr>
        <p:spPr>
          <a:xfrm>
            <a:off x="867335" y="228600"/>
            <a:ext cx="7413811" cy="854074"/>
          </a:xfrm>
          <a:solidFill>
            <a:srgbClr val="DC143C"/>
          </a:solidFill>
        </p:spPr>
        <p:txBody>
          <a:bodyPr/>
          <a:lstStyle/>
          <a:p>
            <a:pPr algn="ctr"/>
            <a:r>
              <a:rPr lang="en-US" b="1" dirty="0">
                <a:solidFill>
                  <a:schemeClr val="bg1"/>
                </a:solidFill>
                <a:latin typeface="Segoe UI" panose="020B0502040204020203" pitchFamily="34" charset="0"/>
                <a:cs typeface="Segoe UI" panose="020B0502040204020203" pitchFamily="34" charset="0"/>
              </a:rPr>
              <a:t>Overview</a:t>
            </a:r>
          </a:p>
        </p:txBody>
      </p:sp>
      <p:sp>
        <p:nvSpPr>
          <p:cNvPr id="7" name="Oval 6"/>
          <p:cNvSpPr/>
          <p:nvPr/>
        </p:nvSpPr>
        <p:spPr>
          <a:xfrm>
            <a:off x="1603003" y="405175"/>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Segoe UI" panose="020B0502040204020203" pitchFamily="34" charset="0"/>
                <a:ea typeface="Segoe UI" panose="020B0502040204020203" pitchFamily="34" charset="0"/>
                <a:cs typeface="Segoe UI" panose="020B0502040204020203" pitchFamily="34" charset="0"/>
              </a:rPr>
              <a:t>Support for creation, management and disclosure</a:t>
            </a:r>
          </a:p>
        </p:txBody>
      </p:sp>
      <p:sp>
        <p:nvSpPr>
          <p:cNvPr id="8" name="Oval 7"/>
          <p:cNvSpPr/>
          <p:nvPr/>
        </p:nvSpPr>
        <p:spPr>
          <a:xfrm>
            <a:off x="5408258" y="409616"/>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Tree>
    <p:extLst>
      <p:ext uri="{BB962C8B-B14F-4D97-AF65-F5344CB8AC3E}">
        <p14:creationId xmlns:p14="http://schemas.microsoft.com/office/powerpoint/2010/main" val="308782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1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5" name="Rectangle 4"/>
          <p:cNvSpPr/>
          <p:nvPr/>
        </p:nvSpPr>
        <p:spPr>
          <a:xfrm>
            <a:off x="867336" y="1219200"/>
            <a:ext cx="3536577"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 work </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3" name="Oval 2"/>
          <p:cNvSpPr/>
          <p:nvPr/>
        </p:nvSpPr>
        <p:spPr>
          <a:xfrm>
            <a:off x="5059602" y="2895600"/>
            <a:ext cx="4048539" cy="396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Research work </a:t>
            </a:r>
          </a:p>
        </p:txBody>
      </p:sp>
    </p:spTree>
    <p:extLst>
      <p:ext uri="{BB962C8B-B14F-4D97-AF65-F5344CB8AC3E}">
        <p14:creationId xmlns:p14="http://schemas.microsoft.com/office/powerpoint/2010/main" val="352259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a:solidFill>
            <a:srgbClr val="C00000"/>
          </a:solidFill>
        </p:spPr>
        <p:txBody>
          <a:bodyPr>
            <a:normAutofit fontScale="90000"/>
          </a:bodyPr>
          <a:lstStyle/>
          <a:p>
            <a:r>
              <a:rPr lang="en-US" sz="3200" dirty="0">
                <a:solidFill>
                  <a:schemeClr val="bg1"/>
                </a:solidFill>
              </a:rPr>
              <a:t>Supporting the creative process: the emerging scholarly record</a:t>
            </a:r>
          </a:p>
        </p:txBody>
      </p:sp>
      <p:pic>
        <p:nvPicPr>
          <p:cNvPr id="1026" name="Picture 2" descr="H:\NSR\cni2014\outcomes-1.png"/>
          <p:cNvPicPr>
            <a:picLocks noChangeAspect="1" noChangeArrowheads="1"/>
          </p:cNvPicPr>
          <p:nvPr/>
        </p:nvPicPr>
        <p:blipFill>
          <a:blip r:embed="rId3" cstate="print"/>
          <a:srcRect/>
          <a:stretch>
            <a:fillRect/>
          </a:stretch>
        </p:blipFill>
        <p:spPr bwMode="auto">
          <a:xfrm>
            <a:off x="1371600" y="1481177"/>
            <a:ext cx="6477000" cy="5072023"/>
          </a:xfrm>
          <a:prstGeom prst="rect">
            <a:avLst/>
          </a:prstGeom>
          <a:noFill/>
        </p:spPr>
      </p:pic>
    </p:spTree>
    <p:extLst>
      <p:ext uri="{BB962C8B-B14F-4D97-AF65-F5344CB8AC3E}">
        <p14:creationId xmlns:p14="http://schemas.microsoft.com/office/powerpoint/2010/main" val="173107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2209800"/>
            <a:ext cx="3886200" cy="3043214"/>
          </a:xfrm>
          <a:prstGeom prst="rect">
            <a:avLst/>
          </a:prstGeom>
          <a:noFill/>
        </p:spPr>
      </p:pic>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4343400" y="321159"/>
            <a:ext cx="1600200" cy="484910"/>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344209" y="1293077"/>
            <a:ext cx="1371600" cy="766646"/>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737822" y="1905462"/>
            <a:ext cx="842211" cy="711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7" cstate="print"/>
          <a:srcRect/>
          <a:stretch>
            <a:fillRect/>
          </a:stretch>
        </p:blipFill>
        <p:spPr bwMode="auto">
          <a:xfrm>
            <a:off x="838200" y="1676400"/>
            <a:ext cx="1530199" cy="383323"/>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8" cstate="print"/>
          <a:srcRect/>
          <a:stretch>
            <a:fillRect/>
          </a:stretch>
        </p:blipFill>
        <p:spPr bwMode="auto">
          <a:xfrm>
            <a:off x="6248400" y="4876800"/>
            <a:ext cx="2235198" cy="609600"/>
          </a:xfrm>
          <a:prstGeom prst="rect">
            <a:avLst/>
          </a:prstGeom>
          <a:noFill/>
        </p:spPr>
      </p:pic>
      <p:pic>
        <p:nvPicPr>
          <p:cNvPr id="14369" name="Picture 33" descr="H:\NSR\cni2014\wnf.jpg"/>
          <p:cNvPicPr>
            <a:picLocks noChangeAspect="1" noChangeArrowheads="1"/>
          </p:cNvPicPr>
          <p:nvPr/>
        </p:nvPicPr>
        <p:blipFill>
          <a:blip r:embed="rId9" cstate="print"/>
          <a:srcRect/>
          <a:stretch>
            <a:fillRect/>
          </a:stretch>
        </p:blipFill>
        <p:spPr bwMode="auto">
          <a:xfrm>
            <a:off x="1143000" y="5257800"/>
            <a:ext cx="1493719" cy="914400"/>
          </a:xfrm>
          <a:prstGeom prst="rect">
            <a:avLst/>
          </a:prstGeom>
          <a:noFill/>
        </p:spPr>
      </p:pic>
      <p:pic>
        <p:nvPicPr>
          <p:cNvPr id="14371" name="Picture 35" descr="https://pbs.twimg.com/profile_images/3338853099/ad275febaaa8f6594ab4b39b55315f5c.png"/>
          <p:cNvPicPr>
            <a:picLocks noChangeAspect="1" noChangeArrowheads="1"/>
          </p:cNvPicPr>
          <p:nvPr/>
        </p:nvPicPr>
        <p:blipFill>
          <a:blip r:embed="rId10" cstate="print"/>
          <a:srcRect/>
          <a:stretch>
            <a:fillRect/>
          </a:stretch>
        </p:blipFill>
        <p:spPr bwMode="auto">
          <a:xfrm>
            <a:off x="7086600" y="5562600"/>
            <a:ext cx="914400" cy="914400"/>
          </a:xfrm>
          <a:prstGeom prst="rect">
            <a:avLst/>
          </a:prstGeom>
          <a:noFill/>
        </p:spPr>
      </p:pic>
      <p:pic>
        <p:nvPicPr>
          <p:cNvPr id="11266" name="Picture 2" descr="https://retractionwatch.files.wordpress.com/2014/08/pubpeer.png"/>
          <p:cNvPicPr>
            <a:picLocks noChangeAspect="1" noChangeArrowheads="1"/>
          </p:cNvPicPr>
          <p:nvPr/>
        </p:nvPicPr>
        <p:blipFill>
          <a:blip r:embed="rId11" cstate="print"/>
          <a:srcRect/>
          <a:stretch>
            <a:fillRect/>
          </a:stretch>
        </p:blipFill>
        <p:spPr bwMode="auto">
          <a:xfrm>
            <a:off x="762000" y="4648200"/>
            <a:ext cx="1447800" cy="465178"/>
          </a:xfrm>
          <a:prstGeom prst="rect">
            <a:avLst/>
          </a:prstGeom>
          <a:noFill/>
        </p:spPr>
      </p:pic>
      <p:pic>
        <p:nvPicPr>
          <p:cNvPr id="11268" name="Picture 4" descr="http://global.oup.com/uk/orc/system/images/orclogo_combined.gif"/>
          <p:cNvPicPr>
            <a:picLocks noChangeAspect="1" noChangeArrowheads="1"/>
          </p:cNvPicPr>
          <p:nvPr/>
        </p:nvPicPr>
        <p:blipFill>
          <a:blip r:embed="rId12" cstate="print"/>
          <a:srcRect/>
          <a:stretch>
            <a:fillRect/>
          </a:stretch>
        </p:blipFill>
        <p:spPr bwMode="auto">
          <a:xfrm>
            <a:off x="3124200" y="6019800"/>
            <a:ext cx="2819400" cy="514351"/>
          </a:xfrm>
          <a:prstGeom prst="rect">
            <a:avLst/>
          </a:prstGeom>
          <a:noFill/>
        </p:spPr>
      </p:pic>
      <p:pic>
        <p:nvPicPr>
          <p:cNvPr id="1026" name="Picture 2"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5130" y="1067889"/>
            <a:ext cx="16954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ithu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91619" y="956146"/>
            <a:ext cx="875415" cy="903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5"/>
          <a:stretch>
            <a:fillRect/>
          </a:stretch>
        </p:blipFill>
        <p:spPr>
          <a:xfrm>
            <a:off x="1745130" y="449276"/>
            <a:ext cx="2288348" cy="417287"/>
          </a:xfrm>
          <a:prstGeom prst="rect">
            <a:avLst/>
          </a:prstGeom>
        </p:spPr>
      </p:pic>
    </p:spTree>
    <p:extLst>
      <p:ext uri="{BB962C8B-B14F-4D97-AF65-F5344CB8AC3E}">
        <p14:creationId xmlns:p14="http://schemas.microsoft.com/office/powerpoint/2010/main" val="1190810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5854390"/>
          </a:xfrm>
          <a:prstGeom prst="rect">
            <a:avLst/>
          </a:prstGeom>
          <a:ln>
            <a:solidFill>
              <a:srgbClr val="DC143C"/>
            </a:solidFill>
          </a:ln>
        </p:spPr>
      </p:pic>
      <p:pic>
        <p:nvPicPr>
          <p:cNvPr id="7" name="Picture 6"/>
          <p:cNvPicPr>
            <a:picLocks noChangeAspect="1"/>
          </p:cNvPicPr>
          <p:nvPr/>
        </p:nvPicPr>
        <p:blipFill>
          <a:blip r:embed="rId3"/>
          <a:stretch>
            <a:fillRect/>
          </a:stretch>
        </p:blipFill>
        <p:spPr>
          <a:xfrm>
            <a:off x="1981200" y="2743200"/>
            <a:ext cx="9144000" cy="4985264"/>
          </a:xfrm>
          <a:prstGeom prst="rect">
            <a:avLst/>
          </a:prstGeom>
          <a:ln>
            <a:solidFill>
              <a:srgbClr val="DC143C"/>
            </a:solidFill>
          </a:ln>
        </p:spPr>
      </p:pic>
      <p:pic>
        <p:nvPicPr>
          <p:cNvPr id="8" name="Picture 7"/>
          <p:cNvPicPr>
            <a:picLocks noChangeAspect="1"/>
          </p:cNvPicPr>
          <p:nvPr/>
        </p:nvPicPr>
        <p:blipFill>
          <a:blip r:embed="rId4"/>
          <a:stretch>
            <a:fillRect/>
          </a:stretch>
        </p:blipFill>
        <p:spPr>
          <a:xfrm>
            <a:off x="3276600" y="3810000"/>
            <a:ext cx="8826335" cy="6858000"/>
          </a:xfrm>
          <a:prstGeom prst="rect">
            <a:avLst/>
          </a:prstGeom>
          <a:ln>
            <a:solidFill>
              <a:srgbClr val="DC143C"/>
            </a:solidFill>
          </a:ln>
        </p:spPr>
      </p:pic>
      <p:sp>
        <p:nvSpPr>
          <p:cNvPr id="4" name="TextBox 3"/>
          <p:cNvSpPr txBox="1"/>
          <p:nvPr/>
        </p:nvSpPr>
        <p:spPr>
          <a:xfrm>
            <a:off x="6275" y="5752309"/>
            <a:ext cx="7109054" cy="1077218"/>
          </a:xfrm>
          <a:prstGeom prst="rect">
            <a:avLst/>
          </a:prstGeom>
          <a:solidFill>
            <a:srgbClr val="C00000"/>
          </a:solidFill>
        </p:spPr>
        <p:txBody>
          <a:bodyPr wrap="square" rtlCol="0">
            <a:spAutoFit/>
          </a:bodyPr>
          <a:lstStyle/>
          <a:p>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Expertise and reputation:</a:t>
            </a:r>
          </a:p>
          <a:p>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Identity &gt; workflow &gt; content</a:t>
            </a:r>
          </a:p>
        </p:txBody>
      </p:sp>
    </p:spTree>
    <p:extLst>
      <p:ext uri="{BB962C8B-B14F-4D97-AF65-F5344CB8AC3E}">
        <p14:creationId xmlns:p14="http://schemas.microsoft.com/office/powerpoint/2010/main" val="278501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4" name="Oval 3"/>
          <p:cNvSpPr>
            <a:spLocks noChangeAspect="1"/>
          </p:cNvSpPr>
          <p:nvPr/>
        </p:nvSpPr>
        <p:spPr>
          <a:xfrm>
            <a:off x="4027795" y="1960168"/>
            <a:ext cx="3226551" cy="3226551"/>
          </a:xfrm>
          <a:prstGeom prst="ellipse">
            <a:avLst/>
          </a:prstGeom>
          <a:noFill/>
          <a:ln w="57150">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8" name="TextBox 27"/>
          <p:cNvSpPr txBox="1"/>
          <p:nvPr/>
        </p:nvSpPr>
        <p:spPr>
          <a:xfrm>
            <a:off x="3831677" y="5048537"/>
            <a:ext cx="1688704" cy="830997"/>
          </a:xfrm>
          <a:prstGeom prst="rect">
            <a:avLst/>
          </a:prstGeom>
          <a:noFill/>
        </p:spPr>
        <p:txBody>
          <a:bodyPr wrap="square" rtlCol="0">
            <a:spAutoFit/>
          </a:bodyPr>
          <a:lstStyle/>
          <a:p>
            <a:r>
              <a:rPr lang="en-US" sz="1600" b="1" dirty="0">
                <a:solidFill>
                  <a:schemeClr val="bg1"/>
                </a:solidFill>
              </a:rPr>
              <a:t>Office of undergraduate research</a:t>
            </a:r>
          </a:p>
        </p:txBody>
      </p:sp>
      <p:sp>
        <p:nvSpPr>
          <p:cNvPr id="29" name="TextBox 28"/>
          <p:cNvSpPr txBox="1"/>
          <p:nvPr/>
        </p:nvSpPr>
        <p:spPr>
          <a:xfrm>
            <a:off x="7295613" y="4183084"/>
            <a:ext cx="1377906" cy="584775"/>
          </a:xfrm>
          <a:prstGeom prst="rect">
            <a:avLst/>
          </a:prstGeom>
          <a:noFill/>
        </p:spPr>
        <p:txBody>
          <a:bodyPr wrap="square" rtlCol="0">
            <a:spAutoFit/>
          </a:bodyPr>
          <a:lstStyle/>
          <a:p>
            <a:r>
              <a:rPr lang="en-US" sz="1600" b="1" dirty="0">
                <a:solidFill>
                  <a:schemeClr val="bg1"/>
                </a:solidFill>
              </a:rPr>
              <a:t>Disciplines &amp; departments</a:t>
            </a:r>
          </a:p>
        </p:txBody>
      </p:sp>
      <p:sp>
        <p:nvSpPr>
          <p:cNvPr id="31" name="TextBox 30"/>
          <p:cNvSpPr txBox="1"/>
          <p:nvPr/>
        </p:nvSpPr>
        <p:spPr>
          <a:xfrm>
            <a:off x="1610059" y="4365956"/>
            <a:ext cx="2150384" cy="338554"/>
          </a:xfrm>
          <a:prstGeom prst="rect">
            <a:avLst/>
          </a:prstGeom>
          <a:noFill/>
        </p:spPr>
        <p:txBody>
          <a:bodyPr wrap="square" rtlCol="0">
            <a:spAutoFit/>
          </a:bodyPr>
          <a:lstStyle/>
          <a:p>
            <a:r>
              <a:rPr lang="en-US" sz="1600" b="1" dirty="0">
                <a:solidFill>
                  <a:schemeClr val="bg1"/>
                </a:solidFill>
              </a:rPr>
              <a:t>Graduate school </a:t>
            </a:r>
          </a:p>
        </p:txBody>
      </p:sp>
      <p:sp>
        <p:nvSpPr>
          <p:cNvPr id="32" name="TextBox 31"/>
          <p:cNvSpPr txBox="1"/>
          <p:nvPr/>
        </p:nvSpPr>
        <p:spPr>
          <a:xfrm>
            <a:off x="3421414" y="682207"/>
            <a:ext cx="2195023" cy="584775"/>
          </a:xfrm>
          <a:prstGeom prst="rect">
            <a:avLst/>
          </a:prstGeom>
          <a:noFill/>
        </p:spPr>
        <p:txBody>
          <a:bodyPr wrap="square" rtlCol="0">
            <a:spAutoFit/>
          </a:bodyPr>
          <a:lstStyle/>
          <a:p>
            <a:r>
              <a:rPr lang="en-US" sz="1600" b="1" dirty="0">
                <a:solidFill>
                  <a:schemeClr val="bg1"/>
                </a:solidFill>
              </a:rPr>
              <a:t>Vice president for research</a:t>
            </a:r>
          </a:p>
        </p:txBody>
      </p:sp>
      <p:sp>
        <p:nvSpPr>
          <p:cNvPr id="33" name="TextBox 32"/>
          <p:cNvSpPr txBox="1"/>
          <p:nvPr/>
        </p:nvSpPr>
        <p:spPr>
          <a:xfrm>
            <a:off x="3194167" y="2324011"/>
            <a:ext cx="909984" cy="338554"/>
          </a:xfrm>
          <a:prstGeom prst="rect">
            <a:avLst/>
          </a:prstGeom>
          <a:noFill/>
        </p:spPr>
        <p:txBody>
          <a:bodyPr wrap="square" rtlCol="0">
            <a:spAutoFit/>
          </a:bodyPr>
          <a:lstStyle/>
          <a:p>
            <a:r>
              <a:rPr lang="en-US" sz="1600" b="1" dirty="0">
                <a:solidFill>
                  <a:schemeClr val="bg1"/>
                </a:solidFill>
              </a:rPr>
              <a:t>Provost</a:t>
            </a:r>
          </a:p>
        </p:txBody>
      </p:sp>
      <p:sp>
        <p:nvSpPr>
          <p:cNvPr id="34" name="TextBox 33"/>
          <p:cNvSpPr txBox="1"/>
          <p:nvPr/>
        </p:nvSpPr>
        <p:spPr>
          <a:xfrm>
            <a:off x="2087614" y="1926990"/>
            <a:ext cx="1749185" cy="584775"/>
          </a:xfrm>
          <a:prstGeom prst="rect">
            <a:avLst/>
          </a:prstGeom>
          <a:noFill/>
        </p:spPr>
        <p:txBody>
          <a:bodyPr wrap="square" rtlCol="0">
            <a:spAutoFit/>
          </a:bodyPr>
          <a:lstStyle/>
          <a:p>
            <a:r>
              <a:rPr lang="en-US" sz="1600" b="1" dirty="0">
                <a:solidFill>
                  <a:schemeClr val="bg1"/>
                </a:solidFill>
              </a:rPr>
              <a:t>Institutional Reporting</a:t>
            </a:r>
          </a:p>
        </p:txBody>
      </p:sp>
      <p:sp>
        <p:nvSpPr>
          <p:cNvPr id="36" name="TextBox 35"/>
          <p:cNvSpPr txBox="1"/>
          <p:nvPr/>
        </p:nvSpPr>
        <p:spPr>
          <a:xfrm>
            <a:off x="4403462" y="1452675"/>
            <a:ext cx="864186" cy="338554"/>
          </a:xfrm>
          <a:prstGeom prst="rect">
            <a:avLst/>
          </a:prstGeom>
          <a:noFill/>
        </p:spPr>
        <p:txBody>
          <a:bodyPr wrap="square" rtlCol="0">
            <a:spAutoFit/>
          </a:bodyPr>
          <a:lstStyle/>
          <a:p>
            <a:r>
              <a:rPr lang="en-US" sz="1600" b="1" dirty="0">
                <a:solidFill>
                  <a:schemeClr val="bg1"/>
                </a:solidFill>
              </a:rPr>
              <a:t>CIO</a:t>
            </a:r>
          </a:p>
        </p:txBody>
      </p:sp>
      <p:sp>
        <p:nvSpPr>
          <p:cNvPr id="37" name="TextBox 36"/>
          <p:cNvSpPr txBox="1"/>
          <p:nvPr/>
        </p:nvSpPr>
        <p:spPr>
          <a:xfrm>
            <a:off x="6311671" y="5639137"/>
            <a:ext cx="1885349" cy="584775"/>
          </a:xfrm>
          <a:prstGeom prst="rect">
            <a:avLst/>
          </a:prstGeom>
          <a:noFill/>
        </p:spPr>
        <p:txBody>
          <a:bodyPr wrap="square" rtlCol="0">
            <a:spAutoFit/>
          </a:bodyPr>
          <a:lstStyle/>
          <a:p>
            <a:r>
              <a:rPr lang="en-US" sz="1600" b="1" dirty="0">
                <a:solidFill>
                  <a:schemeClr val="bg1"/>
                </a:solidFill>
              </a:rPr>
              <a:t>Campus center for teaching &amp; learning</a:t>
            </a:r>
          </a:p>
        </p:txBody>
      </p:sp>
      <p:sp>
        <p:nvSpPr>
          <p:cNvPr id="3" name="TextBox 2"/>
          <p:cNvSpPr txBox="1"/>
          <p:nvPr/>
        </p:nvSpPr>
        <p:spPr>
          <a:xfrm>
            <a:off x="651424" y="1155856"/>
            <a:ext cx="1297632" cy="584775"/>
          </a:xfrm>
          <a:prstGeom prst="rect">
            <a:avLst/>
          </a:prstGeom>
          <a:noFill/>
        </p:spPr>
        <p:txBody>
          <a:bodyPr wrap="square" rtlCol="0">
            <a:spAutoFit/>
          </a:bodyPr>
          <a:lstStyle/>
          <a:p>
            <a:r>
              <a:rPr lang="en-US" sz="1600" b="1" dirty="0">
                <a:solidFill>
                  <a:schemeClr val="bg1"/>
                </a:solidFill>
              </a:rPr>
              <a:t>Medical center</a:t>
            </a:r>
          </a:p>
        </p:txBody>
      </p:sp>
      <p:sp>
        <p:nvSpPr>
          <p:cNvPr id="6" name="TextBox 5"/>
          <p:cNvSpPr txBox="1"/>
          <p:nvPr/>
        </p:nvSpPr>
        <p:spPr>
          <a:xfrm>
            <a:off x="667753" y="3356810"/>
            <a:ext cx="184731" cy="338554"/>
          </a:xfrm>
          <a:prstGeom prst="rect">
            <a:avLst/>
          </a:prstGeom>
          <a:noFill/>
        </p:spPr>
        <p:txBody>
          <a:bodyPr wrap="none" rtlCol="0">
            <a:spAutoFit/>
          </a:bodyPr>
          <a:lstStyle/>
          <a:p>
            <a:endParaRPr lang="en-US" sz="1600" b="1" dirty="0">
              <a:solidFill>
                <a:schemeClr val="bg1"/>
              </a:solidFill>
            </a:endParaRPr>
          </a:p>
        </p:txBody>
      </p:sp>
      <p:sp>
        <p:nvSpPr>
          <p:cNvPr id="26" name="TextBox 25"/>
          <p:cNvSpPr txBox="1"/>
          <p:nvPr/>
        </p:nvSpPr>
        <p:spPr>
          <a:xfrm>
            <a:off x="1714520" y="1534604"/>
            <a:ext cx="2283644" cy="338554"/>
          </a:xfrm>
          <a:prstGeom prst="rect">
            <a:avLst/>
          </a:prstGeom>
          <a:noFill/>
        </p:spPr>
        <p:txBody>
          <a:bodyPr wrap="square" rtlCol="0">
            <a:spAutoFit/>
          </a:bodyPr>
          <a:lstStyle/>
          <a:p>
            <a:r>
              <a:rPr lang="en-US" sz="1600" b="1" dirty="0">
                <a:solidFill>
                  <a:schemeClr val="bg1"/>
                </a:solidFill>
              </a:rPr>
              <a:t>Tech Transfer Office</a:t>
            </a:r>
          </a:p>
        </p:txBody>
      </p:sp>
      <p:sp>
        <p:nvSpPr>
          <p:cNvPr id="2" name="TextBox 1"/>
          <p:cNvSpPr txBox="1"/>
          <p:nvPr/>
        </p:nvSpPr>
        <p:spPr>
          <a:xfrm>
            <a:off x="5343281" y="3302688"/>
            <a:ext cx="1022526" cy="369332"/>
          </a:xfrm>
          <a:prstGeom prst="rect">
            <a:avLst/>
          </a:prstGeom>
          <a:noFill/>
          <a:ln>
            <a:solidFill>
              <a:srgbClr val="C00000"/>
            </a:solidFill>
          </a:ln>
        </p:spPr>
        <p:txBody>
          <a:bodyPr wrap="square" rtlCol="0">
            <a:spAutoFit/>
          </a:bodyPr>
          <a:lstStyle/>
          <a:p>
            <a:r>
              <a:rPr lang="en-US" b="1" dirty="0">
                <a:solidFill>
                  <a:schemeClr val="bg1"/>
                </a:solidFill>
              </a:rPr>
              <a:t>LIBRARY</a:t>
            </a:r>
          </a:p>
        </p:txBody>
      </p:sp>
      <p:sp>
        <p:nvSpPr>
          <p:cNvPr id="38" name="TextBox 37"/>
          <p:cNvSpPr txBox="1"/>
          <p:nvPr/>
        </p:nvSpPr>
        <p:spPr>
          <a:xfrm>
            <a:off x="622951" y="2398863"/>
            <a:ext cx="1516577" cy="830997"/>
          </a:xfrm>
          <a:prstGeom prst="rect">
            <a:avLst/>
          </a:prstGeom>
          <a:noFill/>
        </p:spPr>
        <p:txBody>
          <a:bodyPr wrap="square" rtlCol="0">
            <a:spAutoFit/>
          </a:bodyPr>
          <a:lstStyle/>
          <a:p>
            <a:r>
              <a:rPr lang="en-US" sz="1600" b="1" dirty="0">
                <a:solidFill>
                  <a:schemeClr val="bg1"/>
                </a:solidFill>
              </a:rPr>
              <a:t>Advancement &amp; corporate relations </a:t>
            </a:r>
          </a:p>
        </p:txBody>
      </p:sp>
      <p:sp>
        <p:nvSpPr>
          <p:cNvPr id="7" name="Rectangle 6"/>
          <p:cNvSpPr/>
          <p:nvPr/>
        </p:nvSpPr>
        <p:spPr>
          <a:xfrm>
            <a:off x="2015961" y="2691324"/>
            <a:ext cx="1599284" cy="338554"/>
          </a:xfrm>
          <a:prstGeom prst="rect">
            <a:avLst/>
          </a:prstGeom>
        </p:spPr>
        <p:txBody>
          <a:bodyPr wrap="none">
            <a:spAutoFit/>
          </a:bodyPr>
          <a:lstStyle/>
          <a:p>
            <a:r>
              <a:rPr lang="en-US" sz="1600" b="1" dirty="0">
                <a:solidFill>
                  <a:schemeClr val="bg1"/>
                </a:solidFill>
              </a:rPr>
              <a:t>Data Warehouse</a:t>
            </a:r>
          </a:p>
        </p:txBody>
      </p:sp>
      <p:sp>
        <p:nvSpPr>
          <p:cNvPr id="40" name="Arc 39"/>
          <p:cNvSpPr/>
          <p:nvPr/>
        </p:nvSpPr>
        <p:spPr>
          <a:xfrm rot="3888225">
            <a:off x="1955760" y="1059068"/>
            <a:ext cx="3265369" cy="3768745"/>
          </a:xfrm>
          <a:prstGeom prst="arc">
            <a:avLst>
              <a:gd name="adj1" fmla="val 15585671"/>
              <a:gd name="adj2" fmla="val 1254541"/>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solidFill>
                <a:schemeClr val="bg1"/>
              </a:solidFill>
            </a:endParaRPr>
          </a:p>
        </p:txBody>
      </p:sp>
      <p:sp>
        <p:nvSpPr>
          <p:cNvPr id="30" name="TextBox 29"/>
          <p:cNvSpPr txBox="1"/>
          <p:nvPr/>
        </p:nvSpPr>
        <p:spPr>
          <a:xfrm>
            <a:off x="459659" y="1966733"/>
            <a:ext cx="1749185" cy="338554"/>
          </a:xfrm>
          <a:prstGeom prst="rect">
            <a:avLst/>
          </a:prstGeom>
          <a:noFill/>
        </p:spPr>
        <p:txBody>
          <a:bodyPr wrap="square" rtlCol="0">
            <a:spAutoFit/>
          </a:bodyPr>
          <a:lstStyle/>
          <a:p>
            <a:r>
              <a:rPr lang="en-US" sz="1600" b="1" dirty="0">
                <a:solidFill>
                  <a:schemeClr val="bg1"/>
                </a:solidFill>
              </a:rPr>
              <a:t>News Bureau</a:t>
            </a:r>
          </a:p>
        </p:txBody>
      </p:sp>
      <p:sp>
        <p:nvSpPr>
          <p:cNvPr id="35" name="Arc 34"/>
          <p:cNvSpPr/>
          <p:nvPr/>
        </p:nvSpPr>
        <p:spPr>
          <a:xfrm rot="8504012">
            <a:off x="4147327" y="-496107"/>
            <a:ext cx="2953325" cy="3768745"/>
          </a:xfrm>
          <a:prstGeom prst="arc">
            <a:avLst>
              <a:gd name="adj1" fmla="val 15585671"/>
              <a:gd name="adj2" fmla="val 1753998"/>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3" name="Arc 42"/>
          <p:cNvSpPr/>
          <p:nvPr/>
        </p:nvSpPr>
        <p:spPr>
          <a:xfrm rot="15427944">
            <a:off x="4977459" y="2516815"/>
            <a:ext cx="1736672" cy="4576946"/>
          </a:xfrm>
          <a:prstGeom prst="arc">
            <a:avLst>
              <a:gd name="adj1" fmla="val 17180634"/>
              <a:gd name="adj2" fmla="val 4645841"/>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44" name="Arc 43"/>
          <p:cNvSpPr/>
          <p:nvPr/>
        </p:nvSpPr>
        <p:spPr>
          <a:xfrm rot="19682342">
            <a:off x="2992859" y="3184709"/>
            <a:ext cx="2714481" cy="4372735"/>
          </a:xfrm>
          <a:prstGeom prst="arc">
            <a:avLst>
              <a:gd name="adj1" fmla="val 16918701"/>
              <a:gd name="adj2" fmla="val 2100452"/>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5" name="Arc 44"/>
          <p:cNvSpPr/>
          <p:nvPr/>
        </p:nvSpPr>
        <p:spPr>
          <a:xfrm rot="10800000">
            <a:off x="6347269" y="1462750"/>
            <a:ext cx="1736672" cy="4576946"/>
          </a:xfrm>
          <a:prstGeom prst="arc">
            <a:avLst>
              <a:gd name="adj1" fmla="val 17180634"/>
              <a:gd name="adj2" fmla="val 4645841"/>
            </a:avLst>
          </a:prstGeom>
          <a:noFill/>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39" name="TextBox 38"/>
          <p:cNvSpPr txBox="1"/>
          <p:nvPr/>
        </p:nvSpPr>
        <p:spPr>
          <a:xfrm>
            <a:off x="1913500" y="3446638"/>
            <a:ext cx="1749185" cy="338554"/>
          </a:xfrm>
          <a:prstGeom prst="rect">
            <a:avLst/>
          </a:prstGeom>
          <a:noFill/>
        </p:spPr>
        <p:txBody>
          <a:bodyPr wrap="square" rtlCol="0">
            <a:spAutoFit/>
          </a:bodyPr>
          <a:lstStyle/>
          <a:p>
            <a:r>
              <a:rPr lang="en-US" sz="1600" b="1" dirty="0">
                <a:solidFill>
                  <a:schemeClr val="bg1"/>
                </a:solidFill>
              </a:rPr>
              <a:t>Colleges &amp; depts</a:t>
            </a:r>
          </a:p>
        </p:txBody>
      </p:sp>
      <p:sp>
        <p:nvSpPr>
          <p:cNvPr id="8" name="Footer Placeholder 7"/>
          <p:cNvSpPr>
            <a:spLocks noGrp="1"/>
          </p:cNvSpPr>
          <p:nvPr>
            <p:ph type="ftr" sz="quarter" idx="11"/>
          </p:nvPr>
        </p:nvSpPr>
        <p:spPr/>
        <p:txBody>
          <a:bodyPr/>
          <a:lstStyle/>
          <a:p>
            <a:r>
              <a:rPr lang="en-US" sz="1050">
                <a:solidFill>
                  <a:schemeClr val="bg1"/>
                </a:solidFill>
              </a:rPr>
              <a:t>Rebecca Bryant, OCLC Research</a:t>
            </a:r>
          </a:p>
        </p:txBody>
      </p:sp>
      <p:sp>
        <p:nvSpPr>
          <p:cNvPr id="14" name="TextBox 13"/>
          <p:cNvSpPr txBox="1"/>
          <p:nvPr/>
        </p:nvSpPr>
        <p:spPr>
          <a:xfrm>
            <a:off x="5041356" y="2156698"/>
            <a:ext cx="1561350" cy="646331"/>
          </a:xfrm>
          <a:prstGeom prst="rect">
            <a:avLst/>
          </a:prstGeom>
          <a:solidFill>
            <a:srgbClr val="FFFFFF"/>
          </a:solidFill>
        </p:spPr>
        <p:txBody>
          <a:bodyPr wrap="square" rtlCol="0">
            <a:spAutoFit/>
          </a:bodyPr>
          <a:lstStyle/>
          <a:p>
            <a:pPr algn="ctr"/>
            <a:r>
              <a:rPr lang="en-US" b="1" dirty="0">
                <a:solidFill>
                  <a:srgbClr val="C00000"/>
                </a:solidFill>
              </a:rPr>
              <a:t>Research Data Management</a:t>
            </a:r>
          </a:p>
        </p:txBody>
      </p:sp>
      <p:sp>
        <p:nvSpPr>
          <p:cNvPr id="19" name="TextBox 18"/>
          <p:cNvSpPr txBox="1"/>
          <p:nvPr/>
        </p:nvSpPr>
        <p:spPr>
          <a:xfrm>
            <a:off x="6684139" y="3113429"/>
            <a:ext cx="1326650" cy="646331"/>
          </a:xfrm>
          <a:prstGeom prst="rect">
            <a:avLst/>
          </a:prstGeom>
          <a:solidFill>
            <a:srgbClr val="FFFFFF"/>
          </a:solidFill>
        </p:spPr>
        <p:txBody>
          <a:bodyPr wrap="square" rtlCol="0">
            <a:spAutoFit/>
          </a:bodyPr>
          <a:lstStyle/>
          <a:p>
            <a:pPr algn="ctr"/>
            <a:r>
              <a:rPr lang="en-US" b="1" dirty="0">
                <a:solidFill>
                  <a:srgbClr val="C00000"/>
                </a:solidFill>
              </a:rPr>
              <a:t>Digital scholarship</a:t>
            </a:r>
          </a:p>
        </p:txBody>
      </p:sp>
      <p:sp>
        <p:nvSpPr>
          <p:cNvPr id="18" name="TextBox 17"/>
          <p:cNvSpPr txBox="1"/>
          <p:nvPr/>
        </p:nvSpPr>
        <p:spPr>
          <a:xfrm>
            <a:off x="5442923" y="4128452"/>
            <a:ext cx="1206560" cy="923330"/>
          </a:xfrm>
          <a:prstGeom prst="rect">
            <a:avLst/>
          </a:prstGeom>
          <a:solidFill>
            <a:srgbClr val="FFFFFF"/>
          </a:solidFill>
        </p:spPr>
        <p:txBody>
          <a:bodyPr wrap="square" rtlCol="0">
            <a:spAutoFit/>
          </a:bodyPr>
          <a:lstStyle/>
          <a:p>
            <a:r>
              <a:rPr lang="en-US" b="1" dirty="0">
                <a:solidFill>
                  <a:srgbClr val="C00000"/>
                </a:solidFill>
              </a:rPr>
              <a:t>User education &amp; training</a:t>
            </a:r>
          </a:p>
        </p:txBody>
      </p:sp>
      <p:sp>
        <p:nvSpPr>
          <p:cNvPr id="16" name="TextBox 15"/>
          <p:cNvSpPr txBox="1"/>
          <p:nvPr/>
        </p:nvSpPr>
        <p:spPr>
          <a:xfrm>
            <a:off x="3662889" y="2913873"/>
            <a:ext cx="1514047" cy="646331"/>
          </a:xfrm>
          <a:prstGeom prst="rect">
            <a:avLst/>
          </a:prstGeom>
          <a:solidFill>
            <a:srgbClr val="FFFFFF"/>
          </a:solidFill>
        </p:spPr>
        <p:txBody>
          <a:bodyPr wrap="square" rtlCol="0">
            <a:spAutoFit/>
          </a:bodyPr>
          <a:lstStyle/>
          <a:p>
            <a:pPr algn="ctr"/>
            <a:r>
              <a:rPr lang="en-US" b="1" dirty="0">
                <a:solidFill>
                  <a:srgbClr val="C00000"/>
                </a:solidFill>
              </a:rPr>
              <a:t>RIM/Profiling system</a:t>
            </a:r>
          </a:p>
        </p:txBody>
      </p:sp>
      <p:sp>
        <p:nvSpPr>
          <p:cNvPr id="17" name="TextBox 16"/>
          <p:cNvSpPr txBox="1"/>
          <p:nvPr/>
        </p:nvSpPr>
        <p:spPr>
          <a:xfrm>
            <a:off x="3284916" y="3867097"/>
            <a:ext cx="1354050" cy="646331"/>
          </a:xfrm>
          <a:prstGeom prst="rect">
            <a:avLst/>
          </a:prstGeom>
          <a:solidFill>
            <a:srgbClr val="FFFFFF"/>
          </a:solidFill>
        </p:spPr>
        <p:txBody>
          <a:bodyPr wrap="square" rtlCol="0">
            <a:spAutoFit/>
          </a:bodyPr>
          <a:lstStyle/>
          <a:p>
            <a:r>
              <a:rPr lang="en-US" b="1" dirty="0">
                <a:solidFill>
                  <a:srgbClr val="C00000"/>
                </a:solidFill>
              </a:rPr>
              <a:t>Institutional Repository</a:t>
            </a:r>
          </a:p>
        </p:txBody>
      </p:sp>
      <p:sp>
        <p:nvSpPr>
          <p:cNvPr id="10" name="Rectangle 9"/>
          <p:cNvSpPr/>
          <p:nvPr/>
        </p:nvSpPr>
        <p:spPr>
          <a:xfrm>
            <a:off x="5187096" y="265672"/>
            <a:ext cx="3720518" cy="1195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Creation, management and disclosure:</a:t>
            </a:r>
          </a:p>
          <a:p>
            <a:pPr algn="ctr"/>
            <a:r>
              <a:rPr lang="en-US" sz="2400" b="1" dirty="0">
                <a:solidFill>
                  <a:srgbClr val="C00000"/>
                </a:solidFill>
              </a:rPr>
              <a:t>R-infrastructure</a:t>
            </a:r>
          </a:p>
        </p:txBody>
      </p:sp>
      <p:sp>
        <p:nvSpPr>
          <p:cNvPr id="41" name="Rectangle 40"/>
          <p:cNvSpPr/>
          <p:nvPr/>
        </p:nvSpPr>
        <p:spPr>
          <a:xfrm>
            <a:off x="290529" y="5303022"/>
            <a:ext cx="2342776" cy="1291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Researcher</a:t>
            </a:r>
          </a:p>
          <a:p>
            <a:r>
              <a:rPr lang="en-US" sz="2000"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 manager</a:t>
            </a:r>
          </a:p>
          <a:p>
            <a:r>
              <a:rPr lang="en-US" sz="2000"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 support</a:t>
            </a:r>
          </a:p>
        </p:txBody>
      </p:sp>
    </p:spTree>
    <p:extLst>
      <p:ext uri="{BB962C8B-B14F-4D97-AF65-F5344CB8AC3E}">
        <p14:creationId xmlns:p14="http://schemas.microsoft.com/office/powerpoint/2010/main" val="21389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1000" fill="hold"/>
                                        <p:tgtEl>
                                          <p:spTgt spid="2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P spid="34" grpId="0"/>
      <p:bldP spid="36" grpId="0"/>
      <p:bldP spid="37" grpId="0"/>
      <p:bldP spid="3" grpId="0"/>
      <p:bldP spid="26" grpId="0"/>
      <p:bldP spid="38" grpId="0"/>
      <p:bldP spid="7" grpId="0"/>
      <p:bldP spid="30" grpId="0"/>
      <p:bldP spid="39" grpId="0"/>
      <p:bldP spid="14" grpId="0" animBg="1"/>
      <p:bldP spid="19" grpId="0" animBg="1"/>
      <p:bldP spid="18" grpId="0" animBg="1"/>
      <p:bldP spid="16" grpId="0" animBg="1"/>
      <p:bldP spid="17"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99846"/>
            <a:ext cx="4967111" cy="6555641"/>
          </a:xfrm>
          <a:prstGeom prst="rect">
            <a:avLst/>
          </a:prstGeom>
          <a:solidFill>
            <a:srgbClr val="DC143C"/>
          </a:solidFill>
        </p:spPr>
        <p:txBody>
          <a:bodyPr wrap="square">
            <a:spAutoFit/>
          </a:bodyPr>
          <a:lstStyle/>
          <a:p>
            <a:pPr defTabSz="914400"/>
            <a:r>
              <a:rPr lang="en-US" sz="2800" dirty="0">
                <a:solidFill>
                  <a:srgbClr val="FFFFFF"/>
                </a:solidFill>
                <a:latin typeface="Segoe UI Light" panose="020B0502040204020203" pitchFamily="34" charset="0"/>
              </a:rPr>
              <a:t>Her view is that publishers are here to </a:t>
            </a:r>
            <a:r>
              <a:rPr lang="en-US" sz="2800" b="1" dirty="0">
                <a:solidFill>
                  <a:srgbClr val="FFFFFF"/>
                </a:solidFill>
                <a:latin typeface="Segoe UI Semibold" panose="020B0702040204020203" pitchFamily="34" charset="0"/>
              </a:rPr>
              <a:t>make the scientific research process more effective </a:t>
            </a:r>
            <a:r>
              <a:rPr lang="en-US" sz="2800" dirty="0">
                <a:solidFill>
                  <a:srgbClr val="FFFFFF"/>
                </a:solidFill>
                <a:latin typeface="Segoe UI Light" panose="020B0502040204020203" pitchFamily="34" charset="0"/>
              </a:rPr>
              <a:t>by helping them keep up to date, find colleagues, plan experiments, and then share their results.  </a:t>
            </a:r>
            <a:r>
              <a:rPr lang="en-US" sz="2800" b="1" dirty="0">
                <a:solidFill>
                  <a:srgbClr val="FFFFFF"/>
                </a:solidFill>
                <a:latin typeface="Segoe UI Semibold" panose="020B0702040204020203" pitchFamily="34" charset="0"/>
              </a:rPr>
              <a:t>After they have published, the processes continues</a:t>
            </a:r>
            <a:r>
              <a:rPr lang="en-US" sz="2800" dirty="0">
                <a:solidFill>
                  <a:srgbClr val="FFFFFF"/>
                </a:solidFill>
                <a:latin typeface="Segoe UI Light" panose="020B0502040204020203" pitchFamily="34" charset="0"/>
              </a:rPr>
              <a:t> with gaining a reputation, obtaining funds, finding collaborators, and even finding a new job. What can we as publishers do to address some of </a:t>
            </a:r>
            <a:r>
              <a:rPr lang="en-US" sz="2800" b="1" dirty="0">
                <a:solidFill>
                  <a:srgbClr val="FFFFFF"/>
                </a:solidFill>
                <a:latin typeface="Segoe UI Semibold" panose="020B0702040204020203" pitchFamily="34" charset="0"/>
              </a:rPr>
              <a:t>scientists’ pain points?</a:t>
            </a:r>
          </a:p>
        </p:txBody>
      </p:sp>
      <p:sp>
        <p:nvSpPr>
          <p:cNvPr id="5" name="TextBox 4"/>
          <p:cNvSpPr txBox="1"/>
          <p:nvPr/>
        </p:nvSpPr>
        <p:spPr>
          <a:xfrm>
            <a:off x="304800" y="3886200"/>
            <a:ext cx="3085845" cy="1446550"/>
          </a:xfrm>
          <a:prstGeom prst="rect">
            <a:avLst/>
          </a:prstGeom>
          <a:solidFill>
            <a:schemeClr val="accent1"/>
          </a:solidFill>
        </p:spPr>
        <p:txBody>
          <a:bodyPr wrap="none" rtlCol="0">
            <a:spAutoFit/>
          </a:bodyPr>
          <a:lstStyle/>
          <a:p>
            <a:pPr defTabSz="914400"/>
            <a:r>
              <a:rPr lang="en-US" sz="2400" dirty="0">
                <a:solidFill>
                  <a:srgbClr val="FFFFFF"/>
                </a:solidFill>
                <a:latin typeface="Segoe UI Light" panose="020B0502040204020203" pitchFamily="34" charset="0"/>
              </a:rPr>
              <a:t>Annette Thomas, </a:t>
            </a:r>
          </a:p>
          <a:p>
            <a:pPr defTabSz="914400"/>
            <a:r>
              <a:rPr lang="en-US" sz="1600" dirty="0">
                <a:solidFill>
                  <a:srgbClr val="FFFFFF"/>
                </a:solidFill>
                <a:latin typeface="Segoe UI Light" panose="020B0502040204020203" pitchFamily="34" charset="0"/>
              </a:rPr>
              <a:t>Then</a:t>
            </a:r>
            <a:r>
              <a:rPr lang="en-US" sz="2400" dirty="0">
                <a:solidFill>
                  <a:srgbClr val="FFFFFF"/>
                </a:solidFill>
                <a:latin typeface="Segoe UI Light" panose="020B0502040204020203" pitchFamily="34" charset="0"/>
              </a:rPr>
              <a:t> CEO of Macmillan </a:t>
            </a:r>
          </a:p>
          <a:p>
            <a:pPr defTabSz="914400"/>
            <a:r>
              <a:rPr lang="en-US" sz="2400" dirty="0">
                <a:solidFill>
                  <a:srgbClr val="FFFFFF"/>
                </a:solidFill>
                <a:latin typeface="Segoe UI Light" panose="020B0502040204020203" pitchFamily="34" charset="0"/>
              </a:rPr>
              <a:t>Publishers </a:t>
            </a:r>
            <a:br>
              <a:rPr lang="en-US" sz="2400" dirty="0">
                <a:solidFill>
                  <a:srgbClr val="FFFFFF"/>
                </a:solidFill>
                <a:latin typeface="Segoe UI Light" panose="020B0502040204020203" pitchFamily="34" charset="0"/>
              </a:rPr>
            </a:br>
            <a:endParaRPr lang="en-US" sz="1600" dirty="0">
              <a:solidFill>
                <a:srgbClr val="FFFFFF"/>
              </a:solidFill>
              <a:latin typeface="Segoe UI Light" panose="020B0502040204020203" pitchFamily="34" charset="0"/>
            </a:endParaRPr>
          </a:p>
        </p:txBody>
      </p:sp>
      <p:sp>
        <p:nvSpPr>
          <p:cNvPr id="6" name="TextBox 5"/>
          <p:cNvSpPr txBox="1"/>
          <p:nvPr/>
        </p:nvSpPr>
        <p:spPr>
          <a:xfrm>
            <a:off x="304800" y="215235"/>
            <a:ext cx="3429000" cy="3046988"/>
          </a:xfrm>
          <a:prstGeom prst="rect">
            <a:avLst/>
          </a:prstGeom>
          <a:solidFill>
            <a:schemeClr val="accent1"/>
          </a:solidFill>
        </p:spPr>
        <p:txBody>
          <a:bodyPr wrap="square" rtlCol="0">
            <a:spAutoFit/>
          </a:bodyPr>
          <a:lstStyle/>
          <a:p>
            <a:pPr defTabSz="914400"/>
            <a:r>
              <a:rPr lang="en-US" sz="4800" dirty="0">
                <a:solidFill>
                  <a:srgbClr val="FFFFFF"/>
                </a:solidFill>
                <a:latin typeface="Segoe UI Light" panose="020B0502040204020203" pitchFamily="34" charset="0"/>
              </a:rPr>
              <a:t>A publisher’s new job description</a:t>
            </a:r>
          </a:p>
        </p:txBody>
      </p:sp>
      <p:sp>
        <p:nvSpPr>
          <p:cNvPr id="7" name="Rectangle 6"/>
          <p:cNvSpPr/>
          <p:nvPr/>
        </p:nvSpPr>
        <p:spPr>
          <a:xfrm>
            <a:off x="-12955" y="6627168"/>
            <a:ext cx="3886200" cy="230832"/>
          </a:xfrm>
          <a:prstGeom prst="rect">
            <a:avLst/>
          </a:prstGeom>
          <a:solidFill>
            <a:schemeClr val="accent1"/>
          </a:solidFill>
        </p:spPr>
        <p:txBody>
          <a:bodyPr wrap="square">
            <a:spAutoFit/>
          </a:bodyPr>
          <a:lstStyle/>
          <a:p>
            <a:pPr defTabSz="914400"/>
            <a:r>
              <a:rPr lang="en-US" sz="900" dirty="0">
                <a:solidFill>
                  <a:srgbClr val="FFFFFF"/>
                </a:solidFill>
              </a:rPr>
              <a:t>http://www.against-the-grain.com/2012/11/a-publishers-new-job-description/</a:t>
            </a:r>
          </a:p>
        </p:txBody>
      </p:sp>
    </p:spTree>
    <p:extLst>
      <p:ext uri="{BB962C8B-B14F-4D97-AF65-F5344CB8AC3E}">
        <p14:creationId xmlns:p14="http://schemas.microsoft.com/office/powerpoint/2010/main" val="22941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2" name="Rectangle 1"/>
          <p:cNvSpPr/>
          <p:nvPr/>
        </p:nvSpPr>
        <p:spPr>
          <a:xfrm>
            <a:off x="762000" y="609600"/>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Segoe UI" panose="020B0502040204020203" pitchFamily="34" charset="0"/>
                <a:cs typeface="Segoe UI" panose="020B0502040204020203" pitchFamily="34" charset="0"/>
              </a:rPr>
              <a:t>Researcher</a:t>
            </a:r>
          </a:p>
        </p:txBody>
      </p:sp>
      <p:sp>
        <p:nvSpPr>
          <p:cNvPr id="3" name="Rectangle 2"/>
          <p:cNvSpPr/>
          <p:nvPr/>
        </p:nvSpPr>
        <p:spPr>
          <a:xfrm>
            <a:off x="3429000" y="615875"/>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Segoe UI" panose="020B0502040204020203" pitchFamily="34" charset="0"/>
                <a:cs typeface="Segoe UI" panose="020B0502040204020203" pitchFamily="34" charset="0"/>
              </a:rPr>
              <a:t>Librarian</a:t>
            </a:r>
          </a:p>
        </p:txBody>
      </p:sp>
      <p:sp>
        <p:nvSpPr>
          <p:cNvPr id="4" name="Rectangle 3"/>
          <p:cNvSpPr/>
          <p:nvPr/>
        </p:nvSpPr>
        <p:spPr>
          <a:xfrm>
            <a:off x="6096000" y="609600"/>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Segoe UI" panose="020B0502040204020203" pitchFamily="34" charset="0"/>
                <a:cs typeface="Segoe UI" panose="020B0502040204020203" pitchFamily="34" charset="0"/>
              </a:rPr>
              <a:t>Research</a:t>
            </a:r>
          </a:p>
          <a:p>
            <a:pPr algn="ctr"/>
            <a:r>
              <a:rPr lang="en-US" sz="2400" dirty="0">
                <a:solidFill>
                  <a:srgbClr val="FF0000"/>
                </a:solidFill>
                <a:latin typeface="Segoe UI" panose="020B0502040204020203" pitchFamily="34" charset="0"/>
                <a:cs typeface="Segoe UI" panose="020B0502040204020203" pitchFamily="34" charset="0"/>
              </a:rPr>
              <a:t>manager</a:t>
            </a:r>
          </a:p>
        </p:txBody>
      </p:sp>
      <p:pic>
        <p:nvPicPr>
          <p:cNvPr id="5" name="Picture 4"/>
          <p:cNvPicPr>
            <a:picLocks noChangeAspect="1"/>
          </p:cNvPicPr>
          <p:nvPr/>
        </p:nvPicPr>
        <p:blipFill>
          <a:blip r:embed="rId3"/>
          <a:stretch>
            <a:fillRect/>
          </a:stretch>
        </p:blipFill>
        <p:spPr>
          <a:xfrm>
            <a:off x="7205075" y="2243445"/>
            <a:ext cx="998494" cy="1423988"/>
          </a:xfrm>
          <a:prstGeom prst="rect">
            <a:avLst/>
          </a:prstGeom>
        </p:spPr>
      </p:pic>
      <p:pic>
        <p:nvPicPr>
          <p:cNvPr id="6" name="Picture 5"/>
          <p:cNvPicPr>
            <a:picLocks noChangeAspect="1"/>
          </p:cNvPicPr>
          <p:nvPr/>
        </p:nvPicPr>
        <p:blipFill>
          <a:blip r:embed="rId4"/>
          <a:stretch>
            <a:fillRect/>
          </a:stretch>
        </p:blipFill>
        <p:spPr>
          <a:xfrm>
            <a:off x="5687384" y="2294459"/>
            <a:ext cx="817231" cy="1432953"/>
          </a:xfrm>
          <a:prstGeom prst="rect">
            <a:avLst/>
          </a:prstGeom>
        </p:spPr>
      </p:pic>
      <p:pic>
        <p:nvPicPr>
          <p:cNvPr id="7" name="Picture 6"/>
          <p:cNvPicPr>
            <a:picLocks noChangeAspect="1"/>
          </p:cNvPicPr>
          <p:nvPr/>
        </p:nvPicPr>
        <p:blipFill>
          <a:blip r:embed="rId5"/>
          <a:stretch>
            <a:fillRect/>
          </a:stretch>
        </p:blipFill>
        <p:spPr>
          <a:xfrm>
            <a:off x="6175470" y="4942467"/>
            <a:ext cx="1034087" cy="1423988"/>
          </a:xfrm>
          <a:prstGeom prst="rect">
            <a:avLst/>
          </a:prstGeom>
        </p:spPr>
      </p:pic>
      <p:pic>
        <p:nvPicPr>
          <p:cNvPr id="8" name="Picture 7"/>
          <p:cNvPicPr>
            <a:picLocks noChangeAspect="1"/>
          </p:cNvPicPr>
          <p:nvPr/>
        </p:nvPicPr>
        <p:blipFill>
          <a:blip r:embed="rId6"/>
          <a:stretch>
            <a:fillRect/>
          </a:stretch>
        </p:blipFill>
        <p:spPr>
          <a:xfrm>
            <a:off x="1714500" y="2305050"/>
            <a:ext cx="2076450" cy="409575"/>
          </a:xfrm>
          <a:prstGeom prst="rect">
            <a:avLst/>
          </a:prstGeom>
        </p:spPr>
      </p:pic>
      <p:pic>
        <p:nvPicPr>
          <p:cNvPr id="9" name="Picture 8"/>
          <p:cNvPicPr>
            <a:picLocks noChangeAspect="1"/>
          </p:cNvPicPr>
          <p:nvPr/>
        </p:nvPicPr>
        <p:blipFill>
          <a:blip r:embed="rId7"/>
          <a:stretch>
            <a:fillRect/>
          </a:stretch>
        </p:blipFill>
        <p:spPr>
          <a:xfrm>
            <a:off x="1780166" y="2967542"/>
            <a:ext cx="1362075" cy="457200"/>
          </a:xfrm>
          <a:prstGeom prst="rect">
            <a:avLst/>
          </a:prstGeom>
        </p:spPr>
      </p:pic>
      <p:pic>
        <p:nvPicPr>
          <p:cNvPr id="10" name="Picture 9"/>
          <p:cNvPicPr>
            <a:picLocks noChangeAspect="1"/>
          </p:cNvPicPr>
          <p:nvPr/>
        </p:nvPicPr>
        <p:blipFill>
          <a:blip r:embed="rId8"/>
          <a:stretch>
            <a:fillRect/>
          </a:stretch>
        </p:blipFill>
        <p:spPr>
          <a:xfrm>
            <a:off x="4810125" y="4294458"/>
            <a:ext cx="1047750" cy="438150"/>
          </a:xfrm>
          <a:prstGeom prst="rect">
            <a:avLst/>
          </a:prstGeom>
        </p:spPr>
      </p:pic>
      <p:pic>
        <p:nvPicPr>
          <p:cNvPr id="11" name="Picture 10"/>
          <p:cNvPicPr>
            <a:picLocks noChangeAspect="1"/>
          </p:cNvPicPr>
          <p:nvPr/>
        </p:nvPicPr>
        <p:blipFill>
          <a:blip r:embed="rId9"/>
          <a:stretch>
            <a:fillRect/>
          </a:stretch>
        </p:blipFill>
        <p:spPr>
          <a:xfrm>
            <a:off x="1372272" y="4062917"/>
            <a:ext cx="762000" cy="428625"/>
          </a:xfrm>
          <a:prstGeom prst="rect">
            <a:avLst/>
          </a:prstGeom>
        </p:spPr>
      </p:pic>
      <p:pic>
        <p:nvPicPr>
          <p:cNvPr id="12" name="Picture 11"/>
          <p:cNvPicPr>
            <a:picLocks noChangeAspect="1"/>
          </p:cNvPicPr>
          <p:nvPr/>
        </p:nvPicPr>
        <p:blipFill>
          <a:blip r:embed="rId10"/>
          <a:stretch>
            <a:fillRect/>
          </a:stretch>
        </p:blipFill>
        <p:spPr>
          <a:xfrm>
            <a:off x="1215719" y="4942467"/>
            <a:ext cx="1837105" cy="461962"/>
          </a:xfrm>
          <a:prstGeom prst="rect">
            <a:avLst/>
          </a:prstGeom>
        </p:spPr>
      </p:pic>
      <p:pic>
        <p:nvPicPr>
          <p:cNvPr id="13" name="Picture 12"/>
          <p:cNvPicPr>
            <a:picLocks noChangeAspect="1"/>
          </p:cNvPicPr>
          <p:nvPr/>
        </p:nvPicPr>
        <p:blipFill>
          <a:blip r:embed="rId11"/>
          <a:stretch>
            <a:fillRect/>
          </a:stretch>
        </p:blipFill>
        <p:spPr>
          <a:xfrm>
            <a:off x="3429000" y="3560725"/>
            <a:ext cx="1695450" cy="333375"/>
          </a:xfrm>
          <a:prstGeom prst="rect">
            <a:avLst/>
          </a:prstGeom>
        </p:spPr>
      </p:pic>
      <p:pic>
        <p:nvPicPr>
          <p:cNvPr id="14" name="Picture 13"/>
          <p:cNvPicPr>
            <a:picLocks noChangeAspect="1"/>
          </p:cNvPicPr>
          <p:nvPr/>
        </p:nvPicPr>
        <p:blipFill>
          <a:blip r:embed="rId12"/>
          <a:stretch>
            <a:fillRect/>
          </a:stretch>
        </p:blipFill>
        <p:spPr>
          <a:xfrm>
            <a:off x="1154311" y="5864880"/>
            <a:ext cx="1447800" cy="438150"/>
          </a:xfrm>
          <a:prstGeom prst="rect">
            <a:avLst/>
          </a:prstGeom>
        </p:spPr>
      </p:pic>
    </p:spTree>
    <p:extLst>
      <p:ext uri="{BB962C8B-B14F-4D97-AF65-F5344CB8AC3E}">
        <p14:creationId xmlns:p14="http://schemas.microsoft.com/office/powerpoint/2010/main" val="8625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4" name="TextBox 3"/>
          <p:cNvSpPr txBox="1"/>
          <p:nvPr/>
        </p:nvSpPr>
        <p:spPr>
          <a:xfrm>
            <a:off x="304800" y="381000"/>
            <a:ext cx="8562152" cy="6278642"/>
          </a:xfrm>
          <a:prstGeom prst="rect">
            <a:avLst/>
          </a:prstGeom>
          <a:noFill/>
          <a:ln>
            <a:solidFill>
              <a:schemeClr val="bg1"/>
            </a:solidFill>
          </a:ln>
        </p:spPr>
        <p:txBody>
          <a:bodyPr wrap="none" lIns="365760" tIns="365760" rIns="365760" bIns="365760" rtlCol="0">
            <a:spAutoFit/>
          </a:bodyPr>
          <a:lstStyle/>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Citations and fuller details are included in slide notes where relevant. </a:t>
            </a: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Thanks to my colleagues Brian Lavoie, Constance </a:t>
            </a:r>
            <a:r>
              <a:rPr lang="en-US"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Malpas</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JD </a:t>
            </a:r>
          </a:p>
          <a:p>
            <a:r>
              <a:rPr lang="en-US"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Shipengrover</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Merrilee Proffitt and Rebecca Bryant for assistance </a:t>
            </a: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as I prepared this presentation. </a:t>
            </a: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Thanks to Sarah Thomas,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Vice President for the </a:t>
            </a:r>
            <a:endPar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Harvard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Library and University </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Librarian,  for </a:t>
            </a: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t</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he kind invitation to what was a very interesting event.</a:t>
            </a: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presentation follows the outline of:</a:t>
            </a:r>
          </a:p>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Dempsey, L., (2016). Library collections in the life of the </a:t>
            </a:r>
            <a:endPar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user</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two directions. </a:t>
            </a:r>
            <a:r>
              <a:rPr lang="en-US" sz="2000" i="1" dirty="0">
                <a:solidFill>
                  <a:schemeClr val="bg1"/>
                </a:solidFill>
                <a:latin typeface="Segoe UI" panose="020B0502040204020203" pitchFamily="34" charset="0"/>
                <a:ea typeface="Segoe UI" panose="020B0502040204020203" pitchFamily="34" charset="0"/>
                <a:cs typeface="Segoe UI" panose="020B0502040204020203" pitchFamily="34" charset="0"/>
              </a:rPr>
              <a:t>LIBER Quarterly</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26(4). </a:t>
            </a:r>
            <a:endPar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DOI</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2"/>
              </a:rPr>
              <a:t>http://</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hlinkClick r:id="rId2"/>
              </a:rPr>
              <a:t>doi.org/10.18352/lq.10170</a:t>
            </a:r>
            <a:endPar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background color is Harvard crimson </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p>
          <a:p>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US"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LorcanD</a:t>
            </a:r>
            <a:endParaRPr lang="en-US" sz="1600" dirty="0" smtClean="0"/>
          </a:p>
        </p:txBody>
      </p:sp>
    </p:spTree>
    <p:extLst>
      <p:ext uri="{BB962C8B-B14F-4D97-AF65-F5344CB8AC3E}">
        <p14:creationId xmlns:p14="http://schemas.microsoft.com/office/powerpoint/2010/main" val="2239173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5535" y="0"/>
            <a:ext cx="10009535" cy="6880412"/>
          </a:xfrm>
          <a:prstGeom prst="rect">
            <a:avLst/>
          </a:prstGeom>
        </p:spPr>
      </p:pic>
      <p:sp>
        <p:nvSpPr>
          <p:cNvPr id="3" name="Rectangle 2"/>
          <p:cNvSpPr/>
          <p:nvPr/>
        </p:nvSpPr>
        <p:spPr>
          <a:xfrm>
            <a:off x="5791200" y="5181600"/>
            <a:ext cx="34290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reputation, relevance</a:t>
            </a:r>
            <a:endParaRPr lang="en-US" dirty="0"/>
          </a:p>
        </p:txBody>
      </p:sp>
    </p:spTree>
    <p:extLst>
      <p:ext uri="{BB962C8B-B14F-4D97-AF65-F5344CB8AC3E}">
        <p14:creationId xmlns:p14="http://schemas.microsoft.com/office/powerpoint/2010/main" val="838230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5" name="Rectangle 4"/>
          <p:cNvSpPr/>
          <p:nvPr/>
        </p:nvSpPr>
        <p:spPr>
          <a:xfrm>
            <a:off x="867336" y="1219200"/>
            <a:ext cx="3536577"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 work </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13" name="Down Arrow 12"/>
          <p:cNvSpPr/>
          <p:nvPr/>
        </p:nvSpPr>
        <p:spPr>
          <a:xfrm>
            <a:off x="1817033" y="1905000"/>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1603003" y="191104"/>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Segoe UI" panose="020B0502040204020203" pitchFamily="34" charset="0"/>
                <a:ea typeface="Segoe UI" panose="020B0502040204020203" pitchFamily="34" charset="0"/>
                <a:cs typeface="Segoe UI" panose="020B0502040204020203" pitchFamily="34" charset="0"/>
              </a:rPr>
              <a:t>Support for creation, management and disclosure</a:t>
            </a:r>
          </a:p>
        </p:txBody>
      </p:sp>
      <p:sp>
        <p:nvSpPr>
          <p:cNvPr id="16" name="Oval 15"/>
          <p:cNvSpPr/>
          <p:nvPr/>
        </p:nvSpPr>
        <p:spPr>
          <a:xfrm>
            <a:off x="1630680" y="4560795"/>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19" name="Rectangle 18"/>
          <p:cNvSpPr/>
          <p:nvPr/>
        </p:nvSpPr>
        <p:spPr>
          <a:xfrm>
            <a:off x="4953000" y="1228804"/>
            <a:ext cx="3536577" cy="4343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Workflow is the new content </a:t>
            </a: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Reputation</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manage and disclose the intellectual outputs and expertise of the institution. </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From discovery to discoverability</a:t>
            </a:r>
          </a:p>
          <a:p>
            <a:pPr algn="ct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0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Rightscaling</a:t>
            </a: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 and collective action</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Institutional</a:t>
            </a: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Collective collection</a:t>
            </a: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Third party</a:t>
            </a:r>
          </a:p>
          <a:p>
            <a:pPr algn="ct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Collaboration at scale</a:t>
            </a:r>
          </a:p>
        </p:txBody>
      </p:sp>
    </p:spTree>
    <p:extLst>
      <p:ext uri="{BB962C8B-B14F-4D97-AF65-F5344CB8AC3E}">
        <p14:creationId xmlns:p14="http://schemas.microsoft.com/office/powerpoint/2010/main" val="3241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6"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3" name="Oval 2"/>
          <p:cNvSpPr/>
          <p:nvPr/>
        </p:nvSpPr>
        <p:spPr>
          <a:xfrm>
            <a:off x="0" y="3327699"/>
            <a:ext cx="3581400" cy="3505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Inform-</a:t>
            </a:r>
            <a:r>
              <a:rPr lang="en-US" sz="4400" b="1" dirty="0" err="1">
                <a:solidFill>
                  <a:prstClr val="white"/>
                </a:solidFill>
                <a:latin typeface="Segoe UI" panose="020B0502040204020203" pitchFamily="34" charset="0"/>
                <a:ea typeface="Segoe UI" panose="020B0502040204020203" pitchFamily="34" charset="0"/>
                <a:cs typeface="Segoe UI" panose="020B0502040204020203" pitchFamily="34" charset="0"/>
              </a:rPr>
              <a:t>ation</a:t>
            </a: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 space</a:t>
            </a:r>
          </a:p>
        </p:txBody>
      </p:sp>
    </p:spTree>
    <p:extLst>
      <p:ext uri="{BB962C8B-B14F-4D97-AF65-F5344CB8AC3E}">
        <p14:creationId xmlns:p14="http://schemas.microsoft.com/office/powerpoint/2010/main" val="334327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903" y="768489"/>
            <a:ext cx="6089073" cy="5632311"/>
          </a:xfrm>
          <a:prstGeom prst="rect">
            <a:avLst/>
          </a:prstGeom>
        </p:spPr>
        <p:txBody>
          <a:bodyPr wrap="square">
            <a:spAutoFit/>
          </a:bodyPr>
          <a:lstStyle/>
          <a:p>
            <a:pPr marL="342900" marR="0" lvl="0" indent="-342900">
              <a:spcBef>
                <a:spcPts val="0"/>
              </a:spcBef>
              <a:spcAft>
                <a:spcPts val="0"/>
              </a:spcAft>
              <a:buClr>
                <a:srgbClr val="C00000"/>
              </a:buClr>
              <a:buFont typeface="Symbol" panose="05050102010706020507" pitchFamily="18" charset="2"/>
              <a:buChar char=""/>
            </a:pPr>
            <a:r>
              <a:rPr lang="en-US" dirty="0" err="1">
                <a:latin typeface="Segoe UI" panose="020B0502040204020203" pitchFamily="34" charset="0"/>
                <a:ea typeface="Calibri" panose="020F0502020204030204" pitchFamily="34" charset="0"/>
                <a:cs typeface="Segoe UI" panose="020B0502040204020203" pitchFamily="34" charset="0"/>
              </a:rPr>
              <a:t>arXiv</a:t>
            </a:r>
            <a:r>
              <a:rPr lang="en-US" dirty="0">
                <a:latin typeface="Segoe UI" panose="020B0502040204020203" pitchFamily="34" charset="0"/>
                <a:ea typeface="Calibri" panose="020F0502020204030204" pitchFamily="34" charset="0"/>
                <a:cs typeface="Segoe UI" panose="020B0502040204020203" pitchFamily="34" charset="0"/>
              </a:rPr>
              <a:t>, SSRN, </a:t>
            </a:r>
            <a:r>
              <a:rPr lang="en-US" dirty="0" err="1">
                <a:latin typeface="Segoe UI" panose="020B0502040204020203" pitchFamily="34" charset="0"/>
                <a:ea typeface="Calibri" panose="020F0502020204030204" pitchFamily="34" charset="0"/>
                <a:cs typeface="Segoe UI" panose="020B0502040204020203" pitchFamily="34" charset="0"/>
              </a:rPr>
              <a:t>RePEc</a:t>
            </a:r>
            <a:r>
              <a:rPr lang="en-US" dirty="0">
                <a:latin typeface="Segoe UI" panose="020B0502040204020203" pitchFamily="34" charset="0"/>
                <a:ea typeface="Calibri" panose="020F0502020204030204" pitchFamily="34" charset="0"/>
                <a:cs typeface="Segoe UI" panose="020B0502040204020203" pitchFamily="34" charset="0"/>
              </a:rPr>
              <a:t>, PubMed Central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disciplinary repositories</a:t>
            </a:r>
            <a:r>
              <a:rPr lang="en-US" dirty="0">
                <a:latin typeface="Segoe UI" panose="020B0502040204020203" pitchFamily="34" charset="0"/>
                <a:ea typeface="Calibri" panose="020F0502020204030204" pitchFamily="34" charset="0"/>
                <a:cs typeface="Segoe UI" panose="020B0502040204020203" pitchFamily="34" charset="0"/>
              </a:rPr>
              <a:t> that have become important discovery hubs);</a:t>
            </a:r>
            <a:br>
              <a:rPr lang="en-US" dirty="0">
                <a:latin typeface="Segoe UI" panose="020B0502040204020203" pitchFamily="34" charset="0"/>
                <a:ea typeface="Calibri" panose="020F0502020204030204" pitchFamily="34" charset="0"/>
                <a:cs typeface="Segoe UI" panose="020B0502040204020203" pitchFamily="34" charset="0"/>
              </a:rPr>
            </a:br>
            <a:endParaRPr lang="en-US"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dirty="0">
                <a:latin typeface="Segoe UI" panose="020B0502040204020203" pitchFamily="34" charset="0"/>
                <a:ea typeface="Calibri" panose="020F0502020204030204" pitchFamily="34" charset="0"/>
                <a:cs typeface="Segoe UI" panose="020B0502040204020203" pitchFamily="34" charset="0"/>
              </a:rPr>
              <a:t>Google Scholar, Google Books, Amazon  (ubiquitous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discovery</a:t>
            </a:r>
            <a:r>
              <a:rPr lang="en-US" dirty="0">
                <a:latin typeface="Segoe UI" panose="020B0502040204020203" pitchFamily="34" charset="0"/>
                <a:ea typeface="Calibri" panose="020F0502020204030204" pitchFamily="34" charset="0"/>
                <a:cs typeface="Segoe UI" panose="020B0502040204020203" pitchFamily="34" charset="0"/>
              </a:rPr>
              <a:t> and fulfillment hubs);</a:t>
            </a:r>
            <a:br>
              <a:rPr lang="en-US" dirty="0">
                <a:latin typeface="Segoe UI" panose="020B0502040204020203" pitchFamily="34" charset="0"/>
                <a:ea typeface="Calibri" panose="020F0502020204030204" pitchFamily="34" charset="0"/>
                <a:cs typeface="Segoe UI" panose="020B0502040204020203" pitchFamily="34" charset="0"/>
              </a:rPr>
            </a:br>
            <a:endParaRPr lang="en-US"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dirty="0" err="1">
                <a:latin typeface="Segoe UI" panose="020B0502040204020203" pitchFamily="34" charset="0"/>
                <a:ea typeface="Calibri" panose="020F0502020204030204" pitchFamily="34" charset="0"/>
                <a:cs typeface="Segoe UI" panose="020B0502040204020203" pitchFamily="34" charset="0"/>
              </a:rPr>
              <a:t>Mendeley</a:t>
            </a:r>
            <a:r>
              <a:rPr lang="en-US" dirty="0">
                <a:latin typeface="Segoe UI" panose="020B0502040204020203" pitchFamily="34" charset="0"/>
                <a:ea typeface="Calibri" panose="020F0502020204030204" pitchFamily="34" charset="0"/>
                <a:cs typeface="Segoe UI" panose="020B0502040204020203" pitchFamily="34" charset="0"/>
              </a:rPr>
              <a:t>, </a:t>
            </a:r>
            <a:r>
              <a:rPr lang="en-US" dirty="0" err="1">
                <a:latin typeface="Segoe UI" panose="020B0502040204020203" pitchFamily="34" charset="0"/>
                <a:ea typeface="Calibri" panose="020F0502020204030204" pitchFamily="34" charset="0"/>
                <a:cs typeface="Segoe UI" panose="020B0502040204020203" pitchFamily="34" charset="0"/>
              </a:rPr>
              <a:t>ResearchGate</a:t>
            </a:r>
            <a:r>
              <a:rPr lang="en-US" dirty="0">
                <a:latin typeface="Segoe UI" panose="020B0502040204020203" pitchFamily="34" charset="0"/>
                <a:ea typeface="Calibri" panose="020F0502020204030204" pitchFamily="34" charset="0"/>
                <a:cs typeface="Segoe UI" panose="020B0502040204020203" pitchFamily="34" charset="0"/>
              </a:rPr>
              <a:t> (services for </a:t>
            </a:r>
            <a:r>
              <a:rPr lang="en-US" b="1" dirty="0">
                <a:solidFill>
                  <a:srgbClr val="C52127"/>
                </a:solidFill>
                <a:latin typeface="Segoe UI" panose="020B0502040204020203" pitchFamily="34" charset="0"/>
                <a:ea typeface="Calibri" panose="020F0502020204030204" pitchFamily="34" charset="0"/>
                <a:cs typeface="Segoe UI" panose="020B0502040204020203" pitchFamily="34" charset="0"/>
              </a:rPr>
              <a:t>social discovery </a:t>
            </a:r>
            <a:r>
              <a:rPr lang="en-US" dirty="0">
                <a:latin typeface="Segoe UI" panose="020B0502040204020203" pitchFamily="34" charset="0"/>
                <a:ea typeface="Calibri" panose="020F0502020204030204" pitchFamily="34" charset="0"/>
                <a:cs typeface="Segoe UI" panose="020B0502040204020203" pitchFamily="34" charset="0"/>
              </a:rPr>
              <a:t>and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scholarly reputation management</a:t>
            </a:r>
            <a:r>
              <a:rPr lang="en-US" dirty="0">
                <a:latin typeface="Segoe UI" panose="020B0502040204020203" pitchFamily="34" charset="0"/>
                <a:ea typeface="Calibri" panose="020F0502020204030204" pitchFamily="34" charset="0"/>
                <a:cs typeface="Segoe UI" panose="020B0502040204020203" pitchFamily="34" charset="0"/>
              </a:rPr>
              <a:t>);</a:t>
            </a:r>
            <a:br>
              <a:rPr lang="en-US" dirty="0">
                <a:latin typeface="Segoe UI" panose="020B0502040204020203" pitchFamily="34" charset="0"/>
                <a:ea typeface="Calibri" panose="020F0502020204030204" pitchFamily="34" charset="0"/>
                <a:cs typeface="Segoe UI" panose="020B0502040204020203" pitchFamily="34" charset="0"/>
              </a:rPr>
            </a:br>
            <a:endParaRPr lang="en-US"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dirty="0" err="1">
                <a:latin typeface="Segoe UI" panose="020B0502040204020203" pitchFamily="34" charset="0"/>
                <a:ea typeface="Calibri" panose="020F0502020204030204" pitchFamily="34" charset="0"/>
                <a:cs typeface="Segoe UI" panose="020B0502040204020203" pitchFamily="34" charset="0"/>
              </a:rPr>
              <a:t>Goodreads</a:t>
            </a:r>
            <a:r>
              <a:rPr lang="en-US" dirty="0">
                <a:latin typeface="Segoe UI" panose="020B0502040204020203" pitchFamily="34" charset="0"/>
                <a:ea typeface="Calibri" panose="020F0502020204030204" pitchFamily="34" charset="0"/>
                <a:cs typeface="Segoe UI" panose="020B0502040204020203" pitchFamily="34" charset="0"/>
              </a:rPr>
              <a:t>, </a:t>
            </a:r>
            <a:r>
              <a:rPr lang="en-US" dirty="0" err="1">
                <a:latin typeface="Segoe UI" panose="020B0502040204020203" pitchFamily="34" charset="0"/>
                <a:ea typeface="Calibri" panose="020F0502020204030204" pitchFamily="34" charset="0"/>
                <a:cs typeface="Segoe UI" panose="020B0502040204020203" pitchFamily="34" charset="0"/>
              </a:rPr>
              <a:t>LibraryThing</a:t>
            </a:r>
            <a:r>
              <a:rPr lang="en-US" dirty="0">
                <a:latin typeface="Segoe UI" panose="020B0502040204020203" pitchFamily="34" charset="0"/>
                <a:ea typeface="Calibri" panose="020F0502020204030204" pitchFamily="34" charset="0"/>
                <a:cs typeface="Segoe UI" panose="020B0502040204020203" pitchFamily="34" charset="0"/>
              </a:rPr>
              <a:t>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social description/reading </a:t>
            </a:r>
            <a:r>
              <a:rPr lang="en-US" dirty="0">
                <a:latin typeface="Segoe UI" panose="020B0502040204020203" pitchFamily="34" charset="0"/>
                <a:ea typeface="Calibri" panose="020F0502020204030204" pitchFamily="34" charset="0"/>
                <a:cs typeface="Segoe UI" panose="020B0502040204020203" pitchFamily="34" charset="0"/>
              </a:rPr>
              <a:t>sites);</a:t>
            </a:r>
            <a:br>
              <a:rPr lang="en-US" dirty="0">
                <a:latin typeface="Segoe UI" panose="020B0502040204020203" pitchFamily="34" charset="0"/>
                <a:ea typeface="Calibri" panose="020F0502020204030204" pitchFamily="34" charset="0"/>
                <a:cs typeface="Segoe UI" panose="020B0502040204020203" pitchFamily="34" charset="0"/>
              </a:rPr>
            </a:br>
            <a:endParaRPr lang="en-US"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dirty="0">
                <a:latin typeface="Segoe UI" panose="020B0502040204020203" pitchFamily="34" charset="0"/>
                <a:ea typeface="Calibri" panose="020F0502020204030204" pitchFamily="34" charset="0"/>
                <a:cs typeface="Segoe UI" panose="020B0502040204020203" pitchFamily="34" charset="0"/>
              </a:rPr>
              <a:t>Wikipedia, Yahoo Answers, Khan Academy (hubs for open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research</a:t>
            </a:r>
            <a:r>
              <a:rPr lang="en-US" dirty="0">
                <a:latin typeface="Segoe UI" panose="020B0502040204020203" pitchFamily="34" charset="0"/>
                <a:ea typeface="Calibri" panose="020F0502020204030204" pitchFamily="34" charset="0"/>
                <a:cs typeface="Segoe UI" panose="020B0502040204020203" pitchFamily="34" charset="0"/>
              </a:rPr>
              <a:t>, reference, and teaching materials).  </a:t>
            </a:r>
            <a:br>
              <a:rPr lang="en-US" dirty="0">
                <a:latin typeface="Segoe UI" panose="020B0502040204020203" pitchFamily="34" charset="0"/>
                <a:ea typeface="Calibri" panose="020F0502020204030204" pitchFamily="34" charset="0"/>
                <a:cs typeface="Segoe UI" panose="020B0502040204020203" pitchFamily="34" charset="0"/>
              </a:rPr>
            </a:br>
            <a:endParaRPr lang="en-US"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00000"/>
              </a:buClr>
              <a:buFont typeface="Symbol" panose="05050102010706020507" pitchFamily="18" charset="2"/>
              <a:buChar char=""/>
            </a:pPr>
            <a:r>
              <a:rPr lang="en-US" dirty="0" err="1">
                <a:latin typeface="Segoe UI" panose="020B0502040204020203" pitchFamily="34" charset="0"/>
                <a:ea typeface="Calibri" panose="020F0502020204030204" pitchFamily="34" charset="0"/>
                <a:cs typeface="Segoe UI" panose="020B0502040204020203" pitchFamily="34" charset="0"/>
              </a:rPr>
              <a:t>FigShare</a:t>
            </a:r>
            <a:r>
              <a:rPr lang="en-US" dirty="0">
                <a:latin typeface="Segoe UI" panose="020B0502040204020203" pitchFamily="34" charset="0"/>
                <a:ea typeface="Calibri" panose="020F0502020204030204" pitchFamily="34" charset="0"/>
                <a:cs typeface="Segoe UI" panose="020B0502040204020203" pitchFamily="34" charset="0"/>
              </a:rPr>
              <a:t>, </a:t>
            </a:r>
            <a:r>
              <a:rPr lang="en-US" dirty="0" err="1">
                <a:latin typeface="Segoe UI" panose="020B0502040204020203" pitchFamily="34" charset="0"/>
                <a:ea typeface="Calibri" panose="020F0502020204030204" pitchFamily="34" charset="0"/>
                <a:cs typeface="Segoe UI" panose="020B0502040204020203" pitchFamily="34" charset="0"/>
              </a:rPr>
              <a:t>OpenRefine</a:t>
            </a:r>
            <a:r>
              <a:rPr lang="en-US" dirty="0">
                <a:latin typeface="Segoe UI" panose="020B0502040204020203" pitchFamily="34" charset="0"/>
                <a:ea typeface="Calibri" panose="020F0502020204030204" pitchFamily="34" charset="0"/>
                <a:cs typeface="Segoe UI" panose="020B0502040204020203" pitchFamily="34" charset="0"/>
              </a:rPr>
              <a:t>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data storage </a:t>
            </a:r>
            <a:r>
              <a:rPr lang="en-US" dirty="0">
                <a:latin typeface="Segoe UI" panose="020B0502040204020203" pitchFamily="34" charset="0"/>
                <a:ea typeface="Calibri" panose="020F0502020204030204" pitchFamily="34" charset="0"/>
                <a:cs typeface="Segoe UI" panose="020B0502040204020203" pitchFamily="34" charset="0"/>
              </a:rPr>
              <a:t>and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manipulation</a:t>
            </a:r>
            <a:r>
              <a:rPr lang="en-US" dirty="0">
                <a:latin typeface="Segoe UI" panose="020B0502040204020203" pitchFamily="34" charset="0"/>
                <a:ea typeface="Calibri" panose="020F0502020204030204" pitchFamily="34" charset="0"/>
                <a:cs typeface="Segoe UI" panose="020B0502040204020203" pitchFamily="34" charset="0"/>
              </a:rPr>
              <a:t> tools)</a:t>
            </a:r>
            <a:br>
              <a:rPr lang="en-US" dirty="0">
                <a:latin typeface="Segoe UI" panose="020B0502040204020203" pitchFamily="34" charset="0"/>
                <a:ea typeface="Calibri" panose="020F0502020204030204" pitchFamily="34" charset="0"/>
                <a:cs typeface="Segoe UI" panose="020B0502040204020203" pitchFamily="34" charset="0"/>
              </a:rPr>
            </a:br>
            <a:endParaRPr lang="en-US" dirty="0">
              <a:latin typeface="Segoe UI" panose="020B0502040204020203" pitchFamily="34" charset="0"/>
              <a:ea typeface="Calibri" panose="020F0502020204030204" pitchFamily="34" charset="0"/>
              <a:cs typeface="Segoe UI" panose="020B0502040204020203" pitchFamily="34" charset="0"/>
            </a:endParaRPr>
          </a:p>
          <a:p>
            <a:pPr marL="342900" marR="0" lvl="0" indent="-342900">
              <a:spcBef>
                <a:spcPts val="0"/>
              </a:spcBef>
              <a:spcAft>
                <a:spcPts val="0"/>
              </a:spcAft>
              <a:buClr>
                <a:srgbClr val="C00000"/>
              </a:buClr>
              <a:buFont typeface="Symbol" panose="05050102010706020507" pitchFamily="18" charset="2"/>
              <a:buChar char=""/>
            </a:pPr>
            <a:r>
              <a:rPr lang="en-US" dirty="0" err="1">
                <a:latin typeface="Segoe UI" panose="020B0502040204020203" pitchFamily="34" charset="0"/>
                <a:ea typeface="Calibri" panose="020F0502020204030204" pitchFamily="34" charset="0"/>
                <a:cs typeface="Segoe UI" panose="020B0502040204020203" pitchFamily="34" charset="0"/>
              </a:rPr>
              <a:t>Github</a:t>
            </a:r>
            <a:r>
              <a:rPr lang="en-US" dirty="0">
                <a:latin typeface="Segoe UI" panose="020B0502040204020203" pitchFamily="34" charset="0"/>
                <a:ea typeface="Calibri" panose="020F0502020204030204" pitchFamily="34" charset="0"/>
                <a:cs typeface="Segoe UI" panose="020B0502040204020203" pitchFamily="34" charset="0"/>
              </a:rPr>
              <a:t> (</a:t>
            </a:r>
            <a:r>
              <a:rPr lang="en-US" b="1" dirty="0">
                <a:solidFill>
                  <a:srgbClr val="DC143C"/>
                </a:solidFill>
                <a:latin typeface="Segoe UI" panose="020B0502040204020203" pitchFamily="34" charset="0"/>
                <a:ea typeface="Calibri" panose="020F0502020204030204" pitchFamily="34" charset="0"/>
                <a:cs typeface="Segoe UI" panose="020B0502040204020203" pitchFamily="34" charset="0"/>
              </a:rPr>
              <a:t>software</a:t>
            </a:r>
            <a:r>
              <a:rPr lang="en-US" dirty="0">
                <a:solidFill>
                  <a:schemeClr val="accent2"/>
                </a:solidFill>
                <a:latin typeface="Segoe UI" panose="020B0502040204020203" pitchFamily="34" charset="0"/>
                <a:ea typeface="Calibri" panose="020F0502020204030204" pitchFamily="34" charset="0"/>
                <a:cs typeface="Segoe UI" panose="020B0502040204020203" pitchFamily="34" charset="0"/>
              </a:rPr>
              <a:t> </a:t>
            </a:r>
            <a:r>
              <a:rPr lang="en-US" dirty="0">
                <a:latin typeface="Segoe UI" panose="020B0502040204020203" pitchFamily="34" charset="0"/>
                <a:ea typeface="Calibri" panose="020F0502020204030204" pitchFamily="34" charset="0"/>
                <a:cs typeface="Segoe UI" panose="020B0502040204020203" pitchFamily="34" charset="0"/>
              </a:rPr>
              <a:t>management)</a:t>
            </a:r>
            <a:endParaRPr lang="en-US"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7970449" y="1527834"/>
            <a:ext cx="781032" cy="264686"/>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6066956" y="399804"/>
            <a:ext cx="1173860" cy="324012"/>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066956" y="1096951"/>
            <a:ext cx="2490990" cy="228178"/>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6676914" y="1738433"/>
            <a:ext cx="914400" cy="329682"/>
          </a:xfrm>
          <a:prstGeom prst="rect">
            <a:avLst/>
          </a:prstGeom>
          <a:noFill/>
          <a:ln w="9525">
            <a:noFill/>
            <a:miter lim="800000"/>
            <a:headEnd/>
            <a:tailEnd/>
          </a:ln>
        </p:spPr>
      </p:pic>
      <p:pic>
        <p:nvPicPr>
          <p:cNvPr id="14" name="Picture 12"/>
          <p:cNvPicPr>
            <a:picLocks noChangeAspect="1" noChangeArrowheads="1"/>
          </p:cNvPicPr>
          <p:nvPr/>
        </p:nvPicPr>
        <p:blipFill>
          <a:blip r:embed="rId6" cstate="print"/>
          <a:srcRect/>
          <a:stretch>
            <a:fillRect/>
          </a:stretch>
        </p:blipFill>
        <p:spPr bwMode="auto">
          <a:xfrm>
            <a:off x="6543791" y="6172200"/>
            <a:ext cx="936625" cy="411163"/>
          </a:xfrm>
          <a:prstGeom prst="rect">
            <a:avLst/>
          </a:prstGeom>
          <a:noFill/>
          <a:ln w="9525">
            <a:noFill/>
            <a:miter lim="800000"/>
            <a:headEnd/>
            <a:tailEnd/>
          </a:ln>
        </p:spPr>
      </p:pic>
      <p:pic>
        <p:nvPicPr>
          <p:cNvPr id="15" name="Picture 4"/>
          <p:cNvPicPr>
            <a:picLocks noChangeAspect="1" noChangeArrowheads="1"/>
          </p:cNvPicPr>
          <p:nvPr/>
        </p:nvPicPr>
        <p:blipFill>
          <a:blip r:embed="rId7" cstate="print"/>
          <a:srcRect/>
          <a:stretch>
            <a:fillRect/>
          </a:stretch>
        </p:blipFill>
        <p:spPr bwMode="auto">
          <a:xfrm>
            <a:off x="7872663" y="2528391"/>
            <a:ext cx="962526" cy="228600"/>
          </a:xfrm>
          <a:prstGeom prst="rect">
            <a:avLst/>
          </a:prstGeom>
          <a:noFill/>
          <a:ln w="9525">
            <a:noFill/>
            <a:miter lim="800000"/>
            <a:headEnd/>
            <a:tailEnd/>
          </a:ln>
        </p:spPr>
      </p:pic>
      <p:pic>
        <p:nvPicPr>
          <p:cNvPr id="16" name="Picture 7"/>
          <p:cNvPicPr>
            <a:picLocks noChangeAspect="1" noChangeArrowheads="1"/>
          </p:cNvPicPr>
          <p:nvPr/>
        </p:nvPicPr>
        <p:blipFill>
          <a:blip r:embed="rId8" cstate="print"/>
          <a:srcRect/>
          <a:stretch>
            <a:fillRect/>
          </a:stretch>
        </p:blipFill>
        <p:spPr bwMode="auto">
          <a:xfrm>
            <a:off x="6653886" y="2908386"/>
            <a:ext cx="1600200" cy="301272"/>
          </a:xfrm>
          <a:prstGeom prst="rect">
            <a:avLst/>
          </a:prstGeom>
          <a:noFill/>
          <a:ln w="9525">
            <a:noFill/>
            <a:miter lim="800000"/>
            <a:headEnd/>
            <a:tailEnd/>
          </a:ln>
        </p:spPr>
      </p:pic>
      <p:pic>
        <p:nvPicPr>
          <p:cNvPr id="17" name="Picture 3"/>
          <p:cNvPicPr>
            <a:picLocks noChangeAspect="1" noChangeArrowheads="1"/>
          </p:cNvPicPr>
          <p:nvPr/>
        </p:nvPicPr>
        <p:blipFill>
          <a:blip r:embed="rId9" cstate="print"/>
          <a:srcRect/>
          <a:stretch>
            <a:fillRect/>
          </a:stretch>
        </p:blipFill>
        <p:spPr bwMode="auto">
          <a:xfrm>
            <a:off x="6288576" y="2367093"/>
            <a:ext cx="1290385" cy="322596"/>
          </a:xfrm>
          <a:prstGeom prst="rect">
            <a:avLst/>
          </a:prstGeom>
          <a:noFill/>
          <a:ln w="9525">
            <a:noFill/>
            <a:miter lim="800000"/>
            <a:headEnd/>
            <a:tailEnd/>
          </a:ln>
        </p:spPr>
      </p:pic>
      <p:pic>
        <p:nvPicPr>
          <p:cNvPr id="20" name="Picture 3"/>
          <p:cNvPicPr>
            <a:picLocks noChangeAspect="1" noChangeArrowheads="1"/>
          </p:cNvPicPr>
          <p:nvPr/>
        </p:nvPicPr>
        <p:blipFill>
          <a:blip r:embed="rId10" cstate="print"/>
          <a:srcRect/>
          <a:stretch>
            <a:fillRect/>
          </a:stretch>
        </p:blipFill>
        <p:spPr bwMode="auto">
          <a:xfrm>
            <a:off x="6339976" y="3845742"/>
            <a:ext cx="1073888" cy="219149"/>
          </a:xfrm>
          <a:prstGeom prst="rect">
            <a:avLst/>
          </a:prstGeom>
          <a:noFill/>
          <a:ln w="9525">
            <a:noFill/>
            <a:miter lim="800000"/>
            <a:headEnd/>
            <a:tailEnd/>
          </a:ln>
        </p:spPr>
      </p:pic>
      <p:pic>
        <p:nvPicPr>
          <p:cNvPr id="21" name="Picture 4"/>
          <p:cNvPicPr>
            <a:picLocks noChangeAspect="1" noChangeArrowheads="1"/>
          </p:cNvPicPr>
          <p:nvPr/>
        </p:nvPicPr>
        <p:blipFill>
          <a:blip r:embed="rId11" cstate="print"/>
          <a:srcRect/>
          <a:stretch>
            <a:fillRect/>
          </a:stretch>
        </p:blipFill>
        <p:spPr bwMode="auto">
          <a:xfrm>
            <a:off x="7643140" y="3544706"/>
            <a:ext cx="1141675" cy="219169"/>
          </a:xfrm>
          <a:prstGeom prst="rect">
            <a:avLst/>
          </a:prstGeom>
          <a:noFill/>
          <a:ln w="9525">
            <a:noFill/>
            <a:miter lim="800000"/>
            <a:headEnd/>
            <a:tailEnd/>
          </a:ln>
        </p:spPr>
      </p:pic>
      <p:pic>
        <p:nvPicPr>
          <p:cNvPr id="11270" name="Picture 6" descr="https://encrypted-tbn3.gstatic.com/images?q=tbn:ANd9GcR8LXb_uP9fb2tyPjH-FnnMlm7TYmg3hZSgR2CgKCu67QnV-liYVxLVYbh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02743" y="4488114"/>
            <a:ext cx="1088571"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Wikipedia-logo-v2-ko.sv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8936" y="4374846"/>
            <a:ext cx="727075" cy="836137"/>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upload.wikimedia.org/wikipedia/en/a/aa/Figshare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35463" y="5418263"/>
            <a:ext cx="1196610" cy="433388"/>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Galaxy Zo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99687" y="5470651"/>
            <a:ext cx="947487"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0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315781"/>
            <a:ext cx="6362700" cy="5657850"/>
          </a:xfrm>
          <a:prstGeom prst="rect">
            <a:avLst/>
          </a:prstGeom>
        </p:spPr>
      </p:pic>
      <p:pic>
        <p:nvPicPr>
          <p:cNvPr id="4" name="Picture 3"/>
          <p:cNvPicPr>
            <a:picLocks noChangeAspect="1"/>
          </p:cNvPicPr>
          <p:nvPr/>
        </p:nvPicPr>
        <p:blipFill>
          <a:blip r:embed="rId3"/>
          <a:stretch>
            <a:fillRect/>
          </a:stretch>
        </p:blipFill>
        <p:spPr>
          <a:xfrm>
            <a:off x="7391400" y="5108598"/>
            <a:ext cx="1757363" cy="1757363"/>
          </a:xfrm>
          <a:prstGeom prst="rect">
            <a:avLst/>
          </a:prstGeom>
        </p:spPr>
      </p:pic>
    </p:spTree>
    <p:extLst>
      <p:ext uri="{BB962C8B-B14F-4D97-AF65-F5344CB8AC3E}">
        <p14:creationId xmlns:p14="http://schemas.microsoft.com/office/powerpoint/2010/main" val="3414143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The ‘owned’ collection</a:t>
            </a: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The ‘facilitated’ collection</a:t>
            </a: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a:solidFill>
                  <a:schemeClr val="accent1"/>
                </a:solidFill>
              </a:rPr>
              <a:t>A collections spectrum</a:t>
            </a: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a:solidFill>
                  <a:schemeClr val="accent1"/>
                </a:solidFill>
              </a:rPr>
              <a:t>Purchased and </a:t>
            </a:r>
            <a:br>
              <a:rPr lang="en-US" dirty="0">
                <a:solidFill>
                  <a:schemeClr val="accent1"/>
                </a:solidFill>
              </a:rPr>
            </a:br>
            <a:r>
              <a:rPr lang="en-US" dirty="0">
                <a:solidFill>
                  <a:schemeClr val="accent1"/>
                </a:solidFill>
              </a:rPr>
              <a:t>physically stored</a:t>
            </a: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a:solidFill>
                  <a:schemeClr val="accent1"/>
                </a:solidFill>
              </a:rPr>
              <a:t>Meet research and </a:t>
            </a:r>
          </a:p>
          <a:p>
            <a:pPr algn="ctr"/>
            <a:r>
              <a:rPr lang="en-US" dirty="0">
                <a:solidFill>
                  <a:schemeClr val="accent1"/>
                </a:solidFill>
              </a:rPr>
              <a:t>learning needs in best way</a:t>
            </a:r>
          </a:p>
        </p:txBody>
      </p:sp>
      <p:sp>
        <p:nvSpPr>
          <p:cNvPr id="2" name="Rectangle 1"/>
          <p:cNvSpPr/>
          <p:nvPr/>
        </p:nvSpPr>
        <p:spPr>
          <a:xfrm>
            <a:off x="4260470" y="2305124"/>
            <a:ext cx="4572000" cy="923330"/>
          </a:xfrm>
          <a:prstGeom prst="rect">
            <a:avLst/>
          </a:prstGeom>
        </p:spPr>
        <p:txBody>
          <a:bodyPr>
            <a:spAutoFit/>
          </a:bodyPr>
          <a:lstStyle/>
          <a:p>
            <a:r>
              <a:rPr lang="en-US" b="1" dirty="0"/>
              <a:t>A network logic: </a:t>
            </a:r>
            <a:r>
              <a:rPr lang="en-US" dirty="0"/>
              <a:t>a coordinated mix of local, external and collaborative services are assembled around user needs</a:t>
            </a:r>
          </a:p>
        </p:txBody>
      </p:sp>
      <p:sp>
        <p:nvSpPr>
          <p:cNvPr id="3" name="Rectangle 2"/>
          <p:cNvSpPr/>
          <p:nvPr/>
        </p:nvSpPr>
        <p:spPr>
          <a:xfrm>
            <a:off x="187282" y="2305124"/>
            <a:ext cx="3169227" cy="923330"/>
          </a:xfrm>
          <a:prstGeom prst="rect">
            <a:avLst/>
          </a:prstGeom>
        </p:spPr>
        <p:txBody>
          <a:bodyPr wrap="square">
            <a:spAutoFit/>
          </a:bodyPr>
          <a:lstStyle/>
          <a:p>
            <a:r>
              <a:rPr lang="en-US" b="1" dirty="0"/>
              <a:t>A print logic: </a:t>
            </a:r>
            <a:r>
              <a:rPr lang="en-US" dirty="0"/>
              <a:t>the distribution of </a:t>
            </a:r>
            <a:br>
              <a:rPr lang="en-US" dirty="0"/>
            </a:br>
            <a:r>
              <a:rPr lang="en-US" dirty="0"/>
              <a:t>print copies to multiple local </a:t>
            </a:r>
            <a:br>
              <a:rPr lang="en-US" dirty="0"/>
            </a:br>
            <a:r>
              <a:rPr lang="en-US" dirty="0"/>
              <a:t>destinations</a:t>
            </a:r>
          </a:p>
        </p:txBody>
      </p:sp>
      <p:sp>
        <p:nvSpPr>
          <p:cNvPr id="15" name="Rectangle 14"/>
          <p:cNvSpPr/>
          <p:nvPr/>
        </p:nvSpPr>
        <p:spPr>
          <a:xfrm>
            <a:off x="228600" y="1295400"/>
            <a:ext cx="3352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Value relates to </a:t>
            </a: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locally assembled</a:t>
            </a: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 collection.</a:t>
            </a:r>
          </a:p>
        </p:txBody>
      </p:sp>
      <p:sp>
        <p:nvSpPr>
          <p:cNvPr id="16" name="Rectangle 15"/>
          <p:cNvSpPr/>
          <p:nvPr/>
        </p:nvSpPr>
        <p:spPr>
          <a:xfrm>
            <a:off x="4260470" y="1295400"/>
            <a:ext cx="40005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Value relates to ability to efficiently meet a </a:t>
            </a: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variety of research and learning needs</a:t>
            </a:r>
            <a:r>
              <a:rPr lang="en-US" dirty="0">
                <a:solidFill>
                  <a:prstClr val="white"/>
                </a:solidFill>
                <a:latin typeface="Segoe UI" panose="020B0502040204020203" pitchFamily="34" charset="0"/>
                <a:ea typeface="Segoe UI" panose="020B0502040204020203" pitchFamily="34" charset="0"/>
                <a:cs typeface="Segoe UI" panose="020B0502040204020203" pitchFamily="34" charset="0"/>
              </a:rPr>
              <a:t>. </a:t>
            </a:r>
          </a:p>
        </p:txBody>
      </p:sp>
      <p:pic>
        <p:nvPicPr>
          <p:cNvPr id="18" name="Picture 8" descr="library"/>
          <p:cNvPicPr>
            <a:picLocks noChangeAspect="1" noChangeArrowheads="1"/>
          </p:cNvPicPr>
          <p:nvPr/>
        </p:nvPicPr>
        <p:blipFill>
          <a:blip r:embed="rId3" cstate="print"/>
          <a:srcRect/>
          <a:stretch>
            <a:fillRect/>
          </a:stretch>
        </p:blipFill>
        <p:spPr bwMode="auto">
          <a:xfrm>
            <a:off x="1250448" y="78917"/>
            <a:ext cx="1042893" cy="1066800"/>
          </a:xfrm>
          <a:prstGeom prst="rect">
            <a:avLst/>
          </a:prstGeom>
          <a:noFill/>
          <a:ln w="9525">
            <a:noFill/>
            <a:miter lim="800000"/>
            <a:headEnd/>
            <a:tailEnd/>
          </a:ln>
        </p:spPr>
      </p:pic>
      <p:pic>
        <p:nvPicPr>
          <p:cNvPr id="20" name="Picture 19"/>
          <p:cNvPicPr>
            <a:picLocks noChangeAspect="1"/>
          </p:cNvPicPr>
          <p:nvPr/>
        </p:nvPicPr>
        <p:blipFill>
          <a:blip r:embed="rId4"/>
          <a:stretch>
            <a:fillRect/>
          </a:stretch>
        </p:blipFill>
        <p:spPr>
          <a:xfrm>
            <a:off x="5608627" y="304800"/>
            <a:ext cx="876300" cy="762000"/>
          </a:xfrm>
          <a:prstGeom prst="rect">
            <a:avLst/>
          </a:prstGeom>
        </p:spPr>
      </p:pic>
      <p:sp>
        <p:nvSpPr>
          <p:cNvPr id="21" name="Rectangle 20"/>
          <p:cNvSpPr/>
          <p:nvPr/>
        </p:nvSpPr>
        <p:spPr>
          <a:xfrm>
            <a:off x="7369155" y="0"/>
            <a:ext cx="1774845" cy="261610"/>
          </a:xfrm>
          <a:prstGeom prst="rect">
            <a:avLst/>
          </a:prstGeom>
          <a:solidFill>
            <a:srgbClr val="00B0F0"/>
          </a:solidFill>
        </p:spPr>
        <p:txBody>
          <a:bodyPr wrap="none">
            <a:spAutoFit/>
          </a:bodyPr>
          <a:lstStyle/>
          <a:p>
            <a:r>
              <a:rPr lang="en-US" sz="1100" dirty="0">
                <a:solidFill>
                  <a:prstClr val="white"/>
                </a:solidFill>
              </a:rPr>
              <a:t>http://www.xkcd.com/917/</a:t>
            </a:r>
          </a:p>
        </p:txBody>
      </p:sp>
    </p:spTree>
    <p:extLst>
      <p:ext uri="{BB962C8B-B14F-4D97-AF65-F5344CB8AC3E}">
        <p14:creationId xmlns:p14="http://schemas.microsoft.com/office/powerpoint/2010/main" val="14466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ular Callout 26"/>
          <p:cNvSpPr/>
          <p:nvPr/>
        </p:nvSpPr>
        <p:spPr>
          <a:xfrm>
            <a:off x="3476650" y="472638"/>
            <a:ext cx="4371950" cy="1074484"/>
          </a:xfrm>
          <a:prstGeom prst="wedgeRectCallout">
            <a:avLst>
              <a:gd name="adj1" fmla="val 44933"/>
              <a:gd name="adj2" fmla="val 23250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‘external’ collection: </a:t>
            </a:r>
          </a:p>
          <a:p>
            <a:r>
              <a:rPr lang="en-US" sz="1600" dirty="0">
                <a:solidFill>
                  <a:schemeClr val="accent1"/>
                </a:solidFill>
              </a:rPr>
              <a:t>Pointing researchers at Google Scholar; </a:t>
            </a:r>
          </a:p>
          <a:p>
            <a:r>
              <a:rPr lang="en-US" sz="1600" dirty="0">
                <a:solidFill>
                  <a:schemeClr val="accent1"/>
                </a:solidFill>
              </a:rPr>
              <a:t>Including freely available </a:t>
            </a:r>
            <a:r>
              <a:rPr lang="en-US" sz="1600" dirty="0" err="1">
                <a:solidFill>
                  <a:schemeClr val="accent1"/>
                </a:solidFill>
              </a:rPr>
              <a:t>ebooks</a:t>
            </a:r>
            <a:r>
              <a:rPr lang="en-US" sz="1600" dirty="0">
                <a:solidFill>
                  <a:schemeClr val="accent1"/>
                </a:solidFill>
              </a:rPr>
              <a:t> in the catalog; </a:t>
            </a:r>
          </a:p>
          <a:p>
            <a:r>
              <a:rPr lang="en-US" sz="1600" dirty="0">
                <a:solidFill>
                  <a:schemeClr val="accent1"/>
                </a:solidFill>
              </a:rPr>
              <a:t>Creating resource guides for web resources.</a:t>
            </a:r>
          </a:p>
        </p:txBody>
      </p:sp>
      <p:cxnSp>
        <p:nvCxnSpPr>
          <p:cNvPr id="17" name="Straight Arrow Connector 16"/>
          <p:cNvCxnSpPr/>
          <p:nvPr/>
        </p:nvCxnSpPr>
        <p:spPr>
          <a:xfrm>
            <a:off x="838200" y="3837941"/>
            <a:ext cx="0" cy="4238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97982" y="3803073"/>
            <a:ext cx="0" cy="446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6" idx="2"/>
          </p:cNvCxnSpPr>
          <p:nvPr/>
        </p:nvCxnSpPr>
        <p:spPr>
          <a:xfrm>
            <a:off x="1066800" y="3622968"/>
            <a:ext cx="6781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848600" y="3394368"/>
            <a:ext cx="457200" cy="457200"/>
          </a:xfrm>
          <a:prstGeom prst="ellipse">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3394368"/>
            <a:ext cx="457200" cy="457200"/>
          </a:xfrm>
          <a:prstGeom prst="ellipse">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87282" y="4324128"/>
            <a:ext cx="1981200" cy="1295400"/>
          </a:xfrm>
          <a:prstGeom prst="wedgeRectCallout">
            <a:avLst>
              <a:gd name="adj1" fmla="val -19784"/>
              <a:gd name="adj2" fmla="val 68850"/>
            </a:avLst>
          </a:prstGeom>
          <a:solidFill>
            <a:schemeClr val="accent1">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The ‘owned’ collection</a:t>
            </a:r>
          </a:p>
        </p:txBody>
      </p:sp>
      <p:sp>
        <p:nvSpPr>
          <p:cNvPr id="9" name="Rectangular Callout 8"/>
          <p:cNvSpPr/>
          <p:nvPr/>
        </p:nvSpPr>
        <p:spPr>
          <a:xfrm>
            <a:off x="6515100" y="4313737"/>
            <a:ext cx="1981200" cy="1295400"/>
          </a:xfrm>
          <a:prstGeom prst="wedgeRectCallout">
            <a:avLst>
              <a:gd name="adj1" fmla="val 19241"/>
              <a:gd name="adj2" fmla="val 64375"/>
            </a:avLst>
          </a:prstGeom>
          <a:solidFill>
            <a:schemeClr val="accent2">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solidFill>
              </a:rPr>
              <a:t>The ‘facilitated’ collection</a:t>
            </a:r>
          </a:p>
        </p:txBody>
      </p:sp>
      <p:sp>
        <p:nvSpPr>
          <p:cNvPr id="11" name="Rectangular Callout 10"/>
          <p:cNvSpPr/>
          <p:nvPr/>
        </p:nvSpPr>
        <p:spPr>
          <a:xfrm>
            <a:off x="1305498"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‘borrowed’ collection</a:t>
            </a:r>
          </a:p>
        </p:txBody>
      </p:sp>
      <p:sp>
        <p:nvSpPr>
          <p:cNvPr id="14" name="TextBox 13"/>
          <p:cNvSpPr txBox="1"/>
          <p:nvPr/>
        </p:nvSpPr>
        <p:spPr>
          <a:xfrm>
            <a:off x="1305498" y="3622968"/>
            <a:ext cx="2590800" cy="369332"/>
          </a:xfrm>
          <a:prstGeom prst="rect">
            <a:avLst/>
          </a:prstGeom>
          <a:noFill/>
        </p:spPr>
        <p:txBody>
          <a:bodyPr wrap="square" rtlCol="0">
            <a:spAutoFit/>
          </a:bodyPr>
          <a:lstStyle/>
          <a:p>
            <a:r>
              <a:rPr lang="en-US" b="1" dirty="0">
                <a:solidFill>
                  <a:schemeClr val="accent1"/>
                </a:solidFill>
              </a:rPr>
              <a:t>A collections spectrum</a:t>
            </a:r>
          </a:p>
        </p:txBody>
      </p:sp>
      <p:sp>
        <p:nvSpPr>
          <p:cNvPr id="21" name="Rectangular Callout 20"/>
          <p:cNvSpPr/>
          <p:nvPr/>
        </p:nvSpPr>
        <p:spPr>
          <a:xfrm>
            <a:off x="2928749"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print’ collection</a:t>
            </a:r>
          </a:p>
        </p:txBody>
      </p:sp>
      <p:sp>
        <p:nvSpPr>
          <p:cNvPr id="16" name="Rectangular Callout 15"/>
          <p:cNvSpPr/>
          <p:nvPr/>
        </p:nvSpPr>
        <p:spPr>
          <a:xfrm>
            <a:off x="456950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digital’ collection</a:t>
            </a:r>
          </a:p>
        </p:txBody>
      </p:sp>
      <p:sp>
        <p:nvSpPr>
          <p:cNvPr id="18" name="Rectangular Callout 17"/>
          <p:cNvSpPr/>
          <p:nvPr/>
        </p:nvSpPr>
        <p:spPr>
          <a:xfrm>
            <a:off x="6332615"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evolving scholarly record</a:t>
            </a:r>
          </a:p>
        </p:txBody>
      </p:sp>
      <p:sp>
        <p:nvSpPr>
          <p:cNvPr id="22" name="TextBox 21"/>
          <p:cNvSpPr txBox="1"/>
          <p:nvPr/>
        </p:nvSpPr>
        <p:spPr>
          <a:xfrm>
            <a:off x="228600" y="6031700"/>
            <a:ext cx="1736245" cy="646331"/>
          </a:xfrm>
          <a:prstGeom prst="rect">
            <a:avLst/>
          </a:prstGeom>
          <a:noFill/>
          <a:ln>
            <a:solidFill>
              <a:schemeClr val="accent2"/>
            </a:solidFill>
          </a:ln>
        </p:spPr>
        <p:txBody>
          <a:bodyPr wrap="none" rtlCol="0">
            <a:spAutoFit/>
          </a:bodyPr>
          <a:lstStyle/>
          <a:p>
            <a:pPr algn="ctr"/>
            <a:r>
              <a:rPr lang="en-US" dirty="0">
                <a:solidFill>
                  <a:schemeClr val="accent1"/>
                </a:solidFill>
              </a:rPr>
              <a:t>Purchased and </a:t>
            </a:r>
            <a:br>
              <a:rPr lang="en-US" dirty="0">
                <a:solidFill>
                  <a:schemeClr val="accent1"/>
                </a:solidFill>
              </a:rPr>
            </a:br>
            <a:r>
              <a:rPr lang="en-US" dirty="0">
                <a:solidFill>
                  <a:schemeClr val="accent1"/>
                </a:solidFill>
              </a:rPr>
              <a:t>physically stored</a:t>
            </a:r>
          </a:p>
        </p:txBody>
      </p:sp>
      <p:sp>
        <p:nvSpPr>
          <p:cNvPr id="23" name="TextBox 22"/>
          <p:cNvSpPr txBox="1"/>
          <p:nvPr/>
        </p:nvSpPr>
        <p:spPr>
          <a:xfrm>
            <a:off x="6158148" y="6031700"/>
            <a:ext cx="2674322" cy="646331"/>
          </a:xfrm>
          <a:prstGeom prst="rect">
            <a:avLst/>
          </a:prstGeom>
          <a:noFill/>
          <a:ln>
            <a:solidFill>
              <a:schemeClr val="accent2"/>
            </a:solidFill>
          </a:ln>
        </p:spPr>
        <p:txBody>
          <a:bodyPr wrap="none" rtlCol="0">
            <a:spAutoFit/>
          </a:bodyPr>
          <a:lstStyle/>
          <a:p>
            <a:pPr algn="ctr"/>
            <a:r>
              <a:rPr lang="en-US" dirty="0">
                <a:solidFill>
                  <a:schemeClr val="accent1"/>
                </a:solidFill>
              </a:rPr>
              <a:t>Meet research and </a:t>
            </a:r>
          </a:p>
          <a:p>
            <a:pPr algn="ctr"/>
            <a:r>
              <a:rPr lang="en-US" dirty="0">
                <a:solidFill>
                  <a:schemeClr val="accent1"/>
                </a:solidFill>
              </a:rPr>
              <a:t>learning needs in best way</a:t>
            </a:r>
          </a:p>
        </p:txBody>
      </p:sp>
      <p:sp>
        <p:nvSpPr>
          <p:cNvPr id="24" name="Rectangular Callout 23"/>
          <p:cNvSpPr/>
          <p:nvPr/>
        </p:nvSpPr>
        <p:spPr>
          <a:xfrm>
            <a:off x="2720196" y="4210050"/>
            <a:ext cx="1412915" cy="800099"/>
          </a:xfrm>
          <a:prstGeom prst="wedgeRectCallout">
            <a:avLst>
              <a:gd name="adj1" fmla="val -12851"/>
              <a:gd name="adj2" fmla="val -90790"/>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‘licensed’ collection</a:t>
            </a:r>
          </a:p>
        </p:txBody>
      </p:sp>
      <p:sp>
        <p:nvSpPr>
          <p:cNvPr id="25" name="Rectangular Callout 24"/>
          <p:cNvSpPr/>
          <p:nvPr/>
        </p:nvSpPr>
        <p:spPr>
          <a:xfrm>
            <a:off x="4540080" y="4205309"/>
            <a:ext cx="1412915" cy="914400"/>
          </a:xfrm>
          <a:prstGeom prst="wedgeRectCallout">
            <a:avLst>
              <a:gd name="adj1" fmla="val -28389"/>
              <a:gd name="adj2" fmla="val -92624"/>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‘demand-driven’ collection</a:t>
            </a:r>
          </a:p>
        </p:txBody>
      </p:sp>
      <p:sp>
        <p:nvSpPr>
          <p:cNvPr id="2" name="TextBox 1"/>
          <p:cNvSpPr txBox="1"/>
          <p:nvPr/>
        </p:nvSpPr>
        <p:spPr>
          <a:xfrm>
            <a:off x="3174132" y="5668237"/>
            <a:ext cx="2335063" cy="738664"/>
          </a:xfrm>
          <a:prstGeom prst="rect">
            <a:avLst/>
          </a:prstGeom>
          <a:noFill/>
          <a:ln>
            <a:solidFill>
              <a:srgbClr val="5B9BD5"/>
            </a:solidFill>
          </a:ln>
        </p:spPr>
        <p:txBody>
          <a:bodyPr wrap="none" rtlCol="0">
            <a:spAutoFit/>
          </a:bodyPr>
          <a:lstStyle/>
          <a:p>
            <a:r>
              <a:rPr lang="en-US" sz="1400" dirty="0" smtClean="0">
                <a:solidFill>
                  <a:srgbClr val="0070C0"/>
                </a:solidFill>
              </a:rPr>
              <a:t>Note: Libraries have variable </a:t>
            </a:r>
          </a:p>
          <a:p>
            <a:r>
              <a:rPr lang="en-US" sz="1400" dirty="0" smtClean="0">
                <a:solidFill>
                  <a:srgbClr val="0070C0"/>
                </a:solidFill>
              </a:rPr>
              <a:t>Investments across the entire</a:t>
            </a:r>
          </a:p>
          <a:p>
            <a:r>
              <a:rPr lang="en-US" sz="1400" dirty="0" smtClean="0">
                <a:solidFill>
                  <a:srgbClr val="0070C0"/>
                </a:solidFill>
              </a:rPr>
              <a:t>spectrum</a:t>
            </a:r>
            <a:endParaRPr lang="en-US" sz="1400" dirty="0">
              <a:solidFill>
                <a:srgbClr val="0070C0"/>
              </a:solidFill>
            </a:endParaRPr>
          </a:p>
        </p:txBody>
      </p:sp>
    </p:spTree>
    <p:extLst>
      <p:ext uri="{BB962C8B-B14F-4D97-AF65-F5344CB8AC3E}">
        <p14:creationId xmlns:p14="http://schemas.microsoft.com/office/powerpoint/2010/main" val="29814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1" grpId="0" animBg="1"/>
      <p:bldP spid="21" grpId="0" animBg="1"/>
      <p:bldP spid="16" grpId="0" animBg="1"/>
      <p:bldP spid="18"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4" name="Down Arrow 13"/>
          <p:cNvSpPr/>
          <p:nvPr/>
        </p:nvSpPr>
        <p:spPr>
          <a:xfrm rot="10800000">
            <a:off x="5581651" y="2162735"/>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397500" y="230506"/>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15" name="Oval 14"/>
          <p:cNvSpPr/>
          <p:nvPr/>
        </p:nvSpPr>
        <p:spPr>
          <a:xfrm>
            <a:off x="5388379" y="4581377"/>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Tree>
    <p:extLst>
      <p:ext uri="{BB962C8B-B14F-4D97-AF65-F5344CB8AC3E}">
        <p14:creationId xmlns:p14="http://schemas.microsoft.com/office/powerpoint/2010/main" val="299835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 y="0"/>
            <a:ext cx="9266006" cy="6858000"/>
          </a:xfrm>
          <a:prstGeom prst="rect">
            <a:avLst/>
          </a:prstGeom>
        </p:spPr>
      </p:pic>
      <p:sp>
        <p:nvSpPr>
          <p:cNvPr id="3" name="Rectangle 2"/>
          <p:cNvSpPr/>
          <p:nvPr/>
        </p:nvSpPr>
        <p:spPr>
          <a:xfrm>
            <a:off x="5867400" y="5181600"/>
            <a:ext cx="34290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specialized collection</a:t>
            </a:r>
            <a:endParaRPr lang="en-US" dirty="0"/>
          </a:p>
        </p:txBody>
      </p:sp>
    </p:spTree>
    <p:extLst>
      <p:ext uri="{BB962C8B-B14F-4D97-AF65-F5344CB8AC3E}">
        <p14:creationId xmlns:p14="http://schemas.microsoft.com/office/powerpoint/2010/main" val="3243716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kern="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kern="0" dirty="0">
                <a:solidFill>
                  <a:srgbClr val="C00000"/>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kern="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4" name="Down Arrow 13"/>
          <p:cNvSpPr/>
          <p:nvPr/>
        </p:nvSpPr>
        <p:spPr>
          <a:xfrm rot="10800000">
            <a:off x="5581651" y="2162735"/>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prstClr val="white"/>
              </a:solidFill>
            </a:endParaRPr>
          </a:p>
        </p:txBody>
      </p:sp>
      <p:sp>
        <p:nvSpPr>
          <p:cNvPr id="12" name="Oval 11"/>
          <p:cNvSpPr/>
          <p:nvPr/>
        </p:nvSpPr>
        <p:spPr>
          <a:xfrm>
            <a:off x="5407439" y="219748"/>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15" name="Oval 14"/>
          <p:cNvSpPr/>
          <p:nvPr/>
        </p:nvSpPr>
        <p:spPr>
          <a:xfrm>
            <a:off x="5409895" y="4570619"/>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10" name="Rectangle 9"/>
          <p:cNvSpPr/>
          <p:nvPr/>
        </p:nvSpPr>
        <p:spPr>
          <a:xfrm>
            <a:off x="457200" y="1219200"/>
            <a:ext cx="3536577" cy="4343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Specialization of locally acquired/held collections?</a:t>
            </a: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Engagement</a:t>
            </a:r>
            <a:r>
              <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rPr>
              <a:t/>
            </a:r>
            <a:br>
              <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Understand and respond to needs of faculty and students</a:t>
            </a:r>
            <a:r>
              <a:rPr lang="en-US" kern="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a:t>
            </a: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sz="2000" b="1" kern="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A diffuse responsibility for stewardship of the scholarly record</a:t>
            </a:r>
            <a:endPar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endPar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endParaRPr lang="en-US" sz="2000" b="1" kern="0" dirty="0" smtClean="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sz="2000" b="1" kern="0" dirty="0" err="1" smtClean="0">
                <a:solidFill>
                  <a:prstClr val="white"/>
                </a:solidFill>
                <a:latin typeface="Segoe UI" panose="020B0502040204020203" pitchFamily="34" charset="0"/>
                <a:ea typeface="Segoe UI" panose="020B0502040204020203" pitchFamily="34" charset="0"/>
                <a:cs typeface="Segoe UI" panose="020B0502040204020203" pitchFamily="34" charset="0"/>
              </a:rPr>
              <a:t>Rightscaling</a:t>
            </a:r>
            <a:r>
              <a:rPr lang="en-US" sz="2000" b="1" kern="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 </a:t>
            </a:r>
            <a:r>
              <a:rPr lang="en-US" sz="20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and collective action</a:t>
            </a:r>
            <a:r>
              <a:rPr lang="en-US" sz="2000" kern="0" dirty="0">
                <a:solidFill>
                  <a:prstClr val="white"/>
                </a:solidFill>
                <a:latin typeface="Segoe UI" panose="020B0502040204020203" pitchFamily="34" charset="0"/>
                <a:ea typeface="Segoe UI" panose="020B0502040204020203" pitchFamily="34" charset="0"/>
                <a:cs typeface="Segoe UI" panose="020B0502040204020203" pitchFamily="34" charset="0"/>
              </a:rPr>
              <a:t> </a:t>
            </a: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Institutional</a:t>
            </a: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Collective collection</a:t>
            </a: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Third party</a:t>
            </a:r>
          </a:p>
          <a:p>
            <a:pPr algn="ctr">
              <a:defRPr/>
            </a:pPr>
            <a:endPar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a:p>
            <a:pPr algn="ctr">
              <a:defRPr/>
            </a:pPr>
            <a:r>
              <a:rPr lang="en-US" kern="0" dirty="0">
                <a:solidFill>
                  <a:prstClr val="white"/>
                </a:solidFill>
                <a:latin typeface="Segoe UI" panose="020B0502040204020203" pitchFamily="34" charset="0"/>
                <a:ea typeface="Segoe UI" panose="020B0502040204020203" pitchFamily="34" charset="0"/>
                <a:cs typeface="Segoe UI" panose="020B0502040204020203" pitchFamily="34" charset="0"/>
              </a:rPr>
              <a:t>Collaboration at scale</a:t>
            </a:r>
          </a:p>
        </p:txBody>
      </p:sp>
    </p:spTree>
    <p:extLst>
      <p:ext uri="{BB962C8B-B14F-4D97-AF65-F5344CB8AC3E}">
        <p14:creationId xmlns:p14="http://schemas.microsoft.com/office/powerpoint/2010/main" val="3049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2" name="Rectangle 1"/>
          <p:cNvSpPr/>
          <p:nvPr/>
        </p:nvSpPr>
        <p:spPr>
          <a:xfrm>
            <a:off x="838200" y="1143000"/>
            <a:ext cx="7391400" cy="3046988"/>
          </a:xfrm>
          <a:prstGeom prst="rect">
            <a:avLst/>
          </a:prstGeom>
        </p:spPr>
        <p:txBody>
          <a:bodyPr wrap="square">
            <a:spAutoFit/>
          </a:bodyPr>
          <a:lstStyle/>
          <a:p>
            <a:r>
              <a:rPr lang="en-US" sz="2400" dirty="0">
                <a:solidFill>
                  <a:schemeClr val="bg1"/>
                </a:solidFill>
                <a:latin typeface="Georgia" panose="02040502050405020303" pitchFamily="18" charset="0"/>
              </a:rPr>
              <a:t>Hazen’s favorite collection, though, remains a physical one: the Santo Domingo Collection, acquired from a private Columbian collector obsessed with the history of European sex, drugs, and rock and roll. The collection contains everything from 16th-century medical treatises about opiates to French pulp novels from the 1950s</a:t>
            </a:r>
            <a:r>
              <a:rPr lang="en-US" sz="2400" dirty="0" smtClean="0">
                <a:solidFill>
                  <a:schemeClr val="bg1"/>
                </a:solidFill>
                <a:latin typeface="Georgia" panose="02040502050405020303" pitchFamily="18" charset="0"/>
              </a:rPr>
              <a:t>.</a:t>
            </a:r>
          </a:p>
          <a:p>
            <a:endParaRPr lang="en-US" sz="2400" dirty="0">
              <a:solidFill>
                <a:schemeClr val="bg1"/>
              </a:solidFill>
              <a:latin typeface="Georgia" panose="02040502050405020303" pitchFamily="18" charset="0"/>
            </a:endParaRPr>
          </a:p>
        </p:txBody>
      </p:sp>
      <p:sp>
        <p:nvSpPr>
          <p:cNvPr id="3" name="Rectangle 2"/>
          <p:cNvSpPr/>
          <p:nvPr/>
        </p:nvSpPr>
        <p:spPr>
          <a:xfrm>
            <a:off x="838200" y="4495800"/>
            <a:ext cx="7355541" cy="1200329"/>
          </a:xfrm>
          <a:prstGeom prst="rect">
            <a:avLst/>
          </a:prstGeom>
        </p:spPr>
        <p:txBody>
          <a:bodyPr wrap="square">
            <a:spAutoFit/>
          </a:bodyPr>
          <a:lstStyle/>
          <a:p>
            <a:r>
              <a:rPr lang="en-US" sz="2400" dirty="0">
                <a:solidFill>
                  <a:schemeClr val="bg1"/>
                </a:solidFill>
                <a:latin typeface="Georgia" panose="02040502050405020303" pitchFamily="18" charset="0"/>
              </a:rPr>
              <a:t>“The rock and roll part of it went to the Rock and Roll Hall of Fame in Cleveland,” Hazen explains. “But we got the sex and drugs.”</a:t>
            </a:r>
          </a:p>
        </p:txBody>
      </p:sp>
      <p:sp>
        <p:nvSpPr>
          <p:cNvPr id="4" name="Rectangle 3"/>
          <p:cNvSpPr/>
          <p:nvPr/>
        </p:nvSpPr>
        <p:spPr>
          <a:xfrm>
            <a:off x="0" y="6477000"/>
            <a:ext cx="8458200" cy="276999"/>
          </a:xfrm>
          <a:prstGeom prst="rect">
            <a:avLst/>
          </a:prstGeom>
        </p:spPr>
        <p:txBody>
          <a:bodyPr wrap="square">
            <a:spAutoFit/>
          </a:bodyPr>
          <a:lstStyle/>
          <a:p>
            <a:r>
              <a:rPr lang="en-US" sz="1200" dirty="0">
                <a:solidFill>
                  <a:schemeClr val="bg1"/>
                </a:solidFill>
              </a:rPr>
              <a:t>http://www.thecrimson.com/article/2015/2/5/tome-raider/#.VW8aiXO1swg.twitter</a:t>
            </a:r>
          </a:p>
        </p:txBody>
      </p:sp>
    </p:spTree>
    <p:extLst>
      <p:ext uri="{BB962C8B-B14F-4D97-AF65-F5344CB8AC3E}">
        <p14:creationId xmlns:p14="http://schemas.microsoft.com/office/powerpoint/2010/main" val="31267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5" name="Rectangle 4"/>
          <p:cNvSpPr/>
          <p:nvPr/>
        </p:nvSpPr>
        <p:spPr>
          <a:xfrm>
            <a:off x="867336" y="1219200"/>
            <a:ext cx="3536577"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research work </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6" name="Rectangle 5"/>
          <p:cNvSpPr/>
          <p:nvPr/>
        </p:nvSpPr>
        <p:spPr>
          <a:xfrm>
            <a:off x="4644275" y="1219200"/>
            <a:ext cx="3636872" cy="43434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solidFill>
                  <a:srgbClr val="C00000"/>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4" name="Down Arrow 13"/>
          <p:cNvSpPr/>
          <p:nvPr/>
        </p:nvSpPr>
        <p:spPr>
          <a:xfrm rot="10800000">
            <a:off x="5581651" y="2162735"/>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a:off x="1817033" y="1905000"/>
            <a:ext cx="1637178" cy="2673724"/>
          </a:xfrm>
          <a:prstGeom prst="downArrow">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1603003" y="191104"/>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latin typeface="Segoe UI" panose="020B0502040204020203" pitchFamily="34" charset="0"/>
                <a:ea typeface="Segoe UI" panose="020B0502040204020203" pitchFamily="34" charset="0"/>
                <a:cs typeface="Segoe UI" panose="020B0502040204020203" pitchFamily="34" charset="0"/>
              </a:rPr>
              <a:t>Support for creation, management and disclosure</a:t>
            </a:r>
          </a:p>
        </p:txBody>
      </p:sp>
      <p:sp>
        <p:nvSpPr>
          <p:cNvPr id="12" name="Oval 11"/>
          <p:cNvSpPr/>
          <p:nvPr/>
        </p:nvSpPr>
        <p:spPr>
          <a:xfrm>
            <a:off x="5408258" y="262780"/>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15" name="Oval 14"/>
          <p:cNvSpPr/>
          <p:nvPr/>
        </p:nvSpPr>
        <p:spPr>
          <a:xfrm>
            <a:off x="5420655" y="4570619"/>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16" name="Oval 15"/>
          <p:cNvSpPr/>
          <p:nvPr/>
        </p:nvSpPr>
        <p:spPr>
          <a:xfrm>
            <a:off x="1640541" y="4560795"/>
            <a:ext cx="1983961" cy="198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Tree>
    <p:extLst>
      <p:ext uri="{BB962C8B-B14F-4D97-AF65-F5344CB8AC3E}">
        <p14:creationId xmlns:p14="http://schemas.microsoft.com/office/powerpoint/2010/main" val="3445134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2" name="Rectangle 1"/>
          <p:cNvSpPr/>
          <p:nvPr/>
        </p:nvSpPr>
        <p:spPr>
          <a:xfrm>
            <a:off x="533400" y="685800"/>
            <a:ext cx="2209800" cy="1143000"/>
          </a:xfrm>
          <a:prstGeom prst="rect">
            <a:avLst/>
          </a:prstGeom>
          <a:solidFill>
            <a:schemeClr val="bg1"/>
          </a:solidFill>
          <a:ln>
            <a:solidFill>
              <a:srgbClr val="DC1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C143C"/>
                </a:solidFill>
              </a:rPr>
              <a:t>Library structures</a:t>
            </a:r>
          </a:p>
        </p:txBody>
      </p:sp>
      <p:sp>
        <p:nvSpPr>
          <p:cNvPr id="3" name="Rectangle 2"/>
          <p:cNvSpPr/>
          <p:nvPr/>
        </p:nvSpPr>
        <p:spPr>
          <a:xfrm>
            <a:off x="533400" y="2835088"/>
            <a:ext cx="2209800" cy="1143000"/>
          </a:xfrm>
          <a:prstGeom prst="rect">
            <a:avLst/>
          </a:prstGeom>
          <a:solidFill>
            <a:schemeClr val="bg1"/>
          </a:solidFill>
          <a:ln>
            <a:solidFill>
              <a:srgbClr val="DC1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C143C"/>
                </a:solidFill>
              </a:rPr>
              <a:t>University structures</a:t>
            </a:r>
          </a:p>
        </p:txBody>
      </p:sp>
      <p:sp>
        <p:nvSpPr>
          <p:cNvPr id="4" name="Rectangle 3"/>
          <p:cNvSpPr/>
          <p:nvPr/>
        </p:nvSpPr>
        <p:spPr>
          <a:xfrm>
            <a:off x="538779" y="5029200"/>
            <a:ext cx="2209800" cy="1143000"/>
          </a:xfrm>
          <a:prstGeom prst="rect">
            <a:avLst/>
          </a:prstGeom>
          <a:solidFill>
            <a:schemeClr val="bg1"/>
          </a:solidFill>
          <a:ln>
            <a:solidFill>
              <a:srgbClr val="DC1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C143C"/>
                </a:solidFill>
              </a:rPr>
              <a:t>Collaborative</a:t>
            </a:r>
            <a:r>
              <a:rPr lang="en-US" dirty="0">
                <a:solidFill>
                  <a:prstClr val="white"/>
                </a:solidFill>
              </a:rPr>
              <a:t> </a:t>
            </a:r>
            <a:r>
              <a:rPr lang="en-US" dirty="0">
                <a:solidFill>
                  <a:srgbClr val="DC143C"/>
                </a:solidFill>
              </a:rPr>
              <a:t>structures</a:t>
            </a:r>
          </a:p>
        </p:txBody>
      </p:sp>
      <p:sp>
        <p:nvSpPr>
          <p:cNvPr id="5" name="Rectangle 4"/>
          <p:cNvSpPr/>
          <p:nvPr/>
        </p:nvSpPr>
        <p:spPr>
          <a:xfrm>
            <a:off x="3581400" y="457200"/>
            <a:ext cx="5257800" cy="2000548"/>
          </a:xfrm>
          <a:prstGeom prst="rect">
            <a:avLst/>
          </a:prstGeom>
        </p:spPr>
        <p:txBody>
          <a:bodyPr wrap="square">
            <a:spAutoFit/>
          </a:bodyPr>
          <a:lstStyle/>
          <a:p>
            <a:r>
              <a:rPr lang="en-US" dirty="0">
                <a:solidFill>
                  <a:prstClr val="white"/>
                </a:solidFill>
                <a:latin typeface="Segoe UI" panose="020B0502040204020203" pitchFamily="34" charset="0"/>
                <a:cs typeface="Segoe UI" panose="020B0502040204020203" pitchFamily="34" charset="0"/>
              </a:rPr>
              <a:t>An </a:t>
            </a:r>
            <a:r>
              <a:rPr lang="en-US" b="1" dirty="0">
                <a:solidFill>
                  <a:prstClr val="white"/>
                </a:solidFill>
                <a:latin typeface="Segoe UI" panose="020B0502040204020203" pitchFamily="34" charset="0"/>
                <a:cs typeface="Segoe UI" panose="020B0502040204020203" pitchFamily="34" charset="0"/>
              </a:rPr>
              <a:t>engagement model </a:t>
            </a:r>
            <a:r>
              <a:rPr lang="en-US" dirty="0">
                <a:solidFill>
                  <a:prstClr val="white"/>
                </a:solidFill>
                <a:latin typeface="Segoe UI" panose="020B0502040204020203" pitchFamily="34" charset="0"/>
                <a:cs typeface="Segoe UI" panose="020B0502040204020203" pitchFamily="34" charset="0"/>
              </a:rPr>
              <a:t>in which library liaisons and functional specialists collaborate to understand and address the wide range of processes in instruction and scholarship is replacing the traditional tripartite model of collections, reference, and instruction.</a:t>
            </a:r>
          </a:p>
          <a:p>
            <a:pPr algn="r"/>
            <a:r>
              <a:rPr lang="en-US" sz="1600" dirty="0" err="1">
                <a:solidFill>
                  <a:prstClr val="white"/>
                </a:solidFill>
              </a:rPr>
              <a:t>Jaguszewski</a:t>
            </a:r>
            <a:r>
              <a:rPr lang="en-US" sz="1600" dirty="0">
                <a:solidFill>
                  <a:prstClr val="white"/>
                </a:solidFill>
              </a:rPr>
              <a:t>, J. M., &amp; Williams, K. (2013)</a:t>
            </a:r>
            <a:endParaRPr lang="en-US" dirty="0">
              <a:solidFill>
                <a:prstClr val="white"/>
              </a:solidFill>
              <a:latin typeface="Segoe UI" panose="020B0502040204020203" pitchFamily="34" charset="0"/>
              <a:cs typeface="Segoe UI" panose="020B0502040204020203" pitchFamily="34" charset="0"/>
            </a:endParaRPr>
          </a:p>
        </p:txBody>
      </p:sp>
      <p:sp>
        <p:nvSpPr>
          <p:cNvPr id="6" name="Rectangle 5"/>
          <p:cNvSpPr/>
          <p:nvPr/>
        </p:nvSpPr>
        <p:spPr>
          <a:xfrm>
            <a:off x="3570642" y="2819400"/>
            <a:ext cx="4963758" cy="1200329"/>
          </a:xfrm>
          <a:prstGeom prst="rect">
            <a:avLst/>
          </a:prstGeom>
        </p:spPr>
        <p:txBody>
          <a:bodyPr wrap="square">
            <a:spAutoFit/>
          </a:bodyPr>
          <a:lstStyle/>
          <a:p>
            <a:r>
              <a:rPr lang="en-US" dirty="0">
                <a:solidFill>
                  <a:prstClr val="white"/>
                </a:solidFill>
                <a:latin typeface="Segoe UI" panose="020B0502040204020203" pitchFamily="34" charset="0"/>
                <a:cs typeface="Segoe UI" panose="020B0502040204020203" pitchFamily="34" charset="0"/>
              </a:rPr>
              <a:t>New </a:t>
            </a:r>
            <a:r>
              <a:rPr lang="en-US" b="1" dirty="0">
                <a:solidFill>
                  <a:prstClr val="white"/>
                </a:solidFill>
                <a:latin typeface="Segoe UI" panose="020B0502040204020203" pitchFamily="34" charset="0"/>
                <a:cs typeface="Segoe UI" panose="020B0502040204020203" pitchFamily="34" charset="0"/>
              </a:rPr>
              <a:t>campus configurations </a:t>
            </a:r>
            <a:r>
              <a:rPr lang="en-US" dirty="0">
                <a:solidFill>
                  <a:prstClr val="white"/>
                </a:solidFill>
                <a:latin typeface="Segoe UI" panose="020B0502040204020203" pitchFamily="34" charset="0"/>
                <a:cs typeface="Segoe UI" panose="020B0502040204020203" pitchFamily="34" charset="0"/>
              </a:rPr>
              <a:t>are emerging.</a:t>
            </a:r>
          </a:p>
          <a:p>
            <a:endParaRPr lang="en-US" dirty="0">
              <a:solidFill>
                <a:prstClr val="white"/>
              </a:solidFill>
              <a:latin typeface="Segoe UI" panose="020B0502040204020203" pitchFamily="34" charset="0"/>
              <a:cs typeface="Segoe UI" panose="020B0502040204020203" pitchFamily="34" charset="0"/>
            </a:endParaRPr>
          </a:p>
          <a:p>
            <a:r>
              <a:rPr lang="en-US" dirty="0">
                <a:solidFill>
                  <a:prstClr val="white"/>
                </a:solidFill>
                <a:latin typeface="Segoe UI" panose="020B0502040204020203" pitchFamily="34" charset="0"/>
                <a:cs typeface="Segoe UI" panose="020B0502040204020203" pitchFamily="34" charset="0"/>
              </a:rPr>
              <a:t>Research managers (Research office), CIO, University Press, Departments, … </a:t>
            </a:r>
          </a:p>
        </p:txBody>
      </p:sp>
      <p:sp>
        <p:nvSpPr>
          <p:cNvPr id="7" name="TextBox 6"/>
          <p:cNvSpPr txBox="1"/>
          <p:nvPr/>
        </p:nvSpPr>
        <p:spPr>
          <a:xfrm>
            <a:off x="3550920" y="5029200"/>
            <a:ext cx="4958473" cy="1200329"/>
          </a:xfrm>
          <a:prstGeom prst="rect">
            <a:avLst/>
          </a:prstGeom>
          <a:noFill/>
        </p:spPr>
        <p:txBody>
          <a:bodyPr wrap="none" rtlCol="0">
            <a:spAutoFit/>
          </a:bodyPr>
          <a:lstStyle/>
          <a:p>
            <a:r>
              <a:rPr lang="en-US" b="1" dirty="0">
                <a:solidFill>
                  <a:prstClr val="white"/>
                </a:solidFill>
                <a:latin typeface="Segoe UI" panose="020B0502040204020203" pitchFamily="34" charset="0"/>
                <a:cs typeface="Segoe UI" panose="020B0502040204020203" pitchFamily="34" charset="0"/>
              </a:rPr>
              <a:t>Sourcing and scaling</a:t>
            </a:r>
            <a:r>
              <a:rPr lang="en-US" dirty="0">
                <a:solidFill>
                  <a:prstClr val="white"/>
                </a:solidFill>
                <a:latin typeface="Segoe UI" panose="020B0502040204020203" pitchFamily="34" charset="0"/>
                <a:cs typeface="Segoe UI" panose="020B0502040204020203" pitchFamily="34" charset="0"/>
              </a:rPr>
              <a:t>. </a:t>
            </a:r>
          </a:p>
          <a:p>
            <a:r>
              <a:rPr lang="en-US" dirty="0" err="1">
                <a:solidFill>
                  <a:prstClr val="white"/>
                </a:solidFill>
                <a:latin typeface="Segoe UI" panose="020B0502040204020203" pitchFamily="34" charset="0"/>
                <a:cs typeface="Segoe UI" panose="020B0502040204020203" pitchFamily="34" charset="0"/>
              </a:rPr>
              <a:t>Rightscaling</a:t>
            </a:r>
            <a:r>
              <a:rPr lang="en-US" dirty="0">
                <a:solidFill>
                  <a:prstClr val="white"/>
                </a:solidFill>
                <a:latin typeface="Segoe UI" panose="020B0502040204020203" pitchFamily="34" charset="0"/>
                <a:cs typeface="Segoe UI" panose="020B0502040204020203" pitchFamily="34" charset="0"/>
              </a:rPr>
              <a:t>: finding the right level at which to </a:t>
            </a:r>
            <a:br>
              <a:rPr lang="en-US" dirty="0">
                <a:solidFill>
                  <a:prstClr val="white"/>
                </a:solidFill>
                <a:latin typeface="Segoe UI" panose="020B0502040204020203" pitchFamily="34" charset="0"/>
                <a:cs typeface="Segoe UI" panose="020B0502040204020203" pitchFamily="34" charset="0"/>
              </a:rPr>
            </a:br>
            <a:r>
              <a:rPr lang="en-US" dirty="0">
                <a:solidFill>
                  <a:prstClr val="white"/>
                </a:solidFill>
                <a:latin typeface="Segoe UI" panose="020B0502040204020203" pitchFamily="34" charset="0"/>
                <a:cs typeface="Segoe UI" panose="020B0502040204020203" pitchFamily="34" charset="0"/>
              </a:rPr>
              <a:t>   do things.</a:t>
            </a:r>
          </a:p>
          <a:p>
            <a:r>
              <a:rPr lang="en-US" dirty="0">
                <a:solidFill>
                  <a:prstClr val="white"/>
                </a:solidFill>
                <a:latin typeface="Segoe UI" panose="020B0502040204020203" pitchFamily="34" charset="0"/>
                <a:cs typeface="Segoe UI" panose="020B0502040204020203" pitchFamily="34" charset="0"/>
              </a:rPr>
              <a:t>Sourcing: finding the right partners.  </a:t>
            </a:r>
          </a:p>
        </p:txBody>
      </p:sp>
    </p:spTree>
    <p:extLst>
      <p:ext uri="{BB962C8B-B14F-4D97-AF65-F5344CB8AC3E}">
        <p14:creationId xmlns:p14="http://schemas.microsoft.com/office/powerpoint/2010/main" val="3953530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2" name="Oval 1"/>
          <p:cNvSpPr/>
          <p:nvPr/>
        </p:nvSpPr>
        <p:spPr>
          <a:xfrm>
            <a:off x="6403041" y="4197724"/>
            <a:ext cx="2740959" cy="26602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But …</a:t>
            </a:r>
          </a:p>
        </p:txBody>
      </p:sp>
    </p:spTree>
    <p:extLst>
      <p:ext uri="{BB962C8B-B14F-4D97-AF65-F5344CB8AC3E}">
        <p14:creationId xmlns:p14="http://schemas.microsoft.com/office/powerpoint/2010/main" val="6150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pic>
        <p:nvPicPr>
          <p:cNvPr id="3074" name="Picture 2" descr="John Wil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9200" y="228600"/>
            <a:ext cx="3962400" cy="6555641"/>
          </a:xfrm>
          <a:prstGeom prst="rect">
            <a:avLst/>
          </a:prstGeom>
        </p:spPr>
        <p:txBody>
          <a:bodyPr wrap="square">
            <a:spAutoFit/>
          </a:bodyPr>
          <a:lstStyle/>
          <a:p>
            <a:r>
              <a:rPr lang="en-US" sz="2000" dirty="0">
                <a:solidFill>
                  <a:schemeClr val="bg1"/>
                </a:solidFill>
                <a:latin typeface="Segoe UI" panose="020B0502040204020203" pitchFamily="34" charset="0"/>
                <a:cs typeface="Segoe UI" panose="020B0502040204020203" pitchFamily="34" charset="0"/>
              </a:rPr>
              <a:t>Despite </a:t>
            </a:r>
          </a:p>
          <a:p>
            <a:pPr marL="457200" indent="-457200">
              <a:buAutoNum type="arabicParenBoth"/>
            </a:pPr>
            <a:r>
              <a:rPr lang="en-US" sz="2000" dirty="0">
                <a:solidFill>
                  <a:schemeClr val="bg1"/>
                </a:solidFill>
                <a:latin typeface="Segoe UI" panose="020B0502040204020203" pitchFamily="34" charset="0"/>
                <a:cs typeface="Segoe UI" panose="020B0502040204020203" pitchFamily="34" charset="0"/>
              </a:rPr>
              <a:t>the positive lessons learned from HathiTrust, </a:t>
            </a:r>
          </a:p>
          <a:p>
            <a:pPr marL="457200" indent="-457200">
              <a:buAutoNum type="arabicParenBoth"/>
            </a:pPr>
            <a:r>
              <a:rPr lang="en-US" sz="2000" dirty="0">
                <a:solidFill>
                  <a:schemeClr val="bg1"/>
                </a:solidFill>
                <a:latin typeface="Segoe UI" panose="020B0502040204020203" pitchFamily="34" charset="0"/>
                <a:cs typeface="Segoe UI" panose="020B0502040204020203" pitchFamily="34" charset="0"/>
              </a:rPr>
              <a:t>the urgency of serving our constituencies better and </a:t>
            </a:r>
          </a:p>
          <a:p>
            <a:pPr marL="457200" indent="-457200">
              <a:buAutoNum type="arabicParenBoth"/>
            </a:pPr>
            <a:r>
              <a:rPr lang="en-US" sz="2000" dirty="0">
                <a:solidFill>
                  <a:schemeClr val="bg1"/>
                </a:solidFill>
                <a:latin typeface="Segoe UI" panose="020B0502040204020203" pitchFamily="34" charset="0"/>
                <a:cs typeface="Segoe UI" panose="020B0502040204020203" pitchFamily="34" charset="0"/>
              </a:rPr>
              <a:t>financial pressures, </a:t>
            </a:r>
          </a:p>
          <a:p>
            <a:r>
              <a:rPr lang="en-US" sz="2000" dirty="0">
                <a:solidFill>
                  <a:schemeClr val="bg1"/>
                </a:solidFill>
                <a:latin typeface="Segoe UI" panose="020B0502040204020203" pitchFamily="34" charset="0"/>
                <a:cs typeface="Segoe UI" panose="020B0502040204020203" pitchFamily="34" charset="0"/>
              </a:rPr>
              <a:t>the US infrastructure for research and collaboration continues to be primarily at the institutional level. Is this a “structural problem,” as was argued in that ARL board discussion? It certainly is “structural” in the sense that the landscape looks a certain way. This is a choice, however, and it’s worth pondering </a:t>
            </a:r>
            <a:r>
              <a:rPr lang="en-US" sz="2000" b="1" dirty="0">
                <a:solidFill>
                  <a:schemeClr val="bg1"/>
                </a:solidFill>
                <a:latin typeface="Segoe UI" panose="020B0502040204020203" pitchFamily="34" charset="0"/>
                <a:cs typeface="Segoe UI" panose="020B0502040204020203" pitchFamily="34" charset="0"/>
              </a:rPr>
              <a:t>the question of why we have not organized ourselves for scale, impact and efficiency</a:t>
            </a:r>
            <a:r>
              <a:rPr lang="en-US" sz="2000" b="1" dirty="0" smtClean="0">
                <a:solidFill>
                  <a:schemeClr val="bg1"/>
                </a:solidFill>
                <a:latin typeface="Segoe UI" panose="020B0502040204020203" pitchFamily="34" charset="0"/>
                <a:cs typeface="Segoe UI" panose="020B0502040204020203" pitchFamily="34" charset="0"/>
              </a:rPr>
              <a:t>.</a:t>
            </a:r>
          </a:p>
          <a:p>
            <a:endParaRPr lang="en-US" sz="2000" dirty="0">
              <a:solidFill>
                <a:schemeClr val="bg1"/>
              </a:solidFill>
              <a:latin typeface="Segoe UI" panose="020B0502040204020203" pitchFamily="34" charset="0"/>
              <a:cs typeface="Segoe UI" panose="020B0502040204020203" pitchFamily="34" charset="0"/>
            </a:endParaRPr>
          </a:p>
          <a:p>
            <a:r>
              <a:rPr lang="en-US" sz="2000" b="1" dirty="0" smtClean="0">
                <a:solidFill>
                  <a:schemeClr val="bg1"/>
                </a:solidFill>
                <a:latin typeface="Segoe UI" panose="020B0502040204020203" pitchFamily="34" charset="0"/>
                <a:cs typeface="Segoe UI" panose="020B0502040204020203" pitchFamily="34" charset="0"/>
              </a:rPr>
              <a:t>Radical Scatter</a:t>
            </a:r>
            <a:r>
              <a:rPr lang="en-US" sz="2000" dirty="0" smtClean="0">
                <a:solidFill>
                  <a:schemeClr val="bg1"/>
                </a:solidFill>
                <a:latin typeface="Segoe UI" panose="020B0502040204020203" pitchFamily="34" charset="0"/>
                <a:cs typeface="Segoe UI" panose="020B0502040204020203" pitchFamily="34" charset="0"/>
              </a:rPr>
              <a:t>. JISC/CNI 2016. </a:t>
            </a:r>
            <a:endParaRPr lang="en-US" sz="2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345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767" y="250867"/>
            <a:ext cx="5686033" cy="954107"/>
          </a:xfrm>
          <a:prstGeom prst="rect">
            <a:avLst/>
          </a:prstGeom>
          <a:solidFill>
            <a:srgbClr val="DC143C"/>
          </a:solidFill>
          <a:ln>
            <a:solidFill>
              <a:schemeClr val="bg1"/>
            </a:solidFill>
          </a:ln>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Collective collection</a:t>
            </a:r>
          </a:p>
          <a:p>
            <a:pPr algn="ctr"/>
            <a:r>
              <a:rPr lang="en-US" sz="2800" b="1" dirty="0" err="1">
                <a:solidFill>
                  <a:schemeClr val="bg1"/>
                </a:solidFill>
                <a:latin typeface="Segoe UI" panose="020B0502040204020203" pitchFamily="34" charset="0"/>
                <a:cs typeface="Segoe UI" panose="020B0502040204020203" pitchFamily="34" charset="0"/>
              </a:rPr>
              <a:t>Rightscaling</a:t>
            </a:r>
            <a:r>
              <a:rPr lang="en-US" sz="2800" b="1" dirty="0">
                <a:solidFill>
                  <a:schemeClr val="bg1"/>
                </a:solidFill>
                <a:latin typeface="Segoe UI" panose="020B0502040204020203" pitchFamily="34" charset="0"/>
                <a:cs typeface="Segoe UI" panose="020B0502040204020203" pitchFamily="34" charset="0"/>
              </a:rPr>
              <a:t> – optimum scale?</a:t>
            </a:r>
            <a:endParaRPr lang="en-US" sz="2400" b="1" dirty="0">
              <a:solidFill>
                <a:schemeClr val="bg1"/>
              </a:solidFill>
              <a:latin typeface="Segoe UI" panose="020B0502040204020203" pitchFamily="34" charset="0"/>
              <a:cs typeface="Segoe UI" panose="020B0502040204020203" pitchFamily="34" charset="0"/>
            </a:endParaRPr>
          </a:p>
        </p:txBody>
      </p:sp>
      <p:pic>
        <p:nvPicPr>
          <p:cNvPr id="6" name="Picture 6" descr="http://www.digital-science.com/system/images/W1siZiIsIjIwMTIvMDUvMDkvMTcvNDIvMzEvNTU0L3Byb2R1Y3RfZmlnc2hhcmVfbGFyZ2UucG5nIl1d/product-figshare-large.png"/>
          <p:cNvPicPr>
            <a:picLocks noChangeAspect="1" noChangeArrowheads="1"/>
          </p:cNvPicPr>
          <p:nvPr/>
        </p:nvPicPr>
        <p:blipFill>
          <a:blip r:embed="rId2" cstate="print"/>
          <a:srcRect/>
          <a:stretch>
            <a:fillRect/>
          </a:stretch>
        </p:blipFill>
        <p:spPr bwMode="auto">
          <a:xfrm>
            <a:off x="6935292" y="6020263"/>
            <a:ext cx="1600200" cy="484910"/>
          </a:xfrm>
          <a:prstGeom prst="rect">
            <a:avLst/>
          </a:prstGeom>
          <a:noFill/>
        </p:spPr>
      </p:pic>
      <p:sp>
        <p:nvSpPr>
          <p:cNvPr id="12" name="Rectangular Callout 11"/>
          <p:cNvSpPr/>
          <p:nvPr/>
        </p:nvSpPr>
        <p:spPr>
          <a:xfrm>
            <a:off x="567737" y="2121487"/>
            <a:ext cx="1463922" cy="914400"/>
          </a:xfrm>
          <a:prstGeom prst="wedgeRectCallout">
            <a:avLst>
              <a:gd name="adj1" fmla="val 4827"/>
              <a:gd name="adj2" fmla="val 10090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‘borrowed’ collection</a:t>
            </a:r>
          </a:p>
        </p:txBody>
      </p:sp>
      <p:sp>
        <p:nvSpPr>
          <p:cNvPr id="13" name="Rectangular Callout 12"/>
          <p:cNvSpPr/>
          <p:nvPr/>
        </p:nvSpPr>
        <p:spPr>
          <a:xfrm>
            <a:off x="2565064" y="2121710"/>
            <a:ext cx="1412915" cy="800099"/>
          </a:xfrm>
          <a:prstGeom prst="wedgeRectCallout">
            <a:avLst>
              <a:gd name="adj1" fmla="val -2362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print’ collection</a:t>
            </a:r>
          </a:p>
        </p:txBody>
      </p:sp>
      <p:sp>
        <p:nvSpPr>
          <p:cNvPr id="14" name="Rectangular Callout 13"/>
          <p:cNvSpPr/>
          <p:nvPr/>
        </p:nvSpPr>
        <p:spPr>
          <a:xfrm>
            <a:off x="4673411" y="2121487"/>
            <a:ext cx="1412915" cy="800099"/>
          </a:xfrm>
          <a:prstGeom prst="wedgeRectCallout">
            <a:avLst>
              <a:gd name="adj1" fmla="val -33186"/>
              <a:gd name="adj2" fmla="val 11759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‘shared digital’ collection</a:t>
            </a:r>
          </a:p>
        </p:txBody>
      </p:sp>
      <p:sp>
        <p:nvSpPr>
          <p:cNvPr id="15" name="Rectangular Callout 14"/>
          <p:cNvSpPr/>
          <p:nvPr/>
        </p:nvSpPr>
        <p:spPr>
          <a:xfrm>
            <a:off x="6935292" y="2121487"/>
            <a:ext cx="1412915" cy="914400"/>
          </a:xfrm>
          <a:prstGeom prst="wedgeRectCallout">
            <a:avLst>
              <a:gd name="adj1" fmla="val -35008"/>
              <a:gd name="adj2" fmla="val 100558"/>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The evolving scholarly record</a:t>
            </a:r>
          </a:p>
        </p:txBody>
      </p:sp>
      <p:pic>
        <p:nvPicPr>
          <p:cNvPr id="4098" name="Picture 2" descr="https://www.oclc.org/content/dam/oclc/common/images/logos/new/OCLC/OCLC_Logo_H_Color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678" y="6057073"/>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cpsr.umich.edu/icpsrweb/ICPSR/css/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392" y="5833714"/>
            <a:ext cx="1291808" cy="2286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oclc.org/content/dam/oclc/common/images/logos/new/OCLC/OCLC_Logo_H_Color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17" y="5134581"/>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5335272" y="4889224"/>
            <a:ext cx="904412" cy="868074"/>
          </a:xfrm>
          <a:prstGeom prst="rect">
            <a:avLst/>
          </a:prstGeom>
        </p:spPr>
      </p:pic>
      <p:pic>
        <p:nvPicPr>
          <p:cNvPr id="1030" name="Picture 6" descr="https://upload.wikimedia.org/wikipedia/en/d/da/LOCKSS_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5484" y="4904574"/>
            <a:ext cx="590194" cy="5938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oclc.org/content/dam/oclc/common/images/logos/new/OCLC/OCLC_Logo_H_Color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5159" y="6057073"/>
            <a:ext cx="1409511" cy="6758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5"/>
          <a:stretch>
            <a:fillRect/>
          </a:stretch>
        </p:blipFill>
        <p:spPr>
          <a:xfrm>
            <a:off x="2482680" y="4580641"/>
            <a:ext cx="904412" cy="868074"/>
          </a:xfrm>
          <a:prstGeom prst="rect">
            <a:avLst/>
          </a:prstGeom>
        </p:spPr>
      </p:pic>
      <p:pic>
        <p:nvPicPr>
          <p:cNvPr id="4" name="Picture 2" descr="share-logo-140x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5292" y="4252345"/>
            <a:ext cx="981047" cy="7357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rrowDire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063" y="4252345"/>
            <a:ext cx="1619596" cy="4426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2442478" y="3673495"/>
            <a:ext cx="1267643" cy="234951"/>
          </a:xfrm>
          <a:prstGeom prst="rect">
            <a:avLst/>
          </a:prstGeom>
        </p:spPr>
      </p:pic>
      <p:pic>
        <p:nvPicPr>
          <p:cNvPr id="2052" name="Picture 4" descr="http://uborrow.relaisd2d.com/gfx/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39" y="3933701"/>
            <a:ext cx="1111764" cy="231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g Ten Academic Allianc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71521" y="4092492"/>
            <a:ext cx="785035" cy="390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a:stretch>
            <a:fillRect/>
          </a:stretch>
        </p:blipFill>
        <p:spPr>
          <a:xfrm>
            <a:off x="5011185" y="3855184"/>
            <a:ext cx="1109193" cy="402298"/>
          </a:xfrm>
          <a:prstGeom prst="rect">
            <a:avLst/>
          </a:prstGeom>
        </p:spPr>
      </p:pic>
      <p:pic>
        <p:nvPicPr>
          <p:cNvPr id="2058" name="Picture 10" descr="DPLA: Digital Public Library of Americ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0397" y="4454343"/>
            <a:ext cx="1705431" cy="205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wiki.datadryad.org/wg/dryad/images/9/91/DryadLogo.png"/>
          <p:cNvPicPr>
            <a:picLocks noChangeAspect="1" noChangeArrowheads="1"/>
          </p:cNvPicPr>
          <p:nvPr/>
        </p:nvPicPr>
        <p:blipFill>
          <a:blip r:embed="rId14" cstate="print"/>
          <a:srcRect/>
          <a:stretch>
            <a:fillRect/>
          </a:stretch>
        </p:blipFill>
        <p:spPr bwMode="auto">
          <a:xfrm>
            <a:off x="7308326" y="4826217"/>
            <a:ext cx="1371600" cy="766646"/>
          </a:xfrm>
          <a:prstGeom prst="rect">
            <a:avLst/>
          </a:prstGeom>
          <a:noFill/>
        </p:spPr>
      </p:pic>
    </p:spTree>
    <p:extLst>
      <p:ext uri="{BB962C8B-B14F-4D97-AF65-F5344CB8AC3E}">
        <p14:creationId xmlns:p14="http://schemas.microsoft.com/office/powerpoint/2010/main" val="36986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1000"/>
                                        <p:tgtEl>
                                          <p:spTgt spid="1030"/>
                                        </p:tgtEl>
                                      </p:cBhvr>
                                    </p:animEffect>
                                    <p:anim calcmode="lin" valueType="num">
                                      <p:cBhvr>
                                        <p:cTn id="33" dur="1000" fill="hold"/>
                                        <p:tgtEl>
                                          <p:spTgt spid="1030"/>
                                        </p:tgtEl>
                                        <p:attrNameLst>
                                          <p:attrName>ppt_x</p:attrName>
                                        </p:attrNameLst>
                                      </p:cBhvr>
                                      <p:tavLst>
                                        <p:tav tm="0">
                                          <p:val>
                                            <p:strVal val="#ppt_x"/>
                                          </p:val>
                                        </p:tav>
                                        <p:tav tm="100000">
                                          <p:val>
                                            <p:strVal val="#ppt_x"/>
                                          </p:val>
                                        </p:tav>
                                      </p:tavLst>
                                    </p:anim>
                                    <p:anim calcmode="lin" valueType="num">
                                      <p:cBhvr>
                                        <p:cTn id="34" dur="1000" fill="hold"/>
                                        <p:tgtEl>
                                          <p:spTgt spid="10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50"/>
                                        </p:tgtEl>
                                        <p:attrNameLst>
                                          <p:attrName>style.visibility</p:attrName>
                                        </p:attrNameLst>
                                      </p:cBhvr>
                                      <p:to>
                                        <p:strVal val="visible"/>
                                      </p:to>
                                    </p:set>
                                    <p:animEffect transition="in" filter="fade">
                                      <p:cBhvr>
                                        <p:cTn id="57" dur="1000"/>
                                        <p:tgtEl>
                                          <p:spTgt spid="2050"/>
                                        </p:tgtEl>
                                      </p:cBhvr>
                                    </p:animEffect>
                                    <p:anim calcmode="lin" valueType="num">
                                      <p:cBhvr>
                                        <p:cTn id="58" dur="1000" fill="hold"/>
                                        <p:tgtEl>
                                          <p:spTgt spid="2050"/>
                                        </p:tgtEl>
                                        <p:attrNameLst>
                                          <p:attrName>ppt_x</p:attrName>
                                        </p:attrNameLst>
                                      </p:cBhvr>
                                      <p:tavLst>
                                        <p:tav tm="0">
                                          <p:val>
                                            <p:strVal val="#ppt_x"/>
                                          </p:val>
                                        </p:tav>
                                        <p:tav tm="100000">
                                          <p:val>
                                            <p:strVal val="#ppt_x"/>
                                          </p:val>
                                        </p:tav>
                                      </p:tavLst>
                                    </p:anim>
                                    <p:anim calcmode="lin" valueType="num">
                                      <p:cBhvr>
                                        <p:cTn id="59" dur="1000" fill="hold"/>
                                        <p:tgtEl>
                                          <p:spTgt spid="205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52"/>
                                        </p:tgtEl>
                                        <p:attrNameLst>
                                          <p:attrName>style.visibility</p:attrName>
                                        </p:attrNameLst>
                                      </p:cBhvr>
                                      <p:to>
                                        <p:strVal val="visible"/>
                                      </p:to>
                                    </p:set>
                                    <p:animEffect transition="in" filter="fade">
                                      <p:cBhvr>
                                        <p:cTn id="67" dur="1000"/>
                                        <p:tgtEl>
                                          <p:spTgt spid="2052"/>
                                        </p:tgtEl>
                                      </p:cBhvr>
                                    </p:animEffect>
                                    <p:anim calcmode="lin" valueType="num">
                                      <p:cBhvr>
                                        <p:cTn id="68" dur="1000" fill="hold"/>
                                        <p:tgtEl>
                                          <p:spTgt spid="2052"/>
                                        </p:tgtEl>
                                        <p:attrNameLst>
                                          <p:attrName>ppt_x</p:attrName>
                                        </p:attrNameLst>
                                      </p:cBhvr>
                                      <p:tavLst>
                                        <p:tav tm="0">
                                          <p:val>
                                            <p:strVal val="#ppt_x"/>
                                          </p:val>
                                        </p:tav>
                                        <p:tav tm="100000">
                                          <p:val>
                                            <p:strVal val="#ppt_x"/>
                                          </p:val>
                                        </p:tav>
                                      </p:tavLst>
                                    </p:anim>
                                    <p:anim calcmode="lin" valueType="num">
                                      <p:cBhvr>
                                        <p:cTn id="69" dur="1000" fill="hold"/>
                                        <p:tgtEl>
                                          <p:spTgt spid="205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54"/>
                                        </p:tgtEl>
                                        <p:attrNameLst>
                                          <p:attrName>style.visibility</p:attrName>
                                        </p:attrNameLst>
                                      </p:cBhvr>
                                      <p:to>
                                        <p:strVal val="visible"/>
                                      </p:to>
                                    </p:set>
                                    <p:animEffect transition="in" filter="fade">
                                      <p:cBhvr>
                                        <p:cTn id="72" dur="1000"/>
                                        <p:tgtEl>
                                          <p:spTgt spid="2054"/>
                                        </p:tgtEl>
                                      </p:cBhvr>
                                    </p:animEffect>
                                    <p:anim calcmode="lin" valueType="num">
                                      <p:cBhvr>
                                        <p:cTn id="73" dur="1000" fill="hold"/>
                                        <p:tgtEl>
                                          <p:spTgt spid="2054"/>
                                        </p:tgtEl>
                                        <p:attrNameLst>
                                          <p:attrName>ppt_x</p:attrName>
                                        </p:attrNameLst>
                                      </p:cBhvr>
                                      <p:tavLst>
                                        <p:tav tm="0">
                                          <p:val>
                                            <p:strVal val="#ppt_x"/>
                                          </p:val>
                                        </p:tav>
                                        <p:tav tm="100000">
                                          <p:val>
                                            <p:strVal val="#ppt_x"/>
                                          </p:val>
                                        </p:tav>
                                      </p:tavLst>
                                    </p:anim>
                                    <p:anim calcmode="lin" valueType="num">
                                      <p:cBhvr>
                                        <p:cTn id="74" dur="1000" fill="hold"/>
                                        <p:tgtEl>
                                          <p:spTgt spid="205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058"/>
                                        </p:tgtEl>
                                        <p:attrNameLst>
                                          <p:attrName>style.visibility</p:attrName>
                                        </p:attrNameLst>
                                      </p:cBhvr>
                                      <p:to>
                                        <p:strVal val="visible"/>
                                      </p:to>
                                    </p:set>
                                    <p:animEffect transition="in" filter="fade">
                                      <p:cBhvr>
                                        <p:cTn id="82" dur="1000"/>
                                        <p:tgtEl>
                                          <p:spTgt spid="2058"/>
                                        </p:tgtEl>
                                      </p:cBhvr>
                                    </p:animEffect>
                                    <p:anim calcmode="lin" valueType="num">
                                      <p:cBhvr>
                                        <p:cTn id="83" dur="1000" fill="hold"/>
                                        <p:tgtEl>
                                          <p:spTgt spid="2058"/>
                                        </p:tgtEl>
                                        <p:attrNameLst>
                                          <p:attrName>ppt_x</p:attrName>
                                        </p:attrNameLst>
                                      </p:cBhvr>
                                      <p:tavLst>
                                        <p:tav tm="0">
                                          <p:val>
                                            <p:strVal val="#ppt_x"/>
                                          </p:val>
                                        </p:tav>
                                        <p:tav tm="100000">
                                          <p:val>
                                            <p:strVal val="#ppt_x"/>
                                          </p:val>
                                        </p:tav>
                                      </p:tavLst>
                                    </p:anim>
                                    <p:anim calcmode="lin" valueType="num">
                                      <p:cBhvr>
                                        <p:cTn id="84"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82155" y="6077635"/>
            <a:ext cx="2408673" cy="323165"/>
          </a:xfrm>
          <a:prstGeom prst="rect">
            <a:avLst/>
          </a:prstGeom>
          <a:noFill/>
        </p:spPr>
        <p:txBody>
          <a:bodyPr wrap="none" rtlCol="0">
            <a:spAutoFit/>
          </a:bodyPr>
          <a:lstStyle/>
          <a:p>
            <a:r>
              <a:rPr lang="en-US" sz="1500" dirty="0">
                <a:solidFill>
                  <a:schemeClr val="bg1"/>
                </a:solidFill>
                <a:latin typeface="Segoe UI" panose="020B0502040204020203" pitchFamily="34" charset="0"/>
                <a:ea typeface="Segoe UI" panose="020B0502040204020203" pitchFamily="34" charset="0"/>
                <a:cs typeface="Segoe UI" panose="020B0502040204020203" pitchFamily="34" charset="0"/>
              </a:rPr>
              <a:t>Shared Print Management</a:t>
            </a:r>
          </a:p>
        </p:txBody>
      </p:sp>
      <p:pic>
        <p:nvPicPr>
          <p:cNvPr id="1032" name="Picture 8" descr="University of Toronto Data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5245" y="5214595"/>
            <a:ext cx="1416931" cy="6528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stretch>
            <a:fillRect/>
          </a:stretch>
        </p:blipFill>
        <p:spPr>
          <a:xfrm rot="20546521">
            <a:off x="6574696" y="5382691"/>
            <a:ext cx="727579" cy="316613"/>
          </a:xfrm>
          <a:prstGeom prst="rect">
            <a:avLst/>
          </a:prstGeom>
          <a:solidFill>
            <a:schemeClr val="bg1"/>
          </a:solidFill>
        </p:spPr>
      </p:pic>
      <p:pic>
        <p:nvPicPr>
          <p:cNvPr id="1034" name="Picture 10" descr="https://dataverse.scholarsportal.info/resources/image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5676">
            <a:off x="6411729" y="4738168"/>
            <a:ext cx="2631903" cy="193907"/>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14" descr="Porta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40" name="Picture 16" descr="Port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82418">
            <a:off x="6186125" y="4411367"/>
            <a:ext cx="1497467" cy="4814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Wageningen U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869" y="2879374"/>
            <a:ext cx="1746181" cy="32102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7"/>
          <a:stretch>
            <a:fillRect/>
          </a:stretch>
        </p:blipFill>
        <p:spPr>
          <a:xfrm rot="20457454">
            <a:off x="6732599" y="2356710"/>
            <a:ext cx="2045472" cy="250688"/>
          </a:xfrm>
          <a:prstGeom prst="rect">
            <a:avLst/>
          </a:prstGeom>
        </p:spPr>
      </p:pic>
      <p:pic>
        <p:nvPicPr>
          <p:cNvPr id="1046" name="Picture 22" descr="Boston College Seal.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14" y="2545307"/>
            <a:ext cx="623611" cy="62276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oston College Logotype.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178" y="3229062"/>
            <a:ext cx="831481" cy="3072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o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976685">
            <a:off x="1447379" y="2420863"/>
            <a:ext cx="2167508" cy="283639"/>
          </a:xfrm>
          <a:prstGeom prst="rect">
            <a:avLst/>
          </a:prstGeom>
          <a:solidFill>
            <a:schemeClr val="bg1"/>
          </a:solidFill>
          <a:extLst/>
        </p:spPr>
      </p:pic>
      <p:pic>
        <p:nvPicPr>
          <p:cNvPr id="57" name="Picture 56"/>
          <p:cNvPicPr>
            <a:picLocks noChangeAspect="1"/>
          </p:cNvPicPr>
          <p:nvPr/>
        </p:nvPicPr>
        <p:blipFill>
          <a:blip r:embed="rId11"/>
          <a:stretch>
            <a:fillRect/>
          </a:stretch>
        </p:blipFill>
        <p:spPr>
          <a:xfrm rot="20434360">
            <a:off x="6538374" y="1876900"/>
            <a:ext cx="1706306" cy="443516"/>
          </a:xfrm>
          <a:prstGeom prst="rect">
            <a:avLst/>
          </a:prstGeom>
        </p:spPr>
      </p:pic>
      <p:pic>
        <p:nvPicPr>
          <p:cNvPr id="75" name="Picture 26" descr="Hathitrustlogo.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2153"/>
          <a:stretch/>
        </p:blipFill>
        <p:spPr bwMode="auto">
          <a:xfrm rot="19933015">
            <a:off x="1245092" y="2067069"/>
            <a:ext cx="524480" cy="5726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a:stretch>
            <a:fillRect/>
          </a:stretch>
        </p:blipFill>
        <p:spPr>
          <a:xfrm>
            <a:off x="381000" y="5598249"/>
            <a:ext cx="1831060" cy="385700"/>
          </a:xfrm>
          <a:prstGeom prst="rect">
            <a:avLst/>
          </a:prstGeom>
        </p:spPr>
      </p:pic>
      <p:pic>
        <p:nvPicPr>
          <p:cNvPr id="1026" name="Picture 2" descr="https://www.ohiolink.edu/sites/ohiolink.edu/files/Website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9814736">
            <a:off x="1999577" y="5419402"/>
            <a:ext cx="1758772" cy="357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g Ten Academic Alliance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9867574">
            <a:off x="2152112" y="5009325"/>
            <a:ext cx="838556" cy="4171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6" descr="Hathitrustlogo.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2153"/>
          <a:stretch/>
        </p:blipFill>
        <p:spPr bwMode="auto">
          <a:xfrm rot="19933015">
            <a:off x="1847921" y="4470117"/>
            <a:ext cx="524480" cy="57269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038600" y="1143000"/>
            <a:ext cx="0" cy="5257800"/>
          </a:xfrm>
          <a:prstGeom prst="line">
            <a:avLst/>
          </a:prstGeom>
          <a:ln>
            <a:solidFill>
              <a:srgbClr val="DC143C"/>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4332" y="212320"/>
            <a:ext cx="5686033" cy="523220"/>
          </a:xfrm>
          <a:prstGeom prst="rect">
            <a:avLst/>
          </a:prstGeom>
          <a:solidFill>
            <a:srgbClr val="DC143C"/>
          </a:solidFill>
          <a:ln>
            <a:solidFill>
              <a:schemeClr val="bg1"/>
            </a:solidFill>
          </a:ln>
        </p:spPr>
        <p:txBody>
          <a:bodyPr wrap="square" rtlCol="0">
            <a:spAutoFit/>
          </a:bodyPr>
          <a:lstStyle/>
          <a:p>
            <a:pPr algn="ctr"/>
            <a:r>
              <a:rPr lang="en-US" sz="2800" b="1" dirty="0" err="1" smtClean="0">
                <a:solidFill>
                  <a:schemeClr val="bg1"/>
                </a:solidFill>
                <a:latin typeface="Segoe UI" panose="020B0502040204020203" pitchFamily="34" charset="0"/>
                <a:cs typeface="Segoe UI" panose="020B0502040204020203" pitchFamily="34" charset="0"/>
              </a:rPr>
              <a:t>Rightscaling</a:t>
            </a:r>
            <a:r>
              <a:rPr lang="en-US" sz="2800" b="1" dirty="0" smtClean="0">
                <a:solidFill>
                  <a:schemeClr val="bg1"/>
                </a:solidFill>
                <a:latin typeface="Segoe UI" panose="020B0502040204020203" pitchFamily="34" charset="0"/>
                <a:cs typeface="Segoe UI" panose="020B0502040204020203" pitchFamily="34" charset="0"/>
              </a:rPr>
              <a:t> </a:t>
            </a:r>
            <a:r>
              <a:rPr lang="en-US" sz="2800" b="1" dirty="0">
                <a:solidFill>
                  <a:schemeClr val="bg1"/>
                </a:solidFill>
                <a:latin typeface="Segoe UI" panose="020B0502040204020203" pitchFamily="34" charset="0"/>
                <a:cs typeface="Segoe UI" panose="020B0502040204020203" pitchFamily="34" charset="0"/>
              </a:rPr>
              <a:t>– optimum scale?</a:t>
            </a:r>
            <a:endParaRPr lang="en-US" sz="2400" b="1" dirty="0">
              <a:solidFill>
                <a:schemeClr val="bg1"/>
              </a:solidFill>
              <a:latin typeface="Segoe UI" panose="020B0502040204020203" pitchFamily="34" charset="0"/>
              <a:cs typeface="Segoe UI" panose="020B0502040204020203" pitchFamily="34" charset="0"/>
            </a:endParaRPr>
          </a:p>
        </p:txBody>
      </p:sp>
      <p:pic>
        <p:nvPicPr>
          <p:cNvPr id="5" name="Picture 2" descr="https://figshare.co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48911" y="6261678"/>
            <a:ext cx="893585" cy="2782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7"/>
          <a:stretch>
            <a:fillRect/>
          </a:stretch>
        </p:blipFill>
        <p:spPr>
          <a:xfrm>
            <a:off x="6453050" y="6288413"/>
            <a:ext cx="1256851" cy="224655"/>
          </a:xfrm>
          <a:prstGeom prst="rect">
            <a:avLst/>
          </a:prstGeom>
        </p:spPr>
      </p:pic>
      <p:pic>
        <p:nvPicPr>
          <p:cNvPr id="25" name="Picture 6" descr="http://www.icpsr.umich.edu/icpsrweb/ICPSR/css/images/logo.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02628" y="6355020"/>
            <a:ext cx="534473" cy="9459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533423" y="1015365"/>
            <a:ext cx="3479365" cy="400110"/>
          </a:xfrm>
          <a:prstGeom prst="rect">
            <a:avLst/>
          </a:prstGeom>
          <a:solidFill>
            <a:srgbClr val="DC143C"/>
          </a:solidFill>
          <a:ln>
            <a:solidFill>
              <a:schemeClr val="bg1"/>
            </a:solidFill>
          </a:ln>
        </p:spPr>
        <p:txBody>
          <a:bodyPr wrap="square" rtlCol="0">
            <a:spAutoFit/>
          </a:bodyPr>
          <a:lstStyle/>
          <a:p>
            <a:pPr algn="ctr"/>
            <a:r>
              <a:rPr lang="en-US" sz="2000" dirty="0" smtClean="0">
                <a:solidFill>
                  <a:schemeClr val="bg1"/>
                </a:solidFill>
                <a:latin typeface="Segoe UI" panose="020B0502040204020203" pitchFamily="34" charset="0"/>
                <a:cs typeface="Segoe UI" panose="020B0502040204020203" pitchFamily="34" charset="0"/>
              </a:rPr>
              <a:t>Research data</a:t>
            </a:r>
            <a:endParaRPr lang="en-US" dirty="0">
              <a:solidFill>
                <a:schemeClr val="bg1"/>
              </a:solidFill>
              <a:latin typeface="Segoe UI" panose="020B0502040204020203" pitchFamily="34" charset="0"/>
              <a:cs typeface="Segoe UI" panose="020B0502040204020203" pitchFamily="34" charset="0"/>
            </a:endParaRPr>
          </a:p>
        </p:txBody>
      </p:sp>
      <p:sp>
        <p:nvSpPr>
          <p:cNvPr id="28" name="TextBox 27"/>
          <p:cNvSpPr txBox="1"/>
          <p:nvPr/>
        </p:nvSpPr>
        <p:spPr>
          <a:xfrm>
            <a:off x="630092" y="1046356"/>
            <a:ext cx="2587668" cy="369332"/>
          </a:xfrm>
          <a:prstGeom prst="rect">
            <a:avLst/>
          </a:prstGeom>
          <a:solidFill>
            <a:srgbClr val="DC143C"/>
          </a:solidFill>
          <a:ln>
            <a:solidFill>
              <a:schemeClr val="bg1"/>
            </a:solidFill>
          </a:ln>
        </p:spPr>
        <p:txBody>
          <a:bodyPr wrap="square" rtlCol="0">
            <a:spAutoFit/>
          </a:bodyPr>
          <a:lstStyle/>
          <a:p>
            <a:pPr algn="ctr"/>
            <a:r>
              <a:rPr lang="en-US" dirty="0" smtClean="0">
                <a:solidFill>
                  <a:schemeClr val="bg1"/>
                </a:solidFill>
                <a:latin typeface="Segoe UI" panose="020B0502040204020203" pitchFamily="34" charset="0"/>
                <a:cs typeface="Segoe UI" panose="020B0502040204020203" pitchFamily="34" charset="0"/>
              </a:rPr>
              <a:t>Shared print</a:t>
            </a:r>
            <a:endParaRPr lang="en-US" sz="16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302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3" name="Oval 2"/>
          <p:cNvSpPr/>
          <p:nvPr/>
        </p:nvSpPr>
        <p:spPr>
          <a:xfrm>
            <a:off x="4724400" y="1905000"/>
            <a:ext cx="4419600" cy="4623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Segoe UI" panose="020B0502040204020203" pitchFamily="34" charset="0"/>
                <a:ea typeface="Segoe UI" panose="020B0502040204020203" pitchFamily="34" charset="0"/>
                <a:cs typeface="Segoe UI" panose="020B0502040204020203" pitchFamily="34" charset="0"/>
              </a:rPr>
              <a:t>From invisible hand to conscious coordination</a:t>
            </a:r>
          </a:p>
        </p:txBody>
      </p:sp>
    </p:spTree>
    <p:extLst>
      <p:ext uri="{BB962C8B-B14F-4D97-AF65-F5344CB8AC3E}">
        <p14:creationId xmlns:p14="http://schemas.microsoft.com/office/powerpoint/2010/main" val="3854143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ystem-wid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056" y="566550"/>
            <a:ext cx="2357595" cy="2357595"/>
          </a:xfrm>
          <a:prstGeom prst="rect">
            <a:avLst/>
          </a:prstGeom>
        </p:spPr>
      </p:pic>
      <p:pic>
        <p:nvPicPr>
          <p:cNvPr id="18" name="Picture 17" descr="sharin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600" y="3789546"/>
            <a:ext cx="2458854" cy="2458854"/>
          </a:xfrm>
          <a:prstGeom prst="rect">
            <a:avLst/>
          </a:prstGeom>
        </p:spPr>
      </p:pic>
      <p:sp>
        <p:nvSpPr>
          <p:cNvPr id="2" name="Title 1"/>
          <p:cNvSpPr>
            <a:spLocks noGrp="1"/>
          </p:cNvSpPr>
          <p:nvPr>
            <p:ph type="title"/>
          </p:nvPr>
        </p:nvSpPr>
        <p:spPr>
          <a:xfrm>
            <a:off x="296972" y="191714"/>
            <a:ext cx="7886700" cy="494409"/>
          </a:xfrm>
          <a:solidFill>
            <a:srgbClr val="C00000"/>
          </a:solidFill>
        </p:spPr>
        <p:txBody>
          <a:bodyPr>
            <a:noAutofit/>
          </a:bodyPr>
          <a:lstStyle/>
          <a:p>
            <a:pPr algn="ct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Conscious coordination</a:t>
            </a:r>
          </a:p>
        </p:txBody>
      </p:sp>
      <p:grpSp>
        <p:nvGrpSpPr>
          <p:cNvPr id="8" name="Group 7"/>
          <p:cNvGrpSpPr/>
          <p:nvPr/>
        </p:nvGrpSpPr>
        <p:grpSpPr>
          <a:xfrm>
            <a:off x="4495800" y="5943600"/>
            <a:ext cx="4495800" cy="838200"/>
            <a:chOff x="4495800" y="5810310"/>
            <a:chExt cx="4495800" cy="838200"/>
          </a:xfrm>
        </p:grpSpPr>
        <p:sp>
          <p:nvSpPr>
            <p:cNvPr id="68" name="TextBox 67"/>
            <p:cNvSpPr txBox="1"/>
            <p:nvPr/>
          </p:nvSpPr>
          <p:spPr>
            <a:xfrm>
              <a:off x="5829732" y="5810310"/>
              <a:ext cx="2381934" cy="461665"/>
            </a:xfrm>
            <a:prstGeom prst="rect">
              <a:avLst/>
            </a:prstGeom>
            <a:noFill/>
          </p:spPr>
          <p:txBody>
            <a:bodyPr wrap="none" rtlCol="0">
              <a:spAutoFit/>
            </a:bodyPr>
            <a:lstStyle/>
            <a:p>
              <a:r>
                <a:rPr lang="en-US" sz="2400" b="1" dirty="0">
                  <a:solidFill>
                    <a:prstClr val="black"/>
                  </a:solidFill>
                </a:rPr>
                <a:t>Reciprocal access</a:t>
              </a:r>
            </a:p>
          </p:txBody>
        </p:sp>
        <p:sp>
          <p:nvSpPr>
            <p:cNvPr id="33" name="TextBox 32"/>
            <p:cNvSpPr txBox="1"/>
            <p:nvPr/>
          </p:nvSpPr>
          <p:spPr>
            <a:xfrm>
              <a:off x="4495800" y="6248400"/>
              <a:ext cx="4495800" cy="400110"/>
            </a:xfrm>
            <a:prstGeom prst="rect">
              <a:avLst/>
            </a:prstGeom>
            <a:noFill/>
          </p:spPr>
          <p:txBody>
            <a:bodyPr wrap="square" rtlCol="0">
              <a:spAutoFit/>
            </a:bodyPr>
            <a:lstStyle/>
            <a:p>
              <a:pPr algn="ct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Curate locally, share globally</a:t>
              </a:r>
            </a:p>
          </p:txBody>
        </p:sp>
      </p:grpSp>
      <p:pic>
        <p:nvPicPr>
          <p:cNvPr id="13" name="Picture 12" descr="commitment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9600" y="812800"/>
            <a:ext cx="2108200" cy="2108200"/>
          </a:xfrm>
          <a:prstGeom prst="rect">
            <a:avLst/>
          </a:prstGeom>
        </p:spPr>
      </p:pic>
      <p:pic>
        <p:nvPicPr>
          <p:cNvPr id="14" name="Picture 13" descr="division.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5056" y="3878506"/>
            <a:ext cx="2293694" cy="2293694"/>
          </a:xfrm>
          <a:prstGeom prst="rect">
            <a:avLst/>
          </a:prstGeom>
        </p:spPr>
      </p:pic>
      <p:grpSp>
        <p:nvGrpSpPr>
          <p:cNvPr id="5" name="Group 4"/>
          <p:cNvGrpSpPr/>
          <p:nvPr/>
        </p:nvGrpSpPr>
        <p:grpSpPr>
          <a:xfrm>
            <a:off x="93450" y="2667000"/>
            <a:ext cx="4495800" cy="1121152"/>
            <a:chOff x="76200" y="2864733"/>
            <a:chExt cx="4495800" cy="1121152"/>
          </a:xfrm>
        </p:grpSpPr>
        <p:sp>
          <p:nvSpPr>
            <p:cNvPr id="63" name="TextBox 62"/>
            <p:cNvSpPr txBox="1"/>
            <p:nvPr/>
          </p:nvSpPr>
          <p:spPr>
            <a:xfrm>
              <a:off x="629847" y="2864733"/>
              <a:ext cx="3244479" cy="461665"/>
            </a:xfrm>
            <a:prstGeom prst="rect">
              <a:avLst/>
            </a:prstGeom>
            <a:noFill/>
          </p:spPr>
          <p:txBody>
            <a:bodyPr wrap="none" rtlCol="0">
              <a:spAutoFit/>
            </a:bodyPr>
            <a:lstStyle/>
            <a:p>
              <a:pPr algn="ctr"/>
              <a:r>
                <a:rPr lang="en-US" sz="2400" b="1" dirty="0">
                  <a:solidFill>
                    <a:prstClr val="black"/>
                  </a:solidFill>
                </a:rPr>
                <a:t>System-wide awareness</a:t>
              </a:r>
            </a:p>
          </p:txBody>
        </p:sp>
        <p:sp>
          <p:nvSpPr>
            <p:cNvPr id="3" name="TextBox 2"/>
            <p:cNvSpPr txBox="1"/>
            <p:nvPr/>
          </p:nvSpPr>
          <p:spPr>
            <a:xfrm>
              <a:off x="76200" y="3277999"/>
              <a:ext cx="4495800" cy="707886"/>
            </a:xfrm>
            <a:prstGeom prst="rect">
              <a:avLst/>
            </a:prstGeom>
            <a:noFill/>
          </p:spPr>
          <p:txBody>
            <a:bodyPr wrap="square" rtlCol="0">
              <a:spAutoFit/>
            </a:bodyPr>
            <a:lstStyle/>
            <a:p>
              <a:pPr algn="ct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Align local action with collective effort</a:t>
              </a:r>
            </a:p>
          </p:txBody>
        </p:sp>
      </p:grpSp>
      <p:grpSp>
        <p:nvGrpSpPr>
          <p:cNvPr id="6" name="Group 5"/>
          <p:cNvGrpSpPr/>
          <p:nvPr/>
        </p:nvGrpSpPr>
        <p:grpSpPr>
          <a:xfrm>
            <a:off x="4343400" y="2667000"/>
            <a:ext cx="4800600" cy="1117431"/>
            <a:chOff x="4343400" y="2847945"/>
            <a:chExt cx="4800600" cy="1117431"/>
          </a:xfrm>
        </p:grpSpPr>
        <p:sp>
          <p:nvSpPr>
            <p:cNvPr id="89" name="TextBox 88"/>
            <p:cNvSpPr txBox="1"/>
            <p:nvPr/>
          </p:nvSpPr>
          <p:spPr>
            <a:xfrm>
              <a:off x="5270957" y="2847945"/>
              <a:ext cx="2945486" cy="461665"/>
            </a:xfrm>
            <a:prstGeom prst="rect">
              <a:avLst/>
            </a:prstGeom>
            <a:noFill/>
          </p:spPr>
          <p:txBody>
            <a:bodyPr wrap="none" rtlCol="0">
              <a:spAutoFit/>
            </a:bodyPr>
            <a:lstStyle/>
            <a:p>
              <a:pPr algn="ctr"/>
              <a:r>
                <a:rPr lang="en-US" sz="2400" b="1" dirty="0">
                  <a:solidFill>
                    <a:prstClr val="black"/>
                  </a:solidFill>
                </a:rPr>
                <a:t>Explicit commitments</a:t>
              </a:r>
            </a:p>
          </p:txBody>
        </p:sp>
        <p:sp>
          <p:nvSpPr>
            <p:cNvPr id="31" name="TextBox 30"/>
            <p:cNvSpPr txBox="1"/>
            <p:nvPr/>
          </p:nvSpPr>
          <p:spPr>
            <a:xfrm>
              <a:off x="4343400" y="3257490"/>
              <a:ext cx="4800600" cy="707886"/>
            </a:xfrm>
            <a:prstGeom prst="rect">
              <a:avLst/>
            </a:prstGeom>
            <a:noFill/>
          </p:spPr>
          <p:txBody>
            <a:bodyPr wrap="square" rtlCol="0">
              <a:spAutoFit/>
            </a:bodyPr>
            <a:lstStyle/>
            <a:p>
              <a:pPr algn="ct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Move commitments above the institution</a:t>
              </a:r>
            </a:p>
          </p:txBody>
        </p:sp>
      </p:grpSp>
      <p:grpSp>
        <p:nvGrpSpPr>
          <p:cNvPr id="7" name="Group 6"/>
          <p:cNvGrpSpPr/>
          <p:nvPr/>
        </p:nvGrpSpPr>
        <p:grpSpPr>
          <a:xfrm>
            <a:off x="95953" y="5943600"/>
            <a:ext cx="4564859" cy="838200"/>
            <a:chOff x="304800" y="5810310"/>
            <a:chExt cx="4564859" cy="838200"/>
          </a:xfrm>
        </p:grpSpPr>
        <p:sp>
          <p:nvSpPr>
            <p:cNvPr id="32" name="TextBox 31"/>
            <p:cNvSpPr txBox="1"/>
            <p:nvPr/>
          </p:nvSpPr>
          <p:spPr>
            <a:xfrm>
              <a:off x="304800" y="6248400"/>
              <a:ext cx="4495800" cy="400110"/>
            </a:xfrm>
            <a:prstGeom prst="rect">
              <a:avLst/>
            </a:prstGeom>
            <a:noFill/>
          </p:spPr>
          <p:txBody>
            <a:bodyPr wrap="square" rtlCol="0">
              <a:spAutoFit/>
            </a:bodyPr>
            <a:lstStyle/>
            <a:p>
              <a:pPr algn="ct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Collect more of less</a:t>
              </a:r>
            </a:p>
          </p:txBody>
        </p:sp>
        <p:sp>
          <p:nvSpPr>
            <p:cNvPr id="155" name="TextBox 154"/>
            <p:cNvSpPr txBox="1"/>
            <p:nvPr/>
          </p:nvSpPr>
          <p:spPr>
            <a:xfrm>
              <a:off x="742247" y="5810310"/>
              <a:ext cx="4127412" cy="461665"/>
            </a:xfrm>
            <a:prstGeom prst="rect">
              <a:avLst/>
            </a:prstGeom>
            <a:noFill/>
          </p:spPr>
          <p:txBody>
            <a:bodyPr wrap="none" rtlCol="0">
              <a:spAutoFit/>
            </a:bodyPr>
            <a:lstStyle/>
            <a:p>
              <a:r>
                <a:rPr lang="en-US" sz="2400" b="1" dirty="0">
                  <a:solidFill>
                    <a:prstClr val="black"/>
                  </a:solidFill>
                </a:rPr>
                <a:t>Division of labor/specialization</a:t>
              </a:r>
            </a:p>
          </p:txBody>
        </p:sp>
      </p:grpSp>
    </p:spTree>
    <p:extLst>
      <p:ext uri="{BB962C8B-B14F-4D97-AF65-F5344CB8AC3E}">
        <p14:creationId xmlns:p14="http://schemas.microsoft.com/office/powerpoint/2010/main" val="2275845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2" name="TextBox 1"/>
          <p:cNvSpPr txBox="1"/>
          <p:nvPr/>
        </p:nvSpPr>
        <p:spPr>
          <a:xfrm>
            <a:off x="762000" y="762000"/>
            <a:ext cx="7997126" cy="3046988"/>
          </a:xfrm>
          <a:prstGeom prst="rect">
            <a:avLst/>
          </a:prstGeom>
          <a:noFill/>
        </p:spPr>
        <p:txBody>
          <a:bodyPr wrap="none" rtlCol="0">
            <a:spAutoFit/>
          </a:bodyPr>
          <a:lstStyle/>
          <a:p>
            <a:r>
              <a:rPr lang="en-US"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Collection integrity</a:t>
            </a:r>
          </a:p>
          <a:p>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Research libraries have built their collections through</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e</a:t>
            </a: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xpensive, carefully planned efforts that have extended</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o</a:t>
            </a: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ver decades and in some cases centuries. Their holdings</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a</a:t>
            </a: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 deliberate creations of mutually reinforcing materials</a:t>
            </a:r>
          </a:p>
          <a:p>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n</a:t>
            </a: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ot just haphazard accumulations of books and journals. </a:t>
            </a:r>
          </a:p>
          <a:p>
            <a:pPr algn="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Hazen. Selecting for storage. </a:t>
            </a:r>
            <a:r>
              <a:rPr lang="en-US" sz="20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LRTS</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44(4)</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762000" y="4648200"/>
            <a:ext cx="7736541" cy="1846659"/>
          </a:xfrm>
          <a:prstGeom prst="rect">
            <a:avLst/>
          </a:prstGeom>
          <a:solidFill>
            <a:schemeClr val="bg1"/>
          </a:solidFill>
        </p:spPr>
        <p:txBody>
          <a:bodyPr wrap="square" rtlCol="0">
            <a:spAutoFit/>
          </a:bodyPr>
          <a:lstStyle/>
          <a:p>
            <a:r>
              <a:rPr lang="en-US" sz="2400" dirty="0" smtClean="0">
                <a:solidFill>
                  <a:srgbClr val="DC143C"/>
                </a:solidFill>
                <a:latin typeface="Segoe UI" panose="020B0502040204020203" pitchFamily="34" charset="0"/>
                <a:ea typeface="Segoe UI" panose="020B0502040204020203" pitchFamily="34" charset="0"/>
                <a:cs typeface="Segoe UI" panose="020B0502040204020203" pitchFamily="34" charset="0"/>
              </a:rPr>
              <a:t>From collection integrity to collective collection integrity?</a:t>
            </a:r>
          </a:p>
          <a:p>
            <a:r>
              <a:rPr lang="en-US" sz="2400" dirty="0" smtClean="0">
                <a:solidFill>
                  <a:srgbClr val="DC143C"/>
                </a:solidFill>
                <a:latin typeface="Segoe UI" panose="020B0502040204020203" pitchFamily="34" charset="0"/>
                <a:ea typeface="Segoe UI" panose="020B0502040204020203" pitchFamily="34" charset="0"/>
                <a:cs typeface="Segoe UI" panose="020B0502040204020203" pitchFamily="34" charset="0"/>
              </a:rPr>
              <a:t>Conscious coordination required to overcome radical scatter</a:t>
            </a:r>
          </a:p>
          <a:p>
            <a:endParaRPr lang="en-US" dirty="0">
              <a:solidFill>
                <a:srgbClr val="DC143C"/>
              </a:solidFill>
            </a:endParaRPr>
          </a:p>
        </p:txBody>
      </p:sp>
    </p:spTree>
    <p:extLst>
      <p:ext uri="{BB962C8B-B14F-4D97-AF65-F5344CB8AC3E}">
        <p14:creationId xmlns:p14="http://schemas.microsoft.com/office/powerpoint/2010/main" val="3377534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336" y="792253"/>
            <a:ext cx="3536577" cy="43434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ea typeface="Segoe UI" panose="020B0502040204020203" pitchFamily="34" charset="0"/>
                <a:cs typeface="Segoe UI" panose="020B0502040204020203" pitchFamily="34" charset="0"/>
              </a:rPr>
              <a:t>Reconfiguration of </a:t>
            </a:r>
            <a:r>
              <a:rPr lang="en-US" sz="2400" b="1" dirty="0">
                <a:latin typeface="Segoe UI" panose="020B0502040204020203" pitchFamily="34" charset="0"/>
                <a:ea typeface="Segoe UI" panose="020B0502040204020203" pitchFamily="34" charset="0"/>
                <a:cs typeface="Segoe UI" panose="020B0502040204020203" pitchFamily="34" charset="0"/>
              </a:rPr>
              <a:t>research work </a:t>
            </a:r>
            <a:r>
              <a:rPr lang="en-US" sz="2400" dirty="0">
                <a:latin typeface="Segoe UI" panose="020B0502040204020203" pitchFamily="34" charset="0"/>
                <a:ea typeface="Segoe UI" panose="020B0502040204020203" pitchFamily="34" charset="0"/>
                <a:cs typeface="Segoe UI" panose="020B0502040204020203" pitchFamily="34" charset="0"/>
              </a:rPr>
              <a:t>by network/</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digital environment.</a:t>
            </a:r>
          </a:p>
        </p:txBody>
      </p:sp>
      <p:sp>
        <p:nvSpPr>
          <p:cNvPr id="6" name="Rectangle 5"/>
          <p:cNvSpPr/>
          <p:nvPr/>
        </p:nvSpPr>
        <p:spPr>
          <a:xfrm>
            <a:off x="4507006" y="792253"/>
            <a:ext cx="3774141" cy="43434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panose="020B0502040204020203" pitchFamily="34" charset="0"/>
                <a:ea typeface="Segoe UI" panose="020B0502040204020203" pitchFamily="34" charset="0"/>
                <a:cs typeface="Segoe UI" panose="020B0502040204020203" pitchFamily="34" charset="0"/>
              </a:rPr>
              <a:t>Reconfiguration of the </a:t>
            </a:r>
            <a:r>
              <a:rPr lang="en-US" sz="2400" b="1" dirty="0">
                <a:latin typeface="Segoe UI" panose="020B0502040204020203" pitchFamily="34" charset="0"/>
                <a:ea typeface="Segoe UI" panose="020B0502040204020203" pitchFamily="34" charset="0"/>
                <a:cs typeface="Segoe UI" panose="020B0502040204020203" pitchFamily="34" charset="0"/>
              </a:rPr>
              <a:t>information space </a:t>
            </a:r>
            <a:r>
              <a:rPr lang="en-US" sz="2400" dirty="0">
                <a:latin typeface="Segoe UI" panose="020B0502040204020203" pitchFamily="34" charset="0"/>
                <a:ea typeface="Segoe UI" panose="020B0502040204020203" pitchFamily="34" charset="0"/>
                <a:cs typeface="Segoe UI" panose="020B0502040204020203" pitchFamily="34" charset="0"/>
              </a:rPr>
              <a:t>by network/</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digital environment.</a:t>
            </a:r>
          </a:p>
        </p:txBody>
      </p:sp>
      <p:sp>
        <p:nvSpPr>
          <p:cNvPr id="9" name="Oval 8"/>
          <p:cNvSpPr/>
          <p:nvPr/>
        </p:nvSpPr>
        <p:spPr>
          <a:xfrm>
            <a:off x="1576667" y="-76200"/>
            <a:ext cx="2117911" cy="1822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Workflow is the new content:</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process and product</a:t>
            </a:r>
          </a:p>
        </p:txBody>
      </p:sp>
      <p:sp>
        <p:nvSpPr>
          <p:cNvPr id="10" name="Oval 9"/>
          <p:cNvSpPr/>
          <p:nvPr/>
        </p:nvSpPr>
        <p:spPr>
          <a:xfrm>
            <a:off x="5280771" y="-53788"/>
            <a:ext cx="1900518" cy="1801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The specialized collection</a:t>
            </a:r>
          </a:p>
        </p:txBody>
      </p:sp>
      <p:sp>
        <p:nvSpPr>
          <p:cNvPr id="7" name="Oval 6"/>
          <p:cNvSpPr/>
          <p:nvPr/>
        </p:nvSpPr>
        <p:spPr>
          <a:xfrm>
            <a:off x="1692088" y="4151777"/>
            <a:ext cx="1887071" cy="1967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8" name="Oval 7"/>
          <p:cNvSpPr/>
          <p:nvPr/>
        </p:nvSpPr>
        <p:spPr>
          <a:xfrm>
            <a:off x="5355290" y="4133848"/>
            <a:ext cx="2077571" cy="1967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2" name="TextBox 1"/>
          <p:cNvSpPr txBox="1"/>
          <p:nvPr/>
        </p:nvSpPr>
        <p:spPr>
          <a:xfrm>
            <a:off x="3552519" y="5720084"/>
            <a:ext cx="1829412" cy="523220"/>
          </a:xfrm>
          <a:prstGeom prst="rect">
            <a:avLst/>
          </a:prstGeom>
          <a:noFill/>
        </p:spPr>
        <p:txBody>
          <a:bodyPr wrap="non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a:t>
            </a:r>
            <a:r>
              <a:rPr lang="en-US" sz="2800" dirty="0" err="1" smtClean="0">
                <a:latin typeface="Segoe UI" panose="020B0502040204020203" pitchFamily="34" charset="0"/>
                <a:ea typeface="Segoe UI" panose="020B0502040204020203" pitchFamily="34" charset="0"/>
                <a:cs typeface="Segoe UI" panose="020B0502040204020203" pitchFamily="34" charset="0"/>
              </a:rPr>
              <a:t>LorcanD</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3958548" y="6243304"/>
            <a:ext cx="1146852" cy="369332"/>
          </a:xfrm>
          <a:prstGeom prst="rect">
            <a:avLst/>
          </a:prstGeom>
          <a:noFill/>
        </p:spPr>
        <p:txBody>
          <a:bodyPr wrap="none" rtlCol="0">
            <a:spAutoFit/>
          </a:bodyPr>
          <a:lstStyle/>
          <a:p>
            <a:r>
              <a:rPr lang="en-US" dirty="0" smtClean="0"/>
              <a:t>Thank You</a:t>
            </a:r>
            <a:endParaRPr lang="en-US" dirty="0"/>
          </a:p>
        </p:txBody>
      </p:sp>
    </p:spTree>
    <p:extLst>
      <p:ext uri="{BB962C8B-B14F-4D97-AF65-F5344CB8AC3E}">
        <p14:creationId xmlns:p14="http://schemas.microsoft.com/office/powerpoint/2010/main" val="272887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0"/>
            <a:ext cx="9677400" cy="6686354"/>
          </a:xfrm>
          <a:prstGeom prst="rect">
            <a:avLst/>
          </a:prstGeom>
        </p:spPr>
      </p:pic>
      <p:sp>
        <p:nvSpPr>
          <p:cNvPr id="5" name="Rectangle 4"/>
          <p:cNvSpPr/>
          <p:nvPr/>
        </p:nvSpPr>
        <p:spPr>
          <a:xfrm>
            <a:off x="2034990" y="381000"/>
            <a:ext cx="1066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Places</a:t>
            </a:r>
          </a:p>
        </p:txBody>
      </p:sp>
      <p:sp>
        <p:nvSpPr>
          <p:cNvPr id="6" name="Rectangle 5"/>
          <p:cNvSpPr/>
          <p:nvPr/>
        </p:nvSpPr>
        <p:spPr>
          <a:xfrm>
            <a:off x="4206690" y="381000"/>
            <a:ext cx="1066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success</a:t>
            </a:r>
          </a:p>
        </p:txBody>
      </p:sp>
      <p:sp>
        <p:nvSpPr>
          <p:cNvPr id="7" name="Rectangle 6"/>
          <p:cNvSpPr/>
          <p:nvPr/>
        </p:nvSpPr>
        <p:spPr>
          <a:xfrm>
            <a:off x="5310692" y="381000"/>
            <a:ext cx="1066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support: creation</a:t>
            </a:r>
          </a:p>
        </p:txBody>
      </p:sp>
      <p:sp>
        <p:nvSpPr>
          <p:cNvPr id="8" name="Rectangle 7"/>
          <p:cNvSpPr/>
          <p:nvPr/>
        </p:nvSpPr>
        <p:spPr>
          <a:xfrm>
            <a:off x="5867400" y="5181600"/>
            <a:ext cx="34290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Collections: a service</a:t>
            </a:r>
          </a:p>
        </p:txBody>
      </p:sp>
    </p:spTree>
    <p:extLst>
      <p:ext uri="{BB962C8B-B14F-4D97-AF65-F5344CB8AC3E}">
        <p14:creationId xmlns:p14="http://schemas.microsoft.com/office/powerpoint/2010/main" val="358089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arch.it.online.fr/covers/wp-content/morgan-rockhill-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058400" cy="7744968"/>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10"/>
          <p:cNvSpPr/>
          <p:nvPr/>
        </p:nvSpPr>
        <p:spPr>
          <a:xfrm>
            <a:off x="149592" y="126205"/>
            <a:ext cx="2060207" cy="4598195"/>
          </a:xfrm>
          <a:prstGeom prst="downArrow">
            <a:avLst/>
          </a:prstGeom>
          <a:solidFill>
            <a:srgbClr val="DC14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nvGrpSpPr>
          <p:cNvPr id="13" name="Group 12"/>
          <p:cNvGrpSpPr/>
          <p:nvPr/>
        </p:nvGrpSpPr>
        <p:grpSpPr>
          <a:xfrm>
            <a:off x="149593" y="2396067"/>
            <a:ext cx="2113013" cy="1931195"/>
            <a:chOff x="149593" y="2396067"/>
            <a:chExt cx="2113013" cy="1931195"/>
          </a:xfrm>
        </p:grpSpPr>
        <p:sp>
          <p:nvSpPr>
            <p:cNvPr id="5" name="Rectangle 4"/>
            <p:cNvSpPr/>
            <p:nvPr/>
          </p:nvSpPr>
          <p:spPr>
            <a:xfrm>
              <a:off x="149593" y="2396067"/>
              <a:ext cx="2113013" cy="1931195"/>
            </a:xfrm>
            <a:prstGeom prst="rect">
              <a:avLst/>
            </a:prstGeom>
            <a:solidFill>
              <a:schemeClr val="bg1"/>
            </a:solidFill>
            <a:ln>
              <a:solidFill>
                <a:srgbClr val="DC14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7" name="Picture 2" descr="EndNote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63" y="3518296"/>
              <a:ext cx="1478030" cy="444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refworks.com/_img/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75" y="2732498"/>
              <a:ext cx="1718292" cy="292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60882" y="4724400"/>
            <a:ext cx="2113013" cy="1931195"/>
            <a:chOff x="160882" y="4724400"/>
            <a:chExt cx="2113013" cy="1931195"/>
          </a:xfrm>
        </p:grpSpPr>
        <p:sp>
          <p:nvSpPr>
            <p:cNvPr id="4" name="Rectangle 3"/>
            <p:cNvSpPr/>
            <p:nvPr/>
          </p:nvSpPr>
          <p:spPr>
            <a:xfrm>
              <a:off x="160882" y="4724400"/>
              <a:ext cx="2113013" cy="1931195"/>
            </a:xfrm>
            <a:prstGeom prst="rect">
              <a:avLst/>
            </a:prstGeom>
            <a:solidFill>
              <a:schemeClr val="bg1"/>
            </a:solidFill>
            <a:ln>
              <a:solidFill>
                <a:srgbClr val="DC14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9" name="Picture 6" descr="Mendel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646" y="4989335"/>
              <a:ext cx="536928" cy="536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Zote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646" y="6019800"/>
              <a:ext cx="1273207" cy="283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49594" y="126205"/>
            <a:ext cx="2113013" cy="1931195"/>
            <a:chOff x="149594" y="126205"/>
            <a:chExt cx="2113013" cy="1931195"/>
          </a:xfrm>
        </p:grpSpPr>
        <p:sp>
          <p:nvSpPr>
            <p:cNvPr id="6" name="Rectangle 5"/>
            <p:cNvSpPr/>
            <p:nvPr/>
          </p:nvSpPr>
          <p:spPr>
            <a:xfrm>
              <a:off x="149594" y="126205"/>
              <a:ext cx="2113013" cy="1931195"/>
            </a:xfrm>
            <a:prstGeom prst="rect">
              <a:avLst/>
            </a:prstGeom>
            <a:solidFill>
              <a:srgbClr val="DC14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1" name="Picture 10"/>
            <p:cNvPicPr>
              <a:picLocks noChangeAspect="1"/>
            </p:cNvPicPr>
            <p:nvPr/>
          </p:nvPicPr>
          <p:blipFill>
            <a:blip r:embed="rId8"/>
            <a:stretch>
              <a:fillRect/>
            </a:stretch>
          </p:blipFill>
          <p:spPr>
            <a:xfrm>
              <a:off x="344875" y="336951"/>
              <a:ext cx="1428750" cy="857250"/>
            </a:xfrm>
            <a:prstGeom prst="rect">
              <a:avLst/>
            </a:prstGeom>
            <a:ln>
              <a:solidFill>
                <a:schemeClr val="bg2"/>
              </a:solidFill>
            </a:ln>
          </p:spPr>
        </p:pic>
        <p:pic>
          <p:nvPicPr>
            <p:cNvPr id="12" name="Picture 11"/>
            <p:cNvPicPr>
              <a:picLocks noChangeAspect="1"/>
            </p:cNvPicPr>
            <p:nvPr/>
          </p:nvPicPr>
          <p:blipFill>
            <a:blip r:embed="rId8"/>
            <a:stretch>
              <a:fillRect/>
            </a:stretch>
          </p:blipFill>
          <p:spPr>
            <a:xfrm>
              <a:off x="544726" y="923055"/>
              <a:ext cx="1428750" cy="857250"/>
            </a:xfrm>
            <a:prstGeom prst="rect">
              <a:avLst/>
            </a:prstGeom>
            <a:ln>
              <a:solidFill>
                <a:schemeClr val="bg2"/>
              </a:solidFill>
            </a:ln>
          </p:spPr>
        </p:pic>
      </p:grpSp>
      <p:sp>
        <p:nvSpPr>
          <p:cNvPr id="16" name="Rectangle 15"/>
          <p:cNvSpPr/>
          <p:nvPr/>
        </p:nvSpPr>
        <p:spPr>
          <a:xfrm>
            <a:off x="5715000" y="5181600"/>
            <a:ext cx="36576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Technology reconfigures behavior.</a:t>
            </a:r>
          </a:p>
          <a:p>
            <a:pPr algn="ctr"/>
            <a:r>
              <a:rPr lang="en-US" dirty="0"/>
              <a:t>Behavior reconfigures technology.</a:t>
            </a:r>
          </a:p>
        </p:txBody>
      </p:sp>
    </p:spTree>
    <p:extLst>
      <p:ext uri="{BB962C8B-B14F-4D97-AF65-F5344CB8AC3E}">
        <p14:creationId xmlns:p14="http://schemas.microsoft.com/office/powerpoint/2010/main" val="28788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304800"/>
            <a:ext cx="9720785" cy="6042282"/>
          </a:xfrm>
          <a:prstGeom prst="rect">
            <a:avLst/>
          </a:prstGeom>
        </p:spPr>
      </p:pic>
      <p:sp>
        <p:nvSpPr>
          <p:cNvPr id="2" name="Rectangle 1"/>
          <p:cNvSpPr/>
          <p:nvPr/>
        </p:nvSpPr>
        <p:spPr>
          <a:xfrm>
            <a:off x="5867400" y="5715000"/>
            <a:ext cx="34290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Collections: </a:t>
            </a:r>
            <a:r>
              <a:rPr lang="en-US" dirty="0" smtClean="0"/>
              <a:t>expanding view</a:t>
            </a:r>
            <a:endParaRPr lang="en-US" dirty="0"/>
          </a:p>
        </p:txBody>
      </p:sp>
      <p:sp>
        <p:nvSpPr>
          <p:cNvPr id="4" name="Rectangle 3"/>
          <p:cNvSpPr/>
          <p:nvPr/>
        </p:nvSpPr>
        <p:spPr>
          <a:xfrm>
            <a:off x="-76200" y="1828800"/>
            <a:ext cx="1066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Outside In</a:t>
            </a:r>
          </a:p>
        </p:txBody>
      </p:sp>
      <p:sp>
        <p:nvSpPr>
          <p:cNvPr id="5" name="Rectangle 4"/>
          <p:cNvSpPr/>
          <p:nvPr/>
        </p:nvSpPr>
        <p:spPr>
          <a:xfrm>
            <a:off x="-34066" y="4812254"/>
            <a:ext cx="1066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Inside out</a:t>
            </a:r>
          </a:p>
        </p:txBody>
      </p:sp>
      <p:grpSp>
        <p:nvGrpSpPr>
          <p:cNvPr id="12" name="Group 11"/>
          <p:cNvGrpSpPr/>
          <p:nvPr/>
        </p:nvGrpSpPr>
        <p:grpSpPr>
          <a:xfrm>
            <a:off x="-76200" y="3352800"/>
            <a:ext cx="3810000" cy="914400"/>
            <a:chOff x="-76200" y="3352800"/>
            <a:chExt cx="3810000" cy="914400"/>
          </a:xfrm>
        </p:grpSpPr>
        <p:sp>
          <p:nvSpPr>
            <p:cNvPr id="6" name="Rectangle 5"/>
            <p:cNvSpPr/>
            <p:nvPr/>
          </p:nvSpPr>
          <p:spPr>
            <a:xfrm>
              <a:off x="-76200" y="3352800"/>
              <a:ext cx="1066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Facil-itated</a:t>
              </a:r>
              <a:endParaRPr lang="en-US" dirty="0"/>
            </a:p>
          </p:txBody>
        </p:sp>
        <p:cxnSp>
          <p:nvCxnSpPr>
            <p:cNvPr id="8" name="Straight Arrow Connector 7"/>
            <p:cNvCxnSpPr/>
            <p:nvPr/>
          </p:nvCxnSpPr>
          <p:spPr>
            <a:xfrm flipV="1">
              <a:off x="1032734" y="3657600"/>
              <a:ext cx="872266" cy="228600"/>
            </a:xfrm>
            <a:prstGeom prst="straightConnector1">
              <a:avLst/>
            </a:prstGeom>
            <a:ln w="38100">
              <a:solidFill>
                <a:srgbClr val="DC143C"/>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032734" y="3695700"/>
              <a:ext cx="2701066" cy="266700"/>
            </a:xfrm>
            <a:prstGeom prst="straightConnector1">
              <a:avLst/>
            </a:prstGeom>
            <a:ln w="38100">
              <a:solidFill>
                <a:srgbClr val="DC143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10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47800"/>
            <a:ext cx="8001000" cy="8001000"/>
          </a:xfrm>
          <a:prstGeom prst="rect">
            <a:avLst/>
          </a:prstGeom>
        </p:spPr>
      </p:pic>
      <p:sp>
        <p:nvSpPr>
          <p:cNvPr id="3" name="Rectangle 2"/>
          <p:cNvSpPr/>
          <p:nvPr/>
        </p:nvSpPr>
        <p:spPr>
          <a:xfrm>
            <a:off x="3276600" y="4953000"/>
            <a:ext cx="6019800" cy="914400"/>
          </a:xfrm>
          <a:prstGeom prst="rect">
            <a:avLst/>
          </a:prstGeom>
          <a:solidFill>
            <a:srgbClr val="DC1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Libraries focused on institutional mission: </a:t>
            </a:r>
            <a:br>
              <a:rPr lang="en-US" sz="2000" dirty="0" smtClean="0"/>
            </a:br>
            <a:r>
              <a:rPr lang="en-US" sz="2000" dirty="0" smtClean="0"/>
              <a:t>responsibility to the scholarly record variably </a:t>
            </a:r>
            <a:r>
              <a:rPr lang="en-US" sz="2000" dirty="0" err="1" smtClean="0"/>
              <a:t>realised</a:t>
            </a:r>
            <a:endParaRPr lang="en-US" sz="2000" dirty="0"/>
          </a:p>
        </p:txBody>
      </p:sp>
    </p:spTree>
    <p:extLst>
      <p:ext uri="{BB962C8B-B14F-4D97-AF65-F5344CB8AC3E}">
        <p14:creationId xmlns:p14="http://schemas.microsoft.com/office/powerpoint/2010/main" val="3829588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sp>
        <p:nvSpPr>
          <p:cNvPr id="4" name="Oval 3"/>
          <p:cNvSpPr/>
          <p:nvPr/>
        </p:nvSpPr>
        <p:spPr>
          <a:xfrm>
            <a:off x="5543396" y="3505200"/>
            <a:ext cx="3600604" cy="3352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A</a:t>
            </a:r>
          </a:p>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Borrow</a:t>
            </a:r>
          </a:p>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Direct</a:t>
            </a:r>
          </a:p>
          <a:p>
            <a:pPr algn="ctr"/>
            <a:r>
              <a:rPr lang="en-US" sz="4400" b="1" dirty="0">
                <a:solidFill>
                  <a:prstClr val="white"/>
                </a:solidFill>
                <a:latin typeface="Segoe UI" panose="020B0502040204020203" pitchFamily="34" charset="0"/>
                <a:ea typeface="Segoe UI" panose="020B0502040204020203" pitchFamily="34" charset="0"/>
                <a:cs typeface="Segoe UI" panose="020B0502040204020203" pitchFamily="34" charset="0"/>
              </a:rPr>
              <a:t>Prelude</a:t>
            </a:r>
          </a:p>
        </p:txBody>
      </p:sp>
    </p:spTree>
    <p:extLst>
      <p:ext uri="{BB962C8B-B14F-4D97-AF65-F5344CB8AC3E}">
        <p14:creationId xmlns:p14="http://schemas.microsoft.com/office/powerpoint/2010/main" val="3215796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143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5" y="675074"/>
            <a:ext cx="5903975" cy="4379656"/>
          </a:xfrm>
          <a:prstGeom prst="rect">
            <a:avLst/>
          </a:prstGeom>
        </p:spPr>
      </p:pic>
      <p:pic>
        <p:nvPicPr>
          <p:cNvPr id="1030" name="Picture 6" descr="Image result for university of chica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4012" y="1772855"/>
            <a:ext cx="612521" cy="6125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orne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079115"/>
            <a:ext cx="548513" cy="5339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duke univers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1218" y="3019484"/>
            <a:ext cx="476695" cy="4766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tanfo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128741"/>
            <a:ext cx="343116" cy="5132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orrowDirec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4156" y="2346077"/>
            <a:ext cx="983400" cy="26879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6793992" y="1545336"/>
            <a:ext cx="1371600" cy="1371600"/>
          </a:xfrm>
          <a:prstGeom prst="ellipse">
            <a:avLst/>
          </a:prstGeom>
          <a:solidFill>
            <a:schemeClr val="accent2">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32740" y="1714599"/>
            <a:ext cx="1073060" cy="1067853"/>
          </a:xfrm>
          <a:prstGeom prst="ellipse">
            <a:avLst/>
          </a:prstGeom>
          <a:solidFill>
            <a:srgbClr val="FFC00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8" idx="1"/>
          </p:cNvCxnSpPr>
          <p:nvPr/>
        </p:nvCxnSpPr>
        <p:spPr>
          <a:xfrm flipV="1">
            <a:off x="5180896" y="1746202"/>
            <a:ext cx="1813962" cy="392892"/>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8" idx="4"/>
          </p:cNvCxnSpPr>
          <p:nvPr/>
        </p:nvCxnSpPr>
        <p:spPr>
          <a:xfrm>
            <a:off x="5105400" y="2782453"/>
            <a:ext cx="2374392" cy="134483"/>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73703" y="1983342"/>
            <a:ext cx="652743" cy="523220"/>
          </a:xfrm>
          <a:prstGeom prst="rect">
            <a:avLst/>
          </a:prstGeom>
          <a:noFill/>
        </p:spPr>
        <p:txBody>
          <a:bodyPr wrap="none" rtlCol="0">
            <a:spAutoFit/>
          </a:bodyPr>
          <a:lstStyle/>
          <a:p>
            <a:pPr algn="ctr"/>
            <a:r>
              <a:rPr lang="en-US" sz="1400" b="1" dirty="0">
                <a:solidFill>
                  <a:schemeClr val="bg1"/>
                </a:solidFill>
              </a:rPr>
              <a:t>B-W</a:t>
            </a:r>
          </a:p>
          <a:p>
            <a:pPr algn="ctr"/>
            <a:r>
              <a:rPr lang="en-US" sz="1400" b="1" dirty="0">
                <a:solidFill>
                  <a:schemeClr val="bg1"/>
                </a:solidFill>
              </a:rPr>
              <a:t>26.1m</a:t>
            </a:r>
          </a:p>
        </p:txBody>
      </p:sp>
      <p:sp>
        <p:nvSpPr>
          <p:cNvPr id="25" name="TextBox 24"/>
          <p:cNvSpPr txBox="1"/>
          <p:nvPr/>
        </p:nvSpPr>
        <p:spPr>
          <a:xfrm>
            <a:off x="7387354" y="1972055"/>
            <a:ext cx="652744" cy="523220"/>
          </a:xfrm>
          <a:prstGeom prst="rect">
            <a:avLst/>
          </a:prstGeom>
          <a:noFill/>
        </p:spPr>
        <p:txBody>
          <a:bodyPr wrap="none" rtlCol="0">
            <a:spAutoFit/>
          </a:bodyPr>
          <a:lstStyle/>
          <a:p>
            <a:pPr algn="ctr"/>
            <a:r>
              <a:rPr lang="en-US" sz="1400" b="1" dirty="0">
                <a:solidFill>
                  <a:schemeClr val="bg1"/>
                </a:solidFill>
              </a:rPr>
              <a:t>B-D</a:t>
            </a:r>
          </a:p>
          <a:p>
            <a:pPr algn="ctr"/>
            <a:r>
              <a:rPr lang="en-US" sz="1400" b="1" dirty="0">
                <a:solidFill>
                  <a:schemeClr val="bg1"/>
                </a:solidFill>
              </a:rPr>
              <a:t>16.1m</a:t>
            </a:r>
          </a:p>
        </p:txBody>
      </p:sp>
      <p:cxnSp>
        <p:nvCxnSpPr>
          <p:cNvPr id="28" name="Straight Arrow Connector 27"/>
          <p:cNvCxnSpPr/>
          <p:nvPr/>
        </p:nvCxnSpPr>
        <p:spPr>
          <a:xfrm flipH="1" flipV="1">
            <a:off x="8229600" y="2520778"/>
            <a:ext cx="121591" cy="5233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42688" y="3011424"/>
            <a:ext cx="1701312" cy="1169551"/>
          </a:xfrm>
          <a:prstGeom prst="rect">
            <a:avLst/>
          </a:prstGeom>
          <a:noFill/>
        </p:spPr>
        <p:txBody>
          <a:bodyPr wrap="square" rtlCol="0">
            <a:spAutoFit/>
          </a:bodyPr>
          <a:lstStyle/>
          <a:p>
            <a:pPr algn="ctr"/>
            <a:r>
              <a:rPr lang="en-US" sz="1400" b="1" dirty="0">
                <a:solidFill>
                  <a:schemeClr val="bg1"/>
                </a:solidFill>
              </a:rPr>
              <a:t>Chicago, Cornell,</a:t>
            </a:r>
          </a:p>
          <a:p>
            <a:pPr algn="ctr"/>
            <a:r>
              <a:rPr lang="en-US" sz="1400" b="1" dirty="0">
                <a:solidFill>
                  <a:schemeClr val="bg1"/>
                </a:solidFill>
              </a:rPr>
              <a:t>Duke, Stanford:</a:t>
            </a:r>
          </a:p>
          <a:p>
            <a:pPr algn="ctr"/>
            <a:r>
              <a:rPr lang="en-US" sz="1400" b="1" dirty="0">
                <a:solidFill>
                  <a:schemeClr val="bg1"/>
                </a:solidFill>
              </a:rPr>
              <a:t>1.4m print book</a:t>
            </a:r>
          </a:p>
          <a:p>
            <a:pPr algn="ctr"/>
            <a:r>
              <a:rPr lang="en-US" sz="1400" b="1" dirty="0">
                <a:solidFill>
                  <a:schemeClr val="bg1"/>
                </a:solidFill>
              </a:rPr>
              <a:t>publications NOT in BOS-WASH</a:t>
            </a:r>
          </a:p>
        </p:txBody>
      </p:sp>
      <p:sp>
        <p:nvSpPr>
          <p:cNvPr id="30" name="TextBox 29"/>
          <p:cNvSpPr txBox="1"/>
          <p:nvPr/>
        </p:nvSpPr>
        <p:spPr>
          <a:xfrm>
            <a:off x="7534656" y="868680"/>
            <a:ext cx="1489895" cy="646331"/>
          </a:xfrm>
          <a:prstGeom prst="rect">
            <a:avLst/>
          </a:prstGeom>
          <a:noFill/>
        </p:spPr>
        <p:txBody>
          <a:bodyPr wrap="none" rtlCol="0">
            <a:spAutoFit/>
          </a:bodyPr>
          <a:lstStyle/>
          <a:p>
            <a:pPr algn="ctr"/>
            <a:r>
              <a:rPr lang="en-US" b="1" dirty="0">
                <a:solidFill>
                  <a:schemeClr val="bg1"/>
                </a:solidFill>
              </a:rPr>
              <a:t>BOS-WASH &amp;</a:t>
            </a:r>
          </a:p>
          <a:p>
            <a:pPr algn="ctr"/>
            <a:r>
              <a:rPr lang="en-US" b="1" dirty="0">
                <a:solidFill>
                  <a:schemeClr val="bg1"/>
                </a:solidFill>
              </a:rPr>
              <a:t>BorrowDirect</a:t>
            </a:r>
          </a:p>
        </p:txBody>
      </p:sp>
    </p:spTree>
    <p:extLst>
      <p:ext uri="{BB962C8B-B14F-4D97-AF65-F5344CB8AC3E}">
        <p14:creationId xmlns:p14="http://schemas.microsoft.com/office/powerpoint/2010/main" val="37963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0"/>
                                        </p:tgtEl>
                                        <p:attrNameLst>
                                          <p:attrName>style.visibility</p:attrName>
                                        </p:attrNameLst>
                                      </p:cBhvr>
                                      <p:to>
                                        <p:strVal val="visible"/>
                                      </p:to>
                                    </p:set>
                                    <p:animEffect transition="in" filter="fade">
                                      <p:cBhvr>
                                        <p:cTn id="14" dur="1000"/>
                                        <p:tgtEl>
                                          <p:spTgt spid="1040"/>
                                        </p:tgtEl>
                                      </p:cBhvr>
                                    </p:animEffect>
                                    <p:anim calcmode="lin" valueType="num">
                                      <p:cBhvr>
                                        <p:cTn id="15" dur="1000" fill="hold"/>
                                        <p:tgtEl>
                                          <p:spTgt spid="1040"/>
                                        </p:tgtEl>
                                        <p:attrNameLst>
                                          <p:attrName>ppt_x</p:attrName>
                                        </p:attrNameLst>
                                      </p:cBhvr>
                                      <p:tavLst>
                                        <p:tav tm="0">
                                          <p:val>
                                            <p:strVal val="#ppt_x"/>
                                          </p:val>
                                        </p:tav>
                                        <p:tav tm="100000">
                                          <p:val>
                                            <p:strVal val="#ppt_x"/>
                                          </p:val>
                                        </p:tav>
                                      </p:tavLst>
                                    </p:anim>
                                    <p:anim calcmode="lin" valueType="num">
                                      <p:cBhvr>
                                        <p:cTn id="16" dur="1000" fill="hold"/>
                                        <p:tgtEl>
                                          <p:spTgt spid="104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8"/>
                                        </p:tgtEl>
                                        <p:attrNameLst>
                                          <p:attrName>style.visibility</p:attrName>
                                        </p:attrNameLst>
                                      </p:cBhvr>
                                      <p:to>
                                        <p:strVal val="visible"/>
                                      </p:to>
                                    </p:set>
                                    <p:animEffect transition="in" filter="fade">
                                      <p:cBhvr>
                                        <p:cTn id="19" dur="1000"/>
                                        <p:tgtEl>
                                          <p:spTgt spid="1038"/>
                                        </p:tgtEl>
                                      </p:cBhvr>
                                    </p:animEffect>
                                    <p:anim calcmode="lin" valueType="num">
                                      <p:cBhvr>
                                        <p:cTn id="20" dur="1000" fill="hold"/>
                                        <p:tgtEl>
                                          <p:spTgt spid="1038"/>
                                        </p:tgtEl>
                                        <p:attrNameLst>
                                          <p:attrName>ppt_x</p:attrName>
                                        </p:attrNameLst>
                                      </p:cBhvr>
                                      <p:tavLst>
                                        <p:tav tm="0">
                                          <p:val>
                                            <p:strVal val="#ppt_x"/>
                                          </p:val>
                                        </p:tav>
                                        <p:tav tm="100000">
                                          <p:val>
                                            <p:strVal val="#ppt_x"/>
                                          </p:val>
                                        </p:tav>
                                      </p:tavLst>
                                    </p:anim>
                                    <p:anim calcmode="lin" valueType="num">
                                      <p:cBhvr>
                                        <p:cTn id="21" dur="1000" fill="hold"/>
                                        <p:tgtEl>
                                          <p:spTgt spid="103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1000"/>
                                        <p:tgtEl>
                                          <p:spTgt spid="1034"/>
                                        </p:tgtEl>
                                      </p:cBhvr>
                                    </p:animEffect>
                                    <p:anim calcmode="lin" valueType="num">
                                      <p:cBhvr>
                                        <p:cTn id="30" dur="1000" fill="hold"/>
                                        <p:tgtEl>
                                          <p:spTgt spid="1034"/>
                                        </p:tgtEl>
                                        <p:attrNameLst>
                                          <p:attrName>ppt_x</p:attrName>
                                        </p:attrNameLst>
                                      </p:cBhvr>
                                      <p:tavLst>
                                        <p:tav tm="0">
                                          <p:val>
                                            <p:strVal val="#ppt_x"/>
                                          </p:val>
                                        </p:tav>
                                        <p:tav tm="100000">
                                          <p:val>
                                            <p:strVal val="#ppt_x"/>
                                          </p:val>
                                        </p:tav>
                                      </p:tavLst>
                                    </p:anim>
                                    <p:anim calcmode="lin" valueType="num">
                                      <p:cBhvr>
                                        <p:cTn id="31" dur="1000" fill="hold"/>
                                        <p:tgtEl>
                                          <p:spTgt spid="103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1000"/>
                                        <p:tgtEl>
                                          <p:spTgt spid="1036"/>
                                        </p:tgtEl>
                                      </p:cBhvr>
                                    </p:animEffect>
                                    <p:anim calcmode="lin" valueType="num">
                                      <p:cBhvr>
                                        <p:cTn id="35" dur="1000" fill="hold"/>
                                        <p:tgtEl>
                                          <p:spTgt spid="1036"/>
                                        </p:tgtEl>
                                        <p:attrNameLst>
                                          <p:attrName>ppt_x</p:attrName>
                                        </p:attrNameLst>
                                      </p:cBhvr>
                                      <p:tavLst>
                                        <p:tav tm="0">
                                          <p:val>
                                            <p:strVal val="#ppt_x"/>
                                          </p:val>
                                        </p:tav>
                                        <p:tav tm="100000">
                                          <p:val>
                                            <p:strVal val="#ppt_x"/>
                                          </p:val>
                                        </p:tav>
                                      </p:tavLst>
                                    </p:anim>
                                    <p:anim calcmode="lin" valueType="num">
                                      <p:cBhvr>
                                        <p:cTn id="36"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5"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d">
      <a:dk1>
        <a:sysClr val="windowText" lastClr="000000"/>
      </a:dk1>
      <a:lt1>
        <a:sysClr val="window" lastClr="FFFFFF"/>
      </a:lt1>
      <a:dk2>
        <a:srgbClr val="FF99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OCLC-Research-Template-2014</Template>
  <TotalTime>18407</TotalTime>
  <Words>1689</Words>
  <Application>Microsoft Office PowerPoint</Application>
  <PresentationFormat>On-screen Show (4:3)</PresentationFormat>
  <Paragraphs>360</Paragraphs>
  <Slides>39</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Calibri</vt:lpstr>
      <vt:lpstr>Georgia</vt:lpstr>
      <vt:lpstr>Times New Roman</vt:lpstr>
      <vt:lpstr>Arial</vt:lpstr>
      <vt:lpstr>Segoe UI Light</vt:lpstr>
      <vt:lpstr>Segoe UI</vt:lpstr>
      <vt:lpstr>Gill Sans MT</vt:lpstr>
      <vt:lpstr>Wingdings</vt:lpstr>
      <vt:lpstr>Symbol</vt:lpstr>
      <vt:lpstr>Segoe UI Semibold</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BorrowDirect compared to megaregions</vt:lpstr>
      <vt:lpstr>PowerPoint Presentation</vt:lpstr>
      <vt:lpstr>Overview</vt:lpstr>
      <vt:lpstr>PowerPoint Presentation</vt:lpstr>
      <vt:lpstr>Supporting the creative process: the emerging scholarly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Conscious coordination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Library in the Life of the User: Two Collection Directions</dc:title>
  <dc:creator>Lorcan Dempsey</dc:creator>
  <dc:description>Presented at "The Transformation of Academic Library Collecting: A Symposium Inspired by Dan C. Hazen," 20-21 October 2016, Harvard Library, Cambridge, Massachusetts (USA).</dc:description>
  <cp:lastModifiedBy>Confer,Patrick</cp:lastModifiedBy>
  <cp:revision>414</cp:revision>
  <cp:lastPrinted>2015-03-12T14:48:43Z</cp:lastPrinted>
  <dcterms:created xsi:type="dcterms:W3CDTF">2014-03-06T18:50:28Z</dcterms:created>
  <dcterms:modified xsi:type="dcterms:W3CDTF">2016-11-09T15:46:41Z</dcterms:modified>
</cp:coreProperties>
</file>