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4" r:id="rId2"/>
    <p:sldMasterId id="2147483696" r:id="rId3"/>
    <p:sldMasterId id="2147483708" r:id="rId4"/>
  </p:sldMasterIdLst>
  <p:notesMasterIdLst>
    <p:notesMasterId r:id="rId48"/>
  </p:notesMasterIdLst>
  <p:handoutMasterIdLst>
    <p:handoutMasterId r:id="rId49"/>
  </p:handoutMasterIdLst>
  <p:sldIdLst>
    <p:sldId id="318" r:id="rId5"/>
    <p:sldId id="403" r:id="rId6"/>
    <p:sldId id="395" r:id="rId7"/>
    <p:sldId id="404" r:id="rId8"/>
    <p:sldId id="397" r:id="rId9"/>
    <p:sldId id="398" r:id="rId10"/>
    <p:sldId id="399" r:id="rId11"/>
    <p:sldId id="400" r:id="rId12"/>
    <p:sldId id="401" r:id="rId13"/>
    <p:sldId id="409" r:id="rId14"/>
    <p:sldId id="410" r:id="rId15"/>
    <p:sldId id="411" r:id="rId16"/>
    <p:sldId id="385" r:id="rId17"/>
    <p:sldId id="355" r:id="rId18"/>
    <p:sldId id="356" r:id="rId19"/>
    <p:sldId id="386" r:id="rId20"/>
    <p:sldId id="325" r:id="rId21"/>
    <p:sldId id="326" r:id="rId22"/>
    <p:sldId id="357" r:id="rId23"/>
    <p:sldId id="329" r:id="rId24"/>
    <p:sldId id="338" r:id="rId25"/>
    <p:sldId id="345" r:id="rId26"/>
    <p:sldId id="370" r:id="rId27"/>
    <p:sldId id="412" r:id="rId28"/>
    <p:sldId id="323" r:id="rId29"/>
    <p:sldId id="358" r:id="rId30"/>
    <p:sldId id="340" r:id="rId31"/>
    <p:sldId id="332" r:id="rId32"/>
    <p:sldId id="347" r:id="rId33"/>
    <p:sldId id="348" r:id="rId34"/>
    <p:sldId id="335" r:id="rId35"/>
    <p:sldId id="365" r:id="rId36"/>
    <p:sldId id="359" r:id="rId37"/>
    <p:sldId id="360" r:id="rId38"/>
    <p:sldId id="352" r:id="rId39"/>
    <p:sldId id="379" r:id="rId40"/>
    <p:sldId id="362" r:id="rId41"/>
    <p:sldId id="363" r:id="rId42"/>
    <p:sldId id="383" r:id="rId43"/>
    <p:sldId id="391" r:id="rId44"/>
    <p:sldId id="413" r:id="rId45"/>
    <p:sldId id="373" r:id="rId46"/>
    <p:sldId id="378" r:id="rId47"/>
  </p:sldIdLst>
  <p:sldSz cx="9144000" cy="6858000" type="screen4x3"/>
  <p:notesSz cx="7010400" cy="9296400"/>
  <p:embeddedFontLst>
    <p:embeddedFont>
      <p:font typeface="Calibri" panose="020F0502020204030204" pitchFamily="34" charset="0"/>
      <p:regular r:id="rId50"/>
      <p:bold r:id="rId51"/>
      <p:italic r:id="rId52"/>
      <p:boldItalic r:id="rId53"/>
    </p:embeddedFont>
    <p:embeddedFont>
      <p:font typeface="Segoe UI Light" panose="020B0502040204020203" pitchFamily="34" charset="0"/>
      <p:regular r:id="rId54"/>
      <p:italic r:id="rId55"/>
    </p:embeddedFont>
    <p:embeddedFont>
      <p:font typeface="Gill Sans MT" panose="020B0502020104020203" pitchFamily="34" charset="0"/>
      <p:regular r:id="rId56"/>
      <p:bold r:id="rId57"/>
      <p:italic r:id="rId58"/>
      <p:boldItalic r:id="rId59"/>
    </p:embeddedFont>
    <p:embeddedFont>
      <p:font typeface="Calibri Light" panose="020F0302020204030204" pitchFamily="34" charset="0"/>
      <p:regular r:id="rId60"/>
      <p:italic r:id="rId61"/>
    </p:embeddedFont>
    <p:embeddedFont>
      <p:font typeface="Segoe UI" panose="020B0502040204020203" pitchFamily="34" charset="0"/>
      <p:regular r:id="rId62"/>
      <p:bold r:id="rId63"/>
      <p:italic r:id="rId64"/>
      <p:boldItalic r:id="rId65"/>
    </p:embeddedFont>
    <p:embeddedFont>
      <p:font typeface="Segoe UI Semibold" panose="020B0702040204020203" pitchFamily="34" charset="0"/>
      <p:bold r:id="rId66"/>
      <p:bold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11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lpas,Constance" initials="M" lastIdx="16" clrIdx="0">
    <p:extLst>
      <p:ext uri="{19B8F6BF-5375-455C-9EA6-DF929625EA0E}">
        <p15:presenceInfo xmlns:p15="http://schemas.microsoft.com/office/powerpoint/2012/main" userId="S-1-5-21-2132901703-1472156187-1681070327-32887" providerId="AD"/>
      </p:ext>
    </p:extLst>
  </p:cmAuthor>
  <p:cmAuthor id="2" name="Dempsey,Lorcan" initials="D" lastIdx="2" clrIdx="1">
    <p:extLst>
      <p:ext uri="{19B8F6BF-5375-455C-9EA6-DF929625EA0E}">
        <p15:presenceInfo xmlns:p15="http://schemas.microsoft.com/office/powerpoint/2012/main" userId="Dempsey,Lorc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0792D9"/>
    <a:srgbClr val="02A5F6"/>
    <a:srgbClr val="02A4F3"/>
    <a:srgbClr val="01A6F6"/>
    <a:srgbClr val="0394E5"/>
    <a:srgbClr val="DC143C"/>
    <a:srgbClr val="F5F6F6"/>
    <a:srgbClr val="0070C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44" autoAdjust="0"/>
    <p:restoredTop sz="93899" autoAdjust="0"/>
  </p:normalViewPr>
  <p:slideViewPr>
    <p:cSldViewPr>
      <p:cViewPr varScale="1">
        <p:scale>
          <a:sx n="105" d="100"/>
          <a:sy n="105" d="100"/>
        </p:scale>
        <p:origin x="1566" y="90"/>
      </p:cViewPr>
      <p:guideLst>
        <p:guide orient="horz" pos="2160"/>
        <p:guide pos="2880"/>
        <p:guide orient="horz" pos="211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6" d="100"/>
          <a:sy n="86" d="100"/>
        </p:scale>
        <p:origin x="382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2.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5-15T16:50:43.531" idx="6">
    <p:pos x="2544" y="720"/>
    <p:text>I corrected the alignment and rotation for the various service logos</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0588CA0-556C-48FF-86E2-FF35850D4988}" type="datetimeFigureOut">
              <a:rPr lang="en-US" smtClean="0"/>
              <a:pPr/>
              <a:t>6/12/2017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6D6B667-2232-4724-A11E-410F123D3A13}" type="slidenum">
              <a:rPr lang="en-US" smtClean="0"/>
              <a:pPr/>
              <a:t>‹#›</a:t>
            </a:fld>
            <a:endParaRPr lang="en-US"/>
          </a:p>
        </p:txBody>
      </p:sp>
    </p:spTree>
    <p:extLst>
      <p:ext uri="{BB962C8B-B14F-4D97-AF65-F5344CB8AC3E}">
        <p14:creationId xmlns:p14="http://schemas.microsoft.com/office/powerpoint/2010/main" val="1711330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348C6BD-D8CF-43CE-9A0D-DA4E77A4F016}" type="datetimeFigureOut">
              <a:rPr lang="en-US" smtClean="0"/>
              <a:pPr/>
              <a:t>6/12/2017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31E8577-7E78-41DF-96AC-A776B0057BBB}" type="slidenum">
              <a:rPr lang="en-US" smtClean="0"/>
              <a:pPr/>
              <a:t>‹#›</a:t>
            </a:fld>
            <a:endParaRPr lang="en-US"/>
          </a:p>
        </p:txBody>
      </p:sp>
    </p:spTree>
    <p:extLst>
      <p:ext uri="{BB962C8B-B14F-4D97-AF65-F5344CB8AC3E}">
        <p14:creationId xmlns:p14="http://schemas.microsoft.com/office/powerpoint/2010/main" val="2872472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against-the-grain.com/author/dthawkin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against-the-grain.com/category/chsconfblog/"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doi.org/10.18352/lq.1017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oclc.org/content/dam/research/publications/library/2014/oclcresearch-evolving-scholarly-record-2014-5-a4.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http://undergrad.bm.ust.hk/eng/exchange/outgoing/after/manager.do?method=findDetailForStudent&amp;esid=222&amp;euid=61&amp;sid=6631</a:t>
            </a:r>
          </a:p>
        </p:txBody>
      </p:sp>
      <p:sp>
        <p:nvSpPr>
          <p:cNvPr id="4" name="Slide Number Placeholder 3"/>
          <p:cNvSpPr>
            <a:spLocks noGrp="1"/>
          </p:cNvSpPr>
          <p:nvPr>
            <p:ph type="sldNum" sz="quarter" idx="10"/>
          </p:nvPr>
        </p:nvSpPr>
        <p:spPr/>
        <p:txBody>
          <a:bodyPr/>
          <a:lstStyle/>
          <a:p>
            <a:fld id="{931E8577-7E78-41DF-96AC-A776B0057BBB}" type="slidenum">
              <a:rPr lang="en-US" smtClean="0"/>
              <a:pPr/>
              <a:t>1</a:t>
            </a:fld>
            <a:endParaRPr lang="en-US"/>
          </a:p>
        </p:txBody>
      </p:sp>
    </p:spTree>
    <p:extLst>
      <p:ext uri="{BB962C8B-B14F-4D97-AF65-F5344CB8AC3E}">
        <p14:creationId xmlns:p14="http://schemas.microsoft.com/office/powerpoint/2010/main" val="1873258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A Publisher's New Job Description</a:t>
            </a:r>
          </a:p>
          <a:p>
            <a:pPr fontAlgn="base"/>
            <a:r>
              <a:rPr lang="en-US" sz="1200" b="0" i="0" kern="1200" dirty="0">
                <a:solidFill>
                  <a:schemeClr val="tx1"/>
                </a:solidFill>
                <a:effectLst/>
                <a:latin typeface="+mn-lt"/>
                <a:ea typeface="+mn-ea"/>
                <a:cs typeface="+mn-cs"/>
              </a:rPr>
              <a:t>November 8, 2012 </a:t>
            </a:r>
            <a:r>
              <a:rPr lang="en-US" sz="1200" b="1" i="0" u="none" strike="noStrike" kern="1200" dirty="0">
                <a:solidFill>
                  <a:schemeClr val="tx1"/>
                </a:solidFill>
                <a:effectLst/>
                <a:latin typeface="+mn-lt"/>
                <a:ea typeface="+mn-ea"/>
                <a:cs typeface="+mn-cs"/>
                <a:hlinkClick r:id="rId3" tooltip="Posts by Donald Hawkins"/>
              </a:rPr>
              <a:t>Donald Hawkins</a:t>
            </a:r>
            <a:r>
              <a:rPr lang="en-US" sz="1200" b="0" i="0"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hlinkClick r:id="rId4"/>
              </a:rPr>
              <a:t>Charleston Conference Blog</a:t>
            </a:r>
            <a:endParaRPr lang="en-US" sz="1200" b="0" i="0" kern="1200" dirty="0">
              <a:solidFill>
                <a:schemeClr val="tx1"/>
              </a:solidFill>
              <a:effectLst/>
              <a:latin typeface="+mn-lt"/>
              <a:ea typeface="+mn-ea"/>
              <a:cs typeface="+mn-cs"/>
            </a:endParaRPr>
          </a:p>
          <a:p>
            <a:r>
              <a:rPr lang="en-US" dirty="0"/>
              <a:t>http://www.against-the-grain.com/2012/11/a-publishers-new-job-description/</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21</a:t>
            </a:fld>
            <a:endParaRPr lang="en-US"/>
          </a:p>
        </p:txBody>
      </p:sp>
    </p:spTree>
    <p:extLst>
      <p:ext uri="{BB962C8B-B14F-4D97-AF65-F5344CB8AC3E}">
        <p14:creationId xmlns:p14="http://schemas.microsoft.com/office/powerpoint/2010/main" val="127425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22</a:t>
            </a:fld>
            <a:endParaRPr lang="en-US"/>
          </a:p>
        </p:txBody>
      </p:sp>
    </p:spTree>
    <p:extLst>
      <p:ext uri="{BB962C8B-B14F-4D97-AF65-F5344CB8AC3E}">
        <p14:creationId xmlns:p14="http://schemas.microsoft.com/office/powerpoint/2010/main" val="3044213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http://www.rte.ie/archives/exhibitions/1011-ireland-and-the-great-war/</a:t>
            </a:r>
          </a:p>
          <a:p>
            <a:endParaRPr lang="en-US" dirty="0"/>
          </a:p>
          <a:p>
            <a:r>
              <a:rPr lang="en-US" dirty="0"/>
              <a:t>https://en.wikipedia.org/wiki/File:War_Memorial_Gardens_Dublin.jpg</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24</a:t>
            </a:fld>
            <a:endParaRPr lang="en-US"/>
          </a:p>
        </p:txBody>
      </p:sp>
    </p:spTree>
    <p:extLst>
      <p:ext uri="{BB962C8B-B14F-4D97-AF65-F5344CB8AC3E}">
        <p14:creationId xmlns:p14="http://schemas.microsoft.com/office/powerpoint/2010/main" val="2877658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on facilitated collections:</a:t>
            </a:r>
          </a:p>
          <a:p>
            <a:endParaRPr lang="en-US" dirty="0"/>
          </a:p>
          <a:p>
            <a:r>
              <a:rPr lang="en-US" sz="1200" b="0" i="0" kern="1200" dirty="0">
                <a:solidFill>
                  <a:schemeClr val="tx1"/>
                </a:solidFill>
                <a:effectLst/>
                <a:latin typeface="+mn-lt"/>
                <a:ea typeface="+mn-ea"/>
                <a:cs typeface="+mn-cs"/>
              </a:rPr>
              <a:t>Dempsey, L., (2016). Library collections in the life of the user: two directions. LIBER Quarterly. 26(4). DOI: </a:t>
            </a:r>
            <a:r>
              <a:rPr lang="en-US" sz="1200" b="0" i="0" u="none" strike="noStrike" kern="1200" dirty="0">
                <a:solidFill>
                  <a:schemeClr val="tx1"/>
                </a:solidFill>
                <a:effectLst/>
                <a:latin typeface="+mn-lt"/>
                <a:ea typeface="+mn-ea"/>
                <a:cs typeface="+mn-cs"/>
                <a:hlinkClick r:id="rId3"/>
              </a:rPr>
              <a:t>http://doi.org/10.18352/lq.10170</a:t>
            </a:r>
            <a:endParaRPr lang="en-US" dirty="0"/>
          </a:p>
          <a:p>
            <a:endParaRPr lang="en-US" dirty="0"/>
          </a:p>
          <a:p>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29</a:t>
            </a:fld>
            <a:endParaRPr lang="en-US"/>
          </a:p>
        </p:txBody>
      </p:sp>
    </p:spTree>
    <p:extLst>
      <p:ext uri="{BB962C8B-B14F-4D97-AF65-F5344CB8AC3E}">
        <p14:creationId xmlns:p14="http://schemas.microsoft.com/office/powerpoint/2010/main" val="1025234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30</a:t>
            </a:fld>
            <a:endParaRPr lang="en-US"/>
          </a:p>
        </p:txBody>
      </p:sp>
    </p:spTree>
    <p:extLst>
      <p:ext uri="{BB962C8B-B14F-4D97-AF65-F5344CB8AC3E}">
        <p14:creationId xmlns:p14="http://schemas.microsoft.com/office/powerpoint/2010/main" val="3633402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Meanings of the library today.</a:t>
            </a:r>
          </a:p>
          <a:p>
            <a:r>
              <a:rPr lang="en-US" dirty="0"/>
              <a:t>John Price Wilkin. </a:t>
            </a:r>
          </a:p>
          <a:p>
            <a:r>
              <a:rPr lang="en-US" dirty="0"/>
              <a:t>https://www.ideals.illinois.edu/handle/2142/79053</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31E8577-7E78-41DF-96AC-A776B0057B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079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group-scale arrangements have emerged to support collective collection management across the spectrum from owned to facilitated collections.</a:t>
            </a:r>
          </a:p>
          <a:p>
            <a:r>
              <a:rPr lang="en-US" dirty="0"/>
              <a:t>Significantly, there is not a single group-scale arrangement that can solve for all of these problems.</a:t>
            </a:r>
          </a:p>
          <a:p>
            <a:r>
              <a:rPr lang="en-US" dirty="0"/>
              <a:t>What is the optimum scale for group action? It appears to vary…</a:t>
            </a:r>
          </a:p>
        </p:txBody>
      </p:sp>
      <p:sp>
        <p:nvSpPr>
          <p:cNvPr id="4" name="Slide Number Placeholder 3"/>
          <p:cNvSpPr>
            <a:spLocks noGrp="1"/>
          </p:cNvSpPr>
          <p:nvPr>
            <p:ph type="sldNum" sz="quarter" idx="10"/>
          </p:nvPr>
        </p:nvSpPr>
        <p:spPr/>
        <p:txBody>
          <a:bodyPr/>
          <a:lstStyle/>
          <a:p>
            <a:fld id="{931E8577-7E78-41DF-96AC-A776B0057BBB}" type="slidenum">
              <a:rPr lang="en-US" smtClean="0"/>
              <a:pPr/>
              <a:t>37</a:t>
            </a:fld>
            <a:endParaRPr lang="en-US"/>
          </a:p>
        </p:txBody>
      </p:sp>
    </p:spTree>
    <p:extLst>
      <p:ext uri="{BB962C8B-B14F-4D97-AF65-F5344CB8AC3E}">
        <p14:creationId xmlns:p14="http://schemas.microsoft.com/office/powerpoint/2010/main" val="1056193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shared print management, we see a variety of group-scale efforts that leverage existing </a:t>
            </a:r>
            <a:r>
              <a:rPr lang="en-US" dirty="0" err="1"/>
              <a:t>consortial</a:t>
            </a:r>
            <a:r>
              <a:rPr lang="en-US" dirty="0"/>
              <a:t> partnerships, as well as built-to-purpose groups.</a:t>
            </a:r>
          </a:p>
          <a:p>
            <a:r>
              <a:rPr lang="en-US" dirty="0"/>
              <a:t>For research data management, there is a mix of institution-scale infrastructure and a growing range of group-scale options.</a:t>
            </a:r>
          </a:p>
          <a:p>
            <a:r>
              <a:rPr lang="en-US" dirty="0"/>
              <a:t>Is the scale the same for each? Can we expect a single group to support the whole range of shared stewardship objectives? </a:t>
            </a:r>
          </a:p>
        </p:txBody>
      </p:sp>
      <p:sp>
        <p:nvSpPr>
          <p:cNvPr id="4" name="Slide Number Placeholder 3"/>
          <p:cNvSpPr>
            <a:spLocks noGrp="1"/>
          </p:cNvSpPr>
          <p:nvPr>
            <p:ph type="sldNum" sz="quarter" idx="10"/>
          </p:nvPr>
        </p:nvSpPr>
        <p:spPr/>
        <p:txBody>
          <a:bodyPr/>
          <a:lstStyle/>
          <a:p>
            <a:fld id="{931E8577-7E78-41DF-96AC-A776B0057BBB}" type="slidenum">
              <a:rPr lang="en-US" smtClean="0"/>
              <a:pPr/>
              <a:t>38</a:t>
            </a:fld>
            <a:endParaRPr lang="en-US"/>
          </a:p>
        </p:txBody>
      </p:sp>
    </p:spTree>
    <p:extLst>
      <p:ext uri="{BB962C8B-B14F-4D97-AF65-F5344CB8AC3E}">
        <p14:creationId xmlns:p14="http://schemas.microsoft.com/office/powerpoint/2010/main" val="453505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OCUL offers a wide range of group-scale operations – a locus for discussions about shared print (U of T </a:t>
            </a:r>
            <a:r>
              <a:rPr lang="en-US" dirty="0" err="1"/>
              <a:t>Downsview</a:t>
            </a:r>
            <a:r>
              <a:rPr lang="en-US" dirty="0"/>
              <a:t> project), local loading of licensed e collections, D2D [RACER, I think it is called], RDM…</a:t>
            </a:r>
          </a:p>
          <a:p>
            <a:r>
              <a:rPr lang="en-US" dirty="0"/>
              <a:t>Will it end up providing group-scale solutions for everything Ontario libraries need? Probably not. Intrinsic limits on ‘scalar advantage’ of a consortium.  </a:t>
            </a:r>
          </a:p>
        </p:txBody>
      </p:sp>
      <p:sp>
        <p:nvSpPr>
          <p:cNvPr id="4" name="Slide Number Placeholder 3"/>
          <p:cNvSpPr>
            <a:spLocks noGrp="1"/>
          </p:cNvSpPr>
          <p:nvPr>
            <p:ph type="sldNum" sz="quarter" idx="10"/>
          </p:nvPr>
        </p:nvSpPr>
        <p:spPr/>
        <p:txBody>
          <a:bodyPr/>
          <a:lstStyle/>
          <a:p>
            <a:fld id="{931E8577-7E78-41DF-96AC-A776B0057BBB}" type="slidenum">
              <a:rPr lang="en-US" smtClean="0"/>
              <a:pPr/>
              <a:t>39</a:t>
            </a:fld>
            <a:endParaRPr lang="en-US"/>
          </a:p>
        </p:txBody>
      </p:sp>
    </p:spTree>
    <p:extLst>
      <p:ext uri="{BB962C8B-B14F-4D97-AF65-F5344CB8AC3E}">
        <p14:creationId xmlns:p14="http://schemas.microsoft.com/office/powerpoint/2010/main" val="153500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40</a:t>
            </a:fld>
            <a:endParaRPr lang="en-US"/>
          </a:p>
        </p:txBody>
      </p:sp>
    </p:spTree>
    <p:extLst>
      <p:ext uri="{BB962C8B-B14F-4D97-AF65-F5344CB8AC3E}">
        <p14:creationId xmlns:p14="http://schemas.microsoft.com/office/powerpoint/2010/main" val="59514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5929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Hazen, D. (January 01, 2011). Lost in the Cloud Research Library Collections and Community in the Digital Age. </a:t>
            </a:r>
            <a:r>
              <a:rPr lang="en-US" sz="1200" b="0" i="1" kern="1200" dirty="0">
                <a:solidFill>
                  <a:schemeClr val="tx1"/>
                </a:solidFill>
                <a:effectLst/>
                <a:latin typeface="+mn-lt"/>
                <a:ea typeface="+mn-ea"/>
                <a:cs typeface="+mn-cs"/>
              </a:rPr>
              <a:t>Library Resources and Technical Services, 55, </a:t>
            </a:r>
            <a:r>
              <a:rPr lang="en-US" sz="1200" b="0" i="0" kern="1200" dirty="0">
                <a:solidFill>
                  <a:schemeClr val="tx1"/>
                </a:solidFill>
                <a:effectLst/>
                <a:latin typeface="+mn-lt"/>
                <a:ea typeface="+mn-ea"/>
                <a:cs typeface="+mn-cs"/>
              </a:rPr>
              <a:t>4, 195-204.</a:t>
            </a:r>
          </a:p>
          <a:p>
            <a:endParaRPr lang="en-US" sz="1200" b="0" i="0" kern="1200" dirty="0">
              <a:solidFill>
                <a:schemeClr val="tx1"/>
              </a:solidFill>
              <a:effectLst/>
              <a:latin typeface="+mn-lt"/>
              <a:ea typeface="+mn-ea"/>
              <a:cs typeface="+mn-cs"/>
            </a:endParaRPr>
          </a:p>
          <a:p>
            <a:r>
              <a:rPr lang="en-US" dirty="0"/>
              <a:t>https://journals.ala.org/lrts/article/view/5302</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800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517388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3890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440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966818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dirty="0">
                <a:solidFill>
                  <a:schemeClr val="tx1"/>
                </a:solidFill>
                <a:effectLst/>
                <a:latin typeface="+mn-lt"/>
                <a:ea typeface="+mn-ea"/>
                <a:cs typeface="+mn-cs"/>
              </a:rPr>
              <a:t>This is how we framed out the scholarly record in terms of nature and scope of what it might contain.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Start with published outcomes: the reporting of results, conclusions, ideas and so forth from a particular scholarly inquiry. </a:t>
            </a:r>
          </a:p>
          <a:p>
            <a:r>
              <a:rPr lang="en-US" sz="1200" kern="1200" dirty="0">
                <a:solidFill>
                  <a:schemeClr val="tx1"/>
                </a:solidFill>
                <a:effectLst/>
                <a:latin typeface="+mn-lt"/>
                <a:ea typeface="+mn-ea"/>
                <a:cs typeface="+mn-cs"/>
              </a:rPr>
              <a:t>These outcomes are still the coin of the realm for scholarly activities, so they are privileged here at the center of the picture;</a:t>
            </a:r>
          </a:p>
          <a:p>
            <a:r>
              <a:rPr lang="en-US" sz="1200" kern="1200" dirty="0">
                <a:solidFill>
                  <a:schemeClr val="tx1"/>
                </a:solidFill>
                <a:effectLst/>
                <a:latin typeface="+mn-lt"/>
                <a:ea typeface="+mn-ea"/>
                <a:cs typeface="+mn-cs"/>
              </a:rPr>
              <a:t>A lot of these outcomes take the form of text-based materials like books and journal articles, but often supplemented by additional materials such as video, graphics, and interactive programs.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Rest of scholarly record divided into two broad areas: process and aftermath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Process: process of scholarly inquiry; process by which outcomes are produced. Identified three categories of materials generated in this phase in which there is interest in including them as part of the scholarly record:</a:t>
            </a:r>
          </a:p>
          <a:p>
            <a:r>
              <a:rPr lang="en-US" sz="1200" i="1" kern="1200" dirty="0">
                <a:solidFill>
                  <a:schemeClr val="tx1"/>
                </a:solidFill>
                <a:effectLst/>
                <a:latin typeface="+mn-lt"/>
                <a:ea typeface="+mn-ea"/>
                <a:cs typeface="+mn-cs"/>
              </a:rPr>
              <a:t>Method </a:t>
            </a:r>
            <a:r>
              <a:rPr lang="en-US" sz="1200" kern="1200" dirty="0">
                <a:solidFill>
                  <a:schemeClr val="tx1"/>
                </a:solidFill>
                <a:effectLst/>
                <a:latin typeface="+mn-lt"/>
                <a:ea typeface="+mn-ea"/>
                <a:cs typeface="+mn-cs"/>
              </a:rPr>
              <a:t>materials related to the methodology of scholarly inquiry (e.g., software, computer models, digital lab notebooks, sampling frames, experimental protocols, instrument calibrations)</a:t>
            </a:r>
          </a:p>
          <a:p>
            <a:r>
              <a:rPr lang="en-US" sz="1200" i="1" kern="1200" dirty="0">
                <a:solidFill>
                  <a:schemeClr val="tx1"/>
                </a:solidFill>
                <a:effectLst/>
                <a:latin typeface="+mn-lt"/>
                <a:ea typeface="+mn-ea"/>
                <a:cs typeface="+mn-cs"/>
              </a:rPr>
              <a:t>Evidence</a:t>
            </a:r>
            <a:r>
              <a:rPr lang="en-US" sz="1200" kern="1200" dirty="0">
                <a:solidFill>
                  <a:schemeClr val="tx1"/>
                </a:solidFill>
                <a:effectLst/>
                <a:latin typeface="+mn-lt"/>
                <a:ea typeface="+mn-ea"/>
                <a:cs typeface="+mn-cs"/>
              </a:rPr>
              <a:t> raw materials/inputs to scholarly work (e.g., data sets, survey results, new or enhanced primary source documents, links to findings from other scholarly works);</a:t>
            </a:r>
          </a:p>
          <a:p>
            <a:r>
              <a:rPr lang="en-US" sz="1200" i="1" kern="1200" dirty="0">
                <a:solidFill>
                  <a:schemeClr val="tx1"/>
                </a:solidFill>
                <a:effectLst/>
                <a:latin typeface="+mn-lt"/>
                <a:ea typeface="+mn-ea"/>
                <a:cs typeface="+mn-cs"/>
              </a:rPr>
              <a:t>Discussion</a:t>
            </a:r>
            <a:r>
              <a:rPr lang="en-US" sz="1200" kern="1200" dirty="0">
                <a:solidFill>
                  <a:schemeClr val="tx1"/>
                </a:solidFill>
                <a:effectLst/>
                <a:latin typeface="+mn-lt"/>
                <a:ea typeface="+mn-ea"/>
                <a:cs typeface="+mn-cs"/>
              </a:rPr>
              <a:t> refining and improving ideas, methods, conclusions (e.g., pre-prints, listserv/blog discussions, conference presentations, annotated commentary, grant proposals).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Anchoring outcomes directly to the methods employed, evidence used, and formative discussions conducted during the process of scholarly inquiry helps contextualize and deepen our understanding of these outcomes, facilitate replicability, and leverage results into new research.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the outcomes from a research project have been formally published or otherwise made available, scholarly activities surrounding that piece of work may still continue in the “aftermath” phase.</a:t>
            </a:r>
          </a:p>
          <a:p>
            <a:r>
              <a:rPr lang="en-US" sz="1200" kern="1200" dirty="0">
                <a:solidFill>
                  <a:schemeClr val="tx1"/>
                </a:solidFill>
                <a:effectLst/>
                <a:latin typeface="+mn-lt"/>
                <a:ea typeface="+mn-ea"/>
                <a:cs typeface="+mn-cs"/>
              </a:rPr>
              <a:t>Activities in the aftermath phase may include </a:t>
            </a:r>
            <a:r>
              <a:rPr lang="en-US" sz="1200" i="1" kern="1200" dirty="0">
                <a:solidFill>
                  <a:schemeClr val="tx1"/>
                </a:solidFill>
                <a:effectLst/>
                <a:latin typeface="+mn-lt"/>
                <a:ea typeface="+mn-ea"/>
                <a:cs typeface="+mn-cs"/>
              </a:rPr>
              <a:t>Discussion</a:t>
            </a:r>
            <a:r>
              <a:rPr lang="en-US" sz="1200" kern="1200" dirty="0">
                <a:solidFill>
                  <a:schemeClr val="tx1"/>
                </a:solidFill>
                <a:effectLst/>
                <a:latin typeface="+mn-lt"/>
                <a:ea typeface="+mn-ea"/>
                <a:cs typeface="+mn-cs"/>
              </a:rPr>
              <a:t> (through similar channels as those in the process phase, but also post-publication formal reviews and commentary);</a:t>
            </a:r>
          </a:p>
          <a:p>
            <a:r>
              <a:rPr lang="en-US" sz="1200" i="1" kern="1200" dirty="0">
                <a:solidFill>
                  <a:schemeClr val="tx1"/>
                </a:solidFill>
                <a:effectLst/>
                <a:latin typeface="+mn-lt"/>
                <a:ea typeface="+mn-ea"/>
                <a:cs typeface="+mn-cs"/>
              </a:rPr>
              <a:t>Revision</a:t>
            </a:r>
            <a:r>
              <a:rPr lang="en-US" sz="1200" kern="1200" dirty="0">
                <a:solidFill>
                  <a:schemeClr val="tx1"/>
                </a:solidFill>
                <a:effectLst/>
                <a:latin typeface="+mn-lt"/>
                <a:ea typeface="+mn-ea"/>
                <a:cs typeface="+mn-cs"/>
              </a:rPr>
              <a:t> published work can be revised in various ways (the work may be enhanced with additional findings; errors may be corrected or clarifications made, etc.)</a:t>
            </a:r>
          </a:p>
          <a:p>
            <a:r>
              <a:rPr lang="en-US" sz="1200" i="1" kern="1200" dirty="0">
                <a:solidFill>
                  <a:schemeClr val="tx1"/>
                </a:solidFill>
                <a:effectLst/>
                <a:latin typeface="+mn-lt"/>
                <a:ea typeface="+mn-ea"/>
                <a:cs typeface="+mn-cs"/>
              </a:rPr>
              <a:t>Re-use </a:t>
            </a:r>
            <a:r>
              <a:rPr lang="en-US" sz="1200" kern="1200" dirty="0">
                <a:solidFill>
                  <a:schemeClr val="tx1"/>
                </a:solidFill>
                <a:effectLst/>
                <a:latin typeface="+mn-lt"/>
                <a:ea typeface="+mn-ea"/>
                <a:cs typeface="+mn-cs"/>
              </a:rPr>
              <a:t>(the work may be edited or re-packaged into new forms, such as conference presentations, summaries, blog posts, versions for the “popular media”, etc.).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 saying that everything discussed here will end up in the scholarly record. But picture represents the maximal scope and depth of materials regarding which there is increasing interest in systematic collection and curation.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Note that some of the materials in the outlying components are becoming or might become outcomes in their own right. Data sets are a good example: in some disciplines the publication of an important data set is now considered a first-class scientific outcome.</a:t>
            </a:r>
          </a:p>
          <a:p>
            <a:endParaRPr lang="en-US" sz="1200" kern="1200" dirty="0">
              <a:solidFill>
                <a:schemeClr val="tx1"/>
              </a:solidFill>
              <a:effectLst/>
              <a:latin typeface="+mn-lt"/>
              <a:ea typeface="+mn-ea"/>
              <a:cs typeface="+mn-cs"/>
            </a:endParaRPr>
          </a:p>
          <a:p>
            <a:r>
              <a:rPr lang="en-US" dirty="0"/>
              <a:t>More on the evolving scholarly record:</a:t>
            </a:r>
          </a:p>
          <a:p>
            <a:r>
              <a:rPr lang="en-US" dirty="0"/>
              <a:t>Lavoie, Brian, Eric Childress, Ricky </a:t>
            </a:r>
            <a:r>
              <a:rPr lang="en-US" dirty="0" err="1"/>
              <a:t>Erway</a:t>
            </a:r>
            <a:r>
              <a:rPr lang="en-US" dirty="0"/>
              <a:t>, </a:t>
            </a:r>
            <a:r>
              <a:rPr lang="en-US" dirty="0" err="1"/>
              <a:t>Ixchel</a:t>
            </a:r>
            <a:r>
              <a:rPr lang="en-US" dirty="0"/>
              <a:t> </a:t>
            </a:r>
            <a:r>
              <a:rPr lang="en-US" dirty="0" err="1"/>
              <a:t>Faniel</a:t>
            </a:r>
            <a:r>
              <a:rPr lang="en-US" dirty="0"/>
              <a:t>, Constance </a:t>
            </a:r>
            <a:r>
              <a:rPr lang="en-US" dirty="0" err="1"/>
              <a:t>Malpas</a:t>
            </a:r>
            <a:r>
              <a:rPr lang="en-US" dirty="0"/>
              <a:t>, Jennifer Schaffner, and </a:t>
            </a:r>
            <a:r>
              <a:rPr lang="en-US" dirty="0" err="1"/>
              <a:t>Titia</a:t>
            </a:r>
            <a:r>
              <a:rPr lang="en-US" dirty="0"/>
              <a:t> van der </a:t>
            </a:r>
            <a:r>
              <a:rPr lang="en-US" dirty="0" err="1"/>
              <a:t>Werf</a:t>
            </a:r>
            <a:r>
              <a:rPr lang="en-US" dirty="0"/>
              <a:t>. 2014. </a:t>
            </a:r>
            <a:r>
              <a:rPr lang="en-US" i="1" dirty="0"/>
              <a:t>The Evolving Scholarly Record</a:t>
            </a:r>
            <a:r>
              <a:rPr lang="en-US" dirty="0"/>
              <a:t>. Dublin, Ohio: OCLC Research.</a:t>
            </a:r>
          </a:p>
          <a:p>
            <a:r>
              <a:rPr lang="en-US" dirty="0">
                <a:hlinkClick r:id="rId3"/>
              </a:rPr>
              <a:t>http://www.oclc.org/content/dam/research/publications/library/2014/oclcresearch-evolving-scholarly-record-2014.pdf</a:t>
            </a:r>
            <a:r>
              <a:rPr lang="en-US" dirty="0"/>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F743E3-0DB5-4840-B44F-70C4D8426A9A}" type="slidenum">
              <a:rPr lang="en-US" smtClean="0"/>
              <a:pPr/>
              <a:t>17</a:t>
            </a:fld>
            <a:endParaRPr lang="en-US"/>
          </a:p>
        </p:txBody>
      </p:sp>
    </p:spTree>
    <p:extLst>
      <p:ext uri="{BB962C8B-B14F-4D97-AF65-F5344CB8AC3E}">
        <p14:creationId xmlns:p14="http://schemas.microsoft.com/office/powerpoint/2010/main" val="3826888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http://global.oup.com/uk/orc/busecon/economics/carlin/</a:t>
            </a:r>
          </a:p>
        </p:txBody>
      </p:sp>
      <p:sp>
        <p:nvSpPr>
          <p:cNvPr id="4" name="Slide Number Placeholder 3"/>
          <p:cNvSpPr>
            <a:spLocks noGrp="1"/>
          </p:cNvSpPr>
          <p:nvPr>
            <p:ph type="sldNum" sz="quarter" idx="10"/>
          </p:nvPr>
        </p:nvSpPr>
        <p:spPr/>
        <p:txBody>
          <a:bodyPr/>
          <a:lstStyle/>
          <a:p>
            <a:fld id="{931E8577-7E78-41DF-96AC-A776B0057BB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194774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734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191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365125"/>
            <a:ext cx="1478756"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365125"/>
            <a:ext cx="432196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874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0BD7341-9EFA-4417-8E61-81D111C88505}" type="datetimeFigureOut">
              <a:rPr lang="en-US"/>
              <a:pPr>
                <a:defRPr/>
              </a:pPr>
              <a:t>6/12/2017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55F31D7-F29D-4195-847F-0FE0770522D3}" type="slidenum">
              <a:rPr lang="en-US" altLang="en-US"/>
              <a:pPr/>
              <a:t>‹#›</a:t>
            </a:fld>
            <a:endParaRPr lang="en-US" altLang="en-US"/>
          </a:p>
        </p:txBody>
      </p:sp>
    </p:spTree>
    <p:extLst>
      <p:ext uri="{BB962C8B-B14F-4D97-AF65-F5344CB8AC3E}">
        <p14:creationId xmlns:p14="http://schemas.microsoft.com/office/powerpoint/2010/main" val="520779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AFED5FA-2147-487E-871D-C7ED70AA339C}" type="datetimeFigureOut">
              <a:rPr lang="en-US"/>
              <a:pPr>
                <a:defRPr/>
              </a:pPr>
              <a:t>6/12/2017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1381274-C08C-4F61-933F-B5DB6C21E441}" type="slidenum">
              <a:rPr lang="en-US" altLang="en-US"/>
              <a:pPr/>
              <a:t>‹#›</a:t>
            </a:fld>
            <a:endParaRPr lang="en-US" altLang="en-US"/>
          </a:p>
        </p:txBody>
      </p:sp>
    </p:spTree>
    <p:extLst>
      <p:ext uri="{BB962C8B-B14F-4D97-AF65-F5344CB8AC3E}">
        <p14:creationId xmlns:p14="http://schemas.microsoft.com/office/powerpoint/2010/main" val="2625774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F1256D6-CD0D-4B05-BDA3-D5F341594267}" type="datetimeFigureOut">
              <a:rPr lang="en-US"/>
              <a:pPr>
                <a:defRPr/>
              </a:pPr>
              <a:t>6/12/2017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5543459-ECCA-490F-9259-E730AD0A0680}" type="slidenum">
              <a:rPr lang="en-US" altLang="en-US"/>
              <a:pPr/>
              <a:t>‹#›</a:t>
            </a:fld>
            <a:endParaRPr lang="en-US" altLang="en-US"/>
          </a:p>
        </p:txBody>
      </p:sp>
    </p:spTree>
    <p:extLst>
      <p:ext uri="{BB962C8B-B14F-4D97-AF65-F5344CB8AC3E}">
        <p14:creationId xmlns:p14="http://schemas.microsoft.com/office/powerpoint/2010/main" val="1157050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B8DC2A6-E028-4289-B4E1-44A0ABBBE483}" type="datetimeFigureOut">
              <a:rPr lang="en-US"/>
              <a:pPr>
                <a:defRPr/>
              </a:pPr>
              <a:t>6/12/2017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56F5FB1-45BD-4DC5-8E61-14488B9C384E}" type="slidenum">
              <a:rPr lang="en-US" altLang="en-US"/>
              <a:pPr/>
              <a:t>‹#›</a:t>
            </a:fld>
            <a:endParaRPr lang="en-US" altLang="en-US"/>
          </a:p>
        </p:txBody>
      </p:sp>
    </p:spTree>
    <p:extLst>
      <p:ext uri="{BB962C8B-B14F-4D97-AF65-F5344CB8AC3E}">
        <p14:creationId xmlns:p14="http://schemas.microsoft.com/office/powerpoint/2010/main" val="3797387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8B671FE-681C-43A2-BD7E-0FD6CAAD0722}" type="datetimeFigureOut">
              <a:rPr lang="en-US"/>
              <a:pPr>
                <a:defRPr/>
              </a:pPr>
              <a:t>6/12/2017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0E1733CB-72C3-4EF7-B189-9A6BA3F580BE}" type="slidenum">
              <a:rPr lang="en-US" altLang="en-US"/>
              <a:pPr/>
              <a:t>‹#›</a:t>
            </a:fld>
            <a:endParaRPr lang="en-US" altLang="en-US"/>
          </a:p>
        </p:txBody>
      </p:sp>
    </p:spTree>
    <p:extLst>
      <p:ext uri="{BB962C8B-B14F-4D97-AF65-F5344CB8AC3E}">
        <p14:creationId xmlns:p14="http://schemas.microsoft.com/office/powerpoint/2010/main" val="2191787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2EE8D43-BB55-45E2-BA23-401836BF4E29}" type="datetimeFigureOut">
              <a:rPr lang="en-US"/>
              <a:pPr>
                <a:defRPr/>
              </a:pPr>
              <a:t>6/12/2017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23DCB162-7DE8-4070-BFC7-EEFE9F36851F}" type="slidenum">
              <a:rPr lang="en-US" altLang="en-US"/>
              <a:pPr/>
              <a:t>‹#›</a:t>
            </a:fld>
            <a:endParaRPr lang="en-US" altLang="en-US"/>
          </a:p>
        </p:txBody>
      </p:sp>
    </p:spTree>
    <p:extLst>
      <p:ext uri="{BB962C8B-B14F-4D97-AF65-F5344CB8AC3E}">
        <p14:creationId xmlns:p14="http://schemas.microsoft.com/office/powerpoint/2010/main" val="1531346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FC91056-253D-437C-A8C6-BE35E1E66454}" type="datetimeFigureOut">
              <a:rPr lang="en-US"/>
              <a:pPr>
                <a:defRPr/>
              </a:pPr>
              <a:t>6/12/2017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16B19D9-02B1-405B-8D77-A092205173AF}" type="slidenum">
              <a:rPr lang="en-US" altLang="en-US"/>
              <a:pPr/>
              <a:t>‹#›</a:t>
            </a:fld>
            <a:endParaRPr lang="en-US" altLang="en-US"/>
          </a:p>
        </p:txBody>
      </p:sp>
    </p:spTree>
    <p:extLst>
      <p:ext uri="{BB962C8B-B14F-4D97-AF65-F5344CB8AC3E}">
        <p14:creationId xmlns:p14="http://schemas.microsoft.com/office/powerpoint/2010/main" val="3074575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E22025C-EB7B-477A-902D-C55D460000B2}" type="datetimeFigureOut">
              <a:rPr lang="en-US"/>
              <a:pPr>
                <a:defRPr/>
              </a:pPr>
              <a:t>6/12/2017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C5AC108-26E0-4C12-9F63-0B2F08AC59FB}" type="slidenum">
              <a:rPr lang="en-US" altLang="en-US"/>
              <a:pPr/>
              <a:t>‹#›</a:t>
            </a:fld>
            <a:endParaRPr lang="en-US" altLang="en-US"/>
          </a:p>
        </p:txBody>
      </p:sp>
    </p:spTree>
    <p:extLst>
      <p:ext uri="{BB962C8B-B14F-4D97-AF65-F5344CB8AC3E}">
        <p14:creationId xmlns:p14="http://schemas.microsoft.com/office/powerpoint/2010/main" val="2675980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389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73A0E0C-7427-4CDF-9813-982F2D656FD9}" type="datetimeFigureOut">
              <a:rPr lang="en-US"/>
              <a:pPr>
                <a:defRPr/>
              </a:pPr>
              <a:t>6/12/2017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31C33FB-C856-4BC9-8E0A-74528909B79E}" type="slidenum">
              <a:rPr lang="en-US" altLang="en-US"/>
              <a:pPr/>
              <a:t>‹#›</a:t>
            </a:fld>
            <a:endParaRPr lang="en-US" altLang="en-US"/>
          </a:p>
        </p:txBody>
      </p:sp>
    </p:spTree>
    <p:extLst>
      <p:ext uri="{BB962C8B-B14F-4D97-AF65-F5344CB8AC3E}">
        <p14:creationId xmlns:p14="http://schemas.microsoft.com/office/powerpoint/2010/main" val="2191210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5D5128A-BF09-4ACE-ABB9-D3C0670763BF}" type="datetimeFigureOut">
              <a:rPr lang="en-US"/>
              <a:pPr>
                <a:defRPr/>
              </a:pPr>
              <a:t>6/12/2017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6D90C9F-5927-4913-9694-6E7A2D0A2D73}" type="slidenum">
              <a:rPr lang="en-US" altLang="en-US"/>
              <a:pPr/>
              <a:t>‹#›</a:t>
            </a:fld>
            <a:endParaRPr lang="en-US" altLang="en-US"/>
          </a:p>
        </p:txBody>
      </p:sp>
    </p:spTree>
    <p:extLst>
      <p:ext uri="{BB962C8B-B14F-4D97-AF65-F5344CB8AC3E}">
        <p14:creationId xmlns:p14="http://schemas.microsoft.com/office/powerpoint/2010/main" val="496227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D3968F3-370F-48AC-A0C2-34D42E25B38E}" type="datetimeFigureOut">
              <a:rPr lang="en-US"/>
              <a:pPr>
                <a:defRPr/>
              </a:pPr>
              <a:t>6/12/2017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697981C-E96B-482F-85EA-69D43237BA11}" type="slidenum">
              <a:rPr lang="en-US" altLang="en-US"/>
              <a:pPr/>
              <a:t>‹#›</a:t>
            </a:fld>
            <a:endParaRPr lang="en-US" altLang="en-US"/>
          </a:p>
        </p:txBody>
      </p:sp>
    </p:spTree>
    <p:extLst>
      <p:ext uri="{BB962C8B-B14F-4D97-AF65-F5344CB8AC3E}">
        <p14:creationId xmlns:p14="http://schemas.microsoft.com/office/powerpoint/2010/main" val="343866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60155A-D539-43DB-9FE6-307BEC13E7DA}"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3783543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60155A-D539-43DB-9FE6-307BEC13E7DA}"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4210587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60155A-D539-43DB-9FE6-307BEC13E7DA}"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274200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60155A-D539-43DB-9FE6-307BEC13E7DA}" type="datetimeFigureOut">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073704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60155A-D539-43DB-9FE6-307BEC13E7DA}" type="datetimeFigureOut">
              <a:rPr lang="en-US" smtClean="0"/>
              <a:t>6/12/2017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3676688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60155A-D539-43DB-9FE6-307BEC13E7DA}" type="datetimeFigureOut">
              <a:rPr lang="en-US" smtClean="0"/>
              <a:t>6/12/2017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27253368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60155A-D539-43DB-9FE6-307BEC13E7DA}" type="datetimeFigureOut">
              <a:rPr lang="en-US" smtClean="0"/>
              <a:t>6/12/2017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392472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631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360155A-D539-43DB-9FE6-307BEC13E7DA}" type="datetimeFigureOut">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310210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360155A-D539-43DB-9FE6-307BEC13E7DA}" type="datetimeFigureOut">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33675507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60155A-D539-43DB-9FE6-307BEC13E7DA}"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485780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60155A-D539-43DB-9FE6-307BEC13E7DA}"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21827979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895B63F4-EA84-47E4-98B8-D00DD1E76056}" type="datetimeFigureOut">
              <a:rPr lang="en-US" smtClean="0">
                <a:solidFill>
                  <a:prstClr val="black">
                    <a:tint val="75000"/>
                  </a:prstClr>
                </a:solidFill>
              </a:rPr>
              <a:pPr defTabSz="685800"/>
              <a:t>6/12/2017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749B311-0F45-4340-B9C7-04A588046E57}"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39583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7"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110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67DE87-7FAE-4F5D-B60D-8CCD09822C55}" type="datetimeFigureOut">
              <a:rPr lang="en-US" smtClean="0">
                <a:solidFill>
                  <a:prstClr val="black">
                    <a:tint val="75000"/>
                  </a:prstClr>
                </a:solidFill>
              </a:rPr>
              <a:pPr/>
              <a:t>6/12/2017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815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67DE87-7FAE-4F5D-B60D-8CCD09822C55}" type="datetimeFigureOut">
              <a:rPr lang="en-US" smtClean="0">
                <a:solidFill>
                  <a:prstClr val="black">
                    <a:tint val="75000"/>
                  </a:prstClr>
                </a:solidFill>
              </a:rPr>
              <a:pPr/>
              <a:t>6/12/2017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757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7DE87-7FAE-4F5D-B60D-8CCD09822C55}" type="datetimeFigureOut">
              <a:rPr lang="en-US" smtClean="0">
                <a:solidFill>
                  <a:prstClr val="black">
                    <a:tint val="75000"/>
                  </a:prstClr>
                </a:solidFill>
              </a:rPr>
              <a:pPr/>
              <a:t>6/12/2017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830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329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869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E67DE87-7FAE-4F5D-B60D-8CCD09822C55}"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7918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Gill Sans MT"/>
              </a:defRPr>
            </a:lvl1pPr>
          </a:lstStyle>
          <a:p>
            <a:pPr>
              <a:defRPr/>
            </a:pPr>
            <a:fld id="{6F6F48C4-6F9C-490B-8119-F5FB7F0F7C86}" type="datetimeFigureOut">
              <a:rPr lang="en-US"/>
              <a:pPr>
                <a:defRPr/>
              </a:pPr>
              <a:t>6/12/2017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Gill Sans M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ill Sans MT" panose="020B0502020104020203" pitchFamily="34" charset="0"/>
              </a:defRPr>
            </a:lvl1pPr>
          </a:lstStyle>
          <a:p>
            <a:pPr fontAlgn="base">
              <a:spcBef>
                <a:spcPct val="0"/>
              </a:spcBef>
              <a:spcAft>
                <a:spcPct val="0"/>
              </a:spcAft>
            </a:pPr>
            <a:fld id="{33670332-3A94-4D86-B49F-5069A22D4F49}"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485790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Gill Sans MT" panose="020B0502020104020203" pitchFamily="34" charset="0"/>
        </a:defRPr>
      </a:lvl2pPr>
      <a:lvl3pPr algn="ctr" rtl="0" fontAlgn="base">
        <a:spcBef>
          <a:spcPct val="0"/>
        </a:spcBef>
        <a:spcAft>
          <a:spcPct val="0"/>
        </a:spcAft>
        <a:defRPr sz="4400">
          <a:solidFill>
            <a:schemeClr val="tx1"/>
          </a:solidFill>
          <a:latin typeface="Gill Sans MT" panose="020B0502020104020203" pitchFamily="34" charset="0"/>
        </a:defRPr>
      </a:lvl3pPr>
      <a:lvl4pPr algn="ctr" rtl="0" fontAlgn="base">
        <a:spcBef>
          <a:spcPct val="0"/>
        </a:spcBef>
        <a:spcAft>
          <a:spcPct val="0"/>
        </a:spcAft>
        <a:defRPr sz="4400">
          <a:solidFill>
            <a:schemeClr val="tx1"/>
          </a:solidFill>
          <a:latin typeface="Gill Sans MT" panose="020B0502020104020203" pitchFamily="34" charset="0"/>
        </a:defRPr>
      </a:lvl4pPr>
      <a:lvl5pPr algn="ctr" rtl="0" fontAlgn="base">
        <a:spcBef>
          <a:spcPct val="0"/>
        </a:spcBef>
        <a:spcAft>
          <a:spcPct val="0"/>
        </a:spcAft>
        <a:defRPr sz="4400">
          <a:solidFill>
            <a:schemeClr val="tx1"/>
          </a:solidFill>
          <a:latin typeface="Gill Sans MT" panose="020B0502020104020203" pitchFamily="34" charset="0"/>
        </a:defRPr>
      </a:lvl5pPr>
      <a:lvl6pPr marL="457200" algn="ctr" rtl="0" fontAlgn="base">
        <a:spcBef>
          <a:spcPct val="0"/>
        </a:spcBef>
        <a:spcAft>
          <a:spcPct val="0"/>
        </a:spcAft>
        <a:defRPr sz="4400">
          <a:solidFill>
            <a:schemeClr val="tx1"/>
          </a:solidFill>
          <a:latin typeface="Gill Sans MT" panose="020B0502020104020203" pitchFamily="34" charset="0"/>
        </a:defRPr>
      </a:lvl6pPr>
      <a:lvl7pPr marL="914400" algn="ctr" rtl="0" fontAlgn="base">
        <a:spcBef>
          <a:spcPct val="0"/>
        </a:spcBef>
        <a:spcAft>
          <a:spcPct val="0"/>
        </a:spcAft>
        <a:defRPr sz="4400">
          <a:solidFill>
            <a:schemeClr val="tx1"/>
          </a:solidFill>
          <a:latin typeface="Gill Sans MT" panose="020B0502020104020203" pitchFamily="34" charset="0"/>
        </a:defRPr>
      </a:lvl7pPr>
      <a:lvl8pPr marL="1371600" algn="ctr" rtl="0" fontAlgn="base">
        <a:spcBef>
          <a:spcPct val="0"/>
        </a:spcBef>
        <a:spcAft>
          <a:spcPct val="0"/>
        </a:spcAft>
        <a:defRPr sz="4400">
          <a:solidFill>
            <a:schemeClr val="tx1"/>
          </a:solidFill>
          <a:latin typeface="Gill Sans MT" panose="020B0502020104020203" pitchFamily="34" charset="0"/>
        </a:defRPr>
      </a:lvl8pPr>
      <a:lvl9pPr marL="1828800" algn="ctr" rtl="0" fontAlgn="base">
        <a:spcBef>
          <a:spcPct val="0"/>
        </a:spcBef>
        <a:spcAft>
          <a:spcPct val="0"/>
        </a:spcAft>
        <a:defRPr sz="4400">
          <a:solidFill>
            <a:schemeClr val="tx1"/>
          </a:solidFill>
          <a:latin typeface="Gill Sans MT" panose="020B0502020104020203"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60155A-D539-43DB-9FE6-307BEC13E7DA}" type="datetimeFigureOut">
              <a:rPr lang="en-US" smtClean="0"/>
              <a:t>6/12/2017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92AF269-96C0-4D26-9E6E-F66FDD021A8B}" type="slidenum">
              <a:rPr lang="en-US" smtClean="0"/>
              <a:t>‹#›</a:t>
            </a:fld>
            <a:endParaRPr lang="en-US"/>
          </a:p>
        </p:txBody>
      </p:sp>
    </p:spTree>
    <p:extLst>
      <p:ext uri="{BB962C8B-B14F-4D97-AF65-F5344CB8AC3E}">
        <p14:creationId xmlns:p14="http://schemas.microsoft.com/office/powerpoint/2010/main" val="15586950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95B63F4-EA84-47E4-98B8-D00DD1E76056}" type="datetimeFigureOut">
              <a:rPr lang="en-US" smtClean="0"/>
              <a:t>6/12/2017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49B311-0F45-4340-B9C7-04A588046E57}" type="slidenum">
              <a:rPr lang="en-US" smtClean="0"/>
              <a:t>‹#›</a:t>
            </a:fld>
            <a:endParaRPr lang="en-US"/>
          </a:p>
        </p:txBody>
      </p:sp>
    </p:spTree>
    <p:extLst>
      <p:ext uri="{BB962C8B-B14F-4D97-AF65-F5344CB8AC3E}">
        <p14:creationId xmlns:p14="http://schemas.microsoft.com/office/powerpoint/2010/main" val="3273658524"/>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jpe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63.gif"/><Relationship Id="rId12" Type="http://schemas.openxmlformats.org/officeDocument/2006/relationships/image" Target="../media/image68.png"/><Relationship Id="rId2" Type="http://schemas.openxmlformats.org/officeDocument/2006/relationships/notesSlide" Target="../notesSlides/notesSlide16.xml"/><Relationship Id="rId16"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gif"/><Relationship Id="rId5" Type="http://schemas.openxmlformats.org/officeDocument/2006/relationships/image" Target="../media/image61.png"/><Relationship Id="rId15" Type="http://schemas.openxmlformats.org/officeDocument/2006/relationships/image" Target="../media/image70.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jpeg"/><Relationship Id="rId14" Type="http://schemas.openxmlformats.org/officeDocument/2006/relationships/image" Target="../media/image69.png"/></Relationships>
</file>

<file path=ppt/slides/_rels/slide3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comments" Target="../comments/comment1.xml"/><Relationship Id="rId2" Type="http://schemas.openxmlformats.org/officeDocument/2006/relationships/notesSlide" Target="../notesSlides/notesSlide17.xml"/><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jpe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70.png"/><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2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43.xml.rels><?xml version="1.0" encoding="UTF-8" standalone="yes"?>
<Relationships xmlns="http://schemas.openxmlformats.org/package/2006/relationships"><Relationship Id="rId2" Type="http://schemas.openxmlformats.org/officeDocument/2006/relationships/hyperlink" Target="http://doi.org/10.18352/lq.10170" TargetMode="Externa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38000" r="-38000"/>
          </a:stretch>
        </a:blipFill>
        <a:effectLst/>
      </p:bgPr>
    </p:bg>
    <p:spTree>
      <p:nvGrpSpPr>
        <p:cNvPr id="1" name=""/>
        <p:cNvGrpSpPr/>
        <p:nvPr/>
      </p:nvGrpSpPr>
      <p:grpSpPr>
        <a:xfrm>
          <a:off x="0" y="0"/>
          <a:ext cx="0" cy="0"/>
          <a:chOff x="0" y="0"/>
          <a:chExt cx="0" cy="0"/>
        </a:xfrm>
      </p:grpSpPr>
      <p:sp>
        <p:nvSpPr>
          <p:cNvPr id="5" name="Oval 4"/>
          <p:cNvSpPr/>
          <p:nvPr/>
        </p:nvSpPr>
        <p:spPr>
          <a:xfrm>
            <a:off x="6096000" y="457200"/>
            <a:ext cx="3223933" cy="3002053"/>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Lorcan Dempsey, OCLC</a:t>
            </a:r>
            <a:br>
              <a:rPr kumimoji="0" lang="en-US" sz="2400" b="0"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br>
            <a:br>
              <a:rPr kumimoji="0" lang="en-US" sz="2400" b="0"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n-US" sz="32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3200" b="1" i="0" u="none" strike="noStrike" kern="0" cap="none" spc="0" normalizeH="0" baseline="0" noProof="0" dirty="0" err="1">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LorcanD</a:t>
            </a:r>
            <a:endParaRPr kumimoji="0" lang="en-US" sz="24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 name="Oval 5"/>
          <p:cNvSpPr/>
          <p:nvPr/>
        </p:nvSpPr>
        <p:spPr>
          <a:xfrm>
            <a:off x="3733800" y="3728321"/>
            <a:ext cx="3581400" cy="3334918"/>
          </a:xfrm>
          <a:prstGeom prst="ellipse">
            <a:avLst/>
          </a:prstGeom>
          <a:solidFill>
            <a:schemeClr val="bg1"/>
          </a:solidFill>
          <a:ln w="12700" cap="flat" cmpd="sng" algn="ctr">
            <a:noFill/>
            <a:prstDash val="solid"/>
            <a:miter lim="800000"/>
          </a:ln>
          <a:effectLst/>
        </p:spPr>
        <p:txBody>
          <a:bodyPr rtlCol="0" anchor="ctr"/>
          <a:lstStyle/>
          <a:p>
            <a:pPr algn="ctr"/>
            <a:r>
              <a:rPr lang="en-US" sz="2800" b="1" dirty="0">
                <a:solidFill>
                  <a:srgbClr val="5B9BD5"/>
                </a:solidFill>
                <a:latin typeface="Segoe UI" panose="020B0502040204020203" pitchFamily="34" charset="0"/>
                <a:cs typeface="Segoe UI" panose="020B0502040204020203" pitchFamily="34" charset="0"/>
              </a:rPr>
              <a:t>The network reshapes the research library  collection</a:t>
            </a:r>
            <a:endParaRPr lang="en-US" sz="2400" b="1" dirty="0">
              <a:solidFill>
                <a:srgbClr val="5B9BD5"/>
              </a:solidFill>
              <a:latin typeface="Segoe UI" panose="020B0502040204020203" pitchFamily="34" charset="0"/>
              <a:cs typeface="Segoe UI" panose="020B0502040204020203" pitchFamily="34" charset="0"/>
            </a:endParaRPr>
          </a:p>
        </p:txBody>
      </p:sp>
      <p:sp>
        <p:nvSpPr>
          <p:cNvPr id="7" name="Oval 6"/>
          <p:cNvSpPr/>
          <p:nvPr/>
        </p:nvSpPr>
        <p:spPr>
          <a:xfrm>
            <a:off x="-304800" y="-16790"/>
            <a:ext cx="4038600" cy="3721162"/>
          </a:xfrm>
          <a:prstGeom prst="ellipse">
            <a:avLst/>
          </a:prstGeom>
          <a:solidFill>
            <a:schemeClr val="bg1"/>
          </a:solidFill>
          <a:ln w="12700" cap="flat" cmpd="sng" algn="ctr">
            <a:noFill/>
            <a:prstDash val="solid"/>
            <a:miter lim="800000"/>
          </a:ln>
          <a:effectLst/>
        </p:spPr>
        <p:txBody>
          <a:bodyPr rtlCol="0" anchor="ctr"/>
          <a:lstStyle/>
          <a:p>
            <a:pPr lvl="0" algn="ctr">
              <a:defRPr/>
            </a:pPr>
            <a:r>
              <a:rPr lang="en-US" sz="28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Inspiring and supporting research: </a:t>
            </a:r>
            <a:br>
              <a:rPr lang="en-US" sz="28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CONUL </a:t>
            </a:r>
            <a:r>
              <a:rPr lang="en-US" sz="20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Annual Conference  2017</a:t>
            </a:r>
            <a:br>
              <a:rPr lang="en-US" sz="2000"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000" kern="0" dirty="0" err="1">
                <a:solidFill>
                  <a:srgbClr val="5B9BD5"/>
                </a:solidFill>
                <a:latin typeface="Segoe UI" panose="020B0502040204020203" pitchFamily="34" charset="0"/>
                <a:ea typeface="Segoe UI" panose="020B0502040204020203" pitchFamily="34" charset="0"/>
                <a:cs typeface="Segoe UI" panose="020B0502040204020203" pitchFamily="34" charset="0"/>
              </a:rPr>
              <a:t>Athlone</a:t>
            </a:r>
            <a:r>
              <a:rPr lang="en-US" sz="20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 Ireland</a:t>
            </a:r>
            <a:endParaRPr lang="en-US" sz="1100"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lvl="0" algn="ctr">
              <a:defRPr/>
            </a:pPr>
            <a:endParaRPr kumimoji="0" lang="en-US" sz="1400" b="0"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endParaRPr>
          </a:p>
          <a:p>
            <a:pPr lvl="0" algn="ctr">
              <a:defRPr/>
            </a:pPr>
            <a:r>
              <a:rPr lang="en-US" kern="0">
                <a:solidFill>
                  <a:srgbClr val="5B9BD5"/>
                </a:solidFill>
                <a:latin typeface="Segoe UI" panose="020B0502040204020203" pitchFamily="34" charset="0"/>
                <a:ea typeface="Segoe UI" panose="020B0502040204020203" pitchFamily="34" charset="0"/>
                <a:cs typeface="Segoe UI" panose="020B0502040204020203" pitchFamily="34" charset="0"/>
              </a:rPr>
              <a:t>30/31 </a:t>
            </a:r>
            <a:r>
              <a:rPr lang="en-US" kern="0" dirty="0">
                <a:solidFill>
                  <a:srgbClr val="5B9BD5"/>
                </a:solidFill>
                <a:latin typeface="Segoe UI" panose="020B0502040204020203" pitchFamily="34" charset="0"/>
                <a:ea typeface="Segoe UI" panose="020B0502040204020203" pitchFamily="34" charset="0"/>
                <a:cs typeface="Segoe UI" panose="020B0502040204020203" pitchFamily="34" charset="0"/>
              </a:rPr>
              <a:t>May 2017</a:t>
            </a:r>
            <a:br>
              <a:rPr lang="en-US"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endParaRPr kumimoji="0" lang="en-US" sz="1400" b="0"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80028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304800"/>
            <a:ext cx="5638800" cy="4212736"/>
          </a:xfrm>
          <a:prstGeom prst="rect">
            <a:avLst/>
          </a:prstGeom>
        </p:spPr>
      </p:pic>
      <p:sp>
        <p:nvSpPr>
          <p:cNvPr id="3" name="Arrow: Right 2"/>
          <p:cNvSpPr/>
          <p:nvPr/>
        </p:nvSpPr>
        <p:spPr>
          <a:xfrm>
            <a:off x="1066800" y="2209800"/>
            <a:ext cx="5867400" cy="1295400"/>
          </a:xfrm>
          <a:prstGeom prst="rightArrow">
            <a:avLst>
              <a:gd name="adj1" fmla="val 95715"/>
              <a:gd name="adj2" fmla="val 50000"/>
            </a:avLst>
          </a:prstGeom>
          <a:solidFill>
            <a:srgbClr val="5B9BD5">
              <a:alpha val="1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rgbClr val="0070C0"/>
                </a:solidFill>
              </a:rPr>
              <a:t>Inside out</a:t>
            </a:r>
          </a:p>
        </p:txBody>
      </p:sp>
      <p:sp>
        <p:nvSpPr>
          <p:cNvPr id="4" name="TextBox 3"/>
          <p:cNvSpPr txBox="1"/>
          <p:nvPr/>
        </p:nvSpPr>
        <p:spPr>
          <a:xfrm>
            <a:off x="762000" y="5225534"/>
            <a:ext cx="6026843" cy="707886"/>
          </a:xfrm>
          <a:prstGeom prst="rect">
            <a:avLst/>
          </a:prstGeom>
          <a:noFill/>
        </p:spPr>
        <p:txBody>
          <a:bodyPr wrap="none" rtlCol="0">
            <a:spAutoFit/>
          </a:bodyPr>
          <a:lstStyle/>
          <a:p>
            <a:r>
              <a:rPr lang="en-US" sz="2000" b="1" dirty="0">
                <a:solidFill>
                  <a:srgbClr val="5B9BD5"/>
                </a:solidFill>
                <a:latin typeface="Segoe UI" panose="020B0502040204020203" pitchFamily="34" charset="0"/>
                <a:cs typeface="Segoe UI" panose="020B0502040204020203" pitchFamily="34" charset="0"/>
              </a:rPr>
              <a:t>Inside out: </a:t>
            </a:r>
            <a:r>
              <a:rPr lang="en-US" sz="2000" dirty="0">
                <a:solidFill>
                  <a:srgbClr val="5B9BD5"/>
                </a:solidFill>
                <a:latin typeface="Segoe UI" panose="020B0502040204020203" pitchFamily="34" charset="0"/>
                <a:cs typeface="Segoe UI" panose="020B0502040204020203" pitchFamily="34" charset="0"/>
              </a:rPr>
              <a:t>Create, manage and make discoverable </a:t>
            </a:r>
            <a:br>
              <a:rPr lang="en-US" sz="2000" dirty="0">
                <a:solidFill>
                  <a:srgbClr val="5B9BD5"/>
                </a:solidFill>
                <a:latin typeface="Segoe UI" panose="020B0502040204020203" pitchFamily="34" charset="0"/>
                <a:cs typeface="Segoe UI" panose="020B0502040204020203" pitchFamily="34" charset="0"/>
              </a:rPr>
            </a:br>
            <a:r>
              <a:rPr lang="en-US" sz="2000" dirty="0">
                <a:solidFill>
                  <a:srgbClr val="5B9BD5"/>
                </a:solidFill>
                <a:latin typeface="Segoe UI" panose="020B0502040204020203" pitchFamily="34" charset="0"/>
                <a:cs typeface="Segoe UI" panose="020B0502040204020203" pitchFamily="34" charset="0"/>
              </a:rPr>
              <a:t>memory, community, evidence</a:t>
            </a:r>
            <a:r>
              <a:rPr lang="en-US" dirty="0"/>
              <a:t>.</a:t>
            </a:r>
          </a:p>
        </p:txBody>
      </p:sp>
    </p:spTree>
    <p:extLst>
      <p:ext uri="{BB962C8B-B14F-4D97-AF65-F5344CB8AC3E}">
        <p14:creationId xmlns:p14="http://schemas.microsoft.com/office/powerpoint/2010/main" val="710959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90600" y="1143000"/>
            <a:ext cx="5029200" cy="3757305"/>
          </a:xfrm>
          <a:prstGeom prst="rect">
            <a:avLst/>
          </a:prstGeom>
        </p:spPr>
      </p:pic>
      <p:sp>
        <p:nvSpPr>
          <p:cNvPr id="5" name="Rectangle 4"/>
          <p:cNvSpPr/>
          <p:nvPr/>
        </p:nvSpPr>
        <p:spPr>
          <a:xfrm>
            <a:off x="609600" y="609600"/>
            <a:ext cx="5943600" cy="5638800"/>
          </a:xfrm>
          <a:prstGeom prst="rect">
            <a:avLst/>
          </a:prstGeom>
          <a:solidFill>
            <a:srgbClr val="5B9BD5">
              <a:alpha val="1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b="1" dirty="0">
                <a:solidFill>
                  <a:srgbClr val="0070C0"/>
                </a:solidFill>
              </a:rPr>
              <a:t>Facilitated</a:t>
            </a:r>
          </a:p>
        </p:txBody>
      </p:sp>
      <p:sp>
        <p:nvSpPr>
          <p:cNvPr id="2" name="Rectangle 1"/>
          <p:cNvSpPr/>
          <p:nvPr/>
        </p:nvSpPr>
        <p:spPr>
          <a:xfrm>
            <a:off x="6781800" y="609600"/>
            <a:ext cx="1828800" cy="3170099"/>
          </a:xfrm>
          <a:prstGeom prst="rect">
            <a:avLst/>
          </a:prstGeom>
        </p:spPr>
        <p:txBody>
          <a:bodyPr wrap="square">
            <a:spAutoFit/>
          </a:bodyPr>
          <a:lstStyle/>
          <a:p>
            <a:r>
              <a:rPr lang="en-US" sz="2000" b="1" dirty="0">
                <a:solidFill>
                  <a:srgbClr val="5B9BD5"/>
                </a:solidFill>
                <a:latin typeface="Segoe UI" panose="020B0502040204020203" pitchFamily="34" charset="0"/>
                <a:cs typeface="Segoe UI" panose="020B0502040204020203" pitchFamily="34" charset="0"/>
              </a:rPr>
              <a:t>A network logic: </a:t>
            </a:r>
            <a:r>
              <a:rPr lang="en-US" sz="2000" dirty="0">
                <a:solidFill>
                  <a:srgbClr val="5B9BD5"/>
                </a:solidFill>
                <a:latin typeface="Segoe UI" panose="020B0502040204020203" pitchFamily="34" charset="0"/>
                <a:cs typeface="Segoe UI" panose="020B0502040204020203" pitchFamily="34" charset="0"/>
              </a:rPr>
              <a:t>a coordinated mix of local, external and </a:t>
            </a:r>
          </a:p>
          <a:p>
            <a:r>
              <a:rPr lang="en-US" sz="2000" dirty="0">
                <a:solidFill>
                  <a:srgbClr val="5B9BD5"/>
                </a:solidFill>
                <a:latin typeface="Segoe UI" panose="020B0502040204020203" pitchFamily="34" charset="0"/>
                <a:cs typeface="Segoe UI" panose="020B0502040204020203" pitchFamily="34" charset="0"/>
              </a:rPr>
              <a:t>collaborative services are assembled around user needs</a:t>
            </a:r>
          </a:p>
        </p:txBody>
      </p:sp>
    </p:spTree>
    <p:extLst>
      <p:ext uri="{BB962C8B-B14F-4D97-AF65-F5344CB8AC3E}">
        <p14:creationId xmlns:p14="http://schemas.microsoft.com/office/powerpoint/2010/main" val="4239310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1" y="533400"/>
            <a:ext cx="1905000" cy="1423222"/>
          </a:xfrm>
          <a:prstGeom prst="rect">
            <a:avLst/>
          </a:prstGeom>
        </p:spPr>
      </p:pic>
      <p:pic>
        <p:nvPicPr>
          <p:cNvPr id="3" name="Picture 2"/>
          <p:cNvPicPr>
            <a:picLocks noChangeAspect="1"/>
          </p:cNvPicPr>
          <p:nvPr/>
        </p:nvPicPr>
        <p:blipFill>
          <a:blip r:embed="rId2"/>
          <a:stretch>
            <a:fillRect/>
          </a:stretch>
        </p:blipFill>
        <p:spPr>
          <a:xfrm>
            <a:off x="3525883" y="2292531"/>
            <a:ext cx="1905000" cy="1423222"/>
          </a:xfrm>
          <a:prstGeom prst="rect">
            <a:avLst/>
          </a:prstGeom>
        </p:spPr>
      </p:pic>
      <p:pic>
        <p:nvPicPr>
          <p:cNvPr id="4" name="Picture 3"/>
          <p:cNvPicPr>
            <a:picLocks noChangeAspect="1"/>
          </p:cNvPicPr>
          <p:nvPr/>
        </p:nvPicPr>
        <p:blipFill>
          <a:blip r:embed="rId2"/>
          <a:stretch>
            <a:fillRect/>
          </a:stretch>
        </p:blipFill>
        <p:spPr>
          <a:xfrm>
            <a:off x="4495800" y="533400"/>
            <a:ext cx="1905000" cy="1423222"/>
          </a:xfrm>
          <a:prstGeom prst="rect">
            <a:avLst/>
          </a:prstGeom>
        </p:spPr>
      </p:pic>
      <p:pic>
        <p:nvPicPr>
          <p:cNvPr id="5" name="Picture 4"/>
          <p:cNvPicPr>
            <a:picLocks noChangeAspect="1"/>
          </p:cNvPicPr>
          <p:nvPr/>
        </p:nvPicPr>
        <p:blipFill>
          <a:blip r:embed="rId2"/>
          <a:stretch>
            <a:fillRect/>
          </a:stretch>
        </p:blipFill>
        <p:spPr>
          <a:xfrm>
            <a:off x="5753100" y="2292531"/>
            <a:ext cx="1905000" cy="1423222"/>
          </a:xfrm>
          <a:prstGeom prst="rect">
            <a:avLst/>
          </a:prstGeom>
        </p:spPr>
      </p:pic>
      <p:pic>
        <p:nvPicPr>
          <p:cNvPr id="6" name="Picture 5"/>
          <p:cNvPicPr>
            <a:picLocks noChangeAspect="1"/>
          </p:cNvPicPr>
          <p:nvPr/>
        </p:nvPicPr>
        <p:blipFill>
          <a:blip r:embed="rId2"/>
          <a:stretch>
            <a:fillRect/>
          </a:stretch>
        </p:blipFill>
        <p:spPr>
          <a:xfrm>
            <a:off x="6705600" y="533400"/>
            <a:ext cx="1905000" cy="1423222"/>
          </a:xfrm>
          <a:prstGeom prst="rect">
            <a:avLst/>
          </a:prstGeom>
        </p:spPr>
      </p:pic>
      <p:pic>
        <p:nvPicPr>
          <p:cNvPr id="7" name="Picture 6"/>
          <p:cNvPicPr>
            <a:picLocks noChangeAspect="1"/>
          </p:cNvPicPr>
          <p:nvPr/>
        </p:nvPicPr>
        <p:blipFill>
          <a:blip r:embed="rId2"/>
          <a:stretch>
            <a:fillRect/>
          </a:stretch>
        </p:blipFill>
        <p:spPr>
          <a:xfrm>
            <a:off x="2362200" y="533400"/>
            <a:ext cx="1905000" cy="1423222"/>
          </a:xfrm>
          <a:prstGeom prst="rect">
            <a:avLst/>
          </a:prstGeom>
        </p:spPr>
      </p:pic>
      <p:pic>
        <p:nvPicPr>
          <p:cNvPr id="8" name="Picture 7"/>
          <p:cNvPicPr>
            <a:picLocks noChangeAspect="1"/>
          </p:cNvPicPr>
          <p:nvPr/>
        </p:nvPicPr>
        <p:blipFill>
          <a:blip r:embed="rId2"/>
          <a:stretch>
            <a:fillRect/>
          </a:stretch>
        </p:blipFill>
        <p:spPr>
          <a:xfrm>
            <a:off x="1409700" y="2292531"/>
            <a:ext cx="1905000" cy="1423222"/>
          </a:xfrm>
          <a:prstGeom prst="rect">
            <a:avLst/>
          </a:prstGeom>
        </p:spPr>
      </p:pic>
      <p:sp>
        <p:nvSpPr>
          <p:cNvPr id="9" name="Rectangle 8"/>
          <p:cNvSpPr/>
          <p:nvPr/>
        </p:nvSpPr>
        <p:spPr>
          <a:xfrm>
            <a:off x="304800" y="381000"/>
            <a:ext cx="8610600" cy="4038600"/>
          </a:xfrm>
          <a:prstGeom prst="rect">
            <a:avLst/>
          </a:prstGeom>
          <a:solidFill>
            <a:srgbClr val="5B9BD5">
              <a:alpha val="1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b="1" dirty="0">
                <a:solidFill>
                  <a:srgbClr val="0070C0"/>
                </a:solidFill>
              </a:rPr>
              <a:t>Collective</a:t>
            </a:r>
          </a:p>
        </p:txBody>
      </p:sp>
      <p:sp>
        <p:nvSpPr>
          <p:cNvPr id="10" name="TextBox 9"/>
          <p:cNvSpPr txBox="1"/>
          <p:nvPr/>
        </p:nvSpPr>
        <p:spPr>
          <a:xfrm>
            <a:off x="304800" y="5333005"/>
            <a:ext cx="8085098" cy="1015663"/>
          </a:xfrm>
          <a:prstGeom prst="rect">
            <a:avLst/>
          </a:prstGeom>
          <a:noFill/>
        </p:spPr>
        <p:txBody>
          <a:bodyPr wrap="none" rtlCol="0">
            <a:spAutoFit/>
          </a:bodyPr>
          <a:lstStyle/>
          <a:p>
            <a:r>
              <a:rPr lang="en-US" sz="2000" b="1" dirty="0">
                <a:solidFill>
                  <a:srgbClr val="5B9BD5"/>
                </a:solidFill>
                <a:latin typeface="Segoe UI" panose="020B0502040204020203" pitchFamily="34" charset="0"/>
                <a:cs typeface="Segoe UI" panose="020B0502040204020203" pitchFamily="34" charset="0"/>
              </a:rPr>
              <a:t>Collective collections: </a:t>
            </a:r>
            <a:r>
              <a:rPr lang="en-US" sz="2000" dirty="0">
                <a:solidFill>
                  <a:srgbClr val="5B9BD5"/>
                </a:solidFill>
                <a:latin typeface="Segoe UI" panose="020B0502040204020203" pitchFamily="34" charset="0"/>
                <a:cs typeface="Segoe UI" panose="020B0502040204020203" pitchFamily="34" charset="0"/>
              </a:rPr>
              <a:t>The systemwide organization of collections</a:t>
            </a:r>
            <a:br>
              <a:rPr lang="en-US" sz="2000" dirty="0">
                <a:solidFill>
                  <a:srgbClr val="5B9BD5"/>
                </a:solidFill>
                <a:latin typeface="Segoe UI" panose="020B0502040204020203" pitchFamily="34" charset="0"/>
                <a:cs typeface="Segoe UI" panose="020B0502040204020203" pitchFamily="34" charset="0"/>
              </a:rPr>
            </a:br>
            <a:r>
              <a:rPr lang="en-US" sz="2000" dirty="0">
                <a:solidFill>
                  <a:srgbClr val="5B9BD5"/>
                </a:solidFill>
                <a:latin typeface="Segoe UI" panose="020B0502040204020203" pitchFamily="34" charset="0"/>
                <a:cs typeface="Segoe UI" panose="020B0502040204020203" pitchFamily="34" charset="0"/>
              </a:rPr>
              <a:t>becomes more important. It makes sense to do acquisition, discovery </a:t>
            </a:r>
            <a:br>
              <a:rPr lang="en-US" sz="2000" dirty="0">
                <a:solidFill>
                  <a:srgbClr val="5B9BD5"/>
                </a:solidFill>
                <a:latin typeface="Segoe UI" panose="020B0502040204020203" pitchFamily="34" charset="0"/>
                <a:cs typeface="Segoe UI" panose="020B0502040204020203" pitchFamily="34" charset="0"/>
              </a:rPr>
            </a:br>
            <a:r>
              <a:rPr lang="en-US" sz="2000" dirty="0">
                <a:solidFill>
                  <a:srgbClr val="5B9BD5"/>
                </a:solidFill>
                <a:latin typeface="Segoe UI" panose="020B0502040204020203" pitchFamily="34" charset="0"/>
                <a:cs typeface="Segoe UI" panose="020B0502040204020203" pitchFamily="34" charset="0"/>
              </a:rPr>
              <a:t>and/or stewardship at the network level. </a:t>
            </a:r>
          </a:p>
        </p:txBody>
      </p:sp>
    </p:spTree>
    <p:extLst>
      <p:ext uri="{BB962C8B-B14F-4D97-AF65-F5344CB8AC3E}">
        <p14:creationId xmlns:p14="http://schemas.microsoft.com/office/powerpoint/2010/main" val="4025361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val 1"/>
          <p:cNvSpPr/>
          <p:nvPr/>
        </p:nvSpPr>
        <p:spPr>
          <a:xfrm>
            <a:off x="-6531" y="8709"/>
            <a:ext cx="3748597" cy="34964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Two trends and a direction</a:t>
            </a:r>
          </a:p>
        </p:txBody>
      </p:sp>
      <p:sp>
        <p:nvSpPr>
          <p:cNvPr id="3" name="Oval 2"/>
          <p:cNvSpPr/>
          <p:nvPr/>
        </p:nvSpPr>
        <p:spPr>
          <a:xfrm>
            <a:off x="3429000" y="1957325"/>
            <a:ext cx="2819400" cy="2704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Reconfiguration of research work </a:t>
            </a:r>
            <a:br>
              <a:rPr kumimoji="0" lang="en-US"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n-US"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(leading to inside out collection)</a:t>
            </a:r>
          </a:p>
        </p:txBody>
      </p:sp>
      <p:sp>
        <p:nvSpPr>
          <p:cNvPr id="4" name="Oval 3"/>
          <p:cNvSpPr/>
          <p:nvPr/>
        </p:nvSpPr>
        <p:spPr>
          <a:xfrm>
            <a:off x="6260523" y="1957325"/>
            <a:ext cx="2883477" cy="27725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Reconfiguration of information space (leading to facilitated collection)</a:t>
            </a:r>
            <a:endParaRPr kumimoji="0" lang="en-US" sz="32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 name="Oval 4"/>
          <p:cNvSpPr/>
          <p:nvPr/>
        </p:nvSpPr>
        <p:spPr>
          <a:xfrm>
            <a:off x="5334000" y="4713514"/>
            <a:ext cx="2172789" cy="21444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Collective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collections</a:t>
            </a:r>
            <a:endParaRPr kumimoji="0" lang="en-US" sz="20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19209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867336" y="1370220"/>
            <a:ext cx="3536577" cy="43434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kern="0" dirty="0">
                <a:solidFill>
                  <a:prstClr val="white"/>
                </a:solidFill>
                <a:latin typeface="Segoe UI" panose="020B0502040204020203" pitchFamily="34" charset="0"/>
                <a:ea typeface="Segoe UI" panose="020B0502040204020203" pitchFamily="34" charset="0"/>
                <a:cs typeface="Segoe UI" panose="020B0502040204020203" pitchFamily="34" charset="0"/>
              </a:rPr>
              <a:t>Reconfiguration of </a:t>
            </a:r>
            <a:r>
              <a:rPr lang="en-US" sz="24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research work </a:t>
            </a:r>
            <a:r>
              <a:rPr lang="en-US" sz="2400" kern="0" dirty="0">
                <a:solidFill>
                  <a:prstClr val="white"/>
                </a:solidFill>
                <a:latin typeface="Segoe UI" panose="020B0502040204020203" pitchFamily="34" charset="0"/>
                <a:ea typeface="Segoe UI" panose="020B0502040204020203" pitchFamily="34" charset="0"/>
                <a:cs typeface="Segoe UI" panose="020B0502040204020203" pitchFamily="34" charset="0"/>
              </a:rPr>
              <a:t>by network/digital </a:t>
            </a:r>
            <a:br>
              <a:rPr lang="en-US" sz="2400" kern="0" dirty="0">
                <a:solidFill>
                  <a:prstClr val="white"/>
                </a:solidFill>
                <a:latin typeface="Segoe UI" panose="020B0502040204020203" pitchFamily="34" charset="0"/>
                <a:ea typeface="Segoe UI" panose="020B0502040204020203" pitchFamily="34" charset="0"/>
                <a:cs typeface="Segoe UI" panose="020B0502040204020203" pitchFamily="34" charset="0"/>
              </a:rPr>
            </a:br>
            <a:r>
              <a:rPr lang="en-US" sz="2400" kern="0" dirty="0">
                <a:solidFill>
                  <a:prstClr val="white"/>
                </a:solidFill>
                <a:latin typeface="Segoe UI" panose="020B0502040204020203" pitchFamily="34" charset="0"/>
                <a:ea typeface="Segoe UI" panose="020B0502040204020203" pitchFamily="34" charset="0"/>
                <a:cs typeface="Segoe UI" panose="020B0502040204020203" pitchFamily="34" charset="0"/>
              </a:rPr>
              <a:t>environment.</a:t>
            </a:r>
          </a:p>
        </p:txBody>
      </p:sp>
      <p:sp>
        <p:nvSpPr>
          <p:cNvPr id="6" name="Rectangle 5"/>
          <p:cNvSpPr/>
          <p:nvPr/>
        </p:nvSpPr>
        <p:spPr>
          <a:xfrm>
            <a:off x="4644275" y="1370220"/>
            <a:ext cx="3636872" cy="43434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kern="0" dirty="0">
                <a:solidFill>
                  <a:prstClr val="white"/>
                </a:solidFill>
                <a:latin typeface="Segoe UI" panose="020B0502040204020203" pitchFamily="34" charset="0"/>
                <a:ea typeface="Segoe UI" panose="020B0502040204020203" pitchFamily="34" charset="0"/>
                <a:cs typeface="Segoe UI" panose="020B0502040204020203" pitchFamily="34" charset="0"/>
              </a:rPr>
              <a:t>Reconfiguration of the </a:t>
            </a:r>
            <a:r>
              <a:rPr lang="en-US" sz="24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information space </a:t>
            </a:r>
            <a:r>
              <a:rPr lang="en-US" sz="2400" kern="0" dirty="0">
                <a:solidFill>
                  <a:prstClr val="white"/>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16" name="Oval 15"/>
          <p:cNvSpPr/>
          <p:nvPr/>
        </p:nvSpPr>
        <p:spPr>
          <a:xfrm>
            <a:off x="1755402" y="4711815"/>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inside out collection</a:t>
            </a:r>
          </a:p>
        </p:txBody>
      </p:sp>
      <p:sp>
        <p:nvSpPr>
          <p:cNvPr id="15" name="Oval 14"/>
          <p:cNvSpPr/>
          <p:nvPr/>
        </p:nvSpPr>
        <p:spPr>
          <a:xfrm>
            <a:off x="5638800" y="4721639"/>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facilitated collection</a:t>
            </a:r>
          </a:p>
        </p:txBody>
      </p:sp>
      <p:sp>
        <p:nvSpPr>
          <p:cNvPr id="4" name="Title 3"/>
          <p:cNvSpPr>
            <a:spLocks noGrp="1"/>
          </p:cNvSpPr>
          <p:nvPr>
            <p:ph type="title"/>
          </p:nvPr>
        </p:nvSpPr>
        <p:spPr>
          <a:xfrm>
            <a:off x="867335" y="228600"/>
            <a:ext cx="7413811" cy="854074"/>
          </a:xfrm>
          <a:solidFill>
            <a:schemeClr val="accent5">
              <a:lumMod val="75000"/>
            </a:schemeClr>
          </a:solidFill>
        </p:spPr>
        <p:txBody>
          <a:bodyPr/>
          <a:lstStyle/>
          <a:p>
            <a:pPr algn="ctr"/>
            <a:r>
              <a:rPr lang="en-US" b="1" dirty="0">
                <a:solidFill>
                  <a:schemeClr val="bg1"/>
                </a:solidFill>
                <a:latin typeface="Segoe UI" panose="020B0502040204020203" pitchFamily="34" charset="0"/>
                <a:cs typeface="Segoe UI" panose="020B0502040204020203" pitchFamily="34" charset="0"/>
              </a:rPr>
              <a:t>Two trends</a:t>
            </a:r>
          </a:p>
        </p:txBody>
      </p:sp>
    </p:spTree>
    <p:extLst>
      <p:ext uri="{BB962C8B-B14F-4D97-AF65-F5344CB8AC3E}">
        <p14:creationId xmlns:p14="http://schemas.microsoft.com/office/powerpoint/2010/main" val="3087825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5" name="Rectangle 4"/>
          <p:cNvSpPr/>
          <p:nvPr/>
        </p:nvSpPr>
        <p:spPr>
          <a:xfrm>
            <a:off x="867336" y="1219200"/>
            <a:ext cx="3536577" cy="43434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lumMod val="75000"/>
                  </a:schemeClr>
                </a:solidFill>
                <a:latin typeface="Segoe UI" panose="020B0502040204020203" pitchFamily="34" charset="0"/>
                <a:ea typeface="Segoe UI" panose="020B0502040204020203" pitchFamily="34" charset="0"/>
                <a:cs typeface="Segoe UI" panose="020B0502040204020203" pitchFamily="34" charset="0"/>
              </a:rPr>
              <a:t>Reconfiguration of </a:t>
            </a:r>
            <a:r>
              <a:rPr lang="en-US" sz="2400" b="1" dirty="0">
                <a:solidFill>
                  <a:schemeClr val="accent5">
                    <a:lumMod val="75000"/>
                  </a:schemeClr>
                </a:solidFill>
                <a:latin typeface="Segoe UI" panose="020B0502040204020203" pitchFamily="34" charset="0"/>
                <a:ea typeface="Segoe UI" panose="020B0502040204020203" pitchFamily="34" charset="0"/>
                <a:cs typeface="Segoe UI" panose="020B0502040204020203" pitchFamily="34" charset="0"/>
              </a:rPr>
              <a:t>research work </a:t>
            </a:r>
            <a:r>
              <a:rPr lang="en-US" sz="2400" dirty="0">
                <a:solidFill>
                  <a:schemeClr val="accent5">
                    <a:lumMod val="75000"/>
                  </a:schemeClr>
                </a:solidFill>
                <a:latin typeface="Segoe UI" panose="020B0502040204020203" pitchFamily="34" charset="0"/>
                <a:ea typeface="Segoe UI" panose="020B0502040204020203" pitchFamily="34" charset="0"/>
                <a:cs typeface="Segoe UI" panose="020B0502040204020203" pitchFamily="34" charset="0"/>
              </a:rPr>
              <a:t>by network/digital </a:t>
            </a:r>
            <a:br>
              <a:rPr lang="en-US" sz="2400" dirty="0">
                <a:solidFill>
                  <a:schemeClr val="accent5">
                    <a:lumMod val="75000"/>
                  </a:schemeClr>
                </a:solidFill>
                <a:latin typeface="Segoe UI" panose="020B0502040204020203" pitchFamily="34" charset="0"/>
                <a:ea typeface="Segoe UI" panose="020B0502040204020203" pitchFamily="34" charset="0"/>
                <a:cs typeface="Segoe UI" panose="020B0502040204020203" pitchFamily="34" charset="0"/>
              </a:rPr>
            </a:br>
            <a:r>
              <a:rPr lang="en-US" sz="2400" dirty="0">
                <a:solidFill>
                  <a:schemeClr val="accent5">
                    <a:lumMod val="75000"/>
                  </a:schemeClr>
                </a:solidFill>
                <a:latin typeface="Segoe UI" panose="020B0502040204020203" pitchFamily="34" charset="0"/>
                <a:ea typeface="Segoe UI" panose="020B0502040204020203" pitchFamily="34" charset="0"/>
                <a:cs typeface="Segoe UI" panose="020B0502040204020203" pitchFamily="34" charset="0"/>
              </a:rPr>
              <a:t>environment.</a:t>
            </a:r>
          </a:p>
        </p:txBody>
      </p:sp>
      <p:sp>
        <p:nvSpPr>
          <p:cNvPr id="3" name="Oval 2"/>
          <p:cNvSpPr/>
          <p:nvPr/>
        </p:nvSpPr>
        <p:spPr>
          <a:xfrm>
            <a:off x="5486400" y="3522684"/>
            <a:ext cx="3621741" cy="33353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5B9BD5"/>
                </a:solidFill>
                <a:latin typeface="Segoe UI" panose="020B0502040204020203" pitchFamily="34" charset="0"/>
                <a:ea typeface="Segoe UI" panose="020B0502040204020203" pitchFamily="34" charset="0"/>
                <a:cs typeface="Segoe UI" panose="020B0502040204020203" pitchFamily="34" charset="0"/>
              </a:rPr>
              <a:t>Inside  out</a:t>
            </a:r>
            <a:br>
              <a:rPr lang="en-US" sz="4000" b="1"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4000" b="1"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collection</a:t>
            </a:r>
            <a:endParaRPr lang="en-US" sz="40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22599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3" name="Oval 2"/>
          <p:cNvSpPr/>
          <p:nvPr/>
        </p:nvSpPr>
        <p:spPr>
          <a:xfrm>
            <a:off x="26126" y="2383971"/>
            <a:ext cx="2151339" cy="198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outputs</a:t>
            </a:r>
            <a:endParaRPr lang="en-US" sz="24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Oval 4"/>
          <p:cNvSpPr/>
          <p:nvPr/>
        </p:nvSpPr>
        <p:spPr>
          <a:xfrm>
            <a:off x="2348304" y="2383971"/>
            <a:ext cx="2151339" cy="198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5B9BD5"/>
                </a:solidFill>
                <a:latin typeface="Segoe UI" panose="020B0502040204020203" pitchFamily="34" charset="0"/>
                <a:ea typeface="Segoe UI" panose="020B0502040204020203" pitchFamily="34" charset="0"/>
                <a:cs typeface="Segoe UI" panose="020B0502040204020203" pitchFamily="34" charset="0"/>
              </a:rPr>
              <a:t>Expertise/Identity</a:t>
            </a:r>
            <a:endParaRPr lang="en-US" sz="24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Oval 5"/>
          <p:cNvSpPr/>
          <p:nvPr/>
        </p:nvSpPr>
        <p:spPr>
          <a:xfrm>
            <a:off x="4670482" y="2383971"/>
            <a:ext cx="2151339" cy="198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5B9BD5"/>
                </a:solidFill>
                <a:latin typeface="Segoe UI" panose="020B0502040204020203" pitchFamily="34" charset="0"/>
                <a:ea typeface="Segoe UI" panose="020B0502040204020203" pitchFamily="34" charset="0"/>
                <a:cs typeface="Segoe UI" panose="020B0502040204020203" pitchFamily="34" charset="0"/>
              </a:rPr>
              <a:t>R-</a:t>
            </a:r>
            <a:br>
              <a:rPr lang="en-US" sz="2400" b="1"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400" b="1" dirty="0">
                <a:solidFill>
                  <a:srgbClr val="5B9BD5"/>
                </a:solidFill>
                <a:latin typeface="Segoe UI" panose="020B0502040204020203" pitchFamily="34" charset="0"/>
                <a:ea typeface="Segoe UI" panose="020B0502040204020203" pitchFamily="34" charset="0"/>
                <a:cs typeface="Segoe UI" panose="020B0502040204020203" pitchFamily="34" charset="0"/>
              </a:rPr>
              <a:t>infra-structure</a:t>
            </a:r>
            <a:endParaRPr lang="en-US" sz="24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Oval 6"/>
          <p:cNvSpPr/>
          <p:nvPr/>
        </p:nvSpPr>
        <p:spPr>
          <a:xfrm>
            <a:off x="6992661" y="2383971"/>
            <a:ext cx="2151339" cy="198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5B9BD5"/>
                </a:solidFill>
                <a:latin typeface="Segoe UI" panose="020B0502040204020203" pitchFamily="34" charset="0"/>
                <a:ea typeface="Segoe UI" panose="020B0502040204020203" pitchFamily="34" charset="0"/>
                <a:cs typeface="Segoe UI" panose="020B0502040204020203" pitchFamily="34" charset="0"/>
              </a:rPr>
              <a:t>Special </a:t>
            </a:r>
            <a:r>
              <a:rPr lang="en-US" sz="2400" b="1" dirty="0" err="1">
                <a:solidFill>
                  <a:srgbClr val="5B9BD5"/>
                </a:solidFill>
                <a:latin typeface="Segoe UI" panose="020B0502040204020203" pitchFamily="34" charset="0"/>
                <a:ea typeface="Segoe UI" panose="020B0502040204020203" pitchFamily="34" charset="0"/>
                <a:cs typeface="Segoe UI" panose="020B0502040204020203" pitchFamily="34" charset="0"/>
              </a:rPr>
              <a:t>colls</a:t>
            </a:r>
            <a:endParaRPr lang="en-US" sz="24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Oval 7"/>
          <p:cNvSpPr/>
          <p:nvPr/>
        </p:nvSpPr>
        <p:spPr>
          <a:xfrm>
            <a:off x="2177464" y="3316514"/>
            <a:ext cx="152400" cy="152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829695" y="3334657"/>
            <a:ext cx="152400" cy="152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504509" y="3334657"/>
            <a:ext cx="152400" cy="152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5764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914400"/>
          </a:xfrm>
          <a:solidFill>
            <a:srgbClr val="5B9BD5"/>
          </a:solidFill>
        </p:spPr>
        <p:txBody>
          <a:bodyPr>
            <a:normAutofit fontScale="90000"/>
          </a:bodyPr>
          <a:lstStyle/>
          <a:p>
            <a:pPr algn="ctr"/>
            <a:r>
              <a:rPr lang="en-US" sz="3200" dirty="0">
                <a:solidFill>
                  <a:schemeClr val="bg1"/>
                </a:solidFill>
                <a:latin typeface="Segoe UI" panose="020B0502040204020203" pitchFamily="34" charset="0"/>
                <a:cs typeface="Segoe UI" panose="020B0502040204020203" pitchFamily="34" charset="0"/>
              </a:rPr>
              <a:t>Supporting the creative process: </a:t>
            </a:r>
            <a:br>
              <a:rPr lang="en-US" sz="3200" dirty="0">
                <a:solidFill>
                  <a:schemeClr val="bg1"/>
                </a:solidFill>
                <a:latin typeface="Segoe UI" panose="020B0502040204020203" pitchFamily="34" charset="0"/>
                <a:cs typeface="Segoe UI" panose="020B0502040204020203" pitchFamily="34" charset="0"/>
              </a:rPr>
            </a:br>
            <a:r>
              <a:rPr lang="en-US" sz="3200" dirty="0">
                <a:solidFill>
                  <a:schemeClr val="bg1"/>
                </a:solidFill>
                <a:latin typeface="Segoe UI" panose="020B0502040204020203" pitchFamily="34" charset="0"/>
                <a:cs typeface="Segoe UI" panose="020B0502040204020203" pitchFamily="34" charset="0"/>
              </a:rPr>
              <a:t>the emerging scholarly record</a:t>
            </a:r>
          </a:p>
        </p:txBody>
      </p:sp>
      <p:pic>
        <p:nvPicPr>
          <p:cNvPr id="1026" name="Picture 2" descr="H:\NSR\cni2014\outcomes-1.png"/>
          <p:cNvPicPr>
            <a:picLocks noChangeAspect="1" noChangeArrowheads="1"/>
          </p:cNvPicPr>
          <p:nvPr/>
        </p:nvPicPr>
        <p:blipFill>
          <a:blip r:embed="rId3" cstate="print"/>
          <a:srcRect/>
          <a:stretch>
            <a:fillRect/>
          </a:stretch>
        </p:blipFill>
        <p:spPr bwMode="auto">
          <a:xfrm>
            <a:off x="1371600" y="1481177"/>
            <a:ext cx="6477000" cy="5072023"/>
          </a:xfrm>
          <a:prstGeom prst="rect">
            <a:avLst/>
          </a:prstGeom>
          <a:noFill/>
        </p:spPr>
      </p:pic>
      <p:sp>
        <p:nvSpPr>
          <p:cNvPr id="4" name="Oval 3"/>
          <p:cNvSpPr/>
          <p:nvPr/>
        </p:nvSpPr>
        <p:spPr>
          <a:xfrm>
            <a:off x="7772400" y="644434"/>
            <a:ext cx="1193074" cy="1098720"/>
          </a:xfrm>
          <a:prstGeom prst="ellipse">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outputs</a:t>
            </a:r>
            <a:endParaRPr lang="en-US" sz="12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31078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NSR\cni2014\outcomes-1.png"/>
          <p:cNvPicPr>
            <a:picLocks noChangeAspect="1" noChangeArrowheads="1"/>
          </p:cNvPicPr>
          <p:nvPr/>
        </p:nvPicPr>
        <p:blipFill>
          <a:blip r:embed="rId3" cstate="print"/>
          <a:srcRect/>
          <a:stretch>
            <a:fillRect/>
          </a:stretch>
        </p:blipFill>
        <p:spPr bwMode="auto">
          <a:xfrm>
            <a:off x="2667000" y="2209800"/>
            <a:ext cx="3886200" cy="3043214"/>
          </a:xfrm>
          <a:prstGeom prst="rect">
            <a:avLst/>
          </a:prstGeom>
          <a:noFill/>
        </p:spPr>
      </p:pic>
      <p:pic>
        <p:nvPicPr>
          <p:cNvPr id="14342" name="Picture 6" descr="http://www.digital-science.com/system/images/W1siZiIsIjIwMTIvMDUvMDkvMTcvNDIvMzEvNTU0L3Byb2R1Y3RfZmlnc2hhcmVfbGFyZ2UucG5nIl1d/product-figshare-large.png"/>
          <p:cNvPicPr>
            <a:picLocks noChangeAspect="1" noChangeArrowheads="1"/>
          </p:cNvPicPr>
          <p:nvPr/>
        </p:nvPicPr>
        <p:blipFill>
          <a:blip r:embed="rId4" cstate="print"/>
          <a:srcRect/>
          <a:stretch>
            <a:fillRect/>
          </a:stretch>
        </p:blipFill>
        <p:spPr bwMode="auto">
          <a:xfrm>
            <a:off x="4343400" y="321159"/>
            <a:ext cx="1600200" cy="484910"/>
          </a:xfrm>
          <a:prstGeom prst="rect">
            <a:avLst/>
          </a:prstGeom>
          <a:noFill/>
        </p:spPr>
      </p:pic>
      <p:pic>
        <p:nvPicPr>
          <p:cNvPr id="14350" name="Picture 14" descr="http://wiki.datadryad.org/wg/dryad/images/9/91/DryadLogo.png"/>
          <p:cNvPicPr>
            <a:picLocks noChangeAspect="1" noChangeArrowheads="1"/>
          </p:cNvPicPr>
          <p:nvPr/>
        </p:nvPicPr>
        <p:blipFill>
          <a:blip r:embed="rId5" cstate="print"/>
          <a:srcRect/>
          <a:stretch>
            <a:fillRect/>
          </a:stretch>
        </p:blipFill>
        <p:spPr bwMode="auto">
          <a:xfrm>
            <a:off x="3344209" y="1293077"/>
            <a:ext cx="1371600" cy="766646"/>
          </a:xfrm>
          <a:prstGeom prst="rect">
            <a:avLst/>
          </a:prstGeom>
          <a:noFill/>
        </p:spPr>
      </p:pic>
      <p:pic>
        <p:nvPicPr>
          <p:cNvPr id="14358" name="Picture 22" descr="http://inside-bigdata.com/wp-content/uploads/2013/12/arxiv.jpg"/>
          <p:cNvPicPr>
            <a:picLocks noChangeAspect="1" noChangeArrowheads="1"/>
          </p:cNvPicPr>
          <p:nvPr/>
        </p:nvPicPr>
        <p:blipFill>
          <a:blip r:embed="rId6" cstate="print"/>
          <a:srcRect/>
          <a:stretch>
            <a:fillRect/>
          </a:stretch>
        </p:blipFill>
        <p:spPr bwMode="auto">
          <a:xfrm>
            <a:off x="6737822" y="1905462"/>
            <a:ext cx="842211" cy="711200"/>
          </a:xfrm>
          <a:prstGeom prst="rect">
            <a:avLst/>
          </a:prstGeom>
          <a:noFill/>
        </p:spPr>
      </p:pic>
      <p:pic>
        <p:nvPicPr>
          <p:cNvPr id="14360" name="Picture 24" descr="http://www.elsevier.com/__data/assets/image/0020/174062/MethodsX-logotagline-fc-200.png"/>
          <p:cNvPicPr>
            <a:picLocks noChangeAspect="1" noChangeArrowheads="1"/>
          </p:cNvPicPr>
          <p:nvPr/>
        </p:nvPicPr>
        <p:blipFill>
          <a:blip r:embed="rId7" cstate="print"/>
          <a:srcRect/>
          <a:stretch>
            <a:fillRect/>
          </a:stretch>
        </p:blipFill>
        <p:spPr bwMode="auto">
          <a:xfrm>
            <a:off x="838200" y="1676400"/>
            <a:ext cx="1530199" cy="383323"/>
          </a:xfrm>
          <a:prstGeom prst="rect">
            <a:avLst/>
          </a:prstGeom>
          <a:noFill/>
        </p:spPr>
      </p:pic>
      <p:pic>
        <p:nvPicPr>
          <p:cNvPr id="14368" name="Picture 32" descr="http://patrickpowers.net/wp-content/uploads/2010/11/slideshare_550x150.png"/>
          <p:cNvPicPr>
            <a:picLocks noChangeAspect="1" noChangeArrowheads="1"/>
          </p:cNvPicPr>
          <p:nvPr/>
        </p:nvPicPr>
        <p:blipFill>
          <a:blip r:embed="rId8" cstate="print"/>
          <a:srcRect/>
          <a:stretch>
            <a:fillRect/>
          </a:stretch>
        </p:blipFill>
        <p:spPr bwMode="auto">
          <a:xfrm>
            <a:off x="6248400" y="4876800"/>
            <a:ext cx="2235198" cy="609600"/>
          </a:xfrm>
          <a:prstGeom prst="rect">
            <a:avLst/>
          </a:prstGeom>
          <a:noFill/>
        </p:spPr>
      </p:pic>
      <p:pic>
        <p:nvPicPr>
          <p:cNvPr id="14369" name="Picture 33" descr="H:\NSR\cni2014\wnf.jpg"/>
          <p:cNvPicPr>
            <a:picLocks noChangeAspect="1" noChangeArrowheads="1"/>
          </p:cNvPicPr>
          <p:nvPr/>
        </p:nvPicPr>
        <p:blipFill>
          <a:blip r:embed="rId9" cstate="print"/>
          <a:srcRect/>
          <a:stretch>
            <a:fillRect/>
          </a:stretch>
        </p:blipFill>
        <p:spPr bwMode="auto">
          <a:xfrm>
            <a:off x="1143000" y="5257800"/>
            <a:ext cx="1493719" cy="914400"/>
          </a:xfrm>
          <a:prstGeom prst="rect">
            <a:avLst/>
          </a:prstGeom>
          <a:noFill/>
        </p:spPr>
      </p:pic>
      <p:pic>
        <p:nvPicPr>
          <p:cNvPr id="14371" name="Picture 35" descr="https://pbs.twimg.com/profile_images/3338853099/ad275febaaa8f6594ab4b39b55315f5c.png"/>
          <p:cNvPicPr>
            <a:picLocks noChangeAspect="1" noChangeArrowheads="1"/>
          </p:cNvPicPr>
          <p:nvPr/>
        </p:nvPicPr>
        <p:blipFill>
          <a:blip r:embed="rId10" cstate="print"/>
          <a:srcRect/>
          <a:stretch>
            <a:fillRect/>
          </a:stretch>
        </p:blipFill>
        <p:spPr bwMode="auto">
          <a:xfrm>
            <a:off x="7086600" y="5562600"/>
            <a:ext cx="914400" cy="914400"/>
          </a:xfrm>
          <a:prstGeom prst="rect">
            <a:avLst/>
          </a:prstGeom>
          <a:noFill/>
        </p:spPr>
      </p:pic>
      <p:pic>
        <p:nvPicPr>
          <p:cNvPr id="11266" name="Picture 2" descr="https://retractionwatch.files.wordpress.com/2014/08/pubpeer.png"/>
          <p:cNvPicPr>
            <a:picLocks noChangeAspect="1" noChangeArrowheads="1"/>
          </p:cNvPicPr>
          <p:nvPr/>
        </p:nvPicPr>
        <p:blipFill>
          <a:blip r:embed="rId11" cstate="print"/>
          <a:srcRect/>
          <a:stretch>
            <a:fillRect/>
          </a:stretch>
        </p:blipFill>
        <p:spPr bwMode="auto">
          <a:xfrm>
            <a:off x="762000" y="4648200"/>
            <a:ext cx="1447800" cy="465178"/>
          </a:xfrm>
          <a:prstGeom prst="rect">
            <a:avLst/>
          </a:prstGeom>
          <a:noFill/>
        </p:spPr>
      </p:pic>
      <p:pic>
        <p:nvPicPr>
          <p:cNvPr id="11268" name="Picture 4" descr="http://global.oup.com/uk/orc/system/images/orclogo_combined.gif"/>
          <p:cNvPicPr>
            <a:picLocks noChangeAspect="1" noChangeArrowheads="1"/>
          </p:cNvPicPr>
          <p:nvPr/>
        </p:nvPicPr>
        <p:blipFill>
          <a:blip r:embed="rId12" cstate="print"/>
          <a:srcRect/>
          <a:stretch>
            <a:fillRect/>
          </a:stretch>
        </p:blipFill>
        <p:spPr bwMode="auto">
          <a:xfrm>
            <a:off x="3124200" y="6019800"/>
            <a:ext cx="2819400" cy="514351"/>
          </a:xfrm>
          <a:prstGeom prst="rect">
            <a:avLst/>
          </a:prstGeom>
          <a:noFill/>
        </p:spPr>
      </p:pic>
      <p:pic>
        <p:nvPicPr>
          <p:cNvPr id="1026" name="Picture 2" desc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45130" y="1067889"/>
            <a:ext cx="1695450" cy="323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ithub"/>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91619" y="956146"/>
            <a:ext cx="875415" cy="9031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5"/>
          <a:stretch>
            <a:fillRect/>
          </a:stretch>
        </p:blipFill>
        <p:spPr>
          <a:xfrm>
            <a:off x="1745130" y="449276"/>
            <a:ext cx="2288348" cy="417287"/>
          </a:xfrm>
          <a:prstGeom prst="rect">
            <a:avLst/>
          </a:prstGeom>
        </p:spPr>
      </p:pic>
    </p:spTree>
    <p:extLst>
      <p:ext uri="{BB962C8B-B14F-4D97-AF65-F5344CB8AC3E}">
        <p14:creationId xmlns:p14="http://schemas.microsoft.com/office/powerpoint/2010/main" val="1190810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6124" y="203238"/>
            <a:ext cx="9144000" cy="4752091"/>
          </a:xfrm>
          <a:prstGeom prst="rect">
            <a:avLst/>
          </a:prstGeom>
          <a:ln>
            <a:solidFill>
              <a:schemeClr val="accent5"/>
            </a:solidFill>
          </a:ln>
        </p:spPr>
      </p:pic>
      <p:pic>
        <p:nvPicPr>
          <p:cNvPr id="9" name="Picture 8"/>
          <p:cNvPicPr>
            <a:picLocks noChangeAspect="1"/>
          </p:cNvPicPr>
          <p:nvPr/>
        </p:nvPicPr>
        <p:blipFill>
          <a:blip r:embed="rId3"/>
          <a:stretch>
            <a:fillRect/>
          </a:stretch>
        </p:blipFill>
        <p:spPr>
          <a:xfrm>
            <a:off x="1371600" y="1581080"/>
            <a:ext cx="9144000" cy="4775774"/>
          </a:xfrm>
          <a:prstGeom prst="rect">
            <a:avLst/>
          </a:prstGeom>
          <a:ln>
            <a:solidFill>
              <a:schemeClr val="accent5"/>
            </a:solidFill>
          </a:ln>
        </p:spPr>
      </p:pic>
      <p:pic>
        <p:nvPicPr>
          <p:cNvPr id="8" name="Picture 7"/>
          <p:cNvPicPr>
            <a:picLocks noChangeAspect="1"/>
          </p:cNvPicPr>
          <p:nvPr/>
        </p:nvPicPr>
        <p:blipFill>
          <a:blip r:embed="rId4"/>
          <a:stretch>
            <a:fillRect/>
          </a:stretch>
        </p:blipFill>
        <p:spPr>
          <a:xfrm>
            <a:off x="4724400" y="975848"/>
            <a:ext cx="9144000" cy="4618906"/>
          </a:xfrm>
          <a:prstGeom prst="rect">
            <a:avLst/>
          </a:prstGeom>
          <a:ln>
            <a:solidFill>
              <a:schemeClr val="accent5"/>
            </a:solidFill>
          </a:ln>
        </p:spPr>
      </p:pic>
      <p:sp>
        <p:nvSpPr>
          <p:cNvPr id="4" name="TextBox 3"/>
          <p:cNvSpPr txBox="1"/>
          <p:nvPr/>
        </p:nvSpPr>
        <p:spPr>
          <a:xfrm>
            <a:off x="6275" y="5752309"/>
            <a:ext cx="7109054" cy="1077218"/>
          </a:xfrm>
          <a:prstGeom prst="rect">
            <a:avLst/>
          </a:prstGeom>
          <a:solidFill>
            <a:srgbClr val="5B9BD5"/>
          </a:solidFill>
        </p:spPr>
        <p:txBody>
          <a:bodyPr wrap="square" rtlCol="0">
            <a:spAutoFit/>
          </a:bodyPr>
          <a:lstStyle/>
          <a:p>
            <a:r>
              <a:rPr lang="en-US" sz="3200" dirty="0">
                <a:solidFill>
                  <a:schemeClr val="bg1"/>
                </a:solidFill>
                <a:latin typeface="Segoe UI" panose="020B0502040204020203" pitchFamily="34" charset="0"/>
                <a:ea typeface="Segoe UI" panose="020B0502040204020203" pitchFamily="34" charset="0"/>
                <a:cs typeface="Segoe UI" panose="020B0502040204020203" pitchFamily="34" charset="0"/>
              </a:rPr>
              <a:t>Expertise and reputation:</a:t>
            </a:r>
          </a:p>
          <a:p>
            <a:r>
              <a:rPr lang="en-US" sz="3200" dirty="0">
                <a:solidFill>
                  <a:schemeClr val="bg1"/>
                </a:solidFill>
                <a:latin typeface="Segoe UI" panose="020B0502040204020203" pitchFamily="34" charset="0"/>
                <a:ea typeface="Segoe UI" panose="020B0502040204020203" pitchFamily="34" charset="0"/>
                <a:cs typeface="Segoe UI" panose="020B0502040204020203" pitchFamily="34" charset="0"/>
              </a:rPr>
              <a:t>Identity &gt; workflow &gt; content</a:t>
            </a:r>
          </a:p>
        </p:txBody>
      </p:sp>
      <p:sp>
        <p:nvSpPr>
          <p:cNvPr id="6" name="Oval 5"/>
          <p:cNvSpPr/>
          <p:nvPr/>
        </p:nvSpPr>
        <p:spPr>
          <a:xfrm>
            <a:off x="6599185" y="5483429"/>
            <a:ext cx="1461696" cy="1346098"/>
          </a:xfrm>
          <a:prstGeom prst="ellipse">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5B9BD5"/>
                </a:solidFill>
                <a:latin typeface="Segoe UI" panose="020B0502040204020203" pitchFamily="34" charset="0"/>
                <a:ea typeface="Segoe UI" panose="020B0502040204020203" pitchFamily="34" charset="0"/>
                <a:cs typeface="Segoe UI" panose="020B0502040204020203" pitchFamily="34" charset="0"/>
              </a:rPr>
              <a:t>Expertise/Identity</a:t>
            </a:r>
            <a:endParaRPr lang="en-US" sz="14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85015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724400" y="2568495"/>
            <a:ext cx="4419601" cy="42895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Prelude: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Collections as a service</a:t>
            </a:r>
          </a:p>
        </p:txBody>
      </p:sp>
      <p:sp>
        <p:nvSpPr>
          <p:cNvPr id="3" name="Rectangle 2"/>
          <p:cNvSpPr/>
          <p:nvPr/>
        </p:nvSpPr>
        <p:spPr>
          <a:xfrm>
            <a:off x="1024391" y="304800"/>
            <a:ext cx="3636872" cy="2756952"/>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Changing characteristics of collections</a:t>
            </a:r>
          </a:p>
        </p:txBody>
      </p:sp>
    </p:spTree>
    <p:extLst>
      <p:ext uri="{BB962C8B-B14F-4D97-AF65-F5344CB8AC3E}">
        <p14:creationId xmlns:p14="http://schemas.microsoft.com/office/powerpoint/2010/main" val="4171833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4" name="Oval 3"/>
          <p:cNvSpPr>
            <a:spLocks noChangeAspect="1"/>
          </p:cNvSpPr>
          <p:nvPr/>
        </p:nvSpPr>
        <p:spPr>
          <a:xfrm>
            <a:off x="4027795" y="1960168"/>
            <a:ext cx="3226551" cy="3226551"/>
          </a:xfrm>
          <a:prstGeom prst="ellipse">
            <a:avLst/>
          </a:prstGeom>
          <a:noFill/>
          <a:ln w="57150">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28" name="TextBox 27"/>
          <p:cNvSpPr txBox="1"/>
          <p:nvPr/>
        </p:nvSpPr>
        <p:spPr>
          <a:xfrm>
            <a:off x="3831677" y="5048537"/>
            <a:ext cx="1688704" cy="830997"/>
          </a:xfrm>
          <a:prstGeom prst="rect">
            <a:avLst/>
          </a:prstGeom>
          <a:noFill/>
        </p:spPr>
        <p:txBody>
          <a:bodyPr wrap="square" rtlCol="0">
            <a:spAutoFit/>
          </a:bodyPr>
          <a:lstStyle/>
          <a:p>
            <a:r>
              <a:rPr lang="en-US" sz="1600" b="1" dirty="0">
                <a:solidFill>
                  <a:schemeClr val="bg1"/>
                </a:solidFill>
              </a:rPr>
              <a:t>Office of undergraduate research</a:t>
            </a:r>
          </a:p>
        </p:txBody>
      </p:sp>
      <p:sp>
        <p:nvSpPr>
          <p:cNvPr id="29" name="TextBox 28"/>
          <p:cNvSpPr txBox="1"/>
          <p:nvPr/>
        </p:nvSpPr>
        <p:spPr>
          <a:xfrm>
            <a:off x="7295613" y="4183084"/>
            <a:ext cx="1377906" cy="584775"/>
          </a:xfrm>
          <a:prstGeom prst="rect">
            <a:avLst/>
          </a:prstGeom>
          <a:noFill/>
        </p:spPr>
        <p:txBody>
          <a:bodyPr wrap="square" rtlCol="0">
            <a:spAutoFit/>
          </a:bodyPr>
          <a:lstStyle/>
          <a:p>
            <a:r>
              <a:rPr lang="en-US" sz="1600" b="1" dirty="0">
                <a:solidFill>
                  <a:schemeClr val="bg1"/>
                </a:solidFill>
              </a:rPr>
              <a:t>Disciplines &amp; departments</a:t>
            </a:r>
          </a:p>
        </p:txBody>
      </p:sp>
      <p:sp>
        <p:nvSpPr>
          <p:cNvPr id="31" name="TextBox 30"/>
          <p:cNvSpPr txBox="1"/>
          <p:nvPr/>
        </p:nvSpPr>
        <p:spPr>
          <a:xfrm>
            <a:off x="1610059" y="4365956"/>
            <a:ext cx="2150384" cy="338554"/>
          </a:xfrm>
          <a:prstGeom prst="rect">
            <a:avLst/>
          </a:prstGeom>
          <a:noFill/>
        </p:spPr>
        <p:txBody>
          <a:bodyPr wrap="square" rtlCol="0">
            <a:spAutoFit/>
          </a:bodyPr>
          <a:lstStyle/>
          <a:p>
            <a:r>
              <a:rPr lang="en-US" sz="1600" b="1" dirty="0">
                <a:solidFill>
                  <a:schemeClr val="bg1"/>
                </a:solidFill>
              </a:rPr>
              <a:t>Graduate school </a:t>
            </a:r>
          </a:p>
        </p:txBody>
      </p:sp>
      <p:sp>
        <p:nvSpPr>
          <p:cNvPr id="32" name="TextBox 31"/>
          <p:cNvSpPr txBox="1"/>
          <p:nvPr/>
        </p:nvSpPr>
        <p:spPr>
          <a:xfrm>
            <a:off x="3421414" y="682207"/>
            <a:ext cx="2195023" cy="584775"/>
          </a:xfrm>
          <a:prstGeom prst="rect">
            <a:avLst/>
          </a:prstGeom>
          <a:noFill/>
        </p:spPr>
        <p:txBody>
          <a:bodyPr wrap="square" rtlCol="0">
            <a:spAutoFit/>
          </a:bodyPr>
          <a:lstStyle/>
          <a:p>
            <a:r>
              <a:rPr lang="en-US" sz="1600" b="1" dirty="0">
                <a:solidFill>
                  <a:schemeClr val="bg1"/>
                </a:solidFill>
              </a:rPr>
              <a:t>Vice president for research</a:t>
            </a:r>
          </a:p>
        </p:txBody>
      </p:sp>
      <p:sp>
        <p:nvSpPr>
          <p:cNvPr id="33" name="TextBox 32"/>
          <p:cNvSpPr txBox="1"/>
          <p:nvPr/>
        </p:nvSpPr>
        <p:spPr>
          <a:xfrm>
            <a:off x="3194167" y="2324011"/>
            <a:ext cx="909984" cy="338554"/>
          </a:xfrm>
          <a:prstGeom prst="rect">
            <a:avLst/>
          </a:prstGeom>
          <a:noFill/>
        </p:spPr>
        <p:txBody>
          <a:bodyPr wrap="square" rtlCol="0">
            <a:spAutoFit/>
          </a:bodyPr>
          <a:lstStyle/>
          <a:p>
            <a:r>
              <a:rPr lang="en-US" sz="1600" b="1" dirty="0">
                <a:solidFill>
                  <a:schemeClr val="bg1"/>
                </a:solidFill>
              </a:rPr>
              <a:t>Provost</a:t>
            </a:r>
          </a:p>
        </p:txBody>
      </p:sp>
      <p:sp>
        <p:nvSpPr>
          <p:cNvPr id="34" name="TextBox 33"/>
          <p:cNvSpPr txBox="1"/>
          <p:nvPr/>
        </p:nvSpPr>
        <p:spPr>
          <a:xfrm>
            <a:off x="2087614" y="1926990"/>
            <a:ext cx="1749185" cy="584775"/>
          </a:xfrm>
          <a:prstGeom prst="rect">
            <a:avLst/>
          </a:prstGeom>
          <a:noFill/>
        </p:spPr>
        <p:txBody>
          <a:bodyPr wrap="square" rtlCol="0">
            <a:spAutoFit/>
          </a:bodyPr>
          <a:lstStyle/>
          <a:p>
            <a:r>
              <a:rPr lang="en-US" sz="1600" b="1" dirty="0">
                <a:solidFill>
                  <a:schemeClr val="bg1"/>
                </a:solidFill>
              </a:rPr>
              <a:t>Institutional Reporting</a:t>
            </a:r>
          </a:p>
        </p:txBody>
      </p:sp>
      <p:sp>
        <p:nvSpPr>
          <p:cNvPr id="36" name="TextBox 35"/>
          <p:cNvSpPr txBox="1"/>
          <p:nvPr/>
        </p:nvSpPr>
        <p:spPr>
          <a:xfrm>
            <a:off x="4403462" y="1452675"/>
            <a:ext cx="864186" cy="338554"/>
          </a:xfrm>
          <a:prstGeom prst="rect">
            <a:avLst/>
          </a:prstGeom>
          <a:noFill/>
        </p:spPr>
        <p:txBody>
          <a:bodyPr wrap="square" rtlCol="0">
            <a:spAutoFit/>
          </a:bodyPr>
          <a:lstStyle/>
          <a:p>
            <a:r>
              <a:rPr lang="en-US" sz="1600" b="1" dirty="0">
                <a:solidFill>
                  <a:schemeClr val="bg1"/>
                </a:solidFill>
              </a:rPr>
              <a:t>CIO</a:t>
            </a:r>
          </a:p>
        </p:txBody>
      </p:sp>
      <p:sp>
        <p:nvSpPr>
          <p:cNvPr id="37" name="TextBox 36"/>
          <p:cNvSpPr txBox="1"/>
          <p:nvPr/>
        </p:nvSpPr>
        <p:spPr>
          <a:xfrm>
            <a:off x="6311671" y="5639137"/>
            <a:ext cx="1885349" cy="584775"/>
          </a:xfrm>
          <a:prstGeom prst="rect">
            <a:avLst/>
          </a:prstGeom>
          <a:noFill/>
        </p:spPr>
        <p:txBody>
          <a:bodyPr wrap="square" rtlCol="0">
            <a:spAutoFit/>
          </a:bodyPr>
          <a:lstStyle/>
          <a:p>
            <a:r>
              <a:rPr lang="en-US" sz="1600" b="1" dirty="0">
                <a:solidFill>
                  <a:schemeClr val="bg1"/>
                </a:solidFill>
              </a:rPr>
              <a:t>Campus center for teaching &amp; learning</a:t>
            </a:r>
          </a:p>
        </p:txBody>
      </p:sp>
      <p:sp>
        <p:nvSpPr>
          <p:cNvPr id="3" name="TextBox 2"/>
          <p:cNvSpPr txBox="1"/>
          <p:nvPr/>
        </p:nvSpPr>
        <p:spPr>
          <a:xfrm>
            <a:off x="651424" y="1155856"/>
            <a:ext cx="1297632" cy="584775"/>
          </a:xfrm>
          <a:prstGeom prst="rect">
            <a:avLst/>
          </a:prstGeom>
          <a:noFill/>
        </p:spPr>
        <p:txBody>
          <a:bodyPr wrap="square" rtlCol="0">
            <a:spAutoFit/>
          </a:bodyPr>
          <a:lstStyle/>
          <a:p>
            <a:r>
              <a:rPr lang="en-US" sz="1600" b="1" dirty="0">
                <a:solidFill>
                  <a:schemeClr val="bg1"/>
                </a:solidFill>
              </a:rPr>
              <a:t>Medical center</a:t>
            </a:r>
          </a:p>
        </p:txBody>
      </p:sp>
      <p:sp>
        <p:nvSpPr>
          <p:cNvPr id="6" name="TextBox 5"/>
          <p:cNvSpPr txBox="1"/>
          <p:nvPr/>
        </p:nvSpPr>
        <p:spPr>
          <a:xfrm>
            <a:off x="667753" y="3356810"/>
            <a:ext cx="184731" cy="338554"/>
          </a:xfrm>
          <a:prstGeom prst="rect">
            <a:avLst/>
          </a:prstGeom>
          <a:noFill/>
        </p:spPr>
        <p:txBody>
          <a:bodyPr wrap="none" rtlCol="0">
            <a:spAutoFit/>
          </a:bodyPr>
          <a:lstStyle/>
          <a:p>
            <a:endParaRPr lang="en-US" sz="1600" b="1" dirty="0">
              <a:solidFill>
                <a:schemeClr val="bg1"/>
              </a:solidFill>
            </a:endParaRPr>
          </a:p>
        </p:txBody>
      </p:sp>
      <p:sp>
        <p:nvSpPr>
          <p:cNvPr id="26" name="TextBox 25"/>
          <p:cNvSpPr txBox="1"/>
          <p:nvPr/>
        </p:nvSpPr>
        <p:spPr>
          <a:xfrm>
            <a:off x="1714520" y="1534604"/>
            <a:ext cx="2283644" cy="338554"/>
          </a:xfrm>
          <a:prstGeom prst="rect">
            <a:avLst/>
          </a:prstGeom>
          <a:noFill/>
        </p:spPr>
        <p:txBody>
          <a:bodyPr wrap="square" rtlCol="0">
            <a:spAutoFit/>
          </a:bodyPr>
          <a:lstStyle/>
          <a:p>
            <a:r>
              <a:rPr lang="en-US" sz="1600" b="1" dirty="0">
                <a:solidFill>
                  <a:schemeClr val="bg1"/>
                </a:solidFill>
              </a:rPr>
              <a:t>Tech Transfer Office</a:t>
            </a:r>
          </a:p>
        </p:txBody>
      </p:sp>
      <p:sp>
        <p:nvSpPr>
          <p:cNvPr id="2" name="TextBox 1"/>
          <p:cNvSpPr txBox="1"/>
          <p:nvPr/>
        </p:nvSpPr>
        <p:spPr>
          <a:xfrm>
            <a:off x="5343281" y="3302688"/>
            <a:ext cx="1022526" cy="369332"/>
          </a:xfrm>
          <a:prstGeom prst="rect">
            <a:avLst/>
          </a:prstGeom>
          <a:noFill/>
          <a:ln>
            <a:solidFill>
              <a:schemeClr val="bg1"/>
            </a:solidFill>
          </a:ln>
        </p:spPr>
        <p:txBody>
          <a:bodyPr wrap="square" rtlCol="0">
            <a:spAutoFit/>
          </a:bodyPr>
          <a:lstStyle/>
          <a:p>
            <a:r>
              <a:rPr lang="en-US" b="1" dirty="0">
                <a:solidFill>
                  <a:schemeClr val="bg1"/>
                </a:solidFill>
              </a:rPr>
              <a:t>LIBRARY</a:t>
            </a:r>
          </a:p>
        </p:txBody>
      </p:sp>
      <p:sp>
        <p:nvSpPr>
          <p:cNvPr id="38" name="TextBox 37"/>
          <p:cNvSpPr txBox="1"/>
          <p:nvPr/>
        </p:nvSpPr>
        <p:spPr>
          <a:xfrm>
            <a:off x="622951" y="2398863"/>
            <a:ext cx="1516577" cy="830997"/>
          </a:xfrm>
          <a:prstGeom prst="rect">
            <a:avLst/>
          </a:prstGeom>
          <a:noFill/>
        </p:spPr>
        <p:txBody>
          <a:bodyPr wrap="square" rtlCol="0">
            <a:spAutoFit/>
          </a:bodyPr>
          <a:lstStyle/>
          <a:p>
            <a:r>
              <a:rPr lang="en-US" sz="1600" b="1" dirty="0">
                <a:solidFill>
                  <a:schemeClr val="bg1"/>
                </a:solidFill>
              </a:rPr>
              <a:t>Advancement &amp; corporate relations </a:t>
            </a:r>
          </a:p>
        </p:txBody>
      </p:sp>
      <p:sp>
        <p:nvSpPr>
          <p:cNvPr id="7" name="Rectangle 6"/>
          <p:cNvSpPr/>
          <p:nvPr/>
        </p:nvSpPr>
        <p:spPr>
          <a:xfrm>
            <a:off x="2015961" y="2691324"/>
            <a:ext cx="1599284" cy="338554"/>
          </a:xfrm>
          <a:prstGeom prst="rect">
            <a:avLst/>
          </a:prstGeom>
        </p:spPr>
        <p:txBody>
          <a:bodyPr wrap="none">
            <a:spAutoFit/>
          </a:bodyPr>
          <a:lstStyle/>
          <a:p>
            <a:r>
              <a:rPr lang="en-US" sz="1600" b="1" dirty="0">
                <a:solidFill>
                  <a:schemeClr val="bg1"/>
                </a:solidFill>
              </a:rPr>
              <a:t>Data Warehouse</a:t>
            </a:r>
          </a:p>
        </p:txBody>
      </p:sp>
      <p:sp>
        <p:nvSpPr>
          <p:cNvPr id="40" name="Arc 39"/>
          <p:cNvSpPr/>
          <p:nvPr/>
        </p:nvSpPr>
        <p:spPr>
          <a:xfrm rot="3888225">
            <a:off x="1955760" y="1059068"/>
            <a:ext cx="3265369" cy="3768745"/>
          </a:xfrm>
          <a:prstGeom prst="arc">
            <a:avLst>
              <a:gd name="adj1" fmla="val 15585671"/>
              <a:gd name="adj2" fmla="val 12545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b="1">
              <a:solidFill>
                <a:schemeClr val="bg1"/>
              </a:solidFill>
            </a:endParaRPr>
          </a:p>
        </p:txBody>
      </p:sp>
      <p:sp>
        <p:nvSpPr>
          <p:cNvPr id="30" name="TextBox 29"/>
          <p:cNvSpPr txBox="1"/>
          <p:nvPr/>
        </p:nvSpPr>
        <p:spPr>
          <a:xfrm>
            <a:off x="459659" y="1966733"/>
            <a:ext cx="1749185" cy="338554"/>
          </a:xfrm>
          <a:prstGeom prst="rect">
            <a:avLst/>
          </a:prstGeom>
          <a:noFill/>
        </p:spPr>
        <p:txBody>
          <a:bodyPr wrap="square" rtlCol="0">
            <a:spAutoFit/>
          </a:bodyPr>
          <a:lstStyle/>
          <a:p>
            <a:r>
              <a:rPr lang="en-US" sz="1600" b="1" dirty="0">
                <a:solidFill>
                  <a:schemeClr val="bg1"/>
                </a:solidFill>
              </a:rPr>
              <a:t>News Bureau</a:t>
            </a:r>
          </a:p>
        </p:txBody>
      </p:sp>
      <p:sp>
        <p:nvSpPr>
          <p:cNvPr id="35" name="Arc 34"/>
          <p:cNvSpPr/>
          <p:nvPr/>
        </p:nvSpPr>
        <p:spPr>
          <a:xfrm rot="8504012">
            <a:off x="4147327" y="-496107"/>
            <a:ext cx="2953325" cy="3768745"/>
          </a:xfrm>
          <a:prstGeom prst="arc">
            <a:avLst>
              <a:gd name="adj1" fmla="val 15585671"/>
              <a:gd name="adj2" fmla="val 1753998"/>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3" name="Arc 42"/>
          <p:cNvSpPr/>
          <p:nvPr/>
        </p:nvSpPr>
        <p:spPr>
          <a:xfrm rot="15427944">
            <a:off x="4977459" y="2516815"/>
            <a:ext cx="1736672" cy="4576946"/>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solidFill>
                <a:schemeClr val="bg1"/>
              </a:solidFill>
            </a:endParaRPr>
          </a:p>
        </p:txBody>
      </p:sp>
      <p:sp>
        <p:nvSpPr>
          <p:cNvPr id="44" name="Arc 43"/>
          <p:cNvSpPr/>
          <p:nvPr/>
        </p:nvSpPr>
        <p:spPr>
          <a:xfrm rot="19682342">
            <a:off x="2992859" y="3184709"/>
            <a:ext cx="2714481" cy="4372735"/>
          </a:xfrm>
          <a:prstGeom prst="arc">
            <a:avLst>
              <a:gd name="adj1" fmla="val 16918701"/>
              <a:gd name="adj2" fmla="val 2100452"/>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5" name="Arc 44"/>
          <p:cNvSpPr/>
          <p:nvPr/>
        </p:nvSpPr>
        <p:spPr>
          <a:xfrm rot="10800000">
            <a:off x="6347269" y="1462750"/>
            <a:ext cx="1736672" cy="4576946"/>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solidFill>
                <a:schemeClr val="bg1"/>
              </a:solidFill>
            </a:endParaRPr>
          </a:p>
        </p:txBody>
      </p:sp>
      <p:sp>
        <p:nvSpPr>
          <p:cNvPr id="39" name="TextBox 38"/>
          <p:cNvSpPr txBox="1"/>
          <p:nvPr/>
        </p:nvSpPr>
        <p:spPr>
          <a:xfrm>
            <a:off x="1913500" y="3446638"/>
            <a:ext cx="1749185" cy="338554"/>
          </a:xfrm>
          <a:prstGeom prst="rect">
            <a:avLst/>
          </a:prstGeom>
          <a:noFill/>
        </p:spPr>
        <p:txBody>
          <a:bodyPr wrap="square" rtlCol="0">
            <a:spAutoFit/>
          </a:bodyPr>
          <a:lstStyle/>
          <a:p>
            <a:r>
              <a:rPr lang="en-US" sz="1600" b="1" dirty="0">
                <a:solidFill>
                  <a:schemeClr val="bg1"/>
                </a:solidFill>
              </a:rPr>
              <a:t>Colleges &amp; depts</a:t>
            </a:r>
          </a:p>
        </p:txBody>
      </p:sp>
      <p:sp>
        <p:nvSpPr>
          <p:cNvPr id="8" name="Footer Placeholder 7"/>
          <p:cNvSpPr>
            <a:spLocks noGrp="1"/>
          </p:cNvSpPr>
          <p:nvPr>
            <p:ph type="ftr" sz="quarter" idx="11"/>
          </p:nvPr>
        </p:nvSpPr>
        <p:spPr/>
        <p:txBody>
          <a:bodyPr/>
          <a:lstStyle/>
          <a:p>
            <a:r>
              <a:rPr lang="en-US" sz="1050" dirty="0">
                <a:solidFill>
                  <a:schemeClr val="bg1"/>
                </a:solidFill>
              </a:rPr>
              <a:t>Adapted from a pic by Rebecca Bryant, OCLC Research</a:t>
            </a:r>
          </a:p>
        </p:txBody>
      </p:sp>
      <p:sp>
        <p:nvSpPr>
          <p:cNvPr id="14" name="TextBox 13"/>
          <p:cNvSpPr txBox="1"/>
          <p:nvPr/>
        </p:nvSpPr>
        <p:spPr>
          <a:xfrm>
            <a:off x="5041356" y="2156698"/>
            <a:ext cx="1561350" cy="646331"/>
          </a:xfrm>
          <a:prstGeom prst="rect">
            <a:avLst/>
          </a:prstGeom>
          <a:solidFill>
            <a:srgbClr val="FFFFFF"/>
          </a:solidFill>
        </p:spPr>
        <p:txBody>
          <a:bodyPr wrap="square" rtlCol="0">
            <a:spAutoFit/>
          </a:bodyPr>
          <a:lstStyle/>
          <a:p>
            <a:pPr algn="ctr"/>
            <a:r>
              <a:rPr lang="en-US" b="1" dirty="0">
                <a:solidFill>
                  <a:srgbClr val="5B9BD5"/>
                </a:solidFill>
              </a:rPr>
              <a:t>Research Data Management</a:t>
            </a:r>
          </a:p>
        </p:txBody>
      </p:sp>
      <p:sp>
        <p:nvSpPr>
          <p:cNvPr id="19" name="TextBox 18"/>
          <p:cNvSpPr txBox="1"/>
          <p:nvPr/>
        </p:nvSpPr>
        <p:spPr>
          <a:xfrm>
            <a:off x="6684139" y="3113429"/>
            <a:ext cx="1326650" cy="646331"/>
          </a:xfrm>
          <a:prstGeom prst="rect">
            <a:avLst/>
          </a:prstGeom>
          <a:solidFill>
            <a:srgbClr val="FFFFFF"/>
          </a:solidFill>
        </p:spPr>
        <p:txBody>
          <a:bodyPr wrap="square" rtlCol="0">
            <a:spAutoFit/>
          </a:bodyPr>
          <a:lstStyle/>
          <a:p>
            <a:pPr algn="ctr"/>
            <a:r>
              <a:rPr lang="en-US" b="1" dirty="0">
                <a:solidFill>
                  <a:srgbClr val="5B9BD5"/>
                </a:solidFill>
              </a:rPr>
              <a:t>Digital scholarship</a:t>
            </a:r>
          </a:p>
        </p:txBody>
      </p:sp>
      <p:sp>
        <p:nvSpPr>
          <p:cNvPr id="18" name="TextBox 17"/>
          <p:cNvSpPr txBox="1"/>
          <p:nvPr/>
        </p:nvSpPr>
        <p:spPr>
          <a:xfrm>
            <a:off x="5442923" y="4128452"/>
            <a:ext cx="1206560" cy="923330"/>
          </a:xfrm>
          <a:prstGeom prst="rect">
            <a:avLst/>
          </a:prstGeom>
          <a:solidFill>
            <a:srgbClr val="FFFFFF"/>
          </a:solidFill>
        </p:spPr>
        <p:txBody>
          <a:bodyPr wrap="square" rtlCol="0">
            <a:spAutoFit/>
          </a:bodyPr>
          <a:lstStyle/>
          <a:p>
            <a:r>
              <a:rPr lang="en-US" b="1" dirty="0">
                <a:solidFill>
                  <a:srgbClr val="5B9BD5"/>
                </a:solidFill>
              </a:rPr>
              <a:t>User education &amp; training</a:t>
            </a:r>
          </a:p>
        </p:txBody>
      </p:sp>
      <p:sp>
        <p:nvSpPr>
          <p:cNvPr id="16" name="TextBox 15"/>
          <p:cNvSpPr txBox="1"/>
          <p:nvPr/>
        </p:nvSpPr>
        <p:spPr>
          <a:xfrm>
            <a:off x="3662889" y="2913873"/>
            <a:ext cx="1514047" cy="646331"/>
          </a:xfrm>
          <a:prstGeom prst="rect">
            <a:avLst/>
          </a:prstGeom>
          <a:solidFill>
            <a:srgbClr val="FFFFFF"/>
          </a:solidFill>
        </p:spPr>
        <p:txBody>
          <a:bodyPr wrap="square" rtlCol="0">
            <a:spAutoFit/>
          </a:bodyPr>
          <a:lstStyle/>
          <a:p>
            <a:pPr algn="ctr"/>
            <a:r>
              <a:rPr lang="en-US" b="1" dirty="0">
                <a:solidFill>
                  <a:srgbClr val="5B9BD5"/>
                </a:solidFill>
              </a:rPr>
              <a:t>RIM/Profiling system</a:t>
            </a:r>
          </a:p>
        </p:txBody>
      </p:sp>
      <p:sp>
        <p:nvSpPr>
          <p:cNvPr id="17" name="TextBox 16"/>
          <p:cNvSpPr txBox="1"/>
          <p:nvPr/>
        </p:nvSpPr>
        <p:spPr>
          <a:xfrm>
            <a:off x="3284916" y="3867097"/>
            <a:ext cx="1354050" cy="646331"/>
          </a:xfrm>
          <a:prstGeom prst="rect">
            <a:avLst/>
          </a:prstGeom>
          <a:solidFill>
            <a:srgbClr val="FFFFFF"/>
          </a:solidFill>
        </p:spPr>
        <p:txBody>
          <a:bodyPr wrap="square" rtlCol="0">
            <a:spAutoFit/>
          </a:bodyPr>
          <a:lstStyle/>
          <a:p>
            <a:r>
              <a:rPr lang="en-US" b="1" dirty="0">
                <a:solidFill>
                  <a:srgbClr val="5B9BD5"/>
                </a:solidFill>
              </a:rPr>
              <a:t>Institutional Repository</a:t>
            </a:r>
          </a:p>
        </p:txBody>
      </p:sp>
      <p:sp>
        <p:nvSpPr>
          <p:cNvPr id="10" name="Rectangle 9"/>
          <p:cNvSpPr/>
          <p:nvPr/>
        </p:nvSpPr>
        <p:spPr>
          <a:xfrm>
            <a:off x="5187096" y="265672"/>
            <a:ext cx="3720518" cy="1195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5B9BD5"/>
                </a:solidFill>
              </a:rPr>
              <a:t>Creation, management and disclosure:</a:t>
            </a:r>
          </a:p>
        </p:txBody>
      </p:sp>
      <p:sp>
        <p:nvSpPr>
          <p:cNvPr id="41" name="Rectangle 40"/>
          <p:cNvSpPr/>
          <p:nvPr/>
        </p:nvSpPr>
        <p:spPr>
          <a:xfrm>
            <a:off x="290529" y="5303022"/>
            <a:ext cx="2342776" cy="1291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Researcher</a:t>
            </a:r>
          </a:p>
          <a:p>
            <a:r>
              <a:rPr lang="en-US" sz="2000"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manager</a:t>
            </a:r>
          </a:p>
          <a:p>
            <a:r>
              <a:rPr lang="en-US" sz="2000"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support</a:t>
            </a:r>
          </a:p>
        </p:txBody>
      </p:sp>
      <p:sp>
        <p:nvSpPr>
          <p:cNvPr id="42" name="Oval 41"/>
          <p:cNvSpPr/>
          <p:nvPr/>
        </p:nvSpPr>
        <p:spPr>
          <a:xfrm>
            <a:off x="7518960" y="969257"/>
            <a:ext cx="1493469" cy="1406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B9BD5"/>
                </a:solidFill>
                <a:latin typeface="Segoe UI" panose="020B0502040204020203" pitchFamily="34" charset="0"/>
                <a:ea typeface="Segoe UI" panose="020B0502040204020203" pitchFamily="34" charset="0"/>
                <a:cs typeface="Segoe UI" panose="020B0502040204020203" pitchFamily="34" charset="0"/>
              </a:rPr>
              <a:t>R-</a:t>
            </a:r>
            <a:br>
              <a:rPr lang="en-US" sz="1600" b="1"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1600" b="1" dirty="0">
                <a:solidFill>
                  <a:srgbClr val="5B9BD5"/>
                </a:solidFill>
                <a:latin typeface="Segoe UI" panose="020B0502040204020203" pitchFamily="34" charset="0"/>
                <a:ea typeface="Segoe UI" panose="020B0502040204020203" pitchFamily="34" charset="0"/>
                <a:cs typeface="Segoe UI" panose="020B0502040204020203" pitchFamily="34" charset="0"/>
              </a:rPr>
              <a:t>infra-structure</a:t>
            </a:r>
            <a:endParaRPr lang="en-US" sz="16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3899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anim calcmode="lin" valueType="num">
                                      <p:cBhvr>
                                        <p:cTn id="40" dur="1000" fill="hold"/>
                                        <p:tgtEl>
                                          <p:spTgt spid="36"/>
                                        </p:tgtEl>
                                        <p:attrNameLst>
                                          <p:attrName>ppt_x</p:attrName>
                                        </p:attrNameLst>
                                      </p:cBhvr>
                                      <p:tavLst>
                                        <p:tav tm="0">
                                          <p:val>
                                            <p:strVal val="#ppt_x"/>
                                          </p:val>
                                        </p:tav>
                                        <p:tav tm="100000">
                                          <p:val>
                                            <p:strVal val="#ppt_x"/>
                                          </p:val>
                                        </p:tav>
                                      </p:tavLst>
                                    </p:anim>
                                    <p:anim calcmode="lin" valueType="num">
                                      <p:cBhvr>
                                        <p:cTn id="41" dur="1000" fill="hold"/>
                                        <p:tgtEl>
                                          <p:spTgt spid="3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anim calcmode="lin" valueType="num">
                                      <p:cBhvr>
                                        <p:cTn id="45" dur="1000" fill="hold"/>
                                        <p:tgtEl>
                                          <p:spTgt spid="32"/>
                                        </p:tgtEl>
                                        <p:attrNameLst>
                                          <p:attrName>ppt_x</p:attrName>
                                        </p:attrNameLst>
                                      </p:cBhvr>
                                      <p:tavLst>
                                        <p:tav tm="0">
                                          <p:val>
                                            <p:strVal val="#ppt_x"/>
                                          </p:val>
                                        </p:tav>
                                        <p:tav tm="100000">
                                          <p:val>
                                            <p:strVal val="#ppt_x"/>
                                          </p:val>
                                        </p:tav>
                                      </p:tavLst>
                                    </p:anim>
                                    <p:anim calcmode="lin" valueType="num">
                                      <p:cBhvr>
                                        <p:cTn id="46" dur="1000" fill="hold"/>
                                        <p:tgtEl>
                                          <p:spTgt spid="3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1000"/>
                                        <p:tgtEl>
                                          <p:spTgt spid="30"/>
                                        </p:tgtEl>
                                      </p:cBhvr>
                                    </p:animEffect>
                                    <p:anim calcmode="lin" valueType="num">
                                      <p:cBhvr>
                                        <p:cTn id="55" dur="1000" fill="hold"/>
                                        <p:tgtEl>
                                          <p:spTgt spid="30"/>
                                        </p:tgtEl>
                                        <p:attrNameLst>
                                          <p:attrName>ppt_x</p:attrName>
                                        </p:attrNameLst>
                                      </p:cBhvr>
                                      <p:tavLst>
                                        <p:tav tm="0">
                                          <p:val>
                                            <p:strVal val="#ppt_x"/>
                                          </p:val>
                                        </p:tav>
                                        <p:tav tm="100000">
                                          <p:val>
                                            <p:strVal val="#ppt_x"/>
                                          </p:val>
                                        </p:tav>
                                      </p:tavLst>
                                    </p:anim>
                                    <p:anim calcmode="lin" valueType="num">
                                      <p:cBhvr>
                                        <p:cTn id="56" dur="1000" fill="hold"/>
                                        <p:tgtEl>
                                          <p:spTgt spid="3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1000"/>
                                        <p:tgtEl>
                                          <p:spTgt spid="38"/>
                                        </p:tgtEl>
                                      </p:cBhvr>
                                    </p:animEffect>
                                    <p:anim calcmode="lin" valueType="num">
                                      <p:cBhvr>
                                        <p:cTn id="60" dur="1000" fill="hold"/>
                                        <p:tgtEl>
                                          <p:spTgt spid="38"/>
                                        </p:tgtEl>
                                        <p:attrNameLst>
                                          <p:attrName>ppt_x</p:attrName>
                                        </p:attrNameLst>
                                      </p:cBhvr>
                                      <p:tavLst>
                                        <p:tav tm="0">
                                          <p:val>
                                            <p:strVal val="#ppt_x"/>
                                          </p:val>
                                        </p:tav>
                                        <p:tav tm="100000">
                                          <p:val>
                                            <p:strVal val="#ppt_x"/>
                                          </p:val>
                                        </p:tav>
                                      </p:tavLst>
                                    </p:anim>
                                    <p:anim calcmode="lin" valueType="num">
                                      <p:cBhvr>
                                        <p:cTn id="61" dur="1000" fill="hold"/>
                                        <p:tgtEl>
                                          <p:spTgt spid="3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1000"/>
                                        <p:tgtEl>
                                          <p:spTgt spid="7"/>
                                        </p:tgtEl>
                                      </p:cBhvr>
                                    </p:animEffect>
                                    <p:anim calcmode="lin" valueType="num">
                                      <p:cBhvr>
                                        <p:cTn id="65" dur="1000" fill="hold"/>
                                        <p:tgtEl>
                                          <p:spTgt spid="7"/>
                                        </p:tgtEl>
                                        <p:attrNameLst>
                                          <p:attrName>ppt_x</p:attrName>
                                        </p:attrNameLst>
                                      </p:cBhvr>
                                      <p:tavLst>
                                        <p:tav tm="0">
                                          <p:val>
                                            <p:strVal val="#ppt_x"/>
                                          </p:val>
                                        </p:tav>
                                        <p:tav tm="100000">
                                          <p:val>
                                            <p:strVal val="#ppt_x"/>
                                          </p:val>
                                        </p:tav>
                                      </p:tavLst>
                                    </p:anim>
                                    <p:anim calcmode="lin" valueType="num">
                                      <p:cBhvr>
                                        <p:cTn id="66" dur="1000" fill="hold"/>
                                        <p:tgtEl>
                                          <p:spTgt spid="7"/>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anim calcmode="lin" valueType="num">
                                      <p:cBhvr>
                                        <p:cTn id="75" dur="1000" fill="hold"/>
                                        <p:tgtEl>
                                          <p:spTgt spid="34"/>
                                        </p:tgtEl>
                                        <p:attrNameLst>
                                          <p:attrName>ppt_x</p:attrName>
                                        </p:attrNameLst>
                                      </p:cBhvr>
                                      <p:tavLst>
                                        <p:tav tm="0">
                                          <p:val>
                                            <p:strVal val="#ppt_x"/>
                                          </p:val>
                                        </p:tav>
                                        <p:tav tm="100000">
                                          <p:val>
                                            <p:strVal val="#ppt_x"/>
                                          </p:val>
                                        </p:tav>
                                      </p:tavLst>
                                    </p:anim>
                                    <p:anim calcmode="lin" valueType="num">
                                      <p:cBhvr>
                                        <p:cTn id="76" dur="1000" fill="hold"/>
                                        <p:tgtEl>
                                          <p:spTgt spid="34"/>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1000"/>
                                        <p:tgtEl>
                                          <p:spTgt spid="39"/>
                                        </p:tgtEl>
                                      </p:cBhvr>
                                    </p:animEffect>
                                    <p:anim calcmode="lin" valueType="num">
                                      <p:cBhvr>
                                        <p:cTn id="80" dur="1000" fill="hold"/>
                                        <p:tgtEl>
                                          <p:spTgt spid="39"/>
                                        </p:tgtEl>
                                        <p:attrNameLst>
                                          <p:attrName>ppt_x</p:attrName>
                                        </p:attrNameLst>
                                      </p:cBhvr>
                                      <p:tavLst>
                                        <p:tav tm="0">
                                          <p:val>
                                            <p:strVal val="#ppt_x"/>
                                          </p:val>
                                        </p:tav>
                                        <p:tav tm="100000">
                                          <p:val>
                                            <p:strVal val="#ppt_x"/>
                                          </p:val>
                                        </p:tav>
                                      </p:tavLst>
                                    </p:anim>
                                    <p:anim calcmode="lin" valueType="num">
                                      <p:cBhvr>
                                        <p:cTn id="81" dur="1000" fill="hold"/>
                                        <p:tgtEl>
                                          <p:spTgt spid="3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fade">
                                      <p:cBhvr>
                                        <p:cTn id="89" dur="1000"/>
                                        <p:tgtEl>
                                          <p:spTgt spid="28"/>
                                        </p:tgtEl>
                                      </p:cBhvr>
                                    </p:animEffect>
                                    <p:anim calcmode="lin" valueType="num">
                                      <p:cBhvr>
                                        <p:cTn id="90" dur="1000" fill="hold"/>
                                        <p:tgtEl>
                                          <p:spTgt spid="28"/>
                                        </p:tgtEl>
                                        <p:attrNameLst>
                                          <p:attrName>ppt_x</p:attrName>
                                        </p:attrNameLst>
                                      </p:cBhvr>
                                      <p:tavLst>
                                        <p:tav tm="0">
                                          <p:val>
                                            <p:strVal val="#ppt_x"/>
                                          </p:val>
                                        </p:tav>
                                        <p:tav tm="100000">
                                          <p:val>
                                            <p:strVal val="#ppt_x"/>
                                          </p:val>
                                        </p:tav>
                                      </p:tavLst>
                                    </p:anim>
                                    <p:anim calcmode="lin" valueType="num">
                                      <p:cBhvr>
                                        <p:cTn id="91" dur="1000" fill="hold"/>
                                        <p:tgtEl>
                                          <p:spTgt spid="28"/>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1000"/>
                                        <p:tgtEl>
                                          <p:spTgt spid="37"/>
                                        </p:tgtEl>
                                      </p:cBhvr>
                                    </p:animEffect>
                                    <p:anim calcmode="lin" valueType="num">
                                      <p:cBhvr>
                                        <p:cTn id="95" dur="1000" fill="hold"/>
                                        <p:tgtEl>
                                          <p:spTgt spid="37"/>
                                        </p:tgtEl>
                                        <p:attrNameLst>
                                          <p:attrName>ppt_x</p:attrName>
                                        </p:attrNameLst>
                                      </p:cBhvr>
                                      <p:tavLst>
                                        <p:tav tm="0">
                                          <p:val>
                                            <p:strVal val="#ppt_x"/>
                                          </p:val>
                                        </p:tav>
                                        <p:tav tm="100000">
                                          <p:val>
                                            <p:strVal val="#ppt_x"/>
                                          </p:val>
                                        </p:tav>
                                      </p:tavLst>
                                    </p:anim>
                                    <p:anim calcmode="lin" valueType="num">
                                      <p:cBhvr>
                                        <p:cTn id="96" dur="1000" fill="hold"/>
                                        <p:tgtEl>
                                          <p:spTgt spid="37"/>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fade">
                                      <p:cBhvr>
                                        <p:cTn id="99" dur="1000"/>
                                        <p:tgtEl>
                                          <p:spTgt spid="29"/>
                                        </p:tgtEl>
                                      </p:cBhvr>
                                    </p:animEffect>
                                    <p:anim calcmode="lin" valueType="num">
                                      <p:cBhvr>
                                        <p:cTn id="100" dur="1000" fill="hold"/>
                                        <p:tgtEl>
                                          <p:spTgt spid="29"/>
                                        </p:tgtEl>
                                        <p:attrNameLst>
                                          <p:attrName>ppt_x</p:attrName>
                                        </p:attrNameLst>
                                      </p:cBhvr>
                                      <p:tavLst>
                                        <p:tav tm="0">
                                          <p:val>
                                            <p:strVal val="#ppt_x"/>
                                          </p:val>
                                        </p:tav>
                                        <p:tav tm="100000">
                                          <p:val>
                                            <p:strVal val="#ppt_x"/>
                                          </p:val>
                                        </p:tav>
                                      </p:tavLst>
                                    </p:anim>
                                    <p:anim calcmode="lin" valueType="num">
                                      <p:cBhvr>
                                        <p:cTn id="10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fade">
                                      <p:cBhvr>
                                        <p:cTn id="106" dur="1000"/>
                                        <p:tgtEl>
                                          <p:spTgt spid="41"/>
                                        </p:tgtEl>
                                      </p:cBhvr>
                                    </p:animEffect>
                                    <p:anim calcmode="lin" valueType="num">
                                      <p:cBhvr>
                                        <p:cTn id="107" dur="1000" fill="hold"/>
                                        <p:tgtEl>
                                          <p:spTgt spid="41"/>
                                        </p:tgtEl>
                                        <p:attrNameLst>
                                          <p:attrName>ppt_x</p:attrName>
                                        </p:attrNameLst>
                                      </p:cBhvr>
                                      <p:tavLst>
                                        <p:tav tm="0">
                                          <p:val>
                                            <p:strVal val="#ppt_x"/>
                                          </p:val>
                                        </p:tav>
                                        <p:tav tm="100000">
                                          <p:val>
                                            <p:strVal val="#ppt_x"/>
                                          </p:val>
                                        </p:tav>
                                      </p:tavLst>
                                    </p:anim>
                                    <p:anim calcmode="lin" valueType="num">
                                      <p:cBhvr>
                                        <p:cTn id="10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p:bldP spid="32" grpId="0"/>
      <p:bldP spid="33" grpId="0"/>
      <p:bldP spid="34" grpId="0"/>
      <p:bldP spid="36" grpId="0"/>
      <p:bldP spid="37" grpId="0"/>
      <p:bldP spid="3" grpId="0"/>
      <p:bldP spid="26" grpId="0"/>
      <p:bldP spid="38" grpId="0"/>
      <p:bldP spid="7" grpId="0"/>
      <p:bldP spid="30" grpId="0"/>
      <p:bldP spid="39" grpId="0"/>
      <p:bldP spid="14" grpId="0" animBg="1"/>
      <p:bldP spid="19" grpId="0" animBg="1"/>
      <p:bldP spid="18" grpId="0" animBg="1"/>
      <p:bldP spid="16" grpId="0" animBg="1"/>
      <p:bldP spid="17" grpId="0" animBg="1"/>
      <p:bldP spid="4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38600" y="199846"/>
            <a:ext cx="4967111" cy="6555641"/>
          </a:xfrm>
          <a:prstGeom prst="rect">
            <a:avLst/>
          </a:prstGeom>
          <a:solidFill>
            <a:srgbClr val="5B9BD5"/>
          </a:solidFill>
        </p:spPr>
        <p:txBody>
          <a:bodyPr wrap="square">
            <a:spAutoFit/>
          </a:bodyPr>
          <a:lstStyle/>
          <a:p>
            <a:pPr defTabSz="914400"/>
            <a:r>
              <a:rPr lang="en-US" sz="2800" dirty="0">
                <a:solidFill>
                  <a:srgbClr val="FFFFFF"/>
                </a:solidFill>
                <a:latin typeface="Segoe UI Light" panose="020B0502040204020203" pitchFamily="34" charset="0"/>
              </a:rPr>
              <a:t>Her view is that publishers are here to </a:t>
            </a:r>
            <a:r>
              <a:rPr lang="en-US" sz="2800" b="1" dirty="0">
                <a:solidFill>
                  <a:srgbClr val="FFFFFF"/>
                </a:solidFill>
                <a:latin typeface="Segoe UI Semibold" panose="020B0702040204020203" pitchFamily="34" charset="0"/>
              </a:rPr>
              <a:t>make the scientific research process more effective </a:t>
            </a:r>
            <a:r>
              <a:rPr lang="en-US" sz="2800" dirty="0">
                <a:solidFill>
                  <a:srgbClr val="FFFFFF"/>
                </a:solidFill>
                <a:latin typeface="Segoe UI Light" panose="020B0502040204020203" pitchFamily="34" charset="0"/>
              </a:rPr>
              <a:t>by helping them keep up to date, find colleagues, plan experiments, and then share their results.  </a:t>
            </a:r>
            <a:r>
              <a:rPr lang="en-US" sz="2800" b="1" dirty="0">
                <a:solidFill>
                  <a:srgbClr val="FFFFFF"/>
                </a:solidFill>
                <a:latin typeface="Segoe UI Semibold" panose="020B0702040204020203" pitchFamily="34" charset="0"/>
              </a:rPr>
              <a:t>After they have published, the processes continues</a:t>
            </a:r>
            <a:r>
              <a:rPr lang="en-US" sz="2800" dirty="0">
                <a:solidFill>
                  <a:srgbClr val="FFFFFF"/>
                </a:solidFill>
                <a:latin typeface="Segoe UI Light" panose="020B0502040204020203" pitchFamily="34" charset="0"/>
              </a:rPr>
              <a:t> with gaining a reputation, obtaining funds, finding collaborators, and even finding a new job. What can we as publishers do to address some of </a:t>
            </a:r>
            <a:r>
              <a:rPr lang="en-US" sz="2800" b="1" dirty="0">
                <a:solidFill>
                  <a:srgbClr val="FFFFFF"/>
                </a:solidFill>
                <a:latin typeface="Segoe UI Semibold" panose="020B0702040204020203" pitchFamily="34" charset="0"/>
              </a:rPr>
              <a:t>scientists’ pain points?</a:t>
            </a:r>
          </a:p>
        </p:txBody>
      </p:sp>
      <p:sp>
        <p:nvSpPr>
          <p:cNvPr id="5" name="TextBox 4"/>
          <p:cNvSpPr txBox="1"/>
          <p:nvPr/>
        </p:nvSpPr>
        <p:spPr>
          <a:xfrm>
            <a:off x="304800" y="3886200"/>
            <a:ext cx="3085845" cy="1446550"/>
          </a:xfrm>
          <a:prstGeom prst="rect">
            <a:avLst/>
          </a:prstGeom>
          <a:solidFill>
            <a:schemeClr val="accent1"/>
          </a:solidFill>
        </p:spPr>
        <p:txBody>
          <a:bodyPr wrap="none" rtlCol="0">
            <a:spAutoFit/>
          </a:bodyPr>
          <a:lstStyle/>
          <a:p>
            <a:pPr defTabSz="914400"/>
            <a:r>
              <a:rPr lang="en-US" sz="2400" dirty="0">
                <a:solidFill>
                  <a:srgbClr val="FFFFFF"/>
                </a:solidFill>
                <a:latin typeface="Segoe UI Light" panose="020B0502040204020203" pitchFamily="34" charset="0"/>
              </a:rPr>
              <a:t>Annette Thomas, </a:t>
            </a:r>
          </a:p>
          <a:p>
            <a:pPr defTabSz="914400"/>
            <a:r>
              <a:rPr lang="en-US" sz="1600" dirty="0">
                <a:solidFill>
                  <a:srgbClr val="FFFFFF"/>
                </a:solidFill>
                <a:latin typeface="Segoe UI Light" panose="020B0502040204020203" pitchFamily="34" charset="0"/>
              </a:rPr>
              <a:t>Then</a:t>
            </a:r>
            <a:r>
              <a:rPr lang="en-US" sz="2400" dirty="0">
                <a:solidFill>
                  <a:srgbClr val="FFFFFF"/>
                </a:solidFill>
                <a:latin typeface="Segoe UI Light" panose="020B0502040204020203" pitchFamily="34" charset="0"/>
              </a:rPr>
              <a:t> CEO of Macmillan </a:t>
            </a:r>
          </a:p>
          <a:p>
            <a:pPr defTabSz="914400"/>
            <a:r>
              <a:rPr lang="en-US" sz="2400" dirty="0">
                <a:solidFill>
                  <a:srgbClr val="FFFFFF"/>
                </a:solidFill>
                <a:latin typeface="Segoe UI Light" panose="020B0502040204020203" pitchFamily="34" charset="0"/>
              </a:rPr>
              <a:t>Publishers </a:t>
            </a:r>
            <a:br>
              <a:rPr lang="en-US" sz="2400" dirty="0">
                <a:solidFill>
                  <a:srgbClr val="FFFFFF"/>
                </a:solidFill>
                <a:latin typeface="Segoe UI Light" panose="020B0502040204020203" pitchFamily="34" charset="0"/>
              </a:rPr>
            </a:br>
            <a:endParaRPr lang="en-US" sz="1600" dirty="0">
              <a:solidFill>
                <a:srgbClr val="FFFFFF"/>
              </a:solidFill>
              <a:latin typeface="Segoe UI Light" panose="020B0502040204020203" pitchFamily="34" charset="0"/>
            </a:endParaRPr>
          </a:p>
        </p:txBody>
      </p:sp>
      <p:sp>
        <p:nvSpPr>
          <p:cNvPr id="6" name="TextBox 5"/>
          <p:cNvSpPr txBox="1"/>
          <p:nvPr/>
        </p:nvSpPr>
        <p:spPr>
          <a:xfrm>
            <a:off x="304800" y="215235"/>
            <a:ext cx="3429000" cy="3046988"/>
          </a:xfrm>
          <a:prstGeom prst="rect">
            <a:avLst/>
          </a:prstGeom>
          <a:solidFill>
            <a:schemeClr val="accent1"/>
          </a:solidFill>
        </p:spPr>
        <p:txBody>
          <a:bodyPr wrap="square" rtlCol="0">
            <a:spAutoFit/>
          </a:bodyPr>
          <a:lstStyle/>
          <a:p>
            <a:pPr defTabSz="914400"/>
            <a:r>
              <a:rPr lang="en-US" sz="4800" dirty="0">
                <a:solidFill>
                  <a:srgbClr val="FFFFFF"/>
                </a:solidFill>
                <a:latin typeface="Segoe UI Light" panose="020B0502040204020203" pitchFamily="34" charset="0"/>
              </a:rPr>
              <a:t>A publisher’s new job description</a:t>
            </a:r>
          </a:p>
        </p:txBody>
      </p:sp>
      <p:sp>
        <p:nvSpPr>
          <p:cNvPr id="7" name="Rectangle 6"/>
          <p:cNvSpPr/>
          <p:nvPr/>
        </p:nvSpPr>
        <p:spPr>
          <a:xfrm>
            <a:off x="-12955" y="6627168"/>
            <a:ext cx="3886200" cy="230832"/>
          </a:xfrm>
          <a:prstGeom prst="rect">
            <a:avLst/>
          </a:prstGeom>
          <a:solidFill>
            <a:schemeClr val="accent1"/>
          </a:solidFill>
        </p:spPr>
        <p:txBody>
          <a:bodyPr wrap="square">
            <a:spAutoFit/>
          </a:bodyPr>
          <a:lstStyle/>
          <a:p>
            <a:pPr defTabSz="914400"/>
            <a:r>
              <a:rPr lang="en-US" sz="900" dirty="0">
                <a:solidFill>
                  <a:srgbClr val="FFFFFF"/>
                </a:solidFill>
              </a:rPr>
              <a:t>http://www.against-the-grain.com/2012/11/a-publishers-new-job-description/</a:t>
            </a:r>
          </a:p>
        </p:txBody>
      </p:sp>
    </p:spTree>
    <p:extLst>
      <p:ext uri="{BB962C8B-B14F-4D97-AF65-F5344CB8AC3E}">
        <p14:creationId xmlns:p14="http://schemas.microsoft.com/office/powerpoint/2010/main" val="229413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2" name="Rectangle 1"/>
          <p:cNvSpPr/>
          <p:nvPr/>
        </p:nvSpPr>
        <p:spPr>
          <a:xfrm>
            <a:off x="762000" y="609600"/>
            <a:ext cx="1905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lumMod val="75000"/>
                  </a:schemeClr>
                </a:solidFill>
                <a:latin typeface="Segoe UI" panose="020B0502040204020203" pitchFamily="34" charset="0"/>
                <a:cs typeface="Segoe UI" panose="020B0502040204020203" pitchFamily="34" charset="0"/>
              </a:rPr>
              <a:t>Researcher</a:t>
            </a:r>
          </a:p>
        </p:txBody>
      </p:sp>
      <p:sp>
        <p:nvSpPr>
          <p:cNvPr id="3" name="Rectangle 2"/>
          <p:cNvSpPr/>
          <p:nvPr/>
        </p:nvSpPr>
        <p:spPr>
          <a:xfrm>
            <a:off x="3429000" y="615875"/>
            <a:ext cx="1905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lumMod val="75000"/>
                  </a:schemeClr>
                </a:solidFill>
                <a:latin typeface="Segoe UI" panose="020B0502040204020203" pitchFamily="34" charset="0"/>
                <a:cs typeface="Segoe UI" panose="020B0502040204020203" pitchFamily="34" charset="0"/>
              </a:rPr>
              <a:t>Librarian</a:t>
            </a:r>
          </a:p>
        </p:txBody>
      </p:sp>
      <p:sp>
        <p:nvSpPr>
          <p:cNvPr id="4" name="Rectangle 3"/>
          <p:cNvSpPr/>
          <p:nvPr/>
        </p:nvSpPr>
        <p:spPr>
          <a:xfrm>
            <a:off x="6096000" y="609600"/>
            <a:ext cx="1905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lumMod val="75000"/>
                  </a:schemeClr>
                </a:solidFill>
                <a:latin typeface="Segoe UI" panose="020B0502040204020203" pitchFamily="34" charset="0"/>
                <a:cs typeface="Segoe UI" panose="020B0502040204020203" pitchFamily="34" charset="0"/>
              </a:rPr>
              <a:t>Research</a:t>
            </a:r>
          </a:p>
          <a:p>
            <a:pPr algn="ctr"/>
            <a:r>
              <a:rPr lang="en-US" sz="2400" dirty="0">
                <a:solidFill>
                  <a:schemeClr val="accent5">
                    <a:lumMod val="75000"/>
                  </a:schemeClr>
                </a:solidFill>
                <a:latin typeface="Segoe UI" panose="020B0502040204020203" pitchFamily="34" charset="0"/>
                <a:cs typeface="Segoe UI" panose="020B0502040204020203" pitchFamily="34" charset="0"/>
              </a:rPr>
              <a:t>manager</a:t>
            </a:r>
          </a:p>
        </p:txBody>
      </p:sp>
      <p:pic>
        <p:nvPicPr>
          <p:cNvPr id="5" name="Picture 4"/>
          <p:cNvPicPr>
            <a:picLocks noChangeAspect="1"/>
          </p:cNvPicPr>
          <p:nvPr/>
        </p:nvPicPr>
        <p:blipFill>
          <a:blip r:embed="rId3"/>
          <a:stretch>
            <a:fillRect/>
          </a:stretch>
        </p:blipFill>
        <p:spPr>
          <a:xfrm>
            <a:off x="7205075" y="2243445"/>
            <a:ext cx="998494" cy="1423988"/>
          </a:xfrm>
          <a:prstGeom prst="rect">
            <a:avLst/>
          </a:prstGeom>
        </p:spPr>
      </p:pic>
      <p:pic>
        <p:nvPicPr>
          <p:cNvPr id="6" name="Picture 5"/>
          <p:cNvPicPr>
            <a:picLocks noChangeAspect="1"/>
          </p:cNvPicPr>
          <p:nvPr/>
        </p:nvPicPr>
        <p:blipFill>
          <a:blip r:embed="rId4"/>
          <a:stretch>
            <a:fillRect/>
          </a:stretch>
        </p:blipFill>
        <p:spPr>
          <a:xfrm>
            <a:off x="5687384" y="2294459"/>
            <a:ext cx="817231" cy="1432953"/>
          </a:xfrm>
          <a:prstGeom prst="rect">
            <a:avLst/>
          </a:prstGeom>
        </p:spPr>
      </p:pic>
      <p:pic>
        <p:nvPicPr>
          <p:cNvPr id="7" name="Picture 6"/>
          <p:cNvPicPr>
            <a:picLocks noChangeAspect="1"/>
          </p:cNvPicPr>
          <p:nvPr/>
        </p:nvPicPr>
        <p:blipFill>
          <a:blip r:embed="rId5"/>
          <a:stretch>
            <a:fillRect/>
          </a:stretch>
        </p:blipFill>
        <p:spPr>
          <a:xfrm>
            <a:off x="6688031" y="4842454"/>
            <a:ext cx="1034087" cy="1423988"/>
          </a:xfrm>
          <a:prstGeom prst="rect">
            <a:avLst/>
          </a:prstGeom>
        </p:spPr>
      </p:pic>
      <p:pic>
        <p:nvPicPr>
          <p:cNvPr id="8" name="Picture 7"/>
          <p:cNvPicPr>
            <a:picLocks noChangeAspect="1"/>
          </p:cNvPicPr>
          <p:nvPr/>
        </p:nvPicPr>
        <p:blipFill>
          <a:blip r:embed="rId6"/>
          <a:stretch>
            <a:fillRect/>
          </a:stretch>
        </p:blipFill>
        <p:spPr>
          <a:xfrm>
            <a:off x="1714500" y="2305050"/>
            <a:ext cx="2076450" cy="409575"/>
          </a:xfrm>
          <a:prstGeom prst="rect">
            <a:avLst/>
          </a:prstGeom>
        </p:spPr>
      </p:pic>
      <p:pic>
        <p:nvPicPr>
          <p:cNvPr id="9" name="Picture 8"/>
          <p:cNvPicPr>
            <a:picLocks noChangeAspect="1"/>
          </p:cNvPicPr>
          <p:nvPr/>
        </p:nvPicPr>
        <p:blipFill>
          <a:blip r:embed="rId7"/>
          <a:stretch>
            <a:fillRect/>
          </a:stretch>
        </p:blipFill>
        <p:spPr>
          <a:xfrm>
            <a:off x="1780166" y="2967542"/>
            <a:ext cx="1362075" cy="457200"/>
          </a:xfrm>
          <a:prstGeom prst="rect">
            <a:avLst/>
          </a:prstGeom>
        </p:spPr>
      </p:pic>
      <p:pic>
        <p:nvPicPr>
          <p:cNvPr id="10" name="Picture 9"/>
          <p:cNvPicPr>
            <a:picLocks noChangeAspect="1"/>
          </p:cNvPicPr>
          <p:nvPr/>
        </p:nvPicPr>
        <p:blipFill>
          <a:blip r:embed="rId8"/>
          <a:stretch>
            <a:fillRect/>
          </a:stretch>
        </p:blipFill>
        <p:spPr>
          <a:xfrm>
            <a:off x="4810125" y="4294458"/>
            <a:ext cx="1047750" cy="438150"/>
          </a:xfrm>
          <a:prstGeom prst="rect">
            <a:avLst/>
          </a:prstGeom>
        </p:spPr>
      </p:pic>
      <p:pic>
        <p:nvPicPr>
          <p:cNvPr id="11" name="Picture 10"/>
          <p:cNvPicPr>
            <a:picLocks noChangeAspect="1"/>
          </p:cNvPicPr>
          <p:nvPr/>
        </p:nvPicPr>
        <p:blipFill>
          <a:blip r:embed="rId9"/>
          <a:stretch>
            <a:fillRect/>
          </a:stretch>
        </p:blipFill>
        <p:spPr>
          <a:xfrm>
            <a:off x="1372272" y="4062917"/>
            <a:ext cx="762000" cy="428625"/>
          </a:xfrm>
          <a:prstGeom prst="rect">
            <a:avLst/>
          </a:prstGeom>
        </p:spPr>
      </p:pic>
      <p:pic>
        <p:nvPicPr>
          <p:cNvPr id="12" name="Picture 11"/>
          <p:cNvPicPr>
            <a:picLocks noChangeAspect="1"/>
          </p:cNvPicPr>
          <p:nvPr/>
        </p:nvPicPr>
        <p:blipFill>
          <a:blip r:embed="rId10"/>
          <a:stretch>
            <a:fillRect/>
          </a:stretch>
        </p:blipFill>
        <p:spPr>
          <a:xfrm>
            <a:off x="1215719" y="4942467"/>
            <a:ext cx="1837105" cy="461962"/>
          </a:xfrm>
          <a:prstGeom prst="rect">
            <a:avLst/>
          </a:prstGeom>
        </p:spPr>
      </p:pic>
      <p:pic>
        <p:nvPicPr>
          <p:cNvPr id="13" name="Picture 12"/>
          <p:cNvPicPr>
            <a:picLocks noChangeAspect="1"/>
          </p:cNvPicPr>
          <p:nvPr/>
        </p:nvPicPr>
        <p:blipFill>
          <a:blip r:embed="rId11"/>
          <a:stretch>
            <a:fillRect/>
          </a:stretch>
        </p:blipFill>
        <p:spPr>
          <a:xfrm>
            <a:off x="3429000" y="3560725"/>
            <a:ext cx="1695450" cy="333375"/>
          </a:xfrm>
          <a:prstGeom prst="rect">
            <a:avLst/>
          </a:prstGeom>
        </p:spPr>
      </p:pic>
      <p:pic>
        <p:nvPicPr>
          <p:cNvPr id="14" name="Picture 13"/>
          <p:cNvPicPr>
            <a:picLocks noChangeAspect="1"/>
          </p:cNvPicPr>
          <p:nvPr/>
        </p:nvPicPr>
        <p:blipFill>
          <a:blip r:embed="rId12"/>
          <a:stretch>
            <a:fillRect/>
          </a:stretch>
        </p:blipFill>
        <p:spPr>
          <a:xfrm>
            <a:off x="770906" y="5790192"/>
            <a:ext cx="1447800" cy="438150"/>
          </a:xfrm>
          <a:prstGeom prst="rect">
            <a:avLst/>
          </a:prstGeom>
        </p:spPr>
      </p:pic>
      <p:pic>
        <p:nvPicPr>
          <p:cNvPr id="15" name="Picture 14"/>
          <p:cNvPicPr>
            <a:picLocks noChangeAspect="1"/>
          </p:cNvPicPr>
          <p:nvPr/>
        </p:nvPicPr>
        <p:blipFill>
          <a:blip r:embed="rId13"/>
          <a:stretch>
            <a:fillRect/>
          </a:stretch>
        </p:blipFill>
        <p:spPr>
          <a:xfrm>
            <a:off x="5334000" y="5831268"/>
            <a:ext cx="1107135" cy="536376"/>
          </a:xfrm>
          <a:prstGeom prst="rect">
            <a:avLst/>
          </a:prstGeom>
        </p:spPr>
      </p:pic>
    </p:spTree>
    <p:extLst>
      <p:ext uri="{BB962C8B-B14F-4D97-AF65-F5344CB8AC3E}">
        <p14:creationId xmlns:p14="http://schemas.microsoft.com/office/powerpoint/2010/main" val="862543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5535" y="0"/>
            <a:ext cx="10009535" cy="6880412"/>
          </a:xfrm>
          <a:prstGeom prst="rect">
            <a:avLst/>
          </a:prstGeom>
        </p:spPr>
      </p:pic>
      <p:sp>
        <p:nvSpPr>
          <p:cNvPr id="3" name="Rectangle 2"/>
          <p:cNvSpPr/>
          <p:nvPr/>
        </p:nvSpPr>
        <p:spPr>
          <a:xfrm>
            <a:off x="5791200" y="5181600"/>
            <a:ext cx="3429000"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 reputation, relevance</a:t>
            </a:r>
          </a:p>
        </p:txBody>
      </p:sp>
      <p:sp>
        <p:nvSpPr>
          <p:cNvPr id="4" name="Oval 3"/>
          <p:cNvSpPr/>
          <p:nvPr/>
        </p:nvSpPr>
        <p:spPr>
          <a:xfrm>
            <a:off x="-228600" y="457200"/>
            <a:ext cx="1524000" cy="14034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5B9BD5"/>
                </a:solidFill>
                <a:latin typeface="Segoe UI" panose="020B0502040204020203" pitchFamily="34" charset="0"/>
                <a:ea typeface="Segoe UI" panose="020B0502040204020203" pitchFamily="34" charset="0"/>
                <a:cs typeface="Segoe UI" panose="020B0502040204020203" pitchFamily="34" charset="0"/>
              </a:rPr>
              <a:t>Special </a:t>
            </a:r>
            <a:r>
              <a:rPr lang="en-US" b="1" dirty="0" err="1">
                <a:solidFill>
                  <a:srgbClr val="5B9BD5"/>
                </a:solidFill>
                <a:latin typeface="Segoe UI" panose="020B0502040204020203" pitchFamily="34" charset="0"/>
                <a:ea typeface="Segoe UI" panose="020B0502040204020203" pitchFamily="34" charset="0"/>
                <a:cs typeface="Segoe UI" panose="020B0502040204020203" pitchFamily="34" charset="0"/>
              </a:rPr>
              <a:t>colls</a:t>
            </a:r>
            <a:endPar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38230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pic>
        <p:nvPicPr>
          <p:cNvPr id="1026" name="Picture 2" descr="https://upload.wikimedia.org/wikipedia/commons/thumb/1/11/War_Memorial_Gardens_Dublin.jpg/1280px-War_Memorial_Gardens_Dublin.jpg?14961071289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9753602"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55704" y="2057400"/>
            <a:ext cx="4114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5B9BD5"/>
                </a:solidFill>
              </a:rPr>
              <a:t>Anamnesis – the case of 1916</a:t>
            </a:r>
          </a:p>
        </p:txBody>
      </p:sp>
      <p:sp>
        <p:nvSpPr>
          <p:cNvPr id="2" name="Rectangle 1"/>
          <p:cNvSpPr/>
          <p:nvPr/>
        </p:nvSpPr>
        <p:spPr>
          <a:xfrm>
            <a:off x="228600" y="3365480"/>
            <a:ext cx="6705600" cy="3416320"/>
          </a:xfrm>
          <a:prstGeom prst="rect">
            <a:avLst/>
          </a:prstGeom>
          <a:solidFill>
            <a:srgbClr val="5B9BD5"/>
          </a:solidFill>
        </p:spPr>
        <p:txBody>
          <a:bodyPr wrap="square">
            <a:spAutoFit/>
          </a:bodyPr>
          <a:lstStyle/>
          <a:p>
            <a:r>
              <a:rPr lang="en-US" sz="2000" dirty="0">
                <a:solidFill>
                  <a:schemeClr val="bg1"/>
                </a:solidFill>
                <a:latin typeface="Segoe UI" panose="020B0502040204020203" pitchFamily="34" charset="0"/>
                <a:cs typeface="Segoe UI" panose="020B0502040204020203" pitchFamily="34" charset="0"/>
              </a:rPr>
              <a:t>In some respects this collection of RTÉ archive material is a microcosm of that Irish psyche. … [RTE’s] archive reflects Irish preoccupations. Its omissions point towards our blind spots. On the debit side is the fact that, as a repository of oral history the RTÉ catalogue includes barely thirty first-hand Irish witnesses of the First World War. On the merit side is the fact that it includes all of thirty first-hand witnesses of the Great War in a time of calculated and culpable amnesia.</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Myles Dungan</a:t>
            </a:r>
          </a:p>
        </p:txBody>
      </p:sp>
      <p:sp>
        <p:nvSpPr>
          <p:cNvPr id="6" name="Oval 5"/>
          <p:cNvSpPr/>
          <p:nvPr/>
        </p:nvSpPr>
        <p:spPr>
          <a:xfrm>
            <a:off x="16565" y="1412714"/>
            <a:ext cx="1524000" cy="14034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5B9BD5"/>
                </a:solidFill>
                <a:latin typeface="Segoe UI" panose="020B0502040204020203" pitchFamily="34" charset="0"/>
                <a:ea typeface="Segoe UI" panose="020B0502040204020203" pitchFamily="34" charset="0"/>
                <a:cs typeface="Segoe UI" panose="020B0502040204020203" pitchFamily="34" charset="0"/>
              </a:rPr>
              <a:t>Special </a:t>
            </a:r>
            <a:r>
              <a:rPr lang="en-US" b="1" dirty="0" err="1">
                <a:solidFill>
                  <a:srgbClr val="5B9BD5"/>
                </a:solidFill>
                <a:latin typeface="Segoe UI" panose="020B0502040204020203" pitchFamily="34" charset="0"/>
                <a:ea typeface="Segoe UI" panose="020B0502040204020203" pitchFamily="34" charset="0"/>
                <a:cs typeface="Segoe UI" panose="020B0502040204020203" pitchFamily="34" charset="0"/>
              </a:rPr>
              <a:t>colls</a:t>
            </a:r>
            <a:endPar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pic>
        <p:nvPicPr>
          <p:cNvPr id="1030" name="Picture 6" descr="stratlaun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5562600"/>
            <a:ext cx="1786759" cy="103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357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5" name="Rectangle 4"/>
          <p:cNvSpPr/>
          <p:nvPr/>
        </p:nvSpPr>
        <p:spPr>
          <a:xfrm>
            <a:off x="867336" y="1219200"/>
            <a:ext cx="3536577" cy="4343400"/>
          </a:xfrm>
          <a:prstGeom prst="rect">
            <a:avLst/>
          </a:prstGeom>
          <a:solidFill>
            <a:schemeClr val="accent5">
              <a:lumMod val="75000"/>
            </a:schemeClr>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Reconfiguration of </a:t>
            </a:r>
            <a:r>
              <a:rPr lang="en-US" sz="2400" b="1" dirty="0">
                <a:solidFill>
                  <a:schemeClr val="bg1"/>
                </a:solidFill>
                <a:latin typeface="Segoe UI" panose="020B0502040204020203" pitchFamily="34" charset="0"/>
                <a:ea typeface="Segoe UI" panose="020B0502040204020203" pitchFamily="34" charset="0"/>
                <a:cs typeface="Segoe UI" panose="020B0502040204020203" pitchFamily="34" charset="0"/>
              </a:rPr>
              <a:t>research work </a:t>
            </a:r>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by network/digital </a:t>
            </a:r>
            <a:b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br>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environment.</a:t>
            </a:r>
          </a:p>
        </p:txBody>
      </p:sp>
      <p:sp>
        <p:nvSpPr>
          <p:cNvPr id="13" name="Down Arrow 12"/>
          <p:cNvSpPr/>
          <p:nvPr/>
        </p:nvSpPr>
        <p:spPr>
          <a:xfrm>
            <a:off x="1817033" y="1905000"/>
            <a:ext cx="1637178" cy="2673724"/>
          </a:xfrm>
          <a:prstGeom prst="downArrow">
            <a:avLst/>
          </a:prstGeom>
          <a:solidFill>
            <a:schemeClr val="bg1">
              <a:alpha val="2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Oval 2"/>
          <p:cNvSpPr/>
          <p:nvPr/>
        </p:nvSpPr>
        <p:spPr>
          <a:xfrm>
            <a:off x="1603003" y="191104"/>
            <a:ext cx="1983961" cy="19839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5B9BD5"/>
                </a:solidFill>
                <a:latin typeface="Segoe UI" panose="020B0502040204020203" pitchFamily="34" charset="0"/>
                <a:ea typeface="Segoe UI" panose="020B0502040204020203" pitchFamily="34" charset="0"/>
                <a:cs typeface="Segoe UI" panose="020B0502040204020203" pitchFamily="34" charset="0"/>
              </a:rPr>
              <a:t>Support for creation, management and disclosure of memory/</a:t>
            </a:r>
          </a:p>
          <a:p>
            <a:pPr algn="ctr"/>
            <a:r>
              <a:rPr lang="en-US" sz="1400" b="1" dirty="0">
                <a:solidFill>
                  <a:srgbClr val="5B9BD5"/>
                </a:solidFill>
                <a:latin typeface="Segoe UI" panose="020B0502040204020203" pitchFamily="34" charset="0"/>
                <a:ea typeface="Segoe UI" panose="020B0502040204020203" pitchFamily="34" charset="0"/>
                <a:cs typeface="Segoe UI" panose="020B0502040204020203" pitchFamily="34" charset="0"/>
              </a:rPr>
              <a:t>evidence</a:t>
            </a:r>
          </a:p>
        </p:txBody>
      </p:sp>
      <p:sp>
        <p:nvSpPr>
          <p:cNvPr id="16" name="Oval 15"/>
          <p:cNvSpPr/>
          <p:nvPr/>
        </p:nvSpPr>
        <p:spPr>
          <a:xfrm>
            <a:off x="1630680" y="4560795"/>
            <a:ext cx="1983961" cy="19839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5B9BD5"/>
                </a:solidFill>
                <a:latin typeface="Segoe UI" panose="020B0502040204020203" pitchFamily="34" charset="0"/>
                <a:ea typeface="Segoe UI" panose="020B0502040204020203" pitchFamily="34" charset="0"/>
                <a:cs typeface="Segoe UI" panose="020B0502040204020203" pitchFamily="34" charset="0"/>
              </a:rPr>
              <a:t>The inside out collection</a:t>
            </a:r>
          </a:p>
        </p:txBody>
      </p:sp>
      <p:sp>
        <p:nvSpPr>
          <p:cNvPr id="19" name="Rectangle 18"/>
          <p:cNvSpPr/>
          <p:nvPr/>
        </p:nvSpPr>
        <p:spPr>
          <a:xfrm>
            <a:off x="4953000" y="1228804"/>
            <a:ext cx="3536577"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B9BD5"/>
                </a:solidFill>
                <a:latin typeface="Segoe UI" panose="020B0502040204020203" pitchFamily="34" charset="0"/>
                <a:ea typeface="Segoe UI" panose="020B0502040204020203" pitchFamily="34" charset="0"/>
                <a:cs typeface="Segoe UI" panose="020B0502040204020203" pitchFamily="34" charset="0"/>
              </a:rPr>
              <a:t>Workflow is the new content </a:t>
            </a:r>
          </a:p>
          <a:p>
            <a:pPr algn="ctr"/>
            <a:endParaRPr lang="en-US" sz="200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r>
              <a:rPr lang="en-US" sz="2000" b="1" dirty="0">
                <a:solidFill>
                  <a:srgbClr val="5B9BD5"/>
                </a:solidFill>
                <a:latin typeface="Segoe UI" panose="020B0502040204020203" pitchFamily="34" charset="0"/>
                <a:ea typeface="Segoe UI" panose="020B0502040204020203" pitchFamily="34" charset="0"/>
                <a:cs typeface="Segoe UI" panose="020B0502040204020203" pitchFamily="34" charset="0"/>
              </a:rPr>
              <a:t>Reputation</a:t>
            </a:r>
            <a:br>
              <a:rPr lang="en-US" sz="200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t>manage and disclose the intellectual outputs and expertise of the institution. </a:t>
            </a:r>
            <a:endParaRPr lang="en-US" sz="200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endParaRPr lang="en-US" sz="200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r>
              <a:rPr lang="en-US" sz="2000" b="1" dirty="0">
                <a:solidFill>
                  <a:srgbClr val="5B9BD5"/>
                </a:solidFill>
                <a:latin typeface="Segoe UI" panose="020B0502040204020203" pitchFamily="34" charset="0"/>
                <a:ea typeface="Segoe UI" panose="020B0502040204020203" pitchFamily="34" charset="0"/>
                <a:cs typeface="Segoe UI" panose="020B0502040204020203" pitchFamily="34" charset="0"/>
              </a:rPr>
              <a:t>From discovery to discoverability</a:t>
            </a:r>
          </a:p>
          <a:p>
            <a:pPr algn="ctr"/>
            <a:endParaRPr lang="en-US" sz="200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r>
              <a:rPr lang="en-US" sz="2000" b="1"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Collective collections: </a:t>
            </a:r>
            <a:r>
              <a:rPr lang="en-US" sz="2000" b="1" dirty="0" err="1">
                <a:solidFill>
                  <a:srgbClr val="5B9BD5"/>
                </a:solidFill>
                <a:latin typeface="Segoe UI" panose="020B0502040204020203" pitchFamily="34" charset="0"/>
                <a:ea typeface="Segoe UI" panose="020B0502040204020203" pitchFamily="34" charset="0"/>
                <a:cs typeface="Segoe UI" panose="020B0502040204020203" pitchFamily="34" charset="0"/>
              </a:rPr>
              <a:t>Rightscaling</a:t>
            </a:r>
            <a:r>
              <a:rPr lang="en-US" sz="2000" b="1" dirty="0">
                <a:solidFill>
                  <a:srgbClr val="5B9BD5"/>
                </a:solidFill>
                <a:latin typeface="Segoe UI" panose="020B0502040204020203" pitchFamily="34" charset="0"/>
                <a:ea typeface="Segoe UI" panose="020B0502040204020203" pitchFamily="34" charset="0"/>
                <a:cs typeface="Segoe UI" panose="020B0502040204020203" pitchFamily="34" charset="0"/>
              </a:rPr>
              <a:t> and collective action</a:t>
            </a:r>
            <a:r>
              <a:rPr lang="en-US" sz="2000" dirty="0">
                <a:solidFill>
                  <a:srgbClr val="5B9BD5"/>
                </a:solidFill>
                <a:latin typeface="Segoe UI" panose="020B0502040204020203" pitchFamily="34" charset="0"/>
                <a:ea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32411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16"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6" name="Rectangle 5"/>
          <p:cNvSpPr/>
          <p:nvPr/>
        </p:nvSpPr>
        <p:spPr>
          <a:xfrm>
            <a:off x="4644275" y="1219200"/>
            <a:ext cx="3636872" cy="43434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lumMod val="75000"/>
                  </a:schemeClr>
                </a:solidFill>
                <a:latin typeface="Segoe UI" panose="020B0502040204020203" pitchFamily="34" charset="0"/>
                <a:ea typeface="Segoe UI" panose="020B0502040204020203" pitchFamily="34" charset="0"/>
                <a:cs typeface="Segoe UI" panose="020B0502040204020203" pitchFamily="34" charset="0"/>
              </a:rPr>
              <a:t>Reconfiguration of the </a:t>
            </a:r>
            <a:r>
              <a:rPr lang="en-US" sz="2400" b="1" dirty="0">
                <a:solidFill>
                  <a:schemeClr val="accent5">
                    <a:lumMod val="75000"/>
                  </a:schemeClr>
                </a:solidFill>
                <a:latin typeface="Segoe UI" panose="020B0502040204020203" pitchFamily="34" charset="0"/>
                <a:ea typeface="Segoe UI" panose="020B0502040204020203" pitchFamily="34" charset="0"/>
                <a:cs typeface="Segoe UI" panose="020B0502040204020203" pitchFamily="34" charset="0"/>
              </a:rPr>
              <a:t>information space </a:t>
            </a:r>
            <a:r>
              <a:rPr lang="en-US" sz="2400" dirty="0">
                <a:solidFill>
                  <a:schemeClr val="accent5">
                    <a:lumMod val="75000"/>
                  </a:schemeClr>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3" name="Oval 2"/>
          <p:cNvSpPr/>
          <p:nvPr/>
        </p:nvSpPr>
        <p:spPr>
          <a:xfrm>
            <a:off x="0" y="3327699"/>
            <a:ext cx="3581400" cy="350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5B9BD5"/>
                </a:solidFill>
                <a:latin typeface="Segoe UI" panose="020B0502040204020203" pitchFamily="34" charset="0"/>
                <a:ea typeface="Segoe UI" panose="020B0502040204020203" pitchFamily="34" charset="0"/>
                <a:cs typeface="Segoe UI" panose="020B0502040204020203" pitchFamily="34" charset="0"/>
              </a:rPr>
              <a:t>Facilitated </a:t>
            </a:r>
          </a:p>
          <a:p>
            <a:pPr algn="ctr"/>
            <a:r>
              <a:rPr lang="en-US" sz="3600" b="1"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Collection</a:t>
            </a:r>
          </a:p>
        </p:txBody>
      </p:sp>
    </p:spTree>
    <p:extLst>
      <p:ext uri="{BB962C8B-B14F-4D97-AF65-F5344CB8AC3E}">
        <p14:creationId xmlns:p14="http://schemas.microsoft.com/office/powerpoint/2010/main" val="3343279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0903" y="768489"/>
            <a:ext cx="6089073" cy="5632311"/>
          </a:xfrm>
          <a:prstGeom prst="rect">
            <a:avLst/>
          </a:prstGeom>
        </p:spPr>
        <p:txBody>
          <a:bodyPr wrap="square">
            <a:spAutoFit/>
          </a:bodyPr>
          <a:lstStyle/>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arXiv</a:t>
            </a:r>
            <a:r>
              <a:rPr lang="en-US" dirty="0">
                <a:latin typeface="Segoe UI" panose="020B0502040204020203" pitchFamily="34" charset="0"/>
                <a:ea typeface="Calibri" panose="020F0502020204030204" pitchFamily="34" charset="0"/>
                <a:cs typeface="Segoe UI" panose="020B0502040204020203" pitchFamily="34" charset="0"/>
              </a:rPr>
              <a:t>, SSRN, </a:t>
            </a:r>
            <a:r>
              <a:rPr lang="en-US" dirty="0" err="1">
                <a:latin typeface="Segoe UI" panose="020B0502040204020203" pitchFamily="34" charset="0"/>
                <a:ea typeface="Calibri" panose="020F0502020204030204" pitchFamily="34" charset="0"/>
                <a:cs typeface="Segoe UI" panose="020B0502040204020203" pitchFamily="34" charset="0"/>
              </a:rPr>
              <a:t>RePEc</a:t>
            </a:r>
            <a:r>
              <a:rPr lang="en-US" dirty="0">
                <a:latin typeface="Segoe UI" panose="020B0502040204020203" pitchFamily="34" charset="0"/>
                <a:ea typeface="Calibri" panose="020F0502020204030204" pitchFamily="34" charset="0"/>
                <a:cs typeface="Segoe UI" panose="020B0502040204020203" pitchFamily="34" charset="0"/>
              </a:rPr>
              <a:t>, PubMed Central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disciplinary repositories</a:t>
            </a:r>
            <a:r>
              <a:rPr lang="en-US" dirty="0">
                <a:latin typeface="Segoe UI" panose="020B0502040204020203" pitchFamily="34" charset="0"/>
                <a:ea typeface="Calibri" panose="020F0502020204030204" pitchFamily="34" charset="0"/>
                <a:cs typeface="Segoe UI" panose="020B0502040204020203" pitchFamily="34" charset="0"/>
              </a:rPr>
              <a:t> that have become important discovery hubs);</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a:latin typeface="Segoe UI" panose="020B0502040204020203" pitchFamily="34" charset="0"/>
                <a:ea typeface="Calibri" panose="020F0502020204030204" pitchFamily="34" charset="0"/>
                <a:cs typeface="Segoe UI" panose="020B0502040204020203" pitchFamily="34" charset="0"/>
              </a:rPr>
              <a:t>Google Scholar, Google Books, Amazon  (ubiquitous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discovery</a:t>
            </a:r>
            <a:r>
              <a:rPr lang="en-US" dirty="0">
                <a:latin typeface="Segoe UI" panose="020B0502040204020203" pitchFamily="34" charset="0"/>
                <a:ea typeface="Calibri" panose="020F0502020204030204" pitchFamily="34" charset="0"/>
                <a:cs typeface="Segoe UI" panose="020B0502040204020203" pitchFamily="34" charset="0"/>
              </a:rPr>
              <a:t> and fulfillment hubs);</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Mendeley</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ResearchGate</a:t>
            </a:r>
            <a:r>
              <a:rPr lang="en-US" dirty="0">
                <a:latin typeface="Segoe UI" panose="020B0502040204020203" pitchFamily="34" charset="0"/>
                <a:ea typeface="Calibri" panose="020F0502020204030204" pitchFamily="34" charset="0"/>
                <a:cs typeface="Segoe UI" panose="020B0502040204020203" pitchFamily="34" charset="0"/>
              </a:rPr>
              <a:t> (services for </a:t>
            </a:r>
            <a:r>
              <a:rPr lang="en-US" b="1" dirty="0">
                <a:solidFill>
                  <a:srgbClr val="C52127"/>
                </a:solidFill>
                <a:latin typeface="Segoe UI" panose="020B0502040204020203" pitchFamily="34" charset="0"/>
                <a:ea typeface="Calibri" panose="020F0502020204030204" pitchFamily="34" charset="0"/>
                <a:cs typeface="Segoe UI" panose="020B0502040204020203" pitchFamily="34" charset="0"/>
              </a:rPr>
              <a:t>social discovery </a:t>
            </a:r>
            <a:r>
              <a:rPr lang="en-US" dirty="0">
                <a:latin typeface="Segoe UI" panose="020B0502040204020203" pitchFamily="34" charset="0"/>
                <a:ea typeface="Calibri" panose="020F0502020204030204" pitchFamily="34" charset="0"/>
                <a:cs typeface="Segoe UI" panose="020B0502040204020203" pitchFamily="34" charset="0"/>
              </a:rPr>
              <a:t>and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scholarly reputation management</a:t>
            </a:r>
            <a:r>
              <a:rPr lang="en-US" dirty="0">
                <a:latin typeface="Segoe UI" panose="020B0502040204020203" pitchFamily="34" charset="0"/>
                <a:ea typeface="Calibri" panose="020F0502020204030204" pitchFamily="34" charset="0"/>
                <a:cs typeface="Segoe UI" panose="020B0502040204020203" pitchFamily="34" charset="0"/>
              </a:rPr>
              <a:t>);</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Goodreads</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LibraryThing</a:t>
            </a:r>
            <a:r>
              <a:rPr lang="en-US" dirty="0">
                <a:latin typeface="Segoe UI" panose="020B0502040204020203" pitchFamily="34" charset="0"/>
                <a:ea typeface="Calibri" panose="020F0502020204030204" pitchFamily="34" charset="0"/>
                <a:cs typeface="Segoe UI" panose="020B0502040204020203" pitchFamily="34" charset="0"/>
              </a:rPr>
              <a:t>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social description/reading </a:t>
            </a:r>
            <a:r>
              <a:rPr lang="en-US" dirty="0">
                <a:latin typeface="Segoe UI" panose="020B0502040204020203" pitchFamily="34" charset="0"/>
                <a:ea typeface="Calibri" panose="020F0502020204030204" pitchFamily="34" charset="0"/>
                <a:cs typeface="Segoe UI" panose="020B0502040204020203" pitchFamily="34" charset="0"/>
              </a:rPr>
              <a:t>sites);</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a:latin typeface="Segoe UI" panose="020B0502040204020203" pitchFamily="34" charset="0"/>
                <a:ea typeface="Calibri" panose="020F0502020204030204" pitchFamily="34" charset="0"/>
                <a:cs typeface="Segoe UI" panose="020B0502040204020203" pitchFamily="34" charset="0"/>
              </a:rPr>
              <a:t>Wikipedia, Yahoo Answers, Khan Academy (hubs for open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research</a:t>
            </a:r>
            <a:r>
              <a:rPr lang="en-US" dirty="0">
                <a:latin typeface="Segoe UI" panose="020B0502040204020203" pitchFamily="34" charset="0"/>
                <a:ea typeface="Calibri" panose="020F0502020204030204" pitchFamily="34" charset="0"/>
                <a:cs typeface="Segoe UI" panose="020B0502040204020203" pitchFamily="34" charset="0"/>
              </a:rPr>
              <a:t>, reference, and teaching materials).  </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FigShare</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OpenRefine</a:t>
            </a:r>
            <a:r>
              <a:rPr lang="en-US" dirty="0">
                <a:latin typeface="Segoe UI" panose="020B0502040204020203" pitchFamily="34" charset="0"/>
                <a:ea typeface="Calibri" panose="020F0502020204030204" pitchFamily="34" charset="0"/>
                <a:cs typeface="Segoe UI" panose="020B0502040204020203" pitchFamily="34" charset="0"/>
              </a:rPr>
              <a:t>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data storage </a:t>
            </a:r>
            <a:r>
              <a:rPr lang="en-US" dirty="0">
                <a:latin typeface="Segoe UI" panose="020B0502040204020203" pitchFamily="34" charset="0"/>
                <a:ea typeface="Calibri" panose="020F0502020204030204" pitchFamily="34" charset="0"/>
                <a:cs typeface="Segoe UI" panose="020B0502040204020203" pitchFamily="34" charset="0"/>
              </a:rPr>
              <a:t>and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manipulation</a:t>
            </a:r>
            <a:r>
              <a:rPr lang="en-US" dirty="0">
                <a:latin typeface="Segoe UI" panose="020B0502040204020203" pitchFamily="34" charset="0"/>
                <a:ea typeface="Calibri" panose="020F0502020204030204" pitchFamily="34" charset="0"/>
                <a:cs typeface="Segoe UI" panose="020B0502040204020203" pitchFamily="34" charset="0"/>
              </a:rPr>
              <a:t> tools)</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Segoe UI" panose="020B0502040204020203" pitchFamily="34" charset="0"/>
            </a:endParaRPr>
          </a:p>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Github</a:t>
            </a:r>
            <a:r>
              <a:rPr lang="en-US" dirty="0">
                <a:latin typeface="Segoe UI" panose="020B0502040204020203" pitchFamily="34" charset="0"/>
                <a:ea typeface="Calibri" panose="020F0502020204030204" pitchFamily="34" charset="0"/>
                <a:cs typeface="Segoe UI" panose="020B0502040204020203" pitchFamily="34" charset="0"/>
              </a:rPr>
              <a:t>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software</a:t>
            </a:r>
            <a:r>
              <a:rPr lang="en-US" dirty="0">
                <a:solidFill>
                  <a:schemeClr val="accent2"/>
                </a:solidFill>
                <a:latin typeface="Segoe UI" panose="020B0502040204020203" pitchFamily="34" charset="0"/>
                <a:ea typeface="Calibri" panose="020F0502020204030204" pitchFamily="34" charset="0"/>
                <a:cs typeface="Segoe UI" panose="020B0502040204020203" pitchFamily="34" charset="0"/>
              </a:rPr>
              <a:t> </a:t>
            </a:r>
            <a:r>
              <a:rPr lang="en-US" dirty="0">
                <a:latin typeface="Segoe UI" panose="020B0502040204020203" pitchFamily="34" charset="0"/>
                <a:ea typeface="Calibri" panose="020F0502020204030204" pitchFamily="34" charset="0"/>
                <a:cs typeface="Segoe UI" panose="020B0502040204020203" pitchFamily="34" charset="0"/>
              </a:rPr>
              <a:t>management)</a:t>
            </a:r>
            <a:endParaRPr lang="en-US" dirty="0">
              <a:effectLst/>
              <a:latin typeface="Segoe UI" panose="020B0502040204020203" pitchFamily="34" charset="0"/>
              <a:ea typeface="Calibri" panose="020F0502020204030204" pitchFamily="34" charset="0"/>
              <a:cs typeface="Times New Roman" panose="02020603050405020304" pitchFamily="18" charset="0"/>
            </a:endParaRPr>
          </a:p>
        </p:txBody>
      </p:sp>
      <p:pic>
        <p:nvPicPr>
          <p:cNvPr id="7" name="Picture 2"/>
          <p:cNvPicPr>
            <a:picLocks noChangeAspect="1" noChangeArrowheads="1"/>
          </p:cNvPicPr>
          <p:nvPr/>
        </p:nvPicPr>
        <p:blipFill>
          <a:blip r:embed="rId2" cstate="print"/>
          <a:srcRect/>
          <a:stretch>
            <a:fillRect/>
          </a:stretch>
        </p:blipFill>
        <p:spPr bwMode="auto">
          <a:xfrm>
            <a:off x="7970449" y="1527834"/>
            <a:ext cx="781032" cy="264686"/>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6066956" y="399804"/>
            <a:ext cx="1173860" cy="324012"/>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a:stretch>
            <a:fillRect/>
          </a:stretch>
        </p:blipFill>
        <p:spPr bwMode="auto">
          <a:xfrm>
            <a:off x="6066956" y="1096951"/>
            <a:ext cx="2490990" cy="228178"/>
          </a:xfrm>
          <a:prstGeom prst="rect">
            <a:avLst/>
          </a:prstGeom>
          <a:noFill/>
          <a:ln w="9525">
            <a:noFill/>
            <a:miter lim="800000"/>
            <a:headEnd/>
            <a:tailEnd/>
          </a:ln>
        </p:spPr>
      </p:pic>
      <p:pic>
        <p:nvPicPr>
          <p:cNvPr id="10" name="Picture 6"/>
          <p:cNvPicPr>
            <a:picLocks noChangeAspect="1" noChangeArrowheads="1"/>
          </p:cNvPicPr>
          <p:nvPr/>
        </p:nvPicPr>
        <p:blipFill>
          <a:blip r:embed="rId5" cstate="print"/>
          <a:srcRect/>
          <a:stretch>
            <a:fillRect/>
          </a:stretch>
        </p:blipFill>
        <p:spPr bwMode="auto">
          <a:xfrm>
            <a:off x="6676914" y="1738433"/>
            <a:ext cx="914400" cy="329682"/>
          </a:xfrm>
          <a:prstGeom prst="rect">
            <a:avLst/>
          </a:prstGeom>
          <a:noFill/>
          <a:ln w="9525">
            <a:noFill/>
            <a:miter lim="800000"/>
            <a:headEnd/>
            <a:tailEnd/>
          </a:ln>
        </p:spPr>
      </p:pic>
      <p:pic>
        <p:nvPicPr>
          <p:cNvPr id="14" name="Picture 12"/>
          <p:cNvPicPr>
            <a:picLocks noChangeAspect="1" noChangeArrowheads="1"/>
          </p:cNvPicPr>
          <p:nvPr/>
        </p:nvPicPr>
        <p:blipFill>
          <a:blip r:embed="rId6" cstate="print"/>
          <a:srcRect/>
          <a:stretch>
            <a:fillRect/>
          </a:stretch>
        </p:blipFill>
        <p:spPr bwMode="auto">
          <a:xfrm>
            <a:off x="6543791" y="6172200"/>
            <a:ext cx="936625" cy="411163"/>
          </a:xfrm>
          <a:prstGeom prst="rect">
            <a:avLst/>
          </a:prstGeom>
          <a:noFill/>
          <a:ln w="9525">
            <a:noFill/>
            <a:miter lim="800000"/>
            <a:headEnd/>
            <a:tailEnd/>
          </a:ln>
        </p:spPr>
      </p:pic>
      <p:pic>
        <p:nvPicPr>
          <p:cNvPr id="15" name="Picture 4"/>
          <p:cNvPicPr>
            <a:picLocks noChangeAspect="1" noChangeArrowheads="1"/>
          </p:cNvPicPr>
          <p:nvPr/>
        </p:nvPicPr>
        <p:blipFill>
          <a:blip r:embed="rId7" cstate="print"/>
          <a:srcRect/>
          <a:stretch>
            <a:fillRect/>
          </a:stretch>
        </p:blipFill>
        <p:spPr bwMode="auto">
          <a:xfrm>
            <a:off x="7872663" y="2528391"/>
            <a:ext cx="962526" cy="228600"/>
          </a:xfrm>
          <a:prstGeom prst="rect">
            <a:avLst/>
          </a:prstGeom>
          <a:noFill/>
          <a:ln w="9525">
            <a:noFill/>
            <a:miter lim="800000"/>
            <a:headEnd/>
            <a:tailEnd/>
          </a:ln>
        </p:spPr>
      </p:pic>
      <p:pic>
        <p:nvPicPr>
          <p:cNvPr id="16" name="Picture 7"/>
          <p:cNvPicPr>
            <a:picLocks noChangeAspect="1" noChangeArrowheads="1"/>
          </p:cNvPicPr>
          <p:nvPr/>
        </p:nvPicPr>
        <p:blipFill>
          <a:blip r:embed="rId8" cstate="print"/>
          <a:srcRect/>
          <a:stretch>
            <a:fillRect/>
          </a:stretch>
        </p:blipFill>
        <p:spPr bwMode="auto">
          <a:xfrm>
            <a:off x="6653886" y="2908386"/>
            <a:ext cx="1600200" cy="301272"/>
          </a:xfrm>
          <a:prstGeom prst="rect">
            <a:avLst/>
          </a:prstGeom>
          <a:noFill/>
          <a:ln w="9525">
            <a:noFill/>
            <a:miter lim="800000"/>
            <a:headEnd/>
            <a:tailEnd/>
          </a:ln>
        </p:spPr>
      </p:pic>
      <p:pic>
        <p:nvPicPr>
          <p:cNvPr id="17" name="Picture 3"/>
          <p:cNvPicPr>
            <a:picLocks noChangeAspect="1" noChangeArrowheads="1"/>
          </p:cNvPicPr>
          <p:nvPr/>
        </p:nvPicPr>
        <p:blipFill>
          <a:blip r:embed="rId9" cstate="print"/>
          <a:srcRect/>
          <a:stretch>
            <a:fillRect/>
          </a:stretch>
        </p:blipFill>
        <p:spPr bwMode="auto">
          <a:xfrm>
            <a:off x="6288576" y="2367093"/>
            <a:ext cx="1290385" cy="322596"/>
          </a:xfrm>
          <a:prstGeom prst="rect">
            <a:avLst/>
          </a:prstGeom>
          <a:noFill/>
          <a:ln w="9525">
            <a:noFill/>
            <a:miter lim="800000"/>
            <a:headEnd/>
            <a:tailEnd/>
          </a:ln>
        </p:spPr>
      </p:pic>
      <p:pic>
        <p:nvPicPr>
          <p:cNvPr id="20" name="Picture 3"/>
          <p:cNvPicPr>
            <a:picLocks noChangeAspect="1" noChangeArrowheads="1"/>
          </p:cNvPicPr>
          <p:nvPr/>
        </p:nvPicPr>
        <p:blipFill>
          <a:blip r:embed="rId10" cstate="print"/>
          <a:srcRect/>
          <a:stretch>
            <a:fillRect/>
          </a:stretch>
        </p:blipFill>
        <p:spPr bwMode="auto">
          <a:xfrm>
            <a:off x="6339976" y="3845742"/>
            <a:ext cx="1073888" cy="219149"/>
          </a:xfrm>
          <a:prstGeom prst="rect">
            <a:avLst/>
          </a:prstGeom>
          <a:noFill/>
          <a:ln w="9525">
            <a:noFill/>
            <a:miter lim="800000"/>
            <a:headEnd/>
            <a:tailEnd/>
          </a:ln>
        </p:spPr>
      </p:pic>
      <p:pic>
        <p:nvPicPr>
          <p:cNvPr id="21" name="Picture 4"/>
          <p:cNvPicPr>
            <a:picLocks noChangeAspect="1" noChangeArrowheads="1"/>
          </p:cNvPicPr>
          <p:nvPr/>
        </p:nvPicPr>
        <p:blipFill>
          <a:blip r:embed="rId11" cstate="print"/>
          <a:srcRect/>
          <a:stretch>
            <a:fillRect/>
          </a:stretch>
        </p:blipFill>
        <p:spPr bwMode="auto">
          <a:xfrm>
            <a:off x="7643140" y="3544706"/>
            <a:ext cx="1141675" cy="219169"/>
          </a:xfrm>
          <a:prstGeom prst="rect">
            <a:avLst/>
          </a:prstGeom>
          <a:noFill/>
          <a:ln w="9525">
            <a:noFill/>
            <a:miter lim="800000"/>
            <a:headEnd/>
            <a:tailEnd/>
          </a:ln>
        </p:spPr>
      </p:pic>
      <p:pic>
        <p:nvPicPr>
          <p:cNvPr id="11270" name="Picture 6" descr="https://encrypted-tbn3.gstatic.com/images?q=tbn:ANd9GcR8LXb_uP9fb2tyPjH-FnnMlm7TYmg3hZSgR2CgKCu67QnV-liYVxLVYbh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02743" y="4488114"/>
            <a:ext cx="1088571" cy="6096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Wikipedia-logo-v2-ko.sv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18936" y="4374846"/>
            <a:ext cx="727075" cy="836137"/>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http://upload.wikimedia.org/wikipedia/en/a/aa/Figshare_logo.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35463" y="5418263"/>
            <a:ext cx="1196610" cy="433388"/>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Galaxy Zo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99687" y="5470651"/>
            <a:ext cx="947487"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00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315781"/>
            <a:ext cx="6362700" cy="5657850"/>
          </a:xfrm>
          <a:prstGeom prst="rect">
            <a:avLst/>
          </a:prstGeom>
        </p:spPr>
      </p:pic>
      <p:pic>
        <p:nvPicPr>
          <p:cNvPr id="4" name="Picture 3"/>
          <p:cNvPicPr>
            <a:picLocks noChangeAspect="1"/>
          </p:cNvPicPr>
          <p:nvPr/>
        </p:nvPicPr>
        <p:blipFill>
          <a:blip r:embed="rId3"/>
          <a:stretch>
            <a:fillRect/>
          </a:stretch>
        </p:blipFill>
        <p:spPr>
          <a:xfrm>
            <a:off x="7391400" y="5108598"/>
            <a:ext cx="1757363" cy="1757363"/>
          </a:xfrm>
          <a:prstGeom prst="rect">
            <a:avLst/>
          </a:prstGeom>
        </p:spPr>
      </p:pic>
    </p:spTree>
    <p:extLst>
      <p:ext uri="{BB962C8B-B14F-4D97-AF65-F5344CB8AC3E}">
        <p14:creationId xmlns:p14="http://schemas.microsoft.com/office/powerpoint/2010/main" val="3414143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p:nvPr/>
        </p:nvCxnSpPr>
        <p:spPr>
          <a:xfrm>
            <a:off x="838200" y="3837941"/>
            <a:ext cx="0" cy="4238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097982" y="3803073"/>
            <a:ext cx="0" cy="4468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a:endCxn id="6" idx="2"/>
          </p:cNvCxnSpPr>
          <p:nvPr/>
        </p:nvCxnSpPr>
        <p:spPr>
          <a:xfrm>
            <a:off x="1066800" y="3622968"/>
            <a:ext cx="67818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848600" y="3394368"/>
            <a:ext cx="457200" cy="457200"/>
          </a:xfrm>
          <a:prstGeom prst="ellipse">
            <a:avLst/>
          </a:prstGeom>
          <a:solidFill>
            <a:schemeClr val="accent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09600" y="3394368"/>
            <a:ext cx="457200" cy="457200"/>
          </a:xfrm>
          <a:prstGeom prst="ellipse">
            <a:avLst/>
          </a:prstGeom>
          <a:solidFill>
            <a:schemeClr val="accent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187282" y="4324128"/>
            <a:ext cx="1981200" cy="1295400"/>
          </a:xfrm>
          <a:prstGeom prst="wedgeRectCallout">
            <a:avLst>
              <a:gd name="adj1" fmla="val -19784"/>
              <a:gd name="adj2" fmla="val 68850"/>
            </a:avLst>
          </a:prstGeom>
          <a:solidFill>
            <a:schemeClr val="accent1">
              <a:lumMod val="20000"/>
              <a:lumOff val="8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1"/>
                </a:solidFill>
              </a:rPr>
              <a:t>The ‘owned’ collection</a:t>
            </a:r>
          </a:p>
        </p:txBody>
      </p:sp>
      <p:sp>
        <p:nvSpPr>
          <p:cNvPr id="9" name="Rectangular Callout 8"/>
          <p:cNvSpPr/>
          <p:nvPr/>
        </p:nvSpPr>
        <p:spPr>
          <a:xfrm>
            <a:off x="6515100" y="4313737"/>
            <a:ext cx="1981200" cy="1295400"/>
          </a:xfrm>
          <a:prstGeom prst="wedgeRectCallout">
            <a:avLst>
              <a:gd name="adj1" fmla="val 19241"/>
              <a:gd name="adj2" fmla="val 64375"/>
            </a:avLst>
          </a:prstGeom>
          <a:solidFill>
            <a:schemeClr val="accent2">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solidFill>
              </a:rPr>
              <a:t>The ‘facilitated’ collection</a:t>
            </a:r>
          </a:p>
        </p:txBody>
      </p:sp>
      <p:sp>
        <p:nvSpPr>
          <p:cNvPr id="14" name="TextBox 13"/>
          <p:cNvSpPr txBox="1"/>
          <p:nvPr/>
        </p:nvSpPr>
        <p:spPr>
          <a:xfrm>
            <a:off x="1305498" y="3622968"/>
            <a:ext cx="2590800" cy="369332"/>
          </a:xfrm>
          <a:prstGeom prst="rect">
            <a:avLst/>
          </a:prstGeom>
          <a:noFill/>
        </p:spPr>
        <p:txBody>
          <a:bodyPr wrap="square" rtlCol="0">
            <a:spAutoFit/>
          </a:bodyPr>
          <a:lstStyle/>
          <a:p>
            <a:r>
              <a:rPr lang="en-US" b="1" dirty="0">
                <a:solidFill>
                  <a:schemeClr val="accent1"/>
                </a:solidFill>
              </a:rPr>
              <a:t>A collections spectrum</a:t>
            </a:r>
          </a:p>
        </p:txBody>
      </p:sp>
      <p:sp>
        <p:nvSpPr>
          <p:cNvPr id="22" name="TextBox 21"/>
          <p:cNvSpPr txBox="1"/>
          <p:nvPr/>
        </p:nvSpPr>
        <p:spPr>
          <a:xfrm>
            <a:off x="228600" y="6031700"/>
            <a:ext cx="1736245" cy="646331"/>
          </a:xfrm>
          <a:prstGeom prst="rect">
            <a:avLst/>
          </a:prstGeom>
          <a:noFill/>
          <a:ln>
            <a:solidFill>
              <a:schemeClr val="accent2"/>
            </a:solidFill>
          </a:ln>
        </p:spPr>
        <p:txBody>
          <a:bodyPr wrap="none" rtlCol="0">
            <a:spAutoFit/>
          </a:bodyPr>
          <a:lstStyle/>
          <a:p>
            <a:pPr algn="ctr"/>
            <a:r>
              <a:rPr lang="en-US" dirty="0">
                <a:solidFill>
                  <a:schemeClr val="accent1"/>
                </a:solidFill>
              </a:rPr>
              <a:t>Purchased and </a:t>
            </a:r>
            <a:br>
              <a:rPr lang="en-US" dirty="0">
                <a:solidFill>
                  <a:schemeClr val="accent1"/>
                </a:solidFill>
              </a:rPr>
            </a:br>
            <a:r>
              <a:rPr lang="en-US" dirty="0">
                <a:solidFill>
                  <a:schemeClr val="accent1"/>
                </a:solidFill>
              </a:rPr>
              <a:t>physically stored</a:t>
            </a:r>
          </a:p>
        </p:txBody>
      </p:sp>
      <p:sp>
        <p:nvSpPr>
          <p:cNvPr id="23" name="TextBox 22"/>
          <p:cNvSpPr txBox="1"/>
          <p:nvPr/>
        </p:nvSpPr>
        <p:spPr>
          <a:xfrm>
            <a:off x="6158148" y="6031700"/>
            <a:ext cx="2674322" cy="646331"/>
          </a:xfrm>
          <a:prstGeom prst="rect">
            <a:avLst/>
          </a:prstGeom>
          <a:noFill/>
          <a:ln>
            <a:solidFill>
              <a:schemeClr val="accent2"/>
            </a:solidFill>
          </a:ln>
        </p:spPr>
        <p:txBody>
          <a:bodyPr wrap="none" rtlCol="0">
            <a:spAutoFit/>
          </a:bodyPr>
          <a:lstStyle/>
          <a:p>
            <a:pPr algn="ctr"/>
            <a:r>
              <a:rPr lang="en-US" dirty="0">
                <a:solidFill>
                  <a:schemeClr val="accent1"/>
                </a:solidFill>
              </a:rPr>
              <a:t>Meet research and </a:t>
            </a:r>
          </a:p>
          <a:p>
            <a:pPr algn="ctr"/>
            <a:r>
              <a:rPr lang="en-US" dirty="0">
                <a:solidFill>
                  <a:schemeClr val="accent1"/>
                </a:solidFill>
              </a:rPr>
              <a:t>learning needs in best way</a:t>
            </a:r>
          </a:p>
        </p:txBody>
      </p:sp>
      <p:sp>
        <p:nvSpPr>
          <p:cNvPr id="2" name="Rectangle 1"/>
          <p:cNvSpPr/>
          <p:nvPr/>
        </p:nvSpPr>
        <p:spPr>
          <a:xfrm>
            <a:off x="4260470" y="2305124"/>
            <a:ext cx="4572000" cy="923330"/>
          </a:xfrm>
          <a:prstGeom prst="rect">
            <a:avLst/>
          </a:prstGeom>
        </p:spPr>
        <p:txBody>
          <a:bodyPr>
            <a:spAutoFit/>
          </a:bodyPr>
          <a:lstStyle/>
          <a:p>
            <a:r>
              <a:rPr lang="en-US" b="1" dirty="0"/>
              <a:t>A network logic: </a:t>
            </a:r>
            <a:r>
              <a:rPr lang="en-US" dirty="0"/>
              <a:t>a coordinated mix of local, external and collaborative services are assembled around user needs</a:t>
            </a:r>
          </a:p>
        </p:txBody>
      </p:sp>
      <p:sp>
        <p:nvSpPr>
          <p:cNvPr id="3" name="Rectangle 2"/>
          <p:cNvSpPr/>
          <p:nvPr/>
        </p:nvSpPr>
        <p:spPr>
          <a:xfrm>
            <a:off x="187282" y="2305124"/>
            <a:ext cx="3169227" cy="923330"/>
          </a:xfrm>
          <a:prstGeom prst="rect">
            <a:avLst/>
          </a:prstGeom>
        </p:spPr>
        <p:txBody>
          <a:bodyPr wrap="square">
            <a:spAutoFit/>
          </a:bodyPr>
          <a:lstStyle/>
          <a:p>
            <a:r>
              <a:rPr lang="en-US" b="1" dirty="0"/>
              <a:t>A print logic: </a:t>
            </a:r>
            <a:r>
              <a:rPr lang="en-US" dirty="0"/>
              <a:t>the distribution of </a:t>
            </a:r>
            <a:br>
              <a:rPr lang="en-US" dirty="0"/>
            </a:br>
            <a:r>
              <a:rPr lang="en-US" dirty="0"/>
              <a:t>print copies to multiple local </a:t>
            </a:r>
            <a:br>
              <a:rPr lang="en-US" dirty="0"/>
            </a:br>
            <a:r>
              <a:rPr lang="en-US" dirty="0"/>
              <a:t>destinations</a:t>
            </a:r>
          </a:p>
        </p:txBody>
      </p:sp>
      <p:sp>
        <p:nvSpPr>
          <p:cNvPr id="15" name="Rectangle 14"/>
          <p:cNvSpPr/>
          <p:nvPr/>
        </p:nvSpPr>
        <p:spPr>
          <a:xfrm>
            <a:off x="228600" y="1295400"/>
            <a:ext cx="335280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Segoe UI" panose="020B0502040204020203" pitchFamily="34" charset="0"/>
                <a:ea typeface="Segoe UI" panose="020B0502040204020203" pitchFamily="34" charset="0"/>
                <a:cs typeface="Segoe UI" panose="020B0502040204020203" pitchFamily="34" charset="0"/>
              </a:rPr>
              <a:t>Value relates to </a:t>
            </a:r>
            <a:r>
              <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rPr>
              <a:t>locally assembled</a:t>
            </a:r>
            <a:r>
              <a:rPr lang="en-US" dirty="0">
                <a:solidFill>
                  <a:prstClr val="white"/>
                </a:solidFill>
                <a:latin typeface="Segoe UI" panose="020B0502040204020203" pitchFamily="34" charset="0"/>
                <a:ea typeface="Segoe UI" panose="020B0502040204020203" pitchFamily="34" charset="0"/>
                <a:cs typeface="Segoe UI" panose="020B0502040204020203" pitchFamily="34" charset="0"/>
              </a:rPr>
              <a:t> collection.</a:t>
            </a:r>
          </a:p>
        </p:txBody>
      </p:sp>
      <p:sp>
        <p:nvSpPr>
          <p:cNvPr id="16" name="Rectangle 15"/>
          <p:cNvSpPr/>
          <p:nvPr/>
        </p:nvSpPr>
        <p:spPr>
          <a:xfrm>
            <a:off x="4260470" y="1295400"/>
            <a:ext cx="400050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Segoe UI" panose="020B0502040204020203" pitchFamily="34" charset="0"/>
                <a:ea typeface="Segoe UI" panose="020B0502040204020203" pitchFamily="34" charset="0"/>
                <a:cs typeface="Segoe UI" panose="020B0502040204020203" pitchFamily="34" charset="0"/>
              </a:rPr>
              <a:t>Value relates to ability to efficiently meet a </a:t>
            </a:r>
            <a:r>
              <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rPr>
              <a:t>variety of research and learning needs</a:t>
            </a:r>
            <a:r>
              <a:rPr lang="en-US" dirty="0">
                <a:solidFill>
                  <a:prstClr val="white"/>
                </a:solidFill>
                <a:latin typeface="Segoe UI" panose="020B0502040204020203" pitchFamily="34" charset="0"/>
                <a:ea typeface="Segoe UI" panose="020B0502040204020203" pitchFamily="34" charset="0"/>
                <a:cs typeface="Segoe UI" panose="020B0502040204020203" pitchFamily="34" charset="0"/>
              </a:rPr>
              <a:t>. </a:t>
            </a:r>
          </a:p>
        </p:txBody>
      </p:sp>
      <p:pic>
        <p:nvPicPr>
          <p:cNvPr id="18" name="Picture 8" descr="library"/>
          <p:cNvPicPr>
            <a:picLocks noChangeAspect="1" noChangeArrowheads="1"/>
          </p:cNvPicPr>
          <p:nvPr/>
        </p:nvPicPr>
        <p:blipFill>
          <a:blip r:embed="rId3" cstate="print"/>
          <a:srcRect/>
          <a:stretch>
            <a:fillRect/>
          </a:stretch>
        </p:blipFill>
        <p:spPr bwMode="auto">
          <a:xfrm>
            <a:off x="1250448" y="78917"/>
            <a:ext cx="1042893" cy="1066800"/>
          </a:xfrm>
          <a:prstGeom prst="rect">
            <a:avLst/>
          </a:prstGeom>
          <a:noFill/>
          <a:ln w="9525">
            <a:noFill/>
            <a:miter lim="800000"/>
            <a:headEnd/>
            <a:tailEnd/>
          </a:ln>
        </p:spPr>
      </p:pic>
      <p:pic>
        <p:nvPicPr>
          <p:cNvPr id="20" name="Picture 19"/>
          <p:cNvPicPr>
            <a:picLocks noChangeAspect="1"/>
          </p:cNvPicPr>
          <p:nvPr/>
        </p:nvPicPr>
        <p:blipFill>
          <a:blip r:embed="rId4"/>
          <a:stretch>
            <a:fillRect/>
          </a:stretch>
        </p:blipFill>
        <p:spPr>
          <a:xfrm>
            <a:off x="5608627" y="304800"/>
            <a:ext cx="876300" cy="762000"/>
          </a:xfrm>
          <a:prstGeom prst="rect">
            <a:avLst/>
          </a:prstGeom>
        </p:spPr>
      </p:pic>
      <p:sp>
        <p:nvSpPr>
          <p:cNvPr id="21" name="Rectangle 20"/>
          <p:cNvSpPr/>
          <p:nvPr/>
        </p:nvSpPr>
        <p:spPr>
          <a:xfrm>
            <a:off x="7369155" y="0"/>
            <a:ext cx="1774845" cy="261610"/>
          </a:xfrm>
          <a:prstGeom prst="rect">
            <a:avLst/>
          </a:prstGeom>
          <a:solidFill>
            <a:srgbClr val="00B0F0"/>
          </a:solidFill>
        </p:spPr>
        <p:txBody>
          <a:bodyPr wrap="none">
            <a:spAutoFit/>
          </a:bodyPr>
          <a:lstStyle/>
          <a:p>
            <a:r>
              <a:rPr lang="en-US" sz="1100" dirty="0">
                <a:solidFill>
                  <a:prstClr val="white"/>
                </a:solidFill>
              </a:rPr>
              <a:t>http://www.xkcd.com/917/</a:t>
            </a:r>
          </a:p>
        </p:txBody>
      </p:sp>
    </p:spTree>
    <p:extLst>
      <p:ext uri="{BB962C8B-B14F-4D97-AF65-F5344CB8AC3E}">
        <p14:creationId xmlns:p14="http://schemas.microsoft.com/office/powerpoint/2010/main" val="144663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0"/>
            <a:ext cx="9677400" cy="6686354"/>
          </a:xfrm>
          <a:prstGeom prst="rect">
            <a:avLst/>
          </a:prstGeom>
        </p:spPr>
      </p:pic>
      <p:sp>
        <p:nvSpPr>
          <p:cNvPr id="8" name="Rectangle 7"/>
          <p:cNvSpPr/>
          <p:nvPr/>
        </p:nvSpPr>
        <p:spPr>
          <a:xfrm>
            <a:off x="5867400" y="5181600"/>
            <a:ext cx="3429000"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Collections as a service</a:t>
            </a:r>
          </a:p>
        </p:txBody>
      </p:sp>
      <p:sp>
        <p:nvSpPr>
          <p:cNvPr id="10" name="Callout: Down Arrow 9"/>
          <p:cNvSpPr/>
          <p:nvPr/>
        </p:nvSpPr>
        <p:spPr>
          <a:xfrm>
            <a:off x="5264834" y="36076"/>
            <a:ext cx="1104900" cy="1279344"/>
          </a:xfrm>
          <a:prstGeom prst="downArrowCallou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 support: creation</a:t>
            </a:r>
          </a:p>
        </p:txBody>
      </p:sp>
      <p:sp>
        <p:nvSpPr>
          <p:cNvPr id="14" name="Callout: Down Arrow 13"/>
          <p:cNvSpPr/>
          <p:nvPr/>
        </p:nvSpPr>
        <p:spPr>
          <a:xfrm>
            <a:off x="2112925" y="36077"/>
            <a:ext cx="972174" cy="1279344"/>
          </a:xfrm>
          <a:prstGeom prst="downArrowCallou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Places</a:t>
            </a:r>
          </a:p>
        </p:txBody>
      </p:sp>
      <p:sp>
        <p:nvSpPr>
          <p:cNvPr id="15" name="Callout: Down Arrow 14"/>
          <p:cNvSpPr/>
          <p:nvPr/>
        </p:nvSpPr>
        <p:spPr>
          <a:xfrm>
            <a:off x="4134474" y="36792"/>
            <a:ext cx="1103651" cy="1278628"/>
          </a:xfrm>
          <a:prstGeom prst="downArrowCallou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Student success</a:t>
            </a:r>
          </a:p>
        </p:txBody>
      </p:sp>
    </p:spTree>
    <p:extLst>
      <p:ext uri="{BB962C8B-B14F-4D97-AF65-F5344CB8AC3E}">
        <p14:creationId xmlns:p14="http://schemas.microsoft.com/office/powerpoint/2010/main" val="3092625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ular Callout 26"/>
          <p:cNvSpPr/>
          <p:nvPr/>
        </p:nvSpPr>
        <p:spPr>
          <a:xfrm>
            <a:off x="3476650" y="472638"/>
            <a:ext cx="4371950" cy="1074484"/>
          </a:xfrm>
          <a:prstGeom prst="wedgeRectCallout">
            <a:avLst>
              <a:gd name="adj1" fmla="val 44933"/>
              <a:gd name="adj2" fmla="val 232500"/>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‘external’ collection: </a:t>
            </a:r>
          </a:p>
          <a:p>
            <a:r>
              <a:rPr lang="en-US" sz="1600" dirty="0">
                <a:solidFill>
                  <a:schemeClr val="accent1"/>
                </a:solidFill>
              </a:rPr>
              <a:t>Pointing researchers at Google Scholar; </a:t>
            </a:r>
          </a:p>
          <a:p>
            <a:r>
              <a:rPr lang="en-US" sz="1600" dirty="0">
                <a:solidFill>
                  <a:schemeClr val="accent1"/>
                </a:solidFill>
              </a:rPr>
              <a:t>Including freely available </a:t>
            </a:r>
            <a:r>
              <a:rPr lang="en-US" sz="1600" dirty="0" err="1">
                <a:solidFill>
                  <a:schemeClr val="accent1"/>
                </a:solidFill>
              </a:rPr>
              <a:t>ebooks</a:t>
            </a:r>
            <a:r>
              <a:rPr lang="en-US" sz="1600" dirty="0">
                <a:solidFill>
                  <a:schemeClr val="accent1"/>
                </a:solidFill>
              </a:rPr>
              <a:t> in the catalog; </a:t>
            </a:r>
          </a:p>
          <a:p>
            <a:r>
              <a:rPr lang="en-US" sz="1600" dirty="0">
                <a:solidFill>
                  <a:schemeClr val="accent1"/>
                </a:solidFill>
              </a:rPr>
              <a:t>Creating resource guides for web resources.</a:t>
            </a:r>
          </a:p>
        </p:txBody>
      </p:sp>
      <p:cxnSp>
        <p:nvCxnSpPr>
          <p:cNvPr id="17" name="Straight Arrow Connector 16"/>
          <p:cNvCxnSpPr/>
          <p:nvPr/>
        </p:nvCxnSpPr>
        <p:spPr>
          <a:xfrm>
            <a:off x="838200" y="3837941"/>
            <a:ext cx="0" cy="4238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097982" y="3803073"/>
            <a:ext cx="0" cy="4468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a:endCxn id="6" idx="2"/>
          </p:cNvCxnSpPr>
          <p:nvPr/>
        </p:nvCxnSpPr>
        <p:spPr>
          <a:xfrm>
            <a:off x="1066800" y="3622968"/>
            <a:ext cx="67818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848600" y="3394368"/>
            <a:ext cx="457200" cy="457200"/>
          </a:xfrm>
          <a:prstGeom prst="ellipse">
            <a:avLst/>
          </a:prstGeom>
          <a:solidFill>
            <a:schemeClr val="accent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09600" y="3394368"/>
            <a:ext cx="457200" cy="457200"/>
          </a:xfrm>
          <a:prstGeom prst="ellipse">
            <a:avLst/>
          </a:prstGeom>
          <a:solidFill>
            <a:schemeClr val="accent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187282" y="4324128"/>
            <a:ext cx="1981200" cy="1295400"/>
          </a:xfrm>
          <a:prstGeom prst="wedgeRectCallout">
            <a:avLst>
              <a:gd name="adj1" fmla="val -19784"/>
              <a:gd name="adj2" fmla="val 68850"/>
            </a:avLst>
          </a:prstGeom>
          <a:solidFill>
            <a:schemeClr val="accent1">
              <a:lumMod val="20000"/>
              <a:lumOff val="8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1"/>
                </a:solidFill>
              </a:rPr>
              <a:t>The ‘owned’ collection</a:t>
            </a:r>
          </a:p>
        </p:txBody>
      </p:sp>
      <p:sp>
        <p:nvSpPr>
          <p:cNvPr id="9" name="Rectangular Callout 8"/>
          <p:cNvSpPr/>
          <p:nvPr/>
        </p:nvSpPr>
        <p:spPr>
          <a:xfrm>
            <a:off x="6515100" y="4313737"/>
            <a:ext cx="1981200" cy="1295400"/>
          </a:xfrm>
          <a:prstGeom prst="wedgeRectCallout">
            <a:avLst>
              <a:gd name="adj1" fmla="val 19241"/>
              <a:gd name="adj2" fmla="val 64375"/>
            </a:avLst>
          </a:prstGeom>
          <a:solidFill>
            <a:schemeClr val="accent2">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solidFill>
              </a:rPr>
              <a:t>The ‘facilitated’ collection</a:t>
            </a:r>
          </a:p>
        </p:txBody>
      </p:sp>
      <p:sp>
        <p:nvSpPr>
          <p:cNvPr id="11" name="Rectangular Callout 10"/>
          <p:cNvSpPr/>
          <p:nvPr/>
        </p:nvSpPr>
        <p:spPr>
          <a:xfrm>
            <a:off x="1305498" y="2121487"/>
            <a:ext cx="1463922" cy="914400"/>
          </a:xfrm>
          <a:prstGeom prst="wedgeRectCallout">
            <a:avLst>
              <a:gd name="adj1" fmla="val 4827"/>
              <a:gd name="adj2" fmla="val 1009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‘borrowed’ collection</a:t>
            </a:r>
          </a:p>
        </p:txBody>
      </p:sp>
      <p:sp>
        <p:nvSpPr>
          <p:cNvPr id="14" name="TextBox 13"/>
          <p:cNvSpPr txBox="1"/>
          <p:nvPr/>
        </p:nvSpPr>
        <p:spPr>
          <a:xfrm>
            <a:off x="1305498" y="3622968"/>
            <a:ext cx="2590800" cy="369332"/>
          </a:xfrm>
          <a:prstGeom prst="rect">
            <a:avLst/>
          </a:prstGeom>
          <a:noFill/>
        </p:spPr>
        <p:txBody>
          <a:bodyPr wrap="square" rtlCol="0">
            <a:spAutoFit/>
          </a:bodyPr>
          <a:lstStyle/>
          <a:p>
            <a:r>
              <a:rPr lang="en-US" b="1" dirty="0">
                <a:solidFill>
                  <a:schemeClr val="accent1"/>
                </a:solidFill>
              </a:rPr>
              <a:t>A collections spectrum</a:t>
            </a:r>
          </a:p>
        </p:txBody>
      </p:sp>
      <p:sp>
        <p:nvSpPr>
          <p:cNvPr id="21" name="Rectangular Callout 20"/>
          <p:cNvSpPr/>
          <p:nvPr/>
        </p:nvSpPr>
        <p:spPr>
          <a:xfrm>
            <a:off x="2928749" y="2121710"/>
            <a:ext cx="1412915" cy="800099"/>
          </a:xfrm>
          <a:prstGeom prst="wedgeRectCallout">
            <a:avLst>
              <a:gd name="adj1" fmla="val -2362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‘shared print’ collection</a:t>
            </a:r>
          </a:p>
        </p:txBody>
      </p:sp>
      <p:sp>
        <p:nvSpPr>
          <p:cNvPr id="16" name="Rectangular Callout 15"/>
          <p:cNvSpPr/>
          <p:nvPr/>
        </p:nvSpPr>
        <p:spPr>
          <a:xfrm>
            <a:off x="4569501" y="2121487"/>
            <a:ext cx="1412915" cy="800099"/>
          </a:xfrm>
          <a:prstGeom prst="wedgeRectCallout">
            <a:avLst>
              <a:gd name="adj1" fmla="val -3318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‘shared digital’ collection</a:t>
            </a:r>
          </a:p>
        </p:txBody>
      </p:sp>
      <p:sp>
        <p:nvSpPr>
          <p:cNvPr id="18" name="Rectangular Callout 17"/>
          <p:cNvSpPr/>
          <p:nvPr/>
        </p:nvSpPr>
        <p:spPr>
          <a:xfrm>
            <a:off x="6332615" y="2121487"/>
            <a:ext cx="1412915" cy="914400"/>
          </a:xfrm>
          <a:prstGeom prst="wedgeRectCallout">
            <a:avLst>
              <a:gd name="adj1" fmla="val -35008"/>
              <a:gd name="adj2" fmla="val 10055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evolving scholarly record</a:t>
            </a:r>
          </a:p>
        </p:txBody>
      </p:sp>
      <p:sp>
        <p:nvSpPr>
          <p:cNvPr id="22" name="TextBox 21"/>
          <p:cNvSpPr txBox="1"/>
          <p:nvPr/>
        </p:nvSpPr>
        <p:spPr>
          <a:xfrm>
            <a:off x="228600" y="6031700"/>
            <a:ext cx="1736245" cy="646331"/>
          </a:xfrm>
          <a:prstGeom prst="rect">
            <a:avLst/>
          </a:prstGeom>
          <a:noFill/>
          <a:ln>
            <a:solidFill>
              <a:schemeClr val="accent2"/>
            </a:solidFill>
          </a:ln>
        </p:spPr>
        <p:txBody>
          <a:bodyPr wrap="none" rtlCol="0">
            <a:spAutoFit/>
          </a:bodyPr>
          <a:lstStyle/>
          <a:p>
            <a:pPr algn="ctr"/>
            <a:r>
              <a:rPr lang="en-US" dirty="0">
                <a:solidFill>
                  <a:schemeClr val="accent1"/>
                </a:solidFill>
              </a:rPr>
              <a:t>Purchased and </a:t>
            </a:r>
            <a:br>
              <a:rPr lang="en-US" dirty="0">
                <a:solidFill>
                  <a:schemeClr val="accent1"/>
                </a:solidFill>
              </a:rPr>
            </a:br>
            <a:r>
              <a:rPr lang="en-US" dirty="0">
                <a:solidFill>
                  <a:schemeClr val="accent1"/>
                </a:solidFill>
              </a:rPr>
              <a:t>physically stored</a:t>
            </a:r>
          </a:p>
        </p:txBody>
      </p:sp>
      <p:sp>
        <p:nvSpPr>
          <p:cNvPr id="23" name="TextBox 22"/>
          <p:cNvSpPr txBox="1"/>
          <p:nvPr/>
        </p:nvSpPr>
        <p:spPr>
          <a:xfrm>
            <a:off x="6158148" y="6031700"/>
            <a:ext cx="2674322" cy="646331"/>
          </a:xfrm>
          <a:prstGeom prst="rect">
            <a:avLst/>
          </a:prstGeom>
          <a:noFill/>
          <a:ln>
            <a:solidFill>
              <a:schemeClr val="accent2"/>
            </a:solidFill>
          </a:ln>
        </p:spPr>
        <p:txBody>
          <a:bodyPr wrap="none" rtlCol="0">
            <a:spAutoFit/>
          </a:bodyPr>
          <a:lstStyle/>
          <a:p>
            <a:pPr algn="ctr"/>
            <a:r>
              <a:rPr lang="en-US" dirty="0">
                <a:solidFill>
                  <a:schemeClr val="accent1"/>
                </a:solidFill>
              </a:rPr>
              <a:t>Meet research and </a:t>
            </a:r>
          </a:p>
          <a:p>
            <a:pPr algn="ctr"/>
            <a:r>
              <a:rPr lang="en-US" dirty="0">
                <a:solidFill>
                  <a:schemeClr val="accent1"/>
                </a:solidFill>
              </a:rPr>
              <a:t>learning needs in best way</a:t>
            </a:r>
          </a:p>
        </p:txBody>
      </p:sp>
      <p:sp>
        <p:nvSpPr>
          <p:cNvPr id="24" name="Rectangular Callout 23"/>
          <p:cNvSpPr/>
          <p:nvPr/>
        </p:nvSpPr>
        <p:spPr>
          <a:xfrm>
            <a:off x="2720196" y="4210050"/>
            <a:ext cx="1412915" cy="800099"/>
          </a:xfrm>
          <a:prstGeom prst="wedgeRectCallout">
            <a:avLst>
              <a:gd name="adj1" fmla="val -12851"/>
              <a:gd name="adj2" fmla="val -90790"/>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‘licensed’ collection</a:t>
            </a:r>
          </a:p>
        </p:txBody>
      </p:sp>
      <p:sp>
        <p:nvSpPr>
          <p:cNvPr id="25" name="Rectangular Callout 24"/>
          <p:cNvSpPr/>
          <p:nvPr/>
        </p:nvSpPr>
        <p:spPr>
          <a:xfrm>
            <a:off x="4540080" y="4205309"/>
            <a:ext cx="1412915" cy="914400"/>
          </a:xfrm>
          <a:prstGeom prst="wedgeRectCallout">
            <a:avLst>
              <a:gd name="adj1" fmla="val -28389"/>
              <a:gd name="adj2" fmla="val -92624"/>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‘demand-driven’ collection</a:t>
            </a:r>
          </a:p>
        </p:txBody>
      </p:sp>
      <p:sp>
        <p:nvSpPr>
          <p:cNvPr id="2" name="TextBox 1"/>
          <p:cNvSpPr txBox="1"/>
          <p:nvPr/>
        </p:nvSpPr>
        <p:spPr>
          <a:xfrm>
            <a:off x="3174132" y="5668237"/>
            <a:ext cx="2335063" cy="738664"/>
          </a:xfrm>
          <a:prstGeom prst="rect">
            <a:avLst/>
          </a:prstGeom>
          <a:noFill/>
          <a:ln>
            <a:solidFill>
              <a:srgbClr val="5B9BD5"/>
            </a:solidFill>
          </a:ln>
        </p:spPr>
        <p:txBody>
          <a:bodyPr wrap="none" rtlCol="0">
            <a:spAutoFit/>
          </a:bodyPr>
          <a:lstStyle/>
          <a:p>
            <a:r>
              <a:rPr lang="en-US" sz="1400" dirty="0">
                <a:solidFill>
                  <a:srgbClr val="0070C0"/>
                </a:solidFill>
              </a:rPr>
              <a:t>Note: Libraries have variable </a:t>
            </a:r>
          </a:p>
          <a:p>
            <a:r>
              <a:rPr lang="en-US" sz="1400" dirty="0">
                <a:solidFill>
                  <a:srgbClr val="0070C0"/>
                </a:solidFill>
              </a:rPr>
              <a:t>Investments across the entire</a:t>
            </a:r>
          </a:p>
          <a:p>
            <a:r>
              <a:rPr lang="en-US" sz="1400" dirty="0">
                <a:solidFill>
                  <a:srgbClr val="0070C0"/>
                </a:solidFill>
              </a:rPr>
              <a:t>spectrum</a:t>
            </a:r>
          </a:p>
        </p:txBody>
      </p:sp>
    </p:spTree>
    <p:extLst>
      <p:ext uri="{BB962C8B-B14F-4D97-AF65-F5344CB8AC3E}">
        <p14:creationId xmlns:p14="http://schemas.microsoft.com/office/powerpoint/2010/main" val="298140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1" grpId="0" animBg="1"/>
      <p:bldP spid="21" grpId="0" animBg="1"/>
      <p:bldP spid="16" grpId="0" animBg="1"/>
      <p:bldP spid="18" grpId="0" animBg="1"/>
      <p:bldP spid="24"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6" name="Rectangle 5"/>
          <p:cNvSpPr/>
          <p:nvPr/>
        </p:nvSpPr>
        <p:spPr>
          <a:xfrm>
            <a:off x="4644275" y="1219200"/>
            <a:ext cx="3636872" cy="43434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lumMod val="75000"/>
                  </a:schemeClr>
                </a:solidFill>
                <a:latin typeface="Segoe UI" panose="020B0502040204020203" pitchFamily="34" charset="0"/>
                <a:ea typeface="Segoe UI" panose="020B0502040204020203" pitchFamily="34" charset="0"/>
                <a:cs typeface="Segoe UI" panose="020B0502040204020203" pitchFamily="34" charset="0"/>
              </a:rPr>
              <a:t>Reconfiguration of the </a:t>
            </a:r>
            <a:r>
              <a:rPr lang="en-US" sz="2400" b="1" dirty="0">
                <a:solidFill>
                  <a:schemeClr val="accent5">
                    <a:lumMod val="75000"/>
                  </a:schemeClr>
                </a:solidFill>
                <a:latin typeface="Segoe UI" panose="020B0502040204020203" pitchFamily="34" charset="0"/>
                <a:ea typeface="Segoe UI" panose="020B0502040204020203" pitchFamily="34" charset="0"/>
                <a:cs typeface="Segoe UI" panose="020B0502040204020203" pitchFamily="34" charset="0"/>
              </a:rPr>
              <a:t>information space </a:t>
            </a:r>
            <a:r>
              <a:rPr lang="en-US" sz="2400" dirty="0">
                <a:solidFill>
                  <a:schemeClr val="accent5">
                    <a:lumMod val="75000"/>
                  </a:schemeClr>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14" name="Down Arrow 13"/>
          <p:cNvSpPr/>
          <p:nvPr/>
        </p:nvSpPr>
        <p:spPr>
          <a:xfrm rot="10800000">
            <a:off x="5581651" y="2162735"/>
            <a:ext cx="1637178" cy="2673724"/>
          </a:xfrm>
          <a:prstGeom prst="downArrow">
            <a:avLst/>
          </a:prstGeom>
          <a:solidFill>
            <a:srgbClr val="0070C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5397500" y="230506"/>
            <a:ext cx="1983961" cy="19839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5B9BD5"/>
                </a:solidFill>
                <a:latin typeface="Segoe UI" panose="020B0502040204020203" pitchFamily="34" charset="0"/>
                <a:ea typeface="Segoe UI" panose="020B0502040204020203" pitchFamily="34" charset="0"/>
                <a:cs typeface="Segoe UI" panose="020B0502040204020203" pitchFamily="34" charset="0"/>
              </a:rPr>
              <a:t>The specialized collection</a:t>
            </a:r>
          </a:p>
        </p:txBody>
      </p:sp>
      <p:sp>
        <p:nvSpPr>
          <p:cNvPr id="15" name="Oval 14"/>
          <p:cNvSpPr/>
          <p:nvPr/>
        </p:nvSpPr>
        <p:spPr>
          <a:xfrm>
            <a:off x="5388379" y="4581377"/>
            <a:ext cx="1983961" cy="19839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5B9BD5"/>
                </a:solidFill>
                <a:latin typeface="Segoe UI" panose="020B0502040204020203" pitchFamily="34" charset="0"/>
                <a:ea typeface="Segoe UI" panose="020B0502040204020203" pitchFamily="34" charset="0"/>
                <a:cs typeface="Segoe UI" panose="020B0502040204020203" pitchFamily="34" charset="0"/>
              </a:rPr>
              <a:t>The facilitated collection</a:t>
            </a:r>
          </a:p>
        </p:txBody>
      </p:sp>
    </p:spTree>
    <p:extLst>
      <p:ext uri="{BB962C8B-B14F-4D97-AF65-F5344CB8AC3E}">
        <p14:creationId xmlns:p14="http://schemas.microsoft.com/office/powerpoint/2010/main" val="299835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2"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 y="0"/>
            <a:ext cx="9266006" cy="6858000"/>
          </a:xfrm>
          <a:prstGeom prst="rect">
            <a:avLst/>
          </a:prstGeom>
        </p:spPr>
      </p:pic>
      <p:sp>
        <p:nvSpPr>
          <p:cNvPr id="3" name="Rectangle 2"/>
          <p:cNvSpPr/>
          <p:nvPr/>
        </p:nvSpPr>
        <p:spPr>
          <a:xfrm>
            <a:off x="5867400" y="5181600"/>
            <a:ext cx="3429000"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specialized collection</a:t>
            </a:r>
          </a:p>
        </p:txBody>
      </p:sp>
    </p:spTree>
    <p:extLst>
      <p:ext uri="{BB962C8B-B14F-4D97-AF65-F5344CB8AC3E}">
        <p14:creationId xmlns:p14="http://schemas.microsoft.com/office/powerpoint/2010/main" val="3243716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6" name="Rectangle 5"/>
          <p:cNvSpPr/>
          <p:nvPr/>
        </p:nvSpPr>
        <p:spPr>
          <a:xfrm>
            <a:off x="4644275" y="1219200"/>
            <a:ext cx="3636872" cy="4343400"/>
          </a:xfrm>
          <a:prstGeom prst="rect">
            <a:avLst/>
          </a:prstGeom>
          <a:solidFill>
            <a:schemeClr val="accent5">
              <a:lumMod val="75000"/>
            </a:schemeClr>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kern="0" dirty="0">
                <a:solidFill>
                  <a:schemeClr val="bg1"/>
                </a:solidFill>
                <a:latin typeface="Segoe UI" panose="020B0502040204020203" pitchFamily="34" charset="0"/>
                <a:ea typeface="Segoe UI" panose="020B0502040204020203" pitchFamily="34" charset="0"/>
                <a:cs typeface="Segoe UI" panose="020B0502040204020203" pitchFamily="34" charset="0"/>
              </a:rPr>
              <a:t>Reconfiguration of the </a:t>
            </a:r>
            <a:r>
              <a:rPr lang="en-US" sz="2400" b="1" kern="0" dirty="0">
                <a:solidFill>
                  <a:schemeClr val="bg1"/>
                </a:solidFill>
                <a:latin typeface="Segoe UI" panose="020B0502040204020203" pitchFamily="34" charset="0"/>
                <a:ea typeface="Segoe UI" panose="020B0502040204020203" pitchFamily="34" charset="0"/>
                <a:cs typeface="Segoe UI" panose="020B0502040204020203" pitchFamily="34" charset="0"/>
              </a:rPr>
              <a:t>information space </a:t>
            </a:r>
            <a:r>
              <a:rPr lang="en-US" sz="2400" kern="0" dirty="0">
                <a:solidFill>
                  <a:schemeClr val="bg1"/>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14" name="Down Arrow 13"/>
          <p:cNvSpPr/>
          <p:nvPr/>
        </p:nvSpPr>
        <p:spPr>
          <a:xfrm rot="10800000">
            <a:off x="5581651" y="2162735"/>
            <a:ext cx="1637178" cy="2673724"/>
          </a:xfrm>
          <a:prstGeom prst="downArrow">
            <a:avLst/>
          </a:prstGeom>
          <a:solidFill>
            <a:schemeClr val="bg1">
              <a:alpha val="2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12" name="Oval 11"/>
          <p:cNvSpPr/>
          <p:nvPr/>
        </p:nvSpPr>
        <p:spPr>
          <a:xfrm>
            <a:off x="5407439" y="219748"/>
            <a:ext cx="1983961" cy="1983961"/>
          </a:xfrm>
          <a:prstGeom prst="ellipse">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The specialized collection</a:t>
            </a:r>
          </a:p>
        </p:txBody>
      </p:sp>
      <p:sp>
        <p:nvSpPr>
          <p:cNvPr id="15" name="Oval 14"/>
          <p:cNvSpPr/>
          <p:nvPr/>
        </p:nvSpPr>
        <p:spPr>
          <a:xfrm>
            <a:off x="5409895" y="4570619"/>
            <a:ext cx="1983961" cy="1983961"/>
          </a:xfrm>
          <a:prstGeom prst="ellipse">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The facilitated collection</a:t>
            </a:r>
          </a:p>
        </p:txBody>
      </p:sp>
      <p:sp>
        <p:nvSpPr>
          <p:cNvPr id="10" name="Rectangle 9"/>
          <p:cNvSpPr/>
          <p:nvPr/>
        </p:nvSpPr>
        <p:spPr>
          <a:xfrm>
            <a:off x="457200" y="1219200"/>
            <a:ext cx="3536577"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Specialization of locally acquired/held collections?</a:t>
            </a:r>
          </a:p>
          <a:p>
            <a:pPr algn="ctr">
              <a:defRPr/>
            </a:pPr>
            <a:endParaRPr lang="en-US" sz="2000"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defRPr/>
            </a:pPr>
            <a: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Engagement</a:t>
            </a:r>
            <a:br>
              <a:rPr lang="en-US" sz="2000"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kern="0" dirty="0">
                <a:solidFill>
                  <a:srgbClr val="5B9BD5"/>
                </a:solidFill>
                <a:latin typeface="Segoe UI" panose="020B0502040204020203" pitchFamily="34" charset="0"/>
                <a:ea typeface="Segoe UI" panose="020B0502040204020203" pitchFamily="34" charset="0"/>
                <a:cs typeface="Segoe UI" panose="020B0502040204020203" pitchFamily="34" charset="0"/>
              </a:rPr>
              <a:t>Understand and respond to needs of faculty and students.</a:t>
            </a:r>
          </a:p>
          <a:p>
            <a:pPr algn="ctr">
              <a:defRPr/>
            </a:pPr>
            <a:endParaRPr lang="en-US" sz="2000"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defRPr/>
            </a:pPr>
            <a: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A diffuse responsibility for stewardship of the scholarly record</a:t>
            </a:r>
          </a:p>
          <a:p>
            <a:pPr algn="ctr">
              <a:defRPr/>
            </a:pPr>
            <a:endPar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defRPr/>
            </a:pPr>
            <a: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Collective collections:</a:t>
            </a:r>
            <a:b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000" b="1" kern="0" dirty="0" err="1">
                <a:solidFill>
                  <a:srgbClr val="5B9BD5"/>
                </a:solidFill>
                <a:latin typeface="Segoe UI" panose="020B0502040204020203" pitchFamily="34" charset="0"/>
                <a:ea typeface="Segoe UI" panose="020B0502040204020203" pitchFamily="34" charset="0"/>
                <a:cs typeface="Segoe UI" panose="020B0502040204020203" pitchFamily="34" charset="0"/>
              </a:rPr>
              <a:t>Rightscaling</a:t>
            </a:r>
            <a: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 and collective action</a:t>
            </a:r>
            <a:r>
              <a:rPr lang="en-US" sz="20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30490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867336" y="1219200"/>
            <a:ext cx="3536577" cy="43434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Reconfiguration of </a:t>
            </a:r>
            <a:r>
              <a:rPr lang="en-US" sz="2400" b="1" dirty="0">
                <a:solidFill>
                  <a:schemeClr val="bg1"/>
                </a:solidFill>
                <a:latin typeface="Segoe UI" panose="020B0502040204020203" pitchFamily="34" charset="0"/>
                <a:ea typeface="Segoe UI" panose="020B0502040204020203" pitchFamily="34" charset="0"/>
                <a:cs typeface="Segoe UI" panose="020B0502040204020203" pitchFamily="34" charset="0"/>
              </a:rPr>
              <a:t>research work </a:t>
            </a:r>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by network/digital </a:t>
            </a:r>
            <a:b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br>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environment.</a:t>
            </a:r>
          </a:p>
        </p:txBody>
      </p:sp>
      <p:sp>
        <p:nvSpPr>
          <p:cNvPr id="6" name="Rectangle 5"/>
          <p:cNvSpPr/>
          <p:nvPr/>
        </p:nvSpPr>
        <p:spPr>
          <a:xfrm>
            <a:off x="4644275" y="1219200"/>
            <a:ext cx="3636872" cy="43434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Reconfiguration of the </a:t>
            </a:r>
            <a:r>
              <a:rPr lang="en-US" sz="2400" b="1" dirty="0">
                <a:solidFill>
                  <a:schemeClr val="bg1"/>
                </a:solidFill>
                <a:latin typeface="Segoe UI" panose="020B0502040204020203" pitchFamily="34" charset="0"/>
                <a:ea typeface="Segoe UI" panose="020B0502040204020203" pitchFamily="34" charset="0"/>
                <a:cs typeface="Segoe UI" panose="020B0502040204020203" pitchFamily="34" charset="0"/>
              </a:rPr>
              <a:t>information space </a:t>
            </a:r>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14" name="Down Arrow 13"/>
          <p:cNvSpPr/>
          <p:nvPr/>
        </p:nvSpPr>
        <p:spPr>
          <a:xfrm rot="10800000">
            <a:off x="5581651" y="2162735"/>
            <a:ext cx="1637178" cy="2673724"/>
          </a:xfrm>
          <a:prstGeom prst="downArrow">
            <a:avLst/>
          </a:prstGeom>
          <a:solidFill>
            <a:schemeClr val="bg1">
              <a:alpha val="2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Down Arrow 12"/>
          <p:cNvSpPr/>
          <p:nvPr/>
        </p:nvSpPr>
        <p:spPr>
          <a:xfrm>
            <a:off x="1817033" y="1905000"/>
            <a:ext cx="1637178" cy="2673724"/>
          </a:xfrm>
          <a:prstGeom prst="downArrow">
            <a:avLst/>
          </a:prstGeom>
          <a:solidFill>
            <a:schemeClr val="bg1">
              <a:alpha val="2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Oval 2"/>
          <p:cNvSpPr/>
          <p:nvPr/>
        </p:nvSpPr>
        <p:spPr>
          <a:xfrm>
            <a:off x="1603003" y="191104"/>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white"/>
                </a:solidFill>
                <a:latin typeface="Segoe UI" panose="020B0502040204020203" pitchFamily="34" charset="0"/>
                <a:ea typeface="Segoe UI" panose="020B0502040204020203" pitchFamily="34" charset="0"/>
                <a:cs typeface="Segoe UI" panose="020B0502040204020203" pitchFamily="34" charset="0"/>
              </a:rPr>
              <a:t>Support for creation, management and disclosure of memory/</a:t>
            </a:r>
          </a:p>
          <a:p>
            <a:pPr algn="ctr"/>
            <a:r>
              <a:rPr lang="en-US" sz="1400" b="1" dirty="0">
                <a:solidFill>
                  <a:prstClr val="white"/>
                </a:solidFill>
                <a:latin typeface="Segoe UI" panose="020B0502040204020203" pitchFamily="34" charset="0"/>
                <a:ea typeface="Segoe UI" panose="020B0502040204020203" pitchFamily="34" charset="0"/>
                <a:cs typeface="Segoe UI" panose="020B0502040204020203" pitchFamily="34" charset="0"/>
              </a:rPr>
              <a:t>evidence</a:t>
            </a:r>
          </a:p>
        </p:txBody>
      </p:sp>
      <p:sp>
        <p:nvSpPr>
          <p:cNvPr id="12" name="Oval 11"/>
          <p:cNvSpPr/>
          <p:nvPr/>
        </p:nvSpPr>
        <p:spPr>
          <a:xfrm>
            <a:off x="5408258" y="262780"/>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rPr>
              <a:t>The specialized collection</a:t>
            </a:r>
          </a:p>
        </p:txBody>
      </p:sp>
      <p:sp>
        <p:nvSpPr>
          <p:cNvPr id="15" name="Oval 14"/>
          <p:cNvSpPr/>
          <p:nvPr/>
        </p:nvSpPr>
        <p:spPr>
          <a:xfrm>
            <a:off x="5420655" y="4570619"/>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rPr>
              <a:t>The facilitated collection</a:t>
            </a:r>
          </a:p>
        </p:txBody>
      </p:sp>
      <p:sp>
        <p:nvSpPr>
          <p:cNvPr id="16" name="Oval 15"/>
          <p:cNvSpPr/>
          <p:nvPr/>
        </p:nvSpPr>
        <p:spPr>
          <a:xfrm>
            <a:off x="1640541" y="4560795"/>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rPr>
              <a:t>The inside out collection</a:t>
            </a:r>
          </a:p>
        </p:txBody>
      </p:sp>
    </p:spTree>
    <p:extLst>
      <p:ext uri="{BB962C8B-B14F-4D97-AF65-F5344CB8AC3E}">
        <p14:creationId xmlns:p14="http://schemas.microsoft.com/office/powerpoint/2010/main" val="3445134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3" name="Oval 2"/>
          <p:cNvSpPr/>
          <p:nvPr/>
        </p:nvSpPr>
        <p:spPr>
          <a:xfrm>
            <a:off x="-152400" y="0"/>
            <a:ext cx="4114800" cy="39936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Collective collections: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Rightscaling</a:t>
            </a:r>
            <a:r>
              <a:rPr kumimoji="0" lang="en-US" sz="24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 and collaborative action …</a:t>
            </a:r>
          </a:p>
        </p:txBody>
      </p:sp>
      <p:sp>
        <p:nvSpPr>
          <p:cNvPr id="2" name="Rectangle 1"/>
          <p:cNvSpPr/>
          <p:nvPr/>
        </p:nvSpPr>
        <p:spPr>
          <a:xfrm>
            <a:off x="4114800" y="2590800"/>
            <a:ext cx="4876800" cy="4093428"/>
          </a:xfrm>
          <a:prstGeom prst="rect">
            <a:avLst/>
          </a:prstGeom>
        </p:spPr>
        <p:txBody>
          <a:bodyPr wrap="square">
            <a:spAutoFit/>
          </a:bodyPr>
          <a:lstStyle/>
          <a:p>
            <a:r>
              <a:rPr lang="en-US" sz="2400" dirty="0">
                <a:solidFill>
                  <a:schemeClr val="bg1"/>
                </a:solidFill>
              </a:rPr>
              <a:t>The best example of an activity that can be done most appropriately in a networked context is </a:t>
            </a:r>
            <a:r>
              <a:rPr lang="en-US" sz="2400" b="1" dirty="0">
                <a:solidFill>
                  <a:schemeClr val="bg1"/>
                </a:solidFill>
              </a:rPr>
              <a:t>curation</a:t>
            </a:r>
            <a:r>
              <a:rPr lang="en-US" sz="2400" dirty="0">
                <a:solidFill>
                  <a:schemeClr val="bg1"/>
                </a:solidFill>
              </a:rPr>
              <a:t>. Here I would argue that a library’s collection is not owned solely by the library, but by the society or culture that has collected it and put it in the library in the first place. We own the collection as a culture, and we must attend to it as a culture.</a:t>
            </a:r>
          </a:p>
          <a:p>
            <a:pPr algn="r"/>
            <a:r>
              <a:rPr lang="en-US" sz="2000" b="1" dirty="0">
                <a:solidFill>
                  <a:schemeClr val="bg1"/>
                </a:solidFill>
              </a:rPr>
              <a:t>John Wilkin</a:t>
            </a:r>
          </a:p>
        </p:txBody>
      </p:sp>
    </p:spTree>
    <p:extLst>
      <p:ext uri="{BB962C8B-B14F-4D97-AF65-F5344CB8AC3E}">
        <p14:creationId xmlns:p14="http://schemas.microsoft.com/office/powerpoint/2010/main" val="61502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4" name="Oval 3"/>
          <p:cNvSpPr/>
          <p:nvPr/>
        </p:nvSpPr>
        <p:spPr>
          <a:xfrm>
            <a:off x="83820" y="956310"/>
            <a:ext cx="3352800" cy="34442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solidFill>
                <a:effectLst/>
                <a:uLnTx/>
                <a:uFillTx/>
                <a:latin typeface="Calibri" panose="020F0502020204030204"/>
                <a:ea typeface="+mn-ea"/>
                <a:cs typeface="+mn-cs"/>
              </a:rPr>
              <a:t>The rise of the collective collection</a:t>
            </a:r>
          </a:p>
        </p:txBody>
      </p:sp>
      <p:sp>
        <p:nvSpPr>
          <p:cNvPr id="3" name="Rectangle 2"/>
          <p:cNvSpPr/>
          <p:nvPr/>
        </p:nvSpPr>
        <p:spPr>
          <a:xfrm>
            <a:off x="3828573" y="338147"/>
            <a:ext cx="4977993" cy="181588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System-wide organization of collections—whether the “system” is a consortium, a region, a country ….</a:t>
            </a:r>
          </a:p>
        </p:txBody>
      </p:sp>
      <p:sp>
        <p:nvSpPr>
          <p:cNvPr id="12" name="Rectangle 11"/>
          <p:cNvSpPr/>
          <p:nvPr/>
        </p:nvSpPr>
        <p:spPr>
          <a:xfrm>
            <a:off x="5470933" y="2365794"/>
            <a:ext cx="4572000" cy="1200329"/>
          </a:xfrm>
          <a:prstGeom prst="rect">
            <a:avLst/>
          </a:prstGeom>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Discovery/discoverability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Sharing/acquisition</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alibri" panose="020F0502020204030204"/>
              </a:rPr>
              <a:t>Stewardship</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086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7767" y="250867"/>
            <a:ext cx="5686033" cy="1384995"/>
          </a:xfrm>
          <a:prstGeom prst="rect">
            <a:avLst/>
          </a:prstGeom>
          <a:solidFill>
            <a:schemeClr val="accent1"/>
          </a:solidFill>
          <a:ln>
            <a:solidFill>
              <a:schemeClr val="bg1"/>
            </a:solidFill>
          </a:ln>
        </p:spPr>
        <p:txBody>
          <a:bodyPr wrap="square" rtlCol="0">
            <a:spAutoFit/>
          </a:bodyPr>
          <a:lstStyle/>
          <a:p>
            <a:pPr algn="ctr"/>
            <a:r>
              <a:rPr lang="en-US" sz="2800" b="1" dirty="0" err="1">
                <a:solidFill>
                  <a:schemeClr val="bg1"/>
                </a:solidFill>
                <a:latin typeface="Segoe UI" panose="020B0502040204020203" pitchFamily="34" charset="0"/>
                <a:cs typeface="Segoe UI" panose="020B0502040204020203" pitchFamily="34" charset="0"/>
              </a:rPr>
              <a:t>Operationalising</a:t>
            </a:r>
            <a:r>
              <a:rPr lang="en-US" sz="2800" b="1" dirty="0">
                <a:solidFill>
                  <a:schemeClr val="bg1"/>
                </a:solidFill>
                <a:latin typeface="Segoe UI" panose="020B0502040204020203" pitchFamily="34" charset="0"/>
                <a:cs typeface="Segoe UI" panose="020B0502040204020203" pitchFamily="34" charset="0"/>
              </a:rPr>
              <a:t> the Collective collection?</a:t>
            </a:r>
          </a:p>
          <a:p>
            <a:pPr algn="ctr"/>
            <a:r>
              <a:rPr lang="en-US" sz="2800" b="1" dirty="0" err="1">
                <a:solidFill>
                  <a:schemeClr val="bg1"/>
                </a:solidFill>
                <a:latin typeface="Segoe UI" panose="020B0502040204020203" pitchFamily="34" charset="0"/>
                <a:cs typeface="Segoe UI" panose="020B0502040204020203" pitchFamily="34" charset="0"/>
              </a:rPr>
              <a:t>Rightscaling</a:t>
            </a:r>
            <a:r>
              <a:rPr lang="en-US" sz="2800" b="1" dirty="0">
                <a:solidFill>
                  <a:schemeClr val="bg1"/>
                </a:solidFill>
                <a:latin typeface="Segoe UI" panose="020B0502040204020203" pitchFamily="34" charset="0"/>
                <a:cs typeface="Segoe UI" panose="020B0502040204020203" pitchFamily="34" charset="0"/>
              </a:rPr>
              <a:t> – optimum scale?</a:t>
            </a:r>
            <a:endParaRPr lang="en-US" sz="2400" b="1" dirty="0">
              <a:solidFill>
                <a:schemeClr val="bg1"/>
              </a:solidFill>
              <a:latin typeface="Segoe UI" panose="020B0502040204020203" pitchFamily="34" charset="0"/>
              <a:cs typeface="Segoe UI" panose="020B0502040204020203" pitchFamily="34" charset="0"/>
            </a:endParaRPr>
          </a:p>
        </p:txBody>
      </p:sp>
      <p:pic>
        <p:nvPicPr>
          <p:cNvPr id="6" name="Picture 6" descr="http://www.digital-science.com/system/images/W1siZiIsIjIwMTIvMDUvMDkvMTcvNDIvMzEvNTU0L3Byb2R1Y3RfZmlnc2hhcmVfbGFyZ2UucG5nIl1d/product-figshare-large.png"/>
          <p:cNvPicPr>
            <a:picLocks noChangeAspect="1" noChangeArrowheads="1"/>
          </p:cNvPicPr>
          <p:nvPr/>
        </p:nvPicPr>
        <p:blipFill>
          <a:blip r:embed="rId3" cstate="print"/>
          <a:srcRect/>
          <a:stretch>
            <a:fillRect/>
          </a:stretch>
        </p:blipFill>
        <p:spPr bwMode="auto">
          <a:xfrm>
            <a:off x="6935292" y="6020263"/>
            <a:ext cx="1600200" cy="484910"/>
          </a:xfrm>
          <a:prstGeom prst="rect">
            <a:avLst/>
          </a:prstGeom>
          <a:noFill/>
        </p:spPr>
      </p:pic>
      <p:sp>
        <p:nvSpPr>
          <p:cNvPr id="12" name="Rectangular Callout 11"/>
          <p:cNvSpPr/>
          <p:nvPr/>
        </p:nvSpPr>
        <p:spPr>
          <a:xfrm>
            <a:off x="567737" y="2121487"/>
            <a:ext cx="1463922" cy="914400"/>
          </a:xfrm>
          <a:prstGeom prst="wedgeRectCallout">
            <a:avLst>
              <a:gd name="adj1" fmla="val 4827"/>
              <a:gd name="adj2" fmla="val 1009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a:t>
            </a:r>
            <a:r>
              <a:rPr lang="en-US" sz="1600" b="1" dirty="0">
                <a:solidFill>
                  <a:schemeClr val="accent1"/>
                </a:solidFill>
              </a:rPr>
              <a:t>‘borrowed’ </a:t>
            </a:r>
            <a:r>
              <a:rPr lang="en-US" sz="1600" dirty="0">
                <a:solidFill>
                  <a:schemeClr val="accent1"/>
                </a:solidFill>
              </a:rPr>
              <a:t>collection</a:t>
            </a:r>
          </a:p>
        </p:txBody>
      </p:sp>
      <p:sp>
        <p:nvSpPr>
          <p:cNvPr id="13" name="Rectangular Callout 12"/>
          <p:cNvSpPr/>
          <p:nvPr/>
        </p:nvSpPr>
        <p:spPr>
          <a:xfrm>
            <a:off x="2565064" y="2121710"/>
            <a:ext cx="1412915" cy="879590"/>
          </a:xfrm>
          <a:prstGeom prst="wedgeRectCallout">
            <a:avLst>
              <a:gd name="adj1" fmla="val -2362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a:t>
            </a:r>
            <a:r>
              <a:rPr lang="en-US" sz="1600" b="1" dirty="0">
                <a:solidFill>
                  <a:schemeClr val="accent1"/>
                </a:solidFill>
              </a:rPr>
              <a:t>‘shared print’</a:t>
            </a:r>
            <a:r>
              <a:rPr lang="en-US" sz="1600" dirty="0">
                <a:solidFill>
                  <a:schemeClr val="accent1"/>
                </a:solidFill>
              </a:rPr>
              <a:t> collection</a:t>
            </a:r>
          </a:p>
        </p:txBody>
      </p:sp>
      <p:sp>
        <p:nvSpPr>
          <p:cNvPr id="14" name="Rectangular Callout 13"/>
          <p:cNvSpPr/>
          <p:nvPr/>
        </p:nvSpPr>
        <p:spPr>
          <a:xfrm>
            <a:off x="4673411" y="2121487"/>
            <a:ext cx="1412915" cy="879813"/>
          </a:xfrm>
          <a:prstGeom prst="wedgeRectCallout">
            <a:avLst>
              <a:gd name="adj1" fmla="val -3318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a:t>
            </a:r>
            <a:r>
              <a:rPr lang="en-US" sz="1600" b="1" dirty="0">
                <a:solidFill>
                  <a:schemeClr val="accent1"/>
                </a:solidFill>
              </a:rPr>
              <a:t>‘shared digital’</a:t>
            </a:r>
            <a:r>
              <a:rPr lang="en-US" sz="1600" dirty="0">
                <a:solidFill>
                  <a:schemeClr val="accent1"/>
                </a:solidFill>
              </a:rPr>
              <a:t> collection</a:t>
            </a:r>
          </a:p>
        </p:txBody>
      </p:sp>
      <p:sp>
        <p:nvSpPr>
          <p:cNvPr id="15" name="Rectangular Callout 14"/>
          <p:cNvSpPr/>
          <p:nvPr/>
        </p:nvSpPr>
        <p:spPr>
          <a:xfrm>
            <a:off x="6935292" y="2121487"/>
            <a:ext cx="1412915" cy="914400"/>
          </a:xfrm>
          <a:prstGeom prst="wedgeRectCallout">
            <a:avLst>
              <a:gd name="adj1" fmla="val -1320"/>
              <a:gd name="adj2" fmla="val 9918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a:t>
            </a:r>
            <a:r>
              <a:rPr lang="en-US" sz="1600" b="1" dirty="0">
                <a:solidFill>
                  <a:schemeClr val="accent1"/>
                </a:solidFill>
              </a:rPr>
              <a:t>‘shared scholarly</a:t>
            </a:r>
            <a:r>
              <a:rPr lang="en-US" sz="1600" dirty="0">
                <a:solidFill>
                  <a:schemeClr val="accent1"/>
                </a:solidFill>
              </a:rPr>
              <a:t>’ record</a:t>
            </a:r>
          </a:p>
        </p:txBody>
      </p:sp>
      <p:pic>
        <p:nvPicPr>
          <p:cNvPr id="4098" name="Picture 2" descr="https://www.oclc.org/content/dam/oclc/common/images/logos/new/OCLC/OCLC_Logo_H_Color_NoTa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5678" y="5715000"/>
            <a:ext cx="1409511" cy="67584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icpsr.umich.edu/icpsrweb/ICPSR/css/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5562561"/>
            <a:ext cx="1291808" cy="2286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www.oclc.org/content/dam/oclc/common/images/logos/new/OCLC/OCLC_Logo_H_Color_NoTa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617" y="5134581"/>
            <a:ext cx="1409511" cy="6758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5335272" y="4923126"/>
            <a:ext cx="904412" cy="868074"/>
          </a:xfrm>
          <a:prstGeom prst="rect">
            <a:avLst/>
          </a:prstGeom>
        </p:spPr>
      </p:pic>
      <p:pic>
        <p:nvPicPr>
          <p:cNvPr id="1030" name="Picture 6" descr="https://upload.wikimedia.org/wikipedia/en/d/da/LOCKSS_logo.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5484" y="4938476"/>
            <a:ext cx="590194" cy="5938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www.oclc.org/content/dam/oclc/common/images/logos/new/OCLC/OCLC_Logo_H_Color_NoTa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5159" y="6057073"/>
            <a:ext cx="1409511" cy="67584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6"/>
          <a:stretch>
            <a:fillRect/>
          </a:stretch>
        </p:blipFill>
        <p:spPr>
          <a:xfrm>
            <a:off x="2419032" y="4514544"/>
            <a:ext cx="904412" cy="868074"/>
          </a:xfrm>
          <a:prstGeom prst="rect">
            <a:avLst/>
          </a:prstGeom>
        </p:spPr>
      </p:pic>
      <p:pic>
        <p:nvPicPr>
          <p:cNvPr id="4" name="Picture 2" descr="share-logo-140x1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4492" y="4737125"/>
            <a:ext cx="981047" cy="73578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orrowDirec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2063" y="4252345"/>
            <a:ext cx="1619596" cy="4426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0"/>
          <a:stretch>
            <a:fillRect/>
          </a:stretch>
        </p:blipFill>
        <p:spPr>
          <a:xfrm>
            <a:off x="2521955" y="3972283"/>
            <a:ext cx="1267643" cy="234951"/>
          </a:xfrm>
          <a:prstGeom prst="rect">
            <a:avLst/>
          </a:prstGeom>
        </p:spPr>
      </p:pic>
      <p:pic>
        <p:nvPicPr>
          <p:cNvPr id="2052" name="Picture 4" descr="http://uborrow.relaisd2d.com/gfx/logo.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2139" y="3933701"/>
            <a:ext cx="1111764" cy="23115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PLA: Digital Public Library of Americ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60397" y="4488245"/>
            <a:ext cx="1705431" cy="2058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http://wiki.datadryad.org/wg/dryad/images/9/91/DryadLogo.png"/>
          <p:cNvPicPr>
            <a:picLocks noChangeAspect="1" noChangeArrowheads="1"/>
          </p:cNvPicPr>
          <p:nvPr/>
        </p:nvPicPr>
        <p:blipFill>
          <a:blip r:embed="rId13" cstate="print"/>
          <a:srcRect/>
          <a:stretch>
            <a:fillRect/>
          </a:stretch>
        </p:blipFill>
        <p:spPr bwMode="auto">
          <a:xfrm>
            <a:off x="6676819" y="4514544"/>
            <a:ext cx="1371600" cy="766646"/>
          </a:xfrm>
          <a:prstGeom prst="rect">
            <a:avLst/>
          </a:prstGeom>
          <a:noFill/>
        </p:spPr>
      </p:pic>
      <p:pic>
        <p:nvPicPr>
          <p:cNvPr id="23" name="Picture 22"/>
          <p:cNvPicPr>
            <a:picLocks noChangeAspect="1"/>
          </p:cNvPicPr>
          <p:nvPr/>
        </p:nvPicPr>
        <p:blipFill>
          <a:blip r:embed="rId14"/>
          <a:stretch>
            <a:fillRect/>
          </a:stretch>
        </p:blipFill>
        <p:spPr>
          <a:xfrm>
            <a:off x="4987650" y="3821919"/>
            <a:ext cx="1185476" cy="430426"/>
          </a:xfrm>
          <a:prstGeom prst="rect">
            <a:avLst/>
          </a:prstGeom>
        </p:spPr>
      </p:pic>
      <p:pic>
        <p:nvPicPr>
          <p:cNvPr id="24" name="Picture 4" descr="rian 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73492" y="365613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Libraries Logo_A_web"/>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688382" y="5532954"/>
            <a:ext cx="1096574" cy="364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655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82155" y="4057051"/>
            <a:ext cx="2408673" cy="323165"/>
          </a:xfrm>
          <a:prstGeom prst="rect">
            <a:avLst/>
          </a:prstGeom>
          <a:noFill/>
        </p:spPr>
        <p:txBody>
          <a:bodyPr wrap="none" rtlCol="0">
            <a:spAutoFit/>
          </a:bodyPr>
          <a:lstStyle/>
          <a:p>
            <a:r>
              <a:rPr lang="en-US" sz="1500" dirty="0">
                <a:solidFill>
                  <a:schemeClr val="bg1"/>
                </a:solidFill>
                <a:latin typeface="Segoe UI" panose="020B0502040204020203" pitchFamily="34" charset="0"/>
                <a:ea typeface="Segoe UI" panose="020B0502040204020203" pitchFamily="34" charset="0"/>
                <a:cs typeface="Segoe UI" panose="020B0502040204020203" pitchFamily="34" charset="0"/>
              </a:rPr>
              <a:t>Shared Print Management</a:t>
            </a:r>
          </a:p>
        </p:txBody>
      </p:sp>
      <p:pic>
        <p:nvPicPr>
          <p:cNvPr id="1032" name="Picture 8" descr="University of Toronto Dataver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4985995"/>
            <a:ext cx="1416931" cy="6528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stretch>
            <a:fillRect/>
          </a:stretch>
        </p:blipFill>
        <p:spPr>
          <a:xfrm rot="20340000">
            <a:off x="6182152" y="5126131"/>
            <a:ext cx="727579" cy="316613"/>
          </a:xfrm>
          <a:prstGeom prst="rect">
            <a:avLst/>
          </a:prstGeom>
          <a:solidFill>
            <a:schemeClr val="bg1"/>
          </a:solidFill>
        </p:spPr>
      </p:pic>
      <p:pic>
        <p:nvPicPr>
          <p:cNvPr id="1034" name="Picture 10" descr="https://dataverse.scholarsportal.info/resources/images/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40000">
            <a:off x="6043341" y="4446337"/>
            <a:ext cx="2631903" cy="193907"/>
          </a:xfrm>
          <a:prstGeom prst="rect">
            <a:avLst/>
          </a:prstGeom>
          <a:noFill/>
          <a:extLst>
            <a:ext uri="{909E8E84-426E-40DD-AFC4-6F175D3DCCD1}">
              <a14:hiddenFill xmlns:a14="http://schemas.microsoft.com/office/drawing/2010/main">
                <a:solidFill>
                  <a:srgbClr val="FFFFFF"/>
                </a:solidFill>
              </a14:hiddenFill>
            </a:ext>
          </a:extLst>
        </p:spPr>
      </p:pic>
      <p:sp>
        <p:nvSpPr>
          <p:cNvPr id="26" name="AutoShape 14" descr="Portage"/>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040" name="Picture 16" descr="Port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40000">
            <a:off x="5827743" y="4066792"/>
            <a:ext cx="1497467" cy="4814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Wageningen UR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6929" y="2590799"/>
            <a:ext cx="2070917" cy="38072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8"/>
          <a:stretch>
            <a:fillRect/>
          </a:stretch>
        </p:blipFill>
        <p:spPr>
          <a:xfrm rot="20317527">
            <a:off x="6732599" y="2356710"/>
            <a:ext cx="2045472" cy="250688"/>
          </a:xfrm>
          <a:prstGeom prst="rect">
            <a:avLst/>
          </a:prstGeom>
        </p:spPr>
      </p:pic>
      <p:pic>
        <p:nvPicPr>
          <p:cNvPr id="57" name="Picture 56"/>
          <p:cNvPicPr>
            <a:picLocks noChangeAspect="1"/>
          </p:cNvPicPr>
          <p:nvPr/>
        </p:nvPicPr>
        <p:blipFill>
          <a:blip r:embed="rId9"/>
          <a:stretch>
            <a:fillRect/>
          </a:stretch>
        </p:blipFill>
        <p:spPr>
          <a:xfrm rot="20322078">
            <a:off x="6538374" y="1876900"/>
            <a:ext cx="1706306" cy="443516"/>
          </a:xfrm>
          <a:prstGeom prst="rect">
            <a:avLst/>
          </a:prstGeom>
        </p:spPr>
      </p:pic>
      <p:pic>
        <p:nvPicPr>
          <p:cNvPr id="2" name="Picture 1"/>
          <p:cNvPicPr>
            <a:picLocks noChangeAspect="1"/>
          </p:cNvPicPr>
          <p:nvPr/>
        </p:nvPicPr>
        <p:blipFill>
          <a:blip r:embed="rId10"/>
          <a:stretch>
            <a:fillRect/>
          </a:stretch>
        </p:blipFill>
        <p:spPr>
          <a:xfrm>
            <a:off x="238778" y="3196665"/>
            <a:ext cx="2275822" cy="479386"/>
          </a:xfrm>
          <a:prstGeom prst="rect">
            <a:avLst/>
          </a:prstGeom>
        </p:spPr>
      </p:pic>
      <p:pic>
        <p:nvPicPr>
          <p:cNvPr id="1026" name="Picture 2" descr="https://www.ohiolink.edu/sites/ohiolink.edu/files/WebsiteLogo.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340000">
            <a:off x="2057940" y="2606524"/>
            <a:ext cx="1758772" cy="3573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g Ten Academic Alliance 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340000">
            <a:off x="2405214" y="3572761"/>
            <a:ext cx="838556" cy="41715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6" descr="Hathitrustlogo.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12153"/>
          <a:stretch/>
        </p:blipFill>
        <p:spPr bwMode="auto">
          <a:xfrm rot="20340000">
            <a:off x="1914001" y="2132360"/>
            <a:ext cx="524480" cy="57269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4038600" y="1143000"/>
            <a:ext cx="0" cy="52578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728984" y="212320"/>
            <a:ext cx="5686033" cy="523220"/>
          </a:xfrm>
          <a:prstGeom prst="rect">
            <a:avLst/>
          </a:prstGeom>
          <a:solidFill>
            <a:schemeClr val="accent1"/>
          </a:solidFill>
          <a:ln>
            <a:solidFill>
              <a:schemeClr val="bg1"/>
            </a:solidFill>
          </a:ln>
        </p:spPr>
        <p:txBody>
          <a:bodyPr wrap="square" rtlCol="0">
            <a:spAutoFit/>
          </a:bodyPr>
          <a:lstStyle/>
          <a:p>
            <a:pPr algn="ctr"/>
            <a:r>
              <a:rPr lang="en-US" sz="2800" b="1" dirty="0" err="1">
                <a:solidFill>
                  <a:schemeClr val="bg1"/>
                </a:solidFill>
                <a:latin typeface="Segoe UI" panose="020B0502040204020203" pitchFamily="34" charset="0"/>
                <a:cs typeface="Segoe UI" panose="020B0502040204020203" pitchFamily="34" charset="0"/>
              </a:rPr>
              <a:t>Rightscaling</a:t>
            </a:r>
            <a:r>
              <a:rPr lang="en-US" sz="2800" b="1" dirty="0">
                <a:solidFill>
                  <a:schemeClr val="bg1"/>
                </a:solidFill>
                <a:latin typeface="Segoe UI" panose="020B0502040204020203" pitchFamily="34" charset="0"/>
                <a:cs typeface="Segoe UI" panose="020B0502040204020203" pitchFamily="34" charset="0"/>
              </a:rPr>
              <a:t> – optimum scale?</a:t>
            </a:r>
            <a:endParaRPr lang="en-US" sz="2400" b="1" dirty="0">
              <a:solidFill>
                <a:schemeClr val="bg1"/>
              </a:solidFill>
              <a:latin typeface="Segoe UI" panose="020B0502040204020203" pitchFamily="34" charset="0"/>
              <a:cs typeface="Segoe UI" panose="020B0502040204020203" pitchFamily="34" charset="0"/>
            </a:endParaRPr>
          </a:p>
        </p:txBody>
      </p:sp>
      <p:pic>
        <p:nvPicPr>
          <p:cNvPr id="5" name="Picture 2" descr="https://figshare.com/"/>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48911" y="6261678"/>
            <a:ext cx="893585" cy="2782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5"/>
          <a:stretch>
            <a:fillRect/>
          </a:stretch>
        </p:blipFill>
        <p:spPr>
          <a:xfrm>
            <a:off x="6453050" y="6315266"/>
            <a:ext cx="1256851" cy="224655"/>
          </a:xfrm>
          <a:prstGeom prst="rect">
            <a:avLst/>
          </a:prstGeom>
        </p:spPr>
      </p:pic>
      <p:pic>
        <p:nvPicPr>
          <p:cNvPr id="25" name="Picture 6" descr="http://www.icpsr.umich.edu/icpsrweb/ICPSR/css/images/logo.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02628" y="6382403"/>
            <a:ext cx="534473" cy="9459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533423" y="1015365"/>
            <a:ext cx="3479365" cy="400110"/>
          </a:xfrm>
          <a:prstGeom prst="rect">
            <a:avLst/>
          </a:prstGeom>
          <a:solidFill>
            <a:schemeClr val="accent1"/>
          </a:solidFill>
          <a:ln>
            <a:solidFill>
              <a:schemeClr val="bg1"/>
            </a:solidFill>
          </a:ln>
        </p:spPr>
        <p:txBody>
          <a:bodyPr wrap="square" rtlCol="0">
            <a:spAutoFit/>
          </a:bodyPr>
          <a:lstStyle/>
          <a:p>
            <a:pPr algn="ctr"/>
            <a:r>
              <a:rPr lang="en-US" sz="2000" dirty="0">
                <a:solidFill>
                  <a:schemeClr val="bg1"/>
                </a:solidFill>
                <a:latin typeface="Segoe UI" panose="020B0502040204020203" pitchFamily="34" charset="0"/>
                <a:cs typeface="Segoe UI" panose="020B0502040204020203" pitchFamily="34" charset="0"/>
              </a:rPr>
              <a:t>Research data</a:t>
            </a:r>
            <a:endParaRPr lang="en-US" dirty="0">
              <a:solidFill>
                <a:schemeClr val="bg1"/>
              </a:solidFill>
              <a:latin typeface="Segoe UI" panose="020B0502040204020203" pitchFamily="34" charset="0"/>
              <a:cs typeface="Segoe UI" panose="020B0502040204020203" pitchFamily="34" charset="0"/>
            </a:endParaRPr>
          </a:p>
        </p:txBody>
      </p:sp>
      <p:sp>
        <p:nvSpPr>
          <p:cNvPr id="28" name="TextBox 27"/>
          <p:cNvSpPr txBox="1"/>
          <p:nvPr/>
        </p:nvSpPr>
        <p:spPr>
          <a:xfrm>
            <a:off x="630092" y="1046356"/>
            <a:ext cx="2587668" cy="369332"/>
          </a:xfrm>
          <a:prstGeom prst="rect">
            <a:avLst/>
          </a:prstGeom>
          <a:solidFill>
            <a:schemeClr val="accent1"/>
          </a:solidFill>
          <a:ln>
            <a:solidFill>
              <a:schemeClr val="bg1"/>
            </a:solidFill>
          </a:ln>
        </p:spPr>
        <p:txBody>
          <a:bodyPr wrap="square" rtlCol="0">
            <a:spAutoFit/>
          </a:bodyPr>
          <a:lstStyle/>
          <a:p>
            <a:pPr algn="ctr"/>
            <a:r>
              <a:rPr lang="en-US" dirty="0">
                <a:solidFill>
                  <a:schemeClr val="bg1"/>
                </a:solidFill>
                <a:latin typeface="Segoe UI" panose="020B0502040204020203" pitchFamily="34" charset="0"/>
                <a:cs typeface="Segoe UI" panose="020B0502040204020203" pitchFamily="34" charset="0"/>
              </a:rPr>
              <a:t>Shared print</a:t>
            </a:r>
            <a:endParaRPr lang="en-US" sz="16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30226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86" y="13036"/>
            <a:ext cx="9144786" cy="4504148"/>
          </a:xfrm>
          <a:prstGeom prst="rect">
            <a:avLst/>
          </a:prstGeom>
          <a:ln>
            <a:solidFill>
              <a:schemeClr val="accent1"/>
            </a:solidFill>
          </a:ln>
        </p:spPr>
      </p:pic>
      <p:pic>
        <p:nvPicPr>
          <p:cNvPr id="3" name="Picture 2"/>
          <p:cNvPicPr>
            <a:picLocks noChangeAspect="1"/>
          </p:cNvPicPr>
          <p:nvPr/>
        </p:nvPicPr>
        <p:blipFill>
          <a:blip r:embed="rId4"/>
          <a:stretch>
            <a:fillRect/>
          </a:stretch>
        </p:blipFill>
        <p:spPr>
          <a:xfrm>
            <a:off x="533400" y="4721258"/>
            <a:ext cx="3631599" cy="2133600"/>
          </a:xfrm>
          <a:prstGeom prst="rect">
            <a:avLst/>
          </a:prstGeom>
        </p:spPr>
      </p:pic>
      <p:pic>
        <p:nvPicPr>
          <p:cNvPr id="4" name="Picture 3"/>
          <p:cNvPicPr>
            <a:picLocks noChangeAspect="1"/>
          </p:cNvPicPr>
          <p:nvPr/>
        </p:nvPicPr>
        <p:blipFill>
          <a:blip r:embed="rId5"/>
          <a:stretch>
            <a:fillRect/>
          </a:stretch>
        </p:blipFill>
        <p:spPr>
          <a:xfrm>
            <a:off x="5486400" y="4721258"/>
            <a:ext cx="2746001" cy="2245227"/>
          </a:xfrm>
          <a:prstGeom prst="rect">
            <a:avLst/>
          </a:prstGeom>
          <a:ln>
            <a:solidFill>
              <a:schemeClr val="accent1"/>
            </a:solidFill>
          </a:ln>
        </p:spPr>
      </p:pic>
      <p:sp>
        <p:nvSpPr>
          <p:cNvPr id="7" name="TextBox 6"/>
          <p:cNvSpPr txBox="1"/>
          <p:nvPr/>
        </p:nvSpPr>
        <p:spPr>
          <a:xfrm>
            <a:off x="-786" y="1371600"/>
            <a:ext cx="4648200" cy="1938992"/>
          </a:xfrm>
          <a:prstGeom prst="rect">
            <a:avLst/>
          </a:prstGeom>
          <a:solidFill>
            <a:srgbClr val="5B9BD5"/>
          </a:solidFill>
          <a:ln>
            <a:solidFill>
              <a:schemeClr val="accent1"/>
            </a:solidFill>
          </a:ln>
        </p:spPr>
        <p:txBody>
          <a:bodyPr wrap="square" rtlCol="0">
            <a:spAutoFit/>
          </a:bodyPr>
          <a:lstStyle/>
          <a:p>
            <a:pPr defTabSz="685800"/>
            <a:r>
              <a:rPr lang="en-US" sz="2000" dirty="0">
                <a:solidFill>
                  <a:schemeClr val="bg1"/>
                </a:solidFill>
                <a:latin typeface="Segoe UI" panose="020B0502040204020203" pitchFamily="34" charset="0"/>
                <a:cs typeface="Segoe UI" panose="020B0502040204020203" pitchFamily="34" charset="0"/>
              </a:rPr>
              <a:t>Soft power of groups …</a:t>
            </a:r>
          </a:p>
          <a:p>
            <a:pPr defTabSz="685800"/>
            <a:endParaRPr lang="en-US" sz="2000" dirty="0">
              <a:solidFill>
                <a:schemeClr val="bg1"/>
              </a:solidFill>
              <a:latin typeface="Segoe UI" panose="020B0502040204020203" pitchFamily="34" charset="0"/>
              <a:cs typeface="Segoe UI" panose="020B0502040204020203" pitchFamily="34" charset="0"/>
            </a:endParaRPr>
          </a:p>
          <a:p>
            <a:pPr defTabSz="685800"/>
            <a:r>
              <a:rPr lang="en-US" sz="2000" dirty="0">
                <a:solidFill>
                  <a:schemeClr val="bg1"/>
                </a:solidFill>
                <a:latin typeface="Segoe UI" panose="020B0502040204020203" pitchFamily="34" charset="0"/>
                <a:cs typeface="Segoe UI" panose="020B0502040204020203" pitchFamily="34" charset="0"/>
              </a:rPr>
              <a:t>Venue for:</a:t>
            </a:r>
            <a:br>
              <a:rPr lang="en-US" sz="2000" dirty="0">
                <a:solidFill>
                  <a:schemeClr val="bg1"/>
                </a:solidFill>
                <a:latin typeface="Segoe UI" panose="020B0502040204020203" pitchFamily="34" charset="0"/>
                <a:cs typeface="Segoe UI" panose="020B0502040204020203" pitchFamily="34" charset="0"/>
              </a:rPr>
            </a:br>
            <a:r>
              <a:rPr lang="en-US" sz="2000" dirty="0">
                <a:solidFill>
                  <a:schemeClr val="bg1"/>
                </a:solidFill>
                <a:latin typeface="Segoe UI" panose="020B0502040204020203" pitchFamily="34" charset="0"/>
                <a:cs typeface="Segoe UI" panose="020B0502040204020203" pitchFamily="34" charset="0"/>
              </a:rPr>
              <a:t> * Scaling learning and innovation</a:t>
            </a:r>
            <a:br>
              <a:rPr lang="en-US" sz="2000" dirty="0">
                <a:solidFill>
                  <a:schemeClr val="bg1"/>
                </a:solidFill>
                <a:latin typeface="Segoe UI" panose="020B0502040204020203" pitchFamily="34" charset="0"/>
                <a:cs typeface="Segoe UI" panose="020B0502040204020203" pitchFamily="34" charset="0"/>
              </a:rPr>
            </a:br>
            <a:r>
              <a:rPr lang="en-US" sz="2000" dirty="0">
                <a:solidFill>
                  <a:schemeClr val="bg1"/>
                </a:solidFill>
                <a:latin typeface="Segoe UI" panose="020B0502040204020203" pitchFamily="34" charset="0"/>
                <a:cs typeface="Segoe UI" panose="020B0502040204020203" pitchFamily="34" charset="0"/>
              </a:rPr>
              <a:t> * Scaling services</a:t>
            </a:r>
            <a:br>
              <a:rPr lang="en-US" sz="2000" dirty="0">
                <a:solidFill>
                  <a:schemeClr val="bg1"/>
                </a:solidFill>
                <a:latin typeface="Segoe UI" panose="020B0502040204020203" pitchFamily="34" charset="0"/>
                <a:cs typeface="Segoe UI" panose="020B0502040204020203" pitchFamily="34" charset="0"/>
              </a:rPr>
            </a:br>
            <a:r>
              <a:rPr lang="en-US" sz="2000" dirty="0">
                <a:solidFill>
                  <a:schemeClr val="bg1"/>
                </a:solidFill>
                <a:latin typeface="Segoe UI" panose="020B0502040204020203" pitchFamily="34" charset="0"/>
                <a:cs typeface="Segoe UI" panose="020B0502040204020203" pitchFamily="34" charset="0"/>
              </a:rPr>
              <a:t> * Scaling collections</a:t>
            </a:r>
          </a:p>
        </p:txBody>
      </p:sp>
    </p:spTree>
    <p:extLst>
      <p:ext uri="{BB962C8B-B14F-4D97-AF65-F5344CB8AC3E}">
        <p14:creationId xmlns:p14="http://schemas.microsoft.com/office/powerpoint/2010/main" val="2818692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2" name="TextBox 1"/>
          <p:cNvSpPr txBox="1"/>
          <p:nvPr/>
        </p:nvSpPr>
        <p:spPr>
          <a:xfrm>
            <a:off x="1600200" y="762000"/>
            <a:ext cx="7242538"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Research libraries achieved status in this environment by acquiring more than their peers or by building niche collections of particular depth.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Collections no longer lie at the center of research library operations and goals, even as academic communities focus ever more inclusively on knowledge and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Hazen. Lost in the cloud.  2011</a:t>
            </a:r>
            <a:endPar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2050" name="Picture 2" descr="stratlaun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019800"/>
            <a:ext cx="1085850" cy="629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597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2" name="Straight Connector 21"/>
          <p:cNvCxnSpPr>
            <a:stCxn id="17" idx="2"/>
            <a:endCxn id="20" idx="0"/>
          </p:cNvCxnSpPr>
          <p:nvPr/>
        </p:nvCxnSpPr>
        <p:spPr>
          <a:xfrm>
            <a:off x="2362200" y="2399532"/>
            <a:ext cx="5631" cy="1754401"/>
          </a:xfrm>
          <a:prstGeom prst="line">
            <a:avLst/>
          </a:prstGeom>
          <a:ln w="79375">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990600" y="483475"/>
            <a:ext cx="2743199" cy="1916057"/>
            <a:chOff x="1676399" y="293184"/>
            <a:chExt cx="2743199" cy="1916057"/>
          </a:xfrm>
        </p:grpSpPr>
        <p:sp>
          <p:nvSpPr>
            <p:cNvPr id="17" name="Rectangle 16"/>
            <p:cNvSpPr/>
            <p:nvPr/>
          </p:nvSpPr>
          <p:spPr>
            <a:xfrm>
              <a:off x="1676399" y="683568"/>
              <a:ext cx="2743199" cy="15256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Shared print collections</a:t>
              </a:r>
            </a:p>
            <a:p>
              <a:pPr algn="ctr"/>
              <a:r>
                <a:rPr lang="en-US" sz="2000" dirty="0"/>
                <a:t>Consortial borrowing</a:t>
              </a:r>
            </a:p>
            <a:p>
              <a:pPr algn="ctr"/>
              <a:r>
                <a:rPr lang="en-US" sz="2000" dirty="0"/>
                <a:t>Web archiving</a:t>
              </a:r>
            </a:p>
          </p:txBody>
        </p:sp>
        <p:sp>
          <p:nvSpPr>
            <p:cNvPr id="18" name="TextBox 17"/>
            <p:cNvSpPr txBox="1"/>
            <p:nvPr/>
          </p:nvSpPr>
          <p:spPr>
            <a:xfrm>
              <a:off x="1676399" y="293184"/>
              <a:ext cx="2743199" cy="461665"/>
            </a:xfrm>
            <a:prstGeom prst="rect">
              <a:avLst/>
            </a:prstGeom>
            <a:solidFill>
              <a:schemeClr val="bg1"/>
            </a:solidFill>
          </p:spPr>
          <p:txBody>
            <a:bodyPr wrap="square" rtlCol="0">
              <a:spAutoFit/>
            </a:bodyPr>
            <a:lstStyle/>
            <a:p>
              <a:pPr algn="ctr"/>
              <a:r>
                <a:rPr lang="en-US" sz="2400" b="1" dirty="0">
                  <a:solidFill>
                    <a:srgbClr val="0792D9"/>
                  </a:solidFill>
                </a:rPr>
                <a:t>Outside-in</a:t>
              </a:r>
            </a:p>
          </p:txBody>
        </p:sp>
      </p:grpSp>
      <p:grpSp>
        <p:nvGrpSpPr>
          <p:cNvPr id="19" name="Group 18"/>
          <p:cNvGrpSpPr/>
          <p:nvPr/>
        </p:nvGrpSpPr>
        <p:grpSpPr>
          <a:xfrm>
            <a:off x="990600" y="3746588"/>
            <a:ext cx="2738804" cy="1928553"/>
            <a:chOff x="2463890" y="294555"/>
            <a:chExt cx="2738804" cy="1928553"/>
          </a:xfrm>
        </p:grpSpPr>
        <p:sp>
          <p:nvSpPr>
            <p:cNvPr id="20" name="Rectangle 19"/>
            <p:cNvSpPr/>
            <p:nvPr/>
          </p:nvSpPr>
          <p:spPr>
            <a:xfrm>
              <a:off x="2479548" y="701900"/>
              <a:ext cx="2723146" cy="15212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Research data</a:t>
              </a:r>
            </a:p>
            <a:p>
              <a:pPr algn="ctr"/>
              <a:r>
                <a:rPr lang="en-US" sz="2000" dirty="0"/>
                <a:t>Scholarly Materials</a:t>
              </a:r>
            </a:p>
            <a:p>
              <a:pPr algn="ctr"/>
              <a:r>
                <a:rPr lang="en-US" sz="2000" dirty="0"/>
                <a:t>Digital Collections</a:t>
              </a:r>
            </a:p>
          </p:txBody>
        </p:sp>
        <p:sp>
          <p:nvSpPr>
            <p:cNvPr id="21" name="TextBox 20"/>
            <p:cNvSpPr txBox="1"/>
            <p:nvPr/>
          </p:nvSpPr>
          <p:spPr>
            <a:xfrm>
              <a:off x="2463890" y="294555"/>
              <a:ext cx="2723146" cy="461665"/>
            </a:xfrm>
            <a:prstGeom prst="rect">
              <a:avLst/>
            </a:prstGeom>
            <a:solidFill>
              <a:schemeClr val="bg1"/>
            </a:solidFill>
          </p:spPr>
          <p:txBody>
            <a:bodyPr wrap="square" rtlCol="0">
              <a:spAutoFit/>
            </a:bodyPr>
            <a:lstStyle/>
            <a:p>
              <a:pPr algn="ctr"/>
              <a:r>
                <a:rPr lang="en-US" sz="2400" b="1" dirty="0">
                  <a:solidFill>
                    <a:srgbClr val="0792D9"/>
                  </a:solidFill>
                </a:rPr>
                <a:t>Inside-out</a:t>
              </a:r>
            </a:p>
          </p:txBody>
        </p:sp>
      </p:grpSp>
      <p:sp>
        <p:nvSpPr>
          <p:cNvPr id="23" name="TextBox 22"/>
          <p:cNvSpPr txBox="1"/>
          <p:nvPr/>
        </p:nvSpPr>
        <p:spPr>
          <a:xfrm>
            <a:off x="990600" y="2386744"/>
            <a:ext cx="2743198" cy="646331"/>
          </a:xfrm>
          <a:prstGeom prst="rect">
            <a:avLst/>
          </a:prstGeom>
          <a:solidFill>
            <a:schemeClr val="bg1"/>
          </a:solidFill>
        </p:spPr>
        <p:txBody>
          <a:bodyPr wrap="square" rtlCol="0">
            <a:spAutoFit/>
          </a:bodyPr>
          <a:lstStyle/>
          <a:p>
            <a:pPr algn="ctr"/>
            <a:r>
              <a:rPr lang="en-US" b="1" dirty="0">
                <a:solidFill>
                  <a:srgbClr val="C00000"/>
                </a:solidFill>
              </a:rPr>
              <a:t>Group D2D, stewardship, acquisition</a:t>
            </a:r>
          </a:p>
        </p:txBody>
      </p:sp>
      <p:sp>
        <p:nvSpPr>
          <p:cNvPr id="24" name="TextBox 23"/>
          <p:cNvSpPr txBox="1"/>
          <p:nvPr/>
        </p:nvSpPr>
        <p:spPr>
          <a:xfrm>
            <a:off x="1008664" y="5678269"/>
            <a:ext cx="2720740" cy="646331"/>
          </a:xfrm>
          <a:prstGeom prst="rect">
            <a:avLst/>
          </a:prstGeom>
          <a:solidFill>
            <a:schemeClr val="bg1"/>
          </a:solidFill>
        </p:spPr>
        <p:txBody>
          <a:bodyPr wrap="square" rtlCol="0">
            <a:spAutoFit/>
          </a:bodyPr>
          <a:lstStyle/>
          <a:p>
            <a:pPr algn="ctr"/>
            <a:r>
              <a:rPr lang="en-US" b="1" dirty="0">
                <a:solidFill>
                  <a:srgbClr val="C00000"/>
                </a:solidFill>
              </a:rPr>
              <a:t>Network discovery? </a:t>
            </a:r>
          </a:p>
          <a:p>
            <a:pPr algn="ctr"/>
            <a:r>
              <a:rPr lang="en-US" b="1" dirty="0">
                <a:solidFill>
                  <a:srgbClr val="C00000"/>
                </a:solidFill>
              </a:rPr>
              <a:t>Group stewardship?</a:t>
            </a:r>
          </a:p>
        </p:txBody>
      </p:sp>
      <p:pic>
        <p:nvPicPr>
          <p:cNvPr id="13" name="Picture 2" descr="http://player.slideplayer.com/25/7973027/data/images/im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1967" y="525394"/>
            <a:ext cx="967958" cy="6969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ian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903595"/>
            <a:ext cx="981125" cy="9811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a:stretch>
            <a:fillRect/>
          </a:stretch>
        </p:blipFill>
        <p:spPr>
          <a:xfrm>
            <a:off x="7391400" y="3987257"/>
            <a:ext cx="1295400" cy="470338"/>
          </a:xfrm>
          <a:prstGeom prst="rect">
            <a:avLst/>
          </a:prstGeom>
        </p:spPr>
      </p:pic>
      <p:sp>
        <p:nvSpPr>
          <p:cNvPr id="2" name="TextBox 1"/>
          <p:cNvSpPr txBox="1"/>
          <p:nvPr/>
        </p:nvSpPr>
        <p:spPr>
          <a:xfrm>
            <a:off x="5943600" y="1752600"/>
            <a:ext cx="1820883" cy="369332"/>
          </a:xfrm>
          <a:prstGeom prst="rect">
            <a:avLst/>
          </a:prstGeom>
          <a:solidFill>
            <a:schemeClr val="bg1"/>
          </a:solidFill>
        </p:spPr>
        <p:txBody>
          <a:bodyPr wrap="none" rtlCol="0">
            <a:spAutoFit/>
          </a:bodyPr>
          <a:lstStyle/>
          <a:p>
            <a:r>
              <a:rPr lang="en-US" dirty="0">
                <a:solidFill>
                  <a:srgbClr val="5B9BD5"/>
                </a:solidFill>
              </a:rPr>
              <a:t>Union catalogue?</a:t>
            </a:r>
          </a:p>
        </p:txBody>
      </p:sp>
    </p:spTree>
    <p:extLst>
      <p:ext uri="{BB962C8B-B14F-4D97-AF65-F5344CB8AC3E}">
        <p14:creationId xmlns:p14="http://schemas.microsoft.com/office/powerpoint/2010/main" val="24157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2" name="TextBox 1"/>
          <p:cNvSpPr txBox="1"/>
          <p:nvPr/>
        </p:nvSpPr>
        <p:spPr>
          <a:xfrm>
            <a:off x="762000" y="1219200"/>
            <a:ext cx="6026843" cy="707886"/>
          </a:xfrm>
          <a:prstGeom prst="rect">
            <a:avLst/>
          </a:prstGeom>
          <a:solidFill>
            <a:schemeClr val="bg1"/>
          </a:solidFill>
        </p:spPr>
        <p:txBody>
          <a:bodyPr wrap="none" rtlCol="0">
            <a:spAutoFit/>
          </a:bodyPr>
          <a:lstStyle/>
          <a:p>
            <a:r>
              <a:rPr lang="en-US" sz="2000" b="1" dirty="0">
                <a:solidFill>
                  <a:srgbClr val="5B9BD5"/>
                </a:solidFill>
                <a:latin typeface="Segoe UI" panose="020B0502040204020203" pitchFamily="34" charset="0"/>
                <a:cs typeface="Segoe UI" panose="020B0502040204020203" pitchFamily="34" charset="0"/>
              </a:rPr>
              <a:t>Inside out: </a:t>
            </a:r>
            <a:r>
              <a:rPr lang="en-US" sz="2000" dirty="0">
                <a:solidFill>
                  <a:srgbClr val="5B9BD5"/>
                </a:solidFill>
                <a:latin typeface="Segoe UI" panose="020B0502040204020203" pitchFamily="34" charset="0"/>
                <a:cs typeface="Segoe UI" panose="020B0502040204020203" pitchFamily="34" charset="0"/>
              </a:rPr>
              <a:t>Create, manage and make discoverable </a:t>
            </a:r>
            <a:br>
              <a:rPr lang="en-US" sz="2000" dirty="0">
                <a:solidFill>
                  <a:srgbClr val="5B9BD5"/>
                </a:solidFill>
                <a:latin typeface="Segoe UI" panose="020B0502040204020203" pitchFamily="34" charset="0"/>
                <a:cs typeface="Segoe UI" panose="020B0502040204020203" pitchFamily="34" charset="0"/>
              </a:rPr>
            </a:br>
            <a:r>
              <a:rPr lang="en-US" sz="2000" dirty="0">
                <a:solidFill>
                  <a:srgbClr val="5B9BD5"/>
                </a:solidFill>
                <a:latin typeface="Segoe UI" panose="020B0502040204020203" pitchFamily="34" charset="0"/>
                <a:cs typeface="Segoe UI" panose="020B0502040204020203" pitchFamily="34" charset="0"/>
              </a:rPr>
              <a:t>memory, community, evidence</a:t>
            </a:r>
            <a:r>
              <a:rPr lang="en-US" dirty="0"/>
              <a:t>.</a:t>
            </a:r>
          </a:p>
        </p:txBody>
      </p:sp>
      <p:sp>
        <p:nvSpPr>
          <p:cNvPr id="3" name="Rectangle 2"/>
          <p:cNvSpPr/>
          <p:nvPr/>
        </p:nvSpPr>
        <p:spPr>
          <a:xfrm>
            <a:off x="3429000" y="2432447"/>
            <a:ext cx="3844579" cy="1938992"/>
          </a:xfrm>
          <a:prstGeom prst="rect">
            <a:avLst/>
          </a:prstGeom>
          <a:solidFill>
            <a:schemeClr val="bg1"/>
          </a:solidFill>
        </p:spPr>
        <p:txBody>
          <a:bodyPr wrap="square">
            <a:spAutoFit/>
          </a:bodyPr>
          <a:lstStyle/>
          <a:p>
            <a:r>
              <a:rPr lang="en-US" sz="2000" b="1" dirty="0">
                <a:solidFill>
                  <a:srgbClr val="5B9BD5"/>
                </a:solidFill>
                <a:latin typeface="Segoe UI" panose="020B0502040204020203" pitchFamily="34" charset="0"/>
                <a:cs typeface="Segoe UI" panose="020B0502040204020203" pitchFamily="34" charset="0"/>
              </a:rPr>
              <a:t>Facilitated: </a:t>
            </a:r>
            <a:r>
              <a:rPr lang="en-US" sz="2000" dirty="0">
                <a:solidFill>
                  <a:srgbClr val="5B9BD5"/>
                </a:solidFill>
                <a:latin typeface="Segoe UI" panose="020B0502040204020203" pitchFamily="34" charset="0"/>
                <a:cs typeface="Segoe UI" panose="020B0502040204020203" pitchFamily="34" charset="0"/>
              </a:rPr>
              <a:t>collecting according to a network logic:  a coordinated mix of local, external and collaborative services are assembled around user needs</a:t>
            </a:r>
          </a:p>
        </p:txBody>
      </p:sp>
      <p:sp>
        <p:nvSpPr>
          <p:cNvPr id="4" name="TextBox 3"/>
          <p:cNvSpPr txBox="1"/>
          <p:nvPr/>
        </p:nvSpPr>
        <p:spPr>
          <a:xfrm>
            <a:off x="685800" y="4876800"/>
            <a:ext cx="8085098" cy="1015663"/>
          </a:xfrm>
          <a:prstGeom prst="rect">
            <a:avLst/>
          </a:prstGeom>
          <a:solidFill>
            <a:schemeClr val="bg1"/>
          </a:solidFill>
        </p:spPr>
        <p:txBody>
          <a:bodyPr wrap="none" rtlCol="0">
            <a:spAutoFit/>
          </a:bodyPr>
          <a:lstStyle/>
          <a:p>
            <a:r>
              <a:rPr lang="en-US" sz="2000" b="1" dirty="0">
                <a:solidFill>
                  <a:srgbClr val="5B9BD5"/>
                </a:solidFill>
                <a:latin typeface="Segoe UI" panose="020B0502040204020203" pitchFamily="34" charset="0"/>
                <a:cs typeface="Segoe UI" panose="020B0502040204020203" pitchFamily="34" charset="0"/>
              </a:rPr>
              <a:t>Collective collections: </a:t>
            </a:r>
            <a:r>
              <a:rPr lang="en-US" sz="2000" dirty="0">
                <a:solidFill>
                  <a:srgbClr val="5B9BD5"/>
                </a:solidFill>
                <a:latin typeface="Segoe UI" panose="020B0502040204020203" pitchFamily="34" charset="0"/>
                <a:cs typeface="Segoe UI" panose="020B0502040204020203" pitchFamily="34" charset="0"/>
              </a:rPr>
              <a:t>The systemwide organization of collections</a:t>
            </a:r>
            <a:br>
              <a:rPr lang="en-US" sz="2000" dirty="0">
                <a:solidFill>
                  <a:srgbClr val="5B9BD5"/>
                </a:solidFill>
                <a:latin typeface="Segoe UI" panose="020B0502040204020203" pitchFamily="34" charset="0"/>
                <a:cs typeface="Segoe UI" panose="020B0502040204020203" pitchFamily="34" charset="0"/>
              </a:rPr>
            </a:br>
            <a:r>
              <a:rPr lang="en-US" sz="2000" dirty="0">
                <a:solidFill>
                  <a:srgbClr val="5B9BD5"/>
                </a:solidFill>
                <a:latin typeface="Segoe UI" panose="020B0502040204020203" pitchFamily="34" charset="0"/>
                <a:cs typeface="Segoe UI" panose="020B0502040204020203" pitchFamily="34" charset="0"/>
              </a:rPr>
              <a:t>becomes more important. It makes sense to do acquisition, discovery </a:t>
            </a:r>
            <a:br>
              <a:rPr lang="en-US" sz="2000" dirty="0">
                <a:solidFill>
                  <a:srgbClr val="5B9BD5"/>
                </a:solidFill>
                <a:latin typeface="Segoe UI" panose="020B0502040204020203" pitchFamily="34" charset="0"/>
                <a:cs typeface="Segoe UI" panose="020B0502040204020203" pitchFamily="34" charset="0"/>
              </a:rPr>
            </a:br>
            <a:r>
              <a:rPr lang="en-US" sz="2000" dirty="0">
                <a:solidFill>
                  <a:srgbClr val="5B9BD5"/>
                </a:solidFill>
                <a:latin typeface="Segoe UI" panose="020B0502040204020203" pitchFamily="34" charset="0"/>
                <a:cs typeface="Segoe UI" panose="020B0502040204020203" pitchFamily="34" charset="0"/>
              </a:rPr>
              <a:t>and/or stewardship at the network level. </a:t>
            </a:r>
          </a:p>
        </p:txBody>
      </p:sp>
    </p:spTree>
    <p:extLst>
      <p:ext uri="{BB962C8B-B14F-4D97-AF65-F5344CB8AC3E}">
        <p14:creationId xmlns:p14="http://schemas.microsoft.com/office/powerpoint/2010/main" val="30999826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38244" y="469231"/>
            <a:ext cx="1855904" cy="2400300"/>
          </a:xfrm>
          <a:prstGeom prst="rect">
            <a:avLst/>
          </a:prstGeom>
          <a:ln>
            <a:noFill/>
          </a:ln>
        </p:spPr>
      </p:pic>
      <p:pic>
        <p:nvPicPr>
          <p:cNvPr id="5" name="Picture 2" descr="http://www.oclc.org/content/dam/research/images/publications/collective-collection-cover-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42" y="457200"/>
            <a:ext cx="1858085" cy="24003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2475293" y="457200"/>
            <a:ext cx="1858085" cy="2400300"/>
          </a:xfrm>
          <a:prstGeom prst="rect">
            <a:avLst/>
          </a:prstGeom>
          <a:ln>
            <a:noFill/>
          </a:ln>
        </p:spPr>
      </p:pic>
      <p:pic>
        <p:nvPicPr>
          <p:cNvPr id="9" name="Picture 8"/>
          <p:cNvPicPr>
            <a:picLocks noChangeAspect="1"/>
          </p:cNvPicPr>
          <p:nvPr/>
        </p:nvPicPr>
        <p:blipFill rotWithShape="1">
          <a:blip r:embed="rId5"/>
          <a:srcRect l="5604"/>
          <a:stretch/>
        </p:blipFill>
        <p:spPr>
          <a:xfrm>
            <a:off x="7199015" y="469231"/>
            <a:ext cx="1835119" cy="2400300"/>
          </a:xfrm>
          <a:prstGeom prst="rect">
            <a:avLst/>
          </a:prstGeom>
          <a:ln>
            <a:noFill/>
          </a:ln>
        </p:spPr>
      </p:pic>
      <p:pic>
        <p:nvPicPr>
          <p:cNvPr id="10" name="Picture 9"/>
          <p:cNvPicPr>
            <a:picLocks noChangeAspect="1"/>
          </p:cNvPicPr>
          <p:nvPr/>
        </p:nvPicPr>
        <p:blipFill rotWithShape="1">
          <a:blip r:embed="rId6"/>
          <a:srcRect t="1624"/>
          <a:stretch/>
        </p:blipFill>
        <p:spPr>
          <a:xfrm>
            <a:off x="7223077" y="3034965"/>
            <a:ext cx="1829924" cy="2400300"/>
          </a:xfrm>
          <a:prstGeom prst="rect">
            <a:avLst/>
          </a:prstGeom>
          <a:ln>
            <a:noFill/>
          </a:ln>
        </p:spPr>
      </p:pic>
      <p:pic>
        <p:nvPicPr>
          <p:cNvPr id="1026" name="Picture 2" descr="http://www.oclc.org/content/dam/research/images/publications/ESR-cover-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85" y="3034965"/>
            <a:ext cx="1858084" cy="24003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http://www.oclc.org/content/dam/research/images/publications/oclcresearch-esr-stewardship-2015-thum-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3446" y="3034965"/>
            <a:ext cx="1858084" cy="24003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0" name="Picture 6" descr="http://www.oclc.org/content/dam/research/images/publications/rdm-cover-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25279" y="3034965"/>
            <a:ext cx="1854677" cy="24003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48032" y="5943600"/>
            <a:ext cx="3347968" cy="461665"/>
          </a:xfrm>
          <a:prstGeom prst="rect">
            <a:avLst/>
          </a:prstGeom>
          <a:solidFill>
            <a:schemeClr val="bg1"/>
          </a:solidFill>
        </p:spPr>
        <p:txBody>
          <a:bodyPr wrap="none" rtlCol="0">
            <a:spAutoFit/>
          </a:bodyPr>
          <a:lstStyle/>
          <a:p>
            <a:r>
              <a:rPr lang="en-US" sz="2400" b="1" dirty="0">
                <a:solidFill>
                  <a:srgbClr val="5B9BD5"/>
                </a:solidFill>
                <a:latin typeface="Segoe UI" panose="020B0502040204020203" pitchFamily="34" charset="0"/>
                <a:cs typeface="Segoe UI" panose="020B0502040204020203" pitchFamily="34" charset="0"/>
              </a:rPr>
              <a:t>Thank you, @</a:t>
            </a:r>
            <a:r>
              <a:rPr lang="en-US" sz="2400" b="1" dirty="0" err="1">
                <a:solidFill>
                  <a:srgbClr val="5B9BD5"/>
                </a:solidFill>
                <a:latin typeface="Segoe UI" panose="020B0502040204020203" pitchFamily="34" charset="0"/>
                <a:cs typeface="Segoe UI" panose="020B0502040204020203" pitchFamily="34" charset="0"/>
              </a:rPr>
              <a:t>LorcanD</a:t>
            </a:r>
            <a:endParaRPr lang="en-US" sz="2400" b="1" dirty="0">
              <a:solidFill>
                <a:srgbClr val="5B9BD5"/>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19611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4" name="TextBox 3"/>
          <p:cNvSpPr txBox="1"/>
          <p:nvPr/>
        </p:nvSpPr>
        <p:spPr>
          <a:xfrm>
            <a:off x="304800" y="381000"/>
            <a:ext cx="8717258" cy="4431983"/>
          </a:xfrm>
          <a:prstGeom prst="rect">
            <a:avLst/>
          </a:prstGeom>
          <a:noFill/>
          <a:ln>
            <a:solidFill>
              <a:schemeClr val="bg1"/>
            </a:solidFill>
          </a:ln>
        </p:spPr>
        <p:txBody>
          <a:bodyPr wrap="none" lIns="365760" tIns="365760" rIns="365760" bIns="36576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Citations and fuller details are included in slide notes where relevant.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Thanks to my colleagues Brian Lavoie, Constance </a:t>
            </a:r>
            <a:r>
              <a:rPr kumimoji="0" lang="en-US" sz="2000" b="0" i="0" u="none" strike="noStrike" kern="1200" cap="none" spc="0" normalizeH="0" baseline="0" noProof="0" dirty="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Malpas</a:t>
            </a:r>
            <a:r>
              <a:rPr lang="en-US" sz="2000" dirty="0">
                <a:solidFill>
                  <a:prstClr val="white"/>
                </a:solidFill>
                <a:latin typeface="Segoe UI" panose="020B0502040204020203" pitchFamily="34" charset="0"/>
                <a:ea typeface="Segoe UI" panose="020B0502040204020203" pitchFamily="34" charset="0"/>
                <a:cs typeface="Segoe UI" panose="020B0502040204020203" pitchFamily="34" charset="0"/>
              </a:rPr>
              <a:t> </a:t>
            </a: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and Rebecca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Bryant for assistance as I prepared this 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The presentation follows the outline of:</a:t>
            </a:r>
          </a:p>
          <a:p>
            <a:pPr lvl="0">
              <a:defRPr/>
            </a:pPr>
            <a:r>
              <a:rPr lang="en-US" sz="2000" dirty="0">
                <a:solidFill>
                  <a:schemeClr val="bg1"/>
                </a:solidFill>
                <a:latin typeface="Segoe UI" panose="020B0502040204020203" pitchFamily="34" charset="0"/>
                <a:cs typeface="Segoe UI" panose="020B0502040204020203" pitchFamily="34" charset="0"/>
              </a:rPr>
              <a:t>Dempsey, L., (2016). Library collections in the life of the user: </a:t>
            </a:r>
            <a:br>
              <a:rPr lang="en-US" sz="2000" dirty="0">
                <a:solidFill>
                  <a:schemeClr val="bg1"/>
                </a:solidFill>
                <a:latin typeface="Segoe UI" panose="020B0502040204020203" pitchFamily="34" charset="0"/>
                <a:cs typeface="Segoe UI" panose="020B0502040204020203" pitchFamily="34" charset="0"/>
              </a:rPr>
            </a:br>
            <a:r>
              <a:rPr lang="en-US" sz="2000" dirty="0">
                <a:solidFill>
                  <a:schemeClr val="bg1"/>
                </a:solidFill>
                <a:latin typeface="Segoe UI" panose="020B0502040204020203" pitchFamily="34" charset="0"/>
                <a:cs typeface="Segoe UI" panose="020B0502040204020203" pitchFamily="34" charset="0"/>
              </a:rPr>
              <a:t>two directions. </a:t>
            </a:r>
            <a:r>
              <a:rPr lang="en-US" sz="2000" i="1" dirty="0">
                <a:solidFill>
                  <a:schemeClr val="bg1"/>
                </a:solidFill>
                <a:latin typeface="Segoe UI" panose="020B0502040204020203" pitchFamily="34" charset="0"/>
                <a:cs typeface="Segoe UI" panose="020B0502040204020203" pitchFamily="34" charset="0"/>
              </a:rPr>
              <a:t>LIBER Quarterly</a:t>
            </a:r>
            <a:r>
              <a:rPr lang="en-US" sz="2000" dirty="0">
                <a:solidFill>
                  <a:schemeClr val="bg1"/>
                </a:solidFill>
                <a:latin typeface="Segoe UI" panose="020B0502040204020203" pitchFamily="34" charset="0"/>
                <a:cs typeface="Segoe UI" panose="020B0502040204020203" pitchFamily="34" charset="0"/>
              </a:rPr>
              <a:t>. 26(4), pp.338–359. </a:t>
            </a:r>
            <a:br>
              <a:rPr lang="en-US" sz="2000" dirty="0">
                <a:solidFill>
                  <a:schemeClr val="bg1"/>
                </a:solidFill>
                <a:latin typeface="Segoe UI" panose="020B0502040204020203" pitchFamily="34" charset="0"/>
                <a:cs typeface="Segoe UI" panose="020B0502040204020203" pitchFamily="34" charset="0"/>
              </a:rPr>
            </a:br>
            <a:r>
              <a:rPr lang="en-US" sz="2000" dirty="0" err="1">
                <a:solidFill>
                  <a:schemeClr val="bg1"/>
                </a:solidFill>
                <a:latin typeface="Segoe UI" panose="020B0502040204020203" pitchFamily="34" charset="0"/>
                <a:cs typeface="Segoe UI" panose="020B0502040204020203" pitchFamily="34" charset="0"/>
              </a:rPr>
              <a:t>DOI:</a:t>
            </a:r>
            <a:r>
              <a:rPr lang="en-US" sz="2000" dirty="0" err="1">
                <a:solidFill>
                  <a:schemeClr val="bg1"/>
                </a:solidFill>
                <a:latin typeface="Segoe UI" panose="020B0502040204020203" pitchFamily="34" charset="0"/>
                <a:cs typeface="Segoe UI" panose="020B0502040204020203" pitchFamily="34" charset="0"/>
                <a:hlinkClick r:id="rId2"/>
              </a:rPr>
              <a:t>http</a:t>
            </a:r>
            <a:r>
              <a:rPr lang="en-US" sz="2000" dirty="0">
                <a:solidFill>
                  <a:schemeClr val="bg1"/>
                </a:solidFill>
                <a:latin typeface="Segoe UI" panose="020B0502040204020203" pitchFamily="34" charset="0"/>
                <a:cs typeface="Segoe UI" panose="020B0502040204020203" pitchFamily="34" charset="0"/>
                <a:hlinkClick r:id="rId2"/>
              </a:rPr>
              <a:t>://doi.org/10.18352/lq.10170</a:t>
            </a:r>
            <a:endParaRPr kumimoji="0" lang="en-US" sz="2000" b="0" i="0" u="none" strike="noStrike" kern="1200" cap="none" spc="0" normalizeH="0" baseline="0" noProof="0" dirty="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2000" b="0" i="0" u="none" strike="noStrike" kern="1200" cap="none" spc="0" normalizeH="0" baseline="0" noProof="0" dirty="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LorcanD</a:t>
            </a:r>
            <a:endParaRPr kumimoji="0" lang="en-US" sz="16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1232557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252861"/>
            <a:ext cx="10542747" cy="6553200"/>
          </a:xfrm>
          <a:prstGeom prst="rect">
            <a:avLst/>
          </a:prstGeom>
        </p:spPr>
      </p:pic>
      <p:sp>
        <p:nvSpPr>
          <p:cNvPr id="2" name="Rectangle 1"/>
          <p:cNvSpPr/>
          <p:nvPr/>
        </p:nvSpPr>
        <p:spPr>
          <a:xfrm>
            <a:off x="5867400" y="5715000"/>
            <a:ext cx="3429000"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Collections: expanding view</a:t>
            </a:r>
          </a:p>
        </p:txBody>
      </p:sp>
      <p:sp>
        <p:nvSpPr>
          <p:cNvPr id="7" name="Callout: Right Arrow 6"/>
          <p:cNvSpPr/>
          <p:nvPr/>
        </p:nvSpPr>
        <p:spPr>
          <a:xfrm>
            <a:off x="53788" y="1779584"/>
            <a:ext cx="1317812" cy="1060973"/>
          </a:xfrm>
          <a:prstGeom prst="rightArrowCallout">
            <a:avLst>
              <a:gd name="adj1" fmla="val 25000"/>
              <a:gd name="adj2" fmla="val 25000"/>
              <a:gd name="adj3" fmla="val 25000"/>
              <a:gd name="adj4" fmla="val 73140"/>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Outside in</a:t>
            </a:r>
          </a:p>
        </p:txBody>
      </p:sp>
      <p:sp>
        <p:nvSpPr>
          <p:cNvPr id="11" name="Callout: Right Arrow 10"/>
          <p:cNvSpPr/>
          <p:nvPr/>
        </p:nvSpPr>
        <p:spPr>
          <a:xfrm>
            <a:off x="53788" y="4925867"/>
            <a:ext cx="1195392" cy="1060973"/>
          </a:xfrm>
          <a:prstGeom prst="rightArrowCallout">
            <a:avLst>
              <a:gd name="adj1" fmla="val 25000"/>
              <a:gd name="adj2" fmla="val 25000"/>
              <a:gd name="adj3" fmla="val 19085"/>
              <a:gd name="adj4" fmla="val 72476"/>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Inside out</a:t>
            </a:r>
          </a:p>
        </p:txBody>
      </p:sp>
      <p:grpSp>
        <p:nvGrpSpPr>
          <p:cNvPr id="6" name="Group 5"/>
          <p:cNvGrpSpPr/>
          <p:nvPr/>
        </p:nvGrpSpPr>
        <p:grpSpPr>
          <a:xfrm>
            <a:off x="76200" y="3096521"/>
            <a:ext cx="3916180" cy="865880"/>
            <a:chOff x="76200" y="3096521"/>
            <a:chExt cx="3916180" cy="865880"/>
          </a:xfrm>
        </p:grpSpPr>
        <p:grpSp>
          <p:nvGrpSpPr>
            <p:cNvPr id="4" name="Group 3"/>
            <p:cNvGrpSpPr/>
            <p:nvPr/>
          </p:nvGrpSpPr>
          <p:grpSpPr>
            <a:xfrm>
              <a:off x="1249180" y="3514368"/>
              <a:ext cx="2743200" cy="236744"/>
              <a:chOff x="1249180" y="3514368"/>
              <a:chExt cx="2743200" cy="236744"/>
            </a:xfrm>
          </p:grpSpPr>
          <p:cxnSp>
            <p:nvCxnSpPr>
              <p:cNvPr id="12" name="Straight Arrow Connector 11"/>
              <p:cNvCxnSpPr>
                <a:cxnSpLocks/>
              </p:cNvCxnSpPr>
              <p:nvPr/>
            </p:nvCxnSpPr>
            <p:spPr>
              <a:xfrm>
                <a:off x="1249180" y="3514368"/>
                <a:ext cx="2743200" cy="221651"/>
              </a:xfrm>
              <a:prstGeom prst="straightConnector1">
                <a:avLst/>
              </a:prstGeom>
              <a:ln w="38100">
                <a:solidFill>
                  <a:srgbClr val="DC143C"/>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p:cNvCxnSpPr>
              <p:nvPr/>
            </p:nvCxnSpPr>
            <p:spPr>
              <a:xfrm>
                <a:off x="1249180" y="3514368"/>
                <a:ext cx="808220" cy="236744"/>
              </a:xfrm>
              <a:prstGeom prst="straightConnector1">
                <a:avLst/>
              </a:prstGeom>
              <a:ln w="38100">
                <a:solidFill>
                  <a:srgbClr val="DC143C"/>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Callout: Right Arrow 12"/>
            <p:cNvSpPr/>
            <p:nvPr/>
          </p:nvSpPr>
          <p:spPr>
            <a:xfrm>
              <a:off x="76200" y="3096521"/>
              <a:ext cx="1295400" cy="865880"/>
            </a:xfrm>
            <a:prstGeom prst="rightArrowCallout">
              <a:avLst>
                <a:gd name="adj1" fmla="val 25000"/>
                <a:gd name="adj2" fmla="val 32587"/>
                <a:gd name="adj3" fmla="val 31976"/>
                <a:gd name="adj4" fmla="val 63913"/>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Facili-tated</a:t>
              </a:r>
              <a:endParaRPr lang="en-US" dirty="0"/>
            </a:p>
          </p:txBody>
        </p:sp>
      </p:grpSp>
      <p:grpSp>
        <p:nvGrpSpPr>
          <p:cNvPr id="5" name="Group 4"/>
          <p:cNvGrpSpPr/>
          <p:nvPr/>
        </p:nvGrpSpPr>
        <p:grpSpPr>
          <a:xfrm>
            <a:off x="76200" y="3954165"/>
            <a:ext cx="4038600" cy="922909"/>
            <a:chOff x="76200" y="3954165"/>
            <a:chExt cx="4038600" cy="922909"/>
          </a:xfrm>
        </p:grpSpPr>
        <p:cxnSp>
          <p:nvCxnSpPr>
            <p:cNvPr id="9" name="Straight Arrow Connector 8"/>
            <p:cNvCxnSpPr>
              <a:cxnSpLocks/>
            </p:cNvCxnSpPr>
            <p:nvPr/>
          </p:nvCxnSpPr>
          <p:spPr>
            <a:xfrm flipV="1">
              <a:off x="1249180" y="3954165"/>
              <a:ext cx="2865620" cy="489969"/>
            </a:xfrm>
            <a:prstGeom prst="straightConnector1">
              <a:avLst/>
            </a:prstGeom>
            <a:ln w="38100">
              <a:solidFill>
                <a:srgbClr val="DC143C"/>
              </a:solidFill>
              <a:tailEnd type="triangle"/>
            </a:ln>
          </p:spPr>
          <p:style>
            <a:lnRef idx="1">
              <a:schemeClr val="accent1"/>
            </a:lnRef>
            <a:fillRef idx="0">
              <a:schemeClr val="accent1"/>
            </a:fillRef>
            <a:effectRef idx="0">
              <a:schemeClr val="accent1"/>
            </a:effectRef>
            <a:fontRef idx="minor">
              <a:schemeClr val="tx1"/>
            </a:fontRef>
          </p:style>
        </p:cxnSp>
        <p:sp>
          <p:nvSpPr>
            <p:cNvPr id="10" name="Callout: Right Arrow 9"/>
            <p:cNvSpPr/>
            <p:nvPr/>
          </p:nvSpPr>
          <p:spPr>
            <a:xfrm>
              <a:off x="76200" y="4011194"/>
              <a:ext cx="1172980" cy="865880"/>
            </a:xfrm>
            <a:prstGeom prst="rightArrowCallout">
              <a:avLst>
                <a:gd name="adj1" fmla="val 20859"/>
                <a:gd name="adj2" fmla="val 28446"/>
                <a:gd name="adj3" fmla="val 26799"/>
                <a:gd name="adj4" fmla="val 70146"/>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Collect-</a:t>
              </a:r>
              <a:r>
                <a:rPr lang="en-US" dirty="0" err="1"/>
                <a:t>ive</a:t>
              </a:r>
              <a:endParaRPr lang="en-US" dirty="0"/>
            </a:p>
          </p:txBody>
        </p:sp>
      </p:grpSp>
    </p:spTree>
    <p:extLst>
      <p:ext uri="{BB962C8B-B14F-4D97-AF65-F5344CB8AC3E}">
        <p14:creationId xmlns:p14="http://schemas.microsoft.com/office/powerpoint/2010/main" val="230313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267200" y="2133600"/>
            <a:ext cx="4953000" cy="4780536"/>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Prelude: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Collection attention:</a:t>
            </a:r>
            <a:br>
              <a:rPr kumimoji="0" lang="en-US" sz="4400" b="1"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n-US" sz="4400" b="1"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the collections grid   </a:t>
            </a:r>
          </a:p>
        </p:txBody>
      </p:sp>
      <p:sp>
        <p:nvSpPr>
          <p:cNvPr id="3" name="Rectangle 2"/>
          <p:cNvSpPr/>
          <p:nvPr/>
        </p:nvSpPr>
        <p:spPr>
          <a:xfrm>
            <a:off x="1024391" y="304800"/>
            <a:ext cx="3636872" cy="2756952"/>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Different dynamics across collecting activity</a:t>
            </a:r>
          </a:p>
        </p:txBody>
      </p:sp>
    </p:spTree>
    <p:extLst>
      <p:ext uri="{BB962C8B-B14F-4D97-AF65-F5344CB8AC3E}">
        <p14:creationId xmlns:p14="http://schemas.microsoft.com/office/powerpoint/2010/main" val="1245756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28951" y="1771650"/>
            <a:ext cx="4914900" cy="3371850"/>
          </a:xfrm>
          <a:prstGeom prst="rect">
            <a:avLst/>
          </a:prstGeom>
          <a:solidFill>
            <a:schemeClr val="bg1">
              <a:alpha val="27059"/>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Connector 5"/>
          <p:cNvCxnSpPr>
            <a:stCxn id="4" idx="0"/>
            <a:endCxn id="4" idx="2"/>
          </p:cNvCxnSpPr>
          <p:nvPr/>
        </p:nvCxnSpPr>
        <p:spPr>
          <a:xfrm rot="16200000" flipH="1">
            <a:off x="3800477" y="3457576"/>
            <a:ext cx="3371850" cy="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3"/>
          </p:cNvCxnSpPr>
          <p:nvPr/>
        </p:nvCxnSpPr>
        <p:spPr>
          <a:xfrm rot="10800000" flipH="1">
            <a:off x="3028951" y="3457575"/>
            <a:ext cx="4914900" cy="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1981202" y="3135820"/>
            <a:ext cx="1619249" cy="547976"/>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75" b="1" i="0" u="none" strike="noStrike" kern="1200" cap="none" spc="0" normalizeH="0" baseline="0" noProof="0" dirty="0">
                <a:ln>
                  <a:noFill/>
                </a:ln>
                <a:solidFill>
                  <a:srgbClr val="FFFFFF"/>
                </a:solidFill>
                <a:effectLst/>
                <a:uLnTx/>
                <a:uFillTx/>
                <a:latin typeface="Calibri"/>
                <a:ea typeface="+mn-ea"/>
                <a:cs typeface="+mn-cs"/>
              </a:rPr>
              <a:t>Low Stewardship</a:t>
            </a:r>
          </a:p>
        </p:txBody>
      </p:sp>
      <p:sp>
        <p:nvSpPr>
          <p:cNvPr id="19" name="Oval 18"/>
          <p:cNvSpPr/>
          <p:nvPr/>
        </p:nvSpPr>
        <p:spPr>
          <a:xfrm>
            <a:off x="4756533" y="4914901"/>
            <a:ext cx="1428750" cy="592823"/>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75" b="1" i="0" u="none" strike="noStrike" kern="1200" cap="none" spc="0" normalizeH="0" baseline="0" noProof="0" dirty="0">
                <a:ln>
                  <a:noFill/>
                </a:ln>
                <a:solidFill>
                  <a:srgbClr val="FFFFFF"/>
                </a:solidFill>
                <a:effectLst/>
                <a:uLnTx/>
                <a:uFillTx/>
                <a:latin typeface="Calibri"/>
                <a:ea typeface="+mn-ea"/>
                <a:cs typeface="+mn-cs"/>
              </a:rPr>
              <a:t> In few collections</a:t>
            </a:r>
          </a:p>
        </p:txBody>
      </p:sp>
      <p:sp>
        <p:nvSpPr>
          <p:cNvPr id="20" name="Oval 19"/>
          <p:cNvSpPr/>
          <p:nvPr/>
        </p:nvSpPr>
        <p:spPr>
          <a:xfrm>
            <a:off x="4743451" y="1371601"/>
            <a:ext cx="1428750" cy="436960"/>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75" b="1" i="0" u="none" strike="noStrike" kern="1200" cap="none" spc="0" normalizeH="0" baseline="0" noProof="0" dirty="0">
                <a:ln>
                  <a:noFill/>
                </a:ln>
                <a:solidFill>
                  <a:srgbClr val="FFFFFF"/>
                </a:solidFill>
                <a:effectLst/>
                <a:uLnTx/>
                <a:uFillTx/>
                <a:latin typeface="Calibri"/>
                <a:ea typeface="+mn-ea"/>
                <a:cs typeface="+mn-cs"/>
              </a:rPr>
              <a:t>In many collections</a:t>
            </a:r>
          </a:p>
        </p:txBody>
      </p:sp>
      <p:sp>
        <p:nvSpPr>
          <p:cNvPr id="15369" name="Rectangular Callout 15"/>
          <p:cNvSpPr>
            <a:spLocks noChangeArrowheads="1"/>
          </p:cNvSpPr>
          <p:nvPr/>
        </p:nvSpPr>
        <p:spPr bwMode="auto">
          <a:xfrm>
            <a:off x="2520798" y="4958354"/>
            <a:ext cx="1314450" cy="914400"/>
          </a:xfrm>
          <a:prstGeom prst="wedgeRectCallout">
            <a:avLst>
              <a:gd name="adj1" fmla="val 37319"/>
              <a:gd name="adj2" fmla="val -59275"/>
            </a:avLst>
          </a:prstGeom>
          <a:solidFill>
            <a:schemeClr val="tx1"/>
          </a:solidFill>
          <a:ln w="25400" algn="ctr">
            <a:noFill/>
            <a:miter lim="800000"/>
            <a:headEnd/>
            <a:tailEnd/>
          </a:ln>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Calibri"/>
                <a:ea typeface="+mn-ea"/>
                <a:cs typeface="+mn-cs"/>
              </a:rPr>
              <a:t>Research &amp; Learning Materials  </a:t>
            </a:r>
          </a:p>
        </p:txBody>
      </p:sp>
      <p:sp>
        <p:nvSpPr>
          <p:cNvPr id="17" name="Rectangular Callout 16"/>
          <p:cNvSpPr/>
          <p:nvPr/>
        </p:nvSpPr>
        <p:spPr>
          <a:xfrm>
            <a:off x="2314576" y="1114425"/>
            <a:ext cx="1314450" cy="514350"/>
          </a:xfrm>
          <a:prstGeom prst="wedgeRectCallout">
            <a:avLst>
              <a:gd name="adj1" fmla="val 31217"/>
              <a:gd name="adj2" fmla="val 107412"/>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Calibri"/>
                <a:ea typeface="+mn-ea"/>
                <a:cs typeface="+mn-cs"/>
              </a:rPr>
              <a:t>Open Web Resources</a:t>
            </a:r>
          </a:p>
        </p:txBody>
      </p:sp>
      <p:sp>
        <p:nvSpPr>
          <p:cNvPr id="21" name="Rectangular Callout 20"/>
          <p:cNvSpPr/>
          <p:nvPr/>
        </p:nvSpPr>
        <p:spPr>
          <a:xfrm>
            <a:off x="7143751" y="1057649"/>
            <a:ext cx="1314450" cy="628650"/>
          </a:xfrm>
          <a:prstGeom prst="wedgeRectCallout">
            <a:avLst>
              <a:gd name="adj1" fmla="val -26545"/>
              <a:gd name="adj2" fmla="val 93090"/>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Calibri"/>
                <a:ea typeface="+mn-ea"/>
                <a:cs typeface="+mn-cs"/>
              </a:rPr>
              <a:t>‘Published’ materials</a:t>
            </a:r>
          </a:p>
        </p:txBody>
      </p:sp>
      <p:sp>
        <p:nvSpPr>
          <p:cNvPr id="15372" name="Rectangular Callout 21"/>
          <p:cNvSpPr>
            <a:spLocks noChangeArrowheads="1"/>
          </p:cNvSpPr>
          <p:nvPr/>
        </p:nvSpPr>
        <p:spPr bwMode="auto">
          <a:xfrm>
            <a:off x="7372353" y="5015504"/>
            <a:ext cx="1314450" cy="857250"/>
          </a:xfrm>
          <a:prstGeom prst="wedgeRectCallout">
            <a:avLst>
              <a:gd name="adj1" fmla="val -47619"/>
              <a:gd name="adj2" fmla="val -73523"/>
            </a:avLst>
          </a:prstGeom>
          <a:solidFill>
            <a:schemeClr val="tx1"/>
          </a:solidFill>
          <a:ln w="25400" algn="ctr">
            <a:noFill/>
            <a:miter lim="800000"/>
            <a:headEnd/>
            <a:tailEnd/>
          </a:ln>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Calibri"/>
                <a:ea typeface="+mn-ea"/>
                <a:cs typeface="+mn-cs"/>
              </a:rPr>
              <a:t>Special Collections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Calibri"/>
                <a:ea typeface="+mn-ea"/>
                <a:cs typeface="+mn-cs"/>
              </a:rPr>
              <a:t>Local Digitization</a:t>
            </a:r>
          </a:p>
        </p:txBody>
      </p:sp>
      <p:sp>
        <p:nvSpPr>
          <p:cNvPr id="15377" name="Line 22"/>
          <p:cNvSpPr>
            <a:spLocks noChangeShapeType="1"/>
          </p:cNvSpPr>
          <p:nvPr/>
        </p:nvSpPr>
        <p:spPr bwMode="auto">
          <a:xfrm flipH="1" flipV="1">
            <a:off x="5554575" y="1812132"/>
            <a:ext cx="2400300" cy="1543050"/>
          </a:xfrm>
          <a:prstGeom prst="line">
            <a:avLst/>
          </a:prstGeom>
          <a:noFill/>
          <a:ln w="9525">
            <a:solidFill>
              <a:srgbClr val="808080"/>
            </a:solidFill>
            <a:prstDash val="dash"/>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15378" name="Text Box 23"/>
          <p:cNvSpPr txBox="1">
            <a:spLocks noChangeArrowheads="1"/>
          </p:cNvSpPr>
          <p:nvPr/>
        </p:nvSpPr>
        <p:spPr bwMode="auto">
          <a:xfrm>
            <a:off x="6870584" y="1978663"/>
            <a:ext cx="793807" cy="300082"/>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Licensed</a:t>
            </a:r>
          </a:p>
        </p:txBody>
      </p:sp>
      <p:sp>
        <p:nvSpPr>
          <p:cNvPr id="15379" name="Text Box 24"/>
          <p:cNvSpPr txBox="1">
            <a:spLocks noChangeArrowheads="1"/>
          </p:cNvSpPr>
          <p:nvPr/>
        </p:nvSpPr>
        <p:spPr bwMode="auto">
          <a:xfrm>
            <a:off x="5563348" y="3095360"/>
            <a:ext cx="917880" cy="300082"/>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Purchased</a:t>
            </a:r>
          </a:p>
        </p:txBody>
      </p:sp>
      <p:pic>
        <p:nvPicPr>
          <p:cNvPr id="22" name="Picture 48" descr="booksjournals"/>
          <p:cNvPicPr>
            <a:picLocks noChangeAspect="1" noChangeArrowheads="1"/>
          </p:cNvPicPr>
          <p:nvPr/>
        </p:nvPicPr>
        <p:blipFill>
          <a:blip r:embed="rId3" cstate="print"/>
          <a:srcRect/>
          <a:stretch>
            <a:fillRect/>
          </a:stretch>
        </p:blipFill>
        <p:spPr bwMode="auto">
          <a:xfrm>
            <a:off x="6073168" y="2139026"/>
            <a:ext cx="1303735" cy="869156"/>
          </a:xfrm>
          <a:prstGeom prst="rect">
            <a:avLst/>
          </a:prstGeom>
          <a:noFill/>
          <a:ln w="9525">
            <a:noFill/>
            <a:miter lim="800000"/>
            <a:headEnd/>
            <a:tailEnd/>
          </a:ln>
        </p:spPr>
      </p:pic>
      <p:pic>
        <p:nvPicPr>
          <p:cNvPr id="26" name="Picture 25" descr="high-low.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8908" y="3797001"/>
            <a:ext cx="1287347" cy="845452"/>
          </a:xfrm>
          <a:prstGeom prst="rect">
            <a:avLst/>
          </a:prstGeom>
        </p:spPr>
      </p:pic>
      <p:pic>
        <p:nvPicPr>
          <p:cNvPr id="28" name="Picture 27"/>
          <p:cNvPicPr>
            <a:picLocks noChangeAspect="1"/>
          </p:cNvPicPr>
          <p:nvPr/>
        </p:nvPicPr>
        <p:blipFill>
          <a:blip r:embed="rId5"/>
          <a:stretch>
            <a:fillRect/>
          </a:stretch>
        </p:blipFill>
        <p:spPr>
          <a:xfrm>
            <a:off x="6116631" y="3926682"/>
            <a:ext cx="1217151" cy="788754"/>
          </a:xfrm>
          <a:prstGeom prst="rect">
            <a:avLst/>
          </a:prstGeom>
        </p:spPr>
      </p:pic>
      <p:pic>
        <p:nvPicPr>
          <p:cNvPr id="29" name="Picture 28" descr="low-low.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2734" y="2279744"/>
            <a:ext cx="1303522" cy="856076"/>
          </a:xfrm>
          <a:prstGeom prst="rect">
            <a:avLst/>
          </a:prstGeom>
        </p:spPr>
      </p:pic>
      <p:sp>
        <p:nvSpPr>
          <p:cNvPr id="18" name="Oval 17"/>
          <p:cNvSpPr/>
          <p:nvPr/>
        </p:nvSpPr>
        <p:spPr>
          <a:xfrm>
            <a:off x="7472191" y="3135820"/>
            <a:ext cx="1519409" cy="528924"/>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75" b="1" i="0" u="none" strike="noStrike" kern="1200" cap="none" spc="0" normalizeH="0" baseline="0" noProof="0" dirty="0">
                <a:ln>
                  <a:noFill/>
                </a:ln>
                <a:solidFill>
                  <a:srgbClr val="FFFFFF"/>
                </a:solidFill>
                <a:effectLst/>
                <a:uLnTx/>
                <a:uFillTx/>
                <a:latin typeface="Calibri"/>
                <a:ea typeface="+mn-ea"/>
                <a:cs typeface="+mn-cs"/>
              </a:rPr>
              <a:t>High Stewardship</a:t>
            </a:r>
          </a:p>
        </p:txBody>
      </p:sp>
      <p:sp>
        <p:nvSpPr>
          <p:cNvPr id="23" name="TextBox 22"/>
          <p:cNvSpPr txBox="1"/>
          <p:nvPr/>
        </p:nvSpPr>
        <p:spPr>
          <a:xfrm>
            <a:off x="7397490" y="6047816"/>
            <a:ext cx="1345240" cy="253916"/>
          </a:xfrm>
          <a:prstGeom prst="rect">
            <a:avLst/>
          </a:prstGeom>
          <a:solidFill>
            <a:srgbClr val="FFFFFF"/>
          </a:solidFill>
          <a:ln>
            <a:solidFill>
              <a:srgbClr val="000000"/>
            </a:solidFill>
          </a:ln>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OCLC Research, 2014</a:t>
            </a:r>
          </a:p>
        </p:txBody>
      </p:sp>
      <p:sp>
        <p:nvSpPr>
          <p:cNvPr id="24" name="TextBox 23"/>
          <p:cNvSpPr txBox="1"/>
          <p:nvPr/>
        </p:nvSpPr>
        <p:spPr>
          <a:xfrm>
            <a:off x="5589643" y="6066196"/>
            <a:ext cx="1837362"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Figure:  OCLC Collections Grid.</a:t>
            </a:r>
          </a:p>
        </p:txBody>
      </p:sp>
      <p:sp>
        <p:nvSpPr>
          <p:cNvPr id="25" name="Callout: Right Arrow 24"/>
          <p:cNvSpPr/>
          <p:nvPr/>
        </p:nvSpPr>
        <p:spPr>
          <a:xfrm>
            <a:off x="53787" y="1779584"/>
            <a:ext cx="2232211" cy="1885160"/>
          </a:xfrm>
          <a:prstGeom prst="rightArrowCallout">
            <a:avLst>
              <a:gd name="adj1" fmla="val 25000"/>
              <a:gd name="adj2" fmla="val 25000"/>
              <a:gd name="adj3" fmla="val 19728"/>
              <a:gd name="adj4" fmla="val 73140"/>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Outside in</a:t>
            </a:r>
          </a:p>
          <a:p>
            <a:pPr algn="ctr"/>
            <a:r>
              <a:rPr lang="en-US" dirty="0"/>
              <a:t>(discovery, acquisition)</a:t>
            </a:r>
          </a:p>
        </p:txBody>
      </p:sp>
      <p:sp>
        <p:nvSpPr>
          <p:cNvPr id="31" name="Callout: Right Arrow 30"/>
          <p:cNvSpPr/>
          <p:nvPr/>
        </p:nvSpPr>
        <p:spPr>
          <a:xfrm>
            <a:off x="119984" y="4145626"/>
            <a:ext cx="2166015" cy="1797974"/>
          </a:xfrm>
          <a:prstGeom prst="rightArrowCallout">
            <a:avLst>
              <a:gd name="adj1" fmla="val 25000"/>
              <a:gd name="adj2" fmla="val 25000"/>
              <a:gd name="adj3" fmla="val 19085"/>
              <a:gd name="adj4" fmla="val 72476"/>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Inside out</a:t>
            </a:r>
          </a:p>
          <a:p>
            <a:pPr algn="ctr"/>
            <a:r>
              <a:rPr lang="en-US" dirty="0"/>
              <a:t>(discover-ability, stewardship)</a:t>
            </a:r>
          </a:p>
        </p:txBody>
      </p:sp>
    </p:spTree>
    <p:extLst>
      <p:ext uri="{BB962C8B-B14F-4D97-AF65-F5344CB8AC3E}">
        <p14:creationId xmlns:p14="http://schemas.microsoft.com/office/powerpoint/2010/main" val="304709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379"/>
                                        </p:tgtEl>
                                        <p:attrNameLst>
                                          <p:attrName>style.visibility</p:attrName>
                                        </p:attrNameLst>
                                      </p:cBhvr>
                                      <p:to>
                                        <p:strVal val="visible"/>
                                      </p:to>
                                    </p:set>
                                    <p:animEffect transition="in" filter="fade">
                                      <p:cBhvr>
                                        <p:cTn id="12" dur="1000"/>
                                        <p:tgtEl>
                                          <p:spTgt spid="15379"/>
                                        </p:tgtEl>
                                      </p:cBhvr>
                                    </p:animEffect>
                                    <p:anim calcmode="lin" valueType="num">
                                      <p:cBhvr>
                                        <p:cTn id="13" dur="1000" fill="hold"/>
                                        <p:tgtEl>
                                          <p:spTgt spid="15379"/>
                                        </p:tgtEl>
                                        <p:attrNameLst>
                                          <p:attrName>ppt_x</p:attrName>
                                        </p:attrNameLst>
                                      </p:cBhvr>
                                      <p:tavLst>
                                        <p:tav tm="0">
                                          <p:val>
                                            <p:strVal val="#ppt_x"/>
                                          </p:val>
                                        </p:tav>
                                        <p:tav tm="100000">
                                          <p:val>
                                            <p:strVal val="#ppt_x"/>
                                          </p:val>
                                        </p:tav>
                                      </p:tavLst>
                                    </p:anim>
                                    <p:anim calcmode="lin" valueType="num">
                                      <p:cBhvr>
                                        <p:cTn id="14" dur="1000" fill="hold"/>
                                        <p:tgtEl>
                                          <p:spTgt spid="1537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378"/>
                                        </p:tgtEl>
                                        <p:attrNameLst>
                                          <p:attrName>style.visibility</p:attrName>
                                        </p:attrNameLst>
                                      </p:cBhvr>
                                      <p:to>
                                        <p:strVal val="visible"/>
                                      </p:to>
                                    </p:set>
                                    <p:animEffect transition="in" filter="fade">
                                      <p:cBhvr>
                                        <p:cTn id="17" dur="1000"/>
                                        <p:tgtEl>
                                          <p:spTgt spid="15378"/>
                                        </p:tgtEl>
                                      </p:cBhvr>
                                    </p:animEffect>
                                    <p:anim calcmode="lin" valueType="num">
                                      <p:cBhvr>
                                        <p:cTn id="18" dur="1000" fill="hold"/>
                                        <p:tgtEl>
                                          <p:spTgt spid="15378"/>
                                        </p:tgtEl>
                                        <p:attrNameLst>
                                          <p:attrName>ppt_x</p:attrName>
                                        </p:attrNameLst>
                                      </p:cBhvr>
                                      <p:tavLst>
                                        <p:tav tm="0">
                                          <p:val>
                                            <p:strVal val="#ppt_x"/>
                                          </p:val>
                                        </p:tav>
                                        <p:tav tm="100000">
                                          <p:val>
                                            <p:strVal val="#ppt_x"/>
                                          </p:val>
                                        </p:tav>
                                      </p:tavLst>
                                    </p:anim>
                                    <p:anim calcmode="lin" valueType="num">
                                      <p:cBhvr>
                                        <p:cTn id="19" dur="1000" fill="hold"/>
                                        <p:tgtEl>
                                          <p:spTgt spid="1537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377"/>
                                        </p:tgtEl>
                                        <p:attrNameLst>
                                          <p:attrName>style.visibility</p:attrName>
                                        </p:attrNameLst>
                                      </p:cBhvr>
                                      <p:to>
                                        <p:strVal val="visible"/>
                                      </p:to>
                                    </p:set>
                                    <p:animEffect transition="in" filter="fade">
                                      <p:cBhvr>
                                        <p:cTn id="22" dur="1000"/>
                                        <p:tgtEl>
                                          <p:spTgt spid="15377"/>
                                        </p:tgtEl>
                                      </p:cBhvr>
                                    </p:animEffect>
                                    <p:anim calcmode="lin" valueType="num">
                                      <p:cBhvr>
                                        <p:cTn id="23" dur="1000" fill="hold"/>
                                        <p:tgtEl>
                                          <p:spTgt spid="15377"/>
                                        </p:tgtEl>
                                        <p:attrNameLst>
                                          <p:attrName>ppt_x</p:attrName>
                                        </p:attrNameLst>
                                      </p:cBhvr>
                                      <p:tavLst>
                                        <p:tav tm="0">
                                          <p:val>
                                            <p:strVal val="#ppt_x"/>
                                          </p:val>
                                        </p:tav>
                                        <p:tav tm="100000">
                                          <p:val>
                                            <p:strVal val="#ppt_x"/>
                                          </p:val>
                                        </p:tav>
                                      </p:tavLst>
                                    </p:anim>
                                    <p:anim calcmode="lin" valueType="num">
                                      <p:cBhvr>
                                        <p:cTn id="24" dur="1000" fill="hold"/>
                                        <p:tgtEl>
                                          <p:spTgt spid="1537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5369"/>
                                        </p:tgtEl>
                                        <p:attrNameLst>
                                          <p:attrName>style.visibility</p:attrName>
                                        </p:attrNameLst>
                                      </p:cBhvr>
                                      <p:to>
                                        <p:strVal val="visible"/>
                                      </p:to>
                                    </p:set>
                                    <p:animEffect transition="in" filter="fade">
                                      <p:cBhvr>
                                        <p:cTn id="55" dur="1000"/>
                                        <p:tgtEl>
                                          <p:spTgt spid="15369"/>
                                        </p:tgtEl>
                                      </p:cBhvr>
                                    </p:animEffect>
                                    <p:anim calcmode="lin" valueType="num">
                                      <p:cBhvr>
                                        <p:cTn id="56" dur="1000" fill="hold"/>
                                        <p:tgtEl>
                                          <p:spTgt spid="15369"/>
                                        </p:tgtEl>
                                        <p:attrNameLst>
                                          <p:attrName>ppt_x</p:attrName>
                                        </p:attrNameLst>
                                      </p:cBhvr>
                                      <p:tavLst>
                                        <p:tav tm="0">
                                          <p:val>
                                            <p:strVal val="#ppt_x"/>
                                          </p:val>
                                        </p:tav>
                                        <p:tav tm="100000">
                                          <p:val>
                                            <p:strVal val="#ppt_x"/>
                                          </p:val>
                                        </p:tav>
                                      </p:tavLst>
                                    </p:anim>
                                    <p:anim calcmode="lin" valueType="num">
                                      <p:cBhvr>
                                        <p:cTn id="57" dur="1000" fill="hold"/>
                                        <p:tgtEl>
                                          <p:spTgt spid="1536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5372"/>
                                        </p:tgtEl>
                                        <p:attrNameLst>
                                          <p:attrName>style.visibility</p:attrName>
                                        </p:attrNameLst>
                                      </p:cBhvr>
                                      <p:to>
                                        <p:strVal val="visible"/>
                                      </p:to>
                                    </p:set>
                                    <p:animEffect transition="in" filter="fade">
                                      <p:cBhvr>
                                        <p:cTn id="60" dur="1000"/>
                                        <p:tgtEl>
                                          <p:spTgt spid="15372"/>
                                        </p:tgtEl>
                                      </p:cBhvr>
                                    </p:animEffect>
                                    <p:anim calcmode="lin" valueType="num">
                                      <p:cBhvr>
                                        <p:cTn id="61" dur="1000" fill="hold"/>
                                        <p:tgtEl>
                                          <p:spTgt spid="15372"/>
                                        </p:tgtEl>
                                        <p:attrNameLst>
                                          <p:attrName>ppt_x</p:attrName>
                                        </p:attrNameLst>
                                      </p:cBhvr>
                                      <p:tavLst>
                                        <p:tav tm="0">
                                          <p:val>
                                            <p:strVal val="#ppt_x"/>
                                          </p:val>
                                        </p:tav>
                                        <p:tav tm="100000">
                                          <p:val>
                                            <p:strVal val="#ppt_x"/>
                                          </p:val>
                                        </p:tav>
                                      </p:tavLst>
                                    </p:anim>
                                    <p:anim calcmode="lin" valueType="num">
                                      <p:cBhvr>
                                        <p:cTn id="62" dur="1000" fill="hold"/>
                                        <p:tgtEl>
                                          <p:spTgt spid="15372"/>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1000"/>
                                        <p:tgtEl>
                                          <p:spTgt spid="21"/>
                                        </p:tgtEl>
                                      </p:cBhvr>
                                    </p:animEffect>
                                    <p:anim calcmode="lin" valueType="num">
                                      <p:cBhvr>
                                        <p:cTn id="66" dur="1000" fill="hold"/>
                                        <p:tgtEl>
                                          <p:spTgt spid="21"/>
                                        </p:tgtEl>
                                        <p:attrNameLst>
                                          <p:attrName>ppt_x</p:attrName>
                                        </p:attrNameLst>
                                      </p:cBhvr>
                                      <p:tavLst>
                                        <p:tav tm="0">
                                          <p:val>
                                            <p:strVal val="#ppt_x"/>
                                          </p:val>
                                        </p:tav>
                                        <p:tav tm="100000">
                                          <p:val>
                                            <p:strVal val="#ppt_x"/>
                                          </p:val>
                                        </p:tav>
                                      </p:tavLst>
                                    </p:anim>
                                    <p:anim calcmode="lin" valueType="num">
                                      <p:cBhvr>
                                        <p:cTn id="6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1000"/>
                                        <p:tgtEl>
                                          <p:spTgt spid="25"/>
                                        </p:tgtEl>
                                      </p:cBhvr>
                                    </p:animEffect>
                                    <p:anim calcmode="lin" valueType="num">
                                      <p:cBhvr>
                                        <p:cTn id="73" dur="1000" fill="hold"/>
                                        <p:tgtEl>
                                          <p:spTgt spid="25"/>
                                        </p:tgtEl>
                                        <p:attrNameLst>
                                          <p:attrName>ppt_x</p:attrName>
                                        </p:attrNameLst>
                                      </p:cBhvr>
                                      <p:tavLst>
                                        <p:tav tm="0">
                                          <p:val>
                                            <p:strVal val="#ppt_x"/>
                                          </p:val>
                                        </p:tav>
                                        <p:tav tm="100000">
                                          <p:val>
                                            <p:strVal val="#ppt_x"/>
                                          </p:val>
                                        </p:tav>
                                      </p:tavLst>
                                    </p:anim>
                                    <p:anim calcmode="lin" valueType="num">
                                      <p:cBhvr>
                                        <p:cTn id="74" dur="1000" fill="hold"/>
                                        <p:tgtEl>
                                          <p:spTgt spid="2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1000"/>
                                        <p:tgtEl>
                                          <p:spTgt spid="31"/>
                                        </p:tgtEl>
                                      </p:cBhvr>
                                    </p:animEffect>
                                    <p:anim calcmode="lin" valueType="num">
                                      <p:cBhvr>
                                        <p:cTn id="78" dur="1000" fill="hold"/>
                                        <p:tgtEl>
                                          <p:spTgt spid="31"/>
                                        </p:tgtEl>
                                        <p:attrNameLst>
                                          <p:attrName>ppt_x</p:attrName>
                                        </p:attrNameLst>
                                      </p:cBhvr>
                                      <p:tavLst>
                                        <p:tav tm="0">
                                          <p:val>
                                            <p:strVal val="#ppt_x"/>
                                          </p:val>
                                        </p:tav>
                                        <p:tav tm="100000">
                                          <p:val>
                                            <p:strVal val="#ppt_x"/>
                                          </p:val>
                                        </p:tav>
                                      </p:tavLst>
                                    </p:anim>
                                    <p:anim calcmode="lin" valueType="num">
                                      <p:cBhvr>
                                        <p:cTn id="7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9" grpId="0" animBg="1"/>
      <p:bldP spid="17" grpId="0" animBg="1"/>
      <p:bldP spid="21" grpId="0" animBg="1"/>
      <p:bldP spid="15372" grpId="0" animBg="1"/>
      <p:bldP spid="15377" grpId="0" animBg="1"/>
      <p:bldP spid="15378" grpId="0"/>
      <p:bldP spid="15379" grpId="0"/>
      <p:bldP spid="25"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48" descr="booksjournals"/>
          <p:cNvPicPr>
            <a:picLocks noChangeAspect="1" noChangeArrowheads="1"/>
          </p:cNvPicPr>
          <p:nvPr/>
        </p:nvPicPr>
        <p:blipFill>
          <a:blip r:embed="rId2" cstate="print"/>
          <a:srcRect/>
          <a:stretch>
            <a:fillRect/>
          </a:stretch>
        </p:blipFill>
        <p:spPr bwMode="auto">
          <a:xfrm>
            <a:off x="0" y="1219200"/>
            <a:ext cx="1738313" cy="1158875"/>
          </a:xfrm>
          <a:prstGeom prst="rect">
            <a:avLst/>
          </a:prstGeom>
          <a:noFill/>
          <a:ln w="9525">
            <a:noFill/>
            <a:miter lim="800000"/>
            <a:headEnd/>
            <a:tailEnd/>
          </a:ln>
        </p:spPr>
      </p:pic>
      <p:sp>
        <p:nvSpPr>
          <p:cNvPr id="10" name="Text Placeholder 9"/>
          <p:cNvSpPr>
            <a:spLocks noGrp="1"/>
          </p:cNvSpPr>
          <p:nvPr>
            <p:ph type="body" idx="1"/>
          </p:nvPr>
        </p:nvSpPr>
        <p:spPr>
          <a:xfrm>
            <a:off x="381000" y="3505200"/>
            <a:ext cx="8608891" cy="438509"/>
          </a:xfrm>
          <a:solidFill>
            <a:schemeClr val="bg1"/>
          </a:solidFill>
        </p:spPr>
        <p:txBody>
          <a:bodyPr>
            <a:noAutofit/>
          </a:bodyPr>
          <a:lstStyle/>
          <a:p>
            <a:r>
              <a:rPr lang="en-US" sz="2800" dirty="0">
                <a:solidFill>
                  <a:srgbClr val="5B9BD5"/>
                </a:solidFill>
                <a:latin typeface="Segoe UI" panose="020B0502040204020203" pitchFamily="34" charset="0"/>
                <a:cs typeface="Segoe UI" panose="020B0502040204020203" pitchFamily="34" charset="0"/>
              </a:rPr>
              <a:t>Journals – part of an evolving research life cycle</a:t>
            </a:r>
          </a:p>
        </p:txBody>
      </p:sp>
      <p:sp>
        <p:nvSpPr>
          <p:cNvPr id="11" name="Content Placeholder 10"/>
          <p:cNvSpPr>
            <a:spLocks noGrp="1"/>
          </p:cNvSpPr>
          <p:nvPr>
            <p:ph sz="half" idx="2"/>
          </p:nvPr>
        </p:nvSpPr>
        <p:spPr>
          <a:xfrm>
            <a:off x="1905000" y="4096109"/>
            <a:ext cx="7084891" cy="2533291"/>
          </a:xfrm>
          <a:solidFill>
            <a:srgbClr val="5B9BD5"/>
          </a:solidFill>
        </p:spPr>
        <p:txBody>
          <a:bodyPr>
            <a:normAutofit/>
          </a:bodyPr>
          <a:lstStyle/>
          <a:p>
            <a:pPr marL="457200" indent="-457200">
              <a:buFont typeface="+mj-lt"/>
              <a:buAutoNum type="arabicPeriod"/>
            </a:pPr>
            <a:r>
              <a:rPr lang="en-US" sz="2000" b="1" i="1" dirty="0">
                <a:solidFill>
                  <a:schemeClr val="bg1"/>
                </a:solidFill>
                <a:latin typeface="Segoe UI" panose="020B0502040204020203" pitchFamily="34" charset="0"/>
                <a:cs typeface="Segoe UI" panose="020B0502040204020203" pitchFamily="34" charset="0"/>
              </a:rPr>
              <a:t>Publishers looking to research workflow (Elsevier – Mendeley, Pure)</a:t>
            </a:r>
          </a:p>
          <a:p>
            <a:pPr marL="457200" indent="-457200">
              <a:buFont typeface="+mj-lt"/>
              <a:buAutoNum type="arabicPeriod"/>
            </a:pPr>
            <a:r>
              <a:rPr lang="en-US" sz="2000" b="1" i="1" dirty="0">
                <a:solidFill>
                  <a:schemeClr val="bg1"/>
                </a:solidFill>
                <a:latin typeface="Segoe UI" panose="020B0502040204020203" pitchFamily="34" charset="0"/>
                <a:cs typeface="Segoe UI" panose="020B0502040204020203" pitchFamily="34" charset="0"/>
              </a:rPr>
              <a:t>Complex open access environment - National science/research policy, grant-makers, publishers</a:t>
            </a:r>
          </a:p>
          <a:p>
            <a:pPr marL="457200" indent="-457200">
              <a:buFont typeface="+mj-lt"/>
              <a:buAutoNum type="arabicPeriod"/>
            </a:pPr>
            <a:r>
              <a:rPr lang="en-US" sz="2000" b="1" i="1" dirty="0">
                <a:solidFill>
                  <a:schemeClr val="bg1"/>
                </a:solidFill>
                <a:latin typeface="Segoe UI" panose="020B0502040204020203" pitchFamily="34" charset="0"/>
                <a:cs typeface="Segoe UI" panose="020B0502040204020203" pitchFamily="34" charset="0"/>
              </a:rPr>
              <a:t>A part only of the scholarly record – data, etc.</a:t>
            </a:r>
          </a:p>
          <a:p>
            <a:pPr marL="457200" indent="-457200">
              <a:buFont typeface="+mj-lt"/>
              <a:buAutoNum type="arabicPeriod"/>
            </a:pPr>
            <a:r>
              <a:rPr lang="en-US" sz="2000" dirty="0">
                <a:solidFill>
                  <a:schemeClr val="bg1"/>
                </a:solidFill>
                <a:latin typeface="Segoe UI" panose="020B0502040204020203" pitchFamily="34" charset="0"/>
                <a:cs typeface="Segoe UI" panose="020B0502040204020203" pitchFamily="34" charset="0"/>
              </a:rPr>
              <a:t>Licensed materials are now the larger part of academic library budgets. Big deal.</a:t>
            </a:r>
          </a:p>
          <a:p>
            <a:pPr marL="457200" indent="-457200">
              <a:buFont typeface="+mj-lt"/>
              <a:buAutoNum type="arabicPeriod"/>
            </a:pPr>
            <a:endParaRPr lang="en-US" b="1" i="1" dirty="0">
              <a:solidFill>
                <a:schemeClr val="bg1"/>
              </a:solidFill>
              <a:latin typeface="Segoe UI" panose="020B0502040204020203" pitchFamily="34" charset="0"/>
              <a:cs typeface="Segoe UI" panose="020B0502040204020203" pitchFamily="34" charset="0"/>
            </a:endParaRPr>
          </a:p>
        </p:txBody>
      </p:sp>
      <p:sp>
        <p:nvSpPr>
          <p:cNvPr id="12" name="Text Placeholder 11"/>
          <p:cNvSpPr>
            <a:spLocks noGrp="1"/>
          </p:cNvSpPr>
          <p:nvPr>
            <p:ph type="body" sz="quarter" idx="3"/>
          </p:nvPr>
        </p:nvSpPr>
        <p:spPr>
          <a:xfrm>
            <a:off x="381000" y="0"/>
            <a:ext cx="7848599" cy="639762"/>
          </a:xfrm>
          <a:solidFill>
            <a:schemeClr val="bg1"/>
          </a:solidFill>
        </p:spPr>
        <p:txBody>
          <a:bodyPr>
            <a:normAutofit/>
          </a:bodyPr>
          <a:lstStyle/>
          <a:p>
            <a:r>
              <a:rPr lang="en-US" sz="2800" dirty="0">
                <a:solidFill>
                  <a:srgbClr val="5B9BD5"/>
                </a:solidFill>
                <a:latin typeface="Segoe UI" panose="020B0502040204020203" pitchFamily="34" charset="0"/>
                <a:cs typeface="Segoe UI" panose="020B0502040204020203" pitchFamily="34" charset="0"/>
              </a:rPr>
              <a:t>Monographs – managed in a different way </a:t>
            </a:r>
          </a:p>
        </p:txBody>
      </p:sp>
      <p:sp>
        <p:nvSpPr>
          <p:cNvPr id="13" name="Content Placeholder 12"/>
          <p:cNvSpPr>
            <a:spLocks noGrp="1"/>
          </p:cNvSpPr>
          <p:nvPr>
            <p:ph sz="quarter" idx="4"/>
          </p:nvPr>
        </p:nvSpPr>
        <p:spPr>
          <a:xfrm>
            <a:off x="1905000" y="762000"/>
            <a:ext cx="7086599" cy="2560636"/>
          </a:xfrm>
          <a:solidFill>
            <a:srgbClr val="5B9BD5"/>
          </a:solidFill>
        </p:spPr>
        <p:txBody>
          <a:bodyPr>
            <a:normAutofit lnSpcReduction="10000"/>
          </a:bodyPr>
          <a:lstStyle/>
          <a:p>
            <a:pPr marL="457200" indent="-457200">
              <a:buFont typeface="+mj-lt"/>
              <a:buAutoNum type="arabicPeriod"/>
            </a:pPr>
            <a:r>
              <a:rPr lang="en-US" sz="2200" b="1" i="1" dirty="0">
                <a:solidFill>
                  <a:schemeClr val="bg1"/>
                </a:solidFill>
                <a:latin typeface="Segoe UI" panose="020B0502040204020203" pitchFamily="34" charset="0"/>
                <a:cs typeface="Segoe UI" panose="020B0502040204020203" pitchFamily="34" charset="0"/>
              </a:rPr>
              <a:t>Managing down print - shared print</a:t>
            </a:r>
          </a:p>
          <a:p>
            <a:pPr marL="457200" indent="-457200">
              <a:buFont typeface="+mj-lt"/>
              <a:buAutoNum type="arabicPeriod"/>
            </a:pPr>
            <a:r>
              <a:rPr lang="en-US" sz="2200" b="1" i="1" dirty="0">
                <a:solidFill>
                  <a:schemeClr val="bg1"/>
                </a:solidFill>
                <a:latin typeface="Segoe UI" panose="020B0502040204020203" pitchFamily="34" charset="0"/>
                <a:cs typeface="Segoe UI" panose="020B0502040204020203" pitchFamily="34" charset="0"/>
              </a:rPr>
              <a:t>Shift to demand driven acquisition</a:t>
            </a:r>
          </a:p>
          <a:p>
            <a:pPr marL="457200" indent="-457200">
              <a:buFont typeface="+mj-lt"/>
              <a:buAutoNum type="arabicPeriod"/>
            </a:pPr>
            <a:r>
              <a:rPr lang="en-US" sz="2200" b="1" i="1" dirty="0">
                <a:solidFill>
                  <a:schemeClr val="bg1"/>
                </a:solidFill>
                <a:latin typeface="Segoe UI" panose="020B0502040204020203" pitchFamily="34" charset="0"/>
                <a:cs typeface="Segoe UI" panose="020B0502040204020203" pitchFamily="34" charset="0"/>
              </a:rPr>
              <a:t>Growing difference between market-available and </a:t>
            </a:r>
            <a:r>
              <a:rPr lang="en-US" sz="2200" b="1" i="1" dirty="0" err="1">
                <a:solidFill>
                  <a:schemeClr val="bg1"/>
                </a:solidFill>
                <a:latin typeface="Segoe UI" panose="020B0502040204020203" pitchFamily="34" charset="0"/>
                <a:cs typeface="Segoe UI" panose="020B0502040204020203" pitchFamily="34" charset="0"/>
              </a:rPr>
              <a:t>specialised</a:t>
            </a:r>
            <a:r>
              <a:rPr lang="en-US" sz="2200" b="1" i="1" dirty="0">
                <a:solidFill>
                  <a:schemeClr val="bg1"/>
                </a:solidFill>
                <a:latin typeface="Segoe UI" panose="020B0502040204020203" pitchFamily="34" charset="0"/>
                <a:cs typeface="Segoe UI" panose="020B0502040204020203" pitchFamily="34" charset="0"/>
              </a:rPr>
              <a:t> (e.g. area studies)</a:t>
            </a:r>
          </a:p>
          <a:p>
            <a:pPr marL="457200" indent="-457200">
              <a:buFont typeface="+mj-lt"/>
              <a:buAutoNum type="arabicPeriod"/>
            </a:pPr>
            <a:r>
              <a:rPr lang="en-US" sz="2200" dirty="0">
                <a:solidFill>
                  <a:schemeClr val="bg1"/>
                </a:solidFill>
                <a:latin typeface="Segoe UI" panose="020B0502040204020203" pitchFamily="34" charset="0"/>
                <a:cs typeface="Segoe UI" panose="020B0502040204020203" pitchFamily="34" charset="0"/>
              </a:rPr>
              <a:t>Emergence of ‘e’ (platform)</a:t>
            </a:r>
          </a:p>
          <a:p>
            <a:pPr marL="457200" indent="-457200">
              <a:buFont typeface="+mj-lt"/>
              <a:buAutoNum type="arabicPeriod"/>
            </a:pPr>
            <a:r>
              <a:rPr lang="en-US" sz="2200" dirty="0">
                <a:solidFill>
                  <a:schemeClr val="bg1"/>
                </a:solidFill>
                <a:latin typeface="Segoe UI" panose="020B0502040204020203" pitchFamily="34" charset="0"/>
                <a:cs typeface="Segoe UI" panose="020B0502040204020203" pitchFamily="34" charset="0"/>
              </a:rPr>
              <a:t>Digital corpora (Hathi Trust, Google, …)</a:t>
            </a:r>
          </a:p>
          <a:p>
            <a:pPr marL="457200" indent="-457200">
              <a:buFont typeface="+mj-lt"/>
              <a:buAutoNum type="arabicPeriod"/>
            </a:pPr>
            <a:r>
              <a:rPr lang="en-US" sz="2200" dirty="0">
                <a:solidFill>
                  <a:schemeClr val="bg1"/>
                </a:solidFill>
                <a:latin typeface="Segoe UI" panose="020B0502040204020203" pitchFamily="34" charset="0"/>
                <a:cs typeface="Segoe UI" panose="020B0502040204020203" pitchFamily="34" charset="0"/>
              </a:rPr>
              <a:t>Disciplinary differences</a:t>
            </a:r>
          </a:p>
          <a:p>
            <a:endParaRPr lang="en-US"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5079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idx="1"/>
          </p:nvPr>
        </p:nvSpPr>
        <p:spPr>
          <a:xfrm>
            <a:off x="228600" y="4044121"/>
            <a:ext cx="8761291" cy="280589"/>
          </a:xfrm>
          <a:solidFill>
            <a:schemeClr val="bg1"/>
          </a:solidFill>
        </p:spPr>
        <p:txBody>
          <a:bodyPr>
            <a:noAutofit/>
          </a:bodyPr>
          <a:lstStyle/>
          <a:p>
            <a:r>
              <a:rPr lang="en-US" sz="2400" dirty="0">
                <a:solidFill>
                  <a:srgbClr val="5B9BD5"/>
                </a:solidFill>
                <a:latin typeface="Segoe UI" panose="020B0502040204020203" pitchFamily="34" charset="0"/>
                <a:cs typeface="Segoe UI" panose="020B0502040204020203" pitchFamily="34" charset="0"/>
              </a:rPr>
              <a:t>Special collections, archives – mobilized for research, reputation, …. </a:t>
            </a:r>
            <a:endParaRPr lang="en-US" dirty="0">
              <a:solidFill>
                <a:srgbClr val="5B9BD5"/>
              </a:solidFill>
              <a:latin typeface="Segoe UI" panose="020B0502040204020203" pitchFamily="34" charset="0"/>
              <a:cs typeface="Segoe UI" panose="020B0502040204020203" pitchFamily="34" charset="0"/>
            </a:endParaRPr>
          </a:p>
        </p:txBody>
      </p:sp>
      <p:sp>
        <p:nvSpPr>
          <p:cNvPr id="11" name="Content Placeholder 10"/>
          <p:cNvSpPr>
            <a:spLocks noGrp="1"/>
          </p:cNvSpPr>
          <p:nvPr>
            <p:ph sz="half" idx="2"/>
          </p:nvPr>
        </p:nvSpPr>
        <p:spPr>
          <a:xfrm>
            <a:off x="2667776" y="4324710"/>
            <a:ext cx="6322115" cy="2304690"/>
          </a:xfrm>
          <a:solidFill>
            <a:srgbClr val="5B9BD5"/>
          </a:solidFill>
        </p:spPr>
        <p:txBody>
          <a:bodyPr>
            <a:normAutofit/>
          </a:bodyPr>
          <a:lstStyle/>
          <a:p>
            <a:pPr marL="457200" indent="-457200">
              <a:buFont typeface="+mj-lt"/>
              <a:buAutoNum type="arabicPeriod"/>
            </a:pPr>
            <a:r>
              <a:rPr lang="en-US" b="1" i="1" dirty="0">
                <a:solidFill>
                  <a:schemeClr val="bg1"/>
                </a:solidFill>
                <a:latin typeface="Segoe UI" panose="020B0502040204020203" pitchFamily="34" charset="0"/>
                <a:cs typeface="Segoe UI" panose="020B0502040204020203" pitchFamily="34" charset="0"/>
              </a:rPr>
              <a:t>Release more value through digitization, exhibitions, undergraduate research, …</a:t>
            </a:r>
          </a:p>
          <a:p>
            <a:pPr marL="457200" indent="-457200">
              <a:buFont typeface="+mj-lt"/>
              <a:buAutoNum type="arabicPeriod"/>
            </a:pPr>
            <a:r>
              <a:rPr lang="en-US" dirty="0">
                <a:solidFill>
                  <a:schemeClr val="bg1"/>
                </a:solidFill>
                <a:latin typeface="Segoe UI" panose="020B0502040204020203" pitchFamily="34" charset="0"/>
                <a:cs typeface="Segoe UI" panose="020B0502040204020203" pitchFamily="34" charset="0"/>
              </a:rPr>
              <a:t>Streamlining processing, production, …</a:t>
            </a:r>
          </a:p>
          <a:p>
            <a:pPr marL="457200" indent="-457200">
              <a:buFont typeface="+mj-lt"/>
              <a:buAutoNum type="arabicPeriod"/>
            </a:pPr>
            <a:r>
              <a:rPr lang="en-US" dirty="0">
                <a:solidFill>
                  <a:schemeClr val="bg1"/>
                </a:solidFill>
                <a:latin typeface="Segoe UI" panose="020B0502040204020203" pitchFamily="34" charset="0"/>
                <a:cs typeface="Segoe UI" panose="020B0502040204020203" pitchFamily="34" charset="0"/>
              </a:rPr>
              <a:t>Network level aggregation for scale and utility – DPLA, </a:t>
            </a:r>
            <a:r>
              <a:rPr lang="en-US" dirty="0" err="1">
                <a:solidFill>
                  <a:schemeClr val="bg1"/>
                </a:solidFill>
                <a:latin typeface="Segoe UI" panose="020B0502040204020203" pitchFamily="34" charset="0"/>
                <a:cs typeface="Segoe UI" panose="020B0502040204020203" pitchFamily="34" charset="0"/>
              </a:rPr>
              <a:t>Europeana</a:t>
            </a:r>
            <a:r>
              <a:rPr lang="en-US" dirty="0">
                <a:solidFill>
                  <a:schemeClr val="bg1"/>
                </a:solidFill>
                <a:latin typeface="Segoe UI" panose="020B0502040204020203" pitchFamily="34" charset="0"/>
                <a:cs typeface="Segoe UI" panose="020B0502040204020203" pitchFamily="34" charset="0"/>
              </a:rPr>
              <a:t>, DRI, Pacific Rim Digital Library, </a:t>
            </a:r>
          </a:p>
        </p:txBody>
      </p:sp>
      <p:sp>
        <p:nvSpPr>
          <p:cNvPr id="12" name="Text Placeholder 11"/>
          <p:cNvSpPr>
            <a:spLocks noGrp="1"/>
          </p:cNvSpPr>
          <p:nvPr>
            <p:ph type="body" sz="quarter" idx="3"/>
          </p:nvPr>
        </p:nvSpPr>
        <p:spPr>
          <a:xfrm>
            <a:off x="228600" y="247455"/>
            <a:ext cx="8761291" cy="639762"/>
          </a:xfrm>
          <a:solidFill>
            <a:schemeClr val="bg1"/>
          </a:solidFill>
        </p:spPr>
        <p:txBody>
          <a:bodyPr>
            <a:normAutofit fontScale="92500" lnSpcReduction="10000"/>
          </a:bodyPr>
          <a:lstStyle/>
          <a:p>
            <a:r>
              <a:rPr lang="en-US" sz="2400" dirty="0">
                <a:solidFill>
                  <a:srgbClr val="5B9BD5"/>
                </a:solidFill>
                <a:latin typeface="Segoe UI" panose="020B0502040204020203" pitchFamily="34" charset="0"/>
                <a:cs typeface="Segoe UI" panose="020B0502040204020203" pitchFamily="34" charset="0"/>
              </a:rPr>
              <a:t>Research and learning material – new researcher, publisher and library roles</a:t>
            </a:r>
          </a:p>
        </p:txBody>
      </p:sp>
      <p:sp>
        <p:nvSpPr>
          <p:cNvPr id="13" name="Content Placeholder 12"/>
          <p:cNvSpPr>
            <a:spLocks noGrp="1"/>
          </p:cNvSpPr>
          <p:nvPr>
            <p:ph sz="quarter" idx="4"/>
          </p:nvPr>
        </p:nvSpPr>
        <p:spPr>
          <a:xfrm>
            <a:off x="2667000" y="1096964"/>
            <a:ext cx="6324599" cy="2423318"/>
          </a:xfrm>
          <a:solidFill>
            <a:srgbClr val="5B9BD5"/>
          </a:solidFill>
        </p:spPr>
        <p:txBody>
          <a:bodyPr>
            <a:normAutofit lnSpcReduction="10000"/>
          </a:bodyPr>
          <a:lstStyle/>
          <a:p>
            <a:pPr marL="457200" indent="-457200">
              <a:buFont typeface="+mj-lt"/>
              <a:buAutoNum type="arabicPeriod"/>
            </a:pPr>
            <a:r>
              <a:rPr lang="en-US" b="1" i="1" dirty="0">
                <a:solidFill>
                  <a:schemeClr val="bg1"/>
                </a:solidFill>
                <a:latin typeface="Segoe UI" panose="020B0502040204020203" pitchFamily="34" charset="0"/>
                <a:cs typeface="Segoe UI" panose="020B0502040204020203" pitchFamily="34" charset="0"/>
              </a:rPr>
              <a:t>Evolving scholarly record: research data, </a:t>
            </a:r>
            <a:r>
              <a:rPr lang="en-US" b="1" i="1" dirty="0" err="1">
                <a:solidFill>
                  <a:schemeClr val="bg1"/>
                </a:solidFill>
                <a:latin typeface="Segoe UI" panose="020B0502040204020203" pitchFamily="34" charset="0"/>
                <a:cs typeface="Segoe UI" panose="020B0502040204020203" pitchFamily="34" charset="0"/>
              </a:rPr>
              <a:t>eprints</a:t>
            </a:r>
            <a:r>
              <a:rPr lang="en-US" b="1" i="1" dirty="0">
                <a:solidFill>
                  <a:schemeClr val="bg1"/>
                </a:solidFill>
                <a:latin typeface="Segoe UI" panose="020B0502040204020203" pitchFamily="34" charset="0"/>
                <a:cs typeface="Segoe UI" panose="020B0502040204020203" pitchFamily="34" charset="0"/>
              </a:rPr>
              <a:t>, ..</a:t>
            </a:r>
          </a:p>
          <a:p>
            <a:pPr marL="457200" indent="-457200">
              <a:buFont typeface="+mj-lt"/>
              <a:buAutoNum type="arabicPeriod"/>
            </a:pPr>
            <a:r>
              <a:rPr lang="en-US" b="1" i="1" dirty="0">
                <a:solidFill>
                  <a:schemeClr val="bg1"/>
                </a:solidFill>
                <a:latin typeface="Segoe UI" panose="020B0502040204020203" pitchFamily="34" charset="0"/>
                <a:cs typeface="Segoe UI" panose="020B0502040204020203" pitchFamily="34" charset="0"/>
              </a:rPr>
              <a:t>IR – role and content?</a:t>
            </a:r>
          </a:p>
          <a:p>
            <a:pPr marL="457200" indent="-457200">
              <a:buFont typeface="+mj-lt"/>
              <a:buAutoNum type="arabicPeriod"/>
            </a:pPr>
            <a:r>
              <a:rPr lang="en-US" dirty="0">
                <a:solidFill>
                  <a:schemeClr val="bg1"/>
                </a:solidFill>
                <a:latin typeface="Segoe UI" panose="020B0502040204020203" pitchFamily="34" charset="0"/>
                <a:cs typeface="Segoe UI" panose="020B0502040204020203" pitchFamily="34" charset="0"/>
              </a:rPr>
              <a:t>Research information management (profiles, outputs, …)</a:t>
            </a:r>
          </a:p>
          <a:p>
            <a:pPr marL="457200" indent="-457200">
              <a:buFont typeface="+mj-lt"/>
              <a:buAutoNum type="arabicPeriod"/>
            </a:pPr>
            <a:r>
              <a:rPr lang="en-US" dirty="0">
                <a:solidFill>
                  <a:schemeClr val="bg1"/>
                </a:solidFill>
                <a:latin typeface="Segoe UI" panose="020B0502040204020203" pitchFamily="34" charset="0"/>
                <a:cs typeface="Segoe UI" panose="020B0502040204020203" pitchFamily="34" charset="0"/>
              </a:rPr>
              <a:t>Support for digital scholarship</a:t>
            </a:r>
          </a:p>
          <a:p>
            <a:pPr marL="457200" indent="-457200">
              <a:buFont typeface="+mj-lt"/>
              <a:buAutoNum type="arabicPeriod"/>
            </a:pPr>
            <a:r>
              <a:rPr lang="en-US" dirty="0">
                <a:solidFill>
                  <a:schemeClr val="bg1"/>
                </a:solidFill>
                <a:latin typeface="Segoe UI" panose="020B0502040204020203" pitchFamily="34" charset="0"/>
                <a:cs typeface="Segoe UI" panose="020B0502040204020203" pitchFamily="34" charset="0"/>
              </a:rPr>
              <a:t>Support for open access publishing</a:t>
            </a:r>
          </a:p>
          <a:p>
            <a:endParaRPr lang="en-US" dirty="0">
              <a:solidFill>
                <a:schemeClr val="bg1"/>
              </a:solidFill>
              <a:latin typeface="Segoe UI" panose="020B0502040204020203" pitchFamily="34" charset="0"/>
              <a:cs typeface="Segoe UI" panose="020B0502040204020203" pitchFamily="34" charset="0"/>
            </a:endParaRPr>
          </a:p>
        </p:txBody>
      </p:sp>
      <p:pic>
        <p:nvPicPr>
          <p:cNvPr id="7" name="Picture 6" descr="high-l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64" y="1547887"/>
            <a:ext cx="1716462" cy="1127269"/>
          </a:xfrm>
          <a:prstGeom prst="rect">
            <a:avLst/>
          </a:prstGeom>
        </p:spPr>
      </p:pic>
      <p:pic>
        <p:nvPicPr>
          <p:cNvPr id="8" name="Picture 7"/>
          <p:cNvPicPr>
            <a:picLocks noChangeAspect="1"/>
          </p:cNvPicPr>
          <p:nvPr/>
        </p:nvPicPr>
        <p:blipFill>
          <a:blip r:embed="rId4"/>
          <a:stretch>
            <a:fillRect/>
          </a:stretch>
        </p:blipFill>
        <p:spPr>
          <a:xfrm>
            <a:off x="93594" y="4848549"/>
            <a:ext cx="1622868" cy="1051672"/>
          </a:xfrm>
          <a:prstGeom prst="rect">
            <a:avLst/>
          </a:prstGeom>
        </p:spPr>
      </p:pic>
    </p:spTree>
    <p:extLst>
      <p:ext uri="{BB962C8B-B14F-4D97-AF65-F5344CB8AC3E}">
        <p14:creationId xmlns:p14="http://schemas.microsoft.com/office/powerpoint/2010/main" val="327905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ld">
      <a:dk1>
        <a:sysClr val="windowText" lastClr="000000"/>
      </a:dk1>
      <a:lt1>
        <a:sysClr val="window" lastClr="FFFFFF"/>
      </a:lt1>
      <a:dk2>
        <a:srgbClr val="FF99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OCLC-Research-Template-2014</Template>
  <TotalTime>28192</TotalTime>
  <Words>1733</Words>
  <Application>Microsoft Office PowerPoint</Application>
  <PresentationFormat>On-screen Show (4:3)</PresentationFormat>
  <Paragraphs>360</Paragraphs>
  <Slides>43</Slides>
  <Notes>19</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43</vt:i4>
      </vt:variant>
    </vt:vector>
  </HeadingPairs>
  <TitlesOfParts>
    <vt:vector size="56" baseType="lpstr">
      <vt:lpstr>Calibri</vt:lpstr>
      <vt:lpstr>Symbol</vt:lpstr>
      <vt:lpstr>Segoe UI Light</vt:lpstr>
      <vt:lpstr>Gill Sans MT</vt:lpstr>
      <vt:lpstr>Arial</vt:lpstr>
      <vt:lpstr>Calibri Light</vt:lpstr>
      <vt:lpstr>Segoe UI</vt:lpstr>
      <vt:lpstr>Times New Roman</vt:lpstr>
      <vt:lpstr>Segoe UI Semibold</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trends</vt:lpstr>
      <vt:lpstr>PowerPoint Presentation</vt:lpstr>
      <vt:lpstr>PowerPoint Presentation</vt:lpstr>
      <vt:lpstr>Supporting the creative process:  the emerging scholarly record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Network Reshapes the Research Library Collection</dc:title>
  <dc:creator>Lorcan Dempsey</dc:creator>
  <cp:lastModifiedBy>Confer,Patrick</cp:lastModifiedBy>
  <cp:revision>529</cp:revision>
  <cp:lastPrinted>2015-03-12T14:48:43Z</cp:lastPrinted>
  <dcterms:created xsi:type="dcterms:W3CDTF">2014-03-06T18:50:28Z</dcterms:created>
  <dcterms:modified xsi:type="dcterms:W3CDTF">2017-06-12T20:26:32Z</dcterms:modified>
</cp:coreProperties>
</file>