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 id="2147483684" r:id="rId2"/>
    <p:sldMasterId id="2147483696" r:id="rId3"/>
  </p:sldMasterIdLst>
  <p:notesMasterIdLst>
    <p:notesMasterId r:id="rId46"/>
  </p:notesMasterIdLst>
  <p:handoutMasterIdLst>
    <p:handoutMasterId r:id="rId47"/>
  </p:handoutMasterIdLst>
  <p:sldIdLst>
    <p:sldId id="318" r:id="rId4"/>
    <p:sldId id="376" r:id="rId5"/>
    <p:sldId id="381" r:id="rId6"/>
    <p:sldId id="342" r:id="rId7"/>
    <p:sldId id="371" r:id="rId8"/>
    <p:sldId id="383" r:id="rId9"/>
    <p:sldId id="384" r:id="rId10"/>
    <p:sldId id="386" r:id="rId11"/>
    <p:sldId id="387" r:id="rId12"/>
    <p:sldId id="385" r:id="rId13"/>
    <p:sldId id="316" r:id="rId14"/>
    <p:sldId id="314" r:id="rId15"/>
    <p:sldId id="331" r:id="rId16"/>
    <p:sldId id="388" r:id="rId17"/>
    <p:sldId id="355" r:id="rId18"/>
    <p:sldId id="356" r:id="rId19"/>
    <p:sldId id="325" r:id="rId20"/>
    <p:sldId id="326" r:id="rId21"/>
    <p:sldId id="357" r:id="rId22"/>
    <p:sldId id="329" r:id="rId23"/>
    <p:sldId id="338" r:id="rId24"/>
    <p:sldId id="345" r:id="rId25"/>
    <p:sldId id="370" r:id="rId26"/>
    <p:sldId id="323" r:id="rId27"/>
    <p:sldId id="358" r:id="rId28"/>
    <p:sldId id="340" r:id="rId29"/>
    <p:sldId id="332" r:id="rId30"/>
    <p:sldId id="347" r:id="rId31"/>
    <p:sldId id="348" r:id="rId32"/>
    <p:sldId id="335" r:id="rId33"/>
    <p:sldId id="365" r:id="rId34"/>
    <p:sldId id="359" r:id="rId35"/>
    <p:sldId id="360" r:id="rId36"/>
    <p:sldId id="361" r:id="rId37"/>
    <p:sldId id="352" r:id="rId38"/>
    <p:sldId id="353" r:id="rId39"/>
    <p:sldId id="362" r:id="rId40"/>
    <p:sldId id="363" r:id="rId41"/>
    <p:sldId id="368" r:id="rId42"/>
    <p:sldId id="382" r:id="rId43"/>
    <p:sldId id="311" r:id="rId44"/>
    <p:sldId id="380" r:id="rId45"/>
  </p:sldIdLst>
  <p:sldSz cx="9144000" cy="6858000" type="screen4x3"/>
  <p:notesSz cx="7010400" cy="9296400"/>
  <p:embeddedFontLst>
    <p:embeddedFont>
      <p:font typeface="Calibri" panose="020F0502020204030204" pitchFamily="34" charset="0"/>
      <p:regular r:id="rId48"/>
      <p:bold r:id="rId49"/>
      <p:italic r:id="rId50"/>
      <p:boldItalic r:id="rId51"/>
    </p:embeddedFont>
    <p:embeddedFont>
      <p:font typeface="Segoe UI Light" panose="020B0502040204020203" pitchFamily="34" charset="0"/>
      <p:regular r:id="rId52"/>
      <p:italic r:id="rId53"/>
    </p:embeddedFont>
    <p:embeddedFont>
      <p:font typeface="Gill Sans MT" panose="020B0502020104020203" pitchFamily="34" charset="0"/>
      <p:regular r:id="rId54"/>
      <p:bold r:id="rId55"/>
      <p:italic r:id="rId56"/>
      <p:boldItalic r:id="rId57"/>
    </p:embeddedFont>
    <p:embeddedFont>
      <p:font typeface="Calibri Light" panose="020F0302020204030204" pitchFamily="34" charset="0"/>
      <p:regular r:id="rId58"/>
      <p:italic r:id="rId59"/>
    </p:embeddedFont>
    <p:embeddedFont>
      <p:font typeface="Segoe UI" panose="020B0502040204020203" pitchFamily="34" charset="0"/>
      <p:regular r:id="rId60"/>
      <p:bold r:id="rId61"/>
      <p:italic r:id="rId62"/>
      <p:boldItalic r:id="rId63"/>
    </p:embeddedFont>
    <p:embeddedFont>
      <p:font typeface="Segoe UI Semibold" panose="020B0702040204020203" pitchFamily="34" charset="0"/>
      <p:bold r:id="rId64"/>
      <p:boldItalic r:id="rId6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112">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F58025"/>
    <a:srgbClr val="0070C0"/>
    <a:srgbClr val="DC143C"/>
    <a:srgbClr val="FFFFFF"/>
    <a:srgbClr val="FFC000"/>
    <a:srgbClr val="C00000"/>
    <a:srgbClr val="404040"/>
    <a:srgbClr val="6464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79" autoAdjust="0"/>
    <p:restoredTop sz="93725" autoAdjust="0"/>
  </p:normalViewPr>
  <p:slideViewPr>
    <p:cSldViewPr>
      <p:cViewPr varScale="1">
        <p:scale>
          <a:sx n="105" d="100"/>
          <a:sy n="105" d="100"/>
        </p:scale>
        <p:origin x="1554" y="102"/>
      </p:cViewPr>
      <p:guideLst>
        <p:guide orient="horz" pos="2160"/>
        <p:guide pos="2880"/>
        <p:guide orient="horz" pos="2112"/>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86" d="100"/>
          <a:sy n="86" d="100"/>
        </p:scale>
        <p:origin x="3822"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handoutMaster" Target="handoutMasters/handoutMaster1.xml"/><Relationship Id="rId50" Type="http://schemas.openxmlformats.org/officeDocument/2006/relationships/font" Target="fonts/font3.fntdata"/><Relationship Id="rId55" Type="http://schemas.openxmlformats.org/officeDocument/2006/relationships/font" Target="fonts/font8.fntdata"/><Relationship Id="rId63" Type="http://schemas.openxmlformats.org/officeDocument/2006/relationships/font" Target="fonts/font16.fntdata"/><Relationship Id="rId68"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font" Target="fonts/font6.fntdata"/><Relationship Id="rId58" Type="http://schemas.openxmlformats.org/officeDocument/2006/relationships/font" Target="fonts/font11.fntdata"/><Relationship Id="rId66"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2.fntdata"/><Relationship Id="rId57" Type="http://schemas.openxmlformats.org/officeDocument/2006/relationships/font" Target="fonts/font10.fntdata"/><Relationship Id="rId61" Type="http://schemas.openxmlformats.org/officeDocument/2006/relationships/font" Target="fonts/font14.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font" Target="fonts/font5.fntdata"/><Relationship Id="rId60" Type="http://schemas.openxmlformats.org/officeDocument/2006/relationships/font" Target="fonts/font13.fntdata"/><Relationship Id="rId65" Type="http://schemas.openxmlformats.org/officeDocument/2006/relationships/font" Target="fonts/font18.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font" Target="fonts/font1.fntdata"/><Relationship Id="rId56" Type="http://schemas.openxmlformats.org/officeDocument/2006/relationships/font" Target="fonts/font9.fntdata"/><Relationship Id="rId64" Type="http://schemas.openxmlformats.org/officeDocument/2006/relationships/font" Target="fonts/font17.fntdata"/><Relationship Id="rId69"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font" Target="fonts/font4.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59" Type="http://schemas.openxmlformats.org/officeDocument/2006/relationships/font" Target="fonts/font12.fntdata"/><Relationship Id="rId67"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7.fntdata"/><Relationship Id="rId62" Type="http://schemas.openxmlformats.org/officeDocument/2006/relationships/font" Target="fonts/font15.fntdata"/><Relationship Id="rId70"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1.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49D-4EC2-A66F-390CFD59896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49D-4EC2-A66F-390CFD598961}"/>
              </c:ext>
            </c:extLst>
          </c:dPt>
          <c:val>
            <c:numRef>
              <c:f>(Sheet1!$C$1,Sheet1!$E$1)</c:f>
              <c:numCache>
                <c:formatCode>General</c:formatCode>
                <c:ptCount val="2"/>
                <c:pt idx="0">
                  <c:v>2769851</c:v>
                </c:pt>
                <c:pt idx="1">
                  <c:v>1057322</c:v>
                </c:pt>
              </c:numCache>
            </c:numRef>
          </c:val>
          <c:extLst>
            <c:ext xmlns:c16="http://schemas.microsoft.com/office/drawing/2014/chart" uri="{C3380CC4-5D6E-409C-BE32-E72D297353CC}">
              <c16:uniqueId val="{00000004-F49D-4EC2-A66F-390CFD59896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077-4926-A7D4-CE41D6A8162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077-4926-A7D4-CE41D6A81622}"/>
              </c:ext>
            </c:extLst>
          </c:dPt>
          <c:val>
            <c:numRef>
              <c:f>(Sheet1!$C$10,Sheet1!$E$10)</c:f>
              <c:numCache>
                <c:formatCode>#,##0</c:formatCode>
                <c:ptCount val="2"/>
                <c:pt idx="0" formatCode="General">
                  <c:v>14710414</c:v>
                </c:pt>
                <c:pt idx="1">
                  <c:v>11395011</c:v>
                </c:pt>
              </c:numCache>
            </c:numRef>
          </c:val>
          <c:extLst>
            <c:ext xmlns:c16="http://schemas.microsoft.com/office/drawing/2014/chart" uri="{C3380CC4-5D6E-409C-BE32-E72D297353CC}">
              <c16:uniqueId val="{00000004-C077-4926-A7D4-CE41D6A8162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0E4-4877-9F78-2DEA080A930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0E4-4877-9F78-2DEA080A930A}"/>
              </c:ext>
            </c:extLst>
          </c:dPt>
          <c:val>
            <c:numRef>
              <c:f>(Sheet1!$C$11,Sheet1!$E$11)</c:f>
              <c:numCache>
                <c:formatCode>General</c:formatCode>
                <c:ptCount val="2"/>
                <c:pt idx="0">
                  <c:v>7698850</c:v>
                </c:pt>
                <c:pt idx="1">
                  <c:v>7001071</c:v>
                </c:pt>
              </c:numCache>
            </c:numRef>
          </c:val>
          <c:extLst>
            <c:ext xmlns:c16="http://schemas.microsoft.com/office/drawing/2014/chart" uri="{C3380CC4-5D6E-409C-BE32-E72D297353CC}">
              <c16:uniqueId val="{00000004-00E4-4877-9F78-2DEA080A930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EE7-407A-B93A-29AAFF0A448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EE7-407A-B93A-29AAFF0A4485}"/>
              </c:ext>
            </c:extLst>
          </c:dPt>
          <c:val>
            <c:numRef>
              <c:f>(Sheet1!$C$12,Sheet1!$E$12)</c:f>
              <c:numCache>
                <c:formatCode>General</c:formatCode>
                <c:ptCount val="2"/>
                <c:pt idx="0">
                  <c:v>9376885</c:v>
                </c:pt>
                <c:pt idx="1">
                  <c:v>9181316</c:v>
                </c:pt>
              </c:numCache>
            </c:numRef>
          </c:val>
          <c:extLst>
            <c:ext xmlns:c16="http://schemas.microsoft.com/office/drawing/2014/chart" uri="{C3380CC4-5D6E-409C-BE32-E72D297353CC}">
              <c16:uniqueId val="{00000004-5EE7-407A-B93A-29AAFF0A448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CA8-48D1-B319-1AF55B154E3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CA8-48D1-B319-1AF55B154E30}"/>
              </c:ext>
            </c:extLst>
          </c:dPt>
          <c:val>
            <c:numRef>
              <c:f>(Sheet1!$C$2,Sheet1!$E$2)</c:f>
              <c:numCache>
                <c:formatCode>General</c:formatCode>
                <c:ptCount val="2"/>
                <c:pt idx="0">
                  <c:v>3415510</c:v>
                </c:pt>
                <c:pt idx="1">
                  <c:v>1747111</c:v>
                </c:pt>
              </c:numCache>
            </c:numRef>
          </c:val>
          <c:extLst>
            <c:ext xmlns:c16="http://schemas.microsoft.com/office/drawing/2014/chart" uri="{C3380CC4-5D6E-409C-BE32-E72D297353CC}">
              <c16:uniqueId val="{00000004-1CA8-48D1-B319-1AF55B154E3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AB1-48DA-A05D-518360F3EB2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AB1-48DA-A05D-518360F3EB26}"/>
              </c:ext>
            </c:extLst>
          </c:dPt>
          <c:val>
            <c:numRef>
              <c:f>(Sheet1!$C$3,Sheet1!$E$3)</c:f>
              <c:numCache>
                <c:formatCode>General</c:formatCode>
                <c:ptCount val="2"/>
                <c:pt idx="0">
                  <c:v>4215728</c:v>
                </c:pt>
                <c:pt idx="1">
                  <c:v>2168028</c:v>
                </c:pt>
              </c:numCache>
            </c:numRef>
          </c:val>
          <c:extLst>
            <c:ext xmlns:c16="http://schemas.microsoft.com/office/drawing/2014/chart" uri="{C3380CC4-5D6E-409C-BE32-E72D297353CC}">
              <c16:uniqueId val="{00000004-EAB1-48DA-A05D-518360F3EB2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AB9-44AB-813D-ACC93EE34BD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AB9-44AB-813D-ACC93EE34BD4}"/>
              </c:ext>
            </c:extLst>
          </c:dPt>
          <c:val>
            <c:numRef>
              <c:f>(Sheet1!$C$4,Sheet1!$E$4)</c:f>
              <c:numCache>
                <c:formatCode>General</c:formatCode>
                <c:ptCount val="2"/>
                <c:pt idx="0">
                  <c:v>2659290</c:v>
                </c:pt>
                <c:pt idx="1">
                  <c:v>1387906</c:v>
                </c:pt>
              </c:numCache>
            </c:numRef>
          </c:val>
          <c:extLst>
            <c:ext xmlns:c16="http://schemas.microsoft.com/office/drawing/2014/chart" uri="{C3380CC4-5D6E-409C-BE32-E72D297353CC}">
              <c16:uniqueId val="{00000004-CAB9-44AB-813D-ACC93EE34BD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6FA-425D-98DC-33B4B9861ED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6FA-425D-98DC-33B4B9861EDD}"/>
              </c:ext>
            </c:extLst>
          </c:dPt>
          <c:val>
            <c:numRef>
              <c:f>(Sheet1!$C$5,Sheet1!$E$5)</c:f>
              <c:numCache>
                <c:formatCode>General</c:formatCode>
                <c:ptCount val="2"/>
                <c:pt idx="0">
                  <c:v>4424601</c:v>
                </c:pt>
                <c:pt idx="1">
                  <c:v>2562463</c:v>
                </c:pt>
              </c:numCache>
            </c:numRef>
          </c:val>
          <c:extLst>
            <c:ext xmlns:c16="http://schemas.microsoft.com/office/drawing/2014/chart" uri="{C3380CC4-5D6E-409C-BE32-E72D297353CC}">
              <c16:uniqueId val="{00000004-D6FA-425D-98DC-33B4B9861ED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859-4A6D-9D78-36320EEC310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859-4A6D-9D78-36320EEC3106}"/>
              </c:ext>
            </c:extLst>
          </c:dPt>
          <c:val>
            <c:numRef>
              <c:f>(Sheet1!$C$6,Sheet1!$E$6)</c:f>
              <c:numCache>
                <c:formatCode>General</c:formatCode>
                <c:ptCount val="2"/>
                <c:pt idx="0">
                  <c:v>3092513</c:v>
                </c:pt>
                <c:pt idx="1">
                  <c:v>1916144</c:v>
                </c:pt>
              </c:numCache>
            </c:numRef>
          </c:val>
          <c:extLst>
            <c:ext xmlns:c16="http://schemas.microsoft.com/office/drawing/2014/chart" uri="{C3380CC4-5D6E-409C-BE32-E72D297353CC}">
              <c16:uniqueId val="{00000004-4859-4A6D-9D78-36320EEC310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EDB-4875-A39A-ECF5232DB8E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EDB-4875-A39A-ECF5232DB8E2}"/>
              </c:ext>
            </c:extLst>
          </c:dPt>
          <c:val>
            <c:numRef>
              <c:f>(Sheet1!$C$7,Sheet1!$E$7)</c:f>
              <c:numCache>
                <c:formatCode>General</c:formatCode>
                <c:ptCount val="2"/>
                <c:pt idx="0">
                  <c:v>5875204</c:v>
                </c:pt>
                <c:pt idx="1">
                  <c:v>3896770</c:v>
                </c:pt>
              </c:numCache>
            </c:numRef>
          </c:val>
          <c:extLst>
            <c:ext xmlns:c16="http://schemas.microsoft.com/office/drawing/2014/chart" uri="{C3380CC4-5D6E-409C-BE32-E72D297353CC}">
              <c16:uniqueId val="{00000004-7EDB-4875-A39A-ECF5232DB8E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854-48AF-ABA0-06E313CBF9B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854-48AF-ABA0-06E313CBF9B9}"/>
              </c:ext>
            </c:extLst>
          </c:dPt>
          <c:val>
            <c:numRef>
              <c:f>(Sheet1!$C$8,Sheet1!$E$8)</c:f>
              <c:numCache>
                <c:formatCode>General</c:formatCode>
                <c:ptCount val="2"/>
                <c:pt idx="0">
                  <c:v>7298202</c:v>
                </c:pt>
                <c:pt idx="1">
                  <c:v>5183797</c:v>
                </c:pt>
              </c:numCache>
            </c:numRef>
          </c:val>
          <c:extLst>
            <c:ext xmlns:c16="http://schemas.microsoft.com/office/drawing/2014/chart" uri="{C3380CC4-5D6E-409C-BE32-E72D297353CC}">
              <c16:uniqueId val="{00000004-F854-48AF-ABA0-06E313CBF9B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A81-4C1D-B370-5430DC99BF0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A81-4C1D-B370-5430DC99BF03}"/>
              </c:ext>
            </c:extLst>
          </c:dPt>
          <c:val>
            <c:numRef>
              <c:f>(Sheet1!$C$9,Sheet1!$E$9)</c:f>
              <c:numCache>
                <c:formatCode>General</c:formatCode>
                <c:ptCount val="2"/>
                <c:pt idx="0">
                  <c:v>5823891</c:v>
                </c:pt>
                <c:pt idx="1">
                  <c:v>4332919</c:v>
                </c:pt>
              </c:numCache>
            </c:numRef>
          </c:val>
          <c:extLst>
            <c:ext xmlns:c16="http://schemas.microsoft.com/office/drawing/2014/chart" uri="{C3380CC4-5D6E-409C-BE32-E72D297353CC}">
              <c16:uniqueId val="{00000004-1A81-4C1D-B370-5430DC99BF0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0588CA0-556C-48FF-86E2-FF35850D4988}" type="datetimeFigureOut">
              <a:rPr lang="en-US" smtClean="0"/>
              <a:pPr/>
              <a:t>6/12/2017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6D6B667-2232-4724-A11E-410F123D3A13}" type="slidenum">
              <a:rPr lang="en-US" smtClean="0"/>
              <a:pPr/>
              <a:t>‹#›</a:t>
            </a:fld>
            <a:endParaRPr lang="en-US"/>
          </a:p>
        </p:txBody>
      </p:sp>
    </p:spTree>
    <p:extLst>
      <p:ext uri="{BB962C8B-B14F-4D97-AF65-F5344CB8AC3E}">
        <p14:creationId xmlns:p14="http://schemas.microsoft.com/office/powerpoint/2010/main" val="17113309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348C6BD-D8CF-43CE-9A0D-DA4E77A4F016}" type="datetimeFigureOut">
              <a:rPr lang="en-US" smtClean="0"/>
              <a:pPr/>
              <a:t>6/12/2017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31E8577-7E78-41DF-96AC-A776B0057BBB}" type="slidenum">
              <a:rPr lang="en-US" smtClean="0"/>
              <a:pPr/>
              <a:t>‹#›</a:t>
            </a:fld>
            <a:endParaRPr lang="en-US"/>
          </a:p>
        </p:txBody>
      </p:sp>
    </p:spTree>
    <p:extLst>
      <p:ext uri="{BB962C8B-B14F-4D97-AF65-F5344CB8AC3E}">
        <p14:creationId xmlns:p14="http://schemas.microsoft.com/office/powerpoint/2010/main" val="2872472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lickr.com/photos/whipix1/"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against-the-grain.com/author/dthawkins/"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www.against-the-grain.com/category/chsconfblog/"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doi.org/10.18352/lq.10170"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oclc.org/content/dam/research/publications/library/2012/2012-05.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oclc.org/content/dam/research/publications/library/2014/oclcresearch-evolving-scholarly-record-2014-5-a4.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r>
              <a:rPr lang="en-US" sz="1200" b="0" i="0" kern="1200" dirty="0">
                <a:solidFill>
                  <a:schemeClr val="tx1"/>
                </a:solidFill>
                <a:effectLst/>
                <a:latin typeface="+mn-lt"/>
                <a:ea typeface="+mn-ea"/>
                <a:cs typeface="+mn-cs"/>
              </a:rPr>
              <a:t> All rights reserved by </a:t>
            </a:r>
            <a:r>
              <a:rPr lang="en-US" sz="1200" b="0" i="0" u="none" strike="noStrike" kern="1200" dirty="0" err="1">
                <a:solidFill>
                  <a:schemeClr val="tx1"/>
                </a:solidFill>
                <a:effectLst/>
                <a:latin typeface="+mn-lt"/>
                <a:ea typeface="+mn-ea"/>
                <a:cs typeface="+mn-cs"/>
                <a:hlinkClick r:id="rId3"/>
              </a:rPr>
              <a:t>WhiPix</a:t>
            </a:r>
            <a:endParaRPr lang="en-US" sz="1200" b="0" i="0" u="none" strike="noStrike" kern="1200" dirty="0">
              <a:solidFill>
                <a:schemeClr val="tx1"/>
              </a:solidFill>
              <a:effectLst/>
              <a:latin typeface="+mn-lt"/>
              <a:ea typeface="+mn-ea"/>
              <a:cs typeface="+mn-cs"/>
            </a:endParaRPr>
          </a:p>
          <a:p>
            <a:r>
              <a:rPr lang="en-US" dirty="0"/>
              <a:t>https://www.flickr.com/photos/whipix1/14452334538/in/album-72157625449666256/</a:t>
            </a:r>
          </a:p>
          <a:p>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1</a:t>
            </a:fld>
            <a:endParaRPr lang="en-US"/>
          </a:p>
        </p:txBody>
      </p:sp>
    </p:spTree>
    <p:extLst>
      <p:ext uri="{BB962C8B-B14F-4D97-AF65-F5344CB8AC3E}">
        <p14:creationId xmlns:p14="http://schemas.microsoft.com/office/powerpoint/2010/main" val="1873258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http://global.oup.com/uk/orc/busecon/economics/carlin/</a:t>
            </a:r>
          </a:p>
        </p:txBody>
      </p:sp>
      <p:sp>
        <p:nvSpPr>
          <p:cNvPr id="4" name="Slide Number Placeholder 3"/>
          <p:cNvSpPr>
            <a:spLocks noGrp="1"/>
          </p:cNvSpPr>
          <p:nvPr>
            <p:ph type="sldNum" sz="quarter" idx="10"/>
          </p:nvPr>
        </p:nvSpPr>
        <p:spPr/>
        <p:txBody>
          <a:bodyPr/>
          <a:lstStyle/>
          <a:p>
            <a:fld id="{931E8577-7E78-41DF-96AC-A776B0057BBB}"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4194774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i="0" kern="1200" dirty="0">
                <a:solidFill>
                  <a:schemeClr val="tx1"/>
                </a:solidFill>
                <a:effectLst/>
                <a:latin typeface="+mn-lt"/>
                <a:ea typeface="+mn-ea"/>
                <a:cs typeface="+mn-cs"/>
              </a:rPr>
              <a:t>A Publisher's New Job Description</a:t>
            </a:r>
          </a:p>
          <a:p>
            <a:pPr fontAlgn="base"/>
            <a:r>
              <a:rPr lang="en-US" sz="1200" b="0" i="0" kern="1200" dirty="0">
                <a:solidFill>
                  <a:schemeClr val="tx1"/>
                </a:solidFill>
                <a:effectLst/>
                <a:latin typeface="+mn-lt"/>
                <a:ea typeface="+mn-ea"/>
                <a:cs typeface="+mn-cs"/>
              </a:rPr>
              <a:t>November 8, 2012 </a:t>
            </a:r>
            <a:r>
              <a:rPr lang="en-US" sz="1200" b="1" i="0" u="none" strike="noStrike" kern="1200" dirty="0">
                <a:solidFill>
                  <a:schemeClr val="tx1"/>
                </a:solidFill>
                <a:effectLst/>
                <a:latin typeface="+mn-lt"/>
                <a:ea typeface="+mn-ea"/>
                <a:cs typeface="+mn-cs"/>
                <a:hlinkClick r:id="rId3" tooltip="Posts by Donald Hawkins"/>
              </a:rPr>
              <a:t>Donald Hawkins</a:t>
            </a:r>
            <a:r>
              <a:rPr lang="en-US" sz="1200" b="0" i="0" kern="1200" dirty="0">
                <a:solidFill>
                  <a:schemeClr val="tx1"/>
                </a:solidFill>
                <a:effectLst/>
                <a:latin typeface="+mn-lt"/>
                <a:ea typeface="+mn-ea"/>
                <a:cs typeface="+mn-cs"/>
              </a:rPr>
              <a:t> </a:t>
            </a:r>
            <a:r>
              <a:rPr lang="en-US" sz="1200" b="1" i="0" u="none" strike="noStrike" kern="1200" dirty="0">
                <a:solidFill>
                  <a:schemeClr val="tx1"/>
                </a:solidFill>
                <a:effectLst/>
                <a:latin typeface="+mn-lt"/>
                <a:ea typeface="+mn-ea"/>
                <a:cs typeface="+mn-cs"/>
                <a:hlinkClick r:id="rId4"/>
              </a:rPr>
              <a:t>Charleston Conference Blog</a:t>
            </a:r>
            <a:endParaRPr lang="en-US" sz="1200" b="0" i="0" kern="1200" dirty="0">
              <a:solidFill>
                <a:schemeClr val="tx1"/>
              </a:solidFill>
              <a:effectLst/>
              <a:latin typeface="+mn-lt"/>
              <a:ea typeface="+mn-ea"/>
              <a:cs typeface="+mn-cs"/>
            </a:endParaRPr>
          </a:p>
          <a:p>
            <a:r>
              <a:rPr lang="en-US" dirty="0"/>
              <a:t>http://www.against-the-grain.com/2012/11/a-publishers-new-job-description/</a:t>
            </a:r>
          </a:p>
          <a:p>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21</a:t>
            </a:fld>
            <a:endParaRPr lang="en-US"/>
          </a:p>
        </p:txBody>
      </p:sp>
    </p:spTree>
    <p:extLst>
      <p:ext uri="{BB962C8B-B14F-4D97-AF65-F5344CB8AC3E}">
        <p14:creationId xmlns:p14="http://schemas.microsoft.com/office/powerpoint/2010/main" val="1274252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22</a:t>
            </a:fld>
            <a:endParaRPr lang="en-US"/>
          </a:p>
        </p:txBody>
      </p:sp>
    </p:spTree>
    <p:extLst>
      <p:ext uri="{BB962C8B-B14F-4D97-AF65-F5344CB8AC3E}">
        <p14:creationId xmlns:p14="http://schemas.microsoft.com/office/powerpoint/2010/main" val="3044213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on facilitated collections:</a:t>
            </a:r>
          </a:p>
          <a:p>
            <a:endParaRPr lang="en-US" dirty="0"/>
          </a:p>
          <a:p>
            <a:r>
              <a:rPr lang="en-US" sz="1200" b="0" i="0" kern="1200" dirty="0">
                <a:solidFill>
                  <a:schemeClr val="tx1"/>
                </a:solidFill>
                <a:effectLst/>
                <a:latin typeface="+mn-lt"/>
                <a:ea typeface="+mn-ea"/>
                <a:cs typeface="+mn-cs"/>
              </a:rPr>
              <a:t>Dempsey, L., (2016). Library collections in the life of the user: two directions. LIBER Quarterly. 26(4). DOI: </a:t>
            </a:r>
            <a:r>
              <a:rPr lang="en-US" sz="1200" b="0" i="0" u="none" strike="noStrike" kern="1200" dirty="0">
                <a:solidFill>
                  <a:schemeClr val="tx1"/>
                </a:solidFill>
                <a:effectLst/>
                <a:latin typeface="+mn-lt"/>
                <a:ea typeface="+mn-ea"/>
                <a:cs typeface="+mn-cs"/>
                <a:hlinkClick r:id="rId3"/>
              </a:rPr>
              <a:t>http://doi.org/10.18352/lq.10170</a:t>
            </a:r>
            <a:endParaRPr lang="en-US" dirty="0"/>
          </a:p>
          <a:p>
            <a:endParaRPr lang="en-US" dirty="0"/>
          </a:p>
          <a:p>
            <a:endParaRPr lang="en-US"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28</a:t>
            </a:fld>
            <a:endParaRPr lang="en-US"/>
          </a:p>
        </p:txBody>
      </p:sp>
    </p:spTree>
    <p:extLst>
      <p:ext uri="{BB962C8B-B14F-4D97-AF65-F5344CB8AC3E}">
        <p14:creationId xmlns:p14="http://schemas.microsoft.com/office/powerpoint/2010/main" val="10252340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29</a:t>
            </a:fld>
            <a:endParaRPr lang="en-US"/>
          </a:p>
        </p:txBody>
      </p:sp>
    </p:spTree>
    <p:extLst>
      <p:ext uri="{BB962C8B-B14F-4D97-AF65-F5344CB8AC3E}">
        <p14:creationId xmlns:p14="http://schemas.microsoft.com/office/powerpoint/2010/main" val="36334024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10111425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31E8577-7E78-41DF-96AC-A776B0057BB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35</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60793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Jisc and CNI conference 2016</a:t>
            </a:r>
          </a:p>
          <a:p>
            <a:pPr fontAlgn="base"/>
            <a:r>
              <a:rPr lang="en-US" sz="1200" b="0" i="0" kern="1200" dirty="0">
                <a:solidFill>
                  <a:schemeClr val="tx1"/>
                </a:solidFill>
                <a:effectLst/>
                <a:latin typeface="+mn-lt"/>
                <a:ea typeface="+mn-ea"/>
                <a:cs typeface="+mn-cs"/>
              </a:rPr>
              <a:t>International advances in digital scholarship</a:t>
            </a:r>
          </a:p>
          <a:p>
            <a:r>
              <a:rPr lang="en-US" dirty="0"/>
              <a:t>Oxford, July 2016</a:t>
            </a:r>
          </a:p>
          <a:p>
            <a:endParaRPr lang="en-US" dirty="0"/>
          </a:p>
          <a:p>
            <a:endParaRPr lang="en-US" dirty="0"/>
          </a:p>
          <a:p>
            <a:r>
              <a:rPr lang="en-US" dirty="0" err="1"/>
              <a:t>Powerpoint</a:t>
            </a:r>
            <a:r>
              <a:rPr lang="en-US" dirty="0"/>
              <a:t> from presentation available at:</a:t>
            </a:r>
          </a:p>
          <a:p>
            <a:r>
              <a:rPr lang="en-US" dirty="0"/>
              <a:t>http://www.slideshare.net/JISC/closing-plenary-john-wilkin-and-david-Maguire</a:t>
            </a:r>
          </a:p>
          <a:p>
            <a:endParaRPr lang="en-US" dirty="0"/>
          </a:p>
          <a:p>
            <a:r>
              <a:rPr lang="en-US" dirty="0"/>
              <a:t>Quote from unpublished paper provided by the author. </a:t>
            </a:r>
          </a:p>
          <a:p>
            <a:endParaRPr lang="en-US" dirty="0"/>
          </a:p>
          <a:p>
            <a:r>
              <a:rPr lang="en-US" dirty="0"/>
              <a:t>Pic: http://www.library.illinois.edu/administration/librarian/aboutme.html</a:t>
            </a:r>
          </a:p>
          <a:p>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36</a:t>
            </a:fld>
            <a:endParaRPr lang="en-US"/>
          </a:p>
        </p:txBody>
      </p:sp>
    </p:spTree>
    <p:extLst>
      <p:ext uri="{BB962C8B-B14F-4D97-AF65-F5344CB8AC3E}">
        <p14:creationId xmlns:p14="http://schemas.microsoft.com/office/powerpoint/2010/main" val="6571641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sz="1200" b="0" i="0" kern="1200" dirty="0">
                <a:solidFill>
                  <a:schemeClr val="tx1"/>
                </a:solidFill>
                <a:effectLst/>
                <a:latin typeface="+mn-lt"/>
                <a:ea typeface="+mn-ea"/>
                <a:cs typeface="+mn-cs"/>
              </a:rPr>
              <a:t>Hazen, D. (January 01, 2000). ARTICLES - Selecting for Storage - Local Problems, Local Responses, and an Emerging Common Challenge. </a:t>
            </a:r>
            <a:r>
              <a:rPr lang="en-US" sz="1200" b="0" i="1" kern="1200" dirty="0">
                <a:solidFill>
                  <a:schemeClr val="tx1"/>
                </a:solidFill>
                <a:effectLst/>
                <a:latin typeface="+mn-lt"/>
                <a:ea typeface="+mn-ea"/>
                <a:cs typeface="+mn-cs"/>
              </a:rPr>
              <a:t>Library Resources &amp; Technical Services, 44, </a:t>
            </a:r>
            <a:r>
              <a:rPr lang="en-US" sz="1200" b="0" i="0" kern="1200" dirty="0">
                <a:solidFill>
                  <a:schemeClr val="tx1"/>
                </a:solidFill>
                <a:effectLst/>
                <a:latin typeface="+mn-lt"/>
                <a:ea typeface="+mn-ea"/>
                <a:cs typeface="+mn-cs"/>
              </a:rPr>
              <a:t>4, 176.</a:t>
            </a:r>
            <a:endParaRPr lang="en-US" dirty="0"/>
          </a:p>
          <a:p>
            <a:endParaRPr lang="en-US" dirty="0"/>
          </a:p>
          <a:p>
            <a:r>
              <a:rPr lang="en-US" dirty="0"/>
              <a:t>https://journals.ala.org/lrts/article/view/5508</a:t>
            </a:r>
          </a:p>
        </p:txBody>
      </p:sp>
      <p:sp>
        <p:nvSpPr>
          <p:cNvPr id="4" name="Slide Number Placeholder 3"/>
          <p:cNvSpPr>
            <a:spLocks noGrp="1"/>
          </p:cNvSpPr>
          <p:nvPr>
            <p:ph type="sldNum" sz="quarter" idx="10"/>
          </p:nvPr>
        </p:nvSpPr>
        <p:spPr/>
        <p:txBody>
          <a:bodyPr/>
          <a:lstStyle/>
          <a:p>
            <a:fld id="{931E8577-7E78-41DF-96AC-A776B0057BBB}" type="slidenum">
              <a:rPr lang="en-US" smtClean="0"/>
              <a:pPr/>
              <a:t>39</a:t>
            </a:fld>
            <a:endParaRPr lang="en-US"/>
          </a:p>
        </p:txBody>
      </p:sp>
    </p:spTree>
    <p:extLst>
      <p:ext uri="{BB962C8B-B14F-4D97-AF65-F5344CB8AC3E}">
        <p14:creationId xmlns:p14="http://schemas.microsoft.com/office/powerpoint/2010/main" val="1809654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Hazen, D. (January 01, 2011). Lost in the Cloud Research Library Collections and Community in the Digital Age. </a:t>
            </a:r>
            <a:r>
              <a:rPr lang="en-US" sz="1200" b="0" i="1" kern="1200" dirty="0">
                <a:solidFill>
                  <a:schemeClr val="tx1"/>
                </a:solidFill>
                <a:effectLst/>
                <a:latin typeface="+mn-lt"/>
                <a:ea typeface="+mn-ea"/>
                <a:cs typeface="+mn-cs"/>
              </a:rPr>
              <a:t>Library Resources and Technical Services, 55, </a:t>
            </a:r>
            <a:r>
              <a:rPr lang="en-US" sz="1200" b="0" i="0" kern="1200" dirty="0">
                <a:solidFill>
                  <a:schemeClr val="tx1"/>
                </a:solidFill>
                <a:effectLst/>
                <a:latin typeface="+mn-lt"/>
                <a:ea typeface="+mn-ea"/>
                <a:cs typeface="+mn-cs"/>
              </a:rPr>
              <a:t>4, 195-204.</a:t>
            </a:r>
          </a:p>
          <a:p>
            <a:endParaRPr lang="en-US" sz="1200" b="0" i="0" kern="1200" dirty="0">
              <a:solidFill>
                <a:schemeClr val="tx1"/>
              </a:solidFill>
              <a:effectLst/>
              <a:latin typeface="+mn-lt"/>
              <a:ea typeface="+mn-ea"/>
              <a:cs typeface="+mn-cs"/>
            </a:endParaRPr>
          </a:p>
          <a:p>
            <a:r>
              <a:rPr lang="en-US" dirty="0"/>
              <a:t>https://journals.ala.org/lrts/article/view/5302</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1E8577-7E78-41DF-96AC-A776B0057BB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17204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5</a:t>
            </a:fld>
            <a:endParaRPr lang="en-US"/>
          </a:p>
        </p:txBody>
      </p:sp>
    </p:spTree>
    <p:extLst>
      <p:ext uri="{BB962C8B-B14F-4D97-AF65-F5344CB8AC3E}">
        <p14:creationId xmlns:p14="http://schemas.microsoft.com/office/powerpoint/2010/main" val="352506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1E8577-7E78-41DF-96AC-A776B0057BB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1643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1E8577-7E78-41DF-96AC-A776B0057BB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21207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1E8577-7E78-41DF-96AC-A776B0057BB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52937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Opening view: mega-regional print collections</a:t>
            </a:r>
          </a:p>
          <a:p>
            <a:r>
              <a:rPr lang="en-US" dirty="0"/>
              <a:t>First click: Borrow Direct partners are mostly in BOS-WASH mega-region</a:t>
            </a:r>
          </a:p>
          <a:p>
            <a:r>
              <a:rPr lang="en-US" dirty="0"/>
              <a:t>Second</a:t>
            </a:r>
            <a:r>
              <a:rPr lang="en-US" baseline="0" dirty="0"/>
              <a:t> click: Chicago, Cornell, Duke, and Stanford are each located in another mega-region.</a:t>
            </a:r>
          </a:p>
          <a:p>
            <a:r>
              <a:rPr lang="en-US" baseline="0" dirty="0"/>
              <a:t>Third click: BD overlap with BOS-WASH collection; non-BOS-WASH contribution highlighted.</a:t>
            </a:r>
          </a:p>
          <a:p>
            <a:endParaRPr lang="en-US" baseline="0" dirty="0"/>
          </a:p>
          <a:p>
            <a:r>
              <a:rPr lang="en-US" baseline="0" dirty="0"/>
              <a:t>More on mega-regional print book collections:</a:t>
            </a:r>
          </a:p>
          <a:p>
            <a:r>
              <a:rPr lang="en-US" dirty="0"/>
              <a:t>Lavoie, Brian, Constance </a:t>
            </a:r>
            <a:r>
              <a:rPr lang="en-US" dirty="0" err="1"/>
              <a:t>Malpas</a:t>
            </a:r>
            <a:r>
              <a:rPr lang="en-US" dirty="0"/>
              <a:t> and JD </a:t>
            </a:r>
            <a:r>
              <a:rPr lang="en-US" dirty="0" err="1"/>
              <a:t>Shipengrover</a:t>
            </a:r>
            <a:r>
              <a:rPr lang="en-US" dirty="0"/>
              <a:t>. 2012. </a:t>
            </a:r>
            <a:r>
              <a:rPr lang="en-US" i="1" dirty="0"/>
              <a:t>Print Management at "Mega-scale": A Regional Perspective on Print Book Collections in North America</a:t>
            </a:r>
            <a:r>
              <a:rPr lang="en-US" dirty="0"/>
              <a:t>. Dublin, Ohio: OCLC Research. </a:t>
            </a:r>
            <a:r>
              <a:rPr lang="en-US" dirty="0">
                <a:hlinkClick r:id="rId3"/>
              </a:rPr>
              <a:t>http://www.oclc.org/research/publications/library/2012/2012-05.pdf</a:t>
            </a:r>
            <a:r>
              <a:rPr lang="en-US" dirty="0"/>
              <a:t>.</a:t>
            </a:r>
          </a:p>
        </p:txBody>
      </p:sp>
      <p:sp>
        <p:nvSpPr>
          <p:cNvPr id="4" name="Slide Number Placeholder 3"/>
          <p:cNvSpPr>
            <a:spLocks noGrp="1"/>
          </p:cNvSpPr>
          <p:nvPr>
            <p:ph type="sldNum" sz="quarter" idx="10"/>
          </p:nvPr>
        </p:nvSpPr>
        <p:spPr/>
        <p:txBody>
          <a:bodyPr/>
          <a:lstStyle/>
          <a:p>
            <a:fld id="{A0534ABE-BF43-4316-9A44-F4FE0FB84ED8}" type="slidenum">
              <a:rPr lang="en-US" smtClean="0"/>
              <a:t>12</a:t>
            </a:fld>
            <a:endParaRPr lang="en-US"/>
          </a:p>
        </p:txBody>
      </p:sp>
    </p:spTree>
    <p:extLst>
      <p:ext uri="{BB962C8B-B14F-4D97-AF65-F5344CB8AC3E}">
        <p14:creationId xmlns:p14="http://schemas.microsoft.com/office/powerpoint/2010/main" val="941791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North American print book collection: 45.7m</a:t>
            </a:r>
            <a:r>
              <a:rPr lang="en-US" baseline="0" dirty="0"/>
              <a:t> distinct publications</a:t>
            </a:r>
          </a:p>
          <a:p>
            <a:r>
              <a:rPr lang="en-US" baseline="0" dirty="0"/>
              <a:t>57 percent of the print book publications held in North America are available within BOS-WASH (the largest mega-regional collection)</a:t>
            </a:r>
          </a:p>
          <a:p>
            <a:r>
              <a:rPr lang="en-US" baseline="0" dirty="0"/>
              <a:t>41 percent of the print book publications held in North America are available in CHI-PITTS (the second largest mega-regional collection)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35 percent of the print book publications held in North America are available within the BorrowDirect partnership (which would represent the third largest mega-regional collection)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BorrowDirect print book collection duplicates at least half of every mega-regional collection in North America.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13</a:t>
            </a:fld>
            <a:endParaRPr lang="en-US"/>
          </a:p>
        </p:txBody>
      </p:sp>
    </p:spTree>
    <p:extLst>
      <p:ext uri="{BB962C8B-B14F-4D97-AF65-F5344CB8AC3E}">
        <p14:creationId xmlns:p14="http://schemas.microsoft.com/office/powerpoint/2010/main" val="3275974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dirty="0">
                <a:solidFill>
                  <a:schemeClr val="tx1"/>
                </a:solidFill>
                <a:effectLst/>
                <a:latin typeface="+mn-lt"/>
                <a:ea typeface="+mn-ea"/>
                <a:cs typeface="+mn-cs"/>
              </a:rPr>
              <a:t>This is how we framed out the scholarly record in terms of nature and scope of what it might contain.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Start with published outcomes: the reporting of results, conclusions, ideas and so forth from a particular scholarly inquiry. </a:t>
            </a:r>
          </a:p>
          <a:p>
            <a:r>
              <a:rPr lang="en-US" sz="1200" kern="1200" dirty="0">
                <a:solidFill>
                  <a:schemeClr val="tx1"/>
                </a:solidFill>
                <a:effectLst/>
                <a:latin typeface="+mn-lt"/>
                <a:ea typeface="+mn-ea"/>
                <a:cs typeface="+mn-cs"/>
              </a:rPr>
              <a:t>These outcomes are still the coin of the realm for scholarly activities, so they are privileged here at the center of the picture;</a:t>
            </a:r>
          </a:p>
          <a:p>
            <a:r>
              <a:rPr lang="en-US" sz="1200" kern="1200" dirty="0">
                <a:solidFill>
                  <a:schemeClr val="tx1"/>
                </a:solidFill>
                <a:effectLst/>
                <a:latin typeface="+mn-lt"/>
                <a:ea typeface="+mn-ea"/>
                <a:cs typeface="+mn-cs"/>
              </a:rPr>
              <a:t>A lot of these outcomes take the form of text-based materials like books and journal articles, but often supplemented by additional materials such as video, graphics, and interactive programs.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Rest of scholarly record divided into two broad areas: process and aftermath</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Process: process of scholarly inquiry; process by which outcomes are produced. Identified three categories of materials generated in this phase in which there is interest in including them as part of the scholarly record:</a:t>
            </a:r>
          </a:p>
          <a:p>
            <a:r>
              <a:rPr lang="en-US" sz="1200" i="1" kern="1200" dirty="0">
                <a:solidFill>
                  <a:schemeClr val="tx1"/>
                </a:solidFill>
                <a:effectLst/>
                <a:latin typeface="+mn-lt"/>
                <a:ea typeface="+mn-ea"/>
                <a:cs typeface="+mn-cs"/>
              </a:rPr>
              <a:t>Method </a:t>
            </a:r>
            <a:r>
              <a:rPr lang="en-US" sz="1200" kern="1200" dirty="0">
                <a:solidFill>
                  <a:schemeClr val="tx1"/>
                </a:solidFill>
                <a:effectLst/>
                <a:latin typeface="+mn-lt"/>
                <a:ea typeface="+mn-ea"/>
                <a:cs typeface="+mn-cs"/>
              </a:rPr>
              <a:t>materials related to the methodology of scholarly inquiry (e.g., software, computer models, digital lab notebooks, sampling frames, experimental protocols, instrument calibrations)</a:t>
            </a:r>
          </a:p>
          <a:p>
            <a:r>
              <a:rPr lang="en-US" sz="1200" i="1" kern="1200" dirty="0">
                <a:solidFill>
                  <a:schemeClr val="tx1"/>
                </a:solidFill>
                <a:effectLst/>
                <a:latin typeface="+mn-lt"/>
                <a:ea typeface="+mn-ea"/>
                <a:cs typeface="+mn-cs"/>
              </a:rPr>
              <a:t>Evidence</a:t>
            </a:r>
            <a:r>
              <a:rPr lang="en-US" sz="1200" kern="1200" dirty="0">
                <a:solidFill>
                  <a:schemeClr val="tx1"/>
                </a:solidFill>
                <a:effectLst/>
                <a:latin typeface="+mn-lt"/>
                <a:ea typeface="+mn-ea"/>
                <a:cs typeface="+mn-cs"/>
              </a:rPr>
              <a:t> raw materials/inputs to scholarly work (e.g., data sets, survey results, new or enhanced primary source documents, links to findings from other scholarly works);</a:t>
            </a:r>
          </a:p>
          <a:p>
            <a:r>
              <a:rPr lang="en-US" sz="1200" i="1" kern="1200" dirty="0">
                <a:solidFill>
                  <a:schemeClr val="tx1"/>
                </a:solidFill>
                <a:effectLst/>
                <a:latin typeface="+mn-lt"/>
                <a:ea typeface="+mn-ea"/>
                <a:cs typeface="+mn-cs"/>
              </a:rPr>
              <a:t>Discussion</a:t>
            </a:r>
            <a:r>
              <a:rPr lang="en-US" sz="1200" kern="1200" dirty="0">
                <a:solidFill>
                  <a:schemeClr val="tx1"/>
                </a:solidFill>
                <a:effectLst/>
                <a:latin typeface="+mn-lt"/>
                <a:ea typeface="+mn-ea"/>
                <a:cs typeface="+mn-cs"/>
              </a:rPr>
              <a:t> refining and improving ideas, methods, conclusions (e.g., pre-prints, listserv/blog discussions, conference presentations, annotated commentary, grant proposals).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Anchoring outcomes directly to the methods employed, evidence used, and formative discussions conducted during the process of scholarly inquiry helps contextualize and deepen our understanding of these outcomes, facilitate replicability, and leverage results into new research.</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Once the outcomes from a research project have been formally published or otherwise made available, scholarly activities surrounding that piece of work may still continue in the “aftermath” phase.</a:t>
            </a:r>
          </a:p>
          <a:p>
            <a:r>
              <a:rPr lang="en-US" sz="1200" kern="1200" dirty="0">
                <a:solidFill>
                  <a:schemeClr val="tx1"/>
                </a:solidFill>
                <a:effectLst/>
                <a:latin typeface="+mn-lt"/>
                <a:ea typeface="+mn-ea"/>
                <a:cs typeface="+mn-cs"/>
              </a:rPr>
              <a:t>Activities in the aftermath phase may include </a:t>
            </a:r>
            <a:r>
              <a:rPr lang="en-US" sz="1200" i="1" kern="1200" dirty="0">
                <a:solidFill>
                  <a:schemeClr val="tx1"/>
                </a:solidFill>
                <a:effectLst/>
                <a:latin typeface="+mn-lt"/>
                <a:ea typeface="+mn-ea"/>
                <a:cs typeface="+mn-cs"/>
              </a:rPr>
              <a:t>Discussion</a:t>
            </a:r>
            <a:r>
              <a:rPr lang="en-US" sz="1200" kern="1200" dirty="0">
                <a:solidFill>
                  <a:schemeClr val="tx1"/>
                </a:solidFill>
                <a:effectLst/>
                <a:latin typeface="+mn-lt"/>
                <a:ea typeface="+mn-ea"/>
                <a:cs typeface="+mn-cs"/>
              </a:rPr>
              <a:t> (through similar channels as those in the process phase, but also post-publication formal reviews and commentary);</a:t>
            </a:r>
          </a:p>
          <a:p>
            <a:r>
              <a:rPr lang="en-US" sz="1200" i="1" kern="1200" dirty="0">
                <a:solidFill>
                  <a:schemeClr val="tx1"/>
                </a:solidFill>
                <a:effectLst/>
                <a:latin typeface="+mn-lt"/>
                <a:ea typeface="+mn-ea"/>
                <a:cs typeface="+mn-cs"/>
              </a:rPr>
              <a:t>Revision</a:t>
            </a:r>
            <a:r>
              <a:rPr lang="en-US" sz="1200" kern="1200" dirty="0">
                <a:solidFill>
                  <a:schemeClr val="tx1"/>
                </a:solidFill>
                <a:effectLst/>
                <a:latin typeface="+mn-lt"/>
                <a:ea typeface="+mn-ea"/>
                <a:cs typeface="+mn-cs"/>
              </a:rPr>
              <a:t> published work can be revised in various ways (the work may be enhanced with additional findings; errors may be corrected or clarifications made, etc.)</a:t>
            </a:r>
          </a:p>
          <a:p>
            <a:r>
              <a:rPr lang="en-US" sz="1200" i="1" kern="1200" dirty="0">
                <a:solidFill>
                  <a:schemeClr val="tx1"/>
                </a:solidFill>
                <a:effectLst/>
                <a:latin typeface="+mn-lt"/>
                <a:ea typeface="+mn-ea"/>
                <a:cs typeface="+mn-cs"/>
              </a:rPr>
              <a:t>Re-use </a:t>
            </a:r>
            <a:r>
              <a:rPr lang="en-US" sz="1200" kern="1200" dirty="0">
                <a:solidFill>
                  <a:schemeClr val="tx1"/>
                </a:solidFill>
                <a:effectLst/>
                <a:latin typeface="+mn-lt"/>
                <a:ea typeface="+mn-ea"/>
                <a:cs typeface="+mn-cs"/>
              </a:rPr>
              <a:t>(the work may be edited or re-packaged into new forms, such as conference presentations, summaries, blog posts, versions for the “popular media”, etc.).</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Not saying that everything discussed here will end up in the scholarly record. But picture represents the maximal scope and depth of materials regarding which there is increasing interest in systematic collection and curation.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Note that some of the materials in the outlying components are becoming or might become outcomes in their own right. Data sets are a good example: in some disciplines the publication of an important data set is now considered a first-class scientific outcome.</a:t>
            </a:r>
          </a:p>
          <a:p>
            <a:endParaRPr lang="en-US" sz="1200" kern="1200" dirty="0">
              <a:solidFill>
                <a:schemeClr val="tx1"/>
              </a:solidFill>
              <a:effectLst/>
              <a:latin typeface="+mn-lt"/>
              <a:ea typeface="+mn-ea"/>
              <a:cs typeface="+mn-cs"/>
            </a:endParaRPr>
          </a:p>
          <a:p>
            <a:r>
              <a:rPr lang="en-US" dirty="0"/>
              <a:t>More on the evolving scholarly record:</a:t>
            </a:r>
          </a:p>
          <a:p>
            <a:r>
              <a:rPr lang="en-US" dirty="0"/>
              <a:t>Lavoie, Brian, Eric Childress, Ricky </a:t>
            </a:r>
            <a:r>
              <a:rPr lang="en-US" dirty="0" err="1"/>
              <a:t>Erway</a:t>
            </a:r>
            <a:r>
              <a:rPr lang="en-US" dirty="0"/>
              <a:t>, </a:t>
            </a:r>
            <a:r>
              <a:rPr lang="en-US" dirty="0" err="1"/>
              <a:t>Ixchel</a:t>
            </a:r>
            <a:r>
              <a:rPr lang="en-US" dirty="0"/>
              <a:t> </a:t>
            </a:r>
            <a:r>
              <a:rPr lang="en-US" dirty="0" err="1"/>
              <a:t>Faniel</a:t>
            </a:r>
            <a:r>
              <a:rPr lang="en-US" dirty="0"/>
              <a:t>, Constance </a:t>
            </a:r>
            <a:r>
              <a:rPr lang="en-US" dirty="0" err="1"/>
              <a:t>Malpas</a:t>
            </a:r>
            <a:r>
              <a:rPr lang="en-US" dirty="0"/>
              <a:t>, Jennifer Schaffner, and </a:t>
            </a:r>
            <a:r>
              <a:rPr lang="en-US" dirty="0" err="1"/>
              <a:t>Titia</a:t>
            </a:r>
            <a:r>
              <a:rPr lang="en-US" dirty="0"/>
              <a:t> van der </a:t>
            </a:r>
            <a:r>
              <a:rPr lang="en-US" dirty="0" err="1"/>
              <a:t>Werf</a:t>
            </a:r>
            <a:r>
              <a:rPr lang="en-US" dirty="0"/>
              <a:t>. 2014. </a:t>
            </a:r>
            <a:r>
              <a:rPr lang="en-US" i="1" dirty="0"/>
              <a:t>The Evolving Scholarly Record</a:t>
            </a:r>
            <a:r>
              <a:rPr lang="en-US" dirty="0"/>
              <a:t>. Dublin, Ohio: OCLC Research.</a:t>
            </a:r>
          </a:p>
          <a:p>
            <a:r>
              <a:rPr lang="en-US" dirty="0">
                <a:hlinkClick r:id="rId3"/>
              </a:rPr>
              <a:t>http://www.oclc.org/content/dam/research/publications/library/2014/oclcresearch-evolving-scholarly-record-2014.pdf</a:t>
            </a:r>
            <a:r>
              <a:rPr lang="en-US" dirty="0"/>
              <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4F743E3-0DB5-4840-B44F-70C4D8426A9A}" type="slidenum">
              <a:rPr lang="en-US" smtClean="0"/>
              <a:pPr/>
              <a:t>17</a:t>
            </a:fld>
            <a:endParaRPr lang="en-US"/>
          </a:p>
        </p:txBody>
      </p:sp>
    </p:spTree>
    <p:extLst>
      <p:ext uri="{BB962C8B-B14F-4D97-AF65-F5344CB8AC3E}">
        <p14:creationId xmlns:p14="http://schemas.microsoft.com/office/powerpoint/2010/main" val="3826888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emf"/></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emf"/></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3.emf"/><Relationship Id="rId4" Type="http://schemas.openxmlformats.org/officeDocument/2006/relationships/image" Target="../media/image5.jpe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10.emf"/><Relationship Id="rId5" Type="http://schemas.openxmlformats.org/officeDocument/2006/relationships/image" Target="../media/image9.jpeg"/><Relationship Id="rId4" Type="http://schemas.openxmlformats.org/officeDocument/2006/relationships/image" Target="../media/image8.jpe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E67DE87-7FAE-4F5D-B60D-8CCD09822C55}" type="datetimeFigureOut">
              <a:rPr lang="en-US" smtClean="0">
                <a:solidFill>
                  <a:prstClr val="black">
                    <a:tint val="75000"/>
                  </a:prstClr>
                </a:solidFill>
              </a:rPr>
              <a:pPr/>
              <a:t>6/12/2017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971ACC7-CBD7-49E9-BCD7-D974A92BFA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4734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67DE87-7FAE-4F5D-B60D-8CCD09822C55}" type="datetimeFigureOut">
              <a:rPr lang="en-US" smtClean="0">
                <a:solidFill>
                  <a:prstClr val="black">
                    <a:tint val="75000"/>
                  </a:prstClr>
                </a:solidFill>
              </a:rPr>
              <a:pPr/>
              <a:t>6/12/2017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971ACC7-CBD7-49E9-BCD7-D974A92BFA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1191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365125"/>
            <a:ext cx="1478756"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365125"/>
            <a:ext cx="432196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67DE87-7FAE-4F5D-B60D-8CCD09822C55}" type="datetimeFigureOut">
              <a:rPr lang="en-US" smtClean="0">
                <a:solidFill>
                  <a:prstClr val="black">
                    <a:tint val="75000"/>
                  </a:prstClr>
                </a:solidFill>
              </a:rPr>
              <a:pPr/>
              <a:t>6/12/2017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971ACC7-CBD7-49E9-BCD7-D974A92BFA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38741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20BD7341-9EFA-4417-8E61-81D111C88505}" type="datetimeFigureOut">
              <a:rPr lang="en-US"/>
              <a:pPr>
                <a:defRPr/>
              </a:pPr>
              <a:t>6/12/2017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55F31D7-F29D-4195-847F-0FE0770522D3}" type="slidenum">
              <a:rPr lang="en-US" altLang="en-US"/>
              <a:pPr/>
              <a:t>‹#›</a:t>
            </a:fld>
            <a:endParaRPr lang="en-US" altLang="en-US"/>
          </a:p>
        </p:txBody>
      </p:sp>
    </p:spTree>
    <p:extLst>
      <p:ext uri="{BB962C8B-B14F-4D97-AF65-F5344CB8AC3E}">
        <p14:creationId xmlns:p14="http://schemas.microsoft.com/office/powerpoint/2010/main" val="5207797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AFED5FA-2147-487E-871D-C7ED70AA339C}" type="datetimeFigureOut">
              <a:rPr lang="en-US"/>
              <a:pPr>
                <a:defRPr/>
              </a:pPr>
              <a:t>6/12/2017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1381274-C08C-4F61-933F-B5DB6C21E441}" type="slidenum">
              <a:rPr lang="en-US" altLang="en-US"/>
              <a:pPr/>
              <a:t>‹#›</a:t>
            </a:fld>
            <a:endParaRPr lang="en-US" altLang="en-US"/>
          </a:p>
        </p:txBody>
      </p:sp>
    </p:spTree>
    <p:extLst>
      <p:ext uri="{BB962C8B-B14F-4D97-AF65-F5344CB8AC3E}">
        <p14:creationId xmlns:p14="http://schemas.microsoft.com/office/powerpoint/2010/main" val="26257742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F1256D6-CD0D-4B05-BDA3-D5F341594267}" type="datetimeFigureOut">
              <a:rPr lang="en-US"/>
              <a:pPr>
                <a:defRPr/>
              </a:pPr>
              <a:t>6/12/2017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5543459-ECCA-490F-9259-E730AD0A0680}" type="slidenum">
              <a:rPr lang="en-US" altLang="en-US"/>
              <a:pPr/>
              <a:t>‹#›</a:t>
            </a:fld>
            <a:endParaRPr lang="en-US" altLang="en-US"/>
          </a:p>
        </p:txBody>
      </p:sp>
    </p:spTree>
    <p:extLst>
      <p:ext uri="{BB962C8B-B14F-4D97-AF65-F5344CB8AC3E}">
        <p14:creationId xmlns:p14="http://schemas.microsoft.com/office/powerpoint/2010/main" val="11570502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B8DC2A6-E028-4289-B4E1-44A0ABBBE483}" type="datetimeFigureOut">
              <a:rPr lang="en-US"/>
              <a:pPr>
                <a:defRPr/>
              </a:pPr>
              <a:t>6/12/2017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56F5FB1-45BD-4DC5-8E61-14488B9C384E}" type="slidenum">
              <a:rPr lang="en-US" altLang="en-US"/>
              <a:pPr/>
              <a:t>‹#›</a:t>
            </a:fld>
            <a:endParaRPr lang="en-US" altLang="en-US"/>
          </a:p>
        </p:txBody>
      </p:sp>
    </p:spTree>
    <p:extLst>
      <p:ext uri="{BB962C8B-B14F-4D97-AF65-F5344CB8AC3E}">
        <p14:creationId xmlns:p14="http://schemas.microsoft.com/office/powerpoint/2010/main" val="37973879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8B671FE-681C-43A2-BD7E-0FD6CAAD0722}" type="datetimeFigureOut">
              <a:rPr lang="en-US"/>
              <a:pPr>
                <a:defRPr/>
              </a:pPr>
              <a:t>6/12/2017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0E1733CB-72C3-4EF7-B189-9A6BA3F580BE}" type="slidenum">
              <a:rPr lang="en-US" altLang="en-US"/>
              <a:pPr/>
              <a:t>‹#›</a:t>
            </a:fld>
            <a:endParaRPr lang="en-US" altLang="en-US"/>
          </a:p>
        </p:txBody>
      </p:sp>
    </p:spTree>
    <p:extLst>
      <p:ext uri="{BB962C8B-B14F-4D97-AF65-F5344CB8AC3E}">
        <p14:creationId xmlns:p14="http://schemas.microsoft.com/office/powerpoint/2010/main" val="21917875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C2EE8D43-BB55-45E2-BA23-401836BF4E29}" type="datetimeFigureOut">
              <a:rPr lang="en-US"/>
              <a:pPr>
                <a:defRPr/>
              </a:pPr>
              <a:t>6/12/2017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23DCB162-7DE8-4070-BFC7-EEFE9F36851F}" type="slidenum">
              <a:rPr lang="en-US" altLang="en-US"/>
              <a:pPr/>
              <a:t>‹#›</a:t>
            </a:fld>
            <a:endParaRPr lang="en-US" altLang="en-US"/>
          </a:p>
        </p:txBody>
      </p:sp>
    </p:spTree>
    <p:extLst>
      <p:ext uri="{BB962C8B-B14F-4D97-AF65-F5344CB8AC3E}">
        <p14:creationId xmlns:p14="http://schemas.microsoft.com/office/powerpoint/2010/main" val="15313466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FC91056-253D-437C-A8C6-BE35E1E66454}" type="datetimeFigureOut">
              <a:rPr lang="en-US"/>
              <a:pPr>
                <a:defRPr/>
              </a:pPr>
              <a:t>6/12/2017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016B19D9-02B1-405B-8D77-A092205173AF}" type="slidenum">
              <a:rPr lang="en-US" altLang="en-US"/>
              <a:pPr/>
              <a:t>‹#›</a:t>
            </a:fld>
            <a:endParaRPr lang="en-US" altLang="en-US"/>
          </a:p>
        </p:txBody>
      </p:sp>
    </p:spTree>
    <p:extLst>
      <p:ext uri="{BB962C8B-B14F-4D97-AF65-F5344CB8AC3E}">
        <p14:creationId xmlns:p14="http://schemas.microsoft.com/office/powerpoint/2010/main" val="30745758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E22025C-EB7B-477A-902D-C55D460000B2}" type="datetimeFigureOut">
              <a:rPr lang="en-US"/>
              <a:pPr>
                <a:defRPr/>
              </a:pPr>
              <a:t>6/12/2017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C5AC108-26E0-4C12-9F63-0B2F08AC59FB}" type="slidenum">
              <a:rPr lang="en-US" altLang="en-US"/>
              <a:pPr/>
              <a:t>‹#›</a:t>
            </a:fld>
            <a:endParaRPr lang="en-US" altLang="en-US"/>
          </a:p>
        </p:txBody>
      </p:sp>
    </p:spTree>
    <p:extLst>
      <p:ext uri="{BB962C8B-B14F-4D97-AF65-F5344CB8AC3E}">
        <p14:creationId xmlns:p14="http://schemas.microsoft.com/office/powerpoint/2010/main" val="2675980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67DE87-7FAE-4F5D-B60D-8CCD09822C55}" type="datetimeFigureOut">
              <a:rPr lang="en-US" smtClean="0">
                <a:solidFill>
                  <a:prstClr val="black">
                    <a:tint val="75000"/>
                  </a:prstClr>
                </a:solidFill>
              </a:rPr>
              <a:pPr/>
              <a:t>6/12/2017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971ACC7-CBD7-49E9-BCD7-D974A92BFA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73897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73A0E0C-7427-4CDF-9813-982F2D656FD9}" type="datetimeFigureOut">
              <a:rPr lang="en-US"/>
              <a:pPr>
                <a:defRPr/>
              </a:pPr>
              <a:t>6/12/2017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31C33FB-C856-4BC9-8E0A-74528909B79E}" type="slidenum">
              <a:rPr lang="en-US" altLang="en-US"/>
              <a:pPr/>
              <a:t>‹#›</a:t>
            </a:fld>
            <a:endParaRPr lang="en-US" altLang="en-US"/>
          </a:p>
        </p:txBody>
      </p:sp>
    </p:spTree>
    <p:extLst>
      <p:ext uri="{BB962C8B-B14F-4D97-AF65-F5344CB8AC3E}">
        <p14:creationId xmlns:p14="http://schemas.microsoft.com/office/powerpoint/2010/main" val="21912109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5D5128A-BF09-4ACE-ABB9-D3C0670763BF}" type="datetimeFigureOut">
              <a:rPr lang="en-US"/>
              <a:pPr>
                <a:defRPr/>
              </a:pPr>
              <a:t>6/12/2017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6D90C9F-5927-4913-9694-6E7A2D0A2D73}" type="slidenum">
              <a:rPr lang="en-US" altLang="en-US"/>
              <a:pPr/>
              <a:t>‹#›</a:t>
            </a:fld>
            <a:endParaRPr lang="en-US" altLang="en-US"/>
          </a:p>
        </p:txBody>
      </p:sp>
    </p:spTree>
    <p:extLst>
      <p:ext uri="{BB962C8B-B14F-4D97-AF65-F5344CB8AC3E}">
        <p14:creationId xmlns:p14="http://schemas.microsoft.com/office/powerpoint/2010/main" val="4962275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D3968F3-370F-48AC-A0C2-34D42E25B38E}" type="datetimeFigureOut">
              <a:rPr lang="en-US"/>
              <a:pPr>
                <a:defRPr/>
              </a:pPr>
              <a:t>6/12/2017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697981C-E96B-482F-85EA-69D43237BA11}" type="slidenum">
              <a:rPr lang="en-US" altLang="en-US"/>
              <a:pPr/>
              <a:t>‹#›</a:t>
            </a:fld>
            <a:endParaRPr lang="en-US" altLang="en-US"/>
          </a:p>
        </p:txBody>
      </p:sp>
    </p:spTree>
    <p:extLst>
      <p:ext uri="{BB962C8B-B14F-4D97-AF65-F5344CB8AC3E}">
        <p14:creationId xmlns:p14="http://schemas.microsoft.com/office/powerpoint/2010/main" val="3438662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resentation Title - Shar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alphaModFix/>
            <a:extLst>
              <a:ext uri="{28A0092B-C50C-407E-A947-70E740481C1C}">
                <a14:useLocalDpi xmlns:a14="http://schemas.microsoft.com/office/drawing/2010/main"/>
              </a:ext>
            </a:extLst>
          </a:blip>
          <a:stretch>
            <a:fillRect/>
          </a:stretch>
        </p:blipFill>
        <p:spPr>
          <a:xfrm>
            <a:off x="-1" y="-4403"/>
            <a:ext cx="9144001" cy="6858000"/>
          </a:xfrm>
          <a:prstGeom prst="rect">
            <a:avLst/>
          </a:prstGeom>
        </p:spPr>
      </p:pic>
      <p:sp>
        <p:nvSpPr>
          <p:cNvPr id="10" name="Rectangle 9"/>
          <p:cNvSpPr/>
          <p:nvPr userDrawn="1"/>
        </p:nvSpPr>
        <p:spPr>
          <a:xfrm>
            <a:off x="0" y="0"/>
            <a:ext cx="9144000" cy="6858000"/>
          </a:xfrm>
          <a:prstGeom prst="rect">
            <a:avLst/>
          </a:prstGeom>
          <a:solidFill>
            <a:schemeClr val="bg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a:solidFill>
                <a:prstClr val="white"/>
              </a:solidFill>
            </a:endParaRPr>
          </a:p>
        </p:txBody>
      </p:sp>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2707270" cy="6858000"/>
          </a:xfrm>
          <a:prstGeom prst="rect">
            <a:avLst/>
          </a:prstGeom>
        </p:spPr>
      </p:pic>
      <p:pic>
        <p:nvPicPr>
          <p:cNvPr id="15" name="Picture 14"/>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996325" y="5849121"/>
            <a:ext cx="2789108" cy="510046"/>
          </a:xfrm>
          <a:prstGeom prst="rect">
            <a:avLst/>
          </a:prstGeom>
        </p:spPr>
      </p:pic>
      <p:sp>
        <p:nvSpPr>
          <p:cNvPr id="19" name="Text Placeholder 2"/>
          <p:cNvSpPr>
            <a:spLocks noGrp="1"/>
          </p:cNvSpPr>
          <p:nvPr>
            <p:ph type="body" sz="quarter" idx="10" hasCustomPrompt="1"/>
          </p:nvPr>
        </p:nvSpPr>
        <p:spPr>
          <a:xfrm>
            <a:off x="2900364" y="526731"/>
            <a:ext cx="5989637" cy="399690"/>
          </a:xfrm>
          <a:prstGeom prst="rect">
            <a:avLst/>
          </a:prstGeom>
        </p:spPr>
        <p:txBody>
          <a:bodyPr vert="horz"/>
          <a:lstStyle>
            <a:lvl1pPr marL="0" indent="0">
              <a:buNone/>
              <a:defRPr sz="1200">
                <a:solidFill>
                  <a:schemeClr val="tx1"/>
                </a:solidFill>
                <a:latin typeface="+mn-lt"/>
              </a:defRPr>
            </a:lvl1pPr>
          </a:lstStyle>
          <a:p>
            <a:r>
              <a:rPr lang="en-US" dirty="0">
                <a:solidFill>
                  <a:srgbClr val="455560"/>
                </a:solidFill>
              </a:rPr>
              <a:t>2014 ALA MIDWINTER  /  JANUARY 24, 2014</a:t>
            </a:r>
          </a:p>
        </p:txBody>
      </p:sp>
      <p:sp>
        <p:nvSpPr>
          <p:cNvPr id="25" name="Text Placeholder 23"/>
          <p:cNvSpPr>
            <a:spLocks noGrp="1"/>
          </p:cNvSpPr>
          <p:nvPr>
            <p:ph type="body" sz="quarter" idx="12" hasCustomPrompt="1"/>
          </p:nvPr>
        </p:nvSpPr>
        <p:spPr>
          <a:xfrm>
            <a:off x="2900364" y="4035310"/>
            <a:ext cx="5989637" cy="351288"/>
          </a:xfrm>
          <a:prstGeom prst="rect">
            <a:avLst/>
          </a:prstGeom>
        </p:spPr>
        <p:txBody>
          <a:bodyPr vert="horz"/>
          <a:lstStyle>
            <a:lvl1pPr marL="0" indent="0">
              <a:buNone/>
              <a:defRPr sz="1500"/>
            </a:lvl1pPr>
          </a:lstStyle>
          <a:p>
            <a:pPr lvl="0"/>
            <a:r>
              <a:rPr lang="en-US" dirty="0"/>
              <a:t>Presenter name</a:t>
            </a:r>
          </a:p>
        </p:txBody>
      </p:sp>
      <p:sp>
        <p:nvSpPr>
          <p:cNvPr id="3" name="Text Placeholder 2"/>
          <p:cNvSpPr>
            <a:spLocks noGrp="1"/>
          </p:cNvSpPr>
          <p:nvPr>
            <p:ph type="body" sz="quarter" idx="14" hasCustomPrompt="1"/>
          </p:nvPr>
        </p:nvSpPr>
        <p:spPr>
          <a:xfrm>
            <a:off x="2900364" y="927102"/>
            <a:ext cx="5989637" cy="3108325"/>
          </a:xfrm>
          <a:prstGeom prst="rect">
            <a:avLst/>
          </a:prstGeom>
        </p:spPr>
        <p:txBody>
          <a:bodyPr vert="horz" anchor="ctr" anchorCtr="0"/>
          <a:lstStyle>
            <a:lvl1pPr marL="0" indent="0">
              <a:lnSpc>
                <a:spcPct val="80000"/>
              </a:lnSpc>
              <a:buNone/>
              <a:defRPr sz="4950" spc="-113">
                <a:solidFill>
                  <a:schemeClr val="accent1"/>
                </a:solidFill>
                <a:latin typeface="+mn-lt"/>
              </a:defRPr>
            </a:lvl1pPr>
            <a:lvl2pPr marL="342900" indent="0">
              <a:buNone/>
              <a:defRPr sz="3300">
                <a:solidFill>
                  <a:schemeClr val="accent1"/>
                </a:solidFill>
              </a:defRPr>
            </a:lvl2pPr>
            <a:lvl3pPr marL="685800" indent="0">
              <a:buNone/>
              <a:defRPr sz="3300">
                <a:solidFill>
                  <a:schemeClr val="accent1"/>
                </a:solidFill>
              </a:defRPr>
            </a:lvl3pPr>
            <a:lvl4pPr marL="1028700" indent="0">
              <a:buNone/>
              <a:defRPr sz="3300">
                <a:solidFill>
                  <a:schemeClr val="accent1"/>
                </a:solidFill>
              </a:defRPr>
            </a:lvl4pPr>
            <a:lvl5pPr marL="1371600" indent="0">
              <a:buNone/>
              <a:defRPr sz="3300">
                <a:solidFill>
                  <a:schemeClr val="accent1"/>
                </a:solidFill>
              </a:defRPr>
            </a:lvl5pPr>
          </a:lstStyle>
          <a:p>
            <a:pPr lvl="0"/>
            <a:r>
              <a:rPr lang="en-US" dirty="0"/>
              <a:t>This is the presentation title</a:t>
            </a:r>
          </a:p>
        </p:txBody>
      </p:sp>
      <p:sp>
        <p:nvSpPr>
          <p:cNvPr id="5" name="Text Placeholder 4"/>
          <p:cNvSpPr>
            <a:spLocks noGrp="1"/>
          </p:cNvSpPr>
          <p:nvPr>
            <p:ph type="body" sz="quarter" idx="15" hasCustomPrompt="1"/>
          </p:nvPr>
        </p:nvSpPr>
        <p:spPr>
          <a:xfrm>
            <a:off x="2900364" y="4386263"/>
            <a:ext cx="5989637" cy="609600"/>
          </a:xfrm>
          <a:prstGeom prst="rect">
            <a:avLst/>
          </a:prstGeom>
        </p:spPr>
        <p:txBody>
          <a:bodyPr vert="horz"/>
          <a:lstStyle>
            <a:lvl1pPr marL="0" indent="0">
              <a:buNone/>
              <a:defRPr sz="1050">
                <a:solidFill>
                  <a:srgbClr val="000000"/>
                </a:solidFill>
              </a:defRPr>
            </a:lvl1pPr>
            <a:lvl2pPr marL="342900" indent="0">
              <a:buNone/>
              <a:defRPr sz="1050">
                <a:solidFill>
                  <a:srgbClr val="455560"/>
                </a:solidFill>
              </a:defRPr>
            </a:lvl2pPr>
            <a:lvl3pPr marL="685800" indent="0">
              <a:buNone/>
              <a:defRPr sz="1050">
                <a:solidFill>
                  <a:srgbClr val="455560"/>
                </a:solidFill>
              </a:defRPr>
            </a:lvl3pPr>
            <a:lvl4pPr marL="1028700" indent="0">
              <a:buNone/>
              <a:defRPr sz="1050">
                <a:solidFill>
                  <a:srgbClr val="455560"/>
                </a:solidFill>
              </a:defRPr>
            </a:lvl4pPr>
            <a:lvl5pPr marL="1371600" indent="0">
              <a:buNone/>
              <a:defRPr sz="1050">
                <a:solidFill>
                  <a:srgbClr val="455560"/>
                </a:solidFill>
              </a:defRPr>
            </a:lvl5pPr>
          </a:lstStyle>
          <a:p>
            <a:pPr lvl="0"/>
            <a:r>
              <a:rPr lang="en-US" dirty="0"/>
              <a:t>Presenter title</a:t>
            </a:r>
          </a:p>
        </p:txBody>
      </p:sp>
    </p:spTree>
    <p:extLst>
      <p:ext uri="{BB962C8B-B14F-4D97-AF65-F5344CB8AC3E}">
        <p14:creationId xmlns:p14="http://schemas.microsoft.com/office/powerpoint/2010/main" val="1330473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resentation Title - Explor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alphaModFix/>
            <a:extLst>
              <a:ext uri="{28A0092B-C50C-407E-A947-70E740481C1C}">
                <a14:useLocalDpi xmlns:a14="http://schemas.microsoft.com/office/drawing/2010/main"/>
              </a:ext>
            </a:extLst>
          </a:blip>
          <a:stretch>
            <a:fillRect/>
          </a:stretch>
        </p:blipFill>
        <p:spPr>
          <a:xfrm>
            <a:off x="-1" y="-4403"/>
            <a:ext cx="9144001" cy="6858000"/>
          </a:xfrm>
          <a:prstGeom prst="rect">
            <a:avLst/>
          </a:prstGeom>
        </p:spPr>
      </p:pic>
      <p:sp>
        <p:nvSpPr>
          <p:cNvPr id="10" name="Rectangle 9"/>
          <p:cNvSpPr/>
          <p:nvPr userDrawn="1"/>
        </p:nvSpPr>
        <p:spPr>
          <a:xfrm>
            <a:off x="0" y="0"/>
            <a:ext cx="9144000" cy="6858000"/>
          </a:xfrm>
          <a:prstGeom prst="rect">
            <a:avLst/>
          </a:prstGeom>
          <a:solidFill>
            <a:schemeClr val="bg1">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a:solidFill>
                <a:prstClr val="white"/>
              </a:solidFill>
            </a:endParaRPr>
          </a:p>
        </p:txBody>
      </p:sp>
      <p:sp>
        <p:nvSpPr>
          <p:cNvPr id="19" name="Text Placeholder 2"/>
          <p:cNvSpPr>
            <a:spLocks noGrp="1"/>
          </p:cNvSpPr>
          <p:nvPr>
            <p:ph type="body" sz="quarter" idx="10" hasCustomPrompt="1"/>
          </p:nvPr>
        </p:nvSpPr>
        <p:spPr>
          <a:xfrm>
            <a:off x="2900364" y="526731"/>
            <a:ext cx="5989637" cy="399690"/>
          </a:xfrm>
          <a:prstGeom prst="rect">
            <a:avLst/>
          </a:prstGeom>
        </p:spPr>
        <p:txBody>
          <a:bodyPr vert="horz"/>
          <a:lstStyle>
            <a:lvl1pPr marL="0" indent="0">
              <a:buNone/>
              <a:defRPr sz="1200">
                <a:solidFill>
                  <a:schemeClr val="tx1"/>
                </a:solidFill>
                <a:latin typeface="+mn-lt"/>
              </a:defRPr>
            </a:lvl1pPr>
          </a:lstStyle>
          <a:p>
            <a:r>
              <a:rPr lang="en-US" dirty="0">
                <a:solidFill>
                  <a:srgbClr val="455560"/>
                </a:solidFill>
              </a:rPr>
              <a:t>2014 ALA MIDWINTER  /  JANUARY 24, 2014</a:t>
            </a:r>
          </a:p>
        </p:txBody>
      </p:sp>
      <p:sp>
        <p:nvSpPr>
          <p:cNvPr id="25" name="Text Placeholder 23"/>
          <p:cNvSpPr>
            <a:spLocks noGrp="1"/>
          </p:cNvSpPr>
          <p:nvPr>
            <p:ph type="body" sz="quarter" idx="12" hasCustomPrompt="1"/>
          </p:nvPr>
        </p:nvSpPr>
        <p:spPr>
          <a:xfrm>
            <a:off x="2900364" y="4035310"/>
            <a:ext cx="5989637" cy="351288"/>
          </a:xfrm>
          <a:prstGeom prst="rect">
            <a:avLst/>
          </a:prstGeom>
        </p:spPr>
        <p:txBody>
          <a:bodyPr vert="horz"/>
          <a:lstStyle>
            <a:lvl1pPr marL="0" indent="0">
              <a:buNone/>
              <a:defRPr sz="1500"/>
            </a:lvl1pPr>
          </a:lstStyle>
          <a:p>
            <a:pPr lvl="0"/>
            <a:r>
              <a:rPr lang="en-US" dirty="0"/>
              <a:t>Presenter name</a:t>
            </a:r>
          </a:p>
        </p:txBody>
      </p:sp>
      <p:sp>
        <p:nvSpPr>
          <p:cNvPr id="3" name="Text Placeholder 2"/>
          <p:cNvSpPr>
            <a:spLocks noGrp="1"/>
          </p:cNvSpPr>
          <p:nvPr>
            <p:ph type="body" sz="quarter" idx="14" hasCustomPrompt="1"/>
          </p:nvPr>
        </p:nvSpPr>
        <p:spPr>
          <a:xfrm>
            <a:off x="2900364" y="927102"/>
            <a:ext cx="5989637" cy="3108325"/>
          </a:xfrm>
          <a:prstGeom prst="rect">
            <a:avLst/>
          </a:prstGeom>
        </p:spPr>
        <p:txBody>
          <a:bodyPr vert="horz" anchor="ctr" anchorCtr="0"/>
          <a:lstStyle>
            <a:lvl1pPr marL="0" indent="0">
              <a:lnSpc>
                <a:spcPct val="80000"/>
              </a:lnSpc>
              <a:buNone/>
              <a:defRPr sz="4950" spc="-113">
                <a:solidFill>
                  <a:schemeClr val="accent1"/>
                </a:solidFill>
                <a:latin typeface="+mn-lt"/>
              </a:defRPr>
            </a:lvl1pPr>
            <a:lvl2pPr marL="342900" indent="0">
              <a:buNone/>
              <a:defRPr sz="3300">
                <a:solidFill>
                  <a:schemeClr val="accent1"/>
                </a:solidFill>
              </a:defRPr>
            </a:lvl2pPr>
            <a:lvl3pPr marL="685800" indent="0">
              <a:buNone/>
              <a:defRPr sz="3300">
                <a:solidFill>
                  <a:schemeClr val="accent1"/>
                </a:solidFill>
              </a:defRPr>
            </a:lvl3pPr>
            <a:lvl4pPr marL="1028700" indent="0">
              <a:buNone/>
              <a:defRPr sz="3300">
                <a:solidFill>
                  <a:schemeClr val="accent1"/>
                </a:solidFill>
              </a:defRPr>
            </a:lvl4pPr>
            <a:lvl5pPr marL="1371600" indent="0">
              <a:buNone/>
              <a:defRPr sz="3300">
                <a:solidFill>
                  <a:schemeClr val="accent1"/>
                </a:solidFill>
              </a:defRPr>
            </a:lvl5pPr>
          </a:lstStyle>
          <a:p>
            <a:pPr lvl="0"/>
            <a:r>
              <a:rPr lang="en-US" dirty="0"/>
              <a:t>This is the presentation title</a:t>
            </a:r>
          </a:p>
        </p:txBody>
      </p:sp>
      <p:sp>
        <p:nvSpPr>
          <p:cNvPr id="5" name="Text Placeholder 4"/>
          <p:cNvSpPr>
            <a:spLocks noGrp="1"/>
          </p:cNvSpPr>
          <p:nvPr>
            <p:ph type="body" sz="quarter" idx="15" hasCustomPrompt="1"/>
          </p:nvPr>
        </p:nvSpPr>
        <p:spPr>
          <a:xfrm>
            <a:off x="2900364" y="4386263"/>
            <a:ext cx="5989637" cy="609600"/>
          </a:xfrm>
          <a:prstGeom prst="rect">
            <a:avLst/>
          </a:prstGeom>
        </p:spPr>
        <p:txBody>
          <a:bodyPr vert="horz"/>
          <a:lstStyle>
            <a:lvl1pPr marL="0" indent="0">
              <a:buNone/>
              <a:defRPr sz="1050">
                <a:solidFill>
                  <a:srgbClr val="000000"/>
                </a:solidFill>
              </a:defRPr>
            </a:lvl1pPr>
            <a:lvl2pPr marL="342900" indent="0">
              <a:buNone/>
              <a:defRPr sz="1050">
                <a:solidFill>
                  <a:srgbClr val="455560"/>
                </a:solidFill>
              </a:defRPr>
            </a:lvl2pPr>
            <a:lvl3pPr marL="685800" indent="0">
              <a:buNone/>
              <a:defRPr sz="1050">
                <a:solidFill>
                  <a:srgbClr val="455560"/>
                </a:solidFill>
              </a:defRPr>
            </a:lvl3pPr>
            <a:lvl4pPr marL="1028700" indent="0">
              <a:buNone/>
              <a:defRPr sz="1050">
                <a:solidFill>
                  <a:srgbClr val="455560"/>
                </a:solidFill>
              </a:defRPr>
            </a:lvl4pPr>
            <a:lvl5pPr marL="1371600" indent="0">
              <a:buNone/>
              <a:defRPr sz="1050">
                <a:solidFill>
                  <a:srgbClr val="455560"/>
                </a:solidFill>
              </a:defRPr>
            </a:lvl5pPr>
          </a:lstStyle>
          <a:p>
            <a:pPr lvl="0"/>
            <a:r>
              <a:rPr lang="en-US" dirty="0"/>
              <a:t>Presenter title</a:t>
            </a:r>
          </a:p>
        </p:txBody>
      </p:sp>
      <p:pic>
        <p:nvPicPr>
          <p:cNvPr id="14" name="Picture 13" descr="explore-title.psd"/>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0"/>
            <a:ext cx="2707270" cy="6858000"/>
          </a:xfrm>
          <a:prstGeom prst="rect">
            <a:avLst/>
          </a:prstGeom>
        </p:spPr>
      </p:pic>
      <p:pic>
        <p:nvPicPr>
          <p:cNvPr id="11" name="Picture 10"/>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996325" y="5849121"/>
            <a:ext cx="2789108" cy="510046"/>
          </a:xfrm>
          <a:prstGeom prst="rect">
            <a:avLst/>
          </a:prstGeom>
        </p:spPr>
      </p:pic>
    </p:spTree>
    <p:extLst>
      <p:ext uri="{BB962C8B-B14F-4D97-AF65-F5344CB8AC3E}">
        <p14:creationId xmlns:p14="http://schemas.microsoft.com/office/powerpoint/2010/main" val="295564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esentation Title - Magnify">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alphaModFix/>
            <a:extLst>
              <a:ext uri="{28A0092B-C50C-407E-A947-70E740481C1C}">
                <a14:useLocalDpi xmlns:a14="http://schemas.microsoft.com/office/drawing/2010/main"/>
              </a:ext>
            </a:extLst>
          </a:blip>
          <a:stretch>
            <a:fillRect/>
          </a:stretch>
        </p:blipFill>
        <p:spPr>
          <a:xfrm>
            <a:off x="-1" y="-4403"/>
            <a:ext cx="9144001" cy="6858000"/>
          </a:xfrm>
          <a:prstGeom prst="rect">
            <a:avLst/>
          </a:prstGeom>
        </p:spPr>
      </p:pic>
      <p:sp>
        <p:nvSpPr>
          <p:cNvPr id="10" name="Rectangle 9"/>
          <p:cNvSpPr/>
          <p:nvPr userDrawn="1"/>
        </p:nvSpPr>
        <p:spPr>
          <a:xfrm>
            <a:off x="0" y="0"/>
            <a:ext cx="9144000" cy="6858000"/>
          </a:xfrm>
          <a:prstGeom prst="rect">
            <a:avLst/>
          </a:prstGeom>
          <a:solidFill>
            <a:schemeClr val="bg1">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a:solidFill>
                <a:prstClr val="white"/>
              </a:solidFill>
            </a:endParaRPr>
          </a:p>
        </p:txBody>
      </p:sp>
      <p:sp>
        <p:nvSpPr>
          <p:cNvPr id="19" name="Text Placeholder 2"/>
          <p:cNvSpPr>
            <a:spLocks noGrp="1"/>
          </p:cNvSpPr>
          <p:nvPr>
            <p:ph type="body" sz="quarter" idx="10" hasCustomPrompt="1"/>
          </p:nvPr>
        </p:nvSpPr>
        <p:spPr>
          <a:xfrm>
            <a:off x="2900364" y="526731"/>
            <a:ext cx="5989637" cy="399690"/>
          </a:xfrm>
          <a:prstGeom prst="rect">
            <a:avLst/>
          </a:prstGeom>
        </p:spPr>
        <p:txBody>
          <a:bodyPr vert="horz"/>
          <a:lstStyle>
            <a:lvl1pPr marL="0" indent="0">
              <a:buNone/>
              <a:defRPr sz="1200">
                <a:solidFill>
                  <a:schemeClr val="tx1"/>
                </a:solidFill>
                <a:latin typeface="+mn-lt"/>
              </a:defRPr>
            </a:lvl1pPr>
          </a:lstStyle>
          <a:p>
            <a:r>
              <a:rPr lang="en-US" dirty="0">
                <a:solidFill>
                  <a:srgbClr val="455560"/>
                </a:solidFill>
              </a:rPr>
              <a:t>2014 ALA MIDWINTER  /  JANUARY 24, 2014</a:t>
            </a:r>
          </a:p>
        </p:txBody>
      </p:sp>
      <p:sp>
        <p:nvSpPr>
          <p:cNvPr id="25" name="Text Placeholder 23"/>
          <p:cNvSpPr>
            <a:spLocks noGrp="1"/>
          </p:cNvSpPr>
          <p:nvPr>
            <p:ph type="body" sz="quarter" idx="12" hasCustomPrompt="1"/>
          </p:nvPr>
        </p:nvSpPr>
        <p:spPr>
          <a:xfrm>
            <a:off x="2900364" y="4035310"/>
            <a:ext cx="5989637" cy="351288"/>
          </a:xfrm>
          <a:prstGeom prst="rect">
            <a:avLst/>
          </a:prstGeom>
        </p:spPr>
        <p:txBody>
          <a:bodyPr vert="horz"/>
          <a:lstStyle>
            <a:lvl1pPr marL="0" indent="0">
              <a:buNone/>
              <a:defRPr sz="1500"/>
            </a:lvl1pPr>
          </a:lstStyle>
          <a:p>
            <a:pPr lvl="0"/>
            <a:r>
              <a:rPr lang="en-US" dirty="0"/>
              <a:t>Presenter name</a:t>
            </a:r>
          </a:p>
        </p:txBody>
      </p:sp>
      <p:sp>
        <p:nvSpPr>
          <p:cNvPr id="3" name="Text Placeholder 2"/>
          <p:cNvSpPr>
            <a:spLocks noGrp="1"/>
          </p:cNvSpPr>
          <p:nvPr>
            <p:ph type="body" sz="quarter" idx="14" hasCustomPrompt="1"/>
          </p:nvPr>
        </p:nvSpPr>
        <p:spPr>
          <a:xfrm>
            <a:off x="2900364" y="927102"/>
            <a:ext cx="5989637" cy="3108325"/>
          </a:xfrm>
          <a:prstGeom prst="rect">
            <a:avLst/>
          </a:prstGeom>
        </p:spPr>
        <p:txBody>
          <a:bodyPr vert="horz" anchor="ctr" anchorCtr="0"/>
          <a:lstStyle>
            <a:lvl1pPr marL="0" indent="0">
              <a:lnSpc>
                <a:spcPct val="80000"/>
              </a:lnSpc>
              <a:buNone/>
              <a:defRPr sz="4950" spc="-113">
                <a:solidFill>
                  <a:schemeClr val="accent1"/>
                </a:solidFill>
                <a:latin typeface="+mn-lt"/>
              </a:defRPr>
            </a:lvl1pPr>
            <a:lvl2pPr marL="342900" indent="0">
              <a:buNone/>
              <a:defRPr sz="3300">
                <a:solidFill>
                  <a:schemeClr val="accent1"/>
                </a:solidFill>
              </a:defRPr>
            </a:lvl2pPr>
            <a:lvl3pPr marL="685800" indent="0">
              <a:buNone/>
              <a:defRPr sz="3300">
                <a:solidFill>
                  <a:schemeClr val="accent1"/>
                </a:solidFill>
              </a:defRPr>
            </a:lvl3pPr>
            <a:lvl4pPr marL="1028700" indent="0">
              <a:buNone/>
              <a:defRPr sz="3300">
                <a:solidFill>
                  <a:schemeClr val="accent1"/>
                </a:solidFill>
              </a:defRPr>
            </a:lvl4pPr>
            <a:lvl5pPr marL="1371600" indent="0">
              <a:buNone/>
              <a:defRPr sz="3300">
                <a:solidFill>
                  <a:schemeClr val="accent1"/>
                </a:solidFill>
              </a:defRPr>
            </a:lvl5pPr>
          </a:lstStyle>
          <a:p>
            <a:pPr lvl="0"/>
            <a:r>
              <a:rPr lang="en-US" dirty="0"/>
              <a:t>This is the presentation title</a:t>
            </a:r>
          </a:p>
        </p:txBody>
      </p:sp>
      <p:sp>
        <p:nvSpPr>
          <p:cNvPr id="5" name="Text Placeholder 4"/>
          <p:cNvSpPr>
            <a:spLocks noGrp="1"/>
          </p:cNvSpPr>
          <p:nvPr>
            <p:ph type="body" sz="quarter" idx="15" hasCustomPrompt="1"/>
          </p:nvPr>
        </p:nvSpPr>
        <p:spPr>
          <a:xfrm>
            <a:off x="2900364" y="4386263"/>
            <a:ext cx="5989637" cy="609600"/>
          </a:xfrm>
          <a:prstGeom prst="rect">
            <a:avLst/>
          </a:prstGeom>
        </p:spPr>
        <p:txBody>
          <a:bodyPr vert="horz"/>
          <a:lstStyle>
            <a:lvl1pPr marL="0" indent="0">
              <a:buNone/>
              <a:defRPr sz="1050">
                <a:solidFill>
                  <a:srgbClr val="000000"/>
                </a:solidFill>
              </a:defRPr>
            </a:lvl1pPr>
            <a:lvl2pPr marL="342900" indent="0">
              <a:buNone/>
              <a:defRPr sz="1050">
                <a:solidFill>
                  <a:srgbClr val="455560"/>
                </a:solidFill>
              </a:defRPr>
            </a:lvl2pPr>
            <a:lvl3pPr marL="685800" indent="0">
              <a:buNone/>
              <a:defRPr sz="1050">
                <a:solidFill>
                  <a:srgbClr val="455560"/>
                </a:solidFill>
              </a:defRPr>
            </a:lvl3pPr>
            <a:lvl4pPr marL="1028700" indent="0">
              <a:buNone/>
              <a:defRPr sz="1050">
                <a:solidFill>
                  <a:srgbClr val="455560"/>
                </a:solidFill>
              </a:defRPr>
            </a:lvl4pPr>
            <a:lvl5pPr marL="1371600" indent="0">
              <a:buNone/>
              <a:defRPr sz="1050">
                <a:solidFill>
                  <a:srgbClr val="455560"/>
                </a:solidFill>
              </a:defRPr>
            </a:lvl5pPr>
          </a:lstStyle>
          <a:p>
            <a:pPr lvl="0"/>
            <a:r>
              <a:rPr lang="en-US" dirty="0"/>
              <a:t>Presenter title</a:t>
            </a:r>
          </a:p>
        </p:txBody>
      </p:sp>
      <p:pic>
        <p:nvPicPr>
          <p:cNvPr id="14" name="Picture 13" descr="explore-title.psd"/>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0"/>
            <a:ext cx="2707270" cy="6858000"/>
          </a:xfrm>
          <a:prstGeom prst="rect">
            <a:avLst/>
          </a:prstGeom>
        </p:spPr>
      </p:pic>
      <p:pic>
        <p:nvPicPr>
          <p:cNvPr id="2" name="Picture 1" descr="blue-magnify-background_v4.psd"/>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0" y="0"/>
            <a:ext cx="2707270" cy="6858000"/>
          </a:xfrm>
          <a:prstGeom prst="rect">
            <a:avLst/>
          </a:prstGeom>
        </p:spPr>
      </p:pic>
      <p:pic>
        <p:nvPicPr>
          <p:cNvPr id="13" name="Picture 12"/>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996325" y="5849121"/>
            <a:ext cx="2789108" cy="510046"/>
          </a:xfrm>
          <a:prstGeom prst="rect">
            <a:avLst/>
          </a:prstGeom>
        </p:spPr>
      </p:pic>
    </p:spTree>
    <p:extLst>
      <p:ext uri="{BB962C8B-B14F-4D97-AF65-F5344CB8AC3E}">
        <p14:creationId xmlns:p14="http://schemas.microsoft.com/office/powerpoint/2010/main" val="275765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Title: Blu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alphaModFix amt="59000"/>
            <a:extLst>
              <a:ext uri="{28A0092B-C50C-407E-A947-70E740481C1C}">
                <a14:useLocalDpi xmlns:a14="http://schemas.microsoft.com/office/drawing/2010/main"/>
              </a:ext>
            </a:extLst>
          </a:blip>
          <a:stretch>
            <a:fillRect/>
          </a:stretch>
        </p:blipFill>
        <p:spPr>
          <a:xfrm>
            <a:off x="246139" y="6347458"/>
            <a:ext cx="1668732" cy="305161"/>
          </a:xfrm>
          <a:prstGeom prst="rect">
            <a:avLst/>
          </a:prstGeom>
        </p:spPr>
      </p:pic>
      <p:sp>
        <p:nvSpPr>
          <p:cNvPr id="8" name="Title 1"/>
          <p:cNvSpPr>
            <a:spLocks noGrp="1"/>
          </p:cNvSpPr>
          <p:nvPr>
            <p:ph type="title" hasCustomPrompt="1"/>
          </p:nvPr>
        </p:nvSpPr>
        <p:spPr>
          <a:xfrm>
            <a:off x="722313" y="2548887"/>
            <a:ext cx="7772400" cy="1115690"/>
          </a:xfrm>
          <a:prstGeom prst="rect">
            <a:avLst/>
          </a:prstGeom>
          <a:ln>
            <a:noFill/>
          </a:ln>
        </p:spPr>
        <p:txBody>
          <a:bodyPr lIns="91440" tIns="91440" rIns="91440" bIns="91440" anchor="t" anchorCtr="0">
            <a:noAutofit/>
          </a:bodyPr>
          <a:lstStyle>
            <a:lvl1pPr algn="l">
              <a:defRPr sz="4950" b="0" i="0" cap="none">
                <a:solidFill>
                  <a:schemeClr val="bg1"/>
                </a:solidFill>
                <a:latin typeface="Calibri Light"/>
                <a:cs typeface="Calibri Light"/>
              </a:defRPr>
            </a:lvl1pPr>
          </a:lstStyle>
          <a:p>
            <a:r>
              <a:rPr lang="en-US" dirty="0"/>
              <a:t>SECTION TITLE</a:t>
            </a:r>
          </a:p>
        </p:txBody>
      </p:sp>
      <p:sp>
        <p:nvSpPr>
          <p:cNvPr id="10" name="Text Placeholder 9"/>
          <p:cNvSpPr>
            <a:spLocks noGrp="1"/>
          </p:cNvSpPr>
          <p:nvPr>
            <p:ph type="body" sz="quarter" idx="10" hasCustomPrompt="1"/>
          </p:nvPr>
        </p:nvSpPr>
        <p:spPr>
          <a:xfrm>
            <a:off x="746273" y="2120900"/>
            <a:ext cx="7772400" cy="781050"/>
          </a:xfrm>
          <a:prstGeom prst="rect">
            <a:avLst/>
          </a:prstGeom>
        </p:spPr>
        <p:txBody>
          <a:bodyPr vert="horz"/>
          <a:lstStyle>
            <a:lvl1pPr marL="0" indent="0">
              <a:buNone/>
              <a:defRPr sz="2400">
                <a:solidFill>
                  <a:schemeClr val="bg1">
                    <a:alpha val="65000"/>
                  </a:schemeClr>
                </a:solidFill>
                <a:latin typeface="+mn-lt"/>
              </a:defRPr>
            </a:lvl1pPr>
            <a:lvl2pPr marL="342900" indent="0">
              <a:buNone/>
              <a:defRPr sz="2400">
                <a:solidFill>
                  <a:schemeClr val="accent1">
                    <a:lumMod val="40000"/>
                    <a:lumOff val="60000"/>
                  </a:schemeClr>
                </a:solidFill>
                <a:latin typeface="+mn-lt"/>
              </a:defRPr>
            </a:lvl2pPr>
            <a:lvl3pPr marL="685800" indent="0">
              <a:buNone/>
              <a:defRPr sz="2400">
                <a:solidFill>
                  <a:schemeClr val="accent1">
                    <a:lumMod val="40000"/>
                    <a:lumOff val="60000"/>
                  </a:schemeClr>
                </a:solidFill>
                <a:latin typeface="+mn-lt"/>
              </a:defRPr>
            </a:lvl3pPr>
            <a:lvl4pPr marL="1028700" indent="0">
              <a:buNone/>
              <a:defRPr sz="2400">
                <a:solidFill>
                  <a:schemeClr val="accent1">
                    <a:lumMod val="40000"/>
                    <a:lumOff val="60000"/>
                  </a:schemeClr>
                </a:solidFill>
                <a:latin typeface="+mn-lt"/>
              </a:defRPr>
            </a:lvl4pPr>
            <a:lvl5pPr marL="1371600" indent="0">
              <a:buNone/>
              <a:defRPr sz="2400">
                <a:solidFill>
                  <a:schemeClr val="accent1">
                    <a:lumMod val="40000"/>
                    <a:lumOff val="60000"/>
                  </a:schemeClr>
                </a:solidFill>
                <a:latin typeface="+mn-lt"/>
              </a:defRPr>
            </a:lvl5pPr>
          </a:lstStyle>
          <a:p>
            <a:pPr lvl="0"/>
            <a:r>
              <a:rPr lang="en-US" dirty="0"/>
              <a:t>Presentation Title</a:t>
            </a:r>
          </a:p>
        </p:txBody>
      </p:sp>
    </p:spTree>
    <p:extLst>
      <p:ext uri="{BB962C8B-B14F-4D97-AF65-F5344CB8AC3E}">
        <p14:creationId xmlns:p14="http://schemas.microsoft.com/office/powerpoint/2010/main" val="1090628102"/>
      </p:ext>
    </p:extLst>
  </p:cSld>
  <p:clrMapOvr>
    <a:masterClrMapping/>
  </p:clrMapOvr>
  <p:transition spd="slow">
    <p:push/>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alphaModFix/>
            <a:extLst>
              <a:ext uri="{28A0092B-C50C-407E-A947-70E740481C1C}">
                <a14:useLocalDpi xmlns:a14="http://schemas.microsoft.com/office/drawing/2010/main"/>
              </a:ext>
            </a:extLst>
          </a:blip>
          <a:stretch>
            <a:fillRect/>
          </a:stretch>
        </p:blipFill>
        <p:spPr>
          <a:xfrm>
            <a:off x="-1" y="-4403"/>
            <a:ext cx="9144001" cy="6858000"/>
          </a:xfrm>
          <a:prstGeom prst="rect">
            <a:avLst/>
          </a:prstGeom>
        </p:spPr>
      </p:pic>
      <p:sp>
        <p:nvSpPr>
          <p:cNvPr id="14" name="Rectangle 13"/>
          <p:cNvSpPr/>
          <p:nvPr userDrawn="1"/>
        </p:nvSpPr>
        <p:spPr>
          <a:xfrm>
            <a:off x="0" y="0"/>
            <a:ext cx="9144000" cy="6858000"/>
          </a:xfrm>
          <a:prstGeom prst="rect">
            <a:avLst/>
          </a:prstGeom>
          <a:solidFill>
            <a:schemeClr val="bg1">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a:solidFill>
                <a:prstClr val="white"/>
              </a:solidFill>
            </a:endParaRPr>
          </a:p>
        </p:txBody>
      </p:sp>
      <p:pic>
        <p:nvPicPr>
          <p:cNvPr id="4" name="Picture 3"/>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452881" y="0"/>
            <a:ext cx="2062480" cy="6872124"/>
          </a:xfrm>
          <a:prstGeom prst="rect">
            <a:avLst/>
          </a:prstGeom>
        </p:spPr>
      </p:pic>
      <p:pic>
        <p:nvPicPr>
          <p:cNvPr id="5" name="Picture 4" descr="teacher-duo.jpg"/>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0"/>
            <a:ext cx="1653276" cy="6872124"/>
          </a:xfrm>
          <a:prstGeom prst="rect">
            <a:avLst/>
          </a:prstGeom>
        </p:spPr>
      </p:pic>
      <p:pic>
        <p:nvPicPr>
          <p:cNvPr id="6" name="Picture 5"/>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3306552" y="0"/>
            <a:ext cx="1653276" cy="6872124"/>
          </a:xfrm>
          <a:prstGeom prst="rect">
            <a:avLst/>
          </a:prstGeom>
        </p:spPr>
      </p:pic>
      <p:sp>
        <p:nvSpPr>
          <p:cNvPr id="7" name="Rectangle 6"/>
          <p:cNvSpPr/>
          <p:nvPr userDrawn="1"/>
        </p:nvSpPr>
        <p:spPr>
          <a:xfrm>
            <a:off x="-1" y="3418526"/>
            <a:ext cx="9144000" cy="150801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a:solidFill>
                <a:prstClr val="white"/>
              </a:solidFill>
            </a:endParaRPr>
          </a:p>
        </p:txBody>
      </p:sp>
      <p:sp>
        <p:nvSpPr>
          <p:cNvPr id="8" name="TextBox 7"/>
          <p:cNvSpPr txBox="1"/>
          <p:nvPr userDrawn="1"/>
        </p:nvSpPr>
        <p:spPr>
          <a:xfrm>
            <a:off x="0" y="3762015"/>
            <a:ext cx="9144000" cy="553998"/>
          </a:xfrm>
          <a:prstGeom prst="rect">
            <a:avLst/>
          </a:prstGeom>
          <a:noFill/>
        </p:spPr>
        <p:txBody>
          <a:bodyPr wrap="square" rtlCol="0">
            <a:spAutoFit/>
          </a:bodyPr>
          <a:lstStyle/>
          <a:p>
            <a:pPr algn="ctr" defTabSz="342900"/>
            <a:r>
              <a:rPr lang="en-US" sz="3000" dirty="0">
                <a:solidFill>
                  <a:prstClr val="white"/>
                </a:solidFill>
                <a:latin typeface="Calibri Light"/>
                <a:cs typeface="Calibri Light"/>
              </a:rPr>
              <a:t>Explore. Share. Magnify.</a:t>
            </a:r>
          </a:p>
        </p:txBody>
      </p:sp>
      <p:pic>
        <p:nvPicPr>
          <p:cNvPr id="9" name="Picture 8"/>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5506720" y="5668497"/>
            <a:ext cx="2529840" cy="462633"/>
          </a:xfrm>
          <a:prstGeom prst="rect">
            <a:avLst/>
          </a:prstGeom>
        </p:spPr>
      </p:pic>
      <p:sp>
        <p:nvSpPr>
          <p:cNvPr id="15" name="Text Placeholder 14"/>
          <p:cNvSpPr>
            <a:spLocks noGrp="1"/>
          </p:cNvSpPr>
          <p:nvPr>
            <p:ph type="body" sz="quarter" idx="10" hasCustomPrompt="1"/>
          </p:nvPr>
        </p:nvSpPr>
        <p:spPr>
          <a:xfrm>
            <a:off x="5374640" y="574485"/>
            <a:ext cx="3179763" cy="369332"/>
          </a:xfrm>
          <a:prstGeom prst="rect">
            <a:avLst/>
          </a:prstGeom>
        </p:spPr>
        <p:txBody>
          <a:bodyPr vert="horz" anchor="b" anchorCtr="0">
            <a:spAutoFit/>
          </a:bodyPr>
          <a:lstStyle>
            <a:lvl1pPr marL="0" indent="0">
              <a:buNone/>
              <a:defRPr sz="1800" b="1">
                <a:latin typeface="+mn-lt"/>
              </a:defRPr>
            </a:lvl1pPr>
          </a:lstStyle>
          <a:p>
            <a:pPr lvl="0"/>
            <a:r>
              <a:rPr lang="en-US" dirty="0"/>
              <a:t>Presenter Name</a:t>
            </a:r>
          </a:p>
        </p:txBody>
      </p:sp>
      <p:sp>
        <p:nvSpPr>
          <p:cNvPr id="16" name="Text Placeholder 14"/>
          <p:cNvSpPr>
            <a:spLocks noGrp="1"/>
          </p:cNvSpPr>
          <p:nvPr>
            <p:ph type="body" sz="quarter" idx="11" hasCustomPrompt="1"/>
          </p:nvPr>
        </p:nvSpPr>
        <p:spPr>
          <a:xfrm>
            <a:off x="5374640" y="888734"/>
            <a:ext cx="3179763" cy="300082"/>
          </a:xfrm>
          <a:prstGeom prst="rect">
            <a:avLst/>
          </a:prstGeom>
        </p:spPr>
        <p:txBody>
          <a:bodyPr vert="horz">
            <a:spAutoFit/>
          </a:bodyPr>
          <a:lstStyle>
            <a:lvl1pPr marL="0" indent="0">
              <a:buNone/>
              <a:defRPr sz="1350" baseline="0">
                <a:solidFill>
                  <a:srgbClr val="000000"/>
                </a:solidFill>
                <a:latin typeface="+mn-lt"/>
              </a:defRPr>
            </a:lvl1pPr>
          </a:lstStyle>
          <a:p>
            <a:pPr lvl="0"/>
            <a:r>
              <a:rPr lang="en-US" dirty="0"/>
              <a:t>Presenter Title</a:t>
            </a:r>
          </a:p>
        </p:txBody>
      </p:sp>
      <p:sp>
        <p:nvSpPr>
          <p:cNvPr id="17" name="Text Placeholder 14"/>
          <p:cNvSpPr>
            <a:spLocks noGrp="1"/>
          </p:cNvSpPr>
          <p:nvPr>
            <p:ph type="body" sz="quarter" idx="12" hasCustomPrompt="1"/>
          </p:nvPr>
        </p:nvSpPr>
        <p:spPr>
          <a:xfrm>
            <a:off x="5374640" y="1625875"/>
            <a:ext cx="3179763" cy="300082"/>
          </a:xfrm>
          <a:prstGeom prst="rect">
            <a:avLst/>
          </a:prstGeom>
        </p:spPr>
        <p:txBody>
          <a:bodyPr vert="horz">
            <a:spAutoFit/>
          </a:bodyPr>
          <a:lstStyle>
            <a:lvl1pPr marL="0" indent="0">
              <a:buNone/>
              <a:defRPr sz="1350" baseline="0">
                <a:solidFill>
                  <a:srgbClr val="000000"/>
                </a:solidFill>
                <a:latin typeface="+mn-lt"/>
              </a:defRPr>
            </a:lvl1pPr>
          </a:lstStyle>
          <a:p>
            <a:pPr lvl="0"/>
            <a:r>
              <a:rPr lang="en-US" dirty="0"/>
              <a:t>E-mail Address</a:t>
            </a:r>
          </a:p>
        </p:txBody>
      </p:sp>
      <p:sp>
        <p:nvSpPr>
          <p:cNvPr id="18" name="Text Placeholder 14"/>
          <p:cNvSpPr>
            <a:spLocks noGrp="1"/>
          </p:cNvSpPr>
          <p:nvPr>
            <p:ph type="body" sz="quarter" idx="13" hasCustomPrompt="1"/>
          </p:nvPr>
        </p:nvSpPr>
        <p:spPr>
          <a:xfrm>
            <a:off x="5374640" y="1995207"/>
            <a:ext cx="3179763" cy="300082"/>
          </a:xfrm>
          <a:prstGeom prst="rect">
            <a:avLst/>
          </a:prstGeom>
        </p:spPr>
        <p:txBody>
          <a:bodyPr vert="horz">
            <a:spAutoFit/>
          </a:bodyPr>
          <a:lstStyle>
            <a:lvl1pPr marL="0" indent="0">
              <a:buNone/>
              <a:defRPr sz="1350" baseline="0">
                <a:solidFill>
                  <a:srgbClr val="000000"/>
                </a:solidFill>
                <a:latin typeface="+mn-lt"/>
              </a:defRPr>
            </a:lvl1pPr>
          </a:lstStyle>
          <a:p>
            <a:pPr lvl="0"/>
            <a:r>
              <a:rPr lang="en-US" dirty="0"/>
              <a:t>@Twitter</a:t>
            </a:r>
          </a:p>
        </p:txBody>
      </p:sp>
    </p:spTree>
    <p:extLst>
      <p:ext uri="{BB962C8B-B14F-4D97-AF65-F5344CB8AC3E}">
        <p14:creationId xmlns:p14="http://schemas.microsoft.com/office/powerpoint/2010/main" val="1068539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3"/>
            <a:ext cx="2057400" cy="365125"/>
          </a:xfrm>
          <a:prstGeom prst="rect">
            <a:avLst/>
          </a:prstGeom>
        </p:spPr>
        <p:txBody>
          <a:bodyPr/>
          <a:lstStyle/>
          <a:p>
            <a:fld id="{C6A3B502-4F63-425A-A681-47A5BC23D991}" type="datetimeFigureOut">
              <a:rPr lang="en-US">
                <a:solidFill>
                  <a:prstClr val="black"/>
                </a:solidFill>
              </a:rPr>
              <a:pPr/>
              <a:t>6/12/2017</a:t>
            </a:fld>
            <a:endParaRPr lang="en-US">
              <a:solidFill>
                <a:prstClr val="black"/>
              </a:solidFill>
            </a:endParaRPr>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457950" y="6356353"/>
            <a:ext cx="2057400" cy="365125"/>
          </a:xfrm>
          <a:prstGeom prst="rect">
            <a:avLst/>
          </a:prstGeom>
        </p:spPr>
        <p:txBody>
          <a:bodyPr/>
          <a:lstStyle/>
          <a:p>
            <a:fld id="{1C6F405D-EFD9-44CA-9EB5-688818BD1B88}"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8617626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3"/>
            <a:ext cx="2057400" cy="365125"/>
          </a:xfrm>
          <a:prstGeom prst="rect">
            <a:avLst/>
          </a:prstGeom>
        </p:spPr>
        <p:txBody>
          <a:bodyPr/>
          <a:lstStyle/>
          <a:p>
            <a:fld id="{C6A3B502-4F63-425A-A681-47A5BC23D991}" type="datetimeFigureOut">
              <a:rPr lang="en-US">
                <a:solidFill>
                  <a:prstClr val="black"/>
                </a:solidFill>
              </a:rPr>
              <a:pPr/>
              <a:t>6/12/2017</a:t>
            </a:fld>
            <a:endParaRPr lang="en-US">
              <a:solidFill>
                <a:prstClr val="black"/>
              </a:solidFill>
            </a:endParaRPr>
          </a:p>
        </p:txBody>
      </p:sp>
      <p:sp>
        <p:nvSpPr>
          <p:cNvPr id="3" name="Footer Placeholder 2"/>
          <p:cNvSpPr>
            <a:spLocks noGrp="1"/>
          </p:cNvSpPr>
          <p:nvPr>
            <p:ph type="ftr" sz="quarter" idx="11"/>
          </p:nvPr>
        </p:nvSpPr>
        <p:spPr>
          <a:xfrm>
            <a:off x="3028950" y="6356353"/>
            <a:ext cx="30861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457950" y="6356353"/>
            <a:ext cx="2057400" cy="365125"/>
          </a:xfrm>
          <a:prstGeom prst="rect">
            <a:avLst/>
          </a:prstGeom>
        </p:spPr>
        <p:txBody>
          <a:bodyPr/>
          <a:lstStyle/>
          <a:p>
            <a:fld id="{1C6F405D-EFD9-44CA-9EB5-688818BD1B88}"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28147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67DE87-7FAE-4F5D-B60D-8CCD09822C55}" type="datetimeFigureOut">
              <a:rPr lang="en-US" smtClean="0">
                <a:solidFill>
                  <a:prstClr val="black">
                    <a:tint val="75000"/>
                  </a:prstClr>
                </a:solidFill>
              </a:rPr>
              <a:pPr/>
              <a:t>6/12/2017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971ACC7-CBD7-49E9-BCD7-D974A92BFA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96311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3"/>
            <a:ext cx="2057400" cy="365125"/>
          </a:xfrm>
          <a:prstGeom prst="rect">
            <a:avLst/>
          </a:prstGeom>
        </p:spPr>
        <p:txBody>
          <a:bodyPr/>
          <a:lstStyle/>
          <a:p>
            <a:fld id="{C6A3B502-4F63-425A-A681-47A5BC23D991}" type="datetimeFigureOut">
              <a:rPr lang="en-US">
                <a:solidFill>
                  <a:prstClr val="black"/>
                </a:solidFill>
              </a:rPr>
              <a:pPr/>
              <a:t>6/12/2017</a:t>
            </a:fld>
            <a:endParaRPr lang="en-US">
              <a:solidFill>
                <a:prstClr val="black"/>
              </a:solidFill>
            </a:endParaRPr>
          </a:p>
        </p:txBody>
      </p:sp>
      <p:sp>
        <p:nvSpPr>
          <p:cNvPr id="6" name="Footer Placeholder 5"/>
          <p:cNvSpPr>
            <a:spLocks noGrp="1"/>
          </p:cNvSpPr>
          <p:nvPr>
            <p:ph type="ftr" sz="quarter" idx="11"/>
          </p:nvPr>
        </p:nvSpPr>
        <p:spPr>
          <a:xfrm>
            <a:off x="3028950" y="6356353"/>
            <a:ext cx="30861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457950" y="6356353"/>
            <a:ext cx="2057400" cy="365125"/>
          </a:xfrm>
          <a:prstGeom prst="rect">
            <a:avLst/>
          </a:prstGeom>
        </p:spPr>
        <p:txBody>
          <a:bodyPr/>
          <a:lstStyle/>
          <a:p>
            <a:fld id="{1C6F405D-EFD9-44CA-9EB5-688818BD1B88}"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153131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B0CA01-27B1-4D8E-8DC2-C8099C818E0A}"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6/12/2017</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5982A4-0657-4F8A-8F8B-B3F1657D88C0}"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5288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7" y="1825625"/>
            <a:ext cx="290036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825625"/>
            <a:ext cx="290036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E67DE87-7FAE-4F5D-B60D-8CCD09822C55}" type="datetimeFigureOut">
              <a:rPr lang="en-US" smtClean="0">
                <a:solidFill>
                  <a:prstClr val="black">
                    <a:tint val="75000"/>
                  </a:prstClr>
                </a:solidFill>
              </a:rPr>
              <a:pPr/>
              <a:t>6/12/2017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971ACC7-CBD7-49E9-BCD7-D974A92BFA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7110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E67DE87-7FAE-4F5D-B60D-8CCD09822C55}" type="datetimeFigureOut">
              <a:rPr lang="en-US" smtClean="0">
                <a:solidFill>
                  <a:prstClr val="black">
                    <a:tint val="75000"/>
                  </a:prstClr>
                </a:solidFill>
              </a:rPr>
              <a:pPr/>
              <a:t>6/12/2017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971ACC7-CBD7-49E9-BCD7-D974A92BFA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4815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E67DE87-7FAE-4F5D-B60D-8CCD09822C55}" type="datetimeFigureOut">
              <a:rPr lang="en-US" smtClean="0">
                <a:solidFill>
                  <a:prstClr val="black">
                    <a:tint val="75000"/>
                  </a:prstClr>
                </a:solidFill>
              </a:rPr>
              <a:pPr/>
              <a:t>6/12/2017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971ACC7-CBD7-49E9-BCD7-D974A92BFA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757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67DE87-7FAE-4F5D-B60D-8CCD09822C55}" type="datetimeFigureOut">
              <a:rPr lang="en-US" smtClean="0">
                <a:solidFill>
                  <a:prstClr val="black">
                    <a:tint val="75000"/>
                  </a:prstClr>
                </a:solidFill>
              </a:rPr>
              <a:pPr/>
              <a:t>6/12/2017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971ACC7-CBD7-49E9-BCD7-D974A92BFA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5830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E67DE87-7FAE-4F5D-B60D-8CCD09822C55}" type="datetimeFigureOut">
              <a:rPr lang="en-US" smtClean="0">
                <a:solidFill>
                  <a:prstClr val="black">
                    <a:tint val="75000"/>
                  </a:prstClr>
                </a:solidFill>
              </a:rPr>
              <a:pPr/>
              <a:t>6/12/2017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971ACC7-CBD7-49E9-BCD7-D974A92BFA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4329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E67DE87-7FAE-4F5D-B60D-8CCD09822C55}" type="datetimeFigureOut">
              <a:rPr lang="en-US" smtClean="0">
                <a:solidFill>
                  <a:prstClr val="black">
                    <a:tint val="75000"/>
                  </a:prstClr>
                </a:solidFill>
              </a:rPr>
              <a:pPr/>
              <a:t>6/12/2017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971ACC7-CBD7-49E9-BCD7-D974A92BFA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9869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10"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5802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E67DE87-7FAE-4F5D-B60D-8CCD09822C55}" type="datetimeFigureOut">
              <a:rPr lang="en-US" smtClean="0">
                <a:solidFill>
                  <a:prstClr val="black">
                    <a:tint val="75000"/>
                  </a:prstClr>
                </a:solidFill>
              </a:rPr>
              <a:pPr/>
              <a:t>6/12/2017</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971ACC7-CBD7-49E9-BCD7-D974A92BFA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77918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58025"/>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Gill Sans MT"/>
              </a:defRPr>
            </a:lvl1pPr>
          </a:lstStyle>
          <a:p>
            <a:pPr>
              <a:defRPr/>
            </a:pPr>
            <a:fld id="{6F6F48C4-6F9C-490B-8119-F5FB7F0F7C86}" type="datetimeFigureOut">
              <a:rPr lang="en-US"/>
              <a:pPr>
                <a:defRPr/>
              </a:pPr>
              <a:t>6/12/2017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Gill Sans M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Gill Sans MT" panose="020B0502020104020203" pitchFamily="34" charset="0"/>
              </a:defRPr>
            </a:lvl1pPr>
          </a:lstStyle>
          <a:p>
            <a:pPr fontAlgn="base">
              <a:spcBef>
                <a:spcPct val="0"/>
              </a:spcBef>
              <a:spcAft>
                <a:spcPct val="0"/>
              </a:spcAft>
            </a:pPr>
            <a:fld id="{33670332-3A94-4D86-B49F-5069A22D4F49}" type="slidenum">
              <a:rPr lang="en-US" altLang="en-US" smtClean="0"/>
              <a:pPr fontAlgn="base">
                <a:spcBef>
                  <a:spcPct val="0"/>
                </a:spcBef>
                <a:spcAft>
                  <a:spcPct val="0"/>
                </a:spcAft>
              </a:pPr>
              <a:t>‹#›</a:t>
            </a:fld>
            <a:endParaRPr lang="en-US" altLang="en-US"/>
          </a:p>
        </p:txBody>
      </p:sp>
    </p:spTree>
    <p:extLst>
      <p:ext uri="{BB962C8B-B14F-4D97-AF65-F5344CB8AC3E}">
        <p14:creationId xmlns:p14="http://schemas.microsoft.com/office/powerpoint/2010/main" val="4857909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Gill Sans MT" panose="020B0502020104020203" pitchFamily="34" charset="0"/>
        </a:defRPr>
      </a:lvl2pPr>
      <a:lvl3pPr algn="ctr" rtl="0" fontAlgn="base">
        <a:spcBef>
          <a:spcPct val="0"/>
        </a:spcBef>
        <a:spcAft>
          <a:spcPct val="0"/>
        </a:spcAft>
        <a:defRPr sz="4400">
          <a:solidFill>
            <a:schemeClr val="tx1"/>
          </a:solidFill>
          <a:latin typeface="Gill Sans MT" panose="020B0502020104020203" pitchFamily="34" charset="0"/>
        </a:defRPr>
      </a:lvl3pPr>
      <a:lvl4pPr algn="ctr" rtl="0" fontAlgn="base">
        <a:spcBef>
          <a:spcPct val="0"/>
        </a:spcBef>
        <a:spcAft>
          <a:spcPct val="0"/>
        </a:spcAft>
        <a:defRPr sz="4400">
          <a:solidFill>
            <a:schemeClr val="tx1"/>
          </a:solidFill>
          <a:latin typeface="Gill Sans MT" panose="020B0502020104020203" pitchFamily="34" charset="0"/>
        </a:defRPr>
      </a:lvl4pPr>
      <a:lvl5pPr algn="ctr" rtl="0" fontAlgn="base">
        <a:spcBef>
          <a:spcPct val="0"/>
        </a:spcBef>
        <a:spcAft>
          <a:spcPct val="0"/>
        </a:spcAft>
        <a:defRPr sz="4400">
          <a:solidFill>
            <a:schemeClr val="tx1"/>
          </a:solidFill>
          <a:latin typeface="Gill Sans MT" panose="020B0502020104020203" pitchFamily="34" charset="0"/>
        </a:defRPr>
      </a:lvl5pPr>
      <a:lvl6pPr marL="457200" algn="ctr" rtl="0" fontAlgn="base">
        <a:spcBef>
          <a:spcPct val="0"/>
        </a:spcBef>
        <a:spcAft>
          <a:spcPct val="0"/>
        </a:spcAft>
        <a:defRPr sz="4400">
          <a:solidFill>
            <a:schemeClr val="tx1"/>
          </a:solidFill>
          <a:latin typeface="Gill Sans MT" panose="020B0502020104020203" pitchFamily="34" charset="0"/>
        </a:defRPr>
      </a:lvl6pPr>
      <a:lvl7pPr marL="914400" algn="ctr" rtl="0" fontAlgn="base">
        <a:spcBef>
          <a:spcPct val="0"/>
        </a:spcBef>
        <a:spcAft>
          <a:spcPct val="0"/>
        </a:spcAft>
        <a:defRPr sz="4400">
          <a:solidFill>
            <a:schemeClr val="tx1"/>
          </a:solidFill>
          <a:latin typeface="Gill Sans MT" panose="020B0502020104020203" pitchFamily="34" charset="0"/>
        </a:defRPr>
      </a:lvl7pPr>
      <a:lvl8pPr marL="1371600" algn="ctr" rtl="0" fontAlgn="base">
        <a:spcBef>
          <a:spcPct val="0"/>
        </a:spcBef>
        <a:spcAft>
          <a:spcPct val="0"/>
        </a:spcAft>
        <a:defRPr sz="4400">
          <a:solidFill>
            <a:schemeClr val="tx1"/>
          </a:solidFill>
          <a:latin typeface="Gill Sans MT" panose="020B0502020104020203" pitchFamily="34" charset="0"/>
        </a:defRPr>
      </a:lvl8pPr>
      <a:lvl9pPr marL="1828800" algn="ctr" rtl="0" fontAlgn="base">
        <a:spcBef>
          <a:spcPct val="0"/>
        </a:spcBef>
        <a:spcAft>
          <a:spcPct val="0"/>
        </a:spcAft>
        <a:defRPr sz="4400">
          <a:solidFill>
            <a:schemeClr val="tx1"/>
          </a:solidFill>
          <a:latin typeface="Gill Sans MT" panose="020B0502020104020203"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5802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2868255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342900" rtl="0" eaLnBrk="1" latinLnBrk="0" hangingPunct="1">
        <a:lnSpc>
          <a:spcPct val="90000"/>
        </a:lnSpc>
        <a:spcBef>
          <a:spcPct val="0"/>
        </a:spcBef>
        <a:buNone/>
        <a:defRPr sz="3300" b="0" i="0" kern="1200">
          <a:solidFill>
            <a:schemeClr val="accent1"/>
          </a:solidFill>
          <a:latin typeface="Calibri Light"/>
          <a:ea typeface="+mj-ea"/>
          <a:cs typeface="Calibri Light"/>
        </a:defRPr>
      </a:lvl1pPr>
    </p:titleStyle>
    <p:bodyStyle>
      <a:lvl1pPr marL="257175" indent="-257175" algn="l" defTabSz="342900" rtl="0" eaLnBrk="1" latinLnBrk="0" hangingPunct="1">
        <a:spcBef>
          <a:spcPct val="20000"/>
        </a:spcBef>
        <a:buFont typeface="Arial"/>
        <a:buChar char="•"/>
        <a:defRPr sz="2400" b="0" i="0" kern="1200">
          <a:solidFill>
            <a:schemeClr val="tx1"/>
          </a:solidFill>
          <a:latin typeface="Calibri Light"/>
          <a:ea typeface="+mn-ea"/>
          <a:cs typeface="Calibri Light"/>
        </a:defRPr>
      </a:lvl1pPr>
      <a:lvl2pPr marL="557213" indent="-214313" algn="l" defTabSz="342900" rtl="0" eaLnBrk="1" latinLnBrk="0" hangingPunct="1">
        <a:spcBef>
          <a:spcPct val="20000"/>
        </a:spcBef>
        <a:buFont typeface="Arial"/>
        <a:buChar char="–"/>
        <a:defRPr sz="2100" b="0" i="0" kern="1200">
          <a:solidFill>
            <a:schemeClr val="tx1"/>
          </a:solidFill>
          <a:latin typeface="Calibri Light"/>
          <a:ea typeface="+mn-ea"/>
          <a:cs typeface="Calibri Light"/>
        </a:defRPr>
      </a:lvl2pPr>
      <a:lvl3pPr marL="857250" indent="-171450" algn="l" defTabSz="342900" rtl="0" eaLnBrk="1" latinLnBrk="0" hangingPunct="1">
        <a:spcBef>
          <a:spcPct val="20000"/>
        </a:spcBef>
        <a:buFont typeface="Arial"/>
        <a:buChar char="•"/>
        <a:defRPr sz="1800" b="0" i="0" kern="1200">
          <a:solidFill>
            <a:schemeClr val="tx1"/>
          </a:solidFill>
          <a:latin typeface="Calibri Light"/>
          <a:ea typeface="+mn-ea"/>
          <a:cs typeface="Calibri Light"/>
        </a:defRPr>
      </a:lvl3pPr>
      <a:lvl4pPr marL="1200150" indent="-171450" algn="l" defTabSz="342900" rtl="0" eaLnBrk="1" latinLnBrk="0" hangingPunct="1">
        <a:spcBef>
          <a:spcPct val="20000"/>
        </a:spcBef>
        <a:buFont typeface="Arial"/>
        <a:buChar char="–"/>
        <a:defRPr sz="1500" b="0" i="0" kern="1200">
          <a:solidFill>
            <a:schemeClr val="tx1"/>
          </a:solidFill>
          <a:latin typeface="Calibri Light"/>
          <a:ea typeface="+mn-ea"/>
          <a:cs typeface="Calibri Light"/>
        </a:defRPr>
      </a:lvl4pPr>
      <a:lvl5pPr marL="1543050" indent="-171450" algn="l" defTabSz="342900" rtl="0" eaLnBrk="1" latinLnBrk="0" hangingPunct="1">
        <a:spcBef>
          <a:spcPct val="20000"/>
        </a:spcBef>
        <a:buFont typeface="Arial"/>
        <a:buChar char="»"/>
        <a:defRPr sz="1500" b="0" i="0" kern="1200">
          <a:solidFill>
            <a:schemeClr val="tx1"/>
          </a:solidFill>
          <a:latin typeface="Calibri Light"/>
          <a:ea typeface="+mn-ea"/>
          <a:cs typeface="Calibri Light"/>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7.png"/><Relationship Id="rId18" Type="http://schemas.openxmlformats.org/officeDocument/2006/relationships/image" Target="../media/image32.png"/><Relationship Id="rId26" Type="http://schemas.openxmlformats.org/officeDocument/2006/relationships/image" Target="../media/image40.png"/><Relationship Id="rId3" Type="http://schemas.openxmlformats.org/officeDocument/2006/relationships/image" Target="../media/image19.png"/><Relationship Id="rId21" Type="http://schemas.openxmlformats.org/officeDocument/2006/relationships/image" Target="../media/image35.png"/><Relationship Id="rId34" Type="http://schemas.openxmlformats.org/officeDocument/2006/relationships/image" Target="../media/image48.png"/><Relationship Id="rId7" Type="http://schemas.openxmlformats.org/officeDocument/2006/relationships/image" Target="../media/image21.png"/><Relationship Id="rId12" Type="http://schemas.openxmlformats.org/officeDocument/2006/relationships/image" Target="../media/image26.gif"/><Relationship Id="rId17" Type="http://schemas.openxmlformats.org/officeDocument/2006/relationships/image" Target="../media/image31.png"/><Relationship Id="rId25" Type="http://schemas.openxmlformats.org/officeDocument/2006/relationships/image" Target="../media/image39.png"/><Relationship Id="rId33" Type="http://schemas.openxmlformats.org/officeDocument/2006/relationships/image" Target="../media/image47.png"/><Relationship Id="rId38" Type="http://schemas.openxmlformats.org/officeDocument/2006/relationships/image" Target="../media/image52.png"/><Relationship Id="rId2" Type="http://schemas.openxmlformats.org/officeDocument/2006/relationships/notesSlide" Target="../notesSlides/notesSlide6.xml"/><Relationship Id="rId16" Type="http://schemas.openxmlformats.org/officeDocument/2006/relationships/image" Target="../media/image30.png"/><Relationship Id="rId20" Type="http://schemas.openxmlformats.org/officeDocument/2006/relationships/image" Target="../media/image34.png"/><Relationship Id="rId29" Type="http://schemas.openxmlformats.org/officeDocument/2006/relationships/image" Target="../media/image43.png"/><Relationship Id="rId1" Type="http://schemas.openxmlformats.org/officeDocument/2006/relationships/slideLayout" Target="../slideLayouts/slideLayout29.xml"/><Relationship Id="rId6" Type="http://schemas.openxmlformats.org/officeDocument/2006/relationships/image" Target="../media/image16.png"/><Relationship Id="rId11" Type="http://schemas.openxmlformats.org/officeDocument/2006/relationships/image" Target="../media/image25.png"/><Relationship Id="rId24" Type="http://schemas.openxmlformats.org/officeDocument/2006/relationships/image" Target="../media/image38.png"/><Relationship Id="rId32" Type="http://schemas.openxmlformats.org/officeDocument/2006/relationships/image" Target="../media/image46.gif"/><Relationship Id="rId37" Type="http://schemas.openxmlformats.org/officeDocument/2006/relationships/image" Target="../media/image51.png"/><Relationship Id="rId5" Type="http://schemas.openxmlformats.org/officeDocument/2006/relationships/image" Target="../media/image20.png"/><Relationship Id="rId15" Type="http://schemas.openxmlformats.org/officeDocument/2006/relationships/image" Target="../media/image29.png"/><Relationship Id="rId23" Type="http://schemas.openxmlformats.org/officeDocument/2006/relationships/image" Target="../media/image37.png"/><Relationship Id="rId28" Type="http://schemas.openxmlformats.org/officeDocument/2006/relationships/image" Target="../media/image42.png"/><Relationship Id="rId36" Type="http://schemas.openxmlformats.org/officeDocument/2006/relationships/image" Target="../media/image50.gif"/><Relationship Id="rId10" Type="http://schemas.openxmlformats.org/officeDocument/2006/relationships/image" Target="../media/image24.png"/><Relationship Id="rId19" Type="http://schemas.openxmlformats.org/officeDocument/2006/relationships/image" Target="../media/image33.png"/><Relationship Id="rId31" Type="http://schemas.openxmlformats.org/officeDocument/2006/relationships/image" Target="../media/image45.png"/><Relationship Id="rId4" Type="http://schemas.openxmlformats.org/officeDocument/2006/relationships/image" Target="../media/image14.png"/><Relationship Id="rId9" Type="http://schemas.openxmlformats.org/officeDocument/2006/relationships/image" Target="../media/image23.png"/><Relationship Id="rId14" Type="http://schemas.openxmlformats.org/officeDocument/2006/relationships/image" Target="../media/image28.png"/><Relationship Id="rId22" Type="http://schemas.openxmlformats.org/officeDocument/2006/relationships/image" Target="../media/image36.png"/><Relationship Id="rId27" Type="http://schemas.openxmlformats.org/officeDocument/2006/relationships/image" Target="../media/image41.png"/><Relationship Id="rId30" Type="http://schemas.openxmlformats.org/officeDocument/2006/relationships/image" Target="../media/image44.png"/><Relationship Id="rId35" Type="http://schemas.openxmlformats.org/officeDocument/2006/relationships/image" Target="../media/image4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6.jpeg"/><Relationship Id="rId5" Type="http://schemas.openxmlformats.org/officeDocument/2006/relationships/image" Target="../media/image55.gif"/><Relationship Id="rId4" Type="http://schemas.openxmlformats.org/officeDocument/2006/relationships/image" Target="../media/image54.png"/></Relationships>
</file>

<file path=ppt/slides/_rels/slide13.xml.rels><?xml version="1.0" encoding="UTF-8" standalone="yes"?>
<Relationships xmlns="http://schemas.openxmlformats.org/package/2006/relationships"><Relationship Id="rId8" Type="http://schemas.openxmlformats.org/officeDocument/2006/relationships/chart" Target="../charts/chart5.xml"/><Relationship Id="rId13" Type="http://schemas.openxmlformats.org/officeDocument/2006/relationships/chart" Target="../charts/chart10.xml"/><Relationship Id="rId3" Type="http://schemas.openxmlformats.org/officeDocument/2006/relationships/image" Target="../media/image59.png"/><Relationship Id="rId7" Type="http://schemas.openxmlformats.org/officeDocument/2006/relationships/chart" Target="../charts/chart4.xml"/><Relationship Id="rId12" Type="http://schemas.openxmlformats.org/officeDocument/2006/relationships/chart" Target="../charts/chart9.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chart" Target="../charts/chart3.xml"/><Relationship Id="rId11" Type="http://schemas.openxmlformats.org/officeDocument/2006/relationships/chart" Target="../charts/chart8.xml"/><Relationship Id="rId5" Type="http://schemas.openxmlformats.org/officeDocument/2006/relationships/chart" Target="../charts/chart2.xml"/><Relationship Id="rId15" Type="http://schemas.openxmlformats.org/officeDocument/2006/relationships/chart" Target="../charts/chart12.xml"/><Relationship Id="rId10" Type="http://schemas.openxmlformats.org/officeDocument/2006/relationships/chart" Target="../charts/chart7.xml"/><Relationship Id="rId4" Type="http://schemas.openxmlformats.org/officeDocument/2006/relationships/chart" Target="../charts/chart1.xml"/><Relationship Id="rId9" Type="http://schemas.openxmlformats.org/officeDocument/2006/relationships/chart" Target="../charts/chart6.xml"/><Relationship Id="rId14" Type="http://schemas.openxmlformats.org/officeDocument/2006/relationships/chart" Target="../charts/char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8.png"/><Relationship Id="rId3" Type="http://schemas.openxmlformats.org/officeDocument/2006/relationships/image" Target="../media/image60.png"/><Relationship Id="rId7" Type="http://schemas.openxmlformats.org/officeDocument/2006/relationships/image" Target="../media/image62.png"/><Relationship Id="rId12" Type="http://schemas.openxmlformats.org/officeDocument/2006/relationships/image" Target="../media/image67.gi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2.jpeg"/><Relationship Id="rId11" Type="http://schemas.openxmlformats.org/officeDocument/2006/relationships/image" Target="../media/image66.png"/><Relationship Id="rId5" Type="http://schemas.openxmlformats.org/officeDocument/2006/relationships/image" Target="../media/image61.png"/><Relationship Id="rId15" Type="http://schemas.openxmlformats.org/officeDocument/2006/relationships/image" Target="../media/image70.png"/><Relationship Id="rId10" Type="http://schemas.openxmlformats.org/officeDocument/2006/relationships/image" Target="../media/image65.png"/><Relationship Id="rId4" Type="http://schemas.openxmlformats.org/officeDocument/2006/relationships/image" Target="../media/image23.png"/><Relationship Id="rId9" Type="http://schemas.openxmlformats.org/officeDocument/2006/relationships/image" Target="../media/image64.jpeg"/><Relationship Id="rId14" Type="http://schemas.openxmlformats.org/officeDocument/2006/relationships/image" Target="../media/image69.png"/></Relationships>
</file>

<file path=ppt/slides/_rels/slide1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7.xml"/><Relationship Id="rId4" Type="http://schemas.openxmlformats.org/officeDocument/2006/relationships/image" Target="../media/image7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79.png"/><Relationship Id="rId13" Type="http://schemas.openxmlformats.org/officeDocument/2006/relationships/image" Target="../media/image84.png"/><Relationship Id="rId3" Type="http://schemas.openxmlformats.org/officeDocument/2006/relationships/image" Target="../media/image74.png"/><Relationship Id="rId7" Type="http://schemas.openxmlformats.org/officeDocument/2006/relationships/image" Target="../media/image78.png"/><Relationship Id="rId12" Type="http://schemas.openxmlformats.org/officeDocument/2006/relationships/image" Target="../media/image83.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77.png"/><Relationship Id="rId11" Type="http://schemas.openxmlformats.org/officeDocument/2006/relationships/image" Target="../media/image82.png"/><Relationship Id="rId5" Type="http://schemas.openxmlformats.org/officeDocument/2006/relationships/image" Target="../media/image76.png"/><Relationship Id="rId10" Type="http://schemas.openxmlformats.org/officeDocument/2006/relationships/image" Target="../media/image81.png"/><Relationship Id="rId4" Type="http://schemas.openxmlformats.org/officeDocument/2006/relationships/image" Target="../media/image75.png"/><Relationship Id="rId9" Type="http://schemas.openxmlformats.org/officeDocument/2006/relationships/image" Target="../media/image80.png"/></Relationships>
</file>

<file path=ppt/slides/_rels/slide23.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92.png"/><Relationship Id="rId13" Type="http://schemas.openxmlformats.org/officeDocument/2006/relationships/image" Target="../media/image97.png"/><Relationship Id="rId3" Type="http://schemas.openxmlformats.org/officeDocument/2006/relationships/image" Target="../media/image87.png"/><Relationship Id="rId7" Type="http://schemas.openxmlformats.org/officeDocument/2006/relationships/image" Target="../media/image91.png"/><Relationship Id="rId12" Type="http://schemas.openxmlformats.org/officeDocument/2006/relationships/image" Target="../media/image96.jpeg"/><Relationship Id="rId2" Type="http://schemas.openxmlformats.org/officeDocument/2006/relationships/image" Target="../media/image86.png"/><Relationship Id="rId1" Type="http://schemas.openxmlformats.org/officeDocument/2006/relationships/slideLayout" Target="../slideLayouts/slideLayout7.xml"/><Relationship Id="rId6" Type="http://schemas.openxmlformats.org/officeDocument/2006/relationships/image" Target="../media/image90.png"/><Relationship Id="rId11" Type="http://schemas.openxmlformats.org/officeDocument/2006/relationships/image" Target="../media/image95.png"/><Relationship Id="rId5" Type="http://schemas.openxmlformats.org/officeDocument/2006/relationships/image" Target="../media/image89.png"/><Relationship Id="rId15" Type="http://schemas.openxmlformats.org/officeDocument/2006/relationships/image" Target="../media/image99.png"/><Relationship Id="rId10" Type="http://schemas.openxmlformats.org/officeDocument/2006/relationships/image" Target="../media/image94.png"/><Relationship Id="rId4" Type="http://schemas.openxmlformats.org/officeDocument/2006/relationships/image" Target="../media/image88.png"/><Relationship Id="rId9" Type="http://schemas.openxmlformats.org/officeDocument/2006/relationships/image" Target="../media/image93.png"/><Relationship Id="rId14" Type="http://schemas.openxmlformats.org/officeDocument/2006/relationships/image" Target="../media/image98.jpeg"/></Relationships>
</file>

<file path=ppt/slides/_rels/slide27.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03.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image" Target="../media/image111.jpeg"/><Relationship Id="rId13" Type="http://schemas.openxmlformats.org/officeDocument/2006/relationships/image" Target="../media/image43.png"/><Relationship Id="rId3" Type="http://schemas.openxmlformats.org/officeDocument/2006/relationships/image" Target="../media/image106.png"/><Relationship Id="rId7" Type="http://schemas.openxmlformats.org/officeDocument/2006/relationships/image" Target="../media/image110.png"/><Relationship Id="rId12" Type="http://schemas.openxmlformats.org/officeDocument/2006/relationships/image" Target="../media/image115.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109.gif"/><Relationship Id="rId11" Type="http://schemas.openxmlformats.org/officeDocument/2006/relationships/image" Target="../media/image114.png"/><Relationship Id="rId5" Type="http://schemas.openxmlformats.org/officeDocument/2006/relationships/image" Target="../media/image108.png"/><Relationship Id="rId15" Type="http://schemas.openxmlformats.org/officeDocument/2006/relationships/image" Target="../media/image116.png"/><Relationship Id="rId10" Type="http://schemas.openxmlformats.org/officeDocument/2006/relationships/image" Target="../media/image113.gif"/><Relationship Id="rId4" Type="http://schemas.openxmlformats.org/officeDocument/2006/relationships/image" Target="../media/image107.png"/><Relationship Id="rId9" Type="http://schemas.openxmlformats.org/officeDocument/2006/relationships/image" Target="../media/image112.png"/><Relationship Id="rId14" Type="http://schemas.openxmlformats.org/officeDocument/2006/relationships/image" Target="../media/image61.png"/></Relationships>
</file>

<file path=ppt/slides/_rels/slide38.xml.rels><?xml version="1.0" encoding="UTF-8" standalone="yes"?>
<Relationships xmlns="http://schemas.openxmlformats.org/package/2006/relationships"><Relationship Id="rId8" Type="http://schemas.openxmlformats.org/officeDocument/2006/relationships/image" Target="../media/image123.png"/><Relationship Id="rId13" Type="http://schemas.openxmlformats.org/officeDocument/2006/relationships/image" Target="../media/image127.png"/><Relationship Id="rId18" Type="http://schemas.openxmlformats.org/officeDocument/2006/relationships/image" Target="../media/image116.png"/><Relationship Id="rId3" Type="http://schemas.openxmlformats.org/officeDocument/2006/relationships/image" Target="../media/image118.png"/><Relationship Id="rId7" Type="http://schemas.openxmlformats.org/officeDocument/2006/relationships/image" Target="../media/image122.png"/><Relationship Id="rId12" Type="http://schemas.openxmlformats.org/officeDocument/2006/relationships/image" Target="../media/image114.png"/><Relationship Id="rId17" Type="http://schemas.openxmlformats.org/officeDocument/2006/relationships/image" Target="../media/image130.png"/><Relationship Id="rId2" Type="http://schemas.openxmlformats.org/officeDocument/2006/relationships/image" Target="../media/image117.png"/><Relationship Id="rId16" Type="http://schemas.openxmlformats.org/officeDocument/2006/relationships/image" Target="../media/image129.png"/><Relationship Id="rId1" Type="http://schemas.openxmlformats.org/officeDocument/2006/relationships/slideLayout" Target="../slideLayouts/slideLayout7.xml"/><Relationship Id="rId6" Type="http://schemas.openxmlformats.org/officeDocument/2006/relationships/image" Target="../media/image121.png"/><Relationship Id="rId11" Type="http://schemas.openxmlformats.org/officeDocument/2006/relationships/image" Target="../media/image126.jpeg"/><Relationship Id="rId5" Type="http://schemas.openxmlformats.org/officeDocument/2006/relationships/image" Target="../media/image120.png"/><Relationship Id="rId15" Type="http://schemas.openxmlformats.org/officeDocument/2006/relationships/image" Target="../media/image107.png"/><Relationship Id="rId10" Type="http://schemas.openxmlformats.org/officeDocument/2006/relationships/image" Target="../media/image125.png"/><Relationship Id="rId4" Type="http://schemas.openxmlformats.org/officeDocument/2006/relationships/image" Target="../media/image119.png"/><Relationship Id="rId9" Type="http://schemas.openxmlformats.org/officeDocument/2006/relationships/image" Target="../media/image124.png"/><Relationship Id="rId14" Type="http://schemas.openxmlformats.org/officeDocument/2006/relationships/image" Target="../media/image128.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12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hyperlink" Target="http://doi.org/10.18352/lq.10170"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1.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5" name="Oval 4"/>
          <p:cNvSpPr/>
          <p:nvPr/>
        </p:nvSpPr>
        <p:spPr>
          <a:xfrm>
            <a:off x="5105400" y="2590800"/>
            <a:ext cx="3223933" cy="3002053"/>
          </a:xfrm>
          <a:prstGeom prst="ellipse">
            <a:avLst/>
          </a:prstGeom>
          <a:solidFill>
            <a:srgbClr val="5B9BD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Lorcan Dempsey, OCLC</a:t>
            </a:r>
            <a:br>
              <a:rPr kumimoji="0" lang="en-US" sz="2400" b="0" i="0" u="none" strike="noStrike" kern="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br>
            <a:br>
              <a:rPr kumimoji="0" lang="en-US" sz="2400" b="0" i="0" u="none" strike="noStrike" kern="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br>
            <a:r>
              <a:rPr kumimoji="0" lang="en-US" sz="3200" b="1" i="0" u="none" strike="noStrike" kern="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a:t>
            </a:r>
            <a:r>
              <a:rPr kumimoji="0" lang="en-US" sz="3200" b="1" i="0" u="none" strike="noStrike" kern="0" cap="none" spc="0" normalizeH="0" baseline="0" noProof="0" dirty="0" err="1">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LorcanD</a:t>
            </a:r>
            <a:endParaRPr kumimoji="0" lang="en-US" sz="2400" b="1" i="0" u="none" strike="noStrike" kern="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 name="Oval 5"/>
          <p:cNvSpPr/>
          <p:nvPr/>
        </p:nvSpPr>
        <p:spPr>
          <a:xfrm>
            <a:off x="228600" y="533400"/>
            <a:ext cx="3223933" cy="3002053"/>
          </a:xfrm>
          <a:prstGeom prst="ellipse">
            <a:avLst/>
          </a:prstGeom>
          <a:solidFill>
            <a:srgbClr val="5B9BD5"/>
          </a:solidFill>
          <a:ln w="12700" cap="flat" cmpd="sng" algn="ctr">
            <a:noFill/>
            <a:prstDash val="solid"/>
            <a:miter lim="800000"/>
          </a:ln>
          <a:effectLst/>
        </p:spPr>
        <p:txBody>
          <a:bodyPr rtlCol="0" anchor="ctr"/>
          <a:lstStyle/>
          <a:p>
            <a:pPr lvl="0" algn="ctr">
              <a:defRPr/>
            </a:pPr>
            <a:r>
              <a:rPr lang="en-US" sz="2400" b="1" kern="0" dirty="0">
                <a:solidFill>
                  <a:prstClr val="white"/>
                </a:solidFill>
                <a:latin typeface="Calibri"/>
              </a:rPr>
              <a:t>Collection directions: inside-out, facilitated and collective</a:t>
            </a:r>
            <a:endParaRPr kumimoji="0" lang="en-US" sz="2400" b="1" i="0" u="none" strike="noStrike" kern="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7" name="Oval 6"/>
          <p:cNvSpPr/>
          <p:nvPr/>
        </p:nvSpPr>
        <p:spPr>
          <a:xfrm>
            <a:off x="1295400" y="3657600"/>
            <a:ext cx="3223933" cy="3002053"/>
          </a:xfrm>
          <a:prstGeom prst="ellipse">
            <a:avLst/>
          </a:prstGeom>
          <a:solidFill>
            <a:srgbClr val="5B9BD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a:ea typeface="+mn-ea"/>
                <a:cs typeface="+mn-cs"/>
              </a:rPr>
              <a:t>A presentation to staff at Princeton University Library</a:t>
            </a:r>
            <a:br>
              <a:rPr kumimoji="0" lang="en-US" sz="1800" b="0" i="0" u="none" strike="noStrike" kern="0" cap="none" spc="0" normalizeH="0" baseline="0" noProof="0" dirty="0">
                <a:ln>
                  <a:noFill/>
                </a:ln>
                <a:solidFill>
                  <a:prstClr val="white"/>
                </a:solidFill>
                <a:effectLst/>
                <a:uLnTx/>
                <a:uFillTx/>
                <a:latin typeface="Calibri"/>
                <a:ea typeface="+mn-ea"/>
                <a:cs typeface="+mn-cs"/>
              </a:rPr>
            </a:br>
            <a:r>
              <a:rPr kumimoji="0" lang="en-US" sz="1400" b="0" i="0" u="none" strike="noStrike" kern="0" cap="none" spc="0" normalizeH="0" baseline="0" noProof="0" dirty="0">
                <a:ln>
                  <a:noFill/>
                </a:ln>
                <a:solidFill>
                  <a:prstClr val="white"/>
                </a:solidFill>
                <a:effectLst/>
                <a:uLnTx/>
                <a:uFillTx/>
                <a:latin typeface="Calibri"/>
                <a:ea typeface="+mn-ea"/>
                <a:cs typeface="+mn-cs"/>
              </a:rPr>
              <a:t>24 March 17</a:t>
            </a:r>
            <a:endParaRPr kumimoji="0" lang="en-US" sz="1400" b="0" i="0" u="none" strike="noStrike" kern="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780028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7" name="Straight Arrow Connector 76"/>
          <p:cNvCxnSpPr>
            <a:cxnSpLocks/>
          </p:cNvCxnSpPr>
          <p:nvPr/>
        </p:nvCxnSpPr>
        <p:spPr>
          <a:xfrm flipH="1" flipV="1">
            <a:off x="1598950" y="770516"/>
            <a:ext cx="1026083" cy="75725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7" name="Straight Arrow Connector 106"/>
          <p:cNvCxnSpPr/>
          <p:nvPr/>
        </p:nvCxnSpPr>
        <p:spPr>
          <a:xfrm flipV="1">
            <a:off x="4521903" y="1018804"/>
            <a:ext cx="515743" cy="6143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15360" name="Picture 15359"/>
          <p:cNvPicPr>
            <a:picLocks noChangeAspect="1"/>
          </p:cNvPicPr>
          <p:nvPr/>
        </p:nvPicPr>
        <p:blipFill>
          <a:blip r:embed="rId3"/>
          <a:stretch>
            <a:fillRect/>
          </a:stretch>
        </p:blipFill>
        <p:spPr>
          <a:xfrm>
            <a:off x="7786868" y="1776921"/>
            <a:ext cx="786855" cy="752430"/>
          </a:xfrm>
          <a:prstGeom prst="rect">
            <a:avLst/>
          </a:prstGeom>
        </p:spPr>
      </p:pic>
      <p:sp>
        <p:nvSpPr>
          <p:cNvPr id="4" name="Rectangle 3"/>
          <p:cNvSpPr/>
          <p:nvPr/>
        </p:nvSpPr>
        <p:spPr>
          <a:xfrm>
            <a:off x="2597730" y="1531969"/>
            <a:ext cx="3644612" cy="2413289"/>
          </a:xfrm>
          <a:prstGeom prst="rect">
            <a:avLst/>
          </a:prstGeom>
          <a:solidFill>
            <a:schemeClr val="tx1">
              <a:lumMod val="85000"/>
              <a:alpha val="27059"/>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6" name="Straight Connector 5"/>
          <p:cNvCxnSpPr>
            <a:stCxn id="4" idx="0"/>
            <a:endCxn id="4" idx="2"/>
          </p:cNvCxnSpPr>
          <p:nvPr/>
        </p:nvCxnSpPr>
        <p:spPr>
          <a:xfrm>
            <a:off x="4420036" y="1531969"/>
            <a:ext cx="0" cy="24132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4" idx="1"/>
            <a:endCxn id="4" idx="3"/>
          </p:cNvCxnSpPr>
          <p:nvPr/>
        </p:nvCxnSpPr>
        <p:spPr>
          <a:xfrm>
            <a:off x="2597730" y="2738614"/>
            <a:ext cx="36446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377" name="Line 22"/>
          <p:cNvSpPr>
            <a:spLocks noChangeShapeType="1"/>
          </p:cNvSpPr>
          <p:nvPr/>
        </p:nvSpPr>
        <p:spPr bwMode="auto">
          <a:xfrm flipH="1" flipV="1">
            <a:off x="4420035" y="1532001"/>
            <a:ext cx="1822306" cy="1206612"/>
          </a:xfrm>
          <a:prstGeom prst="line">
            <a:avLst/>
          </a:prstGeom>
          <a:noFill/>
          <a:ln w="9525">
            <a:solidFill>
              <a:srgbClr val="808080"/>
            </a:solidFill>
            <a:prstDash val="dash"/>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prstClr val="black"/>
              </a:solidFill>
              <a:effectLst/>
              <a:uLnTx/>
              <a:uFillTx/>
              <a:latin typeface="Calibri"/>
              <a:ea typeface="+mn-ea"/>
              <a:cs typeface="+mn-cs"/>
            </a:endParaRPr>
          </a:p>
        </p:txBody>
      </p:sp>
      <p:pic>
        <p:nvPicPr>
          <p:cNvPr id="22" name="Picture 48" descr="booksjournals"/>
          <p:cNvPicPr>
            <a:picLocks noChangeAspect="1" noChangeArrowheads="1"/>
          </p:cNvPicPr>
          <p:nvPr/>
        </p:nvPicPr>
        <p:blipFill>
          <a:blip r:embed="rId4" cstate="print"/>
          <a:srcRect/>
          <a:stretch>
            <a:fillRect/>
          </a:stretch>
        </p:blipFill>
        <p:spPr bwMode="auto">
          <a:xfrm>
            <a:off x="4809994" y="1738983"/>
            <a:ext cx="966776" cy="644517"/>
          </a:xfrm>
          <a:prstGeom prst="rect">
            <a:avLst/>
          </a:prstGeom>
          <a:noFill/>
          <a:ln w="9525">
            <a:noFill/>
            <a:miter lim="800000"/>
            <a:headEnd/>
            <a:tailEnd/>
          </a:ln>
        </p:spPr>
      </p:pic>
      <p:pic>
        <p:nvPicPr>
          <p:cNvPr id="26" name="Picture 25" descr="high-low.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86613" y="3036716"/>
            <a:ext cx="954623" cy="626939"/>
          </a:xfrm>
          <a:prstGeom prst="rect">
            <a:avLst/>
          </a:prstGeom>
        </p:spPr>
      </p:pic>
      <p:pic>
        <p:nvPicPr>
          <p:cNvPr id="28" name="Picture 27"/>
          <p:cNvPicPr>
            <a:picLocks noChangeAspect="1"/>
          </p:cNvPicPr>
          <p:nvPr/>
        </p:nvPicPr>
        <p:blipFill>
          <a:blip r:embed="rId6"/>
          <a:stretch>
            <a:fillRect/>
          </a:stretch>
        </p:blipFill>
        <p:spPr>
          <a:xfrm>
            <a:off x="4914101" y="3134403"/>
            <a:ext cx="902570" cy="584895"/>
          </a:xfrm>
          <a:prstGeom prst="rect">
            <a:avLst/>
          </a:prstGeom>
        </p:spPr>
      </p:pic>
      <p:pic>
        <p:nvPicPr>
          <p:cNvPr id="29" name="Picture 28" descr="low-low.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50603" y="1887016"/>
            <a:ext cx="966618" cy="634817"/>
          </a:xfrm>
          <a:prstGeom prst="rect">
            <a:avLst/>
          </a:prstGeom>
        </p:spPr>
      </p:pic>
      <p:pic>
        <p:nvPicPr>
          <p:cNvPr id="14" name="Picture 22" descr="http://inside-bigdata.com/wp-content/uploads/2013/12/arxiv.jpg"/>
          <p:cNvPicPr>
            <a:picLocks noChangeAspect="1" noChangeArrowheads="1"/>
          </p:cNvPicPr>
          <p:nvPr/>
        </p:nvPicPr>
        <p:blipFill>
          <a:blip r:embed="rId8" cstate="print"/>
          <a:srcRect/>
          <a:stretch>
            <a:fillRect/>
          </a:stretch>
        </p:blipFill>
        <p:spPr bwMode="auto">
          <a:xfrm>
            <a:off x="724324" y="2803436"/>
            <a:ext cx="503108" cy="424847"/>
          </a:xfrm>
          <a:prstGeom prst="rect">
            <a:avLst/>
          </a:prstGeom>
          <a:noFill/>
        </p:spPr>
      </p:pic>
      <p:pic>
        <p:nvPicPr>
          <p:cNvPr id="16" name="Picture 6" descr="http://www.digital-science.com/system/images/W1siZiIsIjIwMTIvMDUvMDkvMTcvNDIvMzEvNTU0L3Byb2R1Y3RfZmlnc2hhcmVfbGFyZ2UucG5nIl1d/product-figshare-large.png"/>
          <p:cNvPicPr>
            <a:picLocks noChangeAspect="1" noChangeArrowheads="1"/>
          </p:cNvPicPr>
          <p:nvPr/>
        </p:nvPicPr>
        <p:blipFill>
          <a:blip r:embed="rId9" cstate="print"/>
          <a:srcRect/>
          <a:stretch>
            <a:fillRect/>
          </a:stretch>
        </p:blipFill>
        <p:spPr bwMode="auto">
          <a:xfrm>
            <a:off x="3071911" y="4586792"/>
            <a:ext cx="966548" cy="292894"/>
          </a:xfrm>
          <a:prstGeom prst="rect">
            <a:avLst/>
          </a:prstGeom>
          <a:noFill/>
        </p:spPr>
      </p:pic>
      <p:pic>
        <p:nvPicPr>
          <p:cNvPr id="17" name="Picture 16"/>
          <p:cNvPicPr>
            <a:picLocks noChangeAspect="1"/>
          </p:cNvPicPr>
          <p:nvPr/>
        </p:nvPicPr>
        <p:blipFill>
          <a:blip r:embed="rId10"/>
          <a:stretch>
            <a:fillRect/>
          </a:stretch>
        </p:blipFill>
        <p:spPr>
          <a:xfrm>
            <a:off x="272317" y="4485480"/>
            <a:ext cx="1200150" cy="292894"/>
          </a:xfrm>
          <a:prstGeom prst="rect">
            <a:avLst/>
          </a:prstGeom>
        </p:spPr>
      </p:pic>
      <p:pic>
        <p:nvPicPr>
          <p:cNvPr id="18" name="Picture 2" descr="Mendeley"/>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74175" y="4485479"/>
            <a:ext cx="538104" cy="53810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PEc: Research Papers in Economics"/>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24324" y="3329815"/>
            <a:ext cx="746917" cy="17123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3"/>
          <a:stretch>
            <a:fillRect/>
          </a:stretch>
        </p:blipFill>
        <p:spPr>
          <a:xfrm>
            <a:off x="724324" y="3669925"/>
            <a:ext cx="771525" cy="414338"/>
          </a:xfrm>
          <a:prstGeom prst="rect">
            <a:avLst/>
          </a:prstGeom>
        </p:spPr>
      </p:pic>
      <p:pic>
        <p:nvPicPr>
          <p:cNvPr id="5" name="Picture 4"/>
          <p:cNvPicPr>
            <a:picLocks noChangeAspect="1"/>
          </p:cNvPicPr>
          <p:nvPr/>
        </p:nvPicPr>
        <p:blipFill>
          <a:blip r:embed="rId14"/>
          <a:stretch>
            <a:fillRect/>
          </a:stretch>
        </p:blipFill>
        <p:spPr>
          <a:xfrm>
            <a:off x="272317" y="4855694"/>
            <a:ext cx="802541" cy="290980"/>
          </a:xfrm>
          <a:prstGeom prst="rect">
            <a:avLst/>
          </a:prstGeom>
        </p:spPr>
      </p:pic>
      <p:pic>
        <p:nvPicPr>
          <p:cNvPr id="1032" name="Picture 8" descr="ANDS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19568" y="4957006"/>
            <a:ext cx="634156" cy="31042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16"/>
          <a:stretch>
            <a:fillRect/>
          </a:stretch>
        </p:blipFill>
        <p:spPr>
          <a:xfrm>
            <a:off x="278729" y="5193433"/>
            <a:ext cx="387065" cy="258722"/>
          </a:xfrm>
          <a:prstGeom prst="rect">
            <a:avLst/>
          </a:prstGeom>
        </p:spPr>
      </p:pic>
      <p:pic>
        <p:nvPicPr>
          <p:cNvPr id="11" name="Picture 10"/>
          <p:cNvPicPr>
            <a:picLocks noChangeAspect="1"/>
          </p:cNvPicPr>
          <p:nvPr/>
        </p:nvPicPr>
        <p:blipFill>
          <a:blip r:embed="rId17"/>
          <a:stretch>
            <a:fillRect/>
          </a:stretch>
        </p:blipFill>
        <p:spPr>
          <a:xfrm>
            <a:off x="1339063" y="5196288"/>
            <a:ext cx="816821" cy="212714"/>
          </a:xfrm>
          <a:prstGeom prst="rect">
            <a:avLst/>
          </a:prstGeom>
        </p:spPr>
      </p:pic>
      <p:cxnSp>
        <p:nvCxnSpPr>
          <p:cNvPr id="21" name="Straight Arrow Connector 20"/>
          <p:cNvCxnSpPr/>
          <p:nvPr/>
        </p:nvCxnSpPr>
        <p:spPr>
          <a:xfrm flipH="1">
            <a:off x="1442213" y="3228283"/>
            <a:ext cx="1150335" cy="10153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flipH="1">
            <a:off x="2199462" y="3945258"/>
            <a:ext cx="851142" cy="6140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137907" y="4200410"/>
            <a:ext cx="2565126" cy="230832"/>
          </a:xfrm>
          <a:prstGeom prst="rect">
            <a:avLst/>
          </a:prstGeom>
          <a:solidFill>
            <a:schemeClr val="bg1"/>
          </a:solidFill>
          <a:ln>
            <a:solidFill>
              <a:schemeClr val="accent1"/>
            </a:solidFill>
          </a:ln>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Research networks/citation management/profiling</a:t>
            </a:r>
          </a:p>
        </p:txBody>
      </p:sp>
      <p:cxnSp>
        <p:nvCxnSpPr>
          <p:cNvPr id="40" name="Straight Arrow Connector 39"/>
          <p:cNvCxnSpPr/>
          <p:nvPr/>
        </p:nvCxnSpPr>
        <p:spPr>
          <a:xfrm>
            <a:off x="3745612" y="3954300"/>
            <a:ext cx="8111" cy="68375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3554713" y="4300304"/>
            <a:ext cx="402674" cy="230832"/>
          </a:xfrm>
          <a:prstGeom prst="rect">
            <a:avLst/>
          </a:prstGeom>
          <a:solidFill>
            <a:schemeClr val="bg1"/>
          </a:solidFill>
          <a:ln>
            <a:solidFill>
              <a:schemeClr val="accent1"/>
            </a:solidFill>
          </a:ln>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Data</a:t>
            </a:r>
          </a:p>
        </p:txBody>
      </p:sp>
      <p:pic>
        <p:nvPicPr>
          <p:cNvPr id="1040" name="Picture 16" descr="https://encrypted-tbn3.gstatic.com/images?q=tbn:ANd9GcTSG7jihx5mK496OVwprj9QM6XQuFd-LCkZFk2wyMbrzz84Kq9E6gZI8HA"/>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802993" y="2178472"/>
            <a:ext cx="842752" cy="337101"/>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p:cNvPicPr>
            <a:picLocks noChangeAspect="1"/>
          </p:cNvPicPr>
          <p:nvPr/>
        </p:nvPicPr>
        <p:blipFill>
          <a:blip r:embed="rId19"/>
          <a:stretch>
            <a:fillRect/>
          </a:stretch>
        </p:blipFill>
        <p:spPr>
          <a:xfrm>
            <a:off x="230630" y="1213890"/>
            <a:ext cx="985838" cy="900113"/>
          </a:xfrm>
          <a:prstGeom prst="rect">
            <a:avLst/>
          </a:prstGeom>
        </p:spPr>
      </p:pic>
      <p:cxnSp>
        <p:nvCxnSpPr>
          <p:cNvPr id="47" name="Straight Arrow Connector 46"/>
          <p:cNvCxnSpPr>
            <a:endCxn id="37" idx="3"/>
          </p:cNvCxnSpPr>
          <p:nvPr/>
        </p:nvCxnSpPr>
        <p:spPr>
          <a:xfrm flipH="1" flipV="1">
            <a:off x="1216468" y="1663946"/>
            <a:ext cx="1381262" cy="15330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1396911" y="1603797"/>
            <a:ext cx="1075936" cy="369332"/>
          </a:xfrm>
          <a:prstGeom prst="rect">
            <a:avLst/>
          </a:prstGeom>
          <a:solidFill>
            <a:schemeClr val="bg1"/>
          </a:solidFill>
          <a:ln>
            <a:solidFill>
              <a:schemeClr val="accent1"/>
            </a:solidFill>
          </a:ln>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Major student</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reference resource</a:t>
            </a:r>
          </a:p>
        </p:txBody>
      </p:sp>
      <p:sp>
        <p:nvSpPr>
          <p:cNvPr id="49" name="TextBox 48"/>
          <p:cNvSpPr txBox="1"/>
          <p:nvPr/>
        </p:nvSpPr>
        <p:spPr>
          <a:xfrm>
            <a:off x="1686288" y="3076202"/>
            <a:ext cx="745717" cy="369332"/>
          </a:xfrm>
          <a:prstGeom prst="rect">
            <a:avLst/>
          </a:prstGeom>
          <a:solidFill>
            <a:schemeClr val="bg1"/>
          </a:solidFill>
          <a:ln>
            <a:solidFill>
              <a:schemeClr val="accent1"/>
            </a:solidFill>
          </a:ln>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Subject</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repositories</a:t>
            </a:r>
          </a:p>
        </p:txBody>
      </p:sp>
      <p:pic>
        <p:nvPicPr>
          <p:cNvPr id="42" name="Picture 41"/>
          <p:cNvPicPr>
            <a:picLocks noChangeAspect="1"/>
          </p:cNvPicPr>
          <p:nvPr/>
        </p:nvPicPr>
        <p:blipFill>
          <a:blip r:embed="rId20"/>
          <a:stretch>
            <a:fillRect/>
          </a:stretch>
        </p:blipFill>
        <p:spPr>
          <a:xfrm>
            <a:off x="6969819" y="597854"/>
            <a:ext cx="908231" cy="269874"/>
          </a:xfrm>
          <a:prstGeom prst="rect">
            <a:avLst/>
          </a:prstGeom>
        </p:spPr>
      </p:pic>
      <p:pic>
        <p:nvPicPr>
          <p:cNvPr id="44" name="Picture 43"/>
          <p:cNvPicPr>
            <a:picLocks noChangeAspect="1"/>
          </p:cNvPicPr>
          <p:nvPr/>
        </p:nvPicPr>
        <p:blipFill>
          <a:blip r:embed="rId21"/>
          <a:stretch>
            <a:fillRect/>
          </a:stretch>
        </p:blipFill>
        <p:spPr>
          <a:xfrm>
            <a:off x="7594936" y="1000420"/>
            <a:ext cx="382526" cy="482141"/>
          </a:xfrm>
          <a:prstGeom prst="rect">
            <a:avLst/>
          </a:prstGeom>
        </p:spPr>
      </p:pic>
      <p:pic>
        <p:nvPicPr>
          <p:cNvPr id="46" name="Picture 45"/>
          <p:cNvPicPr>
            <a:picLocks noChangeAspect="1"/>
          </p:cNvPicPr>
          <p:nvPr/>
        </p:nvPicPr>
        <p:blipFill>
          <a:blip r:embed="rId22"/>
          <a:stretch>
            <a:fillRect/>
          </a:stretch>
        </p:blipFill>
        <p:spPr>
          <a:xfrm>
            <a:off x="8069827" y="1094864"/>
            <a:ext cx="441509" cy="441509"/>
          </a:xfrm>
          <a:prstGeom prst="rect">
            <a:avLst/>
          </a:prstGeom>
        </p:spPr>
      </p:pic>
      <p:cxnSp>
        <p:nvCxnSpPr>
          <p:cNvPr id="56" name="Straight Arrow Connector 55"/>
          <p:cNvCxnSpPr/>
          <p:nvPr/>
        </p:nvCxnSpPr>
        <p:spPr>
          <a:xfrm flipV="1">
            <a:off x="6234552" y="1263669"/>
            <a:ext cx="1245297" cy="27174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7" name="TextBox 56"/>
          <p:cNvSpPr txBox="1"/>
          <p:nvPr/>
        </p:nvSpPr>
        <p:spPr>
          <a:xfrm>
            <a:off x="6454040" y="1283468"/>
            <a:ext cx="800219" cy="230832"/>
          </a:xfrm>
          <a:prstGeom prst="rect">
            <a:avLst/>
          </a:prstGeom>
          <a:solidFill>
            <a:schemeClr val="bg1"/>
          </a:solidFill>
          <a:ln>
            <a:solidFill>
              <a:schemeClr val="accent1"/>
            </a:solidFill>
          </a:ln>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Aggregations</a:t>
            </a:r>
          </a:p>
        </p:txBody>
      </p:sp>
      <p:cxnSp>
        <p:nvCxnSpPr>
          <p:cNvPr id="61" name="Straight Arrow Connector 60"/>
          <p:cNvCxnSpPr/>
          <p:nvPr/>
        </p:nvCxnSpPr>
        <p:spPr>
          <a:xfrm flipV="1">
            <a:off x="6247524" y="2069657"/>
            <a:ext cx="1347413" cy="3462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2" name="TextBox 61"/>
          <p:cNvSpPr txBox="1"/>
          <p:nvPr/>
        </p:nvSpPr>
        <p:spPr>
          <a:xfrm>
            <a:off x="6568340" y="1896533"/>
            <a:ext cx="665567" cy="369332"/>
          </a:xfrm>
          <a:prstGeom prst="rect">
            <a:avLst/>
          </a:prstGeom>
          <a:solidFill>
            <a:schemeClr val="bg1"/>
          </a:solidFill>
          <a:ln>
            <a:solidFill>
              <a:schemeClr val="accent1"/>
            </a:solidFill>
          </a:ln>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Subject</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Databases</a:t>
            </a:r>
          </a:p>
        </p:txBody>
      </p:sp>
      <p:pic>
        <p:nvPicPr>
          <p:cNvPr id="59" name="Picture 58"/>
          <p:cNvPicPr>
            <a:picLocks noChangeAspect="1"/>
          </p:cNvPicPr>
          <p:nvPr/>
        </p:nvPicPr>
        <p:blipFill>
          <a:blip r:embed="rId23"/>
          <a:stretch>
            <a:fillRect/>
          </a:stretch>
        </p:blipFill>
        <p:spPr>
          <a:xfrm>
            <a:off x="7740956" y="1741806"/>
            <a:ext cx="878681" cy="264319"/>
          </a:xfrm>
          <a:prstGeom prst="rect">
            <a:avLst/>
          </a:prstGeom>
        </p:spPr>
      </p:pic>
      <p:pic>
        <p:nvPicPr>
          <p:cNvPr id="60" name="Picture 59"/>
          <p:cNvPicPr>
            <a:picLocks noChangeAspect="1"/>
          </p:cNvPicPr>
          <p:nvPr/>
        </p:nvPicPr>
        <p:blipFill>
          <a:blip r:embed="rId24"/>
          <a:stretch>
            <a:fillRect/>
          </a:stretch>
        </p:blipFill>
        <p:spPr>
          <a:xfrm>
            <a:off x="8180296" y="698167"/>
            <a:ext cx="773405" cy="245755"/>
          </a:xfrm>
          <a:prstGeom prst="rect">
            <a:avLst/>
          </a:prstGeom>
        </p:spPr>
      </p:pic>
      <p:pic>
        <p:nvPicPr>
          <p:cNvPr id="74" name="Picture 22" descr="http://inside-bigdata.com/wp-content/uploads/2013/12/arxiv.jpg"/>
          <p:cNvPicPr>
            <a:picLocks noChangeAspect="1" noChangeArrowheads="1"/>
          </p:cNvPicPr>
          <p:nvPr/>
        </p:nvPicPr>
        <p:blipFill>
          <a:blip r:embed="rId8" cstate="print"/>
          <a:srcRect/>
          <a:stretch>
            <a:fillRect/>
          </a:stretch>
        </p:blipFill>
        <p:spPr bwMode="auto">
          <a:xfrm>
            <a:off x="7813093" y="2418640"/>
            <a:ext cx="503108" cy="424847"/>
          </a:xfrm>
          <a:prstGeom prst="rect">
            <a:avLst/>
          </a:prstGeom>
          <a:noFill/>
        </p:spPr>
      </p:pic>
      <p:pic>
        <p:nvPicPr>
          <p:cNvPr id="75" name="Picture 16" descr="https://encrypted-tbn3.gstatic.com/images?q=tbn:ANd9GcTSG7jihx5mK496OVwprj9QM6XQuFd-LCkZFk2wyMbrzz84Kq9E6gZI8HA"/>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352188" y="3511207"/>
            <a:ext cx="830341" cy="332137"/>
          </a:xfrm>
          <a:prstGeom prst="rect">
            <a:avLst/>
          </a:prstGeom>
          <a:noFill/>
          <a:extLst>
            <a:ext uri="{909E8E84-426E-40DD-AFC4-6F175D3DCCD1}">
              <a14:hiddenFill xmlns:a14="http://schemas.microsoft.com/office/drawing/2010/main">
                <a:solidFill>
                  <a:srgbClr val="FFFFFF"/>
                </a:solidFill>
              </a14:hiddenFill>
            </a:ext>
          </a:extLst>
        </p:spPr>
      </p:pic>
      <p:pic>
        <p:nvPicPr>
          <p:cNvPr id="15363" name="Picture 15362"/>
          <p:cNvPicPr>
            <a:picLocks noChangeAspect="1"/>
          </p:cNvPicPr>
          <p:nvPr/>
        </p:nvPicPr>
        <p:blipFill>
          <a:blip r:embed="rId25"/>
          <a:stretch>
            <a:fillRect/>
          </a:stretch>
        </p:blipFill>
        <p:spPr>
          <a:xfrm>
            <a:off x="3888189" y="501614"/>
            <a:ext cx="638859" cy="638859"/>
          </a:xfrm>
          <a:prstGeom prst="rect">
            <a:avLst/>
          </a:prstGeom>
        </p:spPr>
      </p:pic>
      <p:pic>
        <p:nvPicPr>
          <p:cNvPr id="1064" name="Picture 40" descr="Goodreads: Book reviews, recommendations, and discussion"/>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4218880" y="487619"/>
            <a:ext cx="788294" cy="170311"/>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42" descr="Find in a library with WorldCat"/>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706394" y="756049"/>
            <a:ext cx="976288" cy="301762"/>
          </a:xfrm>
          <a:prstGeom prst="rect">
            <a:avLst/>
          </a:prstGeom>
          <a:noFill/>
          <a:extLst>
            <a:ext uri="{909E8E84-426E-40DD-AFC4-6F175D3DCCD1}">
              <a14:hiddenFill xmlns:a14="http://schemas.microsoft.com/office/drawing/2010/main">
                <a:solidFill>
                  <a:srgbClr val="FFFFFF"/>
                </a:solidFill>
              </a14:hiddenFill>
            </a:ext>
          </a:extLst>
        </p:spPr>
      </p:pic>
      <p:cxnSp>
        <p:nvCxnSpPr>
          <p:cNvPr id="82" name="Straight Arrow Connector 81"/>
          <p:cNvCxnSpPr>
            <a:stCxn id="15377" idx="1"/>
          </p:cNvCxnSpPr>
          <p:nvPr/>
        </p:nvCxnSpPr>
        <p:spPr>
          <a:xfrm flipV="1">
            <a:off x="4420035" y="979828"/>
            <a:ext cx="47890" cy="55217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3" name="TextBox 82"/>
          <p:cNvSpPr txBox="1"/>
          <p:nvPr/>
        </p:nvSpPr>
        <p:spPr>
          <a:xfrm>
            <a:off x="4342112" y="1102986"/>
            <a:ext cx="571989" cy="230832"/>
          </a:xfrm>
          <a:prstGeom prst="rect">
            <a:avLst/>
          </a:prstGeom>
          <a:solidFill>
            <a:schemeClr val="bg1"/>
          </a:solidFill>
          <a:ln>
            <a:solidFill>
              <a:schemeClr val="accent1"/>
            </a:solidFill>
          </a:ln>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Books</a:t>
            </a:r>
          </a:p>
        </p:txBody>
      </p:sp>
      <p:pic>
        <p:nvPicPr>
          <p:cNvPr id="15370" name="Picture 15369"/>
          <p:cNvPicPr>
            <a:picLocks noChangeAspect="1"/>
          </p:cNvPicPr>
          <p:nvPr/>
        </p:nvPicPr>
        <p:blipFill>
          <a:blip r:embed="rId28"/>
          <a:stretch>
            <a:fillRect/>
          </a:stretch>
        </p:blipFill>
        <p:spPr>
          <a:xfrm>
            <a:off x="3352089" y="447766"/>
            <a:ext cx="688199" cy="275280"/>
          </a:xfrm>
          <a:prstGeom prst="rect">
            <a:avLst/>
          </a:prstGeom>
        </p:spPr>
      </p:pic>
      <p:pic>
        <p:nvPicPr>
          <p:cNvPr id="1070" name="Picture 46" descr="DPLA: Digital Public Library of America"/>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7163297" y="3928627"/>
            <a:ext cx="1565569" cy="188948"/>
          </a:xfrm>
          <a:prstGeom prst="rect">
            <a:avLst/>
          </a:prstGeom>
          <a:noFill/>
          <a:extLst>
            <a:ext uri="{909E8E84-426E-40DD-AFC4-6F175D3DCCD1}">
              <a14:hiddenFill xmlns:a14="http://schemas.microsoft.com/office/drawing/2010/main">
                <a:solidFill>
                  <a:srgbClr val="FFFFFF"/>
                </a:solidFill>
              </a14:hiddenFill>
            </a:ext>
          </a:extLst>
        </p:spPr>
      </p:pic>
      <p:pic>
        <p:nvPicPr>
          <p:cNvPr id="15371" name="Picture 15370"/>
          <p:cNvPicPr>
            <a:picLocks noChangeAspect="1"/>
          </p:cNvPicPr>
          <p:nvPr/>
        </p:nvPicPr>
        <p:blipFill>
          <a:blip r:embed="rId30"/>
          <a:stretch>
            <a:fillRect/>
          </a:stretch>
        </p:blipFill>
        <p:spPr>
          <a:xfrm>
            <a:off x="7152612" y="4218318"/>
            <a:ext cx="1116859" cy="233873"/>
          </a:xfrm>
          <a:prstGeom prst="rect">
            <a:avLst/>
          </a:prstGeom>
        </p:spPr>
      </p:pic>
      <p:pic>
        <p:nvPicPr>
          <p:cNvPr id="15372" name="Picture 15371"/>
          <p:cNvPicPr>
            <a:picLocks noChangeAspect="1"/>
          </p:cNvPicPr>
          <p:nvPr/>
        </p:nvPicPr>
        <p:blipFill>
          <a:blip r:embed="rId31"/>
          <a:stretch>
            <a:fillRect/>
          </a:stretch>
        </p:blipFill>
        <p:spPr>
          <a:xfrm>
            <a:off x="7163297" y="4562304"/>
            <a:ext cx="901953" cy="481042"/>
          </a:xfrm>
          <a:prstGeom prst="rect">
            <a:avLst/>
          </a:prstGeom>
        </p:spPr>
      </p:pic>
      <p:pic>
        <p:nvPicPr>
          <p:cNvPr id="1074" name="Picture 50" descr="Trove logo"/>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8256781" y="4529331"/>
            <a:ext cx="660023" cy="156189"/>
          </a:xfrm>
          <a:prstGeom prst="rect">
            <a:avLst/>
          </a:prstGeom>
          <a:noFill/>
          <a:extLst>
            <a:ext uri="{909E8E84-426E-40DD-AFC4-6F175D3DCCD1}">
              <a14:hiddenFill xmlns:a14="http://schemas.microsoft.com/office/drawing/2010/main">
                <a:solidFill>
                  <a:srgbClr val="FFFFFF"/>
                </a:solidFill>
              </a14:hiddenFill>
            </a:ext>
          </a:extLst>
        </p:spPr>
      </p:pic>
      <p:pic>
        <p:nvPicPr>
          <p:cNvPr id="15373" name="Picture 15372"/>
          <p:cNvPicPr>
            <a:picLocks noChangeAspect="1"/>
          </p:cNvPicPr>
          <p:nvPr/>
        </p:nvPicPr>
        <p:blipFill>
          <a:blip r:embed="rId33"/>
          <a:stretch>
            <a:fillRect/>
          </a:stretch>
        </p:blipFill>
        <p:spPr>
          <a:xfrm>
            <a:off x="7152612" y="3642058"/>
            <a:ext cx="1592083" cy="192866"/>
          </a:xfrm>
          <a:prstGeom prst="rect">
            <a:avLst/>
          </a:prstGeom>
        </p:spPr>
      </p:pic>
      <p:cxnSp>
        <p:nvCxnSpPr>
          <p:cNvPr id="95" name="Straight Arrow Connector 94"/>
          <p:cNvCxnSpPr/>
          <p:nvPr/>
        </p:nvCxnSpPr>
        <p:spPr>
          <a:xfrm>
            <a:off x="6247524" y="3043081"/>
            <a:ext cx="722296" cy="67621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96" name="TextBox 95"/>
          <p:cNvSpPr txBox="1"/>
          <p:nvPr/>
        </p:nvSpPr>
        <p:spPr>
          <a:xfrm>
            <a:off x="6554215" y="3177060"/>
            <a:ext cx="575799" cy="369332"/>
          </a:xfrm>
          <a:prstGeom prst="rect">
            <a:avLst/>
          </a:prstGeom>
          <a:solidFill>
            <a:schemeClr val="bg1"/>
          </a:solidFill>
          <a:ln>
            <a:solidFill>
              <a:schemeClr val="accent1"/>
            </a:solidFill>
          </a:ln>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Digital</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heritage</a:t>
            </a:r>
          </a:p>
        </p:txBody>
      </p:sp>
      <p:cxnSp>
        <p:nvCxnSpPr>
          <p:cNvPr id="98" name="Straight Arrow Connector 97"/>
          <p:cNvCxnSpPr/>
          <p:nvPr/>
        </p:nvCxnSpPr>
        <p:spPr>
          <a:xfrm>
            <a:off x="6100408" y="3951923"/>
            <a:ext cx="869411" cy="54051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99" name="TextBox 98"/>
          <p:cNvSpPr txBox="1"/>
          <p:nvPr/>
        </p:nvSpPr>
        <p:spPr>
          <a:xfrm>
            <a:off x="6363116" y="4005887"/>
            <a:ext cx="583814" cy="230832"/>
          </a:xfrm>
          <a:prstGeom prst="rect">
            <a:avLst/>
          </a:prstGeom>
          <a:solidFill>
            <a:schemeClr val="bg1"/>
          </a:solidFill>
          <a:ln>
            <a:solidFill>
              <a:schemeClr val="accent1"/>
            </a:solidFill>
          </a:ln>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Archives</a:t>
            </a:r>
          </a:p>
        </p:txBody>
      </p:sp>
      <p:pic>
        <p:nvPicPr>
          <p:cNvPr id="15382" name="Picture 15381"/>
          <p:cNvPicPr>
            <a:picLocks noChangeAspect="1"/>
          </p:cNvPicPr>
          <p:nvPr/>
        </p:nvPicPr>
        <p:blipFill>
          <a:blip r:embed="rId34"/>
          <a:stretch>
            <a:fillRect/>
          </a:stretch>
        </p:blipFill>
        <p:spPr>
          <a:xfrm>
            <a:off x="8150305" y="4778373"/>
            <a:ext cx="663458" cy="497594"/>
          </a:xfrm>
          <a:prstGeom prst="rect">
            <a:avLst/>
          </a:prstGeom>
        </p:spPr>
      </p:pic>
      <p:pic>
        <p:nvPicPr>
          <p:cNvPr id="1078" name="Picture 54" descr="Logo abes"/>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5331188" y="430984"/>
            <a:ext cx="583298" cy="377429"/>
          </a:xfrm>
          <a:prstGeom prst="rect">
            <a:avLst/>
          </a:prstGeom>
          <a:noFill/>
          <a:extLst>
            <a:ext uri="{909E8E84-426E-40DD-AFC4-6F175D3DCCD1}">
              <a14:hiddenFill xmlns:a14="http://schemas.microsoft.com/office/drawing/2010/main">
                <a:solidFill>
                  <a:srgbClr val="FFFFFF"/>
                </a:solidFill>
              </a14:hiddenFill>
            </a:ext>
          </a:extLst>
        </p:spPr>
      </p:pic>
      <p:pic>
        <p:nvPicPr>
          <p:cNvPr id="1080" name="Picture 56" descr="Startsida"/>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5862029" y="852083"/>
            <a:ext cx="637778" cy="113081"/>
          </a:xfrm>
          <a:prstGeom prst="rect">
            <a:avLst/>
          </a:prstGeom>
          <a:noFill/>
          <a:extLst>
            <a:ext uri="{909E8E84-426E-40DD-AFC4-6F175D3DCCD1}">
              <a14:hiddenFill xmlns:a14="http://schemas.microsoft.com/office/drawing/2010/main">
                <a:solidFill>
                  <a:srgbClr val="FFFFFF"/>
                </a:solidFill>
              </a14:hiddenFill>
            </a:ext>
          </a:extLst>
        </p:spPr>
      </p:pic>
      <p:pic>
        <p:nvPicPr>
          <p:cNvPr id="15385" name="Picture 15384"/>
          <p:cNvPicPr>
            <a:picLocks noChangeAspect="1"/>
          </p:cNvPicPr>
          <p:nvPr/>
        </p:nvPicPr>
        <p:blipFill>
          <a:blip r:embed="rId37"/>
          <a:stretch>
            <a:fillRect/>
          </a:stretch>
        </p:blipFill>
        <p:spPr>
          <a:xfrm>
            <a:off x="8620999" y="4023100"/>
            <a:ext cx="410990" cy="498326"/>
          </a:xfrm>
          <a:prstGeom prst="rect">
            <a:avLst/>
          </a:prstGeom>
        </p:spPr>
      </p:pic>
      <p:sp>
        <p:nvSpPr>
          <p:cNvPr id="3" name="AutoShape 2" descr="Image result for internet archive"/>
          <p:cNvSpPr>
            <a:spLocks noChangeAspect="1" noChangeArrowheads="1"/>
          </p:cNvSpPr>
          <p:nvPr/>
        </p:nvSpPr>
        <p:spPr bwMode="auto">
          <a:xfrm>
            <a:off x="4419600" y="2771949"/>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0" name="Picture 9"/>
          <p:cNvPicPr>
            <a:picLocks noChangeAspect="1"/>
          </p:cNvPicPr>
          <p:nvPr/>
        </p:nvPicPr>
        <p:blipFill>
          <a:blip r:embed="rId38"/>
          <a:stretch>
            <a:fillRect/>
          </a:stretch>
        </p:blipFill>
        <p:spPr>
          <a:xfrm>
            <a:off x="1150070" y="152400"/>
            <a:ext cx="642341" cy="621071"/>
          </a:xfrm>
          <a:prstGeom prst="rect">
            <a:avLst/>
          </a:prstGeom>
        </p:spPr>
      </p:pic>
      <p:sp>
        <p:nvSpPr>
          <p:cNvPr id="76" name="TextBox 75"/>
          <p:cNvSpPr txBox="1"/>
          <p:nvPr/>
        </p:nvSpPr>
        <p:spPr>
          <a:xfrm>
            <a:off x="1601704" y="979828"/>
            <a:ext cx="772969" cy="230832"/>
          </a:xfrm>
          <a:prstGeom prst="rect">
            <a:avLst/>
          </a:prstGeom>
          <a:solidFill>
            <a:schemeClr val="bg1"/>
          </a:solidFill>
          <a:ln>
            <a:solidFill>
              <a:schemeClr val="accent1"/>
            </a:solidFill>
          </a:ln>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Web archive</a:t>
            </a:r>
          </a:p>
        </p:txBody>
      </p:sp>
      <p:sp>
        <p:nvSpPr>
          <p:cNvPr id="7" name="TextBox 6"/>
          <p:cNvSpPr txBox="1"/>
          <p:nvPr/>
        </p:nvSpPr>
        <p:spPr>
          <a:xfrm>
            <a:off x="3663922" y="5443065"/>
            <a:ext cx="5398387" cy="1200329"/>
          </a:xfrm>
          <a:prstGeom prst="rect">
            <a:avLst/>
          </a:prstGeom>
          <a:solidFill>
            <a:srgbClr val="0070C0"/>
          </a:solidFill>
          <a:ln>
            <a:solidFill>
              <a:srgbClr val="F58025"/>
            </a:solidFill>
          </a:ln>
        </p:spPr>
        <p:txBody>
          <a:bodyPr wrap="square" rtlCol="0">
            <a:spAutoFit/>
          </a:bodyPr>
          <a:lstStyle/>
          <a:p>
            <a:r>
              <a:rPr lang="en-US" sz="2400" b="1" dirty="0">
                <a:solidFill>
                  <a:schemeClr val="bg1"/>
                </a:solidFill>
              </a:rPr>
              <a:t>The </a:t>
            </a:r>
            <a:r>
              <a:rPr lang="en-US" sz="2400" b="1">
                <a:solidFill>
                  <a:schemeClr val="bg1"/>
                </a:solidFill>
              </a:rPr>
              <a:t>network dynamically influences</a:t>
            </a:r>
            <a:r>
              <a:rPr lang="en-US" sz="2400" b="1" dirty="0">
                <a:solidFill>
                  <a:schemeClr val="bg1"/>
                </a:solidFill>
              </a:rPr>
              <a:t>…</a:t>
            </a:r>
          </a:p>
          <a:p>
            <a:r>
              <a:rPr lang="en-US" sz="2400" b="1" dirty="0">
                <a:solidFill>
                  <a:schemeClr val="bg1"/>
                </a:solidFill>
              </a:rPr>
              <a:t>…. an evolving information space</a:t>
            </a:r>
          </a:p>
          <a:p>
            <a:r>
              <a:rPr lang="en-US" sz="2400" b="1" dirty="0">
                <a:solidFill>
                  <a:schemeClr val="bg1"/>
                </a:solidFill>
              </a:rPr>
              <a:t>…. changing research behaviors. </a:t>
            </a:r>
          </a:p>
        </p:txBody>
      </p:sp>
    </p:spTree>
    <p:extLst>
      <p:ext uri="{BB962C8B-B14F-4D97-AF65-F5344CB8AC3E}">
        <p14:creationId xmlns:p14="http://schemas.microsoft.com/office/powerpoint/2010/main" val="3336101447"/>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5543396" y="3505200"/>
            <a:ext cx="3600604" cy="3352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prstClr val="white"/>
                </a:solidFill>
                <a:latin typeface="Segoe UI" panose="020B0502040204020203" pitchFamily="34" charset="0"/>
                <a:ea typeface="Segoe UI" panose="020B0502040204020203" pitchFamily="34" charset="0"/>
                <a:cs typeface="Segoe UI" panose="020B0502040204020203" pitchFamily="34" charset="0"/>
              </a:rPr>
              <a:t>A</a:t>
            </a:r>
          </a:p>
          <a:p>
            <a:pPr algn="ctr"/>
            <a:r>
              <a:rPr lang="en-US" sz="4400" b="1" dirty="0">
                <a:solidFill>
                  <a:prstClr val="white"/>
                </a:solidFill>
                <a:latin typeface="Segoe UI" panose="020B0502040204020203" pitchFamily="34" charset="0"/>
                <a:ea typeface="Segoe UI" panose="020B0502040204020203" pitchFamily="34" charset="0"/>
                <a:cs typeface="Segoe UI" panose="020B0502040204020203" pitchFamily="34" charset="0"/>
              </a:rPr>
              <a:t>Borrow</a:t>
            </a:r>
          </a:p>
          <a:p>
            <a:pPr algn="ctr"/>
            <a:r>
              <a:rPr lang="en-US" sz="4400" b="1" dirty="0">
                <a:solidFill>
                  <a:prstClr val="white"/>
                </a:solidFill>
                <a:latin typeface="Segoe UI" panose="020B0502040204020203" pitchFamily="34" charset="0"/>
                <a:ea typeface="Segoe UI" panose="020B0502040204020203" pitchFamily="34" charset="0"/>
                <a:cs typeface="Segoe UI" panose="020B0502040204020203" pitchFamily="34" charset="0"/>
              </a:rPr>
              <a:t>Direct</a:t>
            </a:r>
          </a:p>
          <a:p>
            <a:pPr algn="ctr"/>
            <a:r>
              <a:rPr lang="en-US" sz="4400" b="1" dirty="0">
                <a:solidFill>
                  <a:prstClr val="white"/>
                </a:solidFill>
                <a:latin typeface="Segoe UI" panose="020B0502040204020203" pitchFamily="34" charset="0"/>
                <a:ea typeface="Segoe UI" panose="020B0502040204020203" pitchFamily="34" charset="0"/>
                <a:cs typeface="Segoe UI" panose="020B0502040204020203" pitchFamily="34" charset="0"/>
              </a:rPr>
              <a:t>Prelude</a:t>
            </a:r>
          </a:p>
        </p:txBody>
      </p:sp>
    </p:spTree>
    <p:extLst>
      <p:ext uri="{BB962C8B-B14F-4D97-AF65-F5344CB8AC3E}">
        <p14:creationId xmlns:p14="http://schemas.microsoft.com/office/powerpoint/2010/main" val="3215796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025" y="675074"/>
            <a:ext cx="5903975" cy="4379656"/>
          </a:xfrm>
          <a:prstGeom prst="rect">
            <a:avLst/>
          </a:prstGeom>
        </p:spPr>
      </p:pic>
      <p:pic>
        <p:nvPicPr>
          <p:cNvPr id="1030" name="Picture 6" descr="Image result for university of chica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44012" y="1772855"/>
            <a:ext cx="612521" cy="61252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cornel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67200" y="2079115"/>
            <a:ext cx="548513" cy="5339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duke universit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31218" y="3019484"/>
            <a:ext cx="476695" cy="47669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stanfor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1000" y="2128741"/>
            <a:ext cx="343116" cy="51327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BorrowDirec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64156" y="2346077"/>
            <a:ext cx="983400" cy="268796"/>
          </a:xfrm>
          <a:prstGeom prst="rect">
            <a:avLst/>
          </a:prstGeom>
          <a:noFill/>
          <a:extLst>
            <a:ext uri="{909E8E84-426E-40DD-AFC4-6F175D3DCCD1}">
              <a14:hiddenFill xmlns:a14="http://schemas.microsoft.com/office/drawing/2010/main">
                <a:solidFill>
                  <a:srgbClr val="FFFFFF"/>
                </a:solidFill>
              </a14:hiddenFill>
            </a:ext>
          </a:extLst>
        </p:spPr>
      </p:pic>
      <p:sp>
        <p:nvSpPr>
          <p:cNvPr id="18" name="Oval 17"/>
          <p:cNvSpPr/>
          <p:nvPr/>
        </p:nvSpPr>
        <p:spPr>
          <a:xfrm>
            <a:off x="6793992" y="1545336"/>
            <a:ext cx="1371600" cy="1371600"/>
          </a:xfrm>
          <a:prstGeom prst="ellipse">
            <a:avLst/>
          </a:prstGeom>
          <a:solidFill>
            <a:srgbClr val="0070C0">
              <a:alpha val="83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7308940" y="1714599"/>
            <a:ext cx="1073060" cy="1067853"/>
          </a:xfrm>
          <a:prstGeom prst="ellipse">
            <a:avLst/>
          </a:prstGeom>
          <a:solidFill>
            <a:srgbClr val="0070C0">
              <a:alpha val="4902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a:endCxn id="18" idx="1"/>
          </p:cNvCxnSpPr>
          <p:nvPr/>
        </p:nvCxnSpPr>
        <p:spPr>
          <a:xfrm flipV="1">
            <a:off x="5180896" y="1746202"/>
            <a:ext cx="1813962" cy="392892"/>
          </a:xfrm>
          <a:prstGeom prst="line">
            <a:avLst/>
          </a:prstGeom>
          <a:ln w="222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18" idx="4"/>
          </p:cNvCxnSpPr>
          <p:nvPr/>
        </p:nvCxnSpPr>
        <p:spPr>
          <a:xfrm>
            <a:off x="5105400" y="2782453"/>
            <a:ext cx="2374392" cy="134483"/>
          </a:xfrm>
          <a:prstGeom prst="line">
            <a:avLst/>
          </a:prstGeom>
          <a:ln w="2222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705600" y="1983342"/>
            <a:ext cx="652743" cy="523220"/>
          </a:xfrm>
          <a:prstGeom prst="rect">
            <a:avLst/>
          </a:prstGeom>
          <a:noFill/>
        </p:spPr>
        <p:txBody>
          <a:bodyPr wrap="none" rtlCol="0">
            <a:spAutoFit/>
          </a:bodyPr>
          <a:lstStyle/>
          <a:p>
            <a:pPr algn="ctr"/>
            <a:r>
              <a:rPr lang="en-US" sz="1400" b="1" dirty="0">
                <a:solidFill>
                  <a:schemeClr val="bg1"/>
                </a:solidFill>
              </a:rPr>
              <a:t>B-W</a:t>
            </a:r>
          </a:p>
          <a:p>
            <a:pPr algn="ctr"/>
            <a:r>
              <a:rPr lang="en-US" sz="1400" b="1" dirty="0">
                <a:solidFill>
                  <a:schemeClr val="bg1"/>
                </a:solidFill>
              </a:rPr>
              <a:t>26.1m</a:t>
            </a:r>
          </a:p>
        </p:txBody>
      </p:sp>
      <p:sp>
        <p:nvSpPr>
          <p:cNvPr id="25" name="TextBox 24"/>
          <p:cNvSpPr txBox="1"/>
          <p:nvPr/>
        </p:nvSpPr>
        <p:spPr>
          <a:xfrm>
            <a:off x="7387354" y="1972055"/>
            <a:ext cx="652744" cy="523220"/>
          </a:xfrm>
          <a:prstGeom prst="rect">
            <a:avLst/>
          </a:prstGeom>
          <a:noFill/>
        </p:spPr>
        <p:txBody>
          <a:bodyPr wrap="none" rtlCol="0">
            <a:spAutoFit/>
          </a:bodyPr>
          <a:lstStyle/>
          <a:p>
            <a:pPr algn="ctr"/>
            <a:r>
              <a:rPr lang="en-US" sz="1400" b="1" dirty="0">
                <a:solidFill>
                  <a:schemeClr val="bg1"/>
                </a:solidFill>
              </a:rPr>
              <a:t>B-D</a:t>
            </a:r>
          </a:p>
          <a:p>
            <a:pPr algn="ctr"/>
            <a:r>
              <a:rPr lang="en-US" sz="1400" b="1" dirty="0">
                <a:solidFill>
                  <a:schemeClr val="bg1"/>
                </a:solidFill>
              </a:rPr>
              <a:t>16.1m</a:t>
            </a:r>
          </a:p>
        </p:txBody>
      </p:sp>
      <p:cxnSp>
        <p:nvCxnSpPr>
          <p:cNvPr id="28" name="Straight Arrow Connector 27"/>
          <p:cNvCxnSpPr/>
          <p:nvPr/>
        </p:nvCxnSpPr>
        <p:spPr>
          <a:xfrm flipH="1" flipV="1">
            <a:off x="8229600" y="2520778"/>
            <a:ext cx="121591" cy="52335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7442688" y="3011424"/>
            <a:ext cx="1701312" cy="1169551"/>
          </a:xfrm>
          <a:prstGeom prst="rect">
            <a:avLst/>
          </a:prstGeom>
          <a:noFill/>
        </p:spPr>
        <p:txBody>
          <a:bodyPr wrap="square" rtlCol="0">
            <a:spAutoFit/>
          </a:bodyPr>
          <a:lstStyle/>
          <a:p>
            <a:pPr algn="ctr"/>
            <a:r>
              <a:rPr lang="en-US" sz="1400" b="1" dirty="0">
                <a:solidFill>
                  <a:schemeClr val="bg1"/>
                </a:solidFill>
              </a:rPr>
              <a:t>Chicago, Cornell,</a:t>
            </a:r>
          </a:p>
          <a:p>
            <a:pPr algn="ctr"/>
            <a:r>
              <a:rPr lang="en-US" sz="1400" b="1" dirty="0">
                <a:solidFill>
                  <a:schemeClr val="bg1"/>
                </a:solidFill>
              </a:rPr>
              <a:t>Duke, Stanford:</a:t>
            </a:r>
          </a:p>
          <a:p>
            <a:pPr algn="ctr"/>
            <a:r>
              <a:rPr lang="en-US" sz="1400" b="1" dirty="0">
                <a:solidFill>
                  <a:schemeClr val="bg1"/>
                </a:solidFill>
              </a:rPr>
              <a:t>1.4m print book</a:t>
            </a:r>
          </a:p>
          <a:p>
            <a:pPr algn="ctr"/>
            <a:r>
              <a:rPr lang="en-US" sz="1400" b="1" dirty="0">
                <a:solidFill>
                  <a:schemeClr val="bg1"/>
                </a:solidFill>
              </a:rPr>
              <a:t>publications NOT in BOS-WASH</a:t>
            </a:r>
          </a:p>
        </p:txBody>
      </p:sp>
      <p:sp>
        <p:nvSpPr>
          <p:cNvPr id="30" name="TextBox 29"/>
          <p:cNvSpPr txBox="1"/>
          <p:nvPr/>
        </p:nvSpPr>
        <p:spPr>
          <a:xfrm>
            <a:off x="7534656" y="868680"/>
            <a:ext cx="1489895" cy="646331"/>
          </a:xfrm>
          <a:prstGeom prst="rect">
            <a:avLst/>
          </a:prstGeom>
          <a:noFill/>
        </p:spPr>
        <p:txBody>
          <a:bodyPr wrap="none" rtlCol="0">
            <a:spAutoFit/>
          </a:bodyPr>
          <a:lstStyle/>
          <a:p>
            <a:pPr algn="ctr"/>
            <a:r>
              <a:rPr lang="en-US" b="1" dirty="0">
                <a:solidFill>
                  <a:schemeClr val="bg1"/>
                </a:solidFill>
              </a:rPr>
              <a:t>BOS-WASH &amp;</a:t>
            </a:r>
          </a:p>
          <a:p>
            <a:pPr algn="ctr"/>
            <a:r>
              <a:rPr lang="en-US" b="1" dirty="0">
                <a:solidFill>
                  <a:schemeClr val="bg1"/>
                </a:solidFill>
              </a:rPr>
              <a:t>BorrowDirect</a:t>
            </a:r>
          </a:p>
        </p:txBody>
      </p:sp>
    </p:spTree>
    <p:extLst>
      <p:ext uri="{BB962C8B-B14F-4D97-AF65-F5344CB8AC3E}">
        <p14:creationId xmlns:p14="http://schemas.microsoft.com/office/powerpoint/2010/main" val="379633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40"/>
                                        </p:tgtEl>
                                        <p:attrNameLst>
                                          <p:attrName>style.visibility</p:attrName>
                                        </p:attrNameLst>
                                      </p:cBhvr>
                                      <p:to>
                                        <p:strVal val="visible"/>
                                      </p:to>
                                    </p:set>
                                    <p:animEffect transition="in" filter="fade">
                                      <p:cBhvr>
                                        <p:cTn id="14" dur="1000"/>
                                        <p:tgtEl>
                                          <p:spTgt spid="1040"/>
                                        </p:tgtEl>
                                      </p:cBhvr>
                                    </p:animEffect>
                                    <p:anim calcmode="lin" valueType="num">
                                      <p:cBhvr>
                                        <p:cTn id="15" dur="1000" fill="hold"/>
                                        <p:tgtEl>
                                          <p:spTgt spid="1040"/>
                                        </p:tgtEl>
                                        <p:attrNameLst>
                                          <p:attrName>ppt_x</p:attrName>
                                        </p:attrNameLst>
                                      </p:cBhvr>
                                      <p:tavLst>
                                        <p:tav tm="0">
                                          <p:val>
                                            <p:strVal val="#ppt_x"/>
                                          </p:val>
                                        </p:tav>
                                        <p:tav tm="100000">
                                          <p:val>
                                            <p:strVal val="#ppt_x"/>
                                          </p:val>
                                        </p:tav>
                                      </p:tavLst>
                                    </p:anim>
                                    <p:anim calcmode="lin" valueType="num">
                                      <p:cBhvr>
                                        <p:cTn id="16" dur="1000" fill="hold"/>
                                        <p:tgtEl>
                                          <p:spTgt spid="1040"/>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38"/>
                                        </p:tgtEl>
                                        <p:attrNameLst>
                                          <p:attrName>style.visibility</p:attrName>
                                        </p:attrNameLst>
                                      </p:cBhvr>
                                      <p:to>
                                        <p:strVal val="visible"/>
                                      </p:to>
                                    </p:set>
                                    <p:animEffect transition="in" filter="fade">
                                      <p:cBhvr>
                                        <p:cTn id="19" dur="1000"/>
                                        <p:tgtEl>
                                          <p:spTgt spid="1038"/>
                                        </p:tgtEl>
                                      </p:cBhvr>
                                    </p:animEffect>
                                    <p:anim calcmode="lin" valueType="num">
                                      <p:cBhvr>
                                        <p:cTn id="20" dur="1000" fill="hold"/>
                                        <p:tgtEl>
                                          <p:spTgt spid="1038"/>
                                        </p:tgtEl>
                                        <p:attrNameLst>
                                          <p:attrName>ppt_x</p:attrName>
                                        </p:attrNameLst>
                                      </p:cBhvr>
                                      <p:tavLst>
                                        <p:tav tm="0">
                                          <p:val>
                                            <p:strVal val="#ppt_x"/>
                                          </p:val>
                                        </p:tav>
                                        <p:tav tm="100000">
                                          <p:val>
                                            <p:strVal val="#ppt_x"/>
                                          </p:val>
                                        </p:tav>
                                      </p:tavLst>
                                    </p:anim>
                                    <p:anim calcmode="lin" valueType="num">
                                      <p:cBhvr>
                                        <p:cTn id="21" dur="1000" fill="hold"/>
                                        <p:tgtEl>
                                          <p:spTgt spid="1038"/>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030"/>
                                        </p:tgtEl>
                                        <p:attrNameLst>
                                          <p:attrName>style.visibility</p:attrName>
                                        </p:attrNameLst>
                                      </p:cBhvr>
                                      <p:to>
                                        <p:strVal val="visible"/>
                                      </p:to>
                                    </p:set>
                                    <p:animEffect transition="in" filter="fade">
                                      <p:cBhvr>
                                        <p:cTn id="24" dur="1000"/>
                                        <p:tgtEl>
                                          <p:spTgt spid="1030"/>
                                        </p:tgtEl>
                                      </p:cBhvr>
                                    </p:animEffect>
                                    <p:anim calcmode="lin" valueType="num">
                                      <p:cBhvr>
                                        <p:cTn id="25" dur="1000" fill="hold"/>
                                        <p:tgtEl>
                                          <p:spTgt spid="1030"/>
                                        </p:tgtEl>
                                        <p:attrNameLst>
                                          <p:attrName>ppt_x</p:attrName>
                                        </p:attrNameLst>
                                      </p:cBhvr>
                                      <p:tavLst>
                                        <p:tav tm="0">
                                          <p:val>
                                            <p:strVal val="#ppt_x"/>
                                          </p:val>
                                        </p:tav>
                                        <p:tav tm="100000">
                                          <p:val>
                                            <p:strVal val="#ppt_x"/>
                                          </p:val>
                                        </p:tav>
                                      </p:tavLst>
                                    </p:anim>
                                    <p:anim calcmode="lin" valueType="num">
                                      <p:cBhvr>
                                        <p:cTn id="26" dur="1000" fill="hold"/>
                                        <p:tgtEl>
                                          <p:spTgt spid="1030"/>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034"/>
                                        </p:tgtEl>
                                        <p:attrNameLst>
                                          <p:attrName>style.visibility</p:attrName>
                                        </p:attrNameLst>
                                      </p:cBhvr>
                                      <p:to>
                                        <p:strVal val="visible"/>
                                      </p:to>
                                    </p:set>
                                    <p:animEffect transition="in" filter="fade">
                                      <p:cBhvr>
                                        <p:cTn id="29" dur="1000"/>
                                        <p:tgtEl>
                                          <p:spTgt spid="1034"/>
                                        </p:tgtEl>
                                      </p:cBhvr>
                                    </p:animEffect>
                                    <p:anim calcmode="lin" valueType="num">
                                      <p:cBhvr>
                                        <p:cTn id="30" dur="1000" fill="hold"/>
                                        <p:tgtEl>
                                          <p:spTgt spid="1034"/>
                                        </p:tgtEl>
                                        <p:attrNameLst>
                                          <p:attrName>ppt_x</p:attrName>
                                        </p:attrNameLst>
                                      </p:cBhvr>
                                      <p:tavLst>
                                        <p:tav tm="0">
                                          <p:val>
                                            <p:strVal val="#ppt_x"/>
                                          </p:val>
                                        </p:tav>
                                        <p:tav tm="100000">
                                          <p:val>
                                            <p:strVal val="#ppt_x"/>
                                          </p:val>
                                        </p:tav>
                                      </p:tavLst>
                                    </p:anim>
                                    <p:anim calcmode="lin" valueType="num">
                                      <p:cBhvr>
                                        <p:cTn id="31" dur="1000" fill="hold"/>
                                        <p:tgtEl>
                                          <p:spTgt spid="1034"/>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036"/>
                                        </p:tgtEl>
                                        <p:attrNameLst>
                                          <p:attrName>style.visibility</p:attrName>
                                        </p:attrNameLst>
                                      </p:cBhvr>
                                      <p:to>
                                        <p:strVal val="visible"/>
                                      </p:to>
                                    </p:set>
                                    <p:animEffect transition="in" filter="fade">
                                      <p:cBhvr>
                                        <p:cTn id="34" dur="1000"/>
                                        <p:tgtEl>
                                          <p:spTgt spid="1036"/>
                                        </p:tgtEl>
                                      </p:cBhvr>
                                    </p:animEffect>
                                    <p:anim calcmode="lin" valueType="num">
                                      <p:cBhvr>
                                        <p:cTn id="35" dur="1000" fill="hold"/>
                                        <p:tgtEl>
                                          <p:spTgt spid="1036"/>
                                        </p:tgtEl>
                                        <p:attrNameLst>
                                          <p:attrName>ppt_x</p:attrName>
                                        </p:attrNameLst>
                                      </p:cBhvr>
                                      <p:tavLst>
                                        <p:tav tm="0">
                                          <p:val>
                                            <p:strVal val="#ppt_x"/>
                                          </p:val>
                                        </p:tav>
                                        <p:tav tm="100000">
                                          <p:val>
                                            <p:strVal val="#ppt_x"/>
                                          </p:val>
                                        </p:tav>
                                      </p:tavLst>
                                    </p:anim>
                                    <p:anim calcmode="lin" valueType="num">
                                      <p:cBhvr>
                                        <p:cTn id="36" dur="1000" fill="hold"/>
                                        <p:tgtEl>
                                          <p:spTgt spid="103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1000"/>
                                        <p:tgtEl>
                                          <p:spTgt spid="20"/>
                                        </p:tgtEl>
                                      </p:cBhvr>
                                    </p:animEffect>
                                    <p:anim calcmode="lin" valueType="num">
                                      <p:cBhvr>
                                        <p:cTn id="42" dur="1000" fill="hold"/>
                                        <p:tgtEl>
                                          <p:spTgt spid="20"/>
                                        </p:tgtEl>
                                        <p:attrNameLst>
                                          <p:attrName>ppt_x</p:attrName>
                                        </p:attrNameLst>
                                      </p:cBhvr>
                                      <p:tavLst>
                                        <p:tav tm="0">
                                          <p:val>
                                            <p:strVal val="#ppt_x"/>
                                          </p:val>
                                        </p:tav>
                                        <p:tav tm="100000">
                                          <p:val>
                                            <p:strVal val="#ppt_x"/>
                                          </p:val>
                                        </p:tav>
                                      </p:tavLst>
                                    </p:anim>
                                    <p:anim calcmode="lin" valueType="num">
                                      <p:cBhvr>
                                        <p:cTn id="43" dur="1000" fill="hold"/>
                                        <p:tgtEl>
                                          <p:spTgt spid="20"/>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1000" fill="hold"/>
                                        <p:tgtEl>
                                          <p:spTgt spid="1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1000"/>
                                        <p:tgtEl>
                                          <p:spTgt spid="24"/>
                                        </p:tgtEl>
                                      </p:cBhvr>
                                    </p:animEffect>
                                    <p:anim calcmode="lin" valueType="num">
                                      <p:cBhvr>
                                        <p:cTn id="57" dur="1000" fill="hold"/>
                                        <p:tgtEl>
                                          <p:spTgt spid="24"/>
                                        </p:tgtEl>
                                        <p:attrNameLst>
                                          <p:attrName>ppt_x</p:attrName>
                                        </p:attrNameLst>
                                      </p:cBhvr>
                                      <p:tavLst>
                                        <p:tav tm="0">
                                          <p:val>
                                            <p:strVal val="#ppt_x"/>
                                          </p:val>
                                        </p:tav>
                                        <p:tav tm="100000">
                                          <p:val>
                                            <p:strVal val="#ppt_x"/>
                                          </p:val>
                                        </p:tav>
                                      </p:tavLst>
                                    </p:anim>
                                    <p:anim calcmode="lin" valueType="num">
                                      <p:cBhvr>
                                        <p:cTn id="58" dur="1000" fill="hold"/>
                                        <p:tgtEl>
                                          <p:spTgt spid="24"/>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1000"/>
                                        <p:tgtEl>
                                          <p:spTgt spid="19"/>
                                        </p:tgtEl>
                                      </p:cBhvr>
                                    </p:animEffect>
                                    <p:anim calcmode="lin" valueType="num">
                                      <p:cBhvr>
                                        <p:cTn id="62" dur="1000" fill="hold"/>
                                        <p:tgtEl>
                                          <p:spTgt spid="19"/>
                                        </p:tgtEl>
                                        <p:attrNameLst>
                                          <p:attrName>ppt_x</p:attrName>
                                        </p:attrNameLst>
                                      </p:cBhvr>
                                      <p:tavLst>
                                        <p:tav tm="0">
                                          <p:val>
                                            <p:strVal val="#ppt_x"/>
                                          </p:val>
                                        </p:tav>
                                        <p:tav tm="100000">
                                          <p:val>
                                            <p:strVal val="#ppt_x"/>
                                          </p:val>
                                        </p:tav>
                                      </p:tavLst>
                                    </p:anim>
                                    <p:anim calcmode="lin" valueType="num">
                                      <p:cBhvr>
                                        <p:cTn id="63" dur="1000" fill="hold"/>
                                        <p:tgtEl>
                                          <p:spTgt spid="19"/>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1000"/>
                                        <p:tgtEl>
                                          <p:spTgt spid="25"/>
                                        </p:tgtEl>
                                      </p:cBhvr>
                                    </p:animEffect>
                                    <p:anim calcmode="lin" valueType="num">
                                      <p:cBhvr>
                                        <p:cTn id="67" dur="1000" fill="hold"/>
                                        <p:tgtEl>
                                          <p:spTgt spid="25"/>
                                        </p:tgtEl>
                                        <p:attrNameLst>
                                          <p:attrName>ppt_x</p:attrName>
                                        </p:attrNameLst>
                                      </p:cBhvr>
                                      <p:tavLst>
                                        <p:tav tm="0">
                                          <p:val>
                                            <p:strVal val="#ppt_x"/>
                                          </p:val>
                                        </p:tav>
                                        <p:tav tm="100000">
                                          <p:val>
                                            <p:strVal val="#ppt_x"/>
                                          </p:val>
                                        </p:tav>
                                      </p:tavLst>
                                    </p:anim>
                                    <p:anim calcmode="lin" valueType="num">
                                      <p:cBhvr>
                                        <p:cTn id="68" dur="1000" fill="hold"/>
                                        <p:tgtEl>
                                          <p:spTgt spid="25"/>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fade">
                                      <p:cBhvr>
                                        <p:cTn id="71" dur="1000"/>
                                        <p:tgtEl>
                                          <p:spTgt spid="28"/>
                                        </p:tgtEl>
                                      </p:cBhvr>
                                    </p:animEffect>
                                    <p:anim calcmode="lin" valueType="num">
                                      <p:cBhvr>
                                        <p:cTn id="72" dur="1000" fill="hold"/>
                                        <p:tgtEl>
                                          <p:spTgt spid="28"/>
                                        </p:tgtEl>
                                        <p:attrNameLst>
                                          <p:attrName>ppt_x</p:attrName>
                                        </p:attrNameLst>
                                      </p:cBhvr>
                                      <p:tavLst>
                                        <p:tav tm="0">
                                          <p:val>
                                            <p:strVal val="#ppt_x"/>
                                          </p:val>
                                        </p:tav>
                                        <p:tav tm="100000">
                                          <p:val>
                                            <p:strVal val="#ppt_x"/>
                                          </p:val>
                                        </p:tav>
                                      </p:tavLst>
                                    </p:anim>
                                    <p:anim calcmode="lin" valueType="num">
                                      <p:cBhvr>
                                        <p:cTn id="73" dur="1000" fill="hold"/>
                                        <p:tgtEl>
                                          <p:spTgt spid="28"/>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1000"/>
                                        <p:tgtEl>
                                          <p:spTgt spid="29"/>
                                        </p:tgtEl>
                                      </p:cBhvr>
                                    </p:animEffect>
                                    <p:anim calcmode="lin" valueType="num">
                                      <p:cBhvr>
                                        <p:cTn id="77" dur="1000" fill="hold"/>
                                        <p:tgtEl>
                                          <p:spTgt spid="29"/>
                                        </p:tgtEl>
                                        <p:attrNameLst>
                                          <p:attrName>ppt_x</p:attrName>
                                        </p:attrNameLst>
                                      </p:cBhvr>
                                      <p:tavLst>
                                        <p:tav tm="0">
                                          <p:val>
                                            <p:strVal val="#ppt_x"/>
                                          </p:val>
                                        </p:tav>
                                        <p:tav tm="100000">
                                          <p:val>
                                            <p:strVal val="#ppt_x"/>
                                          </p:val>
                                        </p:tav>
                                      </p:tavLst>
                                    </p:anim>
                                    <p:anim calcmode="lin" valueType="num">
                                      <p:cBhvr>
                                        <p:cTn id="78" dur="1000" fill="hold"/>
                                        <p:tgtEl>
                                          <p:spTgt spid="2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fade">
                                      <p:cBhvr>
                                        <p:cTn id="81" dur="1000"/>
                                        <p:tgtEl>
                                          <p:spTgt spid="30"/>
                                        </p:tgtEl>
                                      </p:cBhvr>
                                    </p:animEffect>
                                    <p:anim calcmode="lin" valueType="num">
                                      <p:cBhvr>
                                        <p:cTn id="82" dur="1000" fill="hold"/>
                                        <p:tgtEl>
                                          <p:spTgt spid="30"/>
                                        </p:tgtEl>
                                        <p:attrNameLst>
                                          <p:attrName>ppt_x</p:attrName>
                                        </p:attrNameLst>
                                      </p:cBhvr>
                                      <p:tavLst>
                                        <p:tav tm="0">
                                          <p:val>
                                            <p:strVal val="#ppt_x"/>
                                          </p:val>
                                        </p:tav>
                                        <p:tav tm="100000">
                                          <p:val>
                                            <p:strVal val="#ppt_x"/>
                                          </p:val>
                                        </p:tav>
                                      </p:tavLst>
                                    </p:anim>
                                    <p:anim calcmode="lin" valueType="num">
                                      <p:cBhvr>
                                        <p:cTn id="8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4" grpId="0"/>
      <p:bldP spid="25" grpId="0"/>
      <p:bldP spid="29"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944" y="1291576"/>
            <a:ext cx="6596332" cy="3924818"/>
          </a:xfrm>
          <a:prstGeom prst="rect">
            <a:avLst/>
          </a:prstGeom>
        </p:spPr>
      </p:pic>
      <p:sp>
        <p:nvSpPr>
          <p:cNvPr id="2" name="Title 1"/>
          <p:cNvSpPr>
            <a:spLocks noGrp="1"/>
          </p:cNvSpPr>
          <p:nvPr>
            <p:ph type="title"/>
          </p:nvPr>
        </p:nvSpPr>
        <p:spPr>
          <a:xfrm>
            <a:off x="228600" y="228600"/>
            <a:ext cx="8699740" cy="884556"/>
          </a:xfrm>
          <a:solidFill>
            <a:schemeClr val="bg1"/>
          </a:solidFill>
        </p:spPr>
        <p:txBody>
          <a:bodyPr>
            <a:normAutofit/>
          </a:bodyPr>
          <a:lstStyle/>
          <a:p>
            <a:r>
              <a:rPr lang="en-US" sz="3200" dirty="0" err="1">
                <a:solidFill>
                  <a:srgbClr val="C00000"/>
                </a:solidFill>
                <a:latin typeface="Segoe UI" panose="020B0502040204020203" pitchFamily="34" charset="0"/>
                <a:ea typeface="Segoe UI" panose="020B0502040204020203" pitchFamily="34" charset="0"/>
                <a:cs typeface="Segoe UI" panose="020B0502040204020203" pitchFamily="34" charset="0"/>
              </a:rPr>
              <a:t>BorrowDirect</a:t>
            </a:r>
            <a:r>
              <a:rPr lang="en-US" sz="3200" dirty="0">
                <a:solidFill>
                  <a:srgbClr val="C00000"/>
                </a:solidFill>
                <a:latin typeface="Segoe UI" panose="020B0502040204020203" pitchFamily="34" charset="0"/>
                <a:ea typeface="Segoe UI" panose="020B0502040204020203" pitchFamily="34" charset="0"/>
                <a:cs typeface="Segoe UI" panose="020B0502040204020203" pitchFamily="34" charset="0"/>
              </a:rPr>
              <a:t> compared to megaregions</a:t>
            </a:r>
          </a:p>
        </p:txBody>
      </p:sp>
      <p:sp>
        <p:nvSpPr>
          <p:cNvPr id="6" name="Oval 5"/>
          <p:cNvSpPr/>
          <p:nvPr/>
        </p:nvSpPr>
        <p:spPr>
          <a:xfrm>
            <a:off x="2031715" y="2169893"/>
            <a:ext cx="1600200" cy="1524000"/>
          </a:xfrm>
          <a:prstGeom prst="ellipse">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North</a:t>
            </a:r>
          </a:p>
          <a:p>
            <a:pPr algn="ctr"/>
            <a:r>
              <a:rPr lang="en-US" b="1" dirty="0"/>
              <a:t>America:</a:t>
            </a:r>
          </a:p>
          <a:p>
            <a:pPr algn="ctr"/>
            <a:r>
              <a:rPr lang="en-US" b="1" dirty="0"/>
              <a:t>45.7m</a:t>
            </a:r>
          </a:p>
        </p:txBody>
      </p:sp>
      <p:graphicFrame>
        <p:nvGraphicFramePr>
          <p:cNvPr id="14" name="Chart 13"/>
          <p:cNvGraphicFramePr>
            <a:graphicFrameLocks/>
          </p:cNvGraphicFramePr>
          <p:nvPr>
            <p:extLst/>
          </p:nvPr>
        </p:nvGraphicFramePr>
        <p:xfrm>
          <a:off x="-60385" y="6111240"/>
          <a:ext cx="937260" cy="7467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p:cNvGraphicFramePr>
            <a:graphicFrameLocks/>
          </p:cNvGraphicFramePr>
          <p:nvPr>
            <p:extLst/>
          </p:nvPr>
        </p:nvGraphicFramePr>
        <p:xfrm>
          <a:off x="688316" y="6103620"/>
          <a:ext cx="952500" cy="75438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Chart 15"/>
          <p:cNvGraphicFramePr>
            <a:graphicFrameLocks/>
          </p:cNvGraphicFramePr>
          <p:nvPr>
            <p:extLst/>
          </p:nvPr>
        </p:nvGraphicFramePr>
        <p:xfrm>
          <a:off x="1453262" y="6118860"/>
          <a:ext cx="975360" cy="7391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7" name="Chart 16"/>
          <p:cNvGraphicFramePr>
            <a:graphicFrameLocks/>
          </p:cNvGraphicFramePr>
          <p:nvPr>
            <p:extLst/>
          </p:nvPr>
        </p:nvGraphicFramePr>
        <p:xfrm>
          <a:off x="2161636" y="6118860"/>
          <a:ext cx="990600" cy="73914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8" name="Chart 17"/>
          <p:cNvGraphicFramePr>
            <a:graphicFrameLocks/>
          </p:cNvGraphicFramePr>
          <p:nvPr>
            <p:extLst/>
          </p:nvPr>
        </p:nvGraphicFramePr>
        <p:xfrm>
          <a:off x="2903508" y="6103620"/>
          <a:ext cx="990600" cy="75438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9" name="Chart 18"/>
          <p:cNvGraphicFramePr>
            <a:graphicFrameLocks/>
          </p:cNvGraphicFramePr>
          <p:nvPr>
            <p:extLst/>
          </p:nvPr>
        </p:nvGraphicFramePr>
        <p:xfrm>
          <a:off x="3666443" y="6103620"/>
          <a:ext cx="982980" cy="75438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0" name="Chart 19"/>
          <p:cNvGraphicFramePr>
            <a:graphicFrameLocks/>
          </p:cNvGraphicFramePr>
          <p:nvPr>
            <p:extLst/>
          </p:nvPr>
        </p:nvGraphicFramePr>
        <p:xfrm>
          <a:off x="4432179" y="6103620"/>
          <a:ext cx="952500" cy="75438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21" name="Chart 20"/>
          <p:cNvGraphicFramePr>
            <a:graphicFrameLocks/>
          </p:cNvGraphicFramePr>
          <p:nvPr>
            <p:extLst/>
          </p:nvPr>
        </p:nvGraphicFramePr>
        <p:xfrm>
          <a:off x="5185696" y="6103620"/>
          <a:ext cx="998220" cy="75438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22" name="Chart 21"/>
          <p:cNvGraphicFramePr>
            <a:graphicFrameLocks/>
          </p:cNvGraphicFramePr>
          <p:nvPr>
            <p:extLst/>
          </p:nvPr>
        </p:nvGraphicFramePr>
        <p:xfrm>
          <a:off x="5943817" y="6103620"/>
          <a:ext cx="982980" cy="754380"/>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23" name="Chart 22"/>
          <p:cNvGraphicFramePr>
            <a:graphicFrameLocks/>
          </p:cNvGraphicFramePr>
          <p:nvPr>
            <p:extLst/>
          </p:nvPr>
        </p:nvGraphicFramePr>
        <p:xfrm>
          <a:off x="6734427" y="6088380"/>
          <a:ext cx="937260" cy="76962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24" name="Chart 23"/>
          <p:cNvGraphicFramePr>
            <a:graphicFrameLocks/>
          </p:cNvGraphicFramePr>
          <p:nvPr>
            <p:extLst/>
          </p:nvPr>
        </p:nvGraphicFramePr>
        <p:xfrm>
          <a:off x="7483127" y="6096000"/>
          <a:ext cx="975360" cy="7620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25" name="Chart 24"/>
          <p:cNvGraphicFramePr>
            <a:graphicFrameLocks/>
          </p:cNvGraphicFramePr>
          <p:nvPr>
            <p:extLst/>
          </p:nvPr>
        </p:nvGraphicFramePr>
        <p:xfrm>
          <a:off x="8214575" y="6088380"/>
          <a:ext cx="1013460" cy="769620"/>
        </p:xfrm>
        <a:graphic>
          <a:graphicData uri="http://schemas.openxmlformats.org/drawingml/2006/chart">
            <c:chart xmlns:c="http://schemas.openxmlformats.org/drawingml/2006/chart" xmlns:r="http://schemas.openxmlformats.org/officeDocument/2006/relationships" r:id="rId15"/>
          </a:graphicData>
        </a:graphic>
      </p:graphicFrame>
      <p:sp>
        <p:nvSpPr>
          <p:cNvPr id="26" name="TextBox 25"/>
          <p:cNvSpPr txBox="1"/>
          <p:nvPr/>
        </p:nvSpPr>
        <p:spPr>
          <a:xfrm>
            <a:off x="241540" y="5926347"/>
            <a:ext cx="346954" cy="276999"/>
          </a:xfrm>
          <a:prstGeom prst="rect">
            <a:avLst/>
          </a:prstGeom>
          <a:noFill/>
        </p:spPr>
        <p:txBody>
          <a:bodyPr wrap="none" rtlCol="0">
            <a:spAutoFit/>
          </a:bodyPr>
          <a:lstStyle/>
          <a:p>
            <a:r>
              <a:rPr lang="en-US" sz="1200" b="1" dirty="0"/>
              <a:t>VS</a:t>
            </a:r>
          </a:p>
        </p:txBody>
      </p:sp>
      <p:sp>
        <p:nvSpPr>
          <p:cNvPr id="27" name="TextBox 26"/>
          <p:cNvSpPr txBox="1"/>
          <p:nvPr/>
        </p:nvSpPr>
        <p:spPr>
          <a:xfrm>
            <a:off x="603340" y="5923471"/>
            <a:ext cx="1083695" cy="276999"/>
          </a:xfrm>
          <a:prstGeom prst="rect">
            <a:avLst/>
          </a:prstGeom>
          <a:noFill/>
        </p:spPr>
        <p:txBody>
          <a:bodyPr wrap="none" rtlCol="0">
            <a:spAutoFit/>
          </a:bodyPr>
          <a:lstStyle/>
          <a:p>
            <a:pPr algn="ctr"/>
            <a:r>
              <a:rPr lang="en-US" sz="1200" b="1" dirty="0"/>
              <a:t>HOUORLEANS</a:t>
            </a:r>
          </a:p>
        </p:txBody>
      </p:sp>
      <p:sp>
        <p:nvSpPr>
          <p:cNvPr id="28" name="TextBox 27"/>
          <p:cNvSpPr txBox="1"/>
          <p:nvPr/>
        </p:nvSpPr>
        <p:spPr>
          <a:xfrm>
            <a:off x="1590215" y="5920596"/>
            <a:ext cx="760465" cy="276999"/>
          </a:xfrm>
          <a:prstGeom prst="rect">
            <a:avLst/>
          </a:prstGeom>
          <a:noFill/>
        </p:spPr>
        <p:txBody>
          <a:bodyPr wrap="none" rtlCol="0">
            <a:spAutoFit/>
          </a:bodyPr>
          <a:lstStyle/>
          <a:p>
            <a:pPr algn="ctr"/>
            <a:r>
              <a:rPr lang="en-US" sz="1200" b="1" dirty="0"/>
              <a:t>DAUSTIN</a:t>
            </a:r>
          </a:p>
        </p:txBody>
      </p:sp>
      <p:sp>
        <p:nvSpPr>
          <p:cNvPr id="29" name="TextBox 28"/>
          <p:cNvSpPr txBox="1"/>
          <p:nvPr/>
        </p:nvSpPr>
        <p:spPr>
          <a:xfrm>
            <a:off x="2293034" y="5926346"/>
            <a:ext cx="712053" cy="276999"/>
          </a:xfrm>
          <a:prstGeom prst="rect">
            <a:avLst/>
          </a:prstGeom>
          <a:noFill/>
        </p:spPr>
        <p:txBody>
          <a:bodyPr wrap="none" rtlCol="0">
            <a:spAutoFit/>
          </a:bodyPr>
          <a:lstStyle/>
          <a:p>
            <a:pPr algn="ctr"/>
            <a:r>
              <a:rPr lang="en-US" sz="1200" b="1" dirty="0"/>
              <a:t>DENVER</a:t>
            </a:r>
          </a:p>
        </p:txBody>
      </p:sp>
      <p:sp>
        <p:nvSpPr>
          <p:cNvPr id="30" name="TextBox 29"/>
          <p:cNvSpPr txBox="1"/>
          <p:nvPr/>
        </p:nvSpPr>
        <p:spPr>
          <a:xfrm>
            <a:off x="2983088" y="5911969"/>
            <a:ext cx="838691" cy="276999"/>
          </a:xfrm>
          <a:prstGeom prst="rect">
            <a:avLst/>
          </a:prstGeom>
          <a:noFill/>
        </p:spPr>
        <p:txBody>
          <a:bodyPr wrap="none" rtlCol="0">
            <a:spAutoFit/>
          </a:bodyPr>
          <a:lstStyle/>
          <a:p>
            <a:pPr algn="ctr"/>
            <a:r>
              <a:rPr lang="en-US" sz="1200" b="1" dirty="0"/>
              <a:t>CASCADIA</a:t>
            </a:r>
          </a:p>
        </p:txBody>
      </p:sp>
      <p:sp>
        <p:nvSpPr>
          <p:cNvPr id="31" name="TextBox 30"/>
          <p:cNvSpPr txBox="1"/>
          <p:nvPr/>
        </p:nvSpPr>
        <p:spPr>
          <a:xfrm>
            <a:off x="3850677" y="5917720"/>
            <a:ext cx="598754" cy="276999"/>
          </a:xfrm>
          <a:prstGeom prst="rect">
            <a:avLst/>
          </a:prstGeom>
          <a:noFill/>
        </p:spPr>
        <p:txBody>
          <a:bodyPr wrap="none" rtlCol="0">
            <a:spAutoFit/>
          </a:bodyPr>
          <a:lstStyle/>
          <a:p>
            <a:pPr algn="ctr"/>
            <a:r>
              <a:rPr lang="en-US" sz="1200" b="1" dirty="0"/>
              <a:t>SOFLO</a:t>
            </a:r>
          </a:p>
        </p:txBody>
      </p:sp>
      <p:sp>
        <p:nvSpPr>
          <p:cNvPr id="32" name="TextBox 31"/>
          <p:cNvSpPr txBox="1"/>
          <p:nvPr/>
        </p:nvSpPr>
        <p:spPr>
          <a:xfrm>
            <a:off x="4582578" y="5917720"/>
            <a:ext cx="601447" cy="276999"/>
          </a:xfrm>
          <a:prstGeom prst="rect">
            <a:avLst/>
          </a:prstGeom>
          <a:noFill/>
        </p:spPr>
        <p:txBody>
          <a:bodyPr wrap="none" rtlCol="0">
            <a:spAutoFit/>
          </a:bodyPr>
          <a:lstStyle/>
          <a:p>
            <a:pPr algn="ctr"/>
            <a:r>
              <a:rPr lang="en-US" sz="1200" b="1" dirty="0"/>
              <a:t>SOCAL</a:t>
            </a:r>
          </a:p>
        </p:txBody>
      </p:sp>
      <p:sp>
        <p:nvSpPr>
          <p:cNvPr id="33" name="TextBox 32"/>
          <p:cNvSpPr txBox="1"/>
          <p:nvPr/>
        </p:nvSpPr>
        <p:spPr>
          <a:xfrm>
            <a:off x="5344530" y="5917720"/>
            <a:ext cx="630301" cy="276999"/>
          </a:xfrm>
          <a:prstGeom prst="rect">
            <a:avLst/>
          </a:prstGeom>
          <a:noFill/>
        </p:spPr>
        <p:txBody>
          <a:bodyPr wrap="none" rtlCol="0">
            <a:spAutoFit/>
          </a:bodyPr>
          <a:lstStyle/>
          <a:p>
            <a:pPr algn="ctr"/>
            <a:r>
              <a:rPr lang="en-US" sz="1200" b="1" dirty="0"/>
              <a:t>NOCAL</a:t>
            </a:r>
          </a:p>
        </p:txBody>
      </p:sp>
      <p:sp>
        <p:nvSpPr>
          <p:cNvPr id="34" name="TextBox 33"/>
          <p:cNvSpPr txBox="1"/>
          <p:nvPr/>
        </p:nvSpPr>
        <p:spPr>
          <a:xfrm>
            <a:off x="5938191" y="5917720"/>
            <a:ext cx="961225" cy="276999"/>
          </a:xfrm>
          <a:prstGeom prst="rect">
            <a:avLst/>
          </a:prstGeom>
          <a:noFill/>
        </p:spPr>
        <p:txBody>
          <a:bodyPr wrap="none" rtlCol="0">
            <a:spAutoFit/>
          </a:bodyPr>
          <a:lstStyle/>
          <a:p>
            <a:pPr algn="ctr"/>
            <a:r>
              <a:rPr lang="en-US" sz="1200" b="1" dirty="0"/>
              <a:t>CHARLANTA</a:t>
            </a:r>
          </a:p>
        </p:txBody>
      </p:sp>
      <p:sp>
        <p:nvSpPr>
          <p:cNvPr id="35" name="TextBox 34"/>
          <p:cNvSpPr txBox="1"/>
          <p:nvPr/>
        </p:nvSpPr>
        <p:spPr>
          <a:xfrm>
            <a:off x="6783051" y="5917720"/>
            <a:ext cx="841513" cy="276999"/>
          </a:xfrm>
          <a:prstGeom prst="rect">
            <a:avLst/>
          </a:prstGeom>
          <a:noFill/>
        </p:spPr>
        <p:txBody>
          <a:bodyPr wrap="none" rtlCol="0">
            <a:spAutoFit/>
          </a:bodyPr>
          <a:lstStyle/>
          <a:p>
            <a:pPr algn="ctr"/>
            <a:r>
              <a:rPr lang="en-US" sz="1200" b="1" dirty="0"/>
              <a:t>BOSWASH</a:t>
            </a:r>
          </a:p>
        </p:txBody>
      </p:sp>
      <p:sp>
        <p:nvSpPr>
          <p:cNvPr id="36" name="TextBox 35"/>
          <p:cNvSpPr txBox="1"/>
          <p:nvPr/>
        </p:nvSpPr>
        <p:spPr>
          <a:xfrm>
            <a:off x="7565864" y="5909093"/>
            <a:ext cx="776879" cy="276999"/>
          </a:xfrm>
          <a:prstGeom prst="rect">
            <a:avLst/>
          </a:prstGeom>
          <a:noFill/>
        </p:spPr>
        <p:txBody>
          <a:bodyPr wrap="none" rtlCol="0">
            <a:spAutoFit/>
          </a:bodyPr>
          <a:lstStyle/>
          <a:p>
            <a:pPr algn="ctr"/>
            <a:r>
              <a:rPr lang="en-US" sz="1200" b="1" dirty="0"/>
              <a:t>TORBUFF</a:t>
            </a:r>
          </a:p>
        </p:txBody>
      </p:sp>
      <p:sp>
        <p:nvSpPr>
          <p:cNvPr id="37" name="TextBox 36"/>
          <p:cNvSpPr txBox="1"/>
          <p:nvPr/>
        </p:nvSpPr>
        <p:spPr>
          <a:xfrm>
            <a:off x="8300709" y="5900467"/>
            <a:ext cx="756426" cy="276999"/>
          </a:xfrm>
          <a:prstGeom prst="rect">
            <a:avLst/>
          </a:prstGeom>
          <a:noFill/>
        </p:spPr>
        <p:txBody>
          <a:bodyPr wrap="none" rtlCol="0">
            <a:spAutoFit/>
          </a:bodyPr>
          <a:lstStyle/>
          <a:p>
            <a:pPr algn="ctr"/>
            <a:r>
              <a:rPr lang="en-US" sz="1200" b="1" dirty="0"/>
              <a:t>CHIPITTS</a:t>
            </a:r>
          </a:p>
        </p:txBody>
      </p:sp>
      <p:sp>
        <p:nvSpPr>
          <p:cNvPr id="38" name="Rectangle 37"/>
          <p:cNvSpPr/>
          <p:nvPr/>
        </p:nvSpPr>
        <p:spPr>
          <a:xfrm>
            <a:off x="258793" y="5331125"/>
            <a:ext cx="365760" cy="365760"/>
          </a:xfrm>
          <a:prstGeom prst="rect">
            <a:avLst/>
          </a:prstGeom>
          <a:solidFill>
            <a:srgbClr val="3584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51957" y="5382883"/>
            <a:ext cx="1647823" cy="276999"/>
          </a:xfrm>
          <a:prstGeom prst="rect">
            <a:avLst/>
          </a:prstGeom>
          <a:noFill/>
        </p:spPr>
        <p:txBody>
          <a:bodyPr wrap="none" rtlCol="0">
            <a:spAutoFit/>
          </a:bodyPr>
          <a:lstStyle/>
          <a:p>
            <a:pPr algn="ctr"/>
            <a:r>
              <a:rPr lang="en-US" sz="1200" b="1" dirty="0"/>
              <a:t>BorrowDirect coverage</a:t>
            </a:r>
          </a:p>
        </p:txBody>
      </p:sp>
      <p:sp>
        <p:nvSpPr>
          <p:cNvPr id="3" name="Rectangle 2"/>
          <p:cNvSpPr/>
          <p:nvPr/>
        </p:nvSpPr>
        <p:spPr>
          <a:xfrm>
            <a:off x="6967169" y="1767811"/>
            <a:ext cx="1961171"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C00000"/>
                </a:solidFill>
                <a:latin typeface="Segoe UI" panose="020B0502040204020203" pitchFamily="34" charset="0"/>
                <a:ea typeface="Segoe UI" panose="020B0502040204020203" pitchFamily="34" charset="0"/>
                <a:cs typeface="Segoe UI" panose="020B0502040204020203" pitchFamily="34" charset="0"/>
              </a:rPr>
              <a:t>Bos</a:t>
            </a:r>
            <a:r>
              <a:rPr lang="en-US" sz="2800" b="1" dirty="0">
                <a:solidFill>
                  <a:srgbClr val="C00000"/>
                </a:solidFill>
                <a:latin typeface="Segoe UI" panose="020B0502040204020203" pitchFamily="34" charset="0"/>
                <a:ea typeface="Segoe UI" panose="020B0502040204020203" pitchFamily="34" charset="0"/>
                <a:cs typeface="Segoe UI" panose="020B0502040204020203" pitchFamily="34" charset="0"/>
              </a:rPr>
              <a:t>-Wash</a:t>
            </a:r>
          </a:p>
          <a:p>
            <a:pPr algn="ctr"/>
            <a:r>
              <a:rPr lang="en-US" sz="2800" b="1" dirty="0">
                <a:solidFill>
                  <a:srgbClr val="C00000"/>
                </a:solidFill>
                <a:latin typeface="Segoe UI" panose="020B0502040204020203" pitchFamily="34" charset="0"/>
                <a:ea typeface="Segoe UI" panose="020B0502040204020203" pitchFamily="34" charset="0"/>
                <a:cs typeface="Segoe UI" panose="020B0502040204020203" pitchFamily="34" charset="0"/>
              </a:rPr>
              <a:t>57%</a:t>
            </a:r>
          </a:p>
        </p:txBody>
      </p:sp>
      <p:sp>
        <p:nvSpPr>
          <p:cNvPr id="40" name="Rectangle 39"/>
          <p:cNvSpPr/>
          <p:nvPr/>
        </p:nvSpPr>
        <p:spPr>
          <a:xfrm>
            <a:off x="6967168" y="2841641"/>
            <a:ext cx="1961171"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C00000"/>
                </a:solidFill>
                <a:latin typeface="Segoe UI" panose="020B0502040204020203" pitchFamily="34" charset="0"/>
                <a:ea typeface="Segoe UI" panose="020B0502040204020203" pitchFamily="34" charset="0"/>
                <a:cs typeface="Segoe UI" panose="020B0502040204020203" pitchFamily="34" charset="0"/>
              </a:rPr>
              <a:t>Chi-Pitts</a:t>
            </a:r>
          </a:p>
          <a:p>
            <a:pPr algn="ctr"/>
            <a:r>
              <a:rPr lang="en-US" sz="2800" b="1" dirty="0">
                <a:solidFill>
                  <a:srgbClr val="C00000"/>
                </a:solidFill>
                <a:latin typeface="Segoe UI" panose="020B0502040204020203" pitchFamily="34" charset="0"/>
                <a:ea typeface="Segoe UI" panose="020B0502040204020203" pitchFamily="34" charset="0"/>
                <a:cs typeface="Segoe UI" panose="020B0502040204020203" pitchFamily="34" charset="0"/>
              </a:rPr>
              <a:t>41%</a:t>
            </a:r>
          </a:p>
        </p:txBody>
      </p:sp>
      <p:sp>
        <p:nvSpPr>
          <p:cNvPr id="41" name="Rectangle 40"/>
          <p:cNvSpPr/>
          <p:nvPr/>
        </p:nvSpPr>
        <p:spPr>
          <a:xfrm>
            <a:off x="6967168" y="3870182"/>
            <a:ext cx="1961171" cy="13876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C00000"/>
                </a:solidFill>
                <a:latin typeface="Segoe UI" panose="020B0502040204020203" pitchFamily="34" charset="0"/>
                <a:ea typeface="Segoe UI" panose="020B0502040204020203" pitchFamily="34" charset="0"/>
                <a:cs typeface="Segoe UI" panose="020B0502040204020203" pitchFamily="34" charset="0"/>
              </a:rPr>
              <a:t>Borrow Direct</a:t>
            </a:r>
          </a:p>
          <a:p>
            <a:pPr algn="ctr"/>
            <a:r>
              <a:rPr lang="en-US" sz="2800" b="1" dirty="0">
                <a:solidFill>
                  <a:srgbClr val="C00000"/>
                </a:solidFill>
                <a:latin typeface="Segoe UI" panose="020B0502040204020203" pitchFamily="34" charset="0"/>
                <a:ea typeface="Segoe UI" panose="020B0502040204020203" pitchFamily="34" charset="0"/>
                <a:cs typeface="Segoe UI" panose="020B0502040204020203" pitchFamily="34" charset="0"/>
              </a:rPr>
              <a:t>35%</a:t>
            </a:r>
          </a:p>
        </p:txBody>
      </p:sp>
    </p:spTree>
    <p:extLst>
      <p:ext uri="{BB962C8B-B14F-4D97-AF65-F5344CB8AC3E}">
        <p14:creationId xmlns:p14="http://schemas.microsoft.com/office/powerpoint/2010/main" val="4053806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5543396" y="3505200"/>
            <a:ext cx="3600604" cy="3352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prstClr val="white"/>
                </a:solidFill>
                <a:latin typeface="Segoe UI" panose="020B0502040204020203" pitchFamily="34" charset="0"/>
                <a:ea typeface="Segoe UI" panose="020B0502040204020203" pitchFamily="34" charset="0"/>
                <a:cs typeface="Segoe UI" panose="020B0502040204020203" pitchFamily="34" charset="0"/>
              </a:rPr>
              <a:t>OK</a:t>
            </a:r>
            <a:br>
              <a:rPr lang="en-US" sz="4400" b="1" dirty="0">
                <a:solidFill>
                  <a:prstClr val="white"/>
                </a:solidFill>
                <a:latin typeface="Segoe UI" panose="020B0502040204020203" pitchFamily="34" charset="0"/>
                <a:ea typeface="Segoe UI" panose="020B0502040204020203" pitchFamily="34" charset="0"/>
                <a:cs typeface="Segoe UI" panose="020B0502040204020203" pitchFamily="34" charset="0"/>
              </a:rPr>
            </a:br>
            <a:r>
              <a:rPr lang="en-US" sz="4400" b="1" dirty="0">
                <a:solidFill>
                  <a:prstClr val="white"/>
                </a:solidFill>
                <a:latin typeface="Segoe UI" panose="020B0502040204020203" pitchFamily="34" charset="0"/>
                <a:ea typeface="Segoe UI" panose="020B0502040204020203" pitchFamily="34" charset="0"/>
                <a:cs typeface="Segoe UI" panose="020B0502040204020203" pitchFamily="34" charset="0"/>
              </a:rPr>
              <a:t>Let’s begin</a:t>
            </a:r>
          </a:p>
        </p:txBody>
      </p:sp>
    </p:spTree>
    <p:extLst>
      <p:ext uri="{BB962C8B-B14F-4D97-AF65-F5344CB8AC3E}">
        <p14:creationId xmlns:p14="http://schemas.microsoft.com/office/powerpoint/2010/main" val="1112435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67336" y="1370220"/>
            <a:ext cx="3536577" cy="4343400"/>
          </a:xfrm>
          <a:prstGeom prst="rect">
            <a:avLst/>
          </a:prstGeom>
          <a:solidFill>
            <a:srgbClr val="5B9BD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kern="0" dirty="0">
                <a:solidFill>
                  <a:prstClr val="white"/>
                </a:solidFill>
                <a:latin typeface="Segoe UI" panose="020B0502040204020203" pitchFamily="34" charset="0"/>
                <a:ea typeface="Segoe UI" panose="020B0502040204020203" pitchFamily="34" charset="0"/>
                <a:cs typeface="Segoe UI" panose="020B0502040204020203" pitchFamily="34" charset="0"/>
              </a:rPr>
              <a:t>Reconfiguration of </a:t>
            </a:r>
            <a:r>
              <a:rPr lang="en-US" sz="2400" b="1" kern="0" dirty="0">
                <a:solidFill>
                  <a:prstClr val="white"/>
                </a:solidFill>
                <a:latin typeface="Segoe UI" panose="020B0502040204020203" pitchFamily="34" charset="0"/>
                <a:ea typeface="Segoe UI" panose="020B0502040204020203" pitchFamily="34" charset="0"/>
                <a:cs typeface="Segoe UI" panose="020B0502040204020203" pitchFamily="34" charset="0"/>
              </a:rPr>
              <a:t>research work </a:t>
            </a:r>
            <a:r>
              <a:rPr lang="en-US" sz="2400" kern="0" dirty="0">
                <a:solidFill>
                  <a:prstClr val="white"/>
                </a:solidFill>
                <a:latin typeface="Segoe UI" panose="020B0502040204020203" pitchFamily="34" charset="0"/>
                <a:ea typeface="Segoe UI" panose="020B0502040204020203" pitchFamily="34" charset="0"/>
                <a:cs typeface="Segoe UI" panose="020B0502040204020203" pitchFamily="34" charset="0"/>
              </a:rPr>
              <a:t>by network/digital </a:t>
            </a:r>
            <a:br>
              <a:rPr lang="en-US" sz="2400" kern="0" dirty="0">
                <a:solidFill>
                  <a:prstClr val="white"/>
                </a:solidFill>
                <a:latin typeface="Segoe UI" panose="020B0502040204020203" pitchFamily="34" charset="0"/>
                <a:ea typeface="Segoe UI" panose="020B0502040204020203" pitchFamily="34" charset="0"/>
                <a:cs typeface="Segoe UI" panose="020B0502040204020203" pitchFamily="34" charset="0"/>
              </a:rPr>
            </a:br>
            <a:r>
              <a:rPr lang="en-US" sz="2400" kern="0" dirty="0">
                <a:solidFill>
                  <a:prstClr val="white"/>
                </a:solidFill>
                <a:latin typeface="Segoe UI" panose="020B0502040204020203" pitchFamily="34" charset="0"/>
                <a:ea typeface="Segoe UI" panose="020B0502040204020203" pitchFamily="34" charset="0"/>
                <a:cs typeface="Segoe UI" panose="020B0502040204020203" pitchFamily="34" charset="0"/>
              </a:rPr>
              <a:t>environment.</a:t>
            </a:r>
          </a:p>
        </p:txBody>
      </p:sp>
      <p:sp>
        <p:nvSpPr>
          <p:cNvPr id="6" name="Rectangle 5"/>
          <p:cNvSpPr/>
          <p:nvPr/>
        </p:nvSpPr>
        <p:spPr>
          <a:xfrm>
            <a:off x="4644275" y="1370220"/>
            <a:ext cx="3636872" cy="4343400"/>
          </a:xfrm>
          <a:prstGeom prst="rect">
            <a:avLst/>
          </a:prstGeom>
          <a:solidFill>
            <a:srgbClr val="5B9BD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kern="0" dirty="0">
                <a:solidFill>
                  <a:prstClr val="white"/>
                </a:solidFill>
                <a:latin typeface="Segoe UI" panose="020B0502040204020203" pitchFamily="34" charset="0"/>
                <a:ea typeface="Segoe UI" panose="020B0502040204020203" pitchFamily="34" charset="0"/>
                <a:cs typeface="Segoe UI" panose="020B0502040204020203" pitchFamily="34" charset="0"/>
              </a:rPr>
              <a:t>Reconfiguration of the </a:t>
            </a:r>
            <a:r>
              <a:rPr lang="en-US" sz="2400" b="1" kern="0" dirty="0">
                <a:solidFill>
                  <a:prstClr val="white"/>
                </a:solidFill>
                <a:latin typeface="Segoe UI" panose="020B0502040204020203" pitchFamily="34" charset="0"/>
                <a:ea typeface="Segoe UI" panose="020B0502040204020203" pitchFamily="34" charset="0"/>
                <a:cs typeface="Segoe UI" panose="020B0502040204020203" pitchFamily="34" charset="0"/>
              </a:rPr>
              <a:t>information space </a:t>
            </a:r>
            <a:r>
              <a:rPr lang="en-US" sz="2400" kern="0" dirty="0">
                <a:solidFill>
                  <a:prstClr val="white"/>
                </a:solidFill>
                <a:latin typeface="Segoe UI" panose="020B0502040204020203" pitchFamily="34" charset="0"/>
                <a:ea typeface="Segoe UI" panose="020B0502040204020203" pitchFamily="34" charset="0"/>
                <a:cs typeface="Segoe UI" panose="020B0502040204020203" pitchFamily="34" charset="0"/>
              </a:rPr>
              <a:t>by network/digital environment.</a:t>
            </a:r>
          </a:p>
        </p:txBody>
      </p:sp>
      <p:sp>
        <p:nvSpPr>
          <p:cNvPr id="16" name="Oval 15"/>
          <p:cNvSpPr/>
          <p:nvPr/>
        </p:nvSpPr>
        <p:spPr>
          <a:xfrm>
            <a:off x="1755402" y="4711815"/>
            <a:ext cx="1983961" cy="198396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b="1" kern="0" dirty="0">
                <a:solidFill>
                  <a:srgbClr val="5B9BD5"/>
                </a:solidFill>
                <a:latin typeface="Segoe UI" panose="020B0502040204020203" pitchFamily="34" charset="0"/>
                <a:ea typeface="Segoe UI" panose="020B0502040204020203" pitchFamily="34" charset="0"/>
                <a:cs typeface="Segoe UI" panose="020B0502040204020203" pitchFamily="34" charset="0"/>
              </a:rPr>
              <a:t>The inside out collection</a:t>
            </a:r>
          </a:p>
        </p:txBody>
      </p:sp>
      <p:sp>
        <p:nvSpPr>
          <p:cNvPr id="15" name="Oval 14"/>
          <p:cNvSpPr/>
          <p:nvPr/>
        </p:nvSpPr>
        <p:spPr>
          <a:xfrm>
            <a:off x="5474443" y="4721639"/>
            <a:ext cx="1983961" cy="198396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b="1" kern="0" dirty="0">
                <a:solidFill>
                  <a:srgbClr val="5B9BD5"/>
                </a:solidFill>
                <a:latin typeface="Segoe UI" panose="020B0502040204020203" pitchFamily="34" charset="0"/>
                <a:ea typeface="Segoe UI" panose="020B0502040204020203" pitchFamily="34" charset="0"/>
                <a:cs typeface="Segoe UI" panose="020B0502040204020203" pitchFamily="34" charset="0"/>
              </a:rPr>
              <a:t>The facilitated collection</a:t>
            </a:r>
          </a:p>
        </p:txBody>
      </p:sp>
      <p:sp>
        <p:nvSpPr>
          <p:cNvPr id="4" name="Title 3"/>
          <p:cNvSpPr>
            <a:spLocks noGrp="1"/>
          </p:cNvSpPr>
          <p:nvPr>
            <p:ph type="title"/>
          </p:nvPr>
        </p:nvSpPr>
        <p:spPr>
          <a:xfrm>
            <a:off x="867335" y="228600"/>
            <a:ext cx="7413811" cy="854074"/>
          </a:xfrm>
          <a:solidFill>
            <a:srgbClr val="5B9BD5"/>
          </a:solidFill>
          <a:ln>
            <a:solidFill>
              <a:schemeClr val="bg1"/>
            </a:solidFill>
          </a:ln>
        </p:spPr>
        <p:txBody>
          <a:bodyPr/>
          <a:lstStyle/>
          <a:p>
            <a:pPr algn="ctr"/>
            <a:r>
              <a:rPr lang="en-US" b="1" dirty="0">
                <a:solidFill>
                  <a:schemeClr val="bg1"/>
                </a:solidFill>
                <a:latin typeface="Segoe UI" panose="020B0502040204020203" pitchFamily="34" charset="0"/>
                <a:cs typeface="Segoe UI" panose="020B0502040204020203" pitchFamily="34" charset="0"/>
              </a:rPr>
              <a:t>Overview</a:t>
            </a:r>
          </a:p>
        </p:txBody>
      </p:sp>
      <p:sp>
        <p:nvSpPr>
          <p:cNvPr id="7" name="Oval 6"/>
          <p:cNvSpPr/>
          <p:nvPr/>
        </p:nvSpPr>
        <p:spPr>
          <a:xfrm>
            <a:off x="1603003" y="405175"/>
            <a:ext cx="1983961" cy="198396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5B9BD5"/>
                </a:solidFill>
                <a:latin typeface="Segoe UI" panose="020B0502040204020203" pitchFamily="34" charset="0"/>
                <a:ea typeface="Segoe UI" panose="020B0502040204020203" pitchFamily="34" charset="0"/>
                <a:cs typeface="Segoe UI" panose="020B0502040204020203" pitchFamily="34" charset="0"/>
              </a:rPr>
              <a:t>Support for creation, management and disclosure</a:t>
            </a:r>
          </a:p>
        </p:txBody>
      </p:sp>
      <p:sp>
        <p:nvSpPr>
          <p:cNvPr id="8" name="Oval 7"/>
          <p:cNvSpPr/>
          <p:nvPr/>
        </p:nvSpPr>
        <p:spPr>
          <a:xfrm>
            <a:off x="5408258" y="409616"/>
            <a:ext cx="1983961" cy="198396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5B9BD5"/>
                </a:solidFill>
                <a:latin typeface="Segoe UI" panose="020B0502040204020203" pitchFamily="34" charset="0"/>
                <a:ea typeface="Segoe UI" panose="020B0502040204020203" pitchFamily="34" charset="0"/>
                <a:cs typeface="Segoe UI" panose="020B0502040204020203" pitchFamily="34" charset="0"/>
              </a:rPr>
              <a:t>The specialized collection</a:t>
            </a:r>
          </a:p>
        </p:txBody>
      </p:sp>
    </p:spTree>
    <p:extLst>
      <p:ext uri="{BB962C8B-B14F-4D97-AF65-F5344CB8AC3E}">
        <p14:creationId xmlns:p14="http://schemas.microsoft.com/office/powerpoint/2010/main" val="308782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6" grpId="0" animBg="1"/>
      <p:bldP spid="15"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67336" y="1219200"/>
            <a:ext cx="3536577" cy="4343400"/>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C00000"/>
                </a:solidFill>
                <a:latin typeface="Segoe UI" panose="020B0502040204020203" pitchFamily="34" charset="0"/>
                <a:ea typeface="Segoe UI" panose="020B0502040204020203" pitchFamily="34" charset="0"/>
                <a:cs typeface="Segoe UI" panose="020B0502040204020203" pitchFamily="34" charset="0"/>
              </a:rPr>
              <a:t>Reconfiguration of </a:t>
            </a:r>
            <a:r>
              <a:rPr lang="en-US" sz="2400" b="1" dirty="0">
                <a:solidFill>
                  <a:srgbClr val="C00000"/>
                </a:solidFill>
                <a:latin typeface="Segoe UI" panose="020B0502040204020203" pitchFamily="34" charset="0"/>
                <a:ea typeface="Segoe UI" panose="020B0502040204020203" pitchFamily="34" charset="0"/>
                <a:cs typeface="Segoe UI" panose="020B0502040204020203" pitchFamily="34" charset="0"/>
              </a:rPr>
              <a:t>research work </a:t>
            </a:r>
            <a:r>
              <a:rPr lang="en-US" sz="2400" dirty="0">
                <a:solidFill>
                  <a:srgbClr val="C00000"/>
                </a:solidFill>
                <a:latin typeface="Segoe UI" panose="020B0502040204020203" pitchFamily="34" charset="0"/>
                <a:ea typeface="Segoe UI" panose="020B0502040204020203" pitchFamily="34" charset="0"/>
                <a:cs typeface="Segoe UI" panose="020B0502040204020203" pitchFamily="34" charset="0"/>
              </a:rPr>
              <a:t>by network/digital </a:t>
            </a:r>
            <a:br>
              <a:rPr lang="en-US" sz="2400" dirty="0">
                <a:solidFill>
                  <a:srgbClr val="C00000"/>
                </a:solidFill>
                <a:latin typeface="Segoe UI" panose="020B0502040204020203" pitchFamily="34" charset="0"/>
                <a:ea typeface="Segoe UI" panose="020B0502040204020203" pitchFamily="34" charset="0"/>
                <a:cs typeface="Segoe UI" panose="020B0502040204020203" pitchFamily="34" charset="0"/>
              </a:rPr>
            </a:br>
            <a:r>
              <a:rPr lang="en-US" sz="2400" dirty="0">
                <a:solidFill>
                  <a:srgbClr val="C00000"/>
                </a:solidFill>
                <a:latin typeface="Segoe UI" panose="020B0502040204020203" pitchFamily="34" charset="0"/>
                <a:ea typeface="Segoe UI" panose="020B0502040204020203" pitchFamily="34" charset="0"/>
                <a:cs typeface="Segoe UI" panose="020B0502040204020203" pitchFamily="34" charset="0"/>
              </a:rPr>
              <a:t>environment.</a:t>
            </a:r>
          </a:p>
        </p:txBody>
      </p:sp>
      <p:sp>
        <p:nvSpPr>
          <p:cNvPr id="3" name="Oval 2"/>
          <p:cNvSpPr/>
          <p:nvPr/>
        </p:nvSpPr>
        <p:spPr>
          <a:xfrm>
            <a:off x="5059602" y="2895600"/>
            <a:ext cx="4048539" cy="396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prstClr val="white"/>
                </a:solidFill>
                <a:latin typeface="Segoe UI" panose="020B0502040204020203" pitchFamily="34" charset="0"/>
                <a:ea typeface="Segoe UI" panose="020B0502040204020203" pitchFamily="34" charset="0"/>
                <a:cs typeface="Segoe UI" panose="020B0502040204020203" pitchFamily="34" charset="0"/>
              </a:rPr>
              <a:t>Research work </a:t>
            </a:r>
          </a:p>
        </p:txBody>
      </p:sp>
    </p:spTree>
    <p:extLst>
      <p:ext uri="{BB962C8B-B14F-4D97-AF65-F5344CB8AC3E}">
        <p14:creationId xmlns:p14="http://schemas.microsoft.com/office/powerpoint/2010/main" val="3522599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153400" cy="914400"/>
          </a:xfrm>
          <a:solidFill>
            <a:srgbClr val="5B9BD5"/>
          </a:solidFill>
          <a:ln>
            <a:solidFill>
              <a:schemeClr val="bg1"/>
            </a:solidFill>
          </a:ln>
        </p:spPr>
        <p:txBody>
          <a:bodyPr>
            <a:normAutofit fontScale="90000"/>
          </a:bodyPr>
          <a:lstStyle/>
          <a:p>
            <a:r>
              <a:rPr lang="en-US" sz="3200" dirty="0">
                <a:solidFill>
                  <a:schemeClr val="bg1"/>
                </a:solidFill>
              </a:rPr>
              <a:t>Supporting the creative process: the emerging scholarly record</a:t>
            </a:r>
          </a:p>
        </p:txBody>
      </p:sp>
      <p:pic>
        <p:nvPicPr>
          <p:cNvPr id="1026" name="Picture 2" descr="H:\NSR\cni2014\outcomes-1.png"/>
          <p:cNvPicPr>
            <a:picLocks noChangeAspect="1" noChangeArrowheads="1"/>
          </p:cNvPicPr>
          <p:nvPr/>
        </p:nvPicPr>
        <p:blipFill>
          <a:blip r:embed="rId3" cstate="print"/>
          <a:srcRect/>
          <a:stretch>
            <a:fillRect/>
          </a:stretch>
        </p:blipFill>
        <p:spPr bwMode="auto">
          <a:xfrm>
            <a:off x="1371600" y="1481177"/>
            <a:ext cx="6477000" cy="5072023"/>
          </a:xfrm>
          <a:prstGeom prst="rect">
            <a:avLst/>
          </a:prstGeom>
          <a:noFill/>
        </p:spPr>
      </p:pic>
    </p:spTree>
    <p:extLst>
      <p:ext uri="{BB962C8B-B14F-4D97-AF65-F5344CB8AC3E}">
        <p14:creationId xmlns:p14="http://schemas.microsoft.com/office/powerpoint/2010/main" val="17310786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NSR\cni2014\outcomes-1.png"/>
          <p:cNvPicPr>
            <a:picLocks noChangeAspect="1" noChangeArrowheads="1"/>
          </p:cNvPicPr>
          <p:nvPr/>
        </p:nvPicPr>
        <p:blipFill>
          <a:blip r:embed="rId3" cstate="print"/>
          <a:srcRect/>
          <a:stretch>
            <a:fillRect/>
          </a:stretch>
        </p:blipFill>
        <p:spPr bwMode="auto">
          <a:xfrm>
            <a:off x="2667000" y="2209800"/>
            <a:ext cx="3886200" cy="3043214"/>
          </a:xfrm>
          <a:prstGeom prst="rect">
            <a:avLst/>
          </a:prstGeom>
          <a:noFill/>
        </p:spPr>
      </p:pic>
      <p:pic>
        <p:nvPicPr>
          <p:cNvPr id="14342" name="Picture 6" descr="http://www.digital-science.com/system/images/W1siZiIsIjIwMTIvMDUvMDkvMTcvNDIvMzEvNTU0L3Byb2R1Y3RfZmlnc2hhcmVfbGFyZ2UucG5nIl1d/product-figshare-large.png"/>
          <p:cNvPicPr>
            <a:picLocks noChangeAspect="1" noChangeArrowheads="1"/>
          </p:cNvPicPr>
          <p:nvPr/>
        </p:nvPicPr>
        <p:blipFill>
          <a:blip r:embed="rId4" cstate="print"/>
          <a:srcRect/>
          <a:stretch>
            <a:fillRect/>
          </a:stretch>
        </p:blipFill>
        <p:spPr bwMode="auto">
          <a:xfrm>
            <a:off x="4343400" y="321159"/>
            <a:ext cx="1600200" cy="484910"/>
          </a:xfrm>
          <a:prstGeom prst="rect">
            <a:avLst/>
          </a:prstGeom>
          <a:noFill/>
        </p:spPr>
      </p:pic>
      <p:pic>
        <p:nvPicPr>
          <p:cNvPr id="14350" name="Picture 14" descr="http://wiki.datadryad.org/wg/dryad/images/9/91/DryadLogo.png"/>
          <p:cNvPicPr>
            <a:picLocks noChangeAspect="1" noChangeArrowheads="1"/>
          </p:cNvPicPr>
          <p:nvPr/>
        </p:nvPicPr>
        <p:blipFill>
          <a:blip r:embed="rId5" cstate="print"/>
          <a:srcRect/>
          <a:stretch>
            <a:fillRect/>
          </a:stretch>
        </p:blipFill>
        <p:spPr bwMode="auto">
          <a:xfrm>
            <a:off x="3344209" y="1293077"/>
            <a:ext cx="1371600" cy="766646"/>
          </a:xfrm>
          <a:prstGeom prst="rect">
            <a:avLst/>
          </a:prstGeom>
          <a:noFill/>
        </p:spPr>
      </p:pic>
      <p:pic>
        <p:nvPicPr>
          <p:cNvPr id="14358" name="Picture 22" descr="http://inside-bigdata.com/wp-content/uploads/2013/12/arxiv.jpg"/>
          <p:cNvPicPr>
            <a:picLocks noChangeAspect="1" noChangeArrowheads="1"/>
          </p:cNvPicPr>
          <p:nvPr/>
        </p:nvPicPr>
        <p:blipFill>
          <a:blip r:embed="rId6" cstate="print"/>
          <a:srcRect/>
          <a:stretch>
            <a:fillRect/>
          </a:stretch>
        </p:blipFill>
        <p:spPr bwMode="auto">
          <a:xfrm>
            <a:off x="6737822" y="1905462"/>
            <a:ext cx="842211" cy="711200"/>
          </a:xfrm>
          <a:prstGeom prst="rect">
            <a:avLst/>
          </a:prstGeom>
          <a:noFill/>
        </p:spPr>
      </p:pic>
      <p:pic>
        <p:nvPicPr>
          <p:cNvPr id="14360" name="Picture 24" descr="http://www.elsevier.com/__data/assets/image/0020/174062/MethodsX-logotagline-fc-200.png"/>
          <p:cNvPicPr>
            <a:picLocks noChangeAspect="1" noChangeArrowheads="1"/>
          </p:cNvPicPr>
          <p:nvPr/>
        </p:nvPicPr>
        <p:blipFill>
          <a:blip r:embed="rId7" cstate="print"/>
          <a:srcRect/>
          <a:stretch>
            <a:fillRect/>
          </a:stretch>
        </p:blipFill>
        <p:spPr bwMode="auto">
          <a:xfrm>
            <a:off x="838200" y="1676400"/>
            <a:ext cx="1530199" cy="383323"/>
          </a:xfrm>
          <a:prstGeom prst="rect">
            <a:avLst/>
          </a:prstGeom>
          <a:noFill/>
        </p:spPr>
      </p:pic>
      <p:pic>
        <p:nvPicPr>
          <p:cNvPr id="14368" name="Picture 32" descr="http://patrickpowers.net/wp-content/uploads/2010/11/slideshare_550x150.png"/>
          <p:cNvPicPr>
            <a:picLocks noChangeAspect="1" noChangeArrowheads="1"/>
          </p:cNvPicPr>
          <p:nvPr/>
        </p:nvPicPr>
        <p:blipFill>
          <a:blip r:embed="rId8" cstate="print"/>
          <a:srcRect/>
          <a:stretch>
            <a:fillRect/>
          </a:stretch>
        </p:blipFill>
        <p:spPr bwMode="auto">
          <a:xfrm>
            <a:off x="6248400" y="4876800"/>
            <a:ext cx="2235198" cy="609600"/>
          </a:xfrm>
          <a:prstGeom prst="rect">
            <a:avLst/>
          </a:prstGeom>
          <a:noFill/>
        </p:spPr>
      </p:pic>
      <p:pic>
        <p:nvPicPr>
          <p:cNvPr id="14369" name="Picture 33" descr="H:\NSR\cni2014\wnf.jpg"/>
          <p:cNvPicPr>
            <a:picLocks noChangeAspect="1" noChangeArrowheads="1"/>
          </p:cNvPicPr>
          <p:nvPr/>
        </p:nvPicPr>
        <p:blipFill>
          <a:blip r:embed="rId9" cstate="print"/>
          <a:srcRect/>
          <a:stretch>
            <a:fillRect/>
          </a:stretch>
        </p:blipFill>
        <p:spPr bwMode="auto">
          <a:xfrm>
            <a:off x="1143000" y="5257800"/>
            <a:ext cx="1493719" cy="914400"/>
          </a:xfrm>
          <a:prstGeom prst="rect">
            <a:avLst/>
          </a:prstGeom>
          <a:noFill/>
        </p:spPr>
      </p:pic>
      <p:pic>
        <p:nvPicPr>
          <p:cNvPr id="14371" name="Picture 35" descr="https://pbs.twimg.com/profile_images/3338853099/ad275febaaa8f6594ab4b39b55315f5c.png"/>
          <p:cNvPicPr>
            <a:picLocks noChangeAspect="1" noChangeArrowheads="1"/>
          </p:cNvPicPr>
          <p:nvPr/>
        </p:nvPicPr>
        <p:blipFill>
          <a:blip r:embed="rId10" cstate="print"/>
          <a:srcRect/>
          <a:stretch>
            <a:fillRect/>
          </a:stretch>
        </p:blipFill>
        <p:spPr bwMode="auto">
          <a:xfrm>
            <a:off x="7086600" y="5562600"/>
            <a:ext cx="914400" cy="914400"/>
          </a:xfrm>
          <a:prstGeom prst="rect">
            <a:avLst/>
          </a:prstGeom>
          <a:noFill/>
        </p:spPr>
      </p:pic>
      <p:pic>
        <p:nvPicPr>
          <p:cNvPr id="11266" name="Picture 2" descr="https://retractionwatch.files.wordpress.com/2014/08/pubpeer.png"/>
          <p:cNvPicPr>
            <a:picLocks noChangeAspect="1" noChangeArrowheads="1"/>
          </p:cNvPicPr>
          <p:nvPr/>
        </p:nvPicPr>
        <p:blipFill>
          <a:blip r:embed="rId11" cstate="print"/>
          <a:srcRect/>
          <a:stretch>
            <a:fillRect/>
          </a:stretch>
        </p:blipFill>
        <p:spPr bwMode="auto">
          <a:xfrm>
            <a:off x="762000" y="4648200"/>
            <a:ext cx="1447800" cy="465178"/>
          </a:xfrm>
          <a:prstGeom prst="rect">
            <a:avLst/>
          </a:prstGeom>
          <a:noFill/>
        </p:spPr>
      </p:pic>
      <p:pic>
        <p:nvPicPr>
          <p:cNvPr id="11268" name="Picture 4" descr="http://global.oup.com/uk/orc/system/images/orclogo_combined.gif"/>
          <p:cNvPicPr>
            <a:picLocks noChangeAspect="1" noChangeArrowheads="1"/>
          </p:cNvPicPr>
          <p:nvPr/>
        </p:nvPicPr>
        <p:blipFill>
          <a:blip r:embed="rId12" cstate="print"/>
          <a:srcRect/>
          <a:stretch>
            <a:fillRect/>
          </a:stretch>
        </p:blipFill>
        <p:spPr bwMode="auto">
          <a:xfrm>
            <a:off x="3124200" y="6019800"/>
            <a:ext cx="2819400" cy="514351"/>
          </a:xfrm>
          <a:prstGeom prst="rect">
            <a:avLst/>
          </a:prstGeom>
          <a:noFill/>
        </p:spPr>
      </p:pic>
      <p:pic>
        <p:nvPicPr>
          <p:cNvPr id="1026" name="Picture 2" descr="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45130" y="1067889"/>
            <a:ext cx="1695450" cy="3238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github"/>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691619" y="956146"/>
            <a:ext cx="875415" cy="90314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15"/>
          <a:stretch>
            <a:fillRect/>
          </a:stretch>
        </p:blipFill>
        <p:spPr>
          <a:xfrm>
            <a:off x="1745130" y="449276"/>
            <a:ext cx="2288348" cy="417287"/>
          </a:xfrm>
          <a:prstGeom prst="rect">
            <a:avLst/>
          </a:prstGeom>
        </p:spPr>
      </p:pic>
    </p:spTree>
    <p:extLst>
      <p:ext uri="{BB962C8B-B14F-4D97-AF65-F5344CB8AC3E}">
        <p14:creationId xmlns:p14="http://schemas.microsoft.com/office/powerpoint/2010/main" val="11908100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9144000" cy="5854390"/>
          </a:xfrm>
          <a:prstGeom prst="rect">
            <a:avLst/>
          </a:prstGeom>
          <a:ln>
            <a:solidFill>
              <a:srgbClr val="DC143C"/>
            </a:solidFill>
          </a:ln>
        </p:spPr>
      </p:pic>
      <p:pic>
        <p:nvPicPr>
          <p:cNvPr id="7" name="Picture 6"/>
          <p:cNvPicPr>
            <a:picLocks noChangeAspect="1"/>
          </p:cNvPicPr>
          <p:nvPr/>
        </p:nvPicPr>
        <p:blipFill>
          <a:blip r:embed="rId3"/>
          <a:stretch>
            <a:fillRect/>
          </a:stretch>
        </p:blipFill>
        <p:spPr>
          <a:xfrm>
            <a:off x="1981200" y="2743200"/>
            <a:ext cx="9144000" cy="4985264"/>
          </a:xfrm>
          <a:prstGeom prst="rect">
            <a:avLst/>
          </a:prstGeom>
          <a:ln>
            <a:solidFill>
              <a:srgbClr val="DC143C"/>
            </a:solidFill>
          </a:ln>
        </p:spPr>
      </p:pic>
      <p:pic>
        <p:nvPicPr>
          <p:cNvPr id="8" name="Picture 7"/>
          <p:cNvPicPr>
            <a:picLocks noChangeAspect="1"/>
          </p:cNvPicPr>
          <p:nvPr/>
        </p:nvPicPr>
        <p:blipFill>
          <a:blip r:embed="rId4"/>
          <a:stretch>
            <a:fillRect/>
          </a:stretch>
        </p:blipFill>
        <p:spPr>
          <a:xfrm>
            <a:off x="3276600" y="3810000"/>
            <a:ext cx="8826335" cy="6858000"/>
          </a:xfrm>
          <a:prstGeom prst="rect">
            <a:avLst/>
          </a:prstGeom>
          <a:ln>
            <a:solidFill>
              <a:srgbClr val="DC143C"/>
            </a:solidFill>
          </a:ln>
        </p:spPr>
      </p:pic>
      <p:sp>
        <p:nvSpPr>
          <p:cNvPr id="4" name="TextBox 3"/>
          <p:cNvSpPr txBox="1"/>
          <p:nvPr/>
        </p:nvSpPr>
        <p:spPr>
          <a:xfrm>
            <a:off x="6275" y="5752309"/>
            <a:ext cx="7109054" cy="1077218"/>
          </a:xfrm>
          <a:prstGeom prst="rect">
            <a:avLst/>
          </a:prstGeom>
          <a:solidFill>
            <a:srgbClr val="0070C0"/>
          </a:solidFill>
          <a:ln>
            <a:solidFill>
              <a:srgbClr val="F58025"/>
            </a:solidFill>
          </a:ln>
        </p:spPr>
        <p:txBody>
          <a:bodyPr wrap="square" rtlCol="0">
            <a:spAutoFit/>
          </a:bodyPr>
          <a:lstStyle/>
          <a:p>
            <a:r>
              <a:rPr lang="en-US" sz="3200" dirty="0">
                <a:solidFill>
                  <a:schemeClr val="bg1"/>
                </a:solidFill>
                <a:latin typeface="Segoe UI" panose="020B0502040204020203" pitchFamily="34" charset="0"/>
                <a:ea typeface="Segoe UI" panose="020B0502040204020203" pitchFamily="34" charset="0"/>
                <a:cs typeface="Segoe UI" panose="020B0502040204020203" pitchFamily="34" charset="0"/>
              </a:rPr>
              <a:t>Expertise and reputation:</a:t>
            </a:r>
          </a:p>
          <a:p>
            <a:r>
              <a:rPr lang="en-US" sz="3200" dirty="0">
                <a:solidFill>
                  <a:schemeClr val="bg1"/>
                </a:solidFill>
                <a:latin typeface="Segoe UI" panose="020B0502040204020203" pitchFamily="34" charset="0"/>
                <a:ea typeface="Segoe UI" panose="020B0502040204020203" pitchFamily="34" charset="0"/>
                <a:cs typeface="Segoe UI" panose="020B0502040204020203" pitchFamily="34" charset="0"/>
              </a:rPr>
              <a:t>Identity &gt; workflow &gt; content</a:t>
            </a:r>
          </a:p>
        </p:txBody>
      </p:sp>
    </p:spTree>
    <p:extLst>
      <p:ext uri="{BB962C8B-B14F-4D97-AF65-F5344CB8AC3E}">
        <p14:creationId xmlns:p14="http://schemas.microsoft.com/office/powerpoint/2010/main" val="2785015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6233"/>
            <a:ext cx="8461738" cy="67403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Research libraries achieved status in this environment by acquiring more than their peers or by building niche collections of particular depth.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 a collections logic of enforced parsimony and conscious selectivity can feel anachronistic and even perverse.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Collections no longer lie at the center of research library operations and goals, even as academic communities focus ever more inclusively on knowledge and information.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Hazen. Lost in the cloud.  2011</a:t>
            </a:r>
            <a:endParaRPr kumimoji="0" lang="en-US" sz="2400" b="0"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9508450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a:spLocks noChangeAspect="1"/>
          </p:cNvSpPr>
          <p:nvPr/>
        </p:nvSpPr>
        <p:spPr>
          <a:xfrm>
            <a:off x="4027795" y="1960168"/>
            <a:ext cx="3226551" cy="3226551"/>
          </a:xfrm>
          <a:prstGeom prst="ellipse">
            <a:avLst/>
          </a:prstGeom>
          <a:noFill/>
          <a:ln w="57150">
            <a:solidFill>
              <a:schemeClr val="accent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endParaRPr>
          </a:p>
        </p:txBody>
      </p:sp>
      <p:sp>
        <p:nvSpPr>
          <p:cNvPr id="28" name="TextBox 27"/>
          <p:cNvSpPr txBox="1"/>
          <p:nvPr/>
        </p:nvSpPr>
        <p:spPr>
          <a:xfrm>
            <a:off x="3831677" y="5048537"/>
            <a:ext cx="1688704" cy="830997"/>
          </a:xfrm>
          <a:prstGeom prst="rect">
            <a:avLst/>
          </a:prstGeom>
          <a:noFill/>
        </p:spPr>
        <p:txBody>
          <a:bodyPr wrap="square" rtlCol="0">
            <a:spAutoFit/>
          </a:bodyPr>
          <a:lstStyle/>
          <a:p>
            <a:r>
              <a:rPr lang="en-US" sz="1600" b="1" dirty="0">
                <a:solidFill>
                  <a:schemeClr val="bg1"/>
                </a:solidFill>
              </a:rPr>
              <a:t>Office of undergraduate research</a:t>
            </a:r>
          </a:p>
        </p:txBody>
      </p:sp>
      <p:sp>
        <p:nvSpPr>
          <p:cNvPr id="29" name="TextBox 28"/>
          <p:cNvSpPr txBox="1"/>
          <p:nvPr/>
        </p:nvSpPr>
        <p:spPr>
          <a:xfrm>
            <a:off x="7295613" y="4183084"/>
            <a:ext cx="1377906" cy="584775"/>
          </a:xfrm>
          <a:prstGeom prst="rect">
            <a:avLst/>
          </a:prstGeom>
          <a:noFill/>
        </p:spPr>
        <p:txBody>
          <a:bodyPr wrap="square" rtlCol="0">
            <a:spAutoFit/>
          </a:bodyPr>
          <a:lstStyle/>
          <a:p>
            <a:r>
              <a:rPr lang="en-US" sz="1600" b="1" dirty="0">
                <a:solidFill>
                  <a:schemeClr val="bg1"/>
                </a:solidFill>
              </a:rPr>
              <a:t>Disciplines &amp; departments</a:t>
            </a:r>
          </a:p>
        </p:txBody>
      </p:sp>
      <p:sp>
        <p:nvSpPr>
          <p:cNvPr id="31" name="TextBox 30"/>
          <p:cNvSpPr txBox="1"/>
          <p:nvPr/>
        </p:nvSpPr>
        <p:spPr>
          <a:xfrm>
            <a:off x="1610059" y="4365956"/>
            <a:ext cx="2150384" cy="338554"/>
          </a:xfrm>
          <a:prstGeom prst="rect">
            <a:avLst/>
          </a:prstGeom>
          <a:noFill/>
        </p:spPr>
        <p:txBody>
          <a:bodyPr wrap="square" rtlCol="0">
            <a:spAutoFit/>
          </a:bodyPr>
          <a:lstStyle/>
          <a:p>
            <a:r>
              <a:rPr lang="en-US" sz="1600" b="1" dirty="0">
                <a:solidFill>
                  <a:schemeClr val="bg1"/>
                </a:solidFill>
              </a:rPr>
              <a:t>Graduate school </a:t>
            </a:r>
          </a:p>
        </p:txBody>
      </p:sp>
      <p:sp>
        <p:nvSpPr>
          <p:cNvPr id="32" name="TextBox 31"/>
          <p:cNvSpPr txBox="1"/>
          <p:nvPr/>
        </p:nvSpPr>
        <p:spPr>
          <a:xfrm>
            <a:off x="3421414" y="682207"/>
            <a:ext cx="2195023" cy="584775"/>
          </a:xfrm>
          <a:prstGeom prst="rect">
            <a:avLst/>
          </a:prstGeom>
          <a:noFill/>
        </p:spPr>
        <p:txBody>
          <a:bodyPr wrap="square" rtlCol="0">
            <a:spAutoFit/>
          </a:bodyPr>
          <a:lstStyle/>
          <a:p>
            <a:r>
              <a:rPr lang="en-US" sz="1600" b="1" dirty="0">
                <a:solidFill>
                  <a:schemeClr val="bg1"/>
                </a:solidFill>
              </a:rPr>
              <a:t>Vice president for research</a:t>
            </a:r>
          </a:p>
        </p:txBody>
      </p:sp>
      <p:sp>
        <p:nvSpPr>
          <p:cNvPr id="33" name="TextBox 32"/>
          <p:cNvSpPr txBox="1"/>
          <p:nvPr/>
        </p:nvSpPr>
        <p:spPr>
          <a:xfrm>
            <a:off x="3194167" y="2324011"/>
            <a:ext cx="909984" cy="338554"/>
          </a:xfrm>
          <a:prstGeom prst="rect">
            <a:avLst/>
          </a:prstGeom>
          <a:noFill/>
        </p:spPr>
        <p:txBody>
          <a:bodyPr wrap="square" rtlCol="0">
            <a:spAutoFit/>
          </a:bodyPr>
          <a:lstStyle/>
          <a:p>
            <a:r>
              <a:rPr lang="en-US" sz="1600" b="1" dirty="0">
                <a:solidFill>
                  <a:schemeClr val="bg1"/>
                </a:solidFill>
              </a:rPr>
              <a:t>Provost</a:t>
            </a:r>
          </a:p>
        </p:txBody>
      </p:sp>
      <p:sp>
        <p:nvSpPr>
          <p:cNvPr id="34" name="TextBox 33"/>
          <p:cNvSpPr txBox="1"/>
          <p:nvPr/>
        </p:nvSpPr>
        <p:spPr>
          <a:xfrm>
            <a:off x="2087614" y="1926990"/>
            <a:ext cx="1749185" cy="584775"/>
          </a:xfrm>
          <a:prstGeom prst="rect">
            <a:avLst/>
          </a:prstGeom>
          <a:noFill/>
        </p:spPr>
        <p:txBody>
          <a:bodyPr wrap="square" rtlCol="0">
            <a:spAutoFit/>
          </a:bodyPr>
          <a:lstStyle/>
          <a:p>
            <a:r>
              <a:rPr lang="en-US" sz="1600" b="1" dirty="0">
                <a:solidFill>
                  <a:schemeClr val="bg1"/>
                </a:solidFill>
              </a:rPr>
              <a:t>Institutional Reporting</a:t>
            </a:r>
          </a:p>
        </p:txBody>
      </p:sp>
      <p:sp>
        <p:nvSpPr>
          <p:cNvPr id="36" name="TextBox 35"/>
          <p:cNvSpPr txBox="1"/>
          <p:nvPr/>
        </p:nvSpPr>
        <p:spPr>
          <a:xfrm>
            <a:off x="4403462" y="1452675"/>
            <a:ext cx="864186" cy="338554"/>
          </a:xfrm>
          <a:prstGeom prst="rect">
            <a:avLst/>
          </a:prstGeom>
          <a:noFill/>
        </p:spPr>
        <p:txBody>
          <a:bodyPr wrap="square" rtlCol="0">
            <a:spAutoFit/>
          </a:bodyPr>
          <a:lstStyle/>
          <a:p>
            <a:r>
              <a:rPr lang="en-US" sz="1600" b="1" dirty="0">
                <a:solidFill>
                  <a:schemeClr val="bg1"/>
                </a:solidFill>
              </a:rPr>
              <a:t>CIO</a:t>
            </a:r>
          </a:p>
        </p:txBody>
      </p:sp>
      <p:sp>
        <p:nvSpPr>
          <p:cNvPr id="37" name="TextBox 36"/>
          <p:cNvSpPr txBox="1"/>
          <p:nvPr/>
        </p:nvSpPr>
        <p:spPr>
          <a:xfrm>
            <a:off x="6311671" y="5639137"/>
            <a:ext cx="1885349" cy="584775"/>
          </a:xfrm>
          <a:prstGeom prst="rect">
            <a:avLst/>
          </a:prstGeom>
          <a:noFill/>
        </p:spPr>
        <p:txBody>
          <a:bodyPr wrap="square" rtlCol="0">
            <a:spAutoFit/>
          </a:bodyPr>
          <a:lstStyle/>
          <a:p>
            <a:r>
              <a:rPr lang="en-US" sz="1600" b="1" dirty="0">
                <a:solidFill>
                  <a:schemeClr val="bg1"/>
                </a:solidFill>
              </a:rPr>
              <a:t>Campus center for teaching &amp; learning</a:t>
            </a:r>
          </a:p>
        </p:txBody>
      </p:sp>
      <p:sp>
        <p:nvSpPr>
          <p:cNvPr id="3" name="TextBox 2"/>
          <p:cNvSpPr txBox="1"/>
          <p:nvPr/>
        </p:nvSpPr>
        <p:spPr>
          <a:xfrm>
            <a:off x="651424" y="1155856"/>
            <a:ext cx="1297632" cy="584775"/>
          </a:xfrm>
          <a:prstGeom prst="rect">
            <a:avLst/>
          </a:prstGeom>
          <a:noFill/>
        </p:spPr>
        <p:txBody>
          <a:bodyPr wrap="square" rtlCol="0">
            <a:spAutoFit/>
          </a:bodyPr>
          <a:lstStyle/>
          <a:p>
            <a:r>
              <a:rPr lang="en-US" sz="1600" b="1" dirty="0">
                <a:solidFill>
                  <a:schemeClr val="bg1"/>
                </a:solidFill>
              </a:rPr>
              <a:t>Medical center</a:t>
            </a:r>
          </a:p>
        </p:txBody>
      </p:sp>
      <p:sp>
        <p:nvSpPr>
          <p:cNvPr id="6" name="TextBox 5"/>
          <p:cNvSpPr txBox="1"/>
          <p:nvPr/>
        </p:nvSpPr>
        <p:spPr>
          <a:xfrm>
            <a:off x="667753" y="3356810"/>
            <a:ext cx="184731" cy="338554"/>
          </a:xfrm>
          <a:prstGeom prst="rect">
            <a:avLst/>
          </a:prstGeom>
          <a:noFill/>
        </p:spPr>
        <p:txBody>
          <a:bodyPr wrap="none" rtlCol="0">
            <a:spAutoFit/>
          </a:bodyPr>
          <a:lstStyle/>
          <a:p>
            <a:endParaRPr lang="en-US" sz="1600" b="1" dirty="0">
              <a:solidFill>
                <a:schemeClr val="bg1"/>
              </a:solidFill>
            </a:endParaRPr>
          </a:p>
        </p:txBody>
      </p:sp>
      <p:sp>
        <p:nvSpPr>
          <p:cNvPr id="26" name="TextBox 25"/>
          <p:cNvSpPr txBox="1"/>
          <p:nvPr/>
        </p:nvSpPr>
        <p:spPr>
          <a:xfrm>
            <a:off x="1714520" y="1534604"/>
            <a:ext cx="2283644" cy="338554"/>
          </a:xfrm>
          <a:prstGeom prst="rect">
            <a:avLst/>
          </a:prstGeom>
          <a:noFill/>
        </p:spPr>
        <p:txBody>
          <a:bodyPr wrap="square" rtlCol="0">
            <a:spAutoFit/>
          </a:bodyPr>
          <a:lstStyle/>
          <a:p>
            <a:r>
              <a:rPr lang="en-US" sz="1600" b="1" dirty="0">
                <a:solidFill>
                  <a:schemeClr val="bg1"/>
                </a:solidFill>
              </a:rPr>
              <a:t>Tech Transfer Office</a:t>
            </a:r>
          </a:p>
        </p:txBody>
      </p:sp>
      <p:sp>
        <p:nvSpPr>
          <p:cNvPr id="2" name="TextBox 1"/>
          <p:cNvSpPr txBox="1"/>
          <p:nvPr/>
        </p:nvSpPr>
        <p:spPr>
          <a:xfrm>
            <a:off x="5343281" y="3302688"/>
            <a:ext cx="1022526" cy="369332"/>
          </a:xfrm>
          <a:prstGeom prst="rect">
            <a:avLst/>
          </a:prstGeom>
          <a:noFill/>
          <a:ln>
            <a:solidFill>
              <a:srgbClr val="C00000"/>
            </a:solidFill>
          </a:ln>
        </p:spPr>
        <p:txBody>
          <a:bodyPr wrap="square" rtlCol="0">
            <a:spAutoFit/>
          </a:bodyPr>
          <a:lstStyle/>
          <a:p>
            <a:r>
              <a:rPr lang="en-US" b="1" dirty="0">
                <a:solidFill>
                  <a:schemeClr val="bg1"/>
                </a:solidFill>
              </a:rPr>
              <a:t>LIBRARY</a:t>
            </a:r>
          </a:p>
        </p:txBody>
      </p:sp>
      <p:sp>
        <p:nvSpPr>
          <p:cNvPr id="38" name="TextBox 37"/>
          <p:cNvSpPr txBox="1"/>
          <p:nvPr/>
        </p:nvSpPr>
        <p:spPr>
          <a:xfrm>
            <a:off x="622951" y="2398863"/>
            <a:ext cx="1516577" cy="830997"/>
          </a:xfrm>
          <a:prstGeom prst="rect">
            <a:avLst/>
          </a:prstGeom>
          <a:noFill/>
        </p:spPr>
        <p:txBody>
          <a:bodyPr wrap="square" rtlCol="0">
            <a:spAutoFit/>
          </a:bodyPr>
          <a:lstStyle/>
          <a:p>
            <a:r>
              <a:rPr lang="en-US" sz="1600" b="1" dirty="0">
                <a:solidFill>
                  <a:schemeClr val="bg1"/>
                </a:solidFill>
              </a:rPr>
              <a:t>Advancement &amp; corporate relations </a:t>
            </a:r>
          </a:p>
        </p:txBody>
      </p:sp>
      <p:sp>
        <p:nvSpPr>
          <p:cNvPr id="7" name="Rectangle 6"/>
          <p:cNvSpPr/>
          <p:nvPr/>
        </p:nvSpPr>
        <p:spPr>
          <a:xfrm>
            <a:off x="2015961" y="2691324"/>
            <a:ext cx="1599284" cy="338554"/>
          </a:xfrm>
          <a:prstGeom prst="rect">
            <a:avLst/>
          </a:prstGeom>
        </p:spPr>
        <p:txBody>
          <a:bodyPr wrap="none">
            <a:spAutoFit/>
          </a:bodyPr>
          <a:lstStyle/>
          <a:p>
            <a:r>
              <a:rPr lang="en-US" sz="1600" b="1" dirty="0">
                <a:solidFill>
                  <a:schemeClr val="bg1"/>
                </a:solidFill>
              </a:rPr>
              <a:t>Data Warehouse</a:t>
            </a:r>
          </a:p>
        </p:txBody>
      </p:sp>
      <p:sp>
        <p:nvSpPr>
          <p:cNvPr id="40" name="Arc 39"/>
          <p:cNvSpPr/>
          <p:nvPr/>
        </p:nvSpPr>
        <p:spPr>
          <a:xfrm rot="3888225">
            <a:off x="1955760" y="1059068"/>
            <a:ext cx="3265369" cy="3768745"/>
          </a:xfrm>
          <a:prstGeom prst="arc">
            <a:avLst>
              <a:gd name="adj1" fmla="val 15585671"/>
              <a:gd name="adj2" fmla="val 1254541"/>
            </a:avLst>
          </a:prstGeom>
          <a:noFill/>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b="1">
              <a:solidFill>
                <a:schemeClr val="bg1"/>
              </a:solidFill>
            </a:endParaRPr>
          </a:p>
        </p:txBody>
      </p:sp>
      <p:sp>
        <p:nvSpPr>
          <p:cNvPr id="30" name="TextBox 29"/>
          <p:cNvSpPr txBox="1"/>
          <p:nvPr/>
        </p:nvSpPr>
        <p:spPr>
          <a:xfrm>
            <a:off x="459659" y="1966733"/>
            <a:ext cx="1749185" cy="338554"/>
          </a:xfrm>
          <a:prstGeom prst="rect">
            <a:avLst/>
          </a:prstGeom>
          <a:noFill/>
        </p:spPr>
        <p:txBody>
          <a:bodyPr wrap="square" rtlCol="0">
            <a:spAutoFit/>
          </a:bodyPr>
          <a:lstStyle/>
          <a:p>
            <a:r>
              <a:rPr lang="en-US" sz="1600" b="1" dirty="0">
                <a:solidFill>
                  <a:schemeClr val="bg1"/>
                </a:solidFill>
              </a:rPr>
              <a:t>News Bureau</a:t>
            </a:r>
          </a:p>
        </p:txBody>
      </p:sp>
      <p:sp>
        <p:nvSpPr>
          <p:cNvPr id="35" name="Arc 34"/>
          <p:cNvSpPr/>
          <p:nvPr/>
        </p:nvSpPr>
        <p:spPr>
          <a:xfrm rot="8504012">
            <a:off x="4147327" y="-496107"/>
            <a:ext cx="2953325" cy="3768745"/>
          </a:xfrm>
          <a:prstGeom prst="arc">
            <a:avLst>
              <a:gd name="adj1" fmla="val 15585671"/>
              <a:gd name="adj2" fmla="val 1753998"/>
            </a:avLst>
          </a:prstGeom>
          <a:noFill/>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43" name="Arc 42"/>
          <p:cNvSpPr/>
          <p:nvPr/>
        </p:nvSpPr>
        <p:spPr>
          <a:xfrm rot="15427944">
            <a:off x="4977459" y="2516815"/>
            <a:ext cx="1736672" cy="4576946"/>
          </a:xfrm>
          <a:prstGeom prst="arc">
            <a:avLst>
              <a:gd name="adj1" fmla="val 17180634"/>
              <a:gd name="adj2" fmla="val 4645841"/>
            </a:avLst>
          </a:prstGeom>
          <a:noFill/>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solidFill>
                <a:schemeClr val="bg1"/>
              </a:solidFill>
            </a:endParaRPr>
          </a:p>
        </p:txBody>
      </p:sp>
      <p:sp>
        <p:nvSpPr>
          <p:cNvPr id="44" name="Arc 43"/>
          <p:cNvSpPr/>
          <p:nvPr/>
        </p:nvSpPr>
        <p:spPr>
          <a:xfrm rot="19682342">
            <a:off x="2992859" y="3184709"/>
            <a:ext cx="2714481" cy="4372735"/>
          </a:xfrm>
          <a:prstGeom prst="arc">
            <a:avLst>
              <a:gd name="adj1" fmla="val 16918701"/>
              <a:gd name="adj2" fmla="val 2100452"/>
            </a:avLst>
          </a:prstGeom>
          <a:noFill/>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45" name="Arc 44"/>
          <p:cNvSpPr/>
          <p:nvPr/>
        </p:nvSpPr>
        <p:spPr>
          <a:xfrm rot="10800000">
            <a:off x="6347269" y="1462750"/>
            <a:ext cx="1736672" cy="4576946"/>
          </a:xfrm>
          <a:prstGeom prst="arc">
            <a:avLst>
              <a:gd name="adj1" fmla="val 17180634"/>
              <a:gd name="adj2" fmla="val 4645841"/>
            </a:avLst>
          </a:prstGeom>
          <a:noFill/>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solidFill>
                <a:schemeClr val="bg1"/>
              </a:solidFill>
            </a:endParaRPr>
          </a:p>
        </p:txBody>
      </p:sp>
      <p:sp>
        <p:nvSpPr>
          <p:cNvPr id="39" name="TextBox 38"/>
          <p:cNvSpPr txBox="1"/>
          <p:nvPr/>
        </p:nvSpPr>
        <p:spPr>
          <a:xfrm>
            <a:off x="1913500" y="3446638"/>
            <a:ext cx="1749185" cy="338554"/>
          </a:xfrm>
          <a:prstGeom prst="rect">
            <a:avLst/>
          </a:prstGeom>
          <a:noFill/>
        </p:spPr>
        <p:txBody>
          <a:bodyPr wrap="square" rtlCol="0">
            <a:spAutoFit/>
          </a:bodyPr>
          <a:lstStyle/>
          <a:p>
            <a:r>
              <a:rPr lang="en-US" sz="1600" b="1" dirty="0">
                <a:solidFill>
                  <a:schemeClr val="bg1"/>
                </a:solidFill>
              </a:rPr>
              <a:t>Colleges &amp; depts</a:t>
            </a:r>
          </a:p>
        </p:txBody>
      </p:sp>
      <p:sp>
        <p:nvSpPr>
          <p:cNvPr id="8" name="Footer Placeholder 7"/>
          <p:cNvSpPr>
            <a:spLocks noGrp="1"/>
          </p:cNvSpPr>
          <p:nvPr>
            <p:ph type="ftr" sz="quarter" idx="11"/>
          </p:nvPr>
        </p:nvSpPr>
        <p:spPr/>
        <p:txBody>
          <a:bodyPr/>
          <a:lstStyle/>
          <a:p>
            <a:r>
              <a:rPr lang="en-US" sz="1050">
                <a:solidFill>
                  <a:schemeClr val="bg1"/>
                </a:solidFill>
              </a:rPr>
              <a:t>Rebecca Bryant, OCLC Research</a:t>
            </a:r>
          </a:p>
        </p:txBody>
      </p:sp>
      <p:sp>
        <p:nvSpPr>
          <p:cNvPr id="14" name="TextBox 13"/>
          <p:cNvSpPr txBox="1"/>
          <p:nvPr/>
        </p:nvSpPr>
        <p:spPr>
          <a:xfrm>
            <a:off x="5041356" y="2156698"/>
            <a:ext cx="1561350" cy="646331"/>
          </a:xfrm>
          <a:prstGeom prst="rect">
            <a:avLst/>
          </a:prstGeom>
          <a:solidFill>
            <a:srgbClr val="FFFFFF"/>
          </a:solidFill>
        </p:spPr>
        <p:txBody>
          <a:bodyPr wrap="square" rtlCol="0">
            <a:spAutoFit/>
          </a:bodyPr>
          <a:lstStyle/>
          <a:p>
            <a:pPr algn="ctr"/>
            <a:r>
              <a:rPr lang="en-US" b="1" dirty="0">
                <a:solidFill>
                  <a:srgbClr val="C00000"/>
                </a:solidFill>
              </a:rPr>
              <a:t>Research Data Management</a:t>
            </a:r>
          </a:p>
        </p:txBody>
      </p:sp>
      <p:sp>
        <p:nvSpPr>
          <p:cNvPr id="19" name="TextBox 18"/>
          <p:cNvSpPr txBox="1"/>
          <p:nvPr/>
        </p:nvSpPr>
        <p:spPr>
          <a:xfrm>
            <a:off x="6684139" y="3113429"/>
            <a:ext cx="1326650" cy="646331"/>
          </a:xfrm>
          <a:prstGeom prst="rect">
            <a:avLst/>
          </a:prstGeom>
          <a:solidFill>
            <a:srgbClr val="FFFFFF"/>
          </a:solidFill>
        </p:spPr>
        <p:txBody>
          <a:bodyPr wrap="square" rtlCol="0">
            <a:spAutoFit/>
          </a:bodyPr>
          <a:lstStyle/>
          <a:p>
            <a:pPr algn="ctr"/>
            <a:r>
              <a:rPr lang="en-US" b="1" dirty="0">
                <a:solidFill>
                  <a:srgbClr val="C00000"/>
                </a:solidFill>
              </a:rPr>
              <a:t>Digital scholarship</a:t>
            </a:r>
          </a:p>
        </p:txBody>
      </p:sp>
      <p:sp>
        <p:nvSpPr>
          <p:cNvPr id="18" name="TextBox 17"/>
          <p:cNvSpPr txBox="1"/>
          <p:nvPr/>
        </p:nvSpPr>
        <p:spPr>
          <a:xfrm>
            <a:off x="5442923" y="4128452"/>
            <a:ext cx="1206560" cy="923330"/>
          </a:xfrm>
          <a:prstGeom prst="rect">
            <a:avLst/>
          </a:prstGeom>
          <a:solidFill>
            <a:srgbClr val="FFFFFF"/>
          </a:solidFill>
        </p:spPr>
        <p:txBody>
          <a:bodyPr wrap="square" rtlCol="0">
            <a:spAutoFit/>
          </a:bodyPr>
          <a:lstStyle/>
          <a:p>
            <a:r>
              <a:rPr lang="en-US" b="1" dirty="0">
                <a:solidFill>
                  <a:srgbClr val="C00000"/>
                </a:solidFill>
              </a:rPr>
              <a:t>User education &amp; training</a:t>
            </a:r>
          </a:p>
        </p:txBody>
      </p:sp>
      <p:sp>
        <p:nvSpPr>
          <p:cNvPr id="16" name="TextBox 15"/>
          <p:cNvSpPr txBox="1"/>
          <p:nvPr/>
        </p:nvSpPr>
        <p:spPr>
          <a:xfrm>
            <a:off x="3662889" y="2913873"/>
            <a:ext cx="1514047" cy="646331"/>
          </a:xfrm>
          <a:prstGeom prst="rect">
            <a:avLst/>
          </a:prstGeom>
          <a:solidFill>
            <a:srgbClr val="FFFFFF"/>
          </a:solidFill>
        </p:spPr>
        <p:txBody>
          <a:bodyPr wrap="square" rtlCol="0">
            <a:spAutoFit/>
          </a:bodyPr>
          <a:lstStyle/>
          <a:p>
            <a:pPr algn="ctr"/>
            <a:r>
              <a:rPr lang="en-US" b="1" dirty="0">
                <a:solidFill>
                  <a:srgbClr val="C00000"/>
                </a:solidFill>
              </a:rPr>
              <a:t>RIM/Profiling system</a:t>
            </a:r>
          </a:p>
        </p:txBody>
      </p:sp>
      <p:sp>
        <p:nvSpPr>
          <p:cNvPr id="17" name="TextBox 16"/>
          <p:cNvSpPr txBox="1"/>
          <p:nvPr/>
        </p:nvSpPr>
        <p:spPr>
          <a:xfrm>
            <a:off x="3284916" y="3867097"/>
            <a:ext cx="1354050" cy="646331"/>
          </a:xfrm>
          <a:prstGeom prst="rect">
            <a:avLst/>
          </a:prstGeom>
          <a:solidFill>
            <a:srgbClr val="FFFFFF"/>
          </a:solidFill>
        </p:spPr>
        <p:txBody>
          <a:bodyPr wrap="square" rtlCol="0">
            <a:spAutoFit/>
          </a:bodyPr>
          <a:lstStyle/>
          <a:p>
            <a:r>
              <a:rPr lang="en-US" b="1" dirty="0">
                <a:solidFill>
                  <a:srgbClr val="C00000"/>
                </a:solidFill>
              </a:rPr>
              <a:t>Institutional Repository</a:t>
            </a:r>
          </a:p>
        </p:txBody>
      </p:sp>
      <p:sp>
        <p:nvSpPr>
          <p:cNvPr id="10" name="Rectangle 9"/>
          <p:cNvSpPr/>
          <p:nvPr/>
        </p:nvSpPr>
        <p:spPr>
          <a:xfrm>
            <a:off x="5187096" y="265672"/>
            <a:ext cx="3720518" cy="11953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Creation, management and disclosure:</a:t>
            </a:r>
          </a:p>
          <a:p>
            <a:pPr algn="ctr"/>
            <a:r>
              <a:rPr lang="en-US" sz="2400" b="1" dirty="0">
                <a:solidFill>
                  <a:srgbClr val="C00000"/>
                </a:solidFill>
              </a:rPr>
              <a:t>R-infrastructure</a:t>
            </a:r>
          </a:p>
        </p:txBody>
      </p:sp>
      <p:sp>
        <p:nvSpPr>
          <p:cNvPr id="41" name="Rectangle 40"/>
          <p:cNvSpPr/>
          <p:nvPr/>
        </p:nvSpPr>
        <p:spPr>
          <a:xfrm>
            <a:off x="290529" y="5303022"/>
            <a:ext cx="2342776" cy="12918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C00000"/>
                </a:solidFill>
                <a:latin typeface="Segoe UI" panose="020B0502040204020203" pitchFamily="34" charset="0"/>
                <a:ea typeface="Segoe UI" panose="020B0502040204020203" pitchFamily="34" charset="0"/>
                <a:cs typeface="Segoe UI" panose="020B0502040204020203" pitchFamily="34" charset="0"/>
              </a:rPr>
              <a:t>Researcher</a:t>
            </a:r>
          </a:p>
          <a:p>
            <a:r>
              <a:rPr lang="en-US" sz="2000" dirty="0">
                <a:solidFill>
                  <a:srgbClr val="C00000"/>
                </a:solidFill>
                <a:latin typeface="Segoe UI" panose="020B0502040204020203" pitchFamily="34" charset="0"/>
                <a:ea typeface="Segoe UI" panose="020B0502040204020203" pitchFamily="34" charset="0"/>
                <a:cs typeface="Segoe UI" panose="020B0502040204020203" pitchFamily="34" charset="0"/>
              </a:rPr>
              <a:t>Research manager</a:t>
            </a:r>
          </a:p>
          <a:p>
            <a:r>
              <a:rPr lang="en-US" sz="2000" dirty="0">
                <a:solidFill>
                  <a:srgbClr val="C00000"/>
                </a:solidFill>
                <a:latin typeface="Segoe UI" panose="020B0502040204020203" pitchFamily="34" charset="0"/>
                <a:ea typeface="Segoe UI" panose="020B0502040204020203" pitchFamily="34" charset="0"/>
                <a:cs typeface="Segoe UI" panose="020B0502040204020203" pitchFamily="34" charset="0"/>
              </a:rPr>
              <a:t>Library - Research support</a:t>
            </a:r>
          </a:p>
        </p:txBody>
      </p:sp>
    </p:spTree>
    <p:extLst>
      <p:ext uri="{BB962C8B-B14F-4D97-AF65-F5344CB8AC3E}">
        <p14:creationId xmlns:p14="http://schemas.microsoft.com/office/powerpoint/2010/main" val="2138997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1000"/>
                                        <p:tgtEl>
                                          <p:spTgt spid="26"/>
                                        </p:tgtEl>
                                      </p:cBhvr>
                                    </p:animEffect>
                                    <p:anim calcmode="lin" valueType="num">
                                      <p:cBhvr>
                                        <p:cTn id="35" dur="1000" fill="hold"/>
                                        <p:tgtEl>
                                          <p:spTgt spid="26"/>
                                        </p:tgtEl>
                                        <p:attrNameLst>
                                          <p:attrName>ppt_x</p:attrName>
                                        </p:attrNameLst>
                                      </p:cBhvr>
                                      <p:tavLst>
                                        <p:tav tm="0">
                                          <p:val>
                                            <p:strVal val="#ppt_x"/>
                                          </p:val>
                                        </p:tav>
                                        <p:tav tm="100000">
                                          <p:val>
                                            <p:strVal val="#ppt_x"/>
                                          </p:val>
                                        </p:tav>
                                      </p:tavLst>
                                    </p:anim>
                                    <p:anim calcmode="lin" valueType="num">
                                      <p:cBhvr>
                                        <p:cTn id="36" dur="1000" fill="hold"/>
                                        <p:tgtEl>
                                          <p:spTgt spid="2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1000"/>
                                        <p:tgtEl>
                                          <p:spTgt spid="36"/>
                                        </p:tgtEl>
                                      </p:cBhvr>
                                    </p:animEffect>
                                    <p:anim calcmode="lin" valueType="num">
                                      <p:cBhvr>
                                        <p:cTn id="40" dur="1000" fill="hold"/>
                                        <p:tgtEl>
                                          <p:spTgt spid="36"/>
                                        </p:tgtEl>
                                        <p:attrNameLst>
                                          <p:attrName>ppt_x</p:attrName>
                                        </p:attrNameLst>
                                      </p:cBhvr>
                                      <p:tavLst>
                                        <p:tav tm="0">
                                          <p:val>
                                            <p:strVal val="#ppt_x"/>
                                          </p:val>
                                        </p:tav>
                                        <p:tav tm="100000">
                                          <p:val>
                                            <p:strVal val="#ppt_x"/>
                                          </p:val>
                                        </p:tav>
                                      </p:tavLst>
                                    </p:anim>
                                    <p:anim calcmode="lin" valueType="num">
                                      <p:cBhvr>
                                        <p:cTn id="41" dur="1000" fill="hold"/>
                                        <p:tgtEl>
                                          <p:spTgt spid="36"/>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1000"/>
                                        <p:tgtEl>
                                          <p:spTgt spid="32"/>
                                        </p:tgtEl>
                                      </p:cBhvr>
                                    </p:animEffect>
                                    <p:anim calcmode="lin" valueType="num">
                                      <p:cBhvr>
                                        <p:cTn id="45" dur="1000" fill="hold"/>
                                        <p:tgtEl>
                                          <p:spTgt spid="32"/>
                                        </p:tgtEl>
                                        <p:attrNameLst>
                                          <p:attrName>ppt_x</p:attrName>
                                        </p:attrNameLst>
                                      </p:cBhvr>
                                      <p:tavLst>
                                        <p:tav tm="0">
                                          <p:val>
                                            <p:strVal val="#ppt_x"/>
                                          </p:val>
                                        </p:tav>
                                        <p:tav tm="100000">
                                          <p:val>
                                            <p:strVal val="#ppt_x"/>
                                          </p:val>
                                        </p:tav>
                                      </p:tavLst>
                                    </p:anim>
                                    <p:anim calcmode="lin" valueType="num">
                                      <p:cBhvr>
                                        <p:cTn id="46" dur="1000" fill="hold"/>
                                        <p:tgtEl>
                                          <p:spTgt spid="32"/>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1000"/>
                                        <p:tgtEl>
                                          <p:spTgt spid="3"/>
                                        </p:tgtEl>
                                      </p:cBhvr>
                                    </p:animEffect>
                                    <p:anim calcmode="lin" valueType="num">
                                      <p:cBhvr>
                                        <p:cTn id="50" dur="1000" fill="hold"/>
                                        <p:tgtEl>
                                          <p:spTgt spid="3"/>
                                        </p:tgtEl>
                                        <p:attrNameLst>
                                          <p:attrName>ppt_x</p:attrName>
                                        </p:attrNameLst>
                                      </p:cBhvr>
                                      <p:tavLst>
                                        <p:tav tm="0">
                                          <p:val>
                                            <p:strVal val="#ppt_x"/>
                                          </p:val>
                                        </p:tav>
                                        <p:tav tm="100000">
                                          <p:val>
                                            <p:strVal val="#ppt_x"/>
                                          </p:val>
                                        </p:tav>
                                      </p:tavLst>
                                    </p:anim>
                                    <p:anim calcmode="lin" valueType="num">
                                      <p:cBhvr>
                                        <p:cTn id="51" dur="1000" fill="hold"/>
                                        <p:tgtEl>
                                          <p:spTgt spid="3"/>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fade">
                                      <p:cBhvr>
                                        <p:cTn id="59" dur="1000"/>
                                        <p:tgtEl>
                                          <p:spTgt spid="38"/>
                                        </p:tgtEl>
                                      </p:cBhvr>
                                    </p:animEffect>
                                    <p:anim calcmode="lin" valueType="num">
                                      <p:cBhvr>
                                        <p:cTn id="60" dur="1000" fill="hold"/>
                                        <p:tgtEl>
                                          <p:spTgt spid="38"/>
                                        </p:tgtEl>
                                        <p:attrNameLst>
                                          <p:attrName>ppt_x</p:attrName>
                                        </p:attrNameLst>
                                      </p:cBhvr>
                                      <p:tavLst>
                                        <p:tav tm="0">
                                          <p:val>
                                            <p:strVal val="#ppt_x"/>
                                          </p:val>
                                        </p:tav>
                                        <p:tav tm="100000">
                                          <p:val>
                                            <p:strVal val="#ppt_x"/>
                                          </p:val>
                                        </p:tav>
                                      </p:tavLst>
                                    </p:anim>
                                    <p:anim calcmode="lin" valueType="num">
                                      <p:cBhvr>
                                        <p:cTn id="61" dur="1000" fill="hold"/>
                                        <p:tgtEl>
                                          <p:spTgt spid="3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1000"/>
                                        <p:tgtEl>
                                          <p:spTgt spid="7"/>
                                        </p:tgtEl>
                                      </p:cBhvr>
                                    </p:animEffect>
                                    <p:anim calcmode="lin" valueType="num">
                                      <p:cBhvr>
                                        <p:cTn id="65" dur="1000" fill="hold"/>
                                        <p:tgtEl>
                                          <p:spTgt spid="7"/>
                                        </p:tgtEl>
                                        <p:attrNameLst>
                                          <p:attrName>ppt_x</p:attrName>
                                        </p:attrNameLst>
                                      </p:cBhvr>
                                      <p:tavLst>
                                        <p:tav tm="0">
                                          <p:val>
                                            <p:strVal val="#ppt_x"/>
                                          </p:val>
                                        </p:tav>
                                        <p:tav tm="100000">
                                          <p:val>
                                            <p:strVal val="#ppt_x"/>
                                          </p:val>
                                        </p:tav>
                                      </p:tavLst>
                                    </p:anim>
                                    <p:anim calcmode="lin" valueType="num">
                                      <p:cBhvr>
                                        <p:cTn id="66" dur="1000" fill="hold"/>
                                        <p:tgtEl>
                                          <p:spTgt spid="7"/>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fade">
                                      <p:cBhvr>
                                        <p:cTn id="69" dur="1000"/>
                                        <p:tgtEl>
                                          <p:spTgt spid="33"/>
                                        </p:tgtEl>
                                      </p:cBhvr>
                                    </p:animEffect>
                                    <p:anim calcmode="lin" valueType="num">
                                      <p:cBhvr>
                                        <p:cTn id="70" dur="1000" fill="hold"/>
                                        <p:tgtEl>
                                          <p:spTgt spid="33"/>
                                        </p:tgtEl>
                                        <p:attrNameLst>
                                          <p:attrName>ppt_x</p:attrName>
                                        </p:attrNameLst>
                                      </p:cBhvr>
                                      <p:tavLst>
                                        <p:tav tm="0">
                                          <p:val>
                                            <p:strVal val="#ppt_x"/>
                                          </p:val>
                                        </p:tav>
                                        <p:tav tm="100000">
                                          <p:val>
                                            <p:strVal val="#ppt_x"/>
                                          </p:val>
                                        </p:tav>
                                      </p:tavLst>
                                    </p:anim>
                                    <p:anim calcmode="lin" valueType="num">
                                      <p:cBhvr>
                                        <p:cTn id="71" dur="1000" fill="hold"/>
                                        <p:tgtEl>
                                          <p:spTgt spid="33"/>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fade">
                                      <p:cBhvr>
                                        <p:cTn id="74" dur="1000"/>
                                        <p:tgtEl>
                                          <p:spTgt spid="34"/>
                                        </p:tgtEl>
                                      </p:cBhvr>
                                    </p:animEffect>
                                    <p:anim calcmode="lin" valueType="num">
                                      <p:cBhvr>
                                        <p:cTn id="75" dur="1000" fill="hold"/>
                                        <p:tgtEl>
                                          <p:spTgt spid="34"/>
                                        </p:tgtEl>
                                        <p:attrNameLst>
                                          <p:attrName>ppt_x</p:attrName>
                                        </p:attrNameLst>
                                      </p:cBhvr>
                                      <p:tavLst>
                                        <p:tav tm="0">
                                          <p:val>
                                            <p:strVal val="#ppt_x"/>
                                          </p:val>
                                        </p:tav>
                                        <p:tav tm="100000">
                                          <p:val>
                                            <p:strVal val="#ppt_x"/>
                                          </p:val>
                                        </p:tav>
                                      </p:tavLst>
                                    </p:anim>
                                    <p:anim calcmode="lin" valueType="num">
                                      <p:cBhvr>
                                        <p:cTn id="76" dur="1000" fill="hold"/>
                                        <p:tgtEl>
                                          <p:spTgt spid="34"/>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fade">
                                      <p:cBhvr>
                                        <p:cTn id="84" dur="1000"/>
                                        <p:tgtEl>
                                          <p:spTgt spid="31"/>
                                        </p:tgtEl>
                                      </p:cBhvr>
                                    </p:animEffect>
                                    <p:anim calcmode="lin" valueType="num">
                                      <p:cBhvr>
                                        <p:cTn id="85" dur="1000" fill="hold"/>
                                        <p:tgtEl>
                                          <p:spTgt spid="31"/>
                                        </p:tgtEl>
                                        <p:attrNameLst>
                                          <p:attrName>ppt_x</p:attrName>
                                        </p:attrNameLst>
                                      </p:cBhvr>
                                      <p:tavLst>
                                        <p:tav tm="0">
                                          <p:val>
                                            <p:strVal val="#ppt_x"/>
                                          </p:val>
                                        </p:tav>
                                        <p:tav tm="100000">
                                          <p:val>
                                            <p:strVal val="#ppt_x"/>
                                          </p:val>
                                        </p:tav>
                                      </p:tavLst>
                                    </p:anim>
                                    <p:anim calcmode="lin" valueType="num">
                                      <p:cBhvr>
                                        <p:cTn id="86" dur="1000" fill="hold"/>
                                        <p:tgtEl>
                                          <p:spTgt spid="3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1000" fill="hold"/>
                                        <p:tgtEl>
                                          <p:spTgt spid="28"/>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fade">
                                      <p:cBhvr>
                                        <p:cTn id="99" dur="1000"/>
                                        <p:tgtEl>
                                          <p:spTgt spid="29"/>
                                        </p:tgtEl>
                                      </p:cBhvr>
                                    </p:animEffect>
                                    <p:anim calcmode="lin" valueType="num">
                                      <p:cBhvr>
                                        <p:cTn id="100" dur="1000" fill="hold"/>
                                        <p:tgtEl>
                                          <p:spTgt spid="29"/>
                                        </p:tgtEl>
                                        <p:attrNameLst>
                                          <p:attrName>ppt_x</p:attrName>
                                        </p:attrNameLst>
                                      </p:cBhvr>
                                      <p:tavLst>
                                        <p:tav tm="0">
                                          <p:val>
                                            <p:strVal val="#ppt_x"/>
                                          </p:val>
                                        </p:tav>
                                        <p:tav tm="100000">
                                          <p:val>
                                            <p:strVal val="#ppt_x"/>
                                          </p:val>
                                        </p:tav>
                                      </p:tavLst>
                                    </p:anim>
                                    <p:anim calcmode="lin" valueType="num">
                                      <p:cBhvr>
                                        <p:cTn id="101"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42" presetClass="entr" presetSubtype="0" fill="hold" grpId="0" nodeType="click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1" grpId="0"/>
      <p:bldP spid="32" grpId="0"/>
      <p:bldP spid="33" grpId="0"/>
      <p:bldP spid="34" grpId="0"/>
      <p:bldP spid="36" grpId="0"/>
      <p:bldP spid="37" grpId="0"/>
      <p:bldP spid="3" grpId="0"/>
      <p:bldP spid="26" grpId="0"/>
      <p:bldP spid="38" grpId="0"/>
      <p:bldP spid="7" grpId="0"/>
      <p:bldP spid="30" grpId="0"/>
      <p:bldP spid="39" grpId="0"/>
      <p:bldP spid="14" grpId="0" animBg="1"/>
      <p:bldP spid="19" grpId="0" animBg="1"/>
      <p:bldP spid="18" grpId="0" animBg="1"/>
      <p:bldP spid="16" grpId="0" animBg="1"/>
      <p:bldP spid="17" grpId="0" animBg="1"/>
      <p:bldP spid="4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4038600" y="199846"/>
            <a:ext cx="4967111" cy="6555641"/>
          </a:xfrm>
          <a:prstGeom prst="rect">
            <a:avLst/>
          </a:prstGeom>
          <a:solidFill>
            <a:srgbClr val="5B9BD5"/>
          </a:solidFill>
        </p:spPr>
        <p:txBody>
          <a:bodyPr wrap="square">
            <a:spAutoFit/>
          </a:bodyPr>
          <a:lstStyle/>
          <a:p>
            <a:pPr defTabSz="914400"/>
            <a:r>
              <a:rPr lang="en-US" sz="2800" dirty="0">
                <a:solidFill>
                  <a:srgbClr val="FFFFFF"/>
                </a:solidFill>
                <a:latin typeface="Segoe UI Light" panose="020B0502040204020203" pitchFamily="34" charset="0"/>
              </a:rPr>
              <a:t>Her view is that publishers are here to </a:t>
            </a:r>
            <a:r>
              <a:rPr lang="en-US" sz="2800" b="1" dirty="0">
                <a:solidFill>
                  <a:srgbClr val="FFFFFF"/>
                </a:solidFill>
                <a:latin typeface="Segoe UI Semibold" panose="020B0702040204020203" pitchFamily="34" charset="0"/>
              </a:rPr>
              <a:t>make the scientific research process more effective </a:t>
            </a:r>
            <a:r>
              <a:rPr lang="en-US" sz="2800" dirty="0">
                <a:solidFill>
                  <a:srgbClr val="FFFFFF"/>
                </a:solidFill>
                <a:latin typeface="Segoe UI Light" panose="020B0502040204020203" pitchFamily="34" charset="0"/>
              </a:rPr>
              <a:t>by helping them keep up to date, find colleagues, plan experiments, and then share their results.  </a:t>
            </a:r>
            <a:r>
              <a:rPr lang="en-US" sz="2800" b="1" dirty="0">
                <a:solidFill>
                  <a:srgbClr val="FFFFFF"/>
                </a:solidFill>
                <a:latin typeface="Segoe UI Semibold" panose="020B0702040204020203" pitchFamily="34" charset="0"/>
              </a:rPr>
              <a:t>After they have published, the processes continues</a:t>
            </a:r>
            <a:r>
              <a:rPr lang="en-US" sz="2800" dirty="0">
                <a:solidFill>
                  <a:srgbClr val="FFFFFF"/>
                </a:solidFill>
                <a:latin typeface="Segoe UI Light" panose="020B0502040204020203" pitchFamily="34" charset="0"/>
              </a:rPr>
              <a:t> with gaining a reputation, obtaining funds, finding collaborators, and even finding a new job. What can we as publishers do to address some of </a:t>
            </a:r>
            <a:r>
              <a:rPr lang="en-US" sz="2800" b="1" dirty="0">
                <a:solidFill>
                  <a:srgbClr val="FFFFFF"/>
                </a:solidFill>
                <a:latin typeface="Segoe UI Semibold" panose="020B0702040204020203" pitchFamily="34" charset="0"/>
              </a:rPr>
              <a:t>scientists’ pain points?</a:t>
            </a:r>
          </a:p>
        </p:txBody>
      </p:sp>
      <p:sp>
        <p:nvSpPr>
          <p:cNvPr id="5" name="TextBox 4"/>
          <p:cNvSpPr txBox="1"/>
          <p:nvPr/>
        </p:nvSpPr>
        <p:spPr>
          <a:xfrm>
            <a:off x="304800" y="3886200"/>
            <a:ext cx="3085845" cy="1446550"/>
          </a:xfrm>
          <a:prstGeom prst="rect">
            <a:avLst/>
          </a:prstGeom>
          <a:solidFill>
            <a:schemeClr val="accent1"/>
          </a:solidFill>
        </p:spPr>
        <p:txBody>
          <a:bodyPr wrap="none" rtlCol="0">
            <a:spAutoFit/>
          </a:bodyPr>
          <a:lstStyle/>
          <a:p>
            <a:pPr defTabSz="914400"/>
            <a:r>
              <a:rPr lang="en-US" sz="2400" dirty="0">
                <a:solidFill>
                  <a:srgbClr val="FFFFFF"/>
                </a:solidFill>
                <a:latin typeface="Segoe UI Light" panose="020B0502040204020203" pitchFamily="34" charset="0"/>
              </a:rPr>
              <a:t>Annette Thomas, </a:t>
            </a:r>
          </a:p>
          <a:p>
            <a:pPr defTabSz="914400"/>
            <a:r>
              <a:rPr lang="en-US" sz="1600" dirty="0">
                <a:solidFill>
                  <a:srgbClr val="FFFFFF"/>
                </a:solidFill>
                <a:latin typeface="Segoe UI Light" panose="020B0502040204020203" pitchFamily="34" charset="0"/>
              </a:rPr>
              <a:t>Then</a:t>
            </a:r>
            <a:r>
              <a:rPr lang="en-US" sz="2400" dirty="0">
                <a:solidFill>
                  <a:srgbClr val="FFFFFF"/>
                </a:solidFill>
                <a:latin typeface="Segoe UI Light" panose="020B0502040204020203" pitchFamily="34" charset="0"/>
              </a:rPr>
              <a:t> CEO of Macmillan </a:t>
            </a:r>
          </a:p>
          <a:p>
            <a:pPr defTabSz="914400"/>
            <a:r>
              <a:rPr lang="en-US" sz="2400" dirty="0">
                <a:solidFill>
                  <a:srgbClr val="FFFFFF"/>
                </a:solidFill>
                <a:latin typeface="Segoe UI Light" panose="020B0502040204020203" pitchFamily="34" charset="0"/>
              </a:rPr>
              <a:t>Publishers </a:t>
            </a:r>
            <a:br>
              <a:rPr lang="en-US" sz="2400" dirty="0">
                <a:solidFill>
                  <a:srgbClr val="FFFFFF"/>
                </a:solidFill>
                <a:latin typeface="Segoe UI Light" panose="020B0502040204020203" pitchFamily="34" charset="0"/>
              </a:rPr>
            </a:br>
            <a:endParaRPr lang="en-US" sz="1600" dirty="0">
              <a:solidFill>
                <a:srgbClr val="FFFFFF"/>
              </a:solidFill>
              <a:latin typeface="Segoe UI Light" panose="020B0502040204020203" pitchFamily="34" charset="0"/>
            </a:endParaRPr>
          </a:p>
        </p:txBody>
      </p:sp>
      <p:sp>
        <p:nvSpPr>
          <p:cNvPr id="6" name="TextBox 5"/>
          <p:cNvSpPr txBox="1"/>
          <p:nvPr/>
        </p:nvSpPr>
        <p:spPr>
          <a:xfrm>
            <a:off x="304800" y="215235"/>
            <a:ext cx="3429000" cy="3046988"/>
          </a:xfrm>
          <a:prstGeom prst="rect">
            <a:avLst/>
          </a:prstGeom>
          <a:solidFill>
            <a:schemeClr val="accent1"/>
          </a:solidFill>
        </p:spPr>
        <p:txBody>
          <a:bodyPr wrap="square" rtlCol="0">
            <a:spAutoFit/>
          </a:bodyPr>
          <a:lstStyle/>
          <a:p>
            <a:pPr defTabSz="914400"/>
            <a:r>
              <a:rPr lang="en-US" sz="4800" dirty="0">
                <a:solidFill>
                  <a:srgbClr val="FFFFFF"/>
                </a:solidFill>
                <a:latin typeface="Segoe UI Light" panose="020B0502040204020203" pitchFamily="34" charset="0"/>
              </a:rPr>
              <a:t>A publisher’s new job description</a:t>
            </a:r>
          </a:p>
        </p:txBody>
      </p:sp>
      <p:sp>
        <p:nvSpPr>
          <p:cNvPr id="7" name="Rectangle 6"/>
          <p:cNvSpPr/>
          <p:nvPr/>
        </p:nvSpPr>
        <p:spPr>
          <a:xfrm>
            <a:off x="-12955" y="6627168"/>
            <a:ext cx="3886200" cy="230832"/>
          </a:xfrm>
          <a:prstGeom prst="rect">
            <a:avLst/>
          </a:prstGeom>
          <a:solidFill>
            <a:schemeClr val="accent1"/>
          </a:solidFill>
        </p:spPr>
        <p:txBody>
          <a:bodyPr wrap="square">
            <a:spAutoFit/>
          </a:bodyPr>
          <a:lstStyle/>
          <a:p>
            <a:pPr defTabSz="914400"/>
            <a:r>
              <a:rPr lang="en-US" sz="900" dirty="0">
                <a:solidFill>
                  <a:srgbClr val="FFFFFF"/>
                </a:solidFill>
              </a:rPr>
              <a:t>http://www.against-the-grain.com/2012/11/a-publishers-new-job-description/</a:t>
            </a:r>
          </a:p>
        </p:txBody>
      </p:sp>
    </p:spTree>
    <p:extLst>
      <p:ext uri="{BB962C8B-B14F-4D97-AF65-F5344CB8AC3E}">
        <p14:creationId xmlns:p14="http://schemas.microsoft.com/office/powerpoint/2010/main" val="2294131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609600"/>
            <a:ext cx="1905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latin typeface="Segoe UI" panose="020B0502040204020203" pitchFamily="34" charset="0"/>
                <a:cs typeface="Segoe UI" panose="020B0502040204020203" pitchFamily="34" charset="0"/>
              </a:rPr>
              <a:t>Researcher</a:t>
            </a:r>
          </a:p>
        </p:txBody>
      </p:sp>
      <p:sp>
        <p:nvSpPr>
          <p:cNvPr id="3" name="Rectangle 2"/>
          <p:cNvSpPr/>
          <p:nvPr/>
        </p:nvSpPr>
        <p:spPr>
          <a:xfrm>
            <a:off x="3429000" y="615875"/>
            <a:ext cx="1905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latin typeface="Segoe UI" panose="020B0502040204020203" pitchFamily="34" charset="0"/>
                <a:cs typeface="Segoe UI" panose="020B0502040204020203" pitchFamily="34" charset="0"/>
              </a:rPr>
              <a:t>Librarian</a:t>
            </a:r>
          </a:p>
        </p:txBody>
      </p:sp>
      <p:sp>
        <p:nvSpPr>
          <p:cNvPr id="4" name="Rectangle 3"/>
          <p:cNvSpPr/>
          <p:nvPr/>
        </p:nvSpPr>
        <p:spPr>
          <a:xfrm>
            <a:off x="6096000" y="609600"/>
            <a:ext cx="1905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latin typeface="Segoe UI" panose="020B0502040204020203" pitchFamily="34" charset="0"/>
                <a:cs typeface="Segoe UI" panose="020B0502040204020203" pitchFamily="34" charset="0"/>
              </a:rPr>
              <a:t>Research</a:t>
            </a:r>
          </a:p>
          <a:p>
            <a:pPr algn="ctr"/>
            <a:r>
              <a:rPr lang="en-US" sz="2400" dirty="0">
                <a:solidFill>
                  <a:srgbClr val="FF0000"/>
                </a:solidFill>
                <a:latin typeface="Segoe UI" panose="020B0502040204020203" pitchFamily="34" charset="0"/>
                <a:cs typeface="Segoe UI" panose="020B0502040204020203" pitchFamily="34" charset="0"/>
              </a:rPr>
              <a:t>manager</a:t>
            </a:r>
          </a:p>
        </p:txBody>
      </p:sp>
      <p:pic>
        <p:nvPicPr>
          <p:cNvPr id="5" name="Picture 4"/>
          <p:cNvPicPr>
            <a:picLocks noChangeAspect="1"/>
          </p:cNvPicPr>
          <p:nvPr/>
        </p:nvPicPr>
        <p:blipFill>
          <a:blip r:embed="rId3"/>
          <a:stretch>
            <a:fillRect/>
          </a:stretch>
        </p:blipFill>
        <p:spPr>
          <a:xfrm>
            <a:off x="7205075" y="2243445"/>
            <a:ext cx="998494" cy="1423988"/>
          </a:xfrm>
          <a:prstGeom prst="rect">
            <a:avLst/>
          </a:prstGeom>
        </p:spPr>
      </p:pic>
      <p:pic>
        <p:nvPicPr>
          <p:cNvPr id="6" name="Picture 5"/>
          <p:cNvPicPr>
            <a:picLocks noChangeAspect="1"/>
          </p:cNvPicPr>
          <p:nvPr/>
        </p:nvPicPr>
        <p:blipFill>
          <a:blip r:embed="rId4"/>
          <a:stretch>
            <a:fillRect/>
          </a:stretch>
        </p:blipFill>
        <p:spPr>
          <a:xfrm>
            <a:off x="5687384" y="2294459"/>
            <a:ext cx="817231" cy="1432953"/>
          </a:xfrm>
          <a:prstGeom prst="rect">
            <a:avLst/>
          </a:prstGeom>
        </p:spPr>
      </p:pic>
      <p:pic>
        <p:nvPicPr>
          <p:cNvPr id="7" name="Picture 6"/>
          <p:cNvPicPr>
            <a:picLocks noChangeAspect="1"/>
          </p:cNvPicPr>
          <p:nvPr/>
        </p:nvPicPr>
        <p:blipFill>
          <a:blip r:embed="rId5"/>
          <a:stretch>
            <a:fillRect/>
          </a:stretch>
        </p:blipFill>
        <p:spPr>
          <a:xfrm>
            <a:off x="6688031" y="4842454"/>
            <a:ext cx="1034087" cy="1423988"/>
          </a:xfrm>
          <a:prstGeom prst="rect">
            <a:avLst/>
          </a:prstGeom>
        </p:spPr>
      </p:pic>
      <p:pic>
        <p:nvPicPr>
          <p:cNvPr id="8" name="Picture 7"/>
          <p:cNvPicPr>
            <a:picLocks noChangeAspect="1"/>
          </p:cNvPicPr>
          <p:nvPr/>
        </p:nvPicPr>
        <p:blipFill>
          <a:blip r:embed="rId6"/>
          <a:stretch>
            <a:fillRect/>
          </a:stretch>
        </p:blipFill>
        <p:spPr>
          <a:xfrm>
            <a:off x="1714500" y="2305050"/>
            <a:ext cx="2076450" cy="409575"/>
          </a:xfrm>
          <a:prstGeom prst="rect">
            <a:avLst/>
          </a:prstGeom>
        </p:spPr>
      </p:pic>
      <p:pic>
        <p:nvPicPr>
          <p:cNvPr id="9" name="Picture 8"/>
          <p:cNvPicPr>
            <a:picLocks noChangeAspect="1"/>
          </p:cNvPicPr>
          <p:nvPr/>
        </p:nvPicPr>
        <p:blipFill>
          <a:blip r:embed="rId7"/>
          <a:stretch>
            <a:fillRect/>
          </a:stretch>
        </p:blipFill>
        <p:spPr>
          <a:xfrm>
            <a:off x="1780166" y="2967542"/>
            <a:ext cx="1362075" cy="457200"/>
          </a:xfrm>
          <a:prstGeom prst="rect">
            <a:avLst/>
          </a:prstGeom>
        </p:spPr>
      </p:pic>
      <p:pic>
        <p:nvPicPr>
          <p:cNvPr id="10" name="Picture 9"/>
          <p:cNvPicPr>
            <a:picLocks noChangeAspect="1"/>
          </p:cNvPicPr>
          <p:nvPr/>
        </p:nvPicPr>
        <p:blipFill>
          <a:blip r:embed="rId8"/>
          <a:stretch>
            <a:fillRect/>
          </a:stretch>
        </p:blipFill>
        <p:spPr>
          <a:xfrm>
            <a:off x="4810125" y="4294458"/>
            <a:ext cx="1047750" cy="438150"/>
          </a:xfrm>
          <a:prstGeom prst="rect">
            <a:avLst/>
          </a:prstGeom>
        </p:spPr>
      </p:pic>
      <p:pic>
        <p:nvPicPr>
          <p:cNvPr id="11" name="Picture 10"/>
          <p:cNvPicPr>
            <a:picLocks noChangeAspect="1"/>
          </p:cNvPicPr>
          <p:nvPr/>
        </p:nvPicPr>
        <p:blipFill>
          <a:blip r:embed="rId9"/>
          <a:stretch>
            <a:fillRect/>
          </a:stretch>
        </p:blipFill>
        <p:spPr>
          <a:xfrm>
            <a:off x="1372272" y="4062917"/>
            <a:ext cx="762000" cy="428625"/>
          </a:xfrm>
          <a:prstGeom prst="rect">
            <a:avLst/>
          </a:prstGeom>
        </p:spPr>
      </p:pic>
      <p:pic>
        <p:nvPicPr>
          <p:cNvPr id="12" name="Picture 11"/>
          <p:cNvPicPr>
            <a:picLocks noChangeAspect="1"/>
          </p:cNvPicPr>
          <p:nvPr/>
        </p:nvPicPr>
        <p:blipFill>
          <a:blip r:embed="rId10"/>
          <a:stretch>
            <a:fillRect/>
          </a:stretch>
        </p:blipFill>
        <p:spPr>
          <a:xfrm>
            <a:off x="1215719" y="4942467"/>
            <a:ext cx="1837105" cy="461962"/>
          </a:xfrm>
          <a:prstGeom prst="rect">
            <a:avLst/>
          </a:prstGeom>
        </p:spPr>
      </p:pic>
      <p:pic>
        <p:nvPicPr>
          <p:cNvPr id="13" name="Picture 12"/>
          <p:cNvPicPr>
            <a:picLocks noChangeAspect="1"/>
          </p:cNvPicPr>
          <p:nvPr/>
        </p:nvPicPr>
        <p:blipFill>
          <a:blip r:embed="rId11"/>
          <a:stretch>
            <a:fillRect/>
          </a:stretch>
        </p:blipFill>
        <p:spPr>
          <a:xfrm>
            <a:off x="3429000" y="3560725"/>
            <a:ext cx="1695450" cy="333375"/>
          </a:xfrm>
          <a:prstGeom prst="rect">
            <a:avLst/>
          </a:prstGeom>
        </p:spPr>
      </p:pic>
      <p:pic>
        <p:nvPicPr>
          <p:cNvPr id="14" name="Picture 13"/>
          <p:cNvPicPr>
            <a:picLocks noChangeAspect="1"/>
          </p:cNvPicPr>
          <p:nvPr/>
        </p:nvPicPr>
        <p:blipFill>
          <a:blip r:embed="rId12"/>
          <a:stretch>
            <a:fillRect/>
          </a:stretch>
        </p:blipFill>
        <p:spPr>
          <a:xfrm>
            <a:off x="770906" y="5790192"/>
            <a:ext cx="1447800" cy="438150"/>
          </a:xfrm>
          <a:prstGeom prst="rect">
            <a:avLst/>
          </a:prstGeom>
        </p:spPr>
      </p:pic>
      <p:pic>
        <p:nvPicPr>
          <p:cNvPr id="15" name="Picture 14"/>
          <p:cNvPicPr>
            <a:picLocks noChangeAspect="1"/>
          </p:cNvPicPr>
          <p:nvPr/>
        </p:nvPicPr>
        <p:blipFill>
          <a:blip r:embed="rId13"/>
          <a:stretch>
            <a:fillRect/>
          </a:stretch>
        </p:blipFill>
        <p:spPr>
          <a:xfrm>
            <a:off x="5334000" y="5831268"/>
            <a:ext cx="1107135" cy="536376"/>
          </a:xfrm>
          <a:prstGeom prst="rect">
            <a:avLst/>
          </a:prstGeom>
        </p:spPr>
      </p:pic>
    </p:spTree>
    <p:extLst>
      <p:ext uri="{BB962C8B-B14F-4D97-AF65-F5344CB8AC3E}">
        <p14:creationId xmlns:p14="http://schemas.microsoft.com/office/powerpoint/2010/main" val="86254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anim calcmode="lin" valueType="num">
                                      <p:cBhvr>
                                        <p:cTn id="41" dur="1000" fill="hold"/>
                                        <p:tgtEl>
                                          <p:spTgt spid="8"/>
                                        </p:tgtEl>
                                        <p:attrNameLst>
                                          <p:attrName>ppt_x</p:attrName>
                                        </p:attrNameLst>
                                      </p:cBhvr>
                                      <p:tavLst>
                                        <p:tav tm="0">
                                          <p:val>
                                            <p:strVal val="#ppt_x"/>
                                          </p:val>
                                        </p:tav>
                                        <p:tav tm="100000">
                                          <p:val>
                                            <p:strVal val="#ppt_x"/>
                                          </p:val>
                                        </p:tav>
                                      </p:tavLst>
                                    </p:anim>
                                    <p:anim calcmode="lin" valueType="num">
                                      <p:cBhvr>
                                        <p:cTn id="42" dur="1000" fill="hold"/>
                                        <p:tgtEl>
                                          <p:spTgt spid="8"/>
                                        </p:tgtEl>
                                        <p:attrNameLst>
                                          <p:attrName>ppt_y</p:attrName>
                                        </p:attrNameLst>
                                      </p:cBhvr>
                                      <p:tavLst>
                                        <p:tav tm="0">
                                          <p:val>
                                            <p:strVal val="#ppt_y+.1"/>
                                          </p:val>
                                        </p:tav>
                                        <p:tav tm="100000">
                                          <p:val>
                                            <p:strVal val="#ppt_y"/>
                                          </p:val>
                                        </p:tav>
                                      </p:tavLst>
                                    </p:anim>
                                  </p:childTnLst>
                                </p:cTn>
                              </p:par>
                            </p:childTnLst>
                          </p:cTn>
                        </p:par>
                        <p:par>
                          <p:cTn id="43" fill="hold">
                            <p:stCondLst>
                              <p:cond delay="4000"/>
                            </p:stCondLst>
                            <p:childTnLst>
                              <p:par>
                                <p:cTn id="44" presetID="42" presetClass="entr" presetSubtype="0" fill="hold"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1000"/>
                                        <p:tgtEl>
                                          <p:spTgt spid="11"/>
                                        </p:tgtEl>
                                      </p:cBhvr>
                                    </p:animEffect>
                                    <p:anim calcmode="lin" valueType="num">
                                      <p:cBhvr>
                                        <p:cTn id="47" dur="1000" fill="hold"/>
                                        <p:tgtEl>
                                          <p:spTgt spid="11"/>
                                        </p:tgtEl>
                                        <p:attrNameLst>
                                          <p:attrName>ppt_x</p:attrName>
                                        </p:attrNameLst>
                                      </p:cBhvr>
                                      <p:tavLst>
                                        <p:tav tm="0">
                                          <p:val>
                                            <p:strVal val="#ppt_x"/>
                                          </p:val>
                                        </p:tav>
                                        <p:tav tm="100000">
                                          <p:val>
                                            <p:strVal val="#ppt_x"/>
                                          </p:val>
                                        </p:tav>
                                      </p:tavLst>
                                    </p:anim>
                                    <p:anim calcmode="lin" valueType="num">
                                      <p:cBhvr>
                                        <p:cTn id="48" dur="1000" fill="hold"/>
                                        <p:tgtEl>
                                          <p:spTgt spid="11"/>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1000"/>
                                        <p:tgtEl>
                                          <p:spTgt spid="12"/>
                                        </p:tgtEl>
                                      </p:cBhvr>
                                    </p:animEffect>
                                    <p:anim calcmode="lin" valueType="num">
                                      <p:cBhvr>
                                        <p:cTn id="52" dur="1000" fill="hold"/>
                                        <p:tgtEl>
                                          <p:spTgt spid="12"/>
                                        </p:tgtEl>
                                        <p:attrNameLst>
                                          <p:attrName>ppt_x</p:attrName>
                                        </p:attrNameLst>
                                      </p:cBhvr>
                                      <p:tavLst>
                                        <p:tav tm="0">
                                          <p:val>
                                            <p:strVal val="#ppt_x"/>
                                          </p:val>
                                        </p:tav>
                                        <p:tav tm="100000">
                                          <p:val>
                                            <p:strVal val="#ppt_x"/>
                                          </p:val>
                                        </p:tav>
                                      </p:tavLst>
                                    </p:anim>
                                    <p:anim calcmode="lin" valueType="num">
                                      <p:cBhvr>
                                        <p:cTn id="53" dur="1000" fill="hold"/>
                                        <p:tgtEl>
                                          <p:spTgt spid="12"/>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42" presetClass="entr" presetSubtype="0" fill="hold"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65535" y="0"/>
            <a:ext cx="10009535" cy="6880412"/>
          </a:xfrm>
          <a:prstGeom prst="rect">
            <a:avLst/>
          </a:prstGeom>
        </p:spPr>
      </p:pic>
      <p:sp>
        <p:nvSpPr>
          <p:cNvPr id="3" name="Rectangle 2"/>
          <p:cNvSpPr/>
          <p:nvPr/>
        </p:nvSpPr>
        <p:spPr>
          <a:xfrm>
            <a:off x="5791200" y="5181600"/>
            <a:ext cx="3429000" cy="914400"/>
          </a:xfrm>
          <a:prstGeom prst="rect">
            <a:avLst/>
          </a:prstGeom>
          <a:solidFill>
            <a:srgbClr val="0070C0"/>
          </a:solidFill>
          <a:ln>
            <a:solidFill>
              <a:srgbClr val="F580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Research, reputation, relevance</a:t>
            </a:r>
          </a:p>
        </p:txBody>
      </p:sp>
    </p:spTree>
    <p:extLst>
      <p:ext uri="{BB962C8B-B14F-4D97-AF65-F5344CB8AC3E}">
        <p14:creationId xmlns:p14="http://schemas.microsoft.com/office/powerpoint/2010/main" val="8382302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67336" y="1219200"/>
            <a:ext cx="3536577" cy="4343400"/>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5B9BD5"/>
                </a:solidFill>
                <a:latin typeface="Segoe UI" panose="020B0502040204020203" pitchFamily="34" charset="0"/>
                <a:ea typeface="Segoe UI" panose="020B0502040204020203" pitchFamily="34" charset="0"/>
                <a:cs typeface="Segoe UI" panose="020B0502040204020203" pitchFamily="34" charset="0"/>
              </a:rPr>
              <a:t>Reconfiguration of </a:t>
            </a:r>
            <a:r>
              <a:rPr lang="en-US" sz="2400" b="1" dirty="0">
                <a:solidFill>
                  <a:srgbClr val="5B9BD5"/>
                </a:solidFill>
                <a:latin typeface="Segoe UI" panose="020B0502040204020203" pitchFamily="34" charset="0"/>
                <a:ea typeface="Segoe UI" panose="020B0502040204020203" pitchFamily="34" charset="0"/>
                <a:cs typeface="Segoe UI" panose="020B0502040204020203" pitchFamily="34" charset="0"/>
              </a:rPr>
              <a:t>research work </a:t>
            </a:r>
            <a:r>
              <a:rPr lang="en-US" sz="2400" dirty="0">
                <a:solidFill>
                  <a:srgbClr val="5B9BD5"/>
                </a:solidFill>
                <a:latin typeface="Segoe UI" panose="020B0502040204020203" pitchFamily="34" charset="0"/>
                <a:ea typeface="Segoe UI" panose="020B0502040204020203" pitchFamily="34" charset="0"/>
                <a:cs typeface="Segoe UI" panose="020B0502040204020203" pitchFamily="34" charset="0"/>
              </a:rPr>
              <a:t>by network/digital </a:t>
            </a:r>
            <a:br>
              <a:rPr lang="en-US" sz="2400" dirty="0">
                <a:solidFill>
                  <a:srgbClr val="5B9BD5"/>
                </a:solidFill>
                <a:latin typeface="Segoe UI" panose="020B0502040204020203" pitchFamily="34" charset="0"/>
                <a:ea typeface="Segoe UI" panose="020B0502040204020203" pitchFamily="34" charset="0"/>
                <a:cs typeface="Segoe UI" panose="020B0502040204020203" pitchFamily="34" charset="0"/>
              </a:rPr>
            </a:br>
            <a:r>
              <a:rPr lang="en-US" sz="2400" dirty="0">
                <a:solidFill>
                  <a:srgbClr val="5B9BD5"/>
                </a:solidFill>
                <a:latin typeface="Segoe UI" panose="020B0502040204020203" pitchFamily="34" charset="0"/>
                <a:ea typeface="Segoe UI" panose="020B0502040204020203" pitchFamily="34" charset="0"/>
                <a:cs typeface="Segoe UI" panose="020B0502040204020203" pitchFamily="34" charset="0"/>
              </a:rPr>
              <a:t>environment.</a:t>
            </a:r>
          </a:p>
        </p:txBody>
      </p:sp>
      <p:sp>
        <p:nvSpPr>
          <p:cNvPr id="13" name="Down Arrow 12"/>
          <p:cNvSpPr/>
          <p:nvPr/>
        </p:nvSpPr>
        <p:spPr>
          <a:xfrm>
            <a:off x="1817033" y="1905000"/>
            <a:ext cx="1637178" cy="2673724"/>
          </a:xfrm>
          <a:prstGeom prst="downArrow">
            <a:avLst/>
          </a:prstGeom>
          <a:solidFill>
            <a:srgbClr val="0070C0">
              <a:alpha val="2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Oval 2"/>
          <p:cNvSpPr/>
          <p:nvPr/>
        </p:nvSpPr>
        <p:spPr>
          <a:xfrm>
            <a:off x="1603003" y="191104"/>
            <a:ext cx="1983961" cy="19839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prstClr val="white"/>
                </a:solidFill>
                <a:latin typeface="Segoe UI" panose="020B0502040204020203" pitchFamily="34" charset="0"/>
                <a:ea typeface="Segoe UI" panose="020B0502040204020203" pitchFamily="34" charset="0"/>
                <a:cs typeface="Segoe UI" panose="020B0502040204020203" pitchFamily="34" charset="0"/>
              </a:rPr>
              <a:t>Support for creation, management and disclosure</a:t>
            </a:r>
          </a:p>
        </p:txBody>
      </p:sp>
      <p:sp>
        <p:nvSpPr>
          <p:cNvPr id="16" name="Oval 15"/>
          <p:cNvSpPr/>
          <p:nvPr/>
        </p:nvSpPr>
        <p:spPr>
          <a:xfrm>
            <a:off x="1630680" y="4560795"/>
            <a:ext cx="1983961" cy="19839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white"/>
                </a:solidFill>
                <a:latin typeface="Segoe UI" panose="020B0502040204020203" pitchFamily="34" charset="0"/>
                <a:ea typeface="Segoe UI" panose="020B0502040204020203" pitchFamily="34" charset="0"/>
                <a:cs typeface="Segoe UI" panose="020B0502040204020203" pitchFamily="34" charset="0"/>
              </a:rPr>
              <a:t>The inside out collection</a:t>
            </a:r>
          </a:p>
        </p:txBody>
      </p:sp>
      <p:sp>
        <p:nvSpPr>
          <p:cNvPr id="19" name="Rectangle 18"/>
          <p:cNvSpPr/>
          <p:nvPr/>
        </p:nvSpPr>
        <p:spPr>
          <a:xfrm>
            <a:off x="4953000" y="1228804"/>
            <a:ext cx="3536577" cy="4343400"/>
          </a:xfrm>
          <a:prstGeom prst="rect">
            <a:avLst/>
          </a:prstGeom>
          <a:solidFill>
            <a:srgbClr val="F58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Segoe UI" panose="020B0502040204020203" pitchFamily="34" charset="0"/>
                <a:ea typeface="Segoe UI" panose="020B0502040204020203" pitchFamily="34" charset="0"/>
                <a:cs typeface="Segoe UI" panose="020B0502040204020203" pitchFamily="34" charset="0"/>
              </a:rPr>
              <a:t>Workflow is the new content </a:t>
            </a:r>
          </a:p>
          <a:p>
            <a:pPr algn="ctr"/>
            <a:endPar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algn="ctr"/>
            <a:endPar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algn="ctr"/>
            <a:r>
              <a:rPr lang="en-US" sz="2000" b="1" dirty="0">
                <a:solidFill>
                  <a:schemeClr val="bg1"/>
                </a:solidFill>
                <a:latin typeface="Segoe UI" panose="020B0502040204020203" pitchFamily="34" charset="0"/>
                <a:ea typeface="Segoe UI" panose="020B0502040204020203" pitchFamily="34" charset="0"/>
                <a:cs typeface="Segoe UI" panose="020B0502040204020203" pitchFamily="34" charset="0"/>
              </a:rPr>
              <a:t>Reputation</a:t>
            </a:r>
            <a:br>
              <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rPr>
            </a:br>
            <a:r>
              <a:rPr lang="en-US" dirty="0">
                <a:solidFill>
                  <a:schemeClr val="bg1"/>
                </a:solidFill>
                <a:latin typeface="Segoe UI" panose="020B0502040204020203" pitchFamily="34" charset="0"/>
                <a:ea typeface="Segoe UI" panose="020B0502040204020203" pitchFamily="34" charset="0"/>
                <a:cs typeface="Segoe UI" panose="020B0502040204020203" pitchFamily="34" charset="0"/>
              </a:rPr>
              <a:t>manage and disclose the intellectual outputs and expertise of the institution. </a:t>
            </a:r>
            <a:endPar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algn="ctr"/>
            <a:endPar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algn="ctr"/>
            <a:r>
              <a:rPr lang="en-US" sz="2000" b="1" dirty="0">
                <a:solidFill>
                  <a:schemeClr val="bg1"/>
                </a:solidFill>
                <a:latin typeface="Segoe UI" panose="020B0502040204020203" pitchFamily="34" charset="0"/>
                <a:ea typeface="Segoe UI" panose="020B0502040204020203" pitchFamily="34" charset="0"/>
                <a:cs typeface="Segoe UI" panose="020B0502040204020203" pitchFamily="34" charset="0"/>
              </a:rPr>
              <a:t>From discovery to discoverability</a:t>
            </a:r>
          </a:p>
          <a:p>
            <a:pPr algn="ctr"/>
            <a:endPar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algn="ctr"/>
            <a:r>
              <a:rPr lang="en-US" sz="2000" b="1" dirty="0" err="1">
                <a:solidFill>
                  <a:schemeClr val="bg1"/>
                </a:solidFill>
                <a:latin typeface="Segoe UI" panose="020B0502040204020203" pitchFamily="34" charset="0"/>
                <a:ea typeface="Segoe UI" panose="020B0502040204020203" pitchFamily="34" charset="0"/>
                <a:cs typeface="Segoe UI" panose="020B0502040204020203" pitchFamily="34" charset="0"/>
              </a:rPr>
              <a:t>Rightscaling</a:t>
            </a:r>
            <a:r>
              <a:rPr lang="en-US" sz="2000" b="1" dirty="0">
                <a:solidFill>
                  <a:schemeClr val="bg1"/>
                </a:solidFill>
                <a:latin typeface="Segoe UI" panose="020B0502040204020203" pitchFamily="34" charset="0"/>
                <a:ea typeface="Segoe UI" panose="020B0502040204020203" pitchFamily="34" charset="0"/>
                <a:cs typeface="Segoe UI" panose="020B0502040204020203" pitchFamily="34" charset="0"/>
              </a:rPr>
              <a:t> and collective action</a:t>
            </a:r>
            <a:r>
              <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rPr>
              <a:t> </a:t>
            </a:r>
          </a:p>
          <a:p>
            <a:pPr algn="ctr"/>
            <a:r>
              <a:rPr lang="en-US" dirty="0">
                <a:solidFill>
                  <a:schemeClr val="bg1"/>
                </a:solidFill>
                <a:latin typeface="Segoe UI" panose="020B0502040204020203" pitchFamily="34" charset="0"/>
                <a:ea typeface="Segoe UI" panose="020B0502040204020203" pitchFamily="34" charset="0"/>
                <a:cs typeface="Segoe UI" panose="020B0502040204020203" pitchFamily="34" charset="0"/>
              </a:rPr>
              <a:t>Institutional</a:t>
            </a:r>
          </a:p>
          <a:p>
            <a:pPr algn="ctr"/>
            <a:r>
              <a:rPr lang="en-US" dirty="0">
                <a:solidFill>
                  <a:schemeClr val="bg1"/>
                </a:solidFill>
                <a:latin typeface="Segoe UI" panose="020B0502040204020203" pitchFamily="34" charset="0"/>
                <a:ea typeface="Segoe UI" panose="020B0502040204020203" pitchFamily="34" charset="0"/>
                <a:cs typeface="Segoe UI" panose="020B0502040204020203" pitchFamily="34" charset="0"/>
              </a:rPr>
              <a:t>Collective collection</a:t>
            </a:r>
          </a:p>
          <a:p>
            <a:pPr algn="ctr"/>
            <a:r>
              <a:rPr lang="en-US" dirty="0">
                <a:solidFill>
                  <a:schemeClr val="bg1"/>
                </a:solidFill>
                <a:latin typeface="Segoe UI" panose="020B0502040204020203" pitchFamily="34" charset="0"/>
                <a:ea typeface="Segoe UI" panose="020B0502040204020203" pitchFamily="34" charset="0"/>
                <a:cs typeface="Segoe UI" panose="020B0502040204020203" pitchFamily="34" charset="0"/>
              </a:rPr>
              <a:t>Third party</a:t>
            </a:r>
          </a:p>
          <a:p>
            <a:pPr algn="ctr"/>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algn="ctr"/>
            <a:r>
              <a:rPr lang="en-US" dirty="0">
                <a:solidFill>
                  <a:schemeClr val="bg1"/>
                </a:solidFill>
                <a:latin typeface="Segoe UI" panose="020B0502040204020203" pitchFamily="34" charset="0"/>
                <a:ea typeface="Segoe UI" panose="020B0502040204020203" pitchFamily="34" charset="0"/>
                <a:cs typeface="Segoe UI" panose="020B0502040204020203" pitchFamily="34" charset="0"/>
              </a:rPr>
              <a:t>Collaboration at scale</a:t>
            </a:r>
          </a:p>
        </p:txBody>
      </p:sp>
    </p:spTree>
    <p:extLst>
      <p:ext uri="{BB962C8B-B14F-4D97-AF65-F5344CB8AC3E}">
        <p14:creationId xmlns:p14="http://schemas.microsoft.com/office/powerpoint/2010/main" val="324117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 grpId="0" animBg="1"/>
      <p:bldP spid="16" grpId="0"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644275" y="1219200"/>
            <a:ext cx="3636872" cy="4343400"/>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5B9BD5"/>
                </a:solidFill>
                <a:latin typeface="Segoe UI" panose="020B0502040204020203" pitchFamily="34" charset="0"/>
                <a:ea typeface="Segoe UI" panose="020B0502040204020203" pitchFamily="34" charset="0"/>
                <a:cs typeface="Segoe UI" panose="020B0502040204020203" pitchFamily="34" charset="0"/>
              </a:rPr>
              <a:t>Reconfiguration of the </a:t>
            </a:r>
            <a:r>
              <a:rPr lang="en-US" sz="2400" b="1" dirty="0">
                <a:solidFill>
                  <a:srgbClr val="5B9BD5"/>
                </a:solidFill>
                <a:latin typeface="Segoe UI" panose="020B0502040204020203" pitchFamily="34" charset="0"/>
                <a:ea typeface="Segoe UI" panose="020B0502040204020203" pitchFamily="34" charset="0"/>
                <a:cs typeface="Segoe UI" panose="020B0502040204020203" pitchFamily="34" charset="0"/>
              </a:rPr>
              <a:t>information space </a:t>
            </a:r>
            <a:r>
              <a:rPr lang="en-US" sz="2400" dirty="0">
                <a:solidFill>
                  <a:srgbClr val="5B9BD5"/>
                </a:solidFill>
                <a:latin typeface="Segoe UI" panose="020B0502040204020203" pitchFamily="34" charset="0"/>
                <a:ea typeface="Segoe UI" panose="020B0502040204020203" pitchFamily="34" charset="0"/>
                <a:cs typeface="Segoe UI" panose="020B0502040204020203" pitchFamily="34" charset="0"/>
              </a:rPr>
              <a:t>by network/digital environment.</a:t>
            </a:r>
          </a:p>
        </p:txBody>
      </p:sp>
      <p:sp>
        <p:nvSpPr>
          <p:cNvPr id="3" name="Oval 2"/>
          <p:cNvSpPr/>
          <p:nvPr/>
        </p:nvSpPr>
        <p:spPr>
          <a:xfrm>
            <a:off x="0" y="3327699"/>
            <a:ext cx="3581400" cy="3505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prstClr val="white"/>
                </a:solidFill>
                <a:latin typeface="Segoe UI" panose="020B0502040204020203" pitchFamily="34" charset="0"/>
                <a:ea typeface="Segoe UI" panose="020B0502040204020203" pitchFamily="34" charset="0"/>
                <a:cs typeface="Segoe UI" panose="020B0502040204020203" pitchFamily="34" charset="0"/>
              </a:rPr>
              <a:t>Inform-</a:t>
            </a:r>
            <a:r>
              <a:rPr lang="en-US" sz="4400" b="1" dirty="0" err="1">
                <a:solidFill>
                  <a:prstClr val="white"/>
                </a:solidFill>
                <a:latin typeface="Segoe UI" panose="020B0502040204020203" pitchFamily="34" charset="0"/>
                <a:ea typeface="Segoe UI" panose="020B0502040204020203" pitchFamily="34" charset="0"/>
                <a:cs typeface="Segoe UI" panose="020B0502040204020203" pitchFamily="34" charset="0"/>
              </a:rPr>
              <a:t>ation</a:t>
            </a:r>
            <a:r>
              <a:rPr lang="en-US" sz="4400" b="1" dirty="0">
                <a:solidFill>
                  <a:prstClr val="white"/>
                </a:solidFill>
                <a:latin typeface="Segoe UI" panose="020B0502040204020203" pitchFamily="34" charset="0"/>
                <a:ea typeface="Segoe UI" panose="020B0502040204020203" pitchFamily="34" charset="0"/>
                <a:cs typeface="Segoe UI" panose="020B0502040204020203" pitchFamily="34" charset="0"/>
              </a:rPr>
              <a:t> space</a:t>
            </a:r>
          </a:p>
        </p:txBody>
      </p:sp>
    </p:spTree>
    <p:extLst>
      <p:ext uri="{BB962C8B-B14F-4D97-AF65-F5344CB8AC3E}">
        <p14:creationId xmlns:p14="http://schemas.microsoft.com/office/powerpoint/2010/main" val="33432790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6390" y="561135"/>
            <a:ext cx="6089073" cy="6186309"/>
          </a:xfrm>
          <a:prstGeom prst="rect">
            <a:avLst/>
          </a:prstGeom>
        </p:spPr>
        <p:txBody>
          <a:bodyPr wrap="square">
            <a:spAutoFit/>
          </a:bodyPr>
          <a:lstStyle/>
          <a:p>
            <a:pPr marL="342900" marR="0" lvl="0" indent="-342900">
              <a:spcBef>
                <a:spcPts val="0"/>
              </a:spcBef>
              <a:spcAft>
                <a:spcPts val="0"/>
              </a:spcAft>
              <a:buClr>
                <a:srgbClr val="C00000"/>
              </a:buClr>
              <a:buFont typeface="Symbol" panose="05050102010706020507" pitchFamily="18" charset="2"/>
              <a:buChar char=""/>
            </a:pPr>
            <a:r>
              <a:rPr lang="en-US" b="1" dirty="0" err="1">
                <a:solidFill>
                  <a:schemeClr val="bg1"/>
                </a:solidFill>
                <a:latin typeface="Segoe UI" panose="020B0502040204020203" pitchFamily="34" charset="0"/>
                <a:ea typeface="Calibri" panose="020F0502020204030204" pitchFamily="34" charset="0"/>
                <a:cs typeface="Segoe UI" panose="020B0502040204020203" pitchFamily="34" charset="0"/>
              </a:rPr>
              <a:t>arXiv</a:t>
            </a:r>
            <a:r>
              <a:rPr lang="en-US" b="1" dirty="0">
                <a:solidFill>
                  <a:schemeClr val="bg1"/>
                </a:solidFill>
                <a:latin typeface="Segoe UI" panose="020B0502040204020203" pitchFamily="34" charset="0"/>
                <a:ea typeface="Calibri" panose="020F0502020204030204" pitchFamily="34" charset="0"/>
                <a:cs typeface="Segoe UI" panose="020B0502040204020203" pitchFamily="34" charset="0"/>
              </a:rPr>
              <a:t>, SSRN, </a:t>
            </a:r>
            <a:r>
              <a:rPr lang="en-US" b="1" dirty="0" err="1">
                <a:solidFill>
                  <a:schemeClr val="bg1"/>
                </a:solidFill>
                <a:latin typeface="Segoe UI" panose="020B0502040204020203" pitchFamily="34" charset="0"/>
                <a:ea typeface="Calibri" panose="020F0502020204030204" pitchFamily="34" charset="0"/>
                <a:cs typeface="Segoe UI" panose="020B0502040204020203" pitchFamily="34" charset="0"/>
              </a:rPr>
              <a:t>RePEc</a:t>
            </a:r>
            <a:r>
              <a:rPr lang="en-US" b="1" dirty="0">
                <a:solidFill>
                  <a:schemeClr val="bg1"/>
                </a:solidFill>
                <a:latin typeface="Segoe UI" panose="020B0502040204020203" pitchFamily="34" charset="0"/>
                <a:ea typeface="Calibri" panose="020F0502020204030204" pitchFamily="34" charset="0"/>
                <a:cs typeface="Segoe UI" panose="020B0502040204020203" pitchFamily="34" charset="0"/>
              </a:rPr>
              <a:t>, PubMed Central (disciplinary repositories that have become important </a:t>
            </a:r>
            <a:r>
              <a:rPr lang="en-US" b="1" dirty="0">
                <a:solidFill>
                  <a:srgbClr val="0070C0"/>
                </a:solidFill>
                <a:latin typeface="Segoe UI" panose="020B0502040204020203" pitchFamily="34" charset="0"/>
                <a:ea typeface="Calibri" panose="020F0502020204030204" pitchFamily="34" charset="0"/>
                <a:cs typeface="Segoe UI" panose="020B0502040204020203" pitchFamily="34" charset="0"/>
              </a:rPr>
              <a:t>discovery hubs</a:t>
            </a:r>
            <a:r>
              <a:rPr lang="en-US" b="1" dirty="0">
                <a:solidFill>
                  <a:schemeClr val="bg1"/>
                </a:solidFill>
                <a:latin typeface="Segoe UI" panose="020B0502040204020203" pitchFamily="34" charset="0"/>
                <a:ea typeface="Calibri" panose="020F0502020204030204" pitchFamily="34" charset="0"/>
                <a:cs typeface="Segoe UI" panose="020B0502040204020203" pitchFamily="34" charset="0"/>
              </a:rPr>
              <a:t>);</a:t>
            </a:r>
            <a:br>
              <a:rPr lang="en-US" b="1" dirty="0">
                <a:solidFill>
                  <a:schemeClr val="bg1"/>
                </a:solidFill>
                <a:latin typeface="Segoe UI" panose="020B0502040204020203" pitchFamily="34" charset="0"/>
                <a:ea typeface="Calibri" panose="020F0502020204030204" pitchFamily="34" charset="0"/>
                <a:cs typeface="Segoe UI" panose="020B0502040204020203" pitchFamily="34" charset="0"/>
              </a:rPr>
            </a:br>
            <a:endParaRPr lang="en-US" b="1" dirty="0">
              <a:solidFill>
                <a:schemeClr val="bg1"/>
              </a:solidFill>
              <a:latin typeface="Segoe UI" panose="020B0502040204020203"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Clr>
                <a:srgbClr val="C00000"/>
              </a:buClr>
              <a:buFont typeface="Symbol" panose="05050102010706020507" pitchFamily="18" charset="2"/>
              <a:buChar char=""/>
            </a:pPr>
            <a:r>
              <a:rPr lang="en-US" b="1" dirty="0">
                <a:solidFill>
                  <a:schemeClr val="bg1"/>
                </a:solidFill>
                <a:latin typeface="Segoe UI" panose="020B0502040204020203" pitchFamily="34" charset="0"/>
                <a:ea typeface="Calibri" panose="020F0502020204030204" pitchFamily="34" charset="0"/>
                <a:cs typeface="Segoe UI" panose="020B0502040204020203" pitchFamily="34" charset="0"/>
              </a:rPr>
              <a:t>Google Scholar, Google Books, Amazon  (</a:t>
            </a:r>
            <a:r>
              <a:rPr lang="en-US" b="1" dirty="0">
                <a:solidFill>
                  <a:srgbClr val="0070C0"/>
                </a:solidFill>
                <a:latin typeface="Segoe UI" panose="020B0502040204020203" pitchFamily="34" charset="0"/>
                <a:ea typeface="Calibri" panose="020F0502020204030204" pitchFamily="34" charset="0"/>
                <a:cs typeface="Segoe UI" panose="020B0502040204020203" pitchFamily="34" charset="0"/>
              </a:rPr>
              <a:t>ubiquitous discovery and fulfillment hubs</a:t>
            </a:r>
            <a:r>
              <a:rPr lang="en-US" b="1" dirty="0">
                <a:solidFill>
                  <a:schemeClr val="bg1"/>
                </a:solidFill>
                <a:latin typeface="Segoe UI" panose="020B0502040204020203" pitchFamily="34" charset="0"/>
                <a:ea typeface="Calibri" panose="020F0502020204030204" pitchFamily="34" charset="0"/>
                <a:cs typeface="Segoe UI" panose="020B0502040204020203" pitchFamily="34" charset="0"/>
              </a:rPr>
              <a:t>);</a:t>
            </a:r>
            <a:br>
              <a:rPr lang="en-US" b="1" dirty="0">
                <a:solidFill>
                  <a:schemeClr val="bg1"/>
                </a:solidFill>
                <a:latin typeface="Segoe UI" panose="020B0502040204020203" pitchFamily="34" charset="0"/>
                <a:ea typeface="Calibri" panose="020F0502020204030204" pitchFamily="34" charset="0"/>
                <a:cs typeface="Segoe UI" panose="020B0502040204020203" pitchFamily="34" charset="0"/>
              </a:rPr>
            </a:br>
            <a:endParaRPr lang="en-US" b="1" dirty="0">
              <a:solidFill>
                <a:schemeClr val="bg1"/>
              </a:solidFill>
              <a:latin typeface="Segoe UI" panose="020B0502040204020203"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Clr>
                <a:srgbClr val="C00000"/>
              </a:buClr>
              <a:buFont typeface="Symbol" panose="05050102010706020507" pitchFamily="18" charset="2"/>
              <a:buChar char=""/>
            </a:pPr>
            <a:r>
              <a:rPr lang="en-US" b="1" dirty="0" err="1">
                <a:solidFill>
                  <a:schemeClr val="bg1"/>
                </a:solidFill>
                <a:latin typeface="Segoe UI" panose="020B0502040204020203" pitchFamily="34" charset="0"/>
                <a:ea typeface="Calibri" panose="020F0502020204030204" pitchFamily="34" charset="0"/>
                <a:cs typeface="Segoe UI" panose="020B0502040204020203" pitchFamily="34" charset="0"/>
              </a:rPr>
              <a:t>Mendeley</a:t>
            </a:r>
            <a:r>
              <a:rPr lang="en-US" b="1" dirty="0">
                <a:solidFill>
                  <a:schemeClr val="bg1"/>
                </a:solidFill>
                <a:latin typeface="Segoe UI" panose="020B0502040204020203" pitchFamily="34" charset="0"/>
                <a:ea typeface="Calibri" panose="020F0502020204030204" pitchFamily="34" charset="0"/>
                <a:cs typeface="Segoe UI" panose="020B0502040204020203" pitchFamily="34" charset="0"/>
              </a:rPr>
              <a:t>, </a:t>
            </a:r>
            <a:r>
              <a:rPr lang="en-US" b="1" dirty="0" err="1">
                <a:solidFill>
                  <a:schemeClr val="bg1"/>
                </a:solidFill>
                <a:latin typeface="Segoe UI" panose="020B0502040204020203" pitchFamily="34" charset="0"/>
                <a:ea typeface="Calibri" panose="020F0502020204030204" pitchFamily="34" charset="0"/>
                <a:cs typeface="Segoe UI" panose="020B0502040204020203" pitchFamily="34" charset="0"/>
              </a:rPr>
              <a:t>ResearchGate</a:t>
            </a:r>
            <a:r>
              <a:rPr lang="en-US" b="1" dirty="0">
                <a:solidFill>
                  <a:schemeClr val="bg1"/>
                </a:solidFill>
                <a:latin typeface="Segoe UI" panose="020B0502040204020203" pitchFamily="34" charset="0"/>
                <a:ea typeface="Calibri" panose="020F0502020204030204" pitchFamily="34" charset="0"/>
                <a:cs typeface="Segoe UI" panose="020B0502040204020203" pitchFamily="34" charset="0"/>
              </a:rPr>
              <a:t> (services for </a:t>
            </a:r>
            <a:r>
              <a:rPr lang="en-US" b="1" dirty="0">
                <a:solidFill>
                  <a:srgbClr val="0070C0"/>
                </a:solidFill>
                <a:latin typeface="Segoe UI" panose="020B0502040204020203" pitchFamily="34" charset="0"/>
                <a:ea typeface="Calibri" panose="020F0502020204030204" pitchFamily="34" charset="0"/>
                <a:cs typeface="Segoe UI" panose="020B0502040204020203" pitchFamily="34" charset="0"/>
              </a:rPr>
              <a:t>social discovery</a:t>
            </a:r>
            <a:r>
              <a:rPr lang="en-US" b="1" dirty="0">
                <a:solidFill>
                  <a:schemeClr val="bg1"/>
                </a:solidFill>
                <a:latin typeface="Segoe UI" panose="020B0502040204020203" pitchFamily="34" charset="0"/>
                <a:ea typeface="Calibri" panose="020F0502020204030204" pitchFamily="34" charset="0"/>
                <a:cs typeface="Segoe UI" panose="020B0502040204020203" pitchFamily="34" charset="0"/>
              </a:rPr>
              <a:t> and </a:t>
            </a:r>
            <a:r>
              <a:rPr lang="en-US" b="1" dirty="0">
                <a:solidFill>
                  <a:srgbClr val="0070C0"/>
                </a:solidFill>
                <a:latin typeface="Segoe UI" panose="020B0502040204020203" pitchFamily="34" charset="0"/>
                <a:ea typeface="Calibri" panose="020F0502020204030204" pitchFamily="34" charset="0"/>
                <a:cs typeface="Segoe UI" panose="020B0502040204020203" pitchFamily="34" charset="0"/>
              </a:rPr>
              <a:t>scholarly reputation management</a:t>
            </a:r>
            <a:r>
              <a:rPr lang="en-US" b="1" dirty="0">
                <a:solidFill>
                  <a:schemeClr val="bg1"/>
                </a:solidFill>
                <a:latin typeface="Segoe UI" panose="020B0502040204020203" pitchFamily="34" charset="0"/>
                <a:ea typeface="Calibri" panose="020F0502020204030204" pitchFamily="34" charset="0"/>
                <a:cs typeface="Segoe UI" panose="020B0502040204020203" pitchFamily="34" charset="0"/>
              </a:rPr>
              <a:t>);</a:t>
            </a:r>
            <a:br>
              <a:rPr lang="en-US" b="1" dirty="0">
                <a:solidFill>
                  <a:schemeClr val="bg1"/>
                </a:solidFill>
                <a:latin typeface="Segoe UI" panose="020B0502040204020203" pitchFamily="34" charset="0"/>
                <a:ea typeface="Calibri" panose="020F0502020204030204" pitchFamily="34" charset="0"/>
                <a:cs typeface="Segoe UI" panose="020B0502040204020203" pitchFamily="34" charset="0"/>
              </a:rPr>
            </a:br>
            <a:endParaRPr lang="en-US" b="1" dirty="0">
              <a:solidFill>
                <a:schemeClr val="bg1"/>
              </a:solidFill>
              <a:latin typeface="Segoe UI" panose="020B0502040204020203"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Clr>
                <a:srgbClr val="C00000"/>
              </a:buClr>
              <a:buFont typeface="Symbol" panose="05050102010706020507" pitchFamily="18" charset="2"/>
              <a:buChar char=""/>
            </a:pPr>
            <a:r>
              <a:rPr lang="en-US" b="1" dirty="0" err="1">
                <a:solidFill>
                  <a:schemeClr val="bg1"/>
                </a:solidFill>
                <a:latin typeface="Segoe UI" panose="020B0502040204020203" pitchFamily="34" charset="0"/>
                <a:ea typeface="Calibri" panose="020F0502020204030204" pitchFamily="34" charset="0"/>
                <a:cs typeface="Segoe UI" panose="020B0502040204020203" pitchFamily="34" charset="0"/>
              </a:rPr>
              <a:t>Goodreads</a:t>
            </a:r>
            <a:r>
              <a:rPr lang="en-US" b="1" dirty="0">
                <a:solidFill>
                  <a:schemeClr val="bg1"/>
                </a:solidFill>
                <a:latin typeface="Segoe UI" panose="020B0502040204020203" pitchFamily="34" charset="0"/>
                <a:ea typeface="Calibri" panose="020F0502020204030204" pitchFamily="34" charset="0"/>
                <a:cs typeface="Segoe UI" panose="020B0502040204020203" pitchFamily="34" charset="0"/>
              </a:rPr>
              <a:t>, </a:t>
            </a:r>
            <a:r>
              <a:rPr lang="en-US" b="1" dirty="0" err="1">
                <a:solidFill>
                  <a:schemeClr val="bg1"/>
                </a:solidFill>
                <a:latin typeface="Segoe UI" panose="020B0502040204020203" pitchFamily="34" charset="0"/>
                <a:ea typeface="Calibri" panose="020F0502020204030204" pitchFamily="34" charset="0"/>
                <a:cs typeface="Segoe UI" panose="020B0502040204020203" pitchFamily="34" charset="0"/>
              </a:rPr>
              <a:t>LibraryThing</a:t>
            </a:r>
            <a:r>
              <a:rPr lang="en-US" b="1" dirty="0">
                <a:solidFill>
                  <a:schemeClr val="bg1"/>
                </a:solidFill>
                <a:latin typeface="Segoe UI" panose="020B0502040204020203" pitchFamily="34" charset="0"/>
                <a:ea typeface="Calibri" panose="020F0502020204030204" pitchFamily="34" charset="0"/>
                <a:cs typeface="Segoe UI" panose="020B0502040204020203" pitchFamily="34" charset="0"/>
              </a:rPr>
              <a:t> (</a:t>
            </a:r>
            <a:r>
              <a:rPr lang="en-US" b="1" dirty="0">
                <a:solidFill>
                  <a:srgbClr val="0070C0"/>
                </a:solidFill>
                <a:latin typeface="Segoe UI" panose="020B0502040204020203" pitchFamily="34" charset="0"/>
                <a:ea typeface="Calibri" panose="020F0502020204030204" pitchFamily="34" charset="0"/>
                <a:cs typeface="Segoe UI" panose="020B0502040204020203" pitchFamily="34" charset="0"/>
              </a:rPr>
              <a:t>social description/reading sites</a:t>
            </a:r>
            <a:r>
              <a:rPr lang="en-US" b="1" dirty="0">
                <a:solidFill>
                  <a:schemeClr val="bg1"/>
                </a:solidFill>
                <a:latin typeface="Segoe UI" panose="020B0502040204020203" pitchFamily="34" charset="0"/>
                <a:ea typeface="Calibri" panose="020F0502020204030204" pitchFamily="34" charset="0"/>
                <a:cs typeface="Segoe UI" panose="020B0502040204020203" pitchFamily="34" charset="0"/>
              </a:rPr>
              <a:t>);</a:t>
            </a:r>
            <a:br>
              <a:rPr lang="en-US" b="1" dirty="0">
                <a:solidFill>
                  <a:schemeClr val="bg1"/>
                </a:solidFill>
                <a:latin typeface="Segoe UI" panose="020B0502040204020203" pitchFamily="34" charset="0"/>
                <a:ea typeface="Calibri" panose="020F0502020204030204" pitchFamily="34" charset="0"/>
                <a:cs typeface="Segoe UI" panose="020B0502040204020203" pitchFamily="34" charset="0"/>
              </a:rPr>
            </a:br>
            <a:endParaRPr lang="en-US" b="1" dirty="0">
              <a:solidFill>
                <a:schemeClr val="bg1"/>
              </a:solidFill>
              <a:latin typeface="Segoe UI" panose="020B0502040204020203"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Clr>
                <a:srgbClr val="C00000"/>
              </a:buClr>
              <a:buFont typeface="Symbol" panose="05050102010706020507" pitchFamily="18" charset="2"/>
              <a:buChar char=""/>
            </a:pPr>
            <a:r>
              <a:rPr lang="en-US" b="1" dirty="0">
                <a:solidFill>
                  <a:schemeClr val="bg1"/>
                </a:solidFill>
                <a:latin typeface="Segoe UI" panose="020B0502040204020203" pitchFamily="34" charset="0"/>
                <a:ea typeface="Calibri" panose="020F0502020204030204" pitchFamily="34" charset="0"/>
                <a:cs typeface="Segoe UI" panose="020B0502040204020203" pitchFamily="34" charset="0"/>
              </a:rPr>
              <a:t>Wikipedia, Yahoo Answers, Khan Academy (hubs for </a:t>
            </a:r>
            <a:r>
              <a:rPr lang="en-US" b="1" dirty="0">
                <a:solidFill>
                  <a:srgbClr val="0070C0"/>
                </a:solidFill>
                <a:latin typeface="Segoe UI" panose="020B0502040204020203" pitchFamily="34" charset="0"/>
                <a:ea typeface="Calibri" panose="020F0502020204030204" pitchFamily="34" charset="0"/>
                <a:cs typeface="Segoe UI" panose="020B0502040204020203" pitchFamily="34" charset="0"/>
              </a:rPr>
              <a:t>open research, reference, and teaching </a:t>
            </a:r>
            <a:r>
              <a:rPr lang="en-US" b="1" dirty="0">
                <a:solidFill>
                  <a:schemeClr val="bg1"/>
                </a:solidFill>
                <a:latin typeface="Segoe UI" panose="020B0502040204020203" pitchFamily="34" charset="0"/>
                <a:ea typeface="Calibri" panose="020F0502020204030204" pitchFamily="34" charset="0"/>
                <a:cs typeface="Segoe UI" panose="020B0502040204020203" pitchFamily="34" charset="0"/>
              </a:rPr>
              <a:t>materials).  </a:t>
            </a:r>
            <a:br>
              <a:rPr lang="en-US" b="1" dirty="0">
                <a:solidFill>
                  <a:schemeClr val="bg1"/>
                </a:solidFill>
                <a:latin typeface="Segoe UI" panose="020B0502040204020203" pitchFamily="34" charset="0"/>
                <a:ea typeface="Calibri" panose="020F0502020204030204" pitchFamily="34" charset="0"/>
                <a:cs typeface="Segoe UI" panose="020B0502040204020203" pitchFamily="34" charset="0"/>
              </a:rPr>
            </a:br>
            <a:endParaRPr lang="en-US" b="1" dirty="0">
              <a:solidFill>
                <a:schemeClr val="bg1"/>
              </a:solidFill>
              <a:latin typeface="Segoe UI" panose="020B0502040204020203"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Clr>
                <a:srgbClr val="C00000"/>
              </a:buClr>
              <a:buFont typeface="Symbol" panose="05050102010706020507" pitchFamily="18" charset="2"/>
              <a:buChar char=""/>
            </a:pPr>
            <a:r>
              <a:rPr lang="en-US" b="1" dirty="0" err="1">
                <a:solidFill>
                  <a:schemeClr val="bg1"/>
                </a:solidFill>
                <a:latin typeface="Segoe UI" panose="020B0502040204020203" pitchFamily="34" charset="0"/>
                <a:ea typeface="Calibri" panose="020F0502020204030204" pitchFamily="34" charset="0"/>
                <a:cs typeface="Segoe UI" panose="020B0502040204020203" pitchFamily="34" charset="0"/>
              </a:rPr>
              <a:t>FigShare</a:t>
            </a:r>
            <a:r>
              <a:rPr lang="en-US" b="1" dirty="0">
                <a:solidFill>
                  <a:schemeClr val="bg1"/>
                </a:solidFill>
                <a:latin typeface="Segoe UI" panose="020B0502040204020203" pitchFamily="34" charset="0"/>
                <a:ea typeface="Calibri" panose="020F0502020204030204" pitchFamily="34" charset="0"/>
                <a:cs typeface="Segoe UI" panose="020B0502040204020203" pitchFamily="34" charset="0"/>
              </a:rPr>
              <a:t>, </a:t>
            </a:r>
            <a:r>
              <a:rPr lang="en-US" b="1" dirty="0" err="1">
                <a:solidFill>
                  <a:schemeClr val="bg1"/>
                </a:solidFill>
                <a:latin typeface="Segoe UI" panose="020B0502040204020203" pitchFamily="34" charset="0"/>
                <a:ea typeface="Calibri" panose="020F0502020204030204" pitchFamily="34" charset="0"/>
                <a:cs typeface="Segoe UI" panose="020B0502040204020203" pitchFamily="34" charset="0"/>
              </a:rPr>
              <a:t>OpenRefine</a:t>
            </a:r>
            <a:r>
              <a:rPr lang="en-US" b="1" dirty="0">
                <a:solidFill>
                  <a:schemeClr val="bg1"/>
                </a:solidFill>
                <a:latin typeface="Segoe UI" panose="020B0502040204020203" pitchFamily="34" charset="0"/>
                <a:ea typeface="Calibri" panose="020F0502020204030204" pitchFamily="34" charset="0"/>
                <a:cs typeface="Segoe UI" panose="020B0502040204020203" pitchFamily="34" charset="0"/>
              </a:rPr>
              <a:t> (</a:t>
            </a:r>
            <a:r>
              <a:rPr lang="en-US" b="1" dirty="0">
                <a:solidFill>
                  <a:srgbClr val="0070C0"/>
                </a:solidFill>
                <a:latin typeface="Segoe UI" panose="020B0502040204020203" pitchFamily="34" charset="0"/>
                <a:ea typeface="Calibri" panose="020F0502020204030204" pitchFamily="34" charset="0"/>
                <a:cs typeface="Segoe UI" panose="020B0502040204020203" pitchFamily="34" charset="0"/>
              </a:rPr>
              <a:t>data storage </a:t>
            </a:r>
            <a:r>
              <a:rPr lang="en-US" b="1" dirty="0">
                <a:solidFill>
                  <a:schemeClr val="bg1"/>
                </a:solidFill>
                <a:latin typeface="Segoe UI" panose="020B0502040204020203" pitchFamily="34" charset="0"/>
                <a:ea typeface="Calibri" panose="020F0502020204030204" pitchFamily="34" charset="0"/>
                <a:cs typeface="Segoe UI" panose="020B0502040204020203" pitchFamily="34" charset="0"/>
              </a:rPr>
              <a:t>and manipulation tools)</a:t>
            </a:r>
            <a:br>
              <a:rPr lang="en-US" b="1" dirty="0">
                <a:solidFill>
                  <a:schemeClr val="bg1"/>
                </a:solidFill>
                <a:latin typeface="Segoe UI" panose="020B0502040204020203" pitchFamily="34" charset="0"/>
                <a:ea typeface="Calibri" panose="020F0502020204030204" pitchFamily="34" charset="0"/>
                <a:cs typeface="Segoe UI" panose="020B0502040204020203" pitchFamily="34" charset="0"/>
              </a:rPr>
            </a:br>
            <a:endParaRPr lang="en-US" b="1" dirty="0">
              <a:solidFill>
                <a:schemeClr val="bg1"/>
              </a:solidFill>
              <a:latin typeface="Segoe UI" panose="020B0502040204020203" pitchFamily="34" charset="0"/>
              <a:ea typeface="Calibri" panose="020F0502020204030204" pitchFamily="34" charset="0"/>
              <a:cs typeface="Segoe UI" panose="020B0502040204020203" pitchFamily="34" charset="0"/>
            </a:endParaRPr>
          </a:p>
          <a:p>
            <a:pPr marL="342900" marR="0" lvl="0" indent="-342900">
              <a:spcBef>
                <a:spcPts val="0"/>
              </a:spcBef>
              <a:spcAft>
                <a:spcPts val="0"/>
              </a:spcAft>
              <a:buClr>
                <a:srgbClr val="C00000"/>
              </a:buClr>
              <a:buFont typeface="Symbol" panose="05050102010706020507" pitchFamily="18" charset="2"/>
              <a:buChar char=""/>
            </a:pPr>
            <a:r>
              <a:rPr lang="en-US" b="1" dirty="0" err="1">
                <a:solidFill>
                  <a:schemeClr val="bg1"/>
                </a:solidFill>
                <a:latin typeface="Segoe UI" panose="020B0502040204020203" pitchFamily="34" charset="0"/>
                <a:ea typeface="Calibri" panose="020F0502020204030204" pitchFamily="34" charset="0"/>
                <a:cs typeface="Segoe UI" panose="020B0502040204020203" pitchFamily="34" charset="0"/>
              </a:rPr>
              <a:t>Github</a:t>
            </a:r>
            <a:r>
              <a:rPr lang="en-US" b="1" dirty="0">
                <a:solidFill>
                  <a:schemeClr val="bg1"/>
                </a:solidFill>
                <a:latin typeface="Segoe UI" panose="020B0502040204020203" pitchFamily="34" charset="0"/>
                <a:ea typeface="Calibri" panose="020F0502020204030204" pitchFamily="34" charset="0"/>
                <a:cs typeface="Segoe UI" panose="020B0502040204020203" pitchFamily="34" charset="0"/>
              </a:rPr>
              <a:t> (</a:t>
            </a:r>
            <a:r>
              <a:rPr lang="en-US" b="1" dirty="0">
                <a:solidFill>
                  <a:srgbClr val="0070C0"/>
                </a:solidFill>
                <a:latin typeface="Segoe UI" panose="020B0502040204020203" pitchFamily="34" charset="0"/>
                <a:ea typeface="Calibri" panose="020F0502020204030204" pitchFamily="34" charset="0"/>
                <a:cs typeface="Segoe UI" panose="020B0502040204020203" pitchFamily="34" charset="0"/>
              </a:rPr>
              <a:t>software management</a:t>
            </a:r>
            <a:r>
              <a:rPr lang="en-US" b="1" dirty="0">
                <a:solidFill>
                  <a:schemeClr val="bg1"/>
                </a:solidFill>
                <a:latin typeface="Segoe UI" panose="020B0502040204020203" pitchFamily="34" charset="0"/>
                <a:ea typeface="Calibri" panose="020F0502020204030204" pitchFamily="34" charset="0"/>
                <a:cs typeface="Segoe UI" panose="020B0502040204020203" pitchFamily="34" charset="0"/>
              </a:rPr>
              <a:t>)</a:t>
            </a:r>
            <a:endParaRPr lang="en-US" b="1" dirty="0">
              <a:solidFill>
                <a:schemeClr val="bg1"/>
              </a:solidFill>
              <a:effectLst/>
              <a:latin typeface="Segoe UI" panose="020B0502040204020203" pitchFamily="34" charset="0"/>
              <a:ea typeface="Calibri" panose="020F0502020204030204" pitchFamily="34" charset="0"/>
              <a:cs typeface="Times New Roman" panose="02020603050405020304" pitchFamily="18" charset="0"/>
            </a:endParaRPr>
          </a:p>
        </p:txBody>
      </p:sp>
      <p:pic>
        <p:nvPicPr>
          <p:cNvPr id="7" name="Picture 2"/>
          <p:cNvPicPr>
            <a:picLocks noChangeAspect="1" noChangeArrowheads="1"/>
          </p:cNvPicPr>
          <p:nvPr/>
        </p:nvPicPr>
        <p:blipFill>
          <a:blip r:embed="rId2" cstate="print"/>
          <a:srcRect/>
          <a:stretch>
            <a:fillRect/>
          </a:stretch>
        </p:blipFill>
        <p:spPr bwMode="auto">
          <a:xfrm>
            <a:off x="7970449" y="1527834"/>
            <a:ext cx="781032" cy="264686"/>
          </a:xfrm>
          <a:prstGeom prst="rect">
            <a:avLst/>
          </a:prstGeom>
          <a:noFill/>
          <a:ln w="9525">
            <a:noFill/>
            <a:miter lim="800000"/>
            <a:headEnd/>
            <a:tailEnd/>
          </a:ln>
        </p:spPr>
      </p:pic>
      <p:pic>
        <p:nvPicPr>
          <p:cNvPr id="8" name="Picture 3"/>
          <p:cNvPicPr>
            <a:picLocks noChangeAspect="1" noChangeArrowheads="1"/>
          </p:cNvPicPr>
          <p:nvPr/>
        </p:nvPicPr>
        <p:blipFill>
          <a:blip r:embed="rId3" cstate="print"/>
          <a:srcRect/>
          <a:stretch>
            <a:fillRect/>
          </a:stretch>
        </p:blipFill>
        <p:spPr bwMode="auto">
          <a:xfrm>
            <a:off x="6066956" y="399804"/>
            <a:ext cx="1173860" cy="324012"/>
          </a:xfrm>
          <a:prstGeom prst="rect">
            <a:avLst/>
          </a:prstGeom>
          <a:noFill/>
          <a:ln w="9525">
            <a:noFill/>
            <a:miter lim="800000"/>
            <a:headEnd/>
            <a:tailEnd/>
          </a:ln>
        </p:spPr>
      </p:pic>
      <p:pic>
        <p:nvPicPr>
          <p:cNvPr id="9" name="Picture 4"/>
          <p:cNvPicPr>
            <a:picLocks noChangeAspect="1" noChangeArrowheads="1"/>
          </p:cNvPicPr>
          <p:nvPr/>
        </p:nvPicPr>
        <p:blipFill>
          <a:blip r:embed="rId4" cstate="print"/>
          <a:srcRect/>
          <a:stretch>
            <a:fillRect/>
          </a:stretch>
        </p:blipFill>
        <p:spPr bwMode="auto">
          <a:xfrm>
            <a:off x="6066956" y="1096951"/>
            <a:ext cx="2490990" cy="228178"/>
          </a:xfrm>
          <a:prstGeom prst="rect">
            <a:avLst/>
          </a:prstGeom>
          <a:noFill/>
          <a:ln w="9525">
            <a:noFill/>
            <a:miter lim="800000"/>
            <a:headEnd/>
            <a:tailEnd/>
          </a:ln>
        </p:spPr>
      </p:pic>
      <p:pic>
        <p:nvPicPr>
          <p:cNvPr id="10" name="Picture 6"/>
          <p:cNvPicPr>
            <a:picLocks noChangeAspect="1" noChangeArrowheads="1"/>
          </p:cNvPicPr>
          <p:nvPr/>
        </p:nvPicPr>
        <p:blipFill>
          <a:blip r:embed="rId5" cstate="print"/>
          <a:srcRect/>
          <a:stretch>
            <a:fillRect/>
          </a:stretch>
        </p:blipFill>
        <p:spPr bwMode="auto">
          <a:xfrm>
            <a:off x="6676914" y="1738433"/>
            <a:ext cx="914400" cy="329682"/>
          </a:xfrm>
          <a:prstGeom prst="rect">
            <a:avLst/>
          </a:prstGeom>
          <a:noFill/>
          <a:ln w="9525">
            <a:noFill/>
            <a:miter lim="800000"/>
            <a:headEnd/>
            <a:tailEnd/>
          </a:ln>
        </p:spPr>
      </p:pic>
      <p:pic>
        <p:nvPicPr>
          <p:cNvPr id="14" name="Picture 12"/>
          <p:cNvPicPr>
            <a:picLocks noChangeAspect="1" noChangeArrowheads="1"/>
          </p:cNvPicPr>
          <p:nvPr/>
        </p:nvPicPr>
        <p:blipFill>
          <a:blip r:embed="rId6" cstate="print"/>
          <a:srcRect/>
          <a:stretch>
            <a:fillRect/>
          </a:stretch>
        </p:blipFill>
        <p:spPr bwMode="auto">
          <a:xfrm>
            <a:off x="6543791" y="6172200"/>
            <a:ext cx="936625" cy="411163"/>
          </a:xfrm>
          <a:prstGeom prst="rect">
            <a:avLst/>
          </a:prstGeom>
          <a:noFill/>
          <a:ln w="9525">
            <a:noFill/>
            <a:miter lim="800000"/>
            <a:headEnd/>
            <a:tailEnd/>
          </a:ln>
        </p:spPr>
      </p:pic>
      <p:pic>
        <p:nvPicPr>
          <p:cNvPr id="15" name="Picture 4"/>
          <p:cNvPicPr>
            <a:picLocks noChangeAspect="1" noChangeArrowheads="1"/>
          </p:cNvPicPr>
          <p:nvPr/>
        </p:nvPicPr>
        <p:blipFill>
          <a:blip r:embed="rId7" cstate="print"/>
          <a:srcRect/>
          <a:stretch>
            <a:fillRect/>
          </a:stretch>
        </p:blipFill>
        <p:spPr bwMode="auto">
          <a:xfrm>
            <a:off x="7872663" y="2528391"/>
            <a:ext cx="962526" cy="228600"/>
          </a:xfrm>
          <a:prstGeom prst="rect">
            <a:avLst/>
          </a:prstGeom>
          <a:noFill/>
          <a:ln w="9525">
            <a:noFill/>
            <a:miter lim="800000"/>
            <a:headEnd/>
            <a:tailEnd/>
          </a:ln>
        </p:spPr>
      </p:pic>
      <p:pic>
        <p:nvPicPr>
          <p:cNvPr id="16" name="Picture 7"/>
          <p:cNvPicPr>
            <a:picLocks noChangeAspect="1" noChangeArrowheads="1"/>
          </p:cNvPicPr>
          <p:nvPr/>
        </p:nvPicPr>
        <p:blipFill>
          <a:blip r:embed="rId8" cstate="print"/>
          <a:srcRect/>
          <a:stretch>
            <a:fillRect/>
          </a:stretch>
        </p:blipFill>
        <p:spPr bwMode="auto">
          <a:xfrm>
            <a:off x="6653886" y="2908386"/>
            <a:ext cx="1600200" cy="301272"/>
          </a:xfrm>
          <a:prstGeom prst="rect">
            <a:avLst/>
          </a:prstGeom>
          <a:noFill/>
          <a:ln w="9525">
            <a:noFill/>
            <a:miter lim="800000"/>
            <a:headEnd/>
            <a:tailEnd/>
          </a:ln>
        </p:spPr>
      </p:pic>
      <p:pic>
        <p:nvPicPr>
          <p:cNvPr id="17" name="Picture 3"/>
          <p:cNvPicPr>
            <a:picLocks noChangeAspect="1" noChangeArrowheads="1"/>
          </p:cNvPicPr>
          <p:nvPr/>
        </p:nvPicPr>
        <p:blipFill>
          <a:blip r:embed="rId9" cstate="print"/>
          <a:srcRect/>
          <a:stretch>
            <a:fillRect/>
          </a:stretch>
        </p:blipFill>
        <p:spPr bwMode="auto">
          <a:xfrm>
            <a:off x="6288576" y="2367093"/>
            <a:ext cx="1290385" cy="322596"/>
          </a:xfrm>
          <a:prstGeom prst="rect">
            <a:avLst/>
          </a:prstGeom>
          <a:noFill/>
          <a:ln w="9525">
            <a:noFill/>
            <a:miter lim="800000"/>
            <a:headEnd/>
            <a:tailEnd/>
          </a:ln>
        </p:spPr>
      </p:pic>
      <p:pic>
        <p:nvPicPr>
          <p:cNvPr id="20" name="Picture 3"/>
          <p:cNvPicPr>
            <a:picLocks noChangeAspect="1" noChangeArrowheads="1"/>
          </p:cNvPicPr>
          <p:nvPr/>
        </p:nvPicPr>
        <p:blipFill>
          <a:blip r:embed="rId10" cstate="print"/>
          <a:srcRect/>
          <a:stretch>
            <a:fillRect/>
          </a:stretch>
        </p:blipFill>
        <p:spPr bwMode="auto">
          <a:xfrm>
            <a:off x="6339976" y="3845742"/>
            <a:ext cx="1073888" cy="219149"/>
          </a:xfrm>
          <a:prstGeom prst="rect">
            <a:avLst/>
          </a:prstGeom>
          <a:noFill/>
          <a:ln w="9525">
            <a:noFill/>
            <a:miter lim="800000"/>
            <a:headEnd/>
            <a:tailEnd/>
          </a:ln>
        </p:spPr>
      </p:pic>
      <p:pic>
        <p:nvPicPr>
          <p:cNvPr id="21" name="Picture 4"/>
          <p:cNvPicPr>
            <a:picLocks noChangeAspect="1" noChangeArrowheads="1"/>
          </p:cNvPicPr>
          <p:nvPr/>
        </p:nvPicPr>
        <p:blipFill>
          <a:blip r:embed="rId11" cstate="print"/>
          <a:srcRect/>
          <a:stretch>
            <a:fillRect/>
          </a:stretch>
        </p:blipFill>
        <p:spPr bwMode="auto">
          <a:xfrm>
            <a:off x="7643140" y="3544706"/>
            <a:ext cx="1141675" cy="219169"/>
          </a:xfrm>
          <a:prstGeom prst="rect">
            <a:avLst/>
          </a:prstGeom>
          <a:noFill/>
          <a:ln w="9525">
            <a:noFill/>
            <a:miter lim="800000"/>
            <a:headEnd/>
            <a:tailEnd/>
          </a:ln>
        </p:spPr>
      </p:pic>
      <p:pic>
        <p:nvPicPr>
          <p:cNvPr id="11270" name="Picture 6" descr="https://encrypted-tbn3.gstatic.com/images?q=tbn:ANd9GcR8LXb_uP9fb2tyPjH-FnnMlm7TYmg3hZSgR2CgKCu67QnV-liYVxLVYbhI"/>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502743" y="4488114"/>
            <a:ext cx="1088571" cy="609600"/>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Wikipedia-logo-v2-ko.sv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818936" y="4374846"/>
            <a:ext cx="727075" cy="836137"/>
          </a:xfrm>
          <a:prstGeom prst="rect">
            <a:avLst/>
          </a:prstGeom>
          <a:noFill/>
          <a:extLst>
            <a:ext uri="{909E8E84-426E-40DD-AFC4-6F175D3DCCD1}">
              <a14:hiddenFill xmlns:a14="http://schemas.microsoft.com/office/drawing/2010/main">
                <a:solidFill>
                  <a:srgbClr val="FFFFFF"/>
                </a:solidFill>
              </a14:hiddenFill>
            </a:ext>
          </a:extLst>
        </p:spPr>
      </p:pic>
      <p:pic>
        <p:nvPicPr>
          <p:cNvPr id="11278" name="Picture 14" descr="http://upload.wikimedia.org/wikipedia/en/a/aa/Figshare_logo.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335463" y="5418263"/>
            <a:ext cx="1196610" cy="433388"/>
          </a:xfrm>
          <a:prstGeom prst="rect">
            <a:avLst/>
          </a:prstGeom>
          <a:noFill/>
          <a:extLst>
            <a:ext uri="{909E8E84-426E-40DD-AFC4-6F175D3DCCD1}">
              <a14:hiddenFill xmlns:a14="http://schemas.microsoft.com/office/drawing/2010/main">
                <a:solidFill>
                  <a:srgbClr val="FFFFFF"/>
                </a:solidFill>
              </a14:hiddenFill>
            </a:ext>
          </a:extLst>
        </p:spPr>
      </p:pic>
      <p:pic>
        <p:nvPicPr>
          <p:cNvPr id="11280" name="Picture 16" descr="Galaxy Zo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799687" y="5470651"/>
            <a:ext cx="947487" cy="38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9003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9600" y="315781"/>
            <a:ext cx="6362700" cy="5657850"/>
          </a:xfrm>
          <a:prstGeom prst="rect">
            <a:avLst/>
          </a:prstGeom>
        </p:spPr>
      </p:pic>
      <p:pic>
        <p:nvPicPr>
          <p:cNvPr id="4" name="Picture 3"/>
          <p:cNvPicPr>
            <a:picLocks noChangeAspect="1"/>
          </p:cNvPicPr>
          <p:nvPr/>
        </p:nvPicPr>
        <p:blipFill>
          <a:blip r:embed="rId3"/>
          <a:stretch>
            <a:fillRect/>
          </a:stretch>
        </p:blipFill>
        <p:spPr>
          <a:xfrm>
            <a:off x="7391400" y="5108598"/>
            <a:ext cx="1757363" cy="1757363"/>
          </a:xfrm>
          <a:prstGeom prst="rect">
            <a:avLst/>
          </a:prstGeom>
        </p:spPr>
      </p:pic>
    </p:spTree>
    <p:extLst>
      <p:ext uri="{BB962C8B-B14F-4D97-AF65-F5344CB8AC3E}">
        <p14:creationId xmlns:p14="http://schemas.microsoft.com/office/powerpoint/2010/main" val="34141436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7" name="Straight Arrow Connector 16"/>
          <p:cNvCxnSpPr/>
          <p:nvPr/>
        </p:nvCxnSpPr>
        <p:spPr>
          <a:xfrm>
            <a:off x="838200" y="3837941"/>
            <a:ext cx="0" cy="42384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8097982" y="3803073"/>
            <a:ext cx="0" cy="44680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5" name="Straight Connector 4"/>
          <p:cNvCxnSpPr>
            <a:endCxn id="6" idx="2"/>
          </p:cNvCxnSpPr>
          <p:nvPr/>
        </p:nvCxnSpPr>
        <p:spPr>
          <a:xfrm>
            <a:off x="1066800" y="3622968"/>
            <a:ext cx="67818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7848600" y="3394368"/>
            <a:ext cx="457200" cy="457200"/>
          </a:xfrm>
          <a:prstGeom prst="ellipse">
            <a:avLst/>
          </a:prstGeom>
          <a:solidFill>
            <a:schemeClr val="accent2"/>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09600" y="3394368"/>
            <a:ext cx="457200" cy="457200"/>
          </a:xfrm>
          <a:prstGeom prst="ellipse">
            <a:avLst/>
          </a:prstGeom>
          <a:solidFill>
            <a:schemeClr val="accent1"/>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ular Callout 7"/>
          <p:cNvSpPr/>
          <p:nvPr/>
        </p:nvSpPr>
        <p:spPr>
          <a:xfrm>
            <a:off x="187282" y="4324128"/>
            <a:ext cx="1981200" cy="1295400"/>
          </a:xfrm>
          <a:prstGeom prst="wedgeRectCallout">
            <a:avLst>
              <a:gd name="adj1" fmla="val -19784"/>
              <a:gd name="adj2" fmla="val 68850"/>
            </a:avLst>
          </a:prstGeom>
          <a:solidFill>
            <a:schemeClr val="accent1">
              <a:lumMod val="20000"/>
              <a:lumOff val="80000"/>
            </a:schemeClr>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1"/>
                </a:solidFill>
              </a:rPr>
              <a:t>The ‘owned’ collection</a:t>
            </a:r>
          </a:p>
        </p:txBody>
      </p:sp>
      <p:sp>
        <p:nvSpPr>
          <p:cNvPr id="9" name="Rectangular Callout 8"/>
          <p:cNvSpPr/>
          <p:nvPr/>
        </p:nvSpPr>
        <p:spPr>
          <a:xfrm>
            <a:off x="6515100" y="4313737"/>
            <a:ext cx="1981200" cy="1295400"/>
          </a:xfrm>
          <a:prstGeom prst="wedgeRectCallout">
            <a:avLst>
              <a:gd name="adj1" fmla="val 19241"/>
              <a:gd name="adj2" fmla="val 64375"/>
            </a:avLst>
          </a:prstGeom>
          <a:solidFill>
            <a:schemeClr val="accent2">
              <a:lumMod val="20000"/>
              <a:lumOff val="80000"/>
            </a:schemeClr>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2"/>
                </a:solidFill>
              </a:rPr>
              <a:t>The ‘facilitated’ collection</a:t>
            </a:r>
          </a:p>
        </p:txBody>
      </p:sp>
      <p:sp>
        <p:nvSpPr>
          <p:cNvPr id="14" name="TextBox 13"/>
          <p:cNvSpPr txBox="1"/>
          <p:nvPr/>
        </p:nvSpPr>
        <p:spPr>
          <a:xfrm>
            <a:off x="1305498" y="3622968"/>
            <a:ext cx="2590800" cy="369332"/>
          </a:xfrm>
          <a:prstGeom prst="rect">
            <a:avLst/>
          </a:prstGeom>
          <a:noFill/>
        </p:spPr>
        <p:txBody>
          <a:bodyPr wrap="square" rtlCol="0">
            <a:spAutoFit/>
          </a:bodyPr>
          <a:lstStyle/>
          <a:p>
            <a:r>
              <a:rPr lang="en-US" b="1" dirty="0">
                <a:solidFill>
                  <a:schemeClr val="accent1"/>
                </a:solidFill>
              </a:rPr>
              <a:t>A collections spectrum</a:t>
            </a:r>
          </a:p>
        </p:txBody>
      </p:sp>
      <p:sp>
        <p:nvSpPr>
          <p:cNvPr id="22" name="TextBox 21"/>
          <p:cNvSpPr txBox="1"/>
          <p:nvPr/>
        </p:nvSpPr>
        <p:spPr>
          <a:xfrm>
            <a:off x="228600" y="6031700"/>
            <a:ext cx="1736245" cy="646331"/>
          </a:xfrm>
          <a:prstGeom prst="rect">
            <a:avLst/>
          </a:prstGeom>
          <a:noFill/>
          <a:ln>
            <a:solidFill>
              <a:schemeClr val="accent2"/>
            </a:solidFill>
          </a:ln>
        </p:spPr>
        <p:txBody>
          <a:bodyPr wrap="none" rtlCol="0">
            <a:spAutoFit/>
          </a:bodyPr>
          <a:lstStyle/>
          <a:p>
            <a:pPr algn="ctr"/>
            <a:r>
              <a:rPr lang="en-US" dirty="0">
                <a:solidFill>
                  <a:schemeClr val="accent1"/>
                </a:solidFill>
              </a:rPr>
              <a:t>Purchased and </a:t>
            </a:r>
            <a:br>
              <a:rPr lang="en-US" dirty="0">
                <a:solidFill>
                  <a:schemeClr val="accent1"/>
                </a:solidFill>
              </a:rPr>
            </a:br>
            <a:r>
              <a:rPr lang="en-US" dirty="0">
                <a:solidFill>
                  <a:schemeClr val="accent1"/>
                </a:solidFill>
              </a:rPr>
              <a:t>physically stored</a:t>
            </a:r>
          </a:p>
        </p:txBody>
      </p:sp>
      <p:sp>
        <p:nvSpPr>
          <p:cNvPr id="23" name="TextBox 22"/>
          <p:cNvSpPr txBox="1"/>
          <p:nvPr/>
        </p:nvSpPr>
        <p:spPr>
          <a:xfrm>
            <a:off x="6158148" y="6031700"/>
            <a:ext cx="2674322" cy="646331"/>
          </a:xfrm>
          <a:prstGeom prst="rect">
            <a:avLst/>
          </a:prstGeom>
          <a:noFill/>
          <a:ln>
            <a:solidFill>
              <a:schemeClr val="accent2"/>
            </a:solidFill>
          </a:ln>
        </p:spPr>
        <p:txBody>
          <a:bodyPr wrap="none" rtlCol="0">
            <a:spAutoFit/>
          </a:bodyPr>
          <a:lstStyle/>
          <a:p>
            <a:pPr algn="ctr"/>
            <a:r>
              <a:rPr lang="en-US" dirty="0">
                <a:solidFill>
                  <a:schemeClr val="accent1"/>
                </a:solidFill>
              </a:rPr>
              <a:t>Meet research and </a:t>
            </a:r>
          </a:p>
          <a:p>
            <a:pPr algn="ctr"/>
            <a:r>
              <a:rPr lang="en-US" dirty="0">
                <a:solidFill>
                  <a:schemeClr val="accent1"/>
                </a:solidFill>
              </a:rPr>
              <a:t>learning needs in best way</a:t>
            </a:r>
          </a:p>
        </p:txBody>
      </p:sp>
      <p:sp>
        <p:nvSpPr>
          <p:cNvPr id="2" name="Rectangle 1"/>
          <p:cNvSpPr/>
          <p:nvPr/>
        </p:nvSpPr>
        <p:spPr>
          <a:xfrm>
            <a:off x="4260470" y="2305124"/>
            <a:ext cx="4572000" cy="923330"/>
          </a:xfrm>
          <a:prstGeom prst="rect">
            <a:avLst/>
          </a:prstGeom>
        </p:spPr>
        <p:txBody>
          <a:bodyPr>
            <a:spAutoFit/>
          </a:bodyPr>
          <a:lstStyle/>
          <a:p>
            <a:r>
              <a:rPr lang="en-US" b="1" dirty="0"/>
              <a:t>A network logic: </a:t>
            </a:r>
            <a:r>
              <a:rPr lang="en-US" dirty="0"/>
              <a:t>a coordinated mix of local, external and collaborative services are assembled around user needs</a:t>
            </a:r>
          </a:p>
        </p:txBody>
      </p:sp>
      <p:sp>
        <p:nvSpPr>
          <p:cNvPr id="3" name="Rectangle 2"/>
          <p:cNvSpPr/>
          <p:nvPr/>
        </p:nvSpPr>
        <p:spPr>
          <a:xfrm>
            <a:off x="187282" y="2305124"/>
            <a:ext cx="3169227" cy="923330"/>
          </a:xfrm>
          <a:prstGeom prst="rect">
            <a:avLst/>
          </a:prstGeom>
        </p:spPr>
        <p:txBody>
          <a:bodyPr wrap="square">
            <a:spAutoFit/>
          </a:bodyPr>
          <a:lstStyle/>
          <a:p>
            <a:r>
              <a:rPr lang="en-US" b="1" dirty="0"/>
              <a:t>A print logic: </a:t>
            </a:r>
            <a:r>
              <a:rPr lang="en-US" dirty="0"/>
              <a:t>the distribution of </a:t>
            </a:r>
            <a:br>
              <a:rPr lang="en-US" dirty="0"/>
            </a:br>
            <a:r>
              <a:rPr lang="en-US" dirty="0"/>
              <a:t>print copies to multiple local </a:t>
            </a:r>
            <a:br>
              <a:rPr lang="en-US" dirty="0"/>
            </a:br>
            <a:r>
              <a:rPr lang="en-US" dirty="0"/>
              <a:t>destinations</a:t>
            </a:r>
          </a:p>
        </p:txBody>
      </p:sp>
      <p:sp>
        <p:nvSpPr>
          <p:cNvPr id="15" name="Rectangle 14"/>
          <p:cNvSpPr/>
          <p:nvPr/>
        </p:nvSpPr>
        <p:spPr>
          <a:xfrm>
            <a:off x="228600" y="1295400"/>
            <a:ext cx="3352800" cy="91440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latin typeface="Segoe UI" panose="020B0502040204020203" pitchFamily="34" charset="0"/>
                <a:ea typeface="Segoe UI" panose="020B0502040204020203" pitchFamily="34" charset="0"/>
                <a:cs typeface="Segoe UI" panose="020B0502040204020203" pitchFamily="34" charset="0"/>
              </a:rPr>
              <a:t>Value relates to </a:t>
            </a:r>
            <a:r>
              <a:rPr lang="en-US" b="1" dirty="0">
                <a:solidFill>
                  <a:prstClr val="white"/>
                </a:solidFill>
                <a:latin typeface="Segoe UI" panose="020B0502040204020203" pitchFamily="34" charset="0"/>
                <a:ea typeface="Segoe UI" panose="020B0502040204020203" pitchFamily="34" charset="0"/>
                <a:cs typeface="Segoe UI" panose="020B0502040204020203" pitchFamily="34" charset="0"/>
              </a:rPr>
              <a:t>locally assembled</a:t>
            </a:r>
            <a:r>
              <a:rPr lang="en-US" dirty="0">
                <a:solidFill>
                  <a:prstClr val="white"/>
                </a:solidFill>
                <a:latin typeface="Segoe UI" panose="020B0502040204020203" pitchFamily="34" charset="0"/>
                <a:ea typeface="Segoe UI" panose="020B0502040204020203" pitchFamily="34" charset="0"/>
                <a:cs typeface="Segoe UI" panose="020B0502040204020203" pitchFamily="34" charset="0"/>
              </a:rPr>
              <a:t> collection.</a:t>
            </a:r>
          </a:p>
        </p:txBody>
      </p:sp>
      <p:sp>
        <p:nvSpPr>
          <p:cNvPr id="16" name="Rectangle 15"/>
          <p:cNvSpPr/>
          <p:nvPr/>
        </p:nvSpPr>
        <p:spPr>
          <a:xfrm>
            <a:off x="4260470" y="1295400"/>
            <a:ext cx="4000500" cy="91440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latin typeface="Segoe UI" panose="020B0502040204020203" pitchFamily="34" charset="0"/>
                <a:ea typeface="Segoe UI" panose="020B0502040204020203" pitchFamily="34" charset="0"/>
                <a:cs typeface="Segoe UI" panose="020B0502040204020203" pitchFamily="34" charset="0"/>
              </a:rPr>
              <a:t>Value relates to ability to efficiently meet a </a:t>
            </a:r>
            <a:r>
              <a:rPr lang="en-US" b="1" dirty="0">
                <a:solidFill>
                  <a:prstClr val="white"/>
                </a:solidFill>
                <a:latin typeface="Segoe UI" panose="020B0502040204020203" pitchFamily="34" charset="0"/>
                <a:ea typeface="Segoe UI" panose="020B0502040204020203" pitchFamily="34" charset="0"/>
                <a:cs typeface="Segoe UI" panose="020B0502040204020203" pitchFamily="34" charset="0"/>
              </a:rPr>
              <a:t>variety of research and learning needs</a:t>
            </a:r>
            <a:r>
              <a:rPr lang="en-US" dirty="0">
                <a:solidFill>
                  <a:prstClr val="white"/>
                </a:solidFill>
                <a:latin typeface="Segoe UI" panose="020B0502040204020203" pitchFamily="34" charset="0"/>
                <a:ea typeface="Segoe UI" panose="020B0502040204020203" pitchFamily="34" charset="0"/>
                <a:cs typeface="Segoe UI" panose="020B0502040204020203" pitchFamily="34" charset="0"/>
              </a:rPr>
              <a:t>. </a:t>
            </a:r>
          </a:p>
        </p:txBody>
      </p:sp>
      <p:pic>
        <p:nvPicPr>
          <p:cNvPr id="18" name="Picture 8" descr="library"/>
          <p:cNvPicPr>
            <a:picLocks noChangeAspect="1" noChangeArrowheads="1"/>
          </p:cNvPicPr>
          <p:nvPr/>
        </p:nvPicPr>
        <p:blipFill>
          <a:blip r:embed="rId3" cstate="print"/>
          <a:srcRect/>
          <a:stretch>
            <a:fillRect/>
          </a:stretch>
        </p:blipFill>
        <p:spPr bwMode="auto">
          <a:xfrm>
            <a:off x="1250448" y="78917"/>
            <a:ext cx="1042893" cy="1066800"/>
          </a:xfrm>
          <a:prstGeom prst="rect">
            <a:avLst/>
          </a:prstGeom>
          <a:noFill/>
          <a:ln w="9525">
            <a:noFill/>
            <a:miter lim="800000"/>
            <a:headEnd/>
            <a:tailEnd/>
          </a:ln>
        </p:spPr>
      </p:pic>
      <p:pic>
        <p:nvPicPr>
          <p:cNvPr id="20" name="Picture 19"/>
          <p:cNvPicPr>
            <a:picLocks noChangeAspect="1"/>
          </p:cNvPicPr>
          <p:nvPr/>
        </p:nvPicPr>
        <p:blipFill>
          <a:blip r:embed="rId4"/>
          <a:stretch>
            <a:fillRect/>
          </a:stretch>
        </p:blipFill>
        <p:spPr>
          <a:xfrm>
            <a:off x="5608627" y="304800"/>
            <a:ext cx="876300" cy="762000"/>
          </a:xfrm>
          <a:prstGeom prst="rect">
            <a:avLst/>
          </a:prstGeom>
        </p:spPr>
      </p:pic>
      <p:sp>
        <p:nvSpPr>
          <p:cNvPr id="21" name="Rectangle 20"/>
          <p:cNvSpPr/>
          <p:nvPr/>
        </p:nvSpPr>
        <p:spPr>
          <a:xfrm>
            <a:off x="7369155" y="0"/>
            <a:ext cx="1774845" cy="261610"/>
          </a:xfrm>
          <a:prstGeom prst="rect">
            <a:avLst/>
          </a:prstGeom>
          <a:solidFill>
            <a:srgbClr val="00B0F0"/>
          </a:solidFill>
        </p:spPr>
        <p:txBody>
          <a:bodyPr wrap="none">
            <a:spAutoFit/>
          </a:bodyPr>
          <a:lstStyle/>
          <a:p>
            <a:r>
              <a:rPr lang="en-US" sz="1100" dirty="0">
                <a:solidFill>
                  <a:prstClr val="white"/>
                </a:solidFill>
              </a:rPr>
              <a:t>http://www.xkcd.com/917/</a:t>
            </a:r>
          </a:p>
        </p:txBody>
      </p:sp>
    </p:spTree>
    <p:extLst>
      <p:ext uri="{BB962C8B-B14F-4D97-AF65-F5344CB8AC3E}">
        <p14:creationId xmlns:p14="http://schemas.microsoft.com/office/powerpoint/2010/main" val="1446630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ular Callout 26"/>
          <p:cNvSpPr/>
          <p:nvPr/>
        </p:nvSpPr>
        <p:spPr>
          <a:xfrm>
            <a:off x="3476650" y="472638"/>
            <a:ext cx="4371950" cy="1074484"/>
          </a:xfrm>
          <a:prstGeom prst="wedgeRectCallout">
            <a:avLst>
              <a:gd name="adj1" fmla="val 44933"/>
              <a:gd name="adj2" fmla="val 232500"/>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1"/>
                </a:solidFill>
              </a:rPr>
              <a:t>The ‘external’ collection: </a:t>
            </a:r>
          </a:p>
          <a:p>
            <a:r>
              <a:rPr lang="en-US" sz="1600" dirty="0">
                <a:solidFill>
                  <a:schemeClr val="accent1"/>
                </a:solidFill>
              </a:rPr>
              <a:t>Pointing researchers at Google Scholar; </a:t>
            </a:r>
          </a:p>
          <a:p>
            <a:r>
              <a:rPr lang="en-US" sz="1600" dirty="0">
                <a:solidFill>
                  <a:schemeClr val="accent1"/>
                </a:solidFill>
              </a:rPr>
              <a:t>Including freely available </a:t>
            </a:r>
            <a:r>
              <a:rPr lang="en-US" sz="1600" dirty="0" err="1">
                <a:solidFill>
                  <a:schemeClr val="accent1"/>
                </a:solidFill>
              </a:rPr>
              <a:t>ebooks</a:t>
            </a:r>
            <a:r>
              <a:rPr lang="en-US" sz="1600" dirty="0">
                <a:solidFill>
                  <a:schemeClr val="accent1"/>
                </a:solidFill>
              </a:rPr>
              <a:t> in the catalog; </a:t>
            </a:r>
          </a:p>
          <a:p>
            <a:r>
              <a:rPr lang="en-US" sz="1600" dirty="0">
                <a:solidFill>
                  <a:schemeClr val="accent1"/>
                </a:solidFill>
              </a:rPr>
              <a:t>Creating resource guides for web resources.</a:t>
            </a:r>
          </a:p>
        </p:txBody>
      </p:sp>
      <p:cxnSp>
        <p:nvCxnSpPr>
          <p:cNvPr id="17" name="Straight Arrow Connector 16"/>
          <p:cNvCxnSpPr/>
          <p:nvPr/>
        </p:nvCxnSpPr>
        <p:spPr>
          <a:xfrm>
            <a:off x="838200" y="3837941"/>
            <a:ext cx="0" cy="42384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8097982" y="3803073"/>
            <a:ext cx="0" cy="44680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5" name="Straight Connector 4"/>
          <p:cNvCxnSpPr>
            <a:endCxn id="6" idx="2"/>
          </p:cNvCxnSpPr>
          <p:nvPr/>
        </p:nvCxnSpPr>
        <p:spPr>
          <a:xfrm>
            <a:off x="1066800" y="3622968"/>
            <a:ext cx="67818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7848600" y="3394368"/>
            <a:ext cx="457200" cy="457200"/>
          </a:xfrm>
          <a:prstGeom prst="ellipse">
            <a:avLst/>
          </a:prstGeom>
          <a:solidFill>
            <a:schemeClr val="accent2"/>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09600" y="3394368"/>
            <a:ext cx="457200" cy="457200"/>
          </a:xfrm>
          <a:prstGeom prst="ellipse">
            <a:avLst/>
          </a:prstGeom>
          <a:solidFill>
            <a:schemeClr val="accent1"/>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ular Callout 7"/>
          <p:cNvSpPr/>
          <p:nvPr/>
        </p:nvSpPr>
        <p:spPr>
          <a:xfrm>
            <a:off x="187282" y="4324128"/>
            <a:ext cx="1981200" cy="1295400"/>
          </a:xfrm>
          <a:prstGeom prst="wedgeRectCallout">
            <a:avLst>
              <a:gd name="adj1" fmla="val -19784"/>
              <a:gd name="adj2" fmla="val 68850"/>
            </a:avLst>
          </a:prstGeom>
          <a:solidFill>
            <a:schemeClr val="accent1">
              <a:lumMod val="20000"/>
              <a:lumOff val="80000"/>
            </a:schemeClr>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1"/>
                </a:solidFill>
              </a:rPr>
              <a:t>The ‘owned’ collection</a:t>
            </a:r>
          </a:p>
        </p:txBody>
      </p:sp>
      <p:sp>
        <p:nvSpPr>
          <p:cNvPr id="9" name="Rectangular Callout 8"/>
          <p:cNvSpPr/>
          <p:nvPr/>
        </p:nvSpPr>
        <p:spPr>
          <a:xfrm>
            <a:off x="6515100" y="4313737"/>
            <a:ext cx="1981200" cy="1295400"/>
          </a:xfrm>
          <a:prstGeom prst="wedgeRectCallout">
            <a:avLst>
              <a:gd name="adj1" fmla="val 19241"/>
              <a:gd name="adj2" fmla="val 64375"/>
            </a:avLst>
          </a:prstGeom>
          <a:solidFill>
            <a:schemeClr val="accent2">
              <a:lumMod val="20000"/>
              <a:lumOff val="80000"/>
            </a:schemeClr>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2"/>
                </a:solidFill>
              </a:rPr>
              <a:t>The ‘facilitated’ collection</a:t>
            </a:r>
          </a:p>
        </p:txBody>
      </p:sp>
      <p:sp>
        <p:nvSpPr>
          <p:cNvPr id="11" name="Rectangular Callout 10"/>
          <p:cNvSpPr/>
          <p:nvPr/>
        </p:nvSpPr>
        <p:spPr>
          <a:xfrm>
            <a:off x="1305498" y="2121487"/>
            <a:ext cx="1463922" cy="914400"/>
          </a:xfrm>
          <a:prstGeom prst="wedgeRectCallout">
            <a:avLst>
              <a:gd name="adj1" fmla="val 4827"/>
              <a:gd name="adj2" fmla="val 100908"/>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1"/>
                </a:solidFill>
              </a:rPr>
              <a:t>The ‘borrowed’ collection</a:t>
            </a:r>
          </a:p>
        </p:txBody>
      </p:sp>
      <p:sp>
        <p:nvSpPr>
          <p:cNvPr id="14" name="TextBox 13"/>
          <p:cNvSpPr txBox="1"/>
          <p:nvPr/>
        </p:nvSpPr>
        <p:spPr>
          <a:xfrm>
            <a:off x="1305498" y="3622968"/>
            <a:ext cx="2590800" cy="369332"/>
          </a:xfrm>
          <a:prstGeom prst="rect">
            <a:avLst/>
          </a:prstGeom>
          <a:noFill/>
        </p:spPr>
        <p:txBody>
          <a:bodyPr wrap="square" rtlCol="0">
            <a:spAutoFit/>
          </a:bodyPr>
          <a:lstStyle/>
          <a:p>
            <a:r>
              <a:rPr lang="en-US" b="1" dirty="0">
                <a:solidFill>
                  <a:schemeClr val="accent1"/>
                </a:solidFill>
              </a:rPr>
              <a:t>A collections spectrum</a:t>
            </a:r>
          </a:p>
        </p:txBody>
      </p:sp>
      <p:sp>
        <p:nvSpPr>
          <p:cNvPr id="21" name="Rectangular Callout 20"/>
          <p:cNvSpPr/>
          <p:nvPr/>
        </p:nvSpPr>
        <p:spPr>
          <a:xfrm>
            <a:off x="2928749" y="2121710"/>
            <a:ext cx="1412915" cy="800099"/>
          </a:xfrm>
          <a:prstGeom prst="wedgeRectCallout">
            <a:avLst>
              <a:gd name="adj1" fmla="val -23626"/>
              <a:gd name="adj2" fmla="val 117598"/>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1"/>
                </a:solidFill>
              </a:rPr>
              <a:t>The ‘shared print’ collection</a:t>
            </a:r>
          </a:p>
        </p:txBody>
      </p:sp>
      <p:sp>
        <p:nvSpPr>
          <p:cNvPr id="16" name="Rectangular Callout 15"/>
          <p:cNvSpPr/>
          <p:nvPr/>
        </p:nvSpPr>
        <p:spPr>
          <a:xfrm>
            <a:off x="4569501" y="2121487"/>
            <a:ext cx="1412915" cy="800099"/>
          </a:xfrm>
          <a:prstGeom prst="wedgeRectCallout">
            <a:avLst>
              <a:gd name="adj1" fmla="val -33186"/>
              <a:gd name="adj2" fmla="val 117598"/>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1"/>
                </a:solidFill>
              </a:rPr>
              <a:t>The ‘shared digital’ collection</a:t>
            </a:r>
          </a:p>
        </p:txBody>
      </p:sp>
      <p:sp>
        <p:nvSpPr>
          <p:cNvPr id="18" name="Rectangular Callout 17"/>
          <p:cNvSpPr/>
          <p:nvPr/>
        </p:nvSpPr>
        <p:spPr>
          <a:xfrm>
            <a:off x="6332615" y="2121487"/>
            <a:ext cx="1412915" cy="914400"/>
          </a:xfrm>
          <a:prstGeom prst="wedgeRectCallout">
            <a:avLst>
              <a:gd name="adj1" fmla="val -35008"/>
              <a:gd name="adj2" fmla="val 100558"/>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1"/>
                </a:solidFill>
              </a:rPr>
              <a:t>The evolving scholarly record</a:t>
            </a:r>
          </a:p>
        </p:txBody>
      </p:sp>
      <p:sp>
        <p:nvSpPr>
          <p:cNvPr id="22" name="TextBox 21"/>
          <p:cNvSpPr txBox="1"/>
          <p:nvPr/>
        </p:nvSpPr>
        <p:spPr>
          <a:xfrm>
            <a:off x="228600" y="6031700"/>
            <a:ext cx="1736245" cy="646331"/>
          </a:xfrm>
          <a:prstGeom prst="rect">
            <a:avLst/>
          </a:prstGeom>
          <a:noFill/>
          <a:ln>
            <a:solidFill>
              <a:schemeClr val="accent2"/>
            </a:solidFill>
          </a:ln>
        </p:spPr>
        <p:txBody>
          <a:bodyPr wrap="none" rtlCol="0">
            <a:spAutoFit/>
          </a:bodyPr>
          <a:lstStyle/>
          <a:p>
            <a:pPr algn="ctr"/>
            <a:r>
              <a:rPr lang="en-US" dirty="0">
                <a:solidFill>
                  <a:schemeClr val="accent1"/>
                </a:solidFill>
              </a:rPr>
              <a:t>Purchased and </a:t>
            </a:r>
            <a:br>
              <a:rPr lang="en-US" dirty="0">
                <a:solidFill>
                  <a:schemeClr val="accent1"/>
                </a:solidFill>
              </a:rPr>
            </a:br>
            <a:r>
              <a:rPr lang="en-US" dirty="0">
                <a:solidFill>
                  <a:schemeClr val="accent1"/>
                </a:solidFill>
              </a:rPr>
              <a:t>physically stored</a:t>
            </a:r>
          </a:p>
        </p:txBody>
      </p:sp>
      <p:sp>
        <p:nvSpPr>
          <p:cNvPr id="23" name="TextBox 22"/>
          <p:cNvSpPr txBox="1"/>
          <p:nvPr/>
        </p:nvSpPr>
        <p:spPr>
          <a:xfrm>
            <a:off x="6158148" y="6031700"/>
            <a:ext cx="2674322" cy="646331"/>
          </a:xfrm>
          <a:prstGeom prst="rect">
            <a:avLst/>
          </a:prstGeom>
          <a:noFill/>
          <a:ln>
            <a:solidFill>
              <a:schemeClr val="accent2"/>
            </a:solidFill>
          </a:ln>
        </p:spPr>
        <p:txBody>
          <a:bodyPr wrap="none" rtlCol="0">
            <a:spAutoFit/>
          </a:bodyPr>
          <a:lstStyle/>
          <a:p>
            <a:pPr algn="ctr"/>
            <a:r>
              <a:rPr lang="en-US" dirty="0">
                <a:solidFill>
                  <a:schemeClr val="accent1"/>
                </a:solidFill>
              </a:rPr>
              <a:t>Meet research and </a:t>
            </a:r>
          </a:p>
          <a:p>
            <a:pPr algn="ctr"/>
            <a:r>
              <a:rPr lang="en-US" dirty="0">
                <a:solidFill>
                  <a:schemeClr val="accent1"/>
                </a:solidFill>
              </a:rPr>
              <a:t>learning needs in best way</a:t>
            </a:r>
          </a:p>
        </p:txBody>
      </p:sp>
      <p:sp>
        <p:nvSpPr>
          <p:cNvPr id="24" name="Rectangular Callout 23"/>
          <p:cNvSpPr/>
          <p:nvPr/>
        </p:nvSpPr>
        <p:spPr>
          <a:xfrm>
            <a:off x="2720196" y="4210050"/>
            <a:ext cx="1412915" cy="800099"/>
          </a:xfrm>
          <a:prstGeom prst="wedgeRectCallout">
            <a:avLst>
              <a:gd name="adj1" fmla="val -12851"/>
              <a:gd name="adj2" fmla="val -90790"/>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1"/>
                </a:solidFill>
              </a:rPr>
              <a:t>The ‘licensed’ collection</a:t>
            </a:r>
          </a:p>
        </p:txBody>
      </p:sp>
      <p:sp>
        <p:nvSpPr>
          <p:cNvPr id="25" name="Rectangular Callout 24"/>
          <p:cNvSpPr/>
          <p:nvPr/>
        </p:nvSpPr>
        <p:spPr>
          <a:xfrm>
            <a:off x="4540080" y="4205309"/>
            <a:ext cx="1412915" cy="914400"/>
          </a:xfrm>
          <a:prstGeom prst="wedgeRectCallout">
            <a:avLst>
              <a:gd name="adj1" fmla="val -28389"/>
              <a:gd name="adj2" fmla="val -92624"/>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1"/>
                </a:solidFill>
              </a:rPr>
              <a:t>The ‘demand-driven’ collection</a:t>
            </a:r>
          </a:p>
        </p:txBody>
      </p:sp>
      <p:sp>
        <p:nvSpPr>
          <p:cNvPr id="2" name="TextBox 1"/>
          <p:cNvSpPr txBox="1"/>
          <p:nvPr/>
        </p:nvSpPr>
        <p:spPr>
          <a:xfrm>
            <a:off x="3174132" y="5668237"/>
            <a:ext cx="2335063" cy="738664"/>
          </a:xfrm>
          <a:prstGeom prst="rect">
            <a:avLst/>
          </a:prstGeom>
          <a:noFill/>
          <a:ln>
            <a:solidFill>
              <a:srgbClr val="5B9BD5"/>
            </a:solidFill>
          </a:ln>
        </p:spPr>
        <p:txBody>
          <a:bodyPr wrap="none" rtlCol="0">
            <a:spAutoFit/>
          </a:bodyPr>
          <a:lstStyle/>
          <a:p>
            <a:r>
              <a:rPr lang="en-US" sz="1400" dirty="0">
                <a:solidFill>
                  <a:srgbClr val="0070C0"/>
                </a:solidFill>
              </a:rPr>
              <a:t>Note: Libraries have variable </a:t>
            </a:r>
          </a:p>
          <a:p>
            <a:r>
              <a:rPr lang="en-US" sz="1400" dirty="0">
                <a:solidFill>
                  <a:srgbClr val="0070C0"/>
                </a:solidFill>
              </a:rPr>
              <a:t>Investments across the entire</a:t>
            </a:r>
          </a:p>
          <a:p>
            <a:r>
              <a:rPr lang="en-US" sz="1400" dirty="0">
                <a:solidFill>
                  <a:srgbClr val="0070C0"/>
                </a:solidFill>
              </a:rPr>
              <a:t>spectrum</a:t>
            </a:r>
          </a:p>
        </p:txBody>
      </p:sp>
    </p:spTree>
    <p:extLst>
      <p:ext uri="{BB962C8B-B14F-4D97-AF65-F5344CB8AC3E}">
        <p14:creationId xmlns:p14="http://schemas.microsoft.com/office/powerpoint/2010/main" val="2981407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1000"/>
                                        <p:tgtEl>
                                          <p:spTgt spid="16"/>
                                        </p:tgtEl>
                                      </p:cBhvr>
                                    </p:animEffect>
                                    <p:anim calcmode="lin" valueType="num">
                                      <p:cBhvr>
                                        <p:cTn id="34" dur="1000" fill="hold"/>
                                        <p:tgtEl>
                                          <p:spTgt spid="16"/>
                                        </p:tgtEl>
                                        <p:attrNameLst>
                                          <p:attrName>ppt_x</p:attrName>
                                        </p:attrNameLst>
                                      </p:cBhvr>
                                      <p:tavLst>
                                        <p:tav tm="0">
                                          <p:val>
                                            <p:strVal val="#ppt_x"/>
                                          </p:val>
                                        </p:tav>
                                        <p:tav tm="100000">
                                          <p:val>
                                            <p:strVal val="#ppt_x"/>
                                          </p:val>
                                        </p:tav>
                                      </p:tavLst>
                                    </p:anim>
                                    <p:anim calcmode="lin" valueType="num">
                                      <p:cBhvr>
                                        <p:cTn id="35" dur="1000" fill="hold"/>
                                        <p:tgtEl>
                                          <p:spTgt spid="16"/>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1000"/>
                                        <p:tgtEl>
                                          <p:spTgt spid="18"/>
                                        </p:tgtEl>
                                      </p:cBhvr>
                                    </p:animEffect>
                                    <p:anim calcmode="lin" valueType="num">
                                      <p:cBhvr>
                                        <p:cTn id="39" dur="1000" fill="hold"/>
                                        <p:tgtEl>
                                          <p:spTgt spid="18"/>
                                        </p:tgtEl>
                                        <p:attrNameLst>
                                          <p:attrName>ppt_x</p:attrName>
                                        </p:attrNameLst>
                                      </p:cBhvr>
                                      <p:tavLst>
                                        <p:tav tm="0">
                                          <p:val>
                                            <p:strVal val="#ppt_x"/>
                                          </p:val>
                                        </p:tav>
                                        <p:tav tm="100000">
                                          <p:val>
                                            <p:strVal val="#ppt_x"/>
                                          </p:val>
                                        </p:tav>
                                      </p:tavLst>
                                    </p:anim>
                                    <p:anim calcmode="lin" valueType="num">
                                      <p:cBhvr>
                                        <p:cTn id="4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1000"/>
                                        <p:tgtEl>
                                          <p:spTgt spid="27"/>
                                        </p:tgtEl>
                                      </p:cBhvr>
                                    </p:animEffect>
                                    <p:anim calcmode="lin" valueType="num">
                                      <p:cBhvr>
                                        <p:cTn id="46" dur="1000" fill="hold"/>
                                        <p:tgtEl>
                                          <p:spTgt spid="27"/>
                                        </p:tgtEl>
                                        <p:attrNameLst>
                                          <p:attrName>ppt_x</p:attrName>
                                        </p:attrNameLst>
                                      </p:cBhvr>
                                      <p:tavLst>
                                        <p:tav tm="0">
                                          <p:val>
                                            <p:strVal val="#ppt_x"/>
                                          </p:val>
                                        </p:tav>
                                        <p:tav tm="100000">
                                          <p:val>
                                            <p:strVal val="#ppt_x"/>
                                          </p:val>
                                        </p:tav>
                                      </p:tavLst>
                                    </p:anim>
                                    <p:anim calcmode="lin" valueType="num">
                                      <p:cBhvr>
                                        <p:cTn id="4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11" grpId="0" animBg="1"/>
      <p:bldP spid="21" grpId="0" animBg="1"/>
      <p:bldP spid="16" grpId="0" animBg="1"/>
      <p:bldP spid="18" grpId="0" animBg="1"/>
      <p:bldP spid="24"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495800" y="2667000"/>
            <a:ext cx="4648200" cy="4191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prstClr val="white"/>
                </a:solidFill>
                <a:latin typeface="Segoe UI" panose="020B0502040204020203" pitchFamily="34" charset="0"/>
                <a:ea typeface="Segoe UI" panose="020B0502040204020203" pitchFamily="34" charset="0"/>
                <a:cs typeface="Segoe UI" panose="020B0502040204020203" pitchFamily="34" charset="0"/>
              </a:rPr>
              <a:t>A couple of preliminary observations</a:t>
            </a:r>
          </a:p>
        </p:txBody>
      </p:sp>
    </p:spTree>
    <p:extLst>
      <p:ext uri="{BB962C8B-B14F-4D97-AF65-F5344CB8AC3E}">
        <p14:creationId xmlns:p14="http://schemas.microsoft.com/office/powerpoint/2010/main" val="10066756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644275" y="1219200"/>
            <a:ext cx="3636872" cy="4343400"/>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5B9BD5"/>
                </a:solidFill>
                <a:latin typeface="Segoe UI" panose="020B0502040204020203" pitchFamily="34" charset="0"/>
                <a:ea typeface="Segoe UI" panose="020B0502040204020203" pitchFamily="34" charset="0"/>
                <a:cs typeface="Segoe UI" panose="020B0502040204020203" pitchFamily="34" charset="0"/>
              </a:rPr>
              <a:t>Reconfiguration of the </a:t>
            </a:r>
            <a:r>
              <a:rPr lang="en-US" sz="2400" b="1" dirty="0">
                <a:solidFill>
                  <a:srgbClr val="5B9BD5"/>
                </a:solidFill>
                <a:latin typeface="Segoe UI" panose="020B0502040204020203" pitchFamily="34" charset="0"/>
                <a:ea typeface="Segoe UI" panose="020B0502040204020203" pitchFamily="34" charset="0"/>
                <a:cs typeface="Segoe UI" panose="020B0502040204020203" pitchFamily="34" charset="0"/>
              </a:rPr>
              <a:t>information space </a:t>
            </a:r>
            <a:r>
              <a:rPr lang="en-US" sz="2400" dirty="0">
                <a:solidFill>
                  <a:srgbClr val="5B9BD5"/>
                </a:solidFill>
                <a:latin typeface="Segoe UI" panose="020B0502040204020203" pitchFamily="34" charset="0"/>
                <a:ea typeface="Segoe UI" panose="020B0502040204020203" pitchFamily="34" charset="0"/>
                <a:cs typeface="Segoe UI" panose="020B0502040204020203" pitchFamily="34" charset="0"/>
              </a:rPr>
              <a:t>by network/digital environment</a:t>
            </a:r>
            <a:r>
              <a:rPr lang="en-US" sz="2400" dirty="0">
                <a:solidFill>
                  <a:srgbClr val="C00000"/>
                </a:solidFill>
                <a:latin typeface="Segoe UI" panose="020B0502040204020203" pitchFamily="34" charset="0"/>
                <a:ea typeface="Segoe UI" panose="020B0502040204020203" pitchFamily="34" charset="0"/>
                <a:cs typeface="Segoe UI" panose="020B0502040204020203" pitchFamily="34" charset="0"/>
              </a:rPr>
              <a:t>.</a:t>
            </a:r>
          </a:p>
        </p:txBody>
      </p:sp>
      <p:sp>
        <p:nvSpPr>
          <p:cNvPr id="14" name="Down Arrow 13"/>
          <p:cNvSpPr/>
          <p:nvPr/>
        </p:nvSpPr>
        <p:spPr>
          <a:xfrm rot="10800000">
            <a:off x="5581651" y="2162735"/>
            <a:ext cx="1637178" cy="2673724"/>
          </a:xfrm>
          <a:prstGeom prst="downArrow">
            <a:avLst/>
          </a:prstGeom>
          <a:solidFill>
            <a:srgbClr val="0070C0">
              <a:alpha val="2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Oval 11"/>
          <p:cNvSpPr/>
          <p:nvPr/>
        </p:nvSpPr>
        <p:spPr>
          <a:xfrm>
            <a:off x="5397500" y="230506"/>
            <a:ext cx="1983961" cy="19839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white"/>
                </a:solidFill>
                <a:latin typeface="Segoe UI" panose="020B0502040204020203" pitchFamily="34" charset="0"/>
                <a:ea typeface="Segoe UI" panose="020B0502040204020203" pitchFamily="34" charset="0"/>
                <a:cs typeface="Segoe UI" panose="020B0502040204020203" pitchFamily="34" charset="0"/>
              </a:rPr>
              <a:t>The specialized collection</a:t>
            </a:r>
          </a:p>
        </p:txBody>
      </p:sp>
      <p:sp>
        <p:nvSpPr>
          <p:cNvPr id="15" name="Oval 14"/>
          <p:cNvSpPr/>
          <p:nvPr/>
        </p:nvSpPr>
        <p:spPr>
          <a:xfrm>
            <a:off x="5388379" y="4581377"/>
            <a:ext cx="1983961" cy="19839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white"/>
                </a:solidFill>
                <a:latin typeface="Segoe UI" panose="020B0502040204020203" pitchFamily="34" charset="0"/>
                <a:ea typeface="Segoe UI" panose="020B0502040204020203" pitchFamily="34" charset="0"/>
                <a:cs typeface="Segoe UI" panose="020B0502040204020203" pitchFamily="34" charset="0"/>
              </a:rPr>
              <a:t>The facilitated collection</a:t>
            </a:r>
          </a:p>
        </p:txBody>
      </p:sp>
    </p:spTree>
    <p:extLst>
      <p:ext uri="{BB962C8B-B14F-4D97-AF65-F5344CB8AC3E}">
        <p14:creationId xmlns:p14="http://schemas.microsoft.com/office/powerpoint/2010/main" val="2998357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2" grpId="0" animBg="1"/>
      <p:bldP spid="1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050" y="0"/>
            <a:ext cx="9266006" cy="6858000"/>
          </a:xfrm>
          <a:prstGeom prst="rect">
            <a:avLst/>
          </a:prstGeom>
        </p:spPr>
      </p:pic>
      <p:sp>
        <p:nvSpPr>
          <p:cNvPr id="3" name="Rectangle 2"/>
          <p:cNvSpPr/>
          <p:nvPr/>
        </p:nvSpPr>
        <p:spPr>
          <a:xfrm>
            <a:off x="5867400" y="5181600"/>
            <a:ext cx="3429000" cy="914400"/>
          </a:xfrm>
          <a:prstGeom prst="rect">
            <a:avLst/>
          </a:prstGeom>
          <a:solidFill>
            <a:srgbClr val="0070C0"/>
          </a:solidFill>
          <a:ln>
            <a:solidFill>
              <a:srgbClr val="F580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specialized collection</a:t>
            </a:r>
          </a:p>
        </p:txBody>
      </p:sp>
    </p:spTree>
    <p:extLst>
      <p:ext uri="{BB962C8B-B14F-4D97-AF65-F5344CB8AC3E}">
        <p14:creationId xmlns:p14="http://schemas.microsoft.com/office/powerpoint/2010/main" val="32437168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644275" y="1219200"/>
            <a:ext cx="3636872" cy="4343400"/>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kern="0" dirty="0">
                <a:solidFill>
                  <a:srgbClr val="5B9BD5"/>
                </a:solidFill>
                <a:latin typeface="Segoe UI" panose="020B0502040204020203" pitchFamily="34" charset="0"/>
                <a:ea typeface="Segoe UI" panose="020B0502040204020203" pitchFamily="34" charset="0"/>
                <a:cs typeface="Segoe UI" panose="020B0502040204020203" pitchFamily="34" charset="0"/>
              </a:rPr>
              <a:t>Reconfiguration of the </a:t>
            </a:r>
            <a:r>
              <a:rPr lang="en-US" sz="2400" b="1" kern="0" dirty="0">
                <a:solidFill>
                  <a:srgbClr val="5B9BD5"/>
                </a:solidFill>
                <a:latin typeface="Segoe UI" panose="020B0502040204020203" pitchFamily="34" charset="0"/>
                <a:ea typeface="Segoe UI" panose="020B0502040204020203" pitchFamily="34" charset="0"/>
                <a:cs typeface="Segoe UI" panose="020B0502040204020203" pitchFamily="34" charset="0"/>
              </a:rPr>
              <a:t>information space </a:t>
            </a:r>
            <a:r>
              <a:rPr lang="en-US" sz="2400" kern="0" dirty="0">
                <a:solidFill>
                  <a:srgbClr val="5B9BD5"/>
                </a:solidFill>
                <a:latin typeface="Segoe UI" panose="020B0502040204020203" pitchFamily="34" charset="0"/>
                <a:ea typeface="Segoe UI" panose="020B0502040204020203" pitchFamily="34" charset="0"/>
                <a:cs typeface="Segoe UI" panose="020B0502040204020203" pitchFamily="34" charset="0"/>
              </a:rPr>
              <a:t>by network/digital environment.</a:t>
            </a:r>
          </a:p>
        </p:txBody>
      </p:sp>
      <p:sp>
        <p:nvSpPr>
          <p:cNvPr id="14" name="Down Arrow 13"/>
          <p:cNvSpPr/>
          <p:nvPr/>
        </p:nvSpPr>
        <p:spPr>
          <a:xfrm rot="10800000">
            <a:off x="5581651" y="2162735"/>
            <a:ext cx="1637178" cy="2673724"/>
          </a:xfrm>
          <a:prstGeom prst="downArrow">
            <a:avLst/>
          </a:prstGeom>
          <a:solidFill>
            <a:srgbClr val="0070C0">
              <a:alpha val="2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a:solidFill>
                <a:prstClr val="white"/>
              </a:solidFill>
            </a:endParaRPr>
          </a:p>
        </p:txBody>
      </p:sp>
      <p:sp>
        <p:nvSpPr>
          <p:cNvPr id="12" name="Oval 11"/>
          <p:cNvSpPr/>
          <p:nvPr/>
        </p:nvSpPr>
        <p:spPr>
          <a:xfrm>
            <a:off x="5407439" y="219748"/>
            <a:ext cx="1983961" cy="19839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b="1" kern="0" dirty="0">
                <a:solidFill>
                  <a:prstClr val="white"/>
                </a:solidFill>
                <a:latin typeface="Segoe UI" panose="020B0502040204020203" pitchFamily="34" charset="0"/>
                <a:ea typeface="Segoe UI" panose="020B0502040204020203" pitchFamily="34" charset="0"/>
                <a:cs typeface="Segoe UI" panose="020B0502040204020203" pitchFamily="34" charset="0"/>
              </a:rPr>
              <a:t>The specialized collection</a:t>
            </a:r>
          </a:p>
        </p:txBody>
      </p:sp>
      <p:sp>
        <p:nvSpPr>
          <p:cNvPr id="15" name="Oval 14"/>
          <p:cNvSpPr/>
          <p:nvPr/>
        </p:nvSpPr>
        <p:spPr>
          <a:xfrm>
            <a:off x="5409895" y="4570619"/>
            <a:ext cx="1983961" cy="19839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b="1" kern="0" dirty="0">
                <a:solidFill>
                  <a:prstClr val="white"/>
                </a:solidFill>
                <a:latin typeface="Segoe UI" panose="020B0502040204020203" pitchFamily="34" charset="0"/>
                <a:ea typeface="Segoe UI" panose="020B0502040204020203" pitchFamily="34" charset="0"/>
                <a:cs typeface="Segoe UI" panose="020B0502040204020203" pitchFamily="34" charset="0"/>
              </a:rPr>
              <a:t>The facilitated collection</a:t>
            </a:r>
          </a:p>
        </p:txBody>
      </p:sp>
      <p:sp>
        <p:nvSpPr>
          <p:cNvPr id="10" name="Rectangle 9"/>
          <p:cNvSpPr/>
          <p:nvPr/>
        </p:nvSpPr>
        <p:spPr>
          <a:xfrm>
            <a:off x="457200" y="1219200"/>
            <a:ext cx="3536577" cy="4343400"/>
          </a:xfrm>
          <a:prstGeom prst="rect">
            <a:avLst/>
          </a:prstGeom>
          <a:solidFill>
            <a:srgbClr val="F58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000" b="1" kern="0" dirty="0">
                <a:solidFill>
                  <a:prstClr val="white"/>
                </a:solidFill>
                <a:latin typeface="Segoe UI" panose="020B0502040204020203" pitchFamily="34" charset="0"/>
                <a:ea typeface="Segoe UI" panose="020B0502040204020203" pitchFamily="34" charset="0"/>
                <a:cs typeface="Segoe UI" panose="020B0502040204020203" pitchFamily="34" charset="0"/>
              </a:rPr>
              <a:t>Specialization of locally acquired/held collections?</a:t>
            </a:r>
          </a:p>
          <a:p>
            <a:pPr algn="ctr">
              <a:defRPr/>
            </a:pPr>
            <a:endParaRPr lang="en-US" sz="2000" kern="0" dirty="0">
              <a:solidFill>
                <a:prstClr val="white"/>
              </a:solidFill>
              <a:latin typeface="Segoe UI" panose="020B0502040204020203" pitchFamily="34" charset="0"/>
              <a:ea typeface="Segoe UI" panose="020B0502040204020203" pitchFamily="34" charset="0"/>
              <a:cs typeface="Segoe UI" panose="020B0502040204020203" pitchFamily="34" charset="0"/>
            </a:endParaRPr>
          </a:p>
          <a:p>
            <a:pPr algn="ctr">
              <a:defRPr/>
            </a:pPr>
            <a:endParaRPr lang="en-US" sz="2000" kern="0" dirty="0">
              <a:solidFill>
                <a:prstClr val="white"/>
              </a:solidFill>
              <a:latin typeface="Segoe UI" panose="020B0502040204020203" pitchFamily="34" charset="0"/>
              <a:ea typeface="Segoe UI" panose="020B0502040204020203" pitchFamily="34" charset="0"/>
              <a:cs typeface="Segoe UI" panose="020B0502040204020203" pitchFamily="34" charset="0"/>
            </a:endParaRPr>
          </a:p>
          <a:p>
            <a:pPr algn="ctr">
              <a:defRPr/>
            </a:pPr>
            <a:r>
              <a:rPr lang="en-US" sz="2000" b="1" kern="0" dirty="0">
                <a:solidFill>
                  <a:prstClr val="white"/>
                </a:solidFill>
                <a:latin typeface="Segoe UI" panose="020B0502040204020203" pitchFamily="34" charset="0"/>
                <a:ea typeface="Segoe UI" panose="020B0502040204020203" pitchFamily="34" charset="0"/>
                <a:cs typeface="Segoe UI" panose="020B0502040204020203" pitchFamily="34" charset="0"/>
              </a:rPr>
              <a:t>Engagement</a:t>
            </a:r>
            <a:br>
              <a:rPr lang="en-US" sz="2000" kern="0" dirty="0">
                <a:solidFill>
                  <a:prstClr val="white"/>
                </a:solidFill>
                <a:latin typeface="Segoe UI" panose="020B0502040204020203" pitchFamily="34" charset="0"/>
                <a:ea typeface="Segoe UI" panose="020B0502040204020203" pitchFamily="34" charset="0"/>
                <a:cs typeface="Segoe UI" panose="020B0502040204020203" pitchFamily="34" charset="0"/>
              </a:rPr>
            </a:br>
            <a:r>
              <a:rPr lang="en-US" kern="0" dirty="0">
                <a:solidFill>
                  <a:prstClr val="white"/>
                </a:solidFill>
                <a:latin typeface="Segoe UI" panose="020B0502040204020203" pitchFamily="34" charset="0"/>
                <a:ea typeface="Segoe UI" panose="020B0502040204020203" pitchFamily="34" charset="0"/>
                <a:cs typeface="Segoe UI" panose="020B0502040204020203" pitchFamily="34" charset="0"/>
              </a:rPr>
              <a:t>Understand and respond to needs of faculty and students.</a:t>
            </a:r>
          </a:p>
          <a:p>
            <a:pPr algn="ctr">
              <a:defRPr/>
            </a:pPr>
            <a:endParaRPr lang="en-US" sz="2000" kern="0" dirty="0">
              <a:solidFill>
                <a:prstClr val="white"/>
              </a:solidFill>
              <a:latin typeface="Segoe UI" panose="020B0502040204020203" pitchFamily="34" charset="0"/>
              <a:ea typeface="Segoe UI" panose="020B0502040204020203" pitchFamily="34" charset="0"/>
              <a:cs typeface="Segoe UI" panose="020B0502040204020203" pitchFamily="34" charset="0"/>
            </a:endParaRPr>
          </a:p>
          <a:p>
            <a:pPr algn="ctr">
              <a:defRPr/>
            </a:pPr>
            <a:r>
              <a:rPr lang="en-US" sz="2000" b="1" kern="0" dirty="0">
                <a:solidFill>
                  <a:prstClr val="white"/>
                </a:solidFill>
                <a:latin typeface="Segoe UI" panose="020B0502040204020203" pitchFamily="34" charset="0"/>
                <a:ea typeface="Segoe UI" panose="020B0502040204020203" pitchFamily="34" charset="0"/>
                <a:cs typeface="Segoe UI" panose="020B0502040204020203" pitchFamily="34" charset="0"/>
              </a:rPr>
              <a:t>A diffuse responsibility for stewardship of the scholarly record</a:t>
            </a:r>
          </a:p>
          <a:p>
            <a:pPr algn="ctr">
              <a:defRPr/>
            </a:pPr>
            <a:endParaRPr lang="en-US" sz="2000" kern="0" dirty="0">
              <a:solidFill>
                <a:prstClr val="white"/>
              </a:solidFill>
              <a:latin typeface="Segoe UI" panose="020B0502040204020203" pitchFamily="34" charset="0"/>
              <a:ea typeface="Segoe UI" panose="020B0502040204020203" pitchFamily="34" charset="0"/>
              <a:cs typeface="Segoe UI" panose="020B0502040204020203" pitchFamily="34" charset="0"/>
            </a:endParaRPr>
          </a:p>
          <a:p>
            <a:pPr algn="ctr">
              <a:defRPr/>
            </a:pPr>
            <a:endParaRPr lang="en-US" sz="2000" b="1" kern="0" dirty="0">
              <a:solidFill>
                <a:prstClr val="white"/>
              </a:solidFill>
              <a:latin typeface="Segoe UI" panose="020B0502040204020203" pitchFamily="34" charset="0"/>
              <a:ea typeface="Segoe UI" panose="020B0502040204020203" pitchFamily="34" charset="0"/>
              <a:cs typeface="Segoe UI" panose="020B0502040204020203" pitchFamily="34" charset="0"/>
            </a:endParaRPr>
          </a:p>
          <a:p>
            <a:pPr algn="ctr">
              <a:defRPr/>
            </a:pPr>
            <a:r>
              <a:rPr lang="en-US" sz="2000" b="1" kern="0" dirty="0" err="1">
                <a:solidFill>
                  <a:prstClr val="white"/>
                </a:solidFill>
                <a:latin typeface="Segoe UI" panose="020B0502040204020203" pitchFamily="34" charset="0"/>
                <a:ea typeface="Segoe UI" panose="020B0502040204020203" pitchFamily="34" charset="0"/>
                <a:cs typeface="Segoe UI" panose="020B0502040204020203" pitchFamily="34" charset="0"/>
              </a:rPr>
              <a:t>Rightscaling</a:t>
            </a:r>
            <a:r>
              <a:rPr lang="en-US" sz="2000" b="1" kern="0" dirty="0">
                <a:solidFill>
                  <a:prstClr val="white"/>
                </a:solidFill>
                <a:latin typeface="Segoe UI" panose="020B0502040204020203" pitchFamily="34" charset="0"/>
                <a:ea typeface="Segoe UI" panose="020B0502040204020203" pitchFamily="34" charset="0"/>
                <a:cs typeface="Segoe UI" panose="020B0502040204020203" pitchFamily="34" charset="0"/>
              </a:rPr>
              <a:t> and collective action</a:t>
            </a:r>
            <a:r>
              <a:rPr lang="en-US" sz="2000" kern="0" dirty="0">
                <a:solidFill>
                  <a:prstClr val="white"/>
                </a:solidFill>
                <a:latin typeface="Segoe UI" panose="020B0502040204020203" pitchFamily="34" charset="0"/>
                <a:ea typeface="Segoe UI" panose="020B0502040204020203" pitchFamily="34" charset="0"/>
                <a:cs typeface="Segoe UI" panose="020B0502040204020203" pitchFamily="34" charset="0"/>
              </a:rPr>
              <a:t> </a:t>
            </a:r>
          </a:p>
          <a:p>
            <a:pPr algn="ctr">
              <a:defRPr/>
            </a:pPr>
            <a:r>
              <a:rPr lang="en-US" kern="0" dirty="0">
                <a:solidFill>
                  <a:prstClr val="white"/>
                </a:solidFill>
                <a:latin typeface="Segoe UI" panose="020B0502040204020203" pitchFamily="34" charset="0"/>
                <a:ea typeface="Segoe UI" panose="020B0502040204020203" pitchFamily="34" charset="0"/>
                <a:cs typeface="Segoe UI" panose="020B0502040204020203" pitchFamily="34" charset="0"/>
              </a:rPr>
              <a:t>Institutional</a:t>
            </a:r>
          </a:p>
          <a:p>
            <a:pPr algn="ctr">
              <a:defRPr/>
            </a:pPr>
            <a:r>
              <a:rPr lang="en-US" kern="0" dirty="0">
                <a:solidFill>
                  <a:prstClr val="white"/>
                </a:solidFill>
                <a:latin typeface="Segoe UI" panose="020B0502040204020203" pitchFamily="34" charset="0"/>
                <a:ea typeface="Segoe UI" panose="020B0502040204020203" pitchFamily="34" charset="0"/>
                <a:cs typeface="Segoe UI" panose="020B0502040204020203" pitchFamily="34" charset="0"/>
              </a:rPr>
              <a:t>Collective collection</a:t>
            </a:r>
          </a:p>
          <a:p>
            <a:pPr algn="ctr">
              <a:defRPr/>
            </a:pPr>
            <a:r>
              <a:rPr lang="en-US" kern="0" dirty="0">
                <a:solidFill>
                  <a:prstClr val="white"/>
                </a:solidFill>
                <a:latin typeface="Segoe UI" panose="020B0502040204020203" pitchFamily="34" charset="0"/>
                <a:ea typeface="Segoe UI" panose="020B0502040204020203" pitchFamily="34" charset="0"/>
                <a:cs typeface="Segoe UI" panose="020B0502040204020203" pitchFamily="34" charset="0"/>
              </a:rPr>
              <a:t>Third party</a:t>
            </a:r>
          </a:p>
          <a:p>
            <a:pPr algn="ctr">
              <a:defRPr/>
            </a:pPr>
            <a:endParaRPr lang="en-US" kern="0" dirty="0">
              <a:solidFill>
                <a:prstClr val="white"/>
              </a:solidFill>
              <a:latin typeface="Segoe UI" panose="020B0502040204020203" pitchFamily="34" charset="0"/>
              <a:ea typeface="Segoe UI" panose="020B0502040204020203" pitchFamily="34" charset="0"/>
              <a:cs typeface="Segoe UI" panose="020B0502040204020203" pitchFamily="34" charset="0"/>
            </a:endParaRPr>
          </a:p>
          <a:p>
            <a:pPr algn="ctr">
              <a:defRPr/>
            </a:pPr>
            <a:r>
              <a:rPr lang="en-US" kern="0" dirty="0">
                <a:solidFill>
                  <a:prstClr val="white"/>
                </a:solidFill>
                <a:latin typeface="Segoe UI" panose="020B0502040204020203" pitchFamily="34" charset="0"/>
                <a:ea typeface="Segoe UI" panose="020B0502040204020203" pitchFamily="34" charset="0"/>
                <a:cs typeface="Segoe UI" panose="020B0502040204020203" pitchFamily="34" charset="0"/>
              </a:rPr>
              <a:t>Collaboration at scale</a:t>
            </a:r>
          </a:p>
        </p:txBody>
      </p:sp>
    </p:spTree>
    <p:extLst>
      <p:ext uri="{BB962C8B-B14F-4D97-AF65-F5344CB8AC3E}">
        <p14:creationId xmlns:p14="http://schemas.microsoft.com/office/powerpoint/2010/main" val="304907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67336" y="1219200"/>
            <a:ext cx="3536577" cy="4343400"/>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5B9BD5"/>
                </a:solidFill>
                <a:latin typeface="Segoe UI" panose="020B0502040204020203" pitchFamily="34" charset="0"/>
                <a:ea typeface="Segoe UI" panose="020B0502040204020203" pitchFamily="34" charset="0"/>
                <a:cs typeface="Segoe UI" panose="020B0502040204020203" pitchFamily="34" charset="0"/>
              </a:rPr>
              <a:t>Reconfiguration of </a:t>
            </a:r>
            <a:r>
              <a:rPr lang="en-US" sz="2400" b="1" dirty="0">
                <a:solidFill>
                  <a:srgbClr val="5B9BD5"/>
                </a:solidFill>
                <a:latin typeface="Segoe UI" panose="020B0502040204020203" pitchFamily="34" charset="0"/>
                <a:ea typeface="Segoe UI" panose="020B0502040204020203" pitchFamily="34" charset="0"/>
                <a:cs typeface="Segoe UI" panose="020B0502040204020203" pitchFamily="34" charset="0"/>
              </a:rPr>
              <a:t>research work </a:t>
            </a:r>
            <a:r>
              <a:rPr lang="en-US" sz="2400" dirty="0">
                <a:solidFill>
                  <a:srgbClr val="5B9BD5"/>
                </a:solidFill>
                <a:latin typeface="Segoe UI" panose="020B0502040204020203" pitchFamily="34" charset="0"/>
                <a:ea typeface="Segoe UI" panose="020B0502040204020203" pitchFamily="34" charset="0"/>
                <a:cs typeface="Segoe UI" panose="020B0502040204020203" pitchFamily="34" charset="0"/>
              </a:rPr>
              <a:t>by network/digital </a:t>
            </a:r>
            <a:br>
              <a:rPr lang="en-US" sz="2400" dirty="0">
                <a:solidFill>
                  <a:srgbClr val="5B9BD5"/>
                </a:solidFill>
                <a:latin typeface="Segoe UI" panose="020B0502040204020203" pitchFamily="34" charset="0"/>
                <a:ea typeface="Segoe UI" panose="020B0502040204020203" pitchFamily="34" charset="0"/>
                <a:cs typeface="Segoe UI" panose="020B0502040204020203" pitchFamily="34" charset="0"/>
              </a:rPr>
            </a:br>
            <a:r>
              <a:rPr lang="en-US" sz="2400" dirty="0">
                <a:solidFill>
                  <a:srgbClr val="5B9BD5"/>
                </a:solidFill>
                <a:latin typeface="Segoe UI" panose="020B0502040204020203" pitchFamily="34" charset="0"/>
                <a:ea typeface="Segoe UI" panose="020B0502040204020203" pitchFamily="34" charset="0"/>
                <a:cs typeface="Segoe UI" panose="020B0502040204020203" pitchFamily="34" charset="0"/>
              </a:rPr>
              <a:t>environment.</a:t>
            </a:r>
          </a:p>
        </p:txBody>
      </p:sp>
      <p:sp>
        <p:nvSpPr>
          <p:cNvPr id="6" name="Rectangle 5"/>
          <p:cNvSpPr/>
          <p:nvPr/>
        </p:nvSpPr>
        <p:spPr>
          <a:xfrm>
            <a:off x="4644275" y="1219200"/>
            <a:ext cx="3636872" cy="4343400"/>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5B9BD5"/>
                </a:solidFill>
                <a:latin typeface="Segoe UI" panose="020B0502040204020203" pitchFamily="34" charset="0"/>
                <a:ea typeface="Segoe UI" panose="020B0502040204020203" pitchFamily="34" charset="0"/>
                <a:cs typeface="Segoe UI" panose="020B0502040204020203" pitchFamily="34" charset="0"/>
              </a:rPr>
              <a:t>Reconfiguration of the </a:t>
            </a:r>
            <a:r>
              <a:rPr lang="en-US" sz="2400" b="1" dirty="0">
                <a:solidFill>
                  <a:srgbClr val="5B9BD5"/>
                </a:solidFill>
                <a:latin typeface="Segoe UI" panose="020B0502040204020203" pitchFamily="34" charset="0"/>
                <a:ea typeface="Segoe UI" panose="020B0502040204020203" pitchFamily="34" charset="0"/>
                <a:cs typeface="Segoe UI" panose="020B0502040204020203" pitchFamily="34" charset="0"/>
              </a:rPr>
              <a:t>information space </a:t>
            </a:r>
            <a:r>
              <a:rPr lang="en-US" sz="2400" dirty="0">
                <a:solidFill>
                  <a:srgbClr val="5B9BD5"/>
                </a:solidFill>
                <a:latin typeface="Segoe UI" panose="020B0502040204020203" pitchFamily="34" charset="0"/>
                <a:ea typeface="Segoe UI" panose="020B0502040204020203" pitchFamily="34" charset="0"/>
                <a:cs typeface="Segoe UI" panose="020B0502040204020203" pitchFamily="34" charset="0"/>
              </a:rPr>
              <a:t>by network/digital environment.</a:t>
            </a:r>
          </a:p>
        </p:txBody>
      </p:sp>
      <p:sp>
        <p:nvSpPr>
          <p:cNvPr id="14" name="Down Arrow 13"/>
          <p:cNvSpPr/>
          <p:nvPr/>
        </p:nvSpPr>
        <p:spPr>
          <a:xfrm rot="10800000">
            <a:off x="5581651" y="2162735"/>
            <a:ext cx="1637178" cy="2673724"/>
          </a:xfrm>
          <a:prstGeom prst="downArrow">
            <a:avLst/>
          </a:prstGeom>
          <a:solidFill>
            <a:srgbClr val="0070C0">
              <a:alpha val="2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Down Arrow 12"/>
          <p:cNvSpPr/>
          <p:nvPr/>
        </p:nvSpPr>
        <p:spPr>
          <a:xfrm>
            <a:off x="1817033" y="1905000"/>
            <a:ext cx="1637178" cy="2673724"/>
          </a:xfrm>
          <a:prstGeom prst="downArrow">
            <a:avLst/>
          </a:prstGeom>
          <a:solidFill>
            <a:srgbClr val="0070C0">
              <a:alpha val="2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Oval 2"/>
          <p:cNvSpPr/>
          <p:nvPr/>
        </p:nvSpPr>
        <p:spPr>
          <a:xfrm>
            <a:off x="1603003" y="191104"/>
            <a:ext cx="1983961" cy="19839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prstClr val="white"/>
                </a:solidFill>
                <a:latin typeface="Segoe UI" panose="020B0502040204020203" pitchFamily="34" charset="0"/>
                <a:ea typeface="Segoe UI" panose="020B0502040204020203" pitchFamily="34" charset="0"/>
                <a:cs typeface="Segoe UI" panose="020B0502040204020203" pitchFamily="34" charset="0"/>
              </a:rPr>
              <a:t>Support for creation, management and disclosure</a:t>
            </a:r>
          </a:p>
        </p:txBody>
      </p:sp>
      <p:sp>
        <p:nvSpPr>
          <p:cNvPr id="12" name="Oval 11"/>
          <p:cNvSpPr/>
          <p:nvPr/>
        </p:nvSpPr>
        <p:spPr>
          <a:xfrm>
            <a:off x="5408258" y="262780"/>
            <a:ext cx="1983961" cy="19839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white"/>
                </a:solidFill>
                <a:latin typeface="Segoe UI" panose="020B0502040204020203" pitchFamily="34" charset="0"/>
                <a:ea typeface="Segoe UI" panose="020B0502040204020203" pitchFamily="34" charset="0"/>
                <a:cs typeface="Segoe UI" panose="020B0502040204020203" pitchFamily="34" charset="0"/>
              </a:rPr>
              <a:t>The specialized collection</a:t>
            </a:r>
          </a:p>
        </p:txBody>
      </p:sp>
      <p:sp>
        <p:nvSpPr>
          <p:cNvPr id="15" name="Oval 14"/>
          <p:cNvSpPr/>
          <p:nvPr/>
        </p:nvSpPr>
        <p:spPr>
          <a:xfrm>
            <a:off x="5420655" y="4570619"/>
            <a:ext cx="1983961" cy="19839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white"/>
                </a:solidFill>
                <a:latin typeface="Segoe UI" panose="020B0502040204020203" pitchFamily="34" charset="0"/>
                <a:ea typeface="Segoe UI" panose="020B0502040204020203" pitchFamily="34" charset="0"/>
                <a:cs typeface="Segoe UI" panose="020B0502040204020203" pitchFamily="34" charset="0"/>
              </a:rPr>
              <a:t>The facilitated collection</a:t>
            </a:r>
          </a:p>
        </p:txBody>
      </p:sp>
      <p:sp>
        <p:nvSpPr>
          <p:cNvPr id="16" name="Oval 15"/>
          <p:cNvSpPr/>
          <p:nvPr/>
        </p:nvSpPr>
        <p:spPr>
          <a:xfrm>
            <a:off x="1640541" y="4560795"/>
            <a:ext cx="1983961" cy="19839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white"/>
                </a:solidFill>
                <a:latin typeface="Segoe UI" panose="020B0502040204020203" pitchFamily="34" charset="0"/>
                <a:ea typeface="Segoe UI" panose="020B0502040204020203" pitchFamily="34" charset="0"/>
                <a:cs typeface="Segoe UI" panose="020B0502040204020203" pitchFamily="34" charset="0"/>
              </a:rPr>
              <a:t>The inside out collection</a:t>
            </a:r>
          </a:p>
        </p:txBody>
      </p:sp>
    </p:spTree>
    <p:extLst>
      <p:ext uri="{BB962C8B-B14F-4D97-AF65-F5344CB8AC3E}">
        <p14:creationId xmlns:p14="http://schemas.microsoft.com/office/powerpoint/2010/main" val="34451346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685800"/>
            <a:ext cx="2209800" cy="1143000"/>
          </a:xfrm>
          <a:prstGeom prst="rect">
            <a:avLst/>
          </a:prstGeom>
          <a:solidFill>
            <a:schemeClr val="bg1"/>
          </a:solidFill>
          <a:ln>
            <a:solidFill>
              <a:srgbClr val="DC1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DC143C"/>
                </a:solidFill>
              </a:rPr>
              <a:t>Library structures</a:t>
            </a:r>
          </a:p>
        </p:txBody>
      </p:sp>
      <p:sp>
        <p:nvSpPr>
          <p:cNvPr id="3" name="Rectangle 2"/>
          <p:cNvSpPr/>
          <p:nvPr/>
        </p:nvSpPr>
        <p:spPr>
          <a:xfrm>
            <a:off x="533400" y="2835088"/>
            <a:ext cx="2209800" cy="1143000"/>
          </a:xfrm>
          <a:prstGeom prst="rect">
            <a:avLst/>
          </a:prstGeom>
          <a:solidFill>
            <a:schemeClr val="bg1"/>
          </a:solidFill>
          <a:ln>
            <a:solidFill>
              <a:srgbClr val="DC1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DC143C"/>
                </a:solidFill>
              </a:rPr>
              <a:t>University structures</a:t>
            </a:r>
          </a:p>
        </p:txBody>
      </p:sp>
      <p:sp>
        <p:nvSpPr>
          <p:cNvPr id="4" name="Rectangle 3"/>
          <p:cNvSpPr/>
          <p:nvPr/>
        </p:nvSpPr>
        <p:spPr>
          <a:xfrm>
            <a:off x="538779" y="5029200"/>
            <a:ext cx="2209800" cy="1143000"/>
          </a:xfrm>
          <a:prstGeom prst="rect">
            <a:avLst/>
          </a:prstGeom>
          <a:solidFill>
            <a:schemeClr val="bg1"/>
          </a:solidFill>
          <a:ln>
            <a:solidFill>
              <a:srgbClr val="DC1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DC143C"/>
                </a:solidFill>
              </a:rPr>
              <a:t>Collaborative</a:t>
            </a:r>
            <a:r>
              <a:rPr lang="en-US" dirty="0">
                <a:solidFill>
                  <a:prstClr val="white"/>
                </a:solidFill>
              </a:rPr>
              <a:t> </a:t>
            </a:r>
            <a:r>
              <a:rPr lang="en-US" dirty="0">
                <a:solidFill>
                  <a:srgbClr val="DC143C"/>
                </a:solidFill>
              </a:rPr>
              <a:t>structures</a:t>
            </a:r>
          </a:p>
        </p:txBody>
      </p:sp>
      <p:sp>
        <p:nvSpPr>
          <p:cNvPr id="5" name="Rectangle 4"/>
          <p:cNvSpPr/>
          <p:nvPr/>
        </p:nvSpPr>
        <p:spPr>
          <a:xfrm>
            <a:off x="3581400" y="457200"/>
            <a:ext cx="5257800" cy="2000548"/>
          </a:xfrm>
          <a:prstGeom prst="rect">
            <a:avLst/>
          </a:prstGeom>
        </p:spPr>
        <p:txBody>
          <a:bodyPr wrap="square">
            <a:spAutoFit/>
          </a:bodyPr>
          <a:lstStyle/>
          <a:p>
            <a:r>
              <a:rPr lang="en-US" dirty="0">
                <a:solidFill>
                  <a:prstClr val="white"/>
                </a:solidFill>
                <a:latin typeface="Segoe UI" panose="020B0502040204020203" pitchFamily="34" charset="0"/>
                <a:cs typeface="Segoe UI" panose="020B0502040204020203" pitchFamily="34" charset="0"/>
              </a:rPr>
              <a:t>An </a:t>
            </a:r>
            <a:r>
              <a:rPr lang="en-US" b="1" dirty="0">
                <a:solidFill>
                  <a:prstClr val="white"/>
                </a:solidFill>
                <a:latin typeface="Segoe UI" panose="020B0502040204020203" pitchFamily="34" charset="0"/>
                <a:cs typeface="Segoe UI" panose="020B0502040204020203" pitchFamily="34" charset="0"/>
              </a:rPr>
              <a:t>engagement model </a:t>
            </a:r>
            <a:r>
              <a:rPr lang="en-US" dirty="0">
                <a:solidFill>
                  <a:prstClr val="white"/>
                </a:solidFill>
                <a:latin typeface="Segoe UI" panose="020B0502040204020203" pitchFamily="34" charset="0"/>
                <a:cs typeface="Segoe UI" panose="020B0502040204020203" pitchFamily="34" charset="0"/>
              </a:rPr>
              <a:t>in which library liaisons and functional specialists collaborate to understand and address the wide range of processes in instruction and scholarship is replacing the traditional tripartite model of collections, reference, and instruction.</a:t>
            </a:r>
          </a:p>
          <a:p>
            <a:pPr algn="r"/>
            <a:r>
              <a:rPr lang="en-US" sz="1600" dirty="0" err="1">
                <a:solidFill>
                  <a:prstClr val="white"/>
                </a:solidFill>
              </a:rPr>
              <a:t>Jaguszewski</a:t>
            </a:r>
            <a:r>
              <a:rPr lang="en-US" sz="1600" dirty="0">
                <a:solidFill>
                  <a:prstClr val="white"/>
                </a:solidFill>
              </a:rPr>
              <a:t>, J. M., &amp; Williams, K. (2013)</a:t>
            </a:r>
            <a:endParaRPr lang="en-US" dirty="0">
              <a:solidFill>
                <a:prstClr val="white"/>
              </a:solidFill>
              <a:latin typeface="Segoe UI" panose="020B0502040204020203" pitchFamily="34" charset="0"/>
              <a:cs typeface="Segoe UI" panose="020B0502040204020203" pitchFamily="34" charset="0"/>
            </a:endParaRPr>
          </a:p>
        </p:txBody>
      </p:sp>
      <p:sp>
        <p:nvSpPr>
          <p:cNvPr id="6" name="Rectangle 5"/>
          <p:cNvSpPr/>
          <p:nvPr/>
        </p:nvSpPr>
        <p:spPr>
          <a:xfrm>
            <a:off x="3570642" y="2819400"/>
            <a:ext cx="4963758" cy="1200329"/>
          </a:xfrm>
          <a:prstGeom prst="rect">
            <a:avLst/>
          </a:prstGeom>
        </p:spPr>
        <p:txBody>
          <a:bodyPr wrap="square">
            <a:spAutoFit/>
          </a:bodyPr>
          <a:lstStyle/>
          <a:p>
            <a:r>
              <a:rPr lang="en-US" dirty="0">
                <a:solidFill>
                  <a:prstClr val="white"/>
                </a:solidFill>
                <a:latin typeface="Segoe UI" panose="020B0502040204020203" pitchFamily="34" charset="0"/>
                <a:cs typeface="Segoe UI" panose="020B0502040204020203" pitchFamily="34" charset="0"/>
              </a:rPr>
              <a:t>New </a:t>
            </a:r>
            <a:r>
              <a:rPr lang="en-US" b="1" dirty="0">
                <a:solidFill>
                  <a:prstClr val="white"/>
                </a:solidFill>
                <a:latin typeface="Segoe UI" panose="020B0502040204020203" pitchFamily="34" charset="0"/>
                <a:cs typeface="Segoe UI" panose="020B0502040204020203" pitchFamily="34" charset="0"/>
              </a:rPr>
              <a:t>campus configurations </a:t>
            </a:r>
            <a:r>
              <a:rPr lang="en-US" dirty="0">
                <a:solidFill>
                  <a:prstClr val="white"/>
                </a:solidFill>
                <a:latin typeface="Segoe UI" panose="020B0502040204020203" pitchFamily="34" charset="0"/>
                <a:cs typeface="Segoe UI" panose="020B0502040204020203" pitchFamily="34" charset="0"/>
              </a:rPr>
              <a:t>are emerging.</a:t>
            </a:r>
          </a:p>
          <a:p>
            <a:endParaRPr lang="en-US" dirty="0">
              <a:solidFill>
                <a:prstClr val="white"/>
              </a:solidFill>
              <a:latin typeface="Segoe UI" panose="020B0502040204020203" pitchFamily="34" charset="0"/>
              <a:cs typeface="Segoe UI" panose="020B0502040204020203" pitchFamily="34" charset="0"/>
            </a:endParaRPr>
          </a:p>
          <a:p>
            <a:r>
              <a:rPr lang="en-US" dirty="0">
                <a:solidFill>
                  <a:prstClr val="white"/>
                </a:solidFill>
                <a:latin typeface="Segoe UI" panose="020B0502040204020203" pitchFamily="34" charset="0"/>
                <a:cs typeface="Segoe UI" panose="020B0502040204020203" pitchFamily="34" charset="0"/>
              </a:rPr>
              <a:t>Research managers (Research office), CIO, University Press, Departments, … </a:t>
            </a:r>
          </a:p>
        </p:txBody>
      </p:sp>
      <p:sp>
        <p:nvSpPr>
          <p:cNvPr id="7" name="TextBox 6"/>
          <p:cNvSpPr txBox="1"/>
          <p:nvPr/>
        </p:nvSpPr>
        <p:spPr>
          <a:xfrm>
            <a:off x="3550920" y="5029200"/>
            <a:ext cx="4958473" cy="1200329"/>
          </a:xfrm>
          <a:prstGeom prst="rect">
            <a:avLst/>
          </a:prstGeom>
          <a:noFill/>
        </p:spPr>
        <p:txBody>
          <a:bodyPr wrap="none" rtlCol="0">
            <a:spAutoFit/>
          </a:bodyPr>
          <a:lstStyle/>
          <a:p>
            <a:r>
              <a:rPr lang="en-US" b="1" dirty="0">
                <a:solidFill>
                  <a:prstClr val="white"/>
                </a:solidFill>
                <a:latin typeface="Segoe UI" panose="020B0502040204020203" pitchFamily="34" charset="0"/>
                <a:cs typeface="Segoe UI" panose="020B0502040204020203" pitchFamily="34" charset="0"/>
              </a:rPr>
              <a:t>Sourcing and scaling</a:t>
            </a:r>
            <a:r>
              <a:rPr lang="en-US" dirty="0">
                <a:solidFill>
                  <a:prstClr val="white"/>
                </a:solidFill>
                <a:latin typeface="Segoe UI" panose="020B0502040204020203" pitchFamily="34" charset="0"/>
                <a:cs typeface="Segoe UI" panose="020B0502040204020203" pitchFamily="34" charset="0"/>
              </a:rPr>
              <a:t>. </a:t>
            </a:r>
          </a:p>
          <a:p>
            <a:r>
              <a:rPr lang="en-US" dirty="0" err="1">
                <a:solidFill>
                  <a:prstClr val="white"/>
                </a:solidFill>
                <a:latin typeface="Segoe UI" panose="020B0502040204020203" pitchFamily="34" charset="0"/>
                <a:cs typeface="Segoe UI" panose="020B0502040204020203" pitchFamily="34" charset="0"/>
              </a:rPr>
              <a:t>Rightscaling</a:t>
            </a:r>
            <a:r>
              <a:rPr lang="en-US" dirty="0">
                <a:solidFill>
                  <a:prstClr val="white"/>
                </a:solidFill>
                <a:latin typeface="Segoe UI" panose="020B0502040204020203" pitchFamily="34" charset="0"/>
                <a:cs typeface="Segoe UI" panose="020B0502040204020203" pitchFamily="34" charset="0"/>
              </a:rPr>
              <a:t>: finding the right level at which to </a:t>
            </a:r>
            <a:br>
              <a:rPr lang="en-US" dirty="0">
                <a:solidFill>
                  <a:prstClr val="white"/>
                </a:solidFill>
                <a:latin typeface="Segoe UI" panose="020B0502040204020203" pitchFamily="34" charset="0"/>
                <a:cs typeface="Segoe UI" panose="020B0502040204020203" pitchFamily="34" charset="0"/>
              </a:rPr>
            </a:br>
            <a:r>
              <a:rPr lang="en-US" dirty="0">
                <a:solidFill>
                  <a:prstClr val="white"/>
                </a:solidFill>
                <a:latin typeface="Segoe UI" panose="020B0502040204020203" pitchFamily="34" charset="0"/>
                <a:cs typeface="Segoe UI" panose="020B0502040204020203" pitchFamily="34" charset="0"/>
              </a:rPr>
              <a:t>   do things.</a:t>
            </a:r>
          </a:p>
          <a:p>
            <a:r>
              <a:rPr lang="en-US" dirty="0">
                <a:solidFill>
                  <a:prstClr val="white"/>
                </a:solidFill>
                <a:latin typeface="Segoe UI" panose="020B0502040204020203" pitchFamily="34" charset="0"/>
                <a:cs typeface="Segoe UI" panose="020B0502040204020203" pitchFamily="34" charset="0"/>
              </a:rPr>
              <a:t>Sourcing: finding the right partners.  </a:t>
            </a:r>
          </a:p>
        </p:txBody>
      </p:sp>
    </p:spTree>
    <p:extLst>
      <p:ext uri="{BB962C8B-B14F-4D97-AF65-F5344CB8AC3E}">
        <p14:creationId xmlns:p14="http://schemas.microsoft.com/office/powerpoint/2010/main" val="39535306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403041" y="4197724"/>
            <a:ext cx="2740959" cy="26602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t>But …</a:t>
            </a:r>
          </a:p>
        </p:txBody>
      </p:sp>
    </p:spTree>
    <p:extLst>
      <p:ext uri="{BB962C8B-B14F-4D97-AF65-F5344CB8AC3E}">
        <p14:creationId xmlns:p14="http://schemas.microsoft.com/office/powerpoint/2010/main" val="61502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John Wilki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029200" y="228600"/>
            <a:ext cx="3962400" cy="5016758"/>
          </a:xfrm>
          <a:prstGeom prst="rect">
            <a:avLst/>
          </a:prstGeom>
        </p:spPr>
        <p:txBody>
          <a:bodyPr wrap="square">
            <a:spAutoFit/>
          </a:bodyPr>
          <a:lstStyle/>
          <a:p>
            <a:r>
              <a:rPr lang="en-US" sz="2000" dirty="0">
                <a:solidFill>
                  <a:schemeClr val="bg1"/>
                </a:solidFill>
                <a:latin typeface="Segoe UI" panose="020B0502040204020203" pitchFamily="34" charset="0"/>
                <a:cs typeface="Segoe UI" panose="020B0502040204020203" pitchFamily="34" charset="0"/>
              </a:rPr>
              <a:t>“…the US infrastructure for research and collaboration continues to be primarily at the institutional level. Is this a “structural problem,” as was argued in that ARL board discussion? It certainly is “structural” in the sense that the landscape looks a certain way. This is a choice, however, and it’s worth pondering </a:t>
            </a:r>
            <a:r>
              <a:rPr lang="en-US" sz="2000" b="1" dirty="0">
                <a:solidFill>
                  <a:schemeClr val="bg1"/>
                </a:solidFill>
                <a:latin typeface="Segoe UI" panose="020B0502040204020203" pitchFamily="34" charset="0"/>
                <a:cs typeface="Segoe UI" panose="020B0502040204020203" pitchFamily="34" charset="0"/>
              </a:rPr>
              <a:t>the question of why we have not organized ourselves for scale, impact and efficiency.</a:t>
            </a:r>
          </a:p>
          <a:p>
            <a:endParaRPr lang="en-US" sz="2000" dirty="0">
              <a:solidFill>
                <a:schemeClr val="bg1"/>
              </a:solidFill>
              <a:latin typeface="Segoe UI" panose="020B0502040204020203" pitchFamily="34" charset="0"/>
              <a:cs typeface="Segoe UI" panose="020B0502040204020203" pitchFamily="34" charset="0"/>
            </a:endParaRPr>
          </a:p>
          <a:p>
            <a:r>
              <a:rPr lang="en-US" sz="2000" b="1" dirty="0">
                <a:solidFill>
                  <a:schemeClr val="bg1"/>
                </a:solidFill>
                <a:latin typeface="Segoe UI" panose="020B0502040204020203" pitchFamily="34" charset="0"/>
                <a:cs typeface="Segoe UI" panose="020B0502040204020203" pitchFamily="34" charset="0"/>
              </a:rPr>
              <a:t>Radical Scatter</a:t>
            </a:r>
            <a:r>
              <a:rPr lang="en-US" sz="2000" dirty="0">
                <a:solidFill>
                  <a:schemeClr val="bg1"/>
                </a:solidFill>
                <a:latin typeface="Segoe UI" panose="020B0502040204020203" pitchFamily="34" charset="0"/>
                <a:cs typeface="Segoe UI" panose="020B0502040204020203" pitchFamily="34" charset="0"/>
              </a:rPr>
              <a:t>. JISC/CNI 2016. </a:t>
            </a:r>
          </a:p>
        </p:txBody>
      </p:sp>
    </p:spTree>
    <p:extLst>
      <p:ext uri="{BB962C8B-B14F-4D97-AF65-F5344CB8AC3E}">
        <p14:creationId xmlns:p14="http://schemas.microsoft.com/office/powerpoint/2010/main" val="834593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57767" y="250867"/>
            <a:ext cx="5686033" cy="954107"/>
          </a:xfrm>
          <a:prstGeom prst="rect">
            <a:avLst/>
          </a:prstGeom>
          <a:solidFill>
            <a:srgbClr val="5B9BD5"/>
          </a:solidFill>
          <a:ln>
            <a:solidFill>
              <a:schemeClr val="bg1"/>
            </a:solidFill>
          </a:ln>
        </p:spPr>
        <p:txBody>
          <a:bodyPr wrap="square" rtlCol="0">
            <a:spAutoFit/>
          </a:bodyPr>
          <a:lstStyle/>
          <a:p>
            <a:pPr algn="ctr"/>
            <a:r>
              <a:rPr lang="en-US" sz="2800" b="1" dirty="0">
                <a:solidFill>
                  <a:schemeClr val="bg1"/>
                </a:solidFill>
                <a:latin typeface="Segoe UI" panose="020B0502040204020203" pitchFamily="34" charset="0"/>
                <a:cs typeface="Segoe UI" panose="020B0502040204020203" pitchFamily="34" charset="0"/>
              </a:rPr>
              <a:t>Collective collection</a:t>
            </a:r>
          </a:p>
          <a:p>
            <a:pPr algn="ctr"/>
            <a:r>
              <a:rPr lang="en-US" sz="2800" b="1" dirty="0" err="1">
                <a:solidFill>
                  <a:schemeClr val="bg1"/>
                </a:solidFill>
                <a:latin typeface="Segoe UI" panose="020B0502040204020203" pitchFamily="34" charset="0"/>
                <a:cs typeface="Segoe UI" panose="020B0502040204020203" pitchFamily="34" charset="0"/>
              </a:rPr>
              <a:t>Rightscaling</a:t>
            </a:r>
            <a:r>
              <a:rPr lang="en-US" sz="2800" b="1" dirty="0">
                <a:solidFill>
                  <a:schemeClr val="bg1"/>
                </a:solidFill>
                <a:latin typeface="Segoe UI" panose="020B0502040204020203" pitchFamily="34" charset="0"/>
                <a:cs typeface="Segoe UI" panose="020B0502040204020203" pitchFamily="34" charset="0"/>
              </a:rPr>
              <a:t> – optimum scale?</a:t>
            </a:r>
            <a:endParaRPr lang="en-US" sz="2400" b="1" dirty="0">
              <a:solidFill>
                <a:schemeClr val="bg1"/>
              </a:solidFill>
              <a:latin typeface="Segoe UI" panose="020B0502040204020203" pitchFamily="34" charset="0"/>
              <a:cs typeface="Segoe UI" panose="020B0502040204020203" pitchFamily="34" charset="0"/>
            </a:endParaRPr>
          </a:p>
        </p:txBody>
      </p:sp>
      <p:pic>
        <p:nvPicPr>
          <p:cNvPr id="6" name="Picture 6" descr="http://www.digital-science.com/system/images/W1siZiIsIjIwMTIvMDUvMDkvMTcvNDIvMzEvNTU0L3Byb2R1Y3RfZmlnc2hhcmVfbGFyZ2UucG5nIl1d/product-figshare-large.png"/>
          <p:cNvPicPr>
            <a:picLocks noChangeAspect="1" noChangeArrowheads="1"/>
          </p:cNvPicPr>
          <p:nvPr/>
        </p:nvPicPr>
        <p:blipFill>
          <a:blip r:embed="rId2" cstate="print"/>
          <a:srcRect/>
          <a:stretch>
            <a:fillRect/>
          </a:stretch>
        </p:blipFill>
        <p:spPr bwMode="auto">
          <a:xfrm>
            <a:off x="6935292" y="6020263"/>
            <a:ext cx="1600200" cy="484910"/>
          </a:xfrm>
          <a:prstGeom prst="rect">
            <a:avLst/>
          </a:prstGeom>
          <a:noFill/>
        </p:spPr>
      </p:pic>
      <p:sp>
        <p:nvSpPr>
          <p:cNvPr id="12" name="Rectangular Callout 11"/>
          <p:cNvSpPr/>
          <p:nvPr/>
        </p:nvSpPr>
        <p:spPr>
          <a:xfrm>
            <a:off x="567737" y="2121487"/>
            <a:ext cx="1463922" cy="914400"/>
          </a:xfrm>
          <a:prstGeom prst="wedgeRectCallout">
            <a:avLst>
              <a:gd name="adj1" fmla="val 4827"/>
              <a:gd name="adj2" fmla="val 100908"/>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1"/>
                </a:solidFill>
              </a:rPr>
              <a:t>The ‘borrowed’ collection</a:t>
            </a:r>
          </a:p>
        </p:txBody>
      </p:sp>
      <p:sp>
        <p:nvSpPr>
          <p:cNvPr id="13" name="Rectangular Callout 12"/>
          <p:cNvSpPr/>
          <p:nvPr/>
        </p:nvSpPr>
        <p:spPr>
          <a:xfrm>
            <a:off x="2565064" y="2121710"/>
            <a:ext cx="1412915" cy="800099"/>
          </a:xfrm>
          <a:prstGeom prst="wedgeRectCallout">
            <a:avLst>
              <a:gd name="adj1" fmla="val -23626"/>
              <a:gd name="adj2" fmla="val 117598"/>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1"/>
                </a:solidFill>
              </a:rPr>
              <a:t>The ‘shared print’ collection</a:t>
            </a:r>
          </a:p>
        </p:txBody>
      </p:sp>
      <p:sp>
        <p:nvSpPr>
          <p:cNvPr id="14" name="Rectangular Callout 13"/>
          <p:cNvSpPr/>
          <p:nvPr/>
        </p:nvSpPr>
        <p:spPr>
          <a:xfrm>
            <a:off x="4673411" y="2121487"/>
            <a:ext cx="1412915" cy="800099"/>
          </a:xfrm>
          <a:prstGeom prst="wedgeRectCallout">
            <a:avLst>
              <a:gd name="adj1" fmla="val -33186"/>
              <a:gd name="adj2" fmla="val 117598"/>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1"/>
                </a:solidFill>
              </a:rPr>
              <a:t>The ‘shared digital’ collection</a:t>
            </a:r>
          </a:p>
        </p:txBody>
      </p:sp>
      <p:sp>
        <p:nvSpPr>
          <p:cNvPr id="15" name="Rectangular Callout 14"/>
          <p:cNvSpPr/>
          <p:nvPr/>
        </p:nvSpPr>
        <p:spPr>
          <a:xfrm>
            <a:off x="6935292" y="2121487"/>
            <a:ext cx="1412915" cy="914400"/>
          </a:xfrm>
          <a:prstGeom prst="wedgeRectCallout">
            <a:avLst>
              <a:gd name="adj1" fmla="val -35008"/>
              <a:gd name="adj2" fmla="val 100558"/>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1"/>
                </a:solidFill>
              </a:rPr>
              <a:t>The evolving scholarly record</a:t>
            </a:r>
          </a:p>
        </p:txBody>
      </p:sp>
      <p:pic>
        <p:nvPicPr>
          <p:cNvPr id="4098" name="Picture 2" descr="https://www.oclc.org/content/dam/oclc/common/images/logos/new/OCLC/OCLC_Logo_H_Color_NoTa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1415" y="6192928"/>
            <a:ext cx="851568" cy="40831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icpsr.umich.edu/icpsrweb/ICPSR/css/images/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5392" y="5833714"/>
            <a:ext cx="1291808" cy="22863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s://www.oclc.org/content/dam/oclc/common/images/logos/new/OCLC/OCLC_Logo_H_Color_NoTa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618" y="5381318"/>
            <a:ext cx="894926" cy="42910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a:stretch>
            <a:fillRect/>
          </a:stretch>
        </p:blipFill>
        <p:spPr>
          <a:xfrm>
            <a:off x="5335272" y="4889224"/>
            <a:ext cx="904412" cy="868074"/>
          </a:xfrm>
          <a:prstGeom prst="rect">
            <a:avLst/>
          </a:prstGeom>
        </p:spPr>
      </p:pic>
      <p:pic>
        <p:nvPicPr>
          <p:cNvPr id="1030" name="Picture 6" descr="https://upload.wikimedia.org/wikipedia/en/d/da/LOCKSS_logo.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35484" y="4904574"/>
            <a:ext cx="590194" cy="59388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s://www.oclc.org/content/dam/oclc/common/images/logos/new/OCLC/OCLC_Logo_H_Color_NoTa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33056" y="6020263"/>
            <a:ext cx="946362" cy="45376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p:cNvPicPr>
            <a:picLocks noChangeAspect="1"/>
          </p:cNvPicPr>
          <p:nvPr/>
        </p:nvPicPr>
        <p:blipFill>
          <a:blip r:embed="rId5"/>
          <a:stretch>
            <a:fillRect/>
          </a:stretch>
        </p:blipFill>
        <p:spPr>
          <a:xfrm>
            <a:off x="2482680" y="4580641"/>
            <a:ext cx="904412" cy="868074"/>
          </a:xfrm>
          <a:prstGeom prst="rect">
            <a:avLst/>
          </a:prstGeom>
        </p:spPr>
      </p:pic>
      <p:pic>
        <p:nvPicPr>
          <p:cNvPr id="4" name="Picture 2" descr="share-logo-140x10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35292" y="4252345"/>
            <a:ext cx="981047" cy="73578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BorrowDirec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2063" y="4252345"/>
            <a:ext cx="1619596" cy="44269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9"/>
          <a:stretch>
            <a:fillRect/>
          </a:stretch>
        </p:blipFill>
        <p:spPr>
          <a:xfrm>
            <a:off x="2442478" y="3673495"/>
            <a:ext cx="1267643" cy="234951"/>
          </a:xfrm>
          <a:prstGeom prst="rect">
            <a:avLst/>
          </a:prstGeom>
        </p:spPr>
      </p:pic>
      <p:pic>
        <p:nvPicPr>
          <p:cNvPr id="2052" name="Picture 4" descr="http://uborrow.relaisd2d.com/gfx/logo.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2139" y="3933701"/>
            <a:ext cx="1111764" cy="23115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Big Ten Academic Alliance logo"/>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71521" y="4092492"/>
            <a:ext cx="785035" cy="3905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12"/>
          <a:stretch>
            <a:fillRect/>
          </a:stretch>
        </p:blipFill>
        <p:spPr>
          <a:xfrm>
            <a:off x="5011185" y="3855184"/>
            <a:ext cx="1109193" cy="402298"/>
          </a:xfrm>
          <a:prstGeom prst="rect">
            <a:avLst/>
          </a:prstGeom>
        </p:spPr>
      </p:pic>
      <p:pic>
        <p:nvPicPr>
          <p:cNvPr id="2058" name="Picture 10" descr="DPLA: Digital Public Library of America"/>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60397" y="4454343"/>
            <a:ext cx="1705431" cy="2058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4" descr="http://wiki.datadryad.org/wg/dryad/images/9/91/DryadLogo.png"/>
          <p:cNvPicPr>
            <a:picLocks noChangeAspect="1" noChangeArrowheads="1"/>
          </p:cNvPicPr>
          <p:nvPr/>
        </p:nvPicPr>
        <p:blipFill>
          <a:blip r:embed="rId14" cstate="print"/>
          <a:srcRect/>
          <a:stretch>
            <a:fillRect/>
          </a:stretch>
        </p:blipFill>
        <p:spPr bwMode="auto">
          <a:xfrm>
            <a:off x="7308326" y="4826217"/>
            <a:ext cx="1371600" cy="766646"/>
          </a:xfrm>
          <a:prstGeom prst="rect">
            <a:avLst/>
          </a:prstGeom>
          <a:noFill/>
        </p:spPr>
      </p:pic>
      <p:pic>
        <p:nvPicPr>
          <p:cNvPr id="23" name="Picture 22"/>
          <p:cNvPicPr>
            <a:picLocks noChangeAspect="1"/>
          </p:cNvPicPr>
          <p:nvPr/>
        </p:nvPicPr>
        <p:blipFill>
          <a:blip r:embed="rId15"/>
          <a:stretch>
            <a:fillRect/>
          </a:stretch>
        </p:blipFill>
        <p:spPr>
          <a:xfrm>
            <a:off x="3195129" y="5616465"/>
            <a:ext cx="768180" cy="281666"/>
          </a:xfrm>
          <a:prstGeom prst="rect">
            <a:avLst/>
          </a:prstGeom>
        </p:spPr>
      </p:pic>
    </p:spTree>
    <p:extLst>
      <p:ext uri="{BB962C8B-B14F-4D97-AF65-F5344CB8AC3E}">
        <p14:creationId xmlns:p14="http://schemas.microsoft.com/office/powerpoint/2010/main" val="3698655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fade">
                                      <p:cBhvr>
                                        <p:cTn id="17" dur="1000"/>
                                        <p:tgtEl>
                                          <p:spTgt spid="4098"/>
                                        </p:tgtEl>
                                      </p:cBhvr>
                                    </p:animEffect>
                                    <p:anim calcmode="lin" valueType="num">
                                      <p:cBhvr>
                                        <p:cTn id="18" dur="1000" fill="hold"/>
                                        <p:tgtEl>
                                          <p:spTgt spid="4098"/>
                                        </p:tgtEl>
                                        <p:attrNameLst>
                                          <p:attrName>ppt_x</p:attrName>
                                        </p:attrNameLst>
                                      </p:cBhvr>
                                      <p:tavLst>
                                        <p:tav tm="0">
                                          <p:val>
                                            <p:strVal val="#ppt_x"/>
                                          </p:val>
                                        </p:tav>
                                        <p:tav tm="100000">
                                          <p:val>
                                            <p:strVal val="#ppt_x"/>
                                          </p:val>
                                        </p:tav>
                                      </p:tavLst>
                                    </p:anim>
                                    <p:anim calcmode="lin" valueType="num">
                                      <p:cBhvr>
                                        <p:cTn id="19" dur="1000" fill="hold"/>
                                        <p:tgtEl>
                                          <p:spTgt spid="409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102"/>
                                        </p:tgtEl>
                                        <p:attrNameLst>
                                          <p:attrName>style.visibility</p:attrName>
                                        </p:attrNameLst>
                                      </p:cBhvr>
                                      <p:to>
                                        <p:strVal val="visible"/>
                                      </p:to>
                                    </p:set>
                                    <p:animEffect transition="in" filter="fade">
                                      <p:cBhvr>
                                        <p:cTn id="22" dur="1000"/>
                                        <p:tgtEl>
                                          <p:spTgt spid="4102"/>
                                        </p:tgtEl>
                                      </p:cBhvr>
                                    </p:animEffect>
                                    <p:anim calcmode="lin" valueType="num">
                                      <p:cBhvr>
                                        <p:cTn id="23" dur="1000" fill="hold"/>
                                        <p:tgtEl>
                                          <p:spTgt spid="4102"/>
                                        </p:tgtEl>
                                        <p:attrNameLst>
                                          <p:attrName>ppt_x</p:attrName>
                                        </p:attrNameLst>
                                      </p:cBhvr>
                                      <p:tavLst>
                                        <p:tav tm="0">
                                          <p:val>
                                            <p:strVal val="#ppt_x"/>
                                          </p:val>
                                        </p:tav>
                                        <p:tav tm="100000">
                                          <p:val>
                                            <p:strVal val="#ppt_x"/>
                                          </p:val>
                                        </p:tav>
                                      </p:tavLst>
                                    </p:anim>
                                    <p:anim calcmode="lin" valueType="num">
                                      <p:cBhvr>
                                        <p:cTn id="24" dur="1000" fill="hold"/>
                                        <p:tgtEl>
                                          <p:spTgt spid="410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030"/>
                                        </p:tgtEl>
                                        <p:attrNameLst>
                                          <p:attrName>style.visibility</p:attrName>
                                        </p:attrNameLst>
                                      </p:cBhvr>
                                      <p:to>
                                        <p:strVal val="visible"/>
                                      </p:to>
                                    </p:set>
                                    <p:animEffect transition="in" filter="fade">
                                      <p:cBhvr>
                                        <p:cTn id="32" dur="1000"/>
                                        <p:tgtEl>
                                          <p:spTgt spid="1030"/>
                                        </p:tgtEl>
                                      </p:cBhvr>
                                    </p:animEffect>
                                    <p:anim calcmode="lin" valueType="num">
                                      <p:cBhvr>
                                        <p:cTn id="33" dur="1000" fill="hold"/>
                                        <p:tgtEl>
                                          <p:spTgt spid="1030"/>
                                        </p:tgtEl>
                                        <p:attrNameLst>
                                          <p:attrName>ppt_x</p:attrName>
                                        </p:attrNameLst>
                                      </p:cBhvr>
                                      <p:tavLst>
                                        <p:tav tm="0">
                                          <p:val>
                                            <p:strVal val="#ppt_x"/>
                                          </p:val>
                                        </p:tav>
                                        <p:tav tm="100000">
                                          <p:val>
                                            <p:strVal val="#ppt_x"/>
                                          </p:val>
                                        </p:tav>
                                      </p:tavLst>
                                    </p:anim>
                                    <p:anim calcmode="lin" valueType="num">
                                      <p:cBhvr>
                                        <p:cTn id="34" dur="1000" fill="hold"/>
                                        <p:tgtEl>
                                          <p:spTgt spid="1030"/>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1000" fill="hold"/>
                                        <p:tgtEl>
                                          <p:spTgt spid="21"/>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1000"/>
                                        <p:tgtEl>
                                          <p:spTgt spid="4"/>
                                        </p:tgtEl>
                                      </p:cBhvr>
                                    </p:animEffect>
                                    <p:anim calcmode="lin" valueType="num">
                                      <p:cBhvr>
                                        <p:cTn id="53" dur="1000" fill="hold"/>
                                        <p:tgtEl>
                                          <p:spTgt spid="4"/>
                                        </p:tgtEl>
                                        <p:attrNameLst>
                                          <p:attrName>ppt_x</p:attrName>
                                        </p:attrNameLst>
                                      </p:cBhvr>
                                      <p:tavLst>
                                        <p:tav tm="0">
                                          <p:val>
                                            <p:strVal val="#ppt_x"/>
                                          </p:val>
                                        </p:tav>
                                        <p:tav tm="100000">
                                          <p:val>
                                            <p:strVal val="#ppt_x"/>
                                          </p:val>
                                        </p:tav>
                                      </p:tavLst>
                                    </p:anim>
                                    <p:anim calcmode="lin" valueType="num">
                                      <p:cBhvr>
                                        <p:cTn id="54" dur="1000" fill="hold"/>
                                        <p:tgtEl>
                                          <p:spTgt spid="4"/>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050"/>
                                        </p:tgtEl>
                                        <p:attrNameLst>
                                          <p:attrName>style.visibility</p:attrName>
                                        </p:attrNameLst>
                                      </p:cBhvr>
                                      <p:to>
                                        <p:strVal val="visible"/>
                                      </p:to>
                                    </p:set>
                                    <p:animEffect transition="in" filter="fade">
                                      <p:cBhvr>
                                        <p:cTn id="57" dur="1000"/>
                                        <p:tgtEl>
                                          <p:spTgt spid="2050"/>
                                        </p:tgtEl>
                                      </p:cBhvr>
                                    </p:animEffect>
                                    <p:anim calcmode="lin" valueType="num">
                                      <p:cBhvr>
                                        <p:cTn id="58" dur="1000" fill="hold"/>
                                        <p:tgtEl>
                                          <p:spTgt spid="2050"/>
                                        </p:tgtEl>
                                        <p:attrNameLst>
                                          <p:attrName>ppt_x</p:attrName>
                                        </p:attrNameLst>
                                      </p:cBhvr>
                                      <p:tavLst>
                                        <p:tav tm="0">
                                          <p:val>
                                            <p:strVal val="#ppt_x"/>
                                          </p:val>
                                        </p:tav>
                                        <p:tav tm="100000">
                                          <p:val>
                                            <p:strVal val="#ppt_x"/>
                                          </p:val>
                                        </p:tav>
                                      </p:tavLst>
                                    </p:anim>
                                    <p:anim calcmode="lin" valueType="num">
                                      <p:cBhvr>
                                        <p:cTn id="59" dur="1000" fill="hold"/>
                                        <p:tgtEl>
                                          <p:spTgt spid="2050"/>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2052"/>
                                        </p:tgtEl>
                                        <p:attrNameLst>
                                          <p:attrName>style.visibility</p:attrName>
                                        </p:attrNameLst>
                                      </p:cBhvr>
                                      <p:to>
                                        <p:strVal val="visible"/>
                                      </p:to>
                                    </p:set>
                                    <p:animEffect transition="in" filter="fade">
                                      <p:cBhvr>
                                        <p:cTn id="67" dur="1000"/>
                                        <p:tgtEl>
                                          <p:spTgt spid="2052"/>
                                        </p:tgtEl>
                                      </p:cBhvr>
                                    </p:animEffect>
                                    <p:anim calcmode="lin" valueType="num">
                                      <p:cBhvr>
                                        <p:cTn id="68" dur="1000" fill="hold"/>
                                        <p:tgtEl>
                                          <p:spTgt spid="2052"/>
                                        </p:tgtEl>
                                        <p:attrNameLst>
                                          <p:attrName>ppt_x</p:attrName>
                                        </p:attrNameLst>
                                      </p:cBhvr>
                                      <p:tavLst>
                                        <p:tav tm="0">
                                          <p:val>
                                            <p:strVal val="#ppt_x"/>
                                          </p:val>
                                        </p:tav>
                                        <p:tav tm="100000">
                                          <p:val>
                                            <p:strVal val="#ppt_x"/>
                                          </p:val>
                                        </p:tav>
                                      </p:tavLst>
                                    </p:anim>
                                    <p:anim calcmode="lin" valueType="num">
                                      <p:cBhvr>
                                        <p:cTn id="69" dur="1000" fill="hold"/>
                                        <p:tgtEl>
                                          <p:spTgt spid="2052"/>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2054"/>
                                        </p:tgtEl>
                                        <p:attrNameLst>
                                          <p:attrName>style.visibility</p:attrName>
                                        </p:attrNameLst>
                                      </p:cBhvr>
                                      <p:to>
                                        <p:strVal val="visible"/>
                                      </p:to>
                                    </p:set>
                                    <p:animEffect transition="in" filter="fade">
                                      <p:cBhvr>
                                        <p:cTn id="72" dur="1000"/>
                                        <p:tgtEl>
                                          <p:spTgt spid="2054"/>
                                        </p:tgtEl>
                                      </p:cBhvr>
                                    </p:animEffect>
                                    <p:anim calcmode="lin" valueType="num">
                                      <p:cBhvr>
                                        <p:cTn id="73" dur="1000" fill="hold"/>
                                        <p:tgtEl>
                                          <p:spTgt spid="2054"/>
                                        </p:tgtEl>
                                        <p:attrNameLst>
                                          <p:attrName>ppt_x</p:attrName>
                                        </p:attrNameLst>
                                      </p:cBhvr>
                                      <p:tavLst>
                                        <p:tav tm="0">
                                          <p:val>
                                            <p:strVal val="#ppt_x"/>
                                          </p:val>
                                        </p:tav>
                                        <p:tav tm="100000">
                                          <p:val>
                                            <p:strVal val="#ppt_x"/>
                                          </p:val>
                                        </p:tav>
                                      </p:tavLst>
                                    </p:anim>
                                    <p:anim calcmode="lin" valueType="num">
                                      <p:cBhvr>
                                        <p:cTn id="74" dur="1000" fill="hold"/>
                                        <p:tgtEl>
                                          <p:spTgt spid="2054"/>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9"/>
                                        </p:tgtEl>
                                        <p:attrNameLst>
                                          <p:attrName>style.visibility</p:attrName>
                                        </p:attrNameLst>
                                      </p:cBhvr>
                                      <p:to>
                                        <p:strVal val="visible"/>
                                      </p:to>
                                    </p:set>
                                    <p:animEffect transition="in" filter="fade">
                                      <p:cBhvr>
                                        <p:cTn id="77" dur="1000"/>
                                        <p:tgtEl>
                                          <p:spTgt spid="9"/>
                                        </p:tgtEl>
                                      </p:cBhvr>
                                    </p:animEffect>
                                    <p:anim calcmode="lin" valueType="num">
                                      <p:cBhvr>
                                        <p:cTn id="78" dur="1000" fill="hold"/>
                                        <p:tgtEl>
                                          <p:spTgt spid="9"/>
                                        </p:tgtEl>
                                        <p:attrNameLst>
                                          <p:attrName>ppt_x</p:attrName>
                                        </p:attrNameLst>
                                      </p:cBhvr>
                                      <p:tavLst>
                                        <p:tav tm="0">
                                          <p:val>
                                            <p:strVal val="#ppt_x"/>
                                          </p:val>
                                        </p:tav>
                                        <p:tav tm="100000">
                                          <p:val>
                                            <p:strVal val="#ppt_x"/>
                                          </p:val>
                                        </p:tav>
                                      </p:tavLst>
                                    </p:anim>
                                    <p:anim calcmode="lin" valueType="num">
                                      <p:cBhvr>
                                        <p:cTn id="79" dur="1000" fill="hold"/>
                                        <p:tgtEl>
                                          <p:spTgt spid="9"/>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2058"/>
                                        </p:tgtEl>
                                        <p:attrNameLst>
                                          <p:attrName>style.visibility</p:attrName>
                                        </p:attrNameLst>
                                      </p:cBhvr>
                                      <p:to>
                                        <p:strVal val="visible"/>
                                      </p:to>
                                    </p:set>
                                    <p:animEffect transition="in" filter="fade">
                                      <p:cBhvr>
                                        <p:cTn id="82" dur="1000"/>
                                        <p:tgtEl>
                                          <p:spTgt spid="2058"/>
                                        </p:tgtEl>
                                      </p:cBhvr>
                                    </p:animEffect>
                                    <p:anim calcmode="lin" valueType="num">
                                      <p:cBhvr>
                                        <p:cTn id="83" dur="1000" fill="hold"/>
                                        <p:tgtEl>
                                          <p:spTgt spid="2058"/>
                                        </p:tgtEl>
                                        <p:attrNameLst>
                                          <p:attrName>ppt_x</p:attrName>
                                        </p:attrNameLst>
                                      </p:cBhvr>
                                      <p:tavLst>
                                        <p:tav tm="0">
                                          <p:val>
                                            <p:strVal val="#ppt_x"/>
                                          </p:val>
                                        </p:tav>
                                        <p:tav tm="100000">
                                          <p:val>
                                            <p:strVal val="#ppt_x"/>
                                          </p:val>
                                        </p:tav>
                                      </p:tavLst>
                                    </p:anim>
                                    <p:anim calcmode="lin" valueType="num">
                                      <p:cBhvr>
                                        <p:cTn id="84" dur="1000" fill="hold"/>
                                        <p:tgtEl>
                                          <p:spTgt spid="20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TextBox 18"/>
          <p:cNvSpPr txBox="1"/>
          <p:nvPr/>
        </p:nvSpPr>
        <p:spPr>
          <a:xfrm>
            <a:off x="382155" y="6077635"/>
            <a:ext cx="2408673" cy="323165"/>
          </a:xfrm>
          <a:prstGeom prst="rect">
            <a:avLst/>
          </a:prstGeom>
          <a:noFill/>
        </p:spPr>
        <p:txBody>
          <a:bodyPr wrap="none" rtlCol="0">
            <a:spAutoFit/>
          </a:bodyPr>
          <a:lstStyle/>
          <a:p>
            <a:r>
              <a:rPr lang="en-US" sz="1500" dirty="0">
                <a:solidFill>
                  <a:schemeClr val="bg1"/>
                </a:solidFill>
                <a:latin typeface="Segoe UI" panose="020B0502040204020203" pitchFamily="34" charset="0"/>
                <a:ea typeface="Segoe UI" panose="020B0502040204020203" pitchFamily="34" charset="0"/>
                <a:cs typeface="Segoe UI" panose="020B0502040204020203" pitchFamily="34" charset="0"/>
              </a:rPr>
              <a:t>Shared Print Management</a:t>
            </a:r>
          </a:p>
        </p:txBody>
      </p:sp>
      <p:pic>
        <p:nvPicPr>
          <p:cNvPr id="1032" name="Picture 8" descr="University of Toronto Datavers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5245" y="5214595"/>
            <a:ext cx="1416931" cy="65280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3"/>
          <a:stretch>
            <a:fillRect/>
          </a:stretch>
        </p:blipFill>
        <p:spPr>
          <a:xfrm rot="20546521">
            <a:off x="6574696" y="5382691"/>
            <a:ext cx="727579" cy="316613"/>
          </a:xfrm>
          <a:prstGeom prst="rect">
            <a:avLst/>
          </a:prstGeom>
          <a:solidFill>
            <a:schemeClr val="bg1"/>
          </a:solidFill>
        </p:spPr>
      </p:pic>
      <p:pic>
        <p:nvPicPr>
          <p:cNvPr id="1034" name="Picture 10" descr="https://dataverse.scholarsportal.info/resources/images/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345676">
            <a:off x="6411729" y="4738168"/>
            <a:ext cx="2631903" cy="193907"/>
          </a:xfrm>
          <a:prstGeom prst="rect">
            <a:avLst/>
          </a:prstGeom>
          <a:noFill/>
          <a:extLst>
            <a:ext uri="{909E8E84-426E-40DD-AFC4-6F175D3DCCD1}">
              <a14:hiddenFill xmlns:a14="http://schemas.microsoft.com/office/drawing/2010/main">
                <a:solidFill>
                  <a:srgbClr val="FFFFFF"/>
                </a:solidFill>
              </a14:hiddenFill>
            </a:ext>
          </a:extLst>
        </p:spPr>
      </p:pic>
      <p:sp>
        <p:nvSpPr>
          <p:cNvPr id="26" name="AutoShape 14" descr="Portage"/>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pic>
        <p:nvPicPr>
          <p:cNvPr id="1040" name="Picture 16" descr="Port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382418">
            <a:off x="6186125" y="4411367"/>
            <a:ext cx="1497467" cy="481475"/>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Wageningen UR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06869" y="2879374"/>
            <a:ext cx="1746181" cy="32102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3"/>
          <p:cNvPicPr>
            <a:picLocks noChangeAspect="1"/>
          </p:cNvPicPr>
          <p:nvPr/>
        </p:nvPicPr>
        <p:blipFill>
          <a:blip r:embed="rId7"/>
          <a:stretch>
            <a:fillRect/>
          </a:stretch>
        </p:blipFill>
        <p:spPr>
          <a:xfrm rot="20457454">
            <a:off x="6732599" y="2356710"/>
            <a:ext cx="2045472" cy="250688"/>
          </a:xfrm>
          <a:prstGeom prst="rect">
            <a:avLst/>
          </a:prstGeom>
        </p:spPr>
      </p:pic>
      <p:pic>
        <p:nvPicPr>
          <p:cNvPr id="57" name="Picture 56"/>
          <p:cNvPicPr>
            <a:picLocks noChangeAspect="1"/>
          </p:cNvPicPr>
          <p:nvPr/>
        </p:nvPicPr>
        <p:blipFill>
          <a:blip r:embed="rId8"/>
          <a:stretch>
            <a:fillRect/>
          </a:stretch>
        </p:blipFill>
        <p:spPr>
          <a:xfrm rot="20434360">
            <a:off x="6538374" y="1876900"/>
            <a:ext cx="1706306" cy="443516"/>
          </a:xfrm>
          <a:prstGeom prst="rect">
            <a:avLst/>
          </a:prstGeom>
        </p:spPr>
      </p:pic>
      <p:pic>
        <p:nvPicPr>
          <p:cNvPr id="75" name="Picture 26" descr="Hathitrustlogo.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b="12153"/>
          <a:stretch/>
        </p:blipFill>
        <p:spPr bwMode="auto">
          <a:xfrm rot="19933015">
            <a:off x="1245092" y="2067069"/>
            <a:ext cx="524480" cy="57269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0"/>
          <a:stretch>
            <a:fillRect/>
          </a:stretch>
        </p:blipFill>
        <p:spPr>
          <a:xfrm>
            <a:off x="245223" y="5691935"/>
            <a:ext cx="1831060" cy="385700"/>
          </a:xfrm>
          <a:prstGeom prst="rect">
            <a:avLst/>
          </a:prstGeom>
        </p:spPr>
      </p:pic>
      <p:pic>
        <p:nvPicPr>
          <p:cNvPr id="1026" name="Picture 2" descr="https://www.ohiolink.edu/sites/ohiolink.edu/files/WebsiteLogo.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19814736">
            <a:off x="2258727" y="5289671"/>
            <a:ext cx="1758772" cy="3573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ig Ten Academic Alliance logo"/>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19867574">
            <a:off x="2152112" y="5009325"/>
            <a:ext cx="838556" cy="41715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6" descr="Hathitrustlogo.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b="12153"/>
          <a:stretch/>
        </p:blipFill>
        <p:spPr bwMode="auto">
          <a:xfrm rot="19933015">
            <a:off x="1847921" y="4470117"/>
            <a:ext cx="524480" cy="572696"/>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a:off x="4343400" y="1143000"/>
            <a:ext cx="0" cy="5257800"/>
          </a:xfrm>
          <a:prstGeom prst="line">
            <a:avLst/>
          </a:prstGeom>
          <a:ln>
            <a:solidFill>
              <a:srgbClr val="DC143C"/>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984332" y="212320"/>
            <a:ext cx="5686033" cy="523220"/>
          </a:xfrm>
          <a:prstGeom prst="rect">
            <a:avLst/>
          </a:prstGeom>
          <a:solidFill>
            <a:srgbClr val="5B9BD5"/>
          </a:solidFill>
          <a:ln>
            <a:solidFill>
              <a:schemeClr val="bg1"/>
            </a:solidFill>
          </a:ln>
        </p:spPr>
        <p:txBody>
          <a:bodyPr wrap="square" rtlCol="0">
            <a:spAutoFit/>
          </a:bodyPr>
          <a:lstStyle/>
          <a:p>
            <a:pPr algn="ctr"/>
            <a:r>
              <a:rPr lang="en-US" sz="2800" b="1" dirty="0" err="1">
                <a:solidFill>
                  <a:schemeClr val="bg1"/>
                </a:solidFill>
                <a:latin typeface="Segoe UI" panose="020B0502040204020203" pitchFamily="34" charset="0"/>
                <a:cs typeface="Segoe UI" panose="020B0502040204020203" pitchFamily="34" charset="0"/>
              </a:rPr>
              <a:t>Rightscaling</a:t>
            </a:r>
            <a:r>
              <a:rPr lang="en-US" sz="2800" b="1" dirty="0">
                <a:solidFill>
                  <a:schemeClr val="bg1"/>
                </a:solidFill>
                <a:latin typeface="Segoe UI" panose="020B0502040204020203" pitchFamily="34" charset="0"/>
                <a:cs typeface="Segoe UI" panose="020B0502040204020203" pitchFamily="34" charset="0"/>
              </a:rPr>
              <a:t> – optimum scale?</a:t>
            </a:r>
            <a:endParaRPr lang="en-US" sz="2400" b="1" dirty="0">
              <a:solidFill>
                <a:schemeClr val="bg1"/>
              </a:solidFill>
              <a:latin typeface="Segoe UI" panose="020B0502040204020203" pitchFamily="34" charset="0"/>
              <a:cs typeface="Segoe UI" panose="020B0502040204020203" pitchFamily="34" charset="0"/>
            </a:endParaRPr>
          </a:p>
        </p:txBody>
      </p:sp>
      <p:pic>
        <p:nvPicPr>
          <p:cNvPr id="5" name="Picture 2" descr="https://figshare.com/"/>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48911" y="6261678"/>
            <a:ext cx="893585" cy="27824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14"/>
          <a:stretch>
            <a:fillRect/>
          </a:stretch>
        </p:blipFill>
        <p:spPr>
          <a:xfrm>
            <a:off x="6453050" y="6288413"/>
            <a:ext cx="1256851" cy="224655"/>
          </a:xfrm>
          <a:prstGeom prst="rect">
            <a:avLst/>
          </a:prstGeom>
        </p:spPr>
      </p:pic>
      <p:pic>
        <p:nvPicPr>
          <p:cNvPr id="25" name="Picture 6" descr="http://www.icpsr.umich.edu/icpsrweb/ICPSR/css/images/logo.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002628" y="6355020"/>
            <a:ext cx="534473" cy="94597"/>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4533423" y="1015365"/>
            <a:ext cx="3479365" cy="400110"/>
          </a:xfrm>
          <a:prstGeom prst="rect">
            <a:avLst/>
          </a:prstGeom>
          <a:solidFill>
            <a:srgbClr val="5B9BD5"/>
          </a:solidFill>
          <a:ln>
            <a:solidFill>
              <a:schemeClr val="bg1"/>
            </a:solidFill>
          </a:ln>
        </p:spPr>
        <p:txBody>
          <a:bodyPr wrap="square" rtlCol="0">
            <a:spAutoFit/>
          </a:bodyPr>
          <a:lstStyle/>
          <a:p>
            <a:pPr algn="ctr"/>
            <a:r>
              <a:rPr lang="en-US" sz="2000" dirty="0">
                <a:solidFill>
                  <a:schemeClr val="bg1"/>
                </a:solidFill>
                <a:latin typeface="Segoe UI" panose="020B0502040204020203" pitchFamily="34" charset="0"/>
                <a:cs typeface="Segoe UI" panose="020B0502040204020203" pitchFamily="34" charset="0"/>
              </a:rPr>
              <a:t>Research data</a:t>
            </a:r>
            <a:endParaRPr lang="en-US" dirty="0">
              <a:solidFill>
                <a:schemeClr val="bg1"/>
              </a:solidFill>
              <a:latin typeface="Segoe UI" panose="020B0502040204020203" pitchFamily="34" charset="0"/>
              <a:cs typeface="Segoe UI" panose="020B0502040204020203" pitchFamily="34" charset="0"/>
            </a:endParaRPr>
          </a:p>
        </p:txBody>
      </p:sp>
      <p:sp>
        <p:nvSpPr>
          <p:cNvPr id="28" name="TextBox 27"/>
          <p:cNvSpPr txBox="1"/>
          <p:nvPr/>
        </p:nvSpPr>
        <p:spPr>
          <a:xfrm>
            <a:off x="630092" y="1046356"/>
            <a:ext cx="2587668" cy="369332"/>
          </a:xfrm>
          <a:prstGeom prst="rect">
            <a:avLst/>
          </a:prstGeom>
          <a:solidFill>
            <a:srgbClr val="5B9BD5"/>
          </a:solidFill>
          <a:ln>
            <a:solidFill>
              <a:schemeClr val="bg1"/>
            </a:solidFill>
          </a:ln>
        </p:spPr>
        <p:txBody>
          <a:bodyPr wrap="square" rtlCol="0">
            <a:spAutoFit/>
          </a:bodyPr>
          <a:lstStyle/>
          <a:p>
            <a:pPr algn="ctr"/>
            <a:r>
              <a:rPr lang="en-US" dirty="0">
                <a:solidFill>
                  <a:schemeClr val="bg1"/>
                </a:solidFill>
                <a:latin typeface="Segoe UI" panose="020B0502040204020203" pitchFamily="34" charset="0"/>
                <a:cs typeface="Segoe UI" panose="020B0502040204020203" pitchFamily="34" charset="0"/>
              </a:rPr>
              <a:t>Shared print</a:t>
            </a:r>
            <a:endParaRPr lang="en-US" sz="1600" dirty="0">
              <a:solidFill>
                <a:schemeClr val="bg1"/>
              </a:solidFill>
              <a:latin typeface="Segoe UI" panose="020B0502040204020203" pitchFamily="34" charset="0"/>
              <a:cs typeface="Segoe UI" panose="020B0502040204020203" pitchFamily="34" charset="0"/>
            </a:endParaRPr>
          </a:p>
        </p:txBody>
      </p:sp>
      <p:pic>
        <p:nvPicPr>
          <p:cNvPr id="3" name="Picture 2"/>
          <p:cNvPicPr>
            <a:picLocks noChangeAspect="1"/>
          </p:cNvPicPr>
          <p:nvPr/>
        </p:nvPicPr>
        <p:blipFill>
          <a:blip r:embed="rId16"/>
          <a:stretch>
            <a:fillRect/>
          </a:stretch>
        </p:blipFill>
        <p:spPr>
          <a:xfrm>
            <a:off x="538953" y="3134921"/>
            <a:ext cx="590550" cy="685800"/>
          </a:xfrm>
          <a:prstGeom prst="rect">
            <a:avLst/>
          </a:prstGeom>
        </p:spPr>
      </p:pic>
      <p:pic>
        <p:nvPicPr>
          <p:cNvPr id="7" name="Picture 6"/>
          <p:cNvPicPr>
            <a:picLocks noChangeAspect="1"/>
          </p:cNvPicPr>
          <p:nvPr/>
        </p:nvPicPr>
        <p:blipFill>
          <a:blip r:embed="rId17"/>
          <a:stretch>
            <a:fillRect/>
          </a:stretch>
        </p:blipFill>
        <p:spPr>
          <a:xfrm rot="19923693">
            <a:off x="1468778" y="2443184"/>
            <a:ext cx="1659389" cy="458307"/>
          </a:xfrm>
          <a:prstGeom prst="rect">
            <a:avLst/>
          </a:prstGeom>
        </p:spPr>
      </p:pic>
      <p:pic>
        <p:nvPicPr>
          <p:cNvPr id="8" name="Picture 7"/>
          <p:cNvPicPr>
            <a:picLocks noChangeAspect="1"/>
          </p:cNvPicPr>
          <p:nvPr/>
        </p:nvPicPr>
        <p:blipFill>
          <a:blip r:embed="rId18"/>
          <a:stretch>
            <a:fillRect/>
          </a:stretch>
        </p:blipFill>
        <p:spPr>
          <a:xfrm rot="19981366">
            <a:off x="1714500" y="3126401"/>
            <a:ext cx="1324763" cy="485746"/>
          </a:xfrm>
          <a:prstGeom prst="rect">
            <a:avLst/>
          </a:prstGeom>
        </p:spPr>
      </p:pic>
    </p:spTree>
    <p:extLst>
      <p:ext uri="{BB962C8B-B14F-4D97-AF65-F5344CB8AC3E}">
        <p14:creationId xmlns:p14="http://schemas.microsoft.com/office/powerpoint/2010/main" val="1130226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762000"/>
            <a:ext cx="7997126" cy="3046988"/>
          </a:xfrm>
          <a:prstGeom prst="rect">
            <a:avLst/>
          </a:prstGeom>
          <a:noFill/>
        </p:spPr>
        <p:txBody>
          <a:bodyPr wrap="none" rtlCol="0">
            <a:spAutoFit/>
          </a:bodyPr>
          <a:lstStyle/>
          <a:p>
            <a:r>
              <a:rPr lang="en-US" sz="2400" b="1" dirty="0">
                <a:solidFill>
                  <a:schemeClr val="bg1"/>
                </a:solidFill>
                <a:latin typeface="Segoe UI" panose="020B0502040204020203" pitchFamily="34" charset="0"/>
                <a:ea typeface="Segoe UI" panose="020B0502040204020203" pitchFamily="34" charset="0"/>
                <a:cs typeface="Segoe UI" panose="020B0502040204020203" pitchFamily="34" charset="0"/>
              </a:rPr>
              <a:t>Collection integrity</a:t>
            </a:r>
          </a:p>
          <a:p>
            <a:endParaRPr lang="en-US" sz="24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r>
              <a:rPr lang="en-US" sz="2400" dirty="0">
                <a:solidFill>
                  <a:schemeClr val="bg1"/>
                </a:solidFill>
                <a:latin typeface="Segoe UI" panose="020B0502040204020203" pitchFamily="34" charset="0"/>
                <a:ea typeface="Segoe UI" panose="020B0502040204020203" pitchFamily="34" charset="0"/>
                <a:cs typeface="Segoe UI" panose="020B0502040204020203" pitchFamily="34" charset="0"/>
              </a:rPr>
              <a:t>Research libraries have built their collections through</a:t>
            </a:r>
          </a:p>
          <a:p>
            <a:r>
              <a:rPr lang="en-US" sz="2400" dirty="0">
                <a:solidFill>
                  <a:schemeClr val="bg1"/>
                </a:solidFill>
                <a:latin typeface="Segoe UI" panose="020B0502040204020203" pitchFamily="34" charset="0"/>
                <a:ea typeface="Segoe UI" panose="020B0502040204020203" pitchFamily="34" charset="0"/>
                <a:cs typeface="Segoe UI" panose="020B0502040204020203" pitchFamily="34" charset="0"/>
              </a:rPr>
              <a:t>expensive, carefully planned efforts that have extended</a:t>
            </a:r>
          </a:p>
          <a:p>
            <a:r>
              <a:rPr lang="en-US" sz="2400" dirty="0">
                <a:solidFill>
                  <a:schemeClr val="bg1"/>
                </a:solidFill>
                <a:latin typeface="Segoe UI" panose="020B0502040204020203" pitchFamily="34" charset="0"/>
                <a:ea typeface="Segoe UI" panose="020B0502040204020203" pitchFamily="34" charset="0"/>
                <a:cs typeface="Segoe UI" panose="020B0502040204020203" pitchFamily="34" charset="0"/>
              </a:rPr>
              <a:t>over decades and in some cases centuries. Their holdings</a:t>
            </a:r>
          </a:p>
          <a:p>
            <a:r>
              <a:rPr lang="en-US" sz="2400" dirty="0">
                <a:solidFill>
                  <a:schemeClr val="bg1"/>
                </a:solidFill>
                <a:latin typeface="Segoe UI" panose="020B0502040204020203" pitchFamily="34" charset="0"/>
                <a:ea typeface="Segoe UI" panose="020B0502040204020203" pitchFamily="34" charset="0"/>
                <a:cs typeface="Segoe UI" panose="020B0502040204020203" pitchFamily="34" charset="0"/>
              </a:rPr>
              <a:t>are deliberate creations of mutually reinforcing materials</a:t>
            </a:r>
          </a:p>
          <a:p>
            <a:r>
              <a:rPr lang="en-US" sz="2400" dirty="0">
                <a:solidFill>
                  <a:schemeClr val="bg1"/>
                </a:solidFill>
                <a:latin typeface="Segoe UI" panose="020B0502040204020203" pitchFamily="34" charset="0"/>
                <a:ea typeface="Segoe UI" panose="020B0502040204020203" pitchFamily="34" charset="0"/>
                <a:cs typeface="Segoe UI" panose="020B0502040204020203" pitchFamily="34" charset="0"/>
              </a:rPr>
              <a:t>not just haphazard accumulations of books and journals. </a:t>
            </a:r>
          </a:p>
          <a:p>
            <a:pPr algn="r"/>
            <a:r>
              <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rPr>
              <a:t>Hazen. Selecting for storage. </a:t>
            </a:r>
            <a:r>
              <a:rPr lang="en-US" sz="2000" i="1" dirty="0">
                <a:solidFill>
                  <a:schemeClr val="bg1"/>
                </a:solidFill>
                <a:latin typeface="Segoe UI" panose="020B0502040204020203" pitchFamily="34" charset="0"/>
                <a:ea typeface="Segoe UI" panose="020B0502040204020203" pitchFamily="34" charset="0"/>
                <a:cs typeface="Segoe UI" panose="020B0502040204020203" pitchFamily="34" charset="0"/>
              </a:rPr>
              <a:t>LRTS</a:t>
            </a:r>
            <a:r>
              <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rPr>
              <a:t> 44(4)</a:t>
            </a:r>
          </a:p>
        </p:txBody>
      </p:sp>
      <p:sp>
        <p:nvSpPr>
          <p:cNvPr id="3" name="TextBox 2"/>
          <p:cNvSpPr txBox="1"/>
          <p:nvPr/>
        </p:nvSpPr>
        <p:spPr>
          <a:xfrm>
            <a:off x="762000" y="4648200"/>
            <a:ext cx="7736541" cy="2215991"/>
          </a:xfrm>
          <a:prstGeom prst="rect">
            <a:avLst/>
          </a:prstGeom>
          <a:solidFill>
            <a:schemeClr val="bg1"/>
          </a:solidFill>
        </p:spPr>
        <p:txBody>
          <a:bodyPr wrap="square" rtlCol="0">
            <a:spAutoFit/>
          </a:bodyPr>
          <a:lstStyle/>
          <a:p>
            <a:r>
              <a:rPr lang="en-US" sz="2400" dirty="0">
                <a:solidFill>
                  <a:srgbClr val="5B9BD5"/>
                </a:solidFill>
                <a:latin typeface="Segoe UI" panose="020B0502040204020203" pitchFamily="34" charset="0"/>
                <a:ea typeface="Segoe UI" panose="020B0502040204020203" pitchFamily="34" charset="0"/>
                <a:cs typeface="Segoe UI" panose="020B0502040204020203" pitchFamily="34" charset="0"/>
              </a:rPr>
              <a:t>From collection integrity to collective collection integrity?</a:t>
            </a:r>
          </a:p>
          <a:p>
            <a:endParaRPr lang="en-US" sz="2400" dirty="0">
              <a:solidFill>
                <a:srgbClr val="5B9BD5"/>
              </a:solidFill>
              <a:latin typeface="Segoe UI" panose="020B0502040204020203" pitchFamily="34" charset="0"/>
              <a:ea typeface="Segoe UI" panose="020B0502040204020203" pitchFamily="34" charset="0"/>
              <a:cs typeface="Segoe UI" panose="020B0502040204020203" pitchFamily="34" charset="0"/>
            </a:endParaRPr>
          </a:p>
          <a:p>
            <a:r>
              <a:rPr lang="en-US" sz="2400" dirty="0">
                <a:solidFill>
                  <a:srgbClr val="5B9BD5"/>
                </a:solidFill>
                <a:latin typeface="Segoe UI" panose="020B0502040204020203" pitchFamily="34" charset="0"/>
                <a:ea typeface="Segoe UI" panose="020B0502040204020203" pitchFamily="34" charset="0"/>
                <a:cs typeface="Segoe UI" panose="020B0502040204020203" pitchFamily="34" charset="0"/>
              </a:rPr>
              <a:t>Conscious coordination required to overcome radical scatter</a:t>
            </a:r>
          </a:p>
          <a:p>
            <a:endParaRPr lang="en-US" dirty="0">
              <a:solidFill>
                <a:srgbClr val="DC143C"/>
              </a:solidFill>
            </a:endParaRPr>
          </a:p>
        </p:txBody>
      </p:sp>
    </p:spTree>
    <p:extLst>
      <p:ext uri="{BB962C8B-B14F-4D97-AF65-F5344CB8AC3E}">
        <p14:creationId xmlns:p14="http://schemas.microsoft.com/office/powerpoint/2010/main" val="3377534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2400" y="0"/>
            <a:ext cx="9677400" cy="6686354"/>
          </a:xfrm>
          <a:prstGeom prst="rect">
            <a:avLst/>
          </a:prstGeom>
        </p:spPr>
      </p:pic>
      <p:sp>
        <p:nvSpPr>
          <p:cNvPr id="5" name="Rectangle 4"/>
          <p:cNvSpPr/>
          <p:nvPr/>
        </p:nvSpPr>
        <p:spPr>
          <a:xfrm>
            <a:off x="2034990" y="381000"/>
            <a:ext cx="1066800" cy="914400"/>
          </a:xfrm>
          <a:prstGeom prst="rect">
            <a:avLst/>
          </a:prstGeom>
          <a:solidFill>
            <a:srgbClr val="0070C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Places</a:t>
            </a:r>
          </a:p>
        </p:txBody>
      </p:sp>
      <p:sp>
        <p:nvSpPr>
          <p:cNvPr id="6" name="Rectangle 5"/>
          <p:cNvSpPr/>
          <p:nvPr/>
        </p:nvSpPr>
        <p:spPr>
          <a:xfrm>
            <a:off x="4206690" y="381000"/>
            <a:ext cx="1066800" cy="914400"/>
          </a:xfrm>
          <a:prstGeom prst="rect">
            <a:avLst/>
          </a:prstGeom>
          <a:solidFill>
            <a:srgbClr val="0070C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Student success</a:t>
            </a:r>
          </a:p>
        </p:txBody>
      </p:sp>
      <p:sp>
        <p:nvSpPr>
          <p:cNvPr id="7" name="Rectangle 6"/>
          <p:cNvSpPr/>
          <p:nvPr/>
        </p:nvSpPr>
        <p:spPr>
          <a:xfrm>
            <a:off x="5310692" y="381000"/>
            <a:ext cx="1066800" cy="914400"/>
          </a:xfrm>
          <a:prstGeom prst="rect">
            <a:avLst/>
          </a:prstGeom>
          <a:solidFill>
            <a:srgbClr val="0070C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Research support: creation</a:t>
            </a:r>
          </a:p>
        </p:txBody>
      </p:sp>
      <p:sp>
        <p:nvSpPr>
          <p:cNvPr id="8" name="Rectangle 7"/>
          <p:cNvSpPr/>
          <p:nvPr/>
        </p:nvSpPr>
        <p:spPr>
          <a:xfrm>
            <a:off x="5867400" y="5181600"/>
            <a:ext cx="3429000" cy="914400"/>
          </a:xfrm>
          <a:prstGeom prst="rect">
            <a:avLst/>
          </a:prstGeom>
          <a:solidFill>
            <a:srgbClr val="0070C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Collections as  service</a:t>
            </a:r>
          </a:p>
        </p:txBody>
      </p:sp>
    </p:spTree>
    <p:extLst>
      <p:ext uri="{BB962C8B-B14F-4D97-AF65-F5344CB8AC3E}">
        <p14:creationId xmlns:p14="http://schemas.microsoft.com/office/powerpoint/2010/main" val="3580899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858000" y="1271244"/>
            <a:ext cx="590550" cy="685800"/>
          </a:xfrm>
          <a:prstGeom prst="rect">
            <a:avLst/>
          </a:prstGeom>
        </p:spPr>
      </p:pic>
      <p:sp>
        <p:nvSpPr>
          <p:cNvPr id="4" name="Rectangle 3"/>
          <p:cNvSpPr/>
          <p:nvPr/>
        </p:nvSpPr>
        <p:spPr>
          <a:xfrm>
            <a:off x="1143000" y="3446896"/>
            <a:ext cx="2057400"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Shared collections</a:t>
            </a:r>
          </a:p>
          <a:p>
            <a:pPr algn="ctr"/>
            <a:r>
              <a:rPr lang="en-US" dirty="0"/>
              <a:t>Borrow</a:t>
            </a:r>
          </a:p>
          <a:p>
            <a:pPr algn="ctr"/>
            <a:r>
              <a:rPr lang="en-US" dirty="0"/>
              <a:t>Web archiving</a:t>
            </a:r>
          </a:p>
        </p:txBody>
      </p:sp>
      <p:sp>
        <p:nvSpPr>
          <p:cNvPr id="5" name="Rectangle 4"/>
          <p:cNvSpPr/>
          <p:nvPr/>
        </p:nvSpPr>
        <p:spPr>
          <a:xfrm>
            <a:off x="1143000" y="5486400"/>
            <a:ext cx="20574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Research data</a:t>
            </a:r>
          </a:p>
          <a:p>
            <a:pPr algn="ctr"/>
            <a:r>
              <a:rPr lang="en-US" dirty="0"/>
              <a:t>Archives and special collections</a:t>
            </a:r>
          </a:p>
        </p:txBody>
      </p:sp>
      <p:pic>
        <p:nvPicPr>
          <p:cNvPr id="6" name="Picture 5"/>
          <p:cNvPicPr>
            <a:picLocks noChangeAspect="1"/>
          </p:cNvPicPr>
          <p:nvPr/>
        </p:nvPicPr>
        <p:blipFill rotWithShape="1">
          <a:blip r:embed="rId3">
            <a:grayscl/>
          </a:blip>
          <a:srcRect l="3765" t="4387" r="3765" b="14912"/>
          <a:stretch/>
        </p:blipFill>
        <p:spPr>
          <a:xfrm rot="19837947">
            <a:off x="1143000" y="1143000"/>
            <a:ext cx="3542595" cy="1234540"/>
          </a:xfrm>
          <a:prstGeom prst="rect">
            <a:avLst/>
          </a:prstGeom>
        </p:spPr>
      </p:pic>
    </p:spTree>
    <p:extLst>
      <p:ext uri="{BB962C8B-B14F-4D97-AF65-F5344CB8AC3E}">
        <p14:creationId xmlns:p14="http://schemas.microsoft.com/office/powerpoint/2010/main" val="19277149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867336" y="792253"/>
            <a:ext cx="3536577" cy="4343400"/>
          </a:xfrm>
          <a:prstGeom prst="rect">
            <a:avLst/>
          </a:prstGeom>
          <a:solidFill>
            <a:srgbClr val="F5802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Segoe UI" panose="020B0502040204020203" pitchFamily="34" charset="0"/>
                <a:ea typeface="Segoe UI" panose="020B0502040204020203" pitchFamily="34" charset="0"/>
                <a:cs typeface="Segoe UI" panose="020B0502040204020203" pitchFamily="34" charset="0"/>
              </a:rPr>
              <a:t>Reconfiguration of </a:t>
            </a:r>
            <a:r>
              <a:rPr lang="en-US" sz="2400" b="1" dirty="0">
                <a:latin typeface="Segoe UI" panose="020B0502040204020203" pitchFamily="34" charset="0"/>
                <a:ea typeface="Segoe UI" panose="020B0502040204020203" pitchFamily="34" charset="0"/>
                <a:cs typeface="Segoe UI" panose="020B0502040204020203" pitchFamily="34" charset="0"/>
              </a:rPr>
              <a:t>research work </a:t>
            </a:r>
            <a:r>
              <a:rPr lang="en-US" sz="2400" dirty="0">
                <a:latin typeface="Segoe UI" panose="020B0502040204020203" pitchFamily="34" charset="0"/>
                <a:ea typeface="Segoe UI" panose="020B0502040204020203" pitchFamily="34" charset="0"/>
                <a:cs typeface="Segoe UI" panose="020B0502040204020203" pitchFamily="34" charset="0"/>
              </a:rPr>
              <a:t>by network/</a:t>
            </a:r>
            <a:br>
              <a:rPr lang="en-US" sz="2400" dirty="0">
                <a:latin typeface="Segoe UI" panose="020B0502040204020203" pitchFamily="34" charset="0"/>
                <a:ea typeface="Segoe UI" panose="020B0502040204020203" pitchFamily="34" charset="0"/>
                <a:cs typeface="Segoe UI" panose="020B0502040204020203" pitchFamily="34" charset="0"/>
              </a:rPr>
            </a:br>
            <a:r>
              <a:rPr lang="en-US" sz="2400" dirty="0">
                <a:latin typeface="Segoe UI" panose="020B0502040204020203" pitchFamily="34" charset="0"/>
                <a:ea typeface="Segoe UI" panose="020B0502040204020203" pitchFamily="34" charset="0"/>
                <a:cs typeface="Segoe UI" panose="020B0502040204020203" pitchFamily="34" charset="0"/>
              </a:rPr>
              <a:t>digital environment.</a:t>
            </a:r>
          </a:p>
        </p:txBody>
      </p:sp>
      <p:sp>
        <p:nvSpPr>
          <p:cNvPr id="6" name="Rectangle 5"/>
          <p:cNvSpPr/>
          <p:nvPr/>
        </p:nvSpPr>
        <p:spPr>
          <a:xfrm>
            <a:off x="4507006" y="792253"/>
            <a:ext cx="3774141" cy="4343400"/>
          </a:xfrm>
          <a:prstGeom prst="rect">
            <a:avLst/>
          </a:prstGeom>
          <a:solidFill>
            <a:srgbClr val="F5802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Segoe UI" panose="020B0502040204020203" pitchFamily="34" charset="0"/>
                <a:ea typeface="Segoe UI" panose="020B0502040204020203" pitchFamily="34" charset="0"/>
                <a:cs typeface="Segoe UI" panose="020B0502040204020203" pitchFamily="34" charset="0"/>
              </a:rPr>
              <a:t>Reconfiguration of the </a:t>
            </a:r>
            <a:r>
              <a:rPr lang="en-US" sz="2400" b="1" dirty="0">
                <a:latin typeface="Segoe UI" panose="020B0502040204020203" pitchFamily="34" charset="0"/>
                <a:ea typeface="Segoe UI" panose="020B0502040204020203" pitchFamily="34" charset="0"/>
                <a:cs typeface="Segoe UI" panose="020B0502040204020203" pitchFamily="34" charset="0"/>
              </a:rPr>
              <a:t>information space </a:t>
            </a:r>
            <a:r>
              <a:rPr lang="en-US" sz="2400" dirty="0">
                <a:latin typeface="Segoe UI" panose="020B0502040204020203" pitchFamily="34" charset="0"/>
                <a:ea typeface="Segoe UI" panose="020B0502040204020203" pitchFamily="34" charset="0"/>
                <a:cs typeface="Segoe UI" panose="020B0502040204020203" pitchFamily="34" charset="0"/>
              </a:rPr>
              <a:t>by network/</a:t>
            </a:r>
            <a:br>
              <a:rPr lang="en-US" sz="2400" dirty="0">
                <a:latin typeface="Segoe UI" panose="020B0502040204020203" pitchFamily="34" charset="0"/>
                <a:ea typeface="Segoe UI" panose="020B0502040204020203" pitchFamily="34" charset="0"/>
                <a:cs typeface="Segoe UI" panose="020B0502040204020203" pitchFamily="34" charset="0"/>
              </a:rPr>
            </a:br>
            <a:r>
              <a:rPr lang="en-US" sz="2400" dirty="0">
                <a:latin typeface="Segoe UI" panose="020B0502040204020203" pitchFamily="34" charset="0"/>
                <a:ea typeface="Segoe UI" panose="020B0502040204020203" pitchFamily="34" charset="0"/>
                <a:cs typeface="Segoe UI" panose="020B0502040204020203" pitchFamily="34" charset="0"/>
              </a:rPr>
              <a:t>digital environment.</a:t>
            </a:r>
          </a:p>
        </p:txBody>
      </p:sp>
      <p:sp>
        <p:nvSpPr>
          <p:cNvPr id="9" name="Oval 8"/>
          <p:cNvSpPr/>
          <p:nvPr/>
        </p:nvSpPr>
        <p:spPr>
          <a:xfrm>
            <a:off x="1576667" y="-76200"/>
            <a:ext cx="2117911" cy="182207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panose="020B0502040204020203" pitchFamily="34" charset="0"/>
                <a:ea typeface="Segoe UI" panose="020B0502040204020203" pitchFamily="34" charset="0"/>
                <a:cs typeface="Segoe UI" panose="020B0502040204020203" pitchFamily="34" charset="0"/>
              </a:rPr>
              <a:t>Workflow is the new content:</a:t>
            </a:r>
            <a:br>
              <a:rPr lang="en-US" dirty="0">
                <a:latin typeface="Segoe UI" panose="020B0502040204020203" pitchFamily="34" charset="0"/>
                <a:ea typeface="Segoe UI" panose="020B0502040204020203" pitchFamily="34" charset="0"/>
                <a:cs typeface="Segoe UI" panose="020B0502040204020203" pitchFamily="34" charset="0"/>
              </a:rPr>
            </a:br>
            <a:r>
              <a:rPr lang="en-US" dirty="0">
                <a:latin typeface="Segoe UI" panose="020B0502040204020203" pitchFamily="34" charset="0"/>
                <a:ea typeface="Segoe UI" panose="020B0502040204020203" pitchFamily="34" charset="0"/>
                <a:cs typeface="Segoe UI" panose="020B0502040204020203" pitchFamily="34" charset="0"/>
              </a:rPr>
              <a:t>process and product</a:t>
            </a:r>
          </a:p>
        </p:txBody>
      </p:sp>
      <p:sp>
        <p:nvSpPr>
          <p:cNvPr id="10" name="Oval 9"/>
          <p:cNvSpPr/>
          <p:nvPr/>
        </p:nvSpPr>
        <p:spPr>
          <a:xfrm>
            <a:off x="5280771" y="-53788"/>
            <a:ext cx="1900518" cy="18019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panose="020B0502040204020203" pitchFamily="34" charset="0"/>
                <a:ea typeface="Segoe UI" panose="020B0502040204020203" pitchFamily="34" charset="0"/>
                <a:cs typeface="Segoe UI" panose="020B0502040204020203" pitchFamily="34" charset="0"/>
              </a:rPr>
              <a:t>The specialized collection</a:t>
            </a:r>
          </a:p>
        </p:txBody>
      </p:sp>
      <p:sp>
        <p:nvSpPr>
          <p:cNvPr id="7" name="Oval 6"/>
          <p:cNvSpPr/>
          <p:nvPr/>
        </p:nvSpPr>
        <p:spPr>
          <a:xfrm>
            <a:off x="1692088" y="4151777"/>
            <a:ext cx="1887071" cy="196775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panose="020B0502040204020203" pitchFamily="34" charset="0"/>
                <a:ea typeface="Segoe UI" panose="020B0502040204020203" pitchFamily="34" charset="0"/>
                <a:cs typeface="Segoe UI" panose="020B0502040204020203" pitchFamily="34" charset="0"/>
              </a:rPr>
              <a:t>The inside out collection</a:t>
            </a:r>
          </a:p>
        </p:txBody>
      </p:sp>
      <p:sp>
        <p:nvSpPr>
          <p:cNvPr id="8" name="Oval 7"/>
          <p:cNvSpPr/>
          <p:nvPr/>
        </p:nvSpPr>
        <p:spPr>
          <a:xfrm>
            <a:off x="5355290" y="4133848"/>
            <a:ext cx="2077571" cy="196775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panose="020B0502040204020203" pitchFamily="34" charset="0"/>
                <a:ea typeface="Segoe UI" panose="020B0502040204020203" pitchFamily="34" charset="0"/>
                <a:cs typeface="Segoe UI" panose="020B0502040204020203" pitchFamily="34" charset="0"/>
              </a:rPr>
              <a:t>The facilitated collection</a:t>
            </a:r>
          </a:p>
        </p:txBody>
      </p:sp>
      <p:sp>
        <p:nvSpPr>
          <p:cNvPr id="2" name="TextBox 1"/>
          <p:cNvSpPr txBox="1"/>
          <p:nvPr/>
        </p:nvSpPr>
        <p:spPr>
          <a:xfrm>
            <a:off x="3552519" y="5720084"/>
            <a:ext cx="1829412" cy="523220"/>
          </a:xfrm>
          <a:prstGeom prst="rect">
            <a:avLst/>
          </a:prstGeom>
          <a:noFill/>
        </p:spPr>
        <p:txBody>
          <a:bodyPr wrap="none" rtlCol="0">
            <a:spAutoFit/>
          </a:bodyPr>
          <a:lstStyle/>
          <a:p>
            <a:r>
              <a:rPr lang="en-US" sz="2800" dirty="0">
                <a:latin typeface="Segoe UI" panose="020B0502040204020203" pitchFamily="34" charset="0"/>
                <a:ea typeface="Segoe UI" panose="020B0502040204020203" pitchFamily="34" charset="0"/>
                <a:cs typeface="Segoe UI" panose="020B0502040204020203" pitchFamily="34" charset="0"/>
              </a:rPr>
              <a:t>@</a:t>
            </a:r>
            <a:r>
              <a:rPr lang="en-US" sz="2800" dirty="0" err="1">
                <a:latin typeface="Segoe UI" panose="020B0502040204020203" pitchFamily="34" charset="0"/>
                <a:ea typeface="Segoe UI" panose="020B0502040204020203" pitchFamily="34" charset="0"/>
                <a:cs typeface="Segoe UI" panose="020B0502040204020203" pitchFamily="34" charset="0"/>
              </a:rPr>
              <a:t>LorcanD</a:t>
            </a:r>
            <a:endParaRPr lang="en-US" sz="2800" dirty="0">
              <a:latin typeface="Segoe UI" panose="020B0502040204020203" pitchFamily="34" charset="0"/>
              <a:ea typeface="Segoe UI" panose="020B0502040204020203" pitchFamily="34" charset="0"/>
              <a:cs typeface="Segoe UI" panose="020B0502040204020203" pitchFamily="34" charset="0"/>
            </a:endParaRPr>
          </a:p>
        </p:txBody>
      </p:sp>
      <p:sp>
        <p:nvSpPr>
          <p:cNvPr id="3" name="TextBox 2"/>
          <p:cNvSpPr txBox="1"/>
          <p:nvPr/>
        </p:nvSpPr>
        <p:spPr>
          <a:xfrm>
            <a:off x="3958548" y="6243304"/>
            <a:ext cx="1146852" cy="369332"/>
          </a:xfrm>
          <a:prstGeom prst="rect">
            <a:avLst/>
          </a:prstGeom>
          <a:noFill/>
        </p:spPr>
        <p:txBody>
          <a:bodyPr wrap="none" rtlCol="0">
            <a:spAutoFit/>
          </a:bodyPr>
          <a:lstStyle/>
          <a:p>
            <a:r>
              <a:rPr lang="en-US" dirty="0"/>
              <a:t>Thank You</a:t>
            </a:r>
          </a:p>
        </p:txBody>
      </p:sp>
    </p:spTree>
    <p:extLst>
      <p:ext uri="{BB962C8B-B14F-4D97-AF65-F5344CB8AC3E}">
        <p14:creationId xmlns:p14="http://schemas.microsoft.com/office/powerpoint/2010/main" val="2728879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426958"/>
            <a:ext cx="8562152" cy="5047536"/>
          </a:xfrm>
          <a:prstGeom prst="rect">
            <a:avLst/>
          </a:prstGeom>
          <a:noFill/>
          <a:ln>
            <a:solidFill>
              <a:schemeClr val="bg1"/>
            </a:solidFill>
          </a:ln>
        </p:spPr>
        <p:txBody>
          <a:bodyPr wrap="none" lIns="365760" tIns="365760" rIns="365760" bIns="365760" rtlCol="0">
            <a:spAutoFit/>
          </a:bodyPr>
          <a:lstStyle/>
          <a:p>
            <a:r>
              <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rPr>
              <a:t>Citations and fuller details are included in slide notes where relevant. </a:t>
            </a:r>
          </a:p>
          <a:p>
            <a:endPar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r>
              <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rPr>
              <a:t>Thanks to my colleagues Brian Lavoie, Constance </a:t>
            </a:r>
            <a:r>
              <a:rPr lang="en-US" sz="2000" dirty="0" err="1">
                <a:solidFill>
                  <a:schemeClr val="bg1"/>
                </a:solidFill>
                <a:latin typeface="Segoe UI" panose="020B0502040204020203" pitchFamily="34" charset="0"/>
                <a:ea typeface="Segoe UI" panose="020B0502040204020203" pitchFamily="34" charset="0"/>
                <a:cs typeface="Segoe UI" panose="020B0502040204020203" pitchFamily="34" charset="0"/>
              </a:rPr>
              <a:t>Malpas</a:t>
            </a:r>
            <a:r>
              <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rPr>
              <a:t>, JD </a:t>
            </a:r>
          </a:p>
          <a:p>
            <a:r>
              <a:rPr lang="en-US" sz="2000" dirty="0" err="1">
                <a:solidFill>
                  <a:schemeClr val="bg1"/>
                </a:solidFill>
                <a:latin typeface="Segoe UI" panose="020B0502040204020203" pitchFamily="34" charset="0"/>
                <a:ea typeface="Segoe UI" panose="020B0502040204020203" pitchFamily="34" charset="0"/>
                <a:cs typeface="Segoe UI" panose="020B0502040204020203" pitchFamily="34" charset="0"/>
              </a:rPr>
              <a:t>Shipengrover</a:t>
            </a:r>
            <a:r>
              <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rPr>
              <a:t>, Merrilee Proffitt and Rebecca Bryant for assistance </a:t>
            </a:r>
          </a:p>
          <a:p>
            <a:r>
              <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rPr>
              <a:t>as I prepared this presentation. </a:t>
            </a:r>
          </a:p>
          <a:p>
            <a:endPar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endPar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r>
              <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rPr>
              <a:t>The presentation follows the outline of:</a:t>
            </a:r>
          </a:p>
          <a:p>
            <a:r>
              <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rPr>
              <a:t>Dempsey, L., (2016). Library collections in the life of the </a:t>
            </a:r>
          </a:p>
          <a:p>
            <a:r>
              <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rPr>
              <a:t>user: two directions. </a:t>
            </a:r>
            <a:r>
              <a:rPr lang="en-US" sz="2000" i="1" dirty="0">
                <a:solidFill>
                  <a:schemeClr val="bg1"/>
                </a:solidFill>
                <a:latin typeface="Segoe UI" panose="020B0502040204020203" pitchFamily="34" charset="0"/>
                <a:ea typeface="Segoe UI" panose="020B0502040204020203" pitchFamily="34" charset="0"/>
                <a:cs typeface="Segoe UI" panose="020B0502040204020203" pitchFamily="34" charset="0"/>
              </a:rPr>
              <a:t>LIBER Quarterly</a:t>
            </a:r>
            <a:r>
              <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rPr>
              <a:t>. 26(4). </a:t>
            </a:r>
          </a:p>
          <a:p>
            <a:r>
              <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rPr>
              <a:t>DOI: </a:t>
            </a:r>
            <a:r>
              <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hlinkClick r:id="rId2"/>
              </a:rPr>
              <a:t>http://doi.org/10.18352/lq.10170</a:t>
            </a:r>
            <a:endPar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endPar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endPar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r>
              <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rPr>
              <a:t>@</a:t>
            </a:r>
            <a:r>
              <a:rPr lang="en-US" sz="2000" dirty="0" err="1">
                <a:solidFill>
                  <a:schemeClr val="bg1"/>
                </a:solidFill>
                <a:latin typeface="Segoe UI" panose="020B0502040204020203" pitchFamily="34" charset="0"/>
                <a:ea typeface="Segoe UI" panose="020B0502040204020203" pitchFamily="34" charset="0"/>
                <a:cs typeface="Segoe UI" panose="020B0502040204020203" pitchFamily="34" charset="0"/>
              </a:rPr>
              <a:t>LorcanD</a:t>
            </a:r>
            <a:endParaRPr lang="en-US" sz="1600" dirty="0"/>
          </a:p>
        </p:txBody>
      </p:sp>
    </p:spTree>
    <p:extLst>
      <p:ext uri="{BB962C8B-B14F-4D97-AF65-F5344CB8AC3E}">
        <p14:creationId xmlns:p14="http://schemas.microsoft.com/office/powerpoint/2010/main" val="2016551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066800"/>
            <a:ext cx="8001000" cy="8001000"/>
          </a:xfrm>
          <a:prstGeom prst="rect">
            <a:avLst/>
          </a:prstGeom>
        </p:spPr>
      </p:pic>
      <p:sp>
        <p:nvSpPr>
          <p:cNvPr id="3" name="Rectangle 2"/>
          <p:cNvSpPr/>
          <p:nvPr/>
        </p:nvSpPr>
        <p:spPr>
          <a:xfrm>
            <a:off x="2286000" y="5029200"/>
            <a:ext cx="6629400" cy="914400"/>
          </a:xfrm>
          <a:prstGeom prst="rect">
            <a:avLst/>
          </a:prstGeom>
          <a:solidFill>
            <a:srgbClr val="0070C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t>Greater stratification: libraries focused on institutional mission: </a:t>
            </a:r>
            <a:br>
              <a:rPr lang="en-US" sz="2000" dirty="0"/>
            </a:br>
            <a:r>
              <a:rPr lang="en-US" sz="2000" dirty="0"/>
              <a:t>responsibility to the scholarly record variably </a:t>
            </a:r>
            <a:r>
              <a:rPr lang="en-US" sz="2000" dirty="0" err="1"/>
              <a:t>realised</a:t>
            </a:r>
            <a:endParaRPr lang="en-US" sz="2000" dirty="0"/>
          </a:p>
        </p:txBody>
      </p:sp>
    </p:spTree>
    <p:extLst>
      <p:ext uri="{BB962C8B-B14F-4D97-AF65-F5344CB8AC3E}">
        <p14:creationId xmlns:p14="http://schemas.microsoft.com/office/powerpoint/2010/main" val="3829588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495800" y="2667000"/>
            <a:ext cx="4648200" cy="4191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Background</a:t>
            </a:r>
          </a:p>
        </p:txBody>
      </p:sp>
    </p:spTree>
    <p:extLst>
      <p:ext uri="{BB962C8B-B14F-4D97-AF65-F5344CB8AC3E}">
        <p14:creationId xmlns:p14="http://schemas.microsoft.com/office/powerpoint/2010/main" val="4266886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2114550" y="1771650"/>
            <a:ext cx="4914900" cy="3371850"/>
          </a:xfrm>
          <a:prstGeom prst="rect">
            <a:avLst/>
          </a:prstGeom>
          <a:solidFill>
            <a:schemeClr val="tx1">
              <a:lumMod val="85000"/>
              <a:alpha val="27059"/>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6" name="Straight Connector 5"/>
          <p:cNvCxnSpPr>
            <a:stCxn id="4" idx="0"/>
            <a:endCxn id="4" idx="2"/>
          </p:cNvCxnSpPr>
          <p:nvPr/>
        </p:nvCxnSpPr>
        <p:spPr>
          <a:xfrm rot="16200000" flipH="1">
            <a:off x="2886076" y="3457576"/>
            <a:ext cx="3371850" cy="23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4" idx="1"/>
            <a:endCxn id="4" idx="3"/>
          </p:cNvCxnSpPr>
          <p:nvPr/>
        </p:nvCxnSpPr>
        <p:spPr>
          <a:xfrm rot="10800000" flipH="1">
            <a:off x="2114550" y="3457575"/>
            <a:ext cx="4914900" cy="11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1066801" y="3135820"/>
            <a:ext cx="1619249" cy="547976"/>
          </a:xfrm>
          <a:prstGeom prst="ellipse">
            <a:avLst/>
          </a:prstGeom>
          <a:solidFill>
            <a:schemeClr val="accent3"/>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75" b="1" i="0" u="none" strike="noStrike" kern="1200" cap="none" spc="0" normalizeH="0" baseline="0" noProof="0" dirty="0">
                <a:ln>
                  <a:noFill/>
                </a:ln>
                <a:solidFill>
                  <a:srgbClr val="FFFFFF"/>
                </a:solidFill>
                <a:effectLst/>
                <a:uLnTx/>
                <a:uFillTx/>
                <a:latin typeface="Calibri"/>
                <a:ea typeface="+mn-ea"/>
                <a:cs typeface="+mn-cs"/>
              </a:rPr>
              <a:t>Low Stewardship</a:t>
            </a:r>
          </a:p>
        </p:txBody>
      </p:sp>
      <p:sp>
        <p:nvSpPr>
          <p:cNvPr id="19" name="Oval 18"/>
          <p:cNvSpPr/>
          <p:nvPr/>
        </p:nvSpPr>
        <p:spPr>
          <a:xfrm>
            <a:off x="3842132" y="4914901"/>
            <a:ext cx="1428750" cy="592823"/>
          </a:xfrm>
          <a:prstGeom prst="ellipse">
            <a:avLst/>
          </a:prstGeom>
          <a:solidFill>
            <a:schemeClr val="accent3"/>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75" b="1" i="0" u="none" strike="noStrike" kern="1200" cap="none" spc="0" normalizeH="0" baseline="0" noProof="0" dirty="0">
                <a:ln>
                  <a:noFill/>
                </a:ln>
                <a:solidFill>
                  <a:srgbClr val="FFFFFF"/>
                </a:solidFill>
                <a:effectLst/>
                <a:uLnTx/>
                <a:uFillTx/>
                <a:latin typeface="Calibri"/>
                <a:ea typeface="+mn-ea"/>
                <a:cs typeface="+mn-cs"/>
              </a:rPr>
              <a:t> In few collections</a:t>
            </a:r>
          </a:p>
        </p:txBody>
      </p:sp>
      <p:sp>
        <p:nvSpPr>
          <p:cNvPr id="20" name="Oval 19"/>
          <p:cNvSpPr/>
          <p:nvPr/>
        </p:nvSpPr>
        <p:spPr>
          <a:xfrm>
            <a:off x="3829050" y="1371601"/>
            <a:ext cx="1428750" cy="436960"/>
          </a:xfrm>
          <a:prstGeom prst="ellipse">
            <a:avLst/>
          </a:prstGeom>
          <a:solidFill>
            <a:schemeClr val="accent3"/>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75" b="1" i="0" u="none" strike="noStrike" kern="1200" cap="none" spc="0" normalizeH="0" baseline="0" noProof="0" dirty="0">
                <a:ln>
                  <a:noFill/>
                </a:ln>
                <a:solidFill>
                  <a:srgbClr val="FFFFFF"/>
                </a:solidFill>
                <a:effectLst/>
                <a:uLnTx/>
                <a:uFillTx/>
                <a:latin typeface="Calibri"/>
                <a:ea typeface="+mn-ea"/>
                <a:cs typeface="+mn-cs"/>
              </a:rPr>
              <a:t>In many collections</a:t>
            </a:r>
          </a:p>
        </p:txBody>
      </p:sp>
      <p:sp>
        <p:nvSpPr>
          <p:cNvPr id="15369" name="Rectangular Callout 15"/>
          <p:cNvSpPr>
            <a:spLocks noChangeArrowheads="1"/>
          </p:cNvSpPr>
          <p:nvPr/>
        </p:nvSpPr>
        <p:spPr bwMode="auto">
          <a:xfrm>
            <a:off x="1606397" y="4958354"/>
            <a:ext cx="1314450" cy="914400"/>
          </a:xfrm>
          <a:prstGeom prst="wedgeRectCallout">
            <a:avLst>
              <a:gd name="adj1" fmla="val 37319"/>
              <a:gd name="adj2" fmla="val -59275"/>
            </a:avLst>
          </a:prstGeom>
          <a:solidFill>
            <a:schemeClr val="tx1"/>
          </a:solidFill>
          <a:ln w="25400" algn="ctr">
            <a:noFill/>
            <a:miter lim="800000"/>
            <a:headEnd/>
            <a:tailEnd/>
          </a:ln>
        </p:spPr>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FFFFFF"/>
                </a:solidFill>
                <a:effectLst/>
                <a:uLnTx/>
                <a:uFillTx/>
                <a:latin typeface="Calibri"/>
                <a:ea typeface="+mn-ea"/>
                <a:cs typeface="+mn-cs"/>
              </a:rPr>
              <a:t>Research &amp; Learning Materials  </a:t>
            </a:r>
          </a:p>
        </p:txBody>
      </p:sp>
      <p:sp>
        <p:nvSpPr>
          <p:cNvPr id="17" name="Rectangular Callout 16"/>
          <p:cNvSpPr/>
          <p:nvPr/>
        </p:nvSpPr>
        <p:spPr>
          <a:xfrm>
            <a:off x="1400175" y="1114425"/>
            <a:ext cx="1314450" cy="514350"/>
          </a:xfrm>
          <a:prstGeom prst="wedgeRectCallout">
            <a:avLst>
              <a:gd name="adj1" fmla="val 31217"/>
              <a:gd name="adj2" fmla="val 107412"/>
            </a:avLst>
          </a:prstGeom>
          <a:solidFill>
            <a:schemeClr val="tx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FFFFFF"/>
                </a:solidFill>
                <a:effectLst/>
                <a:uLnTx/>
                <a:uFillTx/>
                <a:latin typeface="Calibri"/>
                <a:ea typeface="+mn-ea"/>
                <a:cs typeface="+mn-cs"/>
              </a:rPr>
              <a:t>Open Web Resources</a:t>
            </a:r>
          </a:p>
        </p:txBody>
      </p:sp>
      <p:sp>
        <p:nvSpPr>
          <p:cNvPr id="21" name="Rectangular Callout 20"/>
          <p:cNvSpPr/>
          <p:nvPr/>
        </p:nvSpPr>
        <p:spPr>
          <a:xfrm>
            <a:off x="6229350" y="1057649"/>
            <a:ext cx="1314450" cy="628650"/>
          </a:xfrm>
          <a:prstGeom prst="wedgeRectCallout">
            <a:avLst>
              <a:gd name="adj1" fmla="val -26545"/>
              <a:gd name="adj2" fmla="val 93090"/>
            </a:avLst>
          </a:prstGeom>
          <a:solidFill>
            <a:schemeClr val="tx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FFFFFF"/>
                </a:solidFill>
                <a:effectLst/>
                <a:uLnTx/>
                <a:uFillTx/>
                <a:latin typeface="Calibri"/>
                <a:ea typeface="+mn-ea"/>
                <a:cs typeface="+mn-cs"/>
              </a:rPr>
              <a:t>‘Published’ materials</a:t>
            </a:r>
          </a:p>
        </p:txBody>
      </p:sp>
      <p:sp>
        <p:nvSpPr>
          <p:cNvPr id="15372" name="Rectangular Callout 21"/>
          <p:cNvSpPr>
            <a:spLocks noChangeArrowheads="1"/>
          </p:cNvSpPr>
          <p:nvPr/>
        </p:nvSpPr>
        <p:spPr bwMode="auto">
          <a:xfrm>
            <a:off x="6457952" y="5015504"/>
            <a:ext cx="1314450" cy="857250"/>
          </a:xfrm>
          <a:prstGeom prst="wedgeRectCallout">
            <a:avLst>
              <a:gd name="adj1" fmla="val -47619"/>
              <a:gd name="adj2" fmla="val -73523"/>
            </a:avLst>
          </a:prstGeom>
          <a:solidFill>
            <a:schemeClr val="tx1"/>
          </a:solidFill>
          <a:ln w="25400" algn="ctr">
            <a:noFill/>
            <a:miter lim="800000"/>
            <a:headEnd/>
            <a:tailEnd/>
          </a:ln>
        </p:spPr>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FFFFFF"/>
                </a:solidFill>
                <a:effectLst/>
                <a:uLnTx/>
                <a:uFillTx/>
                <a:latin typeface="Calibri"/>
                <a:ea typeface="+mn-ea"/>
                <a:cs typeface="+mn-cs"/>
              </a:rPr>
              <a:t>Special Collections</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FFFFFF"/>
                </a:solidFill>
                <a:effectLst/>
                <a:uLnTx/>
                <a:uFillTx/>
                <a:latin typeface="Calibri"/>
                <a:ea typeface="+mn-ea"/>
                <a:cs typeface="+mn-cs"/>
              </a:rPr>
              <a:t>Local Digitization</a:t>
            </a:r>
          </a:p>
        </p:txBody>
      </p:sp>
      <p:sp>
        <p:nvSpPr>
          <p:cNvPr id="15377" name="Line 22"/>
          <p:cNvSpPr>
            <a:spLocks noChangeShapeType="1"/>
          </p:cNvSpPr>
          <p:nvPr/>
        </p:nvSpPr>
        <p:spPr bwMode="auto">
          <a:xfrm flipH="1" flipV="1">
            <a:off x="4640174" y="1812132"/>
            <a:ext cx="2400300" cy="1543050"/>
          </a:xfrm>
          <a:prstGeom prst="line">
            <a:avLst/>
          </a:prstGeom>
          <a:noFill/>
          <a:ln w="9525">
            <a:solidFill>
              <a:srgbClr val="808080"/>
            </a:solidFill>
            <a:prstDash val="dash"/>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a:ea typeface="+mn-ea"/>
              <a:cs typeface="+mn-cs"/>
            </a:endParaRPr>
          </a:p>
        </p:txBody>
      </p:sp>
      <p:sp>
        <p:nvSpPr>
          <p:cNvPr id="15378" name="Text Box 23"/>
          <p:cNvSpPr txBox="1">
            <a:spLocks noChangeArrowheads="1"/>
          </p:cNvSpPr>
          <p:nvPr/>
        </p:nvSpPr>
        <p:spPr bwMode="auto">
          <a:xfrm>
            <a:off x="5956183" y="1978663"/>
            <a:ext cx="793807" cy="300082"/>
          </a:xfrm>
          <a:prstGeom prst="rect">
            <a:avLst/>
          </a:prstGeom>
          <a:noFill/>
          <a:ln w="9525">
            <a:noFill/>
            <a:miter lim="800000"/>
            <a:headEnd/>
            <a:tailEnd/>
          </a:ln>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a:ea typeface="+mn-ea"/>
                <a:cs typeface="+mn-cs"/>
              </a:rPr>
              <a:t>Licensed</a:t>
            </a:r>
          </a:p>
        </p:txBody>
      </p:sp>
      <p:sp>
        <p:nvSpPr>
          <p:cNvPr id="15379" name="Text Box 24"/>
          <p:cNvSpPr txBox="1">
            <a:spLocks noChangeArrowheads="1"/>
          </p:cNvSpPr>
          <p:nvPr/>
        </p:nvSpPr>
        <p:spPr bwMode="auto">
          <a:xfrm>
            <a:off x="4648947" y="3095360"/>
            <a:ext cx="917880" cy="300082"/>
          </a:xfrm>
          <a:prstGeom prst="rect">
            <a:avLst/>
          </a:prstGeom>
          <a:noFill/>
          <a:ln w="9525">
            <a:noFill/>
            <a:miter lim="800000"/>
            <a:headEnd/>
            <a:tailEnd/>
          </a:ln>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a:ea typeface="+mn-ea"/>
                <a:cs typeface="+mn-cs"/>
              </a:rPr>
              <a:t>Purchased</a:t>
            </a:r>
          </a:p>
        </p:txBody>
      </p:sp>
      <p:pic>
        <p:nvPicPr>
          <p:cNvPr id="22" name="Picture 48" descr="booksjournals"/>
          <p:cNvPicPr>
            <a:picLocks noChangeAspect="1" noChangeArrowheads="1"/>
          </p:cNvPicPr>
          <p:nvPr/>
        </p:nvPicPr>
        <p:blipFill>
          <a:blip r:embed="rId3" cstate="print"/>
          <a:srcRect/>
          <a:stretch>
            <a:fillRect/>
          </a:stretch>
        </p:blipFill>
        <p:spPr bwMode="auto">
          <a:xfrm>
            <a:off x="5158767" y="2139026"/>
            <a:ext cx="1303735" cy="869156"/>
          </a:xfrm>
          <a:prstGeom prst="rect">
            <a:avLst/>
          </a:prstGeom>
          <a:noFill/>
          <a:ln w="9525">
            <a:noFill/>
            <a:miter lim="800000"/>
            <a:headEnd/>
            <a:tailEnd/>
          </a:ln>
        </p:spPr>
      </p:pic>
      <p:pic>
        <p:nvPicPr>
          <p:cNvPr id="26" name="Picture 25" descr="high-low.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64507" y="3797001"/>
            <a:ext cx="1287347" cy="845452"/>
          </a:xfrm>
          <a:prstGeom prst="rect">
            <a:avLst/>
          </a:prstGeom>
        </p:spPr>
      </p:pic>
      <p:pic>
        <p:nvPicPr>
          <p:cNvPr id="28" name="Picture 27"/>
          <p:cNvPicPr>
            <a:picLocks noChangeAspect="1"/>
          </p:cNvPicPr>
          <p:nvPr/>
        </p:nvPicPr>
        <p:blipFill>
          <a:blip r:embed="rId5"/>
          <a:stretch>
            <a:fillRect/>
          </a:stretch>
        </p:blipFill>
        <p:spPr>
          <a:xfrm>
            <a:off x="5202230" y="3926682"/>
            <a:ext cx="1217151" cy="788754"/>
          </a:xfrm>
          <a:prstGeom prst="rect">
            <a:avLst/>
          </a:prstGeom>
        </p:spPr>
      </p:pic>
      <p:pic>
        <p:nvPicPr>
          <p:cNvPr id="29" name="Picture 28" descr="low-low.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48333" y="2279744"/>
            <a:ext cx="1303522" cy="856076"/>
          </a:xfrm>
          <a:prstGeom prst="rect">
            <a:avLst/>
          </a:prstGeom>
        </p:spPr>
      </p:pic>
      <p:sp>
        <p:nvSpPr>
          <p:cNvPr id="18" name="Oval 17"/>
          <p:cNvSpPr/>
          <p:nvPr/>
        </p:nvSpPr>
        <p:spPr>
          <a:xfrm>
            <a:off x="6557790" y="3135820"/>
            <a:ext cx="1519409" cy="528924"/>
          </a:xfrm>
          <a:prstGeom prst="ellipse">
            <a:avLst/>
          </a:prstGeom>
          <a:solidFill>
            <a:schemeClr val="accent3"/>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75" b="1" i="0" u="none" strike="noStrike" kern="1200" cap="none" spc="0" normalizeH="0" baseline="0" noProof="0" dirty="0">
                <a:ln>
                  <a:noFill/>
                </a:ln>
                <a:solidFill>
                  <a:srgbClr val="FFFFFF"/>
                </a:solidFill>
                <a:effectLst/>
                <a:uLnTx/>
                <a:uFillTx/>
                <a:latin typeface="Calibri"/>
                <a:ea typeface="+mn-ea"/>
                <a:cs typeface="+mn-cs"/>
              </a:rPr>
              <a:t>High Stewardship</a:t>
            </a:r>
          </a:p>
        </p:txBody>
      </p:sp>
      <p:sp>
        <p:nvSpPr>
          <p:cNvPr id="23" name="TextBox 22"/>
          <p:cNvSpPr txBox="1"/>
          <p:nvPr/>
        </p:nvSpPr>
        <p:spPr>
          <a:xfrm>
            <a:off x="6483089" y="6047816"/>
            <a:ext cx="1345240" cy="253916"/>
          </a:xfrm>
          <a:prstGeom prst="rect">
            <a:avLst/>
          </a:prstGeom>
          <a:solidFill>
            <a:srgbClr val="FFFFFF"/>
          </a:solidFill>
          <a:ln>
            <a:solidFill>
              <a:srgbClr val="000000"/>
            </a:solidFill>
          </a:ln>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a:ea typeface="+mn-ea"/>
                <a:cs typeface="+mn-cs"/>
              </a:rPr>
              <a:t>OCLC Research, 2014</a:t>
            </a:r>
          </a:p>
        </p:txBody>
      </p:sp>
      <p:sp>
        <p:nvSpPr>
          <p:cNvPr id="24" name="TextBox 23"/>
          <p:cNvSpPr txBox="1"/>
          <p:nvPr/>
        </p:nvSpPr>
        <p:spPr>
          <a:xfrm>
            <a:off x="4675242" y="6066196"/>
            <a:ext cx="1837362" cy="253916"/>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a:ea typeface="+mn-ea"/>
                <a:cs typeface="+mn-cs"/>
              </a:rPr>
              <a:t>Figure:  OCLC Collections Grid.</a:t>
            </a:r>
          </a:p>
        </p:txBody>
      </p:sp>
    </p:spTree>
    <p:extLst>
      <p:ext uri="{BB962C8B-B14F-4D97-AF65-F5344CB8AC3E}">
        <p14:creationId xmlns:p14="http://schemas.microsoft.com/office/powerpoint/2010/main" val="304709688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1000"/>
                                        <p:tgtEl>
                                          <p:spTgt spid="22"/>
                                        </p:tgtEl>
                                      </p:cBhvr>
                                    </p:animEffect>
                                    <p:anim calcmode="lin" valueType="num">
                                      <p:cBhvr>
                                        <p:cTn id="30" dur="1000" fill="hold"/>
                                        <p:tgtEl>
                                          <p:spTgt spid="22"/>
                                        </p:tgtEl>
                                        <p:attrNameLst>
                                          <p:attrName>ppt_x</p:attrName>
                                        </p:attrNameLst>
                                      </p:cBhvr>
                                      <p:tavLst>
                                        <p:tav tm="0">
                                          <p:val>
                                            <p:strVal val="#ppt_x"/>
                                          </p:val>
                                        </p:tav>
                                        <p:tav tm="100000">
                                          <p:val>
                                            <p:strVal val="#ppt_x"/>
                                          </p:val>
                                        </p:tav>
                                      </p:tavLst>
                                    </p:anim>
                                    <p:anim calcmode="lin" valueType="num">
                                      <p:cBhvr>
                                        <p:cTn id="31" dur="1000" fill="hold"/>
                                        <p:tgtEl>
                                          <p:spTgt spid="22"/>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5379"/>
                                        </p:tgtEl>
                                        <p:attrNameLst>
                                          <p:attrName>style.visibility</p:attrName>
                                        </p:attrNameLst>
                                      </p:cBhvr>
                                      <p:to>
                                        <p:strVal val="visible"/>
                                      </p:to>
                                    </p:set>
                                    <p:animEffect transition="in" filter="fade">
                                      <p:cBhvr>
                                        <p:cTn id="34" dur="1000"/>
                                        <p:tgtEl>
                                          <p:spTgt spid="15379"/>
                                        </p:tgtEl>
                                      </p:cBhvr>
                                    </p:animEffect>
                                    <p:anim calcmode="lin" valueType="num">
                                      <p:cBhvr>
                                        <p:cTn id="35" dur="1000" fill="hold"/>
                                        <p:tgtEl>
                                          <p:spTgt spid="15379"/>
                                        </p:tgtEl>
                                        <p:attrNameLst>
                                          <p:attrName>ppt_x</p:attrName>
                                        </p:attrNameLst>
                                      </p:cBhvr>
                                      <p:tavLst>
                                        <p:tav tm="0">
                                          <p:val>
                                            <p:strVal val="#ppt_x"/>
                                          </p:val>
                                        </p:tav>
                                        <p:tav tm="100000">
                                          <p:val>
                                            <p:strVal val="#ppt_x"/>
                                          </p:val>
                                        </p:tav>
                                      </p:tavLst>
                                    </p:anim>
                                    <p:anim calcmode="lin" valueType="num">
                                      <p:cBhvr>
                                        <p:cTn id="36" dur="1000" fill="hold"/>
                                        <p:tgtEl>
                                          <p:spTgt spid="15379"/>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5378"/>
                                        </p:tgtEl>
                                        <p:attrNameLst>
                                          <p:attrName>style.visibility</p:attrName>
                                        </p:attrNameLst>
                                      </p:cBhvr>
                                      <p:to>
                                        <p:strVal val="visible"/>
                                      </p:to>
                                    </p:set>
                                    <p:animEffect transition="in" filter="fade">
                                      <p:cBhvr>
                                        <p:cTn id="39" dur="1000"/>
                                        <p:tgtEl>
                                          <p:spTgt spid="15378"/>
                                        </p:tgtEl>
                                      </p:cBhvr>
                                    </p:animEffect>
                                    <p:anim calcmode="lin" valueType="num">
                                      <p:cBhvr>
                                        <p:cTn id="40" dur="1000" fill="hold"/>
                                        <p:tgtEl>
                                          <p:spTgt spid="15378"/>
                                        </p:tgtEl>
                                        <p:attrNameLst>
                                          <p:attrName>ppt_x</p:attrName>
                                        </p:attrNameLst>
                                      </p:cBhvr>
                                      <p:tavLst>
                                        <p:tav tm="0">
                                          <p:val>
                                            <p:strVal val="#ppt_x"/>
                                          </p:val>
                                        </p:tav>
                                        <p:tav tm="100000">
                                          <p:val>
                                            <p:strVal val="#ppt_x"/>
                                          </p:val>
                                        </p:tav>
                                      </p:tavLst>
                                    </p:anim>
                                    <p:anim calcmode="lin" valueType="num">
                                      <p:cBhvr>
                                        <p:cTn id="41" dur="1000" fill="hold"/>
                                        <p:tgtEl>
                                          <p:spTgt spid="15378"/>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5377"/>
                                        </p:tgtEl>
                                        <p:attrNameLst>
                                          <p:attrName>style.visibility</p:attrName>
                                        </p:attrNameLst>
                                      </p:cBhvr>
                                      <p:to>
                                        <p:strVal val="visible"/>
                                      </p:to>
                                    </p:set>
                                    <p:animEffect transition="in" filter="fade">
                                      <p:cBhvr>
                                        <p:cTn id="44" dur="1000"/>
                                        <p:tgtEl>
                                          <p:spTgt spid="15377"/>
                                        </p:tgtEl>
                                      </p:cBhvr>
                                    </p:animEffect>
                                    <p:anim calcmode="lin" valueType="num">
                                      <p:cBhvr>
                                        <p:cTn id="45" dur="1000" fill="hold"/>
                                        <p:tgtEl>
                                          <p:spTgt spid="15377"/>
                                        </p:tgtEl>
                                        <p:attrNameLst>
                                          <p:attrName>ppt_x</p:attrName>
                                        </p:attrNameLst>
                                      </p:cBhvr>
                                      <p:tavLst>
                                        <p:tav tm="0">
                                          <p:val>
                                            <p:strVal val="#ppt_x"/>
                                          </p:val>
                                        </p:tav>
                                        <p:tav tm="100000">
                                          <p:val>
                                            <p:strVal val="#ppt_x"/>
                                          </p:val>
                                        </p:tav>
                                      </p:tavLst>
                                    </p:anim>
                                    <p:anim calcmode="lin" valueType="num">
                                      <p:cBhvr>
                                        <p:cTn id="46" dur="1000" fill="hold"/>
                                        <p:tgtEl>
                                          <p:spTgt spid="15377"/>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1000"/>
                                        <p:tgtEl>
                                          <p:spTgt spid="28"/>
                                        </p:tgtEl>
                                      </p:cBhvr>
                                    </p:animEffect>
                                    <p:anim calcmode="lin" valueType="num">
                                      <p:cBhvr>
                                        <p:cTn id="52" dur="1000" fill="hold"/>
                                        <p:tgtEl>
                                          <p:spTgt spid="28"/>
                                        </p:tgtEl>
                                        <p:attrNameLst>
                                          <p:attrName>ppt_x</p:attrName>
                                        </p:attrNameLst>
                                      </p:cBhvr>
                                      <p:tavLst>
                                        <p:tav tm="0">
                                          <p:val>
                                            <p:strVal val="#ppt_x"/>
                                          </p:val>
                                        </p:tav>
                                        <p:tav tm="100000">
                                          <p:val>
                                            <p:strVal val="#ppt_x"/>
                                          </p:val>
                                        </p:tav>
                                      </p:tavLst>
                                    </p:anim>
                                    <p:anim calcmode="lin" valueType="num">
                                      <p:cBhvr>
                                        <p:cTn id="5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1000"/>
                                        <p:tgtEl>
                                          <p:spTgt spid="26"/>
                                        </p:tgtEl>
                                      </p:cBhvr>
                                    </p:animEffect>
                                    <p:anim calcmode="lin" valueType="num">
                                      <p:cBhvr>
                                        <p:cTn id="59" dur="1000" fill="hold"/>
                                        <p:tgtEl>
                                          <p:spTgt spid="26"/>
                                        </p:tgtEl>
                                        <p:attrNameLst>
                                          <p:attrName>ppt_x</p:attrName>
                                        </p:attrNameLst>
                                      </p:cBhvr>
                                      <p:tavLst>
                                        <p:tav tm="0">
                                          <p:val>
                                            <p:strVal val="#ppt_x"/>
                                          </p:val>
                                        </p:tav>
                                        <p:tav tm="100000">
                                          <p:val>
                                            <p:strVal val="#ppt_x"/>
                                          </p:val>
                                        </p:tav>
                                      </p:tavLst>
                                    </p:anim>
                                    <p:anim calcmode="lin" valueType="num">
                                      <p:cBhvr>
                                        <p:cTn id="6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1000"/>
                                        <p:tgtEl>
                                          <p:spTgt spid="17"/>
                                        </p:tgtEl>
                                      </p:cBhvr>
                                    </p:animEffect>
                                    <p:anim calcmode="lin" valueType="num">
                                      <p:cBhvr>
                                        <p:cTn id="73" dur="1000" fill="hold"/>
                                        <p:tgtEl>
                                          <p:spTgt spid="17"/>
                                        </p:tgtEl>
                                        <p:attrNameLst>
                                          <p:attrName>ppt_x</p:attrName>
                                        </p:attrNameLst>
                                      </p:cBhvr>
                                      <p:tavLst>
                                        <p:tav tm="0">
                                          <p:val>
                                            <p:strVal val="#ppt_x"/>
                                          </p:val>
                                        </p:tav>
                                        <p:tav tm="100000">
                                          <p:val>
                                            <p:strVal val="#ppt_x"/>
                                          </p:val>
                                        </p:tav>
                                      </p:tavLst>
                                    </p:anim>
                                    <p:anim calcmode="lin" valueType="num">
                                      <p:cBhvr>
                                        <p:cTn id="74" dur="1000" fill="hold"/>
                                        <p:tgtEl>
                                          <p:spTgt spid="1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15369"/>
                                        </p:tgtEl>
                                        <p:attrNameLst>
                                          <p:attrName>style.visibility</p:attrName>
                                        </p:attrNameLst>
                                      </p:cBhvr>
                                      <p:to>
                                        <p:strVal val="visible"/>
                                      </p:to>
                                    </p:set>
                                    <p:animEffect transition="in" filter="fade">
                                      <p:cBhvr>
                                        <p:cTn id="77" dur="1000"/>
                                        <p:tgtEl>
                                          <p:spTgt spid="15369"/>
                                        </p:tgtEl>
                                      </p:cBhvr>
                                    </p:animEffect>
                                    <p:anim calcmode="lin" valueType="num">
                                      <p:cBhvr>
                                        <p:cTn id="78" dur="1000" fill="hold"/>
                                        <p:tgtEl>
                                          <p:spTgt spid="15369"/>
                                        </p:tgtEl>
                                        <p:attrNameLst>
                                          <p:attrName>ppt_x</p:attrName>
                                        </p:attrNameLst>
                                      </p:cBhvr>
                                      <p:tavLst>
                                        <p:tav tm="0">
                                          <p:val>
                                            <p:strVal val="#ppt_x"/>
                                          </p:val>
                                        </p:tav>
                                        <p:tav tm="100000">
                                          <p:val>
                                            <p:strVal val="#ppt_x"/>
                                          </p:val>
                                        </p:tav>
                                      </p:tavLst>
                                    </p:anim>
                                    <p:anim calcmode="lin" valueType="num">
                                      <p:cBhvr>
                                        <p:cTn id="79" dur="1000" fill="hold"/>
                                        <p:tgtEl>
                                          <p:spTgt spid="153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15372"/>
                                        </p:tgtEl>
                                        <p:attrNameLst>
                                          <p:attrName>style.visibility</p:attrName>
                                        </p:attrNameLst>
                                      </p:cBhvr>
                                      <p:to>
                                        <p:strVal val="visible"/>
                                      </p:to>
                                    </p:set>
                                    <p:animEffect transition="in" filter="fade">
                                      <p:cBhvr>
                                        <p:cTn id="82" dur="1000"/>
                                        <p:tgtEl>
                                          <p:spTgt spid="15372"/>
                                        </p:tgtEl>
                                      </p:cBhvr>
                                    </p:animEffect>
                                    <p:anim calcmode="lin" valueType="num">
                                      <p:cBhvr>
                                        <p:cTn id="83" dur="1000" fill="hold"/>
                                        <p:tgtEl>
                                          <p:spTgt spid="15372"/>
                                        </p:tgtEl>
                                        <p:attrNameLst>
                                          <p:attrName>ppt_x</p:attrName>
                                        </p:attrNameLst>
                                      </p:cBhvr>
                                      <p:tavLst>
                                        <p:tav tm="0">
                                          <p:val>
                                            <p:strVal val="#ppt_x"/>
                                          </p:val>
                                        </p:tav>
                                        <p:tav tm="100000">
                                          <p:val>
                                            <p:strVal val="#ppt_x"/>
                                          </p:val>
                                        </p:tav>
                                      </p:tavLst>
                                    </p:anim>
                                    <p:anim calcmode="lin" valueType="num">
                                      <p:cBhvr>
                                        <p:cTn id="84" dur="1000" fill="hold"/>
                                        <p:tgtEl>
                                          <p:spTgt spid="15372"/>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fade">
                                      <p:cBhvr>
                                        <p:cTn id="87" dur="1000"/>
                                        <p:tgtEl>
                                          <p:spTgt spid="21"/>
                                        </p:tgtEl>
                                      </p:cBhvr>
                                    </p:animEffect>
                                    <p:anim calcmode="lin" valueType="num">
                                      <p:cBhvr>
                                        <p:cTn id="88" dur="1000" fill="hold"/>
                                        <p:tgtEl>
                                          <p:spTgt spid="21"/>
                                        </p:tgtEl>
                                        <p:attrNameLst>
                                          <p:attrName>ppt_x</p:attrName>
                                        </p:attrNameLst>
                                      </p:cBhvr>
                                      <p:tavLst>
                                        <p:tav tm="0">
                                          <p:val>
                                            <p:strVal val="#ppt_x"/>
                                          </p:val>
                                        </p:tav>
                                        <p:tav tm="100000">
                                          <p:val>
                                            <p:strVal val="#ppt_x"/>
                                          </p:val>
                                        </p:tav>
                                      </p:tavLst>
                                    </p:anim>
                                    <p:anim calcmode="lin" valueType="num">
                                      <p:cBhvr>
                                        <p:cTn id="8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19" grpId="0" animBg="1"/>
      <p:bldP spid="20" grpId="0" animBg="1"/>
      <p:bldP spid="15369" grpId="0" animBg="1"/>
      <p:bldP spid="17" grpId="0" animBg="1"/>
      <p:bldP spid="21" grpId="0" animBg="1"/>
      <p:bldP spid="15372" grpId="0" animBg="1"/>
      <p:bldP spid="15377" grpId="0" animBg="1"/>
      <p:bldP spid="15378" grpId="0"/>
      <p:bldP spid="15379" grpId="0"/>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48" descr="booksjournals"/>
          <p:cNvPicPr>
            <a:picLocks noChangeAspect="1" noChangeArrowheads="1"/>
          </p:cNvPicPr>
          <p:nvPr/>
        </p:nvPicPr>
        <p:blipFill>
          <a:blip r:embed="rId2" cstate="print"/>
          <a:srcRect/>
          <a:stretch>
            <a:fillRect/>
          </a:stretch>
        </p:blipFill>
        <p:spPr bwMode="auto">
          <a:xfrm>
            <a:off x="381000" y="838200"/>
            <a:ext cx="1738313" cy="1158875"/>
          </a:xfrm>
          <a:prstGeom prst="rect">
            <a:avLst/>
          </a:prstGeom>
          <a:noFill/>
          <a:ln w="9525">
            <a:noFill/>
            <a:miter lim="800000"/>
            <a:headEnd/>
            <a:tailEnd/>
          </a:ln>
        </p:spPr>
      </p:pic>
      <p:sp>
        <p:nvSpPr>
          <p:cNvPr id="10" name="Text Placeholder 9"/>
          <p:cNvSpPr>
            <a:spLocks noGrp="1"/>
          </p:cNvSpPr>
          <p:nvPr>
            <p:ph type="body" idx="1"/>
          </p:nvPr>
        </p:nvSpPr>
        <p:spPr>
          <a:xfrm>
            <a:off x="2667776" y="3657600"/>
            <a:ext cx="6322115" cy="438509"/>
          </a:xfrm>
        </p:spPr>
        <p:txBody>
          <a:bodyPr>
            <a:noAutofit/>
          </a:bodyPr>
          <a:lstStyle/>
          <a:p>
            <a:r>
              <a:rPr lang="en-US" sz="2800" dirty="0">
                <a:solidFill>
                  <a:schemeClr val="bg1"/>
                </a:solidFill>
              </a:rPr>
              <a:t>Journals</a:t>
            </a:r>
          </a:p>
        </p:txBody>
      </p:sp>
      <p:sp>
        <p:nvSpPr>
          <p:cNvPr id="11" name="Content Placeholder 10"/>
          <p:cNvSpPr>
            <a:spLocks noGrp="1"/>
          </p:cNvSpPr>
          <p:nvPr>
            <p:ph sz="half" idx="2"/>
          </p:nvPr>
        </p:nvSpPr>
        <p:spPr>
          <a:xfrm>
            <a:off x="2667776" y="4096109"/>
            <a:ext cx="6322115" cy="2533291"/>
          </a:xfrm>
        </p:spPr>
        <p:txBody>
          <a:bodyPr>
            <a:normAutofit fontScale="92500" lnSpcReduction="10000"/>
          </a:bodyPr>
          <a:lstStyle/>
          <a:p>
            <a:pPr marL="457200" indent="-457200">
              <a:buFont typeface="+mj-lt"/>
              <a:buAutoNum type="arabicPeriod"/>
            </a:pPr>
            <a:r>
              <a:rPr lang="en-US" b="1" i="1" dirty="0">
                <a:solidFill>
                  <a:schemeClr val="bg1"/>
                </a:solidFill>
              </a:rPr>
              <a:t>Publishers looking to research workflow (Elsevier – Mendeley, Pure)</a:t>
            </a:r>
          </a:p>
          <a:p>
            <a:pPr marL="457200" indent="-457200">
              <a:buFont typeface="+mj-lt"/>
              <a:buAutoNum type="arabicPeriod"/>
            </a:pPr>
            <a:r>
              <a:rPr lang="en-US" b="1" i="1" dirty="0">
                <a:solidFill>
                  <a:schemeClr val="bg1"/>
                </a:solidFill>
              </a:rPr>
              <a:t>Complex open access environment - National science/research policy, grant-makers, publishers</a:t>
            </a:r>
          </a:p>
          <a:p>
            <a:pPr marL="457200" indent="-457200">
              <a:buFont typeface="+mj-lt"/>
              <a:buAutoNum type="arabicPeriod"/>
            </a:pPr>
            <a:r>
              <a:rPr lang="en-US" b="1" i="1" dirty="0">
                <a:solidFill>
                  <a:schemeClr val="bg1"/>
                </a:solidFill>
              </a:rPr>
              <a:t>A part only of the scholarly record – data, etc.</a:t>
            </a:r>
          </a:p>
          <a:p>
            <a:pPr marL="457200" indent="-457200">
              <a:buFont typeface="+mj-lt"/>
              <a:buAutoNum type="arabicPeriod"/>
            </a:pPr>
            <a:r>
              <a:rPr lang="en-US" dirty="0">
                <a:solidFill>
                  <a:schemeClr val="bg1"/>
                </a:solidFill>
              </a:rPr>
              <a:t>Licensed materials are now the larger part of academic library budgets. Big deal.</a:t>
            </a:r>
          </a:p>
          <a:p>
            <a:pPr marL="457200" indent="-457200">
              <a:buFont typeface="+mj-lt"/>
              <a:buAutoNum type="arabicPeriod"/>
            </a:pPr>
            <a:endParaRPr lang="en-US" b="1" i="1" dirty="0">
              <a:solidFill>
                <a:schemeClr val="bg1"/>
              </a:solidFill>
            </a:endParaRPr>
          </a:p>
        </p:txBody>
      </p:sp>
      <p:sp>
        <p:nvSpPr>
          <p:cNvPr id="12" name="Text Placeholder 11"/>
          <p:cNvSpPr>
            <a:spLocks noGrp="1"/>
          </p:cNvSpPr>
          <p:nvPr>
            <p:ph type="body" sz="quarter" idx="3"/>
          </p:nvPr>
        </p:nvSpPr>
        <p:spPr>
          <a:xfrm>
            <a:off x="2667000" y="228600"/>
            <a:ext cx="6324599" cy="639762"/>
          </a:xfrm>
        </p:spPr>
        <p:txBody>
          <a:bodyPr/>
          <a:lstStyle/>
          <a:p>
            <a:r>
              <a:rPr lang="en-US" sz="2800" dirty="0">
                <a:solidFill>
                  <a:schemeClr val="bg1"/>
                </a:solidFill>
              </a:rPr>
              <a:t>Monographs</a:t>
            </a:r>
          </a:p>
        </p:txBody>
      </p:sp>
      <p:sp>
        <p:nvSpPr>
          <p:cNvPr id="13" name="Content Placeholder 12"/>
          <p:cNvSpPr>
            <a:spLocks noGrp="1"/>
          </p:cNvSpPr>
          <p:nvPr>
            <p:ph sz="quarter" idx="4"/>
          </p:nvPr>
        </p:nvSpPr>
        <p:spPr>
          <a:xfrm>
            <a:off x="2667000" y="914400"/>
            <a:ext cx="6324599" cy="2560636"/>
          </a:xfrm>
        </p:spPr>
        <p:txBody>
          <a:bodyPr>
            <a:normAutofit fontScale="92500" lnSpcReduction="20000"/>
          </a:bodyPr>
          <a:lstStyle/>
          <a:p>
            <a:pPr marL="457200" indent="-457200">
              <a:buFont typeface="+mj-lt"/>
              <a:buAutoNum type="arabicPeriod"/>
            </a:pPr>
            <a:r>
              <a:rPr lang="en-US" sz="2600" b="1" i="1" dirty="0">
                <a:solidFill>
                  <a:schemeClr val="bg1"/>
                </a:solidFill>
              </a:rPr>
              <a:t>Growing difference between market-available and </a:t>
            </a:r>
            <a:r>
              <a:rPr lang="en-US" sz="2600" b="1" i="1" dirty="0" err="1">
                <a:solidFill>
                  <a:schemeClr val="bg1"/>
                </a:solidFill>
              </a:rPr>
              <a:t>specialised</a:t>
            </a:r>
            <a:r>
              <a:rPr lang="en-US" sz="2600" b="1" i="1" dirty="0">
                <a:solidFill>
                  <a:schemeClr val="bg1"/>
                </a:solidFill>
              </a:rPr>
              <a:t> (e.g. area studies)</a:t>
            </a:r>
          </a:p>
          <a:p>
            <a:pPr marL="457200" indent="-457200">
              <a:buFont typeface="+mj-lt"/>
              <a:buAutoNum type="arabicPeriod"/>
            </a:pPr>
            <a:r>
              <a:rPr lang="en-US" sz="2600" b="1" i="1" dirty="0">
                <a:solidFill>
                  <a:schemeClr val="bg1"/>
                </a:solidFill>
              </a:rPr>
              <a:t>Managing down print - shared print</a:t>
            </a:r>
          </a:p>
          <a:p>
            <a:pPr marL="457200" indent="-457200">
              <a:buFont typeface="+mj-lt"/>
              <a:buAutoNum type="arabicPeriod"/>
            </a:pPr>
            <a:r>
              <a:rPr lang="en-US" sz="2600" b="1" i="1" dirty="0">
                <a:solidFill>
                  <a:schemeClr val="bg1"/>
                </a:solidFill>
              </a:rPr>
              <a:t>Shift to demand driven acquisition</a:t>
            </a:r>
          </a:p>
          <a:p>
            <a:pPr marL="457200" indent="-457200">
              <a:buFont typeface="+mj-lt"/>
              <a:buAutoNum type="arabicPeriod"/>
            </a:pPr>
            <a:r>
              <a:rPr lang="en-US" sz="2600" dirty="0">
                <a:solidFill>
                  <a:schemeClr val="bg1"/>
                </a:solidFill>
              </a:rPr>
              <a:t>Emergence of ‘e’ (platform)</a:t>
            </a:r>
          </a:p>
          <a:p>
            <a:pPr marL="457200" indent="-457200">
              <a:buFont typeface="+mj-lt"/>
              <a:buAutoNum type="arabicPeriod"/>
            </a:pPr>
            <a:r>
              <a:rPr lang="en-US" sz="2600" dirty="0">
                <a:solidFill>
                  <a:schemeClr val="bg1"/>
                </a:solidFill>
              </a:rPr>
              <a:t>Digital corpora (Hathi Trust, Google, …)</a:t>
            </a:r>
          </a:p>
          <a:p>
            <a:pPr marL="457200" indent="-457200">
              <a:buFont typeface="+mj-lt"/>
              <a:buAutoNum type="arabicPeriod"/>
            </a:pPr>
            <a:r>
              <a:rPr lang="en-US" sz="2600" dirty="0">
                <a:solidFill>
                  <a:schemeClr val="bg1"/>
                </a:solidFill>
              </a:rPr>
              <a:t>Disciplinary differences</a:t>
            </a:r>
          </a:p>
          <a:p>
            <a:endParaRPr lang="en-US" dirty="0">
              <a:solidFill>
                <a:schemeClr val="bg1"/>
              </a:solidFill>
            </a:endParaRPr>
          </a:p>
        </p:txBody>
      </p:sp>
    </p:spTree>
    <p:extLst>
      <p:ext uri="{BB962C8B-B14F-4D97-AF65-F5344CB8AC3E}">
        <p14:creationId xmlns:p14="http://schemas.microsoft.com/office/powerpoint/2010/main" val="65079951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idx="1"/>
          </p:nvPr>
        </p:nvSpPr>
        <p:spPr>
          <a:xfrm>
            <a:off x="2667776" y="3657600"/>
            <a:ext cx="6322115" cy="438509"/>
          </a:xfrm>
        </p:spPr>
        <p:txBody>
          <a:bodyPr>
            <a:noAutofit/>
          </a:bodyPr>
          <a:lstStyle/>
          <a:p>
            <a:r>
              <a:rPr lang="en-US" dirty="0">
                <a:solidFill>
                  <a:schemeClr val="bg1"/>
                </a:solidFill>
              </a:rPr>
              <a:t>Special collections, archives, …</a:t>
            </a:r>
          </a:p>
        </p:txBody>
      </p:sp>
      <p:sp>
        <p:nvSpPr>
          <p:cNvPr id="11" name="Content Placeholder 10"/>
          <p:cNvSpPr>
            <a:spLocks noGrp="1"/>
          </p:cNvSpPr>
          <p:nvPr>
            <p:ph sz="half" idx="2"/>
          </p:nvPr>
        </p:nvSpPr>
        <p:spPr>
          <a:xfrm>
            <a:off x="2667776" y="4324710"/>
            <a:ext cx="6322115" cy="2304690"/>
          </a:xfrm>
        </p:spPr>
        <p:txBody>
          <a:bodyPr>
            <a:normAutofit/>
          </a:bodyPr>
          <a:lstStyle/>
          <a:p>
            <a:pPr marL="457200" indent="-457200">
              <a:buFont typeface="+mj-lt"/>
              <a:buAutoNum type="arabicPeriod"/>
            </a:pPr>
            <a:r>
              <a:rPr lang="en-US" b="1" i="1" dirty="0">
                <a:solidFill>
                  <a:schemeClr val="bg1"/>
                </a:solidFill>
              </a:rPr>
              <a:t>Release more value through digitization, exhibitions, undergraduate research, …</a:t>
            </a:r>
          </a:p>
          <a:p>
            <a:pPr marL="457200" indent="-457200">
              <a:buFont typeface="+mj-lt"/>
              <a:buAutoNum type="arabicPeriod"/>
            </a:pPr>
            <a:r>
              <a:rPr lang="en-US" dirty="0">
                <a:solidFill>
                  <a:schemeClr val="bg1"/>
                </a:solidFill>
              </a:rPr>
              <a:t>Streamlining processing, production, …</a:t>
            </a:r>
          </a:p>
          <a:p>
            <a:pPr marL="457200" indent="-457200">
              <a:buFont typeface="+mj-lt"/>
              <a:buAutoNum type="arabicPeriod"/>
            </a:pPr>
            <a:r>
              <a:rPr lang="en-US" dirty="0">
                <a:solidFill>
                  <a:schemeClr val="bg1"/>
                </a:solidFill>
              </a:rPr>
              <a:t>Network level aggregation for scale and utility – DPLA, </a:t>
            </a:r>
            <a:r>
              <a:rPr lang="en-US" dirty="0" err="1">
                <a:solidFill>
                  <a:schemeClr val="bg1"/>
                </a:solidFill>
              </a:rPr>
              <a:t>Europeana</a:t>
            </a:r>
            <a:r>
              <a:rPr lang="en-US" dirty="0">
                <a:solidFill>
                  <a:schemeClr val="bg1"/>
                </a:solidFill>
              </a:rPr>
              <a:t>, Pacific Rim Digital Library, </a:t>
            </a:r>
          </a:p>
        </p:txBody>
      </p:sp>
      <p:sp>
        <p:nvSpPr>
          <p:cNvPr id="12" name="Text Placeholder 11"/>
          <p:cNvSpPr>
            <a:spLocks noGrp="1"/>
          </p:cNvSpPr>
          <p:nvPr>
            <p:ph type="body" sz="quarter" idx="3"/>
          </p:nvPr>
        </p:nvSpPr>
        <p:spPr>
          <a:xfrm>
            <a:off x="2667000" y="228600"/>
            <a:ext cx="6324599" cy="639762"/>
          </a:xfrm>
        </p:spPr>
        <p:txBody>
          <a:bodyPr/>
          <a:lstStyle/>
          <a:p>
            <a:r>
              <a:rPr lang="en-US" dirty="0">
                <a:solidFill>
                  <a:schemeClr val="bg1"/>
                </a:solidFill>
              </a:rPr>
              <a:t>Research</a:t>
            </a:r>
            <a:r>
              <a:rPr lang="en-US" dirty="0">
                <a:solidFill>
                  <a:schemeClr val="accent2"/>
                </a:solidFill>
              </a:rPr>
              <a:t> </a:t>
            </a:r>
            <a:r>
              <a:rPr lang="en-US" dirty="0">
                <a:solidFill>
                  <a:schemeClr val="bg1"/>
                </a:solidFill>
              </a:rPr>
              <a:t>and learning material</a:t>
            </a:r>
          </a:p>
        </p:txBody>
      </p:sp>
      <p:sp>
        <p:nvSpPr>
          <p:cNvPr id="13" name="Content Placeholder 12"/>
          <p:cNvSpPr>
            <a:spLocks noGrp="1"/>
          </p:cNvSpPr>
          <p:nvPr>
            <p:ph sz="quarter" idx="4"/>
          </p:nvPr>
        </p:nvSpPr>
        <p:spPr>
          <a:xfrm>
            <a:off x="2667000" y="1096964"/>
            <a:ext cx="6324599" cy="2423318"/>
          </a:xfrm>
        </p:spPr>
        <p:txBody>
          <a:bodyPr>
            <a:normAutofit fontScale="92500"/>
          </a:bodyPr>
          <a:lstStyle/>
          <a:p>
            <a:pPr marL="457200" indent="-457200">
              <a:buFont typeface="+mj-lt"/>
              <a:buAutoNum type="arabicPeriod"/>
            </a:pPr>
            <a:r>
              <a:rPr lang="en-US" b="1" i="1" dirty="0">
                <a:solidFill>
                  <a:schemeClr val="bg1"/>
                </a:solidFill>
              </a:rPr>
              <a:t>Evolving scholarly record: research data, </a:t>
            </a:r>
            <a:r>
              <a:rPr lang="en-US" b="1" i="1" dirty="0" err="1">
                <a:solidFill>
                  <a:schemeClr val="bg1"/>
                </a:solidFill>
              </a:rPr>
              <a:t>eprints</a:t>
            </a:r>
            <a:r>
              <a:rPr lang="en-US" b="1" i="1" dirty="0">
                <a:solidFill>
                  <a:schemeClr val="bg1"/>
                </a:solidFill>
              </a:rPr>
              <a:t>, ..</a:t>
            </a:r>
          </a:p>
          <a:p>
            <a:pPr marL="457200" indent="-457200">
              <a:buFont typeface="+mj-lt"/>
              <a:buAutoNum type="arabicPeriod"/>
            </a:pPr>
            <a:r>
              <a:rPr lang="en-US" dirty="0">
                <a:solidFill>
                  <a:schemeClr val="bg1"/>
                </a:solidFill>
              </a:rPr>
              <a:t>IR – role and content?</a:t>
            </a:r>
          </a:p>
          <a:p>
            <a:pPr marL="457200" indent="-457200">
              <a:buFont typeface="+mj-lt"/>
              <a:buAutoNum type="arabicPeriod"/>
            </a:pPr>
            <a:r>
              <a:rPr lang="en-US" dirty="0">
                <a:solidFill>
                  <a:schemeClr val="bg1"/>
                </a:solidFill>
              </a:rPr>
              <a:t>Research information management (profiles, outputs, …)</a:t>
            </a:r>
          </a:p>
          <a:p>
            <a:pPr marL="457200" indent="-457200">
              <a:buFont typeface="+mj-lt"/>
              <a:buAutoNum type="arabicPeriod"/>
            </a:pPr>
            <a:r>
              <a:rPr lang="en-US" dirty="0">
                <a:solidFill>
                  <a:schemeClr val="bg1"/>
                </a:solidFill>
              </a:rPr>
              <a:t>Support for digital scholarship</a:t>
            </a:r>
          </a:p>
          <a:p>
            <a:pPr marL="457200" indent="-457200">
              <a:buFont typeface="+mj-lt"/>
              <a:buAutoNum type="arabicPeriod"/>
            </a:pPr>
            <a:r>
              <a:rPr lang="en-US" dirty="0">
                <a:solidFill>
                  <a:schemeClr val="bg1"/>
                </a:solidFill>
              </a:rPr>
              <a:t>Support for open access publishing</a:t>
            </a:r>
          </a:p>
          <a:p>
            <a:endParaRPr lang="en-US" dirty="0">
              <a:solidFill>
                <a:schemeClr val="bg1"/>
              </a:solidFill>
            </a:endParaRPr>
          </a:p>
        </p:txBody>
      </p:sp>
      <p:pic>
        <p:nvPicPr>
          <p:cNvPr id="7" name="Picture 6" descr="high-low.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548481"/>
            <a:ext cx="1716462" cy="1127269"/>
          </a:xfrm>
          <a:prstGeom prst="rect">
            <a:avLst/>
          </a:prstGeom>
        </p:spPr>
      </p:pic>
      <p:pic>
        <p:nvPicPr>
          <p:cNvPr id="8" name="Picture 7"/>
          <p:cNvPicPr>
            <a:picLocks noChangeAspect="1"/>
          </p:cNvPicPr>
          <p:nvPr/>
        </p:nvPicPr>
        <p:blipFill>
          <a:blip r:embed="rId4"/>
          <a:stretch>
            <a:fillRect/>
          </a:stretch>
        </p:blipFill>
        <p:spPr>
          <a:xfrm>
            <a:off x="193713" y="3657600"/>
            <a:ext cx="1622868" cy="1051672"/>
          </a:xfrm>
          <a:prstGeom prst="rect">
            <a:avLst/>
          </a:prstGeom>
        </p:spPr>
      </p:pic>
    </p:spTree>
    <p:extLst>
      <p:ext uri="{BB962C8B-B14F-4D97-AF65-F5344CB8AC3E}">
        <p14:creationId xmlns:p14="http://schemas.microsoft.com/office/powerpoint/2010/main" val="327905642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ld">
      <a:dk1>
        <a:sysClr val="windowText" lastClr="000000"/>
      </a:dk1>
      <a:lt1>
        <a:sysClr val="window" lastClr="FFFFFF"/>
      </a:lt1>
      <a:dk2>
        <a:srgbClr val="FF99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itle and Sections">
  <a:themeElements>
    <a:clrScheme name="OCLC">
      <a:dk1>
        <a:sysClr val="windowText" lastClr="000000"/>
      </a:dk1>
      <a:lt1>
        <a:sysClr val="window" lastClr="FFFFFF"/>
      </a:lt1>
      <a:dk2>
        <a:srgbClr val="1F497D"/>
      </a:dk2>
      <a:lt2>
        <a:srgbClr val="EEECE1"/>
      </a:lt2>
      <a:accent1>
        <a:srgbClr val="2178B5"/>
      </a:accent1>
      <a:accent2>
        <a:srgbClr val="A9316F"/>
      </a:accent2>
      <a:accent3>
        <a:srgbClr val="419A3C"/>
      </a:accent3>
      <a:accent4>
        <a:srgbClr val="5F4894"/>
      </a:accent4>
      <a:accent5>
        <a:srgbClr val="C4161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OCLC-Research-Template-2014</Template>
  <TotalTime>22539</TotalTime>
  <Words>1764</Words>
  <Application>Microsoft Office PowerPoint</Application>
  <PresentationFormat>On-screen Show (4:3)</PresentationFormat>
  <Paragraphs>388</Paragraphs>
  <Slides>42</Slides>
  <Notes>18</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42</vt:i4>
      </vt:variant>
    </vt:vector>
  </HeadingPairs>
  <TitlesOfParts>
    <vt:vector size="54" baseType="lpstr">
      <vt:lpstr>Calibri</vt:lpstr>
      <vt:lpstr>Symbol</vt:lpstr>
      <vt:lpstr>Segoe UI Light</vt:lpstr>
      <vt:lpstr>Gill Sans MT</vt:lpstr>
      <vt:lpstr>Calibri Light</vt:lpstr>
      <vt:lpstr>Arial</vt:lpstr>
      <vt:lpstr>Segoe UI</vt:lpstr>
      <vt:lpstr>Times New Roman</vt:lpstr>
      <vt:lpstr>Segoe UI Semibold</vt:lpstr>
      <vt:lpstr>Office Theme</vt:lpstr>
      <vt:lpstr>1_Office Theme</vt:lpstr>
      <vt:lpstr>Title and Sections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BorrowDirect compared to megaregions</vt:lpstr>
      <vt:lpstr>PowerPoint Presentation</vt:lpstr>
      <vt:lpstr>Overview</vt:lpstr>
      <vt:lpstr>PowerPoint Presentation</vt:lpstr>
      <vt:lpstr>Supporting the creative process: the emerging scholarly record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Collection Directions: Inside-out, Facilitated and Collective</dc:title>
  <dc:creator>Lorcan Dempsey</dc:creator>
  <cp:lastModifiedBy>Confer,Patrick</cp:lastModifiedBy>
  <cp:revision>447</cp:revision>
  <cp:lastPrinted>2015-03-12T14:48:43Z</cp:lastPrinted>
  <dcterms:created xsi:type="dcterms:W3CDTF">2014-03-06T18:50:28Z</dcterms:created>
  <dcterms:modified xsi:type="dcterms:W3CDTF">2017-06-12T20:25:57Z</dcterms:modified>
</cp:coreProperties>
</file>