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96" r:id="rId2"/>
    <p:sldMasterId id="2147483708" r:id="rId3"/>
    <p:sldMasterId id="2147483711" r:id="rId4"/>
  </p:sldMasterIdLst>
  <p:notesMasterIdLst>
    <p:notesMasterId r:id="rId46"/>
  </p:notesMasterIdLst>
  <p:handoutMasterIdLst>
    <p:handoutMasterId r:id="rId47"/>
  </p:handoutMasterIdLst>
  <p:sldIdLst>
    <p:sldId id="380" r:id="rId5"/>
    <p:sldId id="385" r:id="rId6"/>
    <p:sldId id="388" r:id="rId7"/>
    <p:sldId id="408" r:id="rId8"/>
    <p:sldId id="419" r:id="rId9"/>
    <p:sldId id="386" r:id="rId10"/>
    <p:sldId id="382" r:id="rId11"/>
    <p:sldId id="383" r:id="rId12"/>
    <p:sldId id="384" r:id="rId13"/>
    <p:sldId id="420" r:id="rId14"/>
    <p:sldId id="393" r:id="rId15"/>
    <p:sldId id="394" r:id="rId16"/>
    <p:sldId id="395" r:id="rId17"/>
    <p:sldId id="396" r:id="rId18"/>
    <p:sldId id="397" r:id="rId19"/>
    <p:sldId id="399" r:id="rId20"/>
    <p:sldId id="416" r:id="rId21"/>
    <p:sldId id="422" r:id="rId22"/>
    <p:sldId id="356" r:id="rId23"/>
    <p:sldId id="325" r:id="rId24"/>
    <p:sldId id="326" r:id="rId25"/>
    <p:sldId id="421" r:id="rId26"/>
    <p:sldId id="402" r:id="rId27"/>
    <p:sldId id="428" r:id="rId28"/>
    <p:sldId id="409" r:id="rId29"/>
    <p:sldId id="435" r:id="rId30"/>
    <p:sldId id="418" r:id="rId31"/>
    <p:sldId id="417" r:id="rId32"/>
    <p:sldId id="407" r:id="rId33"/>
    <p:sldId id="427" r:id="rId34"/>
    <p:sldId id="429" r:id="rId35"/>
    <p:sldId id="323" r:id="rId36"/>
    <p:sldId id="430" r:id="rId37"/>
    <p:sldId id="379" r:id="rId38"/>
    <p:sldId id="431" r:id="rId39"/>
    <p:sldId id="432" r:id="rId40"/>
    <p:sldId id="423" r:id="rId41"/>
    <p:sldId id="424" r:id="rId42"/>
    <p:sldId id="425" r:id="rId43"/>
    <p:sldId id="433" r:id="rId44"/>
    <p:sldId id="373" r:id="rId45"/>
  </p:sldIdLst>
  <p:sldSz cx="9144000" cy="6858000" type="screen4x3"/>
  <p:notesSz cx="7010400" cy="9296400"/>
  <p:embeddedFontLst>
    <p:embeddedFont>
      <p:font typeface="Segoe UI" panose="020B0502040204020203" pitchFamily="34" charset="0"/>
      <p:regular r:id="rId48"/>
      <p:bold r:id="rId49"/>
      <p:italic r:id="rId50"/>
      <p:boldItalic r:id="rId51"/>
    </p:embeddedFont>
    <p:embeddedFont>
      <p:font typeface="Segoe UI Semibold" panose="020B0702040204020203" pitchFamily="34" charset="0"/>
      <p:bold r:id="rId52"/>
      <p:boldItalic r:id="rId53"/>
    </p:embeddedFont>
    <p:embeddedFont>
      <p:font typeface="Calibri" panose="020F0502020204030204" pitchFamily="34" charset="0"/>
      <p:regular r:id="rId54"/>
      <p:bold r:id="rId55"/>
      <p:italic r:id="rId56"/>
      <p:boldItalic r:id="rId57"/>
    </p:embeddedFont>
    <p:embeddedFont>
      <p:font typeface="ＭＳ Ｐゴシック" panose="020B0600070205080204" pitchFamily="34" charset="-128"/>
      <p:regular r:id="rId58"/>
    </p:embeddedFont>
    <p:embeddedFont>
      <p:font typeface="Calibri Light" panose="020F0302020204030204" pitchFamily="34" charset="0"/>
      <p:regular r:id="rId59"/>
      <p:italic r:id="rId60"/>
    </p:embeddedFont>
    <p:embeddedFont>
      <p:font typeface="Segoe UI Light" panose="020B0502040204020203" pitchFamily="3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1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pas,Constance" initials="M" lastIdx="3" clrIdx="0">
    <p:extLst>
      <p:ext uri="{19B8F6BF-5375-455C-9EA6-DF929625EA0E}">
        <p15:presenceInfo xmlns:p15="http://schemas.microsoft.com/office/powerpoint/2012/main" userId="S-1-5-21-2132901703-1472156187-1681070327-328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070C0"/>
    <a:srgbClr val="DC143C"/>
    <a:srgbClr val="F5F6F6"/>
    <a:srgbClr val="FFFFFF"/>
    <a:srgbClr val="FFC000"/>
    <a:srgbClr val="C00000"/>
    <a:srgbClr val="404040"/>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9" autoAdjust="0"/>
    <p:restoredTop sz="95867" autoAdjust="0"/>
  </p:normalViewPr>
  <p:slideViewPr>
    <p:cSldViewPr>
      <p:cViewPr varScale="1">
        <p:scale>
          <a:sx n="111" d="100"/>
          <a:sy n="111" d="100"/>
        </p:scale>
        <p:origin x="1374" y="120"/>
      </p:cViewPr>
      <p:guideLst>
        <p:guide orient="horz" pos="2160"/>
        <p:guide pos="2880"/>
        <p:guide orient="horz" pos="2112"/>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86" d="100"/>
          <a:sy n="86" d="100"/>
        </p:scale>
        <p:origin x="382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15T16:31:40.947" idx="3">
    <p:pos x="5578" y="1440"/>
    <p:text>I modified this just slightly so that the circles at bottom are the same size.</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588CA0-556C-48FF-86E2-FF35850D4988}" type="datetimeFigureOut">
              <a:rPr lang="en-US" smtClean="0"/>
              <a:pPr/>
              <a:t>6/29/2017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p14="http://schemas.microsoft.com/office/powerpoint/2010/main" val="171133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348C6BD-D8CF-43CE-9A0D-DA4E77A4F016}" type="datetimeFigureOut">
              <a:rPr lang="en-US" smtClean="0"/>
              <a:pPr/>
              <a:t>6/29/2017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p14="http://schemas.microsoft.com/office/powerpoint/2010/main" val="287247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clc.org/content/dam/research/publications/library/2014/oclcresearch-evolving-scholarly-record-2014-5-a4.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oi.org/10.18352/lq.1017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717232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This is how we framed out the scholarly record in terms of nature and scope of what it might contain.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Start with published outcomes: the reporting of results, conclusions, ideas and so forth from a particular scholarly inquiry. </a:t>
            </a:r>
          </a:p>
          <a:p>
            <a:r>
              <a:rPr lang="en-US" sz="1200" kern="1200" dirty="0">
                <a:solidFill>
                  <a:schemeClr val="tx1"/>
                </a:solidFill>
                <a:effectLst/>
                <a:latin typeface="+mn-lt"/>
                <a:ea typeface="+mn-ea"/>
                <a:cs typeface="+mn-cs"/>
              </a:rPr>
              <a:t>These outcomes are still the coin of the realm for scholarly activities, so they are privileged here at the center of the picture;</a:t>
            </a:r>
          </a:p>
          <a:p>
            <a:r>
              <a:rPr lang="en-US" sz="1200" kern="1200" dirty="0">
                <a:solidFill>
                  <a:schemeClr val="tx1"/>
                </a:solidFill>
                <a:effectLst/>
                <a:latin typeface="+mn-lt"/>
                <a:ea typeface="+mn-ea"/>
                <a:cs typeface="+mn-cs"/>
              </a:rPr>
              <a:t>A lot of these outcomes take the form of text-based materials like books and journal articles, but often supplemented by additional materials such as video, graphics, and interactive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Rest of scholarly record divided into two broad areas: process and aftermath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Process: process of scholarly inquiry; process by which outcomes are produced. Identified three categories of materials generated in this phase in which there is interest in including them as part of the scholarly record:</a:t>
            </a:r>
          </a:p>
          <a:p>
            <a:r>
              <a:rPr lang="en-US" sz="1200" i="1" kern="1200" dirty="0">
                <a:solidFill>
                  <a:schemeClr val="tx1"/>
                </a:solidFill>
                <a:effectLst/>
                <a:latin typeface="+mn-lt"/>
                <a:ea typeface="+mn-ea"/>
                <a:cs typeface="+mn-cs"/>
              </a:rPr>
              <a:t>Method </a:t>
            </a:r>
            <a:r>
              <a:rPr lang="en-US" sz="1200" kern="1200" dirty="0">
                <a:solidFill>
                  <a:schemeClr val="tx1"/>
                </a:solidFill>
                <a:effectLst/>
                <a:latin typeface="+mn-lt"/>
                <a:ea typeface="+mn-ea"/>
                <a:cs typeface="+mn-cs"/>
              </a:rPr>
              <a:t>materials related to the methodology of scholarly inquiry (e.g., software, computer models, digital lab notebooks, sampling frames, experimental protocols, instrument calibrations)</a:t>
            </a:r>
          </a:p>
          <a:p>
            <a:r>
              <a:rPr lang="en-US" sz="1200" i="1" kern="1200" dirty="0">
                <a:solidFill>
                  <a:schemeClr val="tx1"/>
                </a:solidFill>
                <a:effectLst/>
                <a:latin typeface="+mn-lt"/>
                <a:ea typeface="+mn-ea"/>
                <a:cs typeface="+mn-cs"/>
              </a:rPr>
              <a:t>Evidence</a:t>
            </a:r>
            <a:r>
              <a:rPr lang="en-US" sz="1200" kern="1200" dirty="0">
                <a:solidFill>
                  <a:schemeClr val="tx1"/>
                </a:solidFill>
                <a:effectLst/>
                <a:latin typeface="+mn-lt"/>
                <a:ea typeface="+mn-ea"/>
                <a:cs typeface="+mn-cs"/>
              </a:rPr>
              <a:t> raw materials/inputs to scholarly work (e.g., data sets, survey results, new or enhanced primary source documents, links to findings from other scholarly works);</a:t>
            </a:r>
          </a:p>
          <a:p>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refining and improving ideas, methods, conclusions (e.g., pre-prints, listserv/blog discussions, conference presentations, annotated commentary, grant proposals).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Anchoring outcomes directly to the methods employed, evidence used, and formative discussions conducted during the process of scholarly inquiry helps contextualize and deepen our understanding of these outcomes, facilitate replicability, and leverage results into new research.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the outcomes from a research project have been formally published or otherwise made available, scholarly activities surrounding that piece of work may still continue in the “aftermath” phase.</a:t>
            </a:r>
          </a:p>
          <a:p>
            <a:r>
              <a:rPr lang="en-US" sz="1200" kern="1200" dirty="0">
                <a:solidFill>
                  <a:schemeClr val="tx1"/>
                </a:solidFill>
                <a:effectLst/>
                <a:latin typeface="+mn-lt"/>
                <a:ea typeface="+mn-ea"/>
                <a:cs typeface="+mn-cs"/>
              </a:rPr>
              <a:t>Activities in the aftermath phase may include </a:t>
            </a:r>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(through similar channels as those in the process phase, but also post-publication formal reviews and commentary);</a:t>
            </a:r>
          </a:p>
          <a:p>
            <a:r>
              <a:rPr lang="en-US" sz="1200" i="1" kern="1200" dirty="0">
                <a:solidFill>
                  <a:schemeClr val="tx1"/>
                </a:solidFill>
                <a:effectLst/>
                <a:latin typeface="+mn-lt"/>
                <a:ea typeface="+mn-ea"/>
                <a:cs typeface="+mn-cs"/>
              </a:rPr>
              <a:t>Revision</a:t>
            </a:r>
            <a:r>
              <a:rPr lang="en-US" sz="1200" kern="1200" dirty="0">
                <a:solidFill>
                  <a:schemeClr val="tx1"/>
                </a:solidFill>
                <a:effectLst/>
                <a:latin typeface="+mn-lt"/>
                <a:ea typeface="+mn-ea"/>
                <a:cs typeface="+mn-cs"/>
              </a:rPr>
              <a:t> published work can be revised in various ways (the work may be enhanced with additional findings; errors may be corrected or clarifications made, etc.)</a:t>
            </a:r>
          </a:p>
          <a:p>
            <a:r>
              <a:rPr lang="en-US" sz="1200" i="1" kern="1200" dirty="0">
                <a:solidFill>
                  <a:schemeClr val="tx1"/>
                </a:solidFill>
                <a:effectLst/>
                <a:latin typeface="+mn-lt"/>
                <a:ea typeface="+mn-ea"/>
                <a:cs typeface="+mn-cs"/>
              </a:rPr>
              <a:t>Re-use </a:t>
            </a:r>
            <a:r>
              <a:rPr lang="en-US" sz="1200" kern="1200" dirty="0">
                <a:solidFill>
                  <a:schemeClr val="tx1"/>
                </a:solidFill>
                <a:effectLst/>
                <a:latin typeface="+mn-lt"/>
                <a:ea typeface="+mn-ea"/>
                <a:cs typeface="+mn-cs"/>
              </a:rPr>
              <a:t>(the work may be edited or re-packaged into new forms, such as conference presentations, summaries, blog posts, versions for the “popular media”,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 saying that everything discussed here will end up in the scholarly record. But picture represents the maximal scope and depth of materials regarding which there is increasing interest in systematic collection and curation.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that some of the materials in the outlying components are becoming or might become outcomes in their own right. Data sets are a good example: in some disciplines the publication of an important data set is now considered a first-class scientific outcome.</a:t>
            </a:r>
          </a:p>
          <a:p>
            <a:endParaRPr lang="en-US" sz="1200" kern="1200" dirty="0">
              <a:solidFill>
                <a:schemeClr val="tx1"/>
              </a:solidFill>
              <a:effectLst/>
              <a:latin typeface="+mn-lt"/>
              <a:ea typeface="+mn-ea"/>
              <a:cs typeface="+mn-cs"/>
            </a:endParaRPr>
          </a:p>
          <a:p>
            <a:r>
              <a:rPr lang="en-US" dirty="0"/>
              <a:t>More on the evolving scholarly record:</a:t>
            </a:r>
          </a:p>
          <a:p>
            <a:r>
              <a:rPr lang="en-US" dirty="0"/>
              <a:t>Lavoie, Brian, Eric Childress, Ricky </a:t>
            </a:r>
            <a:r>
              <a:rPr lang="en-US" dirty="0" err="1"/>
              <a:t>Erway</a:t>
            </a:r>
            <a:r>
              <a:rPr lang="en-US" dirty="0"/>
              <a:t>, </a:t>
            </a:r>
            <a:r>
              <a:rPr lang="en-US" dirty="0" err="1"/>
              <a:t>Ixchel</a:t>
            </a:r>
            <a:r>
              <a:rPr lang="en-US" dirty="0"/>
              <a:t> </a:t>
            </a:r>
            <a:r>
              <a:rPr lang="en-US" dirty="0" err="1"/>
              <a:t>Faniel</a:t>
            </a:r>
            <a:r>
              <a:rPr lang="en-US" dirty="0"/>
              <a:t>, Constance </a:t>
            </a:r>
            <a:r>
              <a:rPr lang="en-US" dirty="0" err="1"/>
              <a:t>Malpas</a:t>
            </a:r>
            <a:r>
              <a:rPr lang="en-US" dirty="0"/>
              <a:t>, Jennifer Schaffner, and </a:t>
            </a:r>
            <a:r>
              <a:rPr lang="en-US" dirty="0" err="1"/>
              <a:t>Titia</a:t>
            </a:r>
            <a:r>
              <a:rPr lang="en-US" dirty="0"/>
              <a:t> van der </a:t>
            </a:r>
            <a:r>
              <a:rPr lang="en-US" dirty="0" err="1"/>
              <a:t>Werf</a:t>
            </a:r>
            <a:r>
              <a:rPr lang="en-US" dirty="0"/>
              <a:t>. 2014. </a:t>
            </a:r>
            <a:r>
              <a:rPr lang="en-US" i="1" dirty="0"/>
              <a:t>The Evolving Scholarly Record</a:t>
            </a:r>
            <a:r>
              <a:rPr lang="en-US" dirty="0"/>
              <a:t>. Dublin, Ohio: OCLC Research.</a:t>
            </a:r>
          </a:p>
          <a:p>
            <a:r>
              <a:rPr lang="en-US" dirty="0">
                <a:hlinkClick r:id="rId3"/>
              </a:rPr>
              <a:t>http://www.oclc.org/content/dam/research/publications/library/2014/oclcresearch-evolving-scholarly-record-2014.pdf</a:t>
            </a:r>
            <a:r>
              <a:rPr lang="en-US" dirty="0"/>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F743E3-0DB5-4840-B44F-70C4D8426A9A}" type="slidenum">
              <a:rPr lang="en-US" smtClean="0"/>
              <a:pPr/>
              <a:t>20</a:t>
            </a:fld>
            <a:endParaRPr lang="en-US"/>
          </a:p>
        </p:txBody>
      </p:sp>
    </p:spTree>
    <p:extLst>
      <p:ext uri="{BB962C8B-B14F-4D97-AF65-F5344CB8AC3E}">
        <p14:creationId xmlns:p14="http://schemas.microsoft.com/office/powerpoint/2010/main" val="3826888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http://global.oup.com/uk/orc/busecon/economics/carlin/</a:t>
            </a: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194774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61D517-DFDF-4296-8643-3A827715B5CF}" type="slidenum">
              <a:rPr lang="en-US" smtClean="0"/>
              <a:t>26</a:t>
            </a:fld>
            <a:endParaRPr lang="en-US"/>
          </a:p>
        </p:txBody>
      </p:sp>
    </p:spTree>
    <p:extLst>
      <p:ext uri="{BB962C8B-B14F-4D97-AF65-F5344CB8AC3E}">
        <p14:creationId xmlns:p14="http://schemas.microsoft.com/office/powerpoint/2010/main" val="678681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61D517-DFDF-4296-8643-3A827715B5CF}" type="slidenum">
              <a:rPr lang="en-US" smtClean="0"/>
              <a:t>28</a:t>
            </a:fld>
            <a:endParaRPr lang="en-US"/>
          </a:p>
        </p:txBody>
      </p:sp>
    </p:spTree>
    <p:extLst>
      <p:ext uri="{BB962C8B-B14F-4D97-AF65-F5344CB8AC3E}">
        <p14:creationId xmlns:p14="http://schemas.microsoft.com/office/powerpoint/2010/main" val="547887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this slide has</a:t>
            </a:r>
            <a:r>
              <a:rPr lang="en-US" baseline="0" dirty="0"/>
              <a:t> one animation inserting the Instagram image from DPL </a:t>
            </a:r>
            <a:endParaRPr lang="en-US" dirty="0"/>
          </a:p>
          <a:p>
            <a:endParaRPr lang="en-US" dirty="0"/>
          </a:p>
          <a:p>
            <a:r>
              <a:rPr lang="en-US" dirty="0"/>
              <a:t>In the wake of community</a:t>
            </a:r>
            <a:r>
              <a:rPr lang="en-US" baseline="0" dirty="0"/>
              <a:t> tragedies, PLs have taken on the roles as safe spaces and community healer/rebuilders.    Obviously, this is not part of any library’s </a:t>
            </a:r>
            <a:r>
              <a:rPr lang="en-US" i="1" baseline="0" dirty="0"/>
              <a:t>specific strategy </a:t>
            </a:r>
            <a:r>
              <a:rPr lang="en-US" baseline="0" dirty="0"/>
              <a:t>to serve their communities in new and different ways,  but when tragedies such as the Dallas Police shootings, the Pulse nightclub shootings in Orlando, the Ferguson riots, Sandy Hook school shootings in Newton, CT strike communities, Public Libraries are often the first to respond providing safe spaces for dialogue, discourse, grief and community expression.   And in some cases they also become the archivists of such expression.  </a:t>
            </a:r>
          </a:p>
          <a:p>
            <a:endParaRPr lang="en-US" baseline="0" dirty="0"/>
          </a:p>
          <a:p>
            <a:r>
              <a:rPr lang="en-US" baseline="0" dirty="0"/>
              <a:t>Image:  Dallas Public Library </a:t>
            </a:r>
            <a:r>
              <a:rPr lang="en-US" baseline="0" dirty="0" err="1"/>
              <a:t>PostIt</a:t>
            </a:r>
            <a:r>
              <a:rPr lang="en-US" baseline="0" dirty="0"/>
              <a:t> Note memorial.   The Library, in partnership with the Dallas Police </a:t>
            </a:r>
            <a:r>
              <a:rPr lang="en-US" baseline="0" dirty="0" err="1"/>
              <a:t>Dept</a:t>
            </a:r>
            <a:r>
              <a:rPr lang="en-US" baseline="0" dirty="0"/>
              <a:t>, is currently working to preserve and curate all the memorabilia and community sentiments that were left at the fallen police officer memorial.    Insert shows just a small sampling of items that they collected and will be preserving as part of the collection. </a:t>
            </a:r>
            <a:endParaRPr lang="en-US" dirty="0"/>
          </a:p>
          <a:p>
            <a:endParaRPr lang="en-US" dirty="0"/>
          </a:p>
          <a:p>
            <a:r>
              <a:rPr lang="en-US" dirty="0"/>
              <a:t>Photo: </a:t>
            </a:r>
            <a:r>
              <a:rPr lang="en-US" dirty="0">
                <a:solidFill>
                  <a:schemeClr val="bg1"/>
                </a:solidFill>
              </a:rPr>
              <a:t>Jo </a:t>
            </a:r>
            <a:r>
              <a:rPr lang="en-US" dirty="0" err="1">
                <a:solidFill>
                  <a:schemeClr val="bg1"/>
                </a:solidFill>
              </a:rPr>
              <a:t>Giudice</a:t>
            </a:r>
            <a:r>
              <a:rPr lang="en-US" dirty="0">
                <a:solidFill>
                  <a:schemeClr val="bg1"/>
                </a:solidFill>
              </a:rPr>
              <a:t>, Dallas Public Library </a:t>
            </a:r>
            <a:br>
              <a:rPr lang="en-US" dirty="0">
                <a:solidFill>
                  <a:schemeClr val="bg1"/>
                </a:solidFill>
              </a:rPr>
            </a:br>
            <a:r>
              <a:rPr lang="en-US" dirty="0"/>
              <a:t>https://pbs.twimg.com/media/Cm2epeeUkAAplOt.jpg:thumb</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Article:  https://dpdbeat.com/2016/07/15/dallas-police-department-and-dallas-public-library-personnel-partner-to-preserve-fallen-officer-memorial/  </a:t>
            </a:r>
          </a:p>
          <a:p>
            <a:r>
              <a:rPr lang="en-US" dirty="0"/>
              <a:t> </a:t>
            </a:r>
          </a:p>
        </p:txBody>
      </p:sp>
      <p:sp>
        <p:nvSpPr>
          <p:cNvPr id="4" name="Slide Number Placeholder 3"/>
          <p:cNvSpPr>
            <a:spLocks noGrp="1"/>
          </p:cNvSpPr>
          <p:nvPr>
            <p:ph type="sldNum" sz="quarter" idx="10"/>
          </p:nvPr>
        </p:nvSpPr>
        <p:spPr/>
        <p:txBody>
          <a:bodyPr/>
          <a:lstStyle/>
          <a:p>
            <a:fld id="{E861D517-DFDF-4296-8643-3A827715B5CF}" type="slidenum">
              <a:rPr lang="en-US" smtClean="0"/>
              <a:t>30</a:t>
            </a:fld>
            <a:endParaRPr lang="en-US"/>
          </a:p>
        </p:txBody>
      </p:sp>
    </p:spTree>
    <p:extLst>
      <p:ext uri="{BB962C8B-B14F-4D97-AF65-F5344CB8AC3E}">
        <p14:creationId xmlns:p14="http://schemas.microsoft.com/office/powerpoint/2010/main" val="972028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31</a:t>
            </a:fld>
            <a:endParaRPr lang="en-US"/>
          </a:p>
        </p:txBody>
      </p:sp>
    </p:spTree>
    <p:extLst>
      <p:ext uri="{BB962C8B-B14F-4D97-AF65-F5344CB8AC3E}">
        <p14:creationId xmlns:p14="http://schemas.microsoft.com/office/powerpoint/2010/main" val="1650976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a:t>
            </a:fld>
            <a:endParaRPr lang="en-US"/>
          </a:p>
        </p:txBody>
      </p:sp>
    </p:spTree>
    <p:extLst>
      <p:ext uri="{BB962C8B-B14F-4D97-AF65-F5344CB8AC3E}">
        <p14:creationId xmlns:p14="http://schemas.microsoft.com/office/powerpoint/2010/main" val="227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81136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578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8385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5641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facilitated collections:</a:t>
            </a:r>
          </a:p>
          <a:p>
            <a:endParaRPr lang="en-US" dirty="0"/>
          </a:p>
          <a:p>
            <a:r>
              <a:rPr lang="en-US" sz="1200" b="0" i="0" kern="1200" dirty="0">
                <a:solidFill>
                  <a:schemeClr val="tx1"/>
                </a:solidFill>
                <a:effectLst/>
                <a:latin typeface="+mn-lt"/>
                <a:ea typeface="+mn-ea"/>
                <a:cs typeface="+mn-cs"/>
              </a:rPr>
              <a:t>Dempsey, L., (2016). Library collections in the life of the user: two directions. LIBER Quarterly. 26(4). DOI: </a:t>
            </a:r>
            <a:r>
              <a:rPr lang="en-US" sz="1200" b="0" i="0" u="none" strike="noStrike" kern="1200" dirty="0">
                <a:solidFill>
                  <a:schemeClr val="tx1"/>
                </a:solidFill>
                <a:effectLst/>
                <a:latin typeface="+mn-lt"/>
                <a:ea typeface="+mn-ea"/>
                <a:cs typeface="+mn-cs"/>
                <a:hlinkClick r:id="rId3"/>
              </a:rPr>
              <a:t>http://doi.org/10.18352/lq.10170</a:t>
            </a:r>
            <a:endParaRPr lang="en-US" dirty="0"/>
          </a:p>
          <a:p>
            <a:endParaRPr lang="en-US" dirty="0"/>
          </a:p>
          <a:p>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14</a:t>
            </a:fld>
            <a:endParaRPr lang="en-US"/>
          </a:p>
        </p:txBody>
      </p:sp>
    </p:spTree>
    <p:extLst>
      <p:ext uri="{BB962C8B-B14F-4D97-AF65-F5344CB8AC3E}">
        <p14:creationId xmlns:p14="http://schemas.microsoft.com/office/powerpoint/2010/main" val="384784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15</a:t>
            </a:fld>
            <a:endParaRPr lang="en-US"/>
          </a:p>
        </p:txBody>
      </p:sp>
    </p:spTree>
    <p:extLst>
      <p:ext uri="{BB962C8B-B14F-4D97-AF65-F5344CB8AC3E}">
        <p14:creationId xmlns:p14="http://schemas.microsoft.com/office/powerpoint/2010/main" val="3502117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character</a:t>
            </a:r>
            <a:r>
              <a:rPr lang="en-US" sz="1200" kern="1200" dirty="0">
                <a:solidFill>
                  <a:schemeClr val="tx1"/>
                </a:solidFill>
                <a:effectLst/>
                <a:latin typeface="+mn-lt"/>
                <a:ea typeface="+mn-ea"/>
                <a:cs typeface="+mn-cs"/>
              </a:rPr>
              <a:t> from a Gabrielle Roy novel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Rue </a:t>
            </a:r>
            <a:r>
              <a:rPr lang="en-US" sz="1200" kern="1200" dirty="0" err="1">
                <a:solidFill>
                  <a:schemeClr val="tx1"/>
                </a:solidFill>
                <a:effectLst/>
                <a:latin typeface="+mn-lt"/>
                <a:ea typeface="+mn-ea"/>
                <a:cs typeface="+mn-cs"/>
              </a:rPr>
              <a:t>Deschambault</a:t>
            </a:r>
            <a:r>
              <a:rPr lang="en-US" sz="1200" kern="1200" dirty="0">
                <a:solidFill>
                  <a:schemeClr val="tx1"/>
                </a:solidFill>
                <a:effectLst/>
                <a:latin typeface="+mn-lt"/>
                <a:ea typeface="+mn-ea"/>
                <a:cs typeface="+mn-cs"/>
              </a:rPr>
              <a:t>) speaks</a:t>
            </a:r>
            <a:r>
              <a:rPr lang="en-US" sz="1200" kern="1200" baseline="0" dirty="0">
                <a:solidFill>
                  <a:schemeClr val="tx1"/>
                </a:solidFill>
                <a:effectLst/>
                <a:latin typeface="+mn-lt"/>
                <a:ea typeface="+mn-ea"/>
                <a:cs typeface="+mn-cs"/>
              </a:rPr>
              <a:t> on video among the stacks.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61D517-DFDF-4296-8643-3A827715B5CF}" type="slidenum">
              <a:rPr lang="en-US" smtClean="0"/>
              <a:t>17</a:t>
            </a:fld>
            <a:endParaRPr lang="en-US"/>
          </a:p>
        </p:txBody>
      </p:sp>
    </p:spTree>
    <p:extLst>
      <p:ext uri="{BB962C8B-B14F-4D97-AF65-F5344CB8AC3E}">
        <p14:creationId xmlns:p14="http://schemas.microsoft.com/office/powerpoint/2010/main" val="344381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hyperlink" Target="http://creativecommons.org/licenses/by/4.0/" TargetMode="Externa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73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19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87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1B87300-A223-4A93-98F2-FBC58850BE26}" type="slidenum">
              <a:rPr lang="en-US" smtClean="0"/>
              <a:pPr/>
              <a:t>‹#›</a:t>
            </a:fld>
            <a:endParaRPr lang="en-US" dirty="0"/>
          </a:p>
        </p:txBody>
      </p:sp>
    </p:spTree>
    <p:extLst>
      <p:ext uri="{BB962C8B-B14F-4D97-AF65-F5344CB8AC3E}">
        <p14:creationId xmlns:p14="http://schemas.microsoft.com/office/powerpoint/2010/main" val="68389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60155A-D539-43DB-9FE6-307BEC13E7DA}"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783543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4210587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60155A-D539-43DB-9FE6-307BEC13E7DA}"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274200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60155A-D539-43DB-9FE6-307BEC13E7DA}"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073704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60155A-D539-43DB-9FE6-307BEC13E7DA}" type="datetimeFigureOut">
              <a:rPr lang="en-US" smtClean="0"/>
              <a:t>6/29/2017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676688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60155A-D539-43DB-9FE6-307BEC13E7DA}" type="datetimeFigureOut">
              <a:rPr lang="en-US" smtClean="0"/>
              <a:t>6/29/2017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272533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0155A-D539-43DB-9FE6-307BEC13E7DA}" type="datetimeFigureOut">
              <a:rPr lang="en-US" smtClean="0"/>
              <a:t>6/29/2017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39247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389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60155A-D539-43DB-9FE6-307BEC13E7DA}"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310210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60155A-D539-43DB-9FE6-307BEC13E7DA}"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36755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48578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2182797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895B63F4-EA84-47E4-98B8-D00DD1E76056}" type="datetimeFigureOut">
              <a:rPr lang="en-US" smtClean="0">
                <a:solidFill>
                  <a:prstClr val="black">
                    <a:tint val="75000"/>
                  </a:prstClr>
                </a:solidFill>
              </a:rPr>
              <a:pPr defTabSz="685800"/>
              <a:t>6/29/2017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749B311-0F45-4340-B9C7-04A588046E57}"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39583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21710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83247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579660"/>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846139" y="1422624"/>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7" y="1227361"/>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57514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76486"/>
            <a:ext cx="5727700" cy="650875"/>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0" y="579658"/>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0" y="3645477"/>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846139" y="4488441"/>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7" y="4293178"/>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5640964"/>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3642303"/>
            <a:ext cx="5727700" cy="650875"/>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0" y="3645475"/>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40483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a:t>     </a:t>
            </a:r>
          </a:p>
        </p:txBody>
      </p:sp>
    </p:spTree>
    <p:extLst>
      <p:ext uri="{BB962C8B-B14F-4D97-AF65-F5344CB8AC3E}">
        <p14:creationId xmlns:p14="http://schemas.microsoft.com/office/powerpoint/2010/main" val="115523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3" name="Text Placeholder 2"/>
          <p:cNvSpPr>
            <a:spLocks noGrp="1"/>
          </p:cNvSpPr>
          <p:nvPr>
            <p:ph type="body" sz="quarter" idx="14"/>
          </p:nvPr>
        </p:nvSpPr>
        <p:spPr>
          <a:xfrm>
            <a:off x="477838" y="1136650"/>
            <a:ext cx="8181975" cy="4776788"/>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179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31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Tree>
    <p:extLst>
      <p:ext uri="{BB962C8B-B14F-4D97-AF65-F5344CB8AC3E}">
        <p14:creationId xmlns:p14="http://schemas.microsoft.com/office/powerpoint/2010/main" val="52398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44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15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59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spTree>
    <p:extLst>
      <p:ext uri="{BB962C8B-B14F-4D97-AF65-F5344CB8AC3E}">
        <p14:creationId xmlns:p14="http://schemas.microsoft.com/office/powerpoint/2010/main" val="92396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20" name="Picture 19" descr="image003"/>
          <p:cNvPicPr>
            <a:picLocks noChangeAspect="1" noChangeArrowheads="1"/>
          </p:cNvPicPr>
          <p:nvPr userDrawn="1"/>
        </p:nvPicPr>
        <p:blipFill>
          <a:blip r:embed="rId2" cstate="print"/>
          <a:srcRect/>
          <a:stretch>
            <a:fillRect/>
          </a:stretch>
        </p:blipFill>
        <p:spPr bwMode="auto">
          <a:xfrm>
            <a:off x="101921" y="5960853"/>
            <a:ext cx="1150342" cy="495670"/>
          </a:xfrm>
          <a:prstGeom prst="rect">
            <a:avLst/>
          </a:prstGeom>
          <a:noFill/>
          <a:ln w="9525">
            <a:noFill/>
            <a:miter lim="800000"/>
            <a:headEnd/>
            <a:tailEnd/>
          </a:ln>
        </p:spPr>
      </p:pic>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9"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16" descr="ppt-because-tag.psd"/>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27100" y="4827586"/>
            <a:ext cx="8216894" cy="607721"/>
          </a:xfrm>
          <a:prstGeom prst="rect">
            <a:avLst/>
          </a:prstGeom>
        </p:spPr>
      </p:pic>
      <p:sp>
        <p:nvSpPr>
          <p:cNvPr id="2" name="Rectangle 1"/>
          <p:cNvSpPr/>
          <p:nvPr userDrawn="1"/>
        </p:nvSpPr>
        <p:spPr>
          <a:xfrm>
            <a:off x="1378636" y="5818609"/>
            <a:ext cx="5852161" cy="9002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mn-lt"/>
                <a:ea typeface="+mn-ea"/>
                <a:cs typeface="+mn-cs"/>
              </a:rPr>
              <a:t>©2015 OCLC [list any external authors here]. This work is licensed under a Creative Commons Attribution 4.0 International License. Suggested attribution: “This work uses content from [list presentation title] © OCLC, [list any external authors here] used under a Creative Commons Attribution 4.0 International License: </a:t>
            </a:r>
            <a:r>
              <a:rPr lang="en-US" sz="1050" u="sng" kern="1200" dirty="0">
                <a:solidFill>
                  <a:schemeClr val="tx1"/>
                </a:solidFill>
                <a:effectLst/>
                <a:latin typeface="+mn-lt"/>
                <a:ea typeface="+mn-ea"/>
                <a:cs typeface="+mn-cs"/>
                <a:hlinkClick r:id="rId5"/>
              </a:rPr>
              <a:t>http://creativecommons.org/licenses/by/4.0/</a:t>
            </a:r>
            <a:r>
              <a:rPr lang="en-US" sz="105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kern="1200" baseline="0" dirty="0">
              <a:solidFill>
                <a:schemeClr val="tx1"/>
              </a:solidFill>
              <a:latin typeface="+mn-lt"/>
              <a:ea typeface="Open Sans" pitchFamily="34" charset="0"/>
              <a:cs typeface="Open Sans" pitchFamily="34" charset="0"/>
            </a:endParaRPr>
          </a:p>
        </p:txBody>
      </p:sp>
    </p:spTree>
    <p:extLst>
      <p:ext uri="{BB962C8B-B14F-4D97-AF65-F5344CB8AC3E}">
        <p14:creationId xmlns:p14="http://schemas.microsoft.com/office/powerpoint/2010/main" val="289650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B4622E77-E22A-4745-9D24-576861774773}" type="datetimeFigureOut">
              <a:rPr lang="en-US" smtClean="0">
                <a:solidFill>
                  <a:prstClr val="white"/>
                </a:solidFill>
              </a:rPr>
              <a:pPr/>
              <a:t>6/29/2017</a:t>
            </a:fld>
            <a:endParaRPr lang="en-US">
              <a:solidFill>
                <a:prstClr val="white"/>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1B87300-A223-4A93-98F2-FBC58850BE2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24770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548887"/>
            <a:ext cx="7772400" cy="1115690"/>
          </a:xfrm>
          <a:prstGeom prst="rect">
            <a:avLst/>
          </a:prstGeom>
          <a:ln>
            <a:noFill/>
          </a:ln>
        </p:spPr>
        <p:txBody>
          <a:bodyPr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a:t>SECTION TITLE</a:t>
            </a:r>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a:t>Presentation Title</a:t>
            </a:r>
          </a:p>
        </p:txBody>
      </p:sp>
    </p:spTree>
    <p:extLst>
      <p:ext uri="{BB962C8B-B14F-4D97-AF65-F5344CB8AC3E}">
        <p14:creationId xmlns:p14="http://schemas.microsoft.com/office/powerpoint/2010/main" val="3296386282"/>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31B87300-A223-4A93-98F2-FBC58850BE26}" type="slidenum">
              <a:rPr lang="en-US" smtClean="0"/>
              <a:pPr/>
              <a:t>‹#›</a:t>
            </a:fld>
            <a:endParaRPr lang="en-US" dirty="0"/>
          </a:p>
        </p:txBody>
      </p:sp>
    </p:spTree>
    <p:extLst>
      <p:ext uri="{BB962C8B-B14F-4D97-AF65-F5344CB8AC3E}">
        <p14:creationId xmlns:p14="http://schemas.microsoft.com/office/powerpoint/2010/main" val="966631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6A3B502-4F63-425A-A681-47A5BC23D991}" type="datetimeFigureOut">
              <a:rPr lang="en-US" smtClean="0"/>
              <a:t>6/29/2017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1C6F405D-EFD9-44CA-9EB5-688818BD1B88}" type="slidenum">
              <a:rPr lang="en-US" smtClean="0"/>
              <a:t>‹#›</a:t>
            </a:fld>
            <a:endParaRPr lang="en-US"/>
          </a:p>
        </p:txBody>
      </p:sp>
    </p:spTree>
    <p:extLst>
      <p:ext uri="{BB962C8B-B14F-4D97-AF65-F5344CB8AC3E}">
        <p14:creationId xmlns:p14="http://schemas.microsoft.com/office/powerpoint/2010/main" val="1724948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110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6A3B502-4F63-425A-A681-47A5BC23D991}" type="datetimeFigureOut">
              <a:rPr lang="en-US" smtClean="0"/>
              <a:t>6/29/2017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1C6F405D-EFD9-44CA-9EB5-688818BD1B88}" type="slidenum">
              <a:rPr lang="en-US" smtClean="0"/>
              <a:t>‹#›</a:t>
            </a:fld>
            <a:endParaRPr lang="en-US"/>
          </a:p>
        </p:txBody>
      </p:sp>
    </p:spTree>
    <p:extLst>
      <p:ext uri="{BB962C8B-B14F-4D97-AF65-F5344CB8AC3E}">
        <p14:creationId xmlns:p14="http://schemas.microsoft.com/office/powerpoint/2010/main" val="196929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defTabSz="457200">
              <a:defRPr/>
            </a:pPr>
            <a:fld id="{F64EA11A-DC7C-4E46-A16C-A3408941C46F}" type="datetime1">
              <a:rPr lang="en-US">
                <a:solidFill>
                  <a:prstClr val="black"/>
                </a:solidFill>
              </a:rPr>
              <a:pPr defTabSz="457200">
                <a:defRPr/>
              </a:pPr>
              <a:t>6/29/2017</a:t>
            </a:fld>
            <a:endParaRPr lang="en-US">
              <a:solidFill>
                <a:prstClr val="black"/>
              </a:solidFill>
            </a:endParaRPr>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defTabSz="457200">
              <a:defRPr/>
            </a:pPr>
            <a:endParaRPr lang="en-US">
              <a:solidFill>
                <a:prstClr val="black"/>
              </a:solidFill>
            </a:endParaRPr>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defTabSz="457200">
              <a:defRPr/>
            </a:pPr>
            <a:fld id="{483ED67A-76E7-CA4E-B967-B1A38557AE31}" type="slidenum">
              <a:rPr lang="en-US">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2320836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81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57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83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2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869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67DE87-7FAE-4F5D-B60D-8CCD09822C55}" type="datetimeFigureOut">
              <a:rPr lang="en-US" smtClean="0">
                <a:solidFill>
                  <a:prstClr val="black">
                    <a:tint val="75000"/>
                  </a:prstClr>
                </a:solidFill>
              </a:rPr>
              <a:pPr/>
              <a:t>6/29/2017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791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60155A-D539-43DB-9FE6-307BEC13E7DA}" type="datetimeFigureOut">
              <a:rPr lang="en-US" smtClean="0"/>
              <a:t>6/29/2017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2AF269-96C0-4D26-9E6E-F66FDD021A8B}" type="slidenum">
              <a:rPr lang="en-US" smtClean="0"/>
              <a:t>‹#›</a:t>
            </a:fld>
            <a:endParaRPr lang="en-US"/>
          </a:p>
        </p:txBody>
      </p:sp>
    </p:spTree>
    <p:extLst>
      <p:ext uri="{BB962C8B-B14F-4D97-AF65-F5344CB8AC3E}">
        <p14:creationId xmlns:p14="http://schemas.microsoft.com/office/powerpoint/2010/main" val="15586950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5B63F4-EA84-47E4-98B8-D00DD1E76056}" type="datetimeFigureOut">
              <a:rPr lang="en-US" smtClean="0"/>
              <a:t>6/29/2017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49B311-0F45-4340-B9C7-04A588046E57}" type="slidenum">
              <a:rPr lang="en-US" smtClean="0"/>
              <a:t>‹#›</a:t>
            </a:fld>
            <a:endParaRPr lang="en-US"/>
          </a:p>
        </p:txBody>
      </p:sp>
    </p:spTree>
    <p:extLst>
      <p:ext uri="{BB962C8B-B14F-4D97-AF65-F5344CB8AC3E}">
        <p14:creationId xmlns:p14="http://schemas.microsoft.com/office/powerpoint/2010/main" val="3273658524"/>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3434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nature.com/news/online-collaboration-scientists-and-the-social-network-1.15711"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6096000" y="457200"/>
            <a:ext cx="3223933" cy="3002053"/>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Lorcan Dempsey, OCLC</a:t>
            </a:r>
            <a:br>
              <a:rPr kumimoji="0" lang="en-US" sz="2400" b="0"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br>
            <a:br>
              <a:rPr kumimoji="0" lang="en-US" sz="2400" b="0"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32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200" b="1" i="0" u="none" strike="noStrike" kern="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LorcanD</a:t>
            </a:r>
            <a:endParaRPr kumimoji="0" lang="en-US" sz="2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Oval 4"/>
          <p:cNvSpPr/>
          <p:nvPr/>
        </p:nvSpPr>
        <p:spPr>
          <a:xfrm>
            <a:off x="-152400" y="-58318"/>
            <a:ext cx="3657600" cy="3411118"/>
          </a:xfrm>
          <a:prstGeom prst="ellipse">
            <a:avLst/>
          </a:prstGeom>
          <a:solidFill>
            <a:srgbClr val="5B9BD5"/>
          </a:solidFill>
          <a:ln w="12700" cap="flat" cmpd="sng" algn="ctr">
            <a:noFill/>
            <a:prstDash val="solid"/>
            <a:miter lim="800000"/>
          </a:ln>
          <a:effectLst/>
        </p:spPr>
        <p:txBody>
          <a:bodyPr rtlCol="0" anchor="ctr"/>
          <a:lstStyle/>
          <a:p>
            <a:pPr algn="ctr"/>
            <a:r>
              <a:rPr lang="en-US" sz="2800" b="1" dirty="0">
                <a:solidFill>
                  <a:schemeClr val="bg1"/>
                </a:solidFill>
                <a:latin typeface="Segoe UI" panose="020B0502040204020203" pitchFamily="34" charset="0"/>
                <a:cs typeface="Segoe UI" panose="020B0502040204020203" pitchFamily="34" charset="0"/>
              </a:rPr>
              <a:t>Some Collection Directions: Inside Out, Facilitated, Collective</a:t>
            </a:r>
            <a:endParaRPr lang="en-US" sz="3600" b="1" dirty="0">
              <a:solidFill>
                <a:schemeClr val="bg1"/>
              </a:solidFill>
              <a:latin typeface="Segoe UI" panose="020B0502040204020203" pitchFamily="34" charset="0"/>
              <a:cs typeface="Segoe UI" panose="020B0502040204020203" pitchFamily="34" charset="0"/>
            </a:endParaRPr>
          </a:p>
        </p:txBody>
      </p:sp>
      <p:sp>
        <p:nvSpPr>
          <p:cNvPr id="6" name="Oval 5"/>
          <p:cNvSpPr/>
          <p:nvPr/>
        </p:nvSpPr>
        <p:spPr>
          <a:xfrm>
            <a:off x="1371600" y="3733800"/>
            <a:ext cx="3505200" cy="3263962"/>
          </a:xfrm>
          <a:prstGeom prst="ellipse">
            <a:avLst/>
          </a:prstGeom>
          <a:solidFill>
            <a:srgbClr val="5B9BD5"/>
          </a:solidFill>
          <a:ln w="12700" cap="flat" cmpd="sng" algn="ctr">
            <a:noFill/>
            <a:prstDash val="solid"/>
            <a:miter lim="800000"/>
          </a:ln>
          <a:effectLst/>
        </p:spPr>
        <p:txBody>
          <a:bodyPr rtlCol="0" anchor="ctr"/>
          <a:lstStyle/>
          <a:p>
            <a:pPr lvl="0" algn="ctr">
              <a:defRPr/>
            </a:pPr>
            <a:r>
              <a:rPr lang="en-US" b="1" dirty="0">
                <a:solidFill>
                  <a:schemeClr val="bg1"/>
                </a:solidFill>
                <a:latin typeface="Segoe UI" panose="020B0502040204020203" pitchFamily="34" charset="0"/>
                <a:cs typeface="Segoe UI" panose="020B0502040204020203" pitchFamily="34" charset="0"/>
              </a:rPr>
              <a:t>Ohio Valley Technical Services Group</a:t>
            </a:r>
            <a:br>
              <a:rPr lang="en-US" b="1" dirty="0">
                <a:solidFill>
                  <a:schemeClr val="bg1"/>
                </a:solidFill>
                <a:latin typeface="Segoe UI" panose="020B0502040204020203" pitchFamily="34" charset="0"/>
                <a:cs typeface="Segoe UI" panose="020B0502040204020203" pitchFamily="34" charset="0"/>
              </a:rPr>
            </a:br>
            <a:r>
              <a:rPr lang="en-US" b="1" dirty="0">
                <a:solidFill>
                  <a:schemeClr val="bg1"/>
                </a:solidFill>
                <a:latin typeface="Segoe UI" panose="020B0502040204020203" pitchFamily="34" charset="0"/>
                <a:cs typeface="Segoe UI" panose="020B0502040204020203" pitchFamily="34" charset="0"/>
              </a:rPr>
              <a:t>Xavier University</a:t>
            </a:r>
            <a:br>
              <a:rPr lang="en-US" b="1">
                <a:solidFill>
                  <a:schemeClr val="bg1"/>
                </a:solidFill>
                <a:latin typeface="Segoe UI" panose="020B0502040204020203" pitchFamily="34" charset="0"/>
                <a:cs typeface="Segoe UI" panose="020B0502040204020203" pitchFamily="34" charset="0"/>
              </a:rPr>
            </a:br>
            <a:r>
              <a:rPr lang="en-US" b="1">
                <a:solidFill>
                  <a:schemeClr val="bg1"/>
                </a:solidFill>
                <a:latin typeface="Segoe UI" panose="020B0502040204020203" pitchFamily="34" charset="0"/>
                <a:cs typeface="Segoe UI" panose="020B0502040204020203" pitchFamily="34" charset="0"/>
              </a:rPr>
              <a:t>May 21 2017</a:t>
            </a:r>
            <a:endParaRPr kumimoji="0" lang="en-US" sz="1400"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55527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val 1"/>
          <p:cNvSpPr/>
          <p:nvPr/>
        </p:nvSpPr>
        <p:spPr>
          <a:xfrm>
            <a:off x="-6531" y="8709"/>
            <a:ext cx="3993680" cy="37250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Three directions</a:t>
            </a:r>
          </a:p>
        </p:txBody>
      </p:sp>
      <p:sp>
        <p:nvSpPr>
          <p:cNvPr id="3" name="Oval 2"/>
          <p:cNvSpPr/>
          <p:nvPr/>
        </p:nvSpPr>
        <p:spPr>
          <a:xfrm>
            <a:off x="3962400" y="2286000"/>
            <a:ext cx="2377440" cy="2280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Inside out</a:t>
            </a:r>
          </a:p>
        </p:txBody>
      </p:sp>
      <p:sp>
        <p:nvSpPr>
          <p:cNvPr id="4" name="Oval 3"/>
          <p:cNvSpPr/>
          <p:nvPr/>
        </p:nvSpPr>
        <p:spPr>
          <a:xfrm>
            <a:off x="6477000" y="2286000"/>
            <a:ext cx="237744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Facilitated</a:t>
            </a:r>
          </a:p>
        </p:txBody>
      </p:sp>
      <p:sp>
        <p:nvSpPr>
          <p:cNvPr id="5" name="Oval 4"/>
          <p:cNvSpPr/>
          <p:nvPr/>
        </p:nvSpPr>
        <p:spPr>
          <a:xfrm>
            <a:off x="5294811" y="4698274"/>
            <a:ext cx="2172789" cy="2144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Collective</a:t>
            </a:r>
          </a:p>
        </p:txBody>
      </p:sp>
    </p:spTree>
    <p:extLst>
      <p:ext uri="{BB962C8B-B14F-4D97-AF65-F5344CB8AC3E}">
        <p14:creationId xmlns:p14="http://schemas.microsoft.com/office/powerpoint/2010/main" val="1919209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3810000"/>
            <a:ext cx="3636872" cy="2756952"/>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We are now reconfiguring collections around the user. </a:t>
            </a:r>
          </a:p>
        </p:txBody>
      </p:sp>
      <p:sp>
        <p:nvSpPr>
          <p:cNvPr id="3" name="Oval 2"/>
          <p:cNvSpPr/>
          <p:nvPr/>
        </p:nvSpPr>
        <p:spPr>
          <a:xfrm>
            <a:off x="0" y="2805648"/>
            <a:ext cx="4114800" cy="40272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Segoe UI" panose="020B0502040204020203" pitchFamily="34" charset="0"/>
                <a:ea typeface="Segoe UI" panose="020B0502040204020203" pitchFamily="34" charset="0"/>
                <a:cs typeface="Segoe UI" panose="020B0502040204020203" pitchFamily="34" charset="0"/>
              </a:rPr>
              <a:t>Facilitated collection</a:t>
            </a:r>
          </a:p>
        </p:txBody>
      </p:sp>
      <p:sp>
        <p:nvSpPr>
          <p:cNvPr id="5" name="Rectangle 4"/>
          <p:cNvSpPr/>
          <p:nvPr/>
        </p:nvSpPr>
        <p:spPr>
          <a:xfrm>
            <a:off x="4572000" y="457200"/>
            <a:ext cx="3636872" cy="2819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The network has reconfigured the information space. </a:t>
            </a:r>
          </a:p>
        </p:txBody>
      </p:sp>
    </p:spTree>
    <p:extLst>
      <p:ext uri="{BB962C8B-B14F-4D97-AF65-F5344CB8AC3E}">
        <p14:creationId xmlns:p14="http://schemas.microsoft.com/office/powerpoint/2010/main" val="1074575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903" y="768489"/>
            <a:ext cx="6089073" cy="5632311"/>
          </a:xfrm>
          <a:prstGeom prst="rect">
            <a:avLst/>
          </a:prstGeom>
        </p:spPr>
        <p:txBody>
          <a:bodyPr wrap="square">
            <a:spAutoFit/>
          </a:bodyPr>
          <a:lstStyle/>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Goodreads, </a:t>
            </a:r>
            <a:r>
              <a:rPr lang="en-US" dirty="0" err="1">
                <a:latin typeface="Segoe UI" panose="020B0502040204020203" pitchFamily="34" charset="0"/>
                <a:ea typeface="Calibri" panose="020F0502020204030204" pitchFamily="34" charset="0"/>
                <a:cs typeface="Segoe UI" panose="020B0502040204020203" pitchFamily="34" charset="0"/>
              </a:rPr>
              <a:t>LibraryThing</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social description/reading </a:t>
            </a:r>
            <a:r>
              <a:rPr lang="en-US" dirty="0">
                <a:latin typeface="Segoe UI" panose="020B0502040204020203" pitchFamily="34" charset="0"/>
                <a:ea typeface="Calibri" panose="020F0502020204030204" pitchFamily="34" charset="0"/>
                <a:cs typeface="Segoe UI" panose="020B0502040204020203" pitchFamily="34" charset="0"/>
              </a:rPr>
              <a:t>sites);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Wikipedia, Yahoo Answers, Khan Academy (hubs for open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research</a:t>
            </a:r>
            <a:r>
              <a:rPr lang="en-US" dirty="0">
                <a:latin typeface="Segoe UI" panose="020B0502040204020203" pitchFamily="34" charset="0"/>
                <a:ea typeface="Calibri" panose="020F0502020204030204" pitchFamily="34" charset="0"/>
                <a:cs typeface="Segoe UI" panose="020B0502040204020203" pitchFamily="34" charset="0"/>
              </a:rPr>
              <a:t>, reference, and teaching materials).  </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Google Scholar, Google Books, Amazon  (ubiquitous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discovery</a:t>
            </a:r>
            <a:r>
              <a:rPr lang="en-US" dirty="0">
                <a:latin typeface="Segoe UI" panose="020B0502040204020203" pitchFamily="34" charset="0"/>
                <a:ea typeface="Calibri" panose="020F0502020204030204" pitchFamily="34" charset="0"/>
                <a:cs typeface="Segoe UI" panose="020B0502040204020203" pitchFamily="34" charset="0"/>
              </a:rPr>
              <a:t> and fulfillment hubs);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Mendeley</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ResearchGate</a:t>
            </a:r>
            <a:r>
              <a:rPr lang="en-US" dirty="0">
                <a:latin typeface="Segoe UI" panose="020B0502040204020203" pitchFamily="34" charset="0"/>
                <a:ea typeface="Calibri" panose="020F0502020204030204" pitchFamily="34" charset="0"/>
                <a:cs typeface="Segoe UI" panose="020B0502040204020203" pitchFamily="34" charset="0"/>
              </a:rPr>
              <a:t> (services for </a:t>
            </a:r>
            <a:r>
              <a:rPr lang="en-US" b="1" dirty="0">
                <a:solidFill>
                  <a:srgbClr val="C52127"/>
                </a:solidFill>
                <a:latin typeface="Segoe UI" panose="020B0502040204020203" pitchFamily="34" charset="0"/>
                <a:ea typeface="Calibri" panose="020F0502020204030204" pitchFamily="34" charset="0"/>
                <a:cs typeface="Segoe UI" panose="020B0502040204020203" pitchFamily="34" charset="0"/>
              </a:rPr>
              <a:t>social discovery </a:t>
            </a:r>
            <a:r>
              <a:rPr lang="en-US" dirty="0">
                <a:latin typeface="Segoe UI" panose="020B0502040204020203" pitchFamily="34" charset="0"/>
                <a:ea typeface="Calibri" panose="020F0502020204030204" pitchFamily="34" charset="0"/>
                <a:cs typeface="Segoe UI" panose="020B0502040204020203" pitchFamily="34" charset="0"/>
              </a:rPr>
              <a:t>and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scholarly reputation management</a:t>
            </a:r>
            <a:r>
              <a:rPr lang="en-US" dirty="0">
                <a:latin typeface="Segoe UI" panose="020B0502040204020203" pitchFamily="34" charset="0"/>
                <a:ea typeface="Calibri" panose="020F0502020204030204" pitchFamily="34" charset="0"/>
                <a:cs typeface="Segoe UI" panose="020B0502040204020203" pitchFamily="34" charset="0"/>
              </a:rPr>
              <a:t>);</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FigShare, </a:t>
            </a:r>
            <a:r>
              <a:rPr lang="en-US" dirty="0" err="1">
                <a:latin typeface="Segoe UI" panose="020B0502040204020203" pitchFamily="34" charset="0"/>
                <a:ea typeface="Calibri" panose="020F0502020204030204" pitchFamily="34" charset="0"/>
                <a:cs typeface="Segoe UI" panose="020B0502040204020203" pitchFamily="34" charset="0"/>
              </a:rPr>
              <a:t>OpenRefine</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data storage </a:t>
            </a:r>
            <a:r>
              <a:rPr lang="en-US" dirty="0">
                <a:latin typeface="Segoe UI" panose="020B0502040204020203" pitchFamily="34" charset="0"/>
                <a:ea typeface="Calibri" panose="020F0502020204030204" pitchFamily="34" charset="0"/>
                <a:cs typeface="Segoe UI" panose="020B0502040204020203" pitchFamily="34" charset="0"/>
              </a:rPr>
              <a:t>and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manipulation</a:t>
            </a:r>
            <a:r>
              <a:rPr lang="en-US" dirty="0">
                <a:latin typeface="Segoe UI" panose="020B0502040204020203" pitchFamily="34" charset="0"/>
                <a:ea typeface="Calibri" panose="020F0502020204030204" pitchFamily="34" charset="0"/>
                <a:cs typeface="Segoe UI" panose="020B0502040204020203" pitchFamily="34" charset="0"/>
              </a:rPr>
              <a:t> tools)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Segoe UI" panose="020B0502040204020203" pitchFamily="34" charset="0"/>
            </a:endParaRPr>
          </a:p>
          <a:p>
            <a:pPr marL="342900" indent="-342900">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arXiv</a:t>
            </a:r>
            <a:r>
              <a:rPr lang="en-US" dirty="0">
                <a:latin typeface="Segoe UI" panose="020B0502040204020203" pitchFamily="34" charset="0"/>
                <a:ea typeface="Calibri" panose="020F0502020204030204" pitchFamily="34" charset="0"/>
                <a:cs typeface="Segoe UI" panose="020B0502040204020203" pitchFamily="34" charset="0"/>
              </a:rPr>
              <a:t>, SSRN, </a:t>
            </a:r>
            <a:r>
              <a:rPr lang="en-US" dirty="0" err="1">
                <a:latin typeface="Segoe UI" panose="020B0502040204020203" pitchFamily="34" charset="0"/>
                <a:ea typeface="Calibri" panose="020F0502020204030204" pitchFamily="34" charset="0"/>
                <a:cs typeface="Segoe UI" panose="020B0502040204020203" pitchFamily="34" charset="0"/>
              </a:rPr>
              <a:t>RePEc</a:t>
            </a:r>
            <a:r>
              <a:rPr lang="en-US" dirty="0">
                <a:latin typeface="Segoe UI" panose="020B0502040204020203" pitchFamily="34" charset="0"/>
                <a:ea typeface="Calibri" panose="020F0502020204030204" pitchFamily="34" charset="0"/>
                <a:cs typeface="Segoe UI" panose="020B0502040204020203" pitchFamily="34" charset="0"/>
              </a:rPr>
              <a:t>, PubMed Central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disciplinary repositories</a:t>
            </a:r>
            <a:r>
              <a:rPr lang="en-US" dirty="0">
                <a:latin typeface="Segoe UI" panose="020B0502040204020203" pitchFamily="34" charset="0"/>
                <a:ea typeface="Calibri" panose="020F0502020204030204" pitchFamily="34" charset="0"/>
                <a:cs typeface="Segoe UI" panose="020B0502040204020203" pitchFamily="34" charset="0"/>
              </a:rPr>
              <a:t> that have become important discovery hubs);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Github</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software</a:t>
            </a:r>
            <a:r>
              <a:rPr lang="en-US" dirty="0">
                <a:solidFill>
                  <a:schemeClr val="accent2"/>
                </a:solidFill>
                <a:latin typeface="Segoe UI" panose="020B0502040204020203" pitchFamily="34" charset="0"/>
                <a:ea typeface="Calibri" panose="020F0502020204030204" pitchFamily="34" charset="0"/>
                <a:cs typeface="Segoe UI" panose="020B0502040204020203" pitchFamily="34" charset="0"/>
              </a:rPr>
              <a:t> </a:t>
            </a:r>
            <a:r>
              <a:rPr lang="en-US" dirty="0">
                <a:latin typeface="Segoe UI" panose="020B0502040204020203" pitchFamily="34" charset="0"/>
                <a:ea typeface="Calibri" panose="020F0502020204030204" pitchFamily="34" charset="0"/>
                <a:cs typeface="Segoe UI" panose="020B0502040204020203" pitchFamily="34" charset="0"/>
              </a:rPr>
              <a:t>management)</a:t>
            </a:r>
            <a:endParaRPr lang="en-US" dirty="0">
              <a:effectLst/>
              <a:latin typeface="Segoe UI" panose="020B0502040204020203" pitchFamily="34" charset="0"/>
              <a:ea typeface="Calibri" panose="020F0502020204030204" pitchFamily="34" charset="0"/>
              <a:cs typeface="Times New Roman" panose="02020603050405020304" pitchFamily="18" charset="0"/>
            </a:endParaRPr>
          </a:p>
        </p:txBody>
      </p:sp>
      <p:pic>
        <p:nvPicPr>
          <p:cNvPr id="7" name="Picture 2"/>
          <p:cNvPicPr>
            <a:picLocks noChangeAspect="1" noChangeArrowheads="1"/>
          </p:cNvPicPr>
          <p:nvPr/>
        </p:nvPicPr>
        <p:blipFill>
          <a:blip r:embed="rId2" cstate="print"/>
          <a:srcRect/>
          <a:stretch>
            <a:fillRect/>
          </a:stretch>
        </p:blipFill>
        <p:spPr bwMode="auto">
          <a:xfrm>
            <a:off x="7970449" y="1527834"/>
            <a:ext cx="781032" cy="264686"/>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066956" y="399804"/>
            <a:ext cx="1173860" cy="32401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066956" y="1096951"/>
            <a:ext cx="2490990" cy="228178"/>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a:off x="6676914" y="1738433"/>
            <a:ext cx="914400" cy="329682"/>
          </a:xfrm>
          <a:prstGeom prst="rect">
            <a:avLst/>
          </a:prstGeom>
          <a:noFill/>
          <a:ln w="9525">
            <a:noFill/>
            <a:miter lim="800000"/>
            <a:headEnd/>
            <a:tailEnd/>
          </a:ln>
        </p:spPr>
      </p:pic>
      <p:pic>
        <p:nvPicPr>
          <p:cNvPr id="14" name="Picture 12"/>
          <p:cNvPicPr>
            <a:picLocks noChangeAspect="1" noChangeArrowheads="1"/>
          </p:cNvPicPr>
          <p:nvPr/>
        </p:nvPicPr>
        <p:blipFill>
          <a:blip r:embed="rId6" cstate="print"/>
          <a:srcRect/>
          <a:stretch>
            <a:fillRect/>
          </a:stretch>
        </p:blipFill>
        <p:spPr bwMode="auto">
          <a:xfrm>
            <a:off x="6543791" y="6172200"/>
            <a:ext cx="936625" cy="411163"/>
          </a:xfrm>
          <a:prstGeom prst="rect">
            <a:avLst/>
          </a:prstGeom>
          <a:noFill/>
          <a:ln w="9525">
            <a:noFill/>
            <a:miter lim="800000"/>
            <a:headEnd/>
            <a:tailEnd/>
          </a:ln>
        </p:spPr>
      </p:pic>
      <p:pic>
        <p:nvPicPr>
          <p:cNvPr id="15" name="Picture 4"/>
          <p:cNvPicPr>
            <a:picLocks noChangeAspect="1" noChangeArrowheads="1"/>
          </p:cNvPicPr>
          <p:nvPr/>
        </p:nvPicPr>
        <p:blipFill>
          <a:blip r:embed="rId7" cstate="print"/>
          <a:srcRect/>
          <a:stretch>
            <a:fillRect/>
          </a:stretch>
        </p:blipFill>
        <p:spPr bwMode="auto">
          <a:xfrm>
            <a:off x="7872663" y="2528391"/>
            <a:ext cx="962526" cy="228600"/>
          </a:xfrm>
          <a:prstGeom prst="rect">
            <a:avLst/>
          </a:prstGeom>
          <a:noFill/>
          <a:ln w="9525">
            <a:noFill/>
            <a:miter lim="800000"/>
            <a:headEnd/>
            <a:tailEnd/>
          </a:ln>
        </p:spPr>
      </p:pic>
      <p:pic>
        <p:nvPicPr>
          <p:cNvPr id="16" name="Picture 7"/>
          <p:cNvPicPr>
            <a:picLocks noChangeAspect="1" noChangeArrowheads="1"/>
          </p:cNvPicPr>
          <p:nvPr/>
        </p:nvPicPr>
        <p:blipFill>
          <a:blip r:embed="rId8" cstate="print"/>
          <a:srcRect/>
          <a:stretch>
            <a:fillRect/>
          </a:stretch>
        </p:blipFill>
        <p:spPr bwMode="auto">
          <a:xfrm>
            <a:off x="6653886" y="2908386"/>
            <a:ext cx="1600200" cy="301272"/>
          </a:xfrm>
          <a:prstGeom prst="rect">
            <a:avLst/>
          </a:prstGeom>
          <a:noFill/>
          <a:ln w="9525">
            <a:noFill/>
            <a:miter lim="800000"/>
            <a:headEnd/>
            <a:tailEnd/>
          </a:ln>
        </p:spPr>
      </p:pic>
      <p:pic>
        <p:nvPicPr>
          <p:cNvPr id="17" name="Picture 3"/>
          <p:cNvPicPr>
            <a:picLocks noChangeAspect="1" noChangeArrowheads="1"/>
          </p:cNvPicPr>
          <p:nvPr/>
        </p:nvPicPr>
        <p:blipFill>
          <a:blip r:embed="rId9" cstate="print"/>
          <a:srcRect/>
          <a:stretch>
            <a:fillRect/>
          </a:stretch>
        </p:blipFill>
        <p:spPr bwMode="auto">
          <a:xfrm>
            <a:off x="6288576" y="2367093"/>
            <a:ext cx="1290385" cy="322596"/>
          </a:xfrm>
          <a:prstGeom prst="rect">
            <a:avLst/>
          </a:prstGeom>
          <a:noFill/>
          <a:ln w="9525">
            <a:noFill/>
            <a:miter lim="800000"/>
            <a:headEnd/>
            <a:tailEnd/>
          </a:ln>
        </p:spPr>
      </p:pic>
      <p:pic>
        <p:nvPicPr>
          <p:cNvPr id="20" name="Picture 3"/>
          <p:cNvPicPr>
            <a:picLocks noChangeAspect="1" noChangeArrowheads="1"/>
          </p:cNvPicPr>
          <p:nvPr/>
        </p:nvPicPr>
        <p:blipFill>
          <a:blip r:embed="rId10" cstate="print"/>
          <a:srcRect/>
          <a:stretch>
            <a:fillRect/>
          </a:stretch>
        </p:blipFill>
        <p:spPr bwMode="auto">
          <a:xfrm>
            <a:off x="6339976" y="3845742"/>
            <a:ext cx="1073888" cy="219149"/>
          </a:xfrm>
          <a:prstGeom prst="rect">
            <a:avLst/>
          </a:prstGeom>
          <a:noFill/>
          <a:ln w="9525">
            <a:noFill/>
            <a:miter lim="800000"/>
            <a:headEnd/>
            <a:tailEnd/>
          </a:ln>
        </p:spPr>
      </p:pic>
      <p:pic>
        <p:nvPicPr>
          <p:cNvPr id="21" name="Picture 4"/>
          <p:cNvPicPr>
            <a:picLocks noChangeAspect="1" noChangeArrowheads="1"/>
          </p:cNvPicPr>
          <p:nvPr/>
        </p:nvPicPr>
        <p:blipFill>
          <a:blip r:embed="rId11" cstate="print"/>
          <a:srcRect/>
          <a:stretch>
            <a:fillRect/>
          </a:stretch>
        </p:blipFill>
        <p:spPr bwMode="auto">
          <a:xfrm>
            <a:off x="7643140" y="3544706"/>
            <a:ext cx="1141675" cy="219169"/>
          </a:xfrm>
          <a:prstGeom prst="rect">
            <a:avLst/>
          </a:prstGeom>
          <a:noFill/>
          <a:ln w="9525">
            <a:noFill/>
            <a:miter lim="800000"/>
            <a:headEnd/>
            <a:tailEnd/>
          </a:ln>
        </p:spPr>
      </p:pic>
      <p:pic>
        <p:nvPicPr>
          <p:cNvPr id="11270" name="Picture 6" descr="https://encrypted-tbn3.gstatic.com/images?q=tbn:ANd9GcR8LXb_uP9fb2tyPjH-FnnMlm7TYmg3hZSgR2CgKCu67QnV-liYVxLVYbh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2743" y="4488114"/>
            <a:ext cx="1088571"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Wikipedia-logo-v2-ko.sv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8936" y="4374846"/>
            <a:ext cx="727075" cy="83613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upload.wikimedia.org/wikipedia/en/a/aa/Figshare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35463" y="5418263"/>
            <a:ext cx="1196610" cy="4333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Galaxy Zo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99687" y="5470651"/>
            <a:ext cx="947487"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46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2038" y="0"/>
            <a:ext cx="7699924" cy="6858000"/>
          </a:xfrm>
          <a:prstGeom prst="rect">
            <a:avLst/>
          </a:prstGeom>
        </p:spPr>
      </p:pic>
    </p:spTree>
    <p:extLst>
      <p:ext uri="{BB962C8B-B14F-4D97-AF65-F5344CB8AC3E}">
        <p14:creationId xmlns:p14="http://schemas.microsoft.com/office/powerpoint/2010/main" val="55230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p:nvPr/>
        </p:nvCxnSpPr>
        <p:spPr>
          <a:xfrm>
            <a:off x="838200" y="3837941"/>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97982"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87282" y="4324128"/>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rPr>
              <a:t>The ‘owned’ collection</a:t>
            </a:r>
          </a:p>
        </p:txBody>
      </p:sp>
      <p:sp>
        <p:nvSpPr>
          <p:cNvPr id="9" name="Rectangular Callout 8"/>
          <p:cNvSpPr/>
          <p:nvPr/>
        </p:nvSpPr>
        <p:spPr>
          <a:xfrm>
            <a:off x="6515100" y="4313737"/>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The ‘facilitated’ collection</a:t>
            </a: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a:solidFill>
                  <a:schemeClr val="accent1"/>
                </a:solidFill>
              </a:rPr>
              <a:t>A collections spectrum</a:t>
            </a: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a:solidFill>
                  <a:schemeClr val="accent1"/>
                </a:solidFill>
              </a:rPr>
              <a:t>Purchased and </a:t>
            </a:r>
            <a:br>
              <a:rPr lang="en-US" dirty="0">
                <a:solidFill>
                  <a:schemeClr val="accent1"/>
                </a:solidFill>
              </a:rPr>
            </a:br>
            <a:r>
              <a:rPr lang="en-US" dirty="0">
                <a:solidFill>
                  <a:schemeClr val="accent1"/>
                </a:solidFill>
              </a:rPr>
              <a:t>physically stored</a:t>
            </a: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a:solidFill>
                  <a:schemeClr val="accent1"/>
                </a:solidFill>
              </a:rPr>
              <a:t>Meet research and </a:t>
            </a:r>
          </a:p>
          <a:p>
            <a:pPr algn="ctr"/>
            <a:r>
              <a:rPr lang="en-US" dirty="0">
                <a:solidFill>
                  <a:schemeClr val="accent1"/>
                </a:solidFill>
              </a:rPr>
              <a:t>learning needs in best way</a:t>
            </a:r>
          </a:p>
        </p:txBody>
      </p:sp>
      <p:sp>
        <p:nvSpPr>
          <p:cNvPr id="2" name="Rectangle 1"/>
          <p:cNvSpPr/>
          <p:nvPr/>
        </p:nvSpPr>
        <p:spPr>
          <a:xfrm>
            <a:off x="4260470" y="2305124"/>
            <a:ext cx="4572000" cy="923330"/>
          </a:xfrm>
          <a:prstGeom prst="rect">
            <a:avLst/>
          </a:prstGeom>
        </p:spPr>
        <p:txBody>
          <a:bodyPr>
            <a:spAutoFit/>
          </a:bodyPr>
          <a:lstStyle/>
          <a:p>
            <a:r>
              <a:rPr lang="en-US" b="1" dirty="0"/>
              <a:t>A network logic: </a:t>
            </a:r>
            <a:r>
              <a:rPr lang="en-US" dirty="0"/>
              <a:t>a coordinated mix of local, external and collaborative services are assembled around user needs</a:t>
            </a:r>
          </a:p>
        </p:txBody>
      </p:sp>
      <p:sp>
        <p:nvSpPr>
          <p:cNvPr id="3" name="Rectangle 2"/>
          <p:cNvSpPr/>
          <p:nvPr/>
        </p:nvSpPr>
        <p:spPr>
          <a:xfrm>
            <a:off x="187282" y="2305124"/>
            <a:ext cx="3169227" cy="923330"/>
          </a:xfrm>
          <a:prstGeom prst="rect">
            <a:avLst/>
          </a:prstGeom>
        </p:spPr>
        <p:txBody>
          <a:bodyPr wrap="square">
            <a:spAutoFit/>
          </a:bodyPr>
          <a:lstStyle/>
          <a:p>
            <a:r>
              <a:rPr lang="en-US" b="1" dirty="0"/>
              <a:t>A print logic: </a:t>
            </a:r>
            <a:r>
              <a:rPr lang="en-US" dirty="0"/>
              <a:t>the distribution of </a:t>
            </a:r>
            <a:br>
              <a:rPr lang="en-US" dirty="0"/>
            </a:br>
            <a:r>
              <a:rPr lang="en-US" dirty="0"/>
              <a:t>print copies to multiple local </a:t>
            </a:r>
            <a:br>
              <a:rPr lang="en-US" dirty="0"/>
            </a:br>
            <a:r>
              <a:rPr lang="en-US" dirty="0"/>
              <a:t>destinations</a:t>
            </a:r>
          </a:p>
        </p:txBody>
      </p:sp>
      <p:sp>
        <p:nvSpPr>
          <p:cNvPr id="15" name="Rectangle 14"/>
          <p:cNvSpPr/>
          <p:nvPr/>
        </p:nvSpPr>
        <p:spPr>
          <a:xfrm>
            <a:off x="228600" y="1295400"/>
            <a:ext cx="33528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Value relates to </a:t>
            </a: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locally assembled</a:t>
            </a: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 collection.</a:t>
            </a:r>
          </a:p>
        </p:txBody>
      </p:sp>
      <p:sp>
        <p:nvSpPr>
          <p:cNvPr id="16" name="Rectangle 15"/>
          <p:cNvSpPr/>
          <p:nvPr/>
        </p:nvSpPr>
        <p:spPr>
          <a:xfrm>
            <a:off x="4260470" y="1295400"/>
            <a:ext cx="40005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Value relates to ability to efficiently meet a </a:t>
            </a: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variety of research and learning needs</a:t>
            </a: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 </a:t>
            </a:r>
          </a:p>
        </p:txBody>
      </p:sp>
      <p:pic>
        <p:nvPicPr>
          <p:cNvPr id="18" name="Picture 8" descr="library"/>
          <p:cNvPicPr>
            <a:picLocks noChangeAspect="1" noChangeArrowheads="1"/>
          </p:cNvPicPr>
          <p:nvPr/>
        </p:nvPicPr>
        <p:blipFill>
          <a:blip r:embed="rId3" cstate="print"/>
          <a:srcRect/>
          <a:stretch>
            <a:fillRect/>
          </a:stretch>
        </p:blipFill>
        <p:spPr bwMode="auto">
          <a:xfrm>
            <a:off x="1250448" y="78917"/>
            <a:ext cx="1042893" cy="1066800"/>
          </a:xfrm>
          <a:prstGeom prst="rect">
            <a:avLst/>
          </a:prstGeom>
          <a:noFill/>
          <a:ln w="9525">
            <a:noFill/>
            <a:miter lim="800000"/>
            <a:headEnd/>
            <a:tailEnd/>
          </a:ln>
        </p:spPr>
      </p:pic>
      <p:pic>
        <p:nvPicPr>
          <p:cNvPr id="20" name="Picture 19"/>
          <p:cNvPicPr>
            <a:picLocks noChangeAspect="1"/>
          </p:cNvPicPr>
          <p:nvPr/>
        </p:nvPicPr>
        <p:blipFill>
          <a:blip r:embed="rId4"/>
          <a:stretch>
            <a:fillRect/>
          </a:stretch>
        </p:blipFill>
        <p:spPr>
          <a:xfrm>
            <a:off x="5608627" y="304800"/>
            <a:ext cx="876300" cy="762000"/>
          </a:xfrm>
          <a:prstGeom prst="rect">
            <a:avLst/>
          </a:prstGeom>
        </p:spPr>
      </p:pic>
      <p:sp>
        <p:nvSpPr>
          <p:cNvPr id="21" name="Rectangle 20"/>
          <p:cNvSpPr/>
          <p:nvPr/>
        </p:nvSpPr>
        <p:spPr>
          <a:xfrm>
            <a:off x="7369155" y="0"/>
            <a:ext cx="1774845" cy="261610"/>
          </a:xfrm>
          <a:prstGeom prst="rect">
            <a:avLst/>
          </a:prstGeom>
          <a:solidFill>
            <a:srgbClr val="00B0F0"/>
          </a:solidFill>
        </p:spPr>
        <p:txBody>
          <a:bodyPr wrap="none">
            <a:spAutoFit/>
          </a:bodyPr>
          <a:lstStyle/>
          <a:p>
            <a:r>
              <a:rPr lang="en-US" sz="1100" dirty="0">
                <a:solidFill>
                  <a:prstClr val="white"/>
                </a:solidFill>
              </a:rPr>
              <a:t>http://www.xkcd.com/917/</a:t>
            </a:r>
          </a:p>
        </p:txBody>
      </p:sp>
    </p:spTree>
    <p:extLst>
      <p:ext uri="{BB962C8B-B14F-4D97-AF65-F5344CB8AC3E}">
        <p14:creationId xmlns:p14="http://schemas.microsoft.com/office/powerpoint/2010/main" val="24672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ular Callout 26"/>
          <p:cNvSpPr/>
          <p:nvPr/>
        </p:nvSpPr>
        <p:spPr>
          <a:xfrm>
            <a:off x="3476650" y="472638"/>
            <a:ext cx="4371950" cy="1074484"/>
          </a:xfrm>
          <a:prstGeom prst="wedgeRectCallout">
            <a:avLst>
              <a:gd name="adj1" fmla="val 44933"/>
              <a:gd name="adj2" fmla="val 23250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‘external’ collection: </a:t>
            </a:r>
          </a:p>
          <a:p>
            <a:r>
              <a:rPr lang="en-US" sz="1600" dirty="0">
                <a:solidFill>
                  <a:schemeClr val="accent1"/>
                </a:solidFill>
              </a:rPr>
              <a:t>Pointing researchers at Google Scholar; </a:t>
            </a:r>
          </a:p>
          <a:p>
            <a:r>
              <a:rPr lang="en-US" sz="1600" dirty="0">
                <a:solidFill>
                  <a:schemeClr val="accent1"/>
                </a:solidFill>
              </a:rPr>
              <a:t>Including freely available </a:t>
            </a:r>
            <a:r>
              <a:rPr lang="en-US" sz="1600" dirty="0" err="1">
                <a:solidFill>
                  <a:schemeClr val="accent1"/>
                </a:solidFill>
              </a:rPr>
              <a:t>ebooks</a:t>
            </a:r>
            <a:r>
              <a:rPr lang="en-US" sz="1600" dirty="0">
                <a:solidFill>
                  <a:schemeClr val="accent1"/>
                </a:solidFill>
              </a:rPr>
              <a:t> in the catalog; </a:t>
            </a:r>
          </a:p>
          <a:p>
            <a:r>
              <a:rPr lang="en-US" sz="1600" dirty="0">
                <a:solidFill>
                  <a:schemeClr val="accent1"/>
                </a:solidFill>
              </a:rPr>
              <a:t>Creating resource guides for web resources.</a:t>
            </a:r>
          </a:p>
        </p:txBody>
      </p:sp>
      <p:cxnSp>
        <p:nvCxnSpPr>
          <p:cNvPr id="17" name="Straight Arrow Connector 16"/>
          <p:cNvCxnSpPr/>
          <p:nvPr/>
        </p:nvCxnSpPr>
        <p:spPr>
          <a:xfrm>
            <a:off x="838200" y="3837941"/>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97982"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87282" y="4324128"/>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rPr>
              <a:t>The ‘owned’ collection</a:t>
            </a:r>
          </a:p>
        </p:txBody>
      </p:sp>
      <p:sp>
        <p:nvSpPr>
          <p:cNvPr id="9" name="Rectangular Callout 8"/>
          <p:cNvSpPr/>
          <p:nvPr/>
        </p:nvSpPr>
        <p:spPr>
          <a:xfrm>
            <a:off x="6515100" y="4313737"/>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The ‘facilitated’ collection</a:t>
            </a:r>
          </a:p>
        </p:txBody>
      </p:sp>
      <p:sp>
        <p:nvSpPr>
          <p:cNvPr id="11" name="Rectangular Callout 10"/>
          <p:cNvSpPr/>
          <p:nvPr/>
        </p:nvSpPr>
        <p:spPr>
          <a:xfrm>
            <a:off x="1305498" y="2121487"/>
            <a:ext cx="1463922" cy="9144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‘borrowed’ collection</a:t>
            </a: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a:solidFill>
                  <a:schemeClr val="accent1"/>
                </a:solidFill>
              </a:rPr>
              <a:t>A collections spectrum</a:t>
            </a:r>
          </a:p>
        </p:txBody>
      </p:sp>
      <p:sp>
        <p:nvSpPr>
          <p:cNvPr id="21" name="Rectangular Callout 20"/>
          <p:cNvSpPr/>
          <p:nvPr/>
        </p:nvSpPr>
        <p:spPr>
          <a:xfrm>
            <a:off x="2928749" y="2121710"/>
            <a:ext cx="1412915" cy="800099"/>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print’ collection</a:t>
            </a:r>
          </a:p>
        </p:txBody>
      </p:sp>
      <p:sp>
        <p:nvSpPr>
          <p:cNvPr id="16" name="Rectangular Callout 15"/>
          <p:cNvSpPr/>
          <p:nvPr/>
        </p:nvSpPr>
        <p:spPr>
          <a:xfrm>
            <a:off x="4569501" y="2121487"/>
            <a:ext cx="1412915" cy="800099"/>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digital’ collection</a:t>
            </a:r>
          </a:p>
        </p:txBody>
      </p:sp>
      <p:sp>
        <p:nvSpPr>
          <p:cNvPr id="18" name="Rectangular Callout 17"/>
          <p:cNvSpPr/>
          <p:nvPr/>
        </p:nvSpPr>
        <p:spPr>
          <a:xfrm>
            <a:off x="6332615" y="2121487"/>
            <a:ext cx="1412915" cy="9144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evolving scholarly record</a:t>
            </a: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a:solidFill>
                  <a:schemeClr val="accent1"/>
                </a:solidFill>
              </a:rPr>
              <a:t>Purchased and </a:t>
            </a:r>
            <a:br>
              <a:rPr lang="en-US" dirty="0">
                <a:solidFill>
                  <a:schemeClr val="accent1"/>
                </a:solidFill>
              </a:rPr>
            </a:br>
            <a:r>
              <a:rPr lang="en-US" dirty="0">
                <a:solidFill>
                  <a:schemeClr val="accent1"/>
                </a:solidFill>
              </a:rPr>
              <a:t>physically stored</a:t>
            </a: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a:solidFill>
                  <a:schemeClr val="accent1"/>
                </a:solidFill>
              </a:rPr>
              <a:t>Meet research and </a:t>
            </a:r>
          </a:p>
          <a:p>
            <a:pPr algn="ctr"/>
            <a:r>
              <a:rPr lang="en-US" dirty="0">
                <a:solidFill>
                  <a:schemeClr val="accent1"/>
                </a:solidFill>
              </a:rPr>
              <a:t>learning needs in best way</a:t>
            </a:r>
          </a:p>
        </p:txBody>
      </p:sp>
      <p:sp>
        <p:nvSpPr>
          <p:cNvPr id="24" name="Rectangular Callout 23"/>
          <p:cNvSpPr/>
          <p:nvPr/>
        </p:nvSpPr>
        <p:spPr>
          <a:xfrm>
            <a:off x="2720196" y="4210050"/>
            <a:ext cx="1412915" cy="800099"/>
          </a:xfrm>
          <a:prstGeom prst="wedgeRectCallout">
            <a:avLst>
              <a:gd name="adj1" fmla="val -12851"/>
              <a:gd name="adj2" fmla="val -9079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‘licensed’ collection</a:t>
            </a:r>
          </a:p>
        </p:txBody>
      </p:sp>
      <p:sp>
        <p:nvSpPr>
          <p:cNvPr id="25" name="Rectangular Callout 24"/>
          <p:cNvSpPr/>
          <p:nvPr/>
        </p:nvSpPr>
        <p:spPr>
          <a:xfrm>
            <a:off x="4540080" y="4205309"/>
            <a:ext cx="1412915" cy="914400"/>
          </a:xfrm>
          <a:prstGeom prst="wedgeRectCallout">
            <a:avLst>
              <a:gd name="adj1" fmla="val -28389"/>
              <a:gd name="adj2" fmla="val -9262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‘demand-driven’ collection</a:t>
            </a:r>
          </a:p>
        </p:txBody>
      </p:sp>
      <p:sp>
        <p:nvSpPr>
          <p:cNvPr id="2" name="TextBox 1"/>
          <p:cNvSpPr txBox="1"/>
          <p:nvPr/>
        </p:nvSpPr>
        <p:spPr>
          <a:xfrm>
            <a:off x="3174132" y="5668237"/>
            <a:ext cx="2335063" cy="738664"/>
          </a:xfrm>
          <a:prstGeom prst="rect">
            <a:avLst/>
          </a:prstGeom>
          <a:noFill/>
          <a:ln>
            <a:solidFill>
              <a:srgbClr val="5B9BD5"/>
            </a:solidFill>
          </a:ln>
        </p:spPr>
        <p:txBody>
          <a:bodyPr wrap="none" rtlCol="0">
            <a:spAutoFit/>
          </a:bodyPr>
          <a:lstStyle/>
          <a:p>
            <a:r>
              <a:rPr lang="en-US" sz="1400" dirty="0">
                <a:solidFill>
                  <a:srgbClr val="0070C0"/>
                </a:solidFill>
              </a:rPr>
              <a:t>Note: Libraries have variable </a:t>
            </a:r>
          </a:p>
          <a:p>
            <a:r>
              <a:rPr lang="en-US" sz="1400" dirty="0">
                <a:solidFill>
                  <a:srgbClr val="0070C0"/>
                </a:solidFill>
              </a:rPr>
              <a:t>Investments across the entire</a:t>
            </a:r>
          </a:p>
          <a:p>
            <a:r>
              <a:rPr lang="en-US" sz="1400" dirty="0">
                <a:solidFill>
                  <a:srgbClr val="0070C0"/>
                </a:solidFill>
              </a:rPr>
              <a:t>spectrum</a:t>
            </a:r>
          </a:p>
        </p:txBody>
      </p:sp>
    </p:spTree>
    <p:extLst>
      <p:ext uri="{BB962C8B-B14F-4D97-AF65-F5344CB8AC3E}">
        <p14:creationId xmlns:p14="http://schemas.microsoft.com/office/powerpoint/2010/main" val="356223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P spid="21" grpId="0" animBg="1"/>
      <p:bldP spid="16" grpId="0" animBg="1"/>
      <p:bldP spid="18"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 y="0"/>
            <a:ext cx="9266006" cy="6858000"/>
          </a:xfrm>
          <a:prstGeom prst="rect">
            <a:avLst/>
          </a:prstGeom>
        </p:spPr>
      </p:pic>
      <p:sp>
        <p:nvSpPr>
          <p:cNvPr id="3" name="Rectangle 2"/>
          <p:cNvSpPr/>
          <p:nvPr/>
        </p:nvSpPr>
        <p:spPr>
          <a:xfrm>
            <a:off x="5867400" y="5181600"/>
            <a:ext cx="3429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specialized collection</a:t>
            </a:r>
          </a:p>
        </p:txBody>
      </p:sp>
    </p:spTree>
    <p:extLst>
      <p:ext uri="{BB962C8B-B14F-4D97-AF65-F5344CB8AC3E}">
        <p14:creationId xmlns:p14="http://schemas.microsoft.com/office/powerpoint/2010/main" val="3355116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84277" y="4767053"/>
            <a:ext cx="3059723" cy="415498"/>
          </a:xfrm>
          <a:prstGeom prst="rect">
            <a:avLst/>
          </a:prstGeom>
          <a:solidFill>
            <a:srgbClr val="5B9BD5"/>
          </a:solidFill>
          <a:ln>
            <a:noFill/>
          </a:ln>
        </p:spPr>
        <p:txBody>
          <a:bodyPr wrap="square" rtlCol="0">
            <a:spAutoFit/>
          </a:bodyPr>
          <a:lstStyle/>
          <a:p>
            <a:r>
              <a:rPr lang="en-US" sz="1050" dirty="0">
                <a:solidFill>
                  <a:schemeClr val="bg1"/>
                </a:solidFill>
                <a:latin typeface="Segoe UI Semibold" panose="020B0702040204020203" pitchFamily="34" charset="0"/>
              </a:rPr>
              <a:t>Slide via Martha Whitehead</a:t>
            </a:r>
          </a:p>
          <a:p>
            <a:r>
              <a:rPr lang="en-US" sz="1050" dirty="0">
                <a:solidFill>
                  <a:schemeClr val="bg1"/>
                </a:solidFill>
                <a:latin typeface="Segoe UI Semibold" panose="020B0702040204020203" pitchFamily="34" charset="0"/>
              </a:rPr>
              <a:t>Queen’s University, Canada</a:t>
            </a:r>
          </a:p>
        </p:txBody>
      </p:sp>
      <p:pic>
        <p:nvPicPr>
          <p:cNvPr id="6" name="Content Placeholder 5" descr="IMG_0385.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6538" r="16538"/>
          <a:stretch>
            <a:fillRect/>
          </a:stretch>
        </p:blipFill>
        <p:spPr>
          <a:xfrm>
            <a:off x="0" y="-545599"/>
            <a:ext cx="6084277" cy="6818504"/>
          </a:xfrm>
        </p:spPr>
      </p:pic>
      <p:sp>
        <p:nvSpPr>
          <p:cNvPr id="8" name="Title 1"/>
          <p:cNvSpPr>
            <a:spLocks noGrp="1"/>
          </p:cNvSpPr>
          <p:nvPr>
            <p:ph type="title"/>
          </p:nvPr>
        </p:nvSpPr>
        <p:spPr>
          <a:xfrm>
            <a:off x="0" y="5159468"/>
            <a:ext cx="9144000" cy="857250"/>
          </a:xfrm>
          <a:solidFill>
            <a:srgbClr val="5B9BD5"/>
          </a:solidFill>
        </p:spPr>
        <p:txBody>
          <a:bodyPr>
            <a:noAutofit/>
          </a:bodyPr>
          <a:lstStyle/>
          <a:p>
            <a:pPr algn="l"/>
            <a:r>
              <a:rPr lang="en-US" sz="2400" dirty="0">
                <a:solidFill>
                  <a:schemeClr val="bg1"/>
                </a:solidFill>
                <a:latin typeface="Segoe UI Semibold" panose="020B0702040204020203" pitchFamily="34" charset="0"/>
              </a:rPr>
              <a:t>Retain our values: supporting local cultures in a global knowledge commons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5384" y="1105280"/>
            <a:ext cx="2347546" cy="3130061"/>
          </a:xfrm>
          <a:prstGeom prst="rect">
            <a:avLst/>
          </a:prstGeom>
          <a:ln w="57150">
            <a:solidFill>
              <a:schemeClr val="bg1">
                <a:lumMod val="50000"/>
              </a:schemeClr>
            </a:solidFill>
          </a:ln>
        </p:spPr>
      </p:pic>
      <p:sp>
        <p:nvSpPr>
          <p:cNvPr id="5" name="Rectangle 4"/>
          <p:cNvSpPr/>
          <p:nvPr/>
        </p:nvSpPr>
        <p:spPr>
          <a:xfrm>
            <a:off x="6084277" y="4268493"/>
            <a:ext cx="2295821" cy="507831"/>
          </a:xfrm>
          <a:prstGeom prst="rect">
            <a:avLst/>
          </a:prstGeom>
        </p:spPr>
        <p:txBody>
          <a:bodyPr wrap="none">
            <a:spAutoFit/>
          </a:bodyPr>
          <a:lstStyle/>
          <a:p>
            <a:r>
              <a:rPr lang="en-US" sz="1350" dirty="0" err="1">
                <a:solidFill>
                  <a:srgbClr val="0070C0"/>
                </a:solidFill>
                <a:latin typeface="Segoe UI Semibold" panose="020B0702040204020203" pitchFamily="34" charset="0"/>
              </a:rPr>
              <a:t>Maison</a:t>
            </a:r>
            <a:r>
              <a:rPr lang="en-US" sz="1350" dirty="0">
                <a:solidFill>
                  <a:srgbClr val="0070C0"/>
                </a:solidFill>
                <a:latin typeface="Segoe UI Semibold" panose="020B0702040204020203" pitchFamily="34" charset="0"/>
              </a:rPr>
              <a:t> de la </a:t>
            </a:r>
            <a:r>
              <a:rPr lang="en-US" sz="1350" dirty="0" err="1">
                <a:solidFill>
                  <a:srgbClr val="0070C0"/>
                </a:solidFill>
                <a:latin typeface="Segoe UI Semibold" panose="020B0702040204020203" pitchFamily="34" charset="0"/>
              </a:rPr>
              <a:t>littérature</a:t>
            </a:r>
            <a:r>
              <a:rPr lang="en-US" sz="1350" dirty="0">
                <a:solidFill>
                  <a:srgbClr val="0070C0"/>
                </a:solidFill>
                <a:latin typeface="Segoe UI Semibold" panose="020B0702040204020203" pitchFamily="34" charset="0"/>
              </a:rPr>
              <a:t>, </a:t>
            </a:r>
          </a:p>
          <a:p>
            <a:r>
              <a:rPr lang="en-US" sz="1350" dirty="0">
                <a:solidFill>
                  <a:srgbClr val="0070C0"/>
                </a:solidFill>
                <a:latin typeface="Segoe UI Semibold" panose="020B0702040204020203" pitchFamily="34" charset="0"/>
              </a:rPr>
              <a:t>la </a:t>
            </a:r>
            <a:r>
              <a:rPr lang="en-US" sz="1350" dirty="0" err="1">
                <a:solidFill>
                  <a:srgbClr val="0070C0"/>
                </a:solidFill>
                <a:latin typeface="Segoe UI Semibold" panose="020B0702040204020203" pitchFamily="34" charset="0"/>
              </a:rPr>
              <a:t>Bibliothèque</a:t>
            </a:r>
            <a:r>
              <a:rPr lang="en-US" sz="1350" dirty="0">
                <a:solidFill>
                  <a:srgbClr val="0070C0"/>
                </a:solidFill>
                <a:latin typeface="Segoe UI Semibold" panose="020B0702040204020203" pitchFamily="34" charset="0"/>
              </a:rPr>
              <a:t> de Québec</a:t>
            </a:r>
            <a:r>
              <a:rPr lang="en-US" sz="1350" dirty="0">
                <a:solidFill>
                  <a:srgbClr val="0070C0"/>
                </a:solidFill>
              </a:rPr>
              <a:t> </a:t>
            </a:r>
            <a:endParaRPr lang="en-US" sz="1350" dirty="0">
              <a:solidFill>
                <a:srgbClr val="0070C0"/>
              </a:solidFill>
              <a:latin typeface="proxima-nova"/>
            </a:endParaRPr>
          </a:p>
        </p:txBody>
      </p:sp>
    </p:spTree>
    <p:extLst>
      <p:ext uri="{BB962C8B-B14F-4D97-AF65-F5344CB8AC3E}">
        <p14:creationId xmlns:p14="http://schemas.microsoft.com/office/powerpoint/2010/main" val="1416402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7336" y="1219200"/>
            <a:ext cx="3536577"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70C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Oval 2"/>
          <p:cNvSpPr/>
          <p:nvPr/>
        </p:nvSpPr>
        <p:spPr>
          <a:xfrm>
            <a:off x="1603003" y="191104"/>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prstClr val="white"/>
                </a:solidFill>
                <a:latin typeface="Segoe UI" panose="020B0502040204020203" pitchFamily="34" charset="0"/>
                <a:ea typeface="Segoe UI" panose="020B0502040204020203" pitchFamily="34" charset="0"/>
                <a:cs typeface="Segoe UI" panose="020B0502040204020203" pitchFamily="34" charset="0"/>
              </a:rPr>
              <a:t>Specialised</a:t>
            </a:r>
            <a:r>
              <a:rPr lang="en-US" sz="1400" b="1" dirty="0">
                <a:solidFill>
                  <a:prstClr val="white"/>
                </a:solidFill>
                <a:latin typeface="Segoe UI" panose="020B0502040204020203" pitchFamily="34" charset="0"/>
                <a:ea typeface="Segoe UI" panose="020B0502040204020203" pitchFamily="34" charset="0"/>
                <a:cs typeface="Segoe UI" panose="020B0502040204020203" pitchFamily="34" charset="0"/>
              </a:rPr>
              <a:t> local collection</a:t>
            </a:r>
          </a:p>
        </p:txBody>
      </p:sp>
      <p:sp>
        <p:nvSpPr>
          <p:cNvPr id="16" name="Oval 15"/>
          <p:cNvSpPr/>
          <p:nvPr/>
        </p:nvSpPr>
        <p:spPr>
          <a:xfrm>
            <a:off x="1630680" y="4560795"/>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19" name="Rectangle 18"/>
          <p:cNvSpPr/>
          <p:nvPr/>
        </p:nvSpPr>
        <p:spPr>
          <a:xfrm>
            <a:off x="4953000" y="1228804"/>
            <a:ext cx="3536577" cy="4343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Deep engagement with user community</a:t>
            </a:r>
          </a:p>
          <a:p>
            <a:pPr algn="ctr"/>
            <a:endPar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Make expertise visible</a:t>
            </a:r>
          </a:p>
          <a:p>
            <a:pPr algn="ctr"/>
            <a:endPar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Interest in collective collections</a:t>
            </a:r>
          </a:p>
          <a:p>
            <a:pPr algn="ctr"/>
            <a:endPar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Arrow: Up-Down 1"/>
          <p:cNvSpPr/>
          <p:nvPr/>
        </p:nvSpPr>
        <p:spPr>
          <a:xfrm>
            <a:off x="2061583" y="2151778"/>
            <a:ext cx="1066800" cy="2409017"/>
          </a:xfrm>
          <a:prstGeom prst="upDownArrow">
            <a:avLst/>
          </a:prstGeom>
          <a:solidFill>
            <a:srgbClr val="5B9BD5">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158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867336" y="1219200"/>
            <a:ext cx="3536577"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research/cultural work </a:t>
            </a: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a:p>
            <a:pPr algn="ctr"/>
            <a:endPar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A shift from support for </a:t>
            </a: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consumption</a:t>
            </a: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 to support for </a:t>
            </a: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creation</a:t>
            </a: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 </a:t>
            </a:r>
          </a:p>
        </p:txBody>
      </p:sp>
      <p:sp>
        <p:nvSpPr>
          <p:cNvPr id="3" name="Oval 2"/>
          <p:cNvSpPr/>
          <p:nvPr/>
        </p:nvSpPr>
        <p:spPr>
          <a:xfrm>
            <a:off x="5059602" y="2895600"/>
            <a:ext cx="4048539" cy="396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Tree>
    <p:extLst>
      <p:ext uri="{BB962C8B-B14F-4D97-AF65-F5344CB8AC3E}">
        <p14:creationId xmlns:p14="http://schemas.microsoft.com/office/powerpoint/2010/main" val="352259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724400" y="2568495"/>
            <a:ext cx="4419601" cy="42895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Collections as a service</a:t>
            </a:r>
          </a:p>
        </p:txBody>
      </p:sp>
    </p:spTree>
    <p:extLst>
      <p:ext uri="{BB962C8B-B14F-4D97-AF65-F5344CB8AC3E}">
        <p14:creationId xmlns:p14="http://schemas.microsoft.com/office/powerpoint/2010/main" val="4171833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14400"/>
          </a:xfrm>
          <a:solidFill>
            <a:srgbClr val="5B9BD5"/>
          </a:solidFill>
        </p:spPr>
        <p:txBody>
          <a:bodyPr>
            <a:normAutofit fontScale="90000"/>
          </a:bodyPr>
          <a:lstStyle/>
          <a:p>
            <a:pPr algn="ctr"/>
            <a:r>
              <a:rPr lang="en-US" sz="3200" dirty="0">
                <a:solidFill>
                  <a:schemeClr val="bg1"/>
                </a:solidFill>
              </a:rPr>
              <a:t>Supporting the creative process: the emerging scholarly record</a:t>
            </a:r>
          </a:p>
        </p:txBody>
      </p:sp>
      <p:pic>
        <p:nvPicPr>
          <p:cNvPr id="1026" name="Picture 2" descr="H:\NSR\cni2014\outcomes-1.png"/>
          <p:cNvPicPr>
            <a:picLocks noChangeAspect="1" noChangeArrowheads="1"/>
          </p:cNvPicPr>
          <p:nvPr/>
        </p:nvPicPr>
        <p:blipFill>
          <a:blip r:embed="rId3" cstate="print"/>
          <a:srcRect/>
          <a:stretch>
            <a:fillRect/>
          </a:stretch>
        </p:blipFill>
        <p:spPr bwMode="auto">
          <a:xfrm>
            <a:off x="1371600" y="1481177"/>
            <a:ext cx="6477000" cy="5072023"/>
          </a:xfrm>
          <a:prstGeom prst="rect">
            <a:avLst/>
          </a:prstGeom>
          <a:noFill/>
        </p:spPr>
      </p:pic>
    </p:spTree>
    <p:extLst>
      <p:ext uri="{BB962C8B-B14F-4D97-AF65-F5344CB8AC3E}">
        <p14:creationId xmlns:p14="http://schemas.microsoft.com/office/powerpoint/2010/main" val="1731078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2667000" y="2209800"/>
            <a:ext cx="3886200" cy="3043214"/>
          </a:xfrm>
          <a:prstGeom prst="rect">
            <a:avLst/>
          </a:prstGeom>
          <a:noFill/>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4343400" y="321159"/>
            <a:ext cx="1600200" cy="484910"/>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344209" y="1293077"/>
            <a:ext cx="1371600" cy="766646"/>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737822" y="1905462"/>
            <a:ext cx="842211" cy="7112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srcRect/>
          <a:stretch>
            <a:fillRect/>
          </a:stretch>
        </p:blipFill>
        <p:spPr bwMode="auto">
          <a:xfrm>
            <a:off x="838200" y="1676400"/>
            <a:ext cx="1530199" cy="383323"/>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srcRect/>
          <a:stretch>
            <a:fillRect/>
          </a:stretch>
        </p:blipFill>
        <p:spPr bwMode="auto">
          <a:xfrm>
            <a:off x="6248400" y="4876800"/>
            <a:ext cx="2235198" cy="609600"/>
          </a:xfrm>
          <a:prstGeom prst="rect">
            <a:avLst/>
          </a:prstGeom>
          <a:noFill/>
        </p:spPr>
      </p:pic>
      <p:pic>
        <p:nvPicPr>
          <p:cNvPr id="14369" name="Picture 33" descr="H:\NSR\cni2014\wnf.jpg"/>
          <p:cNvPicPr>
            <a:picLocks noChangeAspect="1" noChangeArrowheads="1"/>
          </p:cNvPicPr>
          <p:nvPr/>
        </p:nvPicPr>
        <p:blipFill>
          <a:blip r:embed="rId9" cstate="print"/>
          <a:srcRect/>
          <a:stretch>
            <a:fillRect/>
          </a:stretch>
        </p:blipFill>
        <p:spPr bwMode="auto">
          <a:xfrm>
            <a:off x="1143000" y="5257800"/>
            <a:ext cx="1493719" cy="9144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0" cstate="print"/>
          <a:srcRect/>
          <a:stretch>
            <a:fillRect/>
          </a:stretch>
        </p:blipFill>
        <p:spPr bwMode="auto">
          <a:xfrm>
            <a:off x="7086600" y="5562600"/>
            <a:ext cx="914400" cy="914400"/>
          </a:xfrm>
          <a:prstGeom prst="rect">
            <a:avLst/>
          </a:prstGeom>
          <a:noFill/>
        </p:spPr>
      </p:pic>
      <p:pic>
        <p:nvPicPr>
          <p:cNvPr id="11266" name="Picture 2" descr="https://retractionwatch.files.wordpress.com/2014/08/pubpeer.png"/>
          <p:cNvPicPr>
            <a:picLocks noChangeAspect="1" noChangeArrowheads="1"/>
          </p:cNvPicPr>
          <p:nvPr/>
        </p:nvPicPr>
        <p:blipFill>
          <a:blip r:embed="rId11" cstate="print"/>
          <a:srcRect/>
          <a:stretch>
            <a:fillRect/>
          </a:stretch>
        </p:blipFill>
        <p:spPr bwMode="auto">
          <a:xfrm>
            <a:off x="762000" y="4648200"/>
            <a:ext cx="1447800" cy="465178"/>
          </a:xfrm>
          <a:prstGeom prst="rect">
            <a:avLst/>
          </a:prstGeom>
          <a:noFill/>
        </p:spPr>
      </p:pic>
      <p:pic>
        <p:nvPicPr>
          <p:cNvPr id="11268" name="Picture 4" descr="http://global.oup.com/uk/orc/system/images/orclogo_combined.gif"/>
          <p:cNvPicPr>
            <a:picLocks noChangeAspect="1" noChangeArrowheads="1"/>
          </p:cNvPicPr>
          <p:nvPr/>
        </p:nvPicPr>
        <p:blipFill>
          <a:blip r:embed="rId12" cstate="print"/>
          <a:srcRect/>
          <a:stretch>
            <a:fillRect/>
          </a:stretch>
        </p:blipFill>
        <p:spPr bwMode="auto">
          <a:xfrm>
            <a:off x="3124200" y="6019800"/>
            <a:ext cx="2819400" cy="514351"/>
          </a:xfrm>
          <a:prstGeom prst="rect">
            <a:avLst/>
          </a:prstGeom>
          <a:noFill/>
        </p:spPr>
      </p:pic>
      <p:pic>
        <p:nvPicPr>
          <p:cNvPr id="1026" name="Picture 2"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45130" y="1067889"/>
            <a:ext cx="169545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ithu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91619" y="956146"/>
            <a:ext cx="875415" cy="9031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5"/>
          <a:stretch>
            <a:fillRect/>
          </a:stretch>
        </p:blipFill>
        <p:spPr>
          <a:xfrm>
            <a:off x="1745130" y="449276"/>
            <a:ext cx="2288348" cy="417287"/>
          </a:xfrm>
          <a:prstGeom prst="rect">
            <a:avLst/>
          </a:prstGeom>
        </p:spPr>
      </p:pic>
    </p:spTree>
    <p:extLst>
      <p:ext uri="{BB962C8B-B14F-4D97-AF65-F5344CB8AC3E}">
        <p14:creationId xmlns:p14="http://schemas.microsoft.com/office/powerpoint/2010/main" val="1190810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48835" y="609600"/>
            <a:ext cx="6886456" cy="6858000"/>
          </a:xfrm>
          <a:prstGeom prst="rect">
            <a:avLst/>
          </a:prstGeom>
        </p:spPr>
      </p:pic>
      <p:pic>
        <p:nvPicPr>
          <p:cNvPr id="6" name="Picture 5"/>
          <p:cNvPicPr>
            <a:picLocks noChangeAspect="1"/>
          </p:cNvPicPr>
          <p:nvPr/>
        </p:nvPicPr>
        <p:blipFill>
          <a:blip r:embed="rId3"/>
          <a:stretch>
            <a:fillRect/>
          </a:stretch>
        </p:blipFill>
        <p:spPr>
          <a:xfrm>
            <a:off x="34834" y="63409"/>
            <a:ext cx="3028950" cy="428625"/>
          </a:xfrm>
          <a:prstGeom prst="rect">
            <a:avLst/>
          </a:prstGeom>
        </p:spPr>
      </p:pic>
    </p:spTree>
    <p:extLst>
      <p:ext uri="{BB962C8B-B14F-4D97-AF65-F5344CB8AC3E}">
        <p14:creationId xmlns:p14="http://schemas.microsoft.com/office/powerpoint/2010/main" val="2182048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0" y="0"/>
            <a:ext cx="5334000" cy="6791010"/>
          </a:xfrm>
          <a:prstGeom prst="rect">
            <a:avLst/>
          </a:prstGeom>
        </p:spPr>
      </p:pic>
      <p:sp>
        <p:nvSpPr>
          <p:cNvPr id="3" name="Rectangle 2"/>
          <p:cNvSpPr/>
          <p:nvPr/>
        </p:nvSpPr>
        <p:spPr>
          <a:xfrm>
            <a:off x="0" y="6504801"/>
            <a:ext cx="7086600" cy="276999"/>
          </a:xfrm>
          <a:prstGeom prst="rect">
            <a:avLst/>
          </a:prstGeom>
          <a:solidFill>
            <a:schemeClr val="bg1"/>
          </a:solidFill>
        </p:spPr>
        <p:txBody>
          <a:bodyPr wrap="square">
            <a:spAutoFit/>
          </a:bodyPr>
          <a:lstStyle/>
          <a:p>
            <a:r>
              <a:rPr lang="en-US" sz="1200" dirty="0">
                <a:latin typeface="Segoe UI" panose="020B0502040204020203" pitchFamily="34" charset="0"/>
                <a:ea typeface="Segoe UI" panose="020B0502040204020203" pitchFamily="34" charset="0"/>
                <a:cs typeface="Segoe UI" panose="020B0502040204020203" pitchFamily="34" charset="0"/>
                <a:hlinkClick r:id="rId3"/>
              </a:rPr>
              <a:t>http://www.nature.com/news/online-collaboration-scientists-and-the-social-network-1.15711</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Box 3"/>
          <p:cNvSpPr txBox="1"/>
          <p:nvPr/>
        </p:nvSpPr>
        <p:spPr>
          <a:xfrm>
            <a:off x="381000" y="2195176"/>
            <a:ext cx="2667000" cy="923330"/>
          </a:xfrm>
          <a:prstGeom prst="rect">
            <a:avLst/>
          </a:prstGeom>
          <a:solidFill>
            <a:schemeClr val="bg1">
              <a:alpha val="80000"/>
            </a:schemeClr>
          </a:solidFill>
          <a:ln w="25400">
            <a:solidFill>
              <a:schemeClr val="accent3"/>
            </a:solidFill>
          </a:ln>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Faculty/researcher engagement in academic social network</a:t>
            </a:r>
          </a:p>
        </p:txBody>
      </p:sp>
      <p:sp>
        <p:nvSpPr>
          <p:cNvPr id="5" name="TextBox 4"/>
          <p:cNvSpPr txBox="1"/>
          <p:nvPr/>
        </p:nvSpPr>
        <p:spPr>
          <a:xfrm>
            <a:off x="355600" y="4374033"/>
            <a:ext cx="2667000" cy="1477328"/>
          </a:xfrm>
          <a:prstGeom prst="rect">
            <a:avLst/>
          </a:prstGeom>
          <a:solidFill>
            <a:schemeClr val="bg1">
              <a:alpha val="80000"/>
            </a:schemeClr>
          </a:solidFill>
          <a:ln w="25400">
            <a:noFill/>
          </a:ln>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Digital </a:t>
            </a:r>
          </a:p>
          <a:p>
            <a:r>
              <a:rPr lang="en-US" dirty="0">
                <a:latin typeface="Segoe UI" panose="020B0502040204020203" pitchFamily="34" charset="0"/>
                <a:ea typeface="Segoe UI" panose="020B0502040204020203" pitchFamily="34" charset="0"/>
                <a:cs typeface="Segoe UI" panose="020B0502040204020203" pitchFamily="34" charset="0"/>
              </a:rPr>
              <a:t>Residents</a:t>
            </a:r>
          </a:p>
          <a:p>
            <a:endParaRPr lang="en-US" dirty="0">
              <a:latin typeface="Segoe UI" panose="020B0502040204020203" pitchFamily="34" charset="0"/>
              <a:ea typeface="Segoe UI" panose="020B0502040204020203" pitchFamily="34" charset="0"/>
              <a:cs typeface="Segoe UI" panose="020B0502040204020203" pitchFamily="34" charset="0"/>
            </a:endParaRPr>
          </a:p>
          <a:p>
            <a:endParaRPr lang="en-US" dirty="0">
              <a:latin typeface="Segoe UI" panose="020B0502040204020203" pitchFamily="34" charset="0"/>
              <a:ea typeface="Segoe UI" panose="020B0502040204020203" pitchFamily="34" charset="0"/>
              <a:cs typeface="Segoe UI" panose="020B0502040204020203" pitchFamily="34" charset="0"/>
            </a:endParaRPr>
          </a:p>
          <a:p>
            <a:endParaRPr lang="en-US" dirty="0">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a:xfrm flipV="1">
            <a:off x="355600" y="4390072"/>
            <a:ext cx="2667000" cy="144780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043533" y="5221069"/>
            <a:ext cx="928267" cy="646331"/>
          </a:xfrm>
          <a:prstGeom prst="rect">
            <a:avLst/>
          </a:prstGeom>
          <a:noFill/>
        </p:spPr>
        <p:txBody>
          <a:bodyPr wrap="non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Digital </a:t>
            </a:r>
          </a:p>
          <a:p>
            <a:r>
              <a:rPr lang="en-US" dirty="0">
                <a:latin typeface="Segoe UI" panose="020B0502040204020203" pitchFamily="34" charset="0"/>
                <a:ea typeface="Segoe UI" panose="020B0502040204020203" pitchFamily="34" charset="0"/>
                <a:cs typeface="Segoe UI" panose="020B0502040204020203" pitchFamily="34" charset="0"/>
              </a:rPr>
              <a:t>Visitors</a:t>
            </a:r>
          </a:p>
        </p:txBody>
      </p:sp>
      <p:cxnSp>
        <p:nvCxnSpPr>
          <p:cNvPr id="10" name="Straight Connector 9"/>
          <p:cNvCxnSpPr/>
          <p:nvPr/>
        </p:nvCxnSpPr>
        <p:spPr>
          <a:xfrm flipV="1">
            <a:off x="355600" y="4374033"/>
            <a:ext cx="2667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64067" y="4374033"/>
            <a:ext cx="0" cy="1463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022600" y="4374033"/>
            <a:ext cx="0" cy="146304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81000" y="5837872"/>
            <a:ext cx="2667000"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1929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accent1"/>
                </a:solidFill>
                <a:latin typeface="Segoe UI Light" panose="020B0502040204020203" pitchFamily="34" charset="0"/>
              </a:rPr>
              <a:t>Workflow is the new content (supply chain)</a:t>
            </a:r>
          </a:p>
        </p:txBody>
      </p:sp>
      <p:sp>
        <p:nvSpPr>
          <p:cNvPr id="3" name="Content Placeholder 2"/>
          <p:cNvSpPr>
            <a:spLocks noGrp="1"/>
          </p:cNvSpPr>
          <p:nvPr>
            <p:ph sz="half" idx="1"/>
          </p:nvPr>
        </p:nvSpPr>
        <p:spPr>
          <a:xfrm>
            <a:off x="628650" y="2017538"/>
            <a:ext cx="3886200" cy="4078926"/>
          </a:xfrm>
          <a:solidFill>
            <a:schemeClr val="tx2">
              <a:lumMod val="60000"/>
              <a:lumOff val="40000"/>
            </a:schemeClr>
          </a:solidFill>
          <a:ln>
            <a:noFill/>
          </a:ln>
        </p:spPr>
        <p:txBody>
          <a:bodyPr/>
          <a:lstStyle/>
          <a:p>
            <a:r>
              <a:rPr lang="en-US" sz="2800" b="1" dirty="0">
                <a:solidFill>
                  <a:schemeClr val="bg1"/>
                </a:solidFill>
                <a:latin typeface="Segoe UI Light" panose="020B0502040204020203" pitchFamily="34" charset="0"/>
              </a:rPr>
              <a:t>In a print world, researchers and learners organized their workflow around the library. </a:t>
            </a:r>
          </a:p>
          <a:p>
            <a:r>
              <a:rPr lang="en-US" sz="2800" b="1" dirty="0">
                <a:solidFill>
                  <a:schemeClr val="bg1"/>
                </a:solidFill>
                <a:latin typeface="Segoe UI Light" panose="020B0502040204020203" pitchFamily="34" charset="0"/>
              </a:rPr>
              <a:t>The library had limited interaction with the full process.</a:t>
            </a:r>
            <a:r>
              <a:rPr lang="en-US" b="1" dirty="0">
                <a:solidFill>
                  <a:schemeClr val="bg1"/>
                </a:solidFill>
                <a:latin typeface="Segoe UI Light" panose="020B0502040204020203" pitchFamily="34" charset="0"/>
              </a:rPr>
              <a:t> </a:t>
            </a:r>
          </a:p>
          <a:p>
            <a:endParaRPr lang="en-US" b="1" dirty="0">
              <a:solidFill>
                <a:schemeClr val="bg1"/>
              </a:solidFill>
              <a:latin typeface="Segoe UI Light" panose="020B0502040204020203" pitchFamily="34" charset="0"/>
            </a:endParaRPr>
          </a:p>
        </p:txBody>
      </p:sp>
      <p:sp>
        <p:nvSpPr>
          <p:cNvPr id="4" name="Content Placeholder 3"/>
          <p:cNvSpPr>
            <a:spLocks noGrp="1"/>
          </p:cNvSpPr>
          <p:nvPr>
            <p:ph sz="half" idx="2"/>
          </p:nvPr>
        </p:nvSpPr>
        <p:spPr>
          <a:xfrm>
            <a:off x="4629150" y="2017538"/>
            <a:ext cx="3886200" cy="4078926"/>
          </a:xfrm>
          <a:solidFill>
            <a:schemeClr val="tx2">
              <a:lumMod val="60000"/>
              <a:lumOff val="40000"/>
            </a:schemeClr>
          </a:solidFill>
          <a:ln>
            <a:noFill/>
          </a:ln>
        </p:spPr>
        <p:txBody>
          <a:bodyPr/>
          <a:lstStyle/>
          <a:p>
            <a:r>
              <a:rPr lang="en-US" sz="2800" b="1" dirty="0">
                <a:solidFill>
                  <a:schemeClr val="bg1"/>
                </a:solidFill>
                <a:latin typeface="Segoe UI Light" panose="020B0502040204020203" pitchFamily="34" charset="0"/>
              </a:rPr>
              <a:t>In a digital world, the library needs to organize itself around the workflows of research and learners.</a:t>
            </a:r>
          </a:p>
          <a:p>
            <a:r>
              <a:rPr lang="en-US" sz="2800" b="1" dirty="0">
                <a:solidFill>
                  <a:schemeClr val="bg1"/>
                </a:solidFill>
                <a:latin typeface="Segoe UI Light" panose="020B0502040204020203" pitchFamily="34" charset="0"/>
              </a:rPr>
              <a:t>Workflows generate and consume information resources. </a:t>
            </a:r>
          </a:p>
        </p:txBody>
      </p:sp>
    </p:spTree>
    <p:extLst>
      <p:ext uri="{BB962C8B-B14F-4D97-AF65-F5344CB8AC3E}">
        <p14:creationId xmlns:p14="http://schemas.microsoft.com/office/powerpoint/2010/main" val="120460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4027795" y="1960168"/>
            <a:ext cx="3226551" cy="3226551"/>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3831677" y="5048537"/>
            <a:ext cx="16887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Office of undergraduate research</a:t>
            </a:r>
          </a:p>
        </p:txBody>
      </p:sp>
      <p:sp>
        <p:nvSpPr>
          <p:cNvPr id="29" name="TextBox 28"/>
          <p:cNvSpPr txBox="1"/>
          <p:nvPr/>
        </p:nvSpPr>
        <p:spPr>
          <a:xfrm>
            <a:off x="7295613" y="4183084"/>
            <a:ext cx="13779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Disciplines &amp; departments</a:t>
            </a:r>
          </a:p>
        </p:txBody>
      </p:sp>
      <p:sp>
        <p:nvSpPr>
          <p:cNvPr id="31" name="TextBox 30"/>
          <p:cNvSpPr txBox="1"/>
          <p:nvPr/>
        </p:nvSpPr>
        <p:spPr>
          <a:xfrm>
            <a:off x="1610059" y="4365956"/>
            <a:ext cx="21503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Graduate school </a:t>
            </a:r>
          </a:p>
        </p:txBody>
      </p:sp>
      <p:sp>
        <p:nvSpPr>
          <p:cNvPr id="32" name="TextBox 31"/>
          <p:cNvSpPr txBox="1"/>
          <p:nvPr/>
        </p:nvSpPr>
        <p:spPr>
          <a:xfrm>
            <a:off x="3421414" y="682207"/>
            <a:ext cx="21950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Vice president for research</a:t>
            </a:r>
          </a:p>
        </p:txBody>
      </p:sp>
      <p:sp>
        <p:nvSpPr>
          <p:cNvPr id="33" name="TextBox 32"/>
          <p:cNvSpPr txBox="1"/>
          <p:nvPr/>
        </p:nvSpPr>
        <p:spPr>
          <a:xfrm>
            <a:off x="3194167" y="2324011"/>
            <a:ext cx="9099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Provost</a:t>
            </a:r>
          </a:p>
        </p:txBody>
      </p:sp>
      <p:sp>
        <p:nvSpPr>
          <p:cNvPr id="34" name="TextBox 33"/>
          <p:cNvSpPr txBox="1"/>
          <p:nvPr/>
        </p:nvSpPr>
        <p:spPr>
          <a:xfrm>
            <a:off x="2087614" y="1926990"/>
            <a:ext cx="17491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Institutional Reporting</a:t>
            </a:r>
          </a:p>
        </p:txBody>
      </p:sp>
      <p:sp>
        <p:nvSpPr>
          <p:cNvPr id="36" name="TextBox 35"/>
          <p:cNvSpPr txBox="1"/>
          <p:nvPr/>
        </p:nvSpPr>
        <p:spPr>
          <a:xfrm>
            <a:off x="4403462" y="1452675"/>
            <a:ext cx="8641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CIO</a:t>
            </a:r>
          </a:p>
        </p:txBody>
      </p:sp>
      <p:sp>
        <p:nvSpPr>
          <p:cNvPr id="37" name="TextBox 36"/>
          <p:cNvSpPr txBox="1"/>
          <p:nvPr/>
        </p:nvSpPr>
        <p:spPr>
          <a:xfrm>
            <a:off x="6311671" y="5639137"/>
            <a:ext cx="18853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Campus center for teaching &amp; learning</a:t>
            </a:r>
          </a:p>
        </p:txBody>
      </p:sp>
      <p:sp>
        <p:nvSpPr>
          <p:cNvPr id="3" name="TextBox 2"/>
          <p:cNvSpPr txBox="1"/>
          <p:nvPr/>
        </p:nvSpPr>
        <p:spPr>
          <a:xfrm>
            <a:off x="651424" y="1155856"/>
            <a:ext cx="12976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Medical center</a:t>
            </a:r>
          </a:p>
        </p:txBody>
      </p:sp>
      <p:sp>
        <p:nvSpPr>
          <p:cNvPr id="6" name="TextBox 5"/>
          <p:cNvSpPr txBox="1"/>
          <p:nvPr/>
        </p:nvSpPr>
        <p:spPr>
          <a:xfrm>
            <a:off x="667753" y="3356810"/>
            <a:ext cx="1847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p:cNvSpPr txBox="1"/>
          <p:nvPr/>
        </p:nvSpPr>
        <p:spPr>
          <a:xfrm>
            <a:off x="1714520" y="1534604"/>
            <a:ext cx="22836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Tech Transfer Office</a:t>
            </a:r>
          </a:p>
        </p:txBody>
      </p:sp>
      <p:sp>
        <p:nvSpPr>
          <p:cNvPr id="2" name="TextBox 1"/>
          <p:cNvSpPr txBox="1"/>
          <p:nvPr/>
        </p:nvSpPr>
        <p:spPr>
          <a:xfrm>
            <a:off x="5343281" y="3302688"/>
            <a:ext cx="1022526" cy="369332"/>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LIBRARY</a:t>
            </a:r>
          </a:p>
        </p:txBody>
      </p:sp>
      <p:sp>
        <p:nvSpPr>
          <p:cNvPr id="38" name="TextBox 37"/>
          <p:cNvSpPr txBox="1"/>
          <p:nvPr/>
        </p:nvSpPr>
        <p:spPr>
          <a:xfrm>
            <a:off x="622951" y="2398863"/>
            <a:ext cx="15165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Advancement &amp; corporate relations </a:t>
            </a:r>
          </a:p>
        </p:txBody>
      </p:sp>
      <p:sp>
        <p:nvSpPr>
          <p:cNvPr id="7" name="Rectangle 6"/>
          <p:cNvSpPr/>
          <p:nvPr/>
        </p:nvSpPr>
        <p:spPr>
          <a:xfrm>
            <a:off x="2015961" y="2691324"/>
            <a:ext cx="159928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Data Warehouse</a:t>
            </a:r>
          </a:p>
        </p:txBody>
      </p:sp>
      <p:sp>
        <p:nvSpPr>
          <p:cNvPr id="40" name="Arc 39"/>
          <p:cNvSpPr/>
          <p:nvPr/>
        </p:nvSpPr>
        <p:spPr>
          <a:xfrm rot="3888225">
            <a:off x="1955760" y="1059068"/>
            <a:ext cx="3265369" cy="3768745"/>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459659" y="1966733"/>
            <a:ext cx="17491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News Bureau</a:t>
            </a:r>
          </a:p>
        </p:txBody>
      </p:sp>
      <p:sp>
        <p:nvSpPr>
          <p:cNvPr id="35" name="Arc 34"/>
          <p:cNvSpPr/>
          <p:nvPr/>
        </p:nvSpPr>
        <p:spPr>
          <a:xfrm rot="8504012">
            <a:off x="4147327" y="-496107"/>
            <a:ext cx="2953325" cy="3768745"/>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3" name="Arc 42"/>
          <p:cNvSpPr/>
          <p:nvPr/>
        </p:nvSpPr>
        <p:spPr>
          <a:xfrm rot="15427944">
            <a:off x="4977459" y="2516815"/>
            <a:ext cx="1736672" cy="4576946"/>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4" name="Arc 43"/>
          <p:cNvSpPr/>
          <p:nvPr/>
        </p:nvSpPr>
        <p:spPr>
          <a:xfrm rot="19682342">
            <a:off x="2992859" y="3184709"/>
            <a:ext cx="2714481" cy="4372735"/>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5" name="Arc 44"/>
          <p:cNvSpPr/>
          <p:nvPr/>
        </p:nvSpPr>
        <p:spPr>
          <a:xfrm rot="10800000">
            <a:off x="6347269" y="1462750"/>
            <a:ext cx="1736672" cy="4576946"/>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p:cNvSpPr txBox="1"/>
          <p:nvPr/>
        </p:nvSpPr>
        <p:spPr>
          <a:xfrm>
            <a:off x="1913500" y="3446638"/>
            <a:ext cx="17491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Colleges &amp; depts</a:t>
            </a: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Adapted from a pic by Rebecca Bryant, OCLC Research</a:t>
            </a:r>
          </a:p>
        </p:txBody>
      </p:sp>
      <p:sp>
        <p:nvSpPr>
          <p:cNvPr id="14" name="TextBox 13"/>
          <p:cNvSpPr txBox="1"/>
          <p:nvPr/>
        </p:nvSpPr>
        <p:spPr>
          <a:xfrm>
            <a:off x="5041356" y="2156698"/>
            <a:ext cx="1561350" cy="64633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Calibri"/>
                <a:ea typeface="+mn-ea"/>
                <a:cs typeface="+mn-cs"/>
              </a:rPr>
              <a:t>Research Data Management</a:t>
            </a:r>
          </a:p>
        </p:txBody>
      </p:sp>
      <p:sp>
        <p:nvSpPr>
          <p:cNvPr id="19" name="TextBox 18"/>
          <p:cNvSpPr txBox="1"/>
          <p:nvPr/>
        </p:nvSpPr>
        <p:spPr>
          <a:xfrm>
            <a:off x="6684139" y="3113429"/>
            <a:ext cx="1326650" cy="64633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Calibri"/>
                <a:ea typeface="+mn-ea"/>
                <a:cs typeface="+mn-cs"/>
              </a:rPr>
              <a:t>Digital scholarship</a:t>
            </a:r>
          </a:p>
        </p:txBody>
      </p:sp>
      <p:sp>
        <p:nvSpPr>
          <p:cNvPr id="18" name="TextBox 17"/>
          <p:cNvSpPr txBox="1"/>
          <p:nvPr/>
        </p:nvSpPr>
        <p:spPr>
          <a:xfrm>
            <a:off x="5442923" y="4128452"/>
            <a:ext cx="1206560" cy="92333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Calibri"/>
                <a:ea typeface="+mn-ea"/>
                <a:cs typeface="+mn-cs"/>
              </a:rPr>
              <a:t>User education &amp; training</a:t>
            </a:r>
          </a:p>
        </p:txBody>
      </p:sp>
      <p:sp>
        <p:nvSpPr>
          <p:cNvPr id="16" name="TextBox 15"/>
          <p:cNvSpPr txBox="1"/>
          <p:nvPr/>
        </p:nvSpPr>
        <p:spPr>
          <a:xfrm>
            <a:off x="3662889" y="2913873"/>
            <a:ext cx="1514047" cy="64633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Calibri"/>
                <a:ea typeface="+mn-ea"/>
                <a:cs typeface="+mn-cs"/>
              </a:rPr>
              <a:t>RIM/Profiling system</a:t>
            </a:r>
          </a:p>
        </p:txBody>
      </p:sp>
      <p:sp>
        <p:nvSpPr>
          <p:cNvPr id="17" name="TextBox 16"/>
          <p:cNvSpPr txBox="1"/>
          <p:nvPr/>
        </p:nvSpPr>
        <p:spPr>
          <a:xfrm>
            <a:off x="3284916" y="3867097"/>
            <a:ext cx="1354050" cy="6463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Calibri"/>
                <a:ea typeface="+mn-ea"/>
                <a:cs typeface="+mn-cs"/>
              </a:rPr>
              <a:t>Institutional Repository</a:t>
            </a:r>
          </a:p>
        </p:txBody>
      </p:sp>
      <p:sp>
        <p:nvSpPr>
          <p:cNvPr id="10" name="Rectangle 9"/>
          <p:cNvSpPr/>
          <p:nvPr/>
        </p:nvSpPr>
        <p:spPr>
          <a:xfrm>
            <a:off x="5187096" y="265672"/>
            <a:ext cx="3720518" cy="1195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solidFill>
                <a:effectLst/>
                <a:uLnTx/>
                <a:uFillTx/>
                <a:latin typeface="Calibri"/>
                <a:ea typeface="+mn-ea"/>
                <a:cs typeface="+mn-cs"/>
              </a:rPr>
              <a:t>Creation, management and disclosure:</a:t>
            </a:r>
          </a:p>
        </p:txBody>
      </p:sp>
      <p:sp>
        <p:nvSpPr>
          <p:cNvPr id="42" name="Oval 41"/>
          <p:cNvSpPr/>
          <p:nvPr/>
        </p:nvSpPr>
        <p:spPr>
          <a:xfrm>
            <a:off x="7518960" y="969257"/>
            <a:ext cx="1493469" cy="1406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a:t>
            </a:r>
            <a:br>
              <a:rPr kumimoji="0" lang="en-US" sz="16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16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infra-structure</a:t>
            </a:r>
            <a:endParaRPr kumimoji="0" lang="en-US" sz="16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389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anim calcmode="lin" valueType="num">
                                      <p:cBhvr>
                                        <p:cTn id="53" dur="1000" fill="hold"/>
                                        <p:tgtEl>
                                          <p:spTgt spid="39"/>
                                        </p:tgtEl>
                                        <p:attrNameLst>
                                          <p:attrName>ppt_x</p:attrName>
                                        </p:attrNameLst>
                                      </p:cBhvr>
                                      <p:tavLst>
                                        <p:tav tm="0">
                                          <p:val>
                                            <p:strVal val="#ppt_x"/>
                                          </p:val>
                                        </p:tav>
                                        <p:tav tm="100000">
                                          <p:val>
                                            <p:strVal val="#ppt_x"/>
                                          </p:val>
                                        </p:tav>
                                      </p:tavLst>
                                    </p:anim>
                                    <p:anim calcmode="lin" valueType="num">
                                      <p:cBhvr>
                                        <p:cTn id="54" dur="1000" fill="hold"/>
                                        <p:tgtEl>
                                          <p:spTgt spid="3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P spid="34" grpId="0"/>
      <p:bldP spid="36" grpId="0"/>
      <p:bldP spid="37" grpId="0"/>
      <p:bldP spid="3" grpId="0"/>
      <p:bldP spid="26" grpId="0"/>
      <p:bldP spid="38" grpId="0"/>
      <p:bldP spid="7" grpId="0"/>
      <p:bldP spid="30"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55032" y="542925"/>
            <a:ext cx="4330591" cy="5143500"/>
          </a:xfrm>
          <a:prstGeom prst="rect">
            <a:avLst/>
          </a:prstGeom>
        </p:spPr>
      </p:pic>
      <p:pic>
        <p:nvPicPr>
          <p:cNvPr id="5" name="Picture 4"/>
          <p:cNvPicPr>
            <a:picLocks noChangeAspect="1"/>
          </p:cNvPicPr>
          <p:nvPr/>
        </p:nvPicPr>
        <p:blipFill>
          <a:blip r:embed="rId4"/>
          <a:stretch>
            <a:fillRect/>
          </a:stretch>
        </p:blipFill>
        <p:spPr>
          <a:xfrm>
            <a:off x="123825" y="542925"/>
            <a:ext cx="4431208" cy="5143500"/>
          </a:xfrm>
          <a:prstGeom prst="rect">
            <a:avLst/>
          </a:prstGeom>
        </p:spPr>
      </p:pic>
      <p:pic>
        <p:nvPicPr>
          <p:cNvPr id="2050" name="Picture 2" descr="State Library Queensland Home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943600"/>
            <a:ext cx="857250"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03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848447"/>
          </a:xfrm>
          <a:prstGeom prst="rect">
            <a:avLst/>
          </a:prstGeom>
        </p:spPr>
      </p:pic>
    </p:spTree>
    <p:extLst>
      <p:ext uri="{BB962C8B-B14F-4D97-AF65-F5344CB8AC3E}">
        <p14:creationId xmlns:p14="http://schemas.microsoft.com/office/powerpoint/2010/main" val="3642808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solidFill>
                  <a:prstClr val="black">
                    <a:tint val="75000"/>
                  </a:prstClr>
                </a:solidFill>
              </a:rPr>
              <a:pPr/>
              <a:t>28</a:t>
            </a:fld>
            <a:endParaRPr lang="en-US" dirty="0">
              <a:solidFill>
                <a:prstClr val="black">
                  <a:tint val="75000"/>
                </a:prstClr>
              </a:solidFill>
            </a:endParaRPr>
          </a:p>
        </p:txBody>
      </p:sp>
      <p:pic>
        <p:nvPicPr>
          <p:cNvPr id="3" name="Picture 2"/>
          <p:cNvPicPr>
            <a:picLocks noChangeAspect="1"/>
          </p:cNvPicPr>
          <p:nvPr/>
        </p:nvPicPr>
        <p:blipFill>
          <a:blip r:embed="rId3"/>
          <a:stretch>
            <a:fillRect/>
          </a:stretch>
        </p:blipFill>
        <p:spPr>
          <a:xfrm>
            <a:off x="0" y="857250"/>
            <a:ext cx="9144000" cy="6053667"/>
          </a:xfrm>
          <a:prstGeom prst="rect">
            <a:avLst/>
          </a:prstGeom>
        </p:spPr>
      </p:pic>
      <p:pic>
        <p:nvPicPr>
          <p:cNvPr id="4" name="Picture 3"/>
          <p:cNvPicPr>
            <a:picLocks noChangeAspect="1"/>
          </p:cNvPicPr>
          <p:nvPr/>
        </p:nvPicPr>
        <p:blipFill>
          <a:blip r:embed="rId4"/>
          <a:stretch>
            <a:fillRect/>
          </a:stretch>
        </p:blipFill>
        <p:spPr>
          <a:xfrm>
            <a:off x="4328347" y="57943"/>
            <a:ext cx="2224853" cy="3602144"/>
          </a:xfrm>
          <a:prstGeom prst="rect">
            <a:avLst/>
          </a:prstGeom>
          <a:ln w="57150">
            <a:solidFill>
              <a:schemeClr val="bg1">
                <a:lumMod val="50000"/>
              </a:schemeClr>
            </a:solidFill>
          </a:ln>
        </p:spPr>
      </p:pic>
      <p:sp>
        <p:nvSpPr>
          <p:cNvPr id="8" name="TextBox 7"/>
          <p:cNvSpPr txBox="1"/>
          <p:nvPr/>
        </p:nvSpPr>
        <p:spPr>
          <a:xfrm>
            <a:off x="0" y="4374473"/>
            <a:ext cx="9144000" cy="946413"/>
          </a:xfrm>
          <a:prstGeom prst="rect">
            <a:avLst/>
          </a:prstGeom>
          <a:solidFill>
            <a:schemeClr val="accent1"/>
          </a:solidFill>
        </p:spPr>
        <p:txBody>
          <a:bodyPr wrap="square" rtlCol="0">
            <a:spAutoFit/>
          </a:bodyPr>
          <a:lstStyle/>
          <a:p>
            <a:r>
              <a:rPr lang="en-US" sz="315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We create specific cultural and heritage collections that reflect the unique values and enduring legacies of Oak Park.”</a:t>
            </a:r>
          </a:p>
        </p:txBody>
      </p:sp>
    </p:spTree>
    <p:extLst>
      <p:ext uri="{BB962C8B-B14F-4D97-AF65-F5344CB8AC3E}">
        <p14:creationId xmlns:p14="http://schemas.microsoft.com/office/powerpoint/2010/main" val="103464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3539"/>
            <a:ext cx="9144000" cy="6610921"/>
          </a:xfrm>
          <a:prstGeom prst="rect">
            <a:avLst/>
          </a:prstGeom>
        </p:spPr>
      </p:pic>
    </p:spTree>
    <p:extLst>
      <p:ext uri="{BB962C8B-B14F-4D97-AF65-F5344CB8AC3E}">
        <p14:creationId xmlns:p14="http://schemas.microsoft.com/office/powerpoint/2010/main" val="2725416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0"/>
            <a:ext cx="9677400" cy="6686354"/>
          </a:xfrm>
          <a:prstGeom prst="rect">
            <a:avLst/>
          </a:prstGeom>
        </p:spPr>
      </p:pic>
      <p:sp>
        <p:nvSpPr>
          <p:cNvPr id="8" name="Rectangle 7"/>
          <p:cNvSpPr/>
          <p:nvPr/>
        </p:nvSpPr>
        <p:spPr>
          <a:xfrm>
            <a:off x="5867400" y="5181600"/>
            <a:ext cx="3429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Collections as a service</a:t>
            </a:r>
          </a:p>
        </p:txBody>
      </p:sp>
      <p:sp>
        <p:nvSpPr>
          <p:cNvPr id="11" name="Callout: Down Arrow 10"/>
          <p:cNvSpPr/>
          <p:nvPr/>
        </p:nvSpPr>
        <p:spPr>
          <a:xfrm>
            <a:off x="2075826" y="-9993"/>
            <a:ext cx="972174" cy="1314415"/>
          </a:xfrm>
          <a:prstGeom prst="down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Places</a:t>
            </a:r>
          </a:p>
        </p:txBody>
      </p:sp>
      <p:sp>
        <p:nvSpPr>
          <p:cNvPr id="12" name="Callout: Down Arrow 11"/>
          <p:cNvSpPr/>
          <p:nvPr/>
        </p:nvSpPr>
        <p:spPr>
          <a:xfrm>
            <a:off x="5218451" y="25078"/>
            <a:ext cx="1104900" cy="1279344"/>
          </a:xfrm>
          <a:prstGeom prst="down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support: creation</a:t>
            </a:r>
          </a:p>
        </p:txBody>
      </p:sp>
      <p:sp>
        <p:nvSpPr>
          <p:cNvPr id="13" name="Callout: Down Arrow 12"/>
          <p:cNvSpPr/>
          <p:nvPr/>
        </p:nvSpPr>
        <p:spPr>
          <a:xfrm>
            <a:off x="4114799" y="25794"/>
            <a:ext cx="1103651" cy="1278628"/>
          </a:xfrm>
          <a:prstGeom prst="down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success</a:t>
            </a:r>
          </a:p>
        </p:txBody>
      </p:sp>
    </p:spTree>
    <p:extLst>
      <p:ext uri="{BB962C8B-B14F-4D97-AF65-F5344CB8AC3E}">
        <p14:creationId xmlns:p14="http://schemas.microsoft.com/office/powerpoint/2010/main" val="3092625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srcRect l="7671" r="7784" b="18081"/>
          <a:stretch/>
        </p:blipFill>
        <p:spPr>
          <a:xfrm>
            <a:off x="0" y="0"/>
            <a:ext cx="9144000" cy="5475340"/>
          </a:xfrm>
          <a:prstGeom prst="rect">
            <a:avLst/>
          </a:prstGeom>
        </p:spPr>
      </p:pic>
      <p:sp>
        <p:nvSpPr>
          <p:cNvPr id="6" name="TextBox 5"/>
          <p:cNvSpPr txBox="1"/>
          <p:nvPr/>
        </p:nvSpPr>
        <p:spPr>
          <a:xfrm>
            <a:off x="0" y="6278742"/>
            <a:ext cx="9144000" cy="577081"/>
          </a:xfrm>
          <a:prstGeom prst="rect">
            <a:avLst/>
          </a:prstGeom>
          <a:solidFill>
            <a:srgbClr val="5B9BD5"/>
          </a:solidFill>
        </p:spPr>
        <p:txBody>
          <a:bodyPr wrap="square" rtlCol="0">
            <a:spAutoFit/>
          </a:bodyPr>
          <a:lstStyle/>
          <a:p>
            <a:r>
              <a:rPr lang="en-US" sz="3150" dirty="0" err="1">
                <a:solidFill>
                  <a:schemeClr val="bg1"/>
                </a:solidFill>
                <a:latin typeface="Segoe UI" panose="020B0502040204020203" pitchFamily="34" charset="0"/>
                <a:ea typeface="Segoe UI" panose="020B0502040204020203" pitchFamily="34" charset="0"/>
                <a:cs typeface="Segoe UI" panose="020B0502040204020203" pitchFamily="34" charset="0"/>
              </a:rPr>
              <a:t>Libaries</a:t>
            </a:r>
            <a:r>
              <a:rPr lang="en-US" sz="3150" dirty="0">
                <a:solidFill>
                  <a:schemeClr val="bg1"/>
                </a:solidFill>
                <a:latin typeface="Segoe UI" panose="020B0502040204020203" pitchFamily="34" charset="0"/>
                <a:ea typeface="Segoe UI" panose="020B0502040204020203" pitchFamily="34" charset="0"/>
                <a:cs typeface="Segoe UI" panose="020B0502040204020203" pitchFamily="34" charset="0"/>
              </a:rPr>
              <a:t> and anamnesis</a:t>
            </a:r>
          </a:p>
        </p:txBody>
      </p:sp>
      <p:pic>
        <p:nvPicPr>
          <p:cNvPr id="9" name="Picture 8"/>
          <p:cNvPicPr>
            <a:picLocks noChangeAspect="1"/>
          </p:cNvPicPr>
          <p:nvPr/>
        </p:nvPicPr>
        <p:blipFill rotWithShape="1">
          <a:blip r:embed="rId4"/>
          <a:srcRect b="52305"/>
          <a:stretch/>
        </p:blipFill>
        <p:spPr>
          <a:xfrm>
            <a:off x="1295400" y="3717640"/>
            <a:ext cx="6277447" cy="2216603"/>
          </a:xfrm>
          <a:prstGeom prst="rect">
            <a:avLst/>
          </a:prstGeom>
        </p:spPr>
      </p:pic>
    </p:spTree>
    <p:extLst>
      <p:ext uri="{BB962C8B-B14F-4D97-AF65-F5344CB8AC3E}">
        <p14:creationId xmlns:p14="http://schemas.microsoft.com/office/powerpoint/2010/main" val="80150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436563"/>
            <a:ext cx="7886700" cy="1325563"/>
          </a:xfrm>
        </p:spPr>
        <p:txBody>
          <a:bodyPr/>
          <a:lstStyle/>
          <a:p>
            <a:r>
              <a:rPr lang="en-US" dirty="0"/>
              <a:t>Active promotion</a:t>
            </a:r>
          </a:p>
        </p:txBody>
      </p:sp>
      <p:sp>
        <p:nvSpPr>
          <p:cNvPr id="4" name="Content Placeholder 3"/>
          <p:cNvSpPr>
            <a:spLocks noGrp="1"/>
          </p:cNvSpPr>
          <p:nvPr>
            <p:ph idx="1"/>
          </p:nvPr>
        </p:nvSpPr>
        <p:spPr>
          <a:xfrm>
            <a:off x="152400" y="1897062"/>
            <a:ext cx="7886700" cy="4351338"/>
          </a:xfrm>
        </p:spPr>
        <p:txBody>
          <a:bodyPr/>
          <a:lstStyle/>
          <a:p>
            <a:r>
              <a:rPr lang="en-US" dirty="0"/>
              <a:t>Interpretation and promotion </a:t>
            </a:r>
            <a:br>
              <a:rPr lang="en-US" dirty="0"/>
            </a:br>
            <a:r>
              <a:rPr lang="en-US" dirty="0"/>
              <a:t>through social media</a:t>
            </a:r>
          </a:p>
          <a:p>
            <a:r>
              <a:rPr lang="en-US" dirty="0"/>
              <a:t>Syndication</a:t>
            </a:r>
          </a:p>
          <a:p>
            <a:pPr lvl="1"/>
            <a:r>
              <a:rPr lang="en-US" dirty="0"/>
              <a:t>Metadata</a:t>
            </a:r>
          </a:p>
          <a:p>
            <a:pPr lvl="1"/>
            <a:r>
              <a:rPr lang="en-US" dirty="0"/>
              <a:t>Links</a:t>
            </a:r>
          </a:p>
          <a:p>
            <a:pPr lvl="1"/>
            <a:r>
              <a:rPr lang="en-US" dirty="0"/>
              <a:t>Services</a:t>
            </a:r>
          </a:p>
          <a:p>
            <a:r>
              <a:rPr lang="en-US" dirty="0"/>
              <a:t>Wikipedia</a:t>
            </a:r>
          </a:p>
          <a:p>
            <a:r>
              <a:rPr lang="en-US" dirty="0"/>
              <a:t>Search engine optimization</a:t>
            </a:r>
          </a:p>
        </p:txBody>
      </p:sp>
      <p:pic>
        <p:nvPicPr>
          <p:cNvPr id="2" name="Picture 1"/>
          <p:cNvPicPr>
            <a:picLocks noChangeAspect="1"/>
          </p:cNvPicPr>
          <p:nvPr/>
        </p:nvPicPr>
        <p:blipFill>
          <a:blip r:embed="rId3"/>
          <a:stretch>
            <a:fillRect/>
          </a:stretch>
        </p:blipFill>
        <p:spPr>
          <a:xfrm>
            <a:off x="4038600" y="444476"/>
            <a:ext cx="4876800" cy="3267505"/>
          </a:xfrm>
          <a:prstGeom prst="rect">
            <a:avLst/>
          </a:prstGeom>
          <a:ln>
            <a:solidFill>
              <a:srgbClr val="0070C0"/>
            </a:solidFill>
          </a:ln>
        </p:spPr>
      </p:pic>
      <p:pic>
        <p:nvPicPr>
          <p:cNvPr id="5" name="Picture 4"/>
          <p:cNvPicPr>
            <a:picLocks noChangeAspect="1"/>
          </p:cNvPicPr>
          <p:nvPr/>
        </p:nvPicPr>
        <p:blipFill>
          <a:blip r:embed="rId4"/>
          <a:stretch>
            <a:fillRect/>
          </a:stretch>
        </p:blipFill>
        <p:spPr>
          <a:xfrm>
            <a:off x="4038600" y="3846917"/>
            <a:ext cx="4913194" cy="2754180"/>
          </a:xfrm>
          <a:prstGeom prst="rect">
            <a:avLst/>
          </a:prstGeom>
          <a:ln>
            <a:solidFill>
              <a:srgbClr val="0070C0"/>
            </a:solidFill>
          </a:ln>
        </p:spPr>
      </p:pic>
    </p:spTree>
    <p:extLst>
      <p:ext uri="{BB962C8B-B14F-4D97-AF65-F5344CB8AC3E}">
        <p14:creationId xmlns:p14="http://schemas.microsoft.com/office/powerpoint/2010/main" val="155380810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p:cNvSpPr/>
          <p:nvPr/>
        </p:nvSpPr>
        <p:spPr>
          <a:xfrm>
            <a:off x="1603003" y="191104"/>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Segoe UI" panose="020B0502040204020203" pitchFamily="34" charset="0"/>
                <a:ea typeface="Segoe UI" panose="020B0502040204020203" pitchFamily="34" charset="0"/>
                <a:cs typeface="Segoe UI" panose="020B0502040204020203" pitchFamily="34" charset="0"/>
              </a:rPr>
              <a:t>Support for creation, management and disclosure</a:t>
            </a:r>
          </a:p>
        </p:txBody>
      </p:sp>
      <p:sp>
        <p:nvSpPr>
          <p:cNvPr id="16" name="Oval 15"/>
          <p:cNvSpPr/>
          <p:nvPr/>
        </p:nvSpPr>
        <p:spPr>
          <a:xfrm>
            <a:off x="1630680" y="4560795"/>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9" name="Rectangle 18"/>
          <p:cNvSpPr/>
          <p:nvPr/>
        </p:nvSpPr>
        <p:spPr>
          <a:xfrm>
            <a:off x="4953000" y="1228804"/>
            <a:ext cx="3536577" cy="4343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Memory</a:t>
            </a:r>
          </a:p>
          <a:p>
            <a:pPr algn="ct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Community</a:t>
            </a:r>
          </a:p>
          <a:p>
            <a:pPr algn="ct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Evidence</a:t>
            </a:r>
          </a:p>
          <a:p>
            <a:pPr algn="ctr"/>
            <a:endPar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Interest in aggregation </a:t>
            </a:r>
            <a:r>
              <a:rPr lang="en-US"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(DPLA, </a:t>
            </a:r>
            <a:r>
              <a:rPr lang="en-US" sz="1600" b="1" dirty="0" err="1">
                <a:solidFill>
                  <a:schemeClr val="bg1"/>
                </a:solidFill>
                <a:latin typeface="Segoe UI" panose="020B0502040204020203" pitchFamily="34" charset="0"/>
                <a:ea typeface="Segoe UI" panose="020B0502040204020203" pitchFamily="34" charset="0"/>
                <a:cs typeface="Segoe UI" panose="020B0502040204020203" pitchFamily="34" charset="0"/>
              </a:rPr>
              <a:t>WorldCat</a:t>
            </a:r>
            <a:r>
              <a:rPr lang="en-US"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 Share)</a:t>
            </a:r>
            <a:endPar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From discovery to discoverability</a:t>
            </a:r>
          </a:p>
          <a:p>
            <a:pPr algn="ctr"/>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Arrow: Up-Down 6"/>
          <p:cNvSpPr/>
          <p:nvPr/>
        </p:nvSpPr>
        <p:spPr>
          <a:xfrm>
            <a:off x="2061583" y="2151778"/>
            <a:ext cx="1066800" cy="2409017"/>
          </a:xfrm>
          <a:prstGeom prst="upDownArrow">
            <a:avLst/>
          </a:prstGeom>
          <a:solidFill>
            <a:srgbClr val="5B9BD5">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117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7336" y="1219200"/>
            <a:ext cx="3536577"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Managing down print.</a:t>
            </a:r>
          </a:p>
          <a:p>
            <a:pPr algn="ctr"/>
            <a:endPar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Configuring space around user experiences rather than collections.</a:t>
            </a:r>
          </a:p>
          <a:p>
            <a:pPr algn="ctr"/>
            <a:endPar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Aggregating ‘inside out’ materials</a:t>
            </a:r>
          </a:p>
          <a:p>
            <a:pPr algn="ctr"/>
            <a:endPar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Oval 2"/>
          <p:cNvSpPr/>
          <p:nvPr/>
        </p:nvSpPr>
        <p:spPr>
          <a:xfrm>
            <a:off x="5059602" y="2895600"/>
            <a:ext cx="4048539" cy="396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Segoe UI" panose="020B0502040204020203" pitchFamily="34" charset="0"/>
                <a:ea typeface="Segoe UI" panose="020B0502040204020203" pitchFamily="34" charset="0"/>
                <a:cs typeface="Segoe UI" panose="020B0502040204020203" pitchFamily="34" charset="0"/>
              </a:rPr>
              <a:t>The rise of the collective collection</a:t>
            </a:r>
          </a:p>
        </p:txBody>
      </p:sp>
    </p:spTree>
    <p:extLst>
      <p:ext uri="{BB962C8B-B14F-4D97-AF65-F5344CB8AC3E}">
        <p14:creationId xmlns:p14="http://schemas.microsoft.com/office/powerpoint/2010/main" val="3239042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val 3"/>
          <p:cNvSpPr/>
          <p:nvPr/>
        </p:nvSpPr>
        <p:spPr>
          <a:xfrm>
            <a:off x="83820" y="956310"/>
            <a:ext cx="3352800" cy="344424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The rise of the collective collection</a:t>
            </a:r>
          </a:p>
        </p:txBody>
      </p:sp>
      <p:sp>
        <p:nvSpPr>
          <p:cNvPr id="3" name="Rectangle 2"/>
          <p:cNvSpPr/>
          <p:nvPr/>
        </p:nvSpPr>
        <p:spPr>
          <a:xfrm>
            <a:off x="3828573" y="338147"/>
            <a:ext cx="4977993" cy="181588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B9BD5"/>
                </a:solidFill>
                <a:effectLst/>
                <a:uLnTx/>
                <a:uFillTx/>
                <a:latin typeface="Calibri" panose="020F0502020204030204"/>
                <a:ea typeface="+mn-ea"/>
                <a:cs typeface="+mn-cs"/>
              </a:rPr>
              <a:t>System-wide organization of collections—whether the “system” is a consortium, a region or a country.</a:t>
            </a:r>
          </a:p>
        </p:txBody>
      </p:sp>
      <p:sp>
        <p:nvSpPr>
          <p:cNvPr id="7" name="Rectangular Callout 20"/>
          <p:cNvSpPr/>
          <p:nvPr/>
        </p:nvSpPr>
        <p:spPr>
          <a:xfrm>
            <a:off x="3550278" y="3724201"/>
            <a:ext cx="1657826" cy="819421"/>
          </a:xfrm>
          <a:prstGeom prst="wedgeRectCallout">
            <a:avLst>
              <a:gd name="adj1" fmla="val -31367"/>
              <a:gd name="adj2" fmla="val 113683"/>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The  collective print  collection</a:t>
            </a:r>
          </a:p>
        </p:txBody>
      </p:sp>
      <p:grpSp>
        <p:nvGrpSpPr>
          <p:cNvPr id="11" name="Group 10"/>
          <p:cNvGrpSpPr/>
          <p:nvPr/>
        </p:nvGrpSpPr>
        <p:grpSpPr>
          <a:xfrm>
            <a:off x="3581400" y="5200379"/>
            <a:ext cx="3437183" cy="819421"/>
            <a:chOff x="4810538" y="5117861"/>
            <a:chExt cx="4094922" cy="800099"/>
          </a:xfrm>
        </p:grpSpPr>
        <p:sp>
          <p:nvSpPr>
            <p:cNvPr id="8" name="Rectangular Callout 15"/>
            <p:cNvSpPr/>
            <p:nvPr/>
          </p:nvSpPr>
          <p:spPr>
            <a:xfrm>
              <a:off x="4810538" y="5117861"/>
              <a:ext cx="1900914" cy="800099"/>
            </a:xfrm>
            <a:prstGeom prst="wedgeRectCallout">
              <a:avLst>
                <a:gd name="adj1" fmla="val -33186"/>
                <a:gd name="adj2" fmla="val 117598"/>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The collective digital collection</a:t>
              </a:r>
            </a:p>
          </p:txBody>
        </p:sp>
        <p:sp>
          <p:nvSpPr>
            <p:cNvPr id="9" name="Rectangular Callout 17"/>
            <p:cNvSpPr/>
            <p:nvPr/>
          </p:nvSpPr>
          <p:spPr>
            <a:xfrm>
              <a:off x="7061652" y="5117861"/>
              <a:ext cx="1843808" cy="800099"/>
            </a:xfrm>
            <a:prstGeom prst="wedgeRectCallout">
              <a:avLst>
                <a:gd name="adj1" fmla="val -36652"/>
                <a:gd name="adj2" fmla="val 116522"/>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The collective scholarly collection</a:t>
              </a:r>
            </a:p>
          </p:txBody>
        </p:sp>
      </p:grpSp>
      <p:sp>
        <p:nvSpPr>
          <p:cNvPr id="12" name="Rectangle 11"/>
          <p:cNvSpPr/>
          <p:nvPr/>
        </p:nvSpPr>
        <p:spPr>
          <a:xfrm>
            <a:off x="3828573" y="2310876"/>
            <a:ext cx="4572000" cy="1200329"/>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Discovery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Sharing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Owned</a:t>
            </a:r>
            <a:endParaRPr kumimoji="0" lang="en-US" sz="1400" b="1"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08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3836"/>
            <a:ext cx="9144000" cy="5250327"/>
          </a:xfrm>
          <a:prstGeom prst="rect">
            <a:avLst/>
          </a:prstGeom>
        </p:spPr>
      </p:pic>
    </p:spTree>
    <p:extLst>
      <p:ext uri="{BB962C8B-B14F-4D97-AF65-F5344CB8AC3E}">
        <p14:creationId xmlns:p14="http://schemas.microsoft.com/office/powerpoint/2010/main" val="6292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59602" y="2895600"/>
            <a:ext cx="4048539" cy="396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Segoe UI" panose="020B0502040204020203" pitchFamily="34" charset="0"/>
                <a:ea typeface="Segoe UI" panose="020B0502040204020203" pitchFamily="34" charset="0"/>
                <a:cs typeface="Segoe UI" panose="020B0502040204020203" pitchFamily="34" charset="0"/>
              </a:rPr>
              <a:t>So …</a:t>
            </a:r>
          </a:p>
        </p:txBody>
      </p:sp>
    </p:spTree>
    <p:extLst>
      <p:ext uri="{BB962C8B-B14F-4D97-AF65-F5344CB8AC3E}">
        <p14:creationId xmlns:p14="http://schemas.microsoft.com/office/powerpoint/2010/main" val="2145706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0600" y="1143000"/>
            <a:ext cx="5029200" cy="3757305"/>
          </a:xfrm>
          <a:prstGeom prst="rect">
            <a:avLst/>
          </a:prstGeom>
        </p:spPr>
      </p:pic>
      <p:sp>
        <p:nvSpPr>
          <p:cNvPr id="5" name="Rectangle 4"/>
          <p:cNvSpPr/>
          <p:nvPr/>
        </p:nvSpPr>
        <p:spPr>
          <a:xfrm>
            <a:off x="609600" y="609600"/>
            <a:ext cx="5943600" cy="5638800"/>
          </a:xfrm>
          <a:prstGeom prst="rect">
            <a:avLst/>
          </a:prstGeom>
          <a:solidFill>
            <a:srgbClr val="5B9BD5">
              <a:alpha val="1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solidFill>
                  <a:srgbClr val="0070C0"/>
                </a:solidFill>
              </a:rPr>
              <a:t>Facilitated</a:t>
            </a:r>
          </a:p>
        </p:txBody>
      </p:sp>
      <p:sp>
        <p:nvSpPr>
          <p:cNvPr id="2" name="Rectangle 1"/>
          <p:cNvSpPr/>
          <p:nvPr/>
        </p:nvSpPr>
        <p:spPr>
          <a:xfrm>
            <a:off x="6781800" y="609600"/>
            <a:ext cx="1828800" cy="3170099"/>
          </a:xfrm>
          <a:prstGeom prst="rect">
            <a:avLst/>
          </a:prstGeom>
        </p:spPr>
        <p:txBody>
          <a:bodyPr wrap="square">
            <a:spAutoFit/>
          </a:bodyPr>
          <a:lstStyle/>
          <a:p>
            <a:r>
              <a:rPr lang="en-US" sz="2000" b="1" dirty="0">
                <a:solidFill>
                  <a:srgbClr val="5B9BD5"/>
                </a:solidFill>
                <a:latin typeface="Segoe UI" panose="020B0502040204020203" pitchFamily="34" charset="0"/>
                <a:cs typeface="Segoe UI" panose="020B0502040204020203" pitchFamily="34" charset="0"/>
              </a:rPr>
              <a:t>A network logic: </a:t>
            </a:r>
            <a:r>
              <a:rPr lang="en-US" sz="2000" dirty="0">
                <a:solidFill>
                  <a:srgbClr val="5B9BD5"/>
                </a:solidFill>
                <a:latin typeface="Segoe UI" panose="020B0502040204020203" pitchFamily="34" charset="0"/>
                <a:cs typeface="Segoe UI" panose="020B0502040204020203" pitchFamily="34" charset="0"/>
              </a:rPr>
              <a:t>a coordinated mix of local, external and collaborative services are assembled around user needs</a:t>
            </a:r>
          </a:p>
        </p:txBody>
      </p:sp>
    </p:spTree>
    <p:extLst>
      <p:ext uri="{BB962C8B-B14F-4D97-AF65-F5344CB8AC3E}">
        <p14:creationId xmlns:p14="http://schemas.microsoft.com/office/powerpoint/2010/main" val="1228620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04800"/>
            <a:ext cx="5638800" cy="4212736"/>
          </a:xfrm>
          <a:prstGeom prst="rect">
            <a:avLst/>
          </a:prstGeom>
        </p:spPr>
      </p:pic>
      <p:sp>
        <p:nvSpPr>
          <p:cNvPr id="3" name="Arrow: Right 2"/>
          <p:cNvSpPr/>
          <p:nvPr/>
        </p:nvSpPr>
        <p:spPr>
          <a:xfrm>
            <a:off x="1066800" y="2209800"/>
            <a:ext cx="5867400" cy="1295400"/>
          </a:xfrm>
          <a:prstGeom prst="rightArrow">
            <a:avLst>
              <a:gd name="adj1" fmla="val 95715"/>
              <a:gd name="adj2" fmla="val 50000"/>
            </a:avLst>
          </a:prstGeom>
          <a:solidFill>
            <a:srgbClr val="5B9BD5">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rgbClr val="0070C0"/>
                </a:solidFill>
              </a:rPr>
              <a:t>Inside out</a:t>
            </a:r>
          </a:p>
        </p:txBody>
      </p:sp>
      <p:sp>
        <p:nvSpPr>
          <p:cNvPr id="4" name="TextBox 3"/>
          <p:cNvSpPr txBox="1"/>
          <p:nvPr/>
        </p:nvSpPr>
        <p:spPr>
          <a:xfrm>
            <a:off x="762000" y="5225534"/>
            <a:ext cx="6026843" cy="707886"/>
          </a:xfrm>
          <a:prstGeom prst="rect">
            <a:avLst/>
          </a:prstGeom>
          <a:noFill/>
        </p:spPr>
        <p:txBody>
          <a:bodyPr wrap="none" rtlCol="0">
            <a:spAutoFit/>
          </a:bodyPr>
          <a:lstStyle/>
          <a:p>
            <a:r>
              <a:rPr lang="en-US" sz="2000" b="1" dirty="0">
                <a:solidFill>
                  <a:srgbClr val="5B9BD5"/>
                </a:solidFill>
                <a:latin typeface="Segoe UI" panose="020B0502040204020203" pitchFamily="34" charset="0"/>
                <a:cs typeface="Segoe UI" panose="020B0502040204020203" pitchFamily="34" charset="0"/>
              </a:rPr>
              <a:t>Inside out: </a:t>
            </a:r>
            <a:r>
              <a:rPr lang="en-US" sz="2000" dirty="0">
                <a:solidFill>
                  <a:srgbClr val="5B9BD5"/>
                </a:solidFill>
                <a:latin typeface="Segoe UI" panose="020B0502040204020203" pitchFamily="34" charset="0"/>
                <a:cs typeface="Segoe UI" panose="020B0502040204020203" pitchFamily="34" charset="0"/>
              </a:rPr>
              <a:t>Create, manage and make discoverable </a:t>
            </a:r>
            <a:br>
              <a:rPr lang="en-US" sz="2000" dirty="0">
                <a:solidFill>
                  <a:srgbClr val="5B9BD5"/>
                </a:solidFill>
                <a:latin typeface="Segoe UI" panose="020B0502040204020203" pitchFamily="34" charset="0"/>
                <a:cs typeface="Segoe UI" panose="020B0502040204020203" pitchFamily="34" charset="0"/>
              </a:rPr>
            </a:br>
            <a:r>
              <a:rPr lang="en-US" sz="2000" dirty="0">
                <a:solidFill>
                  <a:srgbClr val="5B9BD5"/>
                </a:solidFill>
                <a:latin typeface="Segoe UI" panose="020B0502040204020203" pitchFamily="34" charset="0"/>
                <a:cs typeface="Segoe UI" panose="020B0502040204020203" pitchFamily="34" charset="0"/>
              </a:rPr>
              <a:t>memory, community, evidence</a:t>
            </a:r>
            <a:r>
              <a:rPr lang="en-US" dirty="0"/>
              <a:t>.</a:t>
            </a:r>
          </a:p>
        </p:txBody>
      </p:sp>
    </p:spTree>
    <p:extLst>
      <p:ext uri="{BB962C8B-B14F-4D97-AF65-F5344CB8AC3E}">
        <p14:creationId xmlns:p14="http://schemas.microsoft.com/office/powerpoint/2010/main" val="3975714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1" y="533400"/>
            <a:ext cx="1905000" cy="1423222"/>
          </a:xfrm>
          <a:prstGeom prst="rect">
            <a:avLst/>
          </a:prstGeom>
        </p:spPr>
      </p:pic>
      <p:pic>
        <p:nvPicPr>
          <p:cNvPr id="3" name="Picture 2"/>
          <p:cNvPicPr>
            <a:picLocks noChangeAspect="1"/>
          </p:cNvPicPr>
          <p:nvPr/>
        </p:nvPicPr>
        <p:blipFill>
          <a:blip r:embed="rId2"/>
          <a:stretch>
            <a:fillRect/>
          </a:stretch>
        </p:blipFill>
        <p:spPr>
          <a:xfrm>
            <a:off x="3525883" y="2292531"/>
            <a:ext cx="1905000" cy="1423222"/>
          </a:xfrm>
          <a:prstGeom prst="rect">
            <a:avLst/>
          </a:prstGeom>
        </p:spPr>
      </p:pic>
      <p:pic>
        <p:nvPicPr>
          <p:cNvPr id="4" name="Picture 3"/>
          <p:cNvPicPr>
            <a:picLocks noChangeAspect="1"/>
          </p:cNvPicPr>
          <p:nvPr/>
        </p:nvPicPr>
        <p:blipFill>
          <a:blip r:embed="rId2"/>
          <a:stretch>
            <a:fillRect/>
          </a:stretch>
        </p:blipFill>
        <p:spPr>
          <a:xfrm>
            <a:off x="4495800" y="533400"/>
            <a:ext cx="1905000" cy="1423222"/>
          </a:xfrm>
          <a:prstGeom prst="rect">
            <a:avLst/>
          </a:prstGeom>
        </p:spPr>
      </p:pic>
      <p:pic>
        <p:nvPicPr>
          <p:cNvPr id="5" name="Picture 4"/>
          <p:cNvPicPr>
            <a:picLocks noChangeAspect="1"/>
          </p:cNvPicPr>
          <p:nvPr/>
        </p:nvPicPr>
        <p:blipFill>
          <a:blip r:embed="rId2"/>
          <a:stretch>
            <a:fillRect/>
          </a:stretch>
        </p:blipFill>
        <p:spPr>
          <a:xfrm>
            <a:off x="5753100" y="2292531"/>
            <a:ext cx="1905000" cy="1423222"/>
          </a:xfrm>
          <a:prstGeom prst="rect">
            <a:avLst/>
          </a:prstGeom>
        </p:spPr>
      </p:pic>
      <p:pic>
        <p:nvPicPr>
          <p:cNvPr id="6" name="Picture 5"/>
          <p:cNvPicPr>
            <a:picLocks noChangeAspect="1"/>
          </p:cNvPicPr>
          <p:nvPr/>
        </p:nvPicPr>
        <p:blipFill>
          <a:blip r:embed="rId2"/>
          <a:stretch>
            <a:fillRect/>
          </a:stretch>
        </p:blipFill>
        <p:spPr>
          <a:xfrm>
            <a:off x="6705600" y="533400"/>
            <a:ext cx="1905000" cy="1423222"/>
          </a:xfrm>
          <a:prstGeom prst="rect">
            <a:avLst/>
          </a:prstGeom>
        </p:spPr>
      </p:pic>
      <p:pic>
        <p:nvPicPr>
          <p:cNvPr id="7" name="Picture 6"/>
          <p:cNvPicPr>
            <a:picLocks noChangeAspect="1"/>
          </p:cNvPicPr>
          <p:nvPr/>
        </p:nvPicPr>
        <p:blipFill>
          <a:blip r:embed="rId2"/>
          <a:stretch>
            <a:fillRect/>
          </a:stretch>
        </p:blipFill>
        <p:spPr>
          <a:xfrm>
            <a:off x="2362200" y="533400"/>
            <a:ext cx="1905000" cy="1423222"/>
          </a:xfrm>
          <a:prstGeom prst="rect">
            <a:avLst/>
          </a:prstGeom>
        </p:spPr>
      </p:pic>
      <p:pic>
        <p:nvPicPr>
          <p:cNvPr id="8" name="Picture 7"/>
          <p:cNvPicPr>
            <a:picLocks noChangeAspect="1"/>
          </p:cNvPicPr>
          <p:nvPr/>
        </p:nvPicPr>
        <p:blipFill>
          <a:blip r:embed="rId2"/>
          <a:stretch>
            <a:fillRect/>
          </a:stretch>
        </p:blipFill>
        <p:spPr>
          <a:xfrm>
            <a:off x="1409700" y="2292531"/>
            <a:ext cx="1905000" cy="1423222"/>
          </a:xfrm>
          <a:prstGeom prst="rect">
            <a:avLst/>
          </a:prstGeom>
        </p:spPr>
      </p:pic>
      <p:sp>
        <p:nvSpPr>
          <p:cNvPr id="9" name="Rectangle 8"/>
          <p:cNvSpPr/>
          <p:nvPr/>
        </p:nvSpPr>
        <p:spPr>
          <a:xfrm>
            <a:off x="304800" y="381000"/>
            <a:ext cx="8610600" cy="4038600"/>
          </a:xfrm>
          <a:prstGeom prst="rect">
            <a:avLst/>
          </a:prstGeom>
          <a:solidFill>
            <a:srgbClr val="5B9BD5">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solidFill>
                  <a:srgbClr val="0070C0"/>
                </a:solidFill>
              </a:rPr>
              <a:t>Collective</a:t>
            </a:r>
          </a:p>
        </p:txBody>
      </p:sp>
      <p:sp>
        <p:nvSpPr>
          <p:cNvPr id="10" name="TextBox 9"/>
          <p:cNvSpPr txBox="1"/>
          <p:nvPr/>
        </p:nvSpPr>
        <p:spPr>
          <a:xfrm>
            <a:off x="304800" y="5333005"/>
            <a:ext cx="7709483" cy="707886"/>
          </a:xfrm>
          <a:prstGeom prst="rect">
            <a:avLst/>
          </a:prstGeom>
          <a:noFill/>
        </p:spPr>
        <p:txBody>
          <a:bodyPr wrap="none" rtlCol="0">
            <a:spAutoFit/>
          </a:bodyPr>
          <a:lstStyle/>
          <a:p>
            <a:r>
              <a:rPr lang="en-US" sz="2000" b="1" dirty="0">
                <a:solidFill>
                  <a:srgbClr val="5B9BD5"/>
                </a:solidFill>
                <a:latin typeface="Segoe UI" panose="020B0502040204020203" pitchFamily="34" charset="0"/>
                <a:cs typeface="Segoe UI" panose="020B0502040204020203" pitchFamily="34" charset="0"/>
              </a:rPr>
              <a:t>Collective collections: </a:t>
            </a:r>
            <a:r>
              <a:rPr lang="en-US" sz="2000" dirty="0">
                <a:solidFill>
                  <a:srgbClr val="5B9BD5"/>
                </a:solidFill>
                <a:latin typeface="Segoe UI" panose="020B0502040204020203" pitchFamily="34" charset="0"/>
                <a:cs typeface="Segoe UI" panose="020B0502040204020203" pitchFamily="34" charset="0"/>
              </a:rPr>
              <a:t>The systemwide organization of collections</a:t>
            </a:r>
            <a:br>
              <a:rPr lang="en-US" sz="2000" dirty="0">
                <a:solidFill>
                  <a:srgbClr val="5B9BD5"/>
                </a:solidFill>
                <a:latin typeface="Segoe UI" panose="020B0502040204020203" pitchFamily="34" charset="0"/>
                <a:cs typeface="Segoe UI" panose="020B0502040204020203" pitchFamily="34" charset="0"/>
              </a:rPr>
            </a:br>
            <a:r>
              <a:rPr lang="en-US" sz="2000" dirty="0">
                <a:solidFill>
                  <a:srgbClr val="5B9BD5"/>
                </a:solidFill>
                <a:latin typeface="Segoe UI" panose="020B0502040204020203" pitchFamily="34" charset="0"/>
                <a:cs typeface="Segoe UI" panose="020B0502040204020203" pitchFamily="34" charset="0"/>
              </a:rPr>
              <a:t>becomes more important</a:t>
            </a:r>
            <a:r>
              <a:rPr lang="en-US"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917050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066800"/>
            <a:ext cx="8001000" cy="8001000"/>
          </a:xfrm>
          <a:prstGeom prst="rect">
            <a:avLst/>
          </a:prstGeom>
        </p:spPr>
      </p:pic>
      <p:sp>
        <p:nvSpPr>
          <p:cNvPr id="3" name="Rectangle 2"/>
          <p:cNvSpPr/>
          <p:nvPr/>
        </p:nvSpPr>
        <p:spPr>
          <a:xfrm>
            <a:off x="2286000" y="5029200"/>
            <a:ext cx="6858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Greater stratification: libraries focused on institutional mission: </a:t>
            </a:r>
            <a:br>
              <a:rPr lang="en-US" sz="2000" dirty="0"/>
            </a:br>
            <a:r>
              <a:rPr lang="en-US" sz="2000" dirty="0"/>
              <a:t>responsibility to the scholarly and cultural record variably </a:t>
            </a:r>
            <a:r>
              <a:rPr lang="en-US" sz="2000" dirty="0" err="1"/>
              <a:t>realised</a:t>
            </a:r>
            <a:endParaRPr lang="en-US" sz="2000" dirty="0"/>
          </a:p>
        </p:txBody>
      </p:sp>
    </p:spTree>
    <p:extLst>
      <p:ext uri="{BB962C8B-B14F-4D97-AF65-F5344CB8AC3E}">
        <p14:creationId xmlns:p14="http://schemas.microsoft.com/office/powerpoint/2010/main" val="3829588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building, ceiling, indoor&#10;&#10;Description generated with very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28600" y="4572000"/>
            <a:ext cx="2286000" cy="2031325"/>
          </a:xfrm>
          <a:prstGeom prst="rect">
            <a:avLst/>
          </a:prstGeom>
          <a:solidFill>
            <a:srgbClr val="5B9BD5"/>
          </a:solidFill>
        </p:spPr>
        <p:txBody>
          <a:bodyPr wrap="square" rtlCol="0">
            <a:spAutoFit/>
          </a:bodyPr>
          <a:lstStyle/>
          <a:p>
            <a:r>
              <a:rPr lang="en-US" b="1" dirty="0">
                <a:solidFill>
                  <a:schemeClr val="bg1"/>
                </a:solidFill>
              </a:rPr>
              <a:t>Thank you</a:t>
            </a:r>
          </a:p>
          <a:p>
            <a:endParaRPr lang="en-US" b="1" dirty="0">
              <a:solidFill>
                <a:schemeClr val="bg1"/>
              </a:solidFill>
            </a:endParaRPr>
          </a:p>
          <a:p>
            <a:r>
              <a:rPr lang="en-US" b="1" dirty="0">
                <a:solidFill>
                  <a:schemeClr val="bg1"/>
                </a:solidFill>
              </a:rPr>
              <a:t>Lorcan Dempsey</a:t>
            </a:r>
          </a:p>
          <a:p>
            <a:endParaRPr lang="en-US" b="1" dirty="0">
              <a:solidFill>
                <a:schemeClr val="bg1"/>
              </a:solidFill>
            </a:endParaRPr>
          </a:p>
          <a:p>
            <a:r>
              <a:rPr lang="en-US" b="1" dirty="0">
                <a:solidFill>
                  <a:schemeClr val="bg1"/>
                </a:solidFill>
              </a:rPr>
              <a:t>@</a:t>
            </a:r>
            <a:r>
              <a:rPr lang="en-US" b="1" dirty="0" err="1">
                <a:solidFill>
                  <a:schemeClr val="bg1"/>
                </a:solidFill>
              </a:rPr>
              <a:t>LorcanD</a:t>
            </a:r>
            <a:endParaRPr lang="en-US" b="1" dirty="0">
              <a:solidFill>
                <a:schemeClr val="bg1"/>
              </a:solidFill>
            </a:endParaRPr>
          </a:p>
          <a:p>
            <a:endParaRPr lang="en-US" b="1" dirty="0">
              <a:solidFill>
                <a:schemeClr val="bg1"/>
              </a:solidFill>
            </a:endParaRPr>
          </a:p>
          <a:p>
            <a:r>
              <a:rPr lang="en-US" b="1" dirty="0">
                <a:solidFill>
                  <a:schemeClr val="bg1"/>
                </a:solidFill>
              </a:rPr>
              <a:t>OCLC</a:t>
            </a:r>
          </a:p>
        </p:txBody>
      </p:sp>
    </p:spTree>
    <p:extLst>
      <p:ext uri="{BB962C8B-B14F-4D97-AF65-F5344CB8AC3E}">
        <p14:creationId xmlns:p14="http://schemas.microsoft.com/office/powerpoint/2010/main" val="3861384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9306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38244" y="953997"/>
            <a:ext cx="1855904" cy="2400300"/>
          </a:xfrm>
          <a:prstGeom prst="rect">
            <a:avLst/>
          </a:prstGeom>
          <a:ln>
            <a:noFill/>
          </a:ln>
        </p:spPr>
      </p:pic>
      <p:pic>
        <p:nvPicPr>
          <p:cNvPr id="5" name="Picture 2" descr="http://www.oclc.org/content/dam/research/images/publications/collective-collection-cov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2" y="941966"/>
            <a:ext cx="1858085"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2475293" y="941966"/>
            <a:ext cx="1858085" cy="2400300"/>
          </a:xfrm>
          <a:prstGeom prst="rect">
            <a:avLst/>
          </a:prstGeom>
          <a:ln>
            <a:noFill/>
          </a:ln>
        </p:spPr>
      </p:pic>
      <p:pic>
        <p:nvPicPr>
          <p:cNvPr id="9" name="Picture 8"/>
          <p:cNvPicPr>
            <a:picLocks noChangeAspect="1"/>
          </p:cNvPicPr>
          <p:nvPr/>
        </p:nvPicPr>
        <p:blipFill rotWithShape="1">
          <a:blip r:embed="rId5"/>
          <a:srcRect l="5604"/>
          <a:stretch/>
        </p:blipFill>
        <p:spPr>
          <a:xfrm>
            <a:off x="7199015" y="953997"/>
            <a:ext cx="1835119" cy="2400300"/>
          </a:xfrm>
          <a:prstGeom prst="rect">
            <a:avLst/>
          </a:prstGeom>
          <a:ln>
            <a:noFill/>
          </a:ln>
        </p:spPr>
      </p:pic>
      <p:pic>
        <p:nvPicPr>
          <p:cNvPr id="10" name="Picture 9"/>
          <p:cNvPicPr>
            <a:picLocks noChangeAspect="1"/>
          </p:cNvPicPr>
          <p:nvPr/>
        </p:nvPicPr>
        <p:blipFill rotWithShape="1">
          <a:blip r:embed="rId6"/>
          <a:srcRect t="1624"/>
          <a:stretch/>
        </p:blipFill>
        <p:spPr>
          <a:xfrm>
            <a:off x="7223077" y="3519731"/>
            <a:ext cx="1829924" cy="2400300"/>
          </a:xfrm>
          <a:prstGeom prst="rect">
            <a:avLst/>
          </a:prstGeom>
          <a:ln>
            <a:noFill/>
          </a:ln>
        </p:spPr>
      </p:pic>
      <p:pic>
        <p:nvPicPr>
          <p:cNvPr id="1026" name="Picture 2" descr="http://www.oclc.org/content/dam/research/images/publications/ESR-cover-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85" y="3519731"/>
            <a:ext cx="1858084"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http://www.oclc.org/content/dam/research/images/publications/oclcresearch-esr-stewardship-2015-thum-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3446" y="3519731"/>
            <a:ext cx="1858084"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http://www.oclc.org/content/dam/research/images/publications/rdm-cover-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25279" y="3519731"/>
            <a:ext cx="1854677" cy="24003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611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252861"/>
            <a:ext cx="10542747" cy="6553200"/>
          </a:xfrm>
          <a:prstGeom prst="rect">
            <a:avLst/>
          </a:prstGeom>
        </p:spPr>
      </p:pic>
      <p:sp>
        <p:nvSpPr>
          <p:cNvPr id="2" name="Rectangle 1"/>
          <p:cNvSpPr/>
          <p:nvPr/>
        </p:nvSpPr>
        <p:spPr>
          <a:xfrm>
            <a:off x="5867400" y="5715000"/>
            <a:ext cx="3429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Collections: expanding view</a:t>
            </a:r>
          </a:p>
        </p:txBody>
      </p:sp>
      <p:cxnSp>
        <p:nvCxnSpPr>
          <p:cNvPr id="8" name="Straight Arrow Connector 7"/>
          <p:cNvCxnSpPr>
            <a:cxnSpLocks/>
          </p:cNvCxnSpPr>
          <p:nvPr/>
        </p:nvCxnSpPr>
        <p:spPr>
          <a:xfrm>
            <a:off x="1249180" y="3514368"/>
            <a:ext cx="808220" cy="236744"/>
          </a:xfrm>
          <a:prstGeom prst="straightConnector1">
            <a:avLst/>
          </a:prstGeom>
          <a:ln w="38100">
            <a:solidFill>
              <a:srgbClr val="DC143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V="1">
            <a:off x="1249180" y="3954165"/>
            <a:ext cx="2865620" cy="489969"/>
          </a:xfrm>
          <a:prstGeom prst="straightConnector1">
            <a:avLst/>
          </a:prstGeom>
          <a:ln w="38100">
            <a:solidFill>
              <a:srgbClr val="DC143C"/>
            </a:solidFill>
            <a:tailEnd type="triangle"/>
          </a:ln>
        </p:spPr>
        <p:style>
          <a:lnRef idx="1">
            <a:schemeClr val="accent1"/>
          </a:lnRef>
          <a:fillRef idx="0">
            <a:schemeClr val="accent1"/>
          </a:fillRef>
          <a:effectRef idx="0">
            <a:schemeClr val="accent1"/>
          </a:effectRef>
          <a:fontRef idx="minor">
            <a:schemeClr val="tx1"/>
          </a:fontRef>
        </p:style>
      </p:cxnSp>
      <p:sp>
        <p:nvSpPr>
          <p:cNvPr id="7" name="Callout: Right Arrow 6"/>
          <p:cNvSpPr/>
          <p:nvPr/>
        </p:nvSpPr>
        <p:spPr>
          <a:xfrm>
            <a:off x="53788" y="1779584"/>
            <a:ext cx="1317812" cy="1060973"/>
          </a:xfrm>
          <a:prstGeom prst="rightArrowCallout">
            <a:avLst>
              <a:gd name="adj1" fmla="val 25000"/>
              <a:gd name="adj2" fmla="val 25000"/>
              <a:gd name="adj3" fmla="val 25000"/>
              <a:gd name="adj4" fmla="val 73140"/>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Outside in</a:t>
            </a:r>
          </a:p>
        </p:txBody>
      </p:sp>
      <p:sp>
        <p:nvSpPr>
          <p:cNvPr id="11" name="Callout: Right Arrow 10"/>
          <p:cNvSpPr/>
          <p:nvPr/>
        </p:nvSpPr>
        <p:spPr>
          <a:xfrm>
            <a:off x="53788" y="4925867"/>
            <a:ext cx="1195392" cy="1060973"/>
          </a:xfrm>
          <a:prstGeom prst="rightArrowCallout">
            <a:avLst>
              <a:gd name="adj1" fmla="val 25000"/>
              <a:gd name="adj2" fmla="val 25000"/>
              <a:gd name="adj3" fmla="val 19085"/>
              <a:gd name="adj4" fmla="val 72476"/>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Inside out</a:t>
            </a:r>
          </a:p>
        </p:txBody>
      </p:sp>
      <p:sp>
        <p:nvSpPr>
          <p:cNvPr id="13" name="Callout: Right Arrow 12"/>
          <p:cNvSpPr/>
          <p:nvPr/>
        </p:nvSpPr>
        <p:spPr>
          <a:xfrm>
            <a:off x="76200" y="3096521"/>
            <a:ext cx="1295400" cy="865880"/>
          </a:xfrm>
          <a:prstGeom prst="rightArrowCallout">
            <a:avLst>
              <a:gd name="adj1" fmla="val 25000"/>
              <a:gd name="adj2" fmla="val 32587"/>
              <a:gd name="adj3" fmla="val 31976"/>
              <a:gd name="adj4" fmla="val 63913"/>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Facili-tated</a:t>
            </a:r>
            <a:endParaRPr lang="en-US" dirty="0"/>
          </a:p>
        </p:txBody>
      </p:sp>
      <p:sp>
        <p:nvSpPr>
          <p:cNvPr id="10" name="Callout: Right Arrow 9"/>
          <p:cNvSpPr/>
          <p:nvPr/>
        </p:nvSpPr>
        <p:spPr>
          <a:xfrm>
            <a:off x="76200" y="4011194"/>
            <a:ext cx="1172980" cy="865880"/>
          </a:xfrm>
          <a:prstGeom prst="rightArrowCallout">
            <a:avLst>
              <a:gd name="adj1" fmla="val 20859"/>
              <a:gd name="adj2" fmla="val 28446"/>
              <a:gd name="adj3" fmla="val 26799"/>
              <a:gd name="adj4" fmla="val 70146"/>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Collect-</a:t>
            </a:r>
            <a:r>
              <a:rPr lang="en-US" dirty="0" err="1"/>
              <a:t>ive</a:t>
            </a:r>
            <a:endParaRPr lang="en-US" dirty="0"/>
          </a:p>
        </p:txBody>
      </p:sp>
      <p:cxnSp>
        <p:nvCxnSpPr>
          <p:cNvPr id="12" name="Straight Arrow Connector 11"/>
          <p:cNvCxnSpPr>
            <a:cxnSpLocks/>
          </p:cNvCxnSpPr>
          <p:nvPr/>
        </p:nvCxnSpPr>
        <p:spPr>
          <a:xfrm>
            <a:off x="1249180" y="3514368"/>
            <a:ext cx="2743200" cy="221651"/>
          </a:xfrm>
          <a:prstGeom prst="straightConnector1">
            <a:avLst/>
          </a:prstGeom>
          <a:ln w="38100">
            <a:solidFill>
              <a:srgbClr val="DC143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06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648200" y="2494537"/>
            <a:ext cx="4495801" cy="43634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Collection attention:</a:t>
            </a:r>
            <a:br>
              <a:rPr kumimoji="0" lang="en-US" sz="4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4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the collections grid</a:t>
            </a:r>
          </a:p>
        </p:txBody>
      </p:sp>
      <p:sp>
        <p:nvSpPr>
          <p:cNvPr id="3" name="Rectangle 2"/>
          <p:cNvSpPr/>
          <p:nvPr/>
        </p:nvSpPr>
        <p:spPr>
          <a:xfrm>
            <a:off x="1024391" y="304800"/>
            <a:ext cx="3636872" cy="2756952"/>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Different dynamics across collecting activity</a:t>
            </a:r>
          </a:p>
        </p:txBody>
      </p:sp>
    </p:spTree>
    <p:extLst>
      <p:ext uri="{BB962C8B-B14F-4D97-AF65-F5344CB8AC3E}">
        <p14:creationId xmlns:p14="http://schemas.microsoft.com/office/powerpoint/2010/main" val="1245756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114550" y="1771650"/>
            <a:ext cx="4914900" cy="3371850"/>
          </a:xfrm>
          <a:prstGeom prst="rect">
            <a:avLst/>
          </a:prstGeom>
          <a:solidFill>
            <a:schemeClr val="bg1">
              <a:alpha val="27059"/>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Connector 5"/>
          <p:cNvCxnSpPr>
            <a:stCxn id="4" idx="0"/>
            <a:endCxn id="4" idx="2"/>
          </p:cNvCxnSpPr>
          <p:nvPr/>
        </p:nvCxnSpPr>
        <p:spPr>
          <a:xfrm rot="16200000" flipH="1">
            <a:off x="2886076" y="3457576"/>
            <a:ext cx="3371850" cy="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rot="10800000" flipH="1">
            <a:off x="2114550" y="3457575"/>
            <a:ext cx="4914900"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066801" y="3135820"/>
            <a:ext cx="1619249" cy="547976"/>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FFFFFF"/>
                </a:solidFill>
                <a:effectLst/>
                <a:uLnTx/>
                <a:uFillTx/>
                <a:latin typeface="Calibri"/>
                <a:ea typeface="+mn-ea"/>
                <a:cs typeface="+mn-cs"/>
              </a:rPr>
              <a:t>Low Stewardship</a:t>
            </a:r>
          </a:p>
        </p:txBody>
      </p:sp>
      <p:sp>
        <p:nvSpPr>
          <p:cNvPr id="19" name="Oval 18"/>
          <p:cNvSpPr/>
          <p:nvPr/>
        </p:nvSpPr>
        <p:spPr>
          <a:xfrm>
            <a:off x="3842132" y="4914901"/>
            <a:ext cx="1428750" cy="59282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FFFFFF"/>
                </a:solidFill>
                <a:effectLst/>
                <a:uLnTx/>
                <a:uFillTx/>
                <a:latin typeface="Calibri"/>
                <a:ea typeface="+mn-ea"/>
                <a:cs typeface="+mn-cs"/>
              </a:rPr>
              <a:t> In few collections</a:t>
            </a:r>
          </a:p>
        </p:txBody>
      </p:sp>
      <p:sp>
        <p:nvSpPr>
          <p:cNvPr id="20" name="Oval 19"/>
          <p:cNvSpPr/>
          <p:nvPr/>
        </p:nvSpPr>
        <p:spPr>
          <a:xfrm>
            <a:off x="3829050" y="1371601"/>
            <a:ext cx="1428750" cy="436960"/>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FFFFFF"/>
                </a:solidFill>
                <a:effectLst/>
                <a:uLnTx/>
                <a:uFillTx/>
                <a:latin typeface="Calibri"/>
                <a:ea typeface="+mn-ea"/>
                <a:cs typeface="+mn-cs"/>
              </a:rPr>
              <a:t>In many collections</a:t>
            </a:r>
          </a:p>
        </p:txBody>
      </p:sp>
      <p:sp>
        <p:nvSpPr>
          <p:cNvPr id="15369" name="Rectangular Callout 15"/>
          <p:cNvSpPr>
            <a:spLocks noChangeArrowheads="1"/>
          </p:cNvSpPr>
          <p:nvPr/>
        </p:nvSpPr>
        <p:spPr bwMode="auto">
          <a:xfrm>
            <a:off x="1606397" y="4958354"/>
            <a:ext cx="1314450" cy="914400"/>
          </a:xfrm>
          <a:prstGeom prst="wedgeRectCallout">
            <a:avLst>
              <a:gd name="adj1" fmla="val 37319"/>
              <a:gd name="adj2" fmla="val -59275"/>
            </a:avLst>
          </a:prstGeom>
          <a:solidFill>
            <a:schemeClr val="tx1"/>
          </a:solidFill>
          <a:ln w="25400" algn="ctr">
            <a:noFill/>
            <a:miter lim="800000"/>
            <a:headEnd/>
            <a:tailEnd/>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alibri"/>
                <a:ea typeface="+mn-ea"/>
                <a:cs typeface="+mn-cs"/>
              </a:rPr>
              <a:t>Research &amp; Learning Materials  </a:t>
            </a:r>
          </a:p>
        </p:txBody>
      </p:sp>
      <p:sp>
        <p:nvSpPr>
          <p:cNvPr id="17" name="Rectangular Callout 16"/>
          <p:cNvSpPr/>
          <p:nvPr/>
        </p:nvSpPr>
        <p:spPr>
          <a:xfrm>
            <a:off x="1400175" y="1114425"/>
            <a:ext cx="1314450" cy="514350"/>
          </a:xfrm>
          <a:prstGeom prst="wedgeRectCallout">
            <a:avLst>
              <a:gd name="adj1" fmla="val 31217"/>
              <a:gd name="adj2" fmla="val 107412"/>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a:ea typeface="+mn-ea"/>
                <a:cs typeface="+mn-cs"/>
              </a:rPr>
              <a:t>Open Web Resources</a:t>
            </a:r>
          </a:p>
        </p:txBody>
      </p:sp>
      <p:sp>
        <p:nvSpPr>
          <p:cNvPr id="21" name="Rectangular Callout 20"/>
          <p:cNvSpPr/>
          <p:nvPr/>
        </p:nvSpPr>
        <p:spPr>
          <a:xfrm>
            <a:off x="6229350" y="1057649"/>
            <a:ext cx="1314450" cy="628650"/>
          </a:xfrm>
          <a:prstGeom prst="wedgeRectCallout">
            <a:avLst>
              <a:gd name="adj1" fmla="val -26545"/>
              <a:gd name="adj2" fmla="val 9309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a:ea typeface="+mn-ea"/>
                <a:cs typeface="+mn-cs"/>
              </a:rPr>
              <a:t>‘Published’ materials</a:t>
            </a:r>
          </a:p>
        </p:txBody>
      </p:sp>
      <p:sp>
        <p:nvSpPr>
          <p:cNvPr id="15372" name="Rectangular Callout 21"/>
          <p:cNvSpPr>
            <a:spLocks noChangeArrowheads="1"/>
          </p:cNvSpPr>
          <p:nvPr/>
        </p:nvSpPr>
        <p:spPr bwMode="auto">
          <a:xfrm>
            <a:off x="6457952" y="5015504"/>
            <a:ext cx="1314450" cy="857250"/>
          </a:xfrm>
          <a:prstGeom prst="wedgeRectCallout">
            <a:avLst>
              <a:gd name="adj1" fmla="val -47619"/>
              <a:gd name="adj2" fmla="val -73523"/>
            </a:avLst>
          </a:prstGeom>
          <a:solidFill>
            <a:schemeClr val="tx1"/>
          </a:solidFill>
          <a:ln w="25400" algn="ctr">
            <a:noFill/>
            <a:miter lim="800000"/>
            <a:headEnd/>
            <a:tailEnd/>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alibri"/>
                <a:ea typeface="+mn-ea"/>
                <a:cs typeface="+mn-cs"/>
              </a:rPr>
              <a:t>Special Collections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alibri"/>
                <a:ea typeface="+mn-ea"/>
                <a:cs typeface="+mn-cs"/>
              </a:rPr>
              <a:t>Local Digitization</a:t>
            </a:r>
          </a:p>
        </p:txBody>
      </p:sp>
      <p:sp>
        <p:nvSpPr>
          <p:cNvPr id="15377" name="Line 22"/>
          <p:cNvSpPr>
            <a:spLocks noChangeShapeType="1"/>
          </p:cNvSpPr>
          <p:nvPr/>
        </p:nvSpPr>
        <p:spPr bwMode="auto">
          <a:xfrm flipH="1" flipV="1">
            <a:off x="4640174" y="1812132"/>
            <a:ext cx="2400300" cy="1543050"/>
          </a:xfrm>
          <a:prstGeom prst="line">
            <a:avLst/>
          </a:prstGeom>
          <a:noFill/>
          <a:ln w="9525">
            <a:solidFill>
              <a:srgbClr val="808080"/>
            </a:solidFill>
            <a:prstDash val="dash"/>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5378" name="Text Box 23"/>
          <p:cNvSpPr txBox="1">
            <a:spLocks noChangeArrowheads="1"/>
          </p:cNvSpPr>
          <p:nvPr/>
        </p:nvSpPr>
        <p:spPr bwMode="auto">
          <a:xfrm>
            <a:off x="5956183" y="1978663"/>
            <a:ext cx="793807" cy="30008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Licensed</a:t>
            </a:r>
          </a:p>
        </p:txBody>
      </p:sp>
      <p:sp>
        <p:nvSpPr>
          <p:cNvPr id="15379" name="Text Box 24"/>
          <p:cNvSpPr txBox="1">
            <a:spLocks noChangeArrowheads="1"/>
          </p:cNvSpPr>
          <p:nvPr/>
        </p:nvSpPr>
        <p:spPr bwMode="auto">
          <a:xfrm>
            <a:off x="4648947" y="3095360"/>
            <a:ext cx="917880" cy="300082"/>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Purchased</a:t>
            </a:r>
          </a:p>
        </p:txBody>
      </p:sp>
      <p:pic>
        <p:nvPicPr>
          <p:cNvPr id="22" name="Picture 48" descr="booksjournals"/>
          <p:cNvPicPr>
            <a:picLocks noChangeAspect="1" noChangeArrowheads="1"/>
          </p:cNvPicPr>
          <p:nvPr/>
        </p:nvPicPr>
        <p:blipFill>
          <a:blip r:embed="rId3" cstate="print"/>
          <a:srcRect/>
          <a:stretch>
            <a:fillRect/>
          </a:stretch>
        </p:blipFill>
        <p:spPr bwMode="auto">
          <a:xfrm>
            <a:off x="5158767" y="2139026"/>
            <a:ext cx="1303735" cy="869156"/>
          </a:xfrm>
          <a:prstGeom prst="rect">
            <a:avLst/>
          </a:prstGeom>
          <a:noFill/>
          <a:ln w="9525">
            <a:noFill/>
            <a:miter lim="800000"/>
            <a:headEnd/>
            <a:tailEnd/>
          </a:ln>
        </p:spPr>
      </p:pic>
      <p:pic>
        <p:nvPicPr>
          <p:cNvPr id="26" name="Picture 25" descr="high-low.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07" y="3797001"/>
            <a:ext cx="1287347" cy="845452"/>
          </a:xfrm>
          <a:prstGeom prst="rect">
            <a:avLst/>
          </a:prstGeom>
        </p:spPr>
      </p:pic>
      <p:pic>
        <p:nvPicPr>
          <p:cNvPr id="28" name="Picture 27"/>
          <p:cNvPicPr>
            <a:picLocks noChangeAspect="1"/>
          </p:cNvPicPr>
          <p:nvPr/>
        </p:nvPicPr>
        <p:blipFill>
          <a:blip r:embed="rId5"/>
          <a:stretch>
            <a:fillRect/>
          </a:stretch>
        </p:blipFill>
        <p:spPr>
          <a:xfrm>
            <a:off x="5202230" y="3926682"/>
            <a:ext cx="1217151" cy="788754"/>
          </a:xfrm>
          <a:prstGeom prst="rect">
            <a:avLst/>
          </a:prstGeom>
        </p:spPr>
      </p:pic>
      <p:pic>
        <p:nvPicPr>
          <p:cNvPr id="29" name="Picture 28" descr="low-low.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8333" y="2279744"/>
            <a:ext cx="1303522" cy="856076"/>
          </a:xfrm>
          <a:prstGeom prst="rect">
            <a:avLst/>
          </a:prstGeom>
        </p:spPr>
      </p:pic>
      <p:sp>
        <p:nvSpPr>
          <p:cNvPr id="18" name="Oval 17"/>
          <p:cNvSpPr/>
          <p:nvPr/>
        </p:nvSpPr>
        <p:spPr>
          <a:xfrm>
            <a:off x="6557790" y="3135820"/>
            <a:ext cx="1519409" cy="528924"/>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FFFFFF"/>
                </a:solidFill>
                <a:effectLst/>
                <a:uLnTx/>
                <a:uFillTx/>
                <a:latin typeface="Calibri"/>
                <a:ea typeface="+mn-ea"/>
                <a:cs typeface="+mn-cs"/>
              </a:rPr>
              <a:t>High Stewardship</a:t>
            </a:r>
          </a:p>
        </p:txBody>
      </p:sp>
      <p:sp>
        <p:nvSpPr>
          <p:cNvPr id="23" name="TextBox 22"/>
          <p:cNvSpPr txBox="1"/>
          <p:nvPr/>
        </p:nvSpPr>
        <p:spPr>
          <a:xfrm>
            <a:off x="6483089" y="6047816"/>
            <a:ext cx="1345240" cy="253916"/>
          </a:xfrm>
          <a:prstGeom prst="rect">
            <a:avLst/>
          </a:prstGeom>
          <a:solidFill>
            <a:srgbClr val="FFFFFF"/>
          </a:solidFill>
          <a:ln>
            <a:solidFill>
              <a:srgbClr val="000000"/>
            </a:solidFill>
          </a:ln>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OCLC Research, 2014</a:t>
            </a:r>
          </a:p>
        </p:txBody>
      </p:sp>
      <p:sp>
        <p:nvSpPr>
          <p:cNvPr id="24" name="TextBox 23"/>
          <p:cNvSpPr txBox="1"/>
          <p:nvPr/>
        </p:nvSpPr>
        <p:spPr>
          <a:xfrm>
            <a:off x="4675242" y="6066196"/>
            <a:ext cx="1837362"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Figure:  OCLC Collections Grid.</a:t>
            </a:r>
          </a:p>
        </p:txBody>
      </p:sp>
    </p:spTree>
    <p:extLst>
      <p:ext uri="{BB962C8B-B14F-4D97-AF65-F5344CB8AC3E}">
        <p14:creationId xmlns:p14="http://schemas.microsoft.com/office/powerpoint/2010/main" val="304709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379"/>
                                        </p:tgtEl>
                                        <p:attrNameLst>
                                          <p:attrName>style.visibility</p:attrName>
                                        </p:attrNameLst>
                                      </p:cBhvr>
                                      <p:to>
                                        <p:strVal val="visible"/>
                                      </p:to>
                                    </p:set>
                                    <p:animEffect transition="in" filter="fade">
                                      <p:cBhvr>
                                        <p:cTn id="12" dur="1000"/>
                                        <p:tgtEl>
                                          <p:spTgt spid="15379"/>
                                        </p:tgtEl>
                                      </p:cBhvr>
                                    </p:animEffect>
                                    <p:anim calcmode="lin" valueType="num">
                                      <p:cBhvr>
                                        <p:cTn id="13" dur="1000" fill="hold"/>
                                        <p:tgtEl>
                                          <p:spTgt spid="15379"/>
                                        </p:tgtEl>
                                        <p:attrNameLst>
                                          <p:attrName>ppt_x</p:attrName>
                                        </p:attrNameLst>
                                      </p:cBhvr>
                                      <p:tavLst>
                                        <p:tav tm="0">
                                          <p:val>
                                            <p:strVal val="#ppt_x"/>
                                          </p:val>
                                        </p:tav>
                                        <p:tav tm="100000">
                                          <p:val>
                                            <p:strVal val="#ppt_x"/>
                                          </p:val>
                                        </p:tav>
                                      </p:tavLst>
                                    </p:anim>
                                    <p:anim calcmode="lin" valueType="num">
                                      <p:cBhvr>
                                        <p:cTn id="14" dur="1000" fill="hold"/>
                                        <p:tgtEl>
                                          <p:spTgt spid="1537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378"/>
                                        </p:tgtEl>
                                        <p:attrNameLst>
                                          <p:attrName>style.visibility</p:attrName>
                                        </p:attrNameLst>
                                      </p:cBhvr>
                                      <p:to>
                                        <p:strVal val="visible"/>
                                      </p:to>
                                    </p:set>
                                    <p:animEffect transition="in" filter="fade">
                                      <p:cBhvr>
                                        <p:cTn id="17" dur="1000"/>
                                        <p:tgtEl>
                                          <p:spTgt spid="15378"/>
                                        </p:tgtEl>
                                      </p:cBhvr>
                                    </p:animEffect>
                                    <p:anim calcmode="lin" valueType="num">
                                      <p:cBhvr>
                                        <p:cTn id="18" dur="1000" fill="hold"/>
                                        <p:tgtEl>
                                          <p:spTgt spid="15378"/>
                                        </p:tgtEl>
                                        <p:attrNameLst>
                                          <p:attrName>ppt_x</p:attrName>
                                        </p:attrNameLst>
                                      </p:cBhvr>
                                      <p:tavLst>
                                        <p:tav tm="0">
                                          <p:val>
                                            <p:strVal val="#ppt_x"/>
                                          </p:val>
                                        </p:tav>
                                        <p:tav tm="100000">
                                          <p:val>
                                            <p:strVal val="#ppt_x"/>
                                          </p:val>
                                        </p:tav>
                                      </p:tavLst>
                                    </p:anim>
                                    <p:anim calcmode="lin" valueType="num">
                                      <p:cBhvr>
                                        <p:cTn id="19" dur="1000" fill="hold"/>
                                        <p:tgtEl>
                                          <p:spTgt spid="1537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377"/>
                                        </p:tgtEl>
                                        <p:attrNameLst>
                                          <p:attrName>style.visibility</p:attrName>
                                        </p:attrNameLst>
                                      </p:cBhvr>
                                      <p:to>
                                        <p:strVal val="visible"/>
                                      </p:to>
                                    </p:set>
                                    <p:animEffect transition="in" filter="fade">
                                      <p:cBhvr>
                                        <p:cTn id="22" dur="1000"/>
                                        <p:tgtEl>
                                          <p:spTgt spid="15377"/>
                                        </p:tgtEl>
                                      </p:cBhvr>
                                    </p:animEffect>
                                    <p:anim calcmode="lin" valueType="num">
                                      <p:cBhvr>
                                        <p:cTn id="23" dur="1000" fill="hold"/>
                                        <p:tgtEl>
                                          <p:spTgt spid="15377"/>
                                        </p:tgtEl>
                                        <p:attrNameLst>
                                          <p:attrName>ppt_x</p:attrName>
                                        </p:attrNameLst>
                                      </p:cBhvr>
                                      <p:tavLst>
                                        <p:tav tm="0">
                                          <p:val>
                                            <p:strVal val="#ppt_x"/>
                                          </p:val>
                                        </p:tav>
                                        <p:tav tm="100000">
                                          <p:val>
                                            <p:strVal val="#ppt_x"/>
                                          </p:val>
                                        </p:tav>
                                      </p:tavLst>
                                    </p:anim>
                                    <p:anim calcmode="lin" valueType="num">
                                      <p:cBhvr>
                                        <p:cTn id="24" dur="1000" fill="hold"/>
                                        <p:tgtEl>
                                          <p:spTgt spid="1537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369"/>
                                        </p:tgtEl>
                                        <p:attrNameLst>
                                          <p:attrName>style.visibility</p:attrName>
                                        </p:attrNameLst>
                                      </p:cBhvr>
                                      <p:to>
                                        <p:strVal val="visible"/>
                                      </p:to>
                                    </p:set>
                                    <p:animEffect transition="in" filter="fade">
                                      <p:cBhvr>
                                        <p:cTn id="55" dur="1000"/>
                                        <p:tgtEl>
                                          <p:spTgt spid="15369"/>
                                        </p:tgtEl>
                                      </p:cBhvr>
                                    </p:animEffect>
                                    <p:anim calcmode="lin" valueType="num">
                                      <p:cBhvr>
                                        <p:cTn id="56" dur="1000" fill="hold"/>
                                        <p:tgtEl>
                                          <p:spTgt spid="15369"/>
                                        </p:tgtEl>
                                        <p:attrNameLst>
                                          <p:attrName>ppt_x</p:attrName>
                                        </p:attrNameLst>
                                      </p:cBhvr>
                                      <p:tavLst>
                                        <p:tav tm="0">
                                          <p:val>
                                            <p:strVal val="#ppt_x"/>
                                          </p:val>
                                        </p:tav>
                                        <p:tav tm="100000">
                                          <p:val>
                                            <p:strVal val="#ppt_x"/>
                                          </p:val>
                                        </p:tav>
                                      </p:tavLst>
                                    </p:anim>
                                    <p:anim calcmode="lin" valueType="num">
                                      <p:cBhvr>
                                        <p:cTn id="57" dur="1000" fill="hold"/>
                                        <p:tgtEl>
                                          <p:spTgt spid="1536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5372"/>
                                        </p:tgtEl>
                                        <p:attrNameLst>
                                          <p:attrName>style.visibility</p:attrName>
                                        </p:attrNameLst>
                                      </p:cBhvr>
                                      <p:to>
                                        <p:strVal val="visible"/>
                                      </p:to>
                                    </p:set>
                                    <p:animEffect transition="in" filter="fade">
                                      <p:cBhvr>
                                        <p:cTn id="60" dur="1000"/>
                                        <p:tgtEl>
                                          <p:spTgt spid="15372"/>
                                        </p:tgtEl>
                                      </p:cBhvr>
                                    </p:animEffect>
                                    <p:anim calcmode="lin" valueType="num">
                                      <p:cBhvr>
                                        <p:cTn id="61" dur="1000" fill="hold"/>
                                        <p:tgtEl>
                                          <p:spTgt spid="15372"/>
                                        </p:tgtEl>
                                        <p:attrNameLst>
                                          <p:attrName>ppt_x</p:attrName>
                                        </p:attrNameLst>
                                      </p:cBhvr>
                                      <p:tavLst>
                                        <p:tav tm="0">
                                          <p:val>
                                            <p:strVal val="#ppt_x"/>
                                          </p:val>
                                        </p:tav>
                                        <p:tav tm="100000">
                                          <p:val>
                                            <p:strVal val="#ppt_x"/>
                                          </p:val>
                                        </p:tav>
                                      </p:tavLst>
                                    </p:anim>
                                    <p:anim calcmode="lin" valueType="num">
                                      <p:cBhvr>
                                        <p:cTn id="62" dur="1000" fill="hold"/>
                                        <p:tgtEl>
                                          <p:spTgt spid="15372"/>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animBg="1"/>
      <p:bldP spid="17" grpId="0" animBg="1"/>
      <p:bldP spid="21" grpId="0" animBg="1"/>
      <p:bldP spid="15372" grpId="0" animBg="1"/>
      <p:bldP spid="15377" grpId="0" animBg="1"/>
      <p:bldP spid="15378" grpId="0"/>
      <p:bldP spid="1537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pic>
        <p:nvPicPr>
          <p:cNvPr id="35" name="Picture 48" descr="booksjournals"/>
          <p:cNvPicPr>
            <a:picLocks noChangeAspect="1" noChangeArrowheads="1"/>
          </p:cNvPicPr>
          <p:nvPr/>
        </p:nvPicPr>
        <p:blipFill>
          <a:blip r:embed="rId2" cstate="print"/>
          <a:srcRect/>
          <a:stretch>
            <a:fillRect/>
          </a:stretch>
        </p:blipFill>
        <p:spPr bwMode="auto">
          <a:xfrm>
            <a:off x="381000" y="838200"/>
            <a:ext cx="1738313" cy="1158875"/>
          </a:xfrm>
          <a:prstGeom prst="rect">
            <a:avLst/>
          </a:prstGeom>
          <a:noFill/>
          <a:ln w="9525">
            <a:noFill/>
            <a:miter lim="800000"/>
            <a:headEnd/>
            <a:tailEnd/>
          </a:ln>
        </p:spPr>
      </p:pic>
      <p:sp>
        <p:nvSpPr>
          <p:cNvPr id="10" name="Text Placeholder 9"/>
          <p:cNvSpPr>
            <a:spLocks noGrp="1"/>
          </p:cNvSpPr>
          <p:nvPr>
            <p:ph type="body" idx="1"/>
          </p:nvPr>
        </p:nvSpPr>
        <p:spPr>
          <a:xfrm>
            <a:off x="2667776" y="3657600"/>
            <a:ext cx="6322115" cy="438509"/>
          </a:xfrm>
        </p:spPr>
        <p:txBody>
          <a:bodyPr>
            <a:noAutofit/>
          </a:bodyPr>
          <a:lstStyle/>
          <a:p>
            <a:r>
              <a:rPr lang="en-US" sz="2800" dirty="0">
                <a:solidFill>
                  <a:schemeClr val="bg1"/>
                </a:solidFill>
              </a:rPr>
              <a:t>Journals</a:t>
            </a:r>
          </a:p>
        </p:txBody>
      </p:sp>
      <p:sp>
        <p:nvSpPr>
          <p:cNvPr id="11" name="Content Placeholder 10"/>
          <p:cNvSpPr>
            <a:spLocks noGrp="1"/>
          </p:cNvSpPr>
          <p:nvPr>
            <p:ph sz="half" idx="2"/>
          </p:nvPr>
        </p:nvSpPr>
        <p:spPr>
          <a:xfrm>
            <a:off x="2667776" y="4096109"/>
            <a:ext cx="6322115" cy="2533291"/>
          </a:xfrm>
        </p:spPr>
        <p:txBody>
          <a:bodyPr>
            <a:normAutofit/>
          </a:bodyPr>
          <a:lstStyle/>
          <a:p>
            <a:pPr marL="457200" indent="-457200">
              <a:buFont typeface="+mj-lt"/>
              <a:buAutoNum type="arabicPeriod"/>
            </a:pPr>
            <a:r>
              <a:rPr lang="en-US" b="1" i="1" dirty="0">
                <a:solidFill>
                  <a:schemeClr val="bg1"/>
                </a:solidFill>
              </a:rPr>
              <a:t>Publishers looking to research workflow (Elsevier – Mendeley, Pure)</a:t>
            </a:r>
          </a:p>
          <a:p>
            <a:pPr marL="457200" indent="-457200">
              <a:buFont typeface="+mj-lt"/>
              <a:buAutoNum type="arabicPeriod"/>
            </a:pPr>
            <a:r>
              <a:rPr lang="en-US" b="1" i="1" dirty="0">
                <a:solidFill>
                  <a:schemeClr val="bg1"/>
                </a:solidFill>
              </a:rPr>
              <a:t>Complex open access environment - National science/research policy, grant-makers, publishers</a:t>
            </a:r>
          </a:p>
          <a:p>
            <a:pPr marL="457200" indent="-457200">
              <a:buFont typeface="+mj-lt"/>
              <a:buAutoNum type="arabicPeriod"/>
            </a:pPr>
            <a:r>
              <a:rPr lang="en-US" b="1" i="1" dirty="0">
                <a:solidFill>
                  <a:schemeClr val="bg1"/>
                </a:solidFill>
              </a:rPr>
              <a:t>A part only of the scholarly record – data, etc.</a:t>
            </a:r>
          </a:p>
          <a:p>
            <a:pPr marL="457200" indent="-457200">
              <a:buFont typeface="+mj-lt"/>
              <a:buAutoNum type="arabicPeriod"/>
            </a:pPr>
            <a:r>
              <a:rPr lang="en-US" dirty="0">
                <a:solidFill>
                  <a:schemeClr val="bg1"/>
                </a:solidFill>
              </a:rPr>
              <a:t>Licensed materials are now the larger part of academic library budgets. Big deal.</a:t>
            </a:r>
          </a:p>
          <a:p>
            <a:pPr marL="457200" indent="-457200">
              <a:buFont typeface="+mj-lt"/>
              <a:buAutoNum type="arabicPeriod"/>
            </a:pPr>
            <a:endParaRPr lang="en-US" b="1" i="1" dirty="0">
              <a:solidFill>
                <a:schemeClr val="bg1"/>
              </a:solidFill>
            </a:endParaRPr>
          </a:p>
        </p:txBody>
      </p:sp>
      <p:sp>
        <p:nvSpPr>
          <p:cNvPr id="12" name="Text Placeholder 11"/>
          <p:cNvSpPr>
            <a:spLocks noGrp="1"/>
          </p:cNvSpPr>
          <p:nvPr>
            <p:ph type="body" sz="quarter" idx="3"/>
          </p:nvPr>
        </p:nvSpPr>
        <p:spPr>
          <a:xfrm>
            <a:off x="2667000" y="228600"/>
            <a:ext cx="6324599" cy="639762"/>
          </a:xfrm>
        </p:spPr>
        <p:txBody>
          <a:bodyPr/>
          <a:lstStyle/>
          <a:p>
            <a:r>
              <a:rPr lang="en-US" sz="2800" dirty="0">
                <a:solidFill>
                  <a:schemeClr val="bg1"/>
                </a:solidFill>
              </a:rPr>
              <a:t>Monographs</a:t>
            </a:r>
          </a:p>
        </p:txBody>
      </p:sp>
      <p:sp>
        <p:nvSpPr>
          <p:cNvPr id="13" name="Content Placeholder 12"/>
          <p:cNvSpPr>
            <a:spLocks noGrp="1"/>
          </p:cNvSpPr>
          <p:nvPr>
            <p:ph sz="quarter" idx="4"/>
          </p:nvPr>
        </p:nvSpPr>
        <p:spPr>
          <a:xfrm>
            <a:off x="2667000" y="914400"/>
            <a:ext cx="6324599" cy="2560636"/>
          </a:xfrm>
        </p:spPr>
        <p:txBody>
          <a:bodyPr>
            <a:normAutofit fontScale="92500" lnSpcReduction="20000"/>
          </a:bodyPr>
          <a:lstStyle/>
          <a:p>
            <a:pPr marL="457200" indent="-457200">
              <a:buFont typeface="+mj-lt"/>
              <a:buAutoNum type="arabicPeriod"/>
            </a:pPr>
            <a:r>
              <a:rPr lang="en-US" sz="2600" b="1" i="1" dirty="0">
                <a:solidFill>
                  <a:schemeClr val="bg1"/>
                </a:solidFill>
              </a:rPr>
              <a:t>Growing difference between market-available and </a:t>
            </a:r>
            <a:r>
              <a:rPr lang="en-US" sz="2600" b="1" i="1" dirty="0" err="1">
                <a:solidFill>
                  <a:schemeClr val="bg1"/>
                </a:solidFill>
              </a:rPr>
              <a:t>specialised</a:t>
            </a:r>
            <a:r>
              <a:rPr lang="en-US" sz="2600" b="1" i="1" dirty="0">
                <a:solidFill>
                  <a:schemeClr val="bg1"/>
                </a:solidFill>
              </a:rPr>
              <a:t> (e.g. area studies)</a:t>
            </a:r>
          </a:p>
          <a:p>
            <a:pPr marL="457200" indent="-457200">
              <a:buFont typeface="+mj-lt"/>
              <a:buAutoNum type="arabicPeriod"/>
            </a:pPr>
            <a:r>
              <a:rPr lang="en-US" sz="2600" b="1" i="1" dirty="0">
                <a:solidFill>
                  <a:schemeClr val="bg1"/>
                </a:solidFill>
              </a:rPr>
              <a:t>Managing down print - shared print</a:t>
            </a:r>
          </a:p>
          <a:p>
            <a:pPr marL="457200" indent="-457200">
              <a:buFont typeface="+mj-lt"/>
              <a:buAutoNum type="arabicPeriod"/>
            </a:pPr>
            <a:r>
              <a:rPr lang="en-US" sz="2600" b="1" i="1" dirty="0">
                <a:solidFill>
                  <a:schemeClr val="bg1"/>
                </a:solidFill>
              </a:rPr>
              <a:t>Shift to demand driven acquisition</a:t>
            </a:r>
          </a:p>
          <a:p>
            <a:pPr marL="457200" indent="-457200">
              <a:buFont typeface="+mj-lt"/>
              <a:buAutoNum type="arabicPeriod"/>
            </a:pPr>
            <a:r>
              <a:rPr lang="en-US" sz="2600" dirty="0">
                <a:solidFill>
                  <a:schemeClr val="bg1"/>
                </a:solidFill>
              </a:rPr>
              <a:t>Emergence of ‘e’ (platform)</a:t>
            </a:r>
          </a:p>
          <a:p>
            <a:pPr marL="457200" indent="-457200">
              <a:buFont typeface="+mj-lt"/>
              <a:buAutoNum type="arabicPeriod"/>
            </a:pPr>
            <a:r>
              <a:rPr lang="en-US" sz="2600" dirty="0">
                <a:solidFill>
                  <a:schemeClr val="bg1"/>
                </a:solidFill>
              </a:rPr>
              <a:t>Digital corpora (Hathi Trust, Google, …)</a:t>
            </a:r>
          </a:p>
          <a:p>
            <a:pPr marL="457200" indent="-457200">
              <a:buFont typeface="+mj-lt"/>
              <a:buAutoNum type="arabicPeriod"/>
            </a:pPr>
            <a:r>
              <a:rPr lang="en-US" sz="2600" dirty="0">
                <a:solidFill>
                  <a:schemeClr val="bg1"/>
                </a:solidFill>
              </a:rPr>
              <a:t>Disciplinary differences</a:t>
            </a:r>
          </a:p>
          <a:p>
            <a:endParaRPr lang="en-US" dirty="0">
              <a:solidFill>
                <a:schemeClr val="bg1"/>
              </a:solidFill>
            </a:endParaRPr>
          </a:p>
        </p:txBody>
      </p:sp>
    </p:spTree>
    <p:extLst>
      <p:ext uri="{BB962C8B-B14F-4D97-AF65-F5344CB8AC3E}">
        <p14:creationId xmlns:p14="http://schemas.microsoft.com/office/powerpoint/2010/main" val="6507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2667776" y="3657600"/>
            <a:ext cx="6322115" cy="438509"/>
          </a:xfrm>
        </p:spPr>
        <p:txBody>
          <a:bodyPr>
            <a:noAutofit/>
          </a:bodyPr>
          <a:lstStyle/>
          <a:p>
            <a:r>
              <a:rPr lang="en-US" dirty="0">
                <a:solidFill>
                  <a:schemeClr val="bg1"/>
                </a:solidFill>
              </a:rPr>
              <a:t>Special collections, archives, …</a:t>
            </a:r>
          </a:p>
        </p:txBody>
      </p:sp>
      <p:sp>
        <p:nvSpPr>
          <p:cNvPr id="11" name="Content Placeholder 10"/>
          <p:cNvSpPr>
            <a:spLocks noGrp="1"/>
          </p:cNvSpPr>
          <p:nvPr>
            <p:ph sz="half" idx="2"/>
          </p:nvPr>
        </p:nvSpPr>
        <p:spPr>
          <a:xfrm>
            <a:off x="2667776" y="4324710"/>
            <a:ext cx="6322115" cy="2304690"/>
          </a:xfrm>
        </p:spPr>
        <p:txBody>
          <a:bodyPr>
            <a:normAutofit/>
          </a:bodyPr>
          <a:lstStyle/>
          <a:p>
            <a:pPr marL="457200" indent="-457200">
              <a:buFont typeface="+mj-lt"/>
              <a:buAutoNum type="arabicPeriod"/>
            </a:pPr>
            <a:r>
              <a:rPr lang="en-US" b="1" i="1" dirty="0">
                <a:solidFill>
                  <a:schemeClr val="bg1"/>
                </a:solidFill>
              </a:rPr>
              <a:t>Release more value through digitization, exhibitions, undergraduate research, …</a:t>
            </a:r>
          </a:p>
          <a:p>
            <a:pPr marL="457200" indent="-457200">
              <a:buFont typeface="+mj-lt"/>
              <a:buAutoNum type="arabicPeriod"/>
            </a:pPr>
            <a:r>
              <a:rPr lang="en-US" dirty="0">
                <a:solidFill>
                  <a:schemeClr val="bg1"/>
                </a:solidFill>
              </a:rPr>
              <a:t>Streamlining processing, production, …</a:t>
            </a:r>
          </a:p>
          <a:p>
            <a:pPr marL="457200" indent="-457200">
              <a:buFont typeface="+mj-lt"/>
              <a:buAutoNum type="arabicPeriod"/>
            </a:pPr>
            <a:r>
              <a:rPr lang="en-US" dirty="0">
                <a:solidFill>
                  <a:schemeClr val="bg1"/>
                </a:solidFill>
              </a:rPr>
              <a:t>Network level aggregation for scale and utility – DPLA, </a:t>
            </a:r>
            <a:r>
              <a:rPr lang="en-US" dirty="0" err="1">
                <a:solidFill>
                  <a:schemeClr val="bg1"/>
                </a:solidFill>
              </a:rPr>
              <a:t>Europeana</a:t>
            </a:r>
            <a:r>
              <a:rPr lang="en-US" dirty="0">
                <a:solidFill>
                  <a:schemeClr val="bg1"/>
                </a:solidFill>
              </a:rPr>
              <a:t>, Pacific Rim Digital Library, </a:t>
            </a:r>
          </a:p>
        </p:txBody>
      </p:sp>
      <p:sp>
        <p:nvSpPr>
          <p:cNvPr id="12" name="Text Placeholder 11"/>
          <p:cNvSpPr>
            <a:spLocks noGrp="1"/>
          </p:cNvSpPr>
          <p:nvPr>
            <p:ph type="body" sz="quarter" idx="3"/>
          </p:nvPr>
        </p:nvSpPr>
        <p:spPr>
          <a:xfrm>
            <a:off x="2667000" y="228600"/>
            <a:ext cx="6324599" cy="639762"/>
          </a:xfrm>
        </p:spPr>
        <p:txBody>
          <a:bodyPr/>
          <a:lstStyle/>
          <a:p>
            <a:r>
              <a:rPr lang="en-US" dirty="0">
                <a:solidFill>
                  <a:schemeClr val="bg1"/>
                </a:solidFill>
              </a:rPr>
              <a:t>Research</a:t>
            </a:r>
            <a:r>
              <a:rPr lang="en-US" dirty="0">
                <a:solidFill>
                  <a:schemeClr val="accent2"/>
                </a:solidFill>
              </a:rPr>
              <a:t> </a:t>
            </a:r>
            <a:r>
              <a:rPr lang="en-US" dirty="0">
                <a:solidFill>
                  <a:schemeClr val="bg1"/>
                </a:solidFill>
              </a:rPr>
              <a:t>and learning material</a:t>
            </a:r>
          </a:p>
        </p:txBody>
      </p:sp>
      <p:sp>
        <p:nvSpPr>
          <p:cNvPr id="13" name="Content Placeholder 12"/>
          <p:cNvSpPr>
            <a:spLocks noGrp="1"/>
          </p:cNvSpPr>
          <p:nvPr>
            <p:ph sz="quarter" idx="4"/>
          </p:nvPr>
        </p:nvSpPr>
        <p:spPr>
          <a:xfrm>
            <a:off x="2667000" y="1096964"/>
            <a:ext cx="6324599" cy="2423318"/>
          </a:xfrm>
        </p:spPr>
        <p:txBody>
          <a:bodyPr>
            <a:normAutofit/>
          </a:bodyPr>
          <a:lstStyle/>
          <a:p>
            <a:pPr marL="457200" indent="-457200">
              <a:buFont typeface="+mj-lt"/>
              <a:buAutoNum type="arabicPeriod"/>
            </a:pPr>
            <a:r>
              <a:rPr lang="en-US" b="1" i="1" dirty="0">
                <a:solidFill>
                  <a:schemeClr val="bg1"/>
                </a:solidFill>
              </a:rPr>
              <a:t>Evolving scholarly record: research data, </a:t>
            </a:r>
            <a:r>
              <a:rPr lang="en-US" b="1" i="1" dirty="0" err="1">
                <a:solidFill>
                  <a:schemeClr val="bg1"/>
                </a:solidFill>
              </a:rPr>
              <a:t>eprints</a:t>
            </a:r>
            <a:r>
              <a:rPr lang="en-US" b="1" i="1" dirty="0">
                <a:solidFill>
                  <a:schemeClr val="bg1"/>
                </a:solidFill>
              </a:rPr>
              <a:t>, ..</a:t>
            </a:r>
          </a:p>
          <a:p>
            <a:pPr marL="457200" indent="-457200">
              <a:buFont typeface="+mj-lt"/>
              <a:buAutoNum type="arabicPeriod"/>
            </a:pPr>
            <a:r>
              <a:rPr lang="en-US" dirty="0">
                <a:solidFill>
                  <a:schemeClr val="bg1"/>
                </a:solidFill>
              </a:rPr>
              <a:t>IR – role and content?</a:t>
            </a:r>
          </a:p>
          <a:p>
            <a:pPr marL="457200" indent="-457200">
              <a:buFont typeface="+mj-lt"/>
              <a:buAutoNum type="arabicPeriod"/>
            </a:pPr>
            <a:r>
              <a:rPr lang="en-US" dirty="0">
                <a:solidFill>
                  <a:schemeClr val="bg1"/>
                </a:solidFill>
              </a:rPr>
              <a:t>Research information management (profiles, outputs, …)</a:t>
            </a:r>
          </a:p>
          <a:p>
            <a:pPr marL="457200" indent="-457200">
              <a:buFont typeface="+mj-lt"/>
              <a:buAutoNum type="arabicPeriod"/>
            </a:pPr>
            <a:r>
              <a:rPr lang="en-US" dirty="0">
                <a:solidFill>
                  <a:schemeClr val="bg1"/>
                </a:solidFill>
              </a:rPr>
              <a:t>Support for digital scholarship</a:t>
            </a:r>
          </a:p>
          <a:p>
            <a:pPr marL="457200" indent="-457200">
              <a:buFont typeface="+mj-lt"/>
              <a:buAutoNum type="arabicPeriod"/>
            </a:pPr>
            <a:r>
              <a:rPr lang="en-US" dirty="0">
                <a:solidFill>
                  <a:schemeClr val="bg1"/>
                </a:solidFill>
              </a:rPr>
              <a:t>Support for open access publishing</a:t>
            </a:r>
          </a:p>
          <a:p>
            <a:endParaRPr lang="en-US" dirty="0">
              <a:solidFill>
                <a:schemeClr val="bg1"/>
              </a:solidFill>
            </a:endParaRPr>
          </a:p>
        </p:txBody>
      </p:sp>
      <p:pic>
        <p:nvPicPr>
          <p:cNvPr id="7" name="Picture 6" descr="high-l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48481"/>
            <a:ext cx="1716462" cy="1127269"/>
          </a:xfrm>
          <a:prstGeom prst="rect">
            <a:avLst/>
          </a:prstGeom>
        </p:spPr>
      </p:pic>
      <p:pic>
        <p:nvPicPr>
          <p:cNvPr id="8" name="Picture 7"/>
          <p:cNvPicPr>
            <a:picLocks noChangeAspect="1"/>
          </p:cNvPicPr>
          <p:nvPr/>
        </p:nvPicPr>
        <p:blipFill>
          <a:blip r:embed="rId4"/>
          <a:stretch>
            <a:fillRect/>
          </a:stretch>
        </p:blipFill>
        <p:spPr>
          <a:xfrm>
            <a:off x="193713" y="3657600"/>
            <a:ext cx="1622868" cy="1051672"/>
          </a:xfrm>
          <a:prstGeom prst="rect">
            <a:avLst/>
          </a:prstGeom>
        </p:spPr>
      </p:pic>
    </p:spTree>
    <p:extLst>
      <p:ext uri="{BB962C8B-B14F-4D97-AF65-F5344CB8AC3E}">
        <p14:creationId xmlns:p14="http://schemas.microsoft.com/office/powerpoint/2010/main" val="327905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_Slides_V2">
  <a:themeElements>
    <a:clrScheme name="Custom 3">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OCLC-Research-Template-2014</Template>
  <TotalTime>27365</TotalTime>
  <Words>1154</Words>
  <Application>Microsoft Office PowerPoint</Application>
  <PresentationFormat>On-screen Show (4:3)</PresentationFormat>
  <Paragraphs>285</Paragraphs>
  <Slides>41</Slides>
  <Notes>15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41</vt:i4>
      </vt:variant>
    </vt:vector>
  </HeadingPairs>
  <TitlesOfParts>
    <vt:vector size="57" baseType="lpstr">
      <vt:lpstr>Segoe UI</vt:lpstr>
      <vt:lpstr>Arial</vt:lpstr>
      <vt:lpstr>proxima-nova</vt:lpstr>
      <vt:lpstr>Segoe UI Semibold</vt:lpstr>
      <vt:lpstr>Calibri</vt:lpstr>
      <vt:lpstr>Open Sans</vt:lpstr>
      <vt:lpstr>ＭＳ Ｐゴシック</vt:lpstr>
      <vt:lpstr>Times New Roman</vt:lpstr>
      <vt:lpstr>Wingdings</vt:lpstr>
      <vt:lpstr>Symbol</vt:lpstr>
      <vt:lpstr>Calibri Light</vt:lpstr>
      <vt:lpstr>Segoe UI Light</vt:lpstr>
      <vt:lpstr>Office Theme</vt:lpstr>
      <vt:lpstr>2_Office Theme</vt:lpstr>
      <vt:lpstr>3_Office Theme</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Retain our values: supporting local cultures in a global knowledge commons</vt:lpstr>
      <vt:lpstr>PowerPoint Presentation</vt:lpstr>
      <vt:lpstr>PowerPoint Presentation</vt:lpstr>
      <vt:lpstr>Supporting the creative process: the emerging scholarly record</vt:lpstr>
      <vt:lpstr>PowerPoint Presentation</vt:lpstr>
      <vt:lpstr>PowerPoint Presentation</vt:lpstr>
      <vt:lpstr>PowerPoint Presentation</vt:lpstr>
      <vt:lpstr>Workflow is the new content (supply chain)</vt:lpstr>
      <vt:lpstr>PowerPoint Presentation</vt:lpstr>
      <vt:lpstr>PowerPoint Presentation</vt:lpstr>
      <vt:lpstr>PowerPoint Presentation</vt:lpstr>
      <vt:lpstr>PowerPoint Presentation</vt:lpstr>
      <vt:lpstr>PowerPoint Presentation</vt:lpstr>
      <vt:lpstr>PowerPoint Presentation</vt:lpstr>
      <vt:lpstr>Active promotion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Collection Directions: Inside Out, Facilitated, Collective</dc:title>
  <dc:creator>Lorcan Dempsey</dc:creator>
  <cp:lastModifiedBy>Confer,Patrick</cp:lastModifiedBy>
  <cp:revision>471</cp:revision>
  <cp:lastPrinted>2015-03-12T14:48:43Z</cp:lastPrinted>
  <dcterms:created xsi:type="dcterms:W3CDTF">2014-03-06T18:50:28Z</dcterms:created>
  <dcterms:modified xsi:type="dcterms:W3CDTF">2017-06-29T14:43:15Z</dcterms:modified>
</cp:coreProperties>
</file>