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1" r:id="rId2"/>
    <p:sldMasterId id="2147483942" r:id="rId3"/>
    <p:sldMasterId id="2147483955" r:id="rId4"/>
  </p:sldMasterIdLst>
  <p:notesMasterIdLst>
    <p:notesMasterId r:id="rId52"/>
  </p:notesMasterIdLst>
  <p:sldIdLst>
    <p:sldId id="556" r:id="rId5"/>
    <p:sldId id="517" r:id="rId6"/>
    <p:sldId id="555" r:id="rId7"/>
    <p:sldId id="552" r:id="rId8"/>
    <p:sldId id="553" r:id="rId9"/>
    <p:sldId id="557" r:id="rId10"/>
    <p:sldId id="558" r:id="rId11"/>
    <p:sldId id="559" r:id="rId12"/>
    <p:sldId id="560" r:id="rId13"/>
    <p:sldId id="561" r:id="rId14"/>
    <p:sldId id="562" r:id="rId15"/>
    <p:sldId id="564" r:id="rId16"/>
    <p:sldId id="478" r:id="rId17"/>
    <p:sldId id="501" r:id="rId18"/>
    <p:sldId id="489" r:id="rId19"/>
    <p:sldId id="490" r:id="rId20"/>
    <p:sldId id="491" r:id="rId21"/>
    <p:sldId id="502" r:id="rId22"/>
    <p:sldId id="493" r:id="rId23"/>
    <p:sldId id="494" r:id="rId24"/>
    <p:sldId id="495" r:id="rId25"/>
    <p:sldId id="496" r:id="rId26"/>
    <p:sldId id="504" r:id="rId27"/>
    <p:sldId id="530" r:id="rId28"/>
    <p:sldId id="500" r:id="rId29"/>
    <p:sldId id="514" r:id="rId30"/>
    <p:sldId id="544" r:id="rId31"/>
    <p:sldId id="545" r:id="rId32"/>
    <p:sldId id="546" r:id="rId33"/>
    <p:sldId id="547" r:id="rId34"/>
    <p:sldId id="548" r:id="rId35"/>
    <p:sldId id="518" r:id="rId36"/>
    <p:sldId id="519" r:id="rId37"/>
    <p:sldId id="520" r:id="rId38"/>
    <p:sldId id="522" r:id="rId39"/>
    <p:sldId id="523" r:id="rId40"/>
    <p:sldId id="524" r:id="rId41"/>
    <p:sldId id="535" r:id="rId42"/>
    <p:sldId id="536" r:id="rId43"/>
    <p:sldId id="537" r:id="rId44"/>
    <p:sldId id="538" r:id="rId45"/>
    <p:sldId id="541" r:id="rId46"/>
    <p:sldId id="525" r:id="rId47"/>
    <p:sldId id="526" r:id="rId48"/>
    <p:sldId id="543" r:id="rId49"/>
    <p:sldId id="411" r:id="rId50"/>
    <p:sldId id="34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psey,Lorcan" initials="D" lastIdx="1" clrIdx="0">
    <p:extLst>
      <p:ext uri="{19B8F6BF-5375-455C-9EA6-DF929625EA0E}">
        <p15:presenceInfo xmlns:p15="http://schemas.microsoft.com/office/powerpoint/2012/main" userId="S-1-5-21-2132901703-1472156187-1681070327-18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99CC"/>
    <a:srgbClr val="4F81BD"/>
    <a:srgbClr val="000000"/>
    <a:srgbClr val="FFFFFF"/>
    <a:srgbClr val="A20000"/>
    <a:srgbClr val="385D8A"/>
    <a:srgbClr val="C52127"/>
    <a:srgbClr val="CC33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52600" autoAdjust="0"/>
  </p:normalViewPr>
  <p:slideViewPr>
    <p:cSldViewPr>
      <p:cViewPr varScale="1">
        <p:scale>
          <a:sx n="62" d="100"/>
          <a:sy n="62" d="100"/>
        </p:scale>
        <p:origin x="2898"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42" d="100"/>
          <a:sy n="42"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Data\Data\Systemwide%20Organization\Systemwide%20Organization\Lorcan\Oxford%202016\oxford%20comp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ata\Data\Systemwide%20Organization\Systemwide%20Organization\Lorcan\Oxford%202016\oxford%20comp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400" dirty="0"/>
              <a:t>Greek Inscriptions</a:t>
            </a:r>
          </a:p>
          <a:p>
            <a:pPr>
              <a:defRPr sz="2400"/>
            </a:pPr>
            <a:r>
              <a:rPr lang="en-US" sz="2000" dirty="0"/>
              <a:t>Total related works in WorldCat = 4,311</a:t>
            </a:r>
          </a:p>
        </c:rich>
      </c:tx>
      <c:layout>
        <c:manualLayout>
          <c:xMode val="edge"/>
          <c:yMode val="edge"/>
          <c:x val="0.24335083012069753"/>
          <c:y val="1.689409117521517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chemeClr val="accent5">
                  <a:lumMod val="50000"/>
                </a:schemeClr>
              </a:solidFill>
              <a:ln>
                <a:noFill/>
              </a:ln>
              <a:effectLst/>
            </c:spPr>
          </c:dPt>
          <c:cat>
            <c:strRef>
              <c:f>'Greek inscriptions'!$C$2:$C$16</c:f>
              <c:strCache>
                <c:ptCount val="15"/>
                <c:pt idx="0">
                  <c:v>UNIV OF OXFORD</c:v>
                </c:pt>
                <c:pt idx="1">
                  <c:v>HARVARD UNIV, HARVARD COL LIBR</c:v>
                </c:pt>
                <c:pt idx="2">
                  <c:v>UNIV OF CHICAGO</c:v>
                </c:pt>
                <c:pt idx="3">
                  <c:v>UNIV OF CINCINNATI  </c:v>
                </c:pt>
                <c:pt idx="4">
                  <c:v>COLUMBIA UNIV</c:v>
                </c:pt>
                <c:pt idx="5">
                  <c:v>YALE UNIV LIBR</c:v>
                </c:pt>
                <c:pt idx="6">
                  <c:v>PRINCETON UNIV</c:v>
                </c:pt>
                <c:pt idx="7">
                  <c:v>CAMBRIDGE UNIV</c:v>
                </c:pt>
                <c:pt idx="8">
                  <c:v>UNIV OF CALIFORNIA, BERKELEY</c:v>
                </c:pt>
                <c:pt idx="9">
                  <c:v>CORNELL UNIV</c:v>
                </c:pt>
                <c:pt idx="10">
                  <c:v>UNIV OF MICHIGAN LIBR</c:v>
                </c:pt>
                <c:pt idx="11">
                  <c:v>HATHITRUST DIGITAL LIBR</c:v>
                </c:pt>
                <c:pt idx="12">
                  <c:v>UNIV OF PENNSYLVANIA</c:v>
                </c:pt>
                <c:pt idx="13">
                  <c:v>UNIV OF N CAROLINA, CHAPEL HILL</c:v>
                </c:pt>
                <c:pt idx="14">
                  <c:v>UNIV OF ILLINOIS</c:v>
                </c:pt>
              </c:strCache>
            </c:strRef>
          </c:cat>
          <c:val>
            <c:numRef>
              <c:f>'Greek inscriptions'!$B$2:$B$16</c:f>
              <c:numCache>
                <c:formatCode>0.00%</c:formatCode>
                <c:ptCount val="15"/>
                <c:pt idx="0">
                  <c:v>0.34499999999999997</c:v>
                </c:pt>
                <c:pt idx="1">
                  <c:v>0.312</c:v>
                </c:pt>
                <c:pt idx="2">
                  <c:v>0.307</c:v>
                </c:pt>
                <c:pt idx="3">
                  <c:v>0.30399999999999999</c:v>
                </c:pt>
                <c:pt idx="4">
                  <c:v>0.30099999999999999</c:v>
                </c:pt>
                <c:pt idx="5">
                  <c:v>0.29799999999999999</c:v>
                </c:pt>
                <c:pt idx="6">
                  <c:v>0.27400000000000002</c:v>
                </c:pt>
                <c:pt idx="7">
                  <c:v>0.27</c:v>
                </c:pt>
                <c:pt idx="8">
                  <c:v>0.24</c:v>
                </c:pt>
                <c:pt idx="9">
                  <c:v>0.23799999999999999</c:v>
                </c:pt>
                <c:pt idx="10">
                  <c:v>0.22800000000000001</c:v>
                </c:pt>
                <c:pt idx="11">
                  <c:v>0.224</c:v>
                </c:pt>
                <c:pt idx="12">
                  <c:v>0.221</c:v>
                </c:pt>
                <c:pt idx="13">
                  <c:v>0.20899999999999999</c:v>
                </c:pt>
                <c:pt idx="14">
                  <c:v>0.19900000000000001</c:v>
                </c:pt>
              </c:numCache>
            </c:numRef>
          </c:val>
        </c:ser>
        <c:dLbls>
          <c:showLegendKey val="0"/>
          <c:showVal val="0"/>
          <c:showCatName val="0"/>
          <c:showSerName val="0"/>
          <c:showPercent val="0"/>
          <c:showBubbleSize val="0"/>
        </c:dLbls>
        <c:gapWidth val="182"/>
        <c:axId val="315173768"/>
        <c:axId val="315174160"/>
      </c:barChart>
      <c:catAx>
        <c:axId val="315173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15174160"/>
        <c:crosses val="autoZero"/>
        <c:auto val="1"/>
        <c:lblAlgn val="ctr"/>
        <c:lblOffset val="100"/>
        <c:noMultiLvlLbl val="0"/>
      </c:catAx>
      <c:valAx>
        <c:axId val="315174160"/>
        <c:scaling>
          <c:orientation val="minMax"/>
          <c:max val="0.35000000000000003"/>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1517376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400" dirty="0"/>
              <a:t>John Boardman (1927-)</a:t>
            </a:r>
          </a:p>
          <a:p>
            <a:pPr>
              <a:defRPr sz="2400"/>
            </a:pPr>
            <a:r>
              <a:rPr lang="en-US" sz="2000" dirty="0" smtClean="0"/>
              <a:t>Total </a:t>
            </a:r>
            <a:r>
              <a:rPr lang="en-US" sz="2000" dirty="0"/>
              <a:t>related works in WorldCat: 366</a:t>
            </a:r>
          </a:p>
        </c:rich>
      </c:tx>
      <c:layout>
        <c:manualLayout>
          <c:xMode val="edge"/>
          <c:yMode val="edge"/>
          <c:x val="0.3156415449492565"/>
          <c:y val="2.099483097342616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chemeClr val="accent5">
                  <a:lumMod val="50000"/>
                </a:schemeClr>
              </a:solidFill>
              <a:ln>
                <a:noFill/>
              </a:ln>
              <a:effectLst/>
            </c:spPr>
          </c:dPt>
          <c:cat>
            <c:strRef>
              <c:f>Boardman!$C$3:$C$17</c:f>
              <c:strCache>
                <c:ptCount val="15"/>
                <c:pt idx="0">
                  <c:v>UNIV OF OXFORD</c:v>
                </c:pt>
                <c:pt idx="1">
                  <c:v>GETTY RES INST</c:v>
                </c:pt>
                <c:pt idx="2">
                  <c:v>UNIV OF CHICAGO</c:v>
                </c:pt>
                <c:pt idx="3">
                  <c:v>FREIE UNIV BERLIN</c:v>
                </c:pt>
                <c:pt idx="4">
                  <c:v>METROPOLITAN MUS OF ART</c:v>
                </c:pt>
                <c:pt idx="5">
                  <c:v>COLUMBIA UNIV</c:v>
                </c:pt>
                <c:pt idx="6">
                  <c:v>UNIV OF BERN</c:v>
                </c:pt>
                <c:pt idx="7">
                  <c:v>UNIV OF CALIFORNIA, BERKELEY</c:v>
                </c:pt>
                <c:pt idx="8">
                  <c:v>UNIVERSITATSBIBLIOTHEK HEIDELBERG</c:v>
                </c:pt>
                <c:pt idx="9">
                  <c:v>UNIV OF CINCINNATI  </c:v>
                </c:pt>
                <c:pt idx="10">
                  <c:v>TRINITY COLL DUBLIN </c:v>
                </c:pt>
                <c:pt idx="11">
                  <c:v>UNIVERSITÄTSBIBLIOTHEK LMU MÜNCHEN</c:v>
                </c:pt>
                <c:pt idx="12">
                  <c:v>UNIV OF BASEL UNIVERSITATSBIBLIOTHEK</c:v>
                </c:pt>
                <c:pt idx="13">
                  <c:v>PRINCETON UNIV</c:v>
                </c:pt>
                <c:pt idx="14">
                  <c:v>BROWN UNIV  </c:v>
                </c:pt>
              </c:strCache>
            </c:strRef>
          </c:cat>
          <c:val>
            <c:numRef>
              <c:f>Boardman!$B$3:$B$17</c:f>
              <c:numCache>
                <c:formatCode>0.00%</c:formatCode>
                <c:ptCount val="15"/>
                <c:pt idx="0">
                  <c:v>0.221</c:v>
                </c:pt>
                <c:pt idx="1">
                  <c:v>0.18</c:v>
                </c:pt>
                <c:pt idx="2">
                  <c:v>0.17199999999999999</c:v>
                </c:pt>
                <c:pt idx="3">
                  <c:v>0.17199999999999999</c:v>
                </c:pt>
                <c:pt idx="4">
                  <c:v>0.16700000000000001</c:v>
                </c:pt>
                <c:pt idx="5">
                  <c:v>0.16700000000000001</c:v>
                </c:pt>
                <c:pt idx="6">
                  <c:v>0.16700000000000001</c:v>
                </c:pt>
                <c:pt idx="7">
                  <c:v>0.16700000000000001</c:v>
                </c:pt>
                <c:pt idx="8">
                  <c:v>0.16400000000000001</c:v>
                </c:pt>
                <c:pt idx="9">
                  <c:v>0.161</c:v>
                </c:pt>
                <c:pt idx="10">
                  <c:v>0.161</c:v>
                </c:pt>
                <c:pt idx="11">
                  <c:v>0.161</c:v>
                </c:pt>
                <c:pt idx="12">
                  <c:v>0.158</c:v>
                </c:pt>
                <c:pt idx="13">
                  <c:v>0.158</c:v>
                </c:pt>
                <c:pt idx="14">
                  <c:v>0.158</c:v>
                </c:pt>
              </c:numCache>
            </c:numRef>
          </c:val>
        </c:ser>
        <c:dLbls>
          <c:showLegendKey val="0"/>
          <c:showVal val="0"/>
          <c:showCatName val="0"/>
          <c:showSerName val="0"/>
          <c:showPercent val="0"/>
          <c:showBubbleSize val="0"/>
        </c:dLbls>
        <c:gapWidth val="182"/>
        <c:axId val="315175336"/>
        <c:axId val="315175728"/>
      </c:barChart>
      <c:catAx>
        <c:axId val="315175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15175728"/>
        <c:crosses val="autoZero"/>
        <c:auto val="1"/>
        <c:lblAlgn val="ctr"/>
        <c:lblOffset val="100"/>
        <c:noMultiLvlLbl val="0"/>
      </c:catAx>
      <c:valAx>
        <c:axId val="3151757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151753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B07A5-24DE-4061-8EFC-B1E8588DAD4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4AD43F4-6904-4300-9531-5C2A91108683}">
      <dgm:prSet phldrT="[Text]"/>
      <dgm:spPr/>
      <dgm:t>
        <a:bodyPr/>
        <a:lstStyle/>
        <a:p>
          <a:r>
            <a:rPr lang="en-US" dirty="0" smtClean="0"/>
            <a:t>2</a:t>
          </a:r>
          <a:endParaRPr lang="en-US" dirty="0"/>
        </a:p>
      </dgm:t>
    </dgm:pt>
    <dgm:pt modelId="{2C5A75C2-D0EE-4E3D-8465-A885D7C7C405}" type="parTrans" cxnId="{5A93F079-4010-40E1-B00E-FDE3FBDC8210}">
      <dgm:prSet/>
      <dgm:spPr/>
      <dgm:t>
        <a:bodyPr/>
        <a:lstStyle/>
        <a:p>
          <a:endParaRPr lang="en-US"/>
        </a:p>
      </dgm:t>
    </dgm:pt>
    <dgm:pt modelId="{8728B966-8F3C-493E-AB07-E2185FCE3697}" type="sibTrans" cxnId="{5A93F079-4010-40E1-B00E-FDE3FBDC8210}">
      <dgm:prSet/>
      <dgm:spPr/>
      <dgm:t>
        <a:bodyPr/>
        <a:lstStyle/>
        <a:p>
          <a:endParaRPr lang="en-US"/>
        </a:p>
      </dgm:t>
    </dgm:pt>
    <dgm:pt modelId="{070D6CCE-BB3C-49A0-A674-77D676D24736}">
      <dgm:prSet phldrT="[Text]"/>
      <dgm:spPr/>
      <dgm:t>
        <a:bodyPr/>
        <a:lstStyle/>
        <a:p>
          <a:r>
            <a:rPr lang="en-US" dirty="0" smtClean="0"/>
            <a:t>3</a:t>
          </a:r>
          <a:endParaRPr lang="en-US" dirty="0"/>
        </a:p>
      </dgm:t>
    </dgm:pt>
    <dgm:pt modelId="{5714B63F-F4B1-4EEA-ACC8-E69979862513}" type="parTrans" cxnId="{6DCD61ED-7A89-4AAD-BFCD-32FBEB3EB720}">
      <dgm:prSet/>
      <dgm:spPr/>
      <dgm:t>
        <a:bodyPr/>
        <a:lstStyle/>
        <a:p>
          <a:endParaRPr lang="en-US"/>
        </a:p>
      </dgm:t>
    </dgm:pt>
    <dgm:pt modelId="{36A45D36-9D33-47F8-B6D4-2C64F8006AD7}" type="sibTrans" cxnId="{6DCD61ED-7A89-4AAD-BFCD-32FBEB3EB720}">
      <dgm:prSet/>
      <dgm:spPr/>
      <dgm:t>
        <a:bodyPr/>
        <a:lstStyle/>
        <a:p>
          <a:endParaRPr lang="en-US"/>
        </a:p>
      </dgm:t>
    </dgm:pt>
    <dgm:pt modelId="{03C5831F-42A6-4D79-9DA5-FC2FE03BF2F4}">
      <dgm:prSet phldrT="[Text]"/>
      <dgm:spPr/>
      <dgm:t>
        <a:bodyPr/>
        <a:lstStyle/>
        <a:p>
          <a:r>
            <a:rPr lang="en-US" dirty="0" smtClean="0"/>
            <a:t>1</a:t>
          </a:r>
          <a:endParaRPr lang="en-US" dirty="0"/>
        </a:p>
      </dgm:t>
    </dgm:pt>
    <dgm:pt modelId="{FE999191-53E3-448A-B0CA-2A0FB8C609E1}" type="parTrans" cxnId="{CBBC2E67-1BDE-47DA-8E43-CD948C2ED9BF}">
      <dgm:prSet/>
      <dgm:spPr/>
      <dgm:t>
        <a:bodyPr/>
        <a:lstStyle/>
        <a:p>
          <a:endParaRPr lang="en-US"/>
        </a:p>
      </dgm:t>
    </dgm:pt>
    <dgm:pt modelId="{7F387662-3B2A-4E25-BE77-6FD85462FCA6}" type="sibTrans" cxnId="{CBBC2E67-1BDE-47DA-8E43-CD948C2ED9BF}">
      <dgm:prSet/>
      <dgm:spPr/>
      <dgm:t>
        <a:bodyPr/>
        <a:lstStyle/>
        <a:p>
          <a:endParaRPr lang="en-US"/>
        </a:p>
      </dgm:t>
    </dgm:pt>
    <dgm:pt modelId="{2FE92CC2-F71C-46ED-8500-81A307A950FD}" type="pres">
      <dgm:prSet presAssocID="{F9BB07A5-24DE-4061-8EFC-B1E8588DAD47}" presName="cycle" presStyleCnt="0">
        <dgm:presLayoutVars>
          <dgm:dir/>
          <dgm:resizeHandles val="exact"/>
        </dgm:presLayoutVars>
      </dgm:prSet>
      <dgm:spPr/>
      <dgm:t>
        <a:bodyPr/>
        <a:lstStyle/>
        <a:p>
          <a:endParaRPr lang="en-US"/>
        </a:p>
      </dgm:t>
    </dgm:pt>
    <dgm:pt modelId="{DE6D5842-56AF-40B5-8105-74850D180F87}" type="pres">
      <dgm:prSet presAssocID="{E4AD43F4-6904-4300-9531-5C2A91108683}" presName="dummy" presStyleCnt="0"/>
      <dgm:spPr/>
    </dgm:pt>
    <dgm:pt modelId="{1BF7FC73-5683-4F09-BE16-BC026C27E5F5}" type="pres">
      <dgm:prSet presAssocID="{E4AD43F4-6904-4300-9531-5C2A91108683}" presName="node" presStyleLbl="revTx" presStyleIdx="0" presStyleCnt="3">
        <dgm:presLayoutVars>
          <dgm:bulletEnabled val="1"/>
        </dgm:presLayoutVars>
      </dgm:prSet>
      <dgm:spPr/>
      <dgm:t>
        <a:bodyPr/>
        <a:lstStyle/>
        <a:p>
          <a:endParaRPr lang="en-US"/>
        </a:p>
      </dgm:t>
    </dgm:pt>
    <dgm:pt modelId="{C9DD99B5-F9AF-4DCA-A22F-5651E8A578F7}" type="pres">
      <dgm:prSet presAssocID="{8728B966-8F3C-493E-AB07-E2185FCE3697}" presName="sibTrans" presStyleLbl="node1" presStyleIdx="0" presStyleCnt="3"/>
      <dgm:spPr/>
      <dgm:t>
        <a:bodyPr/>
        <a:lstStyle/>
        <a:p>
          <a:endParaRPr lang="en-US"/>
        </a:p>
      </dgm:t>
    </dgm:pt>
    <dgm:pt modelId="{C522E72F-D5F7-4644-BC72-ABC9EC3ACB70}" type="pres">
      <dgm:prSet presAssocID="{070D6CCE-BB3C-49A0-A674-77D676D24736}" presName="dummy" presStyleCnt="0"/>
      <dgm:spPr/>
    </dgm:pt>
    <dgm:pt modelId="{8ABDE3E4-10CA-4BE1-9A63-563073EE84C0}" type="pres">
      <dgm:prSet presAssocID="{070D6CCE-BB3C-49A0-A674-77D676D24736}" presName="node" presStyleLbl="revTx" presStyleIdx="1" presStyleCnt="3">
        <dgm:presLayoutVars>
          <dgm:bulletEnabled val="1"/>
        </dgm:presLayoutVars>
      </dgm:prSet>
      <dgm:spPr/>
      <dgm:t>
        <a:bodyPr/>
        <a:lstStyle/>
        <a:p>
          <a:endParaRPr lang="en-US"/>
        </a:p>
      </dgm:t>
    </dgm:pt>
    <dgm:pt modelId="{368031A4-F146-4B8A-811B-B73C06F0B5CC}" type="pres">
      <dgm:prSet presAssocID="{36A45D36-9D33-47F8-B6D4-2C64F8006AD7}" presName="sibTrans" presStyleLbl="node1" presStyleIdx="1" presStyleCnt="3"/>
      <dgm:spPr/>
      <dgm:t>
        <a:bodyPr/>
        <a:lstStyle/>
        <a:p>
          <a:endParaRPr lang="en-US"/>
        </a:p>
      </dgm:t>
    </dgm:pt>
    <dgm:pt modelId="{B6001B43-1494-4F60-8F2A-3104F99B9D31}" type="pres">
      <dgm:prSet presAssocID="{03C5831F-42A6-4D79-9DA5-FC2FE03BF2F4}" presName="dummy" presStyleCnt="0"/>
      <dgm:spPr/>
    </dgm:pt>
    <dgm:pt modelId="{9178A89A-5772-47B5-853D-1B94CC33A738}" type="pres">
      <dgm:prSet presAssocID="{03C5831F-42A6-4D79-9DA5-FC2FE03BF2F4}" presName="node" presStyleLbl="revTx" presStyleIdx="2" presStyleCnt="3">
        <dgm:presLayoutVars>
          <dgm:bulletEnabled val="1"/>
        </dgm:presLayoutVars>
      </dgm:prSet>
      <dgm:spPr/>
      <dgm:t>
        <a:bodyPr/>
        <a:lstStyle/>
        <a:p>
          <a:endParaRPr lang="en-US"/>
        </a:p>
      </dgm:t>
    </dgm:pt>
    <dgm:pt modelId="{73448B1E-5BC9-482A-B47E-C416F4805B3E}" type="pres">
      <dgm:prSet presAssocID="{7F387662-3B2A-4E25-BE77-6FD85462FCA6}" presName="sibTrans" presStyleLbl="node1" presStyleIdx="2" presStyleCnt="3"/>
      <dgm:spPr/>
      <dgm:t>
        <a:bodyPr/>
        <a:lstStyle/>
        <a:p>
          <a:endParaRPr lang="en-US"/>
        </a:p>
      </dgm:t>
    </dgm:pt>
  </dgm:ptLst>
  <dgm:cxnLst>
    <dgm:cxn modelId="{35E4A338-9D9B-4FA1-81E7-43A7A88EB895}" type="presOf" srcId="{7F387662-3B2A-4E25-BE77-6FD85462FCA6}" destId="{73448B1E-5BC9-482A-B47E-C416F4805B3E}" srcOrd="0" destOrd="0" presId="urn:microsoft.com/office/officeart/2005/8/layout/cycle1"/>
    <dgm:cxn modelId="{E3369A6C-0382-49DE-B2E7-70A102BB0803}" type="presOf" srcId="{E4AD43F4-6904-4300-9531-5C2A91108683}" destId="{1BF7FC73-5683-4F09-BE16-BC026C27E5F5}" srcOrd="0" destOrd="0" presId="urn:microsoft.com/office/officeart/2005/8/layout/cycle1"/>
    <dgm:cxn modelId="{E46F5892-8F25-4A52-A019-50BB0EAAF167}" type="presOf" srcId="{070D6CCE-BB3C-49A0-A674-77D676D24736}" destId="{8ABDE3E4-10CA-4BE1-9A63-563073EE84C0}" srcOrd="0" destOrd="0" presId="urn:microsoft.com/office/officeart/2005/8/layout/cycle1"/>
    <dgm:cxn modelId="{F8307798-5181-488D-BD1B-5734A403B8BB}" type="presOf" srcId="{03C5831F-42A6-4D79-9DA5-FC2FE03BF2F4}" destId="{9178A89A-5772-47B5-853D-1B94CC33A738}" srcOrd="0" destOrd="0" presId="urn:microsoft.com/office/officeart/2005/8/layout/cycle1"/>
    <dgm:cxn modelId="{965C8836-A803-49FF-9347-8A1219552646}" type="presOf" srcId="{8728B966-8F3C-493E-AB07-E2185FCE3697}" destId="{C9DD99B5-F9AF-4DCA-A22F-5651E8A578F7}" srcOrd="0" destOrd="0" presId="urn:microsoft.com/office/officeart/2005/8/layout/cycle1"/>
    <dgm:cxn modelId="{5A93F079-4010-40E1-B00E-FDE3FBDC8210}" srcId="{F9BB07A5-24DE-4061-8EFC-B1E8588DAD47}" destId="{E4AD43F4-6904-4300-9531-5C2A91108683}" srcOrd="0" destOrd="0" parTransId="{2C5A75C2-D0EE-4E3D-8465-A885D7C7C405}" sibTransId="{8728B966-8F3C-493E-AB07-E2185FCE3697}"/>
    <dgm:cxn modelId="{2F93D51F-9424-493A-B96E-CA75FCC0CADC}" type="presOf" srcId="{F9BB07A5-24DE-4061-8EFC-B1E8588DAD47}" destId="{2FE92CC2-F71C-46ED-8500-81A307A950FD}" srcOrd="0" destOrd="0" presId="urn:microsoft.com/office/officeart/2005/8/layout/cycle1"/>
    <dgm:cxn modelId="{6DCD61ED-7A89-4AAD-BFCD-32FBEB3EB720}" srcId="{F9BB07A5-24DE-4061-8EFC-B1E8588DAD47}" destId="{070D6CCE-BB3C-49A0-A674-77D676D24736}" srcOrd="1" destOrd="0" parTransId="{5714B63F-F4B1-4EEA-ACC8-E69979862513}" sibTransId="{36A45D36-9D33-47F8-B6D4-2C64F8006AD7}"/>
    <dgm:cxn modelId="{5C7A5368-AA83-4B76-AE7E-D052B0FEA6FA}" type="presOf" srcId="{36A45D36-9D33-47F8-B6D4-2C64F8006AD7}" destId="{368031A4-F146-4B8A-811B-B73C06F0B5CC}" srcOrd="0" destOrd="0" presId="urn:microsoft.com/office/officeart/2005/8/layout/cycle1"/>
    <dgm:cxn modelId="{CBBC2E67-1BDE-47DA-8E43-CD948C2ED9BF}" srcId="{F9BB07A5-24DE-4061-8EFC-B1E8588DAD47}" destId="{03C5831F-42A6-4D79-9DA5-FC2FE03BF2F4}" srcOrd="2" destOrd="0" parTransId="{FE999191-53E3-448A-B0CA-2A0FB8C609E1}" sibTransId="{7F387662-3B2A-4E25-BE77-6FD85462FCA6}"/>
    <dgm:cxn modelId="{B487CBB8-E824-49EE-A262-1463DE841246}" type="presParOf" srcId="{2FE92CC2-F71C-46ED-8500-81A307A950FD}" destId="{DE6D5842-56AF-40B5-8105-74850D180F87}" srcOrd="0" destOrd="0" presId="urn:microsoft.com/office/officeart/2005/8/layout/cycle1"/>
    <dgm:cxn modelId="{CB288AA4-FDBB-4D09-90CA-883B4FB241BF}" type="presParOf" srcId="{2FE92CC2-F71C-46ED-8500-81A307A950FD}" destId="{1BF7FC73-5683-4F09-BE16-BC026C27E5F5}" srcOrd="1" destOrd="0" presId="urn:microsoft.com/office/officeart/2005/8/layout/cycle1"/>
    <dgm:cxn modelId="{2EAD18E9-F5DA-4332-BC9A-053ADB8C4346}" type="presParOf" srcId="{2FE92CC2-F71C-46ED-8500-81A307A950FD}" destId="{C9DD99B5-F9AF-4DCA-A22F-5651E8A578F7}" srcOrd="2" destOrd="0" presId="urn:microsoft.com/office/officeart/2005/8/layout/cycle1"/>
    <dgm:cxn modelId="{264859DB-52A4-43AC-94AD-2F91DF985682}" type="presParOf" srcId="{2FE92CC2-F71C-46ED-8500-81A307A950FD}" destId="{C522E72F-D5F7-4644-BC72-ABC9EC3ACB70}" srcOrd="3" destOrd="0" presId="urn:microsoft.com/office/officeart/2005/8/layout/cycle1"/>
    <dgm:cxn modelId="{516B7322-8EBB-46D3-A0FF-A34AE4006370}" type="presParOf" srcId="{2FE92CC2-F71C-46ED-8500-81A307A950FD}" destId="{8ABDE3E4-10CA-4BE1-9A63-563073EE84C0}" srcOrd="4" destOrd="0" presId="urn:microsoft.com/office/officeart/2005/8/layout/cycle1"/>
    <dgm:cxn modelId="{07D5DEDC-11D5-4D14-AE37-6D1E0BC5E652}" type="presParOf" srcId="{2FE92CC2-F71C-46ED-8500-81A307A950FD}" destId="{368031A4-F146-4B8A-811B-B73C06F0B5CC}" srcOrd="5" destOrd="0" presId="urn:microsoft.com/office/officeart/2005/8/layout/cycle1"/>
    <dgm:cxn modelId="{7AB01DD5-4195-4AE4-98A7-EDA02DE19B28}" type="presParOf" srcId="{2FE92CC2-F71C-46ED-8500-81A307A950FD}" destId="{B6001B43-1494-4F60-8F2A-3104F99B9D31}" srcOrd="6" destOrd="0" presId="urn:microsoft.com/office/officeart/2005/8/layout/cycle1"/>
    <dgm:cxn modelId="{5DCA0FA4-821F-460D-BB95-7D8D77392AE7}" type="presParOf" srcId="{2FE92CC2-F71C-46ED-8500-81A307A950FD}" destId="{9178A89A-5772-47B5-853D-1B94CC33A738}" srcOrd="7" destOrd="0" presId="urn:microsoft.com/office/officeart/2005/8/layout/cycle1"/>
    <dgm:cxn modelId="{165F59FE-D4D8-4270-9924-200541C88914}" type="presParOf" srcId="{2FE92CC2-F71C-46ED-8500-81A307A950FD}" destId="{73448B1E-5BC9-482A-B47E-C416F4805B3E}" srcOrd="8"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2C7AC-7073-47B2-9F39-BD34EE3CE0EE}" type="datetimeFigureOut">
              <a:rPr lang="en-US" smtClean="0"/>
              <a:pPr/>
              <a:t>9/23/2016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743E3-0DB5-4840-B44F-70C4D8426A9A}" type="slidenum">
              <a:rPr lang="en-US" smtClean="0"/>
              <a:pPr/>
              <a:t>‹#›</a:t>
            </a:fld>
            <a:endParaRPr lang="en-US"/>
          </a:p>
        </p:txBody>
      </p:sp>
    </p:spTree>
    <p:extLst>
      <p:ext uri="{BB962C8B-B14F-4D97-AF65-F5344CB8AC3E}">
        <p14:creationId xmlns:p14="http://schemas.microsoft.com/office/powerpoint/2010/main" val="349598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past has a monumental presence at Oxford</a:t>
            </a:r>
          </a:p>
          <a:p>
            <a:endParaRPr lang="en-US" dirty="0" smtClean="0"/>
          </a:p>
        </p:txBody>
      </p:sp>
      <p:sp>
        <p:nvSpPr>
          <p:cNvPr id="4" name="Slide Number Placeholder 3"/>
          <p:cNvSpPr>
            <a:spLocks noGrp="1"/>
          </p:cNvSpPr>
          <p:nvPr>
            <p:ph type="sldNum" sz="quarter" idx="10"/>
          </p:nvPr>
        </p:nvSpPr>
        <p:spPr/>
        <p:txBody>
          <a:bodyPr/>
          <a:lstStyle/>
          <a:p>
            <a:fld id="{9F6D90AF-D8F0-46AD-B233-EE2F3EB61089}" type="slidenum">
              <a:rPr lang="en-US" smtClean="0"/>
              <a:t>1</a:t>
            </a:fld>
            <a:endParaRPr lang="en-US"/>
          </a:p>
        </p:txBody>
      </p:sp>
    </p:spTree>
    <p:extLst>
      <p:ext uri="{BB962C8B-B14F-4D97-AF65-F5344CB8AC3E}">
        <p14:creationId xmlns:p14="http://schemas.microsoft.com/office/powerpoint/2010/main" val="200321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Map held in Bodleian Libraries.  Sourced from Wikimedia</a:t>
            </a:r>
            <a:r>
              <a:rPr lang="en-US" baseline="0" dirty="0" smtClean="0"/>
              <a:t> as public domain image.</a:t>
            </a:r>
            <a:endParaRPr lang="en-US" dirty="0" smtClean="0"/>
          </a:p>
          <a:p>
            <a:r>
              <a:rPr lang="en-US" dirty="0" smtClean="0"/>
              <a:t>https://commons.wikimedia.org/wiki/File:John_Speed%27s_map_of_Oxford,_1605..jpg</a:t>
            </a:r>
          </a:p>
          <a:p>
            <a:endParaRPr lang="en-US" dirty="0" smtClean="0"/>
          </a:p>
          <a:p>
            <a:r>
              <a:rPr lang="en-US" dirty="0" smtClean="0"/>
              <a:t>These are the VIAF identities</a:t>
            </a:r>
            <a:r>
              <a:rPr lang="en-US" baseline="0" dirty="0" smtClean="0"/>
              <a:t> that occur most frequently with Oxford University (FAST subject) in WorldCat as of February 2016.  They are presented here in rank order, based on aggregate library holdings of titles for which the given author and Oxford co-occur in bibliographic records.</a:t>
            </a:r>
          </a:p>
          <a:p>
            <a:endParaRPr lang="en-US" baseline="0" dirty="0" smtClean="0"/>
          </a:p>
          <a:p>
            <a:r>
              <a:rPr lang="en-US" baseline="0" dirty="0" smtClean="0"/>
              <a:t>They represent a combination of figures associated with the university as scholars and educators, alumni, and historians of the institution.</a:t>
            </a:r>
          </a:p>
          <a:p>
            <a:endParaRPr lang="en-US" baseline="0" dirty="0" smtClean="0"/>
          </a:p>
          <a:p>
            <a:r>
              <a:rPr lang="en-US" baseline="0" dirty="0" smtClean="0"/>
              <a:t>John Bayley, a long-time professor of English at Oxford an well-known literary critic, tops the list – he has published quite a lot and his works have found their way into thousands of libraries. The figures on this list relate only to those titles that have been catalogued as having some association with Oxford University.</a:t>
            </a:r>
          </a:p>
          <a:p>
            <a:endParaRPr lang="en-US" baseline="0" dirty="0" smtClean="0"/>
          </a:p>
          <a:p>
            <a:r>
              <a:rPr lang="en-US" baseline="0" dirty="0" smtClean="0"/>
              <a:t>At the bottom of this list, we see John Fell, Bishop of Oxford and a long-time administrator of the University. Fell had a prominent role at Oxford University Press and it is through this association that his works appear on this list – these are not necessarily representative of Fell’s own writings, but of the secondary literature on the history of the University and its press.</a:t>
            </a:r>
          </a:p>
          <a:p>
            <a:endParaRPr lang="en-US" baseline="0" dirty="0" smtClean="0"/>
          </a:p>
          <a:p>
            <a:r>
              <a:rPr lang="en-US" baseline="0" dirty="0" smtClean="0"/>
              <a:t>As can be readily seen, some of the names on this list are associated with Oxford by a very small number of titles.  Judy Batson, for example, has produced two books related to the University – one is an annotated bibliography of Oxford in fiction, the other is a history of women’s education at Oxford.  In combination, these titles have had a substantial impact, in terms of global library holdings.</a:t>
            </a:r>
          </a:p>
          <a:p>
            <a:endParaRPr lang="en-US" baseline="0" dirty="0" smtClean="0"/>
          </a:p>
          <a:p>
            <a:r>
              <a:rPr lang="en-US" baseline="0" dirty="0" smtClean="0"/>
              <a:t>Most of the names on this list will be widely known with a more or less obvious connection to Oxford: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Hollinghurst</a:t>
            </a:r>
            <a:r>
              <a:rPr lang="en-US" baseline="0" dirty="0" smtClean="0"/>
              <a:t> and Blake (pen name of Cecil Day-Lewis) are alumni who have written fiction in which Oxford has a role.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smtClean="0"/>
              <a:t>Cobban</a:t>
            </a:r>
            <a:r>
              <a:rPr lang="en-US" baseline="0" dirty="0" smtClean="0"/>
              <a:t>, </a:t>
            </a:r>
            <a:r>
              <a:rPr lang="en-US" baseline="0" dirty="0" err="1" smtClean="0"/>
              <a:t>Deslandes</a:t>
            </a:r>
            <a:r>
              <a:rPr lang="en-US" baseline="0" dirty="0" smtClean="0"/>
              <a:t>, Batson and Evans are authors of histories of Oxford.</a:t>
            </a:r>
          </a:p>
          <a:p>
            <a:pPr marL="171450" indent="-171450">
              <a:buFont typeface="Arial" panose="020B0604020202020204" pitchFamily="34" charset="0"/>
              <a:buChar char="•"/>
            </a:pPr>
            <a:r>
              <a:rPr lang="en-US" baseline="0" dirty="0" smtClean="0"/>
              <a:t>Carpenter is a biographer of the Inklings as a group and as individual authors.</a:t>
            </a:r>
          </a:p>
          <a:p>
            <a:pPr marL="171450" indent="-171450">
              <a:buFont typeface="Arial" panose="020B0604020202020204" pitchFamily="34" charset="0"/>
              <a:buChar char="•"/>
            </a:pPr>
            <a:r>
              <a:rPr lang="en-US" baseline="0" dirty="0" err="1" smtClean="0"/>
              <a:t>Popplewell</a:t>
            </a:r>
            <a:r>
              <a:rPr lang="en-US" baseline="0" dirty="0" smtClean="0"/>
              <a:t> famous for being among the oldest of mature students at Oxford (among other things) – wrote a popular memoir of his time there.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Three of names (</a:t>
            </a:r>
            <a:r>
              <a:rPr lang="en-US" baseline="0" dirty="0" err="1" smtClean="0"/>
              <a:t>Aydelotte</a:t>
            </a:r>
            <a:r>
              <a:rPr lang="en-US" baseline="0" dirty="0" smtClean="0"/>
              <a:t>, </a:t>
            </a:r>
            <a:r>
              <a:rPr lang="en-US" baseline="0" dirty="0" err="1" smtClean="0"/>
              <a:t>DePol</a:t>
            </a:r>
            <a:r>
              <a:rPr lang="en-US" baseline="0" dirty="0" smtClean="0"/>
              <a:t> and Morris) are Americans; </a:t>
            </a:r>
            <a:r>
              <a:rPr lang="en-US" baseline="0" dirty="0" err="1" smtClean="0"/>
              <a:t>Aydelotte</a:t>
            </a:r>
            <a:r>
              <a:rPr lang="en-US" baseline="0" dirty="0" smtClean="0"/>
              <a:t> and Morris were Rhodes scholars who maintained a connection with Oxford (or the concept of it) in their later careers.  </a:t>
            </a:r>
            <a:r>
              <a:rPr lang="en-US" baseline="0" dirty="0" err="1" smtClean="0"/>
              <a:t>DePol</a:t>
            </a:r>
            <a:r>
              <a:rPr lang="en-US" baseline="0" dirty="0" smtClean="0"/>
              <a:t> was the illustrator of a book by Morris on his “Two Oxfords” (Oxford, UK and Oxford, Mississippi).  </a:t>
            </a:r>
            <a:r>
              <a:rPr lang="en-US" baseline="0" dirty="0" err="1" smtClean="0"/>
              <a:t>Aydelotte</a:t>
            </a:r>
            <a:r>
              <a:rPr lang="en-US" baseline="0" dirty="0" smtClean="0"/>
              <a:t> was president of Swarthmore College.  Morris is a prominent American author, editor and educator.</a:t>
            </a:r>
          </a:p>
          <a:p>
            <a:endParaRPr lang="en-US" baseline="0" dirty="0" smtClean="0"/>
          </a:p>
        </p:txBody>
      </p:sp>
      <p:sp>
        <p:nvSpPr>
          <p:cNvPr id="4" name="Slide Number Placeholder 3"/>
          <p:cNvSpPr>
            <a:spLocks noGrp="1"/>
          </p:cNvSpPr>
          <p:nvPr>
            <p:ph type="sldNum" sz="quarter" idx="10"/>
          </p:nvPr>
        </p:nvSpPr>
        <p:spPr/>
        <p:txBody>
          <a:bodyPr/>
          <a:lstStyle/>
          <a:p>
            <a:fld id="{9F6D90AF-D8F0-46AD-B233-EE2F3EB61089}" type="slidenum">
              <a:rPr lang="en-US" smtClean="0"/>
              <a:t>11</a:t>
            </a:fld>
            <a:endParaRPr lang="en-US"/>
          </a:p>
        </p:txBody>
      </p:sp>
    </p:spTree>
    <p:extLst>
      <p:ext uri="{BB962C8B-B14F-4D97-AF65-F5344CB8AC3E}">
        <p14:creationId xmlns:p14="http://schemas.microsoft.com/office/powerpoint/2010/main" val="412666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a:t>
            </a:r>
            <a:r>
              <a:rPr lang="en-US" baseline="0" dirty="0" smtClean="0"/>
              <a:t> on the list of names most closely associated with Oxford University in global library collections is </a:t>
            </a:r>
            <a:r>
              <a:rPr lang="en-US" dirty="0" smtClean="0"/>
              <a:t>Willie Morris (1934-1999). Morris’ connection to the university is</a:t>
            </a:r>
            <a:r>
              <a:rPr lang="en-US" baseline="0" dirty="0" smtClean="0"/>
              <a:t> not very strong, historically speaking – he spent a few years at Oxford on a Rhodes scholarship. He is mostly known for his novels about the American South. </a:t>
            </a:r>
          </a:p>
          <a:p>
            <a:endParaRPr lang="en-US" baseline="0" dirty="0" smtClean="0"/>
          </a:p>
          <a:p>
            <a:r>
              <a:rPr lang="en-US" baseline="0" dirty="0" smtClean="0"/>
              <a:t>Morris was a writer-in-residence at the University of Mississippi, located in Oxford, Mississippi.  The work shown here is a brief essay in which he compares and contrasts his experiences in the two Oxfords.  It is a minor work, but it has been widely collected. </a:t>
            </a:r>
          </a:p>
          <a:p>
            <a:endParaRPr lang="en-US" baseline="0" dirty="0" smtClean="0"/>
          </a:p>
          <a:p>
            <a:r>
              <a:rPr lang="en-US" baseline="0" dirty="0" smtClean="0"/>
              <a:t>This example is especially noteworthy because the essay was originally published as part of an edited volume of writings.  Under usual circumstances, the essay would not have been individually catalogued by libraries and would not have risen to the top in our data.  However, because the University of Mississippi republished the essay to celebrate Morris’ contributions to “</a:t>
            </a:r>
            <a:r>
              <a:rPr lang="en-US" sz="1200" b="0" i="0" kern="1200" dirty="0" smtClean="0">
                <a:solidFill>
                  <a:schemeClr val="tx1"/>
                </a:solidFill>
                <a:effectLst/>
                <a:latin typeface="+mn-lt"/>
                <a:ea typeface="+mn-ea"/>
                <a:cs typeface="+mn-cs"/>
              </a:rPr>
              <a:t>Ole Miss” (as the university  is known), it has been acquired and catalogued by many libraries as a monographic work. </a:t>
            </a:r>
            <a:r>
              <a:rPr lang="en-US" sz="1200" b="0" i="0" kern="1200" baseline="0" dirty="0" smtClean="0">
                <a:solidFill>
                  <a:schemeClr val="tx1"/>
                </a:solidFill>
                <a:effectLst/>
                <a:latin typeface="+mn-lt"/>
                <a:ea typeface="+mn-ea"/>
                <a:cs typeface="+mn-cs"/>
              </a:rPr>
              <a:t> Thus, Morris’ place on the list of ‘names most frequently associated with Oxford in library collections’ is largely an artifact of library cataloguing practices. </a:t>
            </a: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F6D90AF-D8F0-46AD-B233-EE2F3EB61089}" type="slidenum">
              <a:rPr lang="en-US" smtClean="0"/>
              <a:t>12</a:t>
            </a:fld>
            <a:endParaRPr lang="en-US"/>
          </a:p>
        </p:txBody>
      </p:sp>
    </p:spTree>
    <p:extLst>
      <p:ext uri="{BB962C8B-B14F-4D97-AF65-F5344CB8AC3E}">
        <p14:creationId xmlns:p14="http://schemas.microsoft.com/office/powerpoint/2010/main" val="53664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20</a:t>
            </a:fld>
            <a:endParaRPr lang="en-US"/>
          </a:p>
        </p:txBody>
      </p:sp>
    </p:spTree>
    <p:extLst>
      <p:ext uri="{BB962C8B-B14F-4D97-AF65-F5344CB8AC3E}">
        <p14:creationId xmlns:p14="http://schemas.microsoft.com/office/powerpoint/2010/main" val="200175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This is how we framed out the scholarly record in terms of nature and scope of what it might contain.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Start with published outcomes: the reporting of results, conclusions, ideas and so forth from a particular scholarly inquiry. </a:t>
            </a:r>
          </a:p>
          <a:p>
            <a:r>
              <a:rPr lang="en-US" sz="1200" kern="1200" dirty="0" smtClean="0">
                <a:solidFill>
                  <a:schemeClr val="tx1"/>
                </a:solidFill>
                <a:effectLst/>
                <a:latin typeface="+mn-lt"/>
                <a:ea typeface="+mn-ea"/>
                <a:cs typeface="+mn-cs"/>
              </a:rPr>
              <a:t>These outcomes are still the coin of the realm for scholarly activities, so they are privileged here at the center of the picture;</a:t>
            </a:r>
          </a:p>
          <a:p>
            <a:r>
              <a:rPr lang="en-US" sz="1200" kern="1200" dirty="0" smtClean="0">
                <a:solidFill>
                  <a:schemeClr val="tx1"/>
                </a:solidFill>
                <a:effectLst/>
                <a:latin typeface="+mn-lt"/>
                <a:ea typeface="+mn-ea"/>
                <a:cs typeface="+mn-cs"/>
              </a:rPr>
              <a:t>A lot of these outcomes take the form of text-based materials like books and journal articles, but often supplemented by additional materials such as video, graphics, and interactive programs.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Rest of scholarly record divided into two broad areas: process and aftermath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Process: process of scholarly inquiry; process by which outcomes are produced. Identified three categories of materials generated in this phase in which there is interest in including them as part of the scholarly record:</a:t>
            </a:r>
          </a:p>
          <a:p>
            <a:r>
              <a:rPr lang="en-US" sz="1200" i="1" kern="1200" dirty="0" smtClean="0">
                <a:solidFill>
                  <a:schemeClr val="tx1"/>
                </a:solidFill>
                <a:effectLst/>
                <a:latin typeface="+mn-lt"/>
                <a:ea typeface="+mn-ea"/>
                <a:cs typeface="+mn-cs"/>
              </a:rPr>
              <a:t>Method </a:t>
            </a:r>
            <a:r>
              <a:rPr lang="en-US" sz="1200" kern="1200" dirty="0" smtClean="0">
                <a:solidFill>
                  <a:schemeClr val="tx1"/>
                </a:solidFill>
                <a:effectLst/>
                <a:latin typeface="+mn-lt"/>
                <a:ea typeface="+mn-ea"/>
                <a:cs typeface="+mn-cs"/>
              </a:rPr>
              <a:t>materials related to the methodology of scholarly inquiry (e.g., software, computer models, digital lab notebooks, sampling frames, experimental protocols, instrument calibrations)</a:t>
            </a:r>
          </a:p>
          <a:p>
            <a:r>
              <a:rPr lang="en-US" sz="1200" i="1" kern="1200" dirty="0" smtClean="0">
                <a:solidFill>
                  <a:schemeClr val="tx1"/>
                </a:solidFill>
                <a:effectLst/>
                <a:latin typeface="+mn-lt"/>
                <a:ea typeface="+mn-ea"/>
                <a:cs typeface="+mn-cs"/>
              </a:rPr>
              <a:t>Evidence</a:t>
            </a:r>
            <a:r>
              <a:rPr lang="en-US" sz="1200" kern="1200" dirty="0" smtClean="0">
                <a:solidFill>
                  <a:schemeClr val="tx1"/>
                </a:solidFill>
                <a:effectLst/>
                <a:latin typeface="+mn-lt"/>
                <a:ea typeface="+mn-ea"/>
                <a:cs typeface="+mn-cs"/>
              </a:rPr>
              <a:t> raw materials/inputs to scholarly work (e.g., data sets, survey results, new or enhanced primary source documents, links to findings from other scholarly works);</a:t>
            </a:r>
          </a:p>
          <a:p>
            <a:r>
              <a:rPr lang="en-US" sz="1200" i="1" kern="1200" dirty="0" smtClean="0">
                <a:solidFill>
                  <a:schemeClr val="tx1"/>
                </a:solidFill>
                <a:effectLst/>
                <a:latin typeface="+mn-lt"/>
                <a:ea typeface="+mn-ea"/>
                <a:cs typeface="+mn-cs"/>
              </a:rPr>
              <a:t>Discussion</a:t>
            </a:r>
            <a:r>
              <a:rPr lang="en-US" sz="1200" kern="1200" dirty="0" smtClean="0">
                <a:solidFill>
                  <a:schemeClr val="tx1"/>
                </a:solidFill>
                <a:effectLst/>
                <a:latin typeface="+mn-lt"/>
                <a:ea typeface="+mn-ea"/>
                <a:cs typeface="+mn-cs"/>
              </a:rPr>
              <a:t> refining and improving ideas, methods, conclusions (e.g., pre-prints, listserv/blog discussions, conference presentations, annotated commentary, grant proposals).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Anchoring outcomes directly to the methods employed, evidence used, and formative discussions conducted during the process of scholarly inquiry helps contextualize and deepen our understanding of these outcomes, facilitate replicability, and leverage results into new research.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the outcomes from a research project have been formally published or otherwise made available, scholarly activities surrounding that piece of work may still continue in the “aftermath” phase.</a:t>
            </a:r>
          </a:p>
          <a:p>
            <a:r>
              <a:rPr lang="en-US" sz="1200" kern="1200" dirty="0" smtClean="0">
                <a:solidFill>
                  <a:schemeClr val="tx1"/>
                </a:solidFill>
                <a:effectLst/>
                <a:latin typeface="+mn-lt"/>
                <a:ea typeface="+mn-ea"/>
                <a:cs typeface="+mn-cs"/>
              </a:rPr>
              <a:t>Activities in the aftermath phase may include </a:t>
            </a:r>
            <a:r>
              <a:rPr lang="en-US" sz="1200" i="1" kern="1200" dirty="0" smtClean="0">
                <a:solidFill>
                  <a:schemeClr val="tx1"/>
                </a:solidFill>
                <a:effectLst/>
                <a:latin typeface="+mn-lt"/>
                <a:ea typeface="+mn-ea"/>
                <a:cs typeface="+mn-cs"/>
              </a:rPr>
              <a:t>Discussion</a:t>
            </a:r>
            <a:r>
              <a:rPr lang="en-US" sz="1200" kern="1200" dirty="0" smtClean="0">
                <a:solidFill>
                  <a:schemeClr val="tx1"/>
                </a:solidFill>
                <a:effectLst/>
                <a:latin typeface="+mn-lt"/>
                <a:ea typeface="+mn-ea"/>
                <a:cs typeface="+mn-cs"/>
              </a:rPr>
              <a:t> (through similar channels as those in the process phase, but also post-publication formal reviews and commentary);</a:t>
            </a:r>
          </a:p>
          <a:p>
            <a:r>
              <a:rPr lang="en-US" sz="1200" i="1" kern="1200" dirty="0" smtClean="0">
                <a:solidFill>
                  <a:schemeClr val="tx1"/>
                </a:solidFill>
                <a:effectLst/>
                <a:latin typeface="+mn-lt"/>
                <a:ea typeface="+mn-ea"/>
                <a:cs typeface="+mn-cs"/>
              </a:rPr>
              <a:t>Revision</a:t>
            </a:r>
            <a:r>
              <a:rPr lang="en-US" sz="1200" kern="1200" dirty="0" smtClean="0">
                <a:solidFill>
                  <a:schemeClr val="tx1"/>
                </a:solidFill>
                <a:effectLst/>
                <a:latin typeface="+mn-lt"/>
                <a:ea typeface="+mn-ea"/>
                <a:cs typeface="+mn-cs"/>
              </a:rPr>
              <a:t> published work can be revised in various ways (the work may be enhanced with additional findings; errors may be corrected or clarifications made, etc.)</a:t>
            </a:r>
          </a:p>
          <a:p>
            <a:r>
              <a:rPr lang="en-US" sz="1200" i="1" kern="1200" dirty="0" smtClean="0">
                <a:solidFill>
                  <a:schemeClr val="tx1"/>
                </a:solidFill>
                <a:effectLst/>
                <a:latin typeface="+mn-lt"/>
                <a:ea typeface="+mn-ea"/>
                <a:cs typeface="+mn-cs"/>
              </a:rPr>
              <a:t>Re-use </a:t>
            </a:r>
            <a:r>
              <a:rPr lang="en-US" sz="1200" kern="1200" dirty="0" smtClean="0">
                <a:solidFill>
                  <a:schemeClr val="tx1"/>
                </a:solidFill>
                <a:effectLst/>
                <a:latin typeface="+mn-lt"/>
                <a:ea typeface="+mn-ea"/>
                <a:cs typeface="+mn-cs"/>
              </a:rPr>
              <a:t>(the work may be edited or re-packaged into new forms, such as conference presentations, summaries, blog posts, versions for the “popular media”, etc.).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 saying that everything discussed here will end up in the scholarly record. But picture represents the maximal scope and depth of materials regarding which there is increasing interest in systematic collection and curation.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some of the materials in the outlying components are becoming or might become outcomes in their own right. Data sets are a good example: in some disciplines the publication of an important data set is now considered a first-class scientific outcome. </a:t>
            </a:r>
          </a:p>
          <a:p>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21</a:t>
            </a:fld>
            <a:endParaRPr lang="en-US"/>
          </a:p>
        </p:txBody>
      </p:sp>
    </p:spTree>
    <p:extLst>
      <p:ext uri="{BB962C8B-B14F-4D97-AF65-F5344CB8AC3E}">
        <p14:creationId xmlns:p14="http://schemas.microsoft.com/office/powerpoint/2010/main" val="408407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http://global.oup.com/uk/orc/busecon/economics/carlin/</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53445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logic demands a new kind of collections assessment.  Evaluating</a:t>
            </a:r>
            <a:r>
              <a:rPr lang="en-US" baseline="0" dirty="0" smtClean="0"/>
              <a:t> ecosystems becomes at least as important as analyzing local holdings. </a:t>
            </a:r>
            <a:endParaRPr lang="en-US" dirty="0"/>
          </a:p>
        </p:txBody>
      </p:sp>
      <p:sp>
        <p:nvSpPr>
          <p:cNvPr id="4" name="Slide Number Placeholder 3"/>
          <p:cNvSpPr>
            <a:spLocks noGrp="1"/>
          </p:cNvSpPr>
          <p:nvPr>
            <p:ph type="sldNum" sz="quarter" idx="10"/>
          </p:nvPr>
        </p:nvSpPr>
        <p:spPr/>
        <p:txBody>
          <a:bodyPr/>
          <a:lstStyle/>
          <a:p>
            <a:fld id="{A90DFC1D-32B9-447D-9B67-FBF783B0703C}" type="slidenum">
              <a:rPr lang="en-US" smtClean="0"/>
              <a:t>44</a:t>
            </a:fld>
            <a:endParaRPr lang="en-US"/>
          </a:p>
        </p:txBody>
      </p:sp>
    </p:spTree>
    <p:extLst>
      <p:ext uri="{BB962C8B-B14F-4D97-AF65-F5344CB8AC3E}">
        <p14:creationId xmlns:p14="http://schemas.microsoft.com/office/powerpoint/2010/main" val="262025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RLUK, OCLC undertook a joint research project to examine the collective library holdings of RLUK libraries in WorldCat. The results of this project were published in a recent report exploring patterns within the aggregate holdings of RLUK libraries and comparing them to patterns we have examined in past research.</a:t>
            </a:r>
          </a:p>
          <a:p>
            <a:endParaRPr lang="en-US" baseline="0" dirty="0" smtClean="0"/>
          </a:p>
          <a:p>
            <a:r>
              <a:rPr lang="en-US" dirty="0" smtClean="0"/>
              <a:t>We</a:t>
            </a:r>
            <a:r>
              <a:rPr lang="en-US" baseline="0" dirty="0" smtClean="0"/>
              <a:t> were pleased to have Michael Williams (</a:t>
            </a:r>
            <a:r>
              <a:rPr lang="en-US" dirty="0" smtClean="0"/>
              <a:t>Head of Storage &amp; Logistics at The Bodleian Libraries) as a member of the project advisory group.</a:t>
            </a:r>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3</a:t>
            </a:fld>
            <a:endParaRPr lang="en-US"/>
          </a:p>
        </p:txBody>
      </p:sp>
    </p:spTree>
    <p:extLst>
      <p:ext uri="{BB962C8B-B14F-4D97-AF65-F5344CB8AC3E}">
        <p14:creationId xmlns:p14="http://schemas.microsoft.com/office/powerpoint/2010/main" val="197720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of a key findings from this research,</a:t>
            </a:r>
            <a:r>
              <a:rPr lang="en-US" baseline="0" dirty="0" smtClean="0"/>
              <a:t> which are consistent with patterns we have seen in other aggregate academic collections:</a:t>
            </a:r>
          </a:p>
          <a:p>
            <a:pPr marL="171450" indent="-171450">
              <a:buFont typeface="Arial" panose="020B0604020202020204" pitchFamily="34" charset="0"/>
              <a:buChar char="•"/>
            </a:pPr>
            <a:r>
              <a:rPr lang="en-US" baseline="0" dirty="0" smtClean="0"/>
              <a:t>Scarcity is relative – while superficially unsurprising, this finding has important consequences for thinking about the scale at which cooperative preservation is optimally organized. In smaller groups, especially among research institutions, a long tail distribution (few copies of many titles) will mean that the opportunities to redistribute or balance stewardship obligations will be quite small. </a:t>
            </a:r>
          </a:p>
          <a:p>
            <a:pPr marL="171450" indent="-171450">
              <a:buFont typeface="Arial" panose="020B0604020202020204" pitchFamily="34" charset="0"/>
              <a:buChar char="•"/>
            </a:pPr>
            <a:r>
              <a:rPr lang="en-US" baseline="0" dirty="0" smtClean="0"/>
              <a:t>A significant share of research library collections represents relatively recent publications, which will tend to be more widely duplicated within and outside the group. Fine-tuning cooperative management schemes around different segments of the collection can maximize potential space recovery while also shoring up preservation of historical collections. (It is worth noting that the RLUK collection appears “younger” in WorldCat than it actually is, since some RLUK libraries do not contribute bibliographic records or holdings for special collections.)</a:t>
            </a:r>
            <a:endParaRPr lang="en-US" dirty="0" smtClean="0"/>
          </a:p>
        </p:txBody>
      </p:sp>
      <p:sp>
        <p:nvSpPr>
          <p:cNvPr id="4" name="Slide Number Placeholder 3"/>
          <p:cNvSpPr>
            <a:spLocks noGrp="1"/>
          </p:cNvSpPr>
          <p:nvPr>
            <p:ph type="sldNum" sz="quarter" idx="10"/>
          </p:nvPr>
        </p:nvSpPr>
        <p:spPr/>
        <p:txBody>
          <a:bodyPr/>
          <a:lstStyle/>
          <a:p>
            <a:fld id="{84F743E3-0DB5-4840-B44F-70C4D8426A9A}" type="slidenum">
              <a:rPr lang="en-US" smtClean="0"/>
              <a:pPr/>
              <a:t>4</a:t>
            </a:fld>
            <a:endParaRPr lang="en-US"/>
          </a:p>
        </p:txBody>
      </p:sp>
    </p:spTree>
    <p:extLst>
      <p:ext uri="{BB962C8B-B14F-4D97-AF65-F5344CB8AC3E}">
        <p14:creationId xmlns:p14="http://schemas.microsoft.com/office/powerpoint/2010/main" val="206098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the RLUK collection to the aggregate</a:t>
            </a:r>
            <a:r>
              <a:rPr lang="en-US" baseline="0" dirty="0" smtClean="0"/>
              <a:t> collection of the US Association of Research Libraries (ARL), we find an overlap of nearly 9 million titles, representing 42% of the RLUK collective print book collection.  This is important, as it suggests that ARL and RLUK have a shared stake in the preservation of their respective collective collections. </a:t>
            </a:r>
          </a:p>
          <a:p>
            <a:endParaRPr lang="en-US" baseline="0" dirty="0" smtClean="0"/>
          </a:p>
          <a:p>
            <a:r>
              <a:rPr lang="en-US" baseline="0" dirty="0" smtClean="0"/>
              <a:t>Comparing the RLUK collective collection to a large repository of digitized library content (</a:t>
            </a:r>
            <a:r>
              <a:rPr lang="en-US" baseline="0" dirty="0" err="1" smtClean="0"/>
              <a:t>HathiTrust</a:t>
            </a:r>
            <a:r>
              <a:rPr lang="en-US" baseline="0" dirty="0" smtClean="0"/>
              <a:t>), we find an overlap of 13%. This figure is only slightly less than what we find for ARL libraries (15% duplication of titles in collective collection), which again suggests that the nature of collections in UK and US university research libraries has important similarities. It is important to recognize that while the title-level duplication rate between the RLUK collective collection and </a:t>
            </a:r>
            <a:r>
              <a:rPr lang="en-US" baseline="0" dirty="0" err="1" smtClean="0"/>
              <a:t>HathiTrust</a:t>
            </a:r>
            <a:r>
              <a:rPr lang="en-US" baseline="0" dirty="0" smtClean="0"/>
              <a:t> may seem quite small, the duplication rate for individual institutions is substantially higher (above 30% for some libraries). Further, as </a:t>
            </a:r>
            <a:r>
              <a:rPr lang="en-US" baseline="0" dirty="0" err="1" smtClean="0"/>
              <a:t>HathiTrust</a:t>
            </a:r>
            <a:r>
              <a:rPr lang="en-US" baseline="0" dirty="0" smtClean="0"/>
              <a:t> is now building a shared print collection, these figures give some idea of the potential value to UK libraries of a large-scale US print archive.</a:t>
            </a:r>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5</a:t>
            </a:fld>
            <a:endParaRPr lang="en-US"/>
          </a:p>
        </p:txBody>
      </p:sp>
    </p:spTree>
    <p:extLst>
      <p:ext uri="{BB962C8B-B14F-4D97-AF65-F5344CB8AC3E}">
        <p14:creationId xmlns:p14="http://schemas.microsoft.com/office/powerpoint/2010/main" val="311290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err="1" smtClean="0"/>
              <a:t>heatmap</a:t>
            </a:r>
            <a:r>
              <a:rPr lang="en-US" dirty="0" smtClean="0"/>
              <a:t> shows the geographic</a:t>
            </a:r>
            <a:r>
              <a:rPr lang="en-US" baseline="0" dirty="0" smtClean="0"/>
              <a:t> distribution of the RLUK collective collection and its concentration in a relatively small number locales.</a:t>
            </a:r>
          </a:p>
          <a:p>
            <a:endParaRPr lang="en-US" dirty="0" smtClean="0"/>
          </a:p>
          <a:p>
            <a:r>
              <a:rPr lang="en-US" dirty="0" smtClean="0"/>
              <a:t>Long</a:t>
            </a:r>
            <a:r>
              <a:rPr lang="en-US" baseline="0" dirty="0" smtClean="0"/>
              <a:t> history of collecting puts Oxford near the top of RLUK – only the British Library and National Library of Scotland have larger collections.</a:t>
            </a:r>
          </a:p>
          <a:p>
            <a:endParaRPr lang="en-US" baseline="0" dirty="0" smtClean="0"/>
          </a:p>
          <a:p>
            <a:r>
              <a:rPr lang="en-US" baseline="0" dirty="0" smtClean="0"/>
              <a:t>This distribution has important implications for the organization of shared print management and cooperative stewardship.</a:t>
            </a:r>
            <a:endParaRPr lang="en-US" dirty="0"/>
          </a:p>
        </p:txBody>
      </p:sp>
      <p:sp>
        <p:nvSpPr>
          <p:cNvPr id="4" name="Slide Number Placeholder 3"/>
          <p:cNvSpPr>
            <a:spLocks noGrp="1"/>
          </p:cNvSpPr>
          <p:nvPr>
            <p:ph type="sldNum" sz="quarter" idx="10"/>
          </p:nvPr>
        </p:nvSpPr>
        <p:spPr/>
        <p:txBody>
          <a:bodyPr/>
          <a:lstStyle/>
          <a:p>
            <a:fld id="{9F6D90AF-D8F0-46AD-B233-EE2F3EB61089}" type="slidenum">
              <a:rPr lang="en-US" smtClean="0"/>
              <a:t>6</a:t>
            </a:fld>
            <a:endParaRPr lang="en-US"/>
          </a:p>
        </p:txBody>
      </p:sp>
    </p:spTree>
    <p:extLst>
      <p:ext uri="{BB962C8B-B14F-4D97-AF65-F5344CB8AC3E}">
        <p14:creationId xmlns:p14="http://schemas.microsoft.com/office/powerpoint/2010/main" val="331272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Bodleian</a:t>
            </a:r>
            <a:r>
              <a:rPr lang="en-US" baseline="0" dirty="0" smtClean="0"/>
              <a:t> Library collections are represented by a single institutional symbol in WorldCat (EQO), so our ability to differentiate between resources managed in one unit or another within the Libraries is quite limited.</a:t>
            </a:r>
          </a:p>
          <a:p>
            <a:endParaRPr lang="en-US" baseline="0" dirty="0" smtClean="0"/>
          </a:p>
          <a:p>
            <a:r>
              <a:rPr lang="en-US" baseline="0" dirty="0" smtClean="0"/>
              <a:t>Materials in the “pre-1920” catalogue are not well represented due to complications with loading sparse, non-MARC data. Happily, progress is being made in this area and efforts are underway to bring more of the resources managed in databases outside the main LMS (e.g. the Allegro catalogue) into WorldCat.</a:t>
            </a:r>
          </a:p>
          <a:p>
            <a:endParaRPr lang="en-US" baseline="0" dirty="0" smtClean="0"/>
          </a:p>
          <a:p>
            <a:r>
              <a:rPr lang="en-US" baseline="0" dirty="0" smtClean="0"/>
              <a:t>A further complication is that Oxford’s legal deposit status means that the breadth of the collection is quite different from that of other university research libraries in the UK, simply for statutory reasons. This makes benchmarking something of a challenge.</a:t>
            </a:r>
            <a:endParaRPr lang="en-US" dirty="0" smtClean="0"/>
          </a:p>
          <a:p>
            <a:endParaRPr lang="en-US" dirty="0" smtClean="0"/>
          </a:p>
          <a:p>
            <a:r>
              <a:rPr lang="en-US" dirty="0" smtClean="0"/>
              <a:t>Even so, it is possible</a:t>
            </a:r>
            <a:r>
              <a:rPr lang="en-US" baseline="0" dirty="0" smtClean="0"/>
              <a:t> to draw out some interesting perspectives on Bodleian collections…</a:t>
            </a:r>
            <a:endParaRPr lang="en-US" dirty="0"/>
          </a:p>
        </p:txBody>
      </p:sp>
      <p:sp>
        <p:nvSpPr>
          <p:cNvPr id="4" name="Slide Number Placeholder 3"/>
          <p:cNvSpPr>
            <a:spLocks noGrp="1"/>
          </p:cNvSpPr>
          <p:nvPr>
            <p:ph type="sldNum" sz="quarter" idx="10"/>
          </p:nvPr>
        </p:nvSpPr>
        <p:spPr/>
        <p:txBody>
          <a:bodyPr/>
          <a:lstStyle/>
          <a:p>
            <a:fld id="{9F6D90AF-D8F0-46AD-B233-EE2F3EB61089}" type="slidenum">
              <a:rPr lang="en-US" smtClean="0"/>
              <a:t>7</a:t>
            </a:fld>
            <a:endParaRPr lang="en-US"/>
          </a:p>
        </p:txBody>
      </p:sp>
    </p:spTree>
    <p:extLst>
      <p:ext uri="{BB962C8B-B14F-4D97-AF65-F5344CB8AC3E}">
        <p14:creationId xmlns:p14="http://schemas.microsoft.com/office/powerpoint/2010/main" val="292331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Liste</a:t>
            </a:r>
            <a:r>
              <a:rPr lang="en-US" baseline="0" dirty="0" smtClean="0"/>
              <a:t>d here are a few of the individual subject headings and personal names for which the Bodleian Libraries holds more titles than any other library in WorldCat.  The subject headings represent FAST headings (Faceted Application of Subject Terminology) derived from pre-coordinated LCSH headings.  The personal names are VIAF (Virtual International Authority File) headings.  To support a variety of research activities, OCLC programmatically enhances bibliographic records in WorldCat with FAST and VIAF identifiers.  These identifiers support experimental analyses of subject and author strengths in WorldCat as a whole, as well as in individual libraries.</a:t>
            </a:r>
          </a:p>
          <a:p>
            <a:endParaRPr lang="en-US" baseline="0" dirty="0" smtClean="0"/>
          </a:p>
          <a:p>
            <a:r>
              <a:rPr lang="en-US" baseline="0" dirty="0" smtClean="0"/>
              <a:t>Here, we list some illustrative examples of subjects and names where Oxford’s holdings are particularly rich (larger, on a title-count basis, than any other library in WorldCat).  When taken individually, these strengths might appear surprising or even baffling – yet, as can be seen, patterns emerge that align with the institutional history of the university and its libraries.  </a:t>
            </a:r>
          </a:p>
          <a:p>
            <a:endParaRPr lang="en-US" baseline="0" dirty="0" smtClean="0"/>
          </a:p>
          <a:p>
            <a:r>
              <a:rPr lang="en-US" baseline="0" dirty="0" smtClean="0"/>
              <a:t>These examples were selected from among many others, because they do seem to reflect “authentic” Oxford strengths. In other instances, “strengths” or evidence of collection excellence that are revealed by this sort of analysis can be quite misleading.  For instance, if an institution has applied a single subject heading to a very large volume of material (associating a donor name with a donated collection, for example), that name will appear especially prominent in the collection when compared to other institutions. In other words, as these analyses are based on cataloguing metadata, they sometimes reveal more about local cataloguing practices than institutional research or collecting interests.</a:t>
            </a:r>
          </a:p>
        </p:txBody>
      </p:sp>
      <p:sp>
        <p:nvSpPr>
          <p:cNvPr id="4" name="Slide Number Placeholder 3"/>
          <p:cNvSpPr>
            <a:spLocks noGrp="1"/>
          </p:cNvSpPr>
          <p:nvPr>
            <p:ph type="sldNum" sz="quarter" idx="10"/>
          </p:nvPr>
        </p:nvSpPr>
        <p:spPr/>
        <p:txBody>
          <a:bodyPr/>
          <a:lstStyle/>
          <a:p>
            <a:fld id="{9F6D90AF-D8F0-46AD-B233-EE2F3EB61089}" type="slidenum">
              <a:rPr lang="en-US" smtClean="0"/>
              <a:t>8</a:t>
            </a:fld>
            <a:endParaRPr lang="en-US"/>
          </a:p>
        </p:txBody>
      </p:sp>
    </p:spTree>
    <p:extLst>
      <p:ext uri="{BB962C8B-B14F-4D97-AF65-F5344CB8AC3E}">
        <p14:creationId xmlns:p14="http://schemas.microsoft.com/office/powerpoint/2010/main" val="215127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Having</a:t>
            </a:r>
            <a:r>
              <a:rPr lang="en-US" baseline="0" dirty="0" smtClean="0"/>
              <a:t> applied VIAF and FAST identifiers to as much of WorldCat as is possible, we can compare the breadth of institutional holdings as they compare to WorldCat as a whole. This provides an approximate view of institutional coverage, compared to the published record.  In these analyses, we use FRBR </a:t>
            </a:r>
            <a:r>
              <a:rPr lang="en-US" baseline="0" dirty="0" err="1" smtClean="0"/>
              <a:t>worksets</a:t>
            </a:r>
            <a:r>
              <a:rPr lang="en-US" baseline="0" dirty="0" smtClean="0"/>
              <a:t> to consolidate individual titles.  Thus for the FAST heading “Greek Inscriptions” we find a total of 4,311 work clusters in WorldCat. </a:t>
            </a:r>
          </a:p>
          <a:p>
            <a:endParaRPr lang="en-US" baseline="0" dirty="0" smtClean="0"/>
          </a:p>
          <a:p>
            <a:r>
              <a:rPr lang="en-US" baseline="0" dirty="0" smtClean="0"/>
              <a:t>For purposes of computing coverage, we compare institutional holdings to this baseline of ‘related works’ in WorldCat.  As seen here, Oxford is shown to have the most comprehensive collection related to Greek Inscriptions. In practical terms, this means that Oxford holds at least one edition of about 1500 works related to Greek Inscriptions, representing about 34% of the related literature in WorldCat. (The actual title count at Oxford will be higher than this figure, as some works will be held in multiple editions.)</a:t>
            </a:r>
          </a:p>
          <a:p>
            <a:endParaRPr lang="en-US" baseline="0" dirty="0" smtClean="0"/>
          </a:p>
          <a:p>
            <a:r>
              <a:rPr lang="en-US" baseline="0" dirty="0" smtClean="0"/>
              <a:t>It is important to remember that these figures rely on cataloging decisions of individual libraries – another institution may have much broader holdings related to Greek Inscriptions, but if the descriptive catalogue doesn’t provide us with a hook enabling us to assign the FAST identifier, the strength of that collection in this subject area will be obscured.  It is equally important to recognize that libraries do not need to be contributing bibliographic metadata with FAST headings to be represented in the analysis – they simply need to have contributed records, or set holdings on records, that contain LCSH or a name authority source that is represented in VIAF.</a:t>
            </a:r>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9</a:t>
            </a:fld>
            <a:endParaRPr lang="en-US"/>
          </a:p>
        </p:txBody>
      </p:sp>
    </p:spTree>
    <p:extLst>
      <p:ext uri="{BB962C8B-B14F-4D97-AF65-F5344CB8AC3E}">
        <p14:creationId xmlns:p14="http://schemas.microsoft.com/office/powerpoint/2010/main" val="146847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Boardman (an Emeritus Professor of the</a:t>
            </a:r>
            <a:r>
              <a:rPr lang="en-US" baseline="0" dirty="0" smtClean="0"/>
              <a:t> University) </a:t>
            </a:r>
            <a:r>
              <a:rPr lang="en-US" dirty="0" smtClean="0"/>
              <a:t>is a prominent historian of Greek art</a:t>
            </a:r>
            <a:r>
              <a:rPr lang="en-US" baseline="0" dirty="0" smtClean="0"/>
              <a:t> who served for many years as a Keeper at the Ashmolean Museum. It is not particularly surprising to see that Oxford holds the most comprehensive collection related to Boardman, given his long association with the university.  </a:t>
            </a:r>
          </a:p>
          <a:p>
            <a:endParaRPr lang="en-US" baseline="0" dirty="0" smtClean="0"/>
          </a:p>
          <a:p>
            <a:r>
              <a:rPr lang="en-US" baseline="0" dirty="0" smtClean="0"/>
              <a:t>We include this example not only as an illustration of Oxford’s distinctive strength, but also to show that the relatively flat distribution of his works at other major research institutions indicates that Boardman’s scholarship has apparently achieved the status of “core” literature – many research institutions hold approximately the same portion of (~17%) of the literature associated with Boardman.  In some instances, a flat distribution of this kind is a good indicator that the literature is included in a widely-held microform series or e-resource collection.</a:t>
            </a:r>
          </a:p>
          <a:p>
            <a:endParaRPr lang="en-US" baseline="0" dirty="0" smtClean="0"/>
          </a:p>
          <a:p>
            <a:r>
              <a:rPr lang="en-US" baseline="0" dirty="0" smtClean="0"/>
              <a:t>A further observation to be made is that even the “most comprehensive” collection will very often fall short of covering 50% of the related literature – a useful reminder that even the world’s greatest university libraries cannot individually provide complete coverage of scientific and research literature, even in subject areas that are recognized to be part of the university brand.</a:t>
            </a:r>
            <a:endParaRPr lang="en-US" dirty="0"/>
          </a:p>
        </p:txBody>
      </p:sp>
      <p:sp>
        <p:nvSpPr>
          <p:cNvPr id="4" name="Slide Number Placeholder 3"/>
          <p:cNvSpPr>
            <a:spLocks noGrp="1"/>
          </p:cNvSpPr>
          <p:nvPr>
            <p:ph type="sldNum" sz="quarter" idx="10"/>
          </p:nvPr>
        </p:nvSpPr>
        <p:spPr/>
        <p:txBody>
          <a:bodyPr/>
          <a:lstStyle/>
          <a:p>
            <a:fld id="{84F743E3-0DB5-4840-B44F-70C4D8426A9A}" type="slidenum">
              <a:rPr lang="en-US" smtClean="0"/>
              <a:pPr/>
              <a:t>10</a:t>
            </a:fld>
            <a:endParaRPr lang="en-US"/>
          </a:p>
        </p:txBody>
      </p:sp>
    </p:spTree>
    <p:extLst>
      <p:ext uri="{BB962C8B-B14F-4D97-AF65-F5344CB8AC3E}">
        <p14:creationId xmlns:p14="http://schemas.microsoft.com/office/powerpoint/2010/main" val="55598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http://creativecommons.org/licenses/by/3.0/"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creativecommons.org/licenses/by/3.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0CA01-27B1-4D8E-8DC2-C8099C818E0A}"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0CA01-27B1-4D8E-8DC2-C8099C818E0A}"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0CA01-27B1-4D8E-8DC2-C8099C818E0A}"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40526098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solidFill>
                  <a:prstClr val="black">
                    <a:tint val="75000"/>
                  </a:prstClr>
                </a:solidFill>
              </a:rPr>
              <a:pPr/>
              <a:t>‹#›</a:t>
            </a:fld>
            <a:endParaRPr lang="en-US">
              <a:solidFill>
                <a:prstClr val="black">
                  <a:tint val="75000"/>
                </a:prstClr>
              </a:solidFill>
            </a:endParaRPr>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136157390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6600" b="0" i="0" cap="none">
                <a:solidFill>
                  <a:schemeClr val="bg1"/>
                </a:solidFill>
                <a:latin typeface="Calibri Light"/>
                <a:cs typeface="Calibri Light"/>
              </a:defRPr>
            </a:lvl1pPr>
          </a:lstStyle>
          <a:p>
            <a:r>
              <a:rPr lang="en-US" dirty="0" smtClean="0"/>
              <a:t>SECTION TITLE</a:t>
            </a:r>
            <a:endParaRPr lang="en-US" dirty="0"/>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3200">
                <a:solidFill>
                  <a:schemeClr val="bg1">
                    <a:alpha val="65000"/>
                  </a:schemeClr>
                </a:solidFill>
                <a:latin typeface="+mn-lt"/>
              </a:defRPr>
            </a:lvl1pPr>
            <a:lvl2pPr marL="457200" indent="0">
              <a:buNone/>
              <a:defRPr sz="3200">
                <a:solidFill>
                  <a:schemeClr val="accent1">
                    <a:lumMod val="40000"/>
                    <a:lumOff val="60000"/>
                  </a:schemeClr>
                </a:solidFill>
                <a:latin typeface="+mn-lt"/>
              </a:defRPr>
            </a:lvl2pPr>
            <a:lvl3pPr marL="914400" indent="0">
              <a:buNone/>
              <a:defRPr sz="3200">
                <a:solidFill>
                  <a:schemeClr val="accent1">
                    <a:lumMod val="40000"/>
                    <a:lumOff val="60000"/>
                  </a:schemeClr>
                </a:solidFill>
                <a:latin typeface="+mn-lt"/>
              </a:defRPr>
            </a:lvl3pPr>
            <a:lvl4pPr marL="1371600" indent="0">
              <a:buNone/>
              <a:defRPr sz="3200">
                <a:solidFill>
                  <a:schemeClr val="accent1">
                    <a:lumMod val="40000"/>
                    <a:lumOff val="60000"/>
                  </a:schemeClr>
                </a:solidFill>
                <a:latin typeface="+mn-lt"/>
              </a:defRPr>
            </a:lvl4pPr>
            <a:lvl5pPr marL="1828800" indent="0">
              <a:buNone/>
              <a:defRPr sz="3200">
                <a:solidFill>
                  <a:schemeClr val="accent1">
                    <a:lumMod val="40000"/>
                    <a:lumOff val="60000"/>
                  </a:schemeClr>
                </a:solidFill>
                <a:latin typeface="+mn-lt"/>
              </a:defRPr>
            </a:lvl5pPr>
          </a:lstStyle>
          <a:p>
            <a:pPr lvl="0"/>
            <a:r>
              <a:rPr lang="en-US" dirty="0" smtClean="0"/>
              <a:t>Presentation Title</a:t>
            </a:r>
            <a:endParaRPr lang="en-US" dirty="0"/>
          </a:p>
        </p:txBody>
      </p:sp>
    </p:spTree>
    <p:extLst>
      <p:ext uri="{BB962C8B-B14F-4D97-AF65-F5344CB8AC3E}">
        <p14:creationId xmlns:p14="http://schemas.microsoft.com/office/powerpoint/2010/main" val="53354722"/>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4038600"/>
            <a:ext cx="7772400" cy="457200"/>
          </a:xfrm>
          <a:ln>
            <a:noFill/>
          </a:ln>
        </p:spPr>
        <p:txBody>
          <a:bodyPr>
            <a:normAutofit/>
          </a:bodyPr>
          <a:lstStyle>
            <a:lvl1pPr marL="0" indent="0" algn="l">
              <a:buNone/>
              <a:defRPr sz="18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800600"/>
            <a:ext cx="4343400" cy="381000"/>
          </a:xfrm>
          <a:ln>
            <a:noFill/>
          </a:ln>
        </p:spPr>
        <p:txBody>
          <a:bodyPr>
            <a:normAutofit/>
          </a:bodyPr>
          <a:lstStyle>
            <a:lvl1pPr>
              <a:buNone/>
              <a:defRPr sz="16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5181600"/>
            <a:ext cx="4343400" cy="381000"/>
          </a:xfrm>
          <a:ln>
            <a:noFill/>
          </a:ln>
        </p:spPr>
        <p:txBody>
          <a:bodyPr>
            <a:normAutofit/>
          </a:bodyPr>
          <a:lstStyle>
            <a:lvl1pPr>
              <a:buNone/>
              <a:defRPr sz="16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791200"/>
            <a:ext cx="4343400" cy="304800"/>
          </a:xfrm>
          <a:ln>
            <a:noFill/>
          </a:ln>
        </p:spPr>
        <p:txBody>
          <a:bodyPr>
            <a:normAutofit/>
          </a:bodyPr>
          <a:lstStyle>
            <a:lvl1pPr>
              <a:buNone/>
              <a:defRPr sz="11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6096000"/>
            <a:ext cx="4343400" cy="304800"/>
          </a:xfrm>
          <a:ln>
            <a:noFill/>
          </a:ln>
        </p:spPr>
        <p:txBody>
          <a:bodyPr>
            <a:normAutofit/>
          </a:bodyPr>
          <a:lstStyle>
            <a:lvl1pPr>
              <a:buNone/>
              <a:defRPr sz="11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400800"/>
            <a:ext cx="4343400" cy="304800"/>
          </a:xfrm>
          <a:ln>
            <a:noFill/>
          </a:ln>
        </p:spPr>
        <p:txBody>
          <a:bodyPr>
            <a:normAutofit/>
          </a:bodyPr>
          <a:lstStyle>
            <a:lvl1pPr>
              <a:buNone/>
              <a:defRPr sz="11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1219200"/>
            <a:ext cx="5105400" cy="1143000"/>
          </a:xfrm>
        </p:spPr>
        <p:txBody>
          <a:bodyPr>
            <a:noAutofit/>
          </a:bodyPr>
          <a:lstStyle>
            <a:lvl1pPr>
              <a:defRPr sz="5400"/>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81000"/>
            <a:ext cx="1066800" cy="1169844"/>
          </a:xfrm>
          <a:prstGeom prst="rect">
            <a:avLst/>
          </a:prstGeom>
        </p:spPr>
      </p:pic>
    </p:spTree>
    <p:extLst>
      <p:ext uri="{BB962C8B-B14F-4D97-AF65-F5344CB8AC3E}">
        <p14:creationId xmlns:p14="http://schemas.microsoft.com/office/powerpoint/2010/main" val="16310805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extLst>
      <p:ext uri="{BB962C8B-B14F-4D97-AF65-F5344CB8AC3E}">
        <p14:creationId xmlns:p14="http://schemas.microsoft.com/office/powerpoint/2010/main" val="19351976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272476817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2093168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descr="OCLC-RESEARCH_H_MD.png"/>
          <p:cNvPicPr>
            <a:picLocks noChangeAspect="1"/>
          </p:cNvPicPr>
          <p:nvPr/>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4206527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0CA01-27B1-4D8E-8DC2-C8099C818E0A}"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11948683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gu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solidFill>
                  <a:srgbClr val="FFFFFF">
                    <a:lumMod val="85000"/>
                  </a:srgbClr>
                </a:solidFill>
              </a:rPr>
              <a:pPr/>
              <a:t>‹#›</a:t>
            </a:fld>
            <a:endParaRPr lang="en-US">
              <a:solidFill>
                <a:srgbClr val="FFFFFF">
                  <a:lumMod val="85000"/>
                </a:srgbClr>
              </a:solidFill>
            </a:endParaRPr>
          </a:p>
        </p:txBody>
      </p:sp>
    </p:spTree>
    <p:extLst>
      <p:ext uri="{BB962C8B-B14F-4D97-AF65-F5344CB8AC3E}">
        <p14:creationId xmlns:p14="http://schemas.microsoft.com/office/powerpoint/2010/main" val="3714308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8443359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43244910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18768824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4572164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spTree>
    <p:extLst>
      <p:ext uri="{BB962C8B-B14F-4D97-AF65-F5344CB8AC3E}">
        <p14:creationId xmlns:p14="http://schemas.microsoft.com/office/powerpoint/2010/main" val="378261019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379954215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Dark">
    <p:spTree>
      <p:nvGrpSpPr>
        <p:cNvPr id="1" name=""/>
        <p:cNvGrpSpPr/>
        <p:nvPr/>
      </p:nvGrpSpPr>
      <p:grpSpPr>
        <a:xfrm>
          <a:off x="0" y="0"/>
          <a:ext cx="0" cy="0"/>
          <a:chOff x="0" y="0"/>
          <a:chExt cx="0" cy="0"/>
        </a:xfrm>
      </p:grpSpPr>
      <p:pic>
        <p:nvPicPr>
          <p:cNvPr id="6" name="Picture 5" descr="OCLC-R-white-square.png"/>
          <p:cNvPicPr>
            <a:picLocks noChangeAspect="1"/>
          </p:cNvPicPr>
          <p:nvPr/>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p:nvSpPr>
        <p:spPr>
          <a:xfrm>
            <a:off x="914400" y="6349425"/>
            <a:ext cx="6019800" cy="461665"/>
          </a:xfrm>
          <a:prstGeom prst="rect">
            <a:avLst/>
          </a:prstGeom>
          <a:noFill/>
        </p:spPr>
        <p:txBody>
          <a:bodyPr wrap="square" rtlCol="0">
            <a:spAutoFit/>
          </a:bodyPr>
          <a:lstStyle/>
          <a:p>
            <a:pPr>
              <a:defRPr/>
            </a:pPr>
            <a:r>
              <a:rPr lang="en-US" sz="800" dirty="0" smtClean="0">
                <a:solidFill>
                  <a:prstClr val="black"/>
                </a:solidFill>
                <a:latin typeface="Open Sans" pitchFamily="34" charset="0"/>
                <a:ea typeface="Open Sans" pitchFamily="34" charset="0"/>
                <a:cs typeface="Open Sans" pitchFamily="34" charset="0"/>
              </a:rPr>
              <a:t>©2014 OCLC. This work is licensed under a Creative Commons Attribution 3.0 </a:t>
            </a:r>
            <a:r>
              <a:rPr lang="en-US" sz="800" dirty="0" err="1" smtClean="0">
                <a:solidFill>
                  <a:prstClr val="black"/>
                </a:solidFill>
                <a:latin typeface="Open Sans" pitchFamily="34" charset="0"/>
                <a:ea typeface="Open Sans" pitchFamily="34" charset="0"/>
                <a:cs typeface="Open Sans" pitchFamily="34" charset="0"/>
              </a:rPr>
              <a:t>Unported</a:t>
            </a:r>
            <a:r>
              <a:rPr lang="en-US" sz="800" dirty="0" smtClean="0">
                <a:solidFill>
                  <a:prstClr val="black"/>
                </a:solidFill>
                <a:latin typeface="Open Sans" pitchFamily="34" charset="0"/>
                <a:ea typeface="Open Sans" pitchFamily="34" charset="0"/>
                <a:cs typeface="Open Sans" pitchFamily="34" charset="0"/>
              </a:rPr>
              <a:t> License. </a:t>
            </a:r>
            <a:r>
              <a:rPr lang="en-US" sz="800" dirty="0" smtClean="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smtClean="0">
                <a:solidFill>
                  <a:prstClr val="black"/>
                </a:solidFill>
                <a:latin typeface="Open Sans" charset="0"/>
                <a:ea typeface="Open Sans" charset="0"/>
                <a:cs typeface="Open Sans" charset="0"/>
                <a:hlinkClick r:id="rId4"/>
              </a:rPr>
              <a:t>http</a:t>
            </a:r>
            <a:r>
              <a:rPr lang="en-US" sz="800" u="sng" dirty="0" smtClean="0">
                <a:solidFill>
                  <a:srgbClr val="FFFFFF"/>
                </a:solidFill>
                <a:latin typeface="Open Sans" charset="0"/>
                <a:ea typeface="Open Sans" charset="0"/>
                <a:cs typeface="Open Sans" charset="0"/>
                <a:hlinkClick r:id="rId4"/>
              </a:rPr>
              <a:t>://</a:t>
            </a:r>
            <a:r>
              <a:rPr lang="en-US" sz="800" u="sng" dirty="0" smtClean="0">
                <a:solidFill>
                  <a:prstClr val="black"/>
                </a:solidFill>
                <a:latin typeface="Open Sans" charset="0"/>
                <a:ea typeface="Open Sans" charset="0"/>
                <a:cs typeface="Open Sans" charset="0"/>
                <a:hlinkClick r:id="rId4"/>
              </a:rPr>
              <a:t>creativecommons.org/licenses/by/3.0/</a:t>
            </a:r>
            <a:r>
              <a:rPr lang="en-US" sz="800" dirty="0" smtClean="0">
                <a:solidFill>
                  <a:prstClr val="black"/>
                </a:solidFill>
                <a:latin typeface="Open Sans" charset="0"/>
                <a:ea typeface="Open Sans" charset="0"/>
                <a:cs typeface="Open Sans" charset="0"/>
                <a:hlinkClick r:id="rId4"/>
              </a:rPr>
              <a:t>” </a:t>
            </a:r>
            <a:endParaRPr lang="en-US" sz="800" dirty="0" smtClean="0">
              <a:solidFill>
                <a:prstClr val="black"/>
              </a:solidFill>
              <a:latin typeface="Open Sans" pitchFamily="34" charset="0"/>
              <a:ea typeface="Open Sans" pitchFamily="34" charset="0"/>
              <a:cs typeface="Open Sans" pitchFamily="34" charset="0"/>
            </a:endParaRPr>
          </a:p>
        </p:txBody>
      </p:sp>
      <p:sp>
        <p:nvSpPr>
          <p:cNvPr id="22" name="TextBox 21"/>
          <p:cNvSpPr txBox="1"/>
          <p:nvPr/>
        </p:nvSpPr>
        <p:spPr>
          <a:xfrm>
            <a:off x="914400" y="2590800"/>
            <a:ext cx="5486400" cy="830997"/>
          </a:xfrm>
          <a:prstGeom prst="rect">
            <a:avLst/>
          </a:prstGeom>
          <a:noFill/>
        </p:spPr>
        <p:txBody>
          <a:bodyPr wrap="square" rtlCol="0">
            <a:spAutoFit/>
          </a:bodyPr>
          <a:lstStyle/>
          <a:p>
            <a:r>
              <a:rPr lang="en-US" sz="4800" b="1" dirty="0" smtClean="0">
                <a:solidFill>
                  <a:srgbClr val="FFFFFF">
                    <a:lumMod val="85000"/>
                  </a:srgbClr>
                </a:solidFill>
                <a:latin typeface="Arial"/>
                <a:ea typeface="Open Sans Semibold" pitchFamily="34" charset="0"/>
                <a:cs typeface="Open Sans Semibold" pitchFamily="34" charset="0"/>
              </a:rPr>
              <a:t>Thank You!</a:t>
            </a:r>
            <a:endParaRPr lang="en-US" sz="4800" b="1" dirty="0">
              <a:solidFill>
                <a:srgbClr val="FFFFFF">
                  <a:lumMod val="85000"/>
                </a:srgbClr>
              </a:solidFill>
              <a:latin typeface="Arial"/>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pic>
        <p:nvPicPr>
          <p:cNvPr id="7" name="Picture 6"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8" name="Picture 1" descr="image003"/>
          <p:cNvPicPr>
            <a:picLocks noChangeAspect="1" noChangeArrowheads="1"/>
          </p:cNvPicPr>
          <p:nvPr userDrawn="1"/>
        </p:nvPicPr>
        <p:blipFill>
          <a:blip r:embed="rId3" cstate="print"/>
          <a:srcRect/>
          <a:stretch>
            <a:fillRect/>
          </a:stretch>
        </p:blipFill>
        <p:spPr bwMode="auto">
          <a:xfrm>
            <a:off x="7391400" y="6400800"/>
            <a:ext cx="914400" cy="318977"/>
          </a:xfrm>
          <a:prstGeom prst="rect">
            <a:avLst/>
          </a:prstGeom>
          <a:noFill/>
          <a:ln w="9525">
            <a:noFill/>
            <a:miter lim="800000"/>
            <a:headEnd/>
            <a:tailEnd/>
          </a:ln>
        </p:spPr>
      </p:pic>
      <p:sp>
        <p:nvSpPr>
          <p:cNvPr id="9" name="TextBox 8"/>
          <p:cNvSpPr txBox="1"/>
          <p:nvPr userDrawn="1"/>
        </p:nvSpPr>
        <p:spPr>
          <a:xfrm>
            <a:off x="914400" y="6349425"/>
            <a:ext cx="6019800" cy="461665"/>
          </a:xfrm>
          <a:prstGeom prst="rect">
            <a:avLst/>
          </a:prstGeom>
          <a:noFill/>
        </p:spPr>
        <p:txBody>
          <a:bodyPr wrap="square" rtlCol="0">
            <a:spAutoFit/>
          </a:bodyPr>
          <a:lstStyle/>
          <a:p>
            <a:pPr>
              <a:defRPr/>
            </a:pPr>
            <a:r>
              <a:rPr lang="en-US" sz="800" dirty="0">
                <a:solidFill>
                  <a:prstClr val="black"/>
                </a:solidFill>
                <a:latin typeface="Segoe UI" pitchFamily="34" charset="0"/>
                <a:ea typeface="Segoe UI" pitchFamily="34" charset="0"/>
                <a:cs typeface="Segoe UI" pitchFamily="34" charset="0"/>
              </a:rPr>
              <a:t>©2013 OCLC. This work is licensed under a Creative Commons Attribution 3.0 </a:t>
            </a:r>
            <a:r>
              <a:rPr lang="en-US" sz="800" dirty="0" err="1">
                <a:solidFill>
                  <a:prstClr val="black"/>
                </a:solidFill>
                <a:latin typeface="Segoe UI" pitchFamily="34" charset="0"/>
                <a:ea typeface="Segoe UI" pitchFamily="34" charset="0"/>
                <a:cs typeface="Segoe UI" pitchFamily="34" charset="0"/>
              </a:rPr>
              <a:t>Unported</a:t>
            </a:r>
            <a:r>
              <a:rPr lang="en-US" sz="800" dirty="0">
                <a:solidFill>
                  <a:prstClr val="black"/>
                </a:solidFill>
                <a:latin typeface="Segoe UI" pitchFamily="34" charset="0"/>
                <a:ea typeface="Segoe UI" pitchFamily="34" charset="0"/>
                <a:cs typeface="Segoe UI" pitchFamily="34" charset="0"/>
              </a:rPr>
              <a:t> License. Suggested attribution: “This work uses content from [presentation title] © OCLC, used under a Creative Commons Attribution license:  </a:t>
            </a:r>
            <a:r>
              <a:rPr lang="en-US" sz="800" u="sng" dirty="0">
                <a:solidFill>
                  <a:prstClr val="black"/>
                </a:solidFill>
                <a:latin typeface="Segoe UI" pitchFamily="34" charset="0"/>
                <a:ea typeface="Segoe UI" pitchFamily="34" charset="0"/>
                <a:cs typeface="Segoe UI" pitchFamily="34" charset="0"/>
                <a:hlinkClick r:id="rId4"/>
              </a:rPr>
              <a:t>http</a:t>
            </a:r>
            <a:r>
              <a:rPr lang="en-US" sz="800" u="sng" dirty="0">
                <a:solidFill>
                  <a:srgbClr val="FFFFFF"/>
                </a:solidFill>
                <a:latin typeface="Segoe UI" pitchFamily="34" charset="0"/>
                <a:ea typeface="Segoe UI" pitchFamily="34" charset="0"/>
                <a:cs typeface="Segoe UI" pitchFamily="34" charset="0"/>
                <a:hlinkClick r:id="rId4"/>
              </a:rPr>
              <a:t>://</a:t>
            </a:r>
            <a:r>
              <a:rPr lang="en-US" sz="800" u="sng" dirty="0">
                <a:solidFill>
                  <a:prstClr val="black"/>
                </a:solidFill>
                <a:latin typeface="Segoe UI" pitchFamily="34" charset="0"/>
                <a:ea typeface="Segoe UI" pitchFamily="34" charset="0"/>
                <a:cs typeface="Segoe UI" pitchFamily="34" charset="0"/>
                <a:hlinkClick r:id="rId4"/>
              </a:rPr>
              <a:t>creativecommons.org/licenses/by/3.0/</a:t>
            </a:r>
            <a:r>
              <a:rPr lang="en-US" sz="800" dirty="0">
                <a:solidFill>
                  <a:prstClr val="black"/>
                </a:solidFill>
                <a:latin typeface="Segoe UI" pitchFamily="34" charset="0"/>
                <a:ea typeface="Segoe UI" pitchFamily="34" charset="0"/>
                <a:cs typeface="Segoe UI" pitchFamily="34" charset="0"/>
                <a:hlinkClick r:id="rId4"/>
              </a:rPr>
              <a:t>” </a:t>
            </a:r>
            <a:endParaRPr lang="en-US" sz="800" dirty="0">
              <a:solidFill>
                <a:prstClr val="black"/>
              </a:solidFill>
              <a:latin typeface="Segoe UI" pitchFamily="34" charset="0"/>
              <a:ea typeface="Segoe UI" pitchFamily="34" charset="0"/>
              <a:cs typeface="Segoe UI" pitchFamily="34" charset="0"/>
            </a:endParaRPr>
          </a:p>
        </p:txBody>
      </p:sp>
      <p:sp>
        <p:nvSpPr>
          <p:cNvPr id="10" name="TextBox 9"/>
          <p:cNvSpPr txBox="1"/>
          <p:nvPr userDrawn="1"/>
        </p:nvSpPr>
        <p:spPr>
          <a:xfrm>
            <a:off x="3581400" y="1143000"/>
            <a:ext cx="5334000" cy="4508927"/>
          </a:xfrm>
          <a:prstGeom prst="rect">
            <a:avLst/>
          </a:prstGeom>
          <a:noFill/>
        </p:spPr>
        <p:txBody>
          <a:bodyPr wrap="square" rtlCol="0">
            <a:spAutoFit/>
          </a:bodyPr>
          <a:lstStyle/>
          <a:p>
            <a:r>
              <a:rPr lang="en-US" sz="28700" dirty="0">
                <a:solidFill>
                  <a:srgbClr val="FFFFFF">
                    <a:lumMod val="85000"/>
                  </a:srgbClr>
                </a:solidFill>
                <a:latin typeface="Segoe UI Light" pitchFamily="34" charset="0"/>
                <a:ea typeface="Open Sans Semibold" pitchFamily="34" charset="0"/>
                <a:cs typeface="Open Sans Semibold" pitchFamily="34" charset="0"/>
              </a:rPr>
              <a:t>Q</a:t>
            </a:r>
          </a:p>
        </p:txBody>
      </p:sp>
    </p:spTree>
    <p:extLst>
      <p:ext uri="{BB962C8B-B14F-4D97-AF65-F5344CB8AC3E}">
        <p14:creationId xmlns:p14="http://schemas.microsoft.com/office/powerpoint/2010/main" val="202303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p:nvSpPr>
        <p:spPr>
          <a:xfrm>
            <a:off x="914400" y="2590800"/>
            <a:ext cx="5334000" cy="830997"/>
          </a:xfrm>
          <a:prstGeom prst="rect">
            <a:avLst/>
          </a:prstGeom>
          <a:noFill/>
          <a:ln>
            <a:noFill/>
          </a:ln>
        </p:spPr>
        <p:txBody>
          <a:bodyPr wrap="square" rtlCol="0">
            <a:spAutoFit/>
          </a:bodyPr>
          <a:lstStyle/>
          <a:p>
            <a:r>
              <a:rPr lang="en-US" sz="4800" b="1" dirty="0" smtClean="0">
                <a:solidFill>
                  <a:srgbClr val="646464"/>
                </a:solidFill>
                <a:latin typeface="Arial"/>
                <a:ea typeface="Open Sans Semibold" pitchFamily="34" charset="0"/>
                <a:cs typeface="Open Sans Semibold" pitchFamily="34" charset="0"/>
              </a:rPr>
              <a:t>Thank You!</a:t>
            </a:r>
            <a:endParaRPr lang="en-US" sz="4800" b="1" dirty="0">
              <a:solidFill>
                <a:srgbClr val="646464"/>
              </a:solidFill>
              <a:latin typeface="Arial"/>
              <a:ea typeface="Open Sans Semibold" pitchFamily="34" charset="0"/>
              <a:cs typeface="Open Sans Semibold"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p:nvSpPr>
        <p:spPr>
          <a:xfrm>
            <a:off x="914400" y="6349425"/>
            <a:ext cx="6019800" cy="461665"/>
          </a:xfrm>
          <a:prstGeom prst="rect">
            <a:avLst/>
          </a:prstGeom>
          <a:noFill/>
        </p:spPr>
        <p:txBody>
          <a:bodyPr wrap="square" rtlCol="0">
            <a:spAutoFit/>
          </a:bodyPr>
          <a:lstStyle/>
          <a:p>
            <a:pPr>
              <a:defRPr/>
            </a:pPr>
            <a:r>
              <a:rPr lang="en-US" sz="800" dirty="0" smtClean="0">
                <a:solidFill>
                  <a:prstClr val="black"/>
                </a:solidFill>
                <a:latin typeface="Open Sans" pitchFamily="34" charset="0"/>
                <a:ea typeface="Open Sans" pitchFamily="34" charset="0"/>
                <a:cs typeface="Open Sans" pitchFamily="34" charset="0"/>
              </a:rPr>
              <a:t>©2014 OCLC. This work is licensed under a Creative Commons Attribution 3.0 </a:t>
            </a:r>
            <a:r>
              <a:rPr lang="en-US" sz="800" dirty="0" err="1" smtClean="0">
                <a:solidFill>
                  <a:prstClr val="black"/>
                </a:solidFill>
                <a:latin typeface="Open Sans" pitchFamily="34" charset="0"/>
                <a:ea typeface="Open Sans" pitchFamily="34" charset="0"/>
                <a:cs typeface="Open Sans" pitchFamily="34" charset="0"/>
              </a:rPr>
              <a:t>Unported</a:t>
            </a:r>
            <a:r>
              <a:rPr lang="en-US" sz="800" dirty="0" smtClean="0">
                <a:solidFill>
                  <a:prstClr val="black"/>
                </a:solidFill>
                <a:latin typeface="Open Sans" pitchFamily="34" charset="0"/>
                <a:ea typeface="Open Sans" pitchFamily="34" charset="0"/>
                <a:cs typeface="Open Sans" pitchFamily="34" charset="0"/>
              </a:rPr>
              <a:t> License. </a:t>
            </a:r>
            <a:r>
              <a:rPr lang="en-US" sz="800" dirty="0" smtClean="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smtClean="0">
                <a:solidFill>
                  <a:prstClr val="black"/>
                </a:solidFill>
                <a:latin typeface="Open Sans" charset="0"/>
                <a:ea typeface="Open Sans" charset="0"/>
                <a:cs typeface="Open Sans" charset="0"/>
                <a:hlinkClick r:id="rId4"/>
              </a:rPr>
              <a:t>http</a:t>
            </a:r>
            <a:r>
              <a:rPr lang="en-US" sz="800" u="sng" dirty="0" smtClean="0">
                <a:solidFill>
                  <a:srgbClr val="FFFFFF"/>
                </a:solidFill>
                <a:latin typeface="Open Sans" charset="0"/>
                <a:ea typeface="Open Sans" charset="0"/>
                <a:cs typeface="Open Sans" charset="0"/>
                <a:hlinkClick r:id="rId4"/>
              </a:rPr>
              <a:t>://</a:t>
            </a:r>
            <a:r>
              <a:rPr lang="en-US" sz="800" u="sng" dirty="0" smtClean="0">
                <a:solidFill>
                  <a:prstClr val="black"/>
                </a:solidFill>
                <a:latin typeface="Open Sans" charset="0"/>
                <a:ea typeface="Open Sans" charset="0"/>
                <a:cs typeface="Open Sans" charset="0"/>
                <a:hlinkClick r:id="rId4"/>
              </a:rPr>
              <a:t>creativecommons.org/licenses/by/3.0/</a:t>
            </a:r>
            <a:r>
              <a:rPr lang="en-US" sz="800" dirty="0" smtClean="0">
                <a:solidFill>
                  <a:prstClr val="black"/>
                </a:solidFill>
                <a:latin typeface="Open Sans" charset="0"/>
                <a:ea typeface="Open Sans" charset="0"/>
                <a:cs typeface="Open Sans" charset="0"/>
                <a:hlinkClick r:id="rId4"/>
              </a:rPr>
              <a:t>” </a:t>
            </a:r>
            <a:endParaRPr lang="en-US" sz="800" dirty="0" smtClean="0">
              <a:solidFill>
                <a:prstClr val="black"/>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6325263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0CA01-27B1-4D8E-8DC2-C8099C818E0A}"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p:nvSpPr>
        <p:spPr>
          <a:xfrm>
            <a:off x="914400" y="2590800"/>
            <a:ext cx="5334000" cy="830997"/>
          </a:xfrm>
          <a:prstGeom prst="rect">
            <a:avLst/>
          </a:prstGeom>
          <a:noFill/>
          <a:ln>
            <a:noFill/>
          </a:ln>
        </p:spPr>
        <p:txBody>
          <a:bodyPr wrap="square" rtlCol="0">
            <a:spAutoFit/>
          </a:bodyPr>
          <a:lstStyle/>
          <a:p>
            <a:r>
              <a:rPr lang="en-US" sz="4800" b="1" dirty="0" smtClean="0">
                <a:solidFill>
                  <a:srgbClr val="646464"/>
                </a:solidFill>
                <a:latin typeface="Arial"/>
                <a:ea typeface="Open Sans Semibold" pitchFamily="34" charset="0"/>
                <a:cs typeface="Open Sans Semibold" pitchFamily="34" charset="0"/>
              </a:rPr>
              <a:t>Thank You!</a:t>
            </a:r>
            <a:endParaRPr lang="en-US" sz="4800" b="1" dirty="0">
              <a:solidFill>
                <a:srgbClr val="646464"/>
              </a:solidFill>
              <a:latin typeface="Arial"/>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p:nvSpPr>
        <p:spPr>
          <a:xfrm>
            <a:off x="914400" y="6349425"/>
            <a:ext cx="6019800" cy="461665"/>
          </a:xfrm>
          <a:prstGeom prst="rect">
            <a:avLst/>
          </a:prstGeom>
          <a:noFill/>
        </p:spPr>
        <p:txBody>
          <a:bodyPr wrap="square" rtlCol="0">
            <a:spAutoFit/>
          </a:bodyPr>
          <a:lstStyle/>
          <a:p>
            <a:pPr>
              <a:defRPr/>
            </a:pPr>
            <a:r>
              <a:rPr lang="en-US" sz="800" dirty="0" smtClean="0">
                <a:solidFill>
                  <a:prstClr val="black"/>
                </a:solidFill>
                <a:latin typeface="Open Sans" pitchFamily="34" charset="0"/>
                <a:ea typeface="Open Sans" pitchFamily="34" charset="0"/>
                <a:cs typeface="Open Sans" pitchFamily="34" charset="0"/>
              </a:rPr>
              <a:t>©2014 OCLC. This work is licensed under a Creative Commons Attribution 3.0 </a:t>
            </a:r>
            <a:r>
              <a:rPr lang="en-US" sz="800" dirty="0" err="1" smtClean="0">
                <a:solidFill>
                  <a:prstClr val="black"/>
                </a:solidFill>
                <a:latin typeface="Open Sans" pitchFamily="34" charset="0"/>
                <a:ea typeface="Open Sans" pitchFamily="34" charset="0"/>
                <a:cs typeface="Open Sans" pitchFamily="34" charset="0"/>
              </a:rPr>
              <a:t>Unported</a:t>
            </a:r>
            <a:r>
              <a:rPr lang="en-US" sz="800" dirty="0" smtClean="0">
                <a:solidFill>
                  <a:prstClr val="black"/>
                </a:solidFill>
                <a:latin typeface="Open Sans" pitchFamily="34" charset="0"/>
                <a:ea typeface="Open Sans" pitchFamily="34" charset="0"/>
                <a:cs typeface="Open Sans" pitchFamily="34" charset="0"/>
              </a:rPr>
              <a:t> License. </a:t>
            </a:r>
            <a:r>
              <a:rPr lang="en-US" sz="800" dirty="0" smtClean="0">
                <a:solidFill>
                  <a:prstClr val="black"/>
                </a:solidFill>
                <a:latin typeface="Open Sans" charset="0"/>
                <a:ea typeface="Open Sans" charset="0"/>
                <a:cs typeface="Open Sans" charset="0"/>
              </a:rPr>
              <a:t>Suggested attribution: “This work uses content from [presentation title] © OCLC, used under a Creative Commons Attribution license:  </a:t>
            </a:r>
            <a:r>
              <a:rPr lang="en-US" sz="800" u="sng" dirty="0" smtClean="0">
                <a:solidFill>
                  <a:prstClr val="black"/>
                </a:solidFill>
                <a:latin typeface="Open Sans" charset="0"/>
                <a:ea typeface="Open Sans" charset="0"/>
                <a:cs typeface="Open Sans" charset="0"/>
                <a:hlinkClick r:id="rId3"/>
              </a:rPr>
              <a:t>http</a:t>
            </a:r>
            <a:r>
              <a:rPr lang="en-US" sz="800" u="sng" dirty="0" smtClean="0">
                <a:solidFill>
                  <a:srgbClr val="FFFFFF"/>
                </a:solidFill>
                <a:latin typeface="Open Sans" charset="0"/>
                <a:ea typeface="Open Sans" charset="0"/>
                <a:cs typeface="Open Sans" charset="0"/>
                <a:hlinkClick r:id="rId3"/>
              </a:rPr>
              <a:t>://</a:t>
            </a:r>
            <a:r>
              <a:rPr lang="en-US" sz="800" u="sng" dirty="0" smtClean="0">
                <a:solidFill>
                  <a:prstClr val="black"/>
                </a:solidFill>
                <a:latin typeface="Open Sans" charset="0"/>
                <a:ea typeface="Open Sans" charset="0"/>
                <a:cs typeface="Open Sans" charset="0"/>
                <a:hlinkClick r:id="rId3"/>
              </a:rPr>
              <a:t>creativecommons.org/licenses/by/3.0/</a:t>
            </a:r>
            <a:r>
              <a:rPr lang="en-US" sz="800" dirty="0" smtClean="0">
                <a:solidFill>
                  <a:prstClr val="black"/>
                </a:solidFill>
                <a:latin typeface="Open Sans" charset="0"/>
                <a:ea typeface="Open Sans" charset="0"/>
                <a:cs typeface="Open Sans" charset="0"/>
                <a:hlinkClick r:id="rId3"/>
              </a:rPr>
              <a:t>” </a:t>
            </a:r>
            <a:endParaRPr lang="en-US" sz="800" dirty="0" smtClean="0">
              <a:solidFill>
                <a:prstClr val="black"/>
              </a:solidFill>
              <a:latin typeface="Open Sans" pitchFamily="34" charset="0"/>
              <a:ea typeface="Open Sans" pitchFamily="34" charset="0"/>
              <a:cs typeface="Open Sans"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extLst>
      <p:ext uri="{BB962C8B-B14F-4D97-AF65-F5344CB8AC3E}">
        <p14:creationId xmlns:p14="http://schemas.microsoft.com/office/powerpoint/2010/main" val="266493673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arge Picture and Descri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 y="-274320"/>
            <a:ext cx="9189720" cy="1280160"/>
          </a:xfrm>
        </p:spPr>
        <p:txBody>
          <a:bodyPr/>
          <a:lstStyle>
            <a:lvl1pPr>
              <a:defRPr cap="small" baseline="0">
                <a:solidFill>
                  <a:schemeClr val="bg1">
                    <a:lumMod val="50000"/>
                    <a:lumOff val="50000"/>
                  </a:schemeClr>
                </a:solidFill>
                <a:latin typeface="Segoe UI Semibold" pitchFamily="34" charset="0"/>
              </a:defRPr>
            </a:lvl1pPr>
          </a:lstStyle>
          <a:p>
            <a:r>
              <a:rPr lang="en-US" dirty="0" smtClean="0"/>
              <a:t>title</a:t>
            </a:r>
            <a:endParaRPr lang="en-US" dirty="0"/>
          </a:p>
        </p:txBody>
      </p:sp>
      <p:sp>
        <p:nvSpPr>
          <p:cNvPr id="6" name="Subtitle 2"/>
          <p:cNvSpPr>
            <a:spLocks noGrp="1"/>
          </p:cNvSpPr>
          <p:nvPr>
            <p:ph type="subTitle" idx="13" hasCustomPrompt="1"/>
          </p:nvPr>
        </p:nvSpPr>
        <p:spPr>
          <a:xfrm>
            <a:off x="-45720" y="1097280"/>
            <a:ext cx="6400800" cy="640080"/>
          </a:xfrm>
        </p:spPr>
        <p:txBody>
          <a:bodyPr/>
          <a:lstStyle>
            <a:lvl1pPr marL="0" indent="0" algn="l">
              <a:buNone/>
              <a:defRPr b="1">
                <a:solidFill>
                  <a:schemeClr val="accent3"/>
                </a:solidFill>
                <a:latin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7" name="Text Placeholder 20"/>
          <p:cNvSpPr>
            <a:spLocks noGrp="1"/>
          </p:cNvSpPr>
          <p:nvPr>
            <p:ph type="body" sz="quarter" idx="15" hasCustomPrompt="1"/>
          </p:nvPr>
        </p:nvSpPr>
        <p:spPr>
          <a:xfrm>
            <a:off x="4572000" y="-274320"/>
            <a:ext cx="5943600" cy="1280160"/>
          </a:xfrm>
        </p:spPr>
        <p:txBody>
          <a:bodyPr>
            <a:noAutofit/>
          </a:bodyPr>
          <a:lstStyle>
            <a:lvl1pPr>
              <a:defRPr sz="8000" baseline="0">
                <a:solidFill>
                  <a:schemeClr val="tx1"/>
                </a:solidFill>
              </a:defRPr>
            </a:lvl1pPr>
          </a:lstStyle>
          <a:p>
            <a:pPr lvl="0"/>
            <a:r>
              <a:rPr lang="en-US" dirty="0" smtClean="0"/>
              <a:t>title 2</a:t>
            </a:r>
            <a:endParaRPr lang="en-US" dirty="0"/>
          </a:p>
        </p:txBody>
      </p:sp>
      <p:sp>
        <p:nvSpPr>
          <p:cNvPr id="17" name="Text Placeholder 7"/>
          <p:cNvSpPr>
            <a:spLocks noGrp="1"/>
          </p:cNvSpPr>
          <p:nvPr>
            <p:ph type="body" sz="quarter" idx="24" hasCustomPrompt="1"/>
          </p:nvPr>
        </p:nvSpPr>
        <p:spPr>
          <a:xfrm>
            <a:off x="6858000" y="1965960"/>
            <a:ext cx="2286000" cy="457200"/>
          </a:xfrm>
        </p:spPr>
        <p:txBody>
          <a:bodyPr anchor="ctr">
            <a:normAutofit/>
          </a:bodyPr>
          <a:lstStyle>
            <a:lvl1pPr>
              <a:defRPr sz="2400" b="1" baseline="0">
                <a:solidFill>
                  <a:schemeClr val="tx1"/>
                </a:solidFill>
                <a:latin typeface="+mj-lt"/>
              </a:defRPr>
            </a:lvl1pPr>
          </a:lstStyle>
          <a:p>
            <a:pPr lvl="0"/>
            <a:r>
              <a:rPr lang="en-US" dirty="0" smtClean="0"/>
              <a:t>Picture Name</a:t>
            </a:r>
          </a:p>
        </p:txBody>
      </p:sp>
      <p:sp>
        <p:nvSpPr>
          <p:cNvPr id="19" name="Text Placeholder 7"/>
          <p:cNvSpPr>
            <a:spLocks noGrp="1"/>
          </p:cNvSpPr>
          <p:nvPr>
            <p:ph type="body" sz="quarter" idx="26" hasCustomPrompt="1"/>
          </p:nvPr>
        </p:nvSpPr>
        <p:spPr>
          <a:xfrm>
            <a:off x="6934200" y="2590800"/>
            <a:ext cx="2209800" cy="4114800"/>
          </a:xfrm>
        </p:spPr>
        <p:txBody>
          <a:bodyPr anchor="t">
            <a:normAutofit/>
          </a:bodyPr>
          <a:lstStyle>
            <a:lvl1pPr marL="0" indent="0">
              <a:lnSpc>
                <a:spcPct val="80000"/>
              </a:lnSpc>
              <a:defRPr sz="2000" b="1" baseline="0">
                <a:solidFill>
                  <a:schemeClr val="tx1">
                    <a:lumMod val="65000"/>
                  </a:schemeClr>
                </a:solidFill>
                <a:latin typeface="Segoe UI Semibold" pitchFamily="34" charset="0"/>
              </a:defRPr>
            </a:lvl1pPr>
          </a:lstStyle>
          <a:p>
            <a:pPr lvl="0"/>
            <a:r>
              <a:rPr lang="en-US" dirty="0" smtClean="0"/>
              <a:t>Explanation of picture</a:t>
            </a:r>
          </a:p>
        </p:txBody>
      </p:sp>
      <p:sp>
        <p:nvSpPr>
          <p:cNvPr id="27" name="Picture Placeholder 26"/>
          <p:cNvSpPr>
            <a:spLocks noGrp="1"/>
          </p:cNvSpPr>
          <p:nvPr>
            <p:ph type="pic" sz="quarter" idx="33" hasCustomPrompt="1"/>
          </p:nvPr>
        </p:nvSpPr>
        <p:spPr>
          <a:xfrm>
            <a:off x="45720" y="1981200"/>
            <a:ext cx="6736080" cy="4648200"/>
          </a:xfrm>
        </p:spPr>
        <p:txBody>
          <a:bodyPr/>
          <a:lstStyle>
            <a:lvl1pPr>
              <a:defRPr baseline="0"/>
            </a:lvl1pPr>
          </a:lstStyle>
          <a:p>
            <a:r>
              <a:rPr lang="en-US" dirty="0" smtClean="0"/>
              <a:t>Square picture works best</a:t>
            </a:r>
            <a:endParaRPr lang="en-US" dirty="0"/>
          </a:p>
        </p:txBody>
      </p:sp>
    </p:spTree>
    <p:extLst>
      <p:ext uri="{BB962C8B-B14F-4D97-AF65-F5344CB8AC3E}">
        <p14:creationId xmlns:p14="http://schemas.microsoft.com/office/powerpoint/2010/main" val="39356594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7" grpId="0" bui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B4622E77-E22A-4745-9D24-576861774773}" type="datetimeFigureOut">
              <a:rPr lang="en-US" smtClean="0">
                <a:solidFill>
                  <a:prstClr val="white"/>
                </a:solidFill>
              </a:rPr>
              <a:pPr/>
              <a:t>9/23/2016</a:t>
            </a:fld>
            <a:endParaRPr lang="en-US">
              <a:solidFill>
                <a:prstClr val="white"/>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31B87300-A223-4A93-98F2-FBC58850BE2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9496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3980266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446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02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519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1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0CA01-27B1-4D8E-8DC2-C8099C818E0A}"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26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070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52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4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66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85880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177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35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601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89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0CA01-27B1-4D8E-8DC2-C8099C818E0A}" type="datetimeFigureOut">
              <a:rPr lang="en-US" smtClean="0"/>
              <a:pPr/>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1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40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84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73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754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789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967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361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0CA01-27B1-4D8E-8DC2-C8099C818E0A}" type="datetimeFigureOut">
              <a:rPr lang="en-US" smtClean="0"/>
              <a:pPr/>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0CA01-27B1-4D8E-8DC2-C8099C818E0A}" type="datetimeFigureOut">
              <a:rPr lang="en-US" smtClean="0"/>
              <a:pPr/>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0CA01-27B1-4D8E-8DC2-C8099C818E0A}"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0CA01-27B1-4D8E-8DC2-C8099C818E0A}"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982A4-0657-4F8A-8F8B-B3F1657D88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0CA01-27B1-4D8E-8DC2-C8099C818E0A}" type="datetimeFigureOut">
              <a:rPr lang="en-US" smtClean="0"/>
              <a:pPr/>
              <a:t>9/23/2016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982A4-0657-4F8A-8F8B-B3F1657D88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17" r:id="rId12"/>
    <p:sldLayoutId id="2147483893" r:id="rId13"/>
    <p:sldLayoutId id="21474839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9F5982A4-0657-4F8A-8F8B-B3F1657D88C0}" type="slidenum">
              <a:rPr lang="en-US" smtClean="0"/>
              <a:pPr/>
              <a:t>‹#›</a:t>
            </a:fld>
            <a:endParaRPr lang="en-US"/>
          </a:p>
        </p:txBody>
      </p:sp>
    </p:spTree>
    <p:extLst>
      <p:ext uri="{BB962C8B-B14F-4D97-AF65-F5344CB8AC3E}">
        <p14:creationId xmlns:p14="http://schemas.microsoft.com/office/powerpoint/2010/main" val="7774183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9" r:id="rId17"/>
    <p:sldLayoutId id="2147483940" r:id="rId18"/>
    <p:sldLayoutId id="2147483941" r:id="rId19"/>
  </p:sldLayoutIdLst>
  <p:txStyles>
    <p:titleStyle>
      <a:lvl1pPr algn="l" defTabSz="914400" rtl="0" eaLnBrk="1" latinLnBrk="0" hangingPunct="1">
        <a:spcBef>
          <a:spcPct val="0"/>
        </a:spcBef>
        <a:buNone/>
        <a:defRPr sz="4000" b="1" i="0" kern="1200">
          <a:solidFill>
            <a:schemeClr val="tx1"/>
          </a:solidFill>
          <a:latin typeface="Segoe UI Semibold" pitchFamily="34" charset="0"/>
          <a:ea typeface="Segoe UI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1917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E208-2B6E-4D78-AE7B-861F79BF73C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F6FF2-7CAE-4655-8A1D-4EAB66465C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00669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crl.acrl.org/content/75/6/760.full.pdf+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png"/><Relationship Id="rId3" Type="http://schemas.openxmlformats.org/officeDocument/2006/relationships/image" Target="../media/image30.gif"/><Relationship Id="rId7" Type="http://schemas.openxmlformats.org/officeDocument/2006/relationships/image" Target="../media/image34.png"/><Relationship Id="rId12"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0.png"/><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42.png"/><Relationship Id="rId10" Type="http://schemas.microsoft.com/office/2007/relationships/diagramDrawing" Target="../diagrams/drawing1.xml"/><Relationship Id="rId4" Type="http://schemas.openxmlformats.org/officeDocument/2006/relationships/image" Target="../media/image41.png"/><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5.png"/><Relationship Id="rId7" Type="http://schemas.openxmlformats.org/officeDocument/2006/relationships/image" Target="../media/image72.gif"/><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77.emf"/></Relationships>
</file>

<file path=ppt/slides/_rels/slide47.xml.rels><?xml version="1.0" encoding="UTF-8" standalone="yes"?>
<Relationships xmlns="http://schemas.openxmlformats.org/package/2006/relationships"><Relationship Id="rId3" Type="http://schemas.openxmlformats.org/officeDocument/2006/relationships/hyperlink" Target="http://oclc.org/research/publications/library/2013/2013-09r.html" TargetMode="External"/><Relationship Id="rId2" Type="http://schemas.openxmlformats.org/officeDocument/2006/relationships/hyperlink" Target="http://oclc.org/content/dam/research/publications/library/2014/oclcresearch-evolving-scholarly-record-2014.pdf" TargetMode="External"/><Relationship Id="rId1" Type="http://schemas.openxmlformats.org/officeDocument/2006/relationships/slideLayout" Target="../slideLayouts/slideLayout2.xml"/><Relationship Id="rId5" Type="http://schemas.openxmlformats.org/officeDocument/2006/relationships/hyperlink" Target="http://www.oclc.org/research/publications/2015/oclcresearch-esr-stewardship-2015.html" TargetMode="External"/><Relationship Id="rId4" Type="http://schemas.openxmlformats.org/officeDocument/2006/relationships/hyperlink" Target="http://www.oclc.org/content/dam/research/publications/library/2014/oclcresearch-collection-directions-preprint-201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78969" cy="6858000"/>
          </a:xfrm>
          <a:prstGeom prst="rect">
            <a:avLst/>
          </a:prstGeom>
        </p:spPr>
      </p:pic>
      <p:sp>
        <p:nvSpPr>
          <p:cNvPr id="8" name="Rectangle 7"/>
          <p:cNvSpPr/>
          <p:nvPr/>
        </p:nvSpPr>
        <p:spPr>
          <a:xfrm>
            <a:off x="5410200" y="76200"/>
            <a:ext cx="4129802" cy="261610"/>
          </a:xfrm>
          <a:prstGeom prst="rect">
            <a:avLst/>
          </a:prstGeom>
          <a:solidFill>
            <a:srgbClr val="7F7F7F"/>
          </a:solidFill>
        </p:spPr>
        <p:txBody>
          <a:bodyPr wrap="square">
            <a:spAutoFit/>
          </a:bodyPr>
          <a:lstStyle/>
          <a:p>
            <a:r>
              <a:rPr lang="en-US" sz="11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https://www.flickr.com/photos/ahnagi/17198299788</a:t>
            </a:r>
          </a:p>
        </p:txBody>
      </p:sp>
      <p:sp>
        <p:nvSpPr>
          <p:cNvPr id="4" name="Title 2"/>
          <p:cNvSpPr txBox="1">
            <a:spLocks/>
          </p:cNvSpPr>
          <p:nvPr/>
        </p:nvSpPr>
        <p:spPr>
          <a:xfrm>
            <a:off x="1849582" y="2819400"/>
            <a:ext cx="9199418" cy="1663030"/>
          </a:xfrm>
          <a:prstGeom prst="rect">
            <a:avLst/>
          </a:prstGeom>
          <a:solidFill>
            <a:srgbClr val="7F7F7F">
              <a:alpha val="61176"/>
            </a:srgbClr>
          </a:solidFill>
        </p:spPr>
        <p:txBody>
          <a:bodyPr/>
          <a:lstStyle>
            <a:lvl1pPr algn="l" defTabSz="914400" rtl="0" eaLnBrk="1" latinLnBrk="0" hangingPunct="1">
              <a:spcBef>
                <a:spcPct val="0"/>
              </a:spcBef>
              <a:buNone/>
              <a:defRPr sz="4000" b="1" i="0" kern="1200">
                <a:solidFill>
                  <a:schemeClr val="tx1"/>
                </a:solidFill>
                <a:latin typeface="Segoe UI Semibold" pitchFamily="34" charset="0"/>
                <a:ea typeface="Segoe UI Semibold" pitchFamily="34" charset="0"/>
                <a:cs typeface="Arial"/>
              </a:defRPr>
            </a:lvl1pPr>
          </a:lstStyle>
          <a:p>
            <a:r>
              <a:rPr lang="en-US" sz="4800" dirty="0" smtClean="0">
                <a:solidFill>
                  <a:schemeClr val="bg1"/>
                </a:solidFill>
              </a:rPr>
              <a:t>Looking at Libraries, </a:t>
            </a:r>
          </a:p>
          <a:p>
            <a:r>
              <a:rPr lang="en-US" sz="4800" dirty="0" smtClean="0">
                <a:solidFill>
                  <a:schemeClr val="bg1"/>
                </a:solidFill>
              </a:rPr>
              <a:t>collections, &amp; technology</a:t>
            </a:r>
            <a:endParaRPr lang="en-US" sz="4800" dirty="0">
              <a:solidFill>
                <a:schemeClr val="bg1"/>
              </a:solidFill>
            </a:endParaRPr>
          </a:p>
        </p:txBody>
      </p:sp>
      <p:sp>
        <p:nvSpPr>
          <p:cNvPr id="5" name="Text Placeholder 4"/>
          <p:cNvSpPr txBox="1">
            <a:spLocks/>
          </p:cNvSpPr>
          <p:nvPr/>
        </p:nvSpPr>
        <p:spPr>
          <a:xfrm>
            <a:off x="3132232" y="4800600"/>
            <a:ext cx="6011768" cy="1676400"/>
          </a:xfrm>
          <a:prstGeom prst="rect">
            <a:avLst/>
          </a:prstGeom>
          <a:solidFill>
            <a:srgbClr val="7F7F7F">
              <a:alpha val="61176"/>
            </a:srgbClr>
          </a:solidFill>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2800" kern="1200">
                <a:solidFill>
                  <a:srgbClr val="646464"/>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smtClean="0">
                <a:solidFill>
                  <a:schemeClr val="bg1"/>
                </a:solidFill>
                <a:latin typeface="Segoe UI Light" panose="020B0502040204020203" pitchFamily="34" charset="0"/>
              </a:rPr>
              <a:t>Lorcan Dempsey</a:t>
            </a:r>
            <a:r>
              <a:rPr lang="en-US" sz="2000" b="1" dirty="0" smtClean="0">
                <a:solidFill>
                  <a:schemeClr val="bg1"/>
                </a:solidFill>
                <a:latin typeface="Segoe UI Light" panose="020B0502040204020203" pitchFamily="34" charset="0"/>
              </a:rPr>
              <a:t>, </a:t>
            </a:r>
          </a:p>
          <a:p>
            <a:pPr marL="0" indent="0" algn="r">
              <a:buNone/>
            </a:pPr>
            <a:r>
              <a:rPr lang="en-US" sz="2000" b="1" dirty="0" smtClean="0">
                <a:solidFill>
                  <a:schemeClr val="bg1"/>
                </a:solidFill>
                <a:latin typeface="Segoe UI Light" panose="020B0502040204020203" pitchFamily="34" charset="0"/>
              </a:rPr>
              <a:t>OCLC Research</a:t>
            </a:r>
          </a:p>
          <a:p>
            <a:pPr marL="0" indent="0" algn="r">
              <a:buNone/>
            </a:pPr>
            <a:r>
              <a:rPr lang="en-US" sz="2000" b="1" dirty="0" smtClean="0">
                <a:solidFill>
                  <a:schemeClr val="bg1"/>
                </a:solidFill>
                <a:latin typeface="Segoe UI Light" panose="020B0502040204020203" pitchFamily="34" charset="0"/>
              </a:rPr>
              <a:t>@</a:t>
            </a:r>
            <a:r>
              <a:rPr lang="en-US" sz="2000" b="1" dirty="0" err="1" smtClean="0">
                <a:solidFill>
                  <a:schemeClr val="bg1"/>
                </a:solidFill>
                <a:latin typeface="Segoe UI Light" panose="020B0502040204020203" pitchFamily="34" charset="0"/>
              </a:rPr>
              <a:t>LorcanD</a:t>
            </a:r>
            <a:r>
              <a:rPr lang="en-US" sz="2000" b="1" dirty="0" smtClean="0">
                <a:solidFill>
                  <a:schemeClr val="bg1"/>
                </a:solidFill>
                <a:latin typeface="Segoe UI Light" panose="020B0502040204020203" pitchFamily="34" charset="0"/>
              </a:rPr>
              <a:t>   </a:t>
            </a:r>
          </a:p>
          <a:p>
            <a:pPr marL="0" indent="0" algn="r">
              <a:buNone/>
            </a:pPr>
            <a:r>
              <a:rPr lang="en-US" sz="2000" b="1" dirty="0" smtClean="0">
                <a:solidFill>
                  <a:schemeClr val="bg1"/>
                </a:solidFill>
                <a:latin typeface="Segoe UI Light" panose="020B0502040204020203" pitchFamily="34" charset="0"/>
              </a:rPr>
              <a:t>Bodleian Libraries, University of Oxford, 16 June 2016</a:t>
            </a:r>
            <a:endParaRPr lang="en-US" sz="2000" b="1" dirty="0">
              <a:solidFill>
                <a:schemeClr val="bg1"/>
              </a:solidFill>
              <a:latin typeface="Segoe UI Light" panose="020B0502040204020203" pitchFamily="34" charset="0"/>
            </a:endParaRPr>
          </a:p>
          <a:p>
            <a:pPr marL="0" indent="0" algn="r">
              <a:buNone/>
            </a:pPr>
            <a:r>
              <a:rPr lang="en-US" sz="2000" b="1" dirty="0" smtClean="0">
                <a:solidFill>
                  <a:schemeClr val="bg1"/>
                </a:solidFill>
                <a:latin typeface="Segoe UI Light" panose="020B0502040204020203" pitchFamily="34" charset="0"/>
              </a:rPr>
              <a:t>With contributions from Constance </a:t>
            </a:r>
            <a:r>
              <a:rPr lang="en-US" sz="2000" b="1" dirty="0" err="1" smtClean="0">
                <a:solidFill>
                  <a:schemeClr val="bg1"/>
                </a:solidFill>
                <a:latin typeface="Segoe UI Light" panose="020B0502040204020203" pitchFamily="34" charset="0"/>
              </a:rPr>
              <a:t>Malpas</a:t>
            </a:r>
            <a:r>
              <a:rPr lang="en-US" sz="2000" b="1" dirty="0" smtClean="0">
                <a:solidFill>
                  <a:schemeClr val="bg1"/>
                </a:solidFill>
                <a:latin typeface="Segoe UI Light" panose="020B0502040204020203" pitchFamily="34" charset="0"/>
              </a:rPr>
              <a:t> and Brian Lavoie        </a:t>
            </a:r>
            <a:endParaRPr lang="en-US" sz="2000" b="1"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73946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644770" y="398585"/>
          <a:ext cx="8112370" cy="60820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2062" y="232211"/>
            <a:ext cx="3329354" cy="707886"/>
          </a:xfrm>
          <a:prstGeom prst="rect">
            <a:avLst/>
          </a:prstGeom>
          <a:noFill/>
        </p:spPr>
        <p:txBody>
          <a:bodyPr wrap="square" rtlCol="0">
            <a:spAutoFit/>
          </a:bodyPr>
          <a:lstStyle/>
          <a:p>
            <a:r>
              <a:rPr lang="en-US" sz="20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Top 15 most comprehensive collections:</a:t>
            </a:r>
            <a:endParaRPr lang="en-US" sz="20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6146" name="Picture 2" descr="http://pictures.abebooks.com/isbn/9780192801371-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770" y="-1"/>
            <a:ext cx="1681230" cy="26025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7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2/2f/John_Speed%27s_map_of_Oxford%2C_1605..jpg/800px-John_Speed%27s_map_of_Oxford%2C_16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952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719683258"/>
              </p:ext>
            </p:extLst>
          </p:nvPr>
        </p:nvGraphicFramePr>
        <p:xfrm>
          <a:off x="3821723" y="589363"/>
          <a:ext cx="5322277" cy="6354192"/>
        </p:xfrm>
        <a:graphic>
          <a:graphicData uri="http://schemas.openxmlformats.org/drawingml/2006/table">
            <a:tbl>
              <a:tblPr>
                <a:tableStyleId>{616DA210-FB5B-4158-B5E0-FEB733F419BA}</a:tableStyleId>
              </a:tblPr>
              <a:tblGrid>
                <a:gridCol w="2937676"/>
                <a:gridCol w="1104181"/>
                <a:gridCol w="1280420"/>
              </a:tblGrid>
              <a:tr h="294979">
                <a:tc>
                  <a:txBody>
                    <a:bodyPr/>
                    <a:lstStyle/>
                    <a:p>
                      <a:pPr algn="l" fontAlgn="b"/>
                      <a:r>
                        <a:rPr lang="en-US" sz="1600" b="1" u="none" strike="noStrike" dirty="0" smtClean="0">
                          <a:solidFill>
                            <a:schemeClr val="bg1"/>
                          </a:solidFill>
                          <a:effectLst/>
                        </a:rPr>
                        <a:t> Name</a:t>
                      </a:r>
                      <a:endParaRPr lang="en-US"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973" marR="6973" marT="6973" marB="0" anchor="b">
                    <a:solidFill>
                      <a:srgbClr val="A92A31"/>
                    </a:solidFill>
                  </a:tcPr>
                </a:tc>
                <a:tc>
                  <a:txBody>
                    <a:bodyPr/>
                    <a:lstStyle/>
                    <a:p>
                      <a:pPr algn="ctr" fontAlgn="b"/>
                      <a:r>
                        <a:rPr lang="en-US" sz="1600" b="1" u="none" strike="noStrike" dirty="0" smtClean="0">
                          <a:solidFill>
                            <a:schemeClr val="bg1"/>
                          </a:solidFill>
                          <a:effectLst/>
                        </a:rPr>
                        <a:t>Titles</a:t>
                      </a:r>
                      <a:endParaRPr lang="en-US"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973" marR="6973" marT="6973" marB="0" anchor="b">
                    <a:solidFill>
                      <a:srgbClr val="A92A31"/>
                    </a:solidFill>
                  </a:tcPr>
                </a:tc>
                <a:tc>
                  <a:txBody>
                    <a:bodyPr/>
                    <a:lstStyle/>
                    <a:p>
                      <a:pPr algn="ctr" fontAlgn="b"/>
                      <a:r>
                        <a:rPr lang="en-US" sz="1600" b="1" u="none" strike="noStrike" dirty="0" smtClean="0">
                          <a:solidFill>
                            <a:schemeClr val="bg1"/>
                          </a:solidFill>
                          <a:effectLst/>
                        </a:rPr>
                        <a:t>Aggregate Library Holdings</a:t>
                      </a:r>
                      <a:endParaRPr lang="en-US"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6973" marR="6973" marT="6973" marB="0" anchor="b">
                    <a:solidFill>
                      <a:srgbClr val="A92A31"/>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Bayley</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John, 1925-2015.</a:t>
                      </a:r>
                    </a:p>
                  </a:txBody>
                  <a:tcPr marL="875" marR="875" marT="875" marB="0" anchor="b">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33</a:t>
                      </a:r>
                    </a:p>
                  </a:txBody>
                  <a:tcPr marL="875" marR="875" marT="875" marB="0" anchor="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3741</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Wood</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Anthony à, 1632-1695.</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198</a:t>
                      </a:r>
                    </a:p>
                  </a:txBody>
                  <a:tcPr marL="875" marR="875" marT="875" marB="0" anchor="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3514</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Hollinghurst</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Alan.</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28</a:t>
                      </a:r>
                    </a:p>
                  </a:txBody>
                  <a:tcPr marL="875" marR="875" marT="875" marB="0" anchor="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2658</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Blake</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Nicholas, 1904-1972.</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61</a:t>
                      </a:r>
                    </a:p>
                  </a:txBody>
                  <a:tcPr marL="875" marR="875" marT="875" marB="0" anchor="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2515</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Cobban</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Alan B.</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10</a:t>
                      </a:r>
                    </a:p>
                  </a:txBody>
                  <a:tcPr marL="875" marR="875" marT="875" marB="0" anchor="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2110</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Newton</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Richard, 1676-1753.</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50</a:t>
                      </a:r>
                    </a:p>
                  </a:txBody>
                  <a:tcPr marL="875" marR="875" marT="875" marB="0" anchor="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1695</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Carpenter</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Humphrey.</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8</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1689</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Deslandes</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Paul R., 1965-</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3</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1612</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Sanderson</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Robert, 1587-1663.</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81</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1511</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Evans</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G. R. (Gillian Rosemary)</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5</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1491</a:t>
                      </a:r>
                    </a:p>
                  </a:txBody>
                  <a:tcPr marL="875" marR="875" marT="875" marB="0" anchor="b">
                    <a:solidFill>
                      <a:schemeClr val="bg1">
                        <a:alpha val="80000"/>
                      </a:schemeClr>
                    </a:solidFill>
                  </a:tcPr>
                </a:tc>
              </a:tr>
              <a:tr h="306077">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Macgowan</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John, 1726-1780.</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64</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1480</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Aydelotte</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Frank, 1880-1956.</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23</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1353</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Batson</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Judy G., 1943-</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2</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1341</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DePol</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John, 1913-2004.</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8</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1295</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Morris</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Willie.</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7</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1294</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Hawkins</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William, 1722-1801</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43</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1243</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err="1" smtClean="0">
                          <a:solidFill>
                            <a:srgbClr val="000000"/>
                          </a:solidFill>
                          <a:effectLst/>
                          <a:latin typeface="+mn-lt"/>
                          <a:ea typeface="Segoe UI" panose="020B0502040204020203" pitchFamily="34" charset="0"/>
                          <a:cs typeface="Segoe UI" panose="020B0502040204020203" pitchFamily="34" charset="0"/>
                        </a:rPr>
                        <a:t>Popplewell</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Oliver.</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3</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1235</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Warton</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Thomas, 1728-1790.</a:t>
                      </a:r>
                    </a:p>
                  </a:txBody>
                  <a:tcPr marL="875" marR="875" marT="87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50</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1235</a:t>
                      </a:r>
                    </a:p>
                  </a:txBody>
                  <a:tcPr marL="875" marR="875" marT="875" marB="0" anchor="b">
                    <a:solidFill>
                      <a:schemeClr val="bg1">
                        <a:alpha val="80000"/>
                      </a:schemeClr>
                    </a:solidFill>
                  </a:tcPr>
                </a:tc>
              </a:tr>
              <a:tr h="294979">
                <a:tc>
                  <a:txBody>
                    <a:bodyPr/>
                    <a:lstStyle/>
                    <a:p>
                      <a:pPr algn="l" rtl="0" fontAlgn="b"/>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a:t>
                      </a:r>
                      <a:r>
                        <a:rPr lang="en-US" sz="1600" b="1" i="0" u="none" strike="noStrike" dirty="0" smtClean="0">
                          <a:solidFill>
                            <a:srgbClr val="000000"/>
                          </a:solidFill>
                          <a:effectLst/>
                          <a:latin typeface="+mn-lt"/>
                          <a:ea typeface="Segoe UI" panose="020B0502040204020203" pitchFamily="34" charset="0"/>
                          <a:cs typeface="Segoe UI" panose="020B0502040204020203" pitchFamily="34" charset="0"/>
                        </a:rPr>
                        <a:t> Fell</a:t>
                      </a:r>
                      <a:r>
                        <a:rPr lang="en-US" sz="1600" b="1" i="0" u="none" strike="noStrike" dirty="0">
                          <a:solidFill>
                            <a:srgbClr val="000000"/>
                          </a:solidFill>
                          <a:effectLst/>
                          <a:latin typeface="+mn-lt"/>
                          <a:ea typeface="Segoe UI" panose="020B0502040204020203" pitchFamily="34" charset="0"/>
                          <a:cs typeface="Segoe UI" panose="020B0502040204020203" pitchFamily="34" charset="0"/>
                        </a:rPr>
                        <a:t>, John, 1625-1686.</a:t>
                      </a:r>
                    </a:p>
                  </a:txBody>
                  <a:tcPr marL="875" marR="875" marT="875" marB="0" anchor="b">
                    <a:lnT w="12700" cap="flat" cmpd="sng" algn="ctr">
                      <a:noFill/>
                      <a:prstDash val="solid"/>
                      <a:round/>
                      <a:headEnd type="none" w="med" len="med"/>
                      <a:tailEnd type="none" w="med" len="med"/>
                    </a:lnT>
                    <a:solidFill>
                      <a:schemeClr val="bg1">
                        <a:alpha val="80000"/>
                      </a:schemeClr>
                    </a:solidFill>
                  </a:tcPr>
                </a:tc>
                <a:tc>
                  <a:txBody>
                    <a:bodyPr/>
                    <a:lstStyle/>
                    <a:p>
                      <a:pPr algn="ctr" rtl="0" fontAlgn="b"/>
                      <a:r>
                        <a:rPr lang="en-US" sz="1600" b="0" i="0" u="none" strike="noStrike">
                          <a:solidFill>
                            <a:srgbClr val="000000"/>
                          </a:solidFill>
                          <a:effectLst/>
                          <a:latin typeface="+mn-lt"/>
                          <a:ea typeface="Segoe UI" panose="020B0502040204020203" pitchFamily="34" charset="0"/>
                          <a:cs typeface="Segoe UI" panose="020B0502040204020203" pitchFamily="34" charset="0"/>
                        </a:rPr>
                        <a:t>45</a:t>
                      </a:r>
                    </a:p>
                  </a:txBody>
                  <a:tcPr marL="875" marR="875" marT="875" marB="0" anchor="b">
                    <a:solidFill>
                      <a:schemeClr val="bg1">
                        <a:alpha val="80000"/>
                      </a:schemeClr>
                    </a:solidFill>
                  </a:tcPr>
                </a:tc>
                <a:tc>
                  <a:txBody>
                    <a:bodyPr/>
                    <a:lstStyle/>
                    <a:p>
                      <a:pPr algn="ctr" rtl="0" fontAlgn="b"/>
                      <a:r>
                        <a:rPr lang="en-US" sz="1600" b="0" i="0" u="none" strike="noStrike" dirty="0">
                          <a:solidFill>
                            <a:srgbClr val="000000"/>
                          </a:solidFill>
                          <a:effectLst/>
                          <a:latin typeface="+mn-lt"/>
                          <a:ea typeface="Segoe UI" panose="020B0502040204020203" pitchFamily="34" charset="0"/>
                          <a:cs typeface="Segoe UI" panose="020B0502040204020203" pitchFamily="34" charset="0"/>
                        </a:rPr>
                        <a:t>1222</a:t>
                      </a:r>
                    </a:p>
                  </a:txBody>
                  <a:tcPr marL="875" marR="875" marT="875" marB="0" anchor="b">
                    <a:solidFill>
                      <a:schemeClr val="bg1">
                        <a:alpha val="80000"/>
                      </a:schemeClr>
                    </a:solidFill>
                  </a:tcPr>
                </a:tc>
              </a:tr>
            </a:tbl>
          </a:graphicData>
        </a:graphic>
      </p:graphicFrame>
      <p:sp>
        <p:nvSpPr>
          <p:cNvPr id="3" name="TextBox 2"/>
          <p:cNvSpPr txBox="1"/>
          <p:nvPr/>
        </p:nvSpPr>
        <p:spPr>
          <a:xfrm>
            <a:off x="175846" y="1319178"/>
            <a:ext cx="3634154" cy="1446550"/>
          </a:xfrm>
          <a:prstGeom prst="rect">
            <a:avLst/>
          </a:prstGeom>
          <a:solidFill>
            <a:srgbClr val="A92A31"/>
          </a:solidFill>
          <a:ln>
            <a:solidFill>
              <a:schemeClr val="tx1"/>
            </a:solidFill>
          </a:ln>
        </p:spPr>
        <p:txBody>
          <a:bodyPr wrap="square" rtlCol="0">
            <a:spAutoFit/>
          </a:bodyPr>
          <a:lstStyle/>
          <a:p>
            <a:pPr algn="ctr"/>
            <a:r>
              <a:rPr lang="en-US" sz="2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Names most frequently associated with Oxford University in global bibliographic record</a:t>
            </a:r>
            <a:endPar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7569" y="6402732"/>
            <a:ext cx="3035691" cy="523220"/>
          </a:xfrm>
          <a:prstGeom prst="rect">
            <a:avLst/>
          </a:prstGeom>
          <a:solidFill>
            <a:srgbClr val="8A884F"/>
          </a:solidFill>
        </p:spPr>
        <p:txBody>
          <a:bodyPr wrap="square" rtlCol="0">
            <a:spAutoFit/>
          </a:bodyPr>
          <a:lstStyle/>
          <a:p>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John Speed's map of Oxford, </a:t>
            </a: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1605.</a:t>
            </a:r>
          </a:p>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Bodleian Libraries.</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3388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5600" y="838200"/>
            <a:ext cx="3309638" cy="5146487"/>
          </a:xfrm>
          <a:prstGeom prst="rect">
            <a:avLst/>
          </a:prstGeom>
        </p:spPr>
      </p:pic>
      <p:sp>
        <p:nvSpPr>
          <p:cNvPr id="5" name="Rectangle 4"/>
          <p:cNvSpPr/>
          <p:nvPr/>
        </p:nvSpPr>
        <p:spPr>
          <a:xfrm>
            <a:off x="0" y="6596390"/>
            <a:ext cx="4659923" cy="261610"/>
          </a:xfrm>
          <a:prstGeom prst="rect">
            <a:avLst/>
          </a:prstGeom>
          <a:solidFill>
            <a:srgbClr val="7F7F7F"/>
          </a:solidFill>
        </p:spPr>
        <p:txBody>
          <a:bodyPr wrap="square">
            <a:spAutoFit/>
          </a:bodyPr>
          <a:lstStyle/>
          <a:p>
            <a:r>
              <a:rPr lang="en-US" sz="1100" dirty="0">
                <a:solidFill>
                  <a:schemeClr val="bg1"/>
                </a:solidFill>
                <a:latin typeface="Segoe UI" panose="020B0502040204020203" pitchFamily="34" charset="0"/>
                <a:ea typeface="Segoe UI" panose="020B0502040204020203" pitchFamily="34" charset="0"/>
                <a:cs typeface="Segoe UI" panose="020B0502040204020203" pitchFamily="34" charset="0"/>
              </a:rPr>
              <a:t>http://www.upress.state.ms.us/images/book-covers/9781604735703.jpg</a:t>
            </a:r>
          </a:p>
        </p:txBody>
      </p:sp>
    </p:spTree>
    <p:extLst>
      <p:ext uri="{BB962C8B-B14F-4D97-AF65-F5344CB8AC3E}">
        <p14:creationId xmlns:p14="http://schemas.microsoft.com/office/powerpoint/2010/main" val="2861883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800" dirty="0"/>
              <a:t>Technology reshapes practice; practice reshapes </a:t>
            </a:r>
            <a:r>
              <a:rPr lang="en-US" sz="4800" dirty="0" smtClean="0"/>
              <a:t>technology</a:t>
            </a:r>
            <a:r>
              <a:rPr lang="en-US" sz="4400" dirty="0" smtClean="0"/>
              <a:t/>
            </a:r>
            <a:br>
              <a:rPr lang="en-US" sz="4400" dirty="0" smtClean="0"/>
            </a:br>
            <a:r>
              <a:rPr lang="en-US" sz="2800" dirty="0" smtClean="0"/>
              <a:t>Citation management</a:t>
            </a:r>
            <a:br>
              <a:rPr lang="en-US" sz="2800" dirty="0" smtClean="0"/>
            </a:br>
            <a:r>
              <a:rPr lang="en-US" sz="2800" dirty="0" smtClean="0"/>
              <a:t>Institutional repository</a:t>
            </a:r>
            <a:endParaRPr lang="en-US" dirty="0"/>
          </a:p>
        </p:txBody>
      </p:sp>
      <p:sp>
        <p:nvSpPr>
          <p:cNvPr id="10" name="Text Placeholder 9"/>
          <p:cNvSpPr>
            <a:spLocks noGrp="1"/>
          </p:cNvSpPr>
          <p:nvPr>
            <p:ph type="body" sz="quarter" idx="10"/>
          </p:nvPr>
        </p:nvSpPr>
        <p:spPr/>
        <p:txBody>
          <a:bodyPr/>
          <a:lstStyle/>
          <a:p>
            <a:r>
              <a:rPr lang="en-US" dirty="0" smtClean="0"/>
              <a:t>Libraries, collections, technology</a:t>
            </a:r>
            <a:endParaRPr lang="en-US" dirty="0"/>
          </a:p>
        </p:txBody>
      </p:sp>
      <p:sp>
        <p:nvSpPr>
          <p:cNvPr id="4" name="TextBox 3"/>
          <p:cNvSpPr txBox="1"/>
          <p:nvPr/>
        </p:nvSpPr>
        <p:spPr>
          <a:xfrm>
            <a:off x="7620000" y="399919"/>
            <a:ext cx="766557" cy="1446550"/>
          </a:xfrm>
          <a:prstGeom prst="rect">
            <a:avLst/>
          </a:prstGeom>
          <a:noFill/>
        </p:spPr>
        <p:txBody>
          <a:bodyPr wrap="none" rtlCol="0">
            <a:spAutoFit/>
          </a:bodyPr>
          <a:lstStyle/>
          <a:p>
            <a:r>
              <a:rPr lang="en-US" sz="8800" b="1" dirty="0" smtClean="0">
                <a:solidFill>
                  <a:srgbClr val="FFFFFF"/>
                </a:solidFill>
                <a:latin typeface="Segoe UI Light" panose="020B0502040204020203" pitchFamily="34" charset="0"/>
              </a:rPr>
              <a:t>2</a:t>
            </a:r>
            <a:endParaRPr lang="en-US" sz="8800" b="1" dirty="0">
              <a:solidFill>
                <a:srgbClr val="FFFFFF"/>
              </a:solidFill>
              <a:latin typeface="Segoe UI Light" panose="020B0502040204020203" pitchFamily="34" charset="0"/>
            </a:endParaRPr>
          </a:p>
        </p:txBody>
      </p:sp>
    </p:spTree>
    <p:extLst>
      <p:ext uri="{BB962C8B-B14F-4D97-AF65-F5344CB8AC3E}">
        <p14:creationId xmlns:p14="http://schemas.microsoft.com/office/powerpoint/2010/main" val="2560729246"/>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5199961"/>
            <a:ext cx="7886700" cy="889690"/>
          </a:xfrm>
          <a:solidFill>
            <a:srgbClr val="C00000"/>
          </a:solidFill>
        </p:spPr>
        <p:txBody>
          <a:bodyPr/>
          <a:lstStyle/>
          <a:p>
            <a:r>
              <a:rPr lang="en-US" b="1" dirty="0" smtClean="0">
                <a:solidFill>
                  <a:schemeClr val="bg1"/>
                </a:solidFill>
                <a:latin typeface="Segoe UI Light" panose="020B0502040204020203" pitchFamily="34" charset="0"/>
              </a:rPr>
              <a:t>Citation management</a:t>
            </a:r>
          </a:p>
          <a:p>
            <a:endParaRPr lang="en-US" dirty="0">
              <a:solidFill>
                <a:schemeClr val="bg1"/>
              </a:solidFill>
              <a:latin typeface="Segoe UI Light" panose="020B0502040204020203" pitchFamily="34" charset="0"/>
            </a:endParaRPr>
          </a:p>
          <a:p>
            <a:endParaRPr lang="en-US" dirty="0"/>
          </a:p>
        </p:txBody>
      </p:sp>
    </p:spTree>
    <p:extLst>
      <p:ext uri="{BB962C8B-B14F-4D97-AF65-F5344CB8AC3E}">
        <p14:creationId xmlns:p14="http://schemas.microsoft.com/office/powerpoint/2010/main" val="2745629836"/>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149592" y="126205"/>
            <a:ext cx="2060207" cy="4598195"/>
          </a:xfrm>
          <a:prstGeom prst="downArrow">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0882" y="4724400"/>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9593" y="2396067"/>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9594" y="126205"/>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290" name="Picture 2" descr="EndNote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63" y="3518296"/>
            <a:ext cx="1478030" cy="44410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refworks.com/_img/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75" y="2732498"/>
            <a:ext cx="2285046" cy="38865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ende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46" y="4989335"/>
            <a:ext cx="536928" cy="53692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Zot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646" y="6019800"/>
            <a:ext cx="1273207" cy="283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344875" y="336951"/>
            <a:ext cx="1428750" cy="857250"/>
          </a:xfrm>
          <a:prstGeom prst="rect">
            <a:avLst/>
          </a:prstGeom>
          <a:ln>
            <a:solidFill>
              <a:schemeClr val="bg2"/>
            </a:solidFill>
          </a:ln>
        </p:spPr>
      </p:pic>
      <p:pic>
        <p:nvPicPr>
          <p:cNvPr id="15" name="Picture 14"/>
          <p:cNvPicPr>
            <a:picLocks noChangeAspect="1"/>
          </p:cNvPicPr>
          <p:nvPr/>
        </p:nvPicPr>
        <p:blipFill>
          <a:blip r:embed="rId6"/>
          <a:stretch>
            <a:fillRect/>
          </a:stretch>
        </p:blipFill>
        <p:spPr>
          <a:xfrm>
            <a:off x="544726" y="923055"/>
            <a:ext cx="1428750" cy="857250"/>
          </a:xfrm>
          <a:prstGeom prst="rect">
            <a:avLst/>
          </a:prstGeom>
          <a:ln>
            <a:solidFill>
              <a:schemeClr val="bg2"/>
            </a:solidFill>
          </a:ln>
        </p:spPr>
      </p:pic>
      <p:grpSp>
        <p:nvGrpSpPr>
          <p:cNvPr id="2" name="Group 1"/>
          <p:cNvGrpSpPr/>
          <p:nvPr/>
        </p:nvGrpSpPr>
        <p:grpSpPr>
          <a:xfrm>
            <a:off x="3025053" y="344782"/>
            <a:ext cx="5793560" cy="6347027"/>
            <a:chOff x="3025053" y="308568"/>
            <a:chExt cx="5793560" cy="6347027"/>
          </a:xfrm>
        </p:grpSpPr>
        <p:sp>
          <p:nvSpPr>
            <p:cNvPr id="23" name="Rectangle 22"/>
            <p:cNvSpPr/>
            <p:nvPr/>
          </p:nvSpPr>
          <p:spPr>
            <a:xfrm>
              <a:off x="6705600" y="4724400"/>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7006872" y="5039678"/>
              <a:ext cx="609600" cy="605562"/>
            </a:xfrm>
            <a:prstGeom prst="rect">
              <a:avLst/>
            </a:prstGeom>
          </p:spPr>
        </p:pic>
        <p:pic>
          <p:nvPicPr>
            <p:cNvPr id="12304" name="Picture 16" descr="Google Scho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6872" y="5948747"/>
              <a:ext cx="1324333" cy="5278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25053" y="308568"/>
              <a:ext cx="5306152" cy="3914918"/>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So in a relatively short time,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 solitary and manual function</a:t>
              </a:r>
              <a:r>
                <a:rPr lang="en-US" dirty="0">
                  <a:latin typeface="Calibri" panose="020F0502020204030204" pitchFamily="34" charset="0"/>
                  <a:ea typeface="Calibri" panose="020F0502020204030204" pitchFamily="34" charset="0"/>
                  <a:cs typeface="Times New Roman" panose="02020603050405020304" pitchFamily="18" charset="0"/>
                </a:rPr>
                <a:t> has evolved into a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workflow enacted in a social and digital environment</a:t>
              </a:r>
              <a:r>
                <a:rPr lang="en-US" dirty="0">
                  <a:latin typeface="Calibri" panose="020F0502020204030204" pitchFamily="34" charset="0"/>
                  <a:ea typeface="Calibri" panose="020F0502020204030204" pitchFamily="34" charset="0"/>
                  <a:cs typeface="Times New Roman" panose="02020603050405020304" pitchFamily="18" charset="0"/>
                </a:rPr>
                <a:t>. In addition to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functional value</a:t>
              </a:r>
              <a:r>
                <a:rPr lang="en-US" dirty="0">
                  <a:latin typeface="Calibri" panose="020F0502020204030204" pitchFamily="34" charset="0"/>
                  <a:ea typeface="Calibri" panose="020F0502020204030204" pitchFamily="34" charset="0"/>
                  <a:cs typeface="Times New Roman" panose="02020603050405020304" pitchFamily="18" charset="0"/>
                </a:rPr>
                <a:t>, this change has added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network value</a:t>
              </a:r>
              <a:r>
                <a:rPr lang="en-US" dirty="0">
                  <a:latin typeface="Calibri" panose="020F0502020204030204" pitchFamily="34" charset="0"/>
                  <a:ea typeface="Calibri" panose="020F0502020204030204" pitchFamily="34" charset="0"/>
                  <a:cs typeface="Times New Roman" panose="02020603050405020304" pitchFamily="18" charset="0"/>
                </a:rPr>
                <a:t>, as individual users benefit from the community of use. People can make connections and find new work, and the network generates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analytics</a:t>
              </a:r>
              <a:r>
                <a:rPr lang="en-US" dirty="0">
                  <a:latin typeface="Calibri" panose="020F0502020204030204" pitchFamily="34" charset="0"/>
                  <a:ea typeface="Calibri" panose="020F0502020204030204" pitchFamily="34" charset="0"/>
                  <a:cs typeface="Times New Roman" panose="02020603050405020304" pitchFamily="18" charset="0"/>
                </a:rPr>
                <a:t> which may be used for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recommendations or scholarly metrics</a:t>
              </a:r>
              <a:r>
                <a:rPr lang="en-US" dirty="0">
                  <a:latin typeface="Calibri" panose="020F0502020204030204" pitchFamily="34" charset="0"/>
                  <a:ea typeface="Calibri" panose="020F0502020204030204" pitchFamily="34" charset="0"/>
                  <a:cs typeface="Times New Roman" panose="02020603050405020304" pitchFamily="18" charset="0"/>
                </a:rPr>
                <a:t>. In this way, for some people, citation management has evolved from being a single function in a broader workflow into a </a:t>
              </a:r>
              <a:r>
                <a:rPr lang="en-US"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workflow manager, discovery engine, and social network</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3025053" y="4416623"/>
              <a:ext cx="1992853" cy="307777"/>
            </a:xfrm>
            <a:prstGeom prst="rect">
              <a:avLst/>
            </a:prstGeom>
            <a:noFill/>
          </p:spPr>
          <p:txBody>
            <a:bodyPr wrap="none" rtlCol="0">
              <a:spAutoFit/>
            </a:bodyPr>
            <a:lstStyle/>
            <a:p>
              <a:r>
                <a:rPr lang="en-US" sz="1400" dirty="0" smtClean="0"/>
                <a:t>Dempsey &amp; Walter, 2014</a:t>
              </a:r>
              <a:endParaRPr lang="en-US" sz="1400" dirty="0"/>
            </a:p>
          </p:txBody>
        </p:sp>
      </p:grpSp>
      <p:sp>
        <p:nvSpPr>
          <p:cNvPr id="3" name="Rectangle 2"/>
          <p:cNvSpPr/>
          <p:nvPr/>
        </p:nvSpPr>
        <p:spPr>
          <a:xfrm>
            <a:off x="3025053" y="4879932"/>
            <a:ext cx="4572000" cy="261610"/>
          </a:xfrm>
          <a:prstGeom prst="rect">
            <a:avLst/>
          </a:prstGeom>
        </p:spPr>
        <p:txBody>
          <a:bodyPr>
            <a:spAutoFit/>
          </a:bodyPr>
          <a:lstStyle/>
          <a:p>
            <a:r>
              <a:rPr lang="en-US" sz="1100" dirty="0">
                <a:solidFill>
                  <a:srgbClr val="5A458D"/>
                </a:solidFill>
                <a:latin typeface="Helvetica" panose="020B0604020202020204" pitchFamily="34" charset="0"/>
                <a:hlinkClick r:id="rId9"/>
              </a:rPr>
              <a:t>http://crl.acrl.org/content/75/6/760.full.pdf+html</a:t>
            </a:r>
            <a:endParaRPr lang="en-US" sz="1100" dirty="0"/>
          </a:p>
        </p:txBody>
      </p:sp>
    </p:spTree>
    <p:extLst>
      <p:ext uri="{BB962C8B-B14F-4D97-AF65-F5344CB8AC3E}">
        <p14:creationId xmlns:p14="http://schemas.microsoft.com/office/powerpoint/2010/main" val="199075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1000"/>
                                        <p:tgtEl>
                                          <p:spTgt spid="12292"/>
                                        </p:tgtEl>
                                      </p:cBhvr>
                                    </p:animEffect>
                                    <p:anim calcmode="lin" valueType="num">
                                      <p:cBhvr>
                                        <p:cTn id="18" dur="1000" fill="hold"/>
                                        <p:tgtEl>
                                          <p:spTgt spid="12292"/>
                                        </p:tgtEl>
                                        <p:attrNameLst>
                                          <p:attrName>ppt_x</p:attrName>
                                        </p:attrNameLst>
                                      </p:cBhvr>
                                      <p:tavLst>
                                        <p:tav tm="0">
                                          <p:val>
                                            <p:strVal val="#ppt_x"/>
                                          </p:val>
                                        </p:tav>
                                        <p:tav tm="100000">
                                          <p:val>
                                            <p:strVal val="#ppt_x"/>
                                          </p:val>
                                        </p:tav>
                                      </p:tavLst>
                                    </p:anim>
                                    <p:anim calcmode="lin" valueType="num">
                                      <p:cBhvr>
                                        <p:cTn id="1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294"/>
                                        </p:tgtEl>
                                        <p:attrNameLst>
                                          <p:attrName>style.visibility</p:attrName>
                                        </p:attrNameLst>
                                      </p:cBhvr>
                                      <p:to>
                                        <p:strVal val="visible"/>
                                      </p:to>
                                    </p:set>
                                    <p:animEffect transition="in" filter="fade">
                                      <p:cBhvr>
                                        <p:cTn id="29" dur="1000"/>
                                        <p:tgtEl>
                                          <p:spTgt spid="12294"/>
                                        </p:tgtEl>
                                      </p:cBhvr>
                                    </p:animEffect>
                                    <p:anim calcmode="lin" valueType="num">
                                      <p:cBhvr>
                                        <p:cTn id="30" dur="1000" fill="hold"/>
                                        <p:tgtEl>
                                          <p:spTgt spid="12294"/>
                                        </p:tgtEl>
                                        <p:attrNameLst>
                                          <p:attrName>ppt_x</p:attrName>
                                        </p:attrNameLst>
                                      </p:cBhvr>
                                      <p:tavLst>
                                        <p:tav tm="0">
                                          <p:val>
                                            <p:strVal val="#ppt_x"/>
                                          </p:val>
                                        </p:tav>
                                        <p:tav tm="100000">
                                          <p:val>
                                            <p:strVal val="#ppt_x"/>
                                          </p:val>
                                        </p:tav>
                                      </p:tavLst>
                                    </p:anim>
                                    <p:anim calcmode="lin" valueType="num">
                                      <p:cBhvr>
                                        <p:cTn id="31" dur="1000" fill="hold"/>
                                        <p:tgtEl>
                                          <p:spTgt spid="1229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296"/>
                                        </p:tgtEl>
                                        <p:attrNameLst>
                                          <p:attrName>style.visibility</p:attrName>
                                        </p:attrNameLst>
                                      </p:cBhvr>
                                      <p:to>
                                        <p:strVal val="visible"/>
                                      </p:to>
                                    </p:set>
                                    <p:animEffect transition="in" filter="fade">
                                      <p:cBhvr>
                                        <p:cTn id="34" dur="1000"/>
                                        <p:tgtEl>
                                          <p:spTgt spid="12296"/>
                                        </p:tgtEl>
                                      </p:cBhvr>
                                    </p:animEffect>
                                    <p:anim calcmode="lin" valueType="num">
                                      <p:cBhvr>
                                        <p:cTn id="35" dur="1000" fill="hold"/>
                                        <p:tgtEl>
                                          <p:spTgt spid="12296"/>
                                        </p:tgtEl>
                                        <p:attrNameLst>
                                          <p:attrName>ppt_x</p:attrName>
                                        </p:attrNameLst>
                                      </p:cBhvr>
                                      <p:tavLst>
                                        <p:tav tm="0">
                                          <p:val>
                                            <p:strVal val="#ppt_x"/>
                                          </p:val>
                                        </p:tav>
                                        <p:tav tm="100000">
                                          <p:val>
                                            <p:strVal val="#ppt_x"/>
                                          </p:val>
                                        </p:tav>
                                      </p:tavLst>
                                    </p:anim>
                                    <p:anim calcmode="lin" valueType="num">
                                      <p:cBhvr>
                                        <p:cTn id="36" dur="1000" fill="hold"/>
                                        <p:tgtEl>
                                          <p:spTgt spid="1229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8946573" cy="5775947"/>
          </a:xfrm>
          <a:prstGeom prst="rect">
            <a:avLst/>
          </a:prstGeom>
        </p:spPr>
      </p:pic>
      <p:pic>
        <p:nvPicPr>
          <p:cNvPr id="3" name="Picture 2"/>
          <p:cNvPicPr>
            <a:picLocks noChangeAspect="1"/>
          </p:cNvPicPr>
          <p:nvPr/>
        </p:nvPicPr>
        <p:blipFill>
          <a:blip r:embed="rId3"/>
          <a:stretch>
            <a:fillRect/>
          </a:stretch>
        </p:blipFill>
        <p:spPr>
          <a:xfrm>
            <a:off x="2514252" y="1792246"/>
            <a:ext cx="6432321" cy="4743351"/>
          </a:xfrm>
          <a:prstGeom prst="rect">
            <a:avLst/>
          </a:prstGeom>
        </p:spPr>
      </p:pic>
      <p:sp>
        <p:nvSpPr>
          <p:cNvPr id="4" name="TextBox 3"/>
          <p:cNvSpPr txBox="1"/>
          <p:nvPr/>
        </p:nvSpPr>
        <p:spPr>
          <a:xfrm>
            <a:off x="206146" y="5458379"/>
            <a:ext cx="5270995" cy="584775"/>
          </a:xfrm>
          <a:prstGeom prst="rect">
            <a:avLst/>
          </a:prstGeom>
          <a:solidFill>
            <a:srgbClr val="4F81BD"/>
          </a:solidFill>
        </p:spPr>
        <p:txBody>
          <a:bodyPr wrap="none" rtlCol="0">
            <a:spAutoFit/>
          </a:bodyPr>
          <a:lstStyle/>
          <a:p>
            <a:r>
              <a:rPr lang="en-US" sz="3200" b="1" dirty="0" smtClean="0">
                <a:solidFill>
                  <a:schemeClr val="bg1"/>
                </a:solidFill>
                <a:latin typeface="Segoe UI Light" panose="020B0502040204020203" pitchFamily="34" charset="0"/>
              </a:rPr>
              <a:t>Identity &gt; workflow &gt; content</a:t>
            </a:r>
          </a:p>
        </p:txBody>
      </p:sp>
    </p:spTree>
    <p:extLst>
      <p:ext uri="{BB962C8B-B14F-4D97-AF65-F5344CB8AC3E}">
        <p14:creationId xmlns:p14="http://schemas.microsoft.com/office/powerpoint/2010/main" val="4007658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917" y="1970841"/>
            <a:ext cx="7315657" cy="1077218"/>
          </a:xfrm>
          <a:prstGeom prst="rect">
            <a:avLst/>
          </a:prstGeom>
          <a:solidFill>
            <a:schemeClr val="tx2">
              <a:lumMod val="60000"/>
              <a:lumOff val="40000"/>
            </a:schemeClr>
          </a:solidFill>
        </p:spPr>
        <p:txBody>
          <a:bodyPr wrap="none" rtlCol="0">
            <a:spAutoFit/>
          </a:bodyPr>
          <a:lstStyle/>
          <a:p>
            <a:r>
              <a:rPr lang="en-US" sz="3200" b="1" dirty="0" smtClean="0">
                <a:solidFill>
                  <a:schemeClr val="bg1"/>
                </a:solidFill>
                <a:latin typeface="Segoe UI Light" panose="020B0502040204020203" pitchFamily="34" charset="0"/>
              </a:rPr>
              <a:t>Provide and promote reference manager </a:t>
            </a:r>
            <a:br>
              <a:rPr lang="en-US" sz="3200" b="1" dirty="0" smtClean="0">
                <a:solidFill>
                  <a:schemeClr val="bg1"/>
                </a:solidFill>
                <a:latin typeface="Segoe UI Light" panose="020B0502040204020203" pitchFamily="34" charset="0"/>
              </a:rPr>
            </a:br>
            <a:r>
              <a:rPr lang="en-US" sz="3200" b="1" dirty="0" smtClean="0">
                <a:solidFill>
                  <a:schemeClr val="bg1"/>
                </a:solidFill>
                <a:latin typeface="Segoe UI Light" panose="020B0502040204020203" pitchFamily="34" charset="0"/>
              </a:rPr>
              <a:t>products.</a:t>
            </a:r>
          </a:p>
        </p:txBody>
      </p:sp>
      <p:sp>
        <p:nvSpPr>
          <p:cNvPr id="3" name="TextBox 2"/>
          <p:cNvSpPr txBox="1"/>
          <p:nvPr/>
        </p:nvSpPr>
        <p:spPr>
          <a:xfrm>
            <a:off x="1021637" y="4175493"/>
            <a:ext cx="7006855" cy="1569660"/>
          </a:xfrm>
          <a:prstGeom prst="rect">
            <a:avLst/>
          </a:prstGeom>
          <a:solidFill>
            <a:schemeClr val="tx2">
              <a:lumMod val="60000"/>
              <a:lumOff val="40000"/>
            </a:schemeClr>
          </a:solidFill>
        </p:spPr>
        <p:txBody>
          <a:bodyPr wrap="none" rtlCol="0">
            <a:spAutoFit/>
          </a:bodyPr>
          <a:lstStyle/>
          <a:p>
            <a:r>
              <a:rPr lang="en-US" sz="3200" b="1" dirty="0" smtClean="0">
                <a:solidFill>
                  <a:schemeClr val="bg1"/>
                </a:solidFill>
                <a:latin typeface="Segoe UI Light" panose="020B0502040204020203" pitchFamily="34" charset="0"/>
              </a:rPr>
              <a:t>Support – and help shape - emerging </a:t>
            </a:r>
            <a:br>
              <a:rPr lang="en-US" sz="3200" b="1" dirty="0" smtClean="0">
                <a:solidFill>
                  <a:schemeClr val="bg1"/>
                </a:solidFill>
                <a:latin typeface="Segoe UI Light" panose="020B0502040204020203" pitchFamily="34" charset="0"/>
              </a:rPr>
            </a:br>
            <a:r>
              <a:rPr lang="en-US" sz="3200" b="1" dirty="0" smtClean="0">
                <a:solidFill>
                  <a:schemeClr val="bg1"/>
                </a:solidFill>
                <a:latin typeface="Segoe UI Light" panose="020B0502040204020203" pitchFamily="34" charset="0"/>
              </a:rPr>
              <a:t>practices around citation management, </a:t>
            </a:r>
            <a:br>
              <a:rPr lang="en-US" sz="3200" b="1" dirty="0" smtClean="0">
                <a:solidFill>
                  <a:schemeClr val="bg1"/>
                </a:solidFill>
                <a:latin typeface="Segoe UI Light" panose="020B0502040204020203" pitchFamily="34" charset="0"/>
              </a:rPr>
            </a:br>
            <a:r>
              <a:rPr lang="en-US" sz="3200" b="1" dirty="0" smtClean="0">
                <a:solidFill>
                  <a:schemeClr val="bg1"/>
                </a:solidFill>
                <a:latin typeface="Segoe UI Light" panose="020B0502040204020203" pitchFamily="34" charset="0"/>
              </a:rPr>
              <a:t>research networking and profiles.</a:t>
            </a:r>
            <a:endParaRPr lang="en-US" sz="3200" b="1" dirty="0">
              <a:solidFill>
                <a:schemeClr val="bg1"/>
              </a:solidFill>
              <a:latin typeface="Segoe UI Light" panose="020B0502040204020203" pitchFamily="34" charset="0"/>
            </a:endParaRPr>
          </a:p>
        </p:txBody>
      </p:sp>
      <p:sp>
        <p:nvSpPr>
          <p:cNvPr id="4" name="TextBox 3"/>
          <p:cNvSpPr txBox="1"/>
          <p:nvPr/>
        </p:nvSpPr>
        <p:spPr>
          <a:xfrm>
            <a:off x="476315" y="1246910"/>
            <a:ext cx="676788" cy="369332"/>
          </a:xfrm>
          <a:prstGeom prst="rect">
            <a:avLst/>
          </a:prstGeom>
          <a:solidFill>
            <a:schemeClr val="bg1"/>
          </a:solidFill>
          <a:ln>
            <a:solidFill>
              <a:schemeClr val="bg1">
                <a:lumMod val="50000"/>
              </a:schemeClr>
            </a:solidFill>
          </a:ln>
        </p:spPr>
        <p:txBody>
          <a:bodyPr wrap="none" rtlCol="0">
            <a:spAutoFit/>
          </a:bodyPr>
          <a:lstStyle/>
          <a:p>
            <a:r>
              <a:rPr lang="en-US" dirty="0" smtClean="0"/>
              <a:t>This: </a:t>
            </a:r>
            <a:endParaRPr lang="en-US" dirty="0"/>
          </a:p>
        </p:txBody>
      </p:sp>
      <p:sp>
        <p:nvSpPr>
          <p:cNvPr id="5" name="TextBox 4"/>
          <p:cNvSpPr txBox="1"/>
          <p:nvPr/>
        </p:nvSpPr>
        <p:spPr>
          <a:xfrm>
            <a:off x="476315" y="3391056"/>
            <a:ext cx="1071127" cy="369332"/>
          </a:xfrm>
          <a:prstGeom prst="rect">
            <a:avLst/>
          </a:prstGeom>
          <a:solidFill>
            <a:schemeClr val="bg1"/>
          </a:solidFill>
          <a:ln>
            <a:solidFill>
              <a:schemeClr val="bg1">
                <a:lumMod val="50000"/>
              </a:schemeClr>
            </a:solidFill>
          </a:ln>
        </p:spPr>
        <p:txBody>
          <a:bodyPr wrap="none" rtlCol="0">
            <a:spAutoFit/>
          </a:bodyPr>
          <a:lstStyle/>
          <a:p>
            <a:r>
              <a:rPr lang="en-US" dirty="0" smtClean="0"/>
              <a:t>And this: </a:t>
            </a:r>
            <a:endParaRPr lang="en-US" dirty="0"/>
          </a:p>
        </p:txBody>
      </p:sp>
    </p:spTree>
    <p:extLst>
      <p:ext uri="{BB962C8B-B14F-4D97-AF65-F5344CB8AC3E}">
        <p14:creationId xmlns:p14="http://schemas.microsoft.com/office/powerpoint/2010/main" val="2583520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solidFill>
            <a:srgbClr val="C00000"/>
          </a:solidFill>
        </p:spPr>
        <p:txBody>
          <a:bodyPr/>
          <a:lstStyle/>
          <a:p>
            <a:endParaRPr lang="en-US" dirty="0" smtClean="0">
              <a:solidFill>
                <a:schemeClr val="bg1"/>
              </a:solidFill>
              <a:latin typeface="Segoe UI Light" panose="020B0502040204020203" pitchFamily="34" charset="0"/>
            </a:endParaRPr>
          </a:p>
          <a:p>
            <a:endParaRPr lang="en-US" dirty="0">
              <a:solidFill>
                <a:schemeClr val="bg1"/>
              </a:solidFill>
              <a:latin typeface="Segoe UI Light" panose="020B0502040204020203" pitchFamily="34" charset="0"/>
            </a:endParaRPr>
          </a:p>
          <a:p>
            <a:r>
              <a:rPr lang="en-US" b="1" dirty="0" smtClean="0">
                <a:solidFill>
                  <a:schemeClr val="bg1"/>
                </a:solidFill>
                <a:latin typeface="Segoe UI Light" panose="020B0502040204020203" pitchFamily="34" charset="0"/>
              </a:rPr>
              <a:t>Institutional repository &gt; workflow is the new content</a:t>
            </a:r>
          </a:p>
          <a:p>
            <a:endParaRPr lang="en-US" dirty="0"/>
          </a:p>
        </p:txBody>
      </p:sp>
    </p:spTree>
    <p:extLst>
      <p:ext uri="{BB962C8B-B14F-4D97-AF65-F5344CB8AC3E}">
        <p14:creationId xmlns:p14="http://schemas.microsoft.com/office/powerpoint/2010/main" val="3963693920"/>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149592" y="126205"/>
            <a:ext cx="2060207" cy="4598195"/>
          </a:xfrm>
          <a:prstGeom prst="downArrow">
            <a:avLst/>
          </a:prstGeom>
          <a:solidFill>
            <a:srgbClr val="B2B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9594" y="126205"/>
            <a:ext cx="2113013" cy="1931195"/>
          </a:xfrm>
          <a:prstGeom prst="rect">
            <a:avLst/>
          </a:prstGeom>
          <a:solidFill>
            <a:srgbClr val="B2B2B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152048" y="566510"/>
            <a:ext cx="5306152" cy="2938690"/>
          </a:xfrm>
          <a:prstGeom prst="rect">
            <a:avLst/>
          </a:prstGeom>
        </p:spPr>
        <p:txBody>
          <a:bodyPr wrap="square">
            <a:spAutoFit/>
          </a:bodyPr>
          <a:lstStyle/>
          <a:p>
            <a:pPr>
              <a:lnSpc>
                <a:spcPct val="115000"/>
              </a:lnSpc>
              <a:spcAft>
                <a:spcPts val="1000"/>
              </a:spcAft>
            </a:pPr>
            <a:r>
              <a:rPr lang="en-US" dirty="0" smtClean="0"/>
              <a:t>In </a:t>
            </a:r>
            <a:r>
              <a:rPr lang="en-US" dirty="0"/>
              <a:t>a well-known article, </a:t>
            </a:r>
            <a:r>
              <a:rPr lang="en-US" b="1" dirty="0" err="1">
                <a:solidFill>
                  <a:srgbClr val="CC3300"/>
                </a:solidFill>
              </a:rPr>
              <a:t>Salo</a:t>
            </a:r>
            <a:r>
              <a:rPr lang="en-US" b="1" dirty="0">
                <a:solidFill>
                  <a:srgbClr val="CC3300"/>
                </a:solidFill>
              </a:rPr>
              <a:t> (2008)</a:t>
            </a:r>
            <a:r>
              <a:rPr lang="en-US" dirty="0">
                <a:solidFill>
                  <a:srgbClr val="CC3300"/>
                </a:solidFill>
              </a:rPr>
              <a:t> </a:t>
            </a:r>
            <a:r>
              <a:rPr lang="en-US" dirty="0"/>
              <a:t>offers a variety of reasons as to why they have not been as heavily used as anticipated. These include a lack of attention to faculty </a:t>
            </a:r>
            <a:r>
              <a:rPr lang="en-US" b="1" dirty="0">
                <a:solidFill>
                  <a:schemeClr val="accent5"/>
                </a:solidFill>
              </a:rPr>
              <a:t>incentives</a:t>
            </a:r>
            <a:r>
              <a:rPr lang="en-US" dirty="0"/>
              <a:t> (‘prestige’) and to campus </a:t>
            </a:r>
            <a:r>
              <a:rPr lang="en-US" b="1" dirty="0">
                <a:solidFill>
                  <a:schemeClr val="accent5"/>
                </a:solidFill>
              </a:rPr>
              <a:t>workflows</a:t>
            </a:r>
            <a:r>
              <a:rPr lang="en-US" dirty="0"/>
              <a:t>. She concludes that IRs will not be successful unless developed as a part of </a:t>
            </a:r>
            <a:r>
              <a:rPr lang="en-US" b="1" dirty="0">
                <a:solidFill>
                  <a:schemeClr val="accent1"/>
                </a:solidFill>
              </a:rPr>
              <a:t>“systematic, broad-based, well-supported data-stewardship, scholarly-communication, or digital-preservation program”.</a:t>
            </a:r>
            <a:endParaRPr lang="en-US" sz="2000" b="1"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57175" y="464872"/>
            <a:ext cx="2028825" cy="380862"/>
          </a:xfrm>
          <a:prstGeom prst="rect">
            <a:avLst/>
          </a:prstGeom>
        </p:spPr>
      </p:pic>
      <p:pic>
        <p:nvPicPr>
          <p:cNvPr id="13314"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89" y="1182165"/>
            <a:ext cx="1742211" cy="48686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49593" y="2396067"/>
            <a:ext cx="2113013" cy="1931195"/>
            <a:chOff x="149593" y="2396067"/>
            <a:chExt cx="2113013" cy="1931195"/>
          </a:xfrm>
          <a:solidFill>
            <a:srgbClr val="B2B2B2"/>
          </a:solidFill>
        </p:grpSpPr>
        <p:sp>
          <p:nvSpPr>
            <p:cNvPr id="22" name="Rectangle 21"/>
            <p:cNvSpPr/>
            <p:nvPr/>
          </p:nvSpPr>
          <p:spPr>
            <a:xfrm>
              <a:off x="149593" y="2396067"/>
              <a:ext cx="2113013" cy="1931195"/>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8" name="Picture 6" descr="http://www.duraspace.org/sites/duraspace.org/files/web_fedoralogo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3" y="3812424"/>
              <a:ext cx="982887" cy="351770"/>
            </a:xfrm>
            <a:prstGeom prst="rect">
              <a:avLst/>
            </a:prstGeom>
            <a:grpFill/>
            <a:extLst/>
          </p:spPr>
        </p:pic>
        <p:pic>
          <p:nvPicPr>
            <p:cNvPr id="13320" name="Picture 8" descr="http://www.duraspace.org/sites/duraspace.org/files/web_dspacelogo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99" y="2550937"/>
              <a:ext cx="1728707" cy="605049"/>
            </a:xfrm>
            <a:prstGeom prst="rect">
              <a:avLst/>
            </a:prstGeom>
            <a:grpFill/>
            <a:extLst/>
          </p:spPr>
        </p:pic>
        <p:pic>
          <p:nvPicPr>
            <p:cNvPr id="13322" name="Picture 10" descr="http://www.eprints.org/us/wp-content/uploads/EPS-logo-240x12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8923" y="3270329"/>
              <a:ext cx="675789" cy="343526"/>
            </a:xfrm>
            <a:prstGeom prst="rect">
              <a:avLst/>
            </a:prstGeom>
            <a:grpFill/>
            <a:extLst/>
          </p:spPr>
        </p:pic>
      </p:grpSp>
      <p:grpSp>
        <p:nvGrpSpPr>
          <p:cNvPr id="5" name="Group 4"/>
          <p:cNvGrpSpPr/>
          <p:nvPr/>
        </p:nvGrpSpPr>
        <p:grpSpPr>
          <a:xfrm>
            <a:off x="160882" y="4724400"/>
            <a:ext cx="2113013" cy="1931195"/>
            <a:chOff x="160882" y="4724400"/>
            <a:chExt cx="2113013" cy="1931195"/>
          </a:xfrm>
          <a:solidFill>
            <a:srgbClr val="B2B2B2"/>
          </a:solidFill>
        </p:grpSpPr>
        <p:sp>
          <p:nvSpPr>
            <p:cNvPr id="21" name="Rectangle 20"/>
            <p:cNvSpPr/>
            <p:nvPr/>
          </p:nvSpPr>
          <p:spPr>
            <a:xfrm>
              <a:off x="160882" y="4724400"/>
              <a:ext cx="2113013" cy="1931195"/>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509360" y="4910314"/>
              <a:ext cx="1287383" cy="1641804"/>
            </a:xfrm>
            <a:prstGeom prst="rect">
              <a:avLst/>
            </a:prstGeom>
            <a:grpFill/>
          </p:spPr>
        </p:pic>
      </p:grpSp>
      <p:grpSp>
        <p:nvGrpSpPr>
          <p:cNvPr id="13" name="Group 12"/>
          <p:cNvGrpSpPr/>
          <p:nvPr/>
        </p:nvGrpSpPr>
        <p:grpSpPr>
          <a:xfrm>
            <a:off x="6705600" y="3812424"/>
            <a:ext cx="2113013" cy="2843171"/>
            <a:chOff x="6705600" y="3812424"/>
            <a:chExt cx="2113013" cy="2843171"/>
          </a:xfrm>
          <a:solidFill>
            <a:srgbClr val="B2B2B2"/>
          </a:solidFill>
        </p:grpSpPr>
        <p:grpSp>
          <p:nvGrpSpPr>
            <p:cNvPr id="14" name="Group 13"/>
            <p:cNvGrpSpPr/>
            <p:nvPr/>
          </p:nvGrpSpPr>
          <p:grpSpPr>
            <a:xfrm>
              <a:off x="6705600" y="3812424"/>
              <a:ext cx="2113013" cy="2843171"/>
              <a:chOff x="6705600" y="3812424"/>
              <a:chExt cx="2113013" cy="2843171"/>
            </a:xfrm>
            <a:grpFill/>
          </p:grpSpPr>
          <p:sp>
            <p:nvSpPr>
              <p:cNvPr id="23" name="Rectangle 22"/>
              <p:cNvSpPr/>
              <p:nvPr/>
            </p:nvSpPr>
            <p:spPr>
              <a:xfrm>
                <a:off x="6705600" y="3812424"/>
                <a:ext cx="2113013" cy="2843171"/>
              </a:xfrm>
              <a:prstGeom prst="rect">
                <a:avLst/>
              </a:prstGeom>
              <a:grp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accent5"/>
                  </a:solidFill>
                </a:endParaRPr>
              </a:p>
            </p:txBody>
          </p:sp>
          <p:pic>
            <p:nvPicPr>
              <p:cNvPr id="27" name="Picture 14" descr="http://upload.wikimedia.org/wikipedia/en/a/aa/Figshare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988309"/>
                <a:ext cx="1196610" cy="433388"/>
              </a:xfrm>
              <a:prstGeom prst="rect">
                <a:avLst/>
              </a:prstGeom>
              <a:grpFill/>
              <a:extLst/>
            </p:spPr>
          </p:pic>
          <p:pic>
            <p:nvPicPr>
              <p:cNvPr id="13326" name="Picture 14" descr="http://www.duraspace.org/sites/duraspace.org/files/web_vivologo_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874" y="5343525"/>
                <a:ext cx="742950" cy="238125"/>
              </a:xfrm>
              <a:prstGeom prst="rect">
                <a:avLst/>
              </a:prstGeom>
              <a:grpFill/>
              <a:extLst/>
            </p:spPr>
          </p:pic>
          <p:pic>
            <p:nvPicPr>
              <p:cNvPr id="6" name="Picture 5"/>
              <p:cNvPicPr>
                <a:picLocks noChangeAspect="1"/>
              </p:cNvPicPr>
              <p:nvPr/>
            </p:nvPicPr>
            <p:blipFill>
              <a:blip r:embed="rId10"/>
              <a:stretch>
                <a:fillRect/>
              </a:stretch>
            </p:blipFill>
            <p:spPr>
              <a:xfrm>
                <a:off x="6827763" y="5857875"/>
                <a:ext cx="657225" cy="314325"/>
              </a:xfrm>
              <a:prstGeom prst="rect">
                <a:avLst/>
              </a:prstGeom>
              <a:grpFill/>
            </p:spPr>
          </p:pic>
          <p:pic>
            <p:nvPicPr>
              <p:cNvPr id="8" name="Picture 7"/>
              <p:cNvPicPr>
                <a:picLocks noChangeAspect="1"/>
              </p:cNvPicPr>
              <p:nvPr/>
            </p:nvPicPr>
            <p:blipFill>
              <a:blip r:embed="rId11"/>
              <a:stretch>
                <a:fillRect/>
              </a:stretch>
            </p:blipFill>
            <p:spPr>
              <a:xfrm>
                <a:off x="6841874" y="6172200"/>
                <a:ext cx="1840463" cy="243184"/>
              </a:xfrm>
              <a:prstGeom prst="rect">
                <a:avLst/>
              </a:prstGeom>
              <a:grpFill/>
            </p:spPr>
          </p:pic>
          <p:pic>
            <p:nvPicPr>
              <p:cNvPr id="33" name="Picture 32"/>
              <p:cNvPicPr>
                <a:picLocks noChangeAspect="1"/>
              </p:cNvPicPr>
              <p:nvPr/>
            </p:nvPicPr>
            <p:blipFill>
              <a:blip r:embed="rId12"/>
              <a:stretch>
                <a:fillRect/>
              </a:stretch>
            </p:blipFill>
            <p:spPr>
              <a:xfrm>
                <a:off x="6827763" y="4823150"/>
                <a:ext cx="453202" cy="450200"/>
              </a:xfrm>
              <a:prstGeom prst="rect">
                <a:avLst/>
              </a:prstGeom>
              <a:grpFill/>
            </p:spPr>
          </p:pic>
        </p:grpSp>
        <p:pic>
          <p:nvPicPr>
            <p:cNvPr id="9" name="Picture 8"/>
            <p:cNvPicPr>
              <a:picLocks noChangeAspect="1"/>
            </p:cNvPicPr>
            <p:nvPr/>
          </p:nvPicPr>
          <p:blipFill>
            <a:blip r:embed="rId13"/>
            <a:stretch>
              <a:fillRect/>
            </a:stretch>
          </p:blipFill>
          <p:spPr>
            <a:xfrm>
              <a:off x="7476725" y="4525231"/>
              <a:ext cx="883358" cy="480991"/>
            </a:xfrm>
            <a:prstGeom prst="rect">
              <a:avLst/>
            </a:prstGeom>
            <a:grpFill/>
          </p:spPr>
        </p:pic>
      </p:grpSp>
      <p:sp>
        <p:nvSpPr>
          <p:cNvPr id="24" name="TextBox 23"/>
          <p:cNvSpPr txBox="1"/>
          <p:nvPr/>
        </p:nvSpPr>
        <p:spPr>
          <a:xfrm>
            <a:off x="2749982" y="5980039"/>
            <a:ext cx="3444276" cy="646331"/>
          </a:xfrm>
          <a:prstGeom prst="rect">
            <a:avLst/>
          </a:prstGeom>
          <a:solidFill>
            <a:srgbClr val="4F81BD"/>
          </a:solidFill>
        </p:spPr>
        <p:txBody>
          <a:bodyPr wrap="none" rtlCol="0">
            <a:spAutoFit/>
          </a:bodyPr>
          <a:lstStyle/>
          <a:p>
            <a:r>
              <a:rPr lang="en-US" b="1" dirty="0" smtClean="0">
                <a:solidFill>
                  <a:schemeClr val="bg1"/>
                </a:solidFill>
                <a:latin typeface="Segoe UI Light" panose="020B0502040204020203" pitchFamily="34" charset="0"/>
              </a:rPr>
              <a:t>Providing technology as artifact &gt;</a:t>
            </a:r>
          </a:p>
          <a:p>
            <a:r>
              <a:rPr lang="en-US" b="1" dirty="0" smtClean="0">
                <a:solidFill>
                  <a:schemeClr val="bg1"/>
                </a:solidFill>
                <a:latin typeface="Segoe UI Light" panose="020B0502040204020203" pitchFamily="34" charset="0"/>
              </a:rPr>
              <a:t>Supporting emerging practices</a:t>
            </a:r>
            <a:endParaRPr lang="en-US" b="1" dirty="0">
              <a:solidFill>
                <a:schemeClr val="bg1"/>
              </a:solidFill>
              <a:latin typeface="Segoe UI Light" panose="020B0502040204020203" pitchFamily="34" charset="0"/>
            </a:endParaRPr>
          </a:p>
        </p:txBody>
      </p:sp>
      <p:sp>
        <p:nvSpPr>
          <p:cNvPr id="7" name="Rectangle 6"/>
          <p:cNvSpPr/>
          <p:nvPr/>
        </p:nvSpPr>
        <p:spPr>
          <a:xfrm>
            <a:off x="3152048" y="3645043"/>
            <a:ext cx="4572000" cy="261610"/>
          </a:xfrm>
          <a:prstGeom prst="rect">
            <a:avLst/>
          </a:prstGeom>
        </p:spPr>
        <p:txBody>
          <a:bodyPr>
            <a:spAutoFit/>
          </a:bodyPr>
          <a:lstStyle/>
          <a:p>
            <a:r>
              <a:rPr lang="en-US" sz="1100" dirty="0">
                <a:solidFill>
                  <a:schemeClr val="accent1"/>
                </a:solidFill>
              </a:rPr>
              <a:t>http://minds.wisconsin.edu/handle/1793/22088</a:t>
            </a:r>
          </a:p>
        </p:txBody>
      </p:sp>
    </p:spTree>
    <p:extLst>
      <p:ext uri="{BB962C8B-B14F-4D97-AF65-F5344CB8AC3E}">
        <p14:creationId xmlns:p14="http://schemas.microsoft.com/office/powerpoint/2010/main" val="281533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2" y="299028"/>
            <a:ext cx="4378037"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RLUK and Oxford</a:t>
            </a:r>
            <a:endParaRPr lang="en-US" sz="2800" b="1" dirty="0"/>
          </a:p>
        </p:txBody>
      </p:sp>
      <p:sp>
        <p:nvSpPr>
          <p:cNvPr id="5" name="Rectangle 4"/>
          <p:cNvSpPr/>
          <p:nvPr/>
        </p:nvSpPr>
        <p:spPr>
          <a:xfrm>
            <a:off x="193962" y="2472211"/>
            <a:ext cx="4378037" cy="1981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Technology reshapes practice; practice reshapes technology</a:t>
            </a:r>
            <a:endParaRPr lang="en-US" sz="2800" b="1" dirty="0">
              <a:solidFill>
                <a:schemeClr val="accent1"/>
              </a:solidFill>
            </a:endParaRPr>
          </a:p>
        </p:txBody>
      </p:sp>
      <p:sp>
        <p:nvSpPr>
          <p:cNvPr id="6" name="Rectangle 5"/>
          <p:cNvSpPr/>
          <p:nvPr/>
        </p:nvSpPr>
        <p:spPr>
          <a:xfrm>
            <a:off x="193962" y="4645393"/>
            <a:ext cx="4378037"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Web sightings</a:t>
            </a:r>
          </a:p>
          <a:p>
            <a:pPr algn="ctr"/>
            <a:r>
              <a:rPr lang="en-US" sz="2800" b="1" dirty="0" smtClean="0"/>
              <a:t>Collections and service reconfiguration</a:t>
            </a:r>
            <a:endParaRPr lang="en-US" sz="2800" b="1" dirty="0"/>
          </a:p>
        </p:txBody>
      </p:sp>
      <p:sp>
        <p:nvSpPr>
          <p:cNvPr id="7" name="Rectangle 6"/>
          <p:cNvSpPr/>
          <p:nvPr/>
        </p:nvSpPr>
        <p:spPr>
          <a:xfrm>
            <a:off x="4696929" y="2472211"/>
            <a:ext cx="4287743"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facilitated collection</a:t>
            </a:r>
            <a:endParaRPr lang="en-US" sz="2800" b="1" dirty="0"/>
          </a:p>
        </p:txBody>
      </p:sp>
      <p:sp>
        <p:nvSpPr>
          <p:cNvPr id="8" name="Rectangle 7"/>
          <p:cNvSpPr/>
          <p:nvPr/>
        </p:nvSpPr>
        <p:spPr>
          <a:xfrm>
            <a:off x="4696929" y="299028"/>
            <a:ext cx="4287743" cy="1981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Collection environment</a:t>
            </a:r>
            <a:endParaRPr lang="en-US" sz="2800" b="1" dirty="0">
              <a:solidFill>
                <a:schemeClr val="accent1"/>
              </a:solidFill>
            </a:endParaRPr>
          </a:p>
        </p:txBody>
      </p:sp>
      <p:sp>
        <p:nvSpPr>
          <p:cNvPr id="9" name="Rectangle 8"/>
          <p:cNvSpPr/>
          <p:nvPr/>
        </p:nvSpPr>
        <p:spPr>
          <a:xfrm>
            <a:off x="4696929" y="4645393"/>
            <a:ext cx="4287743" cy="1981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Conclusion</a:t>
            </a:r>
            <a:endParaRPr lang="en-US" sz="2800" b="1" dirty="0">
              <a:solidFill>
                <a:schemeClr val="accent1"/>
              </a:solidFill>
            </a:endParaRPr>
          </a:p>
        </p:txBody>
      </p:sp>
      <p:sp>
        <p:nvSpPr>
          <p:cNvPr id="10" name="TextBox 9"/>
          <p:cNvSpPr txBox="1"/>
          <p:nvPr/>
        </p:nvSpPr>
        <p:spPr>
          <a:xfrm>
            <a:off x="4201386" y="314980"/>
            <a:ext cx="370614" cy="523220"/>
          </a:xfrm>
          <a:prstGeom prst="rect">
            <a:avLst/>
          </a:prstGeom>
          <a:noFill/>
        </p:spPr>
        <p:txBody>
          <a:bodyPr wrap="none" rtlCol="0">
            <a:spAutoFit/>
          </a:bodyPr>
          <a:lstStyle/>
          <a:p>
            <a:r>
              <a:rPr lang="en-US" sz="2800" b="1" dirty="0" smtClean="0">
                <a:solidFill>
                  <a:schemeClr val="bg1"/>
                </a:solidFill>
                <a:latin typeface="Segoe UI Light" panose="020B0502040204020203" pitchFamily="34" charset="0"/>
              </a:rPr>
              <a:t>1</a:t>
            </a:r>
            <a:endParaRPr lang="en-US" sz="2800" b="1" dirty="0">
              <a:solidFill>
                <a:schemeClr val="bg1"/>
              </a:solidFill>
              <a:latin typeface="Segoe UI Light" panose="020B0502040204020203" pitchFamily="34" charset="0"/>
            </a:endParaRPr>
          </a:p>
        </p:txBody>
      </p:sp>
      <p:sp>
        <p:nvSpPr>
          <p:cNvPr id="11" name="TextBox 10"/>
          <p:cNvSpPr txBox="1"/>
          <p:nvPr/>
        </p:nvSpPr>
        <p:spPr>
          <a:xfrm>
            <a:off x="8612326" y="2483216"/>
            <a:ext cx="370614" cy="523220"/>
          </a:xfrm>
          <a:prstGeom prst="rect">
            <a:avLst/>
          </a:prstGeom>
          <a:noFill/>
        </p:spPr>
        <p:txBody>
          <a:bodyPr wrap="none" rtlCol="0">
            <a:spAutoFit/>
          </a:bodyPr>
          <a:lstStyle/>
          <a:p>
            <a:r>
              <a:rPr lang="en-US" sz="2800" b="1" dirty="0" smtClean="0">
                <a:solidFill>
                  <a:schemeClr val="bg1"/>
                </a:solidFill>
                <a:latin typeface="Segoe UI Light" panose="020B0502040204020203" pitchFamily="34" charset="0"/>
              </a:rPr>
              <a:t>5</a:t>
            </a:r>
            <a:endParaRPr lang="en-US" sz="2800" b="1" dirty="0">
              <a:solidFill>
                <a:schemeClr val="bg1"/>
              </a:solidFill>
              <a:latin typeface="Segoe UI Light" panose="020B0502040204020203" pitchFamily="34" charset="0"/>
            </a:endParaRPr>
          </a:p>
        </p:txBody>
      </p:sp>
      <p:sp>
        <p:nvSpPr>
          <p:cNvPr id="12" name="TextBox 11"/>
          <p:cNvSpPr txBox="1"/>
          <p:nvPr/>
        </p:nvSpPr>
        <p:spPr>
          <a:xfrm>
            <a:off x="4180604" y="2497812"/>
            <a:ext cx="370614" cy="523220"/>
          </a:xfrm>
          <a:prstGeom prst="rect">
            <a:avLst/>
          </a:prstGeom>
          <a:noFill/>
        </p:spPr>
        <p:txBody>
          <a:bodyPr wrap="none" rtlCol="0">
            <a:spAutoFit/>
          </a:bodyPr>
          <a:lstStyle/>
          <a:p>
            <a:r>
              <a:rPr lang="en-US" sz="2800" b="1" dirty="0" smtClean="0">
                <a:solidFill>
                  <a:schemeClr val="accent1"/>
                </a:solidFill>
                <a:latin typeface="Segoe UI Light" panose="020B0502040204020203" pitchFamily="34" charset="0"/>
              </a:rPr>
              <a:t>2</a:t>
            </a:r>
            <a:endParaRPr lang="en-US" sz="2800" b="1" dirty="0">
              <a:solidFill>
                <a:schemeClr val="accent1"/>
              </a:solidFill>
              <a:latin typeface="Segoe UI Light" panose="020B0502040204020203" pitchFamily="34" charset="0"/>
            </a:endParaRPr>
          </a:p>
        </p:txBody>
      </p:sp>
      <p:sp>
        <p:nvSpPr>
          <p:cNvPr id="13" name="TextBox 12"/>
          <p:cNvSpPr txBox="1"/>
          <p:nvPr/>
        </p:nvSpPr>
        <p:spPr>
          <a:xfrm>
            <a:off x="8620986" y="295564"/>
            <a:ext cx="370614" cy="523220"/>
          </a:xfrm>
          <a:prstGeom prst="rect">
            <a:avLst/>
          </a:prstGeom>
          <a:noFill/>
        </p:spPr>
        <p:txBody>
          <a:bodyPr wrap="none" rtlCol="0">
            <a:spAutoFit/>
          </a:bodyPr>
          <a:lstStyle/>
          <a:p>
            <a:r>
              <a:rPr lang="en-US" sz="2800" b="1" dirty="0" smtClean="0">
                <a:solidFill>
                  <a:schemeClr val="accent1"/>
                </a:solidFill>
                <a:latin typeface="Segoe UI Light" panose="020B0502040204020203" pitchFamily="34" charset="0"/>
              </a:rPr>
              <a:t>4</a:t>
            </a:r>
            <a:endParaRPr lang="en-US" sz="2800" b="1" dirty="0">
              <a:solidFill>
                <a:schemeClr val="accent1"/>
              </a:solidFill>
              <a:latin typeface="Segoe UI Light" panose="020B0502040204020203" pitchFamily="34" charset="0"/>
            </a:endParaRPr>
          </a:p>
        </p:txBody>
      </p:sp>
      <p:sp>
        <p:nvSpPr>
          <p:cNvPr id="14" name="TextBox 13"/>
          <p:cNvSpPr txBox="1"/>
          <p:nvPr/>
        </p:nvSpPr>
        <p:spPr>
          <a:xfrm>
            <a:off x="8620986" y="4648200"/>
            <a:ext cx="370614" cy="523220"/>
          </a:xfrm>
          <a:prstGeom prst="rect">
            <a:avLst/>
          </a:prstGeom>
          <a:noFill/>
        </p:spPr>
        <p:txBody>
          <a:bodyPr wrap="none" rtlCol="0">
            <a:spAutoFit/>
          </a:bodyPr>
          <a:lstStyle/>
          <a:p>
            <a:r>
              <a:rPr lang="en-US" sz="2800" b="1" dirty="0" smtClean="0">
                <a:solidFill>
                  <a:schemeClr val="accent1"/>
                </a:solidFill>
                <a:latin typeface="Segoe UI Light" panose="020B0502040204020203" pitchFamily="34" charset="0"/>
              </a:rPr>
              <a:t>6</a:t>
            </a:r>
            <a:endParaRPr lang="en-US" sz="2800" b="1" dirty="0">
              <a:solidFill>
                <a:schemeClr val="accent1"/>
              </a:solidFill>
              <a:latin typeface="Segoe UI Light" panose="020B0502040204020203" pitchFamily="34" charset="0"/>
            </a:endParaRPr>
          </a:p>
        </p:txBody>
      </p:sp>
      <p:sp>
        <p:nvSpPr>
          <p:cNvPr id="15" name="TextBox 14"/>
          <p:cNvSpPr txBox="1"/>
          <p:nvPr/>
        </p:nvSpPr>
        <p:spPr>
          <a:xfrm>
            <a:off x="4201386" y="4662711"/>
            <a:ext cx="370614" cy="523220"/>
          </a:xfrm>
          <a:prstGeom prst="rect">
            <a:avLst/>
          </a:prstGeom>
          <a:noFill/>
        </p:spPr>
        <p:txBody>
          <a:bodyPr wrap="none" rtlCol="0">
            <a:spAutoFit/>
          </a:bodyPr>
          <a:lstStyle/>
          <a:p>
            <a:r>
              <a:rPr lang="en-US" sz="2800" b="1" dirty="0" smtClean="0">
                <a:solidFill>
                  <a:schemeClr val="bg1"/>
                </a:solidFill>
                <a:latin typeface="Segoe UI Light" panose="020B0502040204020203" pitchFamily="34" charset="0"/>
              </a:rPr>
              <a:t>3</a:t>
            </a:r>
            <a:endParaRPr lang="en-US" sz="2800" b="1"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164415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381001"/>
            <a:ext cx="3902321" cy="2823368"/>
          </a:xfrm>
          <a:prstGeom prst="rect">
            <a:avLst/>
          </a:prstGeom>
          <a:ln>
            <a:solidFill>
              <a:schemeClr val="bg2">
                <a:lumMod val="75000"/>
              </a:schemeClr>
            </a:solidFill>
          </a:ln>
        </p:spPr>
      </p:pic>
      <p:pic>
        <p:nvPicPr>
          <p:cNvPr id="3" name="Picture 2"/>
          <p:cNvPicPr>
            <a:picLocks noChangeAspect="1"/>
          </p:cNvPicPr>
          <p:nvPr/>
        </p:nvPicPr>
        <p:blipFill>
          <a:blip r:embed="rId4"/>
          <a:stretch>
            <a:fillRect/>
          </a:stretch>
        </p:blipFill>
        <p:spPr>
          <a:xfrm>
            <a:off x="4343400" y="381000"/>
            <a:ext cx="4497016" cy="2823369"/>
          </a:xfrm>
          <a:prstGeom prst="rect">
            <a:avLst/>
          </a:prstGeom>
          <a:ln>
            <a:solidFill>
              <a:schemeClr val="bg2">
                <a:lumMod val="75000"/>
              </a:schemeClr>
            </a:solidFill>
          </a:ln>
        </p:spPr>
      </p:pic>
      <p:sp>
        <p:nvSpPr>
          <p:cNvPr id="4" name="Rectangle 3"/>
          <p:cNvSpPr/>
          <p:nvPr/>
        </p:nvSpPr>
        <p:spPr>
          <a:xfrm>
            <a:off x="304800" y="6434326"/>
            <a:ext cx="5943600" cy="276999"/>
          </a:xfrm>
          <a:prstGeom prst="rect">
            <a:avLst/>
          </a:prstGeom>
        </p:spPr>
        <p:txBody>
          <a:bodyPr wrap="square">
            <a:spAutoFit/>
          </a:bodyPr>
          <a:lstStyle/>
          <a:p>
            <a:r>
              <a:rPr lang="en-US" sz="1200" dirty="0"/>
              <a:t>http://www.slideshare.net/repofringe/e-prints42y</a:t>
            </a:r>
          </a:p>
        </p:txBody>
      </p:sp>
      <p:sp>
        <p:nvSpPr>
          <p:cNvPr id="5" name="Rectangle 1"/>
          <p:cNvSpPr>
            <a:spLocks noChangeArrowheads="1"/>
          </p:cNvSpPr>
          <p:nvPr/>
        </p:nvSpPr>
        <p:spPr bwMode="auto">
          <a:xfrm>
            <a:off x="395389" y="5963627"/>
            <a:ext cx="3521798" cy="707886"/>
          </a:xfrm>
          <a:prstGeom prst="rect">
            <a:avLst/>
          </a:prstGeom>
          <a:noFill/>
          <a:ln>
            <a:noFill/>
          </a:ln>
          <a:effec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smtClean="0">
                <a:ln>
                  <a:noFill/>
                </a:ln>
                <a:solidFill>
                  <a:srgbClr val="404040"/>
                </a:solidFill>
                <a:effectLst/>
                <a:latin typeface="HelveticaNeue"/>
              </a:rPr>
              <a:t>EPrints</a:t>
            </a:r>
            <a:r>
              <a:rPr kumimoji="0" lang="en-US" altLang="en-US" sz="1500" b="0" i="0" u="none" strike="noStrike" cap="none" normalizeH="0" baseline="0" dirty="0" smtClean="0">
                <a:ln>
                  <a:noFill/>
                </a:ln>
                <a:solidFill>
                  <a:srgbClr val="404040"/>
                </a:solidFill>
                <a:effectLst/>
                <a:latin typeface="HelveticaNeue"/>
              </a:rPr>
              <a:t> Update, Les </a:t>
            </a:r>
            <a:r>
              <a:rPr kumimoji="0" lang="en-US" altLang="en-US" sz="1500" b="0" i="0" u="none" strike="noStrike" cap="none" normalizeH="0" baseline="0" dirty="0" err="1" smtClean="0">
                <a:ln>
                  <a:noFill/>
                </a:ln>
                <a:solidFill>
                  <a:srgbClr val="404040"/>
                </a:solidFill>
                <a:effectLst/>
                <a:latin typeface="HelveticaNeue"/>
              </a:rPr>
              <a:t>Carr</a:t>
            </a:r>
            <a:r>
              <a:rPr kumimoji="0" lang="en-US" altLang="en-US" sz="1500" b="0" i="0" u="none" strike="noStrike" cap="none" normalizeH="0" baseline="0" dirty="0" smtClean="0">
                <a:ln>
                  <a:noFill/>
                </a:ln>
                <a:solidFill>
                  <a:srgbClr val="404040"/>
                </a:solidFill>
                <a:effectLst/>
                <a:latin typeface="HelveticaNeue"/>
              </a:rPr>
              <a:t>, University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404040"/>
                </a:solidFill>
                <a:effectLst/>
                <a:latin typeface="HelveticaNeue"/>
              </a:rPr>
              <a:t>of Southampton, Repository Fring</a:t>
            </a:r>
            <a:r>
              <a:rPr lang="en-US" altLang="en-US" sz="1500" dirty="0" smtClean="0">
                <a:solidFill>
                  <a:srgbClr val="404040"/>
                </a:solidFill>
                <a:latin typeface="HelveticaNeue"/>
              </a:rPr>
              <a:t>e, 2014</a:t>
            </a:r>
            <a:endParaRPr kumimoji="0" lang="en-US" altLang="en-US" sz="1500" b="0" i="0" u="none" strike="noStrike" cap="none" normalizeH="0" baseline="0" dirty="0" smtClean="0">
              <a:ln>
                <a:noFill/>
              </a:ln>
              <a:solidFill>
                <a:srgbClr val="404040"/>
              </a:solidFill>
              <a:effectLst/>
              <a:latin typeface="Helvetica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77AA"/>
                </a:solidFill>
                <a:effectLst/>
                <a:latin typeface="inherit"/>
              </a:rPr>
              <a:t> </a:t>
            </a:r>
            <a:endParaRPr kumimoji="0" lang="en-US" altLang="en-US" sz="800" b="0" i="0" u="none" strike="noStrike" cap="none" normalizeH="0" baseline="0" dirty="0" smtClean="0">
              <a:ln>
                <a:noFill/>
              </a:ln>
              <a:solidFill>
                <a:srgbClr val="777777"/>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rgbClr val="0077AA"/>
              </a:solidFill>
              <a:effectLst/>
              <a:latin typeface="inherit"/>
            </a:endParaRPr>
          </a:p>
        </p:txBody>
      </p:sp>
      <p:pic>
        <p:nvPicPr>
          <p:cNvPr id="6" name="Picture 5"/>
          <p:cNvPicPr>
            <a:picLocks noChangeAspect="1"/>
          </p:cNvPicPr>
          <p:nvPr/>
        </p:nvPicPr>
        <p:blipFill>
          <a:blip r:embed="rId5"/>
          <a:stretch>
            <a:fillRect/>
          </a:stretch>
        </p:blipFill>
        <p:spPr>
          <a:xfrm>
            <a:off x="5082066" y="3505200"/>
            <a:ext cx="3758350" cy="3067626"/>
          </a:xfrm>
          <a:prstGeom prst="rect">
            <a:avLst/>
          </a:prstGeom>
          <a:ln>
            <a:solidFill>
              <a:schemeClr val="accent1"/>
            </a:solidFill>
          </a:ln>
        </p:spPr>
      </p:pic>
      <p:sp>
        <p:nvSpPr>
          <p:cNvPr id="7" name="TextBox 6"/>
          <p:cNvSpPr txBox="1"/>
          <p:nvPr/>
        </p:nvSpPr>
        <p:spPr>
          <a:xfrm>
            <a:off x="1882717" y="2581870"/>
            <a:ext cx="453736" cy="923330"/>
          </a:xfrm>
          <a:prstGeom prst="rect">
            <a:avLst/>
          </a:prstGeom>
          <a:noFill/>
        </p:spPr>
        <p:txBody>
          <a:bodyPr wrap="square" rtlCol="0">
            <a:spAutoFit/>
          </a:bodyPr>
          <a:lstStyle/>
          <a:p>
            <a:r>
              <a:rPr lang="en-US" sz="5400" dirty="0" smtClean="0">
                <a:solidFill>
                  <a:srgbClr val="C00000"/>
                </a:solidFill>
              </a:rPr>
              <a:t>1</a:t>
            </a:r>
            <a:endParaRPr lang="en-US" sz="5400" dirty="0">
              <a:solidFill>
                <a:srgbClr val="C00000"/>
              </a:solidFill>
            </a:endParaRPr>
          </a:p>
        </p:txBody>
      </p:sp>
      <p:sp>
        <p:nvSpPr>
          <p:cNvPr id="9" name="TextBox 8"/>
          <p:cNvSpPr txBox="1"/>
          <p:nvPr/>
        </p:nvSpPr>
        <p:spPr>
          <a:xfrm>
            <a:off x="5641067" y="2233508"/>
            <a:ext cx="453736" cy="923330"/>
          </a:xfrm>
          <a:prstGeom prst="rect">
            <a:avLst/>
          </a:prstGeom>
          <a:noFill/>
        </p:spPr>
        <p:txBody>
          <a:bodyPr wrap="square" rtlCol="0">
            <a:spAutoFit/>
          </a:bodyPr>
          <a:lstStyle/>
          <a:p>
            <a:r>
              <a:rPr lang="en-US" sz="5400" dirty="0" smtClean="0">
                <a:solidFill>
                  <a:srgbClr val="C00000"/>
                </a:solidFill>
              </a:rPr>
              <a:t>2</a:t>
            </a:r>
            <a:endParaRPr lang="en-US" sz="5400" dirty="0">
              <a:solidFill>
                <a:srgbClr val="C00000"/>
              </a:solidFill>
            </a:endParaRPr>
          </a:p>
        </p:txBody>
      </p:sp>
      <p:sp>
        <p:nvSpPr>
          <p:cNvPr id="10" name="TextBox 9"/>
          <p:cNvSpPr txBox="1"/>
          <p:nvPr/>
        </p:nvSpPr>
        <p:spPr>
          <a:xfrm>
            <a:off x="4628330" y="4115683"/>
            <a:ext cx="453736" cy="923330"/>
          </a:xfrm>
          <a:prstGeom prst="rect">
            <a:avLst/>
          </a:prstGeom>
          <a:noFill/>
        </p:spPr>
        <p:txBody>
          <a:bodyPr wrap="square" rtlCol="0">
            <a:spAutoFit/>
          </a:bodyPr>
          <a:lstStyle/>
          <a:p>
            <a:r>
              <a:rPr lang="en-US" sz="5400" dirty="0" smtClean="0">
                <a:solidFill>
                  <a:srgbClr val="C00000"/>
                </a:solidFill>
              </a:rPr>
              <a:t>3</a:t>
            </a:r>
            <a:endParaRPr lang="en-US" sz="5400" dirty="0">
              <a:solidFill>
                <a:srgbClr val="C00000"/>
              </a:solidFill>
            </a:endParaRPr>
          </a:p>
        </p:txBody>
      </p:sp>
      <p:sp>
        <p:nvSpPr>
          <p:cNvPr id="11" name="Right Arrow 10"/>
          <p:cNvSpPr/>
          <p:nvPr/>
        </p:nvSpPr>
        <p:spPr>
          <a:xfrm>
            <a:off x="4334416" y="6266670"/>
            <a:ext cx="648077" cy="33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nvPr>
        </p:nvGraphicFramePr>
        <p:xfrm>
          <a:off x="957348" y="3846404"/>
          <a:ext cx="2253443" cy="16705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0299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t>Framing the Scholarly Record …</a:t>
            </a:r>
            <a:endParaRPr lang="en-US" sz="3200" dirty="0"/>
          </a:p>
        </p:txBody>
      </p:sp>
      <p:pic>
        <p:nvPicPr>
          <p:cNvPr id="1026" name="Picture 2" descr="H:\NSR\cni2014\outcomes-1.png"/>
          <p:cNvPicPr>
            <a:picLocks noChangeAspect="1" noChangeArrowheads="1"/>
          </p:cNvPicPr>
          <p:nvPr/>
        </p:nvPicPr>
        <p:blipFill>
          <a:blip r:embed="rId3" cstate="print"/>
          <a:srcRect/>
          <a:stretch>
            <a:fillRect/>
          </a:stretch>
        </p:blipFill>
        <p:spPr bwMode="auto">
          <a:xfrm>
            <a:off x="1371600" y="1143000"/>
            <a:ext cx="6477000" cy="5072023"/>
          </a:xfrm>
          <a:prstGeom prst="rect">
            <a:avLst/>
          </a:prstGeom>
          <a:noFill/>
        </p:spPr>
      </p:pic>
    </p:spTree>
    <p:extLst>
      <p:ext uri="{BB962C8B-B14F-4D97-AF65-F5344CB8AC3E}">
        <p14:creationId xmlns:p14="http://schemas.microsoft.com/office/powerpoint/2010/main" val="202273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sp>
        <p:nvSpPr>
          <p:cNvPr id="2" name="Title 1"/>
          <p:cNvSpPr>
            <a:spLocks noGrp="1"/>
          </p:cNvSpPr>
          <p:nvPr>
            <p:ph type="title"/>
          </p:nvPr>
        </p:nvSpPr>
        <p:spPr>
          <a:xfrm>
            <a:off x="304800" y="228600"/>
            <a:ext cx="8229600" cy="563562"/>
          </a:xfrm>
        </p:spPr>
        <p:txBody>
          <a:bodyPr>
            <a:normAutofit fontScale="90000"/>
          </a:bodyPr>
          <a:lstStyle/>
          <a:p>
            <a:r>
              <a:rPr lang="en-US" sz="3600" dirty="0" smtClean="0"/>
              <a:t>In practice …</a:t>
            </a:r>
            <a:endParaRPr lang="en-US" sz="3600" dirty="0"/>
          </a:p>
        </p:txBody>
      </p:sp>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3657600" y="5410200"/>
            <a:ext cx="1600200" cy="484910"/>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200400" y="1219200"/>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172200" y="1143000"/>
            <a:ext cx="1143000" cy="965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828800" cy="458124"/>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1143000" y="5257800"/>
            <a:ext cx="1493719" cy="914400"/>
          </a:xfrm>
          <a:prstGeom prst="rect">
            <a:avLst/>
          </a:prstGeom>
          <a:noFill/>
        </p:spPr>
      </p:pic>
      <p:pic>
        <p:nvPicPr>
          <p:cNvPr id="14371" name="Picture 35" descr="https://pbs.twimg.com/profile_images/3338853099/ad275febaaa8f6594ab4b39b55315f5c.png"/>
          <p:cNvPicPr>
            <a:picLocks noChangeAspect="1" noChangeArrowheads="1"/>
          </p:cNvPicPr>
          <p:nvPr/>
        </p:nvPicPr>
        <p:blipFill>
          <a:blip r:embed="rId10" cstate="print"/>
          <a:srcRect/>
          <a:stretch>
            <a:fillRect/>
          </a:stretch>
        </p:blipFill>
        <p:spPr bwMode="auto">
          <a:xfrm>
            <a:off x="7086600" y="5562600"/>
            <a:ext cx="914400" cy="914400"/>
          </a:xfrm>
          <a:prstGeom prst="rect">
            <a:avLst/>
          </a:prstGeom>
          <a:noFill/>
        </p:spPr>
      </p:pic>
      <p:pic>
        <p:nvPicPr>
          <p:cNvPr id="11266" name="Picture 2" descr="https://retractionwatch.files.wordpress.com/2014/08/pubpeer.png"/>
          <p:cNvPicPr>
            <a:picLocks noChangeAspect="1" noChangeArrowheads="1"/>
          </p:cNvPicPr>
          <p:nvPr/>
        </p:nvPicPr>
        <p:blipFill>
          <a:blip r:embed="rId11" cstate="print"/>
          <a:srcRect/>
          <a:stretch>
            <a:fillRect/>
          </a:stretch>
        </p:blipFill>
        <p:spPr bwMode="auto">
          <a:xfrm>
            <a:off x="762000" y="4648200"/>
            <a:ext cx="1447800" cy="465178"/>
          </a:xfrm>
          <a:prstGeom prst="rect">
            <a:avLst/>
          </a:prstGeom>
          <a:noFill/>
        </p:spPr>
      </p:pic>
      <p:pic>
        <p:nvPicPr>
          <p:cNvPr id="11268" name="Picture 4" descr="http://global.oup.com/uk/orc/system/images/orclogo_combined.gif"/>
          <p:cNvPicPr>
            <a:picLocks noChangeAspect="1" noChangeArrowheads="1"/>
          </p:cNvPicPr>
          <p:nvPr/>
        </p:nvPicPr>
        <p:blipFill>
          <a:blip r:embed="rId12" cstate="print"/>
          <a:srcRect/>
          <a:stretch>
            <a:fillRect/>
          </a:stretch>
        </p:blipFill>
        <p:spPr bwMode="auto">
          <a:xfrm>
            <a:off x="3124200" y="6019800"/>
            <a:ext cx="2819400" cy="514351"/>
          </a:xfrm>
          <a:prstGeom prst="rect">
            <a:avLst/>
          </a:prstGeom>
          <a:noFill/>
        </p:spPr>
      </p:pic>
    </p:spTree>
    <p:extLst>
      <p:ext uri="{BB962C8B-B14F-4D97-AF65-F5344CB8AC3E}">
        <p14:creationId xmlns:p14="http://schemas.microsoft.com/office/powerpoint/2010/main" val="120218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8379" y="5136571"/>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Scholarly publishing</a:t>
            </a:r>
            <a:endParaRPr lang="en-US" dirty="0"/>
          </a:p>
        </p:txBody>
      </p:sp>
      <p:sp>
        <p:nvSpPr>
          <p:cNvPr id="12" name="Rectangle 11"/>
          <p:cNvSpPr/>
          <p:nvPr/>
        </p:nvSpPr>
        <p:spPr>
          <a:xfrm>
            <a:off x="228600" y="5136571"/>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Expertise profiling</a:t>
            </a:r>
            <a:endParaRPr lang="en-US" dirty="0"/>
          </a:p>
        </p:txBody>
      </p:sp>
      <p:sp>
        <p:nvSpPr>
          <p:cNvPr id="13" name="Rectangle 12"/>
          <p:cNvSpPr/>
          <p:nvPr/>
        </p:nvSpPr>
        <p:spPr>
          <a:xfrm>
            <a:off x="7239000" y="5136571"/>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data management</a:t>
            </a:r>
            <a:endParaRPr lang="en-US" dirty="0"/>
          </a:p>
        </p:txBody>
      </p:sp>
      <p:sp>
        <p:nvSpPr>
          <p:cNvPr id="14" name="Rectangle 13"/>
          <p:cNvSpPr/>
          <p:nvPr/>
        </p:nvSpPr>
        <p:spPr>
          <a:xfrm>
            <a:off x="4876800" y="5136571"/>
            <a:ext cx="1749136"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CRIS/Research information management</a:t>
            </a:r>
            <a:endParaRPr lang="en-US" dirty="0"/>
          </a:p>
        </p:txBody>
      </p:sp>
      <p:sp>
        <p:nvSpPr>
          <p:cNvPr id="15" name="Rectangle 14"/>
          <p:cNvSpPr/>
          <p:nvPr/>
        </p:nvSpPr>
        <p:spPr>
          <a:xfrm>
            <a:off x="5638800" y="3368385"/>
            <a:ext cx="1752600" cy="9144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Institutional repository</a:t>
            </a:r>
            <a:endParaRPr lang="en-US" dirty="0"/>
          </a:p>
        </p:txBody>
      </p:sp>
      <p:pic>
        <p:nvPicPr>
          <p:cNvPr id="16" name="Picture 15"/>
          <p:cNvPicPr>
            <a:picLocks noChangeAspect="1"/>
          </p:cNvPicPr>
          <p:nvPr/>
        </p:nvPicPr>
        <p:blipFill>
          <a:blip r:embed="rId2"/>
          <a:stretch>
            <a:fillRect/>
          </a:stretch>
        </p:blipFill>
        <p:spPr>
          <a:xfrm>
            <a:off x="228600" y="228600"/>
            <a:ext cx="3892379" cy="2286000"/>
          </a:xfrm>
          <a:prstGeom prst="rect">
            <a:avLst/>
          </a:prstGeom>
          <a:ln>
            <a:solidFill>
              <a:schemeClr val="tx2">
                <a:lumMod val="60000"/>
                <a:lumOff val="40000"/>
              </a:schemeClr>
            </a:solidFill>
          </a:ln>
        </p:spPr>
      </p:pic>
      <p:pic>
        <p:nvPicPr>
          <p:cNvPr id="17" name="Picture 16"/>
          <p:cNvPicPr>
            <a:picLocks noChangeAspect="1"/>
          </p:cNvPicPr>
          <p:nvPr/>
        </p:nvPicPr>
        <p:blipFill>
          <a:blip r:embed="rId3"/>
          <a:stretch>
            <a:fillRect/>
          </a:stretch>
        </p:blipFill>
        <p:spPr>
          <a:xfrm>
            <a:off x="4671696" y="228600"/>
            <a:ext cx="4177971" cy="2563241"/>
          </a:xfrm>
          <a:prstGeom prst="rect">
            <a:avLst/>
          </a:prstGeom>
          <a:ln>
            <a:solidFill>
              <a:schemeClr val="tx2">
                <a:lumMod val="60000"/>
                <a:lumOff val="40000"/>
              </a:schemeClr>
            </a:solidFill>
          </a:ln>
        </p:spPr>
      </p:pic>
      <p:pic>
        <p:nvPicPr>
          <p:cNvPr id="18" name="Picture 17"/>
          <p:cNvPicPr>
            <a:picLocks noChangeAspect="1"/>
          </p:cNvPicPr>
          <p:nvPr/>
        </p:nvPicPr>
        <p:blipFill>
          <a:blip r:embed="rId4"/>
          <a:stretch>
            <a:fillRect/>
          </a:stretch>
        </p:blipFill>
        <p:spPr>
          <a:xfrm>
            <a:off x="228600" y="2912916"/>
            <a:ext cx="3930304" cy="1825339"/>
          </a:xfrm>
          <a:prstGeom prst="rect">
            <a:avLst/>
          </a:prstGeom>
          <a:ln>
            <a:solidFill>
              <a:schemeClr val="tx2">
                <a:lumMod val="60000"/>
                <a:lumOff val="40000"/>
              </a:schemeClr>
            </a:solidFill>
          </a:ln>
        </p:spPr>
      </p:pic>
    </p:spTree>
    <p:extLst>
      <p:ext uri="{BB962C8B-B14F-4D97-AF65-F5344CB8AC3E}">
        <p14:creationId xmlns:p14="http://schemas.microsoft.com/office/powerpoint/2010/main" val="2048126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24</a:t>
            </a:fld>
            <a:endParaRPr lang="en-US" dirty="0"/>
          </a:p>
        </p:txBody>
      </p:sp>
      <p:pic>
        <p:nvPicPr>
          <p:cNvPr id="3" name="Picture 2"/>
          <p:cNvPicPr>
            <a:picLocks noChangeAspect="1"/>
          </p:cNvPicPr>
          <p:nvPr/>
        </p:nvPicPr>
        <p:blipFill>
          <a:blip r:embed="rId2"/>
          <a:stretch>
            <a:fillRect/>
          </a:stretch>
        </p:blipFill>
        <p:spPr>
          <a:xfrm>
            <a:off x="947737" y="23812"/>
            <a:ext cx="7248525" cy="6810375"/>
          </a:xfrm>
          <a:prstGeom prst="rect">
            <a:avLst/>
          </a:prstGeom>
        </p:spPr>
      </p:pic>
    </p:spTree>
    <p:extLst>
      <p:ext uri="{BB962C8B-B14F-4D97-AF65-F5344CB8AC3E}">
        <p14:creationId xmlns:p14="http://schemas.microsoft.com/office/powerpoint/2010/main" val="1219097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299" y="4100865"/>
            <a:ext cx="7075398" cy="1569660"/>
          </a:xfrm>
          <a:prstGeom prst="rect">
            <a:avLst/>
          </a:prstGeom>
          <a:solidFill>
            <a:schemeClr val="tx2">
              <a:lumMod val="60000"/>
              <a:lumOff val="40000"/>
            </a:schemeClr>
          </a:solidFill>
        </p:spPr>
        <p:txBody>
          <a:bodyPr wrap="none" rtlCol="0">
            <a:spAutoFit/>
          </a:bodyPr>
          <a:lstStyle/>
          <a:p>
            <a:r>
              <a:rPr lang="en-US" sz="3200" b="1" dirty="0" smtClean="0">
                <a:solidFill>
                  <a:schemeClr val="bg1"/>
                </a:solidFill>
                <a:latin typeface="Segoe UI Light" panose="020B0502040204020203" pitchFamily="34" charset="0"/>
              </a:rPr>
              <a:t>Support - and help shape - emerging </a:t>
            </a:r>
            <a:br>
              <a:rPr lang="en-US" sz="3200" b="1" dirty="0" smtClean="0">
                <a:solidFill>
                  <a:schemeClr val="bg1"/>
                </a:solidFill>
                <a:latin typeface="Segoe UI Light" panose="020B0502040204020203" pitchFamily="34" charset="0"/>
              </a:rPr>
            </a:br>
            <a:r>
              <a:rPr lang="en-US" sz="3200" b="1" dirty="0" smtClean="0">
                <a:solidFill>
                  <a:schemeClr val="bg1"/>
                </a:solidFill>
                <a:latin typeface="Segoe UI Light" panose="020B0502040204020203" pitchFamily="34" charset="0"/>
              </a:rPr>
              <a:t>practices around the complete research </a:t>
            </a:r>
            <a:br>
              <a:rPr lang="en-US" sz="3200" b="1" dirty="0" smtClean="0">
                <a:solidFill>
                  <a:schemeClr val="bg1"/>
                </a:solidFill>
                <a:latin typeface="Segoe UI Light" panose="020B0502040204020203" pitchFamily="34" charset="0"/>
              </a:rPr>
            </a:br>
            <a:r>
              <a:rPr lang="en-US" sz="3200" b="1" dirty="0" smtClean="0">
                <a:solidFill>
                  <a:schemeClr val="bg1"/>
                </a:solidFill>
                <a:latin typeface="Segoe UI Light" panose="020B0502040204020203" pitchFamily="34" charset="0"/>
              </a:rPr>
              <a:t>life cycle. </a:t>
            </a:r>
            <a:endParaRPr lang="en-US" sz="3200" b="1" dirty="0">
              <a:solidFill>
                <a:schemeClr val="bg1"/>
              </a:solidFill>
              <a:latin typeface="Segoe UI Light" panose="020B0502040204020203" pitchFamily="34" charset="0"/>
            </a:endParaRPr>
          </a:p>
        </p:txBody>
      </p:sp>
      <p:sp>
        <p:nvSpPr>
          <p:cNvPr id="3" name="TextBox 2"/>
          <p:cNvSpPr txBox="1"/>
          <p:nvPr/>
        </p:nvSpPr>
        <p:spPr>
          <a:xfrm>
            <a:off x="839299" y="1915309"/>
            <a:ext cx="6548637" cy="1077218"/>
          </a:xfrm>
          <a:prstGeom prst="rect">
            <a:avLst/>
          </a:prstGeom>
          <a:solidFill>
            <a:schemeClr val="tx2">
              <a:lumMod val="60000"/>
              <a:lumOff val="40000"/>
            </a:schemeClr>
          </a:solidFill>
        </p:spPr>
        <p:txBody>
          <a:bodyPr wrap="square" rtlCol="0">
            <a:spAutoFit/>
          </a:bodyPr>
          <a:lstStyle/>
          <a:p>
            <a:r>
              <a:rPr lang="en-US" sz="3200" b="1" dirty="0" smtClean="0">
                <a:solidFill>
                  <a:schemeClr val="bg1"/>
                </a:solidFill>
                <a:latin typeface="Segoe UI Light" panose="020B0502040204020203" pitchFamily="34" charset="0"/>
              </a:rPr>
              <a:t>Provide system to manage documentary research outputs.</a:t>
            </a:r>
            <a:endParaRPr lang="en-US" sz="3200" b="1" dirty="0">
              <a:solidFill>
                <a:schemeClr val="bg1"/>
              </a:solidFill>
              <a:latin typeface="Segoe UI Light" panose="020B0502040204020203" pitchFamily="34" charset="0"/>
            </a:endParaRPr>
          </a:p>
        </p:txBody>
      </p:sp>
      <p:sp>
        <p:nvSpPr>
          <p:cNvPr id="4" name="TextBox 3"/>
          <p:cNvSpPr txBox="1"/>
          <p:nvPr/>
        </p:nvSpPr>
        <p:spPr>
          <a:xfrm>
            <a:off x="476315" y="1246910"/>
            <a:ext cx="676788" cy="369332"/>
          </a:xfrm>
          <a:prstGeom prst="rect">
            <a:avLst/>
          </a:prstGeom>
          <a:solidFill>
            <a:schemeClr val="bg1"/>
          </a:solidFill>
          <a:ln>
            <a:solidFill>
              <a:schemeClr val="bg1">
                <a:lumMod val="50000"/>
              </a:schemeClr>
            </a:solidFill>
          </a:ln>
        </p:spPr>
        <p:txBody>
          <a:bodyPr wrap="none" rtlCol="0">
            <a:spAutoFit/>
          </a:bodyPr>
          <a:lstStyle/>
          <a:p>
            <a:r>
              <a:rPr lang="en-US" dirty="0" smtClean="0"/>
              <a:t>This: </a:t>
            </a:r>
            <a:endParaRPr lang="en-US" dirty="0"/>
          </a:p>
        </p:txBody>
      </p:sp>
      <p:sp>
        <p:nvSpPr>
          <p:cNvPr id="5" name="TextBox 4"/>
          <p:cNvSpPr txBox="1"/>
          <p:nvPr/>
        </p:nvSpPr>
        <p:spPr>
          <a:xfrm>
            <a:off x="476315" y="3487883"/>
            <a:ext cx="1071127" cy="369332"/>
          </a:xfrm>
          <a:prstGeom prst="rect">
            <a:avLst/>
          </a:prstGeom>
          <a:solidFill>
            <a:schemeClr val="bg1"/>
          </a:solidFill>
          <a:ln>
            <a:solidFill>
              <a:schemeClr val="bg1">
                <a:lumMod val="50000"/>
              </a:schemeClr>
            </a:solidFill>
          </a:ln>
        </p:spPr>
        <p:txBody>
          <a:bodyPr wrap="none" rtlCol="0">
            <a:spAutoFit/>
          </a:bodyPr>
          <a:lstStyle/>
          <a:p>
            <a:r>
              <a:rPr lang="en-US" dirty="0" smtClean="0"/>
              <a:t>And this: </a:t>
            </a:r>
            <a:endParaRPr lang="en-US" dirty="0"/>
          </a:p>
        </p:txBody>
      </p:sp>
    </p:spTree>
    <p:extLst>
      <p:ext uri="{BB962C8B-B14F-4D97-AF65-F5344CB8AC3E}">
        <p14:creationId xmlns:p14="http://schemas.microsoft.com/office/powerpoint/2010/main" val="3227256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6688" y="0"/>
            <a:ext cx="4967111" cy="6555641"/>
          </a:xfrm>
          <a:prstGeom prst="rect">
            <a:avLst/>
          </a:prstGeom>
          <a:solidFill>
            <a:schemeClr val="tx2">
              <a:lumMod val="60000"/>
              <a:lumOff val="40000"/>
            </a:schemeClr>
          </a:solidFill>
        </p:spPr>
        <p:txBody>
          <a:bodyPr wrap="square">
            <a:spAutoFit/>
          </a:bodyPr>
          <a:lstStyle/>
          <a:p>
            <a:pPr defTabSz="914400"/>
            <a:r>
              <a:rPr lang="en-US" sz="2800" dirty="0">
                <a:solidFill>
                  <a:srgbClr val="FFFFFF"/>
                </a:solidFill>
                <a:latin typeface="Segoe UI Light" panose="020B0502040204020203" pitchFamily="34" charset="0"/>
              </a:rPr>
              <a:t>Her view is that publishers are here to </a:t>
            </a:r>
            <a:r>
              <a:rPr lang="en-US" sz="2800" b="1" dirty="0">
                <a:solidFill>
                  <a:srgbClr val="FFFFFF"/>
                </a:solidFill>
                <a:latin typeface="Segoe UI Semibold" panose="020B0702040204020203" pitchFamily="34" charset="0"/>
              </a:rPr>
              <a:t>make the scientific research process more effec</a:t>
            </a:r>
            <a:r>
              <a:rPr lang="en-US" sz="2800" b="1" dirty="0">
                <a:solidFill>
                  <a:srgbClr val="FFFFFF"/>
                </a:solidFill>
                <a:latin typeface="Segoe UI Light" panose="020B0502040204020203" pitchFamily="34" charset="0"/>
              </a:rPr>
              <a:t>tive </a:t>
            </a:r>
            <a:r>
              <a:rPr lang="en-US" sz="2800" dirty="0">
                <a:solidFill>
                  <a:srgbClr val="FFFFFF"/>
                </a:solidFill>
                <a:latin typeface="Segoe UI Light" panose="020B0502040204020203" pitchFamily="34" charset="0"/>
              </a:rPr>
              <a:t>by helping them keep up to date, find colleagues, plan experiments, and then share their results.  </a:t>
            </a:r>
            <a:r>
              <a:rPr lang="en-US" sz="2800" b="1" dirty="0">
                <a:solidFill>
                  <a:srgbClr val="FFFFFF"/>
                </a:solidFill>
                <a:latin typeface="Segoe UI Semibold" panose="020B0702040204020203" pitchFamily="34" charset="0"/>
              </a:rPr>
              <a:t>After they have published, the processes continues</a:t>
            </a:r>
            <a:r>
              <a:rPr lang="en-US" sz="2800" dirty="0">
                <a:solidFill>
                  <a:srgbClr val="FFFFFF"/>
                </a:solidFill>
                <a:latin typeface="Segoe UI Light" panose="020B0502040204020203" pitchFamily="34" charset="0"/>
              </a:rPr>
              <a:t> with gaining a reputation, obtaining funds, finding collaborators, and even finding a new job. </a:t>
            </a:r>
            <a:r>
              <a:rPr lang="en-US" sz="2800" b="1" dirty="0">
                <a:solidFill>
                  <a:srgbClr val="FFFFFF"/>
                </a:solidFill>
                <a:latin typeface="Segoe UI Semibold" panose="020B0702040204020203" pitchFamily="34" charset="0"/>
              </a:rPr>
              <a:t>What can we as publishers do to address some of scientists’ pain points?</a:t>
            </a:r>
          </a:p>
        </p:txBody>
      </p:sp>
      <p:sp>
        <p:nvSpPr>
          <p:cNvPr id="5" name="TextBox 4"/>
          <p:cNvSpPr txBox="1"/>
          <p:nvPr/>
        </p:nvSpPr>
        <p:spPr>
          <a:xfrm>
            <a:off x="152400" y="3886200"/>
            <a:ext cx="2571281" cy="1692771"/>
          </a:xfrm>
          <a:prstGeom prst="rect">
            <a:avLst/>
          </a:prstGeom>
          <a:solidFill>
            <a:schemeClr val="tx2">
              <a:lumMod val="60000"/>
              <a:lumOff val="40000"/>
            </a:schemeClr>
          </a:solidFill>
        </p:spPr>
        <p:txBody>
          <a:bodyPr wrap="none" rtlCol="0">
            <a:spAutoFit/>
          </a:bodyPr>
          <a:lstStyle/>
          <a:p>
            <a:pPr defTabSz="914400"/>
            <a:r>
              <a:rPr lang="en-US" sz="2400" dirty="0">
                <a:solidFill>
                  <a:srgbClr val="FFFFFF"/>
                </a:solidFill>
                <a:latin typeface="Segoe UI Light" panose="020B0502040204020203" pitchFamily="34" charset="0"/>
              </a:rPr>
              <a:t>Annette Thomas, </a:t>
            </a:r>
            <a:endParaRPr lang="en-US" sz="2400" dirty="0" smtClean="0">
              <a:solidFill>
                <a:srgbClr val="FFFFFF"/>
              </a:solidFill>
              <a:latin typeface="Segoe UI Light" panose="020B0502040204020203" pitchFamily="34" charset="0"/>
            </a:endParaRPr>
          </a:p>
          <a:p>
            <a:pPr defTabSz="914400"/>
            <a:r>
              <a:rPr lang="en-US" sz="2400" dirty="0" smtClean="0">
                <a:solidFill>
                  <a:srgbClr val="FFFFFF"/>
                </a:solidFill>
                <a:latin typeface="Segoe UI Light" panose="020B0502040204020203" pitchFamily="34" charset="0"/>
              </a:rPr>
              <a:t>CEO </a:t>
            </a:r>
            <a:r>
              <a:rPr lang="en-US" sz="2400" dirty="0">
                <a:solidFill>
                  <a:srgbClr val="FFFFFF"/>
                </a:solidFill>
                <a:latin typeface="Segoe UI Light" panose="020B0502040204020203" pitchFamily="34" charset="0"/>
              </a:rPr>
              <a:t>of Macmillan </a:t>
            </a:r>
            <a:endParaRPr lang="en-US" sz="2400" dirty="0" smtClean="0">
              <a:solidFill>
                <a:srgbClr val="FFFFFF"/>
              </a:solidFill>
              <a:latin typeface="Segoe UI Light" panose="020B0502040204020203" pitchFamily="34" charset="0"/>
            </a:endParaRPr>
          </a:p>
          <a:p>
            <a:pPr defTabSz="914400"/>
            <a:r>
              <a:rPr lang="en-US" sz="2400" dirty="0" smtClean="0">
                <a:solidFill>
                  <a:srgbClr val="FFFFFF"/>
                </a:solidFill>
                <a:latin typeface="Segoe UI Light" panose="020B0502040204020203" pitchFamily="34" charset="0"/>
              </a:rPr>
              <a:t>Publishers </a:t>
            </a:r>
            <a:br>
              <a:rPr lang="en-US" sz="2400" dirty="0" smtClean="0">
                <a:solidFill>
                  <a:srgbClr val="FFFFFF"/>
                </a:solidFill>
                <a:latin typeface="Segoe UI Light" panose="020B0502040204020203" pitchFamily="34" charset="0"/>
              </a:rPr>
            </a:br>
            <a:r>
              <a:rPr lang="en-US" sz="1600" dirty="0" smtClean="0">
                <a:solidFill>
                  <a:srgbClr val="FFFFFF"/>
                </a:solidFill>
                <a:latin typeface="Segoe UI Light" panose="020B0502040204020203" pitchFamily="34" charset="0"/>
              </a:rPr>
              <a:t>(now Chief Scientific Officer</a:t>
            </a:r>
            <a:br>
              <a:rPr lang="en-US" sz="1600" dirty="0" smtClean="0">
                <a:solidFill>
                  <a:srgbClr val="FFFFFF"/>
                </a:solidFill>
                <a:latin typeface="Segoe UI Light" panose="020B0502040204020203" pitchFamily="34" charset="0"/>
              </a:rPr>
            </a:br>
            <a:r>
              <a:rPr lang="en-US" sz="1600" dirty="0" smtClean="0">
                <a:solidFill>
                  <a:srgbClr val="FFFFFF"/>
                </a:solidFill>
                <a:latin typeface="Segoe UI Light" panose="020B0502040204020203" pitchFamily="34" charset="0"/>
              </a:rPr>
              <a:t>Springer Nature)</a:t>
            </a:r>
          </a:p>
        </p:txBody>
      </p:sp>
      <p:sp>
        <p:nvSpPr>
          <p:cNvPr id="6" name="TextBox 5"/>
          <p:cNvSpPr txBox="1"/>
          <p:nvPr/>
        </p:nvSpPr>
        <p:spPr>
          <a:xfrm>
            <a:off x="152400" y="304800"/>
            <a:ext cx="3429000" cy="3046988"/>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pPr defTabSz="914400"/>
            <a:r>
              <a:rPr lang="en-US" sz="4800" dirty="0" smtClean="0">
                <a:solidFill>
                  <a:srgbClr val="FFFFFF"/>
                </a:solidFill>
                <a:latin typeface="Segoe UI Light" panose="020B0502040204020203" pitchFamily="34" charset="0"/>
              </a:rPr>
              <a:t>A publisher’s new job description</a:t>
            </a:r>
            <a:endParaRPr lang="en-US" sz="4800" dirty="0">
              <a:solidFill>
                <a:srgbClr val="FFFFFF"/>
              </a:solidFill>
              <a:latin typeface="Segoe UI Light" panose="020B0502040204020203" pitchFamily="34" charset="0"/>
            </a:endParaRPr>
          </a:p>
        </p:txBody>
      </p:sp>
      <p:sp>
        <p:nvSpPr>
          <p:cNvPr id="7" name="Rectangle 6"/>
          <p:cNvSpPr/>
          <p:nvPr/>
        </p:nvSpPr>
        <p:spPr>
          <a:xfrm>
            <a:off x="0" y="6604084"/>
            <a:ext cx="4967111" cy="253916"/>
          </a:xfrm>
          <a:prstGeom prst="rect">
            <a:avLst/>
          </a:prstGeom>
          <a:solidFill>
            <a:srgbClr val="0070C0"/>
          </a:solidFill>
        </p:spPr>
        <p:txBody>
          <a:bodyPr wrap="square">
            <a:spAutoFit/>
          </a:bodyPr>
          <a:lstStyle/>
          <a:p>
            <a:pPr defTabSz="914400"/>
            <a:r>
              <a:rPr lang="en-US" sz="1050" dirty="0">
                <a:solidFill>
                  <a:srgbClr val="FFFFFF"/>
                </a:solidFill>
              </a:rPr>
              <a:t>http://www.against-the-grain.com/2012/11/a-publishers-new-job-description/</a:t>
            </a:r>
          </a:p>
        </p:txBody>
      </p:sp>
    </p:spTree>
    <p:extLst>
      <p:ext uri="{BB962C8B-B14F-4D97-AF65-F5344CB8AC3E}">
        <p14:creationId xmlns:p14="http://schemas.microsoft.com/office/powerpoint/2010/main" val="217103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273" y="2971800"/>
            <a:ext cx="7772400" cy="1115690"/>
          </a:xfrm>
        </p:spPr>
        <p:txBody>
          <a:bodyPr/>
          <a:lstStyle/>
          <a:p>
            <a:r>
              <a:rPr lang="en-US" dirty="0" smtClean="0"/>
              <a:t>Web sightings:</a:t>
            </a:r>
            <a:br>
              <a:rPr lang="en-US" dirty="0" smtClean="0"/>
            </a:br>
            <a:r>
              <a:rPr lang="en-US" dirty="0" smtClean="0"/>
              <a:t>Collections in a new service configuration</a:t>
            </a:r>
            <a:endParaRPr lang="en-US" dirty="0"/>
          </a:p>
        </p:txBody>
      </p:sp>
      <p:sp>
        <p:nvSpPr>
          <p:cNvPr id="3" name="Text Placeholder 2"/>
          <p:cNvSpPr>
            <a:spLocks noGrp="1"/>
          </p:cNvSpPr>
          <p:nvPr>
            <p:ph type="body" sz="quarter" idx="10"/>
          </p:nvPr>
        </p:nvSpPr>
        <p:spPr/>
        <p:txBody>
          <a:bodyPr/>
          <a:lstStyle/>
          <a:p>
            <a:r>
              <a:rPr lang="en-US" dirty="0" smtClean="0"/>
              <a:t>Library, collections, technology</a:t>
            </a:r>
            <a:endParaRPr lang="en-US" dirty="0"/>
          </a:p>
        </p:txBody>
      </p:sp>
      <p:sp>
        <p:nvSpPr>
          <p:cNvPr id="4" name="TextBox 3"/>
          <p:cNvSpPr txBox="1"/>
          <p:nvPr/>
        </p:nvSpPr>
        <p:spPr>
          <a:xfrm>
            <a:off x="7620000" y="399919"/>
            <a:ext cx="766557" cy="1446550"/>
          </a:xfrm>
          <a:prstGeom prst="rect">
            <a:avLst/>
          </a:prstGeom>
          <a:noFill/>
        </p:spPr>
        <p:txBody>
          <a:bodyPr wrap="none" rtlCol="0">
            <a:spAutoFit/>
          </a:bodyPr>
          <a:lstStyle/>
          <a:p>
            <a:r>
              <a:rPr lang="en-US" sz="8800" b="1" dirty="0" smtClean="0">
                <a:solidFill>
                  <a:srgbClr val="FFFFFF"/>
                </a:solidFill>
                <a:latin typeface="Segoe UI Light" panose="020B0502040204020203" pitchFamily="34" charset="0"/>
              </a:rPr>
              <a:t>3</a:t>
            </a:r>
            <a:endParaRPr lang="en-US" sz="8800" b="1" dirty="0">
              <a:solidFill>
                <a:srgbClr val="FFFFFF"/>
              </a:solidFill>
              <a:latin typeface="Segoe UI Light" panose="020B0502040204020203" pitchFamily="34" charset="0"/>
            </a:endParaRPr>
          </a:p>
        </p:txBody>
      </p:sp>
    </p:spTree>
    <p:extLst>
      <p:ext uri="{BB962C8B-B14F-4D97-AF65-F5344CB8AC3E}">
        <p14:creationId xmlns:p14="http://schemas.microsoft.com/office/powerpoint/2010/main" val="807370187"/>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295400"/>
            <a:ext cx="9912318" cy="6003235"/>
          </a:xfrm>
          <a:prstGeom prst="rect">
            <a:avLst/>
          </a:prstGeom>
        </p:spPr>
      </p:pic>
      <p:sp>
        <p:nvSpPr>
          <p:cNvPr id="3" name="TextBox 2"/>
          <p:cNvSpPr txBox="1"/>
          <p:nvPr/>
        </p:nvSpPr>
        <p:spPr>
          <a:xfrm>
            <a:off x="280555" y="304801"/>
            <a:ext cx="2215799" cy="646331"/>
          </a:xfrm>
          <a:prstGeom prst="rect">
            <a:avLst/>
          </a:prstGeom>
          <a:noFill/>
        </p:spPr>
        <p:txBody>
          <a:bodyPr wrap="none" rtlCol="0">
            <a:spAutoFit/>
          </a:bodyPr>
          <a:lstStyle/>
          <a:p>
            <a:r>
              <a:rPr lang="en-US" dirty="0" smtClean="0">
                <a:solidFill>
                  <a:schemeClr val="tx2"/>
                </a:solidFill>
              </a:rPr>
              <a:t>Discovery at network </a:t>
            </a:r>
          </a:p>
          <a:p>
            <a:r>
              <a:rPr lang="en-US" dirty="0" smtClean="0">
                <a:solidFill>
                  <a:schemeClr val="tx2"/>
                </a:solidFill>
              </a:rPr>
              <a:t>level</a:t>
            </a:r>
            <a:endParaRPr lang="en-US" dirty="0">
              <a:solidFill>
                <a:schemeClr val="tx2"/>
              </a:solidFill>
            </a:endParaRPr>
          </a:p>
        </p:txBody>
      </p:sp>
      <p:sp>
        <p:nvSpPr>
          <p:cNvPr id="4" name="TextBox 3"/>
          <p:cNvSpPr txBox="1"/>
          <p:nvPr/>
        </p:nvSpPr>
        <p:spPr>
          <a:xfrm>
            <a:off x="2646219" y="304800"/>
            <a:ext cx="2970942" cy="369332"/>
          </a:xfrm>
          <a:prstGeom prst="rect">
            <a:avLst/>
          </a:prstGeom>
          <a:noFill/>
        </p:spPr>
        <p:txBody>
          <a:bodyPr wrap="none" rtlCol="0">
            <a:spAutoFit/>
          </a:bodyPr>
          <a:lstStyle/>
          <a:p>
            <a:r>
              <a:rPr lang="en-US" dirty="0" smtClean="0">
                <a:solidFill>
                  <a:schemeClr val="tx2"/>
                </a:solidFill>
              </a:rPr>
              <a:t>Support for research/creation</a:t>
            </a:r>
            <a:endParaRPr lang="en-US" dirty="0">
              <a:solidFill>
                <a:schemeClr val="tx2"/>
              </a:solidFill>
            </a:endParaRPr>
          </a:p>
        </p:txBody>
      </p:sp>
      <p:sp>
        <p:nvSpPr>
          <p:cNvPr id="5" name="TextBox 4"/>
          <p:cNvSpPr txBox="1"/>
          <p:nvPr/>
        </p:nvSpPr>
        <p:spPr>
          <a:xfrm>
            <a:off x="7013935" y="304800"/>
            <a:ext cx="1716496" cy="369332"/>
          </a:xfrm>
          <a:prstGeom prst="rect">
            <a:avLst/>
          </a:prstGeom>
          <a:noFill/>
        </p:spPr>
        <p:txBody>
          <a:bodyPr wrap="none" rtlCol="0">
            <a:spAutoFit/>
          </a:bodyPr>
          <a:lstStyle/>
          <a:p>
            <a:r>
              <a:rPr lang="en-US" dirty="0" smtClean="0">
                <a:solidFill>
                  <a:schemeClr val="tx2"/>
                </a:solidFill>
              </a:rPr>
              <a:t>Local collections</a:t>
            </a:r>
            <a:endParaRPr lang="en-US" dirty="0">
              <a:solidFill>
                <a:schemeClr val="tx2"/>
              </a:solidFill>
            </a:endParaRPr>
          </a:p>
        </p:txBody>
      </p:sp>
      <p:sp>
        <p:nvSpPr>
          <p:cNvPr id="6" name="TextBox 5"/>
          <p:cNvSpPr txBox="1"/>
          <p:nvPr/>
        </p:nvSpPr>
        <p:spPr>
          <a:xfrm>
            <a:off x="6178006" y="304800"/>
            <a:ext cx="679994" cy="369332"/>
          </a:xfrm>
          <a:prstGeom prst="rect">
            <a:avLst/>
          </a:prstGeom>
          <a:noFill/>
        </p:spPr>
        <p:txBody>
          <a:bodyPr wrap="none" rtlCol="0">
            <a:spAutoFit/>
          </a:bodyPr>
          <a:lstStyle/>
          <a:p>
            <a:r>
              <a:rPr lang="en-US" dirty="0" smtClean="0">
                <a:solidFill>
                  <a:schemeClr val="tx2"/>
                </a:solidFill>
              </a:rPr>
              <a:t>Place</a:t>
            </a:r>
            <a:endParaRPr lang="en-US" dirty="0">
              <a:solidFill>
                <a:schemeClr val="tx2"/>
              </a:solidFill>
            </a:endParaRPr>
          </a:p>
        </p:txBody>
      </p:sp>
      <p:cxnSp>
        <p:nvCxnSpPr>
          <p:cNvPr id="7" name="Straight Connector 6"/>
          <p:cNvCxnSpPr/>
          <p:nvPr/>
        </p:nvCxnSpPr>
        <p:spPr>
          <a:xfrm flipH="1">
            <a:off x="1517073"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53618"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10908"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91846" y="9313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40527" y="2654193"/>
            <a:ext cx="25873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4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413" y="1666875"/>
            <a:ext cx="9648825" cy="6410325"/>
          </a:xfrm>
          <a:prstGeom prst="rect">
            <a:avLst/>
          </a:prstGeom>
        </p:spPr>
      </p:pic>
      <p:sp>
        <p:nvSpPr>
          <p:cNvPr id="6" name="TextBox 5"/>
          <p:cNvSpPr txBox="1"/>
          <p:nvPr/>
        </p:nvSpPr>
        <p:spPr>
          <a:xfrm>
            <a:off x="1377406" y="468868"/>
            <a:ext cx="679994" cy="369332"/>
          </a:xfrm>
          <a:prstGeom prst="rect">
            <a:avLst/>
          </a:prstGeom>
          <a:noFill/>
        </p:spPr>
        <p:txBody>
          <a:bodyPr wrap="none" rtlCol="0">
            <a:spAutoFit/>
          </a:bodyPr>
          <a:lstStyle/>
          <a:p>
            <a:r>
              <a:rPr lang="en-US" dirty="0" smtClean="0">
                <a:solidFill>
                  <a:schemeClr val="tx2"/>
                </a:solidFill>
              </a:rPr>
              <a:t>Place</a:t>
            </a:r>
            <a:endParaRPr lang="en-US" dirty="0">
              <a:solidFill>
                <a:schemeClr val="tx2"/>
              </a:solidFill>
            </a:endParaRPr>
          </a:p>
        </p:txBody>
      </p:sp>
      <p:sp>
        <p:nvSpPr>
          <p:cNvPr id="7" name="TextBox 6"/>
          <p:cNvSpPr txBox="1"/>
          <p:nvPr/>
        </p:nvSpPr>
        <p:spPr>
          <a:xfrm>
            <a:off x="5943600" y="468868"/>
            <a:ext cx="2970942" cy="369332"/>
          </a:xfrm>
          <a:prstGeom prst="rect">
            <a:avLst/>
          </a:prstGeom>
          <a:noFill/>
        </p:spPr>
        <p:txBody>
          <a:bodyPr wrap="none" rtlCol="0">
            <a:spAutoFit/>
          </a:bodyPr>
          <a:lstStyle/>
          <a:p>
            <a:r>
              <a:rPr lang="en-US" dirty="0" smtClean="0">
                <a:solidFill>
                  <a:schemeClr val="tx2"/>
                </a:solidFill>
              </a:rPr>
              <a:t>Support for research/creation</a:t>
            </a:r>
            <a:endParaRPr lang="en-US" dirty="0">
              <a:solidFill>
                <a:schemeClr val="tx2"/>
              </a:solidFill>
            </a:endParaRPr>
          </a:p>
        </p:txBody>
      </p:sp>
      <p:sp>
        <p:nvSpPr>
          <p:cNvPr id="8" name="TextBox 7"/>
          <p:cNvSpPr txBox="1"/>
          <p:nvPr/>
        </p:nvSpPr>
        <p:spPr>
          <a:xfrm>
            <a:off x="2513924" y="468868"/>
            <a:ext cx="1716496" cy="369332"/>
          </a:xfrm>
          <a:prstGeom prst="rect">
            <a:avLst/>
          </a:prstGeom>
          <a:noFill/>
        </p:spPr>
        <p:txBody>
          <a:bodyPr wrap="none" rtlCol="0">
            <a:spAutoFit/>
          </a:bodyPr>
          <a:lstStyle/>
          <a:p>
            <a:r>
              <a:rPr lang="en-US" dirty="0" smtClean="0">
                <a:solidFill>
                  <a:schemeClr val="tx2"/>
                </a:solidFill>
              </a:rPr>
              <a:t>Local collections</a:t>
            </a:r>
            <a:endParaRPr lang="en-US" dirty="0">
              <a:solidFill>
                <a:schemeClr val="tx2"/>
              </a:solidFill>
            </a:endParaRPr>
          </a:p>
        </p:txBody>
      </p:sp>
      <p:sp>
        <p:nvSpPr>
          <p:cNvPr id="9" name="TextBox 8"/>
          <p:cNvSpPr txBox="1"/>
          <p:nvPr/>
        </p:nvSpPr>
        <p:spPr>
          <a:xfrm>
            <a:off x="4243421" y="468868"/>
            <a:ext cx="1678152" cy="369332"/>
          </a:xfrm>
          <a:prstGeom prst="rect">
            <a:avLst/>
          </a:prstGeom>
          <a:noFill/>
        </p:spPr>
        <p:txBody>
          <a:bodyPr wrap="none" rtlCol="0">
            <a:spAutoFit/>
          </a:bodyPr>
          <a:lstStyle/>
          <a:p>
            <a:r>
              <a:rPr lang="en-US" dirty="0" smtClean="0">
                <a:solidFill>
                  <a:schemeClr val="tx2"/>
                </a:solidFill>
              </a:rPr>
              <a:t>Student success</a:t>
            </a:r>
            <a:endParaRPr lang="en-US" dirty="0">
              <a:solidFill>
                <a:schemeClr val="tx2"/>
              </a:solidFill>
            </a:endParaRPr>
          </a:p>
        </p:txBody>
      </p:sp>
      <p:cxnSp>
        <p:nvCxnSpPr>
          <p:cNvPr id="10" name="Straight Connector 9"/>
          <p:cNvCxnSpPr/>
          <p:nvPr/>
        </p:nvCxnSpPr>
        <p:spPr>
          <a:xfrm flipH="1">
            <a:off x="1808018" y="855196"/>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24400" y="855195"/>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05200" y="871237"/>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248400" y="855196"/>
            <a:ext cx="20782" cy="17227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1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3</a:t>
            </a:fld>
            <a:endParaRPr lang="en-US" dirty="0"/>
          </a:p>
        </p:txBody>
      </p:sp>
      <p:pic>
        <p:nvPicPr>
          <p:cNvPr id="3" name="Picture 2"/>
          <p:cNvPicPr>
            <a:picLocks noChangeAspect="1"/>
          </p:cNvPicPr>
          <p:nvPr/>
        </p:nvPicPr>
        <p:blipFill>
          <a:blip r:embed="rId3"/>
          <a:stretch>
            <a:fillRect/>
          </a:stretch>
        </p:blipFill>
        <p:spPr>
          <a:xfrm>
            <a:off x="0" y="-2875359"/>
            <a:ext cx="9144000" cy="12608718"/>
          </a:xfrm>
          <a:prstGeom prst="rect">
            <a:avLst/>
          </a:prstGeom>
        </p:spPr>
      </p:pic>
      <p:pic>
        <p:nvPicPr>
          <p:cNvPr id="5" name="Picture 4"/>
          <p:cNvPicPr>
            <a:picLocks noChangeAspect="1"/>
          </p:cNvPicPr>
          <p:nvPr/>
        </p:nvPicPr>
        <p:blipFill>
          <a:blip r:embed="rId4"/>
          <a:stretch>
            <a:fillRect/>
          </a:stretch>
        </p:blipFill>
        <p:spPr>
          <a:xfrm>
            <a:off x="7452194" y="-228600"/>
            <a:ext cx="1920406" cy="2347163"/>
          </a:xfrm>
          <a:prstGeom prst="rect">
            <a:avLst/>
          </a:prstGeom>
        </p:spPr>
      </p:pic>
      <p:sp>
        <p:nvSpPr>
          <p:cNvPr id="6" name="Title 2"/>
          <p:cNvSpPr txBox="1">
            <a:spLocks/>
          </p:cNvSpPr>
          <p:nvPr/>
        </p:nvSpPr>
        <p:spPr>
          <a:xfrm>
            <a:off x="4800600" y="1676400"/>
            <a:ext cx="4343400" cy="1668066"/>
          </a:xfrm>
          <a:prstGeom prst="rect">
            <a:avLst/>
          </a:prstGeom>
          <a:solidFill>
            <a:srgbClr val="0099CC">
              <a:alpha val="36078"/>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RLUK and Oxford</a:t>
            </a:r>
            <a:br>
              <a:rPr lang="en-US" b="1" dirty="0" smtClean="0">
                <a:solidFill>
                  <a:schemeClr val="bg1"/>
                </a:solidFill>
              </a:rPr>
            </a:br>
            <a:r>
              <a:rPr lang="en-US" b="1" dirty="0" smtClean="0">
                <a:solidFill>
                  <a:schemeClr val="bg1"/>
                </a:solidFill>
              </a:rPr>
              <a:t>collections</a:t>
            </a:r>
            <a:endParaRPr lang="en-US" b="1" dirty="0">
              <a:solidFill>
                <a:schemeClr val="bg1"/>
              </a:solidFill>
            </a:endParaRPr>
          </a:p>
        </p:txBody>
      </p:sp>
    </p:spTree>
    <p:extLst>
      <p:ext uri="{BB962C8B-B14F-4D97-AF65-F5344CB8AC3E}">
        <p14:creationId xmlns:p14="http://schemas.microsoft.com/office/powerpoint/2010/main" val="3575239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906314"/>
            <a:ext cx="8824913" cy="5951686"/>
          </a:xfrm>
          <a:prstGeom prst="rect">
            <a:avLst/>
          </a:prstGeom>
        </p:spPr>
      </p:pic>
    </p:spTree>
    <p:extLst>
      <p:ext uri="{BB962C8B-B14F-4D97-AF65-F5344CB8AC3E}">
        <p14:creationId xmlns:p14="http://schemas.microsoft.com/office/powerpoint/2010/main" val="342025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831047"/>
            <a:ext cx="8743950" cy="6026953"/>
          </a:xfrm>
          <a:prstGeom prst="rect">
            <a:avLst/>
          </a:prstGeom>
        </p:spPr>
      </p:pic>
    </p:spTree>
    <p:extLst>
      <p:ext uri="{BB962C8B-B14F-4D97-AF65-F5344CB8AC3E}">
        <p14:creationId xmlns:p14="http://schemas.microsoft.com/office/powerpoint/2010/main" val="1795059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273" y="2971800"/>
            <a:ext cx="7772400" cy="1115690"/>
          </a:xfrm>
        </p:spPr>
        <p:txBody>
          <a:bodyPr/>
          <a:lstStyle/>
          <a:p>
            <a:r>
              <a:rPr lang="en-US" dirty="0" smtClean="0"/>
              <a:t>Collection environment</a:t>
            </a:r>
            <a:endParaRPr lang="en-US" dirty="0"/>
          </a:p>
        </p:txBody>
      </p:sp>
      <p:sp>
        <p:nvSpPr>
          <p:cNvPr id="3" name="Text Placeholder 2"/>
          <p:cNvSpPr>
            <a:spLocks noGrp="1"/>
          </p:cNvSpPr>
          <p:nvPr>
            <p:ph type="body" sz="quarter" idx="10"/>
          </p:nvPr>
        </p:nvSpPr>
        <p:spPr/>
        <p:txBody>
          <a:bodyPr/>
          <a:lstStyle/>
          <a:p>
            <a:r>
              <a:rPr lang="en-US" dirty="0" smtClean="0"/>
              <a:t>Libraries, collections, technology</a:t>
            </a:r>
            <a:endParaRPr lang="en-US" dirty="0"/>
          </a:p>
        </p:txBody>
      </p:sp>
      <p:sp>
        <p:nvSpPr>
          <p:cNvPr id="4" name="TextBox 3"/>
          <p:cNvSpPr txBox="1"/>
          <p:nvPr/>
        </p:nvSpPr>
        <p:spPr>
          <a:xfrm>
            <a:off x="7620000" y="399919"/>
            <a:ext cx="766557" cy="1446550"/>
          </a:xfrm>
          <a:prstGeom prst="rect">
            <a:avLst/>
          </a:prstGeom>
          <a:noFill/>
        </p:spPr>
        <p:txBody>
          <a:bodyPr wrap="none" rtlCol="0">
            <a:spAutoFit/>
          </a:bodyPr>
          <a:lstStyle/>
          <a:p>
            <a:r>
              <a:rPr lang="en-US" sz="8800" b="1" dirty="0" smtClean="0">
                <a:solidFill>
                  <a:srgbClr val="FFFFFF"/>
                </a:solidFill>
                <a:latin typeface="Segoe UI Light" panose="020B0502040204020203" pitchFamily="34" charset="0"/>
              </a:rPr>
              <a:t>4</a:t>
            </a:r>
            <a:endParaRPr lang="en-US" sz="8800" b="1" dirty="0">
              <a:solidFill>
                <a:srgbClr val="FFFFFF"/>
              </a:solidFill>
              <a:latin typeface="Segoe UI Light" panose="020B0502040204020203" pitchFamily="34" charset="0"/>
            </a:endParaRPr>
          </a:p>
        </p:txBody>
      </p:sp>
    </p:spTree>
    <p:extLst>
      <p:ext uri="{BB962C8B-B14F-4D97-AF65-F5344CB8AC3E}">
        <p14:creationId xmlns:p14="http://schemas.microsoft.com/office/powerpoint/2010/main" val="393056740"/>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218946" y="753480"/>
            <a:ext cx="5428281" cy="2308324"/>
          </a:xfrm>
          <a:prstGeom prst="rect">
            <a:avLst/>
          </a:prstGeom>
          <a:solidFill>
            <a:schemeClr val="accent1"/>
          </a:solidFill>
        </p:spPr>
        <p:txBody>
          <a:bodyPr wrap="square" rtlCol="0">
            <a:spAutoFit/>
          </a:bodyPr>
          <a:lstStyle/>
          <a:p>
            <a:r>
              <a:rPr lang="en-US" sz="2400" dirty="0" smtClean="0">
                <a:solidFill>
                  <a:schemeClr val="bg1"/>
                </a:solidFill>
              </a:rPr>
              <a:t>The logic of print distribution influenced library development:</a:t>
            </a:r>
          </a:p>
          <a:p>
            <a:pPr marL="742950" lvl="1" indent="-285750">
              <a:buFont typeface="Arial" panose="020B0604020202020204" pitchFamily="34" charset="0"/>
              <a:buChar char="•"/>
            </a:pPr>
            <a:r>
              <a:rPr lang="en-US" sz="2400" dirty="0" smtClean="0">
                <a:solidFill>
                  <a:schemeClr val="bg1"/>
                </a:solidFill>
              </a:rPr>
              <a:t>Close to user – multiple library collections. </a:t>
            </a:r>
          </a:p>
          <a:p>
            <a:pPr marL="742950" lvl="1" indent="-285750">
              <a:buFont typeface="Arial" panose="020B0604020202020204" pitchFamily="34" charset="0"/>
              <a:buChar char="•"/>
            </a:pPr>
            <a:r>
              <a:rPr lang="en-US" sz="2400" dirty="0" smtClean="0">
                <a:solidFill>
                  <a:schemeClr val="bg1"/>
                </a:solidFill>
              </a:rPr>
              <a:t>Big = good.</a:t>
            </a:r>
          </a:p>
          <a:p>
            <a:pPr marL="742950" lvl="1" indent="-285750">
              <a:buFont typeface="Arial" panose="020B0604020202020204" pitchFamily="34" charset="0"/>
              <a:buChar char="•"/>
            </a:pPr>
            <a:r>
              <a:rPr lang="en-US" sz="2400" dirty="0" smtClean="0">
                <a:solidFill>
                  <a:schemeClr val="bg1"/>
                </a:solidFill>
              </a:rPr>
              <a:t>Just in case. </a:t>
            </a:r>
          </a:p>
        </p:txBody>
      </p:sp>
      <p:grpSp>
        <p:nvGrpSpPr>
          <p:cNvPr id="2" name="Group 1"/>
          <p:cNvGrpSpPr/>
          <p:nvPr/>
        </p:nvGrpSpPr>
        <p:grpSpPr>
          <a:xfrm>
            <a:off x="3218946" y="3848106"/>
            <a:ext cx="5449283" cy="1908955"/>
            <a:chOff x="2856517" y="3816929"/>
            <a:chExt cx="5449283" cy="1908955"/>
          </a:xfrm>
        </p:grpSpPr>
        <p:pic>
          <p:nvPicPr>
            <p:cNvPr id="8" name="Picture 8" descr="library"/>
            <p:cNvPicPr>
              <a:picLocks noChangeAspect="1" noChangeArrowheads="1"/>
            </p:cNvPicPr>
            <p:nvPr/>
          </p:nvPicPr>
          <p:blipFill>
            <a:blip r:embed="rId2" cstate="print"/>
            <a:srcRect/>
            <a:stretch>
              <a:fillRect/>
            </a:stretch>
          </p:blipFill>
          <p:spPr bwMode="auto">
            <a:xfrm>
              <a:off x="2856517" y="3816929"/>
              <a:ext cx="1791683" cy="1832755"/>
            </a:xfrm>
            <a:prstGeom prst="rect">
              <a:avLst/>
            </a:prstGeom>
            <a:noFill/>
            <a:ln w="9525">
              <a:noFill/>
              <a:miter lim="800000"/>
              <a:headEnd/>
              <a:tailEnd/>
            </a:ln>
          </p:spPr>
        </p:pic>
        <p:pic>
          <p:nvPicPr>
            <p:cNvPr id="9" name="Picture 8" descr="library"/>
            <p:cNvPicPr>
              <a:picLocks noChangeAspect="1" noChangeArrowheads="1"/>
            </p:cNvPicPr>
            <p:nvPr/>
          </p:nvPicPr>
          <p:blipFill>
            <a:blip r:embed="rId2" cstate="print"/>
            <a:srcRect/>
            <a:stretch>
              <a:fillRect/>
            </a:stretch>
          </p:blipFill>
          <p:spPr bwMode="auto">
            <a:xfrm>
              <a:off x="4685317" y="3816929"/>
              <a:ext cx="1791683" cy="1832755"/>
            </a:xfrm>
            <a:prstGeom prst="rect">
              <a:avLst/>
            </a:prstGeom>
            <a:noFill/>
            <a:ln w="9525">
              <a:noFill/>
              <a:miter lim="800000"/>
              <a:headEnd/>
              <a:tailEnd/>
            </a:ln>
          </p:spPr>
        </p:pic>
        <p:pic>
          <p:nvPicPr>
            <p:cNvPr id="10" name="Picture 8" descr="library"/>
            <p:cNvPicPr>
              <a:picLocks noChangeAspect="1" noChangeArrowheads="1"/>
            </p:cNvPicPr>
            <p:nvPr/>
          </p:nvPicPr>
          <p:blipFill>
            <a:blip r:embed="rId2" cstate="print"/>
            <a:srcRect/>
            <a:stretch>
              <a:fillRect/>
            </a:stretch>
          </p:blipFill>
          <p:spPr bwMode="auto">
            <a:xfrm>
              <a:off x="6514117" y="3893129"/>
              <a:ext cx="1791683" cy="1832755"/>
            </a:xfrm>
            <a:prstGeom prst="rect">
              <a:avLst/>
            </a:prstGeom>
            <a:noFill/>
            <a:ln w="9525">
              <a:noFill/>
              <a:miter lim="800000"/>
              <a:headEnd/>
              <a:tailEnd/>
            </a:ln>
          </p:spPr>
        </p:pic>
      </p:grpSp>
      <p:sp>
        <p:nvSpPr>
          <p:cNvPr id="11" name="Oval 10"/>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257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99" y="3031693"/>
            <a:ext cx="6083965" cy="4031873"/>
          </a:xfrm>
          <a:prstGeom prst="rect">
            <a:avLst/>
          </a:prstGeom>
          <a:solidFill>
            <a:schemeClr val="accent1"/>
          </a:solidFill>
        </p:spPr>
        <p:txBody>
          <a:bodyPr wrap="square" rtlCol="0">
            <a:spAutoFit/>
          </a:bodyPr>
          <a:lstStyle/>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bubble of growth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in twentieth-century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printed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collections has left … librarians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with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a tricky problem</a:t>
            </a: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Barbara Fister</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New Roles for the Road Ahead:</a:t>
            </a: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Essays commissioned for ACRL’s 75</a:t>
            </a:r>
            <a:r>
              <a:rPr lang="en-US"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Birthday</a:t>
            </a:r>
          </a:p>
          <a:p>
            <a:endParaRPr lang="en-US" dirty="0"/>
          </a:p>
          <a:p>
            <a:endParaRPr lang="en-US" dirty="0"/>
          </a:p>
        </p:txBody>
      </p:sp>
    </p:spTree>
    <p:extLst>
      <p:ext uri="{BB962C8B-B14F-4D97-AF65-F5344CB8AC3E}">
        <p14:creationId xmlns:p14="http://schemas.microsoft.com/office/powerpoint/2010/main" val="187561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110799" y="1110049"/>
            <a:ext cx="5428281" cy="369332"/>
          </a:xfrm>
          <a:prstGeom prst="rect">
            <a:avLst/>
          </a:prstGeom>
          <a:solidFill>
            <a:schemeClr val="accent1"/>
          </a:solidFill>
        </p:spPr>
        <p:txBody>
          <a:bodyPr wrap="square" rtlCol="0">
            <a:spAutoFit/>
          </a:bodyPr>
          <a:lstStyle/>
          <a:p>
            <a:r>
              <a:rPr lang="en-US" dirty="0" smtClean="0">
                <a:solidFill>
                  <a:schemeClr val="bg1"/>
                </a:solidFill>
              </a:rPr>
              <a:t>An abundance of resources in the network world</a:t>
            </a:r>
          </a:p>
        </p:txBody>
      </p:sp>
      <p:pic>
        <p:nvPicPr>
          <p:cNvPr id="3" name="Picture 2"/>
          <p:cNvPicPr>
            <a:picLocks noChangeAspect="1"/>
          </p:cNvPicPr>
          <p:nvPr/>
        </p:nvPicPr>
        <p:blipFill>
          <a:blip r:embed="rId2"/>
          <a:stretch>
            <a:fillRect/>
          </a:stretch>
        </p:blipFill>
        <p:spPr>
          <a:xfrm>
            <a:off x="3110799" y="1922078"/>
            <a:ext cx="5665355" cy="4249017"/>
          </a:xfrm>
          <a:prstGeom prst="rect">
            <a:avLst/>
          </a:prstGeom>
          <a:ln>
            <a:solidFill>
              <a:schemeClr val="accent1"/>
            </a:solidFill>
          </a:ln>
        </p:spPr>
      </p:pic>
      <p:sp>
        <p:nvSpPr>
          <p:cNvPr id="5" name="Oval 4"/>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354854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144219" y="429893"/>
            <a:ext cx="5428281" cy="1938992"/>
          </a:xfrm>
          <a:prstGeom prst="rect">
            <a:avLst/>
          </a:prstGeom>
          <a:solidFill>
            <a:schemeClr val="accent1"/>
          </a:solidFill>
        </p:spPr>
        <p:txBody>
          <a:bodyPr wrap="square" rtlCol="0">
            <a:spAutoFit/>
          </a:bodyPr>
          <a:lstStyle/>
          <a:p>
            <a:r>
              <a:rPr lang="en-US" sz="2400" dirty="0" smtClean="0">
                <a:solidFill>
                  <a:schemeClr val="bg1"/>
                </a:solidFill>
              </a:rPr>
              <a:t>Discovery moved to the network level</a:t>
            </a:r>
          </a:p>
          <a:p>
            <a:pPr marL="742950" lvl="1" indent="-285750">
              <a:buFont typeface="Arial" panose="020B0604020202020204" pitchFamily="34" charset="0"/>
              <a:buChar char="•"/>
            </a:pPr>
            <a:r>
              <a:rPr lang="en-US" sz="2400" dirty="0" smtClean="0">
                <a:solidFill>
                  <a:schemeClr val="bg1"/>
                </a:solidFill>
              </a:rPr>
              <a:t>Peeled away from local collection</a:t>
            </a:r>
          </a:p>
          <a:p>
            <a:pPr marL="742950" lvl="1" indent="-285750">
              <a:buFont typeface="Arial" panose="020B0604020202020204" pitchFamily="34" charset="0"/>
              <a:buChar char="•"/>
            </a:pPr>
            <a:r>
              <a:rPr lang="en-US" sz="2400" dirty="0" smtClean="0">
                <a:solidFill>
                  <a:schemeClr val="bg1"/>
                </a:solidFill>
              </a:rPr>
              <a:t>“Discovery happens elsewhere”</a:t>
            </a:r>
          </a:p>
          <a:p>
            <a:pPr marL="742950" lvl="1" indent="-285750">
              <a:buFont typeface="Arial" panose="020B0604020202020204" pitchFamily="34" charset="0"/>
              <a:buChar char="•"/>
            </a:pPr>
            <a:r>
              <a:rPr lang="en-US" sz="2400" dirty="0" smtClean="0">
                <a:solidFill>
                  <a:schemeClr val="bg1"/>
                </a:solidFill>
              </a:rPr>
              <a:t>Discoverability very important (</a:t>
            </a:r>
            <a:r>
              <a:rPr lang="en-US" sz="2400" dirty="0" err="1" smtClean="0">
                <a:solidFill>
                  <a:schemeClr val="bg1"/>
                </a:solidFill>
              </a:rPr>
              <a:t>WorldCat</a:t>
            </a:r>
            <a:r>
              <a:rPr lang="en-US" sz="2400" dirty="0" smtClean="0">
                <a:solidFill>
                  <a:schemeClr val="bg1"/>
                </a:solidFill>
              </a:rPr>
              <a:t> syndication)</a:t>
            </a:r>
          </a:p>
        </p:txBody>
      </p:sp>
      <p:pic>
        <p:nvPicPr>
          <p:cNvPr id="11" name="Picture 7"/>
          <p:cNvPicPr>
            <a:picLocks noChangeAspect="1" noChangeArrowheads="1"/>
          </p:cNvPicPr>
          <p:nvPr/>
        </p:nvPicPr>
        <p:blipFill>
          <a:blip r:embed="rId2"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6" name="Group 5"/>
          <p:cNvGrpSpPr/>
          <p:nvPr/>
        </p:nvGrpSpPr>
        <p:grpSpPr>
          <a:xfrm>
            <a:off x="2805545" y="3006438"/>
            <a:ext cx="3314700" cy="2189018"/>
            <a:chOff x="1219200" y="3006437"/>
            <a:chExt cx="4901045" cy="2251363"/>
          </a:xfrm>
        </p:grpSpPr>
        <p:cxnSp>
          <p:nvCxnSpPr>
            <p:cNvPr id="12" name="Straight Arrow Connector 11"/>
            <p:cNvCxnSpPr/>
            <p:nvPr/>
          </p:nvCxnSpPr>
          <p:spPr>
            <a:xfrm flipV="1">
              <a:off x="1219200" y="3048000"/>
              <a:ext cx="2212384"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3163175"/>
              <a:ext cx="3564396" cy="209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3006437"/>
              <a:ext cx="4901045" cy="225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2" descr="Zotero"/>
          <p:cNvPicPr>
            <a:picLocks noChangeAspect="1" noChangeArrowheads="1"/>
          </p:cNvPicPr>
          <p:nvPr/>
        </p:nvPicPr>
        <p:blipFill>
          <a:blip r:embed="rId3" cstate="print"/>
          <a:srcRect/>
          <a:stretch>
            <a:fillRect/>
          </a:stretch>
        </p:blipFill>
        <p:spPr bwMode="auto">
          <a:xfrm>
            <a:off x="227747" y="4942600"/>
            <a:ext cx="947328" cy="210867"/>
          </a:xfrm>
          <a:prstGeom prst="rect">
            <a:avLst/>
          </a:prstGeom>
          <a:noFill/>
        </p:spPr>
      </p:pic>
      <p:pic>
        <p:nvPicPr>
          <p:cNvPr id="20" name="Picture 4" descr="Mendeley reference manager logo"/>
          <p:cNvPicPr>
            <a:picLocks noChangeAspect="1" noChangeArrowheads="1"/>
          </p:cNvPicPr>
          <p:nvPr/>
        </p:nvPicPr>
        <p:blipFill>
          <a:blip r:embed="rId4" cstate="print"/>
          <a:srcRect/>
          <a:stretch>
            <a:fillRect/>
          </a:stretch>
        </p:blipFill>
        <p:spPr bwMode="auto">
          <a:xfrm>
            <a:off x="227747" y="5259528"/>
            <a:ext cx="1433945" cy="336665"/>
          </a:xfrm>
          <a:prstGeom prst="rect">
            <a:avLst/>
          </a:prstGeom>
          <a:noFill/>
        </p:spPr>
      </p:pic>
      <p:pic>
        <p:nvPicPr>
          <p:cNvPr id="21" name="Picture 3"/>
          <p:cNvPicPr>
            <a:picLocks noChangeAspect="1" noChangeArrowheads="1"/>
          </p:cNvPicPr>
          <p:nvPr/>
        </p:nvPicPr>
        <p:blipFill>
          <a:blip r:embed="rId5" cstate="print"/>
          <a:srcRect/>
          <a:stretch>
            <a:fillRect/>
          </a:stretch>
        </p:blipFill>
        <p:spPr bwMode="auto">
          <a:xfrm>
            <a:off x="227747" y="5702254"/>
            <a:ext cx="1214764" cy="303691"/>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50468" y="6084416"/>
            <a:ext cx="1499285" cy="516725"/>
          </a:xfrm>
          <a:prstGeom prst="rect">
            <a:avLst/>
          </a:prstGeom>
        </p:spPr>
      </p:pic>
      <p:sp>
        <p:nvSpPr>
          <p:cNvPr id="15" name="Oval 14"/>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3205558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218946" y="715194"/>
            <a:ext cx="5428281" cy="2031325"/>
          </a:xfrm>
          <a:prstGeom prst="rect">
            <a:avLst/>
          </a:prstGeom>
          <a:solidFill>
            <a:schemeClr val="accent1"/>
          </a:solidFill>
        </p:spPr>
        <p:txBody>
          <a:bodyPr wrap="square" rtlCol="0">
            <a:spAutoFit/>
          </a:bodyPr>
          <a:lstStyle/>
          <a:p>
            <a:r>
              <a:rPr lang="en-US" dirty="0" smtClean="0">
                <a:solidFill>
                  <a:schemeClr val="bg1"/>
                </a:solidFill>
              </a:rPr>
              <a:t>From consumption to creation:</a:t>
            </a:r>
          </a:p>
          <a:p>
            <a:pPr marL="742950" lvl="1" indent="-285750">
              <a:buFont typeface="Arial" panose="020B0604020202020204" pitchFamily="34" charset="0"/>
              <a:buChar char="•"/>
            </a:pPr>
            <a:r>
              <a:rPr lang="en-US" dirty="0" smtClean="0">
                <a:solidFill>
                  <a:schemeClr val="bg1"/>
                </a:solidFill>
              </a:rPr>
              <a:t>Support process as well as product, making as well as taking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Support for publishing and digital scholarship.</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An inside out perspective increasingly important.</a:t>
            </a:r>
          </a:p>
        </p:txBody>
      </p:sp>
      <p:pic>
        <p:nvPicPr>
          <p:cNvPr id="2" name="Picture 1"/>
          <p:cNvPicPr>
            <a:picLocks noChangeAspect="1"/>
          </p:cNvPicPr>
          <p:nvPr/>
        </p:nvPicPr>
        <p:blipFill>
          <a:blip r:embed="rId2"/>
          <a:stretch>
            <a:fillRect/>
          </a:stretch>
        </p:blipFill>
        <p:spPr>
          <a:xfrm>
            <a:off x="3218946" y="3158835"/>
            <a:ext cx="5533868" cy="3017707"/>
          </a:xfrm>
          <a:prstGeom prst="rect">
            <a:avLst/>
          </a:prstGeom>
          <a:ln>
            <a:solidFill>
              <a:schemeClr val="accent1"/>
            </a:solidFill>
          </a:ln>
        </p:spPr>
      </p:pic>
      <p:sp>
        <p:nvSpPr>
          <p:cNvPr id="5" name="Oval 4"/>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403445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0"/>
            <a:ext cx="1981200" cy="9144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solidFill>
                  <a:schemeClr val="bg1"/>
                </a:solidFill>
              </a:rPr>
              <a:t>A print logic</a:t>
            </a:r>
            <a:endParaRPr lang="en-US" b="1" cap="small" dirty="0">
              <a:solidFill>
                <a:schemeClr val="bg1"/>
              </a:solidFill>
            </a:endParaRPr>
          </a:p>
        </p:txBody>
      </p:sp>
      <p:sp>
        <p:nvSpPr>
          <p:cNvPr id="4" name="Rectangle 3"/>
          <p:cNvSpPr/>
          <p:nvPr/>
        </p:nvSpPr>
        <p:spPr>
          <a:xfrm>
            <a:off x="4876800" y="0"/>
            <a:ext cx="2339955" cy="9144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solidFill>
                  <a:schemeClr val="bg1"/>
                </a:solidFill>
              </a:rPr>
              <a:t>A network logic</a:t>
            </a:r>
            <a:endParaRPr lang="en-US" b="1" cap="small" dirty="0">
              <a:solidFill>
                <a:schemeClr val="bg1"/>
              </a:solidFill>
            </a:endParaRPr>
          </a:p>
        </p:txBody>
      </p:sp>
      <p:sp>
        <p:nvSpPr>
          <p:cNvPr id="6" name="Rectangle 5"/>
          <p:cNvSpPr/>
          <p:nvPr/>
        </p:nvSpPr>
        <p:spPr>
          <a:xfrm>
            <a:off x="685800" y="2514600"/>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user in the life of the library</a:t>
            </a:r>
            <a:endParaRPr lang="en-US" dirty="0"/>
          </a:p>
        </p:txBody>
      </p:sp>
      <p:pic>
        <p:nvPicPr>
          <p:cNvPr id="7" name="Picture 8" descr="library"/>
          <p:cNvPicPr>
            <a:picLocks noChangeAspect="1" noChangeArrowheads="1"/>
          </p:cNvPicPr>
          <p:nvPr/>
        </p:nvPicPr>
        <p:blipFill>
          <a:blip r:embed="rId2" cstate="print"/>
          <a:srcRect/>
          <a:stretch>
            <a:fillRect/>
          </a:stretch>
        </p:blipFill>
        <p:spPr bwMode="auto">
          <a:xfrm>
            <a:off x="1810627" y="1026078"/>
            <a:ext cx="1042893" cy="1066800"/>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5608627" y="1083305"/>
            <a:ext cx="876300" cy="762000"/>
          </a:xfrm>
          <a:prstGeom prst="rect">
            <a:avLst/>
          </a:prstGeom>
        </p:spPr>
      </p:pic>
      <p:sp>
        <p:nvSpPr>
          <p:cNvPr id="9" name="Rectangle 8"/>
          <p:cNvSpPr/>
          <p:nvPr/>
        </p:nvSpPr>
        <p:spPr>
          <a:xfrm>
            <a:off x="4267200" y="2514600"/>
            <a:ext cx="4000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library in the life of the user</a:t>
            </a:r>
            <a:endParaRPr lang="en-US" dirty="0"/>
          </a:p>
        </p:txBody>
      </p:sp>
      <p:sp>
        <p:nvSpPr>
          <p:cNvPr id="10" name="Rectangle 9"/>
          <p:cNvSpPr/>
          <p:nvPr/>
        </p:nvSpPr>
        <p:spPr>
          <a:xfrm>
            <a:off x="655674" y="5527235"/>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the products of research (books, articles, …)</a:t>
            </a:r>
            <a:endParaRPr lang="en-US" dirty="0"/>
          </a:p>
        </p:txBody>
      </p:sp>
      <p:sp>
        <p:nvSpPr>
          <p:cNvPr id="11" name="Rectangle 10"/>
          <p:cNvSpPr/>
          <p:nvPr/>
        </p:nvSpPr>
        <p:spPr>
          <a:xfrm>
            <a:off x="4237074" y="5527235"/>
            <a:ext cx="4000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Make the whole life cycle of process of research and learning more productive. </a:t>
            </a:r>
            <a:endParaRPr lang="en-US" dirty="0"/>
          </a:p>
        </p:txBody>
      </p:sp>
      <p:sp>
        <p:nvSpPr>
          <p:cNvPr id="12" name="Rectangle 11"/>
          <p:cNvSpPr/>
          <p:nvPr/>
        </p:nvSpPr>
        <p:spPr>
          <a:xfrm>
            <a:off x="685800" y="4003084"/>
            <a:ext cx="3352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 relates to locally assembled collection.</a:t>
            </a:r>
            <a:endParaRPr lang="en-US" dirty="0"/>
          </a:p>
        </p:txBody>
      </p:sp>
      <p:sp>
        <p:nvSpPr>
          <p:cNvPr id="13" name="Rectangle 12"/>
          <p:cNvSpPr/>
          <p:nvPr/>
        </p:nvSpPr>
        <p:spPr>
          <a:xfrm>
            <a:off x="4267200" y="4003084"/>
            <a:ext cx="40005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 relates to ability to efficiently meet a variety of research and learning needs. </a:t>
            </a:r>
            <a:endParaRPr lang="en-US" dirty="0"/>
          </a:p>
        </p:txBody>
      </p:sp>
      <p:sp>
        <p:nvSpPr>
          <p:cNvPr id="14" name="Rectangle 13"/>
          <p:cNvSpPr/>
          <p:nvPr/>
        </p:nvSpPr>
        <p:spPr>
          <a:xfrm>
            <a:off x="7369155" y="0"/>
            <a:ext cx="1774845" cy="261610"/>
          </a:xfrm>
          <a:prstGeom prst="rect">
            <a:avLst/>
          </a:prstGeom>
          <a:solidFill>
            <a:srgbClr val="00B0F0"/>
          </a:solidFill>
        </p:spPr>
        <p:txBody>
          <a:bodyPr wrap="none">
            <a:spAutoFit/>
          </a:bodyPr>
          <a:lstStyle/>
          <a:p>
            <a:r>
              <a:rPr lang="en-US" sz="1100" dirty="0">
                <a:solidFill>
                  <a:schemeClr val="bg1"/>
                </a:solidFill>
              </a:rPr>
              <a:t>http://www.xkcd.com/917/</a:t>
            </a:r>
          </a:p>
        </p:txBody>
      </p:sp>
      <p:sp>
        <p:nvSpPr>
          <p:cNvPr id="15" name="Rectangle 14"/>
          <p:cNvSpPr/>
          <p:nvPr/>
        </p:nvSpPr>
        <p:spPr>
          <a:xfrm>
            <a:off x="350874" y="5267902"/>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a:t>
            </a:r>
            <a:endParaRPr lang="en-US" dirty="0"/>
          </a:p>
        </p:txBody>
      </p:sp>
      <p:sp>
        <p:nvSpPr>
          <p:cNvPr id="16" name="Rectangle 15"/>
          <p:cNvSpPr/>
          <p:nvPr/>
        </p:nvSpPr>
        <p:spPr>
          <a:xfrm>
            <a:off x="7370202" y="5257800"/>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a:t>
            </a:r>
            <a:endParaRPr lang="en-US" dirty="0"/>
          </a:p>
        </p:txBody>
      </p:sp>
      <p:sp>
        <p:nvSpPr>
          <p:cNvPr id="17" name="Rectangle 16"/>
          <p:cNvSpPr/>
          <p:nvPr/>
        </p:nvSpPr>
        <p:spPr>
          <a:xfrm>
            <a:off x="381000" y="3733800"/>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Owned</a:t>
            </a:r>
            <a:endParaRPr lang="en-US" dirty="0"/>
          </a:p>
        </p:txBody>
      </p:sp>
      <p:sp>
        <p:nvSpPr>
          <p:cNvPr id="18" name="Rectangle 17"/>
          <p:cNvSpPr/>
          <p:nvPr/>
        </p:nvSpPr>
        <p:spPr>
          <a:xfrm>
            <a:off x="7400328" y="3766979"/>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Facilitated</a:t>
            </a:r>
            <a:endParaRPr lang="en-US" dirty="0"/>
          </a:p>
        </p:txBody>
      </p:sp>
      <p:sp>
        <p:nvSpPr>
          <p:cNvPr id="19" name="Rectangle 18"/>
          <p:cNvSpPr/>
          <p:nvPr/>
        </p:nvSpPr>
        <p:spPr>
          <a:xfrm>
            <a:off x="350874" y="6322415"/>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Outside in</a:t>
            </a:r>
            <a:endParaRPr lang="en-US" dirty="0"/>
          </a:p>
        </p:txBody>
      </p:sp>
      <p:sp>
        <p:nvSpPr>
          <p:cNvPr id="20" name="Rectangle 19"/>
          <p:cNvSpPr/>
          <p:nvPr/>
        </p:nvSpPr>
        <p:spPr>
          <a:xfrm>
            <a:off x="7365691" y="6324600"/>
            <a:ext cx="1371600" cy="3939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Inside out</a:t>
            </a:r>
            <a:endParaRPr lang="en-US" dirty="0"/>
          </a:p>
        </p:txBody>
      </p:sp>
    </p:spTree>
    <p:extLst>
      <p:ext uri="{BB962C8B-B14F-4D97-AF65-F5344CB8AC3E}">
        <p14:creationId xmlns:p14="http://schemas.microsoft.com/office/powerpoint/2010/main" val="2844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73" y="3200400"/>
            <a:ext cx="7772400" cy="1115690"/>
          </a:xfrm>
        </p:spPr>
        <p:txBody>
          <a:bodyPr/>
          <a:lstStyle/>
          <a:p>
            <a:r>
              <a:rPr lang="en-US" dirty="0" smtClean="0"/>
              <a:t>Towards the facilitated collection</a:t>
            </a:r>
            <a:endParaRPr lang="en-US" dirty="0"/>
          </a:p>
        </p:txBody>
      </p:sp>
      <p:sp>
        <p:nvSpPr>
          <p:cNvPr id="3" name="Text Placeholder 2"/>
          <p:cNvSpPr>
            <a:spLocks noGrp="1"/>
          </p:cNvSpPr>
          <p:nvPr>
            <p:ph type="body" sz="quarter" idx="10"/>
          </p:nvPr>
        </p:nvSpPr>
        <p:spPr/>
        <p:txBody>
          <a:bodyPr/>
          <a:lstStyle/>
          <a:p>
            <a:r>
              <a:rPr lang="en-US" dirty="0" smtClean="0"/>
              <a:t>Libraries, collections, technology</a:t>
            </a:r>
            <a:endParaRPr lang="en-US" dirty="0"/>
          </a:p>
        </p:txBody>
      </p:sp>
      <p:sp>
        <p:nvSpPr>
          <p:cNvPr id="5" name="Rectangle 4"/>
          <p:cNvSpPr/>
          <p:nvPr/>
        </p:nvSpPr>
        <p:spPr>
          <a:xfrm>
            <a:off x="8001000" y="152400"/>
            <a:ext cx="766557" cy="1446550"/>
          </a:xfrm>
          <a:prstGeom prst="rect">
            <a:avLst/>
          </a:prstGeom>
        </p:spPr>
        <p:txBody>
          <a:bodyPr wrap="none">
            <a:spAutoFit/>
          </a:bodyPr>
          <a:lstStyle/>
          <a:p>
            <a:pPr lvl="0"/>
            <a:r>
              <a:rPr lang="en-US" sz="8800" b="1" dirty="0" smtClean="0">
                <a:solidFill>
                  <a:srgbClr val="FFFFFF"/>
                </a:solidFill>
                <a:latin typeface="Segoe UI Light" panose="020B0502040204020203" pitchFamily="34" charset="0"/>
              </a:rPr>
              <a:t>5</a:t>
            </a:r>
            <a:endParaRPr lang="en-US" sz="8800" b="1" dirty="0">
              <a:solidFill>
                <a:srgbClr val="FFFFFF"/>
              </a:solidFill>
              <a:latin typeface="Segoe UI Light" panose="020B0502040204020203" pitchFamily="34" charset="0"/>
            </a:endParaRPr>
          </a:p>
        </p:txBody>
      </p:sp>
    </p:spTree>
    <p:extLst>
      <p:ext uri="{BB962C8B-B14F-4D97-AF65-F5344CB8AC3E}">
        <p14:creationId xmlns:p14="http://schemas.microsoft.com/office/powerpoint/2010/main" val="111179561"/>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92624" y="236931"/>
            <a:ext cx="3889185" cy="3174129"/>
          </a:xfrm>
          <a:prstGeom prst="rect">
            <a:avLst/>
          </a:prstGeom>
          <a:effectLst>
            <a:outerShdw blurRad="50800" dist="635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242575" y="3483864"/>
            <a:ext cx="3936233" cy="3162843"/>
          </a:xfrm>
          <a:prstGeom prst="rect">
            <a:avLst/>
          </a:prstGeom>
          <a:effectLst>
            <a:outerShdw blurRad="50800" dist="63500" dir="2700000" algn="tl" rotWithShape="0">
              <a:prstClr val="black">
                <a:alpha val="40000"/>
              </a:prstClr>
            </a:outerShdw>
          </a:effectLst>
        </p:spPr>
      </p:pic>
      <p:sp>
        <p:nvSpPr>
          <p:cNvPr id="7" name="Rectangle 6"/>
          <p:cNvSpPr/>
          <p:nvPr/>
        </p:nvSpPr>
        <p:spPr>
          <a:xfrm>
            <a:off x="403691" y="762000"/>
            <a:ext cx="4572000" cy="1938992"/>
          </a:xfrm>
          <a:prstGeom prst="rect">
            <a:avLst/>
          </a:prstGeom>
        </p:spPr>
        <p:txBody>
          <a:bodyPr>
            <a:spAutoFit/>
          </a:bodyPr>
          <a:lstStyle/>
          <a:p>
            <a:r>
              <a:rPr lang="en-US" sz="2000" i="1" dirty="0" smtClean="0">
                <a:latin typeface="Arial" panose="020B0604020202020204" pitchFamily="34" charset="0"/>
              </a:rPr>
              <a:t>“ … Some </a:t>
            </a:r>
            <a:r>
              <a:rPr lang="en-US" sz="2000" b="1" i="1" dirty="0">
                <a:latin typeface="Arial" panose="020B0604020202020204" pitchFamily="34" charset="0"/>
              </a:rPr>
              <a:t>print book publications that appear scarce</a:t>
            </a:r>
            <a:r>
              <a:rPr lang="en-US" sz="2000" i="1" dirty="0">
                <a:latin typeface="Arial" panose="020B0604020202020204" pitchFamily="34" charset="0"/>
              </a:rPr>
              <a:t> at </a:t>
            </a:r>
            <a:r>
              <a:rPr lang="en-US" sz="2000" i="1" dirty="0" smtClean="0">
                <a:latin typeface="Arial" panose="020B0604020202020204" pitchFamily="34" charset="0"/>
              </a:rPr>
              <a:t>group-scale—i.e</a:t>
            </a:r>
            <a:r>
              <a:rPr lang="en-US" sz="2000" i="1" dirty="0">
                <a:latin typeface="Arial" panose="020B0604020202020204" pitchFamily="34" charset="0"/>
              </a:rPr>
              <a:t>., </a:t>
            </a:r>
            <a:r>
              <a:rPr lang="en-US" sz="2000" b="1" i="1" dirty="0" smtClean="0">
                <a:latin typeface="Arial" panose="020B0604020202020204" pitchFamily="34" charset="0"/>
              </a:rPr>
              <a:t>within </a:t>
            </a:r>
            <a:r>
              <a:rPr lang="en-US" sz="2000" b="1" i="1" dirty="0">
                <a:latin typeface="Arial" panose="020B0604020202020204" pitchFamily="34" charset="0"/>
              </a:rPr>
              <a:t>the RLUK membership</a:t>
            </a:r>
            <a:r>
              <a:rPr lang="en-US" sz="2000" i="1" dirty="0">
                <a:latin typeface="Arial" panose="020B0604020202020204" pitchFamily="34" charset="0"/>
              </a:rPr>
              <a:t>—may in fact exhibit much </a:t>
            </a:r>
            <a:r>
              <a:rPr lang="en-US" sz="2000" b="1" i="1" dirty="0">
                <a:latin typeface="Arial" panose="020B0604020202020204" pitchFamily="34" charset="0"/>
              </a:rPr>
              <a:t>higher availability when evaluated at global </a:t>
            </a:r>
            <a:r>
              <a:rPr lang="en-US" sz="2000" b="1" i="1" dirty="0" smtClean="0">
                <a:latin typeface="Arial" panose="020B0604020202020204" pitchFamily="34" charset="0"/>
              </a:rPr>
              <a:t>scale </a:t>
            </a:r>
            <a:r>
              <a:rPr lang="en-US" sz="2000" i="1" dirty="0" smtClean="0">
                <a:latin typeface="Arial" panose="020B0604020202020204" pitchFamily="34" charset="0"/>
              </a:rPr>
              <a:t>…”</a:t>
            </a:r>
            <a:endParaRPr lang="en-US" sz="2000" i="1" dirty="0">
              <a:latin typeface="Arial" panose="020B0604020202020204" pitchFamily="34" charset="0"/>
            </a:endParaRPr>
          </a:p>
        </p:txBody>
      </p:sp>
      <p:sp>
        <p:nvSpPr>
          <p:cNvPr id="8" name="Rectangle 7"/>
          <p:cNvSpPr/>
          <p:nvPr/>
        </p:nvSpPr>
        <p:spPr>
          <a:xfrm>
            <a:off x="4409492" y="4267200"/>
            <a:ext cx="4751441" cy="1938992"/>
          </a:xfrm>
          <a:prstGeom prst="rect">
            <a:avLst/>
          </a:prstGeom>
        </p:spPr>
        <p:txBody>
          <a:bodyPr wrap="square">
            <a:spAutoFit/>
          </a:bodyPr>
          <a:lstStyle/>
          <a:p>
            <a:r>
              <a:rPr lang="en-US" sz="2000" i="1" dirty="0" smtClean="0">
                <a:latin typeface="Arial" panose="020B0604020202020204" pitchFamily="34" charset="0"/>
              </a:rPr>
              <a:t>“… The </a:t>
            </a:r>
            <a:r>
              <a:rPr lang="en-US" sz="2000" i="1" dirty="0">
                <a:latin typeface="Arial" panose="020B0604020202020204" pitchFamily="34" charset="0"/>
              </a:rPr>
              <a:t>age of the RLUK collective print book collection skews young, with </a:t>
            </a:r>
            <a:r>
              <a:rPr lang="en-US" sz="2000" i="1" dirty="0" smtClean="0">
                <a:latin typeface="Arial" panose="020B0604020202020204" pitchFamily="34" charset="0"/>
              </a:rPr>
              <a:t>… </a:t>
            </a:r>
            <a:r>
              <a:rPr lang="en-US" sz="2000" b="1" i="1" dirty="0" smtClean="0">
                <a:latin typeface="Arial" panose="020B0604020202020204" pitchFamily="34" charset="0"/>
              </a:rPr>
              <a:t>almost </a:t>
            </a:r>
            <a:r>
              <a:rPr lang="en-US" sz="2000" b="1" i="1" dirty="0">
                <a:latin typeface="Arial" panose="020B0604020202020204" pitchFamily="34" charset="0"/>
              </a:rPr>
              <a:t>a third of the </a:t>
            </a:r>
            <a:r>
              <a:rPr lang="en-US" sz="2000" b="1" i="1" dirty="0" smtClean="0">
                <a:latin typeface="Arial" panose="020B0604020202020204" pitchFamily="34" charset="0"/>
              </a:rPr>
              <a:t>collection </a:t>
            </a:r>
            <a:r>
              <a:rPr lang="en-US" sz="2000" b="1" i="1" dirty="0">
                <a:latin typeface="Arial" panose="020B0604020202020204" pitchFamily="34" charset="0"/>
              </a:rPr>
              <a:t>published </a:t>
            </a:r>
            <a:r>
              <a:rPr lang="en-US" sz="2000" b="1" i="1" dirty="0" smtClean="0">
                <a:latin typeface="Arial" panose="020B0604020202020204" pitchFamily="34" charset="0"/>
              </a:rPr>
              <a:t>since </a:t>
            </a:r>
            <a:r>
              <a:rPr lang="en-US" sz="2000" b="1" i="1" dirty="0">
                <a:latin typeface="Arial" panose="020B0604020202020204" pitchFamily="34" charset="0"/>
              </a:rPr>
              <a:t>1990</a:t>
            </a:r>
            <a:r>
              <a:rPr lang="en-US" sz="2000" i="1" dirty="0">
                <a:latin typeface="Arial" panose="020B0604020202020204" pitchFamily="34" charset="0"/>
              </a:rPr>
              <a:t>. A significant portion of the collection (11</a:t>
            </a:r>
            <a:r>
              <a:rPr lang="en-US" sz="2000" i="1" dirty="0" smtClean="0">
                <a:latin typeface="Arial" panose="020B0604020202020204" pitchFamily="34" charset="0"/>
              </a:rPr>
              <a:t>%) </a:t>
            </a:r>
            <a:r>
              <a:rPr lang="en-US" sz="2000" i="1" dirty="0">
                <a:latin typeface="Arial" panose="020B0604020202020204" pitchFamily="34" charset="0"/>
              </a:rPr>
              <a:t>originates from the </a:t>
            </a:r>
            <a:r>
              <a:rPr lang="en-US" sz="2000" i="1" dirty="0" smtClean="0">
                <a:latin typeface="Arial" panose="020B0604020202020204" pitchFamily="34" charset="0"/>
              </a:rPr>
              <a:t>pre-1850 period …”</a:t>
            </a:r>
            <a:endParaRPr lang="en-US" sz="2000" i="1" dirty="0">
              <a:effectLst/>
              <a:latin typeface="Arial" panose="020B0604020202020204" pitchFamily="34" charset="0"/>
            </a:endParaRPr>
          </a:p>
        </p:txBody>
      </p:sp>
    </p:spTree>
    <p:extLst>
      <p:ext uri="{BB962C8B-B14F-4D97-AF65-F5344CB8AC3E}">
        <p14:creationId xmlns:p14="http://schemas.microsoft.com/office/powerpoint/2010/main" val="3949122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The ‘owned’ collection</a:t>
            </a:r>
            <a:endParaRPr lang="en-US" sz="2000" dirty="0">
              <a:solidFill>
                <a:schemeClr val="accent1"/>
              </a:solidFill>
            </a:endParaRP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solidFill>
              </a:rPr>
              <a:t>The ‘facilitated’ collection</a:t>
            </a:r>
            <a:endParaRPr lang="en-US" sz="2000" dirty="0">
              <a:solidFill>
                <a:schemeClr val="accent2"/>
              </a:solidFill>
            </a:endParaRP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smtClean="0">
                <a:solidFill>
                  <a:schemeClr val="accent1"/>
                </a:solidFill>
              </a:rPr>
              <a:t>A collections spectrum</a:t>
            </a:r>
            <a:endParaRPr lang="en-US" b="1" dirty="0">
              <a:solidFill>
                <a:schemeClr val="accent1"/>
              </a:solidFill>
            </a:endParaRP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smtClean="0">
                <a:solidFill>
                  <a:schemeClr val="accent1"/>
                </a:solidFill>
              </a:rPr>
              <a:t>Purchased and </a:t>
            </a:r>
            <a:br>
              <a:rPr lang="en-US" dirty="0" smtClean="0">
                <a:solidFill>
                  <a:schemeClr val="accent1"/>
                </a:solidFill>
              </a:rPr>
            </a:br>
            <a:r>
              <a:rPr lang="en-US" dirty="0" smtClean="0">
                <a:solidFill>
                  <a:schemeClr val="accent1"/>
                </a:solidFill>
              </a:rPr>
              <a:t>physically stored</a:t>
            </a:r>
            <a:endParaRPr lang="en-US" dirty="0">
              <a:solidFill>
                <a:schemeClr val="accent1"/>
              </a:solidFill>
            </a:endParaRP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smtClean="0">
                <a:solidFill>
                  <a:schemeClr val="accent1"/>
                </a:solidFill>
              </a:rPr>
              <a:t>Meet research and </a:t>
            </a:r>
          </a:p>
          <a:p>
            <a:pPr algn="ctr"/>
            <a:r>
              <a:rPr lang="en-US" dirty="0" smtClean="0">
                <a:solidFill>
                  <a:schemeClr val="accent1"/>
                </a:solidFill>
              </a:rPr>
              <a:t>learning needs in best way</a:t>
            </a:r>
            <a:endParaRPr lang="en-US" dirty="0">
              <a:solidFill>
                <a:schemeClr val="accent1"/>
              </a:solidFill>
            </a:endParaRPr>
          </a:p>
        </p:txBody>
      </p:sp>
      <p:sp>
        <p:nvSpPr>
          <p:cNvPr id="2" name="Rectangle 1"/>
          <p:cNvSpPr/>
          <p:nvPr/>
        </p:nvSpPr>
        <p:spPr>
          <a:xfrm>
            <a:off x="4260470" y="2305124"/>
            <a:ext cx="4572000" cy="923330"/>
          </a:xfrm>
          <a:prstGeom prst="rect">
            <a:avLst/>
          </a:prstGeom>
        </p:spPr>
        <p:txBody>
          <a:bodyPr>
            <a:spAutoFit/>
          </a:bodyPr>
          <a:lstStyle/>
          <a:p>
            <a:r>
              <a:rPr lang="en-US" b="1" dirty="0" smtClean="0"/>
              <a:t>A network logic: </a:t>
            </a:r>
            <a:r>
              <a:rPr lang="en-US" dirty="0" smtClean="0"/>
              <a:t>a</a:t>
            </a:r>
            <a:r>
              <a:rPr lang="en-US" dirty="0"/>
              <a:t> coordinated mix of local, external and collaborative services are assembled around user needs</a:t>
            </a:r>
          </a:p>
        </p:txBody>
      </p:sp>
      <p:sp>
        <p:nvSpPr>
          <p:cNvPr id="3" name="Rectangle 2"/>
          <p:cNvSpPr/>
          <p:nvPr/>
        </p:nvSpPr>
        <p:spPr>
          <a:xfrm>
            <a:off x="187282" y="2305124"/>
            <a:ext cx="3169227" cy="923330"/>
          </a:xfrm>
          <a:prstGeom prst="rect">
            <a:avLst/>
          </a:prstGeom>
        </p:spPr>
        <p:txBody>
          <a:bodyPr wrap="square">
            <a:spAutoFit/>
          </a:bodyPr>
          <a:lstStyle/>
          <a:p>
            <a:r>
              <a:rPr lang="en-US" b="1" dirty="0" smtClean="0"/>
              <a:t>A print logic: </a:t>
            </a:r>
            <a:r>
              <a:rPr lang="en-US" dirty="0" smtClean="0"/>
              <a:t>the </a:t>
            </a:r>
            <a:r>
              <a:rPr lang="en-US" dirty="0"/>
              <a:t>distribution of </a:t>
            </a:r>
            <a:r>
              <a:rPr lang="en-US" dirty="0" smtClean="0"/>
              <a:t/>
            </a:r>
            <a:br>
              <a:rPr lang="en-US" dirty="0" smtClean="0"/>
            </a:br>
            <a:r>
              <a:rPr lang="en-US" dirty="0" smtClean="0"/>
              <a:t>print </a:t>
            </a:r>
            <a:r>
              <a:rPr lang="en-US" dirty="0"/>
              <a:t>copies to multiple local </a:t>
            </a:r>
            <a:r>
              <a:rPr lang="en-US" dirty="0" smtClean="0"/>
              <a:t/>
            </a:r>
            <a:br>
              <a:rPr lang="en-US" dirty="0" smtClean="0"/>
            </a:br>
            <a:r>
              <a:rPr lang="en-US" dirty="0" smtClean="0"/>
              <a:t>destinations</a:t>
            </a:r>
            <a:endParaRPr lang="en-US" dirty="0"/>
          </a:p>
        </p:txBody>
      </p:sp>
    </p:spTree>
    <p:extLst>
      <p:ext uri="{BB962C8B-B14F-4D97-AF65-F5344CB8AC3E}">
        <p14:creationId xmlns:p14="http://schemas.microsoft.com/office/powerpoint/2010/main" val="2874218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ular Callout 26"/>
          <p:cNvSpPr/>
          <p:nvPr/>
        </p:nvSpPr>
        <p:spPr>
          <a:xfrm>
            <a:off x="3476650" y="472638"/>
            <a:ext cx="4371950" cy="1074484"/>
          </a:xfrm>
          <a:prstGeom prst="wedgeRectCallout">
            <a:avLst>
              <a:gd name="adj1" fmla="val 44933"/>
              <a:gd name="adj2" fmla="val 23250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‘external’ collection: </a:t>
            </a:r>
          </a:p>
          <a:p>
            <a:r>
              <a:rPr lang="en-US" sz="1600" dirty="0">
                <a:solidFill>
                  <a:schemeClr val="accent1"/>
                </a:solidFill>
              </a:rPr>
              <a:t>Pointing </a:t>
            </a:r>
            <a:r>
              <a:rPr lang="en-US" sz="1600" dirty="0" smtClean="0">
                <a:solidFill>
                  <a:schemeClr val="accent1"/>
                </a:solidFill>
              </a:rPr>
              <a:t>researchers </a:t>
            </a:r>
            <a:r>
              <a:rPr lang="en-US" sz="1600" dirty="0">
                <a:solidFill>
                  <a:schemeClr val="accent1"/>
                </a:solidFill>
              </a:rPr>
              <a:t>at </a:t>
            </a:r>
            <a:r>
              <a:rPr lang="en-US" sz="1600" dirty="0" smtClean="0">
                <a:solidFill>
                  <a:schemeClr val="accent1"/>
                </a:solidFill>
              </a:rPr>
              <a:t>Google Scholar; </a:t>
            </a:r>
          </a:p>
          <a:p>
            <a:r>
              <a:rPr lang="en-US" sz="1600" dirty="0" smtClean="0">
                <a:solidFill>
                  <a:schemeClr val="accent1"/>
                </a:solidFill>
              </a:rPr>
              <a:t>Including freely available </a:t>
            </a:r>
            <a:r>
              <a:rPr lang="en-US" sz="1600" dirty="0" err="1">
                <a:solidFill>
                  <a:schemeClr val="accent1"/>
                </a:solidFill>
              </a:rPr>
              <a:t>ebooks</a:t>
            </a:r>
            <a:r>
              <a:rPr lang="en-US" sz="1600" dirty="0">
                <a:solidFill>
                  <a:schemeClr val="accent1"/>
                </a:solidFill>
              </a:rPr>
              <a:t> in the </a:t>
            </a:r>
            <a:r>
              <a:rPr lang="en-US" sz="1600" dirty="0" smtClean="0">
                <a:solidFill>
                  <a:schemeClr val="accent1"/>
                </a:solidFill>
              </a:rPr>
              <a:t>catalog; </a:t>
            </a:r>
          </a:p>
          <a:p>
            <a:r>
              <a:rPr lang="en-US" sz="1600" dirty="0" smtClean="0">
                <a:solidFill>
                  <a:schemeClr val="accent1"/>
                </a:solidFill>
              </a:rPr>
              <a:t>Creating </a:t>
            </a:r>
            <a:r>
              <a:rPr lang="en-US" sz="1600" dirty="0">
                <a:solidFill>
                  <a:schemeClr val="accent1"/>
                </a:solidFill>
              </a:rPr>
              <a:t>resource </a:t>
            </a:r>
            <a:r>
              <a:rPr lang="en-US" sz="1600" dirty="0" smtClean="0">
                <a:solidFill>
                  <a:schemeClr val="accent1"/>
                </a:solidFill>
              </a:rPr>
              <a:t>guides </a:t>
            </a:r>
            <a:r>
              <a:rPr lang="en-US" sz="1600" dirty="0">
                <a:solidFill>
                  <a:schemeClr val="accent1"/>
                </a:solidFill>
              </a:rPr>
              <a:t>for web </a:t>
            </a:r>
            <a:r>
              <a:rPr lang="en-US" sz="1600" dirty="0" smtClean="0">
                <a:solidFill>
                  <a:schemeClr val="accent1"/>
                </a:solidFill>
              </a:rPr>
              <a:t>resources.</a:t>
            </a:r>
            <a:endParaRPr lang="en-US" sz="1600" dirty="0">
              <a:solidFill>
                <a:schemeClr val="accent1"/>
              </a:solidFill>
            </a:endParaRPr>
          </a:p>
        </p:txBody>
      </p:sp>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The ‘owned’ collection</a:t>
            </a:r>
            <a:endParaRPr lang="en-US" sz="2000" dirty="0">
              <a:solidFill>
                <a:schemeClr val="accent1"/>
              </a:solidFill>
            </a:endParaRP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solidFill>
              </a:rPr>
              <a:t>The ‘facilitated’ collection</a:t>
            </a:r>
            <a:endParaRPr lang="en-US" sz="2000" dirty="0">
              <a:solidFill>
                <a:schemeClr val="accent2"/>
              </a:solidFill>
            </a:endParaRPr>
          </a:p>
        </p:txBody>
      </p:sp>
      <p:sp>
        <p:nvSpPr>
          <p:cNvPr id="11" name="Rectangular Callout 10"/>
          <p:cNvSpPr/>
          <p:nvPr/>
        </p:nvSpPr>
        <p:spPr>
          <a:xfrm>
            <a:off x="1305498"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‘borrowed’ collection</a:t>
            </a:r>
            <a:endParaRPr lang="en-US" sz="1600" dirty="0">
              <a:solidFill>
                <a:schemeClr val="accent1"/>
              </a:solidFill>
            </a:endParaRP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smtClean="0">
                <a:solidFill>
                  <a:schemeClr val="accent1"/>
                </a:solidFill>
              </a:rPr>
              <a:t>A collections spectrum</a:t>
            </a:r>
            <a:endParaRPr lang="en-US" b="1" dirty="0">
              <a:solidFill>
                <a:schemeClr val="accent1"/>
              </a:solidFill>
            </a:endParaRPr>
          </a:p>
        </p:txBody>
      </p:sp>
      <p:sp>
        <p:nvSpPr>
          <p:cNvPr id="21" name="Rectangular Callout 20"/>
          <p:cNvSpPr/>
          <p:nvPr/>
        </p:nvSpPr>
        <p:spPr>
          <a:xfrm>
            <a:off x="2928749"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‘shared print’ collection</a:t>
            </a:r>
            <a:endParaRPr lang="en-US" sz="1600" dirty="0">
              <a:solidFill>
                <a:schemeClr val="accent1"/>
              </a:solidFill>
            </a:endParaRPr>
          </a:p>
        </p:txBody>
      </p:sp>
      <p:sp>
        <p:nvSpPr>
          <p:cNvPr id="16" name="Rectangular Callout 15"/>
          <p:cNvSpPr/>
          <p:nvPr/>
        </p:nvSpPr>
        <p:spPr>
          <a:xfrm>
            <a:off x="456950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‘shared digital’ collection</a:t>
            </a:r>
            <a:endParaRPr lang="en-US" sz="1600" dirty="0">
              <a:solidFill>
                <a:schemeClr val="accent1"/>
              </a:solidFill>
            </a:endParaRPr>
          </a:p>
        </p:txBody>
      </p:sp>
      <p:sp>
        <p:nvSpPr>
          <p:cNvPr id="18" name="Rectangular Callout 17"/>
          <p:cNvSpPr/>
          <p:nvPr/>
        </p:nvSpPr>
        <p:spPr>
          <a:xfrm>
            <a:off x="6332615"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evolving scholarly record</a:t>
            </a:r>
            <a:endParaRPr lang="en-US" sz="1600" dirty="0">
              <a:solidFill>
                <a:schemeClr val="accent1"/>
              </a:solidFill>
            </a:endParaRP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smtClean="0">
                <a:solidFill>
                  <a:schemeClr val="accent1"/>
                </a:solidFill>
              </a:rPr>
              <a:t>Purchased and </a:t>
            </a:r>
            <a:br>
              <a:rPr lang="en-US" dirty="0" smtClean="0">
                <a:solidFill>
                  <a:schemeClr val="accent1"/>
                </a:solidFill>
              </a:rPr>
            </a:br>
            <a:r>
              <a:rPr lang="en-US" dirty="0" smtClean="0">
                <a:solidFill>
                  <a:schemeClr val="accent1"/>
                </a:solidFill>
              </a:rPr>
              <a:t>physically stored</a:t>
            </a:r>
            <a:endParaRPr lang="en-US" dirty="0">
              <a:solidFill>
                <a:schemeClr val="accent1"/>
              </a:solidFill>
            </a:endParaRP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smtClean="0">
                <a:solidFill>
                  <a:schemeClr val="accent1"/>
                </a:solidFill>
              </a:rPr>
              <a:t>Meet research and </a:t>
            </a:r>
          </a:p>
          <a:p>
            <a:pPr algn="ctr"/>
            <a:r>
              <a:rPr lang="en-US" dirty="0" smtClean="0">
                <a:solidFill>
                  <a:schemeClr val="accent1"/>
                </a:solidFill>
              </a:rPr>
              <a:t>learning needs in best way</a:t>
            </a:r>
            <a:endParaRPr lang="en-US" dirty="0">
              <a:solidFill>
                <a:schemeClr val="accent1"/>
              </a:solidFill>
            </a:endParaRPr>
          </a:p>
        </p:txBody>
      </p:sp>
      <p:sp>
        <p:nvSpPr>
          <p:cNvPr id="24" name="Rectangular Callout 23"/>
          <p:cNvSpPr/>
          <p:nvPr/>
        </p:nvSpPr>
        <p:spPr>
          <a:xfrm>
            <a:off x="2720196" y="4210050"/>
            <a:ext cx="1412915" cy="800099"/>
          </a:xfrm>
          <a:prstGeom prst="wedgeRectCallout">
            <a:avLst>
              <a:gd name="adj1" fmla="val -12851"/>
              <a:gd name="adj2" fmla="val -9079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‘licensed’ collection</a:t>
            </a:r>
            <a:endParaRPr lang="en-US" sz="1600" dirty="0">
              <a:solidFill>
                <a:schemeClr val="accent1"/>
              </a:solidFill>
            </a:endParaRPr>
          </a:p>
        </p:txBody>
      </p:sp>
      <p:sp>
        <p:nvSpPr>
          <p:cNvPr id="25" name="Rectangular Callout 24"/>
          <p:cNvSpPr/>
          <p:nvPr/>
        </p:nvSpPr>
        <p:spPr>
          <a:xfrm>
            <a:off x="4540080" y="4205309"/>
            <a:ext cx="1412915" cy="914400"/>
          </a:xfrm>
          <a:prstGeom prst="wedgeRectCallout">
            <a:avLst>
              <a:gd name="adj1" fmla="val -28389"/>
              <a:gd name="adj2" fmla="val -92624"/>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‘demand-driven’ collection</a:t>
            </a:r>
            <a:endParaRPr lang="en-US" sz="1600" dirty="0">
              <a:solidFill>
                <a:schemeClr val="accent1"/>
              </a:solidFill>
            </a:endParaRPr>
          </a:p>
        </p:txBody>
      </p:sp>
    </p:spTree>
    <p:extLst>
      <p:ext uri="{BB962C8B-B14F-4D97-AF65-F5344CB8AC3E}">
        <p14:creationId xmlns:p14="http://schemas.microsoft.com/office/powerpoint/2010/main" val="21853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21" grpId="0" animBg="1"/>
      <p:bldP spid="16" grpId="0" animBg="1"/>
      <p:bldP spid="18"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50867"/>
            <a:ext cx="7175361" cy="1384995"/>
          </a:xfrm>
          <a:prstGeom prst="rect">
            <a:avLst/>
          </a:prstGeom>
          <a:solidFill>
            <a:srgbClr val="4F81BD"/>
          </a:solidFill>
          <a:ln>
            <a:noFill/>
          </a:ln>
        </p:spPr>
        <p:txBody>
          <a:bodyPr wrap="none" rtlCol="0">
            <a:spAutoFit/>
          </a:bodyPr>
          <a:lstStyle/>
          <a:p>
            <a:pPr algn="ctr"/>
            <a:r>
              <a:rPr lang="en-US" sz="2800" b="1" dirty="0" smtClean="0">
                <a:solidFill>
                  <a:schemeClr val="bg1"/>
                </a:solidFill>
                <a:latin typeface="Segoe UI Light" panose="020B0502040204020203" pitchFamily="34" charset="0"/>
              </a:rPr>
              <a:t>Collaboration requires ‘conscious coordination’</a:t>
            </a:r>
          </a:p>
          <a:p>
            <a:pPr algn="ctr"/>
            <a:endParaRPr lang="en-US" sz="2800" b="1" dirty="0">
              <a:solidFill>
                <a:schemeClr val="bg1"/>
              </a:solidFill>
              <a:latin typeface="Segoe UI Light" panose="020B0502040204020203" pitchFamily="34" charset="0"/>
            </a:endParaRPr>
          </a:p>
          <a:p>
            <a:pPr algn="ctr"/>
            <a:r>
              <a:rPr lang="en-US" sz="2800" b="1" dirty="0" err="1" smtClean="0">
                <a:solidFill>
                  <a:schemeClr val="bg1"/>
                </a:solidFill>
                <a:latin typeface="Segoe UI Light" panose="020B0502040204020203" pitchFamily="34" charset="0"/>
              </a:rPr>
              <a:t>Rightscaling</a:t>
            </a:r>
            <a:r>
              <a:rPr lang="en-US" sz="2800" b="1" dirty="0" smtClean="0">
                <a:solidFill>
                  <a:schemeClr val="bg1"/>
                </a:solidFill>
                <a:latin typeface="Segoe UI Light" panose="020B0502040204020203" pitchFamily="34" charset="0"/>
              </a:rPr>
              <a:t> – optimum scale?</a:t>
            </a:r>
            <a:endParaRPr lang="en-US" sz="2400" b="1" dirty="0">
              <a:solidFill>
                <a:schemeClr val="bg1"/>
              </a:solidFill>
              <a:latin typeface="Segoe UI Light" panose="020B0502040204020203" pitchFamily="34" charset="0"/>
            </a:endParaRPr>
          </a:p>
        </p:txBody>
      </p:sp>
      <p:pic>
        <p:nvPicPr>
          <p:cNvPr id="6" name="Picture 6" descr="http://www.digital-science.com/system/images/W1siZiIsIjIwMTIvMDUvMDkvMTcvNDIvMzEvNTU0L3Byb2R1Y3RfZmlnc2hhcmVfbGFyZ2UucG5nIl1d/product-figshare-large.png"/>
          <p:cNvPicPr>
            <a:picLocks noChangeAspect="1" noChangeArrowheads="1"/>
          </p:cNvPicPr>
          <p:nvPr/>
        </p:nvPicPr>
        <p:blipFill>
          <a:blip r:embed="rId2" cstate="print"/>
          <a:srcRect/>
          <a:stretch>
            <a:fillRect/>
          </a:stretch>
        </p:blipFill>
        <p:spPr bwMode="auto">
          <a:xfrm>
            <a:off x="6935292" y="6020263"/>
            <a:ext cx="1600200" cy="484910"/>
          </a:xfrm>
          <a:prstGeom prst="rect">
            <a:avLst/>
          </a:prstGeom>
          <a:noFill/>
        </p:spPr>
      </p:pic>
      <p:pic>
        <p:nvPicPr>
          <p:cNvPr id="7" name="Picture 14" descr="http://wiki.datadryad.org/wg/dryad/images/9/91/DryadLogo.png"/>
          <p:cNvPicPr>
            <a:picLocks noChangeAspect="1" noChangeArrowheads="1"/>
          </p:cNvPicPr>
          <p:nvPr/>
        </p:nvPicPr>
        <p:blipFill>
          <a:blip r:embed="rId3" cstate="print"/>
          <a:srcRect/>
          <a:stretch>
            <a:fillRect/>
          </a:stretch>
        </p:blipFill>
        <p:spPr bwMode="auto">
          <a:xfrm>
            <a:off x="7308326" y="4826217"/>
            <a:ext cx="1371600" cy="766646"/>
          </a:xfrm>
          <a:prstGeom prst="rect">
            <a:avLst/>
          </a:prstGeom>
          <a:noFill/>
        </p:spPr>
      </p:pic>
      <p:sp>
        <p:nvSpPr>
          <p:cNvPr id="12" name="Rectangular Callout 11"/>
          <p:cNvSpPr/>
          <p:nvPr/>
        </p:nvSpPr>
        <p:spPr>
          <a:xfrm>
            <a:off x="567737"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‘borrowed’ collection</a:t>
            </a:r>
            <a:endParaRPr lang="en-US" sz="1600" dirty="0">
              <a:solidFill>
                <a:schemeClr val="accent1"/>
              </a:solidFill>
            </a:endParaRPr>
          </a:p>
        </p:txBody>
      </p:sp>
      <p:sp>
        <p:nvSpPr>
          <p:cNvPr id="13" name="Rectangular Callout 12"/>
          <p:cNvSpPr/>
          <p:nvPr/>
        </p:nvSpPr>
        <p:spPr>
          <a:xfrm>
            <a:off x="2565064"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‘shared print’ collection</a:t>
            </a:r>
            <a:endParaRPr lang="en-US" sz="1600" dirty="0">
              <a:solidFill>
                <a:schemeClr val="accent1"/>
              </a:solidFill>
            </a:endParaRPr>
          </a:p>
        </p:txBody>
      </p:sp>
      <p:sp>
        <p:nvSpPr>
          <p:cNvPr id="14" name="Rectangular Callout 13"/>
          <p:cNvSpPr/>
          <p:nvPr/>
        </p:nvSpPr>
        <p:spPr>
          <a:xfrm>
            <a:off x="467341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‘shared digital’ collection</a:t>
            </a:r>
            <a:endParaRPr lang="en-US" sz="1600" dirty="0">
              <a:solidFill>
                <a:schemeClr val="accent1"/>
              </a:solidFill>
            </a:endParaRPr>
          </a:p>
        </p:txBody>
      </p:sp>
      <p:sp>
        <p:nvSpPr>
          <p:cNvPr id="15" name="Rectangular Callout 14"/>
          <p:cNvSpPr/>
          <p:nvPr/>
        </p:nvSpPr>
        <p:spPr>
          <a:xfrm>
            <a:off x="6935292"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rPr>
              <a:t>The evolving scholarly record</a:t>
            </a:r>
            <a:endParaRPr lang="en-US" sz="1600" dirty="0">
              <a:solidFill>
                <a:schemeClr val="accent1"/>
              </a:solidFill>
            </a:endParaRPr>
          </a:p>
        </p:txBody>
      </p:sp>
      <p:pic>
        <p:nvPicPr>
          <p:cNvPr id="4098" name="Picture 2" descr="https://www.oclc.org/content/dam/oclc/common/images/logos/new/OCLC/OCLC_Logo_H_Color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5678" y="6057073"/>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cpsr.umich.edu/icpsrweb/ICPSR/css/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5392" y="5833714"/>
            <a:ext cx="1291808" cy="2286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oclc.org/content/dam/oclc/common/images/logos/new/OCLC/OCLC_Logo_H_Color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35" y="4682297"/>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5335272" y="4889224"/>
            <a:ext cx="904412" cy="868074"/>
          </a:xfrm>
          <a:prstGeom prst="rect">
            <a:avLst/>
          </a:prstGeom>
        </p:spPr>
      </p:pic>
      <p:pic>
        <p:nvPicPr>
          <p:cNvPr id="1030" name="Picture 6" descr="https://upload.wikimedia.org/wikipedia/en/d/da/LOCKSS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5484" y="4904574"/>
            <a:ext cx="590194" cy="5938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oclc.org/content/dam/oclc/common/images/logos/new/OCLC/OCLC_Logo_H_Color_No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159" y="6057073"/>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colc.net/sites/default/files/styles/medium/public/PALCI%20Logo.png?itok=SVwxmL2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980" y="3861383"/>
            <a:ext cx="819220" cy="3127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a:stretch>
            <a:fillRect/>
          </a:stretch>
        </p:blipFill>
        <p:spPr>
          <a:xfrm>
            <a:off x="2482680" y="4580641"/>
            <a:ext cx="904412" cy="868074"/>
          </a:xfrm>
          <a:prstGeom prst="rect">
            <a:avLst/>
          </a:prstGeom>
        </p:spPr>
      </p:pic>
      <p:pic>
        <p:nvPicPr>
          <p:cNvPr id="26" name="Picture 6" descr="CIC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771" y="3892912"/>
            <a:ext cx="1337066" cy="312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0"/>
          <a:stretch>
            <a:fillRect/>
          </a:stretch>
        </p:blipFill>
        <p:spPr>
          <a:xfrm>
            <a:off x="4628844" y="4017779"/>
            <a:ext cx="1203177" cy="187871"/>
          </a:xfrm>
          <a:prstGeom prst="rect">
            <a:avLst/>
          </a:prstGeom>
        </p:spPr>
      </p:pic>
      <p:pic>
        <p:nvPicPr>
          <p:cNvPr id="4" name="Picture 2" descr="share-logo-140x1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5292" y="4252345"/>
            <a:ext cx="981047" cy="7357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icolc.net/sites/default/files/styles/medium/public/PALCI%20Logo.png?itok=SVwxmL2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9227" y="4252345"/>
            <a:ext cx="819220" cy="31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5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1000"/>
                                        <p:tgtEl>
                                          <p:spTgt spid="4098"/>
                                        </p:tgtEl>
                                      </p:cBhvr>
                                    </p:animEffect>
                                    <p:anim calcmode="lin" valueType="num">
                                      <p:cBhvr>
                                        <p:cTn id="40" dur="1000" fill="hold"/>
                                        <p:tgtEl>
                                          <p:spTgt spid="4098"/>
                                        </p:tgtEl>
                                        <p:attrNameLst>
                                          <p:attrName>ppt_x</p:attrName>
                                        </p:attrNameLst>
                                      </p:cBhvr>
                                      <p:tavLst>
                                        <p:tav tm="0">
                                          <p:val>
                                            <p:strVal val="#ppt_x"/>
                                          </p:val>
                                        </p:tav>
                                        <p:tav tm="100000">
                                          <p:val>
                                            <p:strVal val="#ppt_x"/>
                                          </p:val>
                                        </p:tav>
                                      </p:tavLst>
                                    </p:anim>
                                    <p:anim calcmode="lin" valueType="num">
                                      <p:cBhvr>
                                        <p:cTn id="41" dur="1000" fill="hold"/>
                                        <p:tgtEl>
                                          <p:spTgt spid="409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fade">
                                      <p:cBhvr>
                                        <p:cTn id="44" dur="1000"/>
                                        <p:tgtEl>
                                          <p:spTgt spid="4102"/>
                                        </p:tgtEl>
                                      </p:cBhvr>
                                    </p:animEffect>
                                    <p:anim calcmode="lin" valueType="num">
                                      <p:cBhvr>
                                        <p:cTn id="45" dur="1000" fill="hold"/>
                                        <p:tgtEl>
                                          <p:spTgt spid="4102"/>
                                        </p:tgtEl>
                                        <p:attrNameLst>
                                          <p:attrName>ppt_x</p:attrName>
                                        </p:attrNameLst>
                                      </p:cBhvr>
                                      <p:tavLst>
                                        <p:tav tm="0">
                                          <p:val>
                                            <p:strVal val="#ppt_x"/>
                                          </p:val>
                                        </p:tav>
                                        <p:tav tm="100000">
                                          <p:val>
                                            <p:strVal val="#ppt_x"/>
                                          </p:val>
                                        </p:tav>
                                      </p:tavLst>
                                    </p:anim>
                                    <p:anim calcmode="lin" valueType="num">
                                      <p:cBhvr>
                                        <p:cTn id="46" dur="1000" fill="hold"/>
                                        <p:tgtEl>
                                          <p:spTgt spid="410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fade">
                                      <p:cBhvr>
                                        <p:cTn id="54" dur="1000"/>
                                        <p:tgtEl>
                                          <p:spTgt spid="1030"/>
                                        </p:tgtEl>
                                      </p:cBhvr>
                                    </p:animEffect>
                                    <p:anim calcmode="lin" valueType="num">
                                      <p:cBhvr>
                                        <p:cTn id="55" dur="1000" fill="hold"/>
                                        <p:tgtEl>
                                          <p:spTgt spid="1030"/>
                                        </p:tgtEl>
                                        <p:attrNameLst>
                                          <p:attrName>ppt_x</p:attrName>
                                        </p:attrNameLst>
                                      </p:cBhvr>
                                      <p:tavLst>
                                        <p:tav tm="0">
                                          <p:val>
                                            <p:strVal val="#ppt_x"/>
                                          </p:val>
                                        </p:tav>
                                        <p:tav tm="100000">
                                          <p:val>
                                            <p:strVal val="#ppt_x"/>
                                          </p:val>
                                        </p:tav>
                                      </p:tavLst>
                                    </p:anim>
                                    <p:anim calcmode="lin" valueType="num">
                                      <p:cBhvr>
                                        <p:cTn id="56" dur="1000" fill="hold"/>
                                        <p:tgtEl>
                                          <p:spTgt spid="10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955" y="3048000"/>
            <a:ext cx="7772400" cy="1115690"/>
          </a:xfrm>
        </p:spPr>
        <p:txBody>
          <a:bodyPr/>
          <a:lstStyle/>
          <a:p>
            <a:r>
              <a:rPr lang="en-US" dirty="0" smtClean="0"/>
              <a:t>Conclusion</a:t>
            </a:r>
            <a:endParaRPr lang="en-US" dirty="0"/>
          </a:p>
        </p:txBody>
      </p:sp>
      <p:sp>
        <p:nvSpPr>
          <p:cNvPr id="3" name="Text Placeholder 2"/>
          <p:cNvSpPr>
            <a:spLocks noGrp="1"/>
          </p:cNvSpPr>
          <p:nvPr>
            <p:ph type="body" sz="quarter" idx="10"/>
          </p:nvPr>
        </p:nvSpPr>
        <p:spPr/>
        <p:txBody>
          <a:bodyPr/>
          <a:lstStyle/>
          <a:p>
            <a:r>
              <a:rPr lang="en-US" dirty="0" smtClean="0"/>
              <a:t>Libraries, collections, technology</a:t>
            </a:r>
            <a:endParaRPr lang="en-US" dirty="0"/>
          </a:p>
        </p:txBody>
      </p:sp>
      <p:sp>
        <p:nvSpPr>
          <p:cNvPr id="5" name="Rectangle 4"/>
          <p:cNvSpPr/>
          <p:nvPr/>
        </p:nvSpPr>
        <p:spPr>
          <a:xfrm>
            <a:off x="7924800" y="21348"/>
            <a:ext cx="766557" cy="1446550"/>
          </a:xfrm>
          <a:prstGeom prst="rect">
            <a:avLst/>
          </a:prstGeom>
        </p:spPr>
        <p:txBody>
          <a:bodyPr wrap="none">
            <a:spAutoFit/>
          </a:bodyPr>
          <a:lstStyle/>
          <a:p>
            <a:pPr lvl="0"/>
            <a:r>
              <a:rPr lang="en-US" sz="8800" b="1" dirty="0" smtClean="0">
                <a:solidFill>
                  <a:srgbClr val="FFFFFF"/>
                </a:solidFill>
                <a:latin typeface="Segoe UI Light" panose="020B0502040204020203" pitchFamily="34" charset="0"/>
              </a:rPr>
              <a:t>6</a:t>
            </a:r>
            <a:endParaRPr lang="en-US" sz="8800" b="1" dirty="0">
              <a:solidFill>
                <a:srgbClr val="FFFFFF"/>
              </a:solidFill>
              <a:latin typeface="Segoe UI Light" panose="020B0502040204020203" pitchFamily="34" charset="0"/>
            </a:endParaRPr>
          </a:p>
        </p:txBody>
      </p:sp>
    </p:spTree>
    <p:extLst>
      <p:ext uri="{BB962C8B-B14F-4D97-AF65-F5344CB8AC3E}">
        <p14:creationId xmlns:p14="http://schemas.microsoft.com/office/powerpoint/2010/main" val="253222164"/>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327648" cy="6858000"/>
          </a:xfrm>
          <a:prstGeom prst="rect">
            <a:avLst/>
          </a:prstGeom>
          <a:solidFill>
            <a:schemeClr val="tx2">
              <a:lumMod val="60000"/>
              <a:lumOff val="40000"/>
            </a:schemeClr>
          </a:solidFill>
        </p:spPr>
        <p:txBody>
          <a:bodyPr wrap="square" lIns="182880">
            <a:spAutoFit/>
          </a:bodyPr>
          <a:lstStyle/>
          <a:p>
            <a:r>
              <a:rPr lang="en-US" sz="5400" dirty="0" smtClean="0">
                <a:solidFill>
                  <a:schemeClr val="bg1"/>
                </a:solidFill>
                <a:latin typeface="Segoe UI Light" panose="020B0502040204020203" pitchFamily="34" charset="0"/>
              </a:rPr>
              <a:t>“Rather </a:t>
            </a:r>
            <a:r>
              <a:rPr lang="en-US" sz="5400" dirty="0">
                <a:solidFill>
                  <a:schemeClr val="bg1"/>
                </a:solidFill>
                <a:latin typeface="Segoe UI Light" panose="020B0502040204020203" pitchFamily="34" charset="0"/>
              </a:rPr>
              <a:t>than constructing </a:t>
            </a:r>
            <a:r>
              <a:rPr lang="en-US" sz="5400" b="1" dirty="0">
                <a:solidFill>
                  <a:schemeClr val="bg1"/>
                </a:solidFill>
                <a:latin typeface="Segoe UI Light" panose="020B0502040204020203" pitchFamily="34" charset="0"/>
              </a:rPr>
              <a:t>archipelagoes of isolated collections</a:t>
            </a:r>
            <a:r>
              <a:rPr lang="en-US" sz="5400" dirty="0">
                <a:solidFill>
                  <a:schemeClr val="bg1"/>
                </a:solidFill>
                <a:latin typeface="Segoe UI Light" panose="020B0502040204020203" pitchFamily="34" charset="0"/>
              </a:rPr>
              <a:t>, increasingly libraries are seeking to create </a:t>
            </a:r>
            <a:r>
              <a:rPr lang="en-US" sz="5400" b="1" dirty="0">
                <a:solidFill>
                  <a:schemeClr val="bg1"/>
                </a:solidFill>
                <a:latin typeface="Segoe UI Light" panose="020B0502040204020203" pitchFamily="34" charset="0"/>
              </a:rPr>
              <a:t>ecosystems of shared collections</a:t>
            </a:r>
            <a:r>
              <a:rPr lang="en-US" sz="5400" dirty="0" smtClean="0">
                <a:solidFill>
                  <a:schemeClr val="bg1"/>
                </a:solidFill>
                <a:latin typeface="Segoe UI Light" panose="020B0502040204020203" pitchFamily="34" charset="0"/>
              </a:rPr>
              <a:t>.”</a:t>
            </a:r>
            <a:endParaRPr lang="en-US" sz="5400" dirty="0">
              <a:solidFill>
                <a:schemeClr val="bg1"/>
              </a:solidFill>
              <a:latin typeface="Segoe UI Light" panose="020B0502040204020203" pitchFamily="34" charset="0"/>
            </a:endParaRPr>
          </a:p>
        </p:txBody>
      </p:sp>
      <p:sp>
        <p:nvSpPr>
          <p:cNvPr id="4" name="TextBox 3"/>
          <p:cNvSpPr txBox="1"/>
          <p:nvPr/>
        </p:nvSpPr>
        <p:spPr>
          <a:xfrm>
            <a:off x="6327647" y="3962400"/>
            <a:ext cx="2816353" cy="2862322"/>
          </a:xfrm>
          <a:prstGeom prst="rect">
            <a:avLst/>
          </a:prstGeom>
          <a:noFill/>
        </p:spPr>
        <p:txBody>
          <a:bodyPr wrap="square" rtlCol="0">
            <a:spAutoFit/>
          </a:bodyPr>
          <a:lstStyle/>
          <a:p>
            <a:r>
              <a:rPr lang="en-US" sz="2000" dirty="0" smtClean="0"/>
              <a:t>Karla </a:t>
            </a:r>
            <a:r>
              <a:rPr lang="en-US" sz="2000" dirty="0" err="1" smtClean="0"/>
              <a:t>Strieb</a:t>
            </a:r>
            <a:r>
              <a:rPr lang="en-US" sz="2000" dirty="0" smtClean="0"/>
              <a:t> “</a:t>
            </a:r>
            <a:r>
              <a:rPr lang="en-US" sz="2000" dirty="0"/>
              <a:t>Collaboration: The Master Key to Unlocking Twenty-First-Century Library Collections</a:t>
            </a:r>
            <a:r>
              <a:rPr lang="en-US" sz="2000" dirty="0" smtClean="0"/>
              <a:t>” in </a:t>
            </a:r>
            <a:r>
              <a:rPr lang="en-US" sz="2000" i="1" dirty="0"/>
              <a:t>Shared Collections: Collaborative Stewardship</a:t>
            </a:r>
            <a:r>
              <a:rPr lang="en-US" sz="2000" dirty="0"/>
              <a:t> </a:t>
            </a:r>
            <a:r>
              <a:rPr lang="en-US" sz="2000" dirty="0" smtClean="0"/>
              <a:t> (ALCTS, 2016)</a:t>
            </a:r>
            <a:endParaRPr lang="en-US" sz="2000" dirty="0"/>
          </a:p>
        </p:txBody>
      </p:sp>
    </p:spTree>
    <p:extLst>
      <p:ext uri="{BB962C8B-B14F-4D97-AF65-F5344CB8AC3E}">
        <p14:creationId xmlns:p14="http://schemas.microsoft.com/office/powerpoint/2010/main" val="2835980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382000" cy="7355860"/>
          </a:xfrm>
          <a:prstGeom prst="rect">
            <a:avLst/>
          </a:prstGeom>
          <a:solidFill>
            <a:srgbClr val="4F81BD"/>
          </a:solidFill>
        </p:spPr>
        <p:txBody>
          <a:bodyPr wrap="square" rtlCol="0">
            <a:spAutoFit/>
          </a:bodyPr>
          <a:lstStyle/>
          <a:p>
            <a:r>
              <a:rPr lang="en-US" sz="2400" dirty="0" smtClean="0">
                <a:solidFill>
                  <a:schemeClr val="bg1"/>
                </a:solidFill>
                <a:latin typeface="Segoe UI Light" panose="020B0502040204020203" pitchFamily="34" charset="0"/>
              </a:rPr>
              <a:t>The practices of </a:t>
            </a:r>
            <a:r>
              <a:rPr lang="en-US" sz="2400" b="1" dirty="0" smtClean="0">
                <a:solidFill>
                  <a:schemeClr val="bg1"/>
                </a:solidFill>
                <a:latin typeface="Segoe UI Light" panose="020B0502040204020203" pitchFamily="34" charset="0"/>
              </a:rPr>
              <a:t>research</a:t>
            </a:r>
            <a:r>
              <a:rPr lang="en-US" sz="2400" dirty="0" smtClean="0">
                <a:solidFill>
                  <a:schemeClr val="bg1"/>
                </a:solidFill>
                <a:latin typeface="Segoe UI Light" panose="020B0502040204020203" pitchFamily="34" charset="0"/>
              </a:rPr>
              <a:t> and </a:t>
            </a:r>
            <a:r>
              <a:rPr lang="en-US" sz="2400" b="1" dirty="0" smtClean="0">
                <a:solidFill>
                  <a:schemeClr val="bg1"/>
                </a:solidFill>
                <a:latin typeface="Segoe UI Light" panose="020B0502040204020203" pitchFamily="34" charset="0"/>
              </a:rPr>
              <a:t>learning</a:t>
            </a:r>
            <a:r>
              <a:rPr lang="en-US" sz="2400" dirty="0" smtClean="0">
                <a:solidFill>
                  <a:schemeClr val="bg1"/>
                </a:solidFill>
                <a:latin typeface="Segoe UI Light" panose="020B0502040204020203" pitchFamily="34" charset="0"/>
              </a:rPr>
              <a:t> are changing.</a:t>
            </a:r>
          </a:p>
          <a:p>
            <a:r>
              <a:rPr lang="en-US" sz="2400" dirty="0" smtClean="0">
                <a:solidFill>
                  <a:schemeClr val="bg1"/>
                </a:solidFill>
                <a:latin typeface="Segoe UI Light" panose="020B0502040204020203" pitchFamily="34" charset="0"/>
              </a:rPr>
              <a:t>Research and learning </a:t>
            </a:r>
            <a:r>
              <a:rPr lang="en-US" sz="2400" b="1" dirty="0" smtClean="0">
                <a:solidFill>
                  <a:schemeClr val="bg1"/>
                </a:solidFill>
                <a:latin typeface="Segoe UI Light" panose="020B0502040204020203" pitchFamily="34" charset="0"/>
              </a:rPr>
              <a:t>outputs</a:t>
            </a:r>
            <a:r>
              <a:rPr lang="en-US" sz="2400" dirty="0" smtClean="0">
                <a:solidFill>
                  <a:schemeClr val="bg1"/>
                </a:solidFill>
                <a:latin typeface="Segoe UI Light" panose="020B0502040204020203" pitchFamily="34" charset="0"/>
              </a:rPr>
              <a:t> are diversifying.</a:t>
            </a:r>
          </a:p>
          <a:p>
            <a:r>
              <a:rPr lang="en-US" sz="2400" dirty="0" smtClean="0">
                <a:solidFill>
                  <a:schemeClr val="bg1"/>
                </a:solidFill>
                <a:latin typeface="Segoe UI Light" panose="020B0502040204020203" pitchFamily="34" charset="0"/>
              </a:rPr>
              <a:t>Some emerging themes:</a:t>
            </a:r>
          </a:p>
          <a:p>
            <a:endParaRPr lang="en-US" sz="2400" dirty="0" smtClean="0">
              <a:solidFill>
                <a:schemeClr val="bg1"/>
              </a:solidFill>
              <a:latin typeface="Segoe UI Light" panose="020B0502040204020203" pitchFamily="34" charset="0"/>
            </a:endParaRPr>
          </a:p>
          <a:p>
            <a:r>
              <a:rPr lang="en-US" sz="2400" b="1" dirty="0" smtClean="0">
                <a:solidFill>
                  <a:schemeClr val="bg1"/>
                </a:solidFill>
                <a:latin typeface="Segoe UI Light" panose="020B0502040204020203" pitchFamily="34" charset="0"/>
              </a:rPr>
              <a:t>Creation and Curation </a:t>
            </a:r>
          </a:p>
          <a:p>
            <a:pPr marL="342900" indent="-342900">
              <a:buFont typeface="Arial" panose="020B0604020202020204" pitchFamily="34" charset="0"/>
              <a:buChar char="•"/>
            </a:pPr>
            <a:r>
              <a:rPr lang="en-US" sz="2400" dirty="0" smtClean="0">
                <a:solidFill>
                  <a:schemeClr val="bg1"/>
                </a:solidFill>
                <a:latin typeface="Segoe UI Light" panose="020B0502040204020203" pitchFamily="34" charset="0"/>
              </a:rPr>
              <a:t>Libraries are supporting the process as well as the products of research. </a:t>
            </a:r>
          </a:p>
          <a:p>
            <a:endParaRPr lang="en-US" sz="2400" dirty="0" smtClean="0">
              <a:solidFill>
                <a:schemeClr val="bg1"/>
              </a:solidFill>
              <a:latin typeface="Segoe UI Light" panose="020B0502040204020203" pitchFamily="34" charset="0"/>
            </a:endParaRPr>
          </a:p>
          <a:p>
            <a:r>
              <a:rPr lang="en-US" sz="2400" b="1" dirty="0">
                <a:solidFill>
                  <a:schemeClr val="bg1"/>
                </a:solidFill>
                <a:latin typeface="Segoe UI Light" panose="020B0502040204020203" pitchFamily="34" charset="0"/>
              </a:rPr>
              <a:t>Inside out </a:t>
            </a:r>
          </a:p>
          <a:p>
            <a:pPr marL="342900" indent="-342900">
              <a:buFont typeface="Arial" panose="020B0604020202020204" pitchFamily="34" charset="0"/>
              <a:buChar char="•"/>
            </a:pPr>
            <a:r>
              <a:rPr lang="en-US" sz="2400" dirty="0">
                <a:solidFill>
                  <a:schemeClr val="bg1"/>
                </a:solidFill>
                <a:latin typeface="Segoe UI Light" panose="020B0502040204020203" pitchFamily="34" charset="0"/>
              </a:rPr>
              <a:t>Management and disclosure of institutional materials. </a:t>
            </a:r>
          </a:p>
          <a:p>
            <a:endParaRPr lang="en-US" sz="2400" dirty="0">
              <a:solidFill>
                <a:schemeClr val="bg1"/>
              </a:solidFill>
              <a:latin typeface="Segoe UI Light" panose="020B0502040204020203" pitchFamily="34" charset="0"/>
            </a:endParaRPr>
          </a:p>
          <a:p>
            <a:r>
              <a:rPr lang="en-US" sz="2400" b="1" dirty="0" smtClean="0">
                <a:solidFill>
                  <a:schemeClr val="bg1"/>
                </a:solidFill>
                <a:latin typeface="Segoe UI Light" panose="020B0502040204020203" pitchFamily="34" charset="0"/>
              </a:rPr>
              <a:t>Facilitated collection </a:t>
            </a:r>
            <a:endParaRPr lang="en-US" sz="2400" dirty="0">
              <a:solidFill>
                <a:schemeClr val="bg1"/>
              </a:solidFill>
              <a:latin typeface="Segoe UI Light" panose="020B0502040204020203" pitchFamily="34" charset="0"/>
            </a:endParaRPr>
          </a:p>
          <a:p>
            <a:pPr marL="342900" indent="-342900">
              <a:buFont typeface="Arial" panose="020B0604020202020204" pitchFamily="34" charset="0"/>
              <a:buChar char="•"/>
            </a:pPr>
            <a:r>
              <a:rPr lang="en-US" sz="2400" dirty="0" smtClean="0">
                <a:solidFill>
                  <a:schemeClr val="bg1"/>
                </a:solidFill>
                <a:latin typeface="Segoe UI Light" panose="020B0502040204020203" pitchFamily="34" charset="0"/>
              </a:rPr>
              <a:t>Coordinated </a:t>
            </a:r>
            <a:r>
              <a:rPr lang="en-US" sz="2400" dirty="0">
                <a:solidFill>
                  <a:schemeClr val="bg1"/>
                </a:solidFill>
                <a:latin typeface="Segoe UI Light" panose="020B0502040204020203" pitchFamily="34" charset="0"/>
              </a:rPr>
              <a:t>mix of local, external and collaborative services are assembled around user needs</a:t>
            </a:r>
          </a:p>
          <a:p>
            <a:endParaRPr lang="en-US" sz="2400" dirty="0">
              <a:solidFill>
                <a:schemeClr val="bg1"/>
              </a:solidFill>
              <a:latin typeface="Segoe UI Light" panose="020B0502040204020203" pitchFamily="34" charset="0"/>
            </a:endParaRPr>
          </a:p>
          <a:p>
            <a:r>
              <a:rPr lang="en-US" sz="2400" b="1" dirty="0" smtClean="0">
                <a:solidFill>
                  <a:schemeClr val="bg1"/>
                </a:solidFill>
                <a:latin typeface="Segoe UI Light" panose="020B0502040204020203" pitchFamily="34" charset="0"/>
              </a:rPr>
              <a:t>Conscious coordination </a:t>
            </a:r>
            <a:endParaRPr lang="en-US" sz="2400" dirty="0">
              <a:solidFill>
                <a:schemeClr val="bg1"/>
              </a:solidFill>
              <a:latin typeface="Segoe UI Light" panose="020B0502040204020203" pitchFamily="34" charset="0"/>
            </a:endParaRPr>
          </a:p>
          <a:p>
            <a:pPr marL="342900" indent="-342900">
              <a:buFont typeface="Arial" panose="020B0604020202020204" pitchFamily="34" charset="0"/>
              <a:buChar char="•"/>
            </a:pPr>
            <a:r>
              <a:rPr lang="en-US" sz="2400" dirty="0" smtClean="0">
                <a:solidFill>
                  <a:schemeClr val="bg1"/>
                </a:solidFill>
                <a:latin typeface="Segoe UI Light" panose="020B0502040204020203" pitchFamily="34" charset="0"/>
              </a:rPr>
              <a:t>The </a:t>
            </a:r>
            <a:r>
              <a:rPr lang="en-US" sz="2400" dirty="0">
                <a:solidFill>
                  <a:schemeClr val="bg1"/>
                </a:solidFill>
                <a:latin typeface="Segoe UI Light" panose="020B0502040204020203" pitchFamily="34" charset="0"/>
              </a:rPr>
              <a:t>print and digital scholarly record needs conscious coordination at </a:t>
            </a:r>
            <a:r>
              <a:rPr lang="en-US" sz="2400" dirty="0" smtClean="0">
                <a:solidFill>
                  <a:schemeClr val="bg1"/>
                </a:solidFill>
                <a:latin typeface="Segoe UI Light" panose="020B0502040204020203" pitchFamily="34" charset="0"/>
              </a:rPr>
              <a:t>the </a:t>
            </a:r>
            <a:r>
              <a:rPr lang="en-US" sz="2400" dirty="0">
                <a:solidFill>
                  <a:schemeClr val="bg1"/>
                </a:solidFill>
                <a:latin typeface="Segoe UI Light" panose="020B0502040204020203" pitchFamily="34" charset="0"/>
              </a:rPr>
              <a:t>network level. </a:t>
            </a:r>
          </a:p>
          <a:p>
            <a:endParaRPr lang="en-US" sz="2000" dirty="0">
              <a:solidFill>
                <a:schemeClr val="bg1"/>
              </a:solidFill>
              <a:latin typeface="Segoe WP Light"/>
            </a:endParaRPr>
          </a:p>
          <a:p>
            <a:endParaRPr lang="en-US" sz="2000" dirty="0" smtClean="0">
              <a:solidFill>
                <a:schemeClr val="bg1"/>
              </a:solidFill>
              <a:latin typeface="Segoe WP Light"/>
            </a:endParaRPr>
          </a:p>
        </p:txBody>
      </p:sp>
    </p:spTree>
    <p:extLst>
      <p:ext uri="{BB962C8B-B14F-4D97-AF65-F5344CB8AC3E}">
        <p14:creationId xmlns:p14="http://schemas.microsoft.com/office/powerpoint/2010/main" val="24083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0600" y="5410200"/>
            <a:ext cx="4076701" cy="1200329"/>
          </a:xfrm>
          <a:prstGeom prst="rect">
            <a:avLst/>
          </a:prstGeom>
          <a:noFill/>
        </p:spPr>
        <p:txBody>
          <a:bodyPr wrap="square" rtlCol="0">
            <a:spAutoFit/>
          </a:bodyPr>
          <a:lstStyle/>
          <a:p>
            <a:r>
              <a:rPr lang="en-US" sz="2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a:t>
            </a:r>
            <a:r>
              <a:rPr lang="en-US" sz="2400" dirty="0" err="1" smtClean="0">
                <a:solidFill>
                  <a:srgbClr val="FFFFFF"/>
                </a:solidFill>
                <a:latin typeface="Segoe UI" panose="020B0502040204020203" pitchFamily="34" charset="0"/>
                <a:ea typeface="Segoe UI" panose="020B0502040204020203" pitchFamily="34" charset="0"/>
                <a:cs typeface="Segoe UI" panose="020B0502040204020203" pitchFamily="34" charset="0"/>
              </a:rPr>
              <a:t>LorcanD</a:t>
            </a:r>
            <a:endParaRPr lang="en-US" sz="2400" dirty="0" smtClean="0">
              <a:solidFill>
                <a:srgbClr val="FFFFFF"/>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a:t>
            </a:r>
            <a:r>
              <a:rPr lang="en-US" sz="2400" dirty="0" err="1" smtClean="0">
                <a:solidFill>
                  <a:srgbClr val="FFFFFF"/>
                </a:solidFill>
                <a:latin typeface="Segoe UI" panose="020B0502040204020203" pitchFamily="34" charset="0"/>
                <a:ea typeface="Segoe UI" panose="020B0502040204020203" pitchFamily="34" charset="0"/>
                <a:cs typeface="Segoe UI" panose="020B0502040204020203" pitchFamily="34" charset="0"/>
              </a:rPr>
              <a:t>ConstanceM</a:t>
            </a:r>
            <a:endParaRPr lang="en-US" sz="2400" dirty="0" smtClean="0">
              <a:solidFill>
                <a:srgbClr val="FFFFFF"/>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http://www.oclc.org/research</a:t>
            </a:r>
            <a:endPar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32072663"/>
              </p:ext>
            </p:extLst>
          </p:nvPr>
        </p:nvGraphicFramePr>
        <p:xfrm>
          <a:off x="2743200" y="762000"/>
          <a:ext cx="3352800" cy="4339316"/>
        </p:xfrm>
        <a:graphic>
          <a:graphicData uri="http://schemas.openxmlformats.org/presentationml/2006/ole">
            <mc:AlternateContent xmlns:mc="http://schemas.openxmlformats.org/markup-compatibility/2006">
              <mc:Choice xmlns:v="urn:schemas-microsoft-com:vml" Requires="v">
                <p:oleObj spid="_x0000_s1259"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2743200" y="762000"/>
                        <a:ext cx="3352800" cy="4339316"/>
                      </a:xfrm>
                      <a:prstGeom prst="rect">
                        <a:avLst/>
                      </a:prstGeom>
                    </p:spPr>
                  </p:pic>
                </p:oleObj>
              </mc:Fallback>
            </mc:AlternateContent>
          </a:graphicData>
        </a:graphic>
      </p:graphicFrame>
    </p:spTree>
    <p:extLst>
      <p:ext uri="{BB962C8B-B14F-4D97-AF65-F5344CB8AC3E}">
        <p14:creationId xmlns:p14="http://schemas.microsoft.com/office/powerpoint/2010/main" val="427194484"/>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457200" y="1447800"/>
            <a:ext cx="8458200" cy="4525963"/>
          </a:xfrm>
        </p:spPr>
        <p:txBody>
          <a:bodyPr>
            <a:normAutofit fontScale="85000" lnSpcReduction="20000"/>
          </a:bodyPr>
          <a:lstStyle/>
          <a:p>
            <a:pPr marL="0" indent="0">
              <a:buNone/>
            </a:pPr>
            <a:r>
              <a:rPr lang="en-US" dirty="0" smtClean="0"/>
              <a:t>This presentation reflects ongoing shared work with our colleague Brian Lavoie. Thanks to our colleague JD </a:t>
            </a:r>
            <a:r>
              <a:rPr lang="en-US" dirty="0" err="1" smtClean="0"/>
              <a:t>Shipengrover</a:t>
            </a:r>
            <a:r>
              <a:rPr lang="en-US" dirty="0" smtClean="0"/>
              <a:t> for graphics.</a:t>
            </a:r>
          </a:p>
          <a:p>
            <a:endParaRPr lang="en-US" dirty="0"/>
          </a:p>
          <a:p>
            <a:r>
              <a:rPr lang="en-US" dirty="0" smtClean="0">
                <a:solidFill>
                  <a:schemeClr val="accent2"/>
                </a:solidFill>
              </a:rPr>
              <a:t>The Evolving </a:t>
            </a:r>
            <a:r>
              <a:rPr lang="en-US" dirty="0">
                <a:solidFill>
                  <a:schemeClr val="accent2"/>
                </a:solidFill>
              </a:rPr>
              <a:t>S</a:t>
            </a:r>
            <a:r>
              <a:rPr lang="en-US" dirty="0" smtClean="0">
                <a:solidFill>
                  <a:schemeClr val="accent2"/>
                </a:solidFill>
              </a:rPr>
              <a:t>cholarly </a:t>
            </a:r>
            <a:r>
              <a:rPr lang="en-US" dirty="0">
                <a:solidFill>
                  <a:schemeClr val="accent2"/>
                </a:solidFill>
              </a:rPr>
              <a:t>R</a:t>
            </a:r>
            <a:r>
              <a:rPr lang="en-US" dirty="0" smtClean="0">
                <a:solidFill>
                  <a:schemeClr val="accent2"/>
                </a:solidFill>
              </a:rPr>
              <a:t>ecord</a:t>
            </a:r>
            <a:r>
              <a:rPr lang="en-US" dirty="0"/>
              <a:t/>
            </a:r>
            <a:br>
              <a:rPr lang="en-US" dirty="0"/>
            </a:br>
            <a:r>
              <a:rPr lang="en-US" sz="1500" dirty="0">
                <a:latin typeface="+mj-lt"/>
                <a:hlinkClick r:id="rId2"/>
              </a:rPr>
              <a:t>http://</a:t>
            </a:r>
            <a:r>
              <a:rPr lang="en-US" sz="1500" dirty="0" smtClean="0">
                <a:latin typeface="+mj-lt"/>
                <a:hlinkClick r:id="rId2"/>
              </a:rPr>
              <a:t>oclc.org/content/dam/research/publications/library/2014/oclcresearch-evolving-scholarly-record-2014.pdf</a:t>
            </a:r>
            <a:endParaRPr lang="en-US" sz="1500" dirty="0" smtClean="0">
              <a:latin typeface="+mj-lt"/>
            </a:endParaRPr>
          </a:p>
          <a:p>
            <a:r>
              <a:rPr lang="en-US" dirty="0" smtClean="0">
                <a:solidFill>
                  <a:schemeClr val="accent2"/>
                </a:solidFill>
              </a:rPr>
              <a:t>Understanding the Collective Collection</a:t>
            </a:r>
            <a:r>
              <a:rPr lang="en-US" dirty="0"/>
              <a:t/>
            </a:r>
            <a:br>
              <a:rPr lang="en-US" dirty="0"/>
            </a:br>
            <a:r>
              <a:rPr lang="en-US" sz="1500" dirty="0">
                <a:latin typeface="+mj-lt"/>
                <a:hlinkClick r:id="rId3"/>
              </a:rPr>
              <a:t>http://</a:t>
            </a:r>
            <a:r>
              <a:rPr lang="en-US" sz="1500" dirty="0" smtClean="0">
                <a:latin typeface="+mj-lt"/>
                <a:hlinkClick r:id="rId3"/>
              </a:rPr>
              <a:t>oclc.org/research/publications/library/2013/2013-09r.html</a:t>
            </a:r>
            <a:endParaRPr lang="en-US" sz="1500" dirty="0" smtClean="0">
              <a:latin typeface="+mj-lt"/>
            </a:endParaRPr>
          </a:p>
          <a:p>
            <a:r>
              <a:rPr lang="en-US" dirty="0" smtClean="0">
                <a:solidFill>
                  <a:schemeClr val="accent2"/>
                </a:solidFill>
              </a:rPr>
              <a:t>Collection Directions</a:t>
            </a:r>
            <a:r>
              <a:rPr lang="en-US" dirty="0" smtClean="0"/>
              <a:t/>
            </a:r>
            <a:br>
              <a:rPr lang="en-US" dirty="0" smtClean="0"/>
            </a:br>
            <a:r>
              <a:rPr lang="en-US" sz="1500" u="sng" dirty="0">
                <a:latin typeface="+mj-lt"/>
                <a:hlinkClick r:id="rId4"/>
              </a:rPr>
              <a:t>http://</a:t>
            </a:r>
            <a:r>
              <a:rPr lang="en-US" sz="1500" u="sng" dirty="0" smtClean="0">
                <a:latin typeface="+mj-lt"/>
                <a:hlinkClick r:id="rId4"/>
              </a:rPr>
              <a:t>www.oclc.org/content/dam/research/publications/library/2014/oclcresearch-collection-directions-preprint-2014.pdf</a:t>
            </a:r>
            <a:endParaRPr lang="en-US" sz="1500" u="sng" dirty="0" smtClean="0">
              <a:latin typeface="+mj-lt"/>
            </a:endParaRPr>
          </a:p>
          <a:p>
            <a:r>
              <a:rPr lang="en-US" dirty="0" smtClean="0">
                <a:solidFill>
                  <a:schemeClr val="accent2"/>
                </a:solidFill>
              </a:rPr>
              <a:t>Stewardship of the Evolving Scholarly Record </a:t>
            </a:r>
            <a:br>
              <a:rPr lang="en-US" dirty="0" smtClean="0">
                <a:solidFill>
                  <a:schemeClr val="accent2"/>
                </a:solidFill>
              </a:rPr>
            </a:b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http://www.oclc.org/research/publications/2015/oclcresearch-esr-stewardship-2015.html</a:t>
            </a:r>
            <a:endParaRPr lang="en-US" sz="1500" dirty="0" smtClean="0">
              <a:solidFill>
                <a:schemeClr val="accent2"/>
              </a:solidFill>
            </a:endParaRPr>
          </a:p>
          <a:p>
            <a:pPr marL="0" indent="0">
              <a:buNone/>
            </a:pPr>
            <a:r>
              <a:rPr lang="en-US" sz="2200" dirty="0" smtClean="0">
                <a:solidFill>
                  <a:schemeClr val="accent1"/>
                </a:solidFill>
              </a:rPr>
              <a:t>    </a:t>
            </a:r>
            <a:r>
              <a:rPr lang="en-US" sz="1600" dirty="0"/>
              <a:t/>
            </a:r>
            <a:br>
              <a:rPr lang="en-US" sz="1600" dirty="0"/>
            </a:br>
            <a:endParaRPr lang="en-US" sz="1500" dirty="0" smtClean="0">
              <a:latin typeface="+mj-lt"/>
            </a:endParaRPr>
          </a:p>
          <a:p>
            <a:endParaRPr lang="en-US" dirty="0"/>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47</a:t>
            </a:fld>
            <a:endParaRPr lang="en-US"/>
          </a:p>
        </p:txBody>
      </p:sp>
    </p:spTree>
    <p:extLst>
      <p:ext uri="{BB962C8B-B14F-4D97-AF65-F5344CB8AC3E}">
        <p14:creationId xmlns:p14="http://schemas.microsoft.com/office/powerpoint/2010/main" val="68982012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0560" y="258458"/>
            <a:ext cx="4387068" cy="3197384"/>
          </a:xfrm>
          <a:prstGeom prst="rect">
            <a:avLst/>
          </a:prstGeom>
          <a:effectLst>
            <a:outerShdw blurRad="50800" dist="635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210114" y="3959887"/>
            <a:ext cx="5209708" cy="2651225"/>
          </a:xfrm>
          <a:prstGeom prst="rect">
            <a:avLst/>
          </a:prstGeom>
          <a:effectLst>
            <a:outerShdw blurRad="50800" dist="63500" dir="2700000" algn="tl" rotWithShape="0">
              <a:prstClr val="black">
                <a:alpha val="40000"/>
              </a:prstClr>
            </a:outerShdw>
          </a:effectLst>
        </p:spPr>
      </p:pic>
      <p:sp>
        <p:nvSpPr>
          <p:cNvPr id="6" name="Rectangle 5"/>
          <p:cNvSpPr/>
          <p:nvPr/>
        </p:nvSpPr>
        <p:spPr>
          <a:xfrm>
            <a:off x="210114" y="733765"/>
            <a:ext cx="4270446" cy="2246769"/>
          </a:xfrm>
          <a:prstGeom prst="rect">
            <a:avLst/>
          </a:prstGeom>
        </p:spPr>
        <p:txBody>
          <a:bodyPr wrap="square">
            <a:spAutoFit/>
          </a:bodyPr>
          <a:lstStyle/>
          <a:p>
            <a:r>
              <a:rPr lang="en-US" sz="2000" i="1" dirty="0" smtClean="0">
                <a:latin typeface="Arial" panose="020B0604020202020204" pitchFamily="34" charset="0"/>
              </a:rPr>
              <a:t>“… Comparison </a:t>
            </a:r>
            <a:r>
              <a:rPr lang="en-US" sz="2000" i="1" dirty="0">
                <a:latin typeface="Arial" panose="020B0604020202020204" pitchFamily="34" charset="0"/>
              </a:rPr>
              <a:t>of the 20.9 million publications in the RLUK print book resource to the ARL collection yields </a:t>
            </a:r>
            <a:r>
              <a:rPr lang="en-US" sz="2000" i="1" dirty="0" smtClean="0">
                <a:latin typeface="Arial" panose="020B0604020202020204" pitchFamily="34" charset="0"/>
              </a:rPr>
              <a:t>an </a:t>
            </a:r>
            <a:r>
              <a:rPr lang="en-US" sz="2000" b="1" i="1" dirty="0">
                <a:latin typeface="Arial" panose="020B0604020202020204" pitchFamily="34" charset="0"/>
              </a:rPr>
              <a:t>overlap of 8.8 million </a:t>
            </a:r>
            <a:r>
              <a:rPr lang="en-US" sz="2000" b="1" i="1" dirty="0" smtClean="0">
                <a:latin typeface="Arial" panose="020B0604020202020204" pitchFamily="34" charset="0"/>
              </a:rPr>
              <a:t>publications</a:t>
            </a:r>
            <a:r>
              <a:rPr lang="en-US" sz="2000" i="1" dirty="0" smtClean="0">
                <a:latin typeface="Arial" panose="020B0604020202020204" pitchFamily="34" charset="0"/>
              </a:rPr>
              <a:t>, amounting </a:t>
            </a:r>
            <a:r>
              <a:rPr lang="en-US" sz="2000" i="1" dirty="0">
                <a:latin typeface="Arial" panose="020B0604020202020204" pitchFamily="34" charset="0"/>
              </a:rPr>
              <a:t>to 42% of the RLUK collection and 25% of the ARL </a:t>
            </a:r>
            <a:r>
              <a:rPr lang="en-US" sz="2000" i="1" dirty="0" smtClean="0">
                <a:latin typeface="Arial" panose="020B0604020202020204" pitchFamily="34" charset="0"/>
              </a:rPr>
              <a:t>collection …”</a:t>
            </a:r>
            <a:endParaRPr lang="en-US" sz="2000" i="1" dirty="0">
              <a:effectLst/>
              <a:latin typeface="Arial" panose="020B0604020202020204" pitchFamily="34" charset="0"/>
            </a:endParaRPr>
          </a:p>
        </p:txBody>
      </p:sp>
      <p:sp>
        <p:nvSpPr>
          <p:cNvPr id="7" name="Rectangle 6"/>
          <p:cNvSpPr/>
          <p:nvPr/>
        </p:nvSpPr>
        <p:spPr>
          <a:xfrm>
            <a:off x="5568696" y="3846035"/>
            <a:ext cx="3575304" cy="2862322"/>
          </a:xfrm>
          <a:prstGeom prst="rect">
            <a:avLst/>
          </a:prstGeom>
        </p:spPr>
        <p:txBody>
          <a:bodyPr wrap="square">
            <a:spAutoFit/>
          </a:bodyPr>
          <a:lstStyle/>
          <a:p>
            <a:r>
              <a:rPr lang="en-US" sz="2000" i="1" dirty="0" smtClean="0">
                <a:latin typeface="Arial" panose="020B0604020202020204" pitchFamily="34" charset="0"/>
              </a:rPr>
              <a:t>“… </a:t>
            </a:r>
            <a:r>
              <a:rPr lang="en-US" sz="2000" b="1" i="1" dirty="0" smtClean="0">
                <a:latin typeface="Arial" panose="020B0604020202020204" pitchFamily="34" charset="0"/>
              </a:rPr>
              <a:t>13</a:t>
            </a:r>
            <a:r>
              <a:rPr lang="en-US" sz="2000" b="1" i="1" dirty="0">
                <a:latin typeface="Arial" panose="020B0604020202020204" pitchFamily="34" charset="0"/>
              </a:rPr>
              <a:t>% of the print book publications</a:t>
            </a:r>
            <a:r>
              <a:rPr lang="en-US" sz="2000" i="1" dirty="0">
                <a:latin typeface="Arial" panose="020B0604020202020204" pitchFamily="34" charset="0"/>
              </a:rPr>
              <a:t> in the RLUK collective collection is </a:t>
            </a:r>
            <a:r>
              <a:rPr lang="en-US" sz="2000" b="1" i="1" dirty="0">
                <a:latin typeface="Arial" panose="020B0604020202020204" pitchFamily="34" charset="0"/>
              </a:rPr>
              <a:t>duplicated in </a:t>
            </a:r>
            <a:r>
              <a:rPr lang="en-US" sz="2000" b="1" i="1" dirty="0" smtClean="0">
                <a:latin typeface="Arial" panose="020B0604020202020204" pitchFamily="34" charset="0"/>
                <a:cs typeface="Arial" panose="020B0604020202020204" pitchFamily="34" charset="0"/>
              </a:rPr>
              <a:t>HathiTrust </a:t>
            </a: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More than </a:t>
            </a:r>
            <a:r>
              <a:rPr lang="en-US" sz="2000" i="1" dirty="0" smtClean="0">
                <a:latin typeface="Arial" panose="020B0604020202020204" pitchFamily="34" charset="0"/>
                <a:cs typeface="Arial" panose="020B0604020202020204" pitchFamily="34" charset="0"/>
              </a:rPr>
              <a:t>three-quarters </a:t>
            </a:r>
            <a:r>
              <a:rPr lang="en-US" sz="2000" i="1" dirty="0">
                <a:latin typeface="Arial" panose="020B0604020202020204" pitchFamily="34" charset="0"/>
                <a:cs typeface="Arial" panose="020B0604020202020204" pitchFamily="34" charset="0"/>
              </a:rPr>
              <a:t>of the RLUK print book titles duplicated in HathiTrust are in </a:t>
            </a:r>
            <a:r>
              <a:rPr lang="en-US" sz="2000" i="1" dirty="0" smtClean="0">
                <a:latin typeface="Arial" panose="020B0604020202020204" pitchFamily="34" charset="0"/>
                <a:cs typeface="Arial" panose="020B0604020202020204" pitchFamily="34" charset="0"/>
              </a:rPr>
              <a:t>copyright </a:t>
            </a:r>
            <a:r>
              <a:rPr lang="en-US" sz="2000" i="1" dirty="0">
                <a:latin typeface="Arial" panose="020B0604020202020204" pitchFamily="34" charset="0"/>
                <a:cs typeface="Arial" panose="020B0604020202020204" pitchFamily="34" charset="0"/>
              </a:rPr>
              <a:t>or subject </a:t>
            </a:r>
            <a:r>
              <a:rPr lang="en-US" sz="2000" i="1" dirty="0" smtClean="0">
                <a:latin typeface="Arial" panose="020B0604020202020204" pitchFamily="34" charset="0"/>
                <a:cs typeface="Arial" panose="020B0604020202020204" pitchFamily="34" charset="0"/>
              </a:rPr>
              <a:t>to </a:t>
            </a:r>
            <a:r>
              <a:rPr lang="en-US" sz="2000" i="1" dirty="0">
                <a:latin typeface="Arial" panose="020B0604020202020204" pitchFamily="34" charset="0"/>
                <a:cs typeface="Arial" panose="020B0604020202020204" pitchFamily="34" charset="0"/>
              </a:rPr>
              <a:t>other rights </a:t>
            </a:r>
            <a:r>
              <a:rPr lang="en-US" sz="2000" i="1" dirty="0" smtClean="0">
                <a:latin typeface="Arial" panose="020B0604020202020204" pitchFamily="34" charset="0"/>
                <a:cs typeface="Arial" panose="020B0604020202020204" pitchFamily="34" charset="0"/>
              </a:rPr>
              <a:t>restriction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2920" y="0"/>
            <a:ext cx="8092440" cy="6846601"/>
          </a:xfrm>
          <a:prstGeom prst="rect">
            <a:avLst/>
          </a:prstGeom>
        </p:spPr>
      </p:pic>
      <p:sp>
        <p:nvSpPr>
          <p:cNvPr id="3" name="TextBox 2"/>
          <p:cNvSpPr txBox="1"/>
          <p:nvPr/>
        </p:nvSpPr>
        <p:spPr>
          <a:xfrm>
            <a:off x="114300" y="1547447"/>
            <a:ext cx="3472962" cy="646331"/>
          </a:xfrm>
          <a:prstGeom prst="rect">
            <a:avLst/>
          </a:prstGeom>
          <a:solidFill>
            <a:schemeClr val="bg1"/>
          </a:solidFill>
          <a:ln w="25400">
            <a:solidFill>
              <a:schemeClr val="accent5">
                <a:lumMod val="50000"/>
              </a:schemeClr>
            </a:solidFill>
          </a:ln>
        </p:spPr>
        <p:txBody>
          <a:bodyPr wrap="squar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Visible concentration of library resource at Oxford</a:t>
            </a:r>
            <a:endParaRPr lang="en-US"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Straight Arrow Connector 4"/>
          <p:cNvCxnSpPr/>
          <p:nvPr/>
        </p:nvCxnSpPr>
        <p:spPr>
          <a:xfrm>
            <a:off x="1910862" y="2193778"/>
            <a:ext cx="2954215" cy="3257453"/>
          </a:xfrm>
          <a:prstGeom prst="straightConnector1">
            <a:avLst/>
          </a:prstGeom>
          <a:ln w="444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4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610" y="285750"/>
            <a:ext cx="8401050" cy="646331"/>
          </a:xfrm>
          <a:prstGeom prst="rect">
            <a:avLst/>
          </a:prstGeom>
          <a:noFill/>
        </p:spPr>
        <p:txBody>
          <a:bodyPr wrap="square" rtlCol="0">
            <a:sp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Bodleian Libraries in WorldCat</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571500" y="1021080"/>
            <a:ext cx="8366760" cy="5370701"/>
          </a:xfrm>
          <a:prstGeom prst="rect">
            <a:avLst/>
          </a:prstGeom>
          <a:noFill/>
        </p:spPr>
        <p:txBody>
          <a:bodyPr wrap="squar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Collection profile in WorldCat is complicated:</a:t>
            </a:r>
          </a:p>
          <a:p>
            <a:pPr marL="457200" indent="-457200">
              <a:spcBef>
                <a:spcPts val="600"/>
              </a:spcBef>
              <a:spcAft>
                <a:spcPts val="600"/>
              </a:spcAft>
              <a:buFont typeface="Arial" panose="020B0604020202020204" pitchFamily="34" charset="0"/>
              <a:buChar char="•"/>
            </a:pPr>
            <a:r>
              <a:rPr lang="en-US" sz="2800" dirty="0" smtClean="0">
                <a:latin typeface="Segoe UI" panose="020B0502040204020203" pitchFamily="34" charset="0"/>
                <a:ea typeface="Segoe UI" panose="020B0502040204020203" pitchFamily="34" charset="0"/>
                <a:cs typeface="Segoe UI" panose="020B0502040204020203" pitchFamily="34" charset="0"/>
              </a:rPr>
              <a:t>Bodleian Libraries holdings are </a:t>
            </a:r>
            <a:r>
              <a:rPr lang="en-US" sz="28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not differentiated by location</a:t>
            </a:r>
            <a:r>
              <a:rPr lang="en-US" sz="2800" dirty="0" smtClean="0">
                <a:latin typeface="Segoe UI" panose="020B0502040204020203" pitchFamily="34" charset="0"/>
                <a:ea typeface="Segoe UI" panose="020B0502040204020203" pitchFamily="34" charset="0"/>
                <a:cs typeface="Segoe UI" panose="020B0502040204020203" pitchFamily="34" charset="0"/>
              </a:rPr>
              <a:t> or unit</a:t>
            </a:r>
          </a:p>
          <a:p>
            <a:pPr marL="457200" indent="-457200">
              <a:spcBef>
                <a:spcPts val="600"/>
              </a:spcBef>
              <a:spcAft>
                <a:spcPts val="600"/>
              </a:spcAft>
              <a:buFont typeface="Arial" panose="020B0604020202020204" pitchFamily="34" charset="0"/>
              <a:buChar char="•"/>
            </a:pPr>
            <a:r>
              <a:rPr lang="en-US" sz="2800" dirty="0" smtClean="0">
                <a:latin typeface="Segoe UI" panose="020B0502040204020203" pitchFamily="34" charset="0"/>
                <a:ea typeface="Segoe UI" panose="020B0502040204020203" pitchFamily="34" charset="0"/>
                <a:cs typeface="Segoe UI" panose="020B0502040204020203" pitchFamily="34" charset="0"/>
              </a:rPr>
              <a:t>Some </a:t>
            </a:r>
            <a:r>
              <a:rPr lang="en-US" sz="28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special collections </a:t>
            </a:r>
            <a:r>
              <a:rPr lang="en-US" sz="2800" dirty="0" smtClean="0">
                <a:latin typeface="Segoe UI" panose="020B0502040204020203" pitchFamily="34" charset="0"/>
                <a:ea typeface="Segoe UI" panose="020B0502040204020203" pitchFamily="34" charset="0"/>
                <a:cs typeface="Segoe UI" panose="020B0502040204020203" pitchFamily="34" charset="0"/>
              </a:rPr>
              <a:t>(archives, manuscripts, printed ephemera with non-MARC finding aids) are not represented</a:t>
            </a:r>
          </a:p>
          <a:p>
            <a:pPr marL="457200" indent="-457200">
              <a:spcBef>
                <a:spcPts val="600"/>
              </a:spcBef>
              <a:spcAft>
                <a:spcPts val="600"/>
              </a:spcAft>
              <a:buFont typeface="Arial" panose="020B0604020202020204" pitchFamily="34" charset="0"/>
              <a:buChar char="•"/>
            </a:pPr>
            <a:r>
              <a:rPr lang="en-US" sz="2800" dirty="0" smtClean="0">
                <a:latin typeface="Segoe UI" panose="020B0502040204020203" pitchFamily="34" charset="0"/>
                <a:ea typeface="Segoe UI" panose="020B0502040204020203" pitchFamily="34" charset="0"/>
                <a:cs typeface="Segoe UI" panose="020B0502040204020203" pitchFamily="34" charset="0"/>
              </a:rPr>
              <a:t>CJK and other </a:t>
            </a:r>
            <a:r>
              <a:rPr lang="en-US" sz="28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vernacular script materials </a:t>
            </a:r>
            <a:r>
              <a:rPr lang="en-US" sz="2800" dirty="0" smtClean="0">
                <a:latin typeface="Segoe UI" panose="020B0502040204020203" pitchFamily="34" charset="0"/>
                <a:ea typeface="Segoe UI" panose="020B0502040204020203" pitchFamily="34" charset="0"/>
                <a:cs typeface="Segoe UI" panose="020B0502040204020203" pitchFamily="34" charset="0"/>
              </a:rPr>
              <a:t>in local Allegro system are not yet included</a:t>
            </a:r>
          </a:p>
          <a:p>
            <a:pPr marL="457200" indent="-457200">
              <a:spcBef>
                <a:spcPts val="600"/>
              </a:spcBef>
              <a:spcAft>
                <a:spcPts val="600"/>
              </a:spcAft>
              <a:buFont typeface="Arial" panose="020B0604020202020204" pitchFamily="34" charset="0"/>
              <a:buChar char="•"/>
            </a:pPr>
            <a:r>
              <a:rPr lang="en-US" sz="2800" dirty="0" smtClean="0">
                <a:latin typeface="Segoe UI" panose="020B0502040204020203" pitchFamily="34" charset="0"/>
                <a:ea typeface="Segoe UI" panose="020B0502040204020203" pitchFamily="34" charset="0"/>
                <a:cs typeface="Segoe UI" panose="020B0502040204020203" pitchFamily="34" charset="0"/>
              </a:rPr>
              <a:t> </a:t>
            </a:r>
            <a:r>
              <a:rPr lang="en-US" sz="28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Legal</a:t>
            </a:r>
            <a:r>
              <a:rPr lang="en-US" sz="2800" dirty="0" smtClean="0">
                <a:latin typeface="Segoe UI" panose="020B0502040204020203" pitchFamily="34" charset="0"/>
                <a:ea typeface="Segoe UI" panose="020B0502040204020203" pitchFamily="34" charset="0"/>
                <a:cs typeface="Segoe UI" panose="020B0502040204020203" pitchFamily="34" charset="0"/>
              </a:rPr>
              <a:t> </a:t>
            </a:r>
            <a:r>
              <a:rPr lang="en-US" sz="2800" dirty="0" smtClean="0">
                <a:solidFill>
                  <a:schemeClr val="accent5"/>
                </a:solidFill>
                <a:latin typeface="Segoe UI" panose="020B0502040204020203" pitchFamily="34" charset="0"/>
                <a:ea typeface="Segoe UI" panose="020B0502040204020203" pitchFamily="34" charset="0"/>
                <a:cs typeface="Segoe UI" panose="020B0502040204020203" pitchFamily="34" charset="0"/>
              </a:rPr>
              <a:t>Deposit</a:t>
            </a:r>
            <a:r>
              <a:rPr lang="en-US" sz="2800" dirty="0" smtClean="0">
                <a:latin typeface="Segoe UI" panose="020B0502040204020203" pitchFamily="34" charset="0"/>
                <a:ea typeface="Segoe UI" panose="020B0502040204020203" pitchFamily="34" charset="0"/>
                <a:cs typeface="Segoe UI" panose="020B0502040204020203" pitchFamily="34" charset="0"/>
              </a:rPr>
              <a:t> status means collection is broader than is typical for UK HEI; a benchmarking challenge</a:t>
            </a:r>
          </a:p>
        </p:txBody>
      </p:sp>
    </p:spTree>
    <p:extLst>
      <p:ext uri="{BB962C8B-B14F-4D97-AF65-F5344CB8AC3E}">
        <p14:creationId xmlns:p14="http://schemas.microsoft.com/office/powerpoint/2010/main" val="95575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610" y="285750"/>
            <a:ext cx="8401050" cy="646331"/>
          </a:xfrm>
          <a:prstGeom prst="rect">
            <a:avLst/>
          </a:prstGeom>
          <a:noFill/>
        </p:spPr>
        <p:txBody>
          <a:bodyPr wrap="square" rtlCol="0">
            <a:sp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Bodleian Libraries – Distinctive Strengths</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565266" y="1220002"/>
            <a:ext cx="7887737" cy="4493538"/>
          </a:xfrm>
          <a:prstGeom prst="rect">
            <a:avLst/>
          </a:prstGeom>
          <a:noFill/>
        </p:spPr>
        <p:txBody>
          <a:bodyPr wrap="none" rtlCol="0">
            <a:sp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Classics, civilizations of the Ancient World, Roman Britain</a:t>
            </a:r>
          </a:p>
          <a:p>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Greek inscriptions</a:t>
            </a:r>
          </a:p>
          <a:p>
            <a:r>
              <a:rPr lang="en-US" sz="2000" dirty="0" smtClean="0">
                <a:latin typeface="Segoe UI" panose="020B0502040204020203" pitchFamily="34" charset="0"/>
                <a:ea typeface="Segoe UI" panose="020B0502040204020203" pitchFamily="34" charset="0"/>
                <a:cs typeface="Segoe UI" panose="020B0502040204020203" pitchFamily="34" charset="0"/>
              </a:rPr>
              <a:t>  Roman fortification</a:t>
            </a:r>
          </a:p>
          <a:p>
            <a:r>
              <a:rPr lang="en-US" sz="2000" dirty="0" smtClean="0">
                <a:latin typeface="Segoe UI" panose="020B0502040204020203" pitchFamily="34" charset="0"/>
                <a:ea typeface="Segoe UI" panose="020B0502040204020203" pitchFamily="34" charset="0"/>
                <a:cs typeface="Segoe UI" panose="020B0502040204020203" pitchFamily="34" charset="0"/>
              </a:rPr>
              <a:t>  Anglo-Saxons</a:t>
            </a:r>
          </a:p>
          <a:p>
            <a:r>
              <a:rPr lang="en-US" sz="2000" dirty="0" smtClean="0">
                <a:latin typeface="Segoe UI" panose="020B0502040204020203" pitchFamily="34" charset="0"/>
                <a:ea typeface="Segoe UI" panose="020B0502040204020203" pitchFamily="34" charset="0"/>
                <a:cs typeface="Segoe UI" panose="020B0502040204020203" pitchFamily="34" charset="0"/>
              </a:rPr>
              <a:t>  J.G. Milne (1867-1951)</a:t>
            </a:r>
          </a:p>
          <a:p>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 R.M. Dawkins, R. M. (1871-1955)</a:t>
            </a:r>
          </a:p>
          <a:p>
            <a:r>
              <a:rPr lang="en-US" sz="2000" dirty="0" smtClean="0">
                <a:latin typeface="Segoe UI" panose="020B0502040204020203" pitchFamily="34" charset="0"/>
                <a:ea typeface="Segoe UI" panose="020B0502040204020203" pitchFamily="34" charset="0"/>
                <a:cs typeface="Segoe UI" panose="020B0502040204020203" pitchFamily="34" charset="0"/>
              </a:rPr>
              <a:t>  John Boardman (1927-)</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sz="2400" dirty="0" smtClean="0">
                <a:latin typeface="Segoe UI" panose="020B0502040204020203" pitchFamily="34" charset="0"/>
                <a:ea typeface="Segoe UI" panose="020B0502040204020203" pitchFamily="34" charset="0"/>
                <a:cs typeface="Segoe UI" panose="020B0502040204020203" pitchFamily="34" charset="0"/>
              </a:rPr>
              <a:t>Cartography</a:t>
            </a:r>
          </a:p>
          <a:p>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Emanuel Bowen (1694?–1767)</a:t>
            </a:r>
          </a:p>
          <a:p>
            <a:r>
              <a:rPr lang="en-US" sz="2000" dirty="0" smtClean="0">
                <a:latin typeface="Segoe UI" panose="020B0502040204020203" pitchFamily="34" charset="0"/>
                <a:ea typeface="Segoe UI" panose="020B0502040204020203" pitchFamily="34" charset="0"/>
                <a:cs typeface="Segoe UI" panose="020B0502040204020203" pitchFamily="34" charset="0"/>
              </a:rPr>
              <a:t>  Thomas </a:t>
            </a:r>
            <a:r>
              <a:rPr lang="en-US" sz="2000" dirty="0" err="1" smtClean="0">
                <a:latin typeface="Segoe UI" panose="020B0502040204020203" pitchFamily="34" charset="0"/>
                <a:ea typeface="Segoe UI" panose="020B0502040204020203" pitchFamily="34" charset="0"/>
                <a:cs typeface="Segoe UI" panose="020B0502040204020203" pitchFamily="34" charset="0"/>
              </a:rPr>
              <a:t>Kitchin</a:t>
            </a:r>
            <a:r>
              <a:rPr lang="en-US" sz="2000" dirty="0" smtClean="0">
                <a:latin typeface="Segoe UI" panose="020B0502040204020203" pitchFamily="34" charset="0"/>
                <a:ea typeface="Segoe UI" panose="020B0502040204020203" pitchFamily="34" charset="0"/>
                <a:cs typeface="Segoe UI" panose="020B0502040204020203" pitchFamily="34" charset="0"/>
              </a:rPr>
              <a:t> (1718–1784)</a:t>
            </a:r>
          </a:p>
          <a:p>
            <a:r>
              <a:rPr lang="en-US" sz="2000" dirty="0" smtClean="0">
                <a:latin typeface="Segoe UI" panose="020B0502040204020203" pitchFamily="34" charset="0"/>
                <a:ea typeface="Segoe UI" panose="020B0502040204020203" pitchFamily="34" charset="0"/>
                <a:cs typeface="Segoe UI" panose="020B0502040204020203" pitchFamily="34" charset="0"/>
              </a:rPr>
              <a:t>  </a:t>
            </a:r>
            <a:r>
              <a:rPr lang="en-US" sz="2000" dirty="0" err="1" smtClean="0">
                <a:latin typeface="Segoe UI" panose="020B0502040204020203" pitchFamily="34" charset="0"/>
                <a:ea typeface="Segoe UI" panose="020B0502040204020203" pitchFamily="34" charset="0"/>
                <a:cs typeface="Segoe UI" panose="020B0502040204020203" pitchFamily="34" charset="0"/>
              </a:rPr>
              <a:t>Carington</a:t>
            </a:r>
            <a:r>
              <a:rPr lang="en-US" sz="2000" dirty="0" smtClean="0">
                <a:latin typeface="Segoe UI" panose="020B0502040204020203" pitchFamily="34" charset="0"/>
                <a:ea typeface="Segoe UI" panose="020B0502040204020203" pitchFamily="34" charset="0"/>
                <a:cs typeface="Segoe UI" panose="020B0502040204020203" pitchFamily="34" charset="0"/>
              </a:rPr>
              <a:t> Bowles (1724 1793)</a:t>
            </a:r>
          </a:p>
          <a:p>
            <a:r>
              <a:rPr lang="en-US" sz="2000" dirty="0" smtClean="0">
                <a:latin typeface="Segoe UI" panose="020B0502040204020203" pitchFamily="34" charset="0"/>
                <a:ea typeface="Segoe UI" panose="020B0502040204020203" pitchFamily="34" charset="0"/>
                <a:cs typeface="Segoe UI" panose="020B0502040204020203" pitchFamily="34" charset="0"/>
              </a:rPr>
              <a:t>  John Cary (1754-1835) </a:t>
            </a:r>
          </a:p>
          <a:p>
            <a:r>
              <a:rPr lang="en-US" sz="2000" dirty="0" smtClean="0">
                <a:latin typeface="Segoe UI" panose="020B0502040204020203" pitchFamily="34" charset="0"/>
                <a:ea typeface="Segoe UI" panose="020B0502040204020203" pitchFamily="34" charset="0"/>
                <a:cs typeface="Segoe UI" panose="020B0502040204020203" pitchFamily="34" charset="0"/>
              </a:rPr>
              <a:t>  </a:t>
            </a:r>
            <a:endParaRPr lang="en-US" dirty="0" smtClean="0">
              <a:latin typeface="Segoe UI" panose="020B0502040204020203" pitchFamily="34" charset="0"/>
              <a:ea typeface="Segoe UI" panose="020B0502040204020203" pitchFamily="34" charset="0"/>
              <a:cs typeface="Segoe UI" panose="020B0502040204020203" pitchFamily="34" charset="0"/>
            </a:endParaRPr>
          </a:p>
        </p:txBody>
      </p:sp>
      <p:grpSp>
        <p:nvGrpSpPr>
          <p:cNvPr id="12" name="Group 11"/>
          <p:cNvGrpSpPr/>
          <p:nvPr/>
        </p:nvGrpSpPr>
        <p:grpSpPr>
          <a:xfrm>
            <a:off x="4338419" y="2056892"/>
            <a:ext cx="4200525" cy="1015663"/>
            <a:chOff x="4338419" y="2056892"/>
            <a:chExt cx="4200525" cy="1015663"/>
          </a:xfrm>
        </p:grpSpPr>
        <p:sp>
          <p:nvSpPr>
            <p:cNvPr id="5" name="TextBox 4"/>
            <p:cNvSpPr txBox="1"/>
            <p:nvPr/>
          </p:nvSpPr>
          <p:spPr>
            <a:xfrm>
              <a:off x="5062527" y="2056892"/>
              <a:ext cx="3476417" cy="1015663"/>
            </a:xfrm>
            <a:prstGeom prst="rect">
              <a:avLst/>
            </a:prstGeom>
            <a:solidFill>
              <a:srgbClr val="002060"/>
            </a:solidFill>
          </p:spPr>
          <p:txBody>
            <a:bodyPr wrap="square" rtlCol="0">
              <a:spAutoFit/>
            </a:bodyPr>
            <a:lstStyle/>
            <a:p>
              <a:r>
                <a:rPr lang="en-US" sz="2000" i="1" dirty="0" smtClean="0">
                  <a:solidFill>
                    <a:schemeClr val="bg1"/>
                  </a:solidFill>
                </a:rPr>
                <a:t>Subjects and authors with deep ties to Oxford – scholars and keepers of collections</a:t>
              </a:r>
              <a:endParaRPr lang="en-US" sz="2000" i="1" dirty="0">
                <a:solidFill>
                  <a:schemeClr val="bg1"/>
                </a:solidFill>
              </a:endParaRPr>
            </a:p>
          </p:txBody>
        </p:sp>
        <p:cxnSp>
          <p:nvCxnSpPr>
            <p:cNvPr id="7" name="Straight Arrow Connector 6"/>
            <p:cNvCxnSpPr/>
            <p:nvPr/>
          </p:nvCxnSpPr>
          <p:spPr>
            <a:xfrm flipH="1">
              <a:off x="4338419" y="2548890"/>
              <a:ext cx="724108" cy="0"/>
            </a:xfrm>
            <a:prstGeom prst="straightConnector1">
              <a:avLst/>
            </a:prstGeom>
            <a:ln w="825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338419" y="4097372"/>
            <a:ext cx="4200525" cy="1015663"/>
            <a:chOff x="4537710" y="4472032"/>
            <a:chExt cx="4043621" cy="1015663"/>
          </a:xfrm>
        </p:grpSpPr>
        <p:sp>
          <p:nvSpPr>
            <p:cNvPr id="4" name="TextBox 3"/>
            <p:cNvSpPr txBox="1"/>
            <p:nvPr/>
          </p:nvSpPr>
          <p:spPr>
            <a:xfrm>
              <a:off x="5261818" y="4472032"/>
              <a:ext cx="3319513" cy="1015663"/>
            </a:xfrm>
            <a:prstGeom prst="rect">
              <a:avLst/>
            </a:prstGeom>
            <a:solidFill>
              <a:srgbClr val="002060"/>
            </a:solidFill>
          </p:spPr>
          <p:txBody>
            <a:bodyPr wrap="square" rtlCol="0">
              <a:spAutoFit/>
            </a:bodyPr>
            <a:lstStyle/>
            <a:p>
              <a:r>
                <a:rPr lang="en-US" sz="2000" i="1" dirty="0" smtClean="0">
                  <a:solidFill>
                    <a:schemeClr val="bg1"/>
                  </a:solidFill>
                </a:rPr>
                <a:t>Engravers and printers who shaped Western understanding of world geography</a:t>
              </a:r>
              <a:endParaRPr lang="en-US" sz="2000" i="1" dirty="0">
                <a:solidFill>
                  <a:schemeClr val="bg1"/>
                </a:solidFill>
              </a:endParaRPr>
            </a:p>
          </p:txBody>
        </p:sp>
        <p:cxnSp>
          <p:nvCxnSpPr>
            <p:cNvPr id="9" name="Straight Arrow Connector 8"/>
            <p:cNvCxnSpPr/>
            <p:nvPr/>
          </p:nvCxnSpPr>
          <p:spPr>
            <a:xfrm flipH="1">
              <a:off x="4537710" y="5010150"/>
              <a:ext cx="724108" cy="0"/>
            </a:xfrm>
            <a:prstGeom prst="straightConnector1">
              <a:avLst/>
            </a:prstGeom>
            <a:ln w="825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11504" y="5541760"/>
            <a:ext cx="7795259" cy="919401"/>
          </a:xfrm>
          <a:prstGeom prst="roundRect">
            <a:avLst/>
          </a:prstGeom>
          <a:noFill/>
          <a:ln w="28575">
            <a:solidFill>
              <a:schemeClr val="accent5">
                <a:lumMod val="50000"/>
              </a:schemeClr>
            </a:solidFill>
            <a:prstDash val="dash"/>
          </a:ln>
        </p:spPr>
        <p:txBody>
          <a:bodyPr wrap="square" rtlCol="0">
            <a:spAutoFit/>
          </a:bodyPr>
          <a:lstStyle/>
          <a:p>
            <a:pPr algn="ctr"/>
            <a:r>
              <a:rPr lang="en-US" sz="2400" i="1" dirty="0" smtClean="0">
                <a:latin typeface="Segoe UI" panose="020B0502040204020203" pitchFamily="34" charset="0"/>
                <a:ea typeface="Segoe UI" panose="020B0502040204020203" pitchFamily="34" charset="0"/>
                <a:cs typeface="Segoe UI" panose="020B0502040204020203" pitchFamily="34" charset="0"/>
              </a:rPr>
              <a:t>A few among the many areas for which Bodleian Library holdings are </a:t>
            </a:r>
            <a:r>
              <a:rPr lang="en-US" sz="2400" b="1" i="1" dirty="0" smtClean="0">
                <a:latin typeface="Segoe UI" panose="020B0502040204020203" pitchFamily="34" charset="0"/>
                <a:ea typeface="Segoe UI" panose="020B0502040204020203" pitchFamily="34" charset="0"/>
                <a:cs typeface="Segoe UI" panose="020B0502040204020203" pitchFamily="34" charset="0"/>
              </a:rPr>
              <a:t>second to none in global library system</a:t>
            </a:r>
            <a:endParaRPr lang="en-US" sz="2400" b="1"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360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69631" y="398585"/>
          <a:ext cx="8745415" cy="60139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2062" y="232211"/>
            <a:ext cx="3329354" cy="707886"/>
          </a:xfrm>
          <a:prstGeom prst="rect">
            <a:avLst/>
          </a:prstGeom>
          <a:noFill/>
        </p:spPr>
        <p:txBody>
          <a:bodyPr wrap="square" rtlCol="0">
            <a:spAutoFit/>
          </a:bodyPr>
          <a:lstStyle/>
          <a:p>
            <a:r>
              <a:rPr lang="en-US" sz="20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Top 15 most comprehensive collections:</a:t>
            </a:r>
            <a:endParaRPr lang="en-US" sz="20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AutoShape 2" descr="Image result for greek inscriptions oxf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Cover for &#10;&#10;A Selection of Greek Historical Inscriptions to the End of the Fifth Century B.C.&#10;&#10;&#10;&#10;&#10;&#1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7937"/>
            <a:ext cx="1714500" cy="2714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2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orcanresearch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lorcanresearchtemplate</Template>
  <TotalTime>27361</TotalTime>
  <Words>3765</Words>
  <Application>Microsoft Office PowerPoint</Application>
  <PresentationFormat>On-screen Show (4:3)</PresentationFormat>
  <Paragraphs>390</Paragraphs>
  <Slides>47</Slides>
  <Notes>15</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65" baseType="lpstr">
      <vt:lpstr>Arial</vt:lpstr>
      <vt:lpstr>Calibri</vt:lpstr>
      <vt:lpstr>Calibri Light</vt:lpstr>
      <vt:lpstr>Helvetica</vt:lpstr>
      <vt:lpstr>HelveticaNeue</vt:lpstr>
      <vt:lpstr>inherit</vt:lpstr>
      <vt:lpstr>Open Sans</vt:lpstr>
      <vt:lpstr>Open Sans Semibold</vt:lpstr>
      <vt:lpstr>Segoe UI</vt:lpstr>
      <vt:lpstr>Segoe UI Light</vt:lpstr>
      <vt:lpstr>Segoe UI Semibold</vt:lpstr>
      <vt:lpstr>Segoe WP Light</vt:lpstr>
      <vt:lpstr>Times New Roman</vt:lpstr>
      <vt:lpstr>lorcanresearchtemplate</vt:lpstr>
      <vt:lpstr>OCLC-Research-Template-2014</vt:lpstr>
      <vt:lpstr>Office Theme</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reshapes practice; practice reshapes technology Citation management Institutional 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Framing the Scholarly Record …</vt:lpstr>
      <vt:lpstr>In practice …</vt:lpstr>
      <vt:lpstr>PowerPoint Presentation</vt:lpstr>
      <vt:lpstr>PowerPoint Presentation</vt:lpstr>
      <vt:lpstr>PowerPoint Presentation</vt:lpstr>
      <vt:lpstr>PowerPoint Presentation</vt:lpstr>
      <vt:lpstr>Web sightings: Collections in a new service configuration</vt:lpstr>
      <vt:lpstr>PowerPoint Presentation</vt:lpstr>
      <vt:lpstr>PowerPoint Presentation</vt:lpstr>
      <vt:lpstr>PowerPoint Presentation</vt:lpstr>
      <vt:lpstr>PowerPoint Presentation</vt:lpstr>
      <vt:lpstr>Collection environment</vt:lpstr>
      <vt:lpstr>PowerPoint Presentation</vt:lpstr>
      <vt:lpstr>PowerPoint Presentation</vt:lpstr>
      <vt:lpstr>PowerPoint Presentation</vt:lpstr>
      <vt:lpstr>PowerPoint Presentation</vt:lpstr>
      <vt:lpstr>PowerPoint Presentation</vt:lpstr>
      <vt:lpstr>PowerPoint Presentation</vt:lpstr>
      <vt:lpstr>Towards the facilitated collection</vt:lpstr>
      <vt:lpstr>PowerPoint Presentation</vt:lpstr>
      <vt:lpstr>PowerPoint Presentation</vt:lpstr>
      <vt:lpstr>PowerPoint Presentation</vt:lpstr>
      <vt:lpstr>Conclusion</vt:lpstr>
      <vt:lpstr>PowerPoint Presentation</vt:lpstr>
      <vt:lpstr>PowerPoint Presentation</vt:lpstr>
      <vt:lpstr>PowerPoint Presentation</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at Libraries, Collections, &amp; Technology</dc:title>
  <dc:creator>Lorcan Dempsey</dc:creator>
  <cp:lastModifiedBy>Confer,Patrick</cp:lastModifiedBy>
  <cp:revision>506</cp:revision>
  <dcterms:created xsi:type="dcterms:W3CDTF">2014-02-25T01:00:48Z</dcterms:created>
  <dcterms:modified xsi:type="dcterms:W3CDTF">2016-09-23T20:22:11Z</dcterms:modified>
  <cp:contentStatus/>
</cp:coreProperties>
</file>