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5" r:id="rId2"/>
    <p:sldMasterId id="2147483683" r:id="rId3"/>
    <p:sldMasterId id="2147483713" r:id="rId4"/>
  </p:sldMasterIdLst>
  <p:notesMasterIdLst>
    <p:notesMasterId r:id="rId51"/>
  </p:notesMasterIdLst>
  <p:sldIdLst>
    <p:sldId id="269" r:id="rId5"/>
    <p:sldId id="276" r:id="rId6"/>
    <p:sldId id="364" r:id="rId7"/>
    <p:sldId id="366" r:id="rId8"/>
    <p:sldId id="305" r:id="rId9"/>
    <p:sldId id="297" r:id="rId10"/>
    <p:sldId id="298" r:id="rId11"/>
    <p:sldId id="301" r:id="rId12"/>
    <p:sldId id="300" r:id="rId13"/>
    <p:sldId id="302" r:id="rId14"/>
    <p:sldId id="303" r:id="rId15"/>
    <p:sldId id="307" r:id="rId16"/>
    <p:sldId id="360" r:id="rId17"/>
    <p:sldId id="282" r:id="rId18"/>
    <p:sldId id="337" r:id="rId19"/>
    <p:sldId id="295" r:id="rId20"/>
    <p:sldId id="367" r:id="rId21"/>
    <p:sldId id="359" r:id="rId22"/>
    <p:sldId id="334" r:id="rId23"/>
    <p:sldId id="285" r:id="rId24"/>
    <p:sldId id="286" r:id="rId25"/>
    <p:sldId id="312" r:id="rId26"/>
    <p:sldId id="313" r:id="rId27"/>
    <p:sldId id="310" r:id="rId28"/>
    <p:sldId id="368" r:id="rId29"/>
    <p:sldId id="309" r:id="rId30"/>
    <p:sldId id="344" r:id="rId31"/>
    <p:sldId id="336" r:id="rId32"/>
    <p:sldId id="369" r:id="rId33"/>
    <p:sldId id="370" r:id="rId34"/>
    <p:sldId id="385" r:id="rId35"/>
    <p:sldId id="371" r:id="rId36"/>
    <p:sldId id="372" r:id="rId37"/>
    <p:sldId id="373" r:id="rId38"/>
    <p:sldId id="382" r:id="rId39"/>
    <p:sldId id="387" r:id="rId40"/>
    <p:sldId id="389" r:id="rId41"/>
    <p:sldId id="390" r:id="rId42"/>
    <p:sldId id="393" r:id="rId43"/>
    <p:sldId id="278" r:id="rId44"/>
    <p:sldId id="349" r:id="rId45"/>
    <p:sldId id="352" r:id="rId46"/>
    <p:sldId id="350" r:id="rId47"/>
    <p:sldId id="357" r:id="rId48"/>
    <p:sldId id="363" r:id="rId49"/>
    <p:sldId id="392"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E6E6E6"/>
    <a:srgbClr val="A6A6A6"/>
    <a:srgbClr val="000000"/>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4660"/>
  </p:normalViewPr>
  <p:slideViewPr>
    <p:cSldViewPr snapToGrid="0">
      <p:cViewPr varScale="1">
        <p:scale>
          <a:sx n="93" d="100"/>
          <a:sy n="93" d="100"/>
        </p:scale>
        <p:origin x="1200" y="96"/>
      </p:cViewPr>
      <p:guideLst/>
    </p:cSldViewPr>
  </p:slideViewPr>
  <p:notesTextViewPr>
    <p:cViewPr>
      <p:scale>
        <a:sx n="1" d="1"/>
        <a:sy n="1" d="1"/>
      </p:scale>
      <p:origin x="0" y="0"/>
    </p:cViewPr>
  </p:notesTextViewPr>
  <p:sorterViewPr>
    <p:cViewPr>
      <p:scale>
        <a:sx n="33" d="100"/>
        <a:sy n="33" d="100"/>
      </p:scale>
      <p:origin x="0" y="0"/>
    </p:cViewPr>
  </p:sorterViewPr>
  <p:notesViewPr>
    <p:cSldViewPr snapToGrid="0">
      <p:cViewPr varScale="1">
        <p:scale>
          <a:sx n="70" d="100"/>
          <a:sy n="70" d="100"/>
        </p:scale>
        <p:origin x="324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B07A5-24DE-4061-8EFC-B1E8588DAD47}"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E4AD43F4-6904-4300-9531-5C2A91108683}">
      <dgm:prSet phldrT="[Text]"/>
      <dgm:spPr/>
      <dgm:t>
        <a:bodyPr/>
        <a:lstStyle/>
        <a:p>
          <a:r>
            <a:rPr lang="en-US" dirty="0" smtClean="0"/>
            <a:t>2</a:t>
          </a:r>
          <a:endParaRPr lang="en-US" dirty="0"/>
        </a:p>
      </dgm:t>
    </dgm:pt>
    <dgm:pt modelId="{2C5A75C2-D0EE-4E3D-8465-A885D7C7C405}" type="parTrans" cxnId="{5A93F079-4010-40E1-B00E-FDE3FBDC8210}">
      <dgm:prSet/>
      <dgm:spPr/>
      <dgm:t>
        <a:bodyPr/>
        <a:lstStyle/>
        <a:p>
          <a:endParaRPr lang="en-US"/>
        </a:p>
      </dgm:t>
    </dgm:pt>
    <dgm:pt modelId="{8728B966-8F3C-493E-AB07-E2185FCE3697}" type="sibTrans" cxnId="{5A93F079-4010-40E1-B00E-FDE3FBDC8210}">
      <dgm:prSet/>
      <dgm:spPr/>
      <dgm:t>
        <a:bodyPr/>
        <a:lstStyle/>
        <a:p>
          <a:endParaRPr lang="en-US"/>
        </a:p>
      </dgm:t>
    </dgm:pt>
    <dgm:pt modelId="{070D6CCE-BB3C-49A0-A674-77D676D24736}">
      <dgm:prSet phldrT="[Text]"/>
      <dgm:spPr/>
      <dgm:t>
        <a:bodyPr/>
        <a:lstStyle/>
        <a:p>
          <a:r>
            <a:rPr lang="en-US" dirty="0" smtClean="0"/>
            <a:t>3</a:t>
          </a:r>
          <a:endParaRPr lang="en-US" dirty="0"/>
        </a:p>
      </dgm:t>
    </dgm:pt>
    <dgm:pt modelId="{5714B63F-F4B1-4EEA-ACC8-E69979862513}" type="parTrans" cxnId="{6DCD61ED-7A89-4AAD-BFCD-32FBEB3EB720}">
      <dgm:prSet/>
      <dgm:spPr/>
      <dgm:t>
        <a:bodyPr/>
        <a:lstStyle/>
        <a:p>
          <a:endParaRPr lang="en-US"/>
        </a:p>
      </dgm:t>
    </dgm:pt>
    <dgm:pt modelId="{36A45D36-9D33-47F8-B6D4-2C64F8006AD7}" type="sibTrans" cxnId="{6DCD61ED-7A89-4AAD-BFCD-32FBEB3EB720}">
      <dgm:prSet/>
      <dgm:spPr/>
      <dgm:t>
        <a:bodyPr/>
        <a:lstStyle/>
        <a:p>
          <a:endParaRPr lang="en-US"/>
        </a:p>
      </dgm:t>
    </dgm:pt>
    <dgm:pt modelId="{03C5831F-42A6-4D79-9DA5-FC2FE03BF2F4}">
      <dgm:prSet phldrT="[Text]"/>
      <dgm:spPr/>
      <dgm:t>
        <a:bodyPr/>
        <a:lstStyle/>
        <a:p>
          <a:r>
            <a:rPr lang="en-US" dirty="0" smtClean="0"/>
            <a:t>1</a:t>
          </a:r>
          <a:endParaRPr lang="en-US" dirty="0"/>
        </a:p>
      </dgm:t>
    </dgm:pt>
    <dgm:pt modelId="{FE999191-53E3-448A-B0CA-2A0FB8C609E1}" type="parTrans" cxnId="{CBBC2E67-1BDE-47DA-8E43-CD948C2ED9BF}">
      <dgm:prSet/>
      <dgm:spPr/>
      <dgm:t>
        <a:bodyPr/>
        <a:lstStyle/>
        <a:p>
          <a:endParaRPr lang="en-US"/>
        </a:p>
      </dgm:t>
    </dgm:pt>
    <dgm:pt modelId="{7F387662-3B2A-4E25-BE77-6FD85462FCA6}" type="sibTrans" cxnId="{CBBC2E67-1BDE-47DA-8E43-CD948C2ED9BF}">
      <dgm:prSet/>
      <dgm:spPr/>
      <dgm:t>
        <a:bodyPr/>
        <a:lstStyle/>
        <a:p>
          <a:endParaRPr lang="en-US"/>
        </a:p>
      </dgm:t>
    </dgm:pt>
    <dgm:pt modelId="{2FE92CC2-F71C-46ED-8500-81A307A950FD}" type="pres">
      <dgm:prSet presAssocID="{F9BB07A5-24DE-4061-8EFC-B1E8588DAD47}" presName="cycle" presStyleCnt="0">
        <dgm:presLayoutVars>
          <dgm:dir/>
          <dgm:resizeHandles val="exact"/>
        </dgm:presLayoutVars>
      </dgm:prSet>
      <dgm:spPr/>
      <dgm:t>
        <a:bodyPr/>
        <a:lstStyle/>
        <a:p>
          <a:endParaRPr lang="en-US"/>
        </a:p>
      </dgm:t>
    </dgm:pt>
    <dgm:pt modelId="{DE6D5842-56AF-40B5-8105-74850D180F87}" type="pres">
      <dgm:prSet presAssocID="{E4AD43F4-6904-4300-9531-5C2A91108683}" presName="dummy" presStyleCnt="0"/>
      <dgm:spPr/>
    </dgm:pt>
    <dgm:pt modelId="{1BF7FC73-5683-4F09-BE16-BC026C27E5F5}" type="pres">
      <dgm:prSet presAssocID="{E4AD43F4-6904-4300-9531-5C2A91108683}" presName="node" presStyleLbl="revTx" presStyleIdx="0" presStyleCnt="3">
        <dgm:presLayoutVars>
          <dgm:bulletEnabled val="1"/>
        </dgm:presLayoutVars>
      </dgm:prSet>
      <dgm:spPr/>
      <dgm:t>
        <a:bodyPr/>
        <a:lstStyle/>
        <a:p>
          <a:endParaRPr lang="en-US"/>
        </a:p>
      </dgm:t>
    </dgm:pt>
    <dgm:pt modelId="{C9DD99B5-F9AF-4DCA-A22F-5651E8A578F7}" type="pres">
      <dgm:prSet presAssocID="{8728B966-8F3C-493E-AB07-E2185FCE3697}" presName="sibTrans" presStyleLbl="node1" presStyleIdx="0" presStyleCnt="3"/>
      <dgm:spPr/>
      <dgm:t>
        <a:bodyPr/>
        <a:lstStyle/>
        <a:p>
          <a:endParaRPr lang="en-US"/>
        </a:p>
      </dgm:t>
    </dgm:pt>
    <dgm:pt modelId="{C522E72F-D5F7-4644-BC72-ABC9EC3ACB70}" type="pres">
      <dgm:prSet presAssocID="{070D6CCE-BB3C-49A0-A674-77D676D24736}" presName="dummy" presStyleCnt="0"/>
      <dgm:spPr/>
    </dgm:pt>
    <dgm:pt modelId="{8ABDE3E4-10CA-4BE1-9A63-563073EE84C0}" type="pres">
      <dgm:prSet presAssocID="{070D6CCE-BB3C-49A0-A674-77D676D24736}" presName="node" presStyleLbl="revTx" presStyleIdx="1" presStyleCnt="3">
        <dgm:presLayoutVars>
          <dgm:bulletEnabled val="1"/>
        </dgm:presLayoutVars>
      </dgm:prSet>
      <dgm:spPr/>
      <dgm:t>
        <a:bodyPr/>
        <a:lstStyle/>
        <a:p>
          <a:endParaRPr lang="en-US"/>
        </a:p>
      </dgm:t>
    </dgm:pt>
    <dgm:pt modelId="{368031A4-F146-4B8A-811B-B73C06F0B5CC}" type="pres">
      <dgm:prSet presAssocID="{36A45D36-9D33-47F8-B6D4-2C64F8006AD7}" presName="sibTrans" presStyleLbl="node1" presStyleIdx="1" presStyleCnt="3"/>
      <dgm:spPr/>
      <dgm:t>
        <a:bodyPr/>
        <a:lstStyle/>
        <a:p>
          <a:endParaRPr lang="en-US"/>
        </a:p>
      </dgm:t>
    </dgm:pt>
    <dgm:pt modelId="{B6001B43-1494-4F60-8F2A-3104F99B9D31}" type="pres">
      <dgm:prSet presAssocID="{03C5831F-42A6-4D79-9DA5-FC2FE03BF2F4}" presName="dummy" presStyleCnt="0"/>
      <dgm:spPr/>
    </dgm:pt>
    <dgm:pt modelId="{9178A89A-5772-47B5-853D-1B94CC33A738}" type="pres">
      <dgm:prSet presAssocID="{03C5831F-42A6-4D79-9DA5-FC2FE03BF2F4}" presName="node" presStyleLbl="revTx" presStyleIdx="2" presStyleCnt="3">
        <dgm:presLayoutVars>
          <dgm:bulletEnabled val="1"/>
        </dgm:presLayoutVars>
      </dgm:prSet>
      <dgm:spPr/>
      <dgm:t>
        <a:bodyPr/>
        <a:lstStyle/>
        <a:p>
          <a:endParaRPr lang="en-US"/>
        </a:p>
      </dgm:t>
    </dgm:pt>
    <dgm:pt modelId="{73448B1E-5BC9-482A-B47E-C416F4805B3E}" type="pres">
      <dgm:prSet presAssocID="{7F387662-3B2A-4E25-BE77-6FD85462FCA6}" presName="sibTrans" presStyleLbl="node1" presStyleIdx="2" presStyleCnt="3"/>
      <dgm:spPr/>
      <dgm:t>
        <a:bodyPr/>
        <a:lstStyle/>
        <a:p>
          <a:endParaRPr lang="en-US"/>
        </a:p>
      </dgm:t>
    </dgm:pt>
  </dgm:ptLst>
  <dgm:cxnLst>
    <dgm:cxn modelId="{D0CB5B45-D35E-4079-BEC0-EF1C92D65E92}" type="presOf" srcId="{E4AD43F4-6904-4300-9531-5C2A91108683}" destId="{1BF7FC73-5683-4F09-BE16-BC026C27E5F5}" srcOrd="0" destOrd="0" presId="urn:microsoft.com/office/officeart/2005/8/layout/cycle1"/>
    <dgm:cxn modelId="{62283523-9120-48A2-A289-FCEB7980D09C}" type="presOf" srcId="{36A45D36-9D33-47F8-B6D4-2C64F8006AD7}" destId="{368031A4-F146-4B8A-811B-B73C06F0B5CC}" srcOrd="0" destOrd="0" presId="urn:microsoft.com/office/officeart/2005/8/layout/cycle1"/>
    <dgm:cxn modelId="{7EBFB3F6-6C52-451C-BFE5-1211EBA3E0A2}" type="presOf" srcId="{F9BB07A5-24DE-4061-8EFC-B1E8588DAD47}" destId="{2FE92CC2-F71C-46ED-8500-81A307A950FD}" srcOrd="0" destOrd="0" presId="urn:microsoft.com/office/officeart/2005/8/layout/cycle1"/>
    <dgm:cxn modelId="{6DCD61ED-7A89-4AAD-BFCD-32FBEB3EB720}" srcId="{F9BB07A5-24DE-4061-8EFC-B1E8588DAD47}" destId="{070D6CCE-BB3C-49A0-A674-77D676D24736}" srcOrd="1" destOrd="0" parTransId="{5714B63F-F4B1-4EEA-ACC8-E69979862513}" sibTransId="{36A45D36-9D33-47F8-B6D4-2C64F8006AD7}"/>
    <dgm:cxn modelId="{28D3C538-7EE9-4AB2-A26D-14F7F3F1C066}" type="presOf" srcId="{070D6CCE-BB3C-49A0-A674-77D676D24736}" destId="{8ABDE3E4-10CA-4BE1-9A63-563073EE84C0}" srcOrd="0" destOrd="0" presId="urn:microsoft.com/office/officeart/2005/8/layout/cycle1"/>
    <dgm:cxn modelId="{E23D7064-3647-458F-99B5-496DA225C108}" type="presOf" srcId="{03C5831F-42A6-4D79-9DA5-FC2FE03BF2F4}" destId="{9178A89A-5772-47B5-853D-1B94CC33A738}" srcOrd="0" destOrd="0" presId="urn:microsoft.com/office/officeart/2005/8/layout/cycle1"/>
    <dgm:cxn modelId="{70A0D4AD-8E86-4525-9ED4-D231FE1AC46F}" type="presOf" srcId="{8728B966-8F3C-493E-AB07-E2185FCE3697}" destId="{C9DD99B5-F9AF-4DCA-A22F-5651E8A578F7}" srcOrd="0" destOrd="0" presId="urn:microsoft.com/office/officeart/2005/8/layout/cycle1"/>
    <dgm:cxn modelId="{5A93F079-4010-40E1-B00E-FDE3FBDC8210}" srcId="{F9BB07A5-24DE-4061-8EFC-B1E8588DAD47}" destId="{E4AD43F4-6904-4300-9531-5C2A91108683}" srcOrd="0" destOrd="0" parTransId="{2C5A75C2-D0EE-4E3D-8465-A885D7C7C405}" sibTransId="{8728B966-8F3C-493E-AB07-E2185FCE3697}"/>
    <dgm:cxn modelId="{CBBC2E67-1BDE-47DA-8E43-CD948C2ED9BF}" srcId="{F9BB07A5-24DE-4061-8EFC-B1E8588DAD47}" destId="{03C5831F-42A6-4D79-9DA5-FC2FE03BF2F4}" srcOrd="2" destOrd="0" parTransId="{FE999191-53E3-448A-B0CA-2A0FB8C609E1}" sibTransId="{7F387662-3B2A-4E25-BE77-6FD85462FCA6}"/>
    <dgm:cxn modelId="{EE473EEF-FF13-4953-83A7-690785027F25}" type="presOf" srcId="{7F387662-3B2A-4E25-BE77-6FD85462FCA6}" destId="{73448B1E-5BC9-482A-B47E-C416F4805B3E}" srcOrd="0" destOrd="0" presId="urn:microsoft.com/office/officeart/2005/8/layout/cycle1"/>
    <dgm:cxn modelId="{F831AF81-7FC1-4367-AFCB-25D613AF4B7B}" type="presParOf" srcId="{2FE92CC2-F71C-46ED-8500-81A307A950FD}" destId="{DE6D5842-56AF-40B5-8105-74850D180F87}" srcOrd="0" destOrd="0" presId="urn:microsoft.com/office/officeart/2005/8/layout/cycle1"/>
    <dgm:cxn modelId="{D9476CE0-2B4F-4E65-A547-6DC2A503BDCB}" type="presParOf" srcId="{2FE92CC2-F71C-46ED-8500-81A307A950FD}" destId="{1BF7FC73-5683-4F09-BE16-BC026C27E5F5}" srcOrd="1" destOrd="0" presId="urn:microsoft.com/office/officeart/2005/8/layout/cycle1"/>
    <dgm:cxn modelId="{D3420632-8A91-4E01-813F-F0BF0FCA5F66}" type="presParOf" srcId="{2FE92CC2-F71C-46ED-8500-81A307A950FD}" destId="{C9DD99B5-F9AF-4DCA-A22F-5651E8A578F7}" srcOrd="2" destOrd="0" presId="urn:microsoft.com/office/officeart/2005/8/layout/cycle1"/>
    <dgm:cxn modelId="{1C9AA6C4-5B98-4B46-920A-211E0D10B2CA}" type="presParOf" srcId="{2FE92CC2-F71C-46ED-8500-81A307A950FD}" destId="{C522E72F-D5F7-4644-BC72-ABC9EC3ACB70}" srcOrd="3" destOrd="0" presId="urn:microsoft.com/office/officeart/2005/8/layout/cycle1"/>
    <dgm:cxn modelId="{7CA48E40-A4B6-4A9C-9EA2-A3511A11BAF8}" type="presParOf" srcId="{2FE92CC2-F71C-46ED-8500-81A307A950FD}" destId="{8ABDE3E4-10CA-4BE1-9A63-563073EE84C0}" srcOrd="4" destOrd="0" presId="urn:microsoft.com/office/officeart/2005/8/layout/cycle1"/>
    <dgm:cxn modelId="{ACE2C5CD-71B2-44CD-9D96-44E9D22F2D07}" type="presParOf" srcId="{2FE92CC2-F71C-46ED-8500-81A307A950FD}" destId="{368031A4-F146-4B8A-811B-B73C06F0B5CC}" srcOrd="5" destOrd="0" presId="urn:microsoft.com/office/officeart/2005/8/layout/cycle1"/>
    <dgm:cxn modelId="{BD5DDC02-7F74-4E7B-8741-A9A6F22A5FA6}" type="presParOf" srcId="{2FE92CC2-F71C-46ED-8500-81A307A950FD}" destId="{B6001B43-1494-4F60-8F2A-3104F99B9D31}" srcOrd="6" destOrd="0" presId="urn:microsoft.com/office/officeart/2005/8/layout/cycle1"/>
    <dgm:cxn modelId="{E4DAA582-172D-4916-A968-F409454C0F52}" type="presParOf" srcId="{2FE92CC2-F71C-46ED-8500-81A307A950FD}" destId="{9178A89A-5772-47B5-853D-1B94CC33A738}" srcOrd="7" destOrd="0" presId="urn:microsoft.com/office/officeart/2005/8/layout/cycle1"/>
    <dgm:cxn modelId="{FA592D73-922F-4345-A298-56653B579A31}" type="presParOf" srcId="{2FE92CC2-F71C-46ED-8500-81A307A950FD}" destId="{73448B1E-5BC9-482A-B47E-C416F4805B3E}" srcOrd="8"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FFFF82-8D38-4B4B-846E-90A13326938A}" type="datetimeFigureOut">
              <a:rPr lang="en-US" smtClean="0"/>
              <a:t>12/7/2015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2B24C1-DA2E-4E88-AC00-71121EFC9AF6}" type="slidenum">
              <a:rPr lang="en-US" smtClean="0"/>
              <a:t>‹#›</a:t>
            </a:fld>
            <a:endParaRPr lang="en-US"/>
          </a:p>
        </p:txBody>
      </p:sp>
    </p:spTree>
    <p:extLst>
      <p:ext uri="{BB962C8B-B14F-4D97-AF65-F5344CB8AC3E}">
        <p14:creationId xmlns:p14="http://schemas.microsoft.com/office/powerpoint/2010/main" val="1843809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743E3-0DB5-4840-B44F-70C4D8426A9A}" type="slidenum">
              <a:rPr lang="en-US" smtClean="0"/>
              <a:pPr/>
              <a:t>21</a:t>
            </a:fld>
            <a:endParaRPr lang="en-US"/>
          </a:p>
        </p:txBody>
      </p:sp>
    </p:spTree>
    <p:extLst>
      <p:ext uri="{BB962C8B-B14F-4D97-AF65-F5344CB8AC3E}">
        <p14:creationId xmlns:p14="http://schemas.microsoft.com/office/powerpoint/2010/main" val="2363294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http://global.oup.com/uk/orc/busecon/economics/carlin/</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71964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UK in the 80s and 90s it was common for Libraries and IT to merge. At one stage over 50% of universities had this model. It was also adopted elsewhere. This belongs to an earlier stage, when it was thought possible to isolate technology-as-artifact  – all the ‘digital’ stuff was being put together. </a:t>
            </a:r>
          </a:p>
          <a:p>
            <a:endParaRPr lang="en-US" dirty="0"/>
          </a:p>
          <a:p>
            <a:r>
              <a:rPr lang="en-US" dirty="0" smtClean="0"/>
              <a:t>As the digital has become more pervasive I had thought we would see a  differently structured integration emerge, where the ‘infrastructure’ was managed by one group (network, compute, storage, security, …), and research and learning workflows were managed in a more integrated way in some new organizational contexts. For example, think about learning management, research support, data curation, university press, and so on. </a:t>
            </a:r>
          </a:p>
          <a:p>
            <a:endParaRPr lang="en-US" dirty="0"/>
          </a:p>
          <a:p>
            <a:r>
              <a:rPr lang="en-US" dirty="0" smtClean="0"/>
              <a:t>In practice we have not see this happened widely. It will be interesting to see how services do emerge to meet the needs of research and learning behaviors increasingly enacted in data-rich, network environments. </a:t>
            </a:r>
            <a:endParaRPr lang="en-US" dirty="0"/>
          </a:p>
        </p:txBody>
      </p:sp>
      <p:sp>
        <p:nvSpPr>
          <p:cNvPr id="4" name="Slide Number Placeholder 3"/>
          <p:cNvSpPr>
            <a:spLocks noGrp="1"/>
          </p:cNvSpPr>
          <p:nvPr>
            <p:ph type="sldNum" sz="quarter" idx="10"/>
          </p:nvPr>
        </p:nvSpPr>
        <p:spPr/>
        <p:txBody>
          <a:bodyPr/>
          <a:lstStyle/>
          <a:p>
            <a:fld id="{4D2B24C1-DA2E-4E88-AC00-71121EFC9AF6}" type="slidenum">
              <a:rPr lang="en-US" smtClean="0"/>
              <a:t>41</a:t>
            </a:fld>
            <a:endParaRPr lang="en-US"/>
          </a:p>
        </p:txBody>
      </p:sp>
    </p:spTree>
    <p:extLst>
      <p:ext uri="{BB962C8B-B14F-4D97-AF65-F5344CB8AC3E}">
        <p14:creationId xmlns:p14="http://schemas.microsoft.com/office/powerpoint/2010/main" val="2274417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hyperlink" Target="http://creativecommons.org/licenses/by/3.0/"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hyperlink" Target="http://creativecommons.org/licenses/by/3.0/" TargetMode="Externa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F76E208-2B6E-4D78-AE7B-861F79BF73C7}" type="datetimeFigureOut">
              <a:rPr lang="en-US" smtClean="0"/>
              <a:t>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F6FF2-7CAE-4655-8A1D-4EAB66465CC3}" type="slidenum">
              <a:rPr lang="en-US" smtClean="0"/>
              <a:t>‹#›</a:t>
            </a:fld>
            <a:endParaRPr lang="en-US"/>
          </a:p>
        </p:txBody>
      </p:sp>
    </p:spTree>
    <p:extLst>
      <p:ext uri="{BB962C8B-B14F-4D97-AF65-F5344CB8AC3E}">
        <p14:creationId xmlns:p14="http://schemas.microsoft.com/office/powerpoint/2010/main" val="2746740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76E208-2B6E-4D78-AE7B-861F79BF73C7}" type="datetimeFigureOut">
              <a:rPr lang="en-US" smtClean="0"/>
              <a:t>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F6FF2-7CAE-4655-8A1D-4EAB66465CC3}" type="slidenum">
              <a:rPr lang="en-US" smtClean="0"/>
              <a:t>‹#›</a:t>
            </a:fld>
            <a:endParaRPr lang="en-US"/>
          </a:p>
        </p:txBody>
      </p:sp>
    </p:spTree>
    <p:extLst>
      <p:ext uri="{BB962C8B-B14F-4D97-AF65-F5344CB8AC3E}">
        <p14:creationId xmlns:p14="http://schemas.microsoft.com/office/powerpoint/2010/main" val="2318700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76E208-2B6E-4D78-AE7B-861F79BF73C7}" type="datetimeFigureOut">
              <a:rPr lang="en-US" smtClean="0"/>
              <a:t>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F6FF2-7CAE-4655-8A1D-4EAB66465CC3}" type="slidenum">
              <a:rPr lang="en-US" smtClean="0"/>
              <a:t>‹#›</a:t>
            </a:fld>
            <a:endParaRPr lang="en-US"/>
          </a:p>
        </p:txBody>
      </p:sp>
    </p:spTree>
    <p:extLst>
      <p:ext uri="{BB962C8B-B14F-4D97-AF65-F5344CB8AC3E}">
        <p14:creationId xmlns:p14="http://schemas.microsoft.com/office/powerpoint/2010/main" val="1245068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dirty="0"/>
          </a:p>
        </p:txBody>
      </p:sp>
    </p:spTree>
    <p:extLst>
      <p:ext uri="{BB962C8B-B14F-4D97-AF65-F5344CB8AC3E}">
        <p14:creationId xmlns:p14="http://schemas.microsoft.com/office/powerpoint/2010/main" val="206865251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Title: Blue">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defTabSz="457200"/>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1791782984"/>
      </p:ext>
    </p:extLst>
  </p:cSld>
  <p:clrMapOvr>
    <a:masterClrMapping/>
  </p:clrMapOvr>
  <p:transition spd="slow">
    <p:push/>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Title: Red">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defTabSz="457200"/>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1742299207"/>
      </p:ext>
    </p:extLst>
  </p:cSld>
  <p:clrMapOvr>
    <a:masterClrMapping/>
  </p:clrMapOvr>
  <p:transition spd="slow">
    <p:push/>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Title: Green">
    <p:bg>
      <p:bgPr>
        <a:solidFill>
          <a:schemeClr val="accent3"/>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defTabSz="457200"/>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801433598"/>
      </p:ext>
    </p:extLst>
  </p:cSld>
  <p:clrMapOvr>
    <a:masterClrMapping/>
  </p:clrMapOvr>
  <p:transition spd="slow">
    <p:push/>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B4622E77-E22A-4745-9D24-576861774773}" type="datetimeFigureOut">
              <a:rPr lang="en-US" smtClean="0">
                <a:solidFill>
                  <a:prstClr val="white"/>
                </a:solidFill>
              </a:rPr>
              <a:pPr/>
              <a:t>12/7/2015</a:t>
            </a:fld>
            <a:endParaRPr lang="en-US">
              <a:solidFill>
                <a:prstClr val="white"/>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1B87300-A223-4A93-98F2-FBC58850BE2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09653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54800" y="6400800"/>
            <a:ext cx="1268413" cy="293688"/>
          </a:xfrm>
          <a:prstGeom prst="rect">
            <a:avLst/>
          </a:prstGeom>
        </p:spPr>
        <p:txBody>
          <a:bodyPr/>
          <a:lstStyle>
            <a:lvl1pPr>
              <a:defRPr/>
            </a:lvl1pPr>
          </a:lstStyle>
          <a:p>
            <a:pPr defTabSz="457200">
              <a:defRPr/>
            </a:pPr>
            <a:fld id="{F64EA11A-DC7C-4E46-A16C-A3408941C46F}" type="datetime1">
              <a:rPr lang="en-US">
                <a:solidFill>
                  <a:prstClr val="black"/>
                </a:solidFill>
              </a:rPr>
              <a:pPr defTabSz="457200">
                <a:defRPr/>
              </a:pPr>
              <a:t>12/7/2015</a:t>
            </a:fld>
            <a:endParaRPr lang="en-US">
              <a:solidFill>
                <a:prstClr val="black"/>
              </a:solidFill>
            </a:endParaRPr>
          </a:p>
        </p:txBody>
      </p:sp>
      <p:sp>
        <p:nvSpPr>
          <p:cNvPr id="3" name="Footer Placeholder 4"/>
          <p:cNvSpPr>
            <a:spLocks noGrp="1"/>
          </p:cNvSpPr>
          <p:nvPr>
            <p:ph type="ftr" sz="quarter" idx="11"/>
          </p:nvPr>
        </p:nvSpPr>
        <p:spPr>
          <a:xfrm>
            <a:off x="4038600" y="6400800"/>
            <a:ext cx="2465388" cy="293688"/>
          </a:xfrm>
          <a:prstGeom prst="rect">
            <a:avLst/>
          </a:prstGeom>
        </p:spPr>
        <p:txBody>
          <a:bodyPr/>
          <a:lstStyle>
            <a:lvl1pPr>
              <a:defRPr/>
            </a:lvl1pPr>
          </a:lstStyle>
          <a:p>
            <a:pPr defTabSz="457200">
              <a:defRPr/>
            </a:pPr>
            <a:endParaRPr lang="en-US">
              <a:solidFill>
                <a:prstClr val="black"/>
              </a:solidFill>
            </a:endParaRPr>
          </a:p>
        </p:txBody>
      </p:sp>
      <p:sp>
        <p:nvSpPr>
          <p:cNvPr id="4" name="Slide Number Placeholder 5"/>
          <p:cNvSpPr>
            <a:spLocks noGrp="1"/>
          </p:cNvSpPr>
          <p:nvPr>
            <p:ph type="sldNum" sz="quarter" idx="12"/>
          </p:nvPr>
        </p:nvSpPr>
        <p:spPr>
          <a:xfrm>
            <a:off x="8115300" y="6400800"/>
            <a:ext cx="571500" cy="293688"/>
          </a:xfrm>
          <a:prstGeom prst="rect">
            <a:avLst/>
          </a:prstGeom>
        </p:spPr>
        <p:txBody>
          <a:bodyPr/>
          <a:lstStyle>
            <a:lvl1pPr>
              <a:defRPr/>
            </a:lvl1pPr>
          </a:lstStyle>
          <a:p>
            <a:pPr defTabSz="457200">
              <a:defRPr/>
            </a:pPr>
            <a:fld id="{483ED67A-76E7-CA4E-B967-B1A38557AE31}" type="slidenum">
              <a:rPr lang="en-US">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12928423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Color Log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p:spPr>
        <p:txBody>
          <a:bodyPr>
            <a:normAutofit/>
          </a:bodyPr>
          <a:lstStyle>
            <a:lvl1pPr marL="0" indent="0" algn="l">
              <a:buNone/>
              <a:defRPr sz="2000">
                <a:solidFill>
                  <a:schemeClr val="tx1">
                    <a:lumMod val="65000"/>
                    <a:lumOff val="35000"/>
                  </a:schemeClr>
                </a:solidFill>
                <a:latin typeface="Segoe UI Semi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6629400" y="4648200"/>
            <a:ext cx="1632944" cy="1752600"/>
          </a:xfrm>
          <a:prstGeom prst="rect">
            <a:avLst/>
          </a:prstGeom>
          <a:noFill/>
          <a:ln w="9525">
            <a:noFill/>
            <a:miter lim="800000"/>
            <a:headEnd/>
            <a:tailEnd/>
          </a:ln>
          <a:effectLst/>
        </p:spPr>
      </p:pic>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solidFill>
                  <a:schemeClr val="tx1">
                    <a:lumMod val="65000"/>
                    <a:lumOff val="35000"/>
                  </a:schemeClr>
                </a:solidFill>
                <a:latin typeface="Segoe UI Semibold" pitchFamily="34" charset="0"/>
              </a:defRPr>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solidFill>
                  <a:schemeClr val="tx1">
                    <a:lumMod val="65000"/>
                    <a:lumOff val="35000"/>
                  </a:schemeClr>
                </a:solidFill>
                <a:latin typeface="Segoe UI Semibold" pitchFamily="34" charset="0"/>
              </a:defRPr>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1447800"/>
            <a:ext cx="7772400" cy="1143000"/>
          </a:xfrm>
        </p:spPr>
        <p:txBody>
          <a:bodyPr>
            <a:noAutofit/>
          </a:bodyPr>
          <a:lstStyle>
            <a:lvl1pPr>
              <a:defRPr sz="6000">
                <a:latin typeface="Segoe UI Semibold" pitchFamily="34" charset="0"/>
              </a:defRPr>
            </a:lvl1pPr>
          </a:lstStyle>
          <a:p>
            <a:r>
              <a:rPr lang="en-US" dirty="0" smtClean="0"/>
              <a:t>Click to edit Master title style</a:t>
            </a:r>
            <a:br>
              <a:rPr lang="en-US" dirty="0" smtClean="0"/>
            </a:br>
            <a:r>
              <a:rPr lang="en-US" dirty="0" smtClean="0"/>
              <a:t>Up to two Lines</a:t>
            </a:r>
            <a:endParaRPr lang="en-US" dirty="0"/>
          </a:p>
        </p:txBody>
      </p:sp>
    </p:spTree>
    <p:extLst>
      <p:ext uri="{BB962C8B-B14F-4D97-AF65-F5344CB8AC3E}">
        <p14:creationId xmlns:p14="http://schemas.microsoft.com/office/powerpoint/2010/main" val="2859487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Grey Log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p:spPr>
        <p:txBody>
          <a:bodyPr>
            <a:normAutofit/>
          </a:bodyPr>
          <a:lstStyle>
            <a:lvl1pPr marL="0" indent="0" algn="l">
              <a:buNone/>
              <a:defRPr sz="2000">
                <a:solidFill>
                  <a:schemeClr val="tx1">
                    <a:lumMod val="65000"/>
                    <a:lumOff val="35000"/>
                  </a:schemeClr>
                </a:solidFill>
                <a:latin typeface="Segoe UI Semi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solidFill>
                  <a:schemeClr val="tx1">
                    <a:lumMod val="65000"/>
                    <a:lumOff val="35000"/>
                  </a:schemeClr>
                </a:solidFill>
                <a:latin typeface="Segoe UI Semibold" pitchFamily="34" charset="0"/>
              </a:defRPr>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solidFill>
                  <a:schemeClr val="tx1">
                    <a:lumMod val="65000"/>
                    <a:lumOff val="35000"/>
                  </a:schemeClr>
                </a:solidFill>
                <a:latin typeface="Segoe UI Semibold" pitchFamily="34" charset="0"/>
              </a:defRPr>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solidFill>
                  <a:schemeClr val="tx1">
                    <a:lumMod val="65000"/>
                    <a:lumOff val="35000"/>
                  </a:schemeClr>
                </a:solidFill>
                <a:latin typeface="Segoe UI Semibold" pitchFamily="34" charset="0"/>
              </a:defRPr>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1371600"/>
            <a:ext cx="7772400" cy="1143000"/>
          </a:xfrm>
        </p:spPr>
        <p:txBody>
          <a:bodyPr>
            <a:noAutofit/>
          </a:bodyPr>
          <a:lstStyle>
            <a:lvl1pPr>
              <a:defRPr sz="6000"/>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4876800"/>
            <a:ext cx="1248228" cy="1368796"/>
          </a:xfrm>
          <a:prstGeom prst="rect">
            <a:avLst/>
          </a:prstGeom>
        </p:spPr>
      </p:pic>
    </p:spTree>
    <p:extLst>
      <p:ext uri="{BB962C8B-B14F-4D97-AF65-F5344CB8AC3E}">
        <p14:creationId xmlns:p14="http://schemas.microsoft.com/office/powerpoint/2010/main" val="279929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76E208-2B6E-4D78-AE7B-861F79BF73C7}" type="datetimeFigureOut">
              <a:rPr lang="en-US" smtClean="0"/>
              <a:t>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F6FF2-7CAE-4655-8A1D-4EAB66465CC3}" type="slidenum">
              <a:rPr lang="en-US" smtClean="0"/>
              <a:t>‹#›</a:t>
            </a:fld>
            <a:endParaRPr lang="en-US"/>
          </a:p>
        </p:txBody>
      </p:sp>
    </p:spTree>
    <p:extLst>
      <p:ext uri="{BB962C8B-B14F-4D97-AF65-F5344CB8AC3E}">
        <p14:creationId xmlns:p14="http://schemas.microsoft.com/office/powerpoint/2010/main" val="380641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Grey Log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276600"/>
            <a:ext cx="7772400" cy="457200"/>
          </a:xfrm>
        </p:spPr>
        <p:txBody>
          <a:bodyPr>
            <a:noAutofit/>
          </a:bodyPr>
          <a:lstStyle>
            <a:lvl1pPr marL="0" indent="0" algn="l">
              <a:buNone/>
              <a:defRPr sz="3200">
                <a:solidFill>
                  <a:srgbClr val="646464"/>
                </a:solidFill>
                <a:latin typeface="Segoe UI Semi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latin typeface="Segoe UI Semibold" pitchFamily="34" charset="0"/>
              </a:defRPr>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latin typeface="Segoe UI Semibold" pitchFamily="34" charset="0"/>
              </a:defRPr>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latin typeface="Segoe UI Semibold" pitchFamily="34" charset="0"/>
              </a:defRPr>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latin typeface="Segoe UI Semibold" pitchFamily="34" charset="0"/>
              </a:defRPr>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latin typeface="Segoe UI Semibold" pitchFamily="34" charset="0"/>
              </a:defRPr>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1143000"/>
            <a:ext cx="7772400" cy="1143000"/>
          </a:xfrm>
        </p:spPr>
        <p:txBody>
          <a:bodyPr>
            <a:noAutofit/>
          </a:bodyPr>
          <a:lstStyle>
            <a:lvl1pPr>
              <a:defRPr sz="6000"/>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7600" y="5105400"/>
            <a:ext cx="1066800" cy="1169844"/>
          </a:xfrm>
          <a:prstGeom prst="rect">
            <a:avLst/>
          </a:prstGeom>
        </p:spPr>
      </p:pic>
    </p:spTree>
    <p:extLst>
      <p:ext uri="{BB962C8B-B14F-4D97-AF65-F5344CB8AC3E}">
        <p14:creationId xmlns:p14="http://schemas.microsoft.com/office/powerpoint/2010/main" val="882139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age Color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a:p>
        </p:txBody>
      </p:sp>
      <p:pic>
        <p:nvPicPr>
          <p:cNvPr id="5" name="Picture 4"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extLst>
      <p:ext uri="{BB962C8B-B14F-4D97-AF65-F5344CB8AC3E}">
        <p14:creationId xmlns:p14="http://schemas.microsoft.com/office/powerpoint/2010/main" val="3672234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age Grey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58484"/>
            <a:ext cx="1676400" cy="346274"/>
          </a:xfrm>
          <a:prstGeom prst="rect">
            <a:avLst/>
          </a:prstGeom>
        </p:spPr>
      </p:pic>
    </p:spTree>
    <p:extLst>
      <p:ext uri="{BB962C8B-B14F-4D97-AF65-F5344CB8AC3E}">
        <p14:creationId xmlns:p14="http://schemas.microsoft.com/office/powerpoint/2010/main" val="1470044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age Grey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a:p>
        </p:txBody>
      </p:sp>
    </p:spTree>
    <p:extLst>
      <p:ext uri="{BB962C8B-B14F-4D97-AF65-F5344CB8AC3E}">
        <p14:creationId xmlns:p14="http://schemas.microsoft.com/office/powerpoint/2010/main" val="1320689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Blank with Title Color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extLst>
      <p:ext uri="{BB962C8B-B14F-4D97-AF65-F5344CB8AC3E}">
        <p14:creationId xmlns:p14="http://schemas.microsoft.com/office/powerpoint/2010/main" val="940424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Blank with Title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58484"/>
            <a:ext cx="1676400" cy="346274"/>
          </a:xfrm>
          <a:prstGeom prst="rect">
            <a:avLst/>
          </a:prstGeom>
        </p:spPr>
      </p:pic>
    </p:spTree>
    <p:extLst>
      <p:ext uri="{BB962C8B-B14F-4D97-AF65-F5344CB8AC3E}">
        <p14:creationId xmlns:p14="http://schemas.microsoft.com/office/powerpoint/2010/main" val="3606631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1_Blank with Title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spTree>
    <p:extLst>
      <p:ext uri="{BB962C8B-B14F-4D97-AF65-F5344CB8AC3E}">
        <p14:creationId xmlns:p14="http://schemas.microsoft.com/office/powerpoint/2010/main" val="3936235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gue Dark">
    <p:bg>
      <p:bgPr>
        <a:solidFill>
          <a:srgbClr val="64646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solidFill>
                <a:latin typeface="Segoe UI Light" pitchFamily="34" charset="0"/>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solidFill>
                  <a:srgbClr val="FFFFFF">
                    <a:lumMod val="85000"/>
                  </a:srgbClr>
                </a:solidFill>
              </a:rPr>
              <a:pPr/>
              <a:t>‹#›</a:t>
            </a:fld>
            <a:endParaRPr lang="en-US">
              <a:solidFill>
                <a:srgbClr val="FFFFFF">
                  <a:lumMod val="85000"/>
                </a:srgbClr>
              </a:solidFill>
            </a:endParaRPr>
          </a:p>
        </p:txBody>
      </p:sp>
    </p:spTree>
    <p:extLst>
      <p:ext uri="{BB962C8B-B14F-4D97-AF65-F5344CB8AC3E}">
        <p14:creationId xmlns:p14="http://schemas.microsoft.com/office/powerpoint/2010/main" val="2443054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gue Dark">
    <p:bg>
      <p:bgPr>
        <a:solidFill>
          <a:srgbClr val="64646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solidFill>
                <a:latin typeface="Segoe UI Light" pitchFamily="34" charset="0"/>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solidFill>
                  <a:srgbClr val="FFFFFF">
                    <a:lumMod val="85000"/>
                  </a:srgbClr>
                </a:solidFill>
              </a:rPr>
              <a:pPr/>
              <a:t>‹#›</a:t>
            </a:fld>
            <a:endParaRPr lang="en-US">
              <a:solidFill>
                <a:srgbClr val="FFFFFF">
                  <a:lumMod val="85000"/>
                </a:srgbClr>
              </a:solidFill>
            </a:endParaRPr>
          </a:p>
        </p:txBody>
      </p:sp>
    </p:spTree>
    <p:extLst>
      <p:ext uri="{BB962C8B-B14F-4D97-AF65-F5344CB8AC3E}">
        <p14:creationId xmlns:p14="http://schemas.microsoft.com/office/powerpoint/2010/main" val="4260750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que White Color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8229600" cy="1143000"/>
          </a:xfrm>
        </p:spPr>
        <p:txBody>
          <a:bodyPr/>
          <a:lstStyle>
            <a:lvl1pPr>
              <a:defRPr baseline="0"/>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spTree>
    <p:extLst>
      <p:ext uri="{BB962C8B-B14F-4D97-AF65-F5344CB8AC3E}">
        <p14:creationId xmlns:p14="http://schemas.microsoft.com/office/powerpoint/2010/main" val="381646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6E208-2B6E-4D78-AE7B-861F79BF73C7}" type="datetimeFigureOut">
              <a:rPr lang="en-US" smtClean="0"/>
              <a:t>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F6FF2-7CAE-4655-8A1D-4EAB66465CC3}" type="slidenum">
              <a:rPr lang="en-US" smtClean="0"/>
              <a:t>‹#›</a:t>
            </a:fld>
            <a:endParaRPr lang="en-US"/>
          </a:p>
        </p:txBody>
      </p:sp>
    </p:spTree>
    <p:extLst>
      <p:ext uri="{BB962C8B-B14F-4D97-AF65-F5344CB8AC3E}">
        <p14:creationId xmlns:p14="http://schemas.microsoft.com/office/powerpoint/2010/main" val="31312561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que White Grey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8229600" cy="1143000"/>
          </a:xfrm>
        </p:spPr>
        <p:txBody>
          <a:bodyPr/>
          <a:lstStyle>
            <a:lvl1pPr>
              <a:defRPr baseline="0">
                <a:latin typeface="Segoe UI Light" pitchFamily="34" charset="0"/>
              </a:defRPr>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762000"/>
            <a:ext cx="1219200" cy="1336964"/>
          </a:xfrm>
          <a:prstGeom prst="rect">
            <a:avLst/>
          </a:prstGeom>
        </p:spPr>
      </p:pic>
    </p:spTree>
    <p:extLst>
      <p:ext uri="{BB962C8B-B14F-4D97-AF65-F5344CB8AC3E}">
        <p14:creationId xmlns:p14="http://schemas.microsoft.com/office/powerpoint/2010/main" val="3855617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que White Grey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8229600" cy="1143000"/>
          </a:xfrm>
        </p:spPr>
        <p:txBody>
          <a:bodyPr/>
          <a:lstStyle>
            <a:lvl1pPr>
              <a:defRPr baseline="0">
                <a:latin typeface="Segoe UI Light" pitchFamily="34" charset="0"/>
              </a:defRPr>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spTree>
    <p:extLst>
      <p:ext uri="{BB962C8B-B14F-4D97-AF65-F5344CB8AC3E}">
        <p14:creationId xmlns:p14="http://schemas.microsoft.com/office/powerpoint/2010/main" val="3094477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with Content Box Color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extLst>
      <p:ext uri="{BB962C8B-B14F-4D97-AF65-F5344CB8AC3E}">
        <p14:creationId xmlns:p14="http://schemas.microsoft.com/office/powerpoint/2010/main" val="1443085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with Content Box Grey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58484"/>
            <a:ext cx="1676400" cy="346274"/>
          </a:xfrm>
          <a:prstGeom prst="rect">
            <a:avLst/>
          </a:prstGeom>
        </p:spPr>
      </p:pic>
    </p:spTree>
    <p:extLst>
      <p:ext uri="{BB962C8B-B14F-4D97-AF65-F5344CB8AC3E}">
        <p14:creationId xmlns:p14="http://schemas.microsoft.com/office/powerpoint/2010/main" val="2053982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with Content Box Grey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spTree>
    <p:extLst>
      <p:ext uri="{BB962C8B-B14F-4D97-AF65-F5344CB8AC3E}">
        <p14:creationId xmlns:p14="http://schemas.microsoft.com/office/powerpoint/2010/main" val="4169155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Color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dirty="0"/>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extLst>
      <p:ext uri="{BB962C8B-B14F-4D97-AF65-F5344CB8AC3E}">
        <p14:creationId xmlns:p14="http://schemas.microsoft.com/office/powerpoint/2010/main" val="1449447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58484"/>
            <a:ext cx="1676400" cy="346274"/>
          </a:xfrm>
          <a:prstGeom prst="rect">
            <a:avLst/>
          </a:prstGeom>
        </p:spPr>
      </p:pic>
    </p:spTree>
    <p:extLst>
      <p:ext uri="{BB962C8B-B14F-4D97-AF65-F5344CB8AC3E}">
        <p14:creationId xmlns:p14="http://schemas.microsoft.com/office/powerpoint/2010/main" val="18374147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spTree>
    <p:extLst>
      <p:ext uri="{BB962C8B-B14F-4D97-AF65-F5344CB8AC3E}">
        <p14:creationId xmlns:p14="http://schemas.microsoft.com/office/powerpoint/2010/main" val="3914405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Color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4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extLst>
      <p:ext uri="{BB962C8B-B14F-4D97-AF65-F5344CB8AC3E}">
        <p14:creationId xmlns:p14="http://schemas.microsoft.com/office/powerpoint/2010/main" val="9034419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4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58484"/>
            <a:ext cx="1676400" cy="346274"/>
          </a:xfrm>
          <a:prstGeom prst="rect">
            <a:avLst/>
          </a:prstGeom>
        </p:spPr>
      </p:pic>
    </p:spTree>
    <p:extLst>
      <p:ext uri="{BB962C8B-B14F-4D97-AF65-F5344CB8AC3E}">
        <p14:creationId xmlns:p14="http://schemas.microsoft.com/office/powerpoint/2010/main" val="252805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76E208-2B6E-4D78-AE7B-861F79BF73C7}" type="datetimeFigureOut">
              <a:rPr lang="en-US" smtClean="0"/>
              <a:t>12/7/2015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BF6FF2-7CAE-4655-8A1D-4EAB66465CC3}" type="slidenum">
              <a:rPr lang="en-US" smtClean="0"/>
              <a:t>‹#›</a:t>
            </a:fld>
            <a:endParaRPr lang="en-US"/>
          </a:p>
        </p:txBody>
      </p:sp>
    </p:spTree>
    <p:extLst>
      <p:ext uri="{BB962C8B-B14F-4D97-AF65-F5344CB8AC3E}">
        <p14:creationId xmlns:p14="http://schemas.microsoft.com/office/powerpoint/2010/main" val="34812243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1_Two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spTree>
    <p:extLst>
      <p:ext uri="{BB962C8B-B14F-4D97-AF65-F5344CB8AC3E}">
        <p14:creationId xmlns:p14="http://schemas.microsoft.com/office/powerpoint/2010/main" val="38657416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Dark">
    <p:bg>
      <p:bgPr>
        <a:solidFill>
          <a:srgbClr val="646464"/>
        </a:solidFill>
        <a:effectLst/>
      </p:bgPr>
    </p:bg>
    <p:spTree>
      <p:nvGrpSpPr>
        <p:cNvPr id="1" name=""/>
        <p:cNvGrpSpPr/>
        <p:nvPr/>
      </p:nvGrpSpPr>
      <p:grpSpPr>
        <a:xfrm>
          <a:off x="0" y="0"/>
          <a:ext cx="0" cy="0"/>
          <a:chOff x="0" y="0"/>
          <a:chExt cx="0" cy="0"/>
        </a:xfrm>
      </p:grpSpPr>
      <p:pic>
        <p:nvPicPr>
          <p:cNvPr id="6" name="Picture 5"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pic>
        <p:nvPicPr>
          <p:cNvPr id="13" name="Picture 1" descr="image003"/>
          <p:cNvPicPr>
            <a:picLocks noChangeAspect="1" noChangeArrowheads="1"/>
          </p:cNvPicPr>
          <p:nvPr userDrawn="1"/>
        </p:nvPicPr>
        <p:blipFill>
          <a:blip r:embed="rId3" cstate="print"/>
          <a:srcRect/>
          <a:stretch>
            <a:fillRect/>
          </a:stretch>
        </p:blipFill>
        <p:spPr bwMode="auto">
          <a:xfrm>
            <a:off x="7391400" y="6400800"/>
            <a:ext cx="914400" cy="318977"/>
          </a:xfrm>
          <a:prstGeom prst="rect">
            <a:avLst/>
          </a:prstGeom>
          <a:noFill/>
          <a:ln w="9525">
            <a:noFill/>
            <a:miter lim="800000"/>
            <a:headEnd/>
            <a:tailEnd/>
          </a:ln>
        </p:spPr>
      </p:pic>
      <p:sp>
        <p:nvSpPr>
          <p:cNvPr id="14" name="TextBox 13"/>
          <p:cNvSpPr txBox="1"/>
          <p:nvPr userDrawn="1"/>
        </p:nvSpPr>
        <p:spPr>
          <a:xfrm>
            <a:off x="914400" y="6349425"/>
            <a:ext cx="6019800" cy="461665"/>
          </a:xfrm>
          <a:prstGeom prst="rect">
            <a:avLst/>
          </a:prstGeom>
          <a:noFill/>
        </p:spPr>
        <p:txBody>
          <a:bodyPr wrap="square" rtlCol="0">
            <a:spAutoFit/>
          </a:bodyPr>
          <a:lstStyle/>
          <a:p>
            <a:pPr>
              <a:defRPr/>
            </a:pPr>
            <a:r>
              <a:rPr lang="en-US" sz="800" dirty="0">
                <a:solidFill>
                  <a:prstClr val="black"/>
                </a:solidFill>
                <a:latin typeface="Segoe UI" pitchFamily="34" charset="0"/>
                <a:ea typeface="Segoe UI" pitchFamily="34" charset="0"/>
                <a:cs typeface="Segoe UI" pitchFamily="34" charset="0"/>
              </a:rPr>
              <a:t>©2013 OCLC. This work is licensed under a Creative Commons Attribution 3.0 </a:t>
            </a:r>
            <a:r>
              <a:rPr lang="en-US" sz="800" dirty="0" err="1">
                <a:solidFill>
                  <a:prstClr val="black"/>
                </a:solidFill>
                <a:latin typeface="Segoe UI" pitchFamily="34" charset="0"/>
                <a:ea typeface="Segoe UI" pitchFamily="34" charset="0"/>
                <a:cs typeface="Segoe UI" pitchFamily="34" charset="0"/>
              </a:rPr>
              <a:t>Unported</a:t>
            </a:r>
            <a:r>
              <a:rPr lang="en-US" sz="800" dirty="0">
                <a:solidFill>
                  <a:prstClr val="black"/>
                </a:solidFill>
                <a:latin typeface="Segoe UI" pitchFamily="34" charset="0"/>
                <a:ea typeface="Segoe UI" pitchFamily="34" charset="0"/>
                <a:cs typeface="Segoe UI" pitchFamily="34" charset="0"/>
              </a:rPr>
              <a:t> License. Suggested attribution: “This work uses content from [presentation title] © OCLC, used under a Creative Commons Attribution license:  </a:t>
            </a:r>
            <a:r>
              <a:rPr lang="en-US" sz="800" u="sng" dirty="0">
                <a:solidFill>
                  <a:prstClr val="black"/>
                </a:solidFill>
                <a:latin typeface="Segoe UI" pitchFamily="34" charset="0"/>
                <a:ea typeface="Segoe UI" pitchFamily="34" charset="0"/>
                <a:cs typeface="Segoe UI" pitchFamily="34" charset="0"/>
                <a:hlinkClick r:id="rId4"/>
              </a:rPr>
              <a:t>http</a:t>
            </a:r>
            <a:r>
              <a:rPr lang="en-US" sz="800" u="sng" dirty="0">
                <a:solidFill>
                  <a:srgbClr val="FFFFFF"/>
                </a:solidFill>
                <a:latin typeface="Segoe UI" pitchFamily="34" charset="0"/>
                <a:ea typeface="Segoe UI" pitchFamily="34" charset="0"/>
                <a:cs typeface="Segoe UI" pitchFamily="34" charset="0"/>
                <a:hlinkClick r:id="rId4"/>
              </a:rPr>
              <a:t>://</a:t>
            </a:r>
            <a:r>
              <a:rPr lang="en-US" sz="800" u="sng" dirty="0">
                <a:solidFill>
                  <a:prstClr val="black"/>
                </a:solidFill>
                <a:latin typeface="Segoe UI" pitchFamily="34" charset="0"/>
                <a:ea typeface="Segoe UI" pitchFamily="34" charset="0"/>
                <a:cs typeface="Segoe UI" pitchFamily="34" charset="0"/>
                <a:hlinkClick r:id="rId4"/>
              </a:rPr>
              <a:t>creativecommons.org/licenses/by/3.0/</a:t>
            </a:r>
            <a:r>
              <a:rPr lang="en-US" sz="800" dirty="0">
                <a:solidFill>
                  <a:prstClr val="black"/>
                </a:solidFill>
                <a:latin typeface="Segoe UI" pitchFamily="34" charset="0"/>
                <a:ea typeface="Segoe UI" pitchFamily="34" charset="0"/>
                <a:cs typeface="Segoe UI" pitchFamily="34" charset="0"/>
                <a:hlinkClick r:id="rId4"/>
              </a:rPr>
              <a:t>” </a:t>
            </a:r>
            <a:endParaRPr lang="en-US" sz="800" dirty="0">
              <a:solidFill>
                <a:prstClr val="black"/>
              </a:solidFill>
              <a:latin typeface="Segoe UI" pitchFamily="34" charset="0"/>
              <a:ea typeface="Segoe UI" pitchFamily="34" charset="0"/>
              <a:cs typeface="Segoe UI" pitchFamily="34" charset="0"/>
            </a:endParaRPr>
          </a:p>
        </p:txBody>
      </p:sp>
      <p:sp>
        <p:nvSpPr>
          <p:cNvPr id="22" name="TextBox 21"/>
          <p:cNvSpPr txBox="1"/>
          <p:nvPr userDrawn="1"/>
        </p:nvSpPr>
        <p:spPr>
          <a:xfrm>
            <a:off x="3581400" y="1143000"/>
            <a:ext cx="5334000" cy="4508927"/>
          </a:xfrm>
          <a:prstGeom prst="rect">
            <a:avLst/>
          </a:prstGeom>
          <a:noFill/>
        </p:spPr>
        <p:txBody>
          <a:bodyPr wrap="square" rtlCol="0">
            <a:spAutoFit/>
          </a:bodyPr>
          <a:lstStyle/>
          <a:p>
            <a:r>
              <a:rPr lang="en-US" sz="28700" dirty="0">
                <a:solidFill>
                  <a:srgbClr val="FFFFFF">
                    <a:lumMod val="85000"/>
                  </a:srgbClr>
                </a:solidFill>
                <a:latin typeface="Segoe UI Light" pitchFamily="34" charset="0"/>
                <a:ea typeface="Open Sans Semibold" pitchFamily="34" charset="0"/>
                <a:cs typeface="Open Sans Semibold" pitchFamily="34" charset="0"/>
              </a:rPr>
              <a:t>Q</a:t>
            </a:r>
          </a:p>
        </p:txBody>
      </p:sp>
      <p:sp>
        <p:nvSpPr>
          <p:cNvPr id="24" name="Text Placeholder 23"/>
          <p:cNvSpPr>
            <a:spLocks noGrp="1"/>
          </p:cNvSpPr>
          <p:nvPr>
            <p:ph type="body" sz="quarter" idx="12" hasCustomPrompt="1"/>
          </p:nvPr>
        </p:nvSpPr>
        <p:spPr>
          <a:xfrm>
            <a:off x="990600" y="3505200"/>
            <a:ext cx="5410200" cy="2438400"/>
          </a:xfrm>
        </p:spPr>
        <p:txBody>
          <a:bodyPr>
            <a:normAutofit/>
          </a:bodyPr>
          <a:lstStyle>
            <a:lvl1pPr>
              <a:buNone/>
              <a:defRPr sz="1400" baseline="0">
                <a:solidFill>
                  <a:schemeClr val="bg1">
                    <a:lumMod val="85000"/>
                  </a:schemeClr>
                </a:solidFill>
                <a:latin typeface="Segoe UI Light" pitchFamily="34" charset="0"/>
              </a:defRPr>
            </a:lvl1pPr>
          </a:lstStyle>
          <a:p>
            <a:pPr lvl="0"/>
            <a:r>
              <a:rPr lang="en-US" dirty="0" smtClean="0">
                <a:solidFill>
                  <a:schemeClr val="bg1">
                    <a:lumMod val="85000"/>
                  </a:schemeClr>
                </a:solidFill>
              </a:rPr>
              <a:t>Parting slide contact info; name, twitter, email, etc… </a:t>
            </a:r>
            <a:endParaRPr lang="en-US" dirty="0"/>
          </a:p>
        </p:txBody>
      </p:sp>
    </p:spTree>
    <p:extLst>
      <p:ext uri="{BB962C8B-B14F-4D97-AF65-F5344CB8AC3E}">
        <p14:creationId xmlns:p14="http://schemas.microsoft.com/office/powerpoint/2010/main" val="7792756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White Color Logo">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p:spPr>
        <p:txBody>
          <a:bodyPr wrap="square" rtlCol="0">
            <a:spAutoFit/>
          </a:bodyPr>
          <a:lstStyle/>
          <a:p>
            <a:r>
              <a:rPr lang="en-US" sz="4800" dirty="0">
                <a:solidFill>
                  <a:prstClr val="black">
                    <a:lumMod val="65000"/>
                    <a:lumOff val="35000"/>
                  </a:prstClr>
                </a:solidFill>
                <a:latin typeface="Segoe UI Semibold" pitchFamily="34" charset="0"/>
                <a:ea typeface="Open Sans Semibold" pitchFamily="34" charset="0"/>
                <a:cs typeface="Open Sans Semibold" pitchFamily="34" charset="0"/>
              </a:rPr>
              <a:t>Thank You!</a:t>
            </a:r>
          </a:p>
        </p:txBody>
      </p:sp>
      <p:pic>
        <p:nvPicPr>
          <p:cNvPr id="9" name="Picture 2"/>
          <p:cNvPicPr>
            <a:picLocks noChangeAspect="1" noChangeArrowheads="1"/>
          </p:cNvPicPr>
          <p:nvPr userDrawn="1"/>
        </p:nvPicPr>
        <p:blipFill>
          <a:blip r:embed="rId3"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1" name="Text Placeholder 10"/>
          <p:cNvSpPr>
            <a:spLocks noGrp="1"/>
          </p:cNvSpPr>
          <p:nvPr>
            <p:ph type="body" sz="quarter" idx="11" hasCustomPrompt="1"/>
          </p:nvPr>
        </p:nvSpPr>
        <p:spPr>
          <a:xfrm>
            <a:off x="914400" y="3429000"/>
            <a:ext cx="5181600" cy="1981200"/>
          </a:xfrm>
        </p:spPr>
        <p:txBody>
          <a:bodyPr>
            <a:normAutofit/>
          </a:bodyPr>
          <a:lstStyle>
            <a:lvl1pPr>
              <a:buNone/>
              <a:defRPr sz="1400" baseline="0">
                <a:latin typeface="Segoe UI Semibold" pitchFamily="34" charset="0"/>
              </a:defRPr>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a:defRPr/>
            </a:pPr>
            <a:r>
              <a:rPr lang="en-US" sz="800" dirty="0">
                <a:solidFill>
                  <a:prstClr val="black"/>
                </a:solidFill>
                <a:latin typeface="Segoe UI" pitchFamily="34" charset="0"/>
                <a:ea typeface="Segoe UI" pitchFamily="34" charset="0"/>
                <a:cs typeface="Segoe UI" pitchFamily="34" charset="0"/>
              </a:rPr>
              <a:t>©2013 OCLC. This work is licensed under a Creative Commons Attribution 3.0 </a:t>
            </a:r>
            <a:r>
              <a:rPr lang="en-US" sz="800" dirty="0" err="1">
                <a:solidFill>
                  <a:prstClr val="black"/>
                </a:solidFill>
                <a:latin typeface="Segoe UI" pitchFamily="34" charset="0"/>
                <a:ea typeface="Segoe UI" pitchFamily="34" charset="0"/>
                <a:cs typeface="Segoe UI" pitchFamily="34" charset="0"/>
              </a:rPr>
              <a:t>Unported</a:t>
            </a:r>
            <a:r>
              <a:rPr lang="en-US" sz="800" dirty="0">
                <a:solidFill>
                  <a:prstClr val="black"/>
                </a:solidFill>
                <a:latin typeface="Segoe UI" pitchFamily="34" charset="0"/>
                <a:ea typeface="Segoe UI" pitchFamily="34" charset="0"/>
                <a:cs typeface="Segoe UI" pitchFamily="34" charset="0"/>
              </a:rPr>
              <a:t> License. Suggested attribution: “This work uses content from [presentation title] © OCLC, used under a Creative Commons Attribution license:  </a:t>
            </a:r>
            <a:r>
              <a:rPr lang="en-US" sz="800" u="sng" dirty="0">
                <a:solidFill>
                  <a:prstClr val="black"/>
                </a:solidFill>
                <a:latin typeface="Segoe UI" pitchFamily="34" charset="0"/>
                <a:ea typeface="Segoe UI" pitchFamily="34" charset="0"/>
                <a:cs typeface="Segoe UI" pitchFamily="34" charset="0"/>
                <a:hlinkClick r:id="rId4"/>
              </a:rPr>
              <a:t>http</a:t>
            </a:r>
            <a:r>
              <a:rPr lang="en-US" sz="800" u="sng" dirty="0">
                <a:solidFill>
                  <a:srgbClr val="FFFFFF"/>
                </a:solidFill>
                <a:latin typeface="Segoe UI" pitchFamily="34" charset="0"/>
                <a:ea typeface="Segoe UI" pitchFamily="34" charset="0"/>
                <a:cs typeface="Segoe UI" pitchFamily="34" charset="0"/>
                <a:hlinkClick r:id="rId4"/>
              </a:rPr>
              <a:t>://</a:t>
            </a:r>
            <a:r>
              <a:rPr lang="en-US" sz="800" u="sng" dirty="0">
                <a:solidFill>
                  <a:prstClr val="black"/>
                </a:solidFill>
                <a:latin typeface="Segoe UI" pitchFamily="34" charset="0"/>
                <a:ea typeface="Segoe UI" pitchFamily="34" charset="0"/>
                <a:cs typeface="Segoe UI" pitchFamily="34" charset="0"/>
                <a:hlinkClick r:id="rId4"/>
              </a:rPr>
              <a:t>creativecommons.org/licenses/by/3.0/</a:t>
            </a:r>
            <a:r>
              <a:rPr lang="en-US" sz="800" dirty="0">
                <a:solidFill>
                  <a:prstClr val="black"/>
                </a:solidFill>
                <a:latin typeface="Segoe UI" pitchFamily="34" charset="0"/>
                <a:ea typeface="Segoe UI" pitchFamily="34" charset="0"/>
                <a:cs typeface="Segoe UI" pitchFamily="34" charset="0"/>
                <a:hlinkClick r:id="rId4"/>
              </a:rPr>
              <a:t>” </a:t>
            </a:r>
            <a:endParaRPr lang="en-US" sz="800" dirty="0">
              <a:solidFill>
                <a:prstClr val="black"/>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025313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White Grey Logo">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p:spPr>
        <p:txBody>
          <a:bodyPr wrap="square" rtlCol="0">
            <a:spAutoFit/>
          </a:bodyPr>
          <a:lstStyle/>
          <a:p>
            <a:r>
              <a:rPr lang="en-US" sz="4800" dirty="0">
                <a:solidFill>
                  <a:srgbClr val="646464"/>
                </a:solidFill>
                <a:latin typeface="Segoe UI Semibold" pitchFamily="34" charset="0"/>
                <a:ea typeface="Open Sans Semibold" pitchFamily="34" charset="0"/>
                <a:cs typeface="Open Sans Semibold" pitchFamily="34" charset="0"/>
              </a:rPr>
              <a:t>Thank You!</a:t>
            </a:r>
          </a:p>
        </p:txBody>
      </p:sp>
      <p:sp>
        <p:nvSpPr>
          <p:cNvPr id="11" name="Text Placeholder 10"/>
          <p:cNvSpPr>
            <a:spLocks noGrp="1"/>
          </p:cNvSpPr>
          <p:nvPr>
            <p:ph type="body" sz="quarter" idx="11" hasCustomPrompt="1"/>
          </p:nvPr>
        </p:nvSpPr>
        <p:spPr>
          <a:xfrm>
            <a:off x="914400" y="3429000"/>
            <a:ext cx="5181600" cy="1981200"/>
          </a:xfrm>
        </p:spPr>
        <p:txBody>
          <a:bodyPr>
            <a:normAutofit/>
          </a:bodyPr>
          <a:lstStyle>
            <a:lvl1pPr>
              <a:buNone/>
              <a:defRPr sz="1400" baseline="0">
                <a:latin typeface="Segoe UI Semibold" pitchFamily="34" charset="0"/>
              </a:defRPr>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a:defRPr/>
            </a:pPr>
            <a:r>
              <a:rPr lang="en-US" sz="800" dirty="0">
                <a:solidFill>
                  <a:prstClr val="black"/>
                </a:solidFill>
                <a:latin typeface="Segoe UI" pitchFamily="34" charset="0"/>
                <a:ea typeface="Segoe UI" pitchFamily="34" charset="0"/>
                <a:cs typeface="Segoe UI" pitchFamily="34" charset="0"/>
              </a:rPr>
              <a:t>©2013 OCLC. This work is licensed under a Creative Commons Attribution 3.0 </a:t>
            </a:r>
            <a:r>
              <a:rPr lang="en-US" sz="800" dirty="0" err="1">
                <a:solidFill>
                  <a:prstClr val="black"/>
                </a:solidFill>
                <a:latin typeface="Segoe UI" pitchFamily="34" charset="0"/>
                <a:ea typeface="Segoe UI" pitchFamily="34" charset="0"/>
                <a:cs typeface="Segoe UI" pitchFamily="34" charset="0"/>
              </a:rPr>
              <a:t>Unported</a:t>
            </a:r>
            <a:r>
              <a:rPr lang="en-US" sz="800" dirty="0">
                <a:solidFill>
                  <a:prstClr val="black"/>
                </a:solidFill>
                <a:latin typeface="Segoe UI" pitchFamily="34" charset="0"/>
                <a:ea typeface="Segoe UI" pitchFamily="34" charset="0"/>
                <a:cs typeface="Segoe UI" pitchFamily="34" charset="0"/>
              </a:rPr>
              <a:t> License. Suggested attribution: “This work uses content from [presentation title] © OCLC, used under a Creative Commons Attribution license:  </a:t>
            </a:r>
            <a:r>
              <a:rPr lang="en-US" sz="800" u="sng" dirty="0">
                <a:solidFill>
                  <a:prstClr val="black"/>
                </a:solidFill>
                <a:latin typeface="Segoe UI" pitchFamily="34" charset="0"/>
                <a:ea typeface="Segoe UI" pitchFamily="34" charset="0"/>
                <a:cs typeface="Segoe UI" pitchFamily="34" charset="0"/>
                <a:hlinkClick r:id="rId3"/>
              </a:rPr>
              <a:t>http</a:t>
            </a:r>
            <a:r>
              <a:rPr lang="en-US" sz="800" u="sng" dirty="0">
                <a:solidFill>
                  <a:srgbClr val="FFFFFF"/>
                </a:solidFill>
                <a:latin typeface="Segoe UI" pitchFamily="34" charset="0"/>
                <a:ea typeface="Segoe UI" pitchFamily="34" charset="0"/>
                <a:cs typeface="Segoe UI" pitchFamily="34" charset="0"/>
                <a:hlinkClick r:id="rId3"/>
              </a:rPr>
              <a:t>://</a:t>
            </a:r>
            <a:r>
              <a:rPr lang="en-US" sz="800" u="sng" dirty="0">
                <a:solidFill>
                  <a:prstClr val="black"/>
                </a:solidFill>
                <a:latin typeface="Segoe UI" pitchFamily="34" charset="0"/>
                <a:ea typeface="Segoe UI" pitchFamily="34" charset="0"/>
                <a:cs typeface="Segoe UI" pitchFamily="34" charset="0"/>
                <a:hlinkClick r:id="rId3"/>
              </a:rPr>
              <a:t>creativecommons.org/licenses/by/3.0/</a:t>
            </a:r>
            <a:r>
              <a:rPr lang="en-US" sz="800" dirty="0">
                <a:solidFill>
                  <a:prstClr val="black"/>
                </a:solidFill>
                <a:latin typeface="Segoe UI" pitchFamily="34" charset="0"/>
                <a:ea typeface="Segoe UI" pitchFamily="34" charset="0"/>
                <a:cs typeface="Segoe UI" pitchFamily="34" charset="0"/>
                <a:hlinkClick r:id="rId3"/>
              </a:rPr>
              <a:t>” </a:t>
            </a:r>
            <a:endParaRPr lang="en-US" sz="800" dirty="0">
              <a:solidFill>
                <a:prstClr val="black"/>
              </a:solidFill>
              <a:latin typeface="Segoe UI" pitchFamily="34" charset="0"/>
              <a:ea typeface="Segoe UI" pitchFamily="34" charset="0"/>
              <a:cs typeface="Segoe UI" pitchFamily="34" charset="0"/>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9628" y="740229"/>
            <a:ext cx="1219200" cy="1336964"/>
          </a:xfrm>
          <a:prstGeom prst="rect">
            <a:avLst/>
          </a:prstGeom>
        </p:spPr>
      </p:pic>
    </p:spTree>
    <p:extLst>
      <p:ext uri="{BB962C8B-B14F-4D97-AF65-F5344CB8AC3E}">
        <p14:creationId xmlns:p14="http://schemas.microsoft.com/office/powerpoint/2010/main" val="3028337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4B0CA01-27B1-4D8E-8DC2-C8099C818E0A}" type="datetimeFigureOut">
              <a:rPr lang="en-US" smtClean="0">
                <a:solidFill>
                  <a:prstClr val="black"/>
                </a:solidFill>
              </a:rPr>
              <a:pPr/>
              <a:t>12/7/2015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F5982A4-0657-4F8A-8F8B-B3F1657D88C0}" type="slidenum">
              <a:rPr lang="en-US" smtClean="0"/>
              <a:pPr/>
              <a:t>‹#›</a:t>
            </a:fld>
            <a:endParaRPr lang="en-US"/>
          </a:p>
        </p:txBody>
      </p:sp>
    </p:spTree>
    <p:extLst>
      <p:ext uri="{BB962C8B-B14F-4D97-AF65-F5344CB8AC3E}">
        <p14:creationId xmlns:p14="http://schemas.microsoft.com/office/powerpoint/2010/main" val="15230278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ection Title: Red">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defTabSz="457200"/>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3003545763"/>
      </p:ext>
    </p:extLst>
  </p:cSld>
  <p:clrMapOvr>
    <a:masterClrMapping/>
  </p:clrMapOvr>
  <p:transition spd="slow">
    <p:push/>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stock-photo-42538644-golden-gate-brid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90873" y="3"/>
            <a:ext cx="5953125" cy="1413420"/>
          </a:xfrm>
          <a:prstGeom prst="rect">
            <a:avLst/>
          </a:prstGeom>
        </p:spPr>
      </p:pic>
      <p:sp>
        <p:nvSpPr>
          <p:cNvPr id="22" name="Rectangle 21"/>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23" name="Rectangle 22"/>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24" name="Rectangle 23"/>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11" name="Rectangle 10"/>
          <p:cNvSpPr/>
          <p:nvPr/>
        </p:nvSpPr>
        <p:spPr>
          <a:xfrm>
            <a:off x="-1" y="3"/>
            <a:ext cx="3190875"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36" name="Text Placeholder 35"/>
          <p:cNvSpPr>
            <a:spLocks noGrp="1"/>
          </p:cNvSpPr>
          <p:nvPr>
            <p:ph type="body" sz="quarter" idx="12" hasCustomPrompt="1"/>
          </p:nvPr>
        </p:nvSpPr>
        <p:spPr>
          <a:xfrm>
            <a:off x="3" y="1773169"/>
            <a:ext cx="3640099"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2469870"/>
            <a:ext cx="7754770" cy="1646364"/>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smtClean="0"/>
              <a:t>Place title here</a:t>
            </a:r>
            <a:endParaRPr lang="en-US" dirty="0"/>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6422993"/>
            <a:ext cx="687170"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4275963"/>
            <a:ext cx="1860446"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smtClean="0"/>
              <a:t>Speaker Name</a:t>
            </a:r>
            <a:endParaRPr lang="en-US" dirty="0"/>
          </a:p>
        </p:txBody>
      </p:sp>
      <p:sp>
        <p:nvSpPr>
          <p:cNvPr id="17" name="Text Placeholder 2"/>
          <p:cNvSpPr>
            <a:spLocks noGrp="1"/>
          </p:cNvSpPr>
          <p:nvPr>
            <p:ph type="body" sz="quarter" idx="18" hasCustomPrompt="1"/>
          </p:nvPr>
        </p:nvSpPr>
        <p:spPr>
          <a:xfrm>
            <a:off x="728695" y="4818452"/>
            <a:ext cx="1367554"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smtClean="0"/>
              <a:t>Speaker Title</a:t>
            </a:r>
            <a:endParaRPr lang="en-US" dirty="0"/>
          </a:p>
        </p:txBody>
      </p:sp>
      <p:sp>
        <p:nvSpPr>
          <p:cNvPr id="15" name="Rectangle 14"/>
          <p:cNvSpPr/>
          <p:nvPr userDrawn="1"/>
        </p:nvSpPr>
        <p:spPr>
          <a:xfrm>
            <a:off x="3136901" y="1"/>
            <a:ext cx="445693"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Tree>
    <p:extLst>
      <p:ext uri="{BB962C8B-B14F-4D97-AF65-F5344CB8AC3E}">
        <p14:creationId xmlns:p14="http://schemas.microsoft.com/office/powerpoint/2010/main" val="315750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2" y="1990726"/>
            <a:ext cx="2016125" cy="2571751"/>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13" name="Text Placeholder 12"/>
          <p:cNvSpPr>
            <a:spLocks noGrp="1"/>
          </p:cNvSpPr>
          <p:nvPr>
            <p:ph type="body" sz="quarter" idx="12" hasCustomPrompt="1"/>
          </p:nvPr>
        </p:nvSpPr>
        <p:spPr>
          <a:xfrm>
            <a:off x="3416309" y="2764533"/>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882652"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Tree>
    <p:extLst>
      <p:ext uri="{BB962C8B-B14F-4D97-AF65-F5344CB8AC3E}">
        <p14:creationId xmlns:p14="http://schemas.microsoft.com/office/powerpoint/2010/main" val="238157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2" y="787658"/>
            <a:ext cx="2016125" cy="2571751"/>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846139" y="1630622"/>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13" name="Text Placeholder 12"/>
          <p:cNvSpPr>
            <a:spLocks noGrp="1"/>
          </p:cNvSpPr>
          <p:nvPr>
            <p:ph type="body" sz="quarter" idx="12" hasCustomPrompt="1"/>
          </p:nvPr>
        </p:nvSpPr>
        <p:spPr>
          <a:xfrm>
            <a:off x="3416309" y="1561465"/>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41363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784484"/>
            <a:ext cx="5727700" cy="650875"/>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882652" y="787656"/>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8" name="Picture Placeholder 8"/>
          <p:cNvSpPr>
            <a:spLocks noGrp="1"/>
          </p:cNvSpPr>
          <p:nvPr>
            <p:ph type="pic" sz="quarter" idx="16"/>
          </p:nvPr>
        </p:nvSpPr>
        <p:spPr>
          <a:xfrm>
            <a:off x="882652" y="3831857"/>
            <a:ext cx="2016125" cy="2571751"/>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11" name="Rectangle 10"/>
          <p:cNvSpPr/>
          <p:nvPr userDrawn="1"/>
        </p:nvSpPr>
        <p:spPr>
          <a:xfrm rot="5400000">
            <a:off x="-846139" y="467482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12" name="Text Placeholder 12"/>
          <p:cNvSpPr>
            <a:spLocks noGrp="1"/>
          </p:cNvSpPr>
          <p:nvPr>
            <p:ph type="body" sz="quarter" idx="17" hasCustomPrompt="1"/>
          </p:nvPr>
        </p:nvSpPr>
        <p:spPr>
          <a:xfrm>
            <a:off x="3416309" y="4605663"/>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5457835"/>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3828682"/>
            <a:ext cx="5727700" cy="650875"/>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6" name="Text Placeholder 14"/>
          <p:cNvSpPr>
            <a:spLocks noGrp="1"/>
          </p:cNvSpPr>
          <p:nvPr>
            <p:ph type="body" sz="quarter" idx="19" hasCustomPrompt="1"/>
          </p:nvPr>
        </p:nvSpPr>
        <p:spPr>
          <a:xfrm>
            <a:off x="882652" y="3831855"/>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Tree>
    <p:extLst>
      <p:ext uri="{BB962C8B-B14F-4D97-AF65-F5344CB8AC3E}">
        <p14:creationId xmlns:p14="http://schemas.microsoft.com/office/powerpoint/2010/main" val="368176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1" name="Text Placeholder 8"/>
          <p:cNvSpPr>
            <a:spLocks noGrp="1"/>
          </p:cNvSpPr>
          <p:nvPr>
            <p:ph type="body" sz="quarter" idx="10" hasCustomPrompt="1"/>
          </p:nvPr>
        </p:nvSpPr>
        <p:spPr>
          <a:xfrm>
            <a:off x="315259" y="1108082"/>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850901"/>
            <a:ext cx="265112" cy="6007100"/>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
        <p:nvSpPr>
          <p:cNvPr id="12" name="Text Placeholder 3"/>
          <p:cNvSpPr>
            <a:spLocks noGrp="1"/>
          </p:cNvSpPr>
          <p:nvPr>
            <p:ph type="body" sz="quarter" idx="12" hasCustomPrompt="1"/>
          </p:nvPr>
        </p:nvSpPr>
        <p:spPr>
          <a:xfrm>
            <a:off x="8411956" y="850902"/>
            <a:ext cx="265112" cy="5432839"/>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6422993"/>
            <a:ext cx="687170"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881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76E208-2B6E-4D78-AE7B-861F79BF73C7}" type="datetimeFigureOut">
              <a:rPr lang="en-US" smtClean="0"/>
              <a:t>12/7/2015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BF6FF2-7CAE-4655-8A1D-4EAB66465CC3}" type="slidenum">
              <a:rPr lang="en-US" smtClean="0"/>
              <a:t>‹#›</a:t>
            </a:fld>
            <a:endParaRPr lang="en-US"/>
          </a:p>
        </p:txBody>
      </p:sp>
    </p:spTree>
    <p:extLst>
      <p:ext uri="{BB962C8B-B14F-4D97-AF65-F5344CB8AC3E}">
        <p14:creationId xmlns:p14="http://schemas.microsoft.com/office/powerpoint/2010/main" val="28661599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6" name="Text Placeholder 5"/>
          <p:cNvSpPr>
            <a:spLocks noGrp="1"/>
          </p:cNvSpPr>
          <p:nvPr>
            <p:ph type="body" sz="quarter" idx="13" hasCustomPrompt="1"/>
          </p:nvPr>
        </p:nvSpPr>
        <p:spPr>
          <a:xfrm>
            <a:off x="340786" y="457739"/>
            <a:ext cx="8439148" cy="915256"/>
          </a:xfrm>
          <a:prstGeom prst="rect">
            <a:avLst/>
          </a:prstGeom>
        </p:spPr>
        <p:txBody>
          <a:bodyPr vert="horz"/>
          <a:lstStyle>
            <a:lvl1pPr marL="0" indent="0">
              <a:buNone/>
              <a:defRPr sz="3600" b="1" baseline="0">
                <a:solidFill>
                  <a:schemeClr val="tx2"/>
                </a:solidFill>
              </a:defRPr>
            </a:lvl1pPr>
          </a:lstStyle>
          <a:p>
            <a:pPr lvl="0"/>
            <a:r>
              <a:rPr lang="en-US" dirty="0" smtClean="0"/>
              <a:t>Title of slide</a:t>
            </a:r>
            <a:endParaRPr lang="en-US" dirty="0"/>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6422993"/>
            <a:ext cx="687170"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341313" y="1373718"/>
            <a:ext cx="8439150" cy="4423833"/>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673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6" name="Text Placeholder 5"/>
          <p:cNvSpPr>
            <a:spLocks noGrp="1"/>
          </p:cNvSpPr>
          <p:nvPr>
            <p:ph type="body" sz="quarter" idx="13" hasCustomPrompt="1"/>
          </p:nvPr>
        </p:nvSpPr>
        <p:spPr>
          <a:xfrm>
            <a:off x="340786" y="457739"/>
            <a:ext cx="8439148" cy="915256"/>
          </a:xfrm>
          <a:prstGeom prst="rect">
            <a:avLst/>
          </a:prstGeom>
        </p:spPr>
        <p:txBody>
          <a:bodyPr vert="horz"/>
          <a:lstStyle>
            <a:lvl1pPr marL="0" indent="0">
              <a:buNone/>
              <a:defRPr sz="3600" b="1" baseline="0">
                <a:solidFill>
                  <a:schemeClr val="tx2"/>
                </a:solidFill>
              </a:defRPr>
            </a:lvl1pPr>
          </a:lstStyle>
          <a:p>
            <a:pPr lvl="0"/>
            <a:r>
              <a:rPr lang="en-US" dirty="0" smtClean="0"/>
              <a:t>Title of slide</a:t>
            </a:r>
            <a:endParaRPr lang="en-US" dirty="0"/>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6422993"/>
            <a:ext cx="687170"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081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6422993"/>
            <a:ext cx="687170"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1493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5" y="6347609"/>
            <a:ext cx="723437"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48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smtClean="0"/>
              <a:t>Drag and drop photo here</a:t>
            </a:r>
            <a:endParaRPr lang="en-US" dirty="0"/>
          </a:p>
        </p:txBody>
      </p:sp>
      <p:sp>
        <p:nvSpPr>
          <p:cNvPr id="15" name="Text Placeholder 14"/>
          <p:cNvSpPr>
            <a:spLocks noGrp="1"/>
          </p:cNvSpPr>
          <p:nvPr>
            <p:ph type="body" sz="quarter" idx="13" hasCustomPrompt="1"/>
          </p:nvPr>
        </p:nvSpPr>
        <p:spPr>
          <a:xfrm>
            <a:off x="7583492" y="-20638"/>
            <a:ext cx="433387"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16" name="Text Placeholder 14"/>
          <p:cNvSpPr>
            <a:spLocks noGrp="1"/>
          </p:cNvSpPr>
          <p:nvPr>
            <p:ph type="body" sz="quarter" idx="14" hasCustomPrompt="1"/>
          </p:nvPr>
        </p:nvSpPr>
        <p:spPr>
          <a:xfrm>
            <a:off x="8016879" y="-20638"/>
            <a:ext cx="1127125"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smtClean="0"/>
              <a:t> </a:t>
            </a:r>
          </a:p>
          <a:p>
            <a:pPr lvl="0"/>
            <a:r>
              <a:rPr lang="en-US" dirty="0" smtClean="0"/>
              <a:t> </a:t>
            </a:r>
          </a:p>
          <a:p>
            <a:pPr lvl="0"/>
            <a:r>
              <a:rPr lang="en-US" dirty="0" smtClean="0"/>
              <a:t> </a:t>
            </a:r>
          </a:p>
          <a:p>
            <a:pPr lvl="0"/>
            <a:r>
              <a:rPr lang="en-US" dirty="0" smtClean="0"/>
              <a:t> </a:t>
            </a:r>
          </a:p>
          <a:p>
            <a:pPr lvl="0"/>
            <a:r>
              <a:rPr lang="en-US" dirty="0" smtClean="0"/>
              <a:t> </a:t>
            </a:r>
          </a:p>
        </p:txBody>
      </p:sp>
      <p:sp>
        <p:nvSpPr>
          <p:cNvPr id="11" name="Text Placeholder 10"/>
          <p:cNvSpPr>
            <a:spLocks noGrp="1"/>
          </p:cNvSpPr>
          <p:nvPr>
            <p:ph type="body" sz="quarter" idx="11" hasCustomPrompt="1"/>
          </p:nvPr>
        </p:nvSpPr>
        <p:spPr>
          <a:xfrm>
            <a:off x="-14111" y="4997709"/>
            <a:ext cx="615315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smtClean="0"/>
              <a:t>Persons Name</a:t>
            </a:r>
            <a:endParaRPr lang="en-US" dirty="0"/>
          </a:p>
        </p:txBody>
      </p:sp>
      <p:sp>
        <p:nvSpPr>
          <p:cNvPr id="12" name="Text Placeholder 10"/>
          <p:cNvSpPr>
            <a:spLocks noGrp="1"/>
          </p:cNvSpPr>
          <p:nvPr>
            <p:ph type="body" sz="quarter" idx="12" hasCustomPrompt="1"/>
          </p:nvPr>
        </p:nvSpPr>
        <p:spPr>
          <a:xfrm>
            <a:off x="534918" y="5447286"/>
            <a:ext cx="5610225" cy="352425"/>
          </a:xfrm>
          <a:prstGeom prst="rect">
            <a:avLst/>
          </a:prstGeom>
        </p:spPr>
        <p:txBody>
          <a:bodyPr vert="horz"/>
          <a:lstStyle>
            <a:lvl1pPr marL="0" indent="0">
              <a:buNone/>
              <a:defRPr sz="1800" b="0" baseline="0">
                <a:solidFill>
                  <a:schemeClr val="tx1"/>
                </a:solidFill>
              </a:defRPr>
            </a:lvl1pPr>
          </a:lstStyle>
          <a:p>
            <a:pPr lvl="0"/>
            <a:r>
              <a:rPr lang="en-US" dirty="0" smtClean="0"/>
              <a:t>Persons Title</a:t>
            </a:r>
            <a:endParaRPr lang="en-US" dirty="0"/>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6422993"/>
            <a:ext cx="687170"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073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259643"/>
            <a:ext cx="3980966" cy="1041400"/>
          </a:xfrm>
          <a:prstGeom prst="rect">
            <a:avLst/>
          </a:prstGeom>
        </p:spPr>
        <p:txBody>
          <a:bodyPr vert="horz"/>
          <a:lstStyle>
            <a:lvl1pPr marL="0" indent="0">
              <a:buNone/>
              <a:defRPr sz="3200" b="1" baseline="0">
                <a:solidFill>
                  <a:srgbClr val="236192"/>
                </a:solidFill>
              </a:defRPr>
            </a:lvl1pPr>
          </a:lstStyle>
          <a:p>
            <a:pPr lvl="0"/>
            <a:r>
              <a:rPr lang="en-US" dirty="0" smtClean="0"/>
              <a:t>Closing Message</a:t>
            </a:r>
            <a:endParaRPr lang="en-US" dirty="0"/>
          </a:p>
        </p:txBody>
      </p:sp>
      <p:sp>
        <p:nvSpPr>
          <p:cNvPr id="9" name="Rectangle 8"/>
          <p:cNvSpPr/>
          <p:nvPr userDrawn="1"/>
        </p:nvSpPr>
        <p:spPr>
          <a:xfrm rot="10800000">
            <a:off x="11338" y="5850668"/>
            <a:ext cx="9144000" cy="239713"/>
          </a:xfrm>
          <a:prstGeom prst="rect">
            <a:avLst/>
          </a:prstGeom>
          <a:solidFill>
            <a:srgbClr val="00AFD7"/>
          </a:solidFill>
          <a:ln w="9525" cap="flat" cmpd="sng" algn="ctr">
            <a:noFill/>
            <a:prstDash val="solid"/>
          </a:ln>
          <a:effectLst/>
        </p:spPr>
        <p:txBody>
          <a:bodyPr anchor="ctr"/>
          <a:lstStyle/>
          <a:p>
            <a:pPr algn="ctr">
              <a:defRPr/>
            </a:pPr>
            <a:endParaRPr lang="en-US" sz="1800" kern="0">
              <a:solidFill>
                <a:srgbClr val="3D527F"/>
              </a:solidFill>
              <a:latin typeface="Calibri"/>
            </a:endParaRPr>
          </a:p>
        </p:txBody>
      </p:sp>
      <p:sp>
        <p:nvSpPr>
          <p:cNvPr id="21" name="Text Placeholder 20"/>
          <p:cNvSpPr>
            <a:spLocks noGrp="1"/>
          </p:cNvSpPr>
          <p:nvPr>
            <p:ph type="body" sz="quarter" idx="11" hasCustomPrompt="1"/>
          </p:nvPr>
        </p:nvSpPr>
        <p:spPr>
          <a:xfrm>
            <a:off x="240615" y="1321005"/>
            <a:ext cx="3887788" cy="405719"/>
          </a:xfrm>
          <a:prstGeom prst="rect">
            <a:avLst/>
          </a:prstGeom>
        </p:spPr>
        <p:txBody>
          <a:bodyPr vert="horz">
            <a:normAutofit/>
          </a:bodyPr>
          <a:lstStyle>
            <a:lvl1pPr marL="0" indent="0">
              <a:buNone/>
              <a:defRPr sz="1800" b="1" baseline="0"/>
            </a:lvl1pPr>
          </a:lstStyle>
          <a:p>
            <a:pPr lvl="0"/>
            <a:r>
              <a:rPr lang="en-US" dirty="0" smtClean="0"/>
              <a:t>Speaker Name</a:t>
            </a:r>
            <a:endParaRPr lang="en-US" dirty="0"/>
          </a:p>
        </p:txBody>
      </p:sp>
      <p:sp>
        <p:nvSpPr>
          <p:cNvPr id="22" name="Text Placeholder 20"/>
          <p:cNvSpPr>
            <a:spLocks noGrp="1"/>
          </p:cNvSpPr>
          <p:nvPr>
            <p:ph type="body" sz="quarter" idx="12" hasCustomPrompt="1"/>
          </p:nvPr>
        </p:nvSpPr>
        <p:spPr>
          <a:xfrm>
            <a:off x="240428" y="1690435"/>
            <a:ext cx="3887788" cy="359027"/>
          </a:xfrm>
          <a:prstGeom prst="rect">
            <a:avLst/>
          </a:prstGeom>
        </p:spPr>
        <p:txBody>
          <a:bodyPr vert="horz">
            <a:normAutofit/>
          </a:bodyPr>
          <a:lstStyle>
            <a:lvl1pPr marL="0" indent="0">
              <a:buNone/>
              <a:defRPr sz="1400" b="0" baseline="0"/>
            </a:lvl1pPr>
          </a:lstStyle>
          <a:p>
            <a:pPr lvl="0"/>
            <a:r>
              <a:rPr lang="en-US" dirty="0" smtClean="0"/>
              <a:t>Speaker Title</a:t>
            </a:r>
            <a:endParaRPr lang="en-US" dirty="0"/>
          </a:p>
        </p:txBody>
      </p:sp>
      <p:sp>
        <p:nvSpPr>
          <p:cNvPr id="23" name="Text Placeholder 20"/>
          <p:cNvSpPr>
            <a:spLocks noGrp="1"/>
          </p:cNvSpPr>
          <p:nvPr>
            <p:ph type="body" sz="quarter" idx="13" hasCustomPrompt="1"/>
          </p:nvPr>
        </p:nvSpPr>
        <p:spPr>
          <a:xfrm>
            <a:off x="240428" y="2010979"/>
            <a:ext cx="3887788" cy="305495"/>
          </a:xfrm>
          <a:prstGeom prst="rect">
            <a:avLst/>
          </a:prstGeom>
        </p:spPr>
        <p:txBody>
          <a:bodyPr vert="horz">
            <a:normAutofit/>
          </a:bodyPr>
          <a:lstStyle>
            <a:lvl1pPr marL="0" indent="0">
              <a:buNone/>
              <a:defRPr sz="1400" b="1" baseline="0">
                <a:solidFill>
                  <a:srgbClr val="236192"/>
                </a:solidFill>
              </a:defRPr>
            </a:lvl1pPr>
          </a:lstStyle>
          <a:p>
            <a:pPr lvl="0"/>
            <a:r>
              <a:rPr lang="en-US" dirty="0" smtClean="0"/>
              <a:t>Speaker Contact</a:t>
            </a:r>
            <a:endParaRPr lang="en-US" dirty="0"/>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5" y="6347609"/>
            <a:ext cx="723437"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46829" y="2"/>
            <a:ext cx="4597172" cy="5850665"/>
          </a:xfrm>
          <a:prstGeom prst="rect">
            <a:avLst/>
          </a:prstGeom>
        </p:spPr>
      </p:pic>
    </p:spTree>
    <p:extLst>
      <p:ext uri="{BB962C8B-B14F-4D97-AF65-F5344CB8AC3E}">
        <p14:creationId xmlns:p14="http://schemas.microsoft.com/office/powerpoint/2010/main" val="306929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375903" y="5198014"/>
            <a:ext cx="810295"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10" name="TextBox 8"/>
          <p:cNvSpPr txBox="1">
            <a:spLocks noChangeArrowheads="1"/>
          </p:cNvSpPr>
          <p:nvPr userDrawn="1"/>
        </p:nvSpPr>
        <p:spPr bwMode="auto">
          <a:xfrm>
            <a:off x="5924930" y="4935539"/>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200"/>
            <a:r>
              <a:rPr lang="en-US" sz="600" dirty="0">
                <a:solidFill>
                  <a:prstClr val="white"/>
                </a:solidFill>
              </a:rPr>
              <a:t>SM</a:t>
            </a:r>
          </a:p>
        </p:txBody>
      </p:sp>
      <p:sp>
        <p:nvSpPr>
          <p:cNvPr id="11" name="Rectangle 10"/>
          <p:cNvSpPr/>
          <p:nvPr userDrawn="1"/>
        </p:nvSpPr>
        <p:spPr>
          <a:xfrm>
            <a:off x="0" y="4938917"/>
            <a:ext cx="635000"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3D527F"/>
              </a:solidFill>
            </a:endParaRPr>
          </a:p>
        </p:txBody>
      </p:sp>
      <p:sp>
        <p:nvSpPr>
          <p:cNvPr id="12" name="Text Placeholder 18"/>
          <p:cNvSpPr>
            <a:spLocks noGrp="1"/>
          </p:cNvSpPr>
          <p:nvPr>
            <p:ph type="body" sz="quarter" idx="10" hasCustomPrompt="1"/>
          </p:nvPr>
        </p:nvSpPr>
        <p:spPr>
          <a:xfrm>
            <a:off x="731839" y="1108607"/>
            <a:ext cx="4180568"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smtClean="0"/>
              <a:t>Text Here</a:t>
            </a:r>
            <a:endParaRPr lang="en-US" dirty="0"/>
          </a:p>
        </p:txBody>
      </p:sp>
      <p:sp>
        <p:nvSpPr>
          <p:cNvPr id="13" name="Text Placeholder 20"/>
          <p:cNvSpPr>
            <a:spLocks noGrp="1"/>
          </p:cNvSpPr>
          <p:nvPr>
            <p:ph type="body" sz="quarter" idx="11" hasCustomPrompt="1"/>
          </p:nvPr>
        </p:nvSpPr>
        <p:spPr>
          <a:xfrm>
            <a:off x="698251" y="3196723"/>
            <a:ext cx="3887788" cy="405719"/>
          </a:xfrm>
          <a:prstGeom prst="rect">
            <a:avLst/>
          </a:prstGeom>
        </p:spPr>
        <p:txBody>
          <a:bodyPr vert="horz">
            <a:normAutofit/>
          </a:bodyPr>
          <a:lstStyle>
            <a:lvl1pPr marL="0" indent="0">
              <a:buNone/>
              <a:defRPr sz="1800" b="1" baseline="0">
                <a:solidFill>
                  <a:srgbClr val="000000"/>
                </a:solidFill>
              </a:defRPr>
            </a:lvl1pPr>
          </a:lstStyle>
          <a:p>
            <a:pPr lvl="0"/>
            <a:r>
              <a:rPr lang="en-US" dirty="0" smtClean="0"/>
              <a:t>Speaker Name</a:t>
            </a:r>
            <a:endParaRPr lang="en-US" dirty="0"/>
          </a:p>
        </p:txBody>
      </p:sp>
      <p:sp>
        <p:nvSpPr>
          <p:cNvPr id="14" name="Text Placeholder 20"/>
          <p:cNvSpPr>
            <a:spLocks noGrp="1"/>
          </p:cNvSpPr>
          <p:nvPr>
            <p:ph type="body" sz="quarter" idx="12" hasCustomPrompt="1"/>
          </p:nvPr>
        </p:nvSpPr>
        <p:spPr>
          <a:xfrm>
            <a:off x="698064" y="3584169"/>
            <a:ext cx="3887788" cy="359027"/>
          </a:xfrm>
          <a:prstGeom prst="rect">
            <a:avLst/>
          </a:prstGeom>
        </p:spPr>
        <p:txBody>
          <a:bodyPr vert="horz">
            <a:normAutofit/>
          </a:bodyPr>
          <a:lstStyle>
            <a:lvl1pPr marL="0" indent="0">
              <a:buNone/>
              <a:defRPr sz="1400" b="0" baseline="0">
                <a:solidFill>
                  <a:srgbClr val="000000"/>
                </a:solidFill>
              </a:defRPr>
            </a:lvl1pPr>
          </a:lstStyle>
          <a:p>
            <a:pPr lvl="0"/>
            <a:r>
              <a:rPr lang="en-US" dirty="0" smtClean="0"/>
              <a:t>Speaker Title</a:t>
            </a:r>
            <a:endParaRPr lang="en-US" dirty="0"/>
          </a:p>
        </p:txBody>
      </p:sp>
      <p:sp>
        <p:nvSpPr>
          <p:cNvPr id="15" name="Text Placeholder 20"/>
          <p:cNvSpPr>
            <a:spLocks noGrp="1"/>
          </p:cNvSpPr>
          <p:nvPr>
            <p:ph type="body" sz="quarter" idx="13" hasCustomPrompt="1"/>
          </p:nvPr>
        </p:nvSpPr>
        <p:spPr>
          <a:xfrm>
            <a:off x="698064" y="3943199"/>
            <a:ext cx="3887788"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smtClean="0"/>
              <a:t>Speaker Contact</a:t>
            </a:r>
            <a:endParaRPr lang="en-US" dirty="0"/>
          </a:p>
        </p:txBody>
      </p:sp>
      <p:sp>
        <p:nvSpPr>
          <p:cNvPr id="18" name="Text Placeholder 16"/>
          <p:cNvSpPr>
            <a:spLocks noGrp="1"/>
          </p:cNvSpPr>
          <p:nvPr>
            <p:ph type="body" sz="quarter" idx="14" hasCustomPrompt="1"/>
          </p:nvPr>
        </p:nvSpPr>
        <p:spPr>
          <a:xfrm>
            <a:off x="2" y="416590"/>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smtClean="0"/>
              <a:t>Event Title</a:t>
            </a:r>
            <a:endParaRPr lang="en-US" dirty="0"/>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4938917"/>
            <a:ext cx="8216894" cy="810295"/>
          </a:xfrm>
          <a:prstGeom prst="rect">
            <a:avLst/>
          </a:prstGeom>
        </p:spPr>
      </p:pic>
    </p:spTree>
    <p:extLst>
      <p:ext uri="{BB962C8B-B14F-4D97-AF65-F5344CB8AC3E}">
        <p14:creationId xmlns:p14="http://schemas.microsoft.com/office/powerpoint/2010/main" val="398154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654406" y="6400800"/>
            <a:ext cx="1269211" cy="294325"/>
          </a:xfrm>
          <a:prstGeom prst="rect">
            <a:avLst/>
          </a:prstGeom>
        </p:spPr>
        <p:txBody>
          <a:bodyPr/>
          <a:lstStyle/>
          <a:p>
            <a:pPr defTabSz="457200"/>
            <a:fld id="{68109F9F-94D3-45B8-B64D-CAE3F77B460D}" type="datetime1">
              <a:rPr lang="en-US" smtClean="0">
                <a:solidFill>
                  <a:srgbClr val="000000"/>
                </a:solidFill>
              </a:rPr>
              <a:pPr defTabSz="457200"/>
              <a:t>12/7/2015</a:t>
            </a:fld>
            <a:endParaRPr lang="en-US" dirty="0">
              <a:solidFill>
                <a:srgbClr val="000000"/>
              </a:solidFill>
            </a:endParaRPr>
          </a:p>
        </p:txBody>
      </p:sp>
      <p:sp>
        <p:nvSpPr>
          <p:cNvPr id="5" name="Footer Placeholder 4"/>
          <p:cNvSpPr>
            <a:spLocks noGrp="1"/>
          </p:cNvSpPr>
          <p:nvPr>
            <p:ph type="ftr" sz="quarter" idx="11"/>
          </p:nvPr>
        </p:nvSpPr>
        <p:spPr>
          <a:xfrm>
            <a:off x="1366008" y="6400800"/>
            <a:ext cx="2466093" cy="294325"/>
          </a:xfrm>
          <a:prstGeom prst="rect">
            <a:avLst/>
          </a:prstGeom>
        </p:spPr>
        <p:txBody>
          <a:bodyPr/>
          <a:lstStyle/>
          <a:p>
            <a:pPr defTabSz="457200"/>
            <a:r>
              <a:rPr lang="en-US" smtClean="0">
                <a:solidFill>
                  <a:srgbClr val="000000"/>
                </a:solidFill>
              </a:rPr>
              <a:t>Company Confidential - Not for Distribution</a:t>
            </a:r>
            <a:endParaRPr lang="en-US" dirty="0">
              <a:solidFill>
                <a:srgbClr val="000000"/>
              </a:solidFill>
            </a:endParaRPr>
          </a:p>
        </p:txBody>
      </p:sp>
      <p:sp>
        <p:nvSpPr>
          <p:cNvPr id="6" name="Slide Number Placeholder 5"/>
          <p:cNvSpPr>
            <a:spLocks noGrp="1"/>
          </p:cNvSpPr>
          <p:nvPr>
            <p:ph type="sldNum" sz="quarter" idx="12"/>
          </p:nvPr>
        </p:nvSpPr>
        <p:spPr>
          <a:xfrm>
            <a:off x="8115381" y="6400800"/>
            <a:ext cx="571418" cy="294325"/>
          </a:xfrm>
          <a:prstGeom prst="rect">
            <a:avLst/>
          </a:prstGeom>
        </p:spPr>
        <p:txBody>
          <a:bodyPr/>
          <a:lstStyle/>
          <a:p>
            <a:pPr defTabSz="457200"/>
            <a:fld id="{818857F2-102E-5148-ADF3-C396FE20EBDD}"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48315094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F76E208-2B6E-4D78-AE7B-861F79BF73C7}" type="datetimeFigureOut">
              <a:rPr lang="en-US" smtClean="0"/>
              <a:t>12/7/2015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BF6FF2-7CAE-4655-8A1D-4EAB66465CC3}" type="slidenum">
              <a:rPr lang="en-US" smtClean="0"/>
              <a:t>‹#›</a:t>
            </a:fld>
            <a:endParaRPr lang="en-US"/>
          </a:p>
        </p:txBody>
      </p:sp>
    </p:spTree>
    <p:extLst>
      <p:ext uri="{BB962C8B-B14F-4D97-AF65-F5344CB8AC3E}">
        <p14:creationId xmlns:p14="http://schemas.microsoft.com/office/powerpoint/2010/main" val="2123410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6E208-2B6E-4D78-AE7B-861F79BF73C7}" type="datetimeFigureOut">
              <a:rPr lang="en-US" smtClean="0"/>
              <a:t>12/7/2015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BF6FF2-7CAE-4655-8A1D-4EAB66465CC3}" type="slidenum">
              <a:rPr lang="en-US" smtClean="0"/>
              <a:t>‹#›</a:t>
            </a:fld>
            <a:endParaRPr lang="en-US"/>
          </a:p>
        </p:txBody>
      </p:sp>
    </p:spTree>
    <p:extLst>
      <p:ext uri="{BB962C8B-B14F-4D97-AF65-F5344CB8AC3E}">
        <p14:creationId xmlns:p14="http://schemas.microsoft.com/office/powerpoint/2010/main" val="1311540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6E208-2B6E-4D78-AE7B-861F79BF73C7}" type="datetimeFigureOut">
              <a:rPr lang="en-US" smtClean="0"/>
              <a:t>12/7/2015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BF6FF2-7CAE-4655-8A1D-4EAB66465CC3}" type="slidenum">
              <a:rPr lang="en-US" smtClean="0"/>
              <a:t>‹#›</a:t>
            </a:fld>
            <a:endParaRPr lang="en-US"/>
          </a:p>
        </p:txBody>
      </p:sp>
    </p:spTree>
    <p:extLst>
      <p:ext uri="{BB962C8B-B14F-4D97-AF65-F5344CB8AC3E}">
        <p14:creationId xmlns:p14="http://schemas.microsoft.com/office/powerpoint/2010/main" val="393594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6E208-2B6E-4D78-AE7B-861F79BF73C7}" type="datetimeFigureOut">
              <a:rPr lang="en-US" smtClean="0"/>
              <a:t>12/7/2015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BF6FF2-7CAE-4655-8A1D-4EAB66465CC3}" type="slidenum">
              <a:rPr lang="en-US" smtClean="0"/>
              <a:t>‹#›</a:t>
            </a:fld>
            <a:endParaRPr lang="en-US"/>
          </a:p>
        </p:txBody>
      </p:sp>
    </p:spTree>
    <p:extLst>
      <p:ext uri="{BB962C8B-B14F-4D97-AF65-F5344CB8AC3E}">
        <p14:creationId xmlns:p14="http://schemas.microsoft.com/office/powerpoint/2010/main" val="2829985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6E208-2B6E-4D78-AE7B-861F79BF73C7}" type="datetimeFigureOut">
              <a:rPr lang="en-US" smtClean="0"/>
              <a:t>12/7/2015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F6FF2-7CAE-4655-8A1D-4EAB66465CC3}" type="slidenum">
              <a:rPr lang="en-US" smtClean="0"/>
              <a:t>‹#›</a:t>
            </a:fld>
            <a:endParaRPr lang="en-US"/>
          </a:p>
        </p:txBody>
      </p:sp>
    </p:spTree>
    <p:extLst>
      <p:ext uri="{BB962C8B-B14F-4D97-AF65-F5344CB8AC3E}">
        <p14:creationId xmlns:p14="http://schemas.microsoft.com/office/powerpoint/2010/main" val="2184782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73532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646464"/>
                </a:solidFill>
                <a:latin typeface="Segoe UI" pitchFamily="34" charset="0"/>
                <a:ea typeface="Segoe UI" pitchFamily="34" charset="0"/>
                <a:cs typeface="Segoe UI" pitchFamily="34" charset="0"/>
              </a:defRPr>
            </a:lvl1pPr>
          </a:lstStyle>
          <a:p>
            <a:fld id="{6B3AA010-7757-41E0-A212-D41514C97AA5}" type="slidenum">
              <a:rPr lang="en-US" smtClean="0"/>
              <a:pPr/>
              <a:t>‹#›</a:t>
            </a:fld>
            <a:endParaRPr lang="en-US" dirty="0"/>
          </a:p>
        </p:txBody>
      </p:sp>
    </p:spTree>
    <p:extLst>
      <p:ext uri="{BB962C8B-B14F-4D97-AF65-F5344CB8AC3E}">
        <p14:creationId xmlns:p14="http://schemas.microsoft.com/office/powerpoint/2010/main" val="238864562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2" r:id="rId28"/>
  </p:sldLayoutIdLst>
  <p:hf hdr="0" ftr="0" dt="0"/>
  <p:txStyles>
    <p:titleStyle>
      <a:lvl1pPr algn="l" defTabSz="914400" rtl="0" eaLnBrk="1" latinLnBrk="0" hangingPunct="1">
        <a:spcBef>
          <a:spcPct val="0"/>
        </a:spcBef>
        <a:buNone/>
        <a:defRPr sz="4000" kern="1200">
          <a:solidFill>
            <a:schemeClr val="tx1"/>
          </a:solidFill>
          <a:latin typeface="Segoe UI Semibold"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31127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gif"/><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hyperlink" Target="http://crl.acrl.org/content/75/6/760.full.pdf+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4.png"/><Relationship Id="rId3" Type="http://schemas.openxmlformats.org/officeDocument/2006/relationships/image" Target="../media/image35.gif"/><Relationship Id="rId7" Type="http://schemas.openxmlformats.org/officeDocument/2006/relationships/image" Target="../media/image39.png"/><Relationship Id="rId12"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5.png"/><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47.png"/><Relationship Id="rId10" Type="http://schemas.microsoft.com/office/2007/relationships/diagramDrawing" Target="../diagrams/drawing1.xml"/><Relationship Id="rId4" Type="http://schemas.openxmlformats.org/officeDocument/2006/relationships/image" Target="../media/image46.png"/><Relationship Id="rId9" Type="http://schemas.openxmlformats.org/officeDocument/2006/relationships/diagramColors" Target="../diagrams/colors1.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eg"/></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9.png"/><Relationship Id="rId1" Type="http://schemas.openxmlformats.org/officeDocument/2006/relationships/slideLayout" Target="../slideLayouts/slideLayout16.xml"/><Relationship Id="rId5" Type="http://schemas.openxmlformats.org/officeDocument/2006/relationships/image" Target="../media/image60.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1.gif"/><Relationship Id="rId3" Type="http://schemas.openxmlformats.org/officeDocument/2006/relationships/image" Target="../media/image50.png"/><Relationship Id="rId7" Type="http://schemas.openxmlformats.org/officeDocument/2006/relationships/image" Target="../media/image76.jpeg"/><Relationship Id="rId12" Type="http://schemas.openxmlformats.org/officeDocument/2006/relationships/image" Target="../media/image80.gif"/><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72.gif"/><Relationship Id="rId5" Type="http://schemas.openxmlformats.org/officeDocument/2006/relationships/image" Target="../media/image73.png"/><Relationship Id="rId15" Type="http://schemas.openxmlformats.org/officeDocument/2006/relationships/image" Target="../media/image82.png"/><Relationship Id="rId10" Type="http://schemas.openxmlformats.org/officeDocument/2006/relationships/image" Target="../media/image79.png"/><Relationship Id="rId4" Type="http://schemas.openxmlformats.org/officeDocument/2006/relationships/image" Target="../media/image71.png"/><Relationship Id="rId9" Type="http://schemas.openxmlformats.org/officeDocument/2006/relationships/image" Target="../media/image78.png"/><Relationship Id="rId14" Type="http://schemas.openxmlformats.org/officeDocument/2006/relationships/image" Target="../media/image7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55.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a:off x="-5" y="1616686"/>
            <a:ext cx="6185796" cy="830997"/>
          </a:xfrm>
          <a:prstGeom prst="rect">
            <a:avLst/>
          </a:prstGeom>
          <a:solidFill>
            <a:srgbClr val="A6A6A6">
              <a:alpha val="74902"/>
            </a:srgbClr>
          </a:solidFill>
        </p:spPr>
        <p:txBody>
          <a:bodyPr wrap="none" rtlCol="0">
            <a:spAutoFit/>
          </a:bodyPr>
          <a:lstStyle/>
          <a:p>
            <a:r>
              <a:rPr lang="en-US" sz="2000" b="1" smtClean="0">
                <a:solidFill>
                  <a:schemeClr val="bg1"/>
                </a:solidFill>
                <a:latin typeface="Segoe UI Semibold" panose="020B0702040204020203" pitchFamily="34" charset="0"/>
              </a:rPr>
              <a:t>Towards collaboration </a:t>
            </a:r>
            <a:r>
              <a:rPr lang="en-US" sz="2000" b="1" dirty="0" smtClean="0">
                <a:solidFill>
                  <a:schemeClr val="bg1"/>
                </a:solidFill>
                <a:latin typeface="Segoe UI Semibold" panose="020B0702040204020203" pitchFamily="34" charset="0"/>
              </a:rPr>
              <a:t>at scale: </a:t>
            </a:r>
            <a:endParaRPr lang="en-US" sz="2800" b="1" dirty="0">
              <a:solidFill>
                <a:schemeClr val="bg1"/>
              </a:solidFill>
              <a:latin typeface="Segoe UI Semibold" panose="020B0702040204020203" pitchFamily="34" charset="0"/>
            </a:endParaRPr>
          </a:p>
          <a:p>
            <a:r>
              <a:rPr lang="en-US" sz="2800" b="1" dirty="0" smtClean="0">
                <a:solidFill>
                  <a:schemeClr val="bg1"/>
                </a:solidFill>
                <a:latin typeface="Segoe UI Semibold" panose="020B0702040204020203" pitchFamily="34" charset="0"/>
              </a:rPr>
              <a:t>Libraries, the social and the technical</a:t>
            </a:r>
            <a:endParaRPr lang="en-US" sz="2800" b="1" dirty="0">
              <a:solidFill>
                <a:schemeClr val="bg1"/>
              </a:solidFill>
              <a:latin typeface="Segoe UI Semibold" panose="020B0702040204020203" pitchFamily="34" charset="0"/>
            </a:endParaRPr>
          </a:p>
        </p:txBody>
      </p:sp>
      <p:sp>
        <p:nvSpPr>
          <p:cNvPr id="3" name="Rectangle 2"/>
          <p:cNvSpPr/>
          <p:nvPr/>
        </p:nvSpPr>
        <p:spPr>
          <a:xfrm>
            <a:off x="-5" y="2786394"/>
            <a:ext cx="5299118" cy="1015663"/>
          </a:xfrm>
          <a:prstGeom prst="rect">
            <a:avLst/>
          </a:prstGeom>
          <a:solidFill>
            <a:srgbClr val="A6A6A6">
              <a:alpha val="74902"/>
            </a:srgbClr>
          </a:solidFill>
        </p:spPr>
        <p:txBody>
          <a:bodyPr wrap="square">
            <a:spAutoFit/>
          </a:bodyPr>
          <a:lstStyle/>
          <a:p>
            <a:r>
              <a:rPr lang="en-US" sz="2000" b="1" dirty="0" smtClean="0">
                <a:solidFill>
                  <a:schemeClr val="bg1"/>
                </a:solidFill>
                <a:latin typeface="Segoe UI Semibold" panose="020B0702040204020203" pitchFamily="34" charset="0"/>
              </a:rPr>
              <a:t>OCLC Asia Pacific Regional Council meeting,</a:t>
            </a:r>
            <a:br>
              <a:rPr lang="en-US" sz="2000" b="1" dirty="0" smtClean="0">
                <a:solidFill>
                  <a:schemeClr val="bg1"/>
                </a:solidFill>
                <a:latin typeface="Segoe UI Semibold" panose="020B0702040204020203" pitchFamily="34" charset="0"/>
              </a:rPr>
            </a:br>
            <a:r>
              <a:rPr lang="en-US" sz="2000" b="1" dirty="0" smtClean="0">
                <a:solidFill>
                  <a:schemeClr val="bg1"/>
                </a:solidFill>
                <a:latin typeface="Segoe UI Semibold" panose="020B0702040204020203" pitchFamily="34" charset="0"/>
              </a:rPr>
              <a:t>RMIT University, Melbourne. </a:t>
            </a:r>
            <a:br>
              <a:rPr lang="en-US" sz="2000" b="1" dirty="0" smtClean="0">
                <a:solidFill>
                  <a:schemeClr val="bg1"/>
                </a:solidFill>
                <a:latin typeface="Segoe UI Semibold" panose="020B0702040204020203" pitchFamily="34" charset="0"/>
              </a:rPr>
            </a:br>
            <a:r>
              <a:rPr lang="en-US" sz="2000" b="1" dirty="0" smtClean="0">
                <a:solidFill>
                  <a:schemeClr val="bg1"/>
                </a:solidFill>
                <a:latin typeface="Segoe UI Semibold" panose="020B0702040204020203" pitchFamily="34" charset="0"/>
              </a:rPr>
              <a:t>3-4 December 2015.</a:t>
            </a:r>
            <a:endParaRPr lang="en-US" sz="2000" b="1" dirty="0">
              <a:solidFill>
                <a:schemeClr val="bg1"/>
              </a:solidFill>
              <a:latin typeface="Segoe UI Semibold" panose="020B0702040204020203" pitchFamily="34" charset="0"/>
            </a:endParaRPr>
          </a:p>
        </p:txBody>
      </p:sp>
      <p:sp>
        <p:nvSpPr>
          <p:cNvPr id="4" name="Rectangle 3"/>
          <p:cNvSpPr/>
          <p:nvPr/>
        </p:nvSpPr>
        <p:spPr>
          <a:xfrm>
            <a:off x="-11022" y="5052506"/>
            <a:ext cx="2868522" cy="830997"/>
          </a:xfrm>
          <a:prstGeom prst="rect">
            <a:avLst/>
          </a:prstGeom>
          <a:solidFill>
            <a:srgbClr val="A6A6A6">
              <a:alpha val="74902"/>
            </a:srgbClr>
          </a:solidFill>
        </p:spPr>
        <p:txBody>
          <a:bodyPr wrap="square">
            <a:spAutoFit/>
          </a:bodyPr>
          <a:lstStyle/>
          <a:p>
            <a:r>
              <a:rPr lang="en-US" sz="2400" b="1" dirty="0" smtClean="0">
                <a:solidFill>
                  <a:schemeClr val="bg1"/>
                </a:solidFill>
                <a:latin typeface="Segoe UI Semibold" panose="020B0702040204020203" pitchFamily="34" charset="0"/>
              </a:rPr>
              <a:t>Lorcan Dempsey</a:t>
            </a:r>
            <a:br>
              <a:rPr lang="en-US" sz="2400" b="1" dirty="0" smtClean="0">
                <a:solidFill>
                  <a:schemeClr val="bg1"/>
                </a:solidFill>
                <a:latin typeface="Segoe UI Semibold" panose="020B0702040204020203" pitchFamily="34" charset="0"/>
              </a:rPr>
            </a:br>
            <a:r>
              <a:rPr lang="en-US" sz="2400" b="1" dirty="0" smtClean="0">
                <a:solidFill>
                  <a:schemeClr val="bg1"/>
                </a:solidFill>
                <a:latin typeface="Segoe UI Semibold" panose="020B0702040204020203" pitchFamily="34" charset="0"/>
              </a:rPr>
              <a:t>@</a:t>
            </a:r>
            <a:r>
              <a:rPr lang="en-US" sz="2400" b="1" dirty="0" err="1" smtClean="0">
                <a:solidFill>
                  <a:schemeClr val="bg1"/>
                </a:solidFill>
                <a:latin typeface="Segoe UI Semibold" panose="020B0702040204020203" pitchFamily="34" charset="0"/>
              </a:rPr>
              <a:t>LorcanD</a:t>
            </a:r>
            <a:endParaRPr lang="en-US" sz="2400" b="1" dirty="0">
              <a:solidFill>
                <a:schemeClr val="bg1"/>
              </a:solidFill>
              <a:latin typeface="Segoe UI Semibold" panose="020B0702040204020203" pitchFamily="34" charset="0"/>
            </a:endParaRPr>
          </a:p>
        </p:txBody>
      </p:sp>
      <p:sp>
        <p:nvSpPr>
          <p:cNvPr id="7" name="Rectangle 6"/>
          <p:cNvSpPr/>
          <p:nvPr/>
        </p:nvSpPr>
        <p:spPr>
          <a:xfrm>
            <a:off x="2572415" y="6298185"/>
            <a:ext cx="6440417" cy="307777"/>
          </a:xfrm>
          <a:prstGeom prst="rect">
            <a:avLst/>
          </a:prstGeom>
        </p:spPr>
        <p:txBody>
          <a:bodyPr wrap="none">
            <a:spAutoFit/>
          </a:bodyPr>
          <a:lstStyle/>
          <a:p>
            <a:r>
              <a:rPr lang="en-US" sz="1400" dirty="0">
                <a:solidFill>
                  <a:schemeClr val="bg1"/>
                </a:solidFill>
              </a:rPr>
              <a:t>http://www.mfacade.com/wp-content/uploads/2013/08/DSC02547-Edited-Edited.jpg</a:t>
            </a:r>
          </a:p>
        </p:txBody>
      </p:sp>
      <p:pic>
        <p:nvPicPr>
          <p:cNvPr id="3074" name="Picture 2" descr="https://www.oclc.org/content/dam/oclc/common/images/logos/new/OCLC/OCLC_Logo_H_BW_NoTa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9947" y="259339"/>
            <a:ext cx="1279485" cy="613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744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6835" y="233973"/>
            <a:ext cx="3649847" cy="2318901"/>
          </a:xfrm>
          <a:prstGeom prst="rect">
            <a:avLst/>
          </a:prstGeom>
          <a:ln>
            <a:solidFill>
              <a:schemeClr val="accent1"/>
            </a:solidFill>
          </a:ln>
        </p:spPr>
      </p:pic>
      <p:sp>
        <p:nvSpPr>
          <p:cNvPr id="4" name="Rectangle 3"/>
          <p:cNvSpPr/>
          <p:nvPr/>
        </p:nvSpPr>
        <p:spPr>
          <a:xfrm>
            <a:off x="4566682" y="244550"/>
            <a:ext cx="3824198" cy="2308324"/>
          </a:xfrm>
          <a:prstGeom prst="rect">
            <a:avLst/>
          </a:prstGeom>
          <a:solidFill>
            <a:srgbClr val="A6A6A6">
              <a:alpha val="74902"/>
            </a:srgbClr>
          </a:solidFill>
        </p:spPr>
        <p:txBody>
          <a:bodyPr wrap="square">
            <a:spAutoFit/>
          </a:bodyPr>
          <a:lstStyle/>
          <a:p>
            <a:r>
              <a:rPr lang="en-US" sz="2400" b="1" dirty="0" smtClean="0">
                <a:solidFill>
                  <a:prstClr val="white"/>
                </a:solidFill>
                <a:latin typeface="Segoe UI Light" panose="020B0502040204020203" pitchFamily="34" charset="0"/>
              </a:rPr>
              <a:t>“Uber – has effectively become the </a:t>
            </a:r>
            <a:r>
              <a:rPr lang="en-US" sz="2400" b="1" dirty="0" smtClean="0">
                <a:solidFill>
                  <a:srgbClr val="002060"/>
                </a:solidFill>
                <a:latin typeface="Segoe UI Light" panose="020B0502040204020203" pitchFamily="34" charset="0"/>
              </a:rPr>
              <a:t>vascular</a:t>
            </a:r>
            <a:r>
              <a:rPr lang="en-US" sz="2400" b="1" dirty="0" smtClean="0">
                <a:solidFill>
                  <a:prstClr val="white"/>
                </a:solidFill>
                <a:latin typeface="Segoe UI Light" panose="020B0502040204020203" pitchFamily="34" charset="0"/>
              </a:rPr>
              <a:t> system for business … </a:t>
            </a:r>
            <a:br>
              <a:rPr lang="en-US" sz="2400" b="1" dirty="0" smtClean="0">
                <a:solidFill>
                  <a:prstClr val="white"/>
                </a:solidFill>
                <a:latin typeface="Segoe UI Light" panose="020B0502040204020203" pitchFamily="34" charset="0"/>
              </a:rPr>
            </a:br>
            <a:r>
              <a:rPr lang="en-US" sz="2400" b="1" dirty="0" smtClean="0">
                <a:solidFill>
                  <a:prstClr val="white"/>
                </a:solidFill>
                <a:latin typeface="Segoe UI Light" panose="020B0502040204020203" pitchFamily="34" charset="0"/>
              </a:rPr>
              <a:t>or think of it this way: it is the </a:t>
            </a:r>
            <a:r>
              <a:rPr lang="en-US" sz="2400" b="1" dirty="0" smtClean="0">
                <a:solidFill>
                  <a:srgbClr val="002060"/>
                </a:solidFill>
                <a:latin typeface="Segoe UI Light" panose="020B0502040204020203" pitchFamily="34" charset="0"/>
              </a:rPr>
              <a:t>broadband pipe for atoms</a:t>
            </a:r>
            <a:r>
              <a:rPr lang="en-US" sz="2400" b="1" dirty="0" smtClean="0">
                <a:solidFill>
                  <a:prstClr val="white"/>
                </a:solidFill>
                <a:latin typeface="Segoe UI Light" panose="020B0502040204020203" pitchFamily="34" charset="0"/>
              </a:rPr>
              <a:t>.”</a:t>
            </a:r>
            <a:endParaRPr lang="en-US" sz="2400" b="1" dirty="0">
              <a:solidFill>
                <a:prstClr val="white"/>
              </a:solidFill>
              <a:latin typeface="Segoe UI Light" panose="020B0502040204020203" pitchFamily="34" charset="0"/>
            </a:endParaRPr>
          </a:p>
        </p:txBody>
      </p:sp>
      <p:sp>
        <p:nvSpPr>
          <p:cNvPr id="5" name="Rectangle 4"/>
          <p:cNvSpPr/>
          <p:nvPr/>
        </p:nvSpPr>
        <p:spPr>
          <a:xfrm>
            <a:off x="558471" y="3068411"/>
            <a:ext cx="3824198" cy="3724096"/>
          </a:xfrm>
          <a:prstGeom prst="rect">
            <a:avLst/>
          </a:prstGeom>
          <a:solidFill>
            <a:srgbClr val="A6A6A6">
              <a:alpha val="74902"/>
            </a:srgbClr>
          </a:solidFill>
        </p:spPr>
        <p:txBody>
          <a:bodyPr wrap="square">
            <a:spAutoFit/>
          </a:bodyPr>
          <a:lstStyle/>
          <a:p>
            <a:r>
              <a:rPr lang="en-US" sz="2400" b="1"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“Uber looks like a taxi business but really it's all about </a:t>
            </a:r>
            <a:r>
              <a:rPr lang="en-US" sz="2400" b="1" dirty="0" smtClean="0">
                <a:solidFill>
                  <a:srgbClr val="002060"/>
                </a:solidFill>
                <a:latin typeface="Segoe UI" panose="020B0502040204020203" pitchFamily="34" charset="0"/>
                <a:ea typeface="Segoe UI" panose="020B0502040204020203" pitchFamily="34" charset="0"/>
                <a:cs typeface="Segoe UI" panose="020B0502040204020203" pitchFamily="34" charset="0"/>
              </a:rPr>
              <a:t>routing</a:t>
            </a:r>
            <a:r>
              <a:rPr lang="en-US" sz="2400" b="1"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 - it's trying to unbundle both car ownership and public transport and shift roads from </a:t>
            </a:r>
            <a:r>
              <a:rPr lang="en-US" sz="2400" b="1" dirty="0" smtClean="0">
                <a:solidFill>
                  <a:srgbClr val="002060"/>
                </a:solidFill>
                <a:latin typeface="Segoe UI" panose="020B0502040204020203" pitchFamily="34" charset="0"/>
                <a:ea typeface="Segoe UI" panose="020B0502040204020203" pitchFamily="34" charset="0"/>
                <a:cs typeface="Segoe UI" panose="020B0502040204020203" pitchFamily="34" charset="0"/>
              </a:rPr>
              <a:t>circuit-switching to packet-switching</a:t>
            </a:r>
            <a:r>
              <a:rPr lang="en-US" sz="2400" b="1"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a:t>
            </a:r>
            <a:r>
              <a:rPr lang="en-US" sz="2400" b="1" dirty="0">
                <a:solidFill>
                  <a:prstClr val="white"/>
                </a:solidFill>
                <a:latin typeface="Segoe UI Light" panose="020B0502040204020203" pitchFamily="34" charset="0"/>
              </a:rPr>
              <a:t> B Evans. </a:t>
            </a:r>
            <a:endParaRPr lang="en-US" sz="2400" b="1" dirty="0" smtClean="0">
              <a:solidFill>
                <a:prstClr val="white"/>
              </a:solidFill>
              <a:latin typeface="Segoe UI Light" panose="020B0502040204020203" pitchFamily="34" charset="0"/>
            </a:endParaRPr>
          </a:p>
          <a:p>
            <a:r>
              <a:rPr lang="en-US" sz="1000" dirty="0" smtClean="0">
                <a:solidFill>
                  <a:prstClr val="white"/>
                </a:solidFill>
                <a:latin typeface="Segoe UI Light" panose="020B0502040204020203" pitchFamily="34" charset="0"/>
              </a:rPr>
              <a:t>http</a:t>
            </a:r>
            <a:r>
              <a:rPr lang="en-US" sz="1000" dirty="0">
                <a:solidFill>
                  <a:prstClr val="white"/>
                </a:solidFill>
                <a:latin typeface="Segoe UI Light" panose="020B0502040204020203" pitchFamily="34" charset="0"/>
              </a:rPr>
              <a:t>://us6.campaign-archive2.com/?u=b98e2de85f03865f1d38de74f&amp;id=ac5933501b</a:t>
            </a:r>
          </a:p>
        </p:txBody>
      </p:sp>
      <p:sp>
        <p:nvSpPr>
          <p:cNvPr id="6" name="Rectangle 5"/>
          <p:cNvSpPr/>
          <p:nvPr/>
        </p:nvSpPr>
        <p:spPr>
          <a:xfrm>
            <a:off x="4978110" y="3068411"/>
            <a:ext cx="4030807" cy="3693319"/>
          </a:xfrm>
          <a:prstGeom prst="rect">
            <a:avLst/>
          </a:prstGeom>
          <a:solidFill>
            <a:srgbClr val="A6A6A6">
              <a:alpha val="74902"/>
            </a:srgbClr>
          </a:solidFill>
        </p:spPr>
        <p:txBody>
          <a:bodyPr wrap="square">
            <a:spAutoFit/>
          </a:bodyPr>
          <a:lstStyle/>
          <a:p>
            <a:r>
              <a:rPr lang="en-US" sz="2400" b="1" dirty="0">
                <a:solidFill>
                  <a:prstClr val="white"/>
                </a:solidFill>
                <a:latin typeface="Segoe UI" panose="020B0502040204020203" pitchFamily="34" charset="0"/>
                <a:ea typeface="Segoe UI" panose="020B0502040204020203" pitchFamily="34" charset="0"/>
                <a:cs typeface="Segoe UI" panose="020B0502040204020203" pitchFamily="34" charset="0"/>
              </a:rPr>
              <a:t>“More and more, Uber is positioning itself as a </a:t>
            </a:r>
            <a:r>
              <a:rPr lang="en-US" sz="2400" b="1" dirty="0">
                <a:solidFill>
                  <a:srgbClr val="002060"/>
                </a:solidFill>
                <a:latin typeface="Segoe UI" panose="020B0502040204020203" pitchFamily="34" charset="0"/>
                <a:ea typeface="Segoe UI" panose="020B0502040204020203" pitchFamily="34" charset="0"/>
                <a:cs typeface="Segoe UI" panose="020B0502040204020203" pitchFamily="34" charset="0"/>
              </a:rPr>
              <a:t>logistics</a:t>
            </a:r>
            <a:r>
              <a:rPr lang="en-US" sz="2400" b="1" dirty="0">
                <a:solidFill>
                  <a:prstClr val="white"/>
                </a:solidFill>
                <a:latin typeface="Segoe UI" panose="020B0502040204020203" pitchFamily="34" charset="0"/>
                <a:ea typeface="Segoe UI" panose="020B0502040204020203" pitchFamily="34" charset="0"/>
                <a:cs typeface="Segoe UI" panose="020B0502040204020203" pitchFamily="34" charset="0"/>
              </a:rPr>
              <a:t> company. The goal is to deliver people and things within cities as quickly as possible — relying heavily on Google’s </a:t>
            </a:r>
            <a:r>
              <a:rPr lang="en-US" sz="2400" b="1" dirty="0">
                <a:solidFill>
                  <a:srgbClr val="002060"/>
                </a:solidFill>
                <a:latin typeface="Segoe UI" panose="020B0502040204020203" pitchFamily="34" charset="0"/>
                <a:ea typeface="Segoe UI" panose="020B0502040204020203" pitchFamily="34" charset="0"/>
                <a:cs typeface="Segoe UI" panose="020B0502040204020203" pitchFamily="34" charset="0"/>
              </a:rPr>
              <a:t>Maps</a:t>
            </a:r>
            <a:r>
              <a:rPr lang="en-US" sz="2400" b="1" dirty="0">
                <a:solidFill>
                  <a:prstClr val="white"/>
                </a:solidFill>
                <a:latin typeface="Segoe UI" panose="020B0502040204020203" pitchFamily="34" charset="0"/>
                <a:ea typeface="Segoe UI" panose="020B0502040204020203" pitchFamily="34" charset="0"/>
                <a:cs typeface="Segoe UI" panose="020B0502040204020203" pitchFamily="34" charset="0"/>
              </a:rPr>
              <a:t> in the process</a:t>
            </a:r>
            <a:r>
              <a:rPr lang="en-US" sz="2400" b="1"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 </a:t>
            </a:r>
            <a:br>
              <a:rPr lang="en-US" sz="2400" b="1"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br>
            <a:r>
              <a:rPr lang="en-US" b="1" i="1" dirty="0" smtClean="0">
                <a:solidFill>
                  <a:prstClr val="white"/>
                </a:solidFill>
                <a:latin typeface="Segoe UI Light" panose="020B0502040204020203" pitchFamily="34" charset="0"/>
              </a:rPr>
              <a:t>NYT May 7 2015</a:t>
            </a:r>
            <a:endParaRPr lang="en-US" sz="2400" b="1" i="1" dirty="0">
              <a:solidFill>
                <a:prstClr val="white"/>
              </a:solidFill>
              <a:latin typeface="Segoe UI Light" panose="020B0502040204020203" pitchFamily="34" charset="0"/>
            </a:endParaRPr>
          </a:p>
        </p:txBody>
      </p:sp>
    </p:spTree>
    <p:extLst>
      <p:ext uri="{BB962C8B-B14F-4D97-AF65-F5344CB8AC3E}">
        <p14:creationId xmlns:p14="http://schemas.microsoft.com/office/powerpoint/2010/main" val="472223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0577" y="1145301"/>
            <a:ext cx="5571460" cy="3785652"/>
          </a:xfrm>
          <a:prstGeom prst="rect">
            <a:avLst/>
          </a:prstGeom>
          <a:solidFill>
            <a:srgbClr val="B2B2B2"/>
          </a:solidFill>
        </p:spPr>
        <p:txBody>
          <a:bodyPr wrap="square">
            <a:spAutoFit/>
          </a:bodyPr>
          <a:lstStyle/>
          <a:p>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Uber drivers— and other “on-demand” workers— have become increasingly vocal  as the question the rights of these enterprises to operate outside of minimum wage laws, anti-discrimination statutes, workers’ compensation laws, and union-organizing rights. </a:t>
            </a:r>
            <a:r>
              <a:rPr lang="en-US" sz="20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t>
            </a:r>
          </a:p>
          <a:p>
            <a:endPar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sz="20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In </a:t>
            </a: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a </a:t>
            </a:r>
            <a:r>
              <a:rPr lang="en-US" sz="2000" b="1" i="1" dirty="0">
                <a:solidFill>
                  <a:schemeClr val="bg1"/>
                </a:solidFill>
                <a:latin typeface="Segoe UI" panose="020B0502040204020203" pitchFamily="34" charset="0"/>
                <a:ea typeface="Segoe UI" panose="020B0502040204020203" pitchFamily="34" charset="0"/>
                <a:cs typeface="Segoe UI" panose="020B0502040204020203" pitchFamily="34" charset="0"/>
              </a:rPr>
              <a:t>Wall Street Journal</a:t>
            </a: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 article about </a:t>
            </a:r>
            <a:r>
              <a:rPr lang="en-US" sz="2000" b="1" dirty="0">
                <a:solidFill>
                  <a:srgbClr val="002060"/>
                </a:solidFill>
                <a:latin typeface="Segoe UI" panose="020B0502040204020203" pitchFamily="34" charset="0"/>
                <a:ea typeface="Segoe UI" panose="020B0502040204020203" pitchFamily="34" charset="0"/>
                <a:cs typeface="Segoe UI" panose="020B0502040204020203" pitchFamily="34" charset="0"/>
              </a:rPr>
              <a:t>on-demand employment</a:t>
            </a: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 One worker tells the </a:t>
            </a:r>
            <a:r>
              <a:rPr lang="en-US" sz="2000" b="1" i="1" dirty="0">
                <a:solidFill>
                  <a:schemeClr val="bg1"/>
                </a:solidFill>
                <a:latin typeface="Segoe UI" panose="020B0502040204020203" pitchFamily="34" charset="0"/>
                <a:ea typeface="Segoe UI" panose="020B0502040204020203" pitchFamily="34" charset="0"/>
                <a:cs typeface="Segoe UI" panose="020B0502040204020203" pitchFamily="34" charset="0"/>
              </a:rPr>
              <a:t>WSJ</a:t>
            </a: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 ‘We are not robots; we are not a remote control; we are individuals…” </a:t>
            </a:r>
          </a:p>
        </p:txBody>
      </p:sp>
      <p:sp>
        <p:nvSpPr>
          <p:cNvPr id="3" name="Rectangle 2"/>
          <p:cNvSpPr/>
          <p:nvPr/>
        </p:nvSpPr>
        <p:spPr>
          <a:xfrm>
            <a:off x="202018" y="6327223"/>
            <a:ext cx="8261497" cy="261610"/>
          </a:xfrm>
          <a:prstGeom prst="rect">
            <a:avLst/>
          </a:prstGeom>
        </p:spPr>
        <p:txBody>
          <a:bodyPr wrap="square">
            <a:spAutoFit/>
          </a:bodyPr>
          <a:lstStyle/>
          <a:p>
            <a:r>
              <a:rPr lang="en-US" sz="1100" dirty="0"/>
              <a:t>http://www.faz.net/aktuell/feuilleton/debatten/the-digital-debate/shoshana-zuboff-on-the-sharing-economy-13500770-p4.html</a:t>
            </a:r>
          </a:p>
        </p:txBody>
      </p:sp>
      <p:sp>
        <p:nvSpPr>
          <p:cNvPr id="4" name="Rectangle 3"/>
          <p:cNvSpPr/>
          <p:nvPr/>
        </p:nvSpPr>
        <p:spPr>
          <a:xfrm>
            <a:off x="1617841" y="5259756"/>
            <a:ext cx="2579552" cy="246221"/>
          </a:xfrm>
          <a:prstGeom prst="rect">
            <a:avLst/>
          </a:prstGeom>
        </p:spPr>
        <p:txBody>
          <a:bodyPr wrap="none">
            <a:spAutoFit/>
          </a:bodyPr>
          <a:lstStyle/>
          <a:p>
            <a:r>
              <a:rPr lang="en-US" sz="1000" dirty="0" smtClean="0">
                <a:latin typeface="Segoe UI" panose="020B0502040204020203" pitchFamily="34" charset="0"/>
                <a:ea typeface="Segoe UI" panose="020B0502040204020203" pitchFamily="34" charset="0"/>
                <a:cs typeface="Segoe UI" panose="020B0502040204020203" pitchFamily="34" charset="0"/>
              </a:rPr>
              <a:t>Shoshana </a:t>
            </a:r>
            <a:r>
              <a:rPr lang="en-US" sz="1000" dirty="0" err="1" smtClean="0">
                <a:latin typeface="Segoe UI" panose="020B0502040204020203" pitchFamily="34" charset="0"/>
                <a:ea typeface="Segoe UI" panose="020B0502040204020203" pitchFamily="34" charset="0"/>
                <a:cs typeface="Segoe UI" panose="020B0502040204020203" pitchFamily="34" charset="0"/>
              </a:rPr>
              <a:t>Zuboff</a:t>
            </a:r>
            <a:r>
              <a:rPr lang="en-US" sz="1000" dirty="0">
                <a:latin typeface="Segoe UI" panose="020B0502040204020203" pitchFamily="34" charset="0"/>
                <a:ea typeface="Segoe UI" panose="020B0502040204020203" pitchFamily="34" charset="0"/>
                <a:cs typeface="Segoe UI" panose="020B0502040204020203" pitchFamily="34" charset="0"/>
              </a:rPr>
              <a:t> </a:t>
            </a:r>
            <a:r>
              <a:rPr lang="en-US" sz="1000" dirty="0" smtClean="0">
                <a:latin typeface="Segoe UI" panose="020B0502040204020203" pitchFamily="34" charset="0"/>
                <a:ea typeface="Segoe UI" panose="020B0502040204020203" pitchFamily="34" charset="0"/>
                <a:cs typeface="Segoe UI" panose="020B0502040204020203" pitchFamily="34" charset="0"/>
              </a:rPr>
              <a:t>on the sharing economy.</a:t>
            </a:r>
            <a:endParaRPr lang="en-US" sz="1000"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67190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03" y="252815"/>
            <a:ext cx="9151803" cy="3315693"/>
          </a:xfrm>
          <a:prstGeom prst="rect">
            <a:avLst/>
          </a:prstGeom>
          <a:ln>
            <a:solidFill>
              <a:schemeClr val="bg1">
                <a:lumMod val="95000"/>
              </a:schemeClr>
            </a:solidFill>
          </a:ln>
        </p:spPr>
      </p:pic>
      <p:pic>
        <p:nvPicPr>
          <p:cNvPr id="3" name="Picture 2"/>
          <p:cNvPicPr>
            <a:picLocks noChangeAspect="1"/>
          </p:cNvPicPr>
          <p:nvPr/>
        </p:nvPicPr>
        <p:blipFill>
          <a:blip r:embed="rId3"/>
          <a:stretch>
            <a:fillRect/>
          </a:stretch>
        </p:blipFill>
        <p:spPr>
          <a:xfrm>
            <a:off x="545887" y="4238551"/>
            <a:ext cx="4483313" cy="2348737"/>
          </a:xfrm>
          <a:prstGeom prst="rect">
            <a:avLst/>
          </a:prstGeom>
          <a:ln>
            <a:solidFill>
              <a:schemeClr val="bg1">
                <a:lumMod val="95000"/>
              </a:schemeClr>
            </a:solidFill>
          </a:ln>
        </p:spPr>
      </p:pic>
      <p:pic>
        <p:nvPicPr>
          <p:cNvPr id="9220" name="Picture 4" descr="google-nes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3163" y="4917943"/>
            <a:ext cx="1732416" cy="9899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239579" y="6645237"/>
            <a:ext cx="4572000" cy="246221"/>
          </a:xfrm>
          <a:prstGeom prst="rect">
            <a:avLst/>
          </a:prstGeom>
        </p:spPr>
        <p:txBody>
          <a:bodyPr>
            <a:spAutoFit/>
          </a:bodyPr>
          <a:lstStyle/>
          <a:p>
            <a:r>
              <a:rPr lang="en-US" sz="1000" dirty="0">
                <a:latin typeface="Segoe UI Light" panose="020B0502040204020203" pitchFamily="34" charset="0"/>
              </a:rPr>
              <a:t>http://www.log.com.tr/google-akilli-ev-urunleri-firmasi-nesti-satin-aldi/</a:t>
            </a:r>
          </a:p>
        </p:txBody>
      </p:sp>
    </p:spTree>
    <p:extLst>
      <p:ext uri="{BB962C8B-B14F-4D97-AF65-F5344CB8AC3E}">
        <p14:creationId xmlns:p14="http://schemas.microsoft.com/office/powerpoint/2010/main" val="1000481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9917" y="1970841"/>
            <a:ext cx="4514377" cy="584775"/>
          </a:xfrm>
          <a:prstGeom prst="rect">
            <a:avLst/>
          </a:prstGeom>
          <a:solidFill>
            <a:srgbClr val="B2B2B2"/>
          </a:solidFill>
        </p:spPr>
        <p:txBody>
          <a:bodyPr wrap="none" rtlCol="0">
            <a:spAutoFit/>
          </a:bodyPr>
          <a:lstStyle/>
          <a:p>
            <a:r>
              <a:rPr lang="en-US" sz="3200" b="1" dirty="0" smtClean="0">
                <a:solidFill>
                  <a:schemeClr val="bg1"/>
                </a:solidFill>
                <a:latin typeface="Segoe UI Light" panose="020B0502040204020203" pitchFamily="34" charset="0"/>
              </a:rPr>
              <a:t>A communication device.</a:t>
            </a:r>
          </a:p>
        </p:txBody>
      </p:sp>
      <p:sp>
        <p:nvSpPr>
          <p:cNvPr id="3" name="TextBox 2"/>
          <p:cNvSpPr txBox="1"/>
          <p:nvPr/>
        </p:nvSpPr>
        <p:spPr>
          <a:xfrm>
            <a:off x="1021637" y="4175493"/>
            <a:ext cx="7179338" cy="1077218"/>
          </a:xfrm>
          <a:prstGeom prst="rect">
            <a:avLst/>
          </a:prstGeom>
          <a:solidFill>
            <a:srgbClr val="B2B2B2"/>
          </a:solidFill>
        </p:spPr>
        <p:txBody>
          <a:bodyPr wrap="none" rtlCol="0">
            <a:spAutoFit/>
          </a:bodyPr>
          <a:lstStyle/>
          <a:p>
            <a:r>
              <a:rPr lang="en-US" sz="3200" b="1" dirty="0" smtClean="0">
                <a:solidFill>
                  <a:schemeClr val="bg1"/>
                </a:solidFill>
                <a:latin typeface="Segoe UI Light" panose="020B0502040204020203" pitchFamily="34" charset="0"/>
              </a:rPr>
              <a:t>Connecting identity, place and workflows</a:t>
            </a:r>
            <a:br>
              <a:rPr lang="en-US" sz="3200" b="1" dirty="0" smtClean="0">
                <a:solidFill>
                  <a:schemeClr val="bg1"/>
                </a:solidFill>
                <a:latin typeface="Segoe UI Light" panose="020B0502040204020203" pitchFamily="34" charset="0"/>
              </a:rPr>
            </a:br>
            <a:r>
              <a:rPr lang="en-US" sz="3200" b="1" dirty="0" smtClean="0">
                <a:solidFill>
                  <a:schemeClr val="bg1"/>
                </a:solidFill>
                <a:latin typeface="Segoe UI Light" panose="020B0502040204020203" pitchFamily="34" charset="0"/>
              </a:rPr>
              <a:t>to reshape industries and behaviors. </a:t>
            </a:r>
            <a:endParaRPr lang="en-US" sz="3200" b="1" dirty="0">
              <a:solidFill>
                <a:schemeClr val="bg1"/>
              </a:solidFill>
              <a:latin typeface="Segoe UI Light" panose="020B0502040204020203" pitchFamily="34" charset="0"/>
            </a:endParaRPr>
          </a:p>
        </p:txBody>
      </p:sp>
      <p:sp>
        <p:nvSpPr>
          <p:cNvPr id="4" name="TextBox 3"/>
          <p:cNvSpPr txBox="1"/>
          <p:nvPr/>
        </p:nvSpPr>
        <p:spPr>
          <a:xfrm>
            <a:off x="476315" y="1246910"/>
            <a:ext cx="676788" cy="369332"/>
          </a:xfrm>
          <a:prstGeom prst="rect">
            <a:avLst/>
          </a:prstGeom>
          <a:solidFill>
            <a:schemeClr val="bg1"/>
          </a:solidFill>
          <a:ln>
            <a:solidFill>
              <a:schemeClr val="bg1">
                <a:lumMod val="50000"/>
              </a:schemeClr>
            </a:solidFill>
          </a:ln>
        </p:spPr>
        <p:txBody>
          <a:bodyPr wrap="none" rtlCol="0">
            <a:spAutoFit/>
          </a:bodyPr>
          <a:lstStyle/>
          <a:p>
            <a:r>
              <a:rPr lang="en-US" dirty="0" smtClean="0"/>
              <a:t>This: </a:t>
            </a:r>
            <a:endParaRPr lang="en-US" dirty="0"/>
          </a:p>
        </p:txBody>
      </p:sp>
      <p:sp>
        <p:nvSpPr>
          <p:cNvPr id="5" name="TextBox 4"/>
          <p:cNvSpPr txBox="1"/>
          <p:nvPr/>
        </p:nvSpPr>
        <p:spPr>
          <a:xfrm>
            <a:off x="476315" y="3391056"/>
            <a:ext cx="1071127" cy="369332"/>
          </a:xfrm>
          <a:prstGeom prst="rect">
            <a:avLst/>
          </a:prstGeom>
          <a:solidFill>
            <a:schemeClr val="bg1"/>
          </a:solidFill>
          <a:ln>
            <a:solidFill>
              <a:schemeClr val="bg1">
                <a:lumMod val="50000"/>
              </a:schemeClr>
            </a:solidFill>
          </a:ln>
        </p:spPr>
        <p:txBody>
          <a:bodyPr wrap="none" rtlCol="0">
            <a:spAutoFit/>
          </a:bodyPr>
          <a:lstStyle/>
          <a:p>
            <a:r>
              <a:rPr lang="en-US" dirty="0" smtClean="0"/>
              <a:t>And this: </a:t>
            </a:r>
            <a:endParaRPr lang="en-US" dirty="0"/>
          </a:p>
        </p:txBody>
      </p:sp>
    </p:spTree>
    <p:extLst>
      <p:ext uri="{BB962C8B-B14F-4D97-AF65-F5344CB8AC3E}">
        <p14:creationId xmlns:p14="http://schemas.microsoft.com/office/powerpoint/2010/main" val="3847137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latin typeface="Segoe UI Light" panose="020B0502040204020203" pitchFamily="34" charset="0"/>
              </a:rPr>
              <a:t>3 library examples</a:t>
            </a:r>
            <a:endParaRPr lang="en-US" dirty="0">
              <a:solidFill>
                <a:schemeClr val="bg1"/>
              </a:solidFill>
              <a:latin typeface="Segoe UI Light" panose="020B0502040204020203" pitchFamily="34" charset="0"/>
            </a:endParaRPr>
          </a:p>
        </p:txBody>
      </p:sp>
      <p:sp>
        <p:nvSpPr>
          <p:cNvPr id="2" name="Text Placeholder 1"/>
          <p:cNvSpPr>
            <a:spLocks noGrp="1"/>
          </p:cNvSpPr>
          <p:nvPr>
            <p:ph type="body" idx="1"/>
          </p:nvPr>
        </p:nvSpPr>
        <p:spPr>
          <a:solidFill>
            <a:srgbClr val="C00000"/>
          </a:solidFill>
        </p:spPr>
        <p:txBody>
          <a:bodyPr/>
          <a:lstStyle/>
          <a:p>
            <a:r>
              <a:rPr lang="en-US" dirty="0" smtClean="0">
                <a:solidFill>
                  <a:schemeClr val="bg1"/>
                </a:solidFill>
                <a:latin typeface="Segoe UI Light" panose="020B0502040204020203" pitchFamily="34" charset="0"/>
              </a:rPr>
              <a:t>Citation management</a:t>
            </a:r>
          </a:p>
          <a:p>
            <a:r>
              <a:rPr lang="en-US" dirty="0" smtClean="0">
                <a:solidFill>
                  <a:schemeClr val="bg1"/>
                </a:solidFill>
                <a:latin typeface="Segoe UI Light" panose="020B0502040204020203" pitchFamily="34" charset="0"/>
              </a:rPr>
              <a:t>Institutional repository &gt; workflow is the new content</a:t>
            </a:r>
          </a:p>
          <a:p>
            <a:r>
              <a:rPr lang="en-US" dirty="0" smtClean="0">
                <a:solidFill>
                  <a:schemeClr val="bg1"/>
                </a:solidFill>
                <a:latin typeface="Segoe UI Light" panose="020B0502040204020203" pitchFamily="34" charset="0"/>
              </a:rPr>
              <a:t>The collections shift</a:t>
            </a:r>
          </a:p>
          <a:p>
            <a:endParaRPr lang="en-US" dirty="0">
              <a:solidFill>
                <a:schemeClr val="bg1"/>
              </a:solidFill>
              <a:latin typeface="Segoe UI Light" panose="020B0502040204020203" pitchFamily="34" charset="0"/>
            </a:endParaRPr>
          </a:p>
          <a:p>
            <a:endParaRPr lang="en-US" dirty="0"/>
          </a:p>
        </p:txBody>
      </p:sp>
    </p:spTree>
    <p:extLst>
      <p:ext uri="{BB962C8B-B14F-4D97-AF65-F5344CB8AC3E}">
        <p14:creationId xmlns:p14="http://schemas.microsoft.com/office/powerpoint/2010/main" val="3016329094"/>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dirty="0" smtClean="0">
                <a:solidFill>
                  <a:schemeClr val="bg1"/>
                </a:solidFill>
                <a:latin typeface="Segoe UI Light" panose="020B0502040204020203" pitchFamily="34" charset="0"/>
              </a:rPr>
              <a:t>Technology as practice</a:t>
            </a:r>
            <a:br>
              <a:rPr lang="en-US" sz="4400" dirty="0" smtClean="0">
                <a:solidFill>
                  <a:schemeClr val="bg1"/>
                </a:solidFill>
                <a:latin typeface="Segoe UI Light" panose="020B0502040204020203" pitchFamily="34" charset="0"/>
              </a:rPr>
            </a:br>
            <a:r>
              <a:rPr lang="en-US" sz="4400" dirty="0" smtClean="0">
                <a:solidFill>
                  <a:schemeClr val="bg1"/>
                </a:solidFill>
                <a:latin typeface="Segoe UI Light" panose="020B0502040204020203" pitchFamily="34" charset="0"/>
              </a:rPr>
              <a:t/>
            </a:r>
            <a:br>
              <a:rPr lang="en-US" sz="4400" dirty="0" smtClean="0">
                <a:solidFill>
                  <a:schemeClr val="bg1"/>
                </a:solidFill>
                <a:latin typeface="Segoe UI Light" panose="020B0502040204020203" pitchFamily="34" charset="0"/>
              </a:rPr>
            </a:br>
            <a:r>
              <a:rPr lang="en-US" sz="4400" dirty="0" smtClean="0">
                <a:solidFill>
                  <a:schemeClr val="bg1"/>
                </a:solidFill>
                <a:latin typeface="Segoe UI Light" panose="020B0502040204020203" pitchFamily="34" charset="0"/>
              </a:rPr>
              <a:t>Reshaping behaviors/workflows</a:t>
            </a:r>
            <a:endParaRPr lang="en-US" sz="4400" dirty="0">
              <a:solidFill>
                <a:schemeClr val="bg1"/>
              </a:solidFill>
              <a:latin typeface="Segoe UI Light" panose="020B0502040204020203" pitchFamily="34" charset="0"/>
            </a:endParaRPr>
          </a:p>
        </p:txBody>
      </p:sp>
      <p:sp>
        <p:nvSpPr>
          <p:cNvPr id="2" name="Text Placeholder 1"/>
          <p:cNvSpPr>
            <a:spLocks noGrp="1"/>
          </p:cNvSpPr>
          <p:nvPr>
            <p:ph type="body" idx="1"/>
          </p:nvPr>
        </p:nvSpPr>
        <p:spPr>
          <a:xfrm>
            <a:off x="623888" y="5199961"/>
            <a:ext cx="7886700" cy="889690"/>
          </a:xfrm>
          <a:solidFill>
            <a:srgbClr val="C00000"/>
          </a:solidFill>
        </p:spPr>
        <p:txBody>
          <a:bodyPr/>
          <a:lstStyle/>
          <a:p>
            <a:r>
              <a:rPr lang="en-US" b="1" dirty="0" smtClean="0">
                <a:solidFill>
                  <a:schemeClr val="bg1"/>
                </a:solidFill>
                <a:latin typeface="Segoe UI Light" panose="020B0502040204020203" pitchFamily="34" charset="0"/>
              </a:rPr>
              <a:t>Citation management</a:t>
            </a:r>
          </a:p>
          <a:p>
            <a:endParaRPr lang="en-US" dirty="0">
              <a:solidFill>
                <a:schemeClr val="bg1"/>
              </a:solidFill>
              <a:latin typeface="Segoe UI Light" panose="020B0502040204020203" pitchFamily="34" charset="0"/>
            </a:endParaRPr>
          </a:p>
          <a:p>
            <a:endParaRPr lang="en-US" dirty="0"/>
          </a:p>
        </p:txBody>
      </p:sp>
    </p:spTree>
    <p:extLst>
      <p:ext uri="{BB962C8B-B14F-4D97-AF65-F5344CB8AC3E}">
        <p14:creationId xmlns:p14="http://schemas.microsoft.com/office/powerpoint/2010/main" val="3487501538"/>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wn Arrow 10"/>
          <p:cNvSpPr/>
          <p:nvPr/>
        </p:nvSpPr>
        <p:spPr>
          <a:xfrm>
            <a:off x="149592" y="126205"/>
            <a:ext cx="2060207" cy="4598195"/>
          </a:xfrm>
          <a:prstGeom prst="downArrow">
            <a:avLst/>
          </a:prstGeom>
          <a:solidFill>
            <a:srgbClr val="B2B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60882" y="4724400"/>
            <a:ext cx="2113013" cy="1931195"/>
          </a:xfrm>
          <a:prstGeom prst="rect">
            <a:avLst/>
          </a:prstGeom>
          <a:solidFill>
            <a:srgbClr val="B2B2B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49593" y="2396067"/>
            <a:ext cx="2113013" cy="1931195"/>
          </a:xfrm>
          <a:prstGeom prst="rect">
            <a:avLst/>
          </a:prstGeom>
          <a:solidFill>
            <a:srgbClr val="B2B2B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9594" y="126205"/>
            <a:ext cx="2113013" cy="1931195"/>
          </a:xfrm>
          <a:prstGeom prst="rect">
            <a:avLst/>
          </a:prstGeom>
          <a:solidFill>
            <a:srgbClr val="B2B2B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290" name="Picture 2" descr="EndNote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63" y="3518296"/>
            <a:ext cx="1478030" cy="44410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www.refworks.com/_img/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75" y="2732498"/>
            <a:ext cx="2285046" cy="38865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Mende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46" y="4989335"/>
            <a:ext cx="536928" cy="53692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Zote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646" y="6019800"/>
            <a:ext cx="1273207" cy="2834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344875" y="336951"/>
            <a:ext cx="1428750" cy="857250"/>
          </a:xfrm>
          <a:prstGeom prst="rect">
            <a:avLst/>
          </a:prstGeom>
          <a:ln>
            <a:solidFill>
              <a:schemeClr val="bg2"/>
            </a:solidFill>
          </a:ln>
        </p:spPr>
      </p:pic>
      <p:pic>
        <p:nvPicPr>
          <p:cNvPr id="15" name="Picture 14"/>
          <p:cNvPicPr>
            <a:picLocks noChangeAspect="1"/>
          </p:cNvPicPr>
          <p:nvPr/>
        </p:nvPicPr>
        <p:blipFill>
          <a:blip r:embed="rId6"/>
          <a:stretch>
            <a:fillRect/>
          </a:stretch>
        </p:blipFill>
        <p:spPr>
          <a:xfrm>
            <a:off x="544726" y="923055"/>
            <a:ext cx="1428750" cy="857250"/>
          </a:xfrm>
          <a:prstGeom prst="rect">
            <a:avLst/>
          </a:prstGeom>
          <a:ln>
            <a:solidFill>
              <a:schemeClr val="bg2"/>
            </a:solidFill>
          </a:ln>
        </p:spPr>
      </p:pic>
      <p:grpSp>
        <p:nvGrpSpPr>
          <p:cNvPr id="2" name="Group 1"/>
          <p:cNvGrpSpPr/>
          <p:nvPr/>
        </p:nvGrpSpPr>
        <p:grpSpPr>
          <a:xfrm>
            <a:off x="3025053" y="344782"/>
            <a:ext cx="5793560" cy="6347027"/>
            <a:chOff x="3025053" y="308568"/>
            <a:chExt cx="5793560" cy="6347027"/>
          </a:xfrm>
        </p:grpSpPr>
        <p:sp>
          <p:nvSpPr>
            <p:cNvPr id="23" name="Rectangle 22"/>
            <p:cNvSpPr/>
            <p:nvPr/>
          </p:nvSpPr>
          <p:spPr>
            <a:xfrm>
              <a:off x="6705600" y="4724400"/>
              <a:ext cx="2113013" cy="1931195"/>
            </a:xfrm>
            <a:prstGeom prst="rect">
              <a:avLst/>
            </a:prstGeom>
            <a:solidFill>
              <a:srgbClr val="B2B2B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stretch>
              <a:fillRect/>
            </a:stretch>
          </p:blipFill>
          <p:spPr>
            <a:xfrm>
              <a:off x="7006872" y="5039678"/>
              <a:ext cx="609600" cy="605562"/>
            </a:xfrm>
            <a:prstGeom prst="rect">
              <a:avLst/>
            </a:prstGeom>
          </p:spPr>
        </p:pic>
        <p:pic>
          <p:nvPicPr>
            <p:cNvPr id="12304" name="Picture 16" descr="Google Schola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6872" y="5948747"/>
              <a:ext cx="1324333" cy="52781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025053" y="308568"/>
              <a:ext cx="5306152" cy="3914918"/>
            </a:xfrm>
            <a:prstGeom prst="rect">
              <a:avLst/>
            </a:prstGeom>
          </p:spPr>
          <p:txBody>
            <a:bodyPr wrap="squar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in a relatively short time, </a:t>
              </a:r>
              <a:r>
                <a:rPr lang="en-US"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a solitary and manual function</a:t>
              </a:r>
              <a:r>
                <a:rPr lang="en-US" dirty="0">
                  <a:latin typeface="Calibri" panose="020F0502020204030204" pitchFamily="34" charset="0"/>
                  <a:ea typeface="Calibri" panose="020F0502020204030204" pitchFamily="34" charset="0"/>
                  <a:cs typeface="Times New Roman" panose="02020603050405020304" pitchFamily="18" charset="0"/>
                </a:rPr>
                <a:t> has evolved into a </a:t>
              </a:r>
              <a:r>
                <a:rPr lang="en-US"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workflow enacted in a social and digital environment</a:t>
              </a:r>
              <a:r>
                <a:rPr lang="en-US" dirty="0">
                  <a:latin typeface="Calibri" panose="020F0502020204030204" pitchFamily="34" charset="0"/>
                  <a:ea typeface="Calibri" panose="020F0502020204030204" pitchFamily="34" charset="0"/>
                  <a:cs typeface="Times New Roman" panose="02020603050405020304" pitchFamily="18" charset="0"/>
                </a:rPr>
                <a:t>. In addition to </a:t>
              </a:r>
              <a:r>
                <a:rPr lang="en-US"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functional value</a:t>
              </a:r>
              <a:r>
                <a:rPr lang="en-US" dirty="0">
                  <a:latin typeface="Calibri" panose="020F0502020204030204" pitchFamily="34" charset="0"/>
                  <a:ea typeface="Calibri" panose="020F0502020204030204" pitchFamily="34" charset="0"/>
                  <a:cs typeface="Times New Roman" panose="02020603050405020304" pitchFamily="18" charset="0"/>
                </a:rPr>
                <a:t>, this change has added </a:t>
              </a:r>
              <a:r>
                <a:rPr lang="en-US"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network value</a:t>
              </a:r>
              <a:r>
                <a:rPr lang="en-US" dirty="0">
                  <a:latin typeface="Calibri" panose="020F0502020204030204" pitchFamily="34" charset="0"/>
                  <a:ea typeface="Calibri" panose="020F0502020204030204" pitchFamily="34" charset="0"/>
                  <a:cs typeface="Times New Roman" panose="02020603050405020304" pitchFamily="18" charset="0"/>
                </a:rPr>
                <a:t>, as individual users benefit from the community of use. People can make connections and find new work, and the network generates </a:t>
              </a:r>
              <a:r>
                <a:rPr lang="en-US"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analytics</a:t>
              </a:r>
              <a:r>
                <a:rPr lang="en-US" dirty="0">
                  <a:latin typeface="Calibri" panose="020F0502020204030204" pitchFamily="34" charset="0"/>
                  <a:ea typeface="Calibri" panose="020F0502020204030204" pitchFamily="34" charset="0"/>
                  <a:cs typeface="Times New Roman" panose="02020603050405020304" pitchFamily="18" charset="0"/>
                </a:rPr>
                <a:t> which may be used for </a:t>
              </a:r>
              <a:r>
                <a:rPr lang="en-US"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recommendations or scholarly metrics</a:t>
              </a:r>
              <a:r>
                <a:rPr lang="en-US" dirty="0">
                  <a:latin typeface="Calibri" panose="020F0502020204030204" pitchFamily="34" charset="0"/>
                  <a:ea typeface="Calibri" panose="020F0502020204030204" pitchFamily="34" charset="0"/>
                  <a:cs typeface="Times New Roman" panose="02020603050405020304" pitchFamily="18" charset="0"/>
                </a:rPr>
                <a:t>. In this way, for some people, citation management has evolved from being a single function in a broader workflow into a </a:t>
              </a:r>
              <a:r>
                <a:rPr lang="en-US"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workflow manager, discovery engine, and social network</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Segoe UI" panose="020B0502040204020203"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3025053" y="4416623"/>
              <a:ext cx="1992853" cy="307777"/>
            </a:xfrm>
            <a:prstGeom prst="rect">
              <a:avLst/>
            </a:prstGeom>
            <a:noFill/>
          </p:spPr>
          <p:txBody>
            <a:bodyPr wrap="none" rtlCol="0">
              <a:spAutoFit/>
            </a:bodyPr>
            <a:lstStyle/>
            <a:p>
              <a:r>
                <a:rPr lang="en-US" sz="1400" dirty="0" smtClean="0"/>
                <a:t>Dempsey &amp; Walter, 2014</a:t>
              </a:r>
              <a:endParaRPr lang="en-US" sz="1400" dirty="0"/>
            </a:p>
          </p:txBody>
        </p:sp>
      </p:grpSp>
      <p:sp>
        <p:nvSpPr>
          <p:cNvPr id="3" name="Rectangle 2"/>
          <p:cNvSpPr/>
          <p:nvPr/>
        </p:nvSpPr>
        <p:spPr>
          <a:xfrm>
            <a:off x="3025053" y="4879932"/>
            <a:ext cx="4572000" cy="261610"/>
          </a:xfrm>
          <a:prstGeom prst="rect">
            <a:avLst/>
          </a:prstGeom>
        </p:spPr>
        <p:txBody>
          <a:bodyPr>
            <a:spAutoFit/>
          </a:bodyPr>
          <a:lstStyle/>
          <a:p>
            <a:r>
              <a:rPr lang="en-US" sz="1100" dirty="0">
                <a:solidFill>
                  <a:srgbClr val="5A458D"/>
                </a:solidFill>
                <a:latin typeface="Helvetica" panose="020B0604020202020204" pitchFamily="34" charset="0"/>
                <a:hlinkClick r:id="rId9"/>
              </a:rPr>
              <a:t>http://crl.acrl.org/content/75/6/760.full.pdf+html</a:t>
            </a:r>
            <a:endParaRPr lang="en-US" sz="1100" dirty="0"/>
          </a:p>
        </p:txBody>
      </p:sp>
    </p:spTree>
    <p:extLst>
      <p:ext uri="{BB962C8B-B14F-4D97-AF65-F5344CB8AC3E}">
        <p14:creationId xmlns:p14="http://schemas.microsoft.com/office/powerpoint/2010/main" val="2722945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1000"/>
                                        <p:tgtEl>
                                          <p:spTgt spid="12290"/>
                                        </p:tgtEl>
                                      </p:cBhvr>
                                    </p:animEffect>
                                    <p:anim calcmode="lin" valueType="num">
                                      <p:cBhvr>
                                        <p:cTn id="13" dur="1000" fill="hold"/>
                                        <p:tgtEl>
                                          <p:spTgt spid="12290"/>
                                        </p:tgtEl>
                                        <p:attrNameLst>
                                          <p:attrName>ppt_x</p:attrName>
                                        </p:attrNameLst>
                                      </p:cBhvr>
                                      <p:tavLst>
                                        <p:tav tm="0">
                                          <p:val>
                                            <p:strVal val="#ppt_x"/>
                                          </p:val>
                                        </p:tav>
                                        <p:tav tm="100000">
                                          <p:val>
                                            <p:strVal val="#ppt_x"/>
                                          </p:val>
                                        </p:tav>
                                      </p:tavLst>
                                    </p:anim>
                                    <p:anim calcmode="lin" valueType="num">
                                      <p:cBhvr>
                                        <p:cTn id="14" dur="1000" fill="hold"/>
                                        <p:tgtEl>
                                          <p:spTgt spid="1229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292"/>
                                        </p:tgtEl>
                                        <p:attrNameLst>
                                          <p:attrName>style.visibility</p:attrName>
                                        </p:attrNameLst>
                                      </p:cBhvr>
                                      <p:to>
                                        <p:strVal val="visible"/>
                                      </p:to>
                                    </p:set>
                                    <p:animEffect transition="in" filter="fade">
                                      <p:cBhvr>
                                        <p:cTn id="17" dur="1000"/>
                                        <p:tgtEl>
                                          <p:spTgt spid="12292"/>
                                        </p:tgtEl>
                                      </p:cBhvr>
                                    </p:animEffect>
                                    <p:anim calcmode="lin" valueType="num">
                                      <p:cBhvr>
                                        <p:cTn id="18" dur="1000" fill="hold"/>
                                        <p:tgtEl>
                                          <p:spTgt spid="12292"/>
                                        </p:tgtEl>
                                        <p:attrNameLst>
                                          <p:attrName>ppt_x</p:attrName>
                                        </p:attrNameLst>
                                      </p:cBhvr>
                                      <p:tavLst>
                                        <p:tav tm="0">
                                          <p:val>
                                            <p:strVal val="#ppt_x"/>
                                          </p:val>
                                        </p:tav>
                                        <p:tav tm="100000">
                                          <p:val>
                                            <p:strVal val="#ppt_x"/>
                                          </p:val>
                                        </p:tav>
                                      </p:tavLst>
                                    </p:anim>
                                    <p:anim calcmode="lin" valueType="num">
                                      <p:cBhvr>
                                        <p:cTn id="19"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294"/>
                                        </p:tgtEl>
                                        <p:attrNameLst>
                                          <p:attrName>style.visibility</p:attrName>
                                        </p:attrNameLst>
                                      </p:cBhvr>
                                      <p:to>
                                        <p:strVal val="visible"/>
                                      </p:to>
                                    </p:set>
                                    <p:animEffect transition="in" filter="fade">
                                      <p:cBhvr>
                                        <p:cTn id="29" dur="1000"/>
                                        <p:tgtEl>
                                          <p:spTgt spid="12294"/>
                                        </p:tgtEl>
                                      </p:cBhvr>
                                    </p:animEffect>
                                    <p:anim calcmode="lin" valueType="num">
                                      <p:cBhvr>
                                        <p:cTn id="30" dur="1000" fill="hold"/>
                                        <p:tgtEl>
                                          <p:spTgt spid="12294"/>
                                        </p:tgtEl>
                                        <p:attrNameLst>
                                          <p:attrName>ppt_x</p:attrName>
                                        </p:attrNameLst>
                                      </p:cBhvr>
                                      <p:tavLst>
                                        <p:tav tm="0">
                                          <p:val>
                                            <p:strVal val="#ppt_x"/>
                                          </p:val>
                                        </p:tav>
                                        <p:tav tm="100000">
                                          <p:val>
                                            <p:strVal val="#ppt_x"/>
                                          </p:val>
                                        </p:tav>
                                      </p:tavLst>
                                    </p:anim>
                                    <p:anim calcmode="lin" valueType="num">
                                      <p:cBhvr>
                                        <p:cTn id="31" dur="1000" fill="hold"/>
                                        <p:tgtEl>
                                          <p:spTgt spid="1229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296"/>
                                        </p:tgtEl>
                                        <p:attrNameLst>
                                          <p:attrName>style.visibility</p:attrName>
                                        </p:attrNameLst>
                                      </p:cBhvr>
                                      <p:to>
                                        <p:strVal val="visible"/>
                                      </p:to>
                                    </p:set>
                                    <p:animEffect transition="in" filter="fade">
                                      <p:cBhvr>
                                        <p:cTn id="34" dur="1000"/>
                                        <p:tgtEl>
                                          <p:spTgt spid="12296"/>
                                        </p:tgtEl>
                                      </p:cBhvr>
                                    </p:animEffect>
                                    <p:anim calcmode="lin" valueType="num">
                                      <p:cBhvr>
                                        <p:cTn id="35" dur="1000" fill="hold"/>
                                        <p:tgtEl>
                                          <p:spTgt spid="12296"/>
                                        </p:tgtEl>
                                        <p:attrNameLst>
                                          <p:attrName>ppt_x</p:attrName>
                                        </p:attrNameLst>
                                      </p:cBhvr>
                                      <p:tavLst>
                                        <p:tav tm="0">
                                          <p:val>
                                            <p:strVal val="#ppt_x"/>
                                          </p:val>
                                        </p:tav>
                                        <p:tav tm="100000">
                                          <p:val>
                                            <p:strVal val="#ppt_x"/>
                                          </p:val>
                                        </p:tav>
                                      </p:tavLst>
                                    </p:anim>
                                    <p:anim calcmode="lin" valueType="num">
                                      <p:cBhvr>
                                        <p:cTn id="36" dur="1000" fill="hold"/>
                                        <p:tgtEl>
                                          <p:spTgt spid="1229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8946573" cy="5775947"/>
          </a:xfrm>
          <a:prstGeom prst="rect">
            <a:avLst/>
          </a:prstGeom>
        </p:spPr>
      </p:pic>
      <p:pic>
        <p:nvPicPr>
          <p:cNvPr id="3" name="Picture 2"/>
          <p:cNvPicPr>
            <a:picLocks noChangeAspect="1"/>
          </p:cNvPicPr>
          <p:nvPr/>
        </p:nvPicPr>
        <p:blipFill>
          <a:blip r:embed="rId3"/>
          <a:stretch>
            <a:fillRect/>
          </a:stretch>
        </p:blipFill>
        <p:spPr>
          <a:xfrm>
            <a:off x="2514252" y="1792246"/>
            <a:ext cx="6432321" cy="4743351"/>
          </a:xfrm>
          <a:prstGeom prst="rect">
            <a:avLst/>
          </a:prstGeom>
        </p:spPr>
      </p:pic>
      <p:sp>
        <p:nvSpPr>
          <p:cNvPr id="4" name="TextBox 3"/>
          <p:cNvSpPr txBox="1"/>
          <p:nvPr/>
        </p:nvSpPr>
        <p:spPr>
          <a:xfrm>
            <a:off x="206146" y="5458379"/>
            <a:ext cx="5270995" cy="584775"/>
          </a:xfrm>
          <a:prstGeom prst="rect">
            <a:avLst/>
          </a:prstGeom>
          <a:solidFill>
            <a:srgbClr val="B2B2B2"/>
          </a:solidFill>
        </p:spPr>
        <p:txBody>
          <a:bodyPr wrap="none" rtlCol="0">
            <a:spAutoFit/>
          </a:bodyPr>
          <a:lstStyle/>
          <a:p>
            <a:r>
              <a:rPr lang="en-US" sz="3200" b="1" dirty="0" smtClean="0">
                <a:solidFill>
                  <a:schemeClr val="bg1"/>
                </a:solidFill>
                <a:latin typeface="Segoe UI Light" panose="020B0502040204020203" pitchFamily="34" charset="0"/>
              </a:rPr>
              <a:t>Identity &gt; workflow &gt; content</a:t>
            </a:r>
          </a:p>
        </p:txBody>
      </p:sp>
    </p:spTree>
    <p:extLst>
      <p:ext uri="{BB962C8B-B14F-4D97-AF65-F5344CB8AC3E}">
        <p14:creationId xmlns:p14="http://schemas.microsoft.com/office/powerpoint/2010/main" val="557311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9917" y="1970841"/>
            <a:ext cx="7315657" cy="1077218"/>
          </a:xfrm>
          <a:prstGeom prst="rect">
            <a:avLst/>
          </a:prstGeom>
          <a:solidFill>
            <a:srgbClr val="B2B2B2"/>
          </a:solidFill>
        </p:spPr>
        <p:txBody>
          <a:bodyPr wrap="none" rtlCol="0">
            <a:spAutoFit/>
          </a:bodyPr>
          <a:lstStyle/>
          <a:p>
            <a:r>
              <a:rPr lang="en-US" sz="3200" b="1" dirty="0" smtClean="0">
                <a:solidFill>
                  <a:schemeClr val="bg1"/>
                </a:solidFill>
                <a:latin typeface="Segoe UI Light" panose="020B0502040204020203" pitchFamily="34" charset="0"/>
              </a:rPr>
              <a:t>Provide and promote reference manager </a:t>
            </a:r>
            <a:br>
              <a:rPr lang="en-US" sz="3200" b="1" dirty="0" smtClean="0">
                <a:solidFill>
                  <a:schemeClr val="bg1"/>
                </a:solidFill>
                <a:latin typeface="Segoe UI Light" panose="020B0502040204020203" pitchFamily="34" charset="0"/>
              </a:rPr>
            </a:br>
            <a:r>
              <a:rPr lang="en-US" sz="3200" b="1" dirty="0" smtClean="0">
                <a:solidFill>
                  <a:schemeClr val="bg1"/>
                </a:solidFill>
                <a:latin typeface="Segoe UI Light" panose="020B0502040204020203" pitchFamily="34" charset="0"/>
              </a:rPr>
              <a:t>products.</a:t>
            </a:r>
          </a:p>
        </p:txBody>
      </p:sp>
      <p:sp>
        <p:nvSpPr>
          <p:cNvPr id="3" name="TextBox 2"/>
          <p:cNvSpPr txBox="1"/>
          <p:nvPr/>
        </p:nvSpPr>
        <p:spPr>
          <a:xfrm>
            <a:off x="1021637" y="4175493"/>
            <a:ext cx="7006855" cy="1569660"/>
          </a:xfrm>
          <a:prstGeom prst="rect">
            <a:avLst/>
          </a:prstGeom>
          <a:solidFill>
            <a:srgbClr val="B2B2B2"/>
          </a:solidFill>
        </p:spPr>
        <p:txBody>
          <a:bodyPr wrap="none" rtlCol="0">
            <a:spAutoFit/>
          </a:bodyPr>
          <a:lstStyle/>
          <a:p>
            <a:r>
              <a:rPr lang="en-US" sz="3200" b="1" dirty="0" smtClean="0">
                <a:solidFill>
                  <a:schemeClr val="bg1"/>
                </a:solidFill>
                <a:latin typeface="Segoe UI Light" panose="020B0502040204020203" pitchFamily="34" charset="0"/>
              </a:rPr>
              <a:t>Support – and help shape - emerging </a:t>
            </a:r>
            <a:br>
              <a:rPr lang="en-US" sz="3200" b="1" dirty="0" smtClean="0">
                <a:solidFill>
                  <a:schemeClr val="bg1"/>
                </a:solidFill>
                <a:latin typeface="Segoe UI Light" panose="020B0502040204020203" pitchFamily="34" charset="0"/>
              </a:rPr>
            </a:br>
            <a:r>
              <a:rPr lang="en-US" sz="3200" b="1" dirty="0" smtClean="0">
                <a:solidFill>
                  <a:schemeClr val="bg1"/>
                </a:solidFill>
                <a:latin typeface="Segoe UI Light" panose="020B0502040204020203" pitchFamily="34" charset="0"/>
              </a:rPr>
              <a:t>practices around citation management, </a:t>
            </a:r>
            <a:br>
              <a:rPr lang="en-US" sz="3200" b="1" dirty="0" smtClean="0">
                <a:solidFill>
                  <a:schemeClr val="bg1"/>
                </a:solidFill>
                <a:latin typeface="Segoe UI Light" panose="020B0502040204020203" pitchFamily="34" charset="0"/>
              </a:rPr>
            </a:br>
            <a:r>
              <a:rPr lang="en-US" sz="3200" b="1" dirty="0" smtClean="0">
                <a:solidFill>
                  <a:schemeClr val="bg1"/>
                </a:solidFill>
                <a:latin typeface="Segoe UI Light" panose="020B0502040204020203" pitchFamily="34" charset="0"/>
              </a:rPr>
              <a:t>research networking and profiles.</a:t>
            </a:r>
            <a:endParaRPr lang="en-US" sz="3200" b="1" dirty="0">
              <a:solidFill>
                <a:schemeClr val="bg1"/>
              </a:solidFill>
              <a:latin typeface="Segoe UI Light" panose="020B0502040204020203" pitchFamily="34" charset="0"/>
            </a:endParaRPr>
          </a:p>
        </p:txBody>
      </p:sp>
      <p:sp>
        <p:nvSpPr>
          <p:cNvPr id="4" name="TextBox 3"/>
          <p:cNvSpPr txBox="1"/>
          <p:nvPr/>
        </p:nvSpPr>
        <p:spPr>
          <a:xfrm>
            <a:off x="476315" y="1246910"/>
            <a:ext cx="676788" cy="369332"/>
          </a:xfrm>
          <a:prstGeom prst="rect">
            <a:avLst/>
          </a:prstGeom>
          <a:solidFill>
            <a:schemeClr val="bg1"/>
          </a:solidFill>
          <a:ln>
            <a:solidFill>
              <a:schemeClr val="bg1">
                <a:lumMod val="50000"/>
              </a:schemeClr>
            </a:solidFill>
          </a:ln>
        </p:spPr>
        <p:txBody>
          <a:bodyPr wrap="none" rtlCol="0">
            <a:spAutoFit/>
          </a:bodyPr>
          <a:lstStyle/>
          <a:p>
            <a:r>
              <a:rPr lang="en-US" dirty="0" smtClean="0"/>
              <a:t>This: </a:t>
            </a:r>
            <a:endParaRPr lang="en-US" dirty="0"/>
          </a:p>
        </p:txBody>
      </p:sp>
      <p:sp>
        <p:nvSpPr>
          <p:cNvPr id="5" name="TextBox 4"/>
          <p:cNvSpPr txBox="1"/>
          <p:nvPr/>
        </p:nvSpPr>
        <p:spPr>
          <a:xfrm>
            <a:off x="476315" y="3391056"/>
            <a:ext cx="1071127" cy="369332"/>
          </a:xfrm>
          <a:prstGeom prst="rect">
            <a:avLst/>
          </a:prstGeom>
          <a:solidFill>
            <a:schemeClr val="bg1"/>
          </a:solidFill>
          <a:ln>
            <a:solidFill>
              <a:schemeClr val="bg1">
                <a:lumMod val="50000"/>
              </a:schemeClr>
            </a:solidFill>
          </a:ln>
        </p:spPr>
        <p:txBody>
          <a:bodyPr wrap="none" rtlCol="0">
            <a:spAutoFit/>
          </a:bodyPr>
          <a:lstStyle/>
          <a:p>
            <a:r>
              <a:rPr lang="en-US" dirty="0" smtClean="0"/>
              <a:t>And this: </a:t>
            </a:r>
            <a:endParaRPr lang="en-US" dirty="0"/>
          </a:p>
        </p:txBody>
      </p:sp>
    </p:spTree>
    <p:extLst>
      <p:ext uri="{BB962C8B-B14F-4D97-AF65-F5344CB8AC3E}">
        <p14:creationId xmlns:p14="http://schemas.microsoft.com/office/powerpoint/2010/main" val="2375798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dirty="0" smtClean="0">
                <a:solidFill>
                  <a:schemeClr val="bg1"/>
                </a:solidFill>
                <a:latin typeface="Segoe UI Light" panose="020B0502040204020203" pitchFamily="34" charset="0"/>
              </a:rPr>
              <a:t>Technology as practice</a:t>
            </a:r>
            <a:br>
              <a:rPr lang="en-US" sz="4400" dirty="0" smtClean="0">
                <a:solidFill>
                  <a:schemeClr val="bg1"/>
                </a:solidFill>
                <a:latin typeface="Segoe UI Light" panose="020B0502040204020203" pitchFamily="34" charset="0"/>
              </a:rPr>
            </a:br>
            <a:r>
              <a:rPr lang="en-US" sz="4400" dirty="0" smtClean="0">
                <a:solidFill>
                  <a:schemeClr val="bg1"/>
                </a:solidFill>
                <a:latin typeface="Segoe UI Light" panose="020B0502040204020203" pitchFamily="34" charset="0"/>
              </a:rPr>
              <a:t/>
            </a:r>
            <a:br>
              <a:rPr lang="en-US" sz="4400" dirty="0" smtClean="0">
                <a:solidFill>
                  <a:schemeClr val="bg1"/>
                </a:solidFill>
                <a:latin typeface="Segoe UI Light" panose="020B0502040204020203" pitchFamily="34" charset="0"/>
              </a:rPr>
            </a:br>
            <a:r>
              <a:rPr lang="en-US" sz="4400" dirty="0" smtClean="0">
                <a:solidFill>
                  <a:schemeClr val="bg1"/>
                </a:solidFill>
                <a:latin typeface="Segoe UI Light" panose="020B0502040204020203" pitchFamily="34" charset="0"/>
              </a:rPr>
              <a:t>Reshaping behaviors/workflows</a:t>
            </a:r>
            <a:endParaRPr lang="en-US" sz="4400" dirty="0">
              <a:solidFill>
                <a:schemeClr val="bg1"/>
              </a:solidFill>
              <a:latin typeface="Segoe UI Light" panose="020B0502040204020203" pitchFamily="34" charset="0"/>
            </a:endParaRPr>
          </a:p>
        </p:txBody>
      </p:sp>
      <p:sp>
        <p:nvSpPr>
          <p:cNvPr id="2" name="Text Placeholder 1"/>
          <p:cNvSpPr>
            <a:spLocks noGrp="1"/>
          </p:cNvSpPr>
          <p:nvPr>
            <p:ph type="body" idx="1"/>
          </p:nvPr>
        </p:nvSpPr>
        <p:spPr>
          <a:solidFill>
            <a:srgbClr val="C00000"/>
          </a:solidFill>
        </p:spPr>
        <p:txBody>
          <a:bodyPr/>
          <a:lstStyle/>
          <a:p>
            <a:endParaRPr lang="en-US" dirty="0" smtClean="0">
              <a:solidFill>
                <a:schemeClr val="bg1"/>
              </a:solidFill>
              <a:latin typeface="Segoe UI Light" panose="020B0502040204020203" pitchFamily="34" charset="0"/>
            </a:endParaRPr>
          </a:p>
          <a:p>
            <a:endParaRPr lang="en-US" dirty="0">
              <a:solidFill>
                <a:schemeClr val="bg1"/>
              </a:solidFill>
              <a:latin typeface="Segoe UI Light" panose="020B0502040204020203" pitchFamily="34" charset="0"/>
            </a:endParaRPr>
          </a:p>
          <a:p>
            <a:r>
              <a:rPr lang="en-US" b="1" dirty="0" smtClean="0">
                <a:solidFill>
                  <a:schemeClr val="bg1"/>
                </a:solidFill>
                <a:latin typeface="Segoe UI Light" panose="020B0502040204020203" pitchFamily="34" charset="0"/>
              </a:rPr>
              <a:t>Institutional repository &gt; workflow is the new content</a:t>
            </a:r>
          </a:p>
          <a:p>
            <a:endParaRPr lang="en-US" dirty="0"/>
          </a:p>
        </p:txBody>
      </p:sp>
    </p:spTree>
    <p:extLst>
      <p:ext uri="{BB962C8B-B14F-4D97-AF65-F5344CB8AC3E}">
        <p14:creationId xmlns:p14="http://schemas.microsoft.com/office/powerpoint/2010/main" val="1389869392"/>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bg1"/>
                </a:solidFill>
                <a:latin typeface="Segoe UI Light" panose="020B0502040204020203" pitchFamily="34" charset="0"/>
              </a:rPr>
              <a:t>The social and the technical</a:t>
            </a:r>
            <a:br>
              <a:rPr lang="en-US" dirty="0" smtClean="0">
                <a:solidFill>
                  <a:schemeClr val="bg1"/>
                </a:solidFill>
                <a:latin typeface="Segoe UI Light" panose="020B0502040204020203" pitchFamily="34" charset="0"/>
              </a:rPr>
            </a:br>
            <a:endParaRPr lang="en-US" dirty="0">
              <a:solidFill>
                <a:schemeClr val="bg1"/>
              </a:solidFill>
              <a:latin typeface="Segoe UI Light" panose="020B0502040204020203" pitchFamily="34" charset="0"/>
            </a:endParaRPr>
          </a:p>
        </p:txBody>
      </p:sp>
    </p:spTree>
    <p:extLst>
      <p:ext uri="{BB962C8B-B14F-4D97-AF65-F5344CB8AC3E}">
        <p14:creationId xmlns:p14="http://schemas.microsoft.com/office/powerpoint/2010/main" val="2447129479"/>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wn Arrow 10"/>
          <p:cNvSpPr/>
          <p:nvPr/>
        </p:nvSpPr>
        <p:spPr>
          <a:xfrm>
            <a:off x="149592" y="126205"/>
            <a:ext cx="2060207" cy="4598195"/>
          </a:xfrm>
          <a:prstGeom prst="downArrow">
            <a:avLst/>
          </a:prstGeom>
          <a:solidFill>
            <a:srgbClr val="B2B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9594" y="126205"/>
            <a:ext cx="2113013" cy="1931195"/>
          </a:xfrm>
          <a:prstGeom prst="rect">
            <a:avLst/>
          </a:prstGeom>
          <a:solidFill>
            <a:srgbClr val="B2B2B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152048" y="566510"/>
            <a:ext cx="5306152" cy="2938690"/>
          </a:xfrm>
          <a:prstGeom prst="rect">
            <a:avLst/>
          </a:prstGeom>
        </p:spPr>
        <p:txBody>
          <a:bodyPr wrap="square">
            <a:spAutoFit/>
          </a:bodyPr>
          <a:lstStyle/>
          <a:p>
            <a:pPr>
              <a:lnSpc>
                <a:spcPct val="115000"/>
              </a:lnSpc>
              <a:spcAft>
                <a:spcPts val="1000"/>
              </a:spcAft>
            </a:pPr>
            <a:r>
              <a:rPr lang="en-US" dirty="0" smtClean="0"/>
              <a:t>In </a:t>
            </a:r>
            <a:r>
              <a:rPr lang="en-US" dirty="0"/>
              <a:t>a well-known article, </a:t>
            </a:r>
            <a:r>
              <a:rPr lang="en-US" b="1" dirty="0" err="1">
                <a:solidFill>
                  <a:srgbClr val="CC3300"/>
                </a:solidFill>
              </a:rPr>
              <a:t>Salo</a:t>
            </a:r>
            <a:r>
              <a:rPr lang="en-US" b="1" dirty="0">
                <a:solidFill>
                  <a:srgbClr val="CC3300"/>
                </a:solidFill>
              </a:rPr>
              <a:t> (2008)</a:t>
            </a:r>
            <a:r>
              <a:rPr lang="en-US" dirty="0">
                <a:solidFill>
                  <a:srgbClr val="CC3300"/>
                </a:solidFill>
              </a:rPr>
              <a:t> </a:t>
            </a:r>
            <a:r>
              <a:rPr lang="en-US" dirty="0"/>
              <a:t>offers a variety of reasons as to why they have not been as heavily used as anticipated. These include a lack of attention to faculty </a:t>
            </a:r>
            <a:r>
              <a:rPr lang="en-US" b="1" dirty="0">
                <a:solidFill>
                  <a:schemeClr val="accent5"/>
                </a:solidFill>
              </a:rPr>
              <a:t>incentives</a:t>
            </a:r>
            <a:r>
              <a:rPr lang="en-US" dirty="0"/>
              <a:t> (‘prestige’) and to campus </a:t>
            </a:r>
            <a:r>
              <a:rPr lang="en-US" b="1" dirty="0">
                <a:solidFill>
                  <a:schemeClr val="accent5"/>
                </a:solidFill>
              </a:rPr>
              <a:t>workflows</a:t>
            </a:r>
            <a:r>
              <a:rPr lang="en-US" dirty="0"/>
              <a:t>. She concludes that IRs will not be successful unless developed as a part of </a:t>
            </a:r>
            <a:r>
              <a:rPr lang="en-US" b="1" dirty="0">
                <a:solidFill>
                  <a:schemeClr val="accent1"/>
                </a:solidFill>
              </a:rPr>
              <a:t>“systematic, broad-based, well-supported data-stewardship, scholarly-communication, or digital-preservation program”.</a:t>
            </a:r>
            <a:endParaRPr lang="en-US" sz="2000" b="1" dirty="0">
              <a:solidFill>
                <a:schemeClr val="accent1"/>
              </a:solidFill>
              <a:effectLst/>
              <a:latin typeface="Segoe UI" panose="020B0502040204020203"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57175" y="464872"/>
            <a:ext cx="2028825" cy="380862"/>
          </a:xfrm>
          <a:prstGeom prst="rect">
            <a:avLst/>
          </a:prstGeom>
        </p:spPr>
      </p:pic>
      <p:pic>
        <p:nvPicPr>
          <p:cNvPr id="13314"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589" y="1182165"/>
            <a:ext cx="1742211" cy="48686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49593" y="2396067"/>
            <a:ext cx="2113013" cy="1931195"/>
            <a:chOff x="149593" y="2396067"/>
            <a:chExt cx="2113013" cy="1931195"/>
          </a:xfrm>
          <a:solidFill>
            <a:srgbClr val="B2B2B2"/>
          </a:solidFill>
        </p:grpSpPr>
        <p:sp>
          <p:nvSpPr>
            <p:cNvPr id="22" name="Rectangle 21"/>
            <p:cNvSpPr/>
            <p:nvPr/>
          </p:nvSpPr>
          <p:spPr>
            <a:xfrm>
              <a:off x="149593" y="2396067"/>
              <a:ext cx="2113013" cy="1931195"/>
            </a:xfrm>
            <a:prstGeom prst="rect">
              <a:avLst/>
            </a:prstGeom>
            <a:grp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318" name="Picture 6" descr="http://www.duraspace.org/sites/duraspace.org/files/web_fedoralogo_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3" y="3812424"/>
              <a:ext cx="982887" cy="351770"/>
            </a:xfrm>
            <a:prstGeom prst="rect">
              <a:avLst/>
            </a:prstGeom>
            <a:grpFill/>
            <a:extLst/>
          </p:spPr>
        </p:pic>
        <p:pic>
          <p:nvPicPr>
            <p:cNvPr id="13320" name="Picture 8" descr="http://www.duraspace.org/sites/duraspace.org/files/web_dspacelogo_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699" y="2550937"/>
              <a:ext cx="1728707" cy="605049"/>
            </a:xfrm>
            <a:prstGeom prst="rect">
              <a:avLst/>
            </a:prstGeom>
            <a:grpFill/>
            <a:extLst/>
          </p:spPr>
        </p:pic>
        <p:pic>
          <p:nvPicPr>
            <p:cNvPr id="13322" name="Picture 10" descr="http://www.eprints.org/us/wp-content/uploads/EPS-logo-240x122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8923" y="3270329"/>
              <a:ext cx="675789" cy="343526"/>
            </a:xfrm>
            <a:prstGeom prst="rect">
              <a:avLst/>
            </a:prstGeom>
            <a:grpFill/>
            <a:extLst/>
          </p:spPr>
        </p:pic>
      </p:grpSp>
      <p:grpSp>
        <p:nvGrpSpPr>
          <p:cNvPr id="5" name="Group 4"/>
          <p:cNvGrpSpPr/>
          <p:nvPr/>
        </p:nvGrpSpPr>
        <p:grpSpPr>
          <a:xfrm>
            <a:off x="160882" y="4724400"/>
            <a:ext cx="2113013" cy="1931195"/>
            <a:chOff x="160882" y="4724400"/>
            <a:chExt cx="2113013" cy="1931195"/>
          </a:xfrm>
          <a:solidFill>
            <a:srgbClr val="B2B2B2"/>
          </a:solidFill>
        </p:grpSpPr>
        <p:sp>
          <p:nvSpPr>
            <p:cNvPr id="21" name="Rectangle 20"/>
            <p:cNvSpPr/>
            <p:nvPr/>
          </p:nvSpPr>
          <p:spPr>
            <a:xfrm>
              <a:off x="160882" y="4724400"/>
              <a:ext cx="2113013" cy="1931195"/>
            </a:xfrm>
            <a:prstGeom prst="rect">
              <a:avLst/>
            </a:prstGeom>
            <a:grp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stretch>
              <a:fillRect/>
            </a:stretch>
          </p:blipFill>
          <p:spPr>
            <a:xfrm>
              <a:off x="509360" y="4910314"/>
              <a:ext cx="1287383" cy="1641804"/>
            </a:xfrm>
            <a:prstGeom prst="rect">
              <a:avLst/>
            </a:prstGeom>
            <a:grpFill/>
          </p:spPr>
        </p:pic>
      </p:grpSp>
      <p:grpSp>
        <p:nvGrpSpPr>
          <p:cNvPr id="13" name="Group 12"/>
          <p:cNvGrpSpPr/>
          <p:nvPr/>
        </p:nvGrpSpPr>
        <p:grpSpPr>
          <a:xfrm>
            <a:off x="6705600" y="3812424"/>
            <a:ext cx="2113013" cy="2843171"/>
            <a:chOff x="6705600" y="3812424"/>
            <a:chExt cx="2113013" cy="2843171"/>
          </a:xfrm>
          <a:solidFill>
            <a:srgbClr val="B2B2B2"/>
          </a:solidFill>
        </p:grpSpPr>
        <p:grpSp>
          <p:nvGrpSpPr>
            <p:cNvPr id="14" name="Group 13"/>
            <p:cNvGrpSpPr/>
            <p:nvPr/>
          </p:nvGrpSpPr>
          <p:grpSpPr>
            <a:xfrm>
              <a:off x="6705600" y="3812424"/>
              <a:ext cx="2113013" cy="2843171"/>
              <a:chOff x="6705600" y="3812424"/>
              <a:chExt cx="2113013" cy="2843171"/>
            </a:xfrm>
            <a:grpFill/>
          </p:grpSpPr>
          <p:sp>
            <p:nvSpPr>
              <p:cNvPr id="23" name="Rectangle 22"/>
              <p:cNvSpPr/>
              <p:nvPr/>
            </p:nvSpPr>
            <p:spPr>
              <a:xfrm>
                <a:off x="6705600" y="3812424"/>
                <a:ext cx="2113013" cy="2843171"/>
              </a:xfrm>
              <a:prstGeom prst="rect">
                <a:avLst/>
              </a:prstGeom>
              <a:grp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accent5"/>
                  </a:solidFill>
                </a:endParaRPr>
              </a:p>
            </p:txBody>
          </p:sp>
          <p:pic>
            <p:nvPicPr>
              <p:cNvPr id="27" name="Picture 14" descr="http://upload.wikimedia.org/wikipedia/en/a/aa/Figshare_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0" y="3988309"/>
                <a:ext cx="1196610" cy="433388"/>
              </a:xfrm>
              <a:prstGeom prst="rect">
                <a:avLst/>
              </a:prstGeom>
              <a:grpFill/>
              <a:extLst/>
            </p:spPr>
          </p:pic>
          <p:pic>
            <p:nvPicPr>
              <p:cNvPr id="13326" name="Picture 14" descr="http://www.duraspace.org/sites/duraspace.org/files/web_vivologo_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1874" y="5343525"/>
                <a:ext cx="742950" cy="238125"/>
              </a:xfrm>
              <a:prstGeom prst="rect">
                <a:avLst/>
              </a:prstGeom>
              <a:grpFill/>
              <a:extLst/>
            </p:spPr>
          </p:pic>
          <p:pic>
            <p:nvPicPr>
              <p:cNvPr id="6" name="Picture 5"/>
              <p:cNvPicPr>
                <a:picLocks noChangeAspect="1"/>
              </p:cNvPicPr>
              <p:nvPr/>
            </p:nvPicPr>
            <p:blipFill>
              <a:blip r:embed="rId10"/>
              <a:stretch>
                <a:fillRect/>
              </a:stretch>
            </p:blipFill>
            <p:spPr>
              <a:xfrm>
                <a:off x="6827763" y="5857875"/>
                <a:ext cx="657225" cy="314325"/>
              </a:xfrm>
              <a:prstGeom prst="rect">
                <a:avLst/>
              </a:prstGeom>
              <a:grpFill/>
            </p:spPr>
          </p:pic>
          <p:pic>
            <p:nvPicPr>
              <p:cNvPr id="8" name="Picture 7"/>
              <p:cNvPicPr>
                <a:picLocks noChangeAspect="1"/>
              </p:cNvPicPr>
              <p:nvPr/>
            </p:nvPicPr>
            <p:blipFill>
              <a:blip r:embed="rId11"/>
              <a:stretch>
                <a:fillRect/>
              </a:stretch>
            </p:blipFill>
            <p:spPr>
              <a:xfrm>
                <a:off x="6841874" y="6172200"/>
                <a:ext cx="1840463" cy="243184"/>
              </a:xfrm>
              <a:prstGeom prst="rect">
                <a:avLst/>
              </a:prstGeom>
              <a:grpFill/>
            </p:spPr>
          </p:pic>
          <p:pic>
            <p:nvPicPr>
              <p:cNvPr id="33" name="Picture 32"/>
              <p:cNvPicPr>
                <a:picLocks noChangeAspect="1"/>
              </p:cNvPicPr>
              <p:nvPr/>
            </p:nvPicPr>
            <p:blipFill>
              <a:blip r:embed="rId12"/>
              <a:stretch>
                <a:fillRect/>
              </a:stretch>
            </p:blipFill>
            <p:spPr>
              <a:xfrm>
                <a:off x="6827763" y="4823150"/>
                <a:ext cx="453202" cy="450200"/>
              </a:xfrm>
              <a:prstGeom prst="rect">
                <a:avLst/>
              </a:prstGeom>
              <a:grpFill/>
            </p:spPr>
          </p:pic>
        </p:grpSp>
        <p:pic>
          <p:nvPicPr>
            <p:cNvPr id="9" name="Picture 8"/>
            <p:cNvPicPr>
              <a:picLocks noChangeAspect="1"/>
            </p:cNvPicPr>
            <p:nvPr/>
          </p:nvPicPr>
          <p:blipFill>
            <a:blip r:embed="rId13"/>
            <a:stretch>
              <a:fillRect/>
            </a:stretch>
          </p:blipFill>
          <p:spPr>
            <a:xfrm>
              <a:off x="7476725" y="4525231"/>
              <a:ext cx="883358" cy="480991"/>
            </a:xfrm>
            <a:prstGeom prst="rect">
              <a:avLst/>
            </a:prstGeom>
            <a:grpFill/>
          </p:spPr>
        </p:pic>
      </p:grpSp>
      <p:sp>
        <p:nvSpPr>
          <p:cNvPr id="24" name="TextBox 23"/>
          <p:cNvSpPr txBox="1"/>
          <p:nvPr/>
        </p:nvSpPr>
        <p:spPr>
          <a:xfrm>
            <a:off x="2749982" y="5980039"/>
            <a:ext cx="3444276" cy="646331"/>
          </a:xfrm>
          <a:prstGeom prst="rect">
            <a:avLst/>
          </a:prstGeom>
          <a:solidFill>
            <a:srgbClr val="B2B2B2"/>
          </a:solidFill>
        </p:spPr>
        <p:txBody>
          <a:bodyPr wrap="none" rtlCol="0">
            <a:spAutoFit/>
          </a:bodyPr>
          <a:lstStyle/>
          <a:p>
            <a:r>
              <a:rPr lang="en-US" b="1" dirty="0" smtClean="0">
                <a:solidFill>
                  <a:schemeClr val="bg1"/>
                </a:solidFill>
                <a:latin typeface="Segoe UI Light" panose="020B0502040204020203" pitchFamily="34" charset="0"/>
              </a:rPr>
              <a:t>Providing technology as artifact &gt;</a:t>
            </a:r>
          </a:p>
          <a:p>
            <a:r>
              <a:rPr lang="en-US" b="1" dirty="0" smtClean="0">
                <a:solidFill>
                  <a:schemeClr val="bg1"/>
                </a:solidFill>
                <a:latin typeface="Segoe UI Light" panose="020B0502040204020203" pitchFamily="34" charset="0"/>
              </a:rPr>
              <a:t>Supporting emerging practices</a:t>
            </a:r>
            <a:endParaRPr lang="en-US" b="1" dirty="0">
              <a:solidFill>
                <a:schemeClr val="bg1"/>
              </a:solidFill>
              <a:latin typeface="Segoe UI Light" panose="020B0502040204020203" pitchFamily="34" charset="0"/>
            </a:endParaRPr>
          </a:p>
        </p:txBody>
      </p:sp>
      <p:sp>
        <p:nvSpPr>
          <p:cNvPr id="7" name="Rectangle 6"/>
          <p:cNvSpPr/>
          <p:nvPr/>
        </p:nvSpPr>
        <p:spPr>
          <a:xfrm>
            <a:off x="3152048" y="3645043"/>
            <a:ext cx="4572000" cy="261610"/>
          </a:xfrm>
          <a:prstGeom prst="rect">
            <a:avLst/>
          </a:prstGeom>
        </p:spPr>
        <p:txBody>
          <a:bodyPr>
            <a:spAutoFit/>
          </a:bodyPr>
          <a:lstStyle/>
          <a:p>
            <a:r>
              <a:rPr lang="en-US" sz="1100" dirty="0">
                <a:solidFill>
                  <a:schemeClr val="accent1"/>
                </a:solidFill>
              </a:rPr>
              <a:t>http://minds.wisconsin.edu/handle/1793/22088</a:t>
            </a:r>
          </a:p>
        </p:txBody>
      </p:sp>
    </p:spTree>
    <p:extLst>
      <p:ext uri="{BB962C8B-B14F-4D97-AF65-F5344CB8AC3E}">
        <p14:creationId xmlns:p14="http://schemas.microsoft.com/office/powerpoint/2010/main" val="3122139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381001"/>
            <a:ext cx="3902321" cy="2823368"/>
          </a:xfrm>
          <a:prstGeom prst="rect">
            <a:avLst/>
          </a:prstGeom>
          <a:ln>
            <a:solidFill>
              <a:schemeClr val="bg2">
                <a:lumMod val="75000"/>
              </a:schemeClr>
            </a:solidFill>
          </a:ln>
        </p:spPr>
      </p:pic>
      <p:pic>
        <p:nvPicPr>
          <p:cNvPr id="3" name="Picture 2"/>
          <p:cNvPicPr>
            <a:picLocks noChangeAspect="1"/>
          </p:cNvPicPr>
          <p:nvPr/>
        </p:nvPicPr>
        <p:blipFill>
          <a:blip r:embed="rId4"/>
          <a:stretch>
            <a:fillRect/>
          </a:stretch>
        </p:blipFill>
        <p:spPr>
          <a:xfrm>
            <a:off x="4343400" y="381000"/>
            <a:ext cx="4497016" cy="2823369"/>
          </a:xfrm>
          <a:prstGeom prst="rect">
            <a:avLst/>
          </a:prstGeom>
          <a:ln>
            <a:solidFill>
              <a:schemeClr val="bg2">
                <a:lumMod val="75000"/>
              </a:schemeClr>
            </a:solidFill>
          </a:ln>
        </p:spPr>
      </p:pic>
      <p:sp>
        <p:nvSpPr>
          <p:cNvPr id="4" name="Rectangle 3"/>
          <p:cNvSpPr/>
          <p:nvPr/>
        </p:nvSpPr>
        <p:spPr>
          <a:xfrm>
            <a:off x="304800" y="6434326"/>
            <a:ext cx="5943600" cy="276999"/>
          </a:xfrm>
          <a:prstGeom prst="rect">
            <a:avLst/>
          </a:prstGeom>
        </p:spPr>
        <p:txBody>
          <a:bodyPr wrap="square">
            <a:spAutoFit/>
          </a:bodyPr>
          <a:lstStyle/>
          <a:p>
            <a:r>
              <a:rPr lang="en-US" sz="1200" dirty="0"/>
              <a:t>http://www.slideshare.net/repofringe/e-prints42y</a:t>
            </a:r>
          </a:p>
        </p:txBody>
      </p:sp>
      <p:sp>
        <p:nvSpPr>
          <p:cNvPr id="5" name="Rectangle 1"/>
          <p:cNvSpPr>
            <a:spLocks noChangeArrowheads="1"/>
          </p:cNvSpPr>
          <p:nvPr/>
        </p:nvSpPr>
        <p:spPr bwMode="auto">
          <a:xfrm>
            <a:off x="395389" y="5963627"/>
            <a:ext cx="3521798" cy="707886"/>
          </a:xfrm>
          <a:prstGeom prst="rect">
            <a:avLst/>
          </a:prstGeom>
          <a:no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err="1" smtClean="0">
                <a:ln>
                  <a:noFill/>
                </a:ln>
                <a:solidFill>
                  <a:srgbClr val="404040"/>
                </a:solidFill>
                <a:effectLst/>
                <a:latin typeface="HelveticaNeue"/>
              </a:rPr>
              <a:t>EPrints</a:t>
            </a:r>
            <a:r>
              <a:rPr kumimoji="0" lang="en-US" altLang="en-US" sz="1500" b="0" i="0" u="none" strike="noStrike" cap="none" normalizeH="0" baseline="0" dirty="0" smtClean="0">
                <a:ln>
                  <a:noFill/>
                </a:ln>
                <a:solidFill>
                  <a:srgbClr val="404040"/>
                </a:solidFill>
                <a:effectLst/>
                <a:latin typeface="HelveticaNeue"/>
              </a:rPr>
              <a:t> Update, Les </a:t>
            </a:r>
            <a:r>
              <a:rPr kumimoji="0" lang="en-US" altLang="en-US" sz="1500" b="0" i="0" u="none" strike="noStrike" cap="none" normalizeH="0" baseline="0" dirty="0" err="1" smtClean="0">
                <a:ln>
                  <a:noFill/>
                </a:ln>
                <a:solidFill>
                  <a:srgbClr val="404040"/>
                </a:solidFill>
                <a:effectLst/>
                <a:latin typeface="HelveticaNeue"/>
              </a:rPr>
              <a:t>Carr</a:t>
            </a:r>
            <a:r>
              <a:rPr kumimoji="0" lang="en-US" altLang="en-US" sz="1500" b="0" i="0" u="none" strike="noStrike" cap="none" normalizeH="0" baseline="0" dirty="0" smtClean="0">
                <a:ln>
                  <a:noFill/>
                </a:ln>
                <a:solidFill>
                  <a:srgbClr val="404040"/>
                </a:solidFill>
                <a:effectLst/>
                <a:latin typeface="HelveticaNeue"/>
              </a:rPr>
              <a:t>, University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rgbClr val="404040"/>
                </a:solidFill>
                <a:effectLst/>
                <a:latin typeface="HelveticaNeue"/>
              </a:rPr>
              <a:t>of Southampton, Repository Fring</a:t>
            </a:r>
            <a:r>
              <a:rPr lang="en-US" altLang="en-US" sz="1500" dirty="0" smtClean="0">
                <a:solidFill>
                  <a:srgbClr val="404040"/>
                </a:solidFill>
                <a:latin typeface="HelveticaNeue"/>
              </a:rPr>
              <a:t>e, 2014</a:t>
            </a:r>
            <a:endParaRPr kumimoji="0" lang="en-US" altLang="en-US" sz="1500" b="0" i="0" u="none" strike="noStrike" cap="none" normalizeH="0" baseline="0" dirty="0" smtClean="0">
              <a:ln>
                <a:noFill/>
              </a:ln>
              <a:solidFill>
                <a:srgbClr val="404040"/>
              </a:solidFill>
              <a:effectLst/>
              <a:latin typeface="Helvetica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0077AA"/>
                </a:solidFill>
                <a:effectLst/>
                <a:latin typeface="inherit"/>
              </a:rPr>
              <a:t> </a:t>
            </a:r>
            <a:endParaRPr kumimoji="0" lang="en-US" altLang="en-US" sz="800" b="0" i="0" u="none" strike="noStrike" cap="none" normalizeH="0" baseline="0" dirty="0" smtClean="0">
              <a:ln>
                <a:noFill/>
              </a:ln>
              <a:solidFill>
                <a:srgbClr val="777777"/>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rgbClr val="0077AA"/>
              </a:solidFill>
              <a:effectLst/>
              <a:latin typeface="inherit"/>
            </a:endParaRPr>
          </a:p>
        </p:txBody>
      </p:sp>
      <p:pic>
        <p:nvPicPr>
          <p:cNvPr id="6" name="Picture 5"/>
          <p:cNvPicPr>
            <a:picLocks noChangeAspect="1"/>
          </p:cNvPicPr>
          <p:nvPr/>
        </p:nvPicPr>
        <p:blipFill>
          <a:blip r:embed="rId5"/>
          <a:stretch>
            <a:fillRect/>
          </a:stretch>
        </p:blipFill>
        <p:spPr>
          <a:xfrm>
            <a:off x="5082066" y="3505200"/>
            <a:ext cx="3758350" cy="3067626"/>
          </a:xfrm>
          <a:prstGeom prst="rect">
            <a:avLst/>
          </a:prstGeom>
          <a:ln>
            <a:solidFill>
              <a:schemeClr val="accent1"/>
            </a:solidFill>
          </a:ln>
        </p:spPr>
      </p:pic>
      <p:sp>
        <p:nvSpPr>
          <p:cNvPr id="7" name="TextBox 6"/>
          <p:cNvSpPr txBox="1"/>
          <p:nvPr/>
        </p:nvSpPr>
        <p:spPr>
          <a:xfrm>
            <a:off x="1882717" y="2581870"/>
            <a:ext cx="453736" cy="923330"/>
          </a:xfrm>
          <a:prstGeom prst="rect">
            <a:avLst/>
          </a:prstGeom>
          <a:noFill/>
        </p:spPr>
        <p:txBody>
          <a:bodyPr wrap="square" rtlCol="0">
            <a:spAutoFit/>
          </a:bodyPr>
          <a:lstStyle/>
          <a:p>
            <a:r>
              <a:rPr lang="en-US" sz="5400" dirty="0" smtClean="0">
                <a:solidFill>
                  <a:srgbClr val="C00000"/>
                </a:solidFill>
              </a:rPr>
              <a:t>1</a:t>
            </a:r>
            <a:endParaRPr lang="en-US" sz="5400" dirty="0">
              <a:solidFill>
                <a:srgbClr val="C00000"/>
              </a:solidFill>
            </a:endParaRPr>
          </a:p>
        </p:txBody>
      </p:sp>
      <p:sp>
        <p:nvSpPr>
          <p:cNvPr id="9" name="TextBox 8"/>
          <p:cNvSpPr txBox="1"/>
          <p:nvPr/>
        </p:nvSpPr>
        <p:spPr>
          <a:xfrm>
            <a:off x="5641067" y="2233508"/>
            <a:ext cx="453736" cy="923330"/>
          </a:xfrm>
          <a:prstGeom prst="rect">
            <a:avLst/>
          </a:prstGeom>
          <a:noFill/>
        </p:spPr>
        <p:txBody>
          <a:bodyPr wrap="square" rtlCol="0">
            <a:spAutoFit/>
          </a:bodyPr>
          <a:lstStyle/>
          <a:p>
            <a:r>
              <a:rPr lang="en-US" sz="5400" dirty="0" smtClean="0">
                <a:solidFill>
                  <a:srgbClr val="C00000"/>
                </a:solidFill>
              </a:rPr>
              <a:t>2</a:t>
            </a:r>
            <a:endParaRPr lang="en-US" sz="5400" dirty="0">
              <a:solidFill>
                <a:srgbClr val="C00000"/>
              </a:solidFill>
            </a:endParaRPr>
          </a:p>
        </p:txBody>
      </p:sp>
      <p:sp>
        <p:nvSpPr>
          <p:cNvPr id="10" name="TextBox 9"/>
          <p:cNvSpPr txBox="1"/>
          <p:nvPr/>
        </p:nvSpPr>
        <p:spPr>
          <a:xfrm>
            <a:off x="4628330" y="4115683"/>
            <a:ext cx="453736" cy="923330"/>
          </a:xfrm>
          <a:prstGeom prst="rect">
            <a:avLst/>
          </a:prstGeom>
          <a:noFill/>
        </p:spPr>
        <p:txBody>
          <a:bodyPr wrap="square" rtlCol="0">
            <a:spAutoFit/>
          </a:bodyPr>
          <a:lstStyle/>
          <a:p>
            <a:r>
              <a:rPr lang="en-US" sz="5400" dirty="0" smtClean="0">
                <a:solidFill>
                  <a:srgbClr val="C00000"/>
                </a:solidFill>
              </a:rPr>
              <a:t>3</a:t>
            </a:r>
            <a:endParaRPr lang="en-US" sz="5400" dirty="0">
              <a:solidFill>
                <a:srgbClr val="C00000"/>
              </a:solidFill>
            </a:endParaRPr>
          </a:p>
        </p:txBody>
      </p:sp>
      <p:sp>
        <p:nvSpPr>
          <p:cNvPr id="11" name="Right Arrow 10"/>
          <p:cNvSpPr/>
          <p:nvPr/>
        </p:nvSpPr>
        <p:spPr>
          <a:xfrm>
            <a:off x="4334416" y="6266670"/>
            <a:ext cx="648077" cy="3353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p:cNvGraphicFramePr/>
          <p:nvPr>
            <p:extLst>
              <p:ext uri="{D42A27DB-BD31-4B8C-83A1-F6EECF244321}">
                <p14:modId xmlns:p14="http://schemas.microsoft.com/office/powerpoint/2010/main" val="3915855232"/>
              </p:ext>
            </p:extLst>
          </p:nvPr>
        </p:nvGraphicFramePr>
        <p:xfrm>
          <a:off x="957348" y="3846404"/>
          <a:ext cx="2253443" cy="16705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334450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smtClean="0"/>
              <a:t>Framing the Scholarly Record …</a:t>
            </a:r>
            <a:endParaRPr lang="en-US" sz="3200" dirty="0"/>
          </a:p>
        </p:txBody>
      </p:sp>
      <p:pic>
        <p:nvPicPr>
          <p:cNvPr id="1026" name="Picture 2" descr="H:\NSR\cni2014\outcomes-1.png"/>
          <p:cNvPicPr>
            <a:picLocks noChangeAspect="1" noChangeArrowheads="1"/>
          </p:cNvPicPr>
          <p:nvPr/>
        </p:nvPicPr>
        <p:blipFill>
          <a:blip r:embed="rId2" cstate="print"/>
          <a:srcRect/>
          <a:stretch>
            <a:fillRect/>
          </a:stretch>
        </p:blipFill>
        <p:spPr bwMode="auto">
          <a:xfrm>
            <a:off x="1371600" y="1143000"/>
            <a:ext cx="6477000" cy="5072023"/>
          </a:xfrm>
          <a:prstGeom prst="rect">
            <a:avLst/>
          </a:prstGeom>
          <a:noFill/>
        </p:spPr>
      </p:pic>
    </p:spTree>
    <p:extLst>
      <p:ext uri="{BB962C8B-B14F-4D97-AF65-F5344CB8AC3E}">
        <p14:creationId xmlns:p14="http://schemas.microsoft.com/office/powerpoint/2010/main" val="248605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NSR\cni2014\outcomes-1.png"/>
          <p:cNvPicPr>
            <a:picLocks noChangeAspect="1" noChangeArrowheads="1"/>
          </p:cNvPicPr>
          <p:nvPr/>
        </p:nvPicPr>
        <p:blipFill>
          <a:blip r:embed="rId3" cstate="print"/>
          <a:srcRect/>
          <a:stretch>
            <a:fillRect/>
          </a:stretch>
        </p:blipFill>
        <p:spPr bwMode="auto">
          <a:xfrm>
            <a:off x="2667000" y="2209800"/>
            <a:ext cx="3886200" cy="3043214"/>
          </a:xfrm>
          <a:prstGeom prst="rect">
            <a:avLst/>
          </a:prstGeom>
          <a:noFill/>
        </p:spPr>
      </p:pic>
      <p:sp>
        <p:nvSpPr>
          <p:cNvPr id="2" name="Title 1"/>
          <p:cNvSpPr>
            <a:spLocks noGrp="1"/>
          </p:cNvSpPr>
          <p:nvPr>
            <p:ph type="title"/>
          </p:nvPr>
        </p:nvSpPr>
        <p:spPr>
          <a:xfrm>
            <a:off x="304800" y="228600"/>
            <a:ext cx="8229600" cy="563562"/>
          </a:xfrm>
        </p:spPr>
        <p:txBody>
          <a:bodyPr>
            <a:normAutofit fontScale="90000"/>
          </a:bodyPr>
          <a:lstStyle/>
          <a:p>
            <a:r>
              <a:rPr lang="en-US" sz="3600" dirty="0" smtClean="0"/>
              <a:t>In practice …</a:t>
            </a:r>
            <a:endParaRPr lang="en-US" sz="3600" dirty="0"/>
          </a:p>
        </p:txBody>
      </p:sp>
      <p:pic>
        <p:nvPicPr>
          <p:cNvPr id="14342"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srcRect/>
          <a:stretch>
            <a:fillRect/>
          </a:stretch>
        </p:blipFill>
        <p:spPr bwMode="auto">
          <a:xfrm>
            <a:off x="3657600" y="5410200"/>
            <a:ext cx="1600200" cy="484910"/>
          </a:xfrm>
          <a:prstGeom prst="rect">
            <a:avLst/>
          </a:prstGeom>
          <a:noFill/>
        </p:spPr>
      </p:pic>
      <p:pic>
        <p:nvPicPr>
          <p:cNvPr id="14350" name="Picture 14" descr="http://wiki.datadryad.org/wg/dryad/images/9/91/DryadLogo.png"/>
          <p:cNvPicPr>
            <a:picLocks noChangeAspect="1" noChangeArrowheads="1"/>
          </p:cNvPicPr>
          <p:nvPr/>
        </p:nvPicPr>
        <p:blipFill>
          <a:blip r:embed="rId5" cstate="print"/>
          <a:srcRect/>
          <a:stretch>
            <a:fillRect/>
          </a:stretch>
        </p:blipFill>
        <p:spPr bwMode="auto">
          <a:xfrm>
            <a:off x="3200400" y="1219200"/>
            <a:ext cx="1371600" cy="766646"/>
          </a:xfrm>
          <a:prstGeom prst="rect">
            <a:avLst/>
          </a:prstGeom>
          <a:noFill/>
        </p:spPr>
      </p:pic>
      <p:pic>
        <p:nvPicPr>
          <p:cNvPr id="14358" name="Picture 22" descr="http://inside-bigdata.com/wp-content/uploads/2013/12/arxiv.jpg"/>
          <p:cNvPicPr>
            <a:picLocks noChangeAspect="1" noChangeArrowheads="1"/>
          </p:cNvPicPr>
          <p:nvPr/>
        </p:nvPicPr>
        <p:blipFill>
          <a:blip r:embed="rId6" cstate="print"/>
          <a:srcRect/>
          <a:stretch>
            <a:fillRect/>
          </a:stretch>
        </p:blipFill>
        <p:spPr bwMode="auto">
          <a:xfrm>
            <a:off x="6172200" y="1143000"/>
            <a:ext cx="1143000" cy="965200"/>
          </a:xfrm>
          <a:prstGeom prst="rect">
            <a:avLst/>
          </a:prstGeom>
          <a:noFill/>
        </p:spPr>
      </p:pic>
      <p:pic>
        <p:nvPicPr>
          <p:cNvPr id="14360" name="Picture 24" descr="http://www.elsevier.com/__data/assets/image/0020/174062/MethodsX-logotagline-fc-200.png"/>
          <p:cNvPicPr>
            <a:picLocks noChangeAspect="1" noChangeArrowheads="1"/>
          </p:cNvPicPr>
          <p:nvPr/>
        </p:nvPicPr>
        <p:blipFill>
          <a:blip r:embed="rId7" cstate="print"/>
          <a:srcRect/>
          <a:stretch>
            <a:fillRect/>
          </a:stretch>
        </p:blipFill>
        <p:spPr bwMode="auto">
          <a:xfrm>
            <a:off x="838200" y="1676400"/>
            <a:ext cx="1828800" cy="458124"/>
          </a:xfrm>
          <a:prstGeom prst="rect">
            <a:avLst/>
          </a:prstGeom>
          <a:noFill/>
        </p:spPr>
      </p:pic>
      <p:pic>
        <p:nvPicPr>
          <p:cNvPr id="14368" name="Picture 32" descr="http://patrickpowers.net/wp-content/uploads/2010/11/slideshare_550x150.png"/>
          <p:cNvPicPr>
            <a:picLocks noChangeAspect="1" noChangeArrowheads="1"/>
          </p:cNvPicPr>
          <p:nvPr/>
        </p:nvPicPr>
        <p:blipFill>
          <a:blip r:embed="rId8" cstate="print"/>
          <a:srcRect/>
          <a:stretch>
            <a:fillRect/>
          </a:stretch>
        </p:blipFill>
        <p:spPr bwMode="auto">
          <a:xfrm>
            <a:off x="6248400" y="4876800"/>
            <a:ext cx="2235198" cy="609600"/>
          </a:xfrm>
          <a:prstGeom prst="rect">
            <a:avLst/>
          </a:prstGeom>
          <a:noFill/>
        </p:spPr>
      </p:pic>
      <p:pic>
        <p:nvPicPr>
          <p:cNvPr id="14369" name="Picture 33" descr="H:\NSR\cni2014\wnf.jpg"/>
          <p:cNvPicPr>
            <a:picLocks noChangeAspect="1" noChangeArrowheads="1"/>
          </p:cNvPicPr>
          <p:nvPr/>
        </p:nvPicPr>
        <p:blipFill>
          <a:blip r:embed="rId9" cstate="print"/>
          <a:srcRect/>
          <a:stretch>
            <a:fillRect/>
          </a:stretch>
        </p:blipFill>
        <p:spPr bwMode="auto">
          <a:xfrm>
            <a:off x="1143000" y="5257800"/>
            <a:ext cx="1493719" cy="914400"/>
          </a:xfrm>
          <a:prstGeom prst="rect">
            <a:avLst/>
          </a:prstGeom>
          <a:noFill/>
        </p:spPr>
      </p:pic>
      <p:pic>
        <p:nvPicPr>
          <p:cNvPr id="14371" name="Picture 35" descr="https://pbs.twimg.com/profile_images/3338853099/ad275febaaa8f6594ab4b39b55315f5c.png"/>
          <p:cNvPicPr>
            <a:picLocks noChangeAspect="1" noChangeArrowheads="1"/>
          </p:cNvPicPr>
          <p:nvPr/>
        </p:nvPicPr>
        <p:blipFill>
          <a:blip r:embed="rId10" cstate="print"/>
          <a:srcRect/>
          <a:stretch>
            <a:fillRect/>
          </a:stretch>
        </p:blipFill>
        <p:spPr bwMode="auto">
          <a:xfrm>
            <a:off x="7086600" y="5562600"/>
            <a:ext cx="914400" cy="914400"/>
          </a:xfrm>
          <a:prstGeom prst="rect">
            <a:avLst/>
          </a:prstGeom>
          <a:noFill/>
        </p:spPr>
      </p:pic>
      <p:pic>
        <p:nvPicPr>
          <p:cNvPr id="11266" name="Picture 2" descr="https://retractionwatch.files.wordpress.com/2014/08/pubpeer.png"/>
          <p:cNvPicPr>
            <a:picLocks noChangeAspect="1" noChangeArrowheads="1"/>
          </p:cNvPicPr>
          <p:nvPr/>
        </p:nvPicPr>
        <p:blipFill>
          <a:blip r:embed="rId11" cstate="print"/>
          <a:srcRect/>
          <a:stretch>
            <a:fillRect/>
          </a:stretch>
        </p:blipFill>
        <p:spPr bwMode="auto">
          <a:xfrm>
            <a:off x="762000" y="4648200"/>
            <a:ext cx="1447800" cy="465178"/>
          </a:xfrm>
          <a:prstGeom prst="rect">
            <a:avLst/>
          </a:prstGeom>
          <a:noFill/>
        </p:spPr>
      </p:pic>
      <p:pic>
        <p:nvPicPr>
          <p:cNvPr id="11268" name="Picture 4" descr="http://global.oup.com/uk/orc/system/images/orclogo_combined.gif"/>
          <p:cNvPicPr>
            <a:picLocks noChangeAspect="1" noChangeArrowheads="1"/>
          </p:cNvPicPr>
          <p:nvPr/>
        </p:nvPicPr>
        <p:blipFill>
          <a:blip r:embed="rId12" cstate="print"/>
          <a:srcRect/>
          <a:stretch>
            <a:fillRect/>
          </a:stretch>
        </p:blipFill>
        <p:spPr bwMode="auto">
          <a:xfrm>
            <a:off x="3124200" y="6019800"/>
            <a:ext cx="2819400" cy="514351"/>
          </a:xfrm>
          <a:prstGeom prst="rect">
            <a:avLst/>
          </a:prstGeom>
          <a:noFill/>
        </p:spPr>
      </p:pic>
    </p:spTree>
    <p:extLst>
      <p:ext uri="{BB962C8B-B14F-4D97-AF65-F5344CB8AC3E}">
        <p14:creationId xmlns:p14="http://schemas.microsoft.com/office/powerpoint/2010/main" val="2717685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543" y="228600"/>
            <a:ext cx="8984257" cy="6317437"/>
          </a:xfrm>
          <a:prstGeom prst="rect">
            <a:avLst/>
          </a:prstGeom>
        </p:spPr>
      </p:pic>
    </p:spTree>
    <p:extLst>
      <p:ext uri="{BB962C8B-B14F-4D97-AF65-F5344CB8AC3E}">
        <p14:creationId xmlns:p14="http://schemas.microsoft.com/office/powerpoint/2010/main" val="109637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127" y="74035"/>
            <a:ext cx="8982148" cy="5079856"/>
          </a:xfrm>
          <a:prstGeom prst="rect">
            <a:avLst/>
          </a:prstGeom>
        </p:spPr>
      </p:pic>
      <p:pic>
        <p:nvPicPr>
          <p:cNvPr id="3" name="Picture 2"/>
          <p:cNvPicPr>
            <a:picLocks noChangeAspect="1"/>
          </p:cNvPicPr>
          <p:nvPr/>
        </p:nvPicPr>
        <p:blipFill>
          <a:blip r:embed="rId3"/>
          <a:stretch>
            <a:fillRect/>
          </a:stretch>
        </p:blipFill>
        <p:spPr>
          <a:xfrm>
            <a:off x="4301770" y="5826580"/>
            <a:ext cx="657225" cy="314325"/>
          </a:xfrm>
          <a:prstGeom prst="rect">
            <a:avLst/>
          </a:prstGeom>
          <a:solidFill>
            <a:srgbClr val="B2B2B2"/>
          </a:solidFill>
        </p:spPr>
      </p:pic>
      <p:pic>
        <p:nvPicPr>
          <p:cNvPr id="4" name="Picture 3"/>
          <p:cNvPicPr>
            <a:picLocks noChangeAspect="1"/>
          </p:cNvPicPr>
          <p:nvPr/>
        </p:nvPicPr>
        <p:blipFill>
          <a:blip r:embed="rId4"/>
          <a:stretch>
            <a:fillRect/>
          </a:stretch>
        </p:blipFill>
        <p:spPr>
          <a:xfrm>
            <a:off x="825537" y="5862150"/>
            <a:ext cx="1840463" cy="243184"/>
          </a:xfrm>
          <a:prstGeom prst="rect">
            <a:avLst/>
          </a:prstGeom>
          <a:solidFill>
            <a:srgbClr val="B2B2B2"/>
          </a:solidFill>
        </p:spPr>
      </p:pic>
      <p:pic>
        <p:nvPicPr>
          <p:cNvPr id="5" name="Picture 4"/>
          <p:cNvPicPr>
            <a:picLocks noChangeAspect="1"/>
          </p:cNvPicPr>
          <p:nvPr/>
        </p:nvPicPr>
        <p:blipFill>
          <a:blip r:embed="rId5"/>
          <a:stretch>
            <a:fillRect/>
          </a:stretch>
        </p:blipFill>
        <p:spPr>
          <a:xfrm>
            <a:off x="6761019" y="5827879"/>
            <a:ext cx="1728354" cy="344321"/>
          </a:xfrm>
          <a:prstGeom prst="rect">
            <a:avLst/>
          </a:prstGeom>
        </p:spPr>
      </p:pic>
    </p:spTree>
    <p:extLst>
      <p:ext uri="{BB962C8B-B14F-4D97-AF65-F5344CB8AC3E}">
        <p14:creationId xmlns:p14="http://schemas.microsoft.com/office/powerpoint/2010/main" val="14700754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38600" y="12808"/>
            <a:ext cx="4967111" cy="6093976"/>
          </a:xfrm>
          <a:prstGeom prst="rect">
            <a:avLst/>
          </a:prstGeom>
          <a:solidFill>
            <a:srgbClr val="B2B2B2"/>
          </a:solidFill>
        </p:spPr>
        <p:txBody>
          <a:bodyPr wrap="square">
            <a:spAutoFit/>
          </a:bodyPr>
          <a:lstStyle/>
          <a:p>
            <a:r>
              <a:rPr lang="en-US" sz="2600" b="1" dirty="0">
                <a:solidFill>
                  <a:srgbClr val="FFFFFF"/>
                </a:solidFill>
                <a:latin typeface="Segoe UI Light" panose="020B0502040204020203" pitchFamily="34" charset="0"/>
              </a:rPr>
              <a:t>Her view is that publishers are here to </a:t>
            </a:r>
            <a:r>
              <a:rPr lang="en-US" sz="2600" b="1" dirty="0">
                <a:solidFill>
                  <a:schemeClr val="accent4"/>
                </a:solidFill>
                <a:latin typeface="Segoe UI" panose="020B0502040204020203" pitchFamily="34" charset="0"/>
                <a:ea typeface="Segoe UI" panose="020B0502040204020203" pitchFamily="34" charset="0"/>
                <a:cs typeface="Segoe UI" panose="020B0502040204020203" pitchFamily="34" charset="0"/>
              </a:rPr>
              <a:t>make the scientific research process more effective </a:t>
            </a:r>
            <a:r>
              <a:rPr lang="en-US" sz="2600" b="1" dirty="0">
                <a:solidFill>
                  <a:srgbClr val="FFFFFF"/>
                </a:solidFill>
                <a:latin typeface="Segoe UI Light" panose="020B0502040204020203" pitchFamily="34" charset="0"/>
              </a:rPr>
              <a:t>by helping them </a:t>
            </a:r>
            <a:r>
              <a:rPr lang="en-US" sz="2600" b="1" dirty="0">
                <a:solidFill>
                  <a:schemeClr val="accent4"/>
                </a:solidFill>
                <a:latin typeface="Segoe UI" panose="020B0502040204020203" pitchFamily="34" charset="0"/>
                <a:ea typeface="Segoe UI" panose="020B0502040204020203" pitchFamily="34" charset="0"/>
                <a:cs typeface="Segoe UI" panose="020B0502040204020203" pitchFamily="34" charset="0"/>
              </a:rPr>
              <a:t>keep up to date, find colleagues, plan experiments, and then share their results</a:t>
            </a:r>
            <a:r>
              <a:rPr lang="en-US" sz="2600" b="1" dirty="0">
                <a:solidFill>
                  <a:srgbClr val="FFFFFF"/>
                </a:solidFill>
                <a:latin typeface="Segoe UI Light" panose="020B0502040204020203" pitchFamily="34" charset="0"/>
              </a:rPr>
              <a:t>.  After they have published, the processes continues with </a:t>
            </a:r>
            <a:r>
              <a:rPr lang="en-US" sz="2600" b="1" dirty="0">
                <a:solidFill>
                  <a:schemeClr val="accent4"/>
                </a:solidFill>
                <a:latin typeface="Segoe UI" panose="020B0502040204020203" pitchFamily="34" charset="0"/>
                <a:ea typeface="Segoe UI" panose="020B0502040204020203" pitchFamily="34" charset="0"/>
                <a:cs typeface="Segoe UI" panose="020B0502040204020203" pitchFamily="34" charset="0"/>
              </a:rPr>
              <a:t>gaining a reputation, obtaining funds, finding collaborators, and even finding a new job</a:t>
            </a:r>
            <a:r>
              <a:rPr lang="en-US" sz="2600" b="1" dirty="0">
                <a:solidFill>
                  <a:srgbClr val="FFFFFF"/>
                </a:solidFill>
                <a:latin typeface="Segoe UI Light" panose="020B0502040204020203" pitchFamily="34" charset="0"/>
              </a:rPr>
              <a:t>. What can we as publishers do to address some of scientists’ pain points?</a:t>
            </a:r>
          </a:p>
        </p:txBody>
      </p:sp>
      <p:sp>
        <p:nvSpPr>
          <p:cNvPr id="5" name="TextBox 4"/>
          <p:cNvSpPr txBox="1"/>
          <p:nvPr/>
        </p:nvSpPr>
        <p:spPr>
          <a:xfrm>
            <a:off x="304800" y="3886200"/>
            <a:ext cx="3406445" cy="1200329"/>
          </a:xfrm>
          <a:prstGeom prst="rect">
            <a:avLst/>
          </a:prstGeom>
          <a:noFill/>
        </p:spPr>
        <p:txBody>
          <a:bodyPr wrap="none" rtlCol="0">
            <a:spAutoFit/>
          </a:bodyPr>
          <a:lstStyle/>
          <a:p>
            <a:r>
              <a:rPr lang="en-US" sz="2400" dirty="0">
                <a:solidFill>
                  <a:schemeClr val="bg1">
                    <a:lumMod val="50000"/>
                  </a:schemeClr>
                </a:solidFill>
                <a:latin typeface="Segoe UI Light" panose="020B0502040204020203" pitchFamily="34" charset="0"/>
              </a:rPr>
              <a:t>Annette Thomas, </a:t>
            </a:r>
            <a:endParaRPr lang="en-US" sz="2400" dirty="0" smtClean="0">
              <a:solidFill>
                <a:schemeClr val="bg1">
                  <a:lumMod val="50000"/>
                </a:schemeClr>
              </a:solidFill>
              <a:latin typeface="Segoe UI Light" panose="020B0502040204020203" pitchFamily="34" charset="0"/>
            </a:endParaRPr>
          </a:p>
          <a:p>
            <a:r>
              <a:rPr lang="en-US" sz="2400" dirty="0" smtClean="0">
                <a:solidFill>
                  <a:schemeClr val="bg1">
                    <a:lumMod val="50000"/>
                  </a:schemeClr>
                </a:solidFill>
                <a:latin typeface="Segoe UI Light" panose="020B0502040204020203" pitchFamily="34" charset="0"/>
              </a:rPr>
              <a:t>(then) CEO </a:t>
            </a:r>
            <a:r>
              <a:rPr lang="en-US" sz="2400" dirty="0">
                <a:solidFill>
                  <a:schemeClr val="bg1">
                    <a:lumMod val="50000"/>
                  </a:schemeClr>
                </a:solidFill>
                <a:latin typeface="Segoe UI Light" panose="020B0502040204020203" pitchFamily="34" charset="0"/>
              </a:rPr>
              <a:t>of Macmillan </a:t>
            </a:r>
            <a:endParaRPr lang="en-US" sz="2400" dirty="0" smtClean="0">
              <a:solidFill>
                <a:schemeClr val="bg1">
                  <a:lumMod val="50000"/>
                </a:schemeClr>
              </a:solidFill>
              <a:latin typeface="Segoe UI Light" panose="020B0502040204020203" pitchFamily="34" charset="0"/>
            </a:endParaRPr>
          </a:p>
          <a:p>
            <a:r>
              <a:rPr lang="en-US" sz="2400" dirty="0" smtClean="0">
                <a:solidFill>
                  <a:schemeClr val="bg1">
                    <a:lumMod val="50000"/>
                  </a:schemeClr>
                </a:solidFill>
                <a:latin typeface="Segoe UI Light" panose="020B0502040204020203" pitchFamily="34" charset="0"/>
              </a:rPr>
              <a:t>Publishers</a:t>
            </a:r>
          </a:p>
        </p:txBody>
      </p:sp>
      <p:sp>
        <p:nvSpPr>
          <p:cNvPr id="6" name="TextBox 5"/>
          <p:cNvSpPr txBox="1"/>
          <p:nvPr/>
        </p:nvSpPr>
        <p:spPr>
          <a:xfrm>
            <a:off x="304800" y="304800"/>
            <a:ext cx="3429000" cy="3046988"/>
          </a:xfrm>
          <a:prstGeom prst="rect">
            <a:avLst/>
          </a:prstGeom>
          <a:noFill/>
        </p:spPr>
        <p:txBody>
          <a:bodyPr wrap="square" rtlCol="0">
            <a:spAutoFit/>
          </a:bodyPr>
          <a:lstStyle/>
          <a:p>
            <a:r>
              <a:rPr lang="en-US" sz="4800" dirty="0" smtClean="0">
                <a:solidFill>
                  <a:schemeClr val="bg1">
                    <a:lumMod val="50000"/>
                  </a:schemeClr>
                </a:solidFill>
                <a:latin typeface="Segoe UI Light" panose="020B0502040204020203" pitchFamily="34" charset="0"/>
              </a:rPr>
              <a:t>A publisher’s new job description</a:t>
            </a:r>
            <a:endParaRPr lang="en-US" sz="4800" dirty="0">
              <a:solidFill>
                <a:schemeClr val="bg1">
                  <a:lumMod val="50000"/>
                </a:schemeClr>
              </a:solidFill>
              <a:latin typeface="Segoe UI Light" panose="020B0502040204020203" pitchFamily="34" charset="0"/>
            </a:endParaRPr>
          </a:p>
        </p:txBody>
      </p:sp>
      <p:sp>
        <p:nvSpPr>
          <p:cNvPr id="7" name="Rectangle 6"/>
          <p:cNvSpPr/>
          <p:nvPr/>
        </p:nvSpPr>
        <p:spPr>
          <a:xfrm>
            <a:off x="4044244" y="6486563"/>
            <a:ext cx="4572000" cy="253916"/>
          </a:xfrm>
          <a:prstGeom prst="rect">
            <a:avLst/>
          </a:prstGeom>
        </p:spPr>
        <p:txBody>
          <a:bodyPr>
            <a:spAutoFit/>
          </a:bodyPr>
          <a:lstStyle/>
          <a:p>
            <a:r>
              <a:rPr lang="en-US" sz="1050" dirty="0">
                <a:solidFill>
                  <a:schemeClr val="bg1">
                    <a:lumMod val="50000"/>
                  </a:schemeClr>
                </a:solidFill>
              </a:rPr>
              <a:t>http://www.against-the-grain.com/2012/11/a-publishers-new-job-description/</a:t>
            </a:r>
          </a:p>
        </p:txBody>
      </p:sp>
    </p:spTree>
    <p:extLst>
      <p:ext uri="{BB962C8B-B14F-4D97-AF65-F5344CB8AC3E}">
        <p14:creationId xmlns:p14="http://schemas.microsoft.com/office/powerpoint/2010/main" val="2126162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9299" y="4100865"/>
            <a:ext cx="7075398" cy="1569660"/>
          </a:xfrm>
          <a:prstGeom prst="rect">
            <a:avLst/>
          </a:prstGeom>
          <a:solidFill>
            <a:srgbClr val="B2B2B2"/>
          </a:solidFill>
        </p:spPr>
        <p:txBody>
          <a:bodyPr wrap="none" rtlCol="0">
            <a:spAutoFit/>
          </a:bodyPr>
          <a:lstStyle/>
          <a:p>
            <a:r>
              <a:rPr lang="en-US" sz="3200" b="1" dirty="0" smtClean="0">
                <a:solidFill>
                  <a:schemeClr val="bg1"/>
                </a:solidFill>
                <a:latin typeface="Segoe UI Light" panose="020B0502040204020203" pitchFamily="34" charset="0"/>
              </a:rPr>
              <a:t>Support - and help shape - emerging </a:t>
            </a:r>
            <a:br>
              <a:rPr lang="en-US" sz="3200" b="1" dirty="0" smtClean="0">
                <a:solidFill>
                  <a:schemeClr val="bg1"/>
                </a:solidFill>
                <a:latin typeface="Segoe UI Light" panose="020B0502040204020203" pitchFamily="34" charset="0"/>
              </a:rPr>
            </a:br>
            <a:r>
              <a:rPr lang="en-US" sz="3200" b="1" dirty="0" smtClean="0">
                <a:solidFill>
                  <a:schemeClr val="bg1"/>
                </a:solidFill>
                <a:latin typeface="Segoe UI Light" panose="020B0502040204020203" pitchFamily="34" charset="0"/>
              </a:rPr>
              <a:t>practices around the complete research </a:t>
            </a:r>
            <a:br>
              <a:rPr lang="en-US" sz="3200" b="1" dirty="0" smtClean="0">
                <a:solidFill>
                  <a:schemeClr val="bg1"/>
                </a:solidFill>
                <a:latin typeface="Segoe UI Light" panose="020B0502040204020203" pitchFamily="34" charset="0"/>
              </a:rPr>
            </a:br>
            <a:r>
              <a:rPr lang="en-US" sz="3200" b="1" dirty="0" smtClean="0">
                <a:solidFill>
                  <a:schemeClr val="bg1"/>
                </a:solidFill>
                <a:latin typeface="Segoe UI Light" panose="020B0502040204020203" pitchFamily="34" charset="0"/>
              </a:rPr>
              <a:t>life cycle. </a:t>
            </a:r>
            <a:endParaRPr lang="en-US" sz="3200" b="1" dirty="0">
              <a:solidFill>
                <a:schemeClr val="bg1"/>
              </a:solidFill>
              <a:latin typeface="Segoe UI Light" panose="020B0502040204020203" pitchFamily="34" charset="0"/>
            </a:endParaRPr>
          </a:p>
        </p:txBody>
      </p:sp>
      <p:sp>
        <p:nvSpPr>
          <p:cNvPr id="3" name="TextBox 2"/>
          <p:cNvSpPr txBox="1"/>
          <p:nvPr/>
        </p:nvSpPr>
        <p:spPr>
          <a:xfrm>
            <a:off x="839299" y="1915309"/>
            <a:ext cx="6548637" cy="1077218"/>
          </a:xfrm>
          <a:prstGeom prst="rect">
            <a:avLst/>
          </a:prstGeom>
          <a:solidFill>
            <a:srgbClr val="B2B2B2"/>
          </a:solidFill>
        </p:spPr>
        <p:txBody>
          <a:bodyPr wrap="square" rtlCol="0">
            <a:spAutoFit/>
          </a:bodyPr>
          <a:lstStyle/>
          <a:p>
            <a:r>
              <a:rPr lang="en-US" sz="3200" b="1" dirty="0" smtClean="0">
                <a:solidFill>
                  <a:schemeClr val="bg1"/>
                </a:solidFill>
                <a:latin typeface="Segoe UI Light" panose="020B0502040204020203" pitchFamily="34" charset="0"/>
              </a:rPr>
              <a:t>Provide system to manage documentary  research outputs.</a:t>
            </a:r>
            <a:endParaRPr lang="en-US" sz="3200" b="1" dirty="0">
              <a:solidFill>
                <a:schemeClr val="bg1"/>
              </a:solidFill>
              <a:latin typeface="Segoe UI Light" panose="020B0502040204020203" pitchFamily="34" charset="0"/>
            </a:endParaRPr>
          </a:p>
        </p:txBody>
      </p:sp>
      <p:sp>
        <p:nvSpPr>
          <p:cNvPr id="4" name="TextBox 3"/>
          <p:cNvSpPr txBox="1"/>
          <p:nvPr/>
        </p:nvSpPr>
        <p:spPr>
          <a:xfrm>
            <a:off x="476315" y="1246910"/>
            <a:ext cx="676788" cy="369332"/>
          </a:xfrm>
          <a:prstGeom prst="rect">
            <a:avLst/>
          </a:prstGeom>
          <a:solidFill>
            <a:schemeClr val="bg1"/>
          </a:solidFill>
          <a:ln>
            <a:solidFill>
              <a:schemeClr val="bg1">
                <a:lumMod val="50000"/>
              </a:schemeClr>
            </a:solidFill>
          </a:ln>
        </p:spPr>
        <p:txBody>
          <a:bodyPr wrap="none" rtlCol="0">
            <a:spAutoFit/>
          </a:bodyPr>
          <a:lstStyle/>
          <a:p>
            <a:r>
              <a:rPr lang="en-US" dirty="0" smtClean="0"/>
              <a:t>This: </a:t>
            </a:r>
            <a:endParaRPr lang="en-US" dirty="0"/>
          </a:p>
        </p:txBody>
      </p:sp>
      <p:sp>
        <p:nvSpPr>
          <p:cNvPr id="5" name="TextBox 4"/>
          <p:cNvSpPr txBox="1"/>
          <p:nvPr/>
        </p:nvSpPr>
        <p:spPr>
          <a:xfrm>
            <a:off x="476315" y="3487883"/>
            <a:ext cx="1071127" cy="369332"/>
          </a:xfrm>
          <a:prstGeom prst="rect">
            <a:avLst/>
          </a:prstGeom>
          <a:solidFill>
            <a:schemeClr val="bg1"/>
          </a:solidFill>
          <a:ln>
            <a:solidFill>
              <a:schemeClr val="bg1">
                <a:lumMod val="50000"/>
              </a:schemeClr>
            </a:solidFill>
          </a:ln>
        </p:spPr>
        <p:txBody>
          <a:bodyPr wrap="none" rtlCol="0">
            <a:spAutoFit/>
          </a:bodyPr>
          <a:lstStyle/>
          <a:p>
            <a:r>
              <a:rPr lang="en-US" dirty="0" smtClean="0"/>
              <a:t>And this: </a:t>
            </a:r>
            <a:endParaRPr lang="en-US" dirty="0"/>
          </a:p>
        </p:txBody>
      </p:sp>
    </p:spTree>
    <p:extLst>
      <p:ext uri="{BB962C8B-B14F-4D97-AF65-F5344CB8AC3E}">
        <p14:creationId xmlns:p14="http://schemas.microsoft.com/office/powerpoint/2010/main" val="1563217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dirty="0" smtClean="0">
                <a:solidFill>
                  <a:schemeClr val="bg1"/>
                </a:solidFill>
                <a:latin typeface="Segoe UI Light" panose="020B0502040204020203" pitchFamily="34" charset="0"/>
              </a:rPr>
              <a:t>Technology as practice</a:t>
            </a:r>
            <a:br>
              <a:rPr lang="en-US" sz="4400" dirty="0" smtClean="0">
                <a:solidFill>
                  <a:schemeClr val="bg1"/>
                </a:solidFill>
                <a:latin typeface="Segoe UI Light" panose="020B0502040204020203" pitchFamily="34" charset="0"/>
              </a:rPr>
            </a:br>
            <a:r>
              <a:rPr lang="en-US" sz="4400" dirty="0" smtClean="0">
                <a:solidFill>
                  <a:schemeClr val="bg1"/>
                </a:solidFill>
                <a:latin typeface="Segoe UI Light" panose="020B0502040204020203" pitchFamily="34" charset="0"/>
              </a:rPr>
              <a:t/>
            </a:r>
            <a:br>
              <a:rPr lang="en-US" sz="4400" dirty="0" smtClean="0">
                <a:solidFill>
                  <a:schemeClr val="bg1"/>
                </a:solidFill>
                <a:latin typeface="Segoe UI Light" panose="020B0502040204020203" pitchFamily="34" charset="0"/>
              </a:rPr>
            </a:br>
            <a:r>
              <a:rPr lang="en-US" sz="4400" dirty="0" smtClean="0">
                <a:solidFill>
                  <a:schemeClr val="bg1"/>
                </a:solidFill>
                <a:latin typeface="Segoe UI Light" panose="020B0502040204020203" pitchFamily="34" charset="0"/>
              </a:rPr>
              <a:t>Reshaping behaviors/workflows</a:t>
            </a:r>
            <a:endParaRPr lang="en-US" sz="4400" dirty="0">
              <a:solidFill>
                <a:schemeClr val="bg1"/>
              </a:solidFill>
              <a:latin typeface="Segoe UI Light" panose="020B0502040204020203" pitchFamily="34" charset="0"/>
            </a:endParaRPr>
          </a:p>
        </p:txBody>
      </p:sp>
      <p:sp>
        <p:nvSpPr>
          <p:cNvPr id="2" name="Text Placeholder 1"/>
          <p:cNvSpPr>
            <a:spLocks noGrp="1"/>
          </p:cNvSpPr>
          <p:nvPr>
            <p:ph type="body" idx="1"/>
          </p:nvPr>
        </p:nvSpPr>
        <p:spPr>
          <a:solidFill>
            <a:srgbClr val="C00000"/>
          </a:solidFill>
        </p:spPr>
        <p:txBody>
          <a:bodyPr>
            <a:normAutofit fontScale="92500" lnSpcReduction="10000"/>
          </a:bodyPr>
          <a:lstStyle/>
          <a:p>
            <a:endParaRPr lang="en-US" dirty="0" smtClean="0">
              <a:solidFill>
                <a:schemeClr val="bg1"/>
              </a:solidFill>
              <a:latin typeface="Segoe UI Light" panose="020B0502040204020203" pitchFamily="34" charset="0"/>
            </a:endParaRPr>
          </a:p>
          <a:p>
            <a:endParaRPr lang="en-US" dirty="0">
              <a:solidFill>
                <a:schemeClr val="bg1"/>
              </a:solidFill>
              <a:latin typeface="Segoe UI Light" panose="020B0502040204020203" pitchFamily="34" charset="0"/>
            </a:endParaRPr>
          </a:p>
          <a:p>
            <a:r>
              <a:rPr lang="en-US" b="1" dirty="0" smtClean="0">
                <a:solidFill>
                  <a:schemeClr val="bg1"/>
                </a:solidFill>
                <a:latin typeface="Segoe UI Light" panose="020B0502040204020203" pitchFamily="34" charset="0"/>
              </a:rPr>
              <a:t>The collections shift – 4 contexts and towards the facilitated collection</a:t>
            </a:r>
          </a:p>
          <a:p>
            <a:endParaRPr lang="en-US" dirty="0">
              <a:solidFill>
                <a:schemeClr val="bg1"/>
              </a:solidFill>
              <a:latin typeface="Segoe UI Light" panose="020B0502040204020203" pitchFamily="34" charset="0"/>
            </a:endParaRPr>
          </a:p>
          <a:p>
            <a:endParaRPr lang="en-US" dirty="0"/>
          </a:p>
        </p:txBody>
      </p:sp>
    </p:spTree>
    <p:extLst>
      <p:ext uri="{BB962C8B-B14F-4D97-AF65-F5344CB8AC3E}">
        <p14:creationId xmlns:p14="http://schemas.microsoft.com/office/powerpoint/2010/main" val="2539800136"/>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3218946" y="753480"/>
            <a:ext cx="5428281" cy="2308324"/>
          </a:xfrm>
          <a:prstGeom prst="rect">
            <a:avLst/>
          </a:prstGeom>
          <a:solidFill>
            <a:schemeClr val="accent1"/>
          </a:solidFill>
        </p:spPr>
        <p:txBody>
          <a:bodyPr wrap="square" rtlCol="0">
            <a:spAutoFit/>
          </a:bodyPr>
          <a:lstStyle/>
          <a:p>
            <a:r>
              <a:rPr lang="en-US" sz="2400" dirty="0" smtClean="0">
                <a:solidFill>
                  <a:schemeClr val="bg1"/>
                </a:solidFill>
              </a:rPr>
              <a:t>The logic of print distribution influenced library development:</a:t>
            </a:r>
          </a:p>
          <a:p>
            <a:pPr marL="742950" lvl="1" indent="-285750">
              <a:buFont typeface="Arial" panose="020B0604020202020204" pitchFamily="34" charset="0"/>
              <a:buChar char="•"/>
            </a:pPr>
            <a:r>
              <a:rPr lang="en-US" sz="2400" dirty="0" smtClean="0">
                <a:solidFill>
                  <a:schemeClr val="bg1"/>
                </a:solidFill>
              </a:rPr>
              <a:t>Close to user – multiple library collections. </a:t>
            </a:r>
          </a:p>
          <a:p>
            <a:pPr marL="742950" lvl="1" indent="-285750">
              <a:buFont typeface="Arial" panose="020B0604020202020204" pitchFamily="34" charset="0"/>
              <a:buChar char="•"/>
            </a:pPr>
            <a:r>
              <a:rPr lang="en-US" sz="2400" dirty="0" smtClean="0">
                <a:solidFill>
                  <a:schemeClr val="bg1"/>
                </a:solidFill>
              </a:rPr>
              <a:t>Big = good.</a:t>
            </a:r>
          </a:p>
          <a:p>
            <a:pPr marL="742950" lvl="1" indent="-285750">
              <a:buFont typeface="Arial" panose="020B0604020202020204" pitchFamily="34" charset="0"/>
              <a:buChar char="•"/>
            </a:pPr>
            <a:r>
              <a:rPr lang="en-US" sz="2400" dirty="0" smtClean="0">
                <a:solidFill>
                  <a:schemeClr val="bg1"/>
                </a:solidFill>
              </a:rPr>
              <a:t>Just in case. </a:t>
            </a:r>
          </a:p>
        </p:txBody>
      </p:sp>
      <p:grpSp>
        <p:nvGrpSpPr>
          <p:cNvPr id="2" name="Group 1"/>
          <p:cNvGrpSpPr/>
          <p:nvPr/>
        </p:nvGrpSpPr>
        <p:grpSpPr>
          <a:xfrm>
            <a:off x="3218946" y="3848106"/>
            <a:ext cx="5449283" cy="1908955"/>
            <a:chOff x="2856517" y="3816929"/>
            <a:chExt cx="5449283" cy="1908955"/>
          </a:xfrm>
        </p:grpSpPr>
        <p:pic>
          <p:nvPicPr>
            <p:cNvPr id="8" name="Picture 8" descr="library"/>
            <p:cNvPicPr>
              <a:picLocks noChangeAspect="1" noChangeArrowheads="1"/>
            </p:cNvPicPr>
            <p:nvPr/>
          </p:nvPicPr>
          <p:blipFill>
            <a:blip r:embed="rId2" cstate="print"/>
            <a:srcRect/>
            <a:stretch>
              <a:fillRect/>
            </a:stretch>
          </p:blipFill>
          <p:spPr bwMode="auto">
            <a:xfrm>
              <a:off x="2856517" y="3816929"/>
              <a:ext cx="1791683" cy="1832755"/>
            </a:xfrm>
            <a:prstGeom prst="rect">
              <a:avLst/>
            </a:prstGeom>
            <a:noFill/>
            <a:ln w="9525">
              <a:noFill/>
              <a:miter lim="800000"/>
              <a:headEnd/>
              <a:tailEnd/>
            </a:ln>
          </p:spPr>
        </p:pic>
        <p:pic>
          <p:nvPicPr>
            <p:cNvPr id="9" name="Picture 8" descr="library"/>
            <p:cNvPicPr>
              <a:picLocks noChangeAspect="1" noChangeArrowheads="1"/>
            </p:cNvPicPr>
            <p:nvPr/>
          </p:nvPicPr>
          <p:blipFill>
            <a:blip r:embed="rId2" cstate="print"/>
            <a:srcRect/>
            <a:stretch>
              <a:fillRect/>
            </a:stretch>
          </p:blipFill>
          <p:spPr bwMode="auto">
            <a:xfrm>
              <a:off x="4685317" y="3816929"/>
              <a:ext cx="1791683" cy="1832755"/>
            </a:xfrm>
            <a:prstGeom prst="rect">
              <a:avLst/>
            </a:prstGeom>
            <a:noFill/>
            <a:ln w="9525">
              <a:noFill/>
              <a:miter lim="800000"/>
              <a:headEnd/>
              <a:tailEnd/>
            </a:ln>
          </p:spPr>
        </p:pic>
        <p:pic>
          <p:nvPicPr>
            <p:cNvPr id="10" name="Picture 8" descr="library"/>
            <p:cNvPicPr>
              <a:picLocks noChangeAspect="1" noChangeArrowheads="1"/>
            </p:cNvPicPr>
            <p:nvPr/>
          </p:nvPicPr>
          <p:blipFill>
            <a:blip r:embed="rId2" cstate="print"/>
            <a:srcRect/>
            <a:stretch>
              <a:fillRect/>
            </a:stretch>
          </p:blipFill>
          <p:spPr bwMode="auto">
            <a:xfrm>
              <a:off x="6514117" y="3893129"/>
              <a:ext cx="1791683" cy="1832755"/>
            </a:xfrm>
            <a:prstGeom prst="rect">
              <a:avLst/>
            </a:prstGeom>
            <a:noFill/>
            <a:ln w="9525">
              <a:noFill/>
              <a:miter lim="800000"/>
              <a:headEnd/>
              <a:tailEnd/>
            </a:ln>
          </p:spPr>
        </p:pic>
      </p:grpSp>
      <p:sp>
        <p:nvSpPr>
          <p:cNvPr id="11" name="Oval 10"/>
          <p:cNvSpPr/>
          <p:nvPr/>
        </p:nvSpPr>
        <p:spPr>
          <a:xfrm>
            <a:off x="529542" y="715194"/>
            <a:ext cx="1571263" cy="1553901"/>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1</a:t>
            </a:r>
            <a:endParaRPr lang="en-US" sz="60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65360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63515" y="2103834"/>
            <a:ext cx="2681071" cy="3329289"/>
            <a:chOff x="1018020" y="1662111"/>
            <a:chExt cx="3574761" cy="4439052"/>
          </a:xfrm>
        </p:grpSpPr>
        <p:pic>
          <p:nvPicPr>
            <p:cNvPr id="1028" name="Picture 4" descr="https://encrypted-tbn2.gstatic.com/images?q=tbn:ANd9GcQp_vNtnKyDMCwx8CgacS20CvF4uzW09YA0QhgbTsXsRv3itYB_Q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020" y="1662111"/>
              <a:ext cx="3574761" cy="3226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18020" y="5424055"/>
              <a:ext cx="2915756" cy="677108"/>
            </a:xfrm>
            <a:prstGeom prst="rect">
              <a:avLst/>
            </a:prstGeom>
            <a:noFill/>
          </p:spPr>
          <p:txBody>
            <a:bodyPr wrap="none" rtlCol="0">
              <a:spAutoFit/>
            </a:bodyPr>
            <a:lstStyle/>
            <a:p>
              <a:r>
                <a:rPr lang="en-US" sz="1350" b="1" dirty="0"/>
                <a:t>Graph 1</a:t>
              </a:r>
              <a:br>
                <a:rPr lang="en-US" sz="1350" b="1" dirty="0"/>
              </a:br>
              <a:r>
                <a:rPr lang="en-US" sz="1350" dirty="0"/>
                <a:t>Rapid growth in some things</a:t>
              </a:r>
            </a:p>
          </p:txBody>
        </p:sp>
      </p:grpSp>
      <p:grpSp>
        <p:nvGrpSpPr>
          <p:cNvPr id="9" name="Group 8"/>
          <p:cNvGrpSpPr/>
          <p:nvPr/>
        </p:nvGrpSpPr>
        <p:grpSpPr>
          <a:xfrm>
            <a:off x="5283560" y="2103833"/>
            <a:ext cx="2813555" cy="3329289"/>
            <a:chOff x="7044746" y="1662111"/>
            <a:chExt cx="3751407" cy="4439051"/>
          </a:xfrm>
        </p:grpSpPr>
        <p:pic>
          <p:nvPicPr>
            <p:cNvPr id="6" name="Picture 5"/>
            <p:cNvPicPr>
              <a:picLocks noChangeAspect="1"/>
            </p:cNvPicPr>
            <p:nvPr/>
          </p:nvPicPr>
          <p:blipFill>
            <a:blip r:embed="rId3"/>
            <a:stretch>
              <a:fillRect/>
            </a:stretch>
          </p:blipFill>
          <p:spPr>
            <a:xfrm>
              <a:off x="7044746" y="1662111"/>
              <a:ext cx="3751407" cy="3224350"/>
            </a:xfrm>
            <a:prstGeom prst="rect">
              <a:avLst/>
            </a:prstGeom>
          </p:spPr>
        </p:pic>
        <p:sp>
          <p:nvSpPr>
            <p:cNvPr id="10" name="TextBox 9"/>
            <p:cNvSpPr txBox="1"/>
            <p:nvPr/>
          </p:nvSpPr>
          <p:spPr>
            <a:xfrm>
              <a:off x="7044746" y="5424054"/>
              <a:ext cx="3492838" cy="677108"/>
            </a:xfrm>
            <a:prstGeom prst="rect">
              <a:avLst/>
            </a:prstGeom>
            <a:noFill/>
          </p:spPr>
          <p:txBody>
            <a:bodyPr wrap="none" rtlCol="0">
              <a:spAutoFit/>
            </a:bodyPr>
            <a:lstStyle/>
            <a:p>
              <a:r>
                <a:rPr lang="en-US" sz="1350" b="1" dirty="0"/>
                <a:t>Graph 2</a:t>
              </a:r>
              <a:r>
                <a:rPr lang="en-US" sz="1350" dirty="0"/>
                <a:t/>
              </a:r>
              <a:br>
                <a:rPr lang="en-US" sz="1350" dirty="0"/>
              </a:br>
              <a:r>
                <a:rPr lang="en-US" sz="1350" dirty="0"/>
                <a:t>Rapid decline in some other things</a:t>
              </a:r>
            </a:p>
          </p:txBody>
        </p:sp>
      </p:grpSp>
      <p:sp>
        <p:nvSpPr>
          <p:cNvPr id="14" name="Rectangle 13"/>
          <p:cNvSpPr/>
          <p:nvPr/>
        </p:nvSpPr>
        <p:spPr>
          <a:xfrm>
            <a:off x="2562274" y="529937"/>
            <a:ext cx="1611932" cy="3992160"/>
          </a:xfrm>
          <a:prstGeom prst="rect">
            <a:avLst/>
          </a:prstGeom>
          <a:solidFill>
            <a:srgbClr val="A6A6A6">
              <a:alpha val="74902"/>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214313" indent="-214313">
              <a:buFont typeface="Arial" panose="020B0604020202020204" pitchFamily="34" charset="0"/>
              <a:buChar char="•"/>
              <a:defRPr/>
            </a:pPr>
            <a:r>
              <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Cloud</a:t>
            </a:r>
          </a:p>
          <a:p>
            <a:pPr marL="214313" indent="-214313">
              <a:buFont typeface="Arial" panose="020B0604020202020204" pitchFamily="34" charset="0"/>
              <a:buChar char="•"/>
              <a:defRPr/>
            </a:pPr>
            <a:r>
              <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Mobile</a:t>
            </a:r>
          </a:p>
          <a:p>
            <a:pPr marL="214313" indent="-214313">
              <a:buFont typeface="Arial" panose="020B0604020202020204" pitchFamily="34" charset="0"/>
              <a:buChar char="•"/>
              <a:defRPr/>
            </a:pPr>
            <a:r>
              <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Social</a:t>
            </a:r>
          </a:p>
          <a:p>
            <a:pPr marL="214313" indent="-214313">
              <a:buFont typeface="Arial" panose="020B0604020202020204" pitchFamily="34" charset="0"/>
              <a:buChar char="•"/>
              <a:defRPr/>
            </a:pPr>
            <a:endPar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marL="214313" indent="-214313">
              <a:buFont typeface="Arial" panose="020B0604020202020204" pitchFamily="34" charset="0"/>
              <a:buChar char="•"/>
              <a:defRPr/>
            </a:pPr>
            <a:endPar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marL="214313" indent="-214313">
              <a:buFont typeface="Arial" panose="020B0604020202020204" pitchFamily="34" charset="0"/>
              <a:buChar char="•"/>
              <a:defRPr/>
            </a:pPr>
            <a:r>
              <a:rPr lang="en-US" sz="135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Sensors/</a:t>
            </a:r>
            <a:br>
              <a:rPr lang="en-US" sz="135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br>
            <a:r>
              <a:rPr lang="en-US" sz="135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collectors</a:t>
            </a:r>
            <a:endPar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marL="214313" indent="-214313">
              <a:buFont typeface="Arial" panose="020B0604020202020204" pitchFamily="34" charset="0"/>
              <a:buChar char="•"/>
              <a:defRPr/>
            </a:pPr>
            <a:endPar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marL="214313" indent="-214313">
              <a:buFont typeface="Arial" panose="020B0604020202020204" pitchFamily="34" charset="0"/>
              <a:buChar char="•"/>
              <a:defRPr/>
            </a:pPr>
            <a:r>
              <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Big data</a:t>
            </a:r>
          </a:p>
          <a:p>
            <a:pPr marL="214313" indent="-214313">
              <a:buFont typeface="Arial" panose="020B0604020202020204" pitchFamily="34" charset="0"/>
              <a:buChar char="•"/>
              <a:defRPr/>
            </a:pPr>
            <a:r>
              <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Analytics</a:t>
            </a:r>
          </a:p>
          <a:p>
            <a:pPr marL="214313" indent="-214313">
              <a:buFont typeface="Arial" panose="020B0604020202020204" pitchFamily="34" charset="0"/>
              <a:buChar char="•"/>
              <a:defRPr/>
            </a:pPr>
            <a:endPar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marL="214313" indent="-214313">
              <a:buFont typeface="Arial" panose="020B0604020202020204" pitchFamily="34" charset="0"/>
              <a:buChar char="•"/>
              <a:defRPr/>
            </a:pPr>
            <a:r>
              <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Processing</a:t>
            </a:r>
            <a:r>
              <a:rPr lang="en-US" sz="135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a:t>
            </a:r>
          </a:p>
          <a:p>
            <a:pPr marL="214313" indent="-214313">
              <a:buFont typeface="Arial" panose="020B0604020202020204" pitchFamily="34" charset="0"/>
              <a:buChar char="•"/>
              <a:defRPr/>
            </a:pPr>
            <a:r>
              <a:rPr lang="en-US" sz="135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storage </a:t>
            </a:r>
            <a:r>
              <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capacity</a:t>
            </a:r>
          </a:p>
          <a:p>
            <a:pPr marL="214313" indent="-214313">
              <a:buFont typeface="Arial" panose="020B0604020202020204" pitchFamily="34" charset="0"/>
              <a:buChar char="•"/>
              <a:defRPr/>
            </a:pPr>
            <a:endPar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marL="214313" indent="-214313">
              <a:buFont typeface="Arial" panose="020B0604020202020204" pitchFamily="34" charset="0"/>
              <a:buChar char="•"/>
              <a:defRPr/>
            </a:pPr>
            <a:r>
              <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Google!!</a:t>
            </a:r>
          </a:p>
          <a:p>
            <a:pPr marL="214313" indent="-214313">
              <a:buFont typeface="Arial" panose="020B0604020202020204" pitchFamily="34" charset="0"/>
              <a:buChar char="•"/>
              <a:defRPr/>
            </a:pPr>
            <a:endPar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marL="214313" indent="-214313">
              <a:buFont typeface="Arial" panose="020B0604020202020204" pitchFamily="34" charset="0"/>
              <a:buChar char="•"/>
              <a:defRPr/>
            </a:pPr>
            <a:endPar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Rectangle 14"/>
          <p:cNvSpPr/>
          <p:nvPr/>
        </p:nvSpPr>
        <p:spPr>
          <a:xfrm>
            <a:off x="6800054" y="1304485"/>
            <a:ext cx="1611932" cy="1367097"/>
          </a:xfrm>
          <a:prstGeom prst="rect">
            <a:avLst/>
          </a:prstGeom>
          <a:solidFill>
            <a:srgbClr val="A6A6A6">
              <a:alpha val="74902"/>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214313" indent="-214313">
              <a:buFont typeface="Arial" panose="020B0604020202020204" pitchFamily="34" charset="0"/>
              <a:buChar char="•"/>
              <a:defRPr/>
            </a:pPr>
            <a:r>
              <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Interaction costs</a:t>
            </a:r>
          </a:p>
          <a:p>
            <a:pPr>
              <a:defRPr/>
            </a:pPr>
            <a:endPar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algn="ctr">
              <a:defRPr/>
            </a:pPr>
            <a:endPar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78061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9999" y="3031693"/>
            <a:ext cx="6083965" cy="4031873"/>
          </a:xfrm>
          <a:prstGeom prst="rect">
            <a:avLst/>
          </a:prstGeom>
          <a:solidFill>
            <a:schemeClr val="accent1"/>
          </a:solidFill>
        </p:spPr>
        <p:txBody>
          <a:bodyPr wrap="square" rtlCol="0">
            <a:spAutoFit/>
          </a:bodyPr>
          <a:lstStyle/>
          <a:p>
            <a:r>
              <a:rPr lang="en-US" sz="2800" dirty="0">
                <a:solidFill>
                  <a:schemeClr val="bg1"/>
                </a:solidFill>
                <a:latin typeface="Segoe UI" panose="020B0502040204020203" pitchFamily="34" charset="0"/>
                <a:ea typeface="Segoe UI" panose="020B0502040204020203" pitchFamily="34" charset="0"/>
                <a:cs typeface="Segoe UI" panose="020B0502040204020203" pitchFamily="34" charset="0"/>
              </a:rPr>
              <a:t>The </a:t>
            </a:r>
            <a:r>
              <a:rPr lang="en-US" sz="3600" dirty="0">
                <a:solidFill>
                  <a:schemeClr val="bg1"/>
                </a:solidFill>
                <a:latin typeface="Segoe UI" panose="020B0502040204020203" pitchFamily="34" charset="0"/>
                <a:ea typeface="Segoe UI" panose="020B0502040204020203" pitchFamily="34" charset="0"/>
                <a:cs typeface="Segoe UI" panose="020B0502040204020203" pitchFamily="34" charset="0"/>
              </a:rPr>
              <a:t>bubble of growth </a:t>
            </a:r>
            <a:r>
              <a:rPr lang="en-US" sz="2800" dirty="0">
                <a:solidFill>
                  <a:schemeClr val="bg1"/>
                </a:solidFill>
                <a:latin typeface="Segoe UI" panose="020B0502040204020203" pitchFamily="34" charset="0"/>
                <a:ea typeface="Segoe UI" panose="020B0502040204020203" pitchFamily="34" charset="0"/>
                <a:cs typeface="Segoe UI" panose="020B0502040204020203" pitchFamily="34" charset="0"/>
              </a:rPr>
              <a:t>in twentieth-century </a:t>
            </a:r>
            <a:endParaRPr lang="en-US" sz="280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sz="2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printed </a:t>
            </a:r>
            <a:r>
              <a:rPr lang="en-US" sz="2800" dirty="0">
                <a:solidFill>
                  <a:schemeClr val="bg1"/>
                </a:solidFill>
                <a:latin typeface="Segoe UI" panose="020B0502040204020203" pitchFamily="34" charset="0"/>
                <a:ea typeface="Segoe UI" panose="020B0502040204020203" pitchFamily="34" charset="0"/>
                <a:cs typeface="Segoe UI" panose="020B0502040204020203" pitchFamily="34" charset="0"/>
              </a:rPr>
              <a:t>collections has left … librarians </a:t>
            </a:r>
            <a:endParaRPr lang="en-US" sz="280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sz="2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with </a:t>
            </a:r>
            <a:r>
              <a:rPr lang="en-US" sz="2800" dirty="0">
                <a:solidFill>
                  <a:schemeClr val="bg1"/>
                </a:solidFill>
                <a:latin typeface="Segoe UI" panose="020B0502040204020203" pitchFamily="34" charset="0"/>
                <a:ea typeface="Segoe UI" panose="020B0502040204020203" pitchFamily="34" charset="0"/>
                <a:cs typeface="Segoe UI" panose="020B0502040204020203" pitchFamily="34" charset="0"/>
              </a:rPr>
              <a:t>a tricky problem</a:t>
            </a:r>
            <a:r>
              <a:rPr lang="en-US" sz="2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t>
            </a:r>
          </a:p>
          <a:p>
            <a:endParaRPr lang="en-US"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Barbara Fister</a:t>
            </a:r>
            <a:b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New Roles for the Road Ahead:</a:t>
            </a:r>
          </a:p>
          <a:p>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Essays commissioned for ACRL’s 75</a:t>
            </a:r>
            <a:r>
              <a:rPr lang="en-US" baseline="30000" dirty="0">
                <a:solidFill>
                  <a:schemeClr val="bg1"/>
                </a:solidFill>
                <a:latin typeface="Segoe UI" panose="020B0502040204020203" pitchFamily="34" charset="0"/>
                <a:ea typeface="Segoe UI" panose="020B0502040204020203" pitchFamily="34" charset="0"/>
                <a:cs typeface="Segoe UI" panose="020B0502040204020203" pitchFamily="34" charset="0"/>
              </a:rPr>
              <a:t>th</a:t>
            </a: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 Birthday</a:t>
            </a:r>
          </a:p>
          <a:p>
            <a:endParaRPr lang="en-US" dirty="0"/>
          </a:p>
          <a:p>
            <a:endParaRPr lang="en-US" dirty="0"/>
          </a:p>
        </p:txBody>
      </p:sp>
    </p:spTree>
    <p:extLst>
      <p:ext uri="{BB962C8B-B14F-4D97-AF65-F5344CB8AC3E}">
        <p14:creationId xmlns:p14="http://schemas.microsoft.com/office/powerpoint/2010/main" val="1512237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3218945" y="441752"/>
            <a:ext cx="5428281" cy="1754326"/>
          </a:xfrm>
          <a:prstGeom prst="rect">
            <a:avLst/>
          </a:prstGeom>
          <a:solidFill>
            <a:schemeClr val="accent6">
              <a:lumMod val="75000"/>
            </a:schemeClr>
          </a:solidFill>
        </p:spPr>
        <p:txBody>
          <a:bodyPr wrap="square" rtlCol="0">
            <a:spAutoFit/>
          </a:bodyPr>
          <a:lstStyle/>
          <a:p>
            <a:r>
              <a:rPr lang="en-US" dirty="0" smtClean="0">
                <a:solidFill>
                  <a:schemeClr val="bg1"/>
                </a:solidFill>
              </a:rPr>
              <a:t>Strategic management of the collective print collection</a:t>
            </a:r>
          </a:p>
          <a:p>
            <a:pPr marL="742950" lvl="1" indent="-285750">
              <a:buFont typeface="Arial" panose="020B0604020202020204" pitchFamily="34" charset="0"/>
              <a:buChar char="•"/>
            </a:pPr>
            <a:r>
              <a:rPr lang="en-US" dirty="0" smtClean="0">
                <a:solidFill>
                  <a:schemeClr val="bg1"/>
                </a:solidFill>
              </a:rPr>
              <a:t>Managing down print.</a:t>
            </a:r>
          </a:p>
          <a:p>
            <a:pPr marL="742950" lvl="1" indent="-285750">
              <a:buFont typeface="Arial" panose="020B0604020202020204" pitchFamily="34" charset="0"/>
              <a:buChar char="•"/>
            </a:pPr>
            <a:r>
              <a:rPr lang="en-US" dirty="0">
                <a:solidFill>
                  <a:schemeClr val="bg1"/>
                </a:solidFill>
              </a:rPr>
              <a:t>Emerging shared infrastructure and collective action. </a:t>
            </a:r>
          </a:p>
          <a:p>
            <a:pPr marL="742950" lvl="1" indent="-285750">
              <a:buFont typeface="Arial" panose="020B0604020202020204" pitchFamily="34" charset="0"/>
              <a:buChar char="•"/>
            </a:pPr>
            <a:r>
              <a:rPr lang="en-US" dirty="0" smtClean="0">
                <a:solidFill>
                  <a:schemeClr val="bg1"/>
                </a:solidFill>
              </a:rPr>
              <a:t>Space reconfigured around experiences rather than collections. </a:t>
            </a:r>
          </a:p>
        </p:txBody>
      </p:sp>
      <p:pic>
        <p:nvPicPr>
          <p:cNvPr id="3" name="Picture 2"/>
          <p:cNvPicPr>
            <a:picLocks noChangeAspect="1"/>
          </p:cNvPicPr>
          <p:nvPr/>
        </p:nvPicPr>
        <p:blipFill>
          <a:blip r:embed="rId2"/>
          <a:stretch>
            <a:fillRect/>
          </a:stretch>
        </p:blipFill>
        <p:spPr>
          <a:xfrm>
            <a:off x="3218945" y="2847112"/>
            <a:ext cx="5336499" cy="3913432"/>
          </a:xfrm>
          <a:prstGeom prst="rect">
            <a:avLst/>
          </a:prstGeom>
        </p:spPr>
      </p:pic>
      <p:pic>
        <p:nvPicPr>
          <p:cNvPr id="5" name="Picture 2" descr="Find in a library with WorldC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97" y="3138055"/>
            <a:ext cx="2095500"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814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3110799" y="1110049"/>
            <a:ext cx="5428281" cy="369332"/>
          </a:xfrm>
          <a:prstGeom prst="rect">
            <a:avLst/>
          </a:prstGeom>
          <a:solidFill>
            <a:schemeClr val="accent1"/>
          </a:solidFill>
        </p:spPr>
        <p:txBody>
          <a:bodyPr wrap="square" rtlCol="0">
            <a:spAutoFit/>
          </a:bodyPr>
          <a:lstStyle/>
          <a:p>
            <a:r>
              <a:rPr lang="en-US" dirty="0" smtClean="0">
                <a:solidFill>
                  <a:schemeClr val="bg1"/>
                </a:solidFill>
              </a:rPr>
              <a:t>An abundance of resources in the network world</a:t>
            </a:r>
          </a:p>
        </p:txBody>
      </p:sp>
      <p:pic>
        <p:nvPicPr>
          <p:cNvPr id="3" name="Picture 2"/>
          <p:cNvPicPr>
            <a:picLocks noChangeAspect="1"/>
          </p:cNvPicPr>
          <p:nvPr/>
        </p:nvPicPr>
        <p:blipFill>
          <a:blip r:embed="rId2"/>
          <a:stretch>
            <a:fillRect/>
          </a:stretch>
        </p:blipFill>
        <p:spPr>
          <a:xfrm>
            <a:off x="3110799" y="1922078"/>
            <a:ext cx="5665355" cy="4249017"/>
          </a:xfrm>
          <a:prstGeom prst="rect">
            <a:avLst/>
          </a:prstGeom>
          <a:ln>
            <a:solidFill>
              <a:schemeClr val="accent1"/>
            </a:solidFill>
          </a:ln>
        </p:spPr>
      </p:pic>
      <p:sp>
        <p:nvSpPr>
          <p:cNvPr id="5" name="Oval 4"/>
          <p:cNvSpPr/>
          <p:nvPr/>
        </p:nvSpPr>
        <p:spPr>
          <a:xfrm>
            <a:off x="529542" y="715194"/>
            <a:ext cx="1571263" cy="1553901"/>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Segoe UI" panose="020B0502040204020203" pitchFamily="34" charset="0"/>
                <a:ea typeface="Segoe UI" panose="020B0502040204020203" pitchFamily="34" charset="0"/>
                <a:cs typeface="Segoe UI" panose="020B0502040204020203" pitchFamily="34" charset="0"/>
              </a:rPr>
              <a:t>2</a:t>
            </a:r>
          </a:p>
        </p:txBody>
      </p:sp>
    </p:spTree>
    <p:extLst>
      <p:ext uri="{BB962C8B-B14F-4D97-AF65-F5344CB8AC3E}">
        <p14:creationId xmlns:p14="http://schemas.microsoft.com/office/powerpoint/2010/main" val="401358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3144219" y="429893"/>
            <a:ext cx="5428281" cy="1938992"/>
          </a:xfrm>
          <a:prstGeom prst="rect">
            <a:avLst/>
          </a:prstGeom>
          <a:solidFill>
            <a:schemeClr val="accent1"/>
          </a:solidFill>
        </p:spPr>
        <p:txBody>
          <a:bodyPr wrap="square" rtlCol="0">
            <a:spAutoFit/>
          </a:bodyPr>
          <a:lstStyle/>
          <a:p>
            <a:r>
              <a:rPr lang="en-US" sz="2400" dirty="0" smtClean="0">
                <a:solidFill>
                  <a:schemeClr val="bg1"/>
                </a:solidFill>
              </a:rPr>
              <a:t>Discovery moved to the network level</a:t>
            </a:r>
          </a:p>
          <a:p>
            <a:pPr marL="742950" lvl="1" indent="-285750">
              <a:buFont typeface="Arial" panose="020B0604020202020204" pitchFamily="34" charset="0"/>
              <a:buChar char="•"/>
            </a:pPr>
            <a:r>
              <a:rPr lang="en-US" sz="2400" dirty="0" smtClean="0">
                <a:solidFill>
                  <a:schemeClr val="bg1"/>
                </a:solidFill>
              </a:rPr>
              <a:t>Peeled away from local collection</a:t>
            </a:r>
          </a:p>
          <a:p>
            <a:pPr marL="742950" lvl="1" indent="-285750">
              <a:buFont typeface="Arial" panose="020B0604020202020204" pitchFamily="34" charset="0"/>
              <a:buChar char="•"/>
            </a:pPr>
            <a:r>
              <a:rPr lang="en-US" sz="2400" dirty="0" smtClean="0">
                <a:solidFill>
                  <a:schemeClr val="bg1"/>
                </a:solidFill>
              </a:rPr>
              <a:t>“Discovery happens elsewhere”</a:t>
            </a:r>
          </a:p>
          <a:p>
            <a:pPr marL="742950" lvl="1" indent="-285750">
              <a:buFont typeface="Arial" panose="020B0604020202020204" pitchFamily="34" charset="0"/>
              <a:buChar char="•"/>
            </a:pPr>
            <a:r>
              <a:rPr lang="en-US" sz="2400" dirty="0" smtClean="0">
                <a:solidFill>
                  <a:schemeClr val="bg1"/>
                </a:solidFill>
              </a:rPr>
              <a:t>Discoverability very important (</a:t>
            </a:r>
            <a:r>
              <a:rPr lang="en-US" sz="2400" dirty="0" err="1" smtClean="0">
                <a:solidFill>
                  <a:schemeClr val="bg1"/>
                </a:solidFill>
              </a:rPr>
              <a:t>WorldCat</a:t>
            </a:r>
            <a:r>
              <a:rPr lang="en-US" sz="2400" dirty="0" smtClean="0">
                <a:solidFill>
                  <a:schemeClr val="bg1"/>
                </a:solidFill>
              </a:rPr>
              <a:t> syndication)</a:t>
            </a:r>
          </a:p>
        </p:txBody>
      </p:sp>
      <p:pic>
        <p:nvPicPr>
          <p:cNvPr id="11" name="Picture 7"/>
          <p:cNvPicPr>
            <a:picLocks noChangeAspect="1" noChangeArrowheads="1"/>
          </p:cNvPicPr>
          <p:nvPr/>
        </p:nvPicPr>
        <p:blipFill>
          <a:blip r:embed="rId2" cstate="print"/>
          <a:srcRect/>
          <a:stretch>
            <a:fillRect/>
          </a:stretch>
        </p:blipFill>
        <p:spPr bwMode="auto">
          <a:xfrm>
            <a:off x="3581400" y="2743200"/>
            <a:ext cx="4991100" cy="3619500"/>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p:spPr>
      </p:pic>
      <p:grpSp>
        <p:nvGrpSpPr>
          <p:cNvPr id="6" name="Group 5"/>
          <p:cNvGrpSpPr/>
          <p:nvPr/>
        </p:nvGrpSpPr>
        <p:grpSpPr>
          <a:xfrm>
            <a:off x="2805545" y="3006438"/>
            <a:ext cx="3314700" cy="2189018"/>
            <a:chOff x="1219200" y="3006437"/>
            <a:chExt cx="4901045" cy="2251363"/>
          </a:xfrm>
        </p:grpSpPr>
        <p:cxnSp>
          <p:nvCxnSpPr>
            <p:cNvPr id="12" name="Straight Arrow Connector 11"/>
            <p:cNvCxnSpPr/>
            <p:nvPr/>
          </p:nvCxnSpPr>
          <p:spPr>
            <a:xfrm flipV="1">
              <a:off x="1219200" y="3048000"/>
              <a:ext cx="2212384" cy="2209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219200" y="3163175"/>
              <a:ext cx="3564396" cy="2094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219200" y="3006437"/>
              <a:ext cx="4901045" cy="22513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19" name="Picture 2" descr="Zotero"/>
          <p:cNvPicPr>
            <a:picLocks noChangeAspect="1" noChangeArrowheads="1"/>
          </p:cNvPicPr>
          <p:nvPr/>
        </p:nvPicPr>
        <p:blipFill>
          <a:blip r:embed="rId3" cstate="print"/>
          <a:srcRect/>
          <a:stretch>
            <a:fillRect/>
          </a:stretch>
        </p:blipFill>
        <p:spPr bwMode="auto">
          <a:xfrm>
            <a:off x="227747" y="4942600"/>
            <a:ext cx="947328" cy="210867"/>
          </a:xfrm>
          <a:prstGeom prst="rect">
            <a:avLst/>
          </a:prstGeom>
          <a:noFill/>
        </p:spPr>
      </p:pic>
      <p:pic>
        <p:nvPicPr>
          <p:cNvPr id="20" name="Picture 4" descr="Mendeley reference manager logo"/>
          <p:cNvPicPr>
            <a:picLocks noChangeAspect="1" noChangeArrowheads="1"/>
          </p:cNvPicPr>
          <p:nvPr/>
        </p:nvPicPr>
        <p:blipFill>
          <a:blip r:embed="rId4" cstate="print"/>
          <a:srcRect/>
          <a:stretch>
            <a:fillRect/>
          </a:stretch>
        </p:blipFill>
        <p:spPr bwMode="auto">
          <a:xfrm>
            <a:off x="227747" y="5259528"/>
            <a:ext cx="1433945" cy="336665"/>
          </a:xfrm>
          <a:prstGeom prst="rect">
            <a:avLst/>
          </a:prstGeom>
          <a:noFill/>
        </p:spPr>
      </p:pic>
      <p:pic>
        <p:nvPicPr>
          <p:cNvPr id="21" name="Picture 3"/>
          <p:cNvPicPr>
            <a:picLocks noChangeAspect="1" noChangeArrowheads="1"/>
          </p:cNvPicPr>
          <p:nvPr/>
        </p:nvPicPr>
        <p:blipFill>
          <a:blip r:embed="rId5" cstate="print"/>
          <a:srcRect/>
          <a:stretch>
            <a:fillRect/>
          </a:stretch>
        </p:blipFill>
        <p:spPr bwMode="auto">
          <a:xfrm>
            <a:off x="227747" y="5702254"/>
            <a:ext cx="1214764" cy="303691"/>
          </a:xfrm>
          <a:prstGeom prst="rect">
            <a:avLst/>
          </a:prstGeom>
          <a:noFill/>
          <a:ln w="9525">
            <a:noFill/>
            <a:miter lim="800000"/>
            <a:headEnd/>
            <a:tailEnd/>
          </a:ln>
        </p:spPr>
      </p:pic>
      <p:pic>
        <p:nvPicPr>
          <p:cNvPr id="3" name="Picture 2"/>
          <p:cNvPicPr>
            <a:picLocks noChangeAspect="1"/>
          </p:cNvPicPr>
          <p:nvPr/>
        </p:nvPicPr>
        <p:blipFill>
          <a:blip r:embed="rId6"/>
          <a:stretch>
            <a:fillRect/>
          </a:stretch>
        </p:blipFill>
        <p:spPr>
          <a:xfrm>
            <a:off x="50468" y="6084416"/>
            <a:ext cx="1499285" cy="516725"/>
          </a:xfrm>
          <a:prstGeom prst="rect">
            <a:avLst/>
          </a:prstGeom>
        </p:spPr>
      </p:pic>
      <p:sp>
        <p:nvSpPr>
          <p:cNvPr id="15" name="Oval 14"/>
          <p:cNvSpPr/>
          <p:nvPr/>
        </p:nvSpPr>
        <p:spPr>
          <a:xfrm>
            <a:off x="529542" y="715194"/>
            <a:ext cx="1571263" cy="1553901"/>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Segoe UI" panose="020B0502040204020203" pitchFamily="34" charset="0"/>
                <a:ea typeface="Segoe UI" panose="020B0502040204020203" pitchFamily="34" charset="0"/>
                <a:cs typeface="Segoe UI" panose="020B0502040204020203" pitchFamily="34" charset="0"/>
              </a:rPr>
              <a:t>3</a:t>
            </a:r>
          </a:p>
        </p:txBody>
      </p:sp>
    </p:spTree>
    <p:extLst>
      <p:ext uri="{BB962C8B-B14F-4D97-AF65-F5344CB8AC3E}">
        <p14:creationId xmlns:p14="http://schemas.microsoft.com/office/powerpoint/2010/main" val="2973644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3218946" y="715194"/>
            <a:ext cx="5428281" cy="2031325"/>
          </a:xfrm>
          <a:prstGeom prst="rect">
            <a:avLst/>
          </a:prstGeom>
          <a:solidFill>
            <a:schemeClr val="accent1"/>
          </a:solidFill>
        </p:spPr>
        <p:txBody>
          <a:bodyPr wrap="square" rtlCol="0">
            <a:spAutoFit/>
          </a:bodyPr>
          <a:lstStyle/>
          <a:p>
            <a:r>
              <a:rPr lang="en-US" dirty="0" smtClean="0">
                <a:solidFill>
                  <a:schemeClr val="bg1"/>
                </a:solidFill>
              </a:rPr>
              <a:t>From consumption to creation:</a:t>
            </a:r>
          </a:p>
          <a:p>
            <a:pPr marL="742950" lvl="1" indent="-285750">
              <a:buFont typeface="Arial" panose="020B0604020202020204" pitchFamily="34" charset="0"/>
              <a:buChar char="•"/>
            </a:pPr>
            <a:r>
              <a:rPr lang="en-US" dirty="0" smtClean="0">
                <a:solidFill>
                  <a:schemeClr val="bg1"/>
                </a:solidFill>
              </a:rPr>
              <a:t>Support process as well as product, making as well as taking </a:t>
            </a:r>
          </a:p>
          <a:p>
            <a:pPr marL="742950" lvl="1" indent="-285750">
              <a:buFont typeface="Arial" panose="020B0604020202020204" pitchFamily="34" charset="0"/>
              <a:buChar char="•"/>
            </a:pPr>
            <a:r>
              <a:rPr lang="en-US" dirty="0" smtClean="0">
                <a:solidFill>
                  <a:schemeClr val="bg1"/>
                </a:solidFill>
              </a:rPr>
              <a:t>Workflow is the new content.. </a:t>
            </a:r>
          </a:p>
          <a:p>
            <a:pPr marL="742950" lvl="1" indent="-285750">
              <a:buFont typeface="Arial" panose="020B0604020202020204" pitchFamily="34" charset="0"/>
              <a:buChar char="•"/>
            </a:pPr>
            <a:r>
              <a:rPr lang="en-US" dirty="0" smtClean="0">
                <a:solidFill>
                  <a:schemeClr val="bg1"/>
                </a:solidFill>
              </a:rPr>
              <a:t>Support for publishing and digital scholarship.</a:t>
            </a:r>
            <a:endParaRPr lang="en-US" dirty="0">
              <a:solidFill>
                <a:schemeClr val="bg1"/>
              </a:solidFill>
            </a:endParaRPr>
          </a:p>
          <a:p>
            <a:pPr marL="742950" lvl="1" indent="-285750">
              <a:buFont typeface="Arial" panose="020B0604020202020204" pitchFamily="34" charset="0"/>
              <a:buChar char="•"/>
            </a:pPr>
            <a:r>
              <a:rPr lang="en-US" dirty="0" smtClean="0">
                <a:solidFill>
                  <a:schemeClr val="bg1"/>
                </a:solidFill>
              </a:rPr>
              <a:t>An inside out perspective increasingly important.</a:t>
            </a:r>
          </a:p>
        </p:txBody>
      </p:sp>
      <p:pic>
        <p:nvPicPr>
          <p:cNvPr id="2" name="Picture 1"/>
          <p:cNvPicPr>
            <a:picLocks noChangeAspect="1"/>
          </p:cNvPicPr>
          <p:nvPr/>
        </p:nvPicPr>
        <p:blipFill>
          <a:blip r:embed="rId2"/>
          <a:stretch>
            <a:fillRect/>
          </a:stretch>
        </p:blipFill>
        <p:spPr>
          <a:xfrm>
            <a:off x="3218946" y="3158835"/>
            <a:ext cx="5533868" cy="3017707"/>
          </a:xfrm>
          <a:prstGeom prst="rect">
            <a:avLst/>
          </a:prstGeom>
          <a:ln>
            <a:solidFill>
              <a:schemeClr val="accent1"/>
            </a:solidFill>
          </a:ln>
        </p:spPr>
      </p:pic>
      <p:sp>
        <p:nvSpPr>
          <p:cNvPr id="5" name="Oval 4"/>
          <p:cNvSpPr/>
          <p:nvPr/>
        </p:nvSpPr>
        <p:spPr>
          <a:xfrm>
            <a:off x="529542" y="715194"/>
            <a:ext cx="1571263" cy="1553901"/>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Segoe UI" panose="020B0502040204020203" pitchFamily="34" charset="0"/>
                <a:ea typeface="Segoe UI" panose="020B0502040204020203" pitchFamily="34" charset="0"/>
                <a:cs typeface="Segoe UI" panose="020B0502040204020203" pitchFamily="34" charset="0"/>
              </a:rPr>
              <a:t>4</a:t>
            </a:r>
          </a:p>
        </p:txBody>
      </p:sp>
    </p:spTree>
    <p:extLst>
      <p:ext uri="{BB962C8B-B14F-4D97-AF65-F5344CB8AC3E}">
        <p14:creationId xmlns:p14="http://schemas.microsoft.com/office/powerpoint/2010/main" val="1030351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2668227" y="2561498"/>
            <a:ext cx="5428281" cy="1477328"/>
          </a:xfrm>
          <a:prstGeom prst="rect">
            <a:avLst/>
          </a:prstGeom>
          <a:solidFill>
            <a:schemeClr val="accent6">
              <a:lumMod val="75000"/>
            </a:schemeClr>
          </a:solidFill>
        </p:spPr>
        <p:txBody>
          <a:bodyPr wrap="square" rtlCol="0">
            <a:spAutoFit/>
          </a:bodyPr>
          <a:lstStyle/>
          <a:p>
            <a:r>
              <a:rPr lang="en-US" sz="2400" dirty="0" smtClean="0">
                <a:solidFill>
                  <a:schemeClr val="bg1"/>
                </a:solidFill>
              </a:rPr>
              <a:t>From owned/licensed to facilitated.</a:t>
            </a:r>
            <a:endParaRPr lang="en-US" sz="2400" dirty="0">
              <a:solidFill>
                <a:schemeClr val="bg1"/>
              </a:solidFill>
            </a:endParaRPr>
          </a:p>
          <a:p>
            <a:pPr marL="742950" lvl="1" indent="-285750">
              <a:buFont typeface="Arial" panose="020B0604020202020204" pitchFamily="34" charset="0"/>
              <a:buChar char="•"/>
            </a:pPr>
            <a:r>
              <a:rPr lang="en-US" sz="2400" dirty="0" smtClean="0">
                <a:solidFill>
                  <a:schemeClr val="bg1"/>
                </a:solidFill>
              </a:rPr>
              <a:t>Organized around user needs</a:t>
            </a:r>
          </a:p>
          <a:p>
            <a:pPr marL="742950" lvl="1" indent="-285750">
              <a:buFont typeface="Arial" panose="020B0604020202020204" pitchFamily="34" charset="0"/>
              <a:buChar char="•"/>
            </a:pPr>
            <a:r>
              <a:rPr lang="en-US" sz="2400" dirty="0" smtClean="0">
                <a:solidFill>
                  <a:schemeClr val="bg1"/>
                </a:solidFill>
              </a:rPr>
              <a:t>Curation is community oriented? </a:t>
            </a:r>
          </a:p>
          <a:p>
            <a:endParaRPr lang="en-US" dirty="0" smtClean="0">
              <a:solidFill>
                <a:schemeClr val="bg1"/>
              </a:solidFill>
            </a:endParaRPr>
          </a:p>
        </p:txBody>
      </p:sp>
      <p:sp>
        <p:nvSpPr>
          <p:cNvPr id="3" name="TextBox 2"/>
          <p:cNvSpPr txBox="1"/>
          <p:nvPr/>
        </p:nvSpPr>
        <p:spPr>
          <a:xfrm>
            <a:off x="2015836" y="1392382"/>
            <a:ext cx="2896947" cy="523220"/>
          </a:xfrm>
          <a:prstGeom prst="rect">
            <a:avLst/>
          </a:prstGeom>
          <a:noFill/>
        </p:spPr>
        <p:txBody>
          <a:bodyPr wrap="none" rtlCol="0">
            <a:spAutoFit/>
          </a:bodyPr>
          <a:lstStyle/>
          <a:p>
            <a:r>
              <a:rPr lang="en-US" sz="2800" b="1" dirty="0" smtClean="0"/>
              <a:t>Collections shift …</a:t>
            </a:r>
            <a:endParaRPr lang="en-US" sz="2800" b="1" dirty="0"/>
          </a:p>
        </p:txBody>
      </p:sp>
    </p:spTree>
    <p:extLst>
      <p:ext uri="{BB962C8B-B14F-4D97-AF65-F5344CB8AC3E}">
        <p14:creationId xmlns:p14="http://schemas.microsoft.com/office/powerpoint/2010/main" val="1620631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endCxn id="6" idx="2"/>
          </p:cNvCxnSpPr>
          <p:nvPr/>
        </p:nvCxnSpPr>
        <p:spPr>
          <a:xfrm>
            <a:off x="1066800" y="3622968"/>
            <a:ext cx="67818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848600" y="3394368"/>
            <a:ext cx="457200" cy="457200"/>
          </a:xfrm>
          <a:prstGeom prst="ellipse">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9600" y="3394368"/>
            <a:ext cx="457200" cy="457200"/>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228600" y="4366969"/>
            <a:ext cx="1981200" cy="1295400"/>
          </a:xfrm>
          <a:prstGeom prst="wedgeRectCallout">
            <a:avLst>
              <a:gd name="adj1" fmla="val -19784"/>
              <a:gd name="adj2" fmla="val 68850"/>
            </a:avLst>
          </a:prstGeom>
          <a:solidFill>
            <a:schemeClr val="accent1">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1"/>
                </a:solidFill>
              </a:rPr>
              <a:t>The ‘owned’ collection</a:t>
            </a:r>
            <a:endParaRPr lang="en-US" sz="2000" dirty="0">
              <a:solidFill>
                <a:schemeClr val="accent1"/>
              </a:solidFill>
            </a:endParaRPr>
          </a:p>
        </p:txBody>
      </p:sp>
      <p:sp>
        <p:nvSpPr>
          <p:cNvPr id="9" name="Rectangular Callout 8"/>
          <p:cNvSpPr/>
          <p:nvPr/>
        </p:nvSpPr>
        <p:spPr>
          <a:xfrm>
            <a:off x="6504709" y="4324128"/>
            <a:ext cx="1981200" cy="1295400"/>
          </a:xfrm>
          <a:prstGeom prst="wedgeRectCallout">
            <a:avLst>
              <a:gd name="adj1" fmla="val 19241"/>
              <a:gd name="adj2" fmla="val 64375"/>
            </a:avLst>
          </a:prstGeom>
          <a:solidFill>
            <a:schemeClr val="accent2">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2"/>
                </a:solidFill>
              </a:rPr>
              <a:t>The ‘facilitated’ collection</a:t>
            </a:r>
            <a:endParaRPr lang="en-US" sz="2000" dirty="0">
              <a:solidFill>
                <a:schemeClr val="accent2"/>
              </a:solidFill>
            </a:endParaRPr>
          </a:p>
        </p:txBody>
      </p:sp>
      <p:sp>
        <p:nvSpPr>
          <p:cNvPr id="11" name="Rectangular Callout 10"/>
          <p:cNvSpPr/>
          <p:nvPr/>
        </p:nvSpPr>
        <p:spPr>
          <a:xfrm>
            <a:off x="1305498" y="2121487"/>
            <a:ext cx="1463922" cy="914400"/>
          </a:xfrm>
          <a:prstGeom prst="wedgeRectCallout">
            <a:avLst>
              <a:gd name="adj1" fmla="val 4827"/>
              <a:gd name="adj2" fmla="val 1009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1"/>
                </a:solidFill>
              </a:rPr>
              <a:t>The ‘borrowed’ collection</a:t>
            </a:r>
            <a:endParaRPr lang="en-US" sz="1600" dirty="0">
              <a:solidFill>
                <a:schemeClr val="accent1"/>
              </a:solidFill>
            </a:endParaRPr>
          </a:p>
        </p:txBody>
      </p:sp>
      <p:sp>
        <p:nvSpPr>
          <p:cNvPr id="14" name="TextBox 13"/>
          <p:cNvSpPr txBox="1"/>
          <p:nvPr/>
        </p:nvSpPr>
        <p:spPr>
          <a:xfrm>
            <a:off x="1305498" y="3622968"/>
            <a:ext cx="2590800" cy="369332"/>
          </a:xfrm>
          <a:prstGeom prst="rect">
            <a:avLst/>
          </a:prstGeom>
          <a:noFill/>
        </p:spPr>
        <p:txBody>
          <a:bodyPr wrap="square" rtlCol="0">
            <a:spAutoFit/>
          </a:bodyPr>
          <a:lstStyle/>
          <a:p>
            <a:r>
              <a:rPr lang="en-US" b="1" dirty="0" smtClean="0">
                <a:solidFill>
                  <a:schemeClr val="accent1"/>
                </a:solidFill>
              </a:rPr>
              <a:t>A collections spectrum</a:t>
            </a:r>
            <a:endParaRPr lang="en-US" b="1" dirty="0">
              <a:solidFill>
                <a:schemeClr val="accent1"/>
              </a:solidFill>
            </a:endParaRPr>
          </a:p>
        </p:txBody>
      </p:sp>
      <p:cxnSp>
        <p:nvCxnSpPr>
          <p:cNvPr id="17" name="Straight Arrow Connector 16"/>
          <p:cNvCxnSpPr/>
          <p:nvPr/>
        </p:nvCxnSpPr>
        <p:spPr>
          <a:xfrm>
            <a:off x="838200" y="3900287"/>
            <a:ext cx="0" cy="4238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77200" y="3803073"/>
            <a:ext cx="0" cy="4468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Rectangular Callout 20"/>
          <p:cNvSpPr/>
          <p:nvPr/>
        </p:nvSpPr>
        <p:spPr>
          <a:xfrm>
            <a:off x="2928749" y="2121710"/>
            <a:ext cx="1412915" cy="800099"/>
          </a:xfrm>
          <a:prstGeom prst="wedgeRectCallout">
            <a:avLst>
              <a:gd name="adj1" fmla="val -2362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1"/>
                </a:solidFill>
              </a:rPr>
              <a:t>The ‘shared print’ collection</a:t>
            </a:r>
            <a:endParaRPr lang="en-US" sz="1600" dirty="0">
              <a:solidFill>
                <a:schemeClr val="accent1"/>
              </a:solidFill>
            </a:endParaRPr>
          </a:p>
        </p:txBody>
      </p:sp>
      <p:sp>
        <p:nvSpPr>
          <p:cNvPr id="16" name="Rectangular Callout 15"/>
          <p:cNvSpPr/>
          <p:nvPr/>
        </p:nvSpPr>
        <p:spPr>
          <a:xfrm>
            <a:off x="4569501" y="2121487"/>
            <a:ext cx="1412915" cy="800099"/>
          </a:xfrm>
          <a:prstGeom prst="wedgeRectCallout">
            <a:avLst>
              <a:gd name="adj1" fmla="val -3318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1"/>
                </a:solidFill>
              </a:rPr>
              <a:t>The ‘shared digital’ collection</a:t>
            </a:r>
            <a:endParaRPr lang="en-US" sz="1600" dirty="0">
              <a:solidFill>
                <a:schemeClr val="accent1"/>
              </a:solidFill>
            </a:endParaRPr>
          </a:p>
        </p:txBody>
      </p:sp>
      <p:sp>
        <p:nvSpPr>
          <p:cNvPr id="18" name="Rectangular Callout 17"/>
          <p:cNvSpPr/>
          <p:nvPr/>
        </p:nvSpPr>
        <p:spPr>
          <a:xfrm>
            <a:off x="6332615" y="2121487"/>
            <a:ext cx="1412915" cy="914400"/>
          </a:xfrm>
          <a:prstGeom prst="wedgeRectCallout">
            <a:avLst>
              <a:gd name="adj1" fmla="val -35008"/>
              <a:gd name="adj2" fmla="val 10055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1"/>
                </a:solidFill>
              </a:rPr>
              <a:t>The evolving scholarly record</a:t>
            </a:r>
            <a:endParaRPr lang="en-US" sz="1600" dirty="0">
              <a:solidFill>
                <a:schemeClr val="accent1"/>
              </a:solidFill>
            </a:endParaRPr>
          </a:p>
        </p:txBody>
      </p:sp>
      <p:sp>
        <p:nvSpPr>
          <p:cNvPr id="22" name="TextBox 21"/>
          <p:cNvSpPr txBox="1"/>
          <p:nvPr/>
        </p:nvSpPr>
        <p:spPr>
          <a:xfrm>
            <a:off x="228600" y="6031700"/>
            <a:ext cx="1736245" cy="646331"/>
          </a:xfrm>
          <a:prstGeom prst="rect">
            <a:avLst/>
          </a:prstGeom>
          <a:noFill/>
          <a:ln>
            <a:solidFill>
              <a:schemeClr val="accent2"/>
            </a:solidFill>
          </a:ln>
        </p:spPr>
        <p:txBody>
          <a:bodyPr wrap="none" rtlCol="0">
            <a:spAutoFit/>
          </a:bodyPr>
          <a:lstStyle/>
          <a:p>
            <a:pPr algn="ctr"/>
            <a:r>
              <a:rPr lang="en-US" dirty="0" smtClean="0">
                <a:solidFill>
                  <a:schemeClr val="accent1"/>
                </a:solidFill>
              </a:rPr>
              <a:t>Purchased and </a:t>
            </a:r>
            <a:br>
              <a:rPr lang="en-US" dirty="0" smtClean="0">
                <a:solidFill>
                  <a:schemeClr val="accent1"/>
                </a:solidFill>
              </a:rPr>
            </a:br>
            <a:r>
              <a:rPr lang="en-US" dirty="0" smtClean="0">
                <a:solidFill>
                  <a:schemeClr val="accent1"/>
                </a:solidFill>
              </a:rPr>
              <a:t>physically stored</a:t>
            </a:r>
            <a:endParaRPr lang="en-US" dirty="0">
              <a:solidFill>
                <a:schemeClr val="accent1"/>
              </a:solidFill>
            </a:endParaRPr>
          </a:p>
        </p:txBody>
      </p:sp>
      <p:sp>
        <p:nvSpPr>
          <p:cNvPr id="23" name="TextBox 22"/>
          <p:cNvSpPr txBox="1"/>
          <p:nvPr/>
        </p:nvSpPr>
        <p:spPr>
          <a:xfrm>
            <a:off x="6158148" y="6031700"/>
            <a:ext cx="2674322" cy="646331"/>
          </a:xfrm>
          <a:prstGeom prst="rect">
            <a:avLst/>
          </a:prstGeom>
          <a:noFill/>
          <a:ln>
            <a:solidFill>
              <a:schemeClr val="accent2"/>
            </a:solidFill>
          </a:ln>
        </p:spPr>
        <p:txBody>
          <a:bodyPr wrap="none" rtlCol="0">
            <a:spAutoFit/>
          </a:bodyPr>
          <a:lstStyle/>
          <a:p>
            <a:pPr algn="ctr"/>
            <a:r>
              <a:rPr lang="en-US" dirty="0" smtClean="0">
                <a:solidFill>
                  <a:schemeClr val="accent1"/>
                </a:solidFill>
              </a:rPr>
              <a:t>Meet research and </a:t>
            </a:r>
          </a:p>
          <a:p>
            <a:pPr algn="ctr"/>
            <a:r>
              <a:rPr lang="en-US" dirty="0" smtClean="0">
                <a:solidFill>
                  <a:schemeClr val="accent1"/>
                </a:solidFill>
              </a:rPr>
              <a:t>learning needs in best way</a:t>
            </a:r>
            <a:endParaRPr lang="en-US" dirty="0">
              <a:solidFill>
                <a:schemeClr val="accent1"/>
              </a:solidFill>
            </a:endParaRPr>
          </a:p>
        </p:txBody>
      </p:sp>
      <p:sp>
        <p:nvSpPr>
          <p:cNvPr id="24" name="Rectangular Callout 23"/>
          <p:cNvSpPr/>
          <p:nvPr/>
        </p:nvSpPr>
        <p:spPr>
          <a:xfrm>
            <a:off x="2720196" y="4210050"/>
            <a:ext cx="1412915" cy="800099"/>
          </a:xfrm>
          <a:prstGeom prst="wedgeRectCallout">
            <a:avLst>
              <a:gd name="adj1" fmla="val -12851"/>
              <a:gd name="adj2" fmla="val -9079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1"/>
                </a:solidFill>
              </a:rPr>
              <a:t>The ‘licensed’ collection</a:t>
            </a:r>
            <a:endParaRPr lang="en-US" sz="1600" dirty="0">
              <a:solidFill>
                <a:schemeClr val="accent1"/>
              </a:solidFill>
            </a:endParaRPr>
          </a:p>
        </p:txBody>
      </p:sp>
      <p:sp>
        <p:nvSpPr>
          <p:cNvPr id="25" name="Rectangular Callout 24"/>
          <p:cNvSpPr/>
          <p:nvPr/>
        </p:nvSpPr>
        <p:spPr>
          <a:xfrm>
            <a:off x="4540080" y="4205309"/>
            <a:ext cx="1412915" cy="914400"/>
          </a:xfrm>
          <a:prstGeom prst="wedgeRectCallout">
            <a:avLst>
              <a:gd name="adj1" fmla="val -28389"/>
              <a:gd name="adj2" fmla="val -92624"/>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1"/>
                </a:solidFill>
              </a:rPr>
              <a:t>The ‘demand-driven’ collection</a:t>
            </a:r>
            <a:endParaRPr lang="en-US" sz="1600" dirty="0">
              <a:solidFill>
                <a:schemeClr val="accent1"/>
              </a:solidFill>
            </a:endParaRPr>
          </a:p>
        </p:txBody>
      </p:sp>
      <p:sp>
        <p:nvSpPr>
          <p:cNvPr id="27" name="Rectangular Callout 26"/>
          <p:cNvSpPr/>
          <p:nvPr/>
        </p:nvSpPr>
        <p:spPr>
          <a:xfrm>
            <a:off x="3476650" y="472638"/>
            <a:ext cx="4371950" cy="1074484"/>
          </a:xfrm>
          <a:prstGeom prst="wedgeRectCallout">
            <a:avLst>
              <a:gd name="adj1" fmla="val 22116"/>
              <a:gd name="adj2" fmla="val 884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1"/>
                </a:solidFill>
              </a:rPr>
              <a:t>The ‘external’ collection: </a:t>
            </a:r>
          </a:p>
          <a:p>
            <a:r>
              <a:rPr lang="en-US" sz="1600" dirty="0">
                <a:solidFill>
                  <a:schemeClr val="accent1"/>
                </a:solidFill>
              </a:rPr>
              <a:t>Pointing </a:t>
            </a:r>
            <a:r>
              <a:rPr lang="en-US" sz="1600" dirty="0" smtClean="0">
                <a:solidFill>
                  <a:schemeClr val="accent1"/>
                </a:solidFill>
              </a:rPr>
              <a:t>researchers </a:t>
            </a:r>
            <a:r>
              <a:rPr lang="en-US" sz="1600" dirty="0">
                <a:solidFill>
                  <a:schemeClr val="accent1"/>
                </a:solidFill>
              </a:rPr>
              <a:t>at </a:t>
            </a:r>
            <a:r>
              <a:rPr lang="en-US" sz="1600" dirty="0" smtClean="0">
                <a:solidFill>
                  <a:schemeClr val="accent1"/>
                </a:solidFill>
              </a:rPr>
              <a:t>Google Scholar; </a:t>
            </a:r>
          </a:p>
          <a:p>
            <a:r>
              <a:rPr lang="en-US" sz="1600" dirty="0" smtClean="0">
                <a:solidFill>
                  <a:schemeClr val="accent1"/>
                </a:solidFill>
              </a:rPr>
              <a:t>Including freely available </a:t>
            </a:r>
            <a:r>
              <a:rPr lang="en-US" sz="1600" dirty="0" err="1">
                <a:solidFill>
                  <a:schemeClr val="accent1"/>
                </a:solidFill>
              </a:rPr>
              <a:t>ebooks</a:t>
            </a:r>
            <a:r>
              <a:rPr lang="en-US" sz="1600" dirty="0">
                <a:solidFill>
                  <a:schemeClr val="accent1"/>
                </a:solidFill>
              </a:rPr>
              <a:t> in the </a:t>
            </a:r>
            <a:r>
              <a:rPr lang="en-US" sz="1600" dirty="0" smtClean="0">
                <a:solidFill>
                  <a:schemeClr val="accent1"/>
                </a:solidFill>
              </a:rPr>
              <a:t>catalog; </a:t>
            </a:r>
          </a:p>
          <a:p>
            <a:r>
              <a:rPr lang="en-US" sz="1600" dirty="0" smtClean="0">
                <a:solidFill>
                  <a:schemeClr val="accent1"/>
                </a:solidFill>
              </a:rPr>
              <a:t>Creating </a:t>
            </a:r>
            <a:r>
              <a:rPr lang="en-US" sz="1600" dirty="0">
                <a:solidFill>
                  <a:schemeClr val="accent1"/>
                </a:solidFill>
              </a:rPr>
              <a:t>resource </a:t>
            </a:r>
            <a:r>
              <a:rPr lang="en-US" sz="1600" dirty="0" smtClean="0">
                <a:solidFill>
                  <a:schemeClr val="accent1"/>
                </a:solidFill>
              </a:rPr>
              <a:t>guides </a:t>
            </a:r>
            <a:r>
              <a:rPr lang="en-US" sz="1600" dirty="0">
                <a:solidFill>
                  <a:schemeClr val="accent1"/>
                </a:solidFill>
              </a:rPr>
              <a:t>for web </a:t>
            </a:r>
            <a:r>
              <a:rPr lang="en-US" sz="1600" dirty="0" smtClean="0">
                <a:solidFill>
                  <a:schemeClr val="accent1"/>
                </a:solidFill>
              </a:rPr>
              <a:t>resources.</a:t>
            </a:r>
            <a:endParaRPr lang="en-US" sz="1600" dirty="0">
              <a:solidFill>
                <a:schemeClr val="accent1"/>
              </a:solidFill>
            </a:endParaRPr>
          </a:p>
        </p:txBody>
      </p:sp>
    </p:spTree>
    <p:extLst>
      <p:ext uri="{BB962C8B-B14F-4D97-AF65-F5344CB8AC3E}">
        <p14:creationId xmlns:p14="http://schemas.microsoft.com/office/powerpoint/2010/main" val="2737062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16" grpId="0" animBg="1"/>
      <p:bldP spid="18" grpId="0" animBg="1"/>
      <p:bldP spid="24" grpId="0" animBg="1"/>
      <p:bldP spid="25"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endCxn id="6" idx="2"/>
          </p:cNvCxnSpPr>
          <p:nvPr/>
        </p:nvCxnSpPr>
        <p:spPr>
          <a:xfrm>
            <a:off x="1066800" y="3622968"/>
            <a:ext cx="67818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848600" y="3394368"/>
            <a:ext cx="457200" cy="457200"/>
          </a:xfrm>
          <a:prstGeom prst="ellipse">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9600" y="3394368"/>
            <a:ext cx="457200" cy="457200"/>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228600" y="4366969"/>
            <a:ext cx="1981200" cy="1295400"/>
          </a:xfrm>
          <a:prstGeom prst="wedgeRectCallout">
            <a:avLst>
              <a:gd name="adj1" fmla="val -19784"/>
              <a:gd name="adj2" fmla="val 68850"/>
            </a:avLst>
          </a:prstGeom>
          <a:solidFill>
            <a:schemeClr val="accent1">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1"/>
                </a:solidFill>
              </a:rPr>
              <a:t>The ‘owned’ collection</a:t>
            </a:r>
            <a:endParaRPr lang="en-US" sz="2000" dirty="0">
              <a:solidFill>
                <a:schemeClr val="accent1"/>
              </a:solidFill>
            </a:endParaRPr>
          </a:p>
        </p:txBody>
      </p:sp>
      <p:sp>
        <p:nvSpPr>
          <p:cNvPr id="9" name="Rectangular Callout 8"/>
          <p:cNvSpPr/>
          <p:nvPr/>
        </p:nvSpPr>
        <p:spPr>
          <a:xfrm>
            <a:off x="6504709" y="4324128"/>
            <a:ext cx="1981200" cy="1295400"/>
          </a:xfrm>
          <a:prstGeom prst="wedgeRectCallout">
            <a:avLst>
              <a:gd name="adj1" fmla="val 19241"/>
              <a:gd name="adj2" fmla="val 64375"/>
            </a:avLst>
          </a:prstGeom>
          <a:solidFill>
            <a:schemeClr val="accent2">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2"/>
                </a:solidFill>
              </a:rPr>
              <a:t>The ‘facilitated’ collection</a:t>
            </a:r>
            <a:endParaRPr lang="en-US" sz="2000" dirty="0">
              <a:solidFill>
                <a:schemeClr val="accent2"/>
              </a:solidFill>
            </a:endParaRPr>
          </a:p>
        </p:txBody>
      </p:sp>
      <p:sp>
        <p:nvSpPr>
          <p:cNvPr id="11" name="Rectangular Callout 10"/>
          <p:cNvSpPr/>
          <p:nvPr/>
        </p:nvSpPr>
        <p:spPr>
          <a:xfrm>
            <a:off x="1305498" y="2121487"/>
            <a:ext cx="1463922" cy="914400"/>
          </a:xfrm>
          <a:prstGeom prst="wedgeRectCallout">
            <a:avLst>
              <a:gd name="adj1" fmla="val 4827"/>
              <a:gd name="adj2" fmla="val 1009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1"/>
                </a:solidFill>
              </a:rPr>
              <a:t>The ‘borrowed’ collection</a:t>
            </a:r>
            <a:endParaRPr lang="en-US" sz="1600" dirty="0">
              <a:solidFill>
                <a:schemeClr val="accent1"/>
              </a:solidFill>
            </a:endParaRPr>
          </a:p>
        </p:txBody>
      </p:sp>
      <p:sp>
        <p:nvSpPr>
          <p:cNvPr id="14" name="TextBox 13"/>
          <p:cNvSpPr txBox="1"/>
          <p:nvPr/>
        </p:nvSpPr>
        <p:spPr>
          <a:xfrm>
            <a:off x="1305498" y="3622968"/>
            <a:ext cx="2590800" cy="369332"/>
          </a:xfrm>
          <a:prstGeom prst="rect">
            <a:avLst/>
          </a:prstGeom>
          <a:noFill/>
        </p:spPr>
        <p:txBody>
          <a:bodyPr wrap="square" rtlCol="0">
            <a:spAutoFit/>
          </a:bodyPr>
          <a:lstStyle/>
          <a:p>
            <a:r>
              <a:rPr lang="en-US" b="1" dirty="0" smtClean="0">
                <a:solidFill>
                  <a:schemeClr val="accent1"/>
                </a:solidFill>
              </a:rPr>
              <a:t>A collections spectrum</a:t>
            </a:r>
            <a:endParaRPr lang="en-US" b="1" dirty="0">
              <a:solidFill>
                <a:schemeClr val="accent1"/>
              </a:solidFill>
            </a:endParaRPr>
          </a:p>
        </p:txBody>
      </p:sp>
      <p:cxnSp>
        <p:nvCxnSpPr>
          <p:cNvPr id="17" name="Straight Arrow Connector 16"/>
          <p:cNvCxnSpPr/>
          <p:nvPr/>
        </p:nvCxnSpPr>
        <p:spPr>
          <a:xfrm>
            <a:off x="838200" y="3900287"/>
            <a:ext cx="0" cy="4238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77200" y="3803073"/>
            <a:ext cx="0" cy="4468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Rectangular Callout 20"/>
          <p:cNvSpPr/>
          <p:nvPr/>
        </p:nvSpPr>
        <p:spPr>
          <a:xfrm>
            <a:off x="2928749" y="2121710"/>
            <a:ext cx="1412915" cy="800099"/>
          </a:xfrm>
          <a:prstGeom prst="wedgeRectCallout">
            <a:avLst>
              <a:gd name="adj1" fmla="val -2362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1"/>
                </a:solidFill>
              </a:rPr>
              <a:t>The ‘shared print’ collection</a:t>
            </a:r>
            <a:endParaRPr lang="en-US" sz="1600" dirty="0">
              <a:solidFill>
                <a:schemeClr val="accent1"/>
              </a:solidFill>
            </a:endParaRPr>
          </a:p>
        </p:txBody>
      </p:sp>
      <p:sp>
        <p:nvSpPr>
          <p:cNvPr id="16" name="Rectangular Callout 15"/>
          <p:cNvSpPr/>
          <p:nvPr/>
        </p:nvSpPr>
        <p:spPr>
          <a:xfrm>
            <a:off x="4569501" y="2121487"/>
            <a:ext cx="1412915" cy="800099"/>
          </a:xfrm>
          <a:prstGeom prst="wedgeRectCallout">
            <a:avLst>
              <a:gd name="adj1" fmla="val -3318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1"/>
                </a:solidFill>
              </a:rPr>
              <a:t>The ‘shared digital’ collection</a:t>
            </a:r>
            <a:endParaRPr lang="en-US" sz="1600" dirty="0">
              <a:solidFill>
                <a:schemeClr val="accent1"/>
              </a:solidFill>
            </a:endParaRPr>
          </a:p>
        </p:txBody>
      </p:sp>
      <p:sp>
        <p:nvSpPr>
          <p:cNvPr id="18" name="Rectangular Callout 17"/>
          <p:cNvSpPr/>
          <p:nvPr/>
        </p:nvSpPr>
        <p:spPr>
          <a:xfrm>
            <a:off x="6332615" y="2121487"/>
            <a:ext cx="1412915" cy="914400"/>
          </a:xfrm>
          <a:prstGeom prst="wedgeRectCallout">
            <a:avLst>
              <a:gd name="adj1" fmla="val -35008"/>
              <a:gd name="adj2" fmla="val 10055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1"/>
                </a:solidFill>
              </a:rPr>
              <a:t>The evolving scholarly record</a:t>
            </a:r>
            <a:endParaRPr lang="en-US" sz="1600" dirty="0">
              <a:solidFill>
                <a:schemeClr val="accent1"/>
              </a:solidFill>
            </a:endParaRPr>
          </a:p>
        </p:txBody>
      </p:sp>
      <p:sp>
        <p:nvSpPr>
          <p:cNvPr id="22" name="TextBox 21"/>
          <p:cNvSpPr txBox="1"/>
          <p:nvPr/>
        </p:nvSpPr>
        <p:spPr>
          <a:xfrm>
            <a:off x="228600" y="6031700"/>
            <a:ext cx="1736245" cy="646331"/>
          </a:xfrm>
          <a:prstGeom prst="rect">
            <a:avLst/>
          </a:prstGeom>
          <a:noFill/>
          <a:ln>
            <a:solidFill>
              <a:schemeClr val="accent2"/>
            </a:solidFill>
          </a:ln>
        </p:spPr>
        <p:txBody>
          <a:bodyPr wrap="none" rtlCol="0">
            <a:spAutoFit/>
          </a:bodyPr>
          <a:lstStyle/>
          <a:p>
            <a:pPr algn="ctr"/>
            <a:r>
              <a:rPr lang="en-US" dirty="0" smtClean="0">
                <a:solidFill>
                  <a:schemeClr val="accent1"/>
                </a:solidFill>
              </a:rPr>
              <a:t>Purchased and </a:t>
            </a:r>
            <a:br>
              <a:rPr lang="en-US" dirty="0" smtClean="0">
                <a:solidFill>
                  <a:schemeClr val="accent1"/>
                </a:solidFill>
              </a:rPr>
            </a:br>
            <a:r>
              <a:rPr lang="en-US" dirty="0" smtClean="0">
                <a:solidFill>
                  <a:schemeClr val="accent1"/>
                </a:solidFill>
              </a:rPr>
              <a:t>physically stored</a:t>
            </a:r>
            <a:endParaRPr lang="en-US" dirty="0">
              <a:solidFill>
                <a:schemeClr val="accent1"/>
              </a:solidFill>
            </a:endParaRPr>
          </a:p>
        </p:txBody>
      </p:sp>
      <p:sp>
        <p:nvSpPr>
          <p:cNvPr id="23" name="TextBox 22"/>
          <p:cNvSpPr txBox="1"/>
          <p:nvPr/>
        </p:nvSpPr>
        <p:spPr>
          <a:xfrm>
            <a:off x="6158148" y="6031700"/>
            <a:ext cx="2674322" cy="646331"/>
          </a:xfrm>
          <a:prstGeom prst="rect">
            <a:avLst/>
          </a:prstGeom>
          <a:noFill/>
          <a:ln>
            <a:solidFill>
              <a:schemeClr val="accent2"/>
            </a:solidFill>
          </a:ln>
        </p:spPr>
        <p:txBody>
          <a:bodyPr wrap="none" rtlCol="0">
            <a:spAutoFit/>
          </a:bodyPr>
          <a:lstStyle/>
          <a:p>
            <a:pPr algn="ctr"/>
            <a:r>
              <a:rPr lang="en-US" dirty="0" smtClean="0">
                <a:solidFill>
                  <a:schemeClr val="accent1"/>
                </a:solidFill>
              </a:rPr>
              <a:t>Meet research and </a:t>
            </a:r>
          </a:p>
          <a:p>
            <a:pPr algn="ctr"/>
            <a:r>
              <a:rPr lang="en-US" dirty="0" smtClean="0">
                <a:solidFill>
                  <a:schemeClr val="accent1"/>
                </a:solidFill>
              </a:rPr>
              <a:t>learning needs in best way</a:t>
            </a:r>
            <a:endParaRPr lang="en-US" dirty="0">
              <a:solidFill>
                <a:schemeClr val="accent1"/>
              </a:solidFill>
            </a:endParaRPr>
          </a:p>
        </p:txBody>
      </p:sp>
      <p:pic>
        <p:nvPicPr>
          <p:cNvPr id="2" name="Picture 1"/>
          <p:cNvPicPr>
            <a:picLocks noChangeAspect="1"/>
          </p:cNvPicPr>
          <p:nvPr/>
        </p:nvPicPr>
        <p:blipFill>
          <a:blip r:embed="rId2"/>
          <a:stretch>
            <a:fillRect/>
          </a:stretch>
        </p:blipFill>
        <p:spPr>
          <a:xfrm>
            <a:off x="3015641" y="3065756"/>
            <a:ext cx="1239129" cy="413043"/>
          </a:xfrm>
          <a:prstGeom prst="rect">
            <a:avLst/>
          </a:prstGeom>
        </p:spPr>
      </p:pic>
      <p:pic>
        <p:nvPicPr>
          <p:cNvPr id="2050" name="Picture 2" descr="Libraries Australia 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709" y="3110497"/>
            <a:ext cx="1275684" cy="365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ov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630" y="3110497"/>
            <a:ext cx="1187399" cy="2809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D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0327" y="3125144"/>
            <a:ext cx="715975" cy="3504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95731" y="869178"/>
            <a:ext cx="4752583" cy="369332"/>
          </a:xfrm>
          <a:prstGeom prst="rect">
            <a:avLst/>
          </a:prstGeom>
          <a:noFill/>
          <a:ln>
            <a:solidFill>
              <a:schemeClr val="tx2">
                <a:lumMod val="75000"/>
              </a:schemeClr>
            </a:solidFill>
          </a:ln>
        </p:spPr>
        <p:txBody>
          <a:bodyPr wrap="none" rtlCol="0">
            <a:spAutoFit/>
          </a:bodyPr>
          <a:lstStyle/>
          <a:p>
            <a:r>
              <a:rPr lang="en-US" dirty="0" smtClean="0"/>
              <a:t>Collaboration – requires ‘conscious coordination’</a:t>
            </a:r>
            <a:endParaRPr lang="en-US" dirty="0"/>
          </a:p>
        </p:txBody>
      </p:sp>
    </p:spTree>
    <p:extLst>
      <p:ext uri="{BB962C8B-B14F-4D97-AF65-F5344CB8AC3E}">
        <p14:creationId xmlns:p14="http://schemas.microsoft.com/office/powerpoint/2010/main" val="2305382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1000"/>
                                        <p:tgtEl>
                                          <p:spTgt spid="2050"/>
                                        </p:tgtEl>
                                      </p:cBhvr>
                                    </p:animEffect>
                                    <p:anim calcmode="lin" valueType="num">
                                      <p:cBhvr>
                                        <p:cTn id="30" dur="1000" fill="hold"/>
                                        <p:tgtEl>
                                          <p:spTgt spid="2050"/>
                                        </p:tgtEl>
                                        <p:attrNameLst>
                                          <p:attrName>ppt_x</p:attrName>
                                        </p:attrNameLst>
                                      </p:cBhvr>
                                      <p:tavLst>
                                        <p:tav tm="0">
                                          <p:val>
                                            <p:strVal val="#ppt_x"/>
                                          </p:val>
                                        </p:tav>
                                        <p:tav tm="100000">
                                          <p:val>
                                            <p:strVal val="#ppt_x"/>
                                          </p:val>
                                        </p:tav>
                                      </p:tavLst>
                                    </p:anim>
                                    <p:anim calcmode="lin" valueType="num">
                                      <p:cBhvr>
                                        <p:cTn id="31" dur="1000" fill="hold"/>
                                        <p:tgtEl>
                                          <p:spTgt spid="205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052"/>
                                        </p:tgtEl>
                                        <p:attrNameLst>
                                          <p:attrName>style.visibility</p:attrName>
                                        </p:attrNameLst>
                                      </p:cBhvr>
                                      <p:to>
                                        <p:strVal val="visible"/>
                                      </p:to>
                                    </p:set>
                                    <p:animEffect transition="in" filter="fade">
                                      <p:cBhvr>
                                        <p:cTn id="39" dur="1000"/>
                                        <p:tgtEl>
                                          <p:spTgt spid="2052"/>
                                        </p:tgtEl>
                                      </p:cBhvr>
                                    </p:animEffect>
                                    <p:anim calcmode="lin" valueType="num">
                                      <p:cBhvr>
                                        <p:cTn id="40" dur="1000" fill="hold"/>
                                        <p:tgtEl>
                                          <p:spTgt spid="2052"/>
                                        </p:tgtEl>
                                        <p:attrNameLst>
                                          <p:attrName>ppt_x</p:attrName>
                                        </p:attrNameLst>
                                      </p:cBhvr>
                                      <p:tavLst>
                                        <p:tav tm="0">
                                          <p:val>
                                            <p:strVal val="#ppt_x"/>
                                          </p:val>
                                        </p:tav>
                                        <p:tav tm="100000">
                                          <p:val>
                                            <p:strVal val="#ppt_x"/>
                                          </p:val>
                                        </p:tav>
                                      </p:tavLst>
                                    </p:anim>
                                    <p:anim calcmode="lin" valueType="num">
                                      <p:cBhvr>
                                        <p:cTn id="41" dur="1000" fill="hold"/>
                                        <p:tgtEl>
                                          <p:spTgt spid="205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054"/>
                                        </p:tgtEl>
                                        <p:attrNameLst>
                                          <p:attrName>style.visibility</p:attrName>
                                        </p:attrNameLst>
                                      </p:cBhvr>
                                      <p:to>
                                        <p:strVal val="visible"/>
                                      </p:to>
                                    </p:set>
                                    <p:animEffect transition="in" filter="fade">
                                      <p:cBhvr>
                                        <p:cTn id="44" dur="1000"/>
                                        <p:tgtEl>
                                          <p:spTgt spid="2054"/>
                                        </p:tgtEl>
                                      </p:cBhvr>
                                    </p:animEffect>
                                    <p:anim calcmode="lin" valueType="num">
                                      <p:cBhvr>
                                        <p:cTn id="45" dur="1000" fill="hold"/>
                                        <p:tgtEl>
                                          <p:spTgt spid="2054"/>
                                        </p:tgtEl>
                                        <p:attrNameLst>
                                          <p:attrName>ppt_x</p:attrName>
                                        </p:attrNameLst>
                                      </p:cBhvr>
                                      <p:tavLst>
                                        <p:tav tm="0">
                                          <p:val>
                                            <p:strVal val="#ppt_x"/>
                                          </p:val>
                                        </p:tav>
                                        <p:tav tm="100000">
                                          <p:val>
                                            <p:strVal val="#ppt_x"/>
                                          </p:val>
                                        </p:tav>
                                      </p:tavLst>
                                    </p:anim>
                                    <p:anim calcmode="lin" valueType="num">
                                      <p:cBhvr>
                                        <p:cTn id="46" dur="1000" fill="hold"/>
                                        <p:tgtEl>
                                          <p:spTgt spid="2054"/>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42" presetClass="entr" presetSubtype="0" fill="hold" grpId="0"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16" grpId="0" animBg="1"/>
      <p:bldP spid="18"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9299" y="4100865"/>
            <a:ext cx="7719164" cy="1077218"/>
          </a:xfrm>
          <a:prstGeom prst="rect">
            <a:avLst/>
          </a:prstGeom>
          <a:solidFill>
            <a:srgbClr val="B2B2B2"/>
          </a:solidFill>
        </p:spPr>
        <p:txBody>
          <a:bodyPr wrap="none" rtlCol="0">
            <a:spAutoFit/>
          </a:bodyPr>
          <a:lstStyle/>
          <a:p>
            <a:r>
              <a:rPr lang="en-US" sz="3200" b="1" dirty="0" smtClean="0">
                <a:solidFill>
                  <a:schemeClr val="bg1"/>
                </a:solidFill>
                <a:latin typeface="Segoe UI Light" panose="020B0502040204020203" pitchFamily="34" charset="0"/>
              </a:rPr>
              <a:t>Network logic: coordination of external and </a:t>
            </a:r>
            <a:br>
              <a:rPr lang="en-US" sz="3200" b="1" dirty="0" smtClean="0">
                <a:solidFill>
                  <a:schemeClr val="bg1"/>
                </a:solidFill>
                <a:latin typeface="Segoe UI Light" panose="020B0502040204020203" pitchFamily="34" charset="0"/>
              </a:rPr>
            </a:br>
            <a:r>
              <a:rPr lang="en-US" sz="3200" b="1" dirty="0" smtClean="0">
                <a:solidFill>
                  <a:schemeClr val="bg1"/>
                </a:solidFill>
                <a:latin typeface="Segoe UI Light" panose="020B0502040204020203" pitchFamily="34" charset="0"/>
              </a:rPr>
              <a:t>collaborative services around user needs. </a:t>
            </a:r>
            <a:endParaRPr lang="en-US" sz="3200" b="1" dirty="0">
              <a:solidFill>
                <a:schemeClr val="bg1"/>
              </a:solidFill>
              <a:latin typeface="Segoe UI Light" panose="020B0502040204020203" pitchFamily="34" charset="0"/>
            </a:endParaRPr>
          </a:p>
        </p:txBody>
      </p:sp>
      <p:sp>
        <p:nvSpPr>
          <p:cNvPr id="3" name="TextBox 2"/>
          <p:cNvSpPr txBox="1"/>
          <p:nvPr/>
        </p:nvSpPr>
        <p:spPr>
          <a:xfrm>
            <a:off x="839299" y="1915309"/>
            <a:ext cx="6548637" cy="584775"/>
          </a:xfrm>
          <a:prstGeom prst="rect">
            <a:avLst/>
          </a:prstGeom>
          <a:solidFill>
            <a:srgbClr val="B2B2B2"/>
          </a:solidFill>
        </p:spPr>
        <p:txBody>
          <a:bodyPr wrap="square" rtlCol="0">
            <a:spAutoFit/>
          </a:bodyPr>
          <a:lstStyle/>
          <a:p>
            <a:r>
              <a:rPr lang="en-US" sz="3200" b="1" dirty="0" smtClean="0">
                <a:solidFill>
                  <a:schemeClr val="bg1"/>
                </a:solidFill>
                <a:latin typeface="Segoe UI Light" panose="020B0502040204020203" pitchFamily="34" charset="0"/>
              </a:rPr>
              <a:t>Print logic: distributed library model.</a:t>
            </a:r>
            <a:endParaRPr lang="en-US" sz="3200" b="1" dirty="0">
              <a:solidFill>
                <a:schemeClr val="bg1"/>
              </a:solidFill>
              <a:latin typeface="Segoe UI Light" panose="020B0502040204020203" pitchFamily="34" charset="0"/>
            </a:endParaRPr>
          </a:p>
        </p:txBody>
      </p:sp>
      <p:sp>
        <p:nvSpPr>
          <p:cNvPr id="4" name="TextBox 3"/>
          <p:cNvSpPr txBox="1"/>
          <p:nvPr/>
        </p:nvSpPr>
        <p:spPr>
          <a:xfrm>
            <a:off x="476315" y="1246910"/>
            <a:ext cx="676788" cy="369332"/>
          </a:xfrm>
          <a:prstGeom prst="rect">
            <a:avLst/>
          </a:prstGeom>
          <a:solidFill>
            <a:schemeClr val="bg1"/>
          </a:solidFill>
          <a:ln>
            <a:solidFill>
              <a:schemeClr val="bg1">
                <a:lumMod val="50000"/>
              </a:schemeClr>
            </a:solidFill>
          </a:ln>
        </p:spPr>
        <p:txBody>
          <a:bodyPr wrap="none" rtlCol="0">
            <a:spAutoFit/>
          </a:bodyPr>
          <a:lstStyle/>
          <a:p>
            <a:r>
              <a:rPr lang="en-US" dirty="0" smtClean="0"/>
              <a:t>This: </a:t>
            </a:r>
            <a:endParaRPr lang="en-US" dirty="0"/>
          </a:p>
        </p:txBody>
      </p:sp>
      <p:sp>
        <p:nvSpPr>
          <p:cNvPr id="5" name="TextBox 4"/>
          <p:cNvSpPr txBox="1"/>
          <p:nvPr/>
        </p:nvSpPr>
        <p:spPr>
          <a:xfrm>
            <a:off x="476315" y="3487883"/>
            <a:ext cx="1071127" cy="369332"/>
          </a:xfrm>
          <a:prstGeom prst="rect">
            <a:avLst/>
          </a:prstGeom>
          <a:solidFill>
            <a:schemeClr val="bg1"/>
          </a:solidFill>
          <a:ln>
            <a:solidFill>
              <a:schemeClr val="bg1">
                <a:lumMod val="50000"/>
              </a:schemeClr>
            </a:solidFill>
          </a:ln>
        </p:spPr>
        <p:txBody>
          <a:bodyPr wrap="none" rtlCol="0">
            <a:spAutoFit/>
          </a:bodyPr>
          <a:lstStyle/>
          <a:p>
            <a:r>
              <a:rPr lang="en-US" dirty="0" smtClean="0"/>
              <a:t>And this: </a:t>
            </a:r>
            <a:endParaRPr lang="en-US" dirty="0"/>
          </a:p>
        </p:txBody>
      </p:sp>
    </p:spTree>
    <p:extLst>
      <p:ext uri="{BB962C8B-B14F-4D97-AF65-F5344CB8AC3E}">
        <p14:creationId xmlns:p14="http://schemas.microsoft.com/office/powerpoint/2010/main" val="1342913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96316"/>
            <a:ext cx="9250351" cy="4790209"/>
          </a:xfrm>
          <a:prstGeom prst="rect">
            <a:avLst/>
          </a:prstGeom>
        </p:spPr>
      </p:pic>
      <p:sp>
        <p:nvSpPr>
          <p:cNvPr id="3" name="TextBox 2"/>
          <p:cNvSpPr txBox="1"/>
          <p:nvPr/>
        </p:nvSpPr>
        <p:spPr>
          <a:xfrm>
            <a:off x="280555" y="1080654"/>
            <a:ext cx="2215799" cy="646331"/>
          </a:xfrm>
          <a:prstGeom prst="rect">
            <a:avLst/>
          </a:prstGeom>
          <a:noFill/>
        </p:spPr>
        <p:txBody>
          <a:bodyPr wrap="none" rtlCol="0">
            <a:spAutoFit/>
          </a:bodyPr>
          <a:lstStyle/>
          <a:p>
            <a:r>
              <a:rPr lang="en-US" dirty="0" smtClean="0">
                <a:solidFill>
                  <a:schemeClr val="tx2"/>
                </a:solidFill>
              </a:rPr>
              <a:t>Discovery at network </a:t>
            </a:r>
          </a:p>
          <a:p>
            <a:r>
              <a:rPr lang="en-US" dirty="0" smtClean="0">
                <a:solidFill>
                  <a:schemeClr val="tx2"/>
                </a:solidFill>
              </a:rPr>
              <a:t>level</a:t>
            </a:r>
            <a:endParaRPr lang="en-US" dirty="0">
              <a:solidFill>
                <a:schemeClr val="tx2"/>
              </a:solidFill>
            </a:endParaRPr>
          </a:p>
        </p:txBody>
      </p:sp>
      <p:sp>
        <p:nvSpPr>
          <p:cNvPr id="4" name="TextBox 3"/>
          <p:cNvSpPr txBox="1"/>
          <p:nvPr/>
        </p:nvSpPr>
        <p:spPr>
          <a:xfrm>
            <a:off x="2646219" y="1080653"/>
            <a:ext cx="2970942" cy="369332"/>
          </a:xfrm>
          <a:prstGeom prst="rect">
            <a:avLst/>
          </a:prstGeom>
          <a:noFill/>
        </p:spPr>
        <p:txBody>
          <a:bodyPr wrap="none" rtlCol="0">
            <a:spAutoFit/>
          </a:bodyPr>
          <a:lstStyle/>
          <a:p>
            <a:r>
              <a:rPr lang="en-US" dirty="0" smtClean="0">
                <a:solidFill>
                  <a:schemeClr val="tx2"/>
                </a:solidFill>
              </a:rPr>
              <a:t>Support for research/creation</a:t>
            </a:r>
            <a:endParaRPr lang="en-US" dirty="0">
              <a:solidFill>
                <a:schemeClr val="tx2"/>
              </a:solidFill>
            </a:endParaRPr>
          </a:p>
        </p:txBody>
      </p:sp>
      <p:sp>
        <p:nvSpPr>
          <p:cNvPr id="5" name="TextBox 4"/>
          <p:cNvSpPr txBox="1"/>
          <p:nvPr/>
        </p:nvSpPr>
        <p:spPr>
          <a:xfrm>
            <a:off x="7013935" y="1080653"/>
            <a:ext cx="1716496" cy="369332"/>
          </a:xfrm>
          <a:prstGeom prst="rect">
            <a:avLst/>
          </a:prstGeom>
          <a:noFill/>
        </p:spPr>
        <p:txBody>
          <a:bodyPr wrap="none" rtlCol="0">
            <a:spAutoFit/>
          </a:bodyPr>
          <a:lstStyle/>
          <a:p>
            <a:r>
              <a:rPr lang="en-US" dirty="0" smtClean="0">
                <a:solidFill>
                  <a:schemeClr val="tx2"/>
                </a:solidFill>
              </a:rPr>
              <a:t>Local collections</a:t>
            </a:r>
            <a:endParaRPr lang="en-US" dirty="0">
              <a:solidFill>
                <a:schemeClr val="tx2"/>
              </a:solidFill>
            </a:endParaRPr>
          </a:p>
        </p:txBody>
      </p:sp>
      <p:sp>
        <p:nvSpPr>
          <p:cNvPr id="6" name="TextBox 5"/>
          <p:cNvSpPr txBox="1"/>
          <p:nvPr/>
        </p:nvSpPr>
        <p:spPr>
          <a:xfrm>
            <a:off x="5841764" y="1080653"/>
            <a:ext cx="679994" cy="369332"/>
          </a:xfrm>
          <a:prstGeom prst="rect">
            <a:avLst/>
          </a:prstGeom>
          <a:noFill/>
        </p:spPr>
        <p:txBody>
          <a:bodyPr wrap="none" rtlCol="0">
            <a:spAutoFit/>
          </a:bodyPr>
          <a:lstStyle/>
          <a:p>
            <a:r>
              <a:rPr lang="en-US" dirty="0" smtClean="0">
                <a:solidFill>
                  <a:schemeClr val="tx2"/>
                </a:solidFill>
              </a:rPr>
              <a:t>Place</a:t>
            </a:r>
            <a:endParaRPr lang="en-US" dirty="0">
              <a:solidFill>
                <a:schemeClr val="tx2"/>
              </a:solidFill>
            </a:endParaRPr>
          </a:p>
        </p:txBody>
      </p:sp>
      <p:cxnSp>
        <p:nvCxnSpPr>
          <p:cNvPr id="8" name="Straight Connector 7"/>
          <p:cNvCxnSpPr/>
          <p:nvPr/>
        </p:nvCxnSpPr>
        <p:spPr>
          <a:xfrm flipH="1">
            <a:off x="1517073" y="1707249"/>
            <a:ext cx="20782" cy="1722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553618" y="1707249"/>
            <a:ext cx="20782" cy="1722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110908" y="1707249"/>
            <a:ext cx="20782" cy="1722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491846" y="1707249"/>
            <a:ext cx="20782" cy="1722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40527" y="3430046"/>
            <a:ext cx="258733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240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2617563" y="634352"/>
            <a:ext cx="2889619" cy="4322111"/>
          </a:xfrm>
          <a:prstGeom prst="rect">
            <a:avLst/>
          </a:prstGeom>
          <a:solidFill>
            <a:srgbClr val="A6A6A6">
              <a:alpha val="74902"/>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214313" indent="-214313">
              <a:buFont typeface="Arial" panose="020B0604020202020204" pitchFamily="34" charset="0"/>
              <a:buChar char="•"/>
              <a:defRPr/>
            </a:pPr>
            <a:r>
              <a:rPr lang="en-US" sz="240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Amazon: </a:t>
            </a:r>
            <a:r>
              <a:rPr lang="en-US" sz="24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logistics and e-commerce</a:t>
            </a:r>
          </a:p>
          <a:p>
            <a:pPr marL="214313" indent="-214313">
              <a:buFont typeface="Arial" panose="020B0604020202020204" pitchFamily="34" charset="0"/>
              <a:buChar char="•"/>
              <a:defRPr/>
            </a:pPr>
            <a:r>
              <a:rPr lang="en-US" sz="240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Walmart: </a:t>
            </a:r>
            <a:br>
              <a:rPr lang="en-US" sz="240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br>
            <a:r>
              <a:rPr lang="en-US" sz="240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supply </a:t>
            </a:r>
            <a:r>
              <a:rPr lang="en-US" sz="24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chain</a:t>
            </a:r>
          </a:p>
          <a:p>
            <a:pPr marL="214313" indent="-214313">
              <a:buFont typeface="Arial" panose="020B0604020202020204" pitchFamily="34" charset="0"/>
              <a:buChar char="•"/>
              <a:defRPr/>
            </a:pPr>
            <a:r>
              <a:rPr lang="en-US" sz="240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Google: </a:t>
            </a:r>
            <a:br>
              <a:rPr lang="en-US" sz="240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br>
            <a:r>
              <a:rPr lang="en-US" sz="240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machine </a:t>
            </a:r>
            <a:r>
              <a:rPr lang="en-US" sz="24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learning</a:t>
            </a:r>
          </a:p>
          <a:p>
            <a:pPr marL="214313" indent="-214313">
              <a:buFont typeface="Arial" panose="020B0604020202020204" pitchFamily="34" charset="0"/>
              <a:buChar char="•"/>
              <a:defRPr/>
            </a:pPr>
            <a:r>
              <a:rPr lang="en-US" sz="240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Target: </a:t>
            </a:r>
            <a:br>
              <a:rPr lang="en-US" sz="240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br>
            <a:r>
              <a:rPr lang="en-US" sz="240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predictive </a:t>
            </a:r>
            <a:r>
              <a:rPr lang="en-US" sz="24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analytics</a:t>
            </a:r>
          </a:p>
          <a:p>
            <a:pPr algn="ctr">
              <a:defRPr/>
            </a:pPr>
            <a:endPar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Rectangle 8"/>
          <p:cNvSpPr/>
          <p:nvPr/>
        </p:nvSpPr>
        <p:spPr>
          <a:xfrm>
            <a:off x="288347" y="634353"/>
            <a:ext cx="2080779" cy="2506213"/>
          </a:xfrm>
          <a:prstGeom prst="rect">
            <a:avLst/>
          </a:prstGeom>
          <a:solidFill>
            <a:srgbClr val="A6A6A6">
              <a:alpha val="74902"/>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214313" indent="-214313">
              <a:buFont typeface="Arial" panose="020B0604020202020204" pitchFamily="34" charset="0"/>
              <a:buChar char="•"/>
              <a:defRPr/>
            </a:pPr>
            <a:r>
              <a:rPr lang="en-US" sz="28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Uber</a:t>
            </a:r>
          </a:p>
          <a:p>
            <a:pPr marL="214313" indent="-214313">
              <a:buFont typeface="Arial" panose="020B0604020202020204" pitchFamily="34" charset="0"/>
              <a:buChar char="•"/>
              <a:defRPr/>
            </a:pPr>
            <a:r>
              <a:rPr lang="en-US" sz="2800" b="1" kern="0" dirty="0" err="1">
                <a:solidFill>
                  <a:prstClr val="white"/>
                </a:solidFill>
                <a:latin typeface="Segoe UI" panose="020B0502040204020203" pitchFamily="34" charset="0"/>
                <a:ea typeface="Segoe UI" panose="020B0502040204020203" pitchFamily="34" charset="0"/>
                <a:cs typeface="Segoe UI" panose="020B0502040204020203" pitchFamily="34" charset="0"/>
              </a:rPr>
              <a:t>FaceBook</a:t>
            </a:r>
            <a:r>
              <a:rPr lang="en-US" sz="28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 (</a:t>
            </a:r>
            <a:r>
              <a:rPr lang="en-US" sz="2800" b="1" kern="0" dirty="0">
                <a:solidFill>
                  <a:srgbClr val="FF0000"/>
                </a:solidFill>
                <a:latin typeface="Segoe UI" panose="020B0502040204020203" pitchFamily="34" charset="0"/>
                <a:ea typeface="Segoe UI" panose="020B0502040204020203" pitchFamily="34" charset="0"/>
                <a:cs typeface="Segoe UI" panose="020B0502040204020203" pitchFamily="34" charset="0"/>
              </a:rPr>
              <a:t>s</a:t>
            </a:r>
            <a:r>
              <a:rPr lang="en-US" sz="28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a</a:t>
            </a:r>
            <a:r>
              <a:rPr lang="en-US" sz="2800" b="1" kern="0" dirty="0">
                <a:solidFill>
                  <a:schemeClr val="accent1"/>
                </a:solidFill>
                <a:latin typeface="Segoe UI" panose="020B0502040204020203" pitchFamily="34" charset="0"/>
                <a:ea typeface="Segoe UI" panose="020B0502040204020203" pitchFamily="34" charset="0"/>
                <a:cs typeface="Segoe UI" panose="020B0502040204020203" pitchFamily="34" charset="0"/>
              </a:rPr>
              <a:t>f</a:t>
            </a:r>
            <a:r>
              <a:rPr lang="en-US" sz="28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e)</a:t>
            </a:r>
          </a:p>
          <a:p>
            <a:pPr marL="214313" indent="-214313">
              <a:buFont typeface="Arial" panose="020B0604020202020204" pitchFamily="34" charset="0"/>
              <a:buChar char="•"/>
              <a:defRPr/>
            </a:pPr>
            <a:r>
              <a:rPr lang="en-US" sz="28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Square</a:t>
            </a:r>
          </a:p>
          <a:p>
            <a:pPr marL="214313" indent="-214313">
              <a:buFont typeface="Arial" panose="020B0604020202020204" pitchFamily="34" charset="0"/>
              <a:buChar char="•"/>
              <a:defRPr/>
            </a:pPr>
            <a:r>
              <a:rPr lang="en-US" sz="28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Nest</a:t>
            </a:r>
          </a:p>
        </p:txBody>
      </p:sp>
      <p:sp>
        <p:nvSpPr>
          <p:cNvPr id="5" name="Rectangle 4"/>
          <p:cNvSpPr/>
          <p:nvPr/>
        </p:nvSpPr>
        <p:spPr>
          <a:xfrm>
            <a:off x="5786790" y="1433946"/>
            <a:ext cx="2889619" cy="5296850"/>
          </a:xfrm>
          <a:prstGeom prst="rect">
            <a:avLst/>
          </a:prstGeom>
          <a:solidFill>
            <a:srgbClr val="A6A6A6">
              <a:alpha val="74902"/>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457200" indent="-457200">
              <a:buFont typeface="+mj-lt"/>
              <a:buAutoNum type="arabicPeriod"/>
              <a:defRPr/>
            </a:pPr>
            <a:r>
              <a:rPr lang="en-US" sz="240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Cataloguing and resource sharing</a:t>
            </a:r>
          </a:p>
          <a:p>
            <a:pPr marL="457200" indent="-457200">
              <a:buFont typeface="+mj-lt"/>
              <a:buAutoNum type="arabicPeriod"/>
              <a:defRPr/>
            </a:pPr>
            <a:r>
              <a:rPr lang="en-US" sz="240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Electronic journals</a:t>
            </a:r>
          </a:p>
          <a:p>
            <a:pPr marL="457200" indent="-457200">
              <a:buFont typeface="+mj-lt"/>
              <a:buAutoNum type="arabicPeriod"/>
              <a:defRPr/>
            </a:pPr>
            <a:r>
              <a:rPr lang="en-US" sz="240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Emerging network platforms – shared library systems, shared print, preservation, data, …</a:t>
            </a:r>
            <a:endParaRPr lang="en-US" sz="2400" b="1"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algn="ctr">
              <a:defRPr/>
            </a:pPr>
            <a:endPar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60880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36852" y="660257"/>
            <a:ext cx="7886700" cy="2852737"/>
          </a:xfrm>
        </p:spPr>
        <p:txBody>
          <a:bodyPr/>
          <a:lstStyle/>
          <a:p>
            <a:r>
              <a:rPr lang="en-US" dirty="0" smtClean="0">
                <a:solidFill>
                  <a:schemeClr val="bg1"/>
                </a:solidFill>
                <a:latin typeface="Segoe UI Light" panose="020B0502040204020203" pitchFamily="34" charset="0"/>
              </a:rPr>
              <a:t>The new context of collaboration</a:t>
            </a:r>
            <a:endParaRPr lang="en-US" dirty="0">
              <a:solidFill>
                <a:schemeClr val="bg1"/>
              </a:solidFill>
              <a:latin typeface="Segoe UI Light" panose="020B0502040204020203" pitchFamily="34" charset="0"/>
            </a:endParaRPr>
          </a:p>
        </p:txBody>
      </p:sp>
      <p:sp>
        <p:nvSpPr>
          <p:cNvPr id="2" name="TextBox 1"/>
          <p:cNvSpPr txBox="1"/>
          <p:nvPr/>
        </p:nvSpPr>
        <p:spPr>
          <a:xfrm>
            <a:off x="1974273" y="4281055"/>
            <a:ext cx="3744551" cy="1754326"/>
          </a:xfrm>
          <a:prstGeom prst="rect">
            <a:avLst/>
          </a:prstGeom>
          <a:noFill/>
        </p:spPr>
        <p:txBody>
          <a:bodyPr wrap="none" rtlCol="0">
            <a:spAutoFit/>
          </a:bodyPr>
          <a:lstStyle/>
          <a:p>
            <a:pPr marL="742950" indent="-742950">
              <a:buFont typeface="+mj-lt"/>
              <a:buAutoNum type="arabicPeriod"/>
            </a:pPr>
            <a:r>
              <a:rPr lang="en-US" sz="3600" b="1" dirty="0" smtClean="0">
                <a:solidFill>
                  <a:schemeClr val="bg1"/>
                </a:solidFill>
              </a:rPr>
              <a:t>The institution</a:t>
            </a:r>
          </a:p>
          <a:p>
            <a:pPr marL="742950" indent="-742950">
              <a:buFont typeface="+mj-lt"/>
              <a:buAutoNum type="arabicPeriod"/>
            </a:pPr>
            <a:r>
              <a:rPr lang="en-US" sz="3600" b="1" dirty="0" smtClean="0">
                <a:solidFill>
                  <a:schemeClr val="bg1"/>
                </a:solidFill>
              </a:rPr>
              <a:t>The user</a:t>
            </a:r>
          </a:p>
          <a:p>
            <a:pPr marL="742950" indent="-742950">
              <a:buFont typeface="+mj-lt"/>
              <a:buAutoNum type="arabicPeriod"/>
            </a:pPr>
            <a:r>
              <a:rPr lang="en-US" sz="3600" b="1" dirty="0" err="1" smtClean="0">
                <a:solidFill>
                  <a:schemeClr val="bg1"/>
                </a:solidFill>
              </a:rPr>
              <a:t>Systemwide</a:t>
            </a:r>
            <a:endParaRPr lang="en-US" sz="3600" b="1" dirty="0">
              <a:solidFill>
                <a:schemeClr val="bg1"/>
              </a:solidFill>
            </a:endParaRPr>
          </a:p>
        </p:txBody>
      </p:sp>
    </p:spTree>
    <p:extLst>
      <p:ext uri="{BB962C8B-B14F-4D97-AF65-F5344CB8AC3E}">
        <p14:creationId xmlns:p14="http://schemas.microsoft.com/office/powerpoint/2010/main" val="1747347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002" y="1484558"/>
            <a:ext cx="1151069" cy="1828800"/>
          </a:xfrm>
          <a:prstGeom prst="rect">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647713" y="1484558"/>
            <a:ext cx="729727"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1256" y="347639"/>
            <a:ext cx="8214941" cy="523220"/>
          </a:xfrm>
          <a:prstGeom prst="rect">
            <a:avLst/>
          </a:prstGeom>
          <a:solidFill>
            <a:srgbClr val="B2B2B2"/>
          </a:solidFill>
        </p:spPr>
        <p:txBody>
          <a:bodyPr wrap="none" rtlCol="0">
            <a:spAutoFit/>
          </a:bodyPr>
          <a:lstStyle/>
          <a:p>
            <a:r>
              <a:rPr lang="en-US" sz="2800" b="1" dirty="0" smtClean="0">
                <a:solidFill>
                  <a:schemeClr val="bg1"/>
                </a:solidFill>
                <a:latin typeface="Segoe UI Light" panose="020B0502040204020203" pitchFamily="34" charset="0"/>
              </a:rPr>
              <a:t>1. Institutional Convergence, boundaries, cooperation</a:t>
            </a:r>
            <a:endParaRPr lang="en-US" sz="2800" b="1" dirty="0">
              <a:solidFill>
                <a:schemeClr val="bg1"/>
              </a:solidFill>
              <a:latin typeface="Segoe UI Light" panose="020B0502040204020203" pitchFamily="34" charset="0"/>
            </a:endParaRPr>
          </a:p>
        </p:txBody>
      </p:sp>
      <p:sp>
        <p:nvSpPr>
          <p:cNvPr id="6" name="TextBox 5"/>
          <p:cNvSpPr txBox="1"/>
          <p:nvPr/>
        </p:nvSpPr>
        <p:spPr>
          <a:xfrm>
            <a:off x="3388659" y="1484558"/>
            <a:ext cx="1458669" cy="1477328"/>
          </a:xfrm>
          <a:prstGeom prst="rect">
            <a:avLst/>
          </a:prstGeom>
          <a:noFill/>
        </p:spPr>
        <p:txBody>
          <a:bodyPr wrap="none" rtlCol="0">
            <a:spAutoFit/>
          </a:bodyPr>
          <a:lstStyle/>
          <a:p>
            <a:r>
              <a:rPr lang="en-US" dirty="0" smtClean="0"/>
              <a:t>IT and Library</a:t>
            </a:r>
          </a:p>
          <a:p>
            <a:endParaRPr lang="en-US" dirty="0"/>
          </a:p>
          <a:p>
            <a:r>
              <a:rPr lang="en-US" dirty="0" smtClean="0"/>
              <a:t>‘Digital’</a:t>
            </a:r>
          </a:p>
          <a:p>
            <a:endParaRPr lang="en-US" dirty="0"/>
          </a:p>
          <a:p>
            <a:endParaRPr lang="en-US" dirty="0"/>
          </a:p>
        </p:txBody>
      </p:sp>
      <p:sp>
        <p:nvSpPr>
          <p:cNvPr id="7" name="Rectangle 6"/>
          <p:cNvSpPr/>
          <p:nvPr/>
        </p:nvSpPr>
        <p:spPr>
          <a:xfrm rot="16200000">
            <a:off x="693868" y="5093953"/>
            <a:ext cx="1151069" cy="1828800"/>
          </a:xfrm>
          <a:prstGeom prst="rect">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6200000">
            <a:off x="904539" y="3789702"/>
            <a:ext cx="729727"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94791" y="5432818"/>
            <a:ext cx="1105495" cy="1200329"/>
          </a:xfrm>
          <a:prstGeom prst="rect">
            <a:avLst/>
          </a:prstGeom>
          <a:noFill/>
        </p:spPr>
        <p:txBody>
          <a:bodyPr wrap="none" rtlCol="0">
            <a:spAutoFit/>
          </a:bodyPr>
          <a:lstStyle/>
          <a:p>
            <a:r>
              <a:rPr lang="en-US" dirty="0" smtClean="0"/>
              <a:t>Network,</a:t>
            </a:r>
          </a:p>
          <a:p>
            <a:r>
              <a:rPr lang="en-US" dirty="0" smtClean="0"/>
              <a:t>Compute,</a:t>
            </a:r>
          </a:p>
          <a:p>
            <a:r>
              <a:rPr lang="en-US" dirty="0" smtClean="0"/>
              <a:t>Storage,</a:t>
            </a:r>
          </a:p>
          <a:p>
            <a:r>
              <a:rPr lang="en-US" dirty="0" smtClean="0"/>
              <a:t>Security</a:t>
            </a:r>
            <a:endParaRPr lang="en-US" dirty="0"/>
          </a:p>
        </p:txBody>
      </p:sp>
      <p:sp>
        <p:nvSpPr>
          <p:cNvPr id="10" name="TextBox 9"/>
          <p:cNvSpPr txBox="1"/>
          <p:nvPr/>
        </p:nvSpPr>
        <p:spPr>
          <a:xfrm>
            <a:off x="2346765" y="4188667"/>
            <a:ext cx="1409360" cy="1200329"/>
          </a:xfrm>
          <a:prstGeom prst="rect">
            <a:avLst/>
          </a:prstGeom>
          <a:noFill/>
        </p:spPr>
        <p:txBody>
          <a:bodyPr wrap="none" rtlCol="0">
            <a:spAutoFit/>
          </a:bodyPr>
          <a:lstStyle/>
          <a:p>
            <a:r>
              <a:rPr lang="en-US" dirty="0" smtClean="0"/>
              <a:t>Research </a:t>
            </a:r>
          </a:p>
          <a:p>
            <a:r>
              <a:rPr lang="en-US" dirty="0" smtClean="0"/>
              <a:t>and learning </a:t>
            </a:r>
          </a:p>
          <a:p>
            <a:r>
              <a:rPr lang="en-US" dirty="0" smtClean="0"/>
              <a:t>workflow,</a:t>
            </a:r>
          </a:p>
          <a:p>
            <a:r>
              <a:rPr lang="en-US" dirty="0" smtClean="0"/>
              <a:t>Data</a:t>
            </a:r>
            <a:endParaRPr lang="en-US" dirty="0"/>
          </a:p>
        </p:txBody>
      </p:sp>
      <p:sp>
        <p:nvSpPr>
          <p:cNvPr id="11" name="TextBox 10"/>
          <p:cNvSpPr txBox="1"/>
          <p:nvPr/>
        </p:nvSpPr>
        <p:spPr>
          <a:xfrm>
            <a:off x="3823855" y="4188667"/>
            <a:ext cx="2352135" cy="1200329"/>
          </a:xfrm>
          <a:prstGeom prst="rect">
            <a:avLst/>
          </a:prstGeom>
          <a:noFill/>
        </p:spPr>
        <p:txBody>
          <a:bodyPr wrap="square" rtlCol="0">
            <a:spAutoFit/>
          </a:bodyPr>
          <a:lstStyle/>
          <a:p>
            <a:r>
              <a:rPr lang="en-US" dirty="0" smtClean="0"/>
              <a:t>Learning management, </a:t>
            </a:r>
            <a:br>
              <a:rPr lang="en-US" dirty="0" smtClean="0"/>
            </a:br>
            <a:r>
              <a:rPr lang="en-US" dirty="0" smtClean="0"/>
              <a:t>Library, research support office, Press, ….</a:t>
            </a:r>
            <a:endParaRPr lang="en-US" dirty="0"/>
          </a:p>
        </p:txBody>
      </p:sp>
      <p:sp>
        <p:nvSpPr>
          <p:cNvPr id="12" name="TextBox 11"/>
          <p:cNvSpPr txBox="1"/>
          <p:nvPr/>
        </p:nvSpPr>
        <p:spPr>
          <a:xfrm>
            <a:off x="6380018" y="1484558"/>
            <a:ext cx="2552006" cy="5109091"/>
          </a:xfrm>
          <a:prstGeom prst="rect">
            <a:avLst/>
          </a:prstGeom>
          <a:solidFill>
            <a:srgbClr val="B2B2B2"/>
          </a:solidFill>
        </p:spPr>
        <p:txBody>
          <a:bodyPr wrap="square" rtlCol="0">
            <a:spAutoFit/>
          </a:bodyPr>
          <a:lstStyle/>
          <a:p>
            <a:pPr algn="ctr"/>
            <a:endParaRPr lang="en-US" sz="2000" b="1" dirty="0" smtClean="0">
              <a:solidFill>
                <a:schemeClr val="bg1"/>
              </a:solidFill>
              <a:latin typeface="Segoe UI Light" panose="020B0502040204020203" pitchFamily="34" charset="0"/>
            </a:endParaRPr>
          </a:p>
          <a:p>
            <a:r>
              <a:rPr lang="en-US"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Older model of integration</a:t>
            </a:r>
            <a:r>
              <a:rPr lang="en-US" b="1" dirty="0" smtClean="0">
                <a:solidFill>
                  <a:schemeClr val="accent1"/>
                </a:solidFill>
                <a:latin typeface="Segoe UI Light" panose="020B0502040204020203" pitchFamily="34" charset="0"/>
              </a:rPr>
              <a:t>: </a:t>
            </a:r>
            <a:r>
              <a:rPr lang="en-US" b="1" dirty="0" smtClean="0">
                <a:solidFill>
                  <a:schemeClr val="bg1"/>
                </a:solidFill>
                <a:latin typeface="Segoe UI Light" panose="020B0502040204020203" pitchFamily="34" charset="0"/>
              </a:rPr>
              <a:t>Integration around artifact: IT and Library organization. Common in the UK and some other sectors in 90s. </a:t>
            </a:r>
          </a:p>
          <a:p>
            <a:endParaRPr lang="en-US" b="1" dirty="0" smtClean="0">
              <a:solidFill>
                <a:schemeClr val="bg1"/>
              </a:solidFill>
              <a:latin typeface="Segoe UI Light" panose="020B0502040204020203" pitchFamily="34" charset="0"/>
            </a:endParaRPr>
          </a:p>
          <a:p>
            <a:pPr algn="ctr"/>
            <a:endParaRPr lang="en-US" b="1" dirty="0">
              <a:solidFill>
                <a:schemeClr val="bg1"/>
              </a:solidFill>
              <a:latin typeface="Segoe UI Light" panose="020B0502040204020203" pitchFamily="34" charset="0"/>
            </a:endParaRPr>
          </a:p>
          <a:p>
            <a:r>
              <a:rPr lang="en-US"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 new model of integration</a:t>
            </a:r>
            <a:r>
              <a:rPr lang="en-US" b="1" dirty="0" smtClean="0">
                <a:solidFill>
                  <a:schemeClr val="accent1"/>
                </a:solidFill>
                <a:latin typeface="Segoe UI Light" panose="020B0502040204020203" pitchFamily="34" charset="0"/>
              </a:rPr>
              <a:t>: </a:t>
            </a:r>
            <a:r>
              <a:rPr lang="en-US" b="1" dirty="0" smtClean="0">
                <a:solidFill>
                  <a:schemeClr val="bg1"/>
                </a:solidFill>
                <a:latin typeface="Segoe UI Light" panose="020B0502040204020203" pitchFamily="34" charset="0"/>
              </a:rPr>
              <a:t>Integrate around practices?</a:t>
            </a:r>
            <a:br>
              <a:rPr lang="en-US" b="1" dirty="0" smtClean="0">
                <a:solidFill>
                  <a:schemeClr val="bg1"/>
                </a:solidFill>
                <a:latin typeface="Segoe UI Light" panose="020B0502040204020203" pitchFamily="34" charset="0"/>
              </a:rPr>
            </a:br>
            <a:r>
              <a:rPr lang="en-US" b="1" dirty="0" smtClean="0">
                <a:solidFill>
                  <a:schemeClr val="bg1"/>
                </a:solidFill>
                <a:latin typeface="Segoe UI Light" panose="020B0502040204020203" pitchFamily="34" charset="0"/>
              </a:rPr>
              <a:t>Shared support for data management, research and learning workflows, ..</a:t>
            </a:r>
          </a:p>
          <a:p>
            <a:pPr algn="ctr"/>
            <a:endParaRPr lang="en-US" b="1" dirty="0">
              <a:solidFill>
                <a:schemeClr val="bg1"/>
              </a:solidFill>
              <a:latin typeface="Segoe UI Light" panose="020B0502040204020203" pitchFamily="34" charset="0"/>
            </a:endParaRPr>
          </a:p>
        </p:txBody>
      </p:sp>
    </p:spTree>
    <p:extLst>
      <p:ext uri="{BB962C8B-B14F-4D97-AF65-F5344CB8AC3E}">
        <p14:creationId xmlns:p14="http://schemas.microsoft.com/office/powerpoint/2010/main" val="1910550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09641" y="3715729"/>
            <a:ext cx="7924800" cy="2739211"/>
          </a:xfrm>
          <a:prstGeom prst="rect">
            <a:avLst/>
          </a:prstGeom>
          <a:solidFill>
            <a:srgbClr val="B2B2B2"/>
          </a:solidFill>
        </p:spPr>
        <p:txBody>
          <a:bodyPr wrap="square" rtlCol="0">
            <a:spAutoFit/>
          </a:bodyPr>
          <a:lstStyle/>
          <a:p>
            <a:r>
              <a:rPr lang="en-US" sz="2400" dirty="0" smtClean="0">
                <a:solidFill>
                  <a:srgbClr val="FFFFFF"/>
                </a:solidFill>
                <a:latin typeface="Segoe UI Light" panose="020B0502040204020203" pitchFamily="34" charset="0"/>
              </a:rPr>
              <a:t>Our traditional model was one in which we thought of the user in the life of the library</a:t>
            </a:r>
          </a:p>
          <a:p>
            <a:endParaRPr lang="en-US" sz="2400" dirty="0" smtClean="0">
              <a:solidFill>
                <a:srgbClr val="FFFFFF"/>
              </a:solidFill>
              <a:latin typeface="Segoe UI Light" panose="020B0502040204020203" pitchFamily="34" charset="0"/>
            </a:endParaRPr>
          </a:p>
          <a:p>
            <a:r>
              <a:rPr lang="en-US" sz="2400" dirty="0" smtClean="0">
                <a:solidFill>
                  <a:srgbClr val="FFFFFF"/>
                </a:solidFill>
                <a:latin typeface="Segoe UI Light" panose="020B0502040204020203" pitchFamily="34" charset="0"/>
              </a:rPr>
              <a:t>… but we are now increasingly thinking about </a:t>
            </a:r>
            <a:r>
              <a:rPr lang="en-US" sz="3600" b="1" dirty="0" smtClean="0">
                <a:solidFill>
                  <a:srgbClr val="FFFFFF"/>
                </a:solidFill>
                <a:latin typeface="Segoe UI Light" panose="020B0502040204020203" pitchFamily="34" charset="0"/>
              </a:rPr>
              <a:t>the library in the life of the user </a:t>
            </a:r>
            <a:r>
              <a:rPr lang="en-US" sz="2400" dirty="0" smtClean="0">
                <a:solidFill>
                  <a:srgbClr val="FFFFFF"/>
                </a:solidFill>
                <a:latin typeface="Segoe UI Light" panose="020B0502040204020203" pitchFamily="34" charset="0"/>
              </a:rPr>
              <a:t>as they enact new research and learning practices.</a:t>
            </a:r>
            <a:endParaRPr lang="en-US" sz="2400" dirty="0">
              <a:solidFill>
                <a:srgbClr val="FFFFFF"/>
              </a:solidFill>
              <a:latin typeface="Segoe UI Light" panose="020B0502040204020203" pitchFamily="34" charset="0"/>
            </a:endParaRPr>
          </a:p>
        </p:txBody>
      </p:sp>
      <p:sp>
        <p:nvSpPr>
          <p:cNvPr id="3" name="TextBox 2"/>
          <p:cNvSpPr txBox="1"/>
          <p:nvPr/>
        </p:nvSpPr>
        <p:spPr>
          <a:xfrm>
            <a:off x="609641" y="459910"/>
            <a:ext cx="7924800" cy="1569660"/>
          </a:xfrm>
          <a:prstGeom prst="rect">
            <a:avLst/>
          </a:prstGeom>
          <a:solidFill>
            <a:srgbClr val="B2B2B2"/>
          </a:solidFill>
        </p:spPr>
        <p:txBody>
          <a:bodyPr wrap="square" rtlCol="0">
            <a:spAutoFit/>
          </a:bodyPr>
          <a:lstStyle/>
          <a:p>
            <a:r>
              <a:rPr lang="en-US" sz="3200" dirty="0" smtClean="0">
                <a:solidFill>
                  <a:srgbClr val="FFFFFF"/>
                </a:solidFill>
                <a:latin typeface="Segoe UI Light" panose="020B0502040204020203" pitchFamily="34" charset="0"/>
              </a:rPr>
              <a:t>2. Deeper engagement with research and learning behaviors of library users – a partner in knowledge creation.  </a:t>
            </a:r>
            <a:endParaRPr lang="en-US" sz="3200" dirty="0">
              <a:solidFill>
                <a:srgbClr val="FFFFFF"/>
              </a:solidFill>
              <a:latin typeface="Segoe UI Light" panose="020B0502040204020203" pitchFamily="34" charset="0"/>
            </a:endParaRPr>
          </a:p>
        </p:txBody>
      </p:sp>
    </p:spTree>
    <p:extLst>
      <p:ext uri="{BB962C8B-B14F-4D97-AF65-F5344CB8AC3E}">
        <p14:creationId xmlns:p14="http://schemas.microsoft.com/office/powerpoint/2010/main" val="1579588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721" y="355003"/>
            <a:ext cx="7620228" cy="954107"/>
          </a:xfrm>
          <a:prstGeom prst="rect">
            <a:avLst/>
          </a:prstGeom>
          <a:solidFill>
            <a:srgbClr val="B2B2B2"/>
          </a:solidFill>
        </p:spPr>
        <p:txBody>
          <a:bodyPr wrap="none" rtlCol="0">
            <a:spAutoFit/>
          </a:bodyPr>
          <a:lstStyle/>
          <a:p>
            <a:pPr algn="ctr"/>
            <a:r>
              <a:rPr lang="en-US" sz="2800" b="1" dirty="0" smtClean="0">
                <a:solidFill>
                  <a:schemeClr val="bg1"/>
                </a:solidFill>
                <a:latin typeface="Segoe UI Light" panose="020B0502040204020203" pitchFamily="34" charset="0"/>
              </a:rPr>
              <a:t>3. Conscious coordination – collaboration at scale</a:t>
            </a:r>
          </a:p>
          <a:p>
            <a:pPr algn="ctr"/>
            <a:r>
              <a:rPr lang="en-US" sz="2800" b="1" dirty="0">
                <a:solidFill>
                  <a:schemeClr val="bg1"/>
                </a:solidFill>
                <a:latin typeface="Segoe UI Light" panose="020B0502040204020203" pitchFamily="34" charset="0"/>
              </a:rPr>
              <a:t> </a:t>
            </a:r>
            <a:r>
              <a:rPr lang="en-US" sz="2800" b="1" dirty="0" smtClean="0">
                <a:solidFill>
                  <a:schemeClr val="bg1"/>
                </a:solidFill>
                <a:latin typeface="Segoe UI Light" panose="020B0502040204020203" pitchFamily="34" charset="0"/>
              </a:rPr>
              <a:t>                            -   </a:t>
            </a:r>
            <a:r>
              <a:rPr lang="en-US" sz="2800" b="1" dirty="0" err="1" smtClean="0">
                <a:solidFill>
                  <a:schemeClr val="bg1"/>
                </a:solidFill>
                <a:latin typeface="Segoe UI Light" panose="020B0502040204020203" pitchFamily="34" charset="0"/>
              </a:rPr>
              <a:t>rightscaling</a:t>
            </a:r>
            <a:r>
              <a:rPr lang="en-US" sz="2800" b="1" dirty="0" smtClean="0">
                <a:solidFill>
                  <a:schemeClr val="bg1"/>
                </a:solidFill>
                <a:latin typeface="Segoe UI Light" panose="020B0502040204020203" pitchFamily="34" charset="0"/>
              </a:rPr>
              <a:t>?</a:t>
            </a:r>
            <a:endParaRPr lang="en-US" sz="2400" b="1" dirty="0">
              <a:solidFill>
                <a:schemeClr val="bg1"/>
              </a:solidFill>
              <a:latin typeface="Segoe UI Light" panose="020B0502040204020203" pitchFamily="34" charset="0"/>
            </a:endParaRPr>
          </a:p>
        </p:txBody>
      </p:sp>
      <p:pic>
        <p:nvPicPr>
          <p:cNvPr id="6" name="Picture 6" descr="http://www.digital-science.com/system/images/W1siZiIsIjIwMTIvMDUvMDkvMTcvNDIvMzEvNTU0L3Byb2R1Y3RfZmlnc2hhcmVfbGFyZ2UucG5nIl1d/product-figshare-large.png"/>
          <p:cNvPicPr>
            <a:picLocks noChangeAspect="1" noChangeArrowheads="1"/>
          </p:cNvPicPr>
          <p:nvPr/>
        </p:nvPicPr>
        <p:blipFill>
          <a:blip r:embed="rId2" cstate="print"/>
          <a:srcRect/>
          <a:stretch>
            <a:fillRect/>
          </a:stretch>
        </p:blipFill>
        <p:spPr bwMode="auto">
          <a:xfrm>
            <a:off x="6935292" y="6020263"/>
            <a:ext cx="1600200" cy="484910"/>
          </a:xfrm>
          <a:prstGeom prst="rect">
            <a:avLst/>
          </a:prstGeom>
          <a:noFill/>
        </p:spPr>
      </p:pic>
      <p:pic>
        <p:nvPicPr>
          <p:cNvPr id="7" name="Picture 14" descr="http://wiki.datadryad.org/wg/dryad/images/9/91/DryadLogo.png"/>
          <p:cNvPicPr>
            <a:picLocks noChangeAspect="1" noChangeArrowheads="1"/>
          </p:cNvPicPr>
          <p:nvPr/>
        </p:nvPicPr>
        <p:blipFill>
          <a:blip r:embed="rId3" cstate="print"/>
          <a:srcRect/>
          <a:stretch>
            <a:fillRect/>
          </a:stretch>
        </p:blipFill>
        <p:spPr bwMode="auto">
          <a:xfrm>
            <a:off x="7163892" y="5027599"/>
            <a:ext cx="1371600" cy="766646"/>
          </a:xfrm>
          <a:prstGeom prst="rect">
            <a:avLst/>
          </a:prstGeom>
          <a:noFill/>
        </p:spPr>
      </p:pic>
      <p:sp>
        <p:nvSpPr>
          <p:cNvPr id="12" name="Rectangular Callout 11"/>
          <p:cNvSpPr/>
          <p:nvPr/>
        </p:nvSpPr>
        <p:spPr>
          <a:xfrm>
            <a:off x="567737" y="2121487"/>
            <a:ext cx="1463922" cy="914400"/>
          </a:xfrm>
          <a:prstGeom prst="wedgeRectCallout">
            <a:avLst>
              <a:gd name="adj1" fmla="val 4827"/>
              <a:gd name="adj2" fmla="val 1009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1"/>
                </a:solidFill>
              </a:rPr>
              <a:t>The ‘borrowed’ collection</a:t>
            </a:r>
            <a:endParaRPr lang="en-US" sz="1600" dirty="0">
              <a:solidFill>
                <a:schemeClr val="accent1"/>
              </a:solidFill>
            </a:endParaRPr>
          </a:p>
        </p:txBody>
      </p:sp>
      <p:sp>
        <p:nvSpPr>
          <p:cNvPr id="13" name="Rectangular Callout 12"/>
          <p:cNvSpPr/>
          <p:nvPr/>
        </p:nvSpPr>
        <p:spPr>
          <a:xfrm>
            <a:off x="2565064" y="2121710"/>
            <a:ext cx="1412915" cy="800099"/>
          </a:xfrm>
          <a:prstGeom prst="wedgeRectCallout">
            <a:avLst>
              <a:gd name="adj1" fmla="val -2362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1"/>
                </a:solidFill>
              </a:rPr>
              <a:t>The ‘shared print’ collection</a:t>
            </a:r>
            <a:endParaRPr lang="en-US" sz="1600" dirty="0">
              <a:solidFill>
                <a:schemeClr val="accent1"/>
              </a:solidFill>
            </a:endParaRPr>
          </a:p>
        </p:txBody>
      </p:sp>
      <p:sp>
        <p:nvSpPr>
          <p:cNvPr id="14" name="Rectangular Callout 13"/>
          <p:cNvSpPr/>
          <p:nvPr/>
        </p:nvSpPr>
        <p:spPr>
          <a:xfrm>
            <a:off x="4673411" y="2121487"/>
            <a:ext cx="1412915" cy="800099"/>
          </a:xfrm>
          <a:prstGeom prst="wedgeRectCallout">
            <a:avLst>
              <a:gd name="adj1" fmla="val -3318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1"/>
                </a:solidFill>
              </a:rPr>
              <a:t>The ‘shared digital’ collection</a:t>
            </a:r>
            <a:endParaRPr lang="en-US" sz="1600" dirty="0">
              <a:solidFill>
                <a:schemeClr val="accent1"/>
              </a:solidFill>
            </a:endParaRPr>
          </a:p>
        </p:txBody>
      </p:sp>
      <p:sp>
        <p:nvSpPr>
          <p:cNvPr id="15" name="Rectangular Callout 14"/>
          <p:cNvSpPr/>
          <p:nvPr/>
        </p:nvSpPr>
        <p:spPr>
          <a:xfrm>
            <a:off x="6935292" y="2121487"/>
            <a:ext cx="1412915" cy="914400"/>
          </a:xfrm>
          <a:prstGeom prst="wedgeRectCallout">
            <a:avLst>
              <a:gd name="adj1" fmla="val -35008"/>
              <a:gd name="adj2" fmla="val 10055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1"/>
                </a:solidFill>
              </a:rPr>
              <a:t>The evolving scholarly record</a:t>
            </a:r>
            <a:endParaRPr lang="en-US" sz="1600" dirty="0">
              <a:solidFill>
                <a:schemeClr val="accent1"/>
              </a:solidFill>
            </a:endParaRPr>
          </a:p>
        </p:txBody>
      </p:sp>
      <p:pic>
        <p:nvPicPr>
          <p:cNvPr id="17" name="Picture 2" descr="Libraries Australia Sea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128" y="4524099"/>
            <a:ext cx="1275684" cy="3651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AND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0963" y="4451103"/>
            <a:ext cx="715975" cy="35047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www.oclc.org/content/dam/oclc/common/images/logos/new/OCLC/OCLC_Logo_H_Color_NoTa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3411" y="3682000"/>
            <a:ext cx="1409511" cy="6758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ohiolink.edu/sites/ohiolink.edu/files/Website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534" y="5107150"/>
            <a:ext cx="1737719" cy="35303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icpsr.umich.edu/icpsrweb/ICPSR/css/images/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6399" y="3871986"/>
            <a:ext cx="1291808" cy="2286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www.oclc.org/content/dam/oclc/common/images/logos/new/OCLC/OCLC_Logo_H_Color_NoTa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214" y="3852050"/>
            <a:ext cx="1409511" cy="6758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4699664" y="4444597"/>
            <a:ext cx="1540020" cy="278371"/>
          </a:xfrm>
          <a:prstGeom prst="rect">
            <a:avLst/>
          </a:prstGeom>
        </p:spPr>
      </p:pic>
      <p:pic>
        <p:nvPicPr>
          <p:cNvPr id="8" name="Picture 7"/>
          <p:cNvPicPr>
            <a:picLocks noChangeAspect="1"/>
          </p:cNvPicPr>
          <p:nvPr/>
        </p:nvPicPr>
        <p:blipFill>
          <a:blip r:embed="rId10"/>
          <a:stretch>
            <a:fillRect/>
          </a:stretch>
        </p:blipFill>
        <p:spPr>
          <a:xfrm>
            <a:off x="5335272" y="4889224"/>
            <a:ext cx="904412" cy="868074"/>
          </a:xfrm>
          <a:prstGeom prst="rect">
            <a:avLst/>
          </a:prstGeom>
        </p:spPr>
      </p:pic>
      <p:pic>
        <p:nvPicPr>
          <p:cNvPr id="20" name="Picture 4" descr="Trove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1978" y="6057073"/>
            <a:ext cx="1187399" cy="2809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en/d/da/LOCKSS_logo.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35484" y="4904574"/>
            <a:ext cx="590194" cy="5938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www.oclc.org/content/dam/oclc/common/images/logos/new/OCLC/OCLC_Logo_H_Color_NoTa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8468" y="3848256"/>
            <a:ext cx="1409511" cy="6758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EST: Western Regional Storage Trust 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96462" y="4651434"/>
            <a:ext cx="1486189" cy="4755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4"/>
          <a:stretch>
            <a:fillRect/>
          </a:stretch>
        </p:blipFill>
        <p:spPr>
          <a:xfrm>
            <a:off x="2651956" y="5381202"/>
            <a:ext cx="1239129" cy="413043"/>
          </a:xfrm>
          <a:prstGeom prst="rect">
            <a:avLst/>
          </a:prstGeom>
        </p:spPr>
      </p:pic>
      <p:pic>
        <p:nvPicPr>
          <p:cNvPr id="1034" name="Picture 10" descr="http://www.caval.edu.au/assets/images/logo.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51956" y="5861810"/>
            <a:ext cx="867695" cy="507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000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32"/>
                                        </p:tgtEl>
                                        <p:attrNameLst>
                                          <p:attrName>style.visibility</p:attrName>
                                        </p:attrNameLst>
                                      </p:cBhvr>
                                      <p:to>
                                        <p:strVal val="visible"/>
                                      </p:to>
                                    </p:set>
                                    <p:animEffect transition="in" filter="fade">
                                      <p:cBhvr>
                                        <p:cTn id="39" dur="1000"/>
                                        <p:tgtEl>
                                          <p:spTgt spid="1032"/>
                                        </p:tgtEl>
                                      </p:cBhvr>
                                    </p:animEffect>
                                    <p:anim calcmode="lin" valueType="num">
                                      <p:cBhvr>
                                        <p:cTn id="40" dur="1000" fill="hold"/>
                                        <p:tgtEl>
                                          <p:spTgt spid="1032"/>
                                        </p:tgtEl>
                                        <p:attrNameLst>
                                          <p:attrName>ppt_x</p:attrName>
                                        </p:attrNameLst>
                                      </p:cBhvr>
                                      <p:tavLst>
                                        <p:tav tm="0">
                                          <p:val>
                                            <p:strVal val="#ppt_x"/>
                                          </p:val>
                                        </p:tav>
                                        <p:tav tm="100000">
                                          <p:val>
                                            <p:strVal val="#ppt_x"/>
                                          </p:val>
                                        </p:tav>
                                      </p:tavLst>
                                    </p:anim>
                                    <p:anim calcmode="lin" valueType="num">
                                      <p:cBhvr>
                                        <p:cTn id="41" dur="1000" fill="hold"/>
                                        <p:tgtEl>
                                          <p:spTgt spid="103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034"/>
                                        </p:tgtEl>
                                        <p:attrNameLst>
                                          <p:attrName>style.visibility</p:attrName>
                                        </p:attrNameLst>
                                      </p:cBhvr>
                                      <p:to>
                                        <p:strVal val="visible"/>
                                      </p:to>
                                    </p:set>
                                    <p:animEffect transition="in" filter="fade">
                                      <p:cBhvr>
                                        <p:cTn id="49" dur="1000"/>
                                        <p:tgtEl>
                                          <p:spTgt spid="1034"/>
                                        </p:tgtEl>
                                      </p:cBhvr>
                                    </p:animEffect>
                                    <p:anim calcmode="lin" valueType="num">
                                      <p:cBhvr>
                                        <p:cTn id="50" dur="1000" fill="hold"/>
                                        <p:tgtEl>
                                          <p:spTgt spid="1034"/>
                                        </p:tgtEl>
                                        <p:attrNameLst>
                                          <p:attrName>ppt_x</p:attrName>
                                        </p:attrNameLst>
                                      </p:cBhvr>
                                      <p:tavLst>
                                        <p:tav tm="0">
                                          <p:val>
                                            <p:strVal val="#ppt_x"/>
                                          </p:val>
                                        </p:tav>
                                        <p:tav tm="100000">
                                          <p:val>
                                            <p:strVal val="#ppt_x"/>
                                          </p:val>
                                        </p:tav>
                                      </p:tavLst>
                                    </p:anim>
                                    <p:anim calcmode="lin" valueType="num">
                                      <p:cBhvr>
                                        <p:cTn id="51"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098"/>
                                        </p:tgtEl>
                                        <p:attrNameLst>
                                          <p:attrName>style.visibility</p:attrName>
                                        </p:attrNameLst>
                                      </p:cBhvr>
                                      <p:to>
                                        <p:strVal val="visible"/>
                                      </p:to>
                                    </p:set>
                                    <p:animEffect transition="in" filter="fade">
                                      <p:cBhvr>
                                        <p:cTn id="61" dur="1000"/>
                                        <p:tgtEl>
                                          <p:spTgt spid="4098"/>
                                        </p:tgtEl>
                                      </p:cBhvr>
                                    </p:animEffect>
                                    <p:anim calcmode="lin" valueType="num">
                                      <p:cBhvr>
                                        <p:cTn id="62" dur="1000" fill="hold"/>
                                        <p:tgtEl>
                                          <p:spTgt spid="4098"/>
                                        </p:tgtEl>
                                        <p:attrNameLst>
                                          <p:attrName>ppt_x</p:attrName>
                                        </p:attrNameLst>
                                      </p:cBhvr>
                                      <p:tavLst>
                                        <p:tav tm="0">
                                          <p:val>
                                            <p:strVal val="#ppt_x"/>
                                          </p:val>
                                        </p:tav>
                                        <p:tav tm="100000">
                                          <p:val>
                                            <p:strVal val="#ppt_x"/>
                                          </p:val>
                                        </p:tav>
                                      </p:tavLst>
                                    </p:anim>
                                    <p:anim calcmode="lin" valueType="num">
                                      <p:cBhvr>
                                        <p:cTn id="63" dur="1000" fill="hold"/>
                                        <p:tgtEl>
                                          <p:spTgt spid="4098"/>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1000"/>
                                        <p:tgtEl>
                                          <p:spTgt spid="3"/>
                                        </p:tgtEl>
                                      </p:cBhvr>
                                    </p:animEffect>
                                    <p:anim calcmode="lin" valueType="num">
                                      <p:cBhvr>
                                        <p:cTn id="67" dur="1000" fill="hold"/>
                                        <p:tgtEl>
                                          <p:spTgt spid="3"/>
                                        </p:tgtEl>
                                        <p:attrNameLst>
                                          <p:attrName>ppt_x</p:attrName>
                                        </p:attrNameLst>
                                      </p:cBhvr>
                                      <p:tavLst>
                                        <p:tav tm="0">
                                          <p:val>
                                            <p:strVal val="#ppt_x"/>
                                          </p:val>
                                        </p:tav>
                                        <p:tav tm="100000">
                                          <p:val>
                                            <p:strVal val="#ppt_x"/>
                                          </p:val>
                                        </p:tav>
                                      </p:tavLst>
                                    </p:anim>
                                    <p:anim calcmode="lin" valueType="num">
                                      <p:cBhvr>
                                        <p:cTn id="68" dur="1000" fill="hold"/>
                                        <p:tgtEl>
                                          <p:spTgt spid="3"/>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1000"/>
                                        <p:tgtEl>
                                          <p:spTgt spid="8"/>
                                        </p:tgtEl>
                                      </p:cBhvr>
                                    </p:animEffect>
                                    <p:anim calcmode="lin" valueType="num">
                                      <p:cBhvr>
                                        <p:cTn id="72" dur="1000" fill="hold"/>
                                        <p:tgtEl>
                                          <p:spTgt spid="8"/>
                                        </p:tgtEl>
                                        <p:attrNameLst>
                                          <p:attrName>ppt_x</p:attrName>
                                        </p:attrNameLst>
                                      </p:cBhvr>
                                      <p:tavLst>
                                        <p:tav tm="0">
                                          <p:val>
                                            <p:strVal val="#ppt_x"/>
                                          </p:val>
                                        </p:tav>
                                        <p:tav tm="100000">
                                          <p:val>
                                            <p:strVal val="#ppt_x"/>
                                          </p:val>
                                        </p:tav>
                                      </p:tavLst>
                                    </p:anim>
                                    <p:anim calcmode="lin" valueType="num">
                                      <p:cBhvr>
                                        <p:cTn id="73" dur="1000" fill="hold"/>
                                        <p:tgtEl>
                                          <p:spTgt spid="8"/>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000"/>
                                        <p:tgtEl>
                                          <p:spTgt spid="20"/>
                                        </p:tgtEl>
                                      </p:cBhvr>
                                    </p:animEffect>
                                    <p:anim calcmode="lin" valueType="num">
                                      <p:cBhvr>
                                        <p:cTn id="77" dur="1000" fill="hold"/>
                                        <p:tgtEl>
                                          <p:spTgt spid="20"/>
                                        </p:tgtEl>
                                        <p:attrNameLst>
                                          <p:attrName>ppt_x</p:attrName>
                                        </p:attrNameLst>
                                      </p:cBhvr>
                                      <p:tavLst>
                                        <p:tav tm="0">
                                          <p:val>
                                            <p:strVal val="#ppt_x"/>
                                          </p:val>
                                        </p:tav>
                                        <p:tav tm="100000">
                                          <p:val>
                                            <p:strVal val="#ppt_x"/>
                                          </p:val>
                                        </p:tav>
                                      </p:tavLst>
                                    </p:anim>
                                    <p:anim calcmode="lin" valueType="num">
                                      <p:cBhvr>
                                        <p:cTn id="78" dur="1000" fill="hold"/>
                                        <p:tgtEl>
                                          <p:spTgt spid="20"/>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1030"/>
                                        </p:tgtEl>
                                        <p:attrNameLst>
                                          <p:attrName>style.visibility</p:attrName>
                                        </p:attrNameLst>
                                      </p:cBhvr>
                                      <p:to>
                                        <p:strVal val="visible"/>
                                      </p:to>
                                    </p:set>
                                    <p:animEffect transition="in" filter="fade">
                                      <p:cBhvr>
                                        <p:cTn id="81" dur="1000"/>
                                        <p:tgtEl>
                                          <p:spTgt spid="1030"/>
                                        </p:tgtEl>
                                      </p:cBhvr>
                                    </p:animEffect>
                                    <p:anim calcmode="lin" valueType="num">
                                      <p:cBhvr>
                                        <p:cTn id="82" dur="1000" fill="hold"/>
                                        <p:tgtEl>
                                          <p:spTgt spid="1030"/>
                                        </p:tgtEl>
                                        <p:attrNameLst>
                                          <p:attrName>ppt_x</p:attrName>
                                        </p:attrNameLst>
                                      </p:cBhvr>
                                      <p:tavLst>
                                        <p:tav tm="0">
                                          <p:val>
                                            <p:strVal val="#ppt_x"/>
                                          </p:val>
                                        </p:tav>
                                        <p:tav tm="100000">
                                          <p:val>
                                            <p:strVal val="#ppt_x"/>
                                          </p:val>
                                        </p:tav>
                                      </p:tavLst>
                                    </p:anim>
                                    <p:anim calcmode="lin" valueType="num">
                                      <p:cBhvr>
                                        <p:cTn id="83"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fade">
                                      <p:cBhvr>
                                        <p:cTn id="88" dur="1000"/>
                                        <p:tgtEl>
                                          <p:spTgt spid="6"/>
                                        </p:tgtEl>
                                      </p:cBhvr>
                                    </p:animEffect>
                                    <p:anim calcmode="lin" valueType="num">
                                      <p:cBhvr>
                                        <p:cTn id="89" dur="1000" fill="hold"/>
                                        <p:tgtEl>
                                          <p:spTgt spid="6"/>
                                        </p:tgtEl>
                                        <p:attrNameLst>
                                          <p:attrName>ppt_x</p:attrName>
                                        </p:attrNameLst>
                                      </p:cBhvr>
                                      <p:tavLst>
                                        <p:tav tm="0">
                                          <p:val>
                                            <p:strVal val="#ppt_x"/>
                                          </p:val>
                                        </p:tav>
                                        <p:tav tm="100000">
                                          <p:val>
                                            <p:strVal val="#ppt_x"/>
                                          </p:val>
                                        </p:tav>
                                      </p:tavLst>
                                    </p:anim>
                                    <p:anim calcmode="lin" valueType="num">
                                      <p:cBhvr>
                                        <p:cTn id="90" dur="1000" fill="hold"/>
                                        <p:tgtEl>
                                          <p:spTgt spid="6"/>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1000"/>
                                        <p:tgtEl>
                                          <p:spTgt spid="7"/>
                                        </p:tgtEl>
                                      </p:cBhvr>
                                    </p:animEffect>
                                    <p:anim calcmode="lin" valueType="num">
                                      <p:cBhvr>
                                        <p:cTn id="94" dur="1000" fill="hold"/>
                                        <p:tgtEl>
                                          <p:spTgt spid="7"/>
                                        </p:tgtEl>
                                        <p:attrNameLst>
                                          <p:attrName>ppt_x</p:attrName>
                                        </p:attrNameLst>
                                      </p:cBhvr>
                                      <p:tavLst>
                                        <p:tav tm="0">
                                          <p:val>
                                            <p:strVal val="#ppt_x"/>
                                          </p:val>
                                        </p:tav>
                                        <p:tav tm="100000">
                                          <p:val>
                                            <p:strVal val="#ppt_x"/>
                                          </p:val>
                                        </p:tav>
                                      </p:tavLst>
                                    </p:anim>
                                    <p:anim calcmode="lin" valueType="num">
                                      <p:cBhvr>
                                        <p:cTn id="95" dur="1000" fill="hold"/>
                                        <p:tgtEl>
                                          <p:spTgt spid="7"/>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fade">
                                      <p:cBhvr>
                                        <p:cTn id="98" dur="1000"/>
                                        <p:tgtEl>
                                          <p:spTgt spid="15"/>
                                        </p:tgtEl>
                                      </p:cBhvr>
                                    </p:animEffect>
                                    <p:anim calcmode="lin" valueType="num">
                                      <p:cBhvr>
                                        <p:cTn id="99" dur="1000" fill="hold"/>
                                        <p:tgtEl>
                                          <p:spTgt spid="15"/>
                                        </p:tgtEl>
                                        <p:attrNameLst>
                                          <p:attrName>ppt_x</p:attrName>
                                        </p:attrNameLst>
                                      </p:cBhvr>
                                      <p:tavLst>
                                        <p:tav tm="0">
                                          <p:val>
                                            <p:strVal val="#ppt_x"/>
                                          </p:val>
                                        </p:tav>
                                        <p:tav tm="100000">
                                          <p:val>
                                            <p:strVal val="#ppt_x"/>
                                          </p:val>
                                        </p:tav>
                                      </p:tavLst>
                                    </p:anim>
                                    <p:anim calcmode="lin" valueType="num">
                                      <p:cBhvr>
                                        <p:cTn id="100" dur="1000" fill="hold"/>
                                        <p:tgtEl>
                                          <p:spTgt spid="15"/>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1000"/>
                                        <p:tgtEl>
                                          <p:spTgt spid="19"/>
                                        </p:tgtEl>
                                      </p:cBhvr>
                                    </p:animEffect>
                                    <p:anim calcmode="lin" valueType="num">
                                      <p:cBhvr>
                                        <p:cTn id="104" dur="1000" fill="hold"/>
                                        <p:tgtEl>
                                          <p:spTgt spid="19"/>
                                        </p:tgtEl>
                                        <p:attrNameLst>
                                          <p:attrName>ppt_x</p:attrName>
                                        </p:attrNameLst>
                                      </p:cBhvr>
                                      <p:tavLst>
                                        <p:tav tm="0">
                                          <p:val>
                                            <p:strVal val="#ppt_x"/>
                                          </p:val>
                                        </p:tav>
                                        <p:tav tm="100000">
                                          <p:val>
                                            <p:strVal val="#ppt_x"/>
                                          </p:val>
                                        </p:tav>
                                      </p:tavLst>
                                    </p:anim>
                                    <p:anim calcmode="lin" valueType="num">
                                      <p:cBhvr>
                                        <p:cTn id="105" dur="1000" fill="hold"/>
                                        <p:tgtEl>
                                          <p:spTgt spid="19"/>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4102"/>
                                        </p:tgtEl>
                                        <p:attrNameLst>
                                          <p:attrName>style.visibility</p:attrName>
                                        </p:attrNameLst>
                                      </p:cBhvr>
                                      <p:to>
                                        <p:strVal val="visible"/>
                                      </p:to>
                                    </p:set>
                                    <p:animEffect transition="in" filter="fade">
                                      <p:cBhvr>
                                        <p:cTn id="108" dur="1000"/>
                                        <p:tgtEl>
                                          <p:spTgt spid="4102"/>
                                        </p:tgtEl>
                                      </p:cBhvr>
                                    </p:animEffect>
                                    <p:anim calcmode="lin" valueType="num">
                                      <p:cBhvr>
                                        <p:cTn id="109" dur="1000" fill="hold"/>
                                        <p:tgtEl>
                                          <p:spTgt spid="4102"/>
                                        </p:tgtEl>
                                        <p:attrNameLst>
                                          <p:attrName>ppt_x</p:attrName>
                                        </p:attrNameLst>
                                      </p:cBhvr>
                                      <p:tavLst>
                                        <p:tav tm="0">
                                          <p:val>
                                            <p:strVal val="#ppt_x"/>
                                          </p:val>
                                        </p:tav>
                                        <p:tav tm="100000">
                                          <p:val>
                                            <p:strVal val="#ppt_x"/>
                                          </p:val>
                                        </p:tav>
                                      </p:tavLst>
                                    </p:anim>
                                    <p:anim calcmode="lin" valueType="num">
                                      <p:cBhvr>
                                        <p:cTn id="110"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bg1"/>
                </a:solidFill>
                <a:latin typeface="Segoe UI Light" panose="020B0502040204020203" pitchFamily="34" charset="0"/>
              </a:rPr>
              <a:t>So …</a:t>
            </a:r>
            <a:br>
              <a:rPr lang="en-US" dirty="0" smtClean="0">
                <a:solidFill>
                  <a:schemeClr val="bg1"/>
                </a:solidFill>
                <a:latin typeface="Segoe UI Light" panose="020B0502040204020203" pitchFamily="34" charset="0"/>
              </a:rPr>
            </a:br>
            <a:endParaRPr lang="en-US" dirty="0">
              <a:solidFill>
                <a:schemeClr val="bg1"/>
              </a:solidFill>
              <a:latin typeface="Segoe UI Light" panose="020B0502040204020203" pitchFamily="34" charset="0"/>
            </a:endParaRPr>
          </a:p>
        </p:txBody>
      </p:sp>
    </p:spTree>
    <p:extLst>
      <p:ext uri="{BB962C8B-B14F-4D97-AF65-F5344CB8AC3E}">
        <p14:creationId xmlns:p14="http://schemas.microsoft.com/office/powerpoint/2010/main" val="3029110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9917" y="1004485"/>
            <a:ext cx="7301807" cy="1077218"/>
          </a:xfrm>
          <a:prstGeom prst="rect">
            <a:avLst/>
          </a:prstGeom>
          <a:solidFill>
            <a:srgbClr val="B2B2B2"/>
          </a:solidFill>
        </p:spPr>
        <p:txBody>
          <a:bodyPr wrap="none" rtlCol="0">
            <a:spAutoFit/>
          </a:bodyPr>
          <a:lstStyle/>
          <a:p>
            <a:r>
              <a:rPr lang="en-US" sz="3200" b="1" dirty="0" smtClean="0">
                <a:solidFill>
                  <a:schemeClr val="bg1"/>
                </a:solidFill>
                <a:latin typeface="Segoe UI Light" panose="020B0502040204020203" pitchFamily="34" charset="0"/>
              </a:rPr>
              <a:t>Manage systems and services to support </a:t>
            </a:r>
            <a:br>
              <a:rPr lang="en-US" sz="3200" b="1" dirty="0" smtClean="0">
                <a:solidFill>
                  <a:schemeClr val="bg1"/>
                </a:solidFill>
                <a:latin typeface="Segoe UI Light" panose="020B0502040204020203" pitchFamily="34" charset="0"/>
              </a:rPr>
            </a:br>
            <a:r>
              <a:rPr lang="en-US" sz="3200" b="1" dirty="0" smtClean="0">
                <a:solidFill>
                  <a:schemeClr val="bg1"/>
                </a:solidFill>
                <a:latin typeface="Segoe UI Light" panose="020B0502040204020203" pitchFamily="34" charset="0"/>
              </a:rPr>
              <a:t>research and learning.</a:t>
            </a:r>
          </a:p>
        </p:txBody>
      </p:sp>
      <p:sp>
        <p:nvSpPr>
          <p:cNvPr id="3" name="TextBox 2"/>
          <p:cNvSpPr txBox="1"/>
          <p:nvPr/>
        </p:nvSpPr>
        <p:spPr>
          <a:xfrm>
            <a:off x="1021637" y="3209137"/>
            <a:ext cx="7018653" cy="1569660"/>
          </a:xfrm>
          <a:prstGeom prst="rect">
            <a:avLst/>
          </a:prstGeom>
          <a:solidFill>
            <a:srgbClr val="B2B2B2"/>
          </a:solidFill>
        </p:spPr>
        <p:txBody>
          <a:bodyPr wrap="none" rtlCol="0">
            <a:spAutoFit/>
          </a:bodyPr>
          <a:lstStyle/>
          <a:p>
            <a:r>
              <a:rPr lang="en-US" sz="3200" b="1" dirty="0" smtClean="0">
                <a:solidFill>
                  <a:schemeClr val="bg1"/>
                </a:solidFill>
                <a:latin typeface="Segoe UI Light" panose="020B0502040204020203" pitchFamily="34" charset="0"/>
              </a:rPr>
              <a:t>Support – and help shape - knowledge </a:t>
            </a:r>
          </a:p>
          <a:p>
            <a:r>
              <a:rPr lang="en-US" sz="3200" b="1" dirty="0" smtClean="0">
                <a:solidFill>
                  <a:schemeClr val="bg1"/>
                </a:solidFill>
                <a:latin typeface="Segoe UI Light" panose="020B0502040204020203" pitchFamily="34" charset="0"/>
              </a:rPr>
              <a:t>creation and sharing practices</a:t>
            </a:r>
            <a:br>
              <a:rPr lang="en-US" sz="3200" b="1" dirty="0" smtClean="0">
                <a:solidFill>
                  <a:schemeClr val="bg1"/>
                </a:solidFill>
                <a:latin typeface="Segoe UI Light" panose="020B0502040204020203" pitchFamily="34" charset="0"/>
              </a:rPr>
            </a:br>
            <a:r>
              <a:rPr lang="en-US" sz="3200" b="1" dirty="0" smtClean="0">
                <a:solidFill>
                  <a:schemeClr val="bg1"/>
                </a:solidFill>
                <a:latin typeface="Segoe UI Light" panose="020B0502040204020203" pitchFamily="34" charset="0"/>
              </a:rPr>
              <a:t>in data-rich network environments. </a:t>
            </a:r>
          </a:p>
        </p:txBody>
      </p:sp>
      <p:sp>
        <p:nvSpPr>
          <p:cNvPr id="4" name="TextBox 3"/>
          <p:cNvSpPr txBox="1"/>
          <p:nvPr/>
        </p:nvSpPr>
        <p:spPr>
          <a:xfrm>
            <a:off x="476315" y="280554"/>
            <a:ext cx="676788" cy="369332"/>
          </a:xfrm>
          <a:prstGeom prst="rect">
            <a:avLst/>
          </a:prstGeom>
          <a:solidFill>
            <a:schemeClr val="bg1"/>
          </a:solidFill>
          <a:ln>
            <a:solidFill>
              <a:schemeClr val="bg1">
                <a:lumMod val="50000"/>
              </a:schemeClr>
            </a:solidFill>
          </a:ln>
        </p:spPr>
        <p:txBody>
          <a:bodyPr wrap="none" rtlCol="0">
            <a:spAutoFit/>
          </a:bodyPr>
          <a:lstStyle/>
          <a:p>
            <a:r>
              <a:rPr lang="en-US" dirty="0" smtClean="0"/>
              <a:t>This: </a:t>
            </a:r>
            <a:endParaRPr lang="en-US" dirty="0"/>
          </a:p>
        </p:txBody>
      </p:sp>
      <p:sp>
        <p:nvSpPr>
          <p:cNvPr id="5" name="TextBox 4"/>
          <p:cNvSpPr txBox="1"/>
          <p:nvPr/>
        </p:nvSpPr>
        <p:spPr>
          <a:xfrm>
            <a:off x="476315" y="2424700"/>
            <a:ext cx="1071127" cy="369332"/>
          </a:xfrm>
          <a:prstGeom prst="rect">
            <a:avLst/>
          </a:prstGeom>
          <a:solidFill>
            <a:schemeClr val="bg1"/>
          </a:solidFill>
          <a:ln>
            <a:solidFill>
              <a:schemeClr val="bg1">
                <a:lumMod val="50000"/>
              </a:schemeClr>
            </a:solidFill>
          </a:ln>
        </p:spPr>
        <p:txBody>
          <a:bodyPr wrap="none" rtlCol="0">
            <a:spAutoFit/>
          </a:bodyPr>
          <a:lstStyle/>
          <a:p>
            <a:r>
              <a:rPr lang="en-US" dirty="0" smtClean="0"/>
              <a:t>And this: </a:t>
            </a:r>
            <a:endParaRPr lang="en-US" dirty="0"/>
          </a:p>
        </p:txBody>
      </p:sp>
    </p:spTree>
    <p:extLst>
      <p:ext uri="{BB962C8B-B14F-4D97-AF65-F5344CB8AC3E}">
        <p14:creationId xmlns:p14="http://schemas.microsoft.com/office/powerpoint/2010/main" val="24210599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4854" y="602672"/>
            <a:ext cx="3564082" cy="954107"/>
          </a:xfrm>
          <a:prstGeom prst="rect">
            <a:avLst/>
          </a:prstGeom>
          <a:noFill/>
        </p:spPr>
        <p:txBody>
          <a:bodyPr wrap="square" rtlCol="0">
            <a:spAutoFit/>
          </a:bodyPr>
          <a:lstStyle/>
          <a:p>
            <a:r>
              <a:rPr lang="en-US" sz="2800" dirty="0" smtClean="0"/>
              <a:t>Collaboration at scale</a:t>
            </a:r>
            <a:endParaRPr lang="en-US" sz="2800" dirty="0"/>
          </a:p>
        </p:txBody>
      </p:sp>
      <p:pic>
        <p:nvPicPr>
          <p:cNvPr id="7" name="Picture 6"/>
          <p:cNvPicPr>
            <a:picLocks noChangeAspect="1"/>
          </p:cNvPicPr>
          <p:nvPr/>
        </p:nvPicPr>
        <p:blipFill>
          <a:blip r:embed="rId2"/>
          <a:stretch>
            <a:fillRect/>
          </a:stretch>
        </p:blipFill>
        <p:spPr>
          <a:xfrm>
            <a:off x="394854" y="1853657"/>
            <a:ext cx="2819591" cy="511461"/>
          </a:xfrm>
          <a:prstGeom prst="rect">
            <a:avLst/>
          </a:prstGeom>
        </p:spPr>
      </p:pic>
      <p:pic>
        <p:nvPicPr>
          <p:cNvPr id="8" name="Picture 7"/>
          <p:cNvPicPr>
            <a:picLocks noChangeAspect="1"/>
          </p:cNvPicPr>
          <p:nvPr/>
        </p:nvPicPr>
        <p:blipFill>
          <a:blip r:embed="rId3"/>
          <a:stretch>
            <a:fillRect/>
          </a:stretch>
        </p:blipFill>
        <p:spPr>
          <a:xfrm>
            <a:off x="394854" y="3385366"/>
            <a:ext cx="3265480" cy="511461"/>
          </a:xfrm>
          <a:prstGeom prst="rect">
            <a:avLst/>
          </a:prstGeom>
        </p:spPr>
      </p:pic>
      <p:sp>
        <p:nvSpPr>
          <p:cNvPr id="9" name="TextBox 8"/>
          <p:cNvSpPr txBox="1"/>
          <p:nvPr/>
        </p:nvSpPr>
        <p:spPr>
          <a:xfrm>
            <a:off x="394854" y="2521299"/>
            <a:ext cx="3960867" cy="707886"/>
          </a:xfrm>
          <a:prstGeom prst="rect">
            <a:avLst/>
          </a:prstGeom>
          <a:noFill/>
        </p:spPr>
        <p:txBody>
          <a:bodyPr wrap="square" rtlCol="0">
            <a:spAutoFit/>
          </a:bodyPr>
          <a:lstStyle/>
          <a:p>
            <a:r>
              <a:rPr lang="en-US" sz="2000" baseline="30000" dirty="0">
                <a:latin typeface="Arial"/>
                <a:cs typeface="Arial"/>
              </a:rPr>
              <a:t>A shared data network that connects people to knowledge through the world’s libraries and their collections.</a:t>
            </a:r>
          </a:p>
        </p:txBody>
      </p:sp>
      <p:sp>
        <p:nvSpPr>
          <p:cNvPr id="10" name="TextBox 9"/>
          <p:cNvSpPr txBox="1"/>
          <p:nvPr/>
        </p:nvSpPr>
        <p:spPr>
          <a:xfrm>
            <a:off x="394853" y="4053008"/>
            <a:ext cx="3960867" cy="707886"/>
          </a:xfrm>
          <a:prstGeom prst="rect">
            <a:avLst/>
          </a:prstGeom>
          <a:noFill/>
        </p:spPr>
        <p:txBody>
          <a:bodyPr wrap="square" rtlCol="0">
            <a:spAutoFit/>
          </a:bodyPr>
          <a:lstStyle/>
          <a:p>
            <a:r>
              <a:rPr lang="en-US" sz="2000" baseline="30000" dirty="0">
                <a:latin typeface="Arial"/>
                <a:cs typeface="Arial"/>
              </a:rPr>
              <a:t>A platform for library services that enables libraries to share data, work and resources to save money and deliver value to their users.</a:t>
            </a:r>
          </a:p>
        </p:txBody>
      </p:sp>
      <p:pic>
        <p:nvPicPr>
          <p:cNvPr id="2050" name="Picture 2" descr="http://www.oclc.org/content/dam/research/design-images/oclc-research-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53" y="4938786"/>
            <a:ext cx="2238375" cy="42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9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1000"/>
                                        <p:tgtEl>
                                          <p:spTgt spid="2050"/>
                                        </p:tgtEl>
                                      </p:cBhvr>
                                    </p:animEffect>
                                    <p:anim calcmode="lin" valueType="num">
                                      <p:cBhvr>
                                        <p:cTn id="33" dur="1000" fill="hold"/>
                                        <p:tgtEl>
                                          <p:spTgt spid="2050"/>
                                        </p:tgtEl>
                                        <p:attrNameLst>
                                          <p:attrName>ppt_x</p:attrName>
                                        </p:attrNameLst>
                                      </p:cBhvr>
                                      <p:tavLst>
                                        <p:tav tm="0">
                                          <p:val>
                                            <p:strVal val="#ppt_x"/>
                                          </p:val>
                                        </p:tav>
                                        <p:tav tm="100000">
                                          <p:val>
                                            <p:strVal val="#ppt_x"/>
                                          </p:val>
                                        </p:tav>
                                      </p:tavLst>
                                    </p:anim>
                                    <p:anim calcmode="lin" valueType="num">
                                      <p:cBhvr>
                                        <p:cTn id="3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2523" y="629067"/>
            <a:ext cx="5273749" cy="954107"/>
          </a:xfrm>
          <a:prstGeom prst="rect">
            <a:avLst/>
          </a:prstGeom>
          <a:solidFill>
            <a:srgbClr val="B2B2B2"/>
          </a:solidFill>
        </p:spPr>
        <p:txBody>
          <a:bodyPr wrap="square">
            <a:spAutoFit/>
          </a:bodyPr>
          <a:lstStyle/>
          <a:p>
            <a:r>
              <a:rPr lang="en-US" sz="2800" b="1" dirty="0" smtClean="0">
                <a:solidFill>
                  <a:schemeClr val="bg1"/>
                </a:solidFill>
                <a:latin typeface="Segoe UI Light" panose="020B0502040204020203" pitchFamily="34" charset="0"/>
              </a:rPr>
              <a:t>Technology </a:t>
            </a:r>
            <a:r>
              <a:rPr lang="en-US" sz="2800" b="1" dirty="0">
                <a:solidFill>
                  <a:schemeClr val="bg1"/>
                </a:solidFill>
                <a:latin typeface="Segoe UI Light" panose="020B0502040204020203" pitchFamily="34" charset="0"/>
              </a:rPr>
              <a:t>as artifact</a:t>
            </a:r>
            <a:br>
              <a:rPr lang="en-US" sz="2800" b="1" dirty="0">
                <a:solidFill>
                  <a:schemeClr val="bg1"/>
                </a:solidFill>
                <a:latin typeface="Segoe UI Light" panose="020B0502040204020203" pitchFamily="34" charset="0"/>
              </a:rPr>
            </a:br>
            <a:endParaRPr lang="en-US" sz="2800" b="1" dirty="0" smtClean="0">
              <a:solidFill>
                <a:schemeClr val="bg1"/>
              </a:solidFill>
              <a:latin typeface="Segoe UI Light" panose="020B0502040204020203" pitchFamily="34" charset="0"/>
            </a:endParaRPr>
          </a:p>
        </p:txBody>
      </p:sp>
      <p:sp>
        <p:nvSpPr>
          <p:cNvPr id="5" name="Rectangle 4"/>
          <p:cNvSpPr/>
          <p:nvPr/>
        </p:nvSpPr>
        <p:spPr>
          <a:xfrm>
            <a:off x="1772524" y="2512846"/>
            <a:ext cx="5273749" cy="1815882"/>
          </a:xfrm>
          <a:prstGeom prst="rect">
            <a:avLst/>
          </a:prstGeom>
          <a:solidFill>
            <a:srgbClr val="B2B2B2"/>
          </a:solidFill>
        </p:spPr>
        <p:txBody>
          <a:bodyPr wrap="square">
            <a:spAutoFit/>
          </a:bodyPr>
          <a:lstStyle/>
          <a:p>
            <a:r>
              <a:rPr lang="en-US" sz="2800" b="1" dirty="0" smtClean="0">
                <a:solidFill>
                  <a:schemeClr val="bg1"/>
                </a:solidFill>
                <a:latin typeface="Segoe UI Light" panose="020B0502040204020203" pitchFamily="34" charset="0"/>
              </a:rPr>
              <a:t>Technology as practice</a:t>
            </a:r>
          </a:p>
          <a:p>
            <a:r>
              <a:rPr lang="en-US" sz="2800" b="1" dirty="0">
                <a:solidFill>
                  <a:schemeClr val="bg1"/>
                </a:solidFill>
                <a:latin typeface="Segoe UI Light" panose="020B0502040204020203" pitchFamily="34" charset="0"/>
              </a:rPr>
              <a:t/>
            </a:r>
            <a:br>
              <a:rPr lang="en-US" sz="2800" b="1" dirty="0">
                <a:solidFill>
                  <a:schemeClr val="bg1"/>
                </a:solidFill>
                <a:latin typeface="Segoe UI Light" panose="020B0502040204020203" pitchFamily="34" charset="0"/>
              </a:rPr>
            </a:br>
            <a:r>
              <a:rPr lang="en-US" sz="2800" b="1" dirty="0" smtClean="0">
                <a:solidFill>
                  <a:schemeClr val="bg1"/>
                </a:solidFill>
                <a:latin typeface="Segoe UI Light" panose="020B0502040204020203" pitchFamily="34" charset="0"/>
              </a:rPr>
              <a:t>Reshapes organizations, workflow and behavior</a:t>
            </a:r>
            <a:endParaRPr lang="en-US" sz="2800" b="1" dirty="0"/>
          </a:p>
        </p:txBody>
      </p:sp>
      <p:sp>
        <p:nvSpPr>
          <p:cNvPr id="6" name="TextBox 5"/>
          <p:cNvSpPr txBox="1"/>
          <p:nvPr/>
        </p:nvSpPr>
        <p:spPr>
          <a:xfrm>
            <a:off x="1300308" y="4719791"/>
            <a:ext cx="6218177" cy="1077218"/>
          </a:xfrm>
          <a:prstGeom prst="rect">
            <a:avLst/>
          </a:prstGeom>
          <a:solidFill>
            <a:srgbClr val="B2B2B2"/>
          </a:solidFill>
        </p:spPr>
        <p:txBody>
          <a:bodyPr wrap="none" rtlCol="0">
            <a:spAutoFit/>
          </a:bodyPr>
          <a:lstStyle/>
          <a:p>
            <a:r>
              <a:rPr lang="en-US" sz="3200" b="1" dirty="0" smtClean="0">
                <a:solidFill>
                  <a:schemeClr val="bg1"/>
                </a:solidFill>
                <a:latin typeface="Segoe UI Light" panose="020B0502040204020203" pitchFamily="34" charset="0"/>
              </a:rPr>
              <a:t>The technical reshapes the social – </a:t>
            </a:r>
          </a:p>
          <a:p>
            <a:r>
              <a:rPr lang="en-US" sz="3200" b="1" dirty="0" smtClean="0">
                <a:solidFill>
                  <a:schemeClr val="bg1"/>
                </a:solidFill>
                <a:latin typeface="Segoe UI Light" panose="020B0502040204020203" pitchFamily="34" charset="0"/>
              </a:rPr>
              <a:t>the social reshapes the technical</a:t>
            </a:r>
            <a:endParaRPr lang="en-US" sz="3200" b="1" dirty="0">
              <a:solidFill>
                <a:schemeClr val="bg1"/>
              </a:solidFill>
              <a:latin typeface="Segoe UI Light" panose="020B0502040204020203" pitchFamily="34" charset="0"/>
            </a:endParaRPr>
          </a:p>
        </p:txBody>
      </p:sp>
      <p:sp>
        <p:nvSpPr>
          <p:cNvPr id="2" name="TextBox 1"/>
          <p:cNvSpPr txBox="1"/>
          <p:nvPr/>
        </p:nvSpPr>
        <p:spPr>
          <a:xfrm>
            <a:off x="785302" y="6461655"/>
            <a:ext cx="7488332" cy="200055"/>
          </a:xfrm>
          <a:prstGeom prst="rect">
            <a:avLst/>
          </a:prstGeom>
          <a:solidFill>
            <a:schemeClr val="bg1">
              <a:lumMod val="50000"/>
            </a:schemeClr>
          </a:solidFill>
          <a:ln>
            <a:solidFill>
              <a:schemeClr val="bg1">
                <a:lumMod val="50000"/>
              </a:schemeClr>
            </a:solidFill>
          </a:ln>
        </p:spPr>
        <p:txBody>
          <a:bodyPr wrap="square" rtlCol="0">
            <a:spAutoFit/>
          </a:bodyPr>
          <a:lstStyle/>
          <a:p>
            <a:r>
              <a:rPr lang="en-US" sz="7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 borrow artifact/practice terms from </a:t>
            </a:r>
            <a:r>
              <a:rPr lang="en-US" sz="700" dirty="0">
                <a:solidFill>
                  <a:schemeClr val="bg1"/>
                </a:solidFill>
                <a:latin typeface="Segoe UI" panose="020B0502040204020203" pitchFamily="34" charset="0"/>
                <a:ea typeface="Segoe UI" panose="020B0502040204020203" pitchFamily="34" charset="0"/>
                <a:cs typeface="Segoe UI" panose="020B0502040204020203" pitchFamily="34" charset="0"/>
              </a:rPr>
              <a:t>Wanda </a:t>
            </a:r>
            <a:r>
              <a:rPr lang="en-US" sz="7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Orlikowski, 2000. </a:t>
            </a:r>
            <a:r>
              <a:rPr lang="en-US" sz="700" dirty="0">
                <a:solidFill>
                  <a:schemeClr val="bg1"/>
                </a:solidFill>
                <a:latin typeface="Segoe UI" panose="020B0502040204020203" pitchFamily="34" charset="0"/>
                <a:ea typeface="Segoe UI" panose="020B0502040204020203" pitchFamily="34" charset="0"/>
                <a:cs typeface="Segoe UI" panose="020B0502040204020203" pitchFamily="34" charset="0"/>
              </a:rPr>
              <a:t>Using Technology and Constituting Structures:  </a:t>
            </a:r>
            <a:r>
              <a:rPr lang="en-US" sz="7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 </a:t>
            </a:r>
            <a:r>
              <a:rPr lang="en-US" sz="700" dirty="0">
                <a:solidFill>
                  <a:schemeClr val="bg1"/>
                </a:solidFill>
                <a:latin typeface="Segoe UI" panose="020B0502040204020203" pitchFamily="34" charset="0"/>
                <a:ea typeface="Segoe UI" panose="020B0502040204020203" pitchFamily="34" charset="0"/>
                <a:cs typeface="Segoe UI" panose="020B0502040204020203" pitchFamily="34" charset="0"/>
              </a:rPr>
              <a:t>Practice Lens for Studying Technology in Organizations</a:t>
            </a:r>
          </a:p>
        </p:txBody>
      </p:sp>
      <p:sp>
        <p:nvSpPr>
          <p:cNvPr id="3" name="Right Arrow 2"/>
          <p:cNvSpPr/>
          <p:nvPr/>
        </p:nvSpPr>
        <p:spPr>
          <a:xfrm rot="5400000">
            <a:off x="3874280" y="1596919"/>
            <a:ext cx="929674" cy="902183"/>
          </a:xfrm>
          <a:prstGeom prst="rightArrow">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48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1"/>
                </a:solidFill>
                <a:latin typeface="Segoe UI Light" panose="020B0502040204020203" pitchFamily="34" charset="0"/>
              </a:rPr>
              <a:t>Technology in practice: an example</a:t>
            </a:r>
            <a:endParaRPr lang="en-US" dirty="0">
              <a:solidFill>
                <a:schemeClr val="bg1"/>
              </a:solidFill>
              <a:latin typeface="Segoe UI Light" panose="020B0502040204020203" pitchFamily="34" charset="0"/>
            </a:endParaRPr>
          </a:p>
        </p:txBody>
      </p:sp>
      <p:sp>
        <p:nvSpPr>
          <p:cNvPr id="2" name="Text Placeholder 1"/>
          <p:cNvSpPr>
            <a:spLocks noGrp="1"/>
          </p:cNvSpPr>
          <p:nvPr>
            <p:ph type="body" idx="1"/>
          </p:nvPr>
        </p:nvSpPr>
        <p:spPr/>
        <p:txBody>
          <a:bodyPr/>
          <a:lstStyle/>
          <a:p>
            <a:r>
              <a:rPr lang="en-US" dirty="0" smtClean="0">
                <a:solidFill>
                  <a:schemeClr val="bg1"/>
                </a:solidFill>
                <a:latin typeface="Segoe UI Light" panose="020B0502040204020203" pitchFamily="34" charset="0"/>
              </a:rPr>
              <a:t>Cell phone and mobility</a:t>
            </a:r>
          </a:p>
        </p:txBody>
      </p:sp>
    </p:spTree>
    <p:extLst>
      <p:ext uri="{BB962C8B-B14F-4D97-AF65-F5344CB8AC3E}">
        <p14:creationId xmlns:p14="http://schemas.microsoft.com/office/powerpoint/2010/main" val="4220126056"/>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7001839" y="2366740"/>
            <a:ext cx="1655813" cy="1791589"/>
          </a:xfrm>
          <a:prstGeom prst="rect">
            <a:avLst/>
          </a:prstGeom>
          <a:solidFill>
            <a:srgbClr val="A6A6A6">
              <a:alpha val="74902"/>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r>
              <a:rPr lang="en-US" b="1" kern="0" dirty="0" smtClean="0">
                <a:solidFill>
                  <a:prstClr val="white"/>
                </a:solidFill>
                <a:latin typeface="Segoe UI Light" panose="020B0502040204020203" pitchFamily="34" charset="0"/>
              </a:rPr>
              <a:t>Micro-coordination</a:t>
            </a:r>
          </a:p>
        </p:txBody>
      </p:sp>
      <p:sp>
        <p:nvSpPr>
          <p:cNvPr id="4" name="Rectangle 3"/>
          <p:cNvSpPr/>
          <p:nvPr/>
        </p:nvSpPr>
        <p:spPr>
          <a:xfrm>
            <a:off x="4789550" y="2366740"/>
            <a:ext cx="1655813" cy="1791589"/>
          </a:xfrm>
          <a:prstGeom prst="rect">
            <a:avLst/>
          </a:prstGeom>
          <a:solidFill>
            <a:srgbClr val="A6A6A6">
              <a:alpha val="74902"/>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r>
              <a:rPr lang="en-US" b="1" kern="0" dirty="0" smtClean="0">
                <a:solidFill>
                  <a:prstClr val="white"/>
                </a:solidFill>
                <a:latin typeface="Segoe UI Light" panose="020B0502040204020203" pitchFamily="34" charset="0"/>
              </a:rPr>
              <a:t>Ad hoc rendezvous</a:t>
            </a:r>
          </a:p>
        </p:txBody>
      </p:sp>
      <p:sp>
        <p:nvSpPr>
          <p:cNvPr id="5" name="Rectangle 4"/>
          <p:cNvSpPr/>
          <p:nvPr/>
        </p:nvSpPr>
        <p:spPr>
          <a:xfrm>
            <a:off x="4839724" y="4798213"/>
            <a:ext cx="1655813" cy="1791589"/>
          </a:xfrm>
          <a:prstGeom prst="rect">
            <a:avLst/>
          </a:prstGeom>
          <a:solidFill>
            <a:srgbClr val="A6A6A6">
              <a:alpha val="74902"/>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r>
              <a:rPr lang="en-US" b="1" kern="0" dirty="0" smtClean="0">
                <a:solidFill>
                  <a:prstClr val="white"/>
                </a:solidFill>
                <a:latin typeface="Segoe UI Light" panose="020B0502040204020203" pitchFamily="34" charset="0"/>
              </a:rPr>
              <a:t>Location</a:t>
            </a:r>
            <a:br>
              <a:rPr lang="en-US" b="1" kern="0" dirty="0" smtClean="0">
                <a:solidFill>
                  <a:prstClr val="white"/>
                </a:solidFill>
                <a:latin typeface="Segoe UI Light" panose="020B0502040204020203" pitchFamily="34" charset="0"/>
              </a:rPr>
            </a:br>
            <a:endParaRPr lang="en-US" b="1" kern="0" dirty="0" smtClean="0">
              <a:solidFill>
                <a:prstClr val="white"/>
              </a:solidFill>
              <a:latin typeface="Segoe UI Light" panose="020B0502040204020203" pitchFamily="34" charset="0"/>
            </a:endParaRPr>
          </a:p>
          <a:p>
            <a:pPr algn="ctr">
              <a:defRPr/>
            </a:pPr>
            <a:r>
              <a:rPr lang="en-US" b="1" kern="0" dirty="0" smtClean="0">
                <a:solidFill>
                  <a:prstClr val="white"/>
                </a:solidFill>
                <a:latin typeface="Segoe UI Light" panose="020B0502040204020203" pitchFamily="34" charset="0"/>
              </a:rPr>
              <a:t>Tying place and network.</a:t>
            </a:r>
          </a:p>
          <a:p>
            <a:pPr algn="ctr">
              <a:defRPr/>
            </a:pPr>
            <a:r>
              <a:rPr lang="en-US" b="1" kern="0" dirty="0" smtClean="0">
                <a:solidFill>
                  <a:prstClr val="white"/>
                </a:solidFill>
                <a:latin typeface="Segoe UI Light" panose="020B0502040204020203" pitchFamily="34" charset="0"/>
              </a:rPr>
              <a:t>Maps</a:t>
            </a:r>
          </a:p>
        </p:txBody>
      </p:sp>
      <p:sp>
        <p:nvSpPr>
          <p:cNvPr id="12" name="Rectangle 11"/>
          <p:cNvSpPr/>
          <p:nvPr/>
        </p:nvSpPr>
        <p:spPr>
          <a:xfrm>
            <a:off x="7183387" y="4798213"/>
            <a:ext cx="1655813" cy="1791589"/>
          </a:xfrm>
          <a:prstGeom prst="rect">
            <a:avLst/>
          </a:prstGeom>
          <a:solidFill>
            <a:srgbClr val="A6A6A6">
              <a:alpha val="74902"/>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r>
              <a:rPr lang="en-US" b="1" kern="0" dirty="0" smtClean="0">
                <a:solidFill>
                  <a:prstClr val="white"/>
                </a:solidFill>
                <a:latin typeface="Segoe UI Light" panose="020B0502040204020203" pitchFamily="34" charset="0"/>
              </a:rPr>
              <a:t>Visual</a:t>
            </a:r>
          </a:p>
          <a:p>
            <a:pPr algn="ctr">
              <a:defRPr/>
            </a:pPr>
            <a:endParaRPr lang="en-US" b="1" kern="0" dirty="0">
              <a:solidFill>
                <a:prstClr val="white"/>
              </a:solidFill>
              <a:latin typeface="Segoe UI Light" panose="020B0502040204020203" pitchFamily="34" charset="0"/>
            </a:endParaRPr>
          </a:p>
          <a:p>
            <a:pPr algn="ctr">
              <a:defRPr/>
            </a:pPr>
            <a:r>
              <a:rPr lang="en-US" b="1" kern="0" dirty="0" smtClean="0">
                <a:solidFill>
                  <a:prstClr val="white"/>
                </a:solidFill>
                <a:latin typeface="Segoe UI Light" panose="020B0502040204020203" pitchFamily="34" charset="0"/>
              </a:rPr>
              <a:t>Tying place, network and image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737"/>
            <a:ext cx="4378548" cy="7784086"/>
          </a:xfrm>
          <a:prstGeom prst="rect">
            <a:avLst/>
          </a:prstGeom>
        </p:spPr>
      </p:pic>
      <p:sp>
        <p:nvSpPr>
          <p:cNvPr id="8" name="Rectangle 7"/>
          <p:cNvSpPr/>
          <p:nvPr/>
        </p:nvSpPr>
        <p:spPr>
          <a:xfrm>
            <a:off x="4789549" y="255209"/>
            <a:ext cx="1655813" cy="1791589"/>
          </a:xfrm>
          <a:prstGeom prst="rect">
            <a:avLst/>
          </a:prstGeom>
          <a:solidFill>
            <a:srgbClr val="A6A6A6">
              <a:alpha val="74902"/>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r>
              <a:rPr lang="en-US" b="1" kern="0" dirty="0" smtClean="0">
                <a:solidFill>
                  <a:prstClr val="white"/>
                </a:solidFill>
                <a:latin typeface="Segoe UI Light" panose="020B0502040204020203" pitchFamily="34" charset="0"/>
              </a:rPr>
              <a:t>Cell phone</a:t>
            </a:r>
          </a:p>
        </p:txBody>
      </p:sp>
    </p:spTree>
    <p:extLst>
      <p:ext uri="{BB962C8B-B14F-4D97-AF65-F5344CB8AC3E}">
        <p14:creationId xmlns:p14="http://schemas.microsoft.com/office/powerpoint/2010/main" val="1042361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4635795" y="3253563"/>
            <a:ext cx="3879555" cy="2688118"/>
          </a:xfrm>
          <a:prstGeom prst="rect">
            <a:avLst/>
          </a:prstGeom>
          <a:solidFill>
            <a:srgbClr val="A6A6A6">
              <a:alpha val="74902"/>
            </a:srgbClr>
          </a:solidFill>
          <a:ln w="9525" cap="flat" cmpd="sng" algn="ctr">
            <a:noFill/>
            <a:prstDash val="solid"/>
          </a:ln>
          <a:effectLst>
            <a:outerShdw blurRad="40000" dist="23000" dir="5400000" rotWithShape="0">
              <a:srgbClr val="000000">
                <a:alpha val="35000"/>
              </a:srgbClr>
            </a:outerShdw>
          </a:effectLst>
        </p:spPr>
        <p:txBody>
          <a:bodyPr rtlCol="0" anchor="ctr"/>
          <a:lstStyle/>
          <a:p>
            <a:r>
              <a:rPr lang="en-US" sz="2000" b="1" dirty="0" smtClean="0">
                <a:solidFill>
                  <a:srgbClr val="002060"/>
                </a:solidFill>
                <a:latin typeface="Segoe UI" panose="020B0502040204020203" pitchFamily="34" charset="0"/>
                <a:ea typeface="Segoe UI" panose="020B0502040204020203" pitchFamily="34" charset="0"/>
                <a:cs typeface="Segoe UI" panose="020B0502040204020203" pitchFamily="34" charset="0"/>
              </a:rPr>
              <a:t>“</a:t>
            </a:r>
            <a:r>
              <a:rPr lang="en-US" sz="2000" b="1" dirty="0">
                <a:solidFill>
                  <a:srgbClr val="002060"/>
                </a:solidFill>
                <a:latin typeface="Segoe UI" panose="020B0502040204020203" pitchFamily="34" charset="0"/>
                <a:ea typeface="Segoe UI" panose="020B0502040204020203" pitchFamily="34" charset="0"/>
                <a:cs typeface="Segoe UI" panose="020B0502040204020203" pitchFamily="34" charset="0"/>
              </a:rPr>
              <a:t>Digital information is the fuel of mobility,” he says. “Some transport sociologists say that information about mobility is 50% of mobility. </a:t>
            </a: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The car will become an accessory to the smartphone.</a:t>
            </a:r>
            <a:r>
              <a:rPr lang="en-US" sz="2000" b="1" dirty="0">
                <a:solidFill>
                  <a:srgbClr val="002060"/>
                </a:solidFill>
                <a:latin typeface="Segoe UI" panose="020B0502040204020203" pitchFamily="34" charset="0"/>
                <a:ea typeface="Segoe UI" panose="020B0502040204020203" pitchFamily="34" charset="0"/>
                <a:cs typeface="Segoe UI" panose="020B0502040204020203" pitchFamily="34" charset="0"/>
              </a:rPr>
              <a:t>”</a:t>
            </a:r>
          </a:p>
        </p:txBody>
      </p:sp>
      <p:sp>
        <p:nvSpPr>
          <p:cNvPr id="6" name="Rectangle 5"/>
          <p:cNvSpPr/>
          <p:nvPr/>
        </p:nvSpPr>
        <p:spPr>
          <a:xfrm>
            <a:off x="4572000" y="128719"/>
            <a:ext cx="4572000" cy="1692771"/>
          </a:xfrm>
          <a:prstGeom prst="rect">
            <a:avLst/>
          </a:prstGeom>
          <a:solidFill>
            <a:srgbClr val="A6A6A6">
              <a:alpha val="74902"/>
            </a:srgbClr>
          </a:solidFill>
        </p:spPr>
        <p:txBody>
          <a:bodyPr>
            <a:spAutoFit/>
          </a:bodyPr>
          <a:lstStyle/>
          <a:p>
            <a:r>
              <a:rPr lang="en-US" sz="2800" b="1" dirty="0">
                <a:solidFill>
                  <a:prstClr val="white"/>
                </a:solidFill>
                <a:latin typeface="Segoe UI" panose="020B0502040204020203" pitchFamily="34" charset="0"/>
                <a:ea typeface="Segoe UI" panose="020B0502040204020203" pitchFamily="34" charset="0"/>
                <a:cs typeface="Segoe UI" panose="020B0502040204020203" pitchFamily="34" charset="0"/>
              </a:rPr>
              <a:t>End of the car age: how cities are outgrowing the </a:t>
            </a:r>
            <a:r>
              <a:rPr lang="en-US" sz="2800" b="1"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automobile</a:t>
            </a:r>
          </a:p>
          <a:p>
            <a:r>
              <a:rPr lang="en-US" sz="1000" b="1" dirty="0">
                <a:solidFill>
                  <a:prstClr val="white"/>
                </a:solidFill>
                <a:latin typeface="Segoe UI Light" panose="020B0502040204020203" pitchFamily="34" charset="0"/>
              </a:rPr>
              <a:t>http://www.theguardian.com/cities/2015/apr/28/end-of-the-car-age-how-cities-outgrew-the-automobile</a:t>
            </a:r>
          </a:p>
        </p:txBody>
      </p:sp>
      <p:sp>
        <p:nvSpPr>
          <p:cNvPr id="7" name="Rectangle 6"/>
          <p:cNvSpPr/>
          <p:nvPr/>
        </p:nvSpPr>
        <p:spPr>
          <a:xfrm>
            <a:off x="4297879" y="6452044"/>
            <a:ext cx="5120242" cy="246221"/>
          </a:xfrm>
          <a:prstGeom prst="rect">
            <a:avLst/>
          </a:prstGeom>
        </p:spPr>
        <p:txBody>
          <a:bodyPr wrap="square">
            <a:spAutoFit/>
          </a:bodyPr>
          <a:lstStyle/>
          <a:p>
            <a:r>
              <a:rPr lang="en-US" sz="1000" dirty="0">
                <a:solidFill>
                  <a:prstClr val="white"/>
                </a:solidFill>
                <a:latin typeface="Segoe UI Light" panose="020B0502040204020203" pitchFamily="34" charset="0"/>
              </a:rPr>
              <a:t>http://peterblade.blogspot.com/2012/05/inauguration-du-showroom-peter-blade.html</a:t>
            </a:r>
          </a:p>
        </p:txBody>
      </p:sp>
    </p:spTree>
    <p:extLst>
      <p:ext uri="{BB962C8B-B14F-4D97-AF65-F5344CB8AC3E}">
        <p14:creationId xmlns:p14="http://schemas.microsoft.com/office/powerpoint/2010/main" val="120616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solidFill>
                  <a:prstClr val="black">
                    <a:tint val="75000"/>
                  </a:prstClr>
                </a:solidFill>
              </a:rPr>
              <a:pPr/>
              <a:t>9</a:t>
            </a:fld>
            <a:endParaRPr lang="en-US" dirty="0">
              <a:solidFill>
                <a:prstClr val="black">
                  <a:tint val="75000"/>
                </a:prstClr>
              </a:solidFill>
            </a:endParaRPr>
          </a:p>
        </p:txBody>
      </p:sp>
      <p:grpSp>
        <p:nvGrpSpPr>
          <p:cNvPr id="4" name="Group 3"/>
          <p:cNvGrpSpPr/>
          <p:nvPr/>
        </p:nvGrpSpPr>
        <p:grpSpPr>
          <a:xfrm>
            <a:off x="1176300" y="1256417"/>
            <a:ext cx="6858000" cy="3838576"/>
            <a:chOff x="1155035" y="1150092"/>
            <a:chExt cx="6858000" cy="3838576"/>
          </a:xfrm>
        </p:grpSpPr>
        <p:pic>
          <p:nvPicPr>
            <p:cNvPr id="7170" name="Picture 2" descr="http://media.gotraffic.net/images/ifgrurHkhKyA/v1/-1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035" y="1150092"/>
              <a:ext cx="6858000" cy="38385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50728" y="4742447"/>
              <a:ext cx="6039293" cy="246221"/>
            </a:xfrm>
            <a:prstGeom prst="rect">
              <a:avLst/>
            </a:prstGeom>
          </p:spPr>
          <p:txBody>
            <a:bodyPr wrap="square">
              <a:spAutoFit/>
            </a:bodyPr>
            <a:lstStyle/>
            <a:p>
              <a:r>
                <a:rPr lang="en-US" sz="1000" dirty="0">
                  <a:solidFill>
                    <a:prstClr val="black"/>
                  </a:solidFill>
                  <a:latin typeface="Segoe UI Light" panose="020B0502040204020203" pitchFamily="34" charset="0"/>
                </a:rPr>
                <a:t>http://www.bloomberg.com/news/articles/2015-04-07/uber-is-winning-over-americans-expense-accounts</a:t>
              </a:r>
            </a:p>
          </p:txBody>
        </p:sp>
      </p:grpSp>
      <p:sp>
        <p:nvSpPr>
          <p:cNvPr id="5" name="Rectangle 4"/>
          <p:cNvSpPr/>
          <p:nvPr/>
        </p:nvSpPr>
        <p:spPr>
          <a:xfrm>
            <a:off x="2783588" y="5603823"/>
            <a:ext cx="3016102" cy="752528"/>
          </a:xfrm>
          <a:prstGeom prst="rect">
            <a:avLst/>
          </a:prstGeom>
          <a:solidFill>
            <a:srgbClr val="A6A6A6">
              <a:alpha val="74902"/>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r>
              <a:rPr lang="en-US" sz="2400" b="1"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Mobility as a service</a:t>
            </a:r>
          </a:p>
        </p:txBody>
      </p:sp>
      <p:sp>
        <p:nvSpPr>
          <p:cNvPr id="7" name="Rectangle 6"/>
          <p:cNvSpPr/>
          <p:nvPr/>
        </p:nvSpPr>
        <p:spPr>
          <a:xfrm>
            <a:off x="3296093" y="6538913"/>
            <a:ext cx="6028660" cy="246221"/>
          </a:xfrm>
          <a:prstGeom prst="rect">
            <a:avLst/>
          </a:prstGeom>
        </p:spPr>
        <p:txBody>
          <a:bodyPr wrap="square">
            <a:spAutoFit/>
          </a:bodyPr>
          <a:lstStyle/>
          <a:p>
            <a:r>
              <a:rPr lang="en-US" sz="1000" dirty="0">
                <a:solidFill>
                  <a:prstClr val="white"/>
                </a:solidFill>
                <a:latin typeface="Segoe UI Light" panose="020B0502040204020203" pitchFamily="34" charset="0"/>
              </a:rPr>
              <a:t>http://www.theguardian.com/cities/2015/apr/28/end-of-the-car-age-how-cities-outgrew-the-automobile</a:t>
            </a:r>
          </a:p>
        </p:txBody>
      </p:sp>
    </p:spTree>
    <p:extLst>
      <p:ext uri="{BB962C8B-B14F-4D97-AF65-F5344CB8AC3E}">
        <p14:creationId xmlns:p14="http://schemas.microsoft.com/office/powerpoint/2010/main" val="345494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tle and Sections">
  <a:themeElements>
    <a:clrScheme name="OCLC">
      <a:dk1>
        <a:sysClr val="windowText" lastClr="000000"/>
      </a:dk1>
      <a:lt1>
        <a:srgbClr val="FFFFFF"/>
      </a:lt1>
      <a:dk2>
        <a:srgbClr val="455560"/>
      </a:dk2>
      <a:lt2>
        <a:srgbClr val="FFFFFF"/>
      </a:lt2>
      <a:accent1>
        <a:srgbClr val="2178B5"/>
      </a:accent1>
      <a:accent2>
        <a:srgbClr val="C4161C"/>
      </a:accent2>
      <a:accent3>
        <a:srgbClr val="419A3C"/>
      </a:accent3>
      <a:accent4>
        <a:srgbClr val="5F4894"/>
      </a:accent4>
      <a:accent5>
        <a:srgbClr val="A9316F"/>
      </a:accent5>
      <a:accent6>
        <a:srgbClr val="FF7600"/>
      </a:accent6>
      <a:hlink>
        <a:srgbClr val="034EA2"/>
      </a:hlink>
      <a:folHlink>
        <a:srgbClr val="A931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CLC-Research-Template">
  <a:themeElements>
    <a:clrScheme name="Hyperlink">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00000"/>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4.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1454</Words>
  <Application>Microsoft Office PowerPoint</Application>
  <PresentationFormat>On-screen Show (4:3)</PresentationFormat>
  <Paragraphs>239</Paragraphs>
  <Slides>46</Slides>
  <Notes>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46</vt:i4>
      </vt:variant>
    </vt:vector>
  </HeadingPairs>
  <TitlesOfParts>
    <vt:vector size="63" baseType="lpstr">
      <vt:lpstr>ＭＳ Ｐゴシック</vt:lpstr>
      <vt:lpstr>Arial</vt:lpstr>
      <vt:lpstr>Calibri</vt:lpstr>
      <vt:lpstr>Calibri Light</vt:lpstr>
      <vt:lpstr>Helvetica</vt:lpstr>
      <vt:lpstr>HelveticaNeue</vt:lpstr>
      <vt:lpstr>inherit</vt:lpstr>
      <vt:lpstr>Open Sans Semibold</vt:lpstr>
      <vt:lpstr>Segoe UI</vt:lpstr>
      <vt:lpstr>Segoe UI Light</vt:lpstr>
      <vt:lpstr>Segoe UI Semibold</vt:lpstr>
      <vt:lpstr>Times New Roman</vt:lpstr>
      <vt:lpstr>Wingdings</vt:lpstr>
      <vt:lpstr>Office Theme</vt:lpstr>
      <vt:lpstr>1_Title and Sections</vt:lpstr>
      <vt:lpstr>OCLC-Research-Template</vt:lpstr>
      <vt:lpstr>Master_Slides_V2</vt:lpstr>
      <vt:lpstr>PowerPoint Presentation</vt:lpstr>
      <vt:lpstr>The social and the technical </vt:lpstr>
      <vt:lpstr>PowerPoint Presentation</vt:lpstr>
      <vt:lpstr>PowerPoint Presentation</vt:lpstr>
      <vt:lpstr>PowerPoint Presentation</vt:lpstr>
      <vt:lpstr>Technology in practice: an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library examples</vt:lpstr>
      <vt:lpstr>Technology as practice  Reshaping behaviors/workflows</vt:lpstr>
      <vt:lpstr>PowerPoint Presentation</vt:lpstr>
      <vt:lpstr>PowerPoint Presentation</vt:lpstr>
      <vt:lpstr>PowerPoint Presentation</vt:lpstr>
      <vt:lpstr>Technology as practice  Reshaping behaviors/workflows</vt:lpstr>
      <vt:lpstr>PowerPoint Presentation</vt:lpstr>
      <vt:lpstr>PowerPoint Presentation</vt:lpstr>
      <vt:lpstr>Framing the Scholarly Record …</vt:lpstr>
      <vt:lpstr>In practice …</vt:lpstr>
      <vt:lpstr>PowerPoint Presentation</vt:lpstr>
      <vt:lpstr>PowerPoint Presentation</vt:lpstr>
      <vt:lpstr>PowerPoint Presentation</vt:lpstr>
      <vt:lpstr>PowerPoint Presentation</vt:lpstr>
      <vt:lpstr>Technology as practice  Reshaping behaviors/workflows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new context of collaboration</vt:lpstr>
      <vt:lpstr>PowerPoint Presentation</vt:lpstr>
      <vt:lpstr>PowerPoint Presentation</vt:lpstr>
      <vt:lpstr>PowerPoint Presentation</vt:lpstr>
      <vt:lpstr>So …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Collaboration at Scale: Libraries, the Social and the Technical</dc:title>
  <dc:creator/>
  <cp:keywords>technology as practice, workflow, mobility, citation management, network, network value, scholarly metrics, research networking, institutional repository, data stewardship, digita preservation, scholarly record, collective collections, print management, institutional convergence,</cp:keywords>
  <dc:description>This presentation was given 3 December 2015 at the OCLC Asia Pacific Regional Council Conference, RMIT University, Melbourne, Victoria (Australia)_x000d_
_x000d_
Libraries are now supporting research and learning behaviors in data rich network environments. This presentation looks at some examples focusing on how an emphasis on individual systems needs to give way to a broader view of process, workflow and behaviors._x000d_
_x000d_
It also discusses how this environment creates a demand for collaboration at scale among libraries.</dc:description>
  <cp:lastModifiedBy/>
  <cp:revision>1</cp:revision>
  <dcterms:created xsi:type="dcterms:W3CDTF">2015-05-31T02:57:34Z</dcterms:created>
  <dcterms:modified xsi:type="dcterms:W3CDTF">2015-12-07T23:05:11Z</dcterms:modified>
</cp:coreProperties>
</file>